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331" r:id="rId3"/>
    <p:sldId id="261" r:id="rId4"/>
    <p:sldId id="263" r:id="rId5"/>
    <p:sldId id="332" r:id="rId6"/>
    <p:sldId id="262" r:id="rId7"/>
    <p:sldId id="325" r:id="rId8"/>
    <p:sldId id="266" r:id="rId9"/>
    <p:sldId id="273" r:id="rId10"/>
    <p:sldId id="274" r:id="rId11"/>
    <p:sldId id="333" r:id="rId12"/>
    <p:sldId id="337" r:id="rId13"/>
    <p:sldId id="276" r:id="rId14"/>
    <p:sldId id="286" r:id="rId15"/>
    <p:sldId id="306" r:id="rId16"/>
    <p:sldId id="292" r:id="rId17"/>
    <p:sldId id="278" r:id="rId18"/>
    <p:sldId id="307" r:id="rId19"/>
    <p:sldId id="334" r:id="rId20"/>
    <p:sldId id="280" r:id="rId21"/>
    <p:sldId id="338" r:id="rId22"/>
    <p:sldId id="282" r:id="rId23"/>
    <p:sldId id="293" r:id="rId24"/>
    <p:sldId id="294" r:id="rId25"/>
    <p:sldId id="295" r:id="rId26"/>
    <p:sldId id="284" r:id="rId27"/>
    <p:sldId id="335" r:id="rId28"/>
    <p:sldId id="310" r:id="rId29"/>
    <p:sldId id="311" r:id="rId30"/>
    <p:sldId id="287" r:id="rId31"/>
    <p:sldId id="288" r:id="rId32"/>
    <p:sldId id="289" r:id="rId33"/>
    <p:sldId id="290" r:id="rId34"/>
    <p:sldId id="324" r:id="rId35"/>
    <p:sldId id="291" r:id="rId36"/>
    <p:sldId id="298" r:id="rId37"/>
    <p:sldId id="327" r:id="rId38"/>
    <p:sldId id="328" r:id="rId39"/>
    <p:sldId id="336" r:id="rId40"/>
    <p:sldId id="329" r:id="rId41"/>
    <p:sldId id="326" r:id="rId42"/>
    <p:sldId id="305" r:id="rId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>
          <p15:clr>
            <a:srgbClr val="A4A3A4"/>
          </p15:clr>
        </p15:guide>
        <p15:guide id="2" orient="horz" pos="2158">
          <p15:clr>
            <a:srgbClr val="A4A3A4"/>
          </p15:clr>
        </p15:guide>
        <p15:guide id="3" orient="horz" pos="4264">
          <p15:clr>
            <a:srgbClr val="A4A3A4"/>
          </p15:clr>
        </p15:guide>
        <p15:guide id="4" orient="horz" pos="210">
          <p15:clr>
            <a:srgbClr val="A4A3A4"/>
          </p15:clr>
        </p15:guide>
        <p15:guide id="5" pos="249">
          <p15:clr>
            <a:srgbClr val="A4A3A4"/>
          </p15:clr>
        </p15:guide>
        <p15:guide id="6" pos="2883">
          <p15:clr>
            <a:srgbClr val="A4A3A4"/>
          </p15:clr>
        </p15:guide>
        <p15:guide id="7" pos="69">
          <p15:clr>
            <a:srgbClr val="A4A3A4"/>
          </p15:clr>
        </p15:guide>
        <p15:guide id="8" pos="5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8F9D"/>
    <a:srgbClr val="25A79B"/>
    <a:srgbClr val="1FA192"/>
    <a:srgbClr val="0EA1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15" autoAdjust="0"/>
    <p:restoredTop sz="97107" autoAdjust="0"/>
  </p:normalViewPr>
  <p:slideViewPr>
    <p:cSldViewPr>
      <p:cViewPr varScale="1">
        <p:scale>
          <a:sx n="107" d="100"/>
          <a:sy n="107" d="100"/>
        </p:scale>
        <p:origin x="2088" y="114"/>
      </p:cViewPr>
      <p:guideLst>
        <p:guide orient="horz" pos="436"/>
        <p:guide orient="horz" pos="2158"/>
        <p:guide orient="horz" pos="4264"/>
        <p:guide orient="horz" pos="210"/>
        <p:guide pos="249"/>
        <p:guide pos="2883"/>
        <p:guide pos="69"/>
        <p:guide pos="5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95" d="100"/>
          <a:sy n="95" d="100"/>
        </p:scale>
        <p:origin x="-153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7BFFD-1637-458B-8AE6-59157655538F}" type="datetimeFigureOut">
              <a:rPr lang="fr-FR" smtClean="0"/>
              <a:pPr/>
              <a:t>30/09/2024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73E48-25EF-457A-AF08-B4337DD3B0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553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B623E-8A92-497A-B6C6-B23D0A9AF894}" type="datetimeFigureOut">
              <a:rPr lang="fr-FR" smtClean="0"/>
              <a:pPr/>
              <a:t>30/09/2024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2BCAB-EECF-4539-8FEF-E7D3EEC5F4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964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100">
              <a:srgbClr val="FFFFFF"/>
            </a:gs>
            <a:gs pos="0">
              <a:schemeClr val="bg1"/>
            </a:gs>
            <a:gs pos="100000">
              <a:schemeClr val="bg1"/>
            </a:gs>
          </a:gsLst>
          <a:path path="circle">
            <a:fillToRect t="100000" r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BE" dirty="0"/>
          </a:p>
        </p:txBody>
      </p:sp>
      <p:pic>
        <p:nvPicPr>
          <p:cNvPr id="1027" name="Picture 3" descr="D:\Donnée 2\Monique\Appels à projets 2012-2013\Diaporama LYON EST\bas-de-page-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5779318"/>
            <a:ext cx="77597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domitille.erard@chu-lyon.fr" TargetMode="External"/><Relationship Id="rId2" Type="http://schemas.openxmlformats.org/officeDocument/2006/relationships/hyperlink" Target="mailto:francois.villeret@chu-lyon.fr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0" y="1412776"/>
            <a:ext cx="9144000" cy="36247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5400" b="1" dirty="0" smtClean="0">
                <a:solidFill>
                  <a:schemeClr val="accent6"/>
                </a:solidFill>
              </a:rPr>
              <a:t>ED </a:t>
            </a:r>
            <a:br>
              <a:rPr lang="fr-FR" sz="5400" b="1" dirty="0" smtClean="0">
                <a:solidFill>
                  <a:schemeClr val="accent6"/>
                </a:solidFill>
              </a:rPr>
            </a:br>
            <a:r>
              <a:rPr lang="fr-FR" sz="5400" b="1" dirty="0" smtClean="0">
                <a:solidFill>
                  <a:schemeClr val="accent6"/>
                </a:solidFill>
              </a:rPr>
              <a:t>Ascite</a:t>
            </a:r>
            <a:endParaRPr lang="fr-FR" sz="5400" b="1" dirty="0">
              <a:solidFill>
                <a:schemeClr val="accent6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7092280" y="6309320"/>
            <a:ext cx="1944216" cy="288032"/>
          </a:xfrm>
          <a:prstGeom prst="rect">
            <a:avLst/>
          </a:prstGeom>
        </p:spPr>
        <p:txBody>
          <a:bodyPr/>
          <a:lstStyle/>
          <a:p>
            <a:pPr algn="r">
              <a:buNone/>
            </a:pPr>
            <a:r>
              <a:rPr lang="fr-FR" sz="1800" dirty="0" smtClean="0"/>
              <a:t>30/09/2024</a:t>
            </a:r>
            <a:endParaRPr lang="fr-FR" sz="1400" b="1" dirty="0">
              <a:solidFill>
                <a:schemeClr val="accent6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843808" y="3913633"/>
            <a:ext cx="3960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Dr François Villeret</a:t>
            </a:r>
          </a:p>
          <a:p>
            <a:pPr algn="ctr"/>
            <a:r>
              <a:rPr lang="fr-FR" sz="3200" b="1" dirty="0" smtClean="0"/>
              <a:t>Dr Domitille Erard</a:t>
            </a:r>
          </a:p>
          <a:p>
            <a:pPr algn="ctr"/>
            <a:r>
              <a:rPr lang="fr-FR" sz="3200" b="1" dirty="0" smtClean="0"/>
              <a:t>Dr Fanny Lebossé</a:t>
            </a:r>
          </a:p>
          <a:p>
            <a:pPr algn="ctr"/>
            <a:r>
              <a:rPr lang="fr-FR" sz="3200" b="1" dirty="0" smtClean="0"/>
              <a:t>Septembre 2024</a:t>
            </a:r>
          </a:p>
        </p:txBody>
      </p:sp>
      <p:sp>
        <p:nvSpPr>
          <p:cNvPr id="17" name="Forme libre 16"/>
          <p:cNvSpPr/>
          <p:nvPr/>
        </p:nvSpPr>
        <p:spPr>
          <a:xfrm>
            <a:off x="1835696" y="3386880"/>
            <a:ext cx="5160267" cy="258144"/>
          </a:xfrm>
          <a:custGeom>
            <a:avLst/>
            <a:gdLst>
              <a:gd name="connsiteX0" fmla="*/ 0 w 5154917"/>
              <a:gd name="connsiteY0" fmla="*/ 67632 h 164367"/>
              <a:gd name="connsiteX1" fmla="*/ 1000125 w 5154917"/>
              <a:gd name="connsiteY1" fmla="*/ 162882 h 164367"/>
              <a:gd name="connsiteX2" fmla="*/ 2800350 w 5154917"/>
              <a:gd name="connsiteY2" fmla="*/ 957 h 164367"/>
              <a:gd name="connsiteX3" fmla="*/ 4800600 w 5154917"/>
              <a:gd name="connsiteY3" fmla="*/ 96207 h 164367"/>
              <a:gd name="connsiteX4" fmla="*/ 5143500 w 5154917"/>
              <a:gd name="connsiteY4" fmla="*/ 105732 h 164367"/>
              <a:gd name="connsiteX0" fmla="*/ 0 w 4983467"/>
              <a:gd name="connsiteY0" fmla="*/ 10482 h 162900"/>
              <a:gd name="connsiteX1" fmla="*/ 828675 w 4983467"/>
              <a:gd name="connsiteY1" fmla="*/ 162882 h 162900"/>
              <a:gd name="connsiteX2" fmla="*/ 2628900 w 4983467"/>
              <a:gd name="connsiteY2" fmla="*/ 957 h 162900"/>
              <a:gd name="connsiteX3" fmla="*/ 4629150 w 4983467"/>
              <a:gd name="connsiteY3" fmla="*/ 96207 h 162900"/>
              <a:gd name="connsiteX4" fmla="*/ 4972050 w 4983467"/>
              <a:gd name="connsiteY4" fmla="*/ 105732 h 162900"/>
              <a:gd name="connsiteX0" fmla="*/ 0 w 4983467"/>
              <a:gd name="connsiteY0" fmla="*/ 10482 h 162923"/>
              <a:gd name="connsiteX1" fmla="*/ 828675 w 4983467"/>
              <a:gd name="connsiteY1" fmla="*/ 162882 h 162923"/>
              <a:gd name="connsiteX2" fmla="*/ 2628900 w 4983467"/>
              <a:gd name="connsiteY2" fmla="*/ 957 h 162923"/>
              <a:gd name="connsiteX3" fmla="*/ 4629150 w 4983467"/>
              <a:gd name="connsiteY3" fmla="*/ 96207 h 162923"/>
              <a:gd name="connsiteX4" fmla="*/ 4972050 w 4983467"/>
              <a:gd name="connsiteY4" fmla="*/ 105732 h 162923"/>
              <a:gd name="connsiteX0" fmla="*/ 0 w 4972050"/>
              <a:gd name="connsiteY0" fmla="*/ 0 h 152459"/>
              <a:gd name="connsiteX1" fmla="*/ 828675 w 4972050"/>
              <a:gd name="connsiteY1" fmla="*/ 152400 h 152459"/>
              <a:gd name="connsiteX2" fmla="*/ 2876550 w 4972050"/>
              <a:gd name="connsiteY2" fmla="*/ 19050 h 152459"/>
              <a:gd name="connsiteX3" fmla="*/ 4629150 w 4972050"/>
              <a:gd name="connsiteY3" fmla="*/ 85725 h 152459"/>
              <a:gd name="connsiteX4" fmla="*/ 4972050 w 4972050"/>
              <a:gd name="connsiteY4" fmla="*/ 95250 h 152459"/>
              <a:gd name="connsiteX0" fmla="*/ 0 w 5314950"/>
              <a:gd name="connsiteY0" fmla="*/ 0 h 617991"/>
              <a:gd name="connsiteX1" fmla="*/ 1171575 w 5314950"/>
              <a:gd name="connsiteY1" fmla="*/ 600075 h 617991"/>
              <a:gd name="connsiteX2" fmla="*/ 3219450 w 5314950"/>
              <a:gd name="connsiteY2" fmla="*/ 466725 h 617991"/>
              <a:gd name="connsiteX3" fmla="*/ 4972050 w 5314950"/>
              <a:gd name="connsiteY3" fmla="*/ 533400 h 617991"/>
              <a:gd name="connsiteX4" fmla="*/ 5314950 w 5314950"/>
              <a:gd name="connsiteY4" fmla="*/ 542925 h 617991"/>
              <a:gd name="connsiteX0" fmla="*/ 0 w 5314950"/>
              <a:gd name="connsiteY0" fmla="*/ 0 h 617991"/>
              <a:gd name="connsiteX1" fmla="*/ 1171575 w 5314950"/>
              <a:gd name="connsiteY1" fmla="*/ 600075 h 617991"/>
              <a:gd name="connsiteX2" fmla="*/ 3219450 w 5314950"/>
              <a:gd name="connsiteY2" fmla="*/ 466725 h 617991"/>
              <a:gd name="connsiteX3" fmla="*/ 4972050 w 5314950"/>
              <a:gd name="connsiteY3" fmla="*/ 533400 h 617991"/>
              <a:gd name="connsiteX4" fmla="*/ 5314950 w 5314950"/>
              <a:gd name="connsiteY4" fmla="*/ 542925 h 617991"/>
              <a:gd name="connsiteX0" fmla="*/ 0 w 5495925"/>
              <a:gd name="connsiteY0" fmla="*/ 0 h 668367"/>
              <a:gd name="connsiteX1" fmla="*/ 1352550 w 5495925"/>
              <a:gd name="connsiteY1" fmla="*/ 647700 h 668367"/>
              <a:gd name="connsiteX2" fmla="*/ 3400425 w 5495925"/>
              <a:gd name="connsiteY2" fmla="*/ 514350 h 668367"/>
              <a:gd name="connsiteX3" fmla="*/ 5153025 w 5495925"/>
              <a:gd name="connsiteY3" fmla="*/ 581025 h 668367"/>
              <a:gd name="connsiteX4" fmla="*/ 5495925 w 5495925"/>
              <a:gd name="connsiteY4" fmla="*/ 590550 h 668367"/>
              <a:gd name="connsiteX0" fmla="*/ 0 w 5495925"/>
              <a:gd name="connsiteY0" fmla="*/ 0 h 668367"/>
              <a:gd name="connsiteX1" fmla="*/ 1352550 w 5495925"/>
              <a:gd name="connsiteY1" fmla="*/ 647700 h 668367"/>
              <a:gd name="connsiteX2" fmla="*/ 3400425 w 5495925"/>
              <a:gd name="connsiteY2" fmla="*/ 514350 h 668367"/>
              <a:gd name="connsiteX3" fmla="*/ 5153025 w 5495925"/>
              <a:gd name="connsiteY3" fmla="*/ 581025 h 668367"/>
              <a:gd name="connsiteX4" fmla="*/ 5495925 w 5495925"/>
              <a:gd name="connsiteY4" fmla="*/ 590550 h 668367"/>
              <a:gd name="connsiteX0" fmla="*/ 0 w 5800725"/>
              <a:gd name="connsiteY0" fmla="*/ 0 h 638131"/>
              <a:gd name="connsiteX1" fmla="*/ 1657350 w 5800725"/>
              <a:gd name="connsiteY1" fmla="*/ 619125 h 638131"/>
              <a:gd name="connsiteX2" fmla="*/ 3705225 w 5800725"/>
              <a:gd name="connsiteY2" fmla="*/ 485775 h 638131"/>
              <a:gd name="connsiteX3" fmla="*/ 5457825 w 5800725"/>
              <a:gd name="connsiteY3" fmla="*/ 552450 h 638131"/>
              <a:gd name="connsiteX4" fmla="*/ 5800725 w 5800725"/>
              <a:gd name="connsiteY4" fmla="*/ 561975 h 638131"/>
              <a:gd name="connsiteX0" fmla="*/ 0 w 5800725"/>
              <a:gd name="connsiteY0" fmla="*/ 0 h 638131"/>
              <a:gd name="connsiteX1" fmla="*/ 1657350 w 5800725"/>
              <a:gd name="connsiteY1" fmla="*/ 619125 h 638131"/>
              <a:gd name="connsiteX2" fmla="*/ 3705225 w 5800725"/>
              <a:gd name="connsiteY2" fmla="*/ 485775 h 638131"/>
              <a:gd name="connsiteX3" fmla="*/ 5457825 w 5800725"/>
              <a:gd name="connsiteY3" fmla="*/ 552450 h 638131"/>
              <a:gd name="connsiteX4" fmla="*/ 5800725 w 5800725"/>
              <a:gd name="connsiteY4" fmla="*/ 561975 h 638131"/>
              <a:gd name="connsiteX0" fmla="*/ 185340 w 5986065"/>
              <a:gd name="connsiteY0" fmla="*/ 0 h 623529"/>
              <a:gd name="connsiteX1" fmla="*/ 103461 w 5986065"/>
              <a:gd name="connsiteY1" fmla="*/ 292655 h 623529"/>
              <a:gd name="connsiteX2" fmla="*/ 1842690 w 5986065"/>
              <a:gd name="connsiteY2" fmla="*/ 619125 h 623529"/>
              <a:gd name="connsiteX3" fmla="*/ 3890565 w 5986065"/>
              <a:gd name="connsiteY3" fmla="*/ 485775 h 623529"/>
              <a:gd name="connsiteX4" fmla="*/ 5643165 w 5986065"/>
              <a:gd name="connsiteY4" fmla="*/ 552450 h 623529"/>
              <a:gd name="connsiteX5" fmla="*/ 5986065 w 5986065"/>
              <a:gd name="connsiteY5" fmla="*/ 561975 h 623529"/>
              <a:gd name="connsiteX0" fmla="*/ 0 w 6372225"/>
              <a:gd name="connsiteY0" fmla="*/ 197013 h 353817"/>
              <a:gd name="connsiteX1" fmla="*/ 489621 w 6372225"/>
              <a:gd name="connsiteY1" fmla="*/ 22943 h 353817"/>
              <a:gd name="connsiteX2" fmla="*/ 2228850 w 6372225"/>
              <a:gd name="connsiteY2" fmla="*/ 349413 h 353817"/>
              <a:gd name="connsiteX3" fmla="*/ 4276725 w 6372225"/>
              <a:gd name="connsiteY3" fmla="*/ 216063 h 353817"/>
              <a:gd name="connsiteX4" fmla="*/ 6029325 w 6372225"/>
              <a:gd name="connsiteY4" fmla="*/ 282738 h 353817"/>
              <a:gd name="connsiteX5" fmla="*/ 6372225 w 6372225"/>
              <a:gd name="connsiteY5" fmla="*/ 292263 h 353817"/>
              <a:gd name="connsiteX0" fmla="*/ 0 w 6372225"/>
              <a:gd name="connsiteY0" fmla="*/ 110358 h 264091"/>
              <a:gd name="connsiteX1" fmla="*/ 1051596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6372225"/>
              <a:gd name="connsiteY0" fmla="*/ 110358 h 264091"/>
              <a:gd name="connsiteX1" fmla="*/ 1051596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6372225"/>
              <a:gd name="connsiteY0" fmla="*/ 110358 h 264091"/>
              <a:gd name="connsiteX1" fmla="*/ 1061121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5743575"/>
              <a:gd name="connsiteY0" fmla="*/ 54828 h 275236"/>
              <a:gd name="connsiteX1" fmla="*/ 432471 w 5743575"/>
              <a:gd name="connsiteY1" fmla="*/ 42683 h 275236"/>
              <a:gd name="connsiteX2" fmla="*/ 1600200 w 5743575"/>
              <a:gd name="connsiteY2" fmla="*/ 273903 h 275236"/>
              <a:gd name="connsiteX3" fmla="*/ 3648075 w 5743575"/>
              <a:gd name="connsiteY3" fmla="*/ 140553 h 275236"/>
              <a:gd name="connsiteX4" fmla="*/ 5400675 w 5743575"/>
              <a:gd name="connsiteY4" fmla="*/ 207228 h 275236"/>
              <a:gd name="connsiteX5" fmla="*/ 5743575 w 5743575"/>
              <a:gd name="connsiteY5" fmla="*/ 216753 h 275236"/>
              <a:gd name="connsiteX0" fmla="*/ 704361 w 5362086"/>
              <a:gd name="connsiteY0" fmla="*/ 0 h 1430083"/>
              <a:gd name="connsiteX1" fmla="*/ 50982 w 5362086"/>
              <a:gd name="connsiteY1" fmla="*/ 1197530 h 1430083"/>
              <a:gd name="connsiteX2" fmla="*/ 1218711 w 5362086"/>
              <a:gd name="connsiteY2" fmla="*/ 1428750 h 1430083"/>
              <a:gd name="connsiteX3" fmla="*/ 3266586 w 5362086"/>
              <a:gd name="connsiteY3" fmla="*/ 1295400 h 1430083"/>
              <a:gd name="connsiteX4" fmla="*/ 5019186 w 5362086"/>
              <a:gd name="connsiteY4" fmla="*/ 1362075 h 1430083"/>
              <a:gd name="connsiteX5" fmla="*/ 5362086 w 5362086"/>
              <a:gd name="connsiteY5" fmla="*/ 1371600 h 1430083"/>
              <a:gd name="connsiteX0" fmla="*/ 877921 w 5535646"/>
              <a:gd name="connsiteY0" fmla="*/ 0 h 1430083"/>
              <a:gd name="connsiteX1" fmla="*/ 224542 w 5535646"/>
              <a:gd name="connsiteY1" fmla="*/ 1197530 h 1430083"/>
              <a:gd name="connsiteX2" fmla="*/ 1392271 w 5535646"/>
              <a:gd name="connsiteY2" fmla="*/ 1428750 h 1430083"/>
              <a:gd name="connsiteX3" fmla="*/ 3440146 w 5535646"/>
              <a:gd name="connsiteY3" fmla="*/ 1295400 h 1430083"/>
              <a:gd name="connsiteX4" fmla="*/ 5192746 w 5535646"/>
              <a:gd name="connsiteY4" fmla="*/ 1362075 h 1430083"/>
              <a:gd name="connsiteX5" fmla="*/ 5535646 w 5535646"/>
              <a:gd name="connsiteY5" fmla="*/ 1371600 h 1430083"/>
              <a:gd name="connsiteX0" fmla="*/ 877921 w 5535646"/>
              <a:gd name="connsiteY0" fmla="*/ 0 h 1477896"/>
              <a:gd name="connsiteX1" fmla="*/ 224542 w 5535646"/>
              <a:gd name="connsiteY1" fmla="*/ 1197530 h 1477896"/>
              <a:gd name="connsiteX2" fmla="*/ 1392271 w 5535646"/>
              <a:gd name="connsiteY2" fmla="*/ 1428750 h 1477896"/>
              <a:gd name="connsiteX3" fmla="*/ 3440146 w 5535646"/>
              <a:gd name="connsiteY3" fmla="*/ 1295400 h 1477896"/>
              <a:gd name="connsiteX4" fmla="*/ 5192746 w 5535646"/>
              <a:gd name="connsiteY4" fmla="*/ 1362075 h 1477896"/>
              <a:gd name="connsiteX5" fmla="*/ 5535646 w 5535646"/>
              <a:gd name="connsiteY5" fmla="*/ 1371600 h 1477896"/>
              <a:gd name="connsiteX0" fmla="*/ 0 w 5311104"/>
              <a:gd name="connsiteY0" fmla="*/ 0 h 280366"/>
              <a:gd name="connsiteX1" fmla="*/ 1167729 w 5311104"/>
              <a:gd name="connsiteY1" fmla="*/ 231220 h 280366"/>
              <a:gd name="connsiteX2" fmla="*/ 3215604 w 5311104"/>
              <a:gd name="connsiteY2" fmla="*/ 97870 h 280366"/>
              <a:gd name="connsiteX3" fmla="*/ 4968204 w 5311104"/>
              <a:gd name="connsiteY3" fmla="*/ 164545 h 280366"/>
              <a:gd name="connsiteX4" fmla="*/ 5311104 w 5311104"/>
              <a:gd name="connsiteY4" fmla="*/ 174070 h 280366"/>
              <a:gd name="connsiteX0" fmla="*/ 0 w 5482554"/>
              <a:gd name="connsiteY0" fmla="*/ 0 h 340771"/>
              <a:gd name="connsiteX1" fmla="*/ 1339179 w 5482554"/>
              <a:gd name="connsiteY1" fmla="*/ 335995 h 340771"/>
              <a:gd name="connsiteX2" fmla="*/ 3387054 w 5482554"/>
              <a:gd name="connsiteY2" fmla="*/ 202645 h 340771"/>
              <a:gd name="connsiteX3" fmla="*/ 5139654 w 5482554"/>
              <a:gd name="connsiteY3" fmla="*/ 269320 h 340771"/>
              <a:gd name="connsiteX4" fmla="*/ 5482554 w 5482554"/>
              <a:gd name="connsiteY4" fmla="*/ 278845 h 340771"/>
              <a:gd name="connsiteX0" fmla="*/ 0 w 5482554"/>
              <a:gd name="connsiteY0" fmla="*/ 0 h 340771"/>
              <a:gd name="connsiteX1" fmla="*/ 1339179 w 5482554"/>
              <a:gd name="connsiteY1" fmla="*/ 335995 h 340771"/>
              <a:gd name="connsiteX2" fmla="*/ 3387054 w 5482554"/>
              <a:gd name="connsiteY2" fmla="*/ 202645 h 340771"/>
              <a:gd name="connsiteX3" fmla="*/ 5139654 w 5482554"/>
              <a:gd name="connsiteY3" fmla="*/ 269320 h 340771"/>
              <a:gd name="connsiteX4" fmla="*/ 5482554 w 5482554"/>
              <a:gd name="connsiteY4" fmla="*/ 278845 h 340771"/>
              <a:gd name="connsiteX0" fmla="*/ 0 w 5501604"/>
              <a:gd name="connsiteY0" fmla="*/ 0 h 157447"/>
              <a:gd name="connsiteX1" fmla="*/ 1358229 w 5501604"/>
              <a:gd name="connsiteY1" fmla="*/ 155020 h 157447"/>
              <a:gd name="connsiteX2" fmla="*/ 3406104 w 5501604"/>
              <a:gd name="connsiteY2" fmla="*/ 21670 h 157447"/>
              <a:gd name="connsiteX3" fmla="*/ 5158704 w 5501604"/>
              <a:gd name="connsiteY3" fmla="*/ 88345 h 157447"/>
              <a:gd name="connsiteX4" fmla="*/ 5501604 w 5501604"/>
              <a:gd name="connsiteY4" fmla="*/ 97870 h 157447"/>
              <a:gd name="connsiteX0" fmla="*/ 0 w 5501604"/>
              <a:gd name="connsiteY0" fmla="*/ 16098 h 171194"/>
              <a:gd name="connsiteX1" fmla="*/ 1358229 w 5501604"/>
              <a:gd name="connsiteY1" fmla="*/ 171118 h 171194"/>
              <a:gd name="connsiteX2" fmla="*/ 3406104 w 5501604"/>
              <a:gd name="connsiteY2" fmla="*/ 37768 h 171194"/>
              <a:gd name="connsiteX3" fmla="*/ 5158704 w 5501604"/>
              <a:gd name="connsiteY3" fmla="*/ 104443 h 171194"/>
              <a:gd name="connsiteX4" fmla="*/ 5501604 w 5501604"/>
              <a:gd name="connsiteY4" fmla="*/ 113968 h 171194"/>
              <a:gd name="connsiteX0" fmla="*/ 0 w 5501604"/>
              <a:gd name="connsiteY0" fmla="*/ 12680 h 243951"/>
              <a:gd name="connsiteX1" fmla="*/ 1853529 w 5501604"/>
              <a:gd name="connsiteY1" fmla="*/ 243900 h 243951"/>
              <a:gd name="connsiteX2" fmla="*/ 3406104 w 5501604"/>
              <a:gd name="connsiteY2" fmla="*/ 34350 h 243951"/>
              <a:gd name="connsiteX3" fmla="*/ 5158704 w 5501604"/>
              <a:gd name="connsiteY3" fmla="*/ 101025 h 243951"/>
              <a:gd name="connsiteX4" fmla="*/ 5501604 w 5501604"/>
              <a:gd name="connsiteY4" fmla="*/ 110550 h 243951"/>
              <a:gd name="connsiteX0" fmla="*/ 0 w 5501604"/>
              <a:gd name="connsiteY0" fmla="*/ 12680 h 243951"/>
              <a:gd name="connsiteX1" fmla="*/ 1853529 w 5501604"/>
              <a:gd name="connsiteY1" fmla="*/ 243900 h 243951"/>
              <a:gd name="connsiteX2" fmla="*/ 3406104 w 5501604"/>
              <a:gd name="connsiteY2" fmla="*/ 34350 h 243951"/>
              <a:gd name="connsiteX3" fmla="*/ 5158704 w 5501604"/>
              <a:gd name="connsiteY3" fmla="*/ 101025 h 243951"/>
              <a:gd name="connsiteX4" fmla="*/ 5501604 w 5501604"/>
              <a:gd name="connsiteY4" fmla="*/ 110550 h 243951"/>
              <a:gd name="connsiteX0" fmla="*/ 0 w 5501604"/>
              <a:gd name="connsiteY0" fmla="*/ 12680 h 243954"/>
              <a:gd name="connsiteX1" fmla="*/ 1853529 w 5501604"/>
              <a:gd name="connsiteY1" fmla="*/ 243900 h 243954"/>
              <a:gd name="connsiteX2" fmla="*/ 3406104 w 5501604"/>
              <a:gd name="connsiteY2" fmla="*/ 34350 h 243954"/>
              <a:gd name="connsiteX3" fmla="*/ 5158704 w 5501604"/>
              <a:gd name="connsiteY3" fmla="*/ 101025 h 243954"/>
              <a:gd name="connsiteX4" fmla="*/ 5501604 w 5501604"/>
              <a:gd name="connsiteY4" fmla="*/ 110550 h 243954"/>
              <a:gd name="connsiteX0" fmla="*/ 0 w 5501604"/>
              <a:gd name="connsiteY0" fmla="*/ 12680 h 243952"/>
              <a:gd name="connsiteX1" fmla="*/ 1853529 w 5501604"/>
              <a:gd name="connsiteY1" fmla="*/ 243900 h 243952"/>
              <a:gd name="connsiteX2" fmla="*/ 3406104 w 5501604"/>
              <a:gd name="connsiteY2" fmla="*/ 34350 h 243952"/>
              <a:gd name="connsiteX3" fmla="*/ 5092029 w 5501604"/>
              <a:gd name="connsiteY3" fmla="*/ 62925 h 243952"/>
              <a:gd name="connsiteX4" fmla="*/ 5501604 w 5501604"/>
              <a:gd name="connsiteY4" fmla="*/ 110550 h 243952"/>
              <a:gd name="connsiteX0" fmla="*/ 0 w 5501604"/>
              <a:gd name="connsiteY0" fmla="*/ 12680 h 243952"/>
              <a:gd name="connsiteX1" fmla="*/ 1853529 w 5501604"/>
              <a:gd name="connsiteY1" fmla="*/ 243900 h 243952"/>
              <a:gd name="connsiteX2" fmla="*/ 3406104 w 5501604"/>
              <a:gd name="connsiteY2" fmla="*/ 34350 h 243952"/>
              <a:gd name="connsiteX3" fmla="*/ 5092029 w 5501604"/>
              <a:gd name="connsiteY3" fmla="*/ 62925 h 243952"/>
              <a:gd name="connsiteX4" fmla="*/ 5501604 w 5501604"/>
              <a:gd name="connsiteY4" fmla="*/ 110550 h 243952"/>
              <a:gd name="connsiteX0" fmla="*/ 0 w 5501604"/>
              <a:gd name="connsiteY0" fmla="*/ 26734 h 258024"/>
              <a:gd name="connsiteX1" fmla="*/ 1853529 w 5501604"/>
              <a:gd name="connsiteY1" fmla="*/ 257954 h 258024"/>
              <a:gd name="connsiteX2" fmla="*/ 3406104 w 5501604"/>
              <a:gd name="connsiteY2" fmla="*/ 48404 h 258024"/>
              <a:gd name="connsiteX3" fmla="*/ 5092029 w 5501604"/>
              <a:gd name="connsiteY3" fmla="*/ 76979 h 258024"/>
              <a:gd name="connsiteX4" fmla="*/ 5501604 w 5501604"/>
              <a:gd name="connsiteY4" fmla="*/ 124604 h 258024"/>
              <a:gd name="connsiteX0" fmla="*/ 0 w 5501604"/>
              <a:gd name="connsiteY0" fmla="*/ 28486 h 259895"/>
              <a:gd name="connsiteX1" fmla="*/ 341337 w 5501604"/>
              <a:gd name="connsiteY1" fmla="*/ 14199 h 259895"/>
              <a:gd name="connsiteX2" fmla="*/ 1853529 w 5501604"/>
              <a:gd name="connsiteY2" fmla="*/ 259706 h 259895"/>
              <a:gd name="connsiteX3" fmla="*/ 3406104 w 5501604"/>
              <a:gd name="connsiteY3" fmla="*/ 50156 h 259895"/>
              <a:gd name="connsiteX4" fmla="*/ 5092029 w 5501604"/>
              <a:gd name="connsiteY4" fmla="*/ 78731 h 259895"/>
              <a:gd name="connsiteX5" fmla="*/ 5501604 w 5501604"/>
              <a:gd name="connsiteY5" fmla="*/ 126356 h 259895"/>
              <a:gd name="connsiteX0" fmla="*/ 0 w 5501604"/>
              <a:gd name="connsiteY0" fmla="*/ 28486 h 259895"/>
              <a:gd name="connsiteX1" fmla="*/ 341337 w 5501604"/>
              <a:gd name="connsiteY1" fmla="*/ 14199 h 259895"/>
              <a:gd name="connsiteX2" fmla="*/ 1853529 w 5501604"/>
              <a:gd name="connsiteY2" fmla="*/ 259706 h 259895"/>
              <a:gd name="connsiteX3" fmla="*/ 3406104 w 5501604"/>
              <a:gd name="connsiteY3" fmla="*/ 50156 h 259895"/>
              <a:gd name="connsiteX4" fmla="*/ 5092029 w 5501604"/>
              <a:gd name="connsiteY4" fmla="*/ 78731 h 259895"/>
              <a:gd name="connsiteX5" fmla="*/ 5501604 w 5501604"/>
              <a:gd name="connsiteY5" fmla="*/ 126356 h 259895"/>
              <a:gd name="connsiteX0" fmla="*/ 0 w 5160267"/>
              <a:gd name="connsiteY0" fmla="*/ 12448 h 258144"/>
              <a:gd name="connsiteX1" fmla="*/ 1512192 w 5160267"/>
              <a:gd name="connsiteY1" fmla="*/ 257955 h 258144"/>
              <a:gd name="connsiteX2" fmla="*/ 3064767 w 5160267"/>
              <a:gd name="connsiteY2" fmla="*/ 48405 h 258144"/>
              <a:gd name="connsiteX3" fmla="*/ 4750692 w 5160267"/>
              <a:gd name="connsiteY3" fmla="*/ 76980 h 258144"/>
              <a:gd name="connsiteX4" fmla="*/ 5160267 w 5160267"/>
              <a:gd name="connsiteY4" fmla="*/ 124605 h 25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0267" h="258144">
                <a:moveTo>
                  <a:pt x="0" y="12448"/>
                </a:moveTo>
                <a:cubicBezTo>
                  <a:pt x="637533" y="46222"/>
                  <a:pt x="1001398" y="251962"/>
                  <a:pt x="1512192" y="257955"/>
                </a:cubicBezTo>
                <a:cubicBezTo>
                  <a:pt x="2022986" y="263948"/>
                  <a:pt x="2448817" y="126193"/>
                  <a:pt x="3064767" y="48405"/>
                </a:cubicBezTo>
                <a:cubicBezTo>
                  <a:pt x="3680717" y="-29383"/>
                  <a:pt x="4074417" y="-8745"/>
                  <a:pt x="4750692" y="76980"/>
                </a:cubicBezTo>
                <a:lnTo>
                  <a:pt x="5160267" y="124605"/>
                </a:lnTo>
              </a:path>
            </a:pathLst>
          </a:custGeom>
          <a:noFill/>
          <a:ln w="2540">
            <a:solidFill>
              <a:srgbClr val="078F9D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25A79B"/>
              </a:solidFill>
            </a:endParaRPr>
          </a:p>
        </p:txBody>
      </p:sp>
      <p:sp>
        <p:nvSpPr>
          <p:cNvPr id="7" name="Forme libre 6"/>
          <p:cNvSpPr/>
          <p:nvPr/>
        </p:nvSpPr>
        <p:spPr>
          <a:xfrm rot="-10860000">
            <a:off x="1911230" y="3458933"/>
            <a:ext cx="5279326" cy="132584"/>
          </a:xfrm>
          <a:custGeom>
            <a:avLst/>
            <a:gdLst>
              <a:gd name="connsiteX0" fmla="*/ 0 w 5154917"/>
              <a:gd name="connsiteY0" fmla="*/ 67632 h 164367"/>
              <a:gd name="connsiteX1" fmla="*/ 1000125 w 5154917"/>
              <a:gd name="connsiteY1" fmla="*/ 162882 h 164367"/>
              <a:gd name="connsiteX2" fmla="*/ 2800350 w 5154917"/>
              <a:gd name="connsiteY2" fmla="*/ 957 h 164367"/>
              <a:gd name="connsiteX3" fmla="*/ 4800600 w 5154917"/>
              <a:gd name="connsiteY3" fmla="*/ 96207 h 164367"/>
              <a:gd name="connsiteX4" fmla="*/ 5143500 w 5154917"/>
              <a:gd name="connsiteY4" fmla="*/ 105732 h 164367"/>
              <a:gd name="connsiteX0" fmla="*/ 0 w 4983467"/>
              <a:gd name="connsiteY0" fmla="*/ 10482 h 162900"/>
              <a:gd name="connsiteX1" fmla="*/ 828675 w 4983467"/>
              <a:gd name="connsiteY1" fmla="*/ 162882 h 162900"/>
              <a:gd name="connsiteX2" fmla="*/ 2628900 w 4983467"/>
              <a:gd name="connsiteY2" fmla="*/ 957 h 162900"/>
              <a:gd name="connsiteX3" fmla="*/ 4629150 w 4983467"/>
              <a:gd name="connsiteY3" fmla="*/ 96207 h 162900"/>
              <a:gd name="connsiteX4" fmla="*/ 4972050 w 4983467"/>
              <a:gd name="connsiteY4" fmla="*/ 105732 h 162900"/>
              <a:gd name="connsiteX0" fmla="*/ 0 w 4983467"/>
              <a:gd name="connsiteY0" fmla="*/ 10482 h 162923"/>
              <a:gd name="connsiteX1" fmla="*/ 828675 w 4983467"/>
              <a:gd name="connsiteY1" fmla="*/ 162882 h 162923"/>
              <a:gd name="connsiteX2" fmla="*/ 2628900 w 4983467"/>
              <a:gd name="connsiteY2" fmla="*/ 957 h 162923"/>
              <a:gd name="connsiteX3" fmla="*/ 4629150 w 4983467"/>
              <a:gd name="connsiteY3" fmla="*/ 96207 h 162923"/>
              <a:gd name="connsiteX4" fmla="*/ 4972050 w 4983467"/>
              <a:gd name="connsiteY4" fmla="*/ 105732 h 162923"/>
              <a:gd name="connsiteX0" fmla="*/ 0 w 4972050"/>
              <a:gd name="connsiteY0" fmla="*/ 0 h 152459"/>
              <a:gd name="connsiteX1" fmla="*/ 828675 w 4972050"/>
              <a:gd name="connsiteY1" fmla="*/ 152400 h 152459"/>
              <a:gd name="connsiteX2" fmla="*/ 2876550 w 4972050"/>
              <a:gd name="connsiteY2" fmla="*/ 19050 h 152459"/>
              <a:gd name="connsiteX3" fmla="*/ 4629150 w 4972050"/>
              <a:gd name="connsiteY3" fmla="*/ 85725 h 152459"/>
              <a:gd name="connsiteX4" fmla="*/ 4972050 w 4972050"/>
              <a:gd name="connsiteY4" fmla="*/ 95250 h 152459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629150 w 5195794"/>
              <a:gd name="connsiteY3" fmla="*/ 85725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629150 w 5195794"/>
              <a:gd name="connsiteY3" fmla="*/ 85725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970954 w 5195794"/>
              <a:gd name="connsiteY2" fmla="*/ 6833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970954 w 5195794"/>
              <a:gd name="connsiteY2" fmla="*/ 6833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4143 h 379566"/>
              <a:gd name="connsiteX1" fmla="*/ 828675 w 5195794"/>
              <a:gd name="connsiteY1" fmla="*/ 156543 h 379566"/>
              <a:gd name="connsiteX2" fmla="*/ 2970954 w 5195794"/>
              <a:gd name="connsiteY2" fmla="*/ 72473 h 379566"/>
              <a:gd name="connsiteX3" fmla="*/ 4392556 w 5195794"/>
              <a:gd name="connsiteY3" fmla="*/ 0 h 379566"/>
              <a:gd name="connsiteX4" fmla="*/ 5195794 w 5195794"/>
              <a:gd name="connsiteY4" fmla="*/ 379566 h 379566"/>
              <a:gd name="connsiteX0" fmla="*/ 0 w 5195794"/>
              <a:gd name="connsiteY0" fmla="*/ 18905 h 394328"/>
              <a:gd name="connsiteX1" fmla="*/ 828675 w 5195794"/>
              <a:gd name="connsiteY1" fmla="*/ 171305 h 394328"/>
              <a:gd name="connsiteX2" fmla="*/ 2970954 w 5195794"/>
              <a:gd name="connsiteY2" fmla="*/ 87235 h 394328"/>
              <a:gd name="connsiteX3" fmla="*/ 4392556 w 5195794"/>
              <a:gd name="connsiteY3" fmla="*/ 14762 h 394328"/>
              <a:gd name="connsiteX4" fmla="*/ 5195794 w 5195794"/>
              <a:gd name="connsiteY4" fmla="*/ 394328 h 394328"/>
              <a:gd name="connsiteX0" fmla="*/ 0 w 5195794"/>
              <a:gd name="connsiteY0" fmla="*/ 18905 h 394328"/>
              <a:gd name="connsiteX1" fmla="*/ 828675 w 5195794"/>
              <a:gd name="connsiteY1" fmla="*/ 171305 h 394328"/>
              <a:gd name="connsiteX2" fmla="*/ 2970954 w 5195794"/>
              <a:gd name="connsiteY2" fmla="*/ 87235 h 394328"/>
              <a:gd name="connsiteX3" fmla="*/ 4392556 w 5195794"/>
              <a:gd name="connsiteY3" fmla="*/ 14762 h 394328"/>
              <a:gd name="connsiteX4" fmla="*/ 5195794 w 5195794"/>
              <a:gd name="connsiteY4" fmla="*/ 394328 h 394328"/>
              <a:gd name="connsiteX0" fmla="*/ 0 w 5195794"/>
              <a:gd name="connsiteY0" fmla="*/ 56473 h 431896"/>
              <a:gd name="connsiteX1" fmla="*/ 828675 w 5195794"/>
              <a:gd name="connsiteY1" fmla="*/ 208873 h 431896"/>
              <a:gd name="connsiteX2" fmla="*/ 2970954 w 5195794"/>
              <a:gd name="connsiteY2" fmla="*/ 124803 h 431896"/>
              <a:gd name="connsiteX3" fmla="*/ 4392556 w 5195794"/>
              <a:gd name="connsiteY3" fmla="*/ 52330 h 431896"/>
              <a:gd name="connsiteX4" fmla="*/ 5195794 w 5195794"/>
              <a:gd name="connsiteY4" fmla="*/ 431896 h 431896"/>
              <a:gd name="connsiteX0" fmla="*/ 0 w 5195794"/>
              <a:gd name="connsiteY0" fmla="*/ 58153 h 433576"/>
              <a:gd name="connsiteX1" fmla="*/ 1018315 w 5195794"/>
              <a:gd name="connsiteY1" fmla="*/ 261496 h 433576"/>
              <a:gd name="connsiteX2" fmla="*/ 2970954 w 5195794"/>
              <a:gd name="connsiteY2" fmla="*/ 126483 h 433576"/>
              <a:gd name="connsiteX3" fmla="*/ 4392556 w 5195794"/>
              <a:gd name="connsiteY3" fmla="*/ 54010 h 433576"/>
              <a:gd name="connsiteX4" fmla="*/ 5195794 w 5195794"/>
              <a:gd name="connsiteY4" fmla="*/ 433576 h 433576"/>
              <a:gd name="connsiteX0" fmla="*/ 0 w 5195794"/>
              <a:gd name="connsiteY0" fmla="*/ 58153 h 433576"/>
              <a:gd name="connsiteX1" fmla="*/ 1018315 w 5195794"/>
              <a:gd name="connsiteY1" fmla="*/ 261496 h 433576"/>
              <a:gd name="connsiteX2" fmla="*/ 2970954 w 5195794"/>
              <a:gd name="connsiteY2" fmla="*/ 126483 h 433576"/>
              <a:gd name="connsiteX3" fmla="*/ 4392556 w 5195794"/>
              <a:gd name="connsiteY3" fmla="*/ 54010 h 433576"/>
              <a:gd name="connsiteX4" fmla="*/ 5195794 w 5195794"/>
              <a:gd name="connsiteY4" fmla="*/ 433576 h 433576"/>
              <a:gd name="connsiteX0" fmla="*/ 0 w 5195794"/>
              <a:gd name="connsiteY0" fmla="*/ 55412 h 430835"/>
              <a:gd name="connsiteX1" fmla="*/ 1077285 w 5195794"/>
              <a:gd name="connsiteY1" fmla="*/ 154993 h 430835"/>
              <a:gd name="connsiteX2" fmla="*/ 2970954 w 5195794"/>
              <a:gd name="connsiteY2" fmla="*/ 123742 h 430835"/>
              <a:gd name="connsiteX3" fmla="*/ 4392556 w 5195794"/>
              <a:gd name="connsiteY3" fmla="*/ 51269 h 430835"/>
              <a:gd name="connsiteX4" fmla="*/ 5195794 w 5195794"/>
              <a:gd name="connsiteY4" fmla="*/ 430835 h 430835"/>
              <a:gd name="connsiteX0" fmla="*/ 0 w 5195794"/>
              <a:gd name="connsiteY0" fmla="*/ 55412 h 430835"/>
              <a:gd name="connsiteX1" fmla="*/ 1077285 w 5195794"/>
              <a:gd name="connsiteY1" fmla="*/ 154993 h 430835"/>
              <a:gd name="connsiteX2" fmla="*/ 2970954 w 5195794"/>
              <a:gd name="connsiteY2" fmla="*/ 123742 h 430835"/>
              <a:gd name="connsiteX3" fmla="*/ 4392556 w 5195794"/>
              <a:gd name="connsiteY3" fmla="*/ 51269 h 430835"/>
              <a:gd name="connsiteX4" fmla="*/ 5195794 w 5195794"/>
              <a:gd name="connsiteY4" fmla="*/ 430835 h 430835"/>
              <a:gd name="connsiteX0" fmla="*/ 0 w 5195794"/>
              <a:gd name="connsiteY0" fmla="*/ 47289 h 422712"/>
              <a:gd name="connsiteX1" fmla="*/ 1077285 w 5195794"/>
              <a:gd name="connsiteY1" fmla="*/ 146870 h 422712"/>
              <a:gd name="connsiteX2" fmla="*/ 2941386 w 5195794"/>
              <a:gd name="connsiteY2" fmla="*/ 172262 h 422712"/>
              <a:gd name="connsiteX3" fmla="*/ 4392556 w 5195794"/>
              <a:gd name="connsiteY3" fmla="*/ 43146 h 422712"/>
              <a:gd name="connsiteX4" fmla="*/ 5195794 w 5195794"/>
              <a:gd name="connsiteY4" fmla="*/ 422712 h 422712"/>
              <a:gd name="connsiteX0" fmla="*/ 0 w 5195794"/>
              <a:gd name="connsiteY0" fmla="*/ 37848 h 413271"/>
              <a:gd name="connsiteX1" fmla="*/ 1077285 w 5195794"/>
              <a:gd name="connsiteY1" fmla="*/ 137429 h 413271"/>
              <a:gd name="connsiteX2" fmla="*/ 2941386 w 5195794"/>
              <a:gd name="connsiteY2" fmla="*/ 162821 h 413271"/>
              <a:gd name="connsiteX3" fmla="*/ 4392556 w 5195794"/>
              <a:gd name="connsiteY3" fmla="*/ 33705 h 413271"/>
              <a:gd name="connsiteX4" fmla="*/ 5195794 w 5195794"/>
              <a:gd name="connsiteY4" fmla="*/ 413271 h 413271"/>
              <a:gd name="connsiteX0" fmla="*/ 0 w 5195794"/>
              <a:gd name="connsiteY0" fmla="*/ 45900 h 421323"/>
              <a:gd name="connsiteX1" fmla="*/ 1011950 w 5195794"/>
              <a:gd name="connsiteY1" fmla="*/ 68129 h 421323"/>
              <a:gd name="connsiteX2" fmla="*/ 2941386 w 5195794"/>
              <a:gd name="connsiteY2" fmla="*/ 170873 h 421323"/>
              <a:gd name="connsiteX3" fmla="*/ 4392556 w 5195794"/>
              <a:gd name="connsiteY3" fmla="*/ 41757 h 421323"/>
              <a:gd name="connsiteX4" fmla="*/ 5195794 w 5195794"/>
              <a:gd name="connsiteY4" fmla="*/ 421323 h 421323"/>
              <a:gd name="connsiteX0" fmla="*/ 0 w 5673966"/>
              <a:gd name="connsiteY0" fmla="*/ 151871 h 421323"/>
              <a:gd name="connsiteX1" fmla="*/ 1490122 w 5673966"/>
              <a:gd name="connsiteY1" fmla="*/ 68129 h 421323"/>
              <a:gd name="connsiteX2" fmla="*/ 3419558 w 5673966"/>
              <a:gd name="connsiteY2" fmla="*/ 170873 h 421323"/>
              <a:gd name="connsiteX3" fmla="*/ 4870728 w 5673966"/>
              <a:gd name="connsiteY3" fmla="*/ 41757 h 421323"/>
              <a:gd name="connsiteX4" fmla="*/ 5673966 w 5673966"/>
              <a:gd name="connsiteY4" fmla="*/ 421323 h 421323"/>
              <a:gd name="connsiteX0" fmla="*/ 0 w 4870728"/>
              <a:gd name="connsiteY0" fmla="*/ 151871 h 185439"/>
              <a:gd name="connsiteX1" fmla="*/ 1490122 w 4870728"/>
              <a:gd name="connsiteY1" fmla="*/ 68129 h 185439"/>
              <a:gd name="connsiteX2" fmla="*/ 3419558 w 4870728"/>
              <a:gd name="connsiteY2" fmla="*/ 170873 h 185439"/>
              <a:gd name="connsiteX3" fmla="*/ 4870728 w 4870728"/>
              <a:gd name="connsiteY3" fmla="*/ 41757 h 185439"/>
              <a:gd name="connsiteX0" fmla="*/ 0 w 5279326"/>
              <a:gd name="connsiteY0" fmla="*/ 99016 h 132584"/>
              <a:gd name="connsiteX1" fmla="*/ 1490122 w 5279326"/>
              <a:gd name="connsiteY1" fmla="*/ 15274 h 132584"/>
              <a:gd name="connsiteX2" fmla="*/ 3419558 w 5279326"/>
              <a:gd name="connsiteY2" fmla="*/ 118018 h 132584"/>
              <a:gd name="connsiteX3" fmla="*/ 5279326 w 5279326"/>
              <a:gd name="connsiteY3" fmla="*/ 48429 h 13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9326" h="132584">
                <a:moveTo>
                  <a:pt x="0" y="99016"/>
                </a:moveTo>
                <a:cubicBezTo>
                  <a:pt x="276225" y="209347"/>
                  <a:pt x="920196" y="12107"/>
                  <a:pt x="1490122" y="15274"/>
                </a:cubicBezTo>
                <a:cubicBezTo>
                  <a:pt x="2060048" y="18441"/>
                  <a:pt x="2788024" y="112492"/>
                  <a:pt x="3419558" y="118018"/>
                </a:cubicBezTo>
                <a:cubicBezTo>
                  <a:pt x="4051092" y="123544"/>
                  <a:pt x="4541625" y="-93969"/>
                  <a:pt x="5279326" y="48429"/>
                </a:cubicBezTo>
              </a:path>
            </a:pathLst>
          </a:custGeom>
          <a:noFill/>
          <a:ln w="12700">
            <a:solidFill>
              <a:schemeClr val="accent6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7192234" y="3372660"/>
            <a:ext cx="129012" cy="129012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6998366" y="3483639"/>
            <a:ext cx="64506" cy="64506"/>
          </a:xfrm>
          <a:prstGeom prst="ellipse">
            <a:avLst/>
          </a:prstGeom>
          <a:solidFill>
            <a:srgbClr val="078F9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31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</a:t>
            </a: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Parmi les </a:t>
            </a:r>
            <a:r>
              <a:rPr lang="fr-FR" sz="2800" b="1" dirty="0" smtClean="0"/>
              <a:t>signes cliniques </a:t>
            </a:r>
            <a:r>
              <a:rPr lang="fr-FR" sz="2800" dirty="0" smtClean="0"/>
              <a:t>suivants présents chez votre patient, le(s)quels est (sont) en lien avec </a:t>
            </a:r>
            <a:r>
              <a:rPr lang="fr-FR" sz="2800" b="1" dirty="0" smtClean="0"/>
              <a:t>l’hypertension portale</a:t>
            </a:r>
            <a:r>
              <a:rPr lang="fr-FR" sz="2800" dirty="0" smtClean="0"/>
              <a:t>?</a:t>
            </a:r>
          </a:p>
          <a:p>
            <a:pPr marL="0" indent="0">
              <a:buFont typeface="Arial" pitchFamily="34" charset="0"/>
              <a:buNone/>
            </a:pPr>
            <a:endParaRPr lang="fr-FR" sz="2800" dirty="0"/>
          </a:p>
          <a:p>
            <a:pPr marL="0" indent="0">
              <a:buNone/>
            </a:pPr>
            <a:r>
              <a:rPr lang="fr-FR" sz="2800" dirty="0">
                <a:solidFill>
                  <a:srgbClr val="078F9D"/>
                </a:solidFill>
              </a:rPr>
              <a:t>A – ascite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bg1">
                    <a:lumMod val="65000"/>
                  </a:schemeClr>
                </a:solidFill>
              </a:rPr>
              <a:t>B – ictère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bg1">
                    <a:lumMod val="65000"/>
                  </a:schemeClr>
                </a:solidFill>
              </a:rPr>
              <a:t>C – angiomes stellaires</a:t>
            </a:r>
          </a:p>
          <a:p>
            <a:pPr marL="0" indent="0">
              <a:buNone/>
            </a:pPr>
            <a:r>
              <a:rPr lang="fr-FR" sz="2800" dirty="0">
                <a:solidFill>
                  <a:srgbClr val="078F9D"/>
                </a:solidFill>
              </a:rPr>
              <a:t>D – circulation collatérale</a:t>
            </a:r>
          </a:p>
          <a:p>
            <a:pPr marL="0" indent="0">
              <a:buNone/>
            </a:pPr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</a:rPr>
              <a:t>E </a:t>
            </a:r>
            <a:r>
              <a:rPr lang="fr-FR" sz="2800" dirty="0">
                <a:solidFill>
                  <a:schemeClr val="bg1">
                    <a:lumMod val="65000"/>
                  </a:schemeClr>
                </a:solidFill>
              </a:rPr>
              <a:t>– gynécomastie</a:t>
            </a:r>
          </a:p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19358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2 bis / ter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75928" y="1133128"/>
            <a:ext cx="8344544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2800" i="1" dirty="0" smtClean="0"/>
              <a:t>Comment expliquez-vous la physiopathologie de la circulation collatérale ?</a:t>
            </a:r>
          </a:p>
          <a:p>
            <a:pPr>
              <a:buFontTx/>
              <a:buChar char="-"/>
            </a:pPr>
            <a:endParaRPr lang="fr-FR" sz="2800" i="1" dirty="0"/>
          </a:p>
          <a:p>
            <a:pPr>
              <a:buFontTx/>
              <a:buChar char="-"/>
            </a:pPr>
            <a:r>
              <a:rPr lang="fr-FR" sz="2800" i="1" dirty="0" smtClean="0"/>
              <a:t>Est-ce que les signes d’hypertension portale peuvent être expliqués par une hépatite aiguë isolée (sans cirrhose)?</a:t>
            </a:r>
            <a:endParaRPr lang="fr-FR" sz="2800" i="1" dirty="0"/>
          </a:p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328508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2780" t="1523" r="12142"/>
          <a:stretch/>
        </p:blipFill>
        <p:spPr>
          <a:xfrm>
            <a:off x="3995936" y="1116542"/>
            <a:ext cx="3384377" cy="4655096"/>
          </a:xfrm>
          <a:prstGeom prst="rect">
            <a:avLst/>
          </a:prstGeom>
        </p:spPr>
      </p:pic>
      <p:pic>
        <p:nvPicPr>
          <p:cNvPr id="1026" name="Picture 2" descr="https://afef.asso.fr/wp-content/uploads/2023/04/cirrhose-avant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6" t="1677" r="12096" b="2761"/>
          <a:stretch/>
        </p:blipFill>
        <p:spPr bwMode="auto">
          <a:xfrm>
            <a:off x="179512" y="1116542"/>
            <a:ext cx="353092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344088" y="40513"/>
            <a:ext cx="8229600" cy="630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</a:t>
            </a: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: Hypertension portale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38519" y="115781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Varices œsophagiennes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6192181" y="1484784"/>
            <a:ext cx="396043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354543" y="3517023"/>
            <a:ext cx="17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Splénomégalie</a:t>
            </a:r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7308304" y="3192347"/>
            <a:ext cx="758752" cy="324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5364088" y="3886356"/>
            <a:ext cx="1303712" cy="478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6667800" y="4203594"/>
            <a:ext cx="179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Ralentissement du flux portal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3364722" y="4203594"/>
            <a:ext cx="17953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Foie de cirrhose:</a:t>
            </a:r>
          </a:p>
          <a:p>
            <a:r>
              <a:rPr lang="fr-FR" sz="1400" dirty="0" smtClean="0"/>
              <a:t>Augmentation des résistances vasculaires intra hépatiques</a:t>
            </a:r>
            <a:endParaRPr lang="fr-FR" sz="1400" dirty="0"/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3936316" y="3701690"/>
            <a:ext cx="232406" cy="501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5056825" y="3444090"/>
            <a:ext cx="307263" cy="333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5484694" y="4306670"/>
            <a:ext cx="23410" cy="220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168722" y="5692265"/>
            <a:ext cx="4723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Circulation veineuse collatérale</a:t>
            </a:r>
          </a:p>
          <a:p>
            <a:r>
              <a:rPr lang="fr-FR" dirty="0" err="1" smtClean="0"/>
              <a:t>Reperméabilisation</a:t>
            </a:r>
            <a:r>
              <a:rPr lang="fr-FR" dirty="0" smtClean="0"/>
              <a:t> de la V para ombilicale</a:t>
            </a:r>
            <a:endParaRPr lang="fr-FR" dirty="0"/>
          </a:p>
        </p:txBody>
      </p:sp>
      <p:sp>
        <p:nvSpPr>
          <p:cNvPr id="1025" name="Rectangle 1024"/>
          <p:cNvSpPr/>
          <p:nvPr/>
        </p:nvSpPr>
        <p:spPr>
          <a:xfrm>
            <a:off x="709382" y="834645"/>
            <a:ext cx="2042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Anatomie foie sain</a:t>
            </a:r>
            <a:r>
              <a:rPr lang="fr-FR" dirty="0" smtClean="0"/>
              <a:t>:</a:t>
            </a:r>
            <a:endParaRPr lang="fr-FR" dirty="0"/>
          </a:p>
          <a:p>
            <a:endParaRPr lang="fr-FR" dirty="0"/>
          </a:p>
        </p:txBody>
      </p:sp>
      <p:sp>
        <p:nvSpPr>
          <p:cNvPr id="36" name="Rectangle 35"/>
          <p:cNvSpPr/>
          <p:nvPr/>
        </p:nvSpPr>
        <p:spPr>
          <a:xfrm>
            <a:off x="4052519" y="81781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Les signes d’hypertension portale </a:t>
            </a:r>
            <a:r>
              <a:rPr lang="fr-FR" dirty="0" smtClean="0"/>
              <a:t>:</a:t>
            </a:r>
            <a:endParaRPr lang="fr-FR" dirty="0"/>
          </a:p>
          <a:p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1756585" y="3388812"/>
            <a:ext cx="17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V. splénique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2116486" y="4122004"/>
            <a:ext cx="1022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V. M </a:t>
            </a:r>
            <a:r>
              <a:rPr lang="fr-FR" dirty="0" err="1" smtClean="0"/>
              <a:t>inf</a:t>
            </a:r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>
            <a:off x="851421" y="4264854"/>
            <a:ext cx="1022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V. M sup</a:t>
            </a:r>
            <a:endParaRPr lang="fr-FR" dirty="0"/>
          </a:p>
        </p:txBody>
      </p:sp>
      <p:sp>
        <p:nvSpPr>
          <p:cNvPr id="1027" name="Rectangle à coins arrondis 1026"/>
          <p:cNvSpPr/>
          <p:nvPr/>
        </p:nvSpPr>
        <p:spPr>
          <a:xfrm>
            <a:off x="6021620" y="4937439"/>
            <a:ext cx="1292360" cy="615553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8" name="ZoneTexte 1027"/>
          <p:cNvSpPr txBox="1"/>
          <p:nvPr/>
        </p:nvSpPr>
        <p:spPr>
          <a:xfrm>
            <a:off x="6242251" y="5048450"/>
            <a:ext cx="97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Ascite</a:t>
            </a:r>
            <a:endParaRPr lang="fr-FR" dirty="0"/>
          </a:p>
        </p:txBody>
      </p:sp>
      <p:cxnSp>
        <p:nvCxnSpPr>
          <p:cNvPr id="42" name="Connecteur droit 7"/>
          <p:cNvCxnSpPr/>
          <p:nvPr/>
        </p:nvCxnSpPr>
        <p:spPr>
          <a:xfrm>
            <a:off x="344088" y="683051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51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</a:t>
            </a: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: Hypertension portale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51520" y="1124744"/>
            <a:ext cx="864095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6"/>
                </a:solidFill>
              </a:rPr>
              <a:t>L’ictère</a:t>
            </a:r>
            <a:r>
              <a:rPr lang="fr-FR" sz="2800" dirty="0" smtClean="0"/>
              <a:t> </a:t>
            </a:r>
          </a:p>
          <a:p>
            <a:pPr marL="457200" indent="-457200">
              <a:buBlip>
                <a:blip r:embed="rId2"/>
              </a:buBlip>
            </a:pPr>
            <a:r>
              <a:rPr lang="fr-FR" sz="2800" dirty="0"/>
              <a:t>T</a:t>
            </a:r>
            <a:r>
              <a:rPr lang="fr-FR" sz="2800" dirty="0" smtClean="0"/>
              <a:t>raduit une insuffisance hépatocellulaire</a:t>
            </a:r>
          </a:p>
          <a:p>
            <a:pPr marL="457200" indent="-457200">
              <a:buBlip>
                <a:blip r:embed="rId2"/>
              </a:buBlip>
            </a:pPr>
            <a:r>
              <a:rPr lang="fr-FR" sz="2800" dirty="0" smtClean="0"/>
              <a:t>Défaut du métabolisme de la bilirubine</a:t>
            </a:r>
          </a:p>
          <a:p>
            <a:pPr marL="457200" indent="-457200">
              <a:buBlip>
                <a:blip r:embed="rId2"/>
              </a:buBlip>
            </a:pPr>
            <a:endParaRPr lang="fr-FR" sz="2800" dirty="0"/>
          </a:p>
          <a:p>
            <a:r>
              <a:rPr lang="fr-FR" sz="2800" b="1" dirty="0" smtClean="0">
                <a:solidFill>
                  <a:schemeClr val="accent6"/>
                </a:solidFill>
              </a:rPr>
              <a:t>Les angiomes stellaires et la gynécomastie</a:t>
            </a:r>
          </a:p>
          <a:p>
            <a:pPr marL="342900" indent="-342900">
              <a:buBlip>
                <a:blip r:embed="rId2"/>
              </a:buBlip>
            </a:pPr>
            <a:r>
              <a:rPr lang="fr-FR" sz="2800" dirty="0" smtClean="0"/>
              <a:t>Traduisent un défaut dans le métabolisme hépatique des hormones sexuelles</a:t>
            </a:r>
          </a:p>
          <a:p>
            <a:pPr marL="342900" indent="-342900">
              <a:buBlip>
                <a:blip r:embed="rId2"/>
              </a:buBlip>
            </a:pPr>
            <a:r>
              <a:rPr lang="fr-FR" sz="2800" dirty="0" smtClean="0"/>
              <a:t>Augmentation des œstrogènes circulant : </a:t>
            </a:r>
            <a:r>
              <a:rPr lang="fr-FR" sz="2800" b="1" dirty="0" smtClean="0"/>
              <a:t>gynécomastie et angiomes stellaires</a:t>
            </a:r>
            <a:endParaRPr lang="fr-FR" sz="2800" dirty="0" smtClean="0"/>
          </a:p>
          <a:p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44391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Signes cliniques de cirrhose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nasarca Related Keywords - Anasarca Long Tail Keywords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75"/>
          <a:stretch/>
        </p:blipFill>
        <p:spPr bwMode="auto">
          <a:xfrm>
            <a:off x="2915816" y="1556792"/>
            <a:ext cx="3201913" cy="399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4644008" y="4149080"/>
            <a:ext cx="21602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544108" y="4988187"/>
            <a:ext cx="21602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724128" y="3212976"/>
            <a:ext cx="165618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85020" y="2905780"/>
            <a:ext cx="179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Sarcopénie</a:t>
            </a:r>
            <a:endParaRPr lang="fr-FR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6804248" y="3699029"/>
            <a:ext cx="2411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Circulation collatérale</a:t>
            </a:r>
            <a:endParaRPr lang="fr-FR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7634694" y="4726577"/>
            <a:ext cx="1062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Ascite</a:t>
            </a:r>
            <a:endParaRPr lang="fr-FR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6214636" y="1969676"/>
            <a:ext cx="1019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Ictère</a:t>
            </a:r>
            <a:endParaRPr lang="fr-FR" sz="28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903004" y="2276872"/>
            <a:ext cx="13116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86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ENONCE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04755" y="2492896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Vous souhaitez réaliser une analyse sanguine pour confirmer et évaluer la sévérité de la pathologie du foie de votre patient.</a:t>
            </a:r>
          </a:p>
        </p:txBody>
      </p:sp>
    </p:spTree>
    <p:extLst>
      <p:ext uri="{BB962C8B-B14F-4D97-AF65-F5344CB8AC3E}">
        <p14:creationId xmlns:p14="http://schemas.microsoft.com/office/powerpoint/2010/main" val="3844715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ENONCE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Voici les résultats biologiques de votre patient :</a:t>
            </a:r>
          </a:p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Plaquettes 89 G/L </a:t>
            </a:r>
            <a:r>
              <a:rPr lang="fr-FR" sz="2400" i="1" dirty="0" smtClean="0"/>
              <a:t>(N&gt; 150G/L)</a:t>
            </a:r>
          </a:p>
          <a:p>
            <a:pPr marL="0" indent="0">
              <a:buNone/>
            </a:pPr>
            <a:r>
              <a:rPr lang="fr-FR" sz="2800" dirty="0" smtClean="0"/>
              <a:t>Hémoglobine 108 g/L </a:t>
            </a:r>
            <a:r>
              <a:rPr lang="fr-FR" sz="2400" i="1" dirty="0" smtClean="0"/>
              <a:t>( 120 &lt; N &lt; 150 g/L)</a:t>
            </a:r>
            <a:endParaRPr lang="fr-FR" sz="2800" dirty="0" smtClean="0"/>
          </a:p>
          <a:p>
            <a:pPr marL="0" indent="0">
              <a:buNone/>
            </a:pPr>
            <a:r>
              <a:rPr lang="fr-FR" sz="2800" dirty="0" smtClean="0"/>
              <a:t>TP 52% </a:t>
            </a:r>
            <a:r>
              <a:rPr lang="fr-FR" sz="2400" i="1" dirty="0" smtClean="0"/>
              <a:t>(N &gt;70%)</a:t>
            </a:r>
            <a:endParaRPr lang="fr-FR" sz="2400" dirty="0" smtClean="0"/>
          </a:p>
          <a:p>
            <a:pPr marL="0" indent="0">
              <a:buNone/>
            </a:pPr>
            <a:r>
              <a:rPr lang="fr-FR" sz="2800" dirty="0" smtClean="0"/>
              <a:t>Facteur V 46% </a:t>
            </a:r>
            <a:r>
              <a:rPr lang="fr-FR" sz="2400" i="1" dirty="0"/>
              <a:t>(N &gt;70</a:t>
            </a:r>
            <a:r>
              <a:rPr lang="fr-FR" sz="2400" i="1" dirty="0" smtClean="0"/>
              <a:t>%)</a:t>
            </a:r>
          </a:p>
          <a:p>
            <a:pPr marL="0" indent="0">
              <a:buNone/>
            </a:pPr>
            <a:r>
              <a:rPr lang="fr-FR" sz="2800" dirty="0" smtClean="0"/>
              <a:t>Créatinine 67µmol/L </a:t>
            </a:r>
            <a:r>
              <a:rPr lang="fr-FR" sz="2400" i="1" dirty="0"/>
              <a:t>( </a:t>
            </a:r>
            <a:r>
              <a:rPr lang="fr-FR" sz="2400" i="1" dirty="0" smtClean="0"/>
              <a:t>40 </a:t>
            </a:r>
            <a:r>
              <a:rPr lang="fr-FR" sz="2400" i="1" dirty="0"/>
              <a:t>&lt; N &lt; </a:t>
            </a:r>
            <a:r>
              <a:rPr lang="fr-FR" sz="2400" i="1" dirty="0" smtClean="0"/>
              <a:t>110 µmol/L)</a:t>
            </a:r>
            <a:endParaRPr lang="fr-FR" sz="2400" dirty="0" smtClean="0"/>
          </a:p>
          <a:p>
            <a:pPr marL="0" indent="0">
              <a:buNone/>
            </a:pPr>
            <a:r>
              <a:rPr lang="fr-FR" sz="2800" dirty="0" smtClean="0"/>
              <a:t>Sodium 131 </a:t>
            </a:r>
            <a:r>
              <a:rPr lang="fr-FR" sz="2800" dirty="0" err="1" smtClean="0"/>
              <a:t>mmol</a:t>
            </a:r>
            <a:r>
              <a:rPr lang="fr-FR" sz="2800" dirty="0" smtClean="0"/>
              <a:t>/L </a:t>
            </a:r>
            <a:r>
              <a:rPr lang="fr-FR" sz="2400" i="1" dirty="0"/>
              <a:t>( </a:t>
            </a:r>
            <a:r>
              <a:rPr lang="fr-FR" sz="2400" i="1" dirty="0" smtClean="0"/>
              <a:t>135 </a:t>
            </a:r>
            <a:r>
              <a:rPr lang="fr-FR" sz="2400" i="1" dirty="0"/>
              <a:t>&lt; N &lt; </a:t>
            </a:r>
            <a:r>
              <a:rPr lang="fr-FR" sz="2400" i="1" dirty="0" smtClean="0"/>
              <a:t>145 </a:t>
            </a:r>
            <a:r>
              <a:rPr lang="fr-FR" sz="2400" i="1" dirty="0" err="1"/>
              <a:t>m</a:t>
            </a:r>
            <a:r>
              <a:rPr lang="fr-FR" sz="2400" i="1" dirty="0" err="1" smtClean="0"/>
              <a:t>mol</a:t>
            </a:r>
            <a:r>
              <a:rPr lang="fr-FR" sz="2400" i="1" dirty="0" smtClean="0"/>
              <a:t>/L)</a:t>
            </a:r>
            <a:endParaRPr lang="fr-FR" sz="2800" dirty="0" smtClean="0"/>
          </a:p>
          <a:p>
            <a:pPr marL="0" indent="0">
              <a:buNone/>
            </a:pPr>
            <a:r>
              <a:rPr lang="fr-FR" sz="2800" dirty="0" smtClean="0"/>
              <a:t>Bilirubine 90µmol/L </a:t>
            </a:r>
            <a:r>
              <a:rPr lang="fr-FR" sz="2400" i="1" dirty="0"/>
              <a:t>(</a:t>
            </a:r>
            <a:r>
              <a:rPr lang="fr-FR" sz="2400" i="1" dirty="0" smtClean="0"/>
              <a:t>N&lt; 20 µmol/L)</a:t>
            </a:r>
          </a:p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Albumine 31g/L </a:t>
            </a:r>
            <a:r>
              <a:rPr lang="fr-FR" sz="2400" dirty="0" smtClean="0"/>
              <a:t>(N &gt; 35g/L)</a:t>
            </a:r>
            <a:endParaRPr lang="fr-FR" sz="2800" dirty="0" smtClean="0"/>
          </a:p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125983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</a:t>
            </a: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Parmi les </a:t>
            </a:r>
            <a:r>
              <a:rPr lang="fr-FR" sz="2800" b="1" dirty="0" smtClean="0"/>
              <a:t>anomalies biologiques </a:t>
            </a:r>
            <a:r>
              <a:rPr lang="fr-FR" sz="2800" dirty="0" smtClean="0"/>
              <a:t>suivantes, la(les)quelle(s) est (sont) en lien avec </a:t>
            </a:r>
            <a:r>
              <a:rPr lang="fr-FR" sz="2800" b="1" dirty="0" smtClean="0"/>
              <a:t>l’insuffisance hépatocellulaire</a:t>
            </a:r>
            <a:r>
              <a:rPr lang="fr-FR" sz="2800" dirty="0" smtClean="0"/>
              <a:t>?</a:t>
            </a:r>
          </a:p>
          <a:p>
            <a:pPr marL="0" indent="0">
              <a:buFont typeface="Arial" pitchFamily="34" charset="0"/>
              <a:buNone/>
            </a:pPr>
            <a:endParaRPr lang="fr-FR" sz="2800" dirty="0"/>
          </a:p>
          <a:p>
            <a:pPr marL="0" indent="0">
              <a:buNone/>
            </a:pPr>
            <a:r>
              <a:rPr lang="fr-FR" sz="2800" dirty="0" smtClean="0"/>
              <a:t>A – Thrombopénie</a:t>
            </a:r>
          </a:p>
          <a:p>
            <a:pPr marL="0" indent="0">
              <a:buNone/>
            </a:pPr>
            <a:r>
              <a:rPr lang="fr-FR" sz="2800" dirty="0" smtClean="0"/>
              <a:t>B – </a:t>
            </a:r>
            <a:r>
              <a:rPr lang="fr-FR" sz="2800" dirty="0"/>
              <a:t>Baisse conjointe du TP et du facteur V</a:t>
            </a:r>
          </a:p>
          <a:p>
            <a:pPr marL="0" indent="0">
              <a:buNone/>
            </a:pPr>
            <a:r>
              <a:rPr lang="fr-FR" sz="2800" dirty="0" smtClean="0"/>
              <a:t>C – Hyponatrémie</a:t>
            </a:r>
          </a:p>
          <a:p>
            <a:pPr marL="0" indent="0">
              <a:buNone/>
            </a:pPr>
            <a:r>
              <a:rPr lang="fr-FR" sz="2800" dirty="0" smtClean="0"/>
              <a:t>D </a:t>
            </a:r>
            <a:r>
              <a:rPr lang="fr-FR" sz="2800" dirty="0"/>
              <a:t>– </a:t>
            </a:r>
            <a:r>
              <a:rPr lang="fr-FR" sz="2800" dirty="0" err="1"/>
              <a:t>Hyperbilirubinémie</a:t>
            </a:r>
            <a:endParaRPr lang="fr-FR" sz="2800" dirty="0"/>
          </a:p>
          <a:p>
            <a:pPr marL="0" indent="0">
              <a:buNone/>
            </a:pPr>
            <a:r>
              <a:rPr lang="fr-FR" sz="2800" dirty="0" smtClean="0"/>
              <a:t>E – Hypo-albuminémie</a:t>
            </a:r>
          </a:p>
        </p:txBody>
      </p:sp>
    </p:spTree>
    <p:extLst>
      <p:ext uri="{BB962C8B-B14F-4D97-AF65-F5344CB8AC3E}">
        <p14:creationId xmlns:p14="http://schemas.microsoft.com/office/powerpoint/2010/main" val="67992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</a:t>
            </a: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dirty="0" smtClean="0"/>
              <a:t>Parmi les </a:t>
            </a:r>
            <a:r>
              <a:rPr lang="fr-FR" sz="2800" b="1" dirty="0" smtClean="0"/>
              <a:t>anomalies biologiques </a:t>
            </a:r>
            <a:r>
              <a:rPr lang="fr-FR" sz="2800" dirty="0" smtClean="0"/>
              <a:t>suivantes, </a:t>
            </a:r>
            <a:r>
              <a:rPr lang="fr-FR" sz="2800" dirty="0"/>
              <a:t>la(les)quelle(s) est (sont) en lien </a:t>
            </a:r>
            <a:r>
              <a:rPr lang="fr-FR" sz="2800" dirty="0" smtClean="0"/>
              <a:t>avec </a:t>
            </a:r>
            <a:r>
              <a:rPr lang="fr-FR" sz="2800" b="1" dirty="0" smtClean="0"/>
              <a:t>l’insuffisance hépatocellulaire</a:t>
            </a:r>
            <a:r>
              <a:rPr lang="fr-FR" sz="2800" dirty="0" smtClean="0"/>
              <a:t>?</a:t>
            </a:r>
          </a:p>
          <a:p>
            <a:pPr marL="0" indent="0">
              <a:buFont typeface="Arial" pitchFamily="34" charset="0"/>
              <a:buNone/>
            </a:pPr>
            <a:endParaRPr lang="fr-FR" sz="2800" dirty="0"/>
          </a:p>
          <a:p>
            <a:pPr marL="0" indent="0">
              <a:buNone/>
            </a:pPr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</a:rPr>
              <a:t>A – Thrombopénie</a:t>
            </a:r>
          </a:p>
          <a:p>
            <a:pPr marL="0" indent="0">
              <a:buNone/>
            </a:pPr>
            <a:r>
              <a:rPr lang="fr-FR" sz="2800" dirty="0" smtClean="0">
                <a:solidFill>
                  <a:srgbClr val="078F9D"/>
                </a:solidFill>
              </a:rPr>
              <a:t>B – </a:t>
            </a:r>
            <a:r>
              <a:rPr lang="fr-FR" sz="2800" dirty="0">
                <a:solidFill>
                  <a:srgbClr val="078F9D"/>
                </a:solidFill>
              </a:rPr>
              <a:t>Baisse conjointe du TP et du facteur V</a:t>
            </a:r>
          </a:p>
          <a:p>
            <a:pPr marL="0" indent="0">
              <a:buNone/>
            </a:pPr>
            <a:r>
              <a:rPr lang="fr-FR" sz="2800" dirty="0" smtClean="0">
                <a:solidFill>
                  <a:schemeClr val="bg1">
                    <a:lumMod val="65000"/>
                  </a:schemeClr>
                </a:solidFill>
              </a:rPr>
              <a:t>C – Hyponatrémie</a:t>
            </a:r>
          </a:p>
          <a:p>
            <a:pPr marL="0" indent="0">
              <a:buNone/>
            </a:pPr>
            <a:r>
              <a:rPr lang="fr-FR" sz="2800" dirty="0" smtClean="0">
                <a:solidFill>
                  <a:srgbClr val="078F9D"/>
                </a:solidFill>
              </a:rPr>
              <a:t>D </a:t>
            </a:r>
            <a:r>
              <a:rPr lang="fr-FR" sz="2800" dirty="0">
                <a:solidFill>
                  <a:srgbClr val="078F9D"/>
                </a:solidFill>
              </a:rPr>
              <a:t>– </a:t>
            </a:r>
            <a:r>
              <a:rPr lang="fr-FR" sz="2800" dirty="0" err="1">
                <a:solidFill>
                  <a:srgbClr val="078F9D"/>
                </a:solidFill>
              </a:rPr>
              <a:t>Hyperbilirubinémie</a:t>
            </a:r>
            <a:endParaRPr lang="fr-FR" sz="2800" dirty="0">
              <a:solidFill>
                <a:srgbClr val="078F9D"/>
              </a:solidFill>
            </a:endParaRPr>
          </a:p>
          <a:p>
            <a:pPr marL="0" indent="0">
              <a:buNone/>
            </a:pPr>
            <a:r>
              <a:rPr lang="fr-FR" sz="2800" dirty="0" smtClean="0">
                <a:solidFill>
                  <a:srgbClr val="078F9D"/>
                </a:solidFill>
              </a:rPr>
              <a:t>E – Hypo-albuminémie</a:t>
            </a:r>
          </a:p>
        </p:txBody>
      </p:sp>
    </p:spTree>
    <p:extLst>
      <p:ext uri="{BB962C8B-B14F-4D97-AF65-F5344CB8AC3E}">
        <p14:creationId xmlns:p14="http://schemas.microsoft.com/office/powerpoint/2010/main" val="250246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3 bis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dirty="0" smtClean="0"/>
              <a:t>- </a:t>
            </a:r>
            <a:r>
              <a:rPr lang="fr-FR" sz="2800" i="1" dirty="0" smtClean="0"/>
              <a:t>Pourquoi doit-on doser le facteur V en association au TP lorsqu’on soupçonne une insuffisance hépatique ?</a:t>
            </a:r>
          </a:p>
        </p:txBody>
      </p:sp>
    </p:spTree>
    <p:extLst>
      <p:ext uri="{BB962C8B-B14F-4D97-AF65-F5344CB8AC3E}">
        <p14:creationId xmlns:p14="http://schemas.microsoft.com/office/powerpoint/2010/main" val="68298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2840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ENONCE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323528" y="1340768"/>
            <a:ext cx="8712968" cy="504056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FR" sz="2800" dirty="0"/>
              <a:t>Monsieur C, 51 ans, </a:t>
            </a:r>
            <a:r>
              <a:rPr lang="fr-FR" sz="2800" dirty="0" smtClean="0"/>
              <a:t>vous consulte pour une prise de poids de 7kg, un essoufflement et des douleurs abdominales diffuses depuis 3 semaines. </a:t>
            </a:r>
          </a:p>
          <a:p>
            <a:pPr marL="0" indent="0">
              <a:buNone/>
            </a:pPr>
            <a:r>
              <a:rPr lang="fr-FR" sz="2800" dirty="0" smtClean="0"/>
              <a:t>Il ne comprend pas pourquoi son ventre a doublé de volume alors qu’il ne mange plus rien. </a:t>
            </a:r>
          </a:p>
          <a:p>
            <a:pPr marL="0" indent="0">
              <a:buNone/>
            </a:pPr>
            <a:endParaRPr lang="fr-FR" sz="28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fr-FR" sz="2800" dirty="0" smtClean="0"/>
              <a:t>Il n’a pas d’antécédent médical notable.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90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</a:t>
            </a: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: Anomalies biologiques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51520" y="1124744"/>
            <a:ext cx="86409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6"/>
                </a:solidFill>
              </a:rPr>
              <a:t>Les anomalies biologiques en lien avec l’IHC </a:t>
            </a:r>
            <a:r>
              <a:rPr lang="fr-FR" sz="2800" dirty="0" smtClean="0"/>
              <a:t>sont:</a:t>
            </a:r>
          </a:p>
          <a:p>
            <a:endParaRPr lang="fr-FR" sz="2800" dirty="0" smtClean="0"/>
          </a:p>
          <a:p>
            <a:pPr marL="285750" indent="-285750">
              <a:buBlip>
                <a:blip r:embed="rId2"/>
              </a:buBlip>
            </a:pPr>
            <a:r>
              <a:rPr lang="fr-FR" sz="2800" dirty="0" smtClean="0"/>
              <a:t> </a:t>
            </a:r>
            <a:r>
              <a:rPr lang="fr-FR" sz="2800" b="1" dirty="0" smtClean="0"/>
              <a:t>Baisse</a:t>
            </a:r>
            <a:r>
              <a:rPr lang="fr-FR" sz="2800" dirty="0" smtClean="0"/>
              <a:t> conjointe du </a:t>
            </a:r>
            <a:r>
              <a:rPr lang="fr-FR" sz="2800" b="1" dirty="0" smtClean="0"/>
              <a:t>TP</a:t>
            </a:r>
            <a:r>
              <a:rPr lang="fr-FR" sz="2800" dirty="0" smtClean="0"/>
              <a:t> </a:t>
            </a:r>
            <a:r>
              <a:rPr lang="fr-FR" sz="2800" b="1" dirty="0" smtClean="0"/>
              <a:t>ET</a:t>
            </a:r>
            <a:r>
              <a:rPr lang="fr-FR" sz="2800" dirty="0" smtClean="0"/>
              <a:t> du </a:t>
            </a:r>
            <a:r>
              <a:rPr lang="fr-FR" sz="2800" b="1" dirty="0" smtClean="0"/>
              <a:t>Facteur V (= facteur vitamine K indépendant, signe l’insuffisance hépatique)</a:t>
            </a:r>
          </a:p>
          <a:p>
            <a:pPr marL="285750" indent="-285750">
              <a:buBlip>
                <a:blip r:embed="rId2"/>
              </a:buBlip>
            </a:pPr>
            <a:r>
              <a:rPr lang="fr-FR" sz="2800" dirty="0" smtClean="0"/>
              <a:t> </a:t>
            </a:r>
            <a:r>
              <a:rPr lang="fr-FR" sz="2800" i="1" dirty="0" smtClean="0"/>
              <a:t>Le dosage du Facteur V permet de différencier une insuffisance hépatique (le facteur V est alors abaissé, tout comme le TP) d’un déficit en vitamine K (le TP est alors abaissé mais pas le facteur V) </a:t>
            </a:r>
          </a:p>
          <a:p>
            <a:endParaRPr lang="fr-FR" sz="2800" b="1" dirty="0" smtClean="0"/>
          </a:p>
          <a:p>
            <a:pPr marL="285750" indent="-285750">
              <a:buBlip>
                <a:blip r:embed="rId2"/>
              </a:buBlip>
            </a:pPr>
            <a:r>
              <a:rPr lang="fr-FR" sz="2800" b="1" dirty="0"/>
              <a:t> </a:t>
            </a:r>
            <a:r>
              <a:rPr lang="fr-FR" sz="2800" b="1" dirty="0" smtClean="0"/>
              <a:t>Augmentation de la bilirubine </a:t>
            </a:r>
            <a:r>
              <a:rPr lang="fr-FR" sz="2800" dirty="0" smtClean="0"/>
              <a:t>(surtout conjuguée)</a:t>
            </a:r>
          </a:p>
          <a:p>
            <a:pPr marL="285750" indent="-285750">
              <a:buBlip>
                <a:blip r:embed="rId2"/>
              </a:buBlip>
            </a:pPr>
            <a:r>
              <a:rPr lang="fr-FR" sz="2800" b="1" dirty="0" smtClean="0"/>
              <a:t> Baisse de l’albuminémie</a:t>
            </a:r>
          </a:p>
        </p:txBody>
      </p:sp>
    </p:spTree>
    <p:extLst>
      <p:ext uri="{BB962C8B-B14F-4D97-AF65-F5344CB8AC3E}">
        <p14:creationId xmlns:p14="http://schemas.microsoft.com/office/powerpoint/2010/main" val="334240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475269"/>
              </p:ext>
            </p:extLst>
          </p:nvPr>
        </p:nvGraphicFramePr>
        <p:xfrm>
          <a:off x="395536" y="836712"/>
          <a:ext cx="8496945" cy="4845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701996037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1172089033"/>
                    </a:ext>
                  </a:extLst>
                </a:gridCol>
                <a:gridCol w="3168353">
                  <a:extLst>
                    <a:ext uri="{9D8B030D-6E8A-4147-A177-3AD203B41FA5}">
                      <a16:colId xmlns:a16="http://schemas.microsoft.com/office/drawing/2014/main" val="3065574647"/>
                    </a:ext>
                  </a:extLst>
                </a:gridCol>
              </a:tblGrid>
              <a:tr h="591840">
                <a:tc>
                  <a:txBody>
                    <a:bodyPr/>
                    <a:lstStyle/>
                    <a:p>
                      <a:r>
                        <a:rPr lang="fr-FR" dirty="0" smtClean="0"/>
                        <a:t>Signes: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Hypertension portale</a:t>
                      </a:r>
                      <a:endParaRPr lang="fr-FR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Insuffisance hépatique</a:t>
                      </a:r>
                      <a:endParaRPr lang="fr-FR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3698102"/>
                  </a:ext>
                </a:extLst>
              </a:tr>
              <a:tr h="516227">
                <a:tc rowSpan="5"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endParaRPr lang="fr-FR" dirty="0" smtClean="0"/>
                    </a:p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b="1" dirty="0" smtClean="0"/>
                        <a:t>CLINIQUES</a:t>
                      </a:r>
                      <a:endParaRPr lang="fr-FR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5A7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Ascite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Ictère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451310"/>
                  </a:ext>
                </a:extLst>
              </a:tr>
              <a:tr h="516227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Circulation Veineuse collatérale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Angiomes</a:t>
                      </a:r>
                      <a:r>
                        <a:rPr lang="fr-FR" baseline="0" dirty="0" smtClean="0"/>
                        <a:t> stellaires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99696"/>
                  </a:ext>
                </a:extLst>
              </a:tr>
              <a:tr h="516227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Splénomégalie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Foetor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Hepaticus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8230528"/>
                  </a:ext>
                </a:extLst>
              </a:tr>
              <a:tr h="516227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Hypogonadisme/gynécomastie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2356666"/>
                  </a:ext>
                </a:extLst>
              </a:tr>
              <a:tr h="516227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Encéphalopathie hépatique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538400"/>
                  </a:ext>
                </a:extLst>
              </a:tr>
              <a:tr h="516227">
                <a:tc rowSpan="3"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pPr algn="ctr"/>
                      <a:r>
                        <a:rPr lang="fr-FR" b="1" dirty="0" smtClean="0"/>
                        <a:t>BIOLOGIQUES</a:t>
                      </a:r>
                      <a:endParaRPr lang="fr-FR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Thrombopénie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Baisse du TP </a:t>
                      </a:r>
                      <a:r>
                        <a:rPr lang="fr-FR" baseline="0" dirty="0" smtClean="0"/>
                        <a:t>et Facteur V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247476"/>
                  </a:ext>
                </a:extLst>
              </a:tr>
              <a:tr h="516227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+/- Leucopénie</a:t>
                      </a:r>
                      <a:r>
                        <a:rPr lang="fr-FR" baseline="0" dirty="0" smtClean="0"/>
                        <a:t> et Anémie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Hypoalbuminémie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4861416"/>
                  </a:ext>
                </a:extLst>
              </a:tr>
              <a:tr h="516227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Hyponatrémie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Hyperbilirubinémie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2581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732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ENONCE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En résumé, votre patient a des œdèmes des membres inférieurs, associés à de l’ascite, un ictère, et d’autres signes cliniques d’insuffisance hépatocellulaire ou d’hypertension portale. Il n’a pas d’encéphalopathie hépatique.</a:t>
            </a:r>
          </a:p>
          <a:p>
            <a:pPr marL="0" indent="0">
              <a:buFont typeface="Arial" pitchFamily="34" charset="0"/>
              <a:buNone/>
            </a:pPr>
            <a:endParaRPr lang="fr-FR" sz="2800" dirty="0"/>
          </a:p>
          <a:p>
            <a:pPr marL="0" indent="0">
              <a:buFont typeface="Arial" pitchFamily="34" charset="0"/>
              <a:buNone/>
            </a:pPr>
            <a:r>
              <a:rPr lang="fr-FR" sz="2800" b="1" dirty="0" smtClean="0"/>
              <a:t>Le diagnostic de pathologie chronique du foie au stade de cirrhose est confirmé par l’échographie.</a:t>
            </a:r>
          </a:p>
          <a:p>
            <a:pPr marL="0" indent="0">
              <a:buFont typeface="Arial" pitchFamily="34" charset="0"/>
              <a:buNone/>
            </a:pPr>
            <a:endParaRPr lang="fr-FR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0267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4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Quelles sont vos premières hypothèses sur </a:t>
            </a:r>
            <a:r>
              <a:rPr lang="fr-FR" sz="2800" b="1" dirty="0" smtClean="0"/>
              <a:t>l’étiologie de la maladie hépatique</a:t>
            </a:r>
            <a:r>
              <a:rPr lang="fr-FR" sz="2800" dirty="0" smtClean="0"/>
              <a:t>?</a:t>
            </a:r>
          </a:p>
          <a:p>
            <a:pPr marL="0" indent="0">
              <a:buFont typeface="Arial" pitchFamily="34" charset="0"/>
              <a:buNone/>
            </a:pPr>
            <a:endParaRPr lang="fr-FR" sz="2800" dirty="0"/>
          </a:p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A – </a:t>
            </a:r>
            <a:r>
              <a:rPr lang="fr-FR" sz="2800" dirty="0" err="1"/>
              <a:t>s</a:t>
            </a:r>
            <a:r>
              <a:rPr lang="fr-FR" sz="2800" dirty="0" err="1" smtClean="0"/>
              <a:t>téatohépatite</a:t>
            </a:r>
            <a:r>
              <a:rPr lang="fr-FR" sz="2800" dirty="0" smtClean="0"/>
              <a:t> non alcoolique (MASH)</a:t>
            </a:r>
          </a:p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B – alcool</a:t>
            </a:r>
          </a:p>
          <a:p>
            <a:pPr marL="0" indent="0">
              <a:buNone/>
            </a:pPr>
            <a:r>
              <a:rPr lang="fr-FR" sz="2800" dirty="0" smtClean="0"/>
              <a:t>C – toxicité médicamenteuse (paracétamol)</a:t>
            </a:r>
          </a:p>
          <a:p>
            <a:pPr marL="0" indent="0">
              <a:buNone/>
            </a:pPr>
            <a:r>
              <a:rPr lang="fr-FR" sz="2800" dirty="0" smtClean="0"/>
              <a:t>D </a:t>
            </a:r>
            <a:r>
              <a:rPr lang="fr-FR" sz="2800" dirty="0"/>
              <a:t>– h</a:t>
            </a:r>
            <a:r>
              <a:rPr lang="fr-FR" sz="2800" dirty="0" smtClean="0"/>
              <a:t>épatite virale chronique: Hépatite B et C</a:t>
            </a:r>
          </a:p>
          <a:p>
            <a:pPr marL="0" indent="0">
              <a:buNone/>
            </a:pPr>
            <a:r>
              <a:rPr lang="fr-FR" sz="2800" dirty="0" smtClean="0"/>
              <a:t>E – Syndrome de </a:t>
            </a:r>
            <a:r>
              <a:rPr lang="fr-FR" sz="2800" dirty="0" err="1" smtClean="0"/>
              <a:t>Budd</a:t>
            </a:r>
            <a:r>
              <a:rPr lang="fr-FR" sz="2800" dirty="0" smtClean="0"/>
              <a:t> Chiari</a:t>
            </a:r>
          </a:p>
          <a:p>
            <a:pPr marL="0" indent="0">
              <a:buNone/>
            </a:pP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377912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4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Quelles sont vos premières hypothèses sur </a:t>
            </a:r>
            <a:r>
              <a:rPr lang="fr-FR" sz="2800" b="1" dirty="0" smtClean="0"/>
              <a:t>l’étiologie de la maladie hépatique</a:t>
            </a:r>
            <a:r>
              <a:rPr lang="fr-FR" sz="2800" dirty="0" smtClean="0"/>
              <a:t>?</a:t>
            </a:r>
          </a:p>
          <a:p>
            <a:pPr marL="0" indent="0">
              <a:buFont typeface="Arial" pitchFamily="34" charset="0"/>
              <a:buNone/>
            </a:pPr>
            <a:endParaRPr lang="fr-FR" sz="2800" dirty="0"/>
          </a:p>
          <a:p>
            <a:pPr marL="0" indent="0">
              <a:buNone/>
            </a:pPr>
            <a:r>
              <a:rPr lang="fr-FR" sz="2800" dirty="0">
                <a:solidFill>
                  <a:srgbClr val="078F9D"/>
                </a:solidFill>
              </a:rPr>
              <a:t>A – </a:t>
            </a:r>
            <a:r>
              <a:rPr lang="fr-FR" sz="2800" dirty="0" err="1">
                <a:solidFill>
                  <a:srgbClr val="078F9D"/>
                </a:solidFill>
              </a:rPr>
              <a:t>stéatohépatite</a:t>
            </a:r>
            <a:r>
              <a:rPr lang="fr-FR" sz="2800" dirty="0">
                <a:solidFill>
                  <a:srgbClr val="078F9D"/>
                </a:solidFill>
              </a:rPr>
              <a:t> non alcoolique </a:t>
            </a:r>
            <a:r>
              <a:rPr lang="fr-FR" sz="2800" dirty="0" smtClean="0">
                <a:solidFill>
                  <a:srgbClr val="078F9D"/>
                </a:solidFill>
              </a:rPr>
              <a:t>(MASH</a:t>
            </a:r>
            <a:r>
              <a:rPr lang="fr-FR" sz="2800" dirty="0">
                <a:solidFill>
                  <a:srgbClr val="078F9D"/>
                </a:solidFill>
              </a:rPr>
              <a:t>)</a:t>
            </a:r>
          </a:p>
          <a:p>
            <a:pPr marL="0" indent="0">
              <a:buNone/>
            </a:pPr>
            <a:r>
              <a:rPr lang="fr-FR" sz="2800" dirty="0">
                <a:solidFill>
                  <a:srgbClr val="078F9D"/>
                </a:solidFill>
              </a:rPr>
              <a:t>B – alcool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bg1">
                    <a:lumMod val="65000"/>
                  </a:schemeClr>
                </a:solidFill>
              </a:rPr>
              <a:t>C – toxicité médicamenteuse (paracétamol)</a:t>
            </a:r>
          </a:p>
          <a:p>
            <a:pPr marL="0" indent="0">
              <a:buNone/>
            </a:pPr>
            <a:r>
              <a:rPr lang="fr-FR" sz="2800" dirty="0">
                <a:solidFill>
                  <a:srgbClr val="078F9D"/>
                </a:solidFill>
              </a:rPr>
              <a:t>D – hépatite virale chronique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bg1">
                    <a:lumMod val="75000"/>
                  </a:schemeClr>
                </a:solidFill>
              </a:rPr>
              <a:t>E – </a:t>
            </a:r>
            <a:r>
              <a:rPr lang="fr-FR" sz="2800" dirty="0" smtClean="0">
                <a:solidFill>
                  <a:schemeClr val="bg1">
                    <a:lumMod val="75000"/>
                  </a:schemeClr>
                </a:solidFill>
              </a:rPr>
              <a:t>Syndrome de </a:t>
            </a:r>
            <a:r>
              <a:rPr lang="fr-FR" sz="2800" dirty="0" err="1" smtClean="0">
                <a:solidFill>
                  <a:schemeClr val="bg1">
                    <a:lumMod val="75000"/>
                  </a:schemeClr>
                </a:solidFill>
              </a:rPr>
              <a:t>Budd</a:t>
            </a:r>
            <a:r>
              <a:rPr lang="fr-FR" sz="2800" dirty="0" smtClean="0">
                <a:solidFill>
                  <a:schemeClr val="bg1">
                    <a:lumMod val="75000"/>
                  </a:schemeClr>
                </a:solidFill>
              </a:rPr>
              <a:t> Chiari</a:t>
            </a:r>
            <a:endParaRPr lang="fr-FR" sz="2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264626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4 : Etiologies des cirrhose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51520" y="1124744"/>
            <a:ext cx="864095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fr-FR" sz="2400" dirty="0" smtClean="0"/>
              <a:t> </a:t>
            </a:r>
            <a:r>
              <a:rPr lang="fr-FR" sz="2400" b="1" dirty="0" smtClean="0"/>
              <a:t>Toujours éliminer une consommation excessive d’alcool</a:t>
            </a:r>
          </a:p>
          <a:p>
            <a:pPr marL="742950" lvl="1" indent="-285750">
              <a:buBlip>
                <a:blip r:embed="rId2"/>
              </a:buBlip>
            </a:pPr>
            <a:r>
              <a:rPr lang="fr-FR" sz="2000" dirty="0" smtClean="0"/>
              <a:t> une des </a:t>
            </a:r>
            <a:r>
              <a:rPr lang="fr-FR" sz="2000" b="1" dirty="0" smtClean="0"/>
              <a:t>causes les plus fréquentes en France</a:t>
            </a:r>
          </a:p>
          <a:p>
            <a:pPr marL="742950" lvl="1" indent="-285750">
              <a:buBlip>
                <a:blip r:embed="rId2"/>
              </a:buBlip>
            </a:pPr>
            <a:r>
              <a:rPr lang="fr-FR" sz="2000" dirty="0" smtClean="0"/>
              <a:t> bien interroger le patient et sa famille</a:t>
            </a:r>
          </a:p>
          <a:p>
            <a:pPr lvl="1"/>
            <a:endParaRPr lang="fr-FR" sz="2000" dirty="0" smtClean="0"/>
          </a:p>
          <a:p>
            <a:pPr marL="285750" indent="-285750">
              <a:buBlip>
                <a:blip r:embed="rId2"/>
              </a:buBlip>
            </a:pPr>
            <a:r>
              <a:rPr lang="fr-FR" sz="2400" dirty="0"/>
              <a:t> </a:t>
            </a:r>
            <a:r>
              <a:rPr lang="fr-FR" sz="2400" b="1" dirty="0" err="1" smtClean="0"/>
              <a:t>Stéatohépatite</a:t>
            </a:r>
            <a:r>
              <a:rPr lang="fr-FR" sz="2400" b="1" dirty="0" smtClean="0"/>
              <a:t> non alcoolique (MASH)</a:t>
            </a:r>
          </a:p>
          <a:p>
            <a:pPr marL="742950" lvl="1" indent="-285750">
              <a:buBlip>
                <a:blip r:embed="rId2"/>
              </a:buBlip>
            </a:pPr>
            <a:r>
              <a:rPr lang="fr-FR" sz="2400" dirty="0" smtClean="0"/>
              <a:t> </a:t>
            </a:r>
            <a:r>
              <a:rPr lang="fr-FR" sz="2000" dirty="0" smtClean="0"/>
              <a:t>souvent dans le cadre d’un syndrome métabolique</a:t>
            </a:r>
          </a:p>
          <a:p>
            <a:pPr marL="742950" lvl="1" indent="-285750">
              <a:buBlip>
                <a:blip r:embed="rId2"/>
              </a:buBlip>
            </a:pPr>
            <a:r>
              <a:rPr lang="fr-FR" sz="2000" dirty="0" smtClean="0"/>
              <a:t> pathologie émergente ++ en France</a:t>
            </a:r>
            <a:endParaRPr lang="fr-FR" sz="2000" dirty="0"/>
          </a:p>
          <a:p>
            <a:pPr marL="742950" lvl="1" indent="-285750">
              <a:buBlip>
                <a:blip r:embed="rId2"/>
              </a:buBlip>
            </a:pPr>
            <a:endParaRPr lang="fr-FR" sz="2000" dirty="0" smtClean="0"/>
          </a:p>
          <a:p>
            <a:pPr marL="285750" indent="-285750">
              <a:buBlip>
                <a:blip r:embed="rId2"/>
              </a:buBlip>
            </a:pPr>
            <a:r>
              <a:rPr lang="fr-FR" sz="2400" dirty="0"/>
              <a:t>Les hépatites virales représentent une cause fréquente de cirrhose en France (hépatite B/ C)</a:t>
            </a:r>
          </a:p>
          <a:p>
            <a:pPr marL="285750" indent="-285750">
              <a:buBlip>
                <a:blip r:embed="rId2"/>
              </a:buBlip>
            </a:pPr>
            <a:endParaRPr lang="fr-FR" sz="2400" dirty="0"/>
          </a:p>
          <a:p>
            <a:pPr marL="285750" indent="-285750">
              <a:buBlip>
                <a:blip r:embed="rId2"/>
              </a:buBlip>
            </a:pPr>
            <a:r>
              <a:rPr lang="fr-FR" sz="2400" dirty="0"/>
              <a:t> L’intoxication au paracétamol est responsable d’atteinte hépatique aiguë uniquement !!</a:t>
            </a:r>
            <a:endParaRPr lang="fr-FR" sz="2400" b="1" dirty="0"/>
          </a:p>
          <a:p>
            <a:pPr marL="742950" lvl="1" indent="-285750">
              <a:buBlip>
                <a:blip r:embed="rId2"/>
              </a:buBlip>
            </a:pP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17561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</a:t>
            </a: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Quels</a:t>
            </a:r>
            <a:r>
              <a:rPr lang="fr-FR" sz="2800" dirty="0"/>
              <a:t> </a:t>
            </a:r>
            <a:r>
              <a:rPr lang="fr-FR" sz="2800" dirty="0" smtClean="0"/>
              <a:t>sont les  2 scores permettant d’évaluer la sévérité de la cirrhose?</a:t>
            </a:r>
          </a:p>
        </p:txBody>
      </p:sp>
    </p:spTree>
    <p:extLst>
      <p:ext uri="{BB962C8B-B14F-4D97-AF65-F5344CB8AC3E}">
        <p14:creationId xmlns:p14="http://schemas.microsoft.com/office/powerpoint/2010/main" val="364028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</a:t>
            </a: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Quels</a:t>
            </a:r>
            <a:r>
              <a:rPr lang="fr-FR" sz="2800" dirty="0"/>
              <a:t> </a:t>
            </a:r>
            <a:r>
              <a:rPr lang="fr-FR" sz="2800" dirty="0" smtClean="0"/>
              <a:t>sont les  2 scores permettant d’évaluer la sévérité de la cirrhose?</a:t>
            </a:r>
          </a:p>
          <a:p>
            <a:pPr marL="0" indent="0">
              <a:buFont typeface="Arial" pitchFamily="34" charset="0"/>
              <a:buNone/>
            </a:pPr>
            <a:endParaRPr lang="fr-FR" sz="2800" dirty="0"/>
          </a:p>
          <a:p>
            <a:pPr marL="0" indent="0">
              <a:buFont typeface="Arial" pitchFamily="34" charset="0"/>
              <a:buNone/>
            </a:pPr>
            <a:r>
              <a:rPr lang="fr-FR" sz="2800" b="1" dirty="0" smtClean="0"/>
              <a:t>Score de Child </a:t>
            </a:r>
            <a:r>
              <a:rPr lang="fr-FR" sz="2800" b="1" dirty="0" err="1" smtClean="0"/>
              <a:t>Pugh</a:t>
            </a:r>
            <a:endParaRPr lang="fr-FR" sz="2800" b="1" dirty="0" smtClean="0"/>
          </a:p>
          <a:p>
            <a:pPr marL="0" indent="0">
              <a:buFont typeface="Arial" pitchFamily="34" charset="0"/>
              <a:buNone/>
            </a:pPr>
            <a:endParaRPr lang="fr-FR" sz="2800" b="1" dirty="0"/>
          </a:p>
          <a:p>
            <a:pPr marL="0" indent="0">
              <a:buFont typeface="Arial" pitchFamily="34" charset="0"/>
              <a:buNone/>
            </a:pPr>
            <a:r>
              <a:rPr lang="fr-FR" sz="2800" b="1" dirty="0" smtClean="0"/>
              <a:t>Score MELD</a:t>
            </a:r>
          </a:p>
        </p:txBody>
      </p:sp>
    </p:spTree>
    <p:extLst>
      <p:ext uri="{BB962C8B-B14F-4D97-AF65-F5344CB8AC3E}">
        <p14:creationId xmlns:p14="http://schemas.microsoft.com/office/powerpoint/2010/main" val="361490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5 – sévérité de la cirrhose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820472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fr-FR" sz="2800" dirty="0" smtClean="0"/>
              <a:t>Le score de </a:t>
            </a:r>
            <a:r>
              <a:rPr lang="fr-FR" sz="2800" b="1" dirty="0" smtClean="0"/>
              <a:t>CHILD PUGH permet d’estimer la sévérité de la cirrhose</a:t>
            </a:r>
          </a:p>
          <a:p>
            <a:pPr>
              <a:buBlip>
                <a:blip r:embed="rId2"/>
              </a:buBlip>
            </a:pPr>
            <a:endParaRPr lang="fr-FR" sz="2800" dirty="0"/>
          </a:p>
          <a:p>
            <a:pPr>
              <a:buBlip>
                <a:blip r:embed="rId2"/>
              </a:buBlip>
            </a:pPr>
            <a:endParaRPr lang="fr-FR" sz="2800" dirty="0" smtClean="0"/>
          </a:p>
          <a:p>
            <a:pPr>
              <a:buBlip>
                <a:blip r:embed="rId2"/>
              </a:buBlip>
            </a:pPr>
            <a:endParaRPr lang="fr-FR" sz="2800" dirty="0"/>
          </a:p>
          <a:p>
            <a:pPr>
              <a:buBlip>
                <a:blip r:embed="rId2"/>
              </a:buBlip>
            </a:pPr>
            <a:endParaRPr lang="fr-FR" sz="2800" dirty="0" smtClean="0"/>
          </a:p>
          <a:p>
            <a:pPr>
              <a:buBlip>
                <a:blip r:embed="rId2"/>
              </a:buBlip>
            </a:pPr>
            <a:endParaRPr lang="fr-FR" sz="2800" dirty="0"/>
          </a:p>
          <a:p>
            <a:pPr>
              <a:buBlip>
                <a:blip r:embed="rId2"/>
              </a:buBlip>
            </a:pPr>
            <a:r>
              <a:rPr lang="fr-FR" sz="2800" dirty="0" smtClean="0"/>
              <a:t>Child A (5 -6) : cirrhose compensée</a:t>
            </a:r>
          </a:p>
          <a:p>
            <a:pPr>
              <a:buBlip>
                <a:blip r:embed="rId2"/>
              </a:buBlip>
            </a:pPr>
            <a:r>
              <a:rPr lang="fr-FR" sz="2800" dirty="0" smtClean="0"/>
              <a:t>Child B ( 7, 8 et 9 ) ou C (10 – 15) : cirrhose décompensée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319961"/>
              </p:ext>
            </p:extLst>
          </p:nvPr>
        </p:nvGraphicFramePr>
        <p:xfrm>
          <a:off x="611560" y="2062589"/>
          <a:ext cx="8064896" cy="222504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80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08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Bilirubine (µmol/L)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&lt;35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35 - 50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&gt; 50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Albumine (g/L)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&gt; 35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28-35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&lt;28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TP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&gt; 50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40-50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&lt; 40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Ascite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Absente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Minime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Modérée</a:t>
                      </a:r>
                      <a:r>
                        <a:rPr lang="fr-FR" baseline="0" dirty="0" smtClean="0"/>
                        <a:t> / importante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Encéphalopathie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Absente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Grade</a:t>
                      </a:r>
                      <a:r>
                        <a:rPr lang="fr-FR" baseline="0" dirty="0" smtClean="0"/>
                        <a:t> 1 /2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Grade 3 /</a:t>
                      </a:r>
                      <a:r>
                        <a:rPr lang="fr-FR" baseline="0" dirty="0" smtClean="0"/>
                        <a:t> 4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14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5 – sévérité de la cirrhose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fr-FR" sz="2800" dirty="0" smtClean="0"/>
              <a:t>Le </a:t>
            </a:r>
            <a:r>
              <a:rPr lang="fr-FR" sz="2800" b="1" dirty="0" smtClean="0"/>
              <a:t>score MELD </a:t>
            </a:r>
            <a:r>
              <a:rPr lang="fr-FR" sz="2800" dirty="0" smtClean="0"/>
              <a:t>évalue la </a:t>
            </a:r>
            <a:r>
              <a:rPr lang="fr-FR" sz="2800" b="1" dirty="0" smtClean="0"/>
              <a:t>sévérité de la cirrhose</a:t>
            </a:r>
          </a:p>
          <a:p>
            <a:pPr marL="0" indent="0">
              <a:buNone/>
            </a:pPr>
            <a:endParaRPr lang="fr-FR" sz="2400" b="1" dirty="0"/>
          </a:p>
          <a:p>
            <a:pPr>
              <a:buBlip>
                <a:blip r:embed="rId2"/>
              </a:buBlip>
            </a:pPr>
            <a:r>
              <a:rPr lang="fr-FR" sz="2800" b="1" u="sng" dirty="0" smtClean="0"/>
              <a:t>3 paramètres biologiques: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INR (soit une autre façon d’exprimer le Taux de Prothrombine)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/>
              <a:t> </a:t>
            </a:r>
            <a:r>
              <a:rPr lang="fr-FR" dirty="0" smtClean="0"/>
              <a:t>Bilirubine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Créatinine</a:t>
            </a:r>
          </a:p>
          <a:p>
            <a:pPr marL="457200" lvl="1" indent="0">
              <a:buNone/>
            </a:pPr>
            <a:endParaRPr lang="fr-FR" dirty="0" smtClean="0"/>
          </a:p>
          <a:p>
            <a:pPr marL="457200" lvl="1" indent="0">
              <a:buNone/>
            </a:pPr>
            <a:r>
              <a:rPr lang="fr-FR" dirty="0" smtClean="0"/>
              <a:t>Score de 6 (peu sévère) à 40 (très sévère)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66031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1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dirty="0"/>
              <a:t>Parmi les propositions suivantes, quels sont les </a:t>
            </a:r>
            <a:r>
              <a:rPr lang="fr-FR" sz="2800" b="1" dirty="0"/>
              <a:t>éléments</a:t>
            </a:r>
            <a:r>
              <a:rPr lang="fr-FR" sz="2800" dirty="0"/>
              <a:t> que vous recherchez à l’examen clinique </a:t>
            </a:r>
            <a:r>
              <a:rPr lang="fr-FR" sz="2800" dirty="0" smtClean="0"/>
              <a:t>pour </a:t>
            </a:r>
            <a:r>
              <a:rPr lang="fr-FR" sz="2800" b="1" dirty="0" smtClean="0"/>
              <a:t>orienter </a:t>
            </a:r>
            <a:r>
              <a:rPr lang="fr-FR" sz="2800" b="1" dirty="0"/>
              <a:t>votre diagnostic</a:t>
            </a:r>
            <a:r>
              <a:rPr lang="fr-FR" sz="2800" dirty="0"/>
              <a:t>?</a:t>
            </a:r>
          </a:p>
          <a:p>
            <a:pPr marL="0" indent="0">
              <a:buFont typeface="Arial" pitchFamily="34" charset="0"/>
              <a:buNone/>
            </a:pPr>
            <a:endParaRPr lang="fr-FR" sz="2800" dirty="0"/>
          </a:p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A – douleur à l’ébranlement lombaire</a:t>
            </a:r>
          </a:p>
          <a:p>
            <a:pPr marL="0" indent="0">
              <a:buNone/>
            </a:pPr>
            <a:r>
              <a:rPr lang="fr-FR" sz="2800" dirty="0" smtClean="0"/>
              <a:t>B – matité déclive abdominale</a:t>
            </a:r>
          </a:p>
          <a:p>
            <a:pPr marL="0" indent="0">
              <a:buNone/>
            </a:pPr>
            <a:r>
              <a:rPr lang="fr-FR" sz="2800" dirty="0" smtClean="0"/>
              <a:t>C – tympanisme péri-ombilical en décubitus dorsal</a:t>
            </a:r>
          </a:p>
          <a:p>
            <a:pPr marL="0" indent="0">
              <a:buNone/>
            </a:pPr>
            <a:r>
              <a:rPr lang="fr-FR" sz="2800" dirty="0"/>
              <a:t>D – </a:t>
            </a:r>
            <a:r>
              <a:rPr lang="fr-FR" sz="2800" dirty="0" smtClean="0"/>
              <a:t>diminution du murmure vésiculaire</a:t>
            </a:r>
          </a:p>
          <a:p>
            <a:pPr marL="0" indent="0">
              <a:buNone/>
            </a:pPr>
            <a:r>
              <a:rPr lang="fr-FR" sz="2800" dirty="0"/>
              <a:t>E </a:t>
            </a:r>
            <a:r>
              <a:rPr lang="fr-FR" sz="2800" dirty="0" smtClean="0"/>
              <a:t>– recherche des bruits hydro-aériques</a:t>
            </a:r>
          </a:p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320402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6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Vous souhaitez réaliser une ponction d’ascite exploratrice pour votre patient. </a:t>
            </a:r>
            <a:r>
              <a:rPr lang="fr-FR" sz="2800" b="1" dirty="0" smtClean="0"/>
              <a:t>Comment procédez-vous</a:t>
            </a:r>
            <a:r>
              <a:rPr lang="fr-FR" sz="2800" dirty="0" smtClean="0"/>
              <a:t>?</a:t>
            </a:r>
          </a:p>
          <a:p>
            <a:pPr marL="0" indent="0">
              <a:buFont typeface="Arial" pitchFamily="34" charset="0"/>
              <a:buNone/>
            </a:pPr>
            <a:endParaRPr lang="fr-FR" sz="2800" dirty="0"/>
          </a:p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A – Examen au lit du patient sous anesthésie locale</a:t>
            </a:r>
          </a:p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B – Examen sous anesthésie générale au bloc opératoire</a:t>
            </a:r>
          </a:p>
          <a:p>
            <a:pPr marL="0" indent="0">
              <a:buNone/>
            </a:pPr>
            <a:r>
              <a:rPr lang="fr-FR" sz="2800" dirty="0" smtClean="0"/>
              <a:t>C – Ponction en fosse iliaque droite sans repérage</a:t>
            </a:r>
          </a:p>
          <a:p>
            <a:pPr marL="0" indent="0">
              <a:buNone/>
            </a:pPr>
            <a:r>
              <a:rPr lang="fr-FR" sz="2800" dirty="0" smtClean="0"/>
              <a:t>D – </a:t>
            </a:r>
            <a:r>
              <a:rPr lang="fr-FR" sz="2800" dirty="0"/>
              <a:t>Analyse biochimique, cytologique, bactériologique et </a:t>
            </a:r>
            <a:r>
              <a:rPr lang="fr-FR" sz="2800" dirty="0" smtClean="0"/>
              <a:t>anatomopathologique </a:t>
            </a:r>
            <a:r>
              <a:rPr lang="fr-FR" sz="2800" dirty="0"/>
              <a:t>pour la première ponction</a:t>
            </a:r>
          </a:p>
          <a:p>
            <a:pPr marL="0" indent="0">
              <a:buNone/>
            </a:pPr>
            <a:r>
              <a:rPr lang="fr-FR" sz="2800" dirty="0" smtClean="0"/>
              <a:t>E – Compensation par albumine IV si évacuation de plus de 3 litres</a:t>
            </a:r>
          </a:p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181940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6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Vous souhaitez réaliser une ponction d’ascite exploratrice pour votre patient. </a:t>
            </a:r>
            <a:r>
              <a:rPr lang="fr-FR" sz="2800" b="1" dirty="0" smtClean="0"/>
              <a:t>Comment procédez-vous</a:t>
            </a:r>
            <a:r>
              <a:rPr lang="fr-FR" sz="2800" dirty="0" smtClean="0"/>
              <a:t>?</a:t>
            </a:r>
          </a:p>
          <a:p>
            <a:pPr marL="0" indent="0">
              <a:buFont typeface="Arial" pitchFamily="34" charset="0"/>
              <a:buNone/>
            </a:pPr>
            <a:endParaRPr lang="fr-FR" sz="2800" dirty="0"/>
          </a:p>
          <a:p>
            <a:pPr marL="0" indent="0">
              <a:buFont typeface="Arial" pitchFamily="34" charset="0"/>
              <a:buNone/>
            </a:pPr>
            <a:r>
              <a:rPr lang="fr-FR" sz="2800" dirty="0" smtClean="0">
                <a:solidFill>
                  <a:srgbClr val="078F9D"/>
                </a:solidFill>
              </a:rPr>
              <a:t>A – Examen au lit du patient sous anesthésie locale</a:t>
            </a:r>
          </a:p>
          <a:p>
            <a:pPr marL="0" indent="0">
              <a:buFont typeface="Arial" pitchFamily="34" charset="0"/>
              <a:buNone/>
            </a:pPr>
            <a:r>
              <a:rPr lang="fr-FR" sz="2800" dirty="0" smtClean="0">
                <a:solidFill>
                  <a:schemeClr val="bg1">
                    <a:lumMod val="75000"/>
                  </a:schemeClr>
                </a:solidFill>
              </a:rPr>
              <a:t>B – Examen sous anesthésie générale au bloc opératoire</a:t>
            </a:r>
          </a:p>
          <a:p>
            <a:pPr marL="0" indent="0">
              <a:buNone/>
            </a:pPr>
            <a:r>
              <a:rPr lang="fr-FR" sz="2800" dirty="0" smtClean="0">
                <a:solidFill>
                  <a:schemeClr val="bg1">
                    <a:lumMod val="75000"/>
                  </a:schemeClr>
                </a:solidFill>
              </a:rPr>
              <a:t>C – Ponction en fosse iliaque droite sans repérage</a:t>
            </a:r>
          </a:p>
          <a:p>
            <a:pPr marL="0" indent="0">
              <a:buNone/>
            </a:pPr>
            <a:r>
              <a:rPr lang="fr-FR" sz="2800" dirty="0" smtClean="0">
                <a:solidFill>
                  <a:srgbClr val="078F9D"/>
                </a:solidFill>
              </a:rPr>
              <a:t>D – </a:t>
            </a:r>
            <a:r>
              <a:rPr lang="fr-FR" sz="2800" dirty="0">
                <a:solidFill>
                  <a:srgbClr val="078F9D"/>
                </a:solidFill>
              </a:rPr>
              <a:t>Analyse biochimique, cytologique, bactériologique et </a:t>
            </a:r>
            <a:r>
              <a:rPr lang="fr-FR" sz="2800" dirty="0" smtClean="0">
                <a:solidFill>
                  <a:srgbClr val="078F9D"/>
                </a:solidFill>
              </a:rPr>
              <a:t>anatomopathologique </a:t>
            </a:r>
            <a:r>
              <a:rPr lang="fr-FR" sz="2800" dirty="0">
                <a:solidFill>
                  <a:srgbClr val="078F9D"/>
                </a:solidFill>
              </a:rPr>
              <a:t>pour la première ponction</a:t>
            </a:r>
          </a:p>
          <a:p>
            <a:pPr marL="0" indent="0">
              <a:buNone/>
            </a:pPr>
            <a:r>
              <a:rPr lang="fr-FR" sz="2800" dirty="0" smtClean="0">
                <a:solidFill>
                  <a:srgbClr val="078F9D"/>
                </a:solidFill>
              </a:rPr>
              <a:t>E – Compensation par albumine IV si évacuation de plus de 3 litres</a:t>
            </a:r>
          </a:p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85632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6 : ponction d’ascite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51520" y="908720"/>
            <a:ext cx="86409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fr-FR" sz="2800" dirty="0" smtClean="0"/>
              <a:t> Au lit du patient</a:t>
            </a:r>
          </a:p>
          <a:p>
            <a:pPr marL="285750" indent="-285750">
              <a:buBlip>
                <a:blip r:embed="rId2"/>
              </a:buBlip>
            </a:pPr>
            <a:r>
              <a:rPr lang="fr-FR" sz="2800" dirty="0"/>
              <a:t> </a:t>
            </a:r>
            <a:r>
              <a:rPr lang="fr-FR" sz="2800" dirty="0" smtClean="0"/>
              <a:t>Anesthésie locale (patch </a:t>
            </a:r>
            <a:r>
              <a:rPr lang="fr-FR" sz="2800" dirty="0" err="1" smtClean="0"/>
              <a:t>emla</a:t>
            </a:r>
            <a:r>
              <a:rPr lang="fr-FR" sz="2800" dirty="0" smtClean="0"/>
              <a:t>)</a:t>
            </a:r>
          </a:p>
          <a:p>
            <a:pPr marL="285750" indent="-285750">
              <a:buBlip>
                <a:blip r:embed="rId2"/>
              </a:buBlip>
            </a:pPr>
            <a:r>
              <a:rPr lang="fr-FR" sz="2800" dirty="0" smtClean="0"/>
              <a:t> </a:t>
            </a:r>
            <a:r>
              <a:rPr lang="fr-FR" sz="2800" b="1" dirty="0" smtClean="0"/>
              <a:t>En fosse iliaque gauche sans repérage par échographie</a:t>
            </a:r>
          </a:p>
          <a:p>
            <a:pPr marL="285750" indent="-285750">
              <a:buBlip>
                <a:blip r:embed="rId2"/>
              </a:buBlip>
            </a:pPr>
            <a:r>
              <a:rPr lang="fr-FR" sz="2800" dirty="0" smtClean="0"/>
              <a:t> Si ascite cliniquement évidente</a:t>
            </a:r>
          </a:p>
          <a:p>
            <a:pPr marL="285750" indent="-285750">
              <a:buBlip>
                <a:blip r:embed="rId2"/>
              </a:buBlip>
            </a:pPr>
            <a:r>
              <a:rPr lang="fr-FR" sz="2800" dirty="0" smtClean="0"/>
              <a:t> Après avoir vérifié la matité au point de ponction</a:t>
            </a:r>
          </a:p>
          <a:p>
            <a:pPr marL="285750" indent="-285750">
              <a:buBlip>
                <a:blip r:embed="rId2"/>
              </a:buBlip>
            </a:pPr>
            <a:endParaRPr lang="fr-FR" sz="2800" dirty="0"/>
          </a:p>
          <a:p>
            <a:pPr marL="285750" indent="-285750">
              <a:buBlip>
                <a:blip r:embed="rId2"/>
              </a:buBlip>
            </a:pPr>
            <a:r>
              <a:rPr lang="fr-FR" sz="2800" b="1" dirty="0" smtClean="0"/>
              <a:t>Analyse cytochimique et bactériologique systématique</a:t>
            </a:r>
          </a:p>
          <a:p>
            <a:pPr marL="285750" indent="-285750">
              <a:buBlip>
                <a:blip r:embed="rId2"/>
              </a:buBlip>
            </a:pPr>
            <a:r>
              <a:rPr lang="fr-FR" sz="2800" dirty="0" smtClean="0"/>
              <a:t>Analyse anatomopathologique si première ponction</a:t>
            </a:r>
          </a:p>
          <a:p>
            <a:pPr marL="285750" indent="-285750">
              <a:buBlip>
                <a:blip r:embed="rId2"/>
              </a:buBlip>
            </a:pPr>
            <a:endParaRPr lang="fr-FR" sz="2800" dirty="0"/>
          </a:p>
          <a:p>
            <a:pPr marL="285750" indent="-285750">
              <a:buBlip>
                <a:blip r:embed="rId2"/>
              </a:buBlip>
            </a:pPr>
            <a:r>
              <a:rPr lang="fr-FR" sz="2800" dirty="0" smtClean="0"/>
              <a:t>Si évacuation de plus de 3 litres : </a:t>
            </a:r>
            <a:r>
              <a:rPr lang="fr-FR" sz="2800" b="1" dirty="0" smtClean="0"/>
              <a:t>compensation par albumine 20g IV / 3 litres ponctionnés</a:t>
            </a:r>
            <a:r>
              <a:rPr lang="fr-FR" sz="2800" dirty="0" smtClean="0"/>
              <a:t>. Maximum 10 litres</a:t>
            </a:r>
          </a:p>
        </p:txBody>
      </p:sp>
    </p:spTree>
    <p:extLst>
      <p:ext uri="{BB962C8B-B14F-4D97-AF65-F5344CB8AC3E}">
        <p14:creationId xmlns:p14="http://schemas.microsoft.com/office/powerpoint/2010/main" val="159928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6 : ponction d’ascite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  <p:pic>
        <p:nvPicPr>
          <p:cNvPr id="2050" name="Picture 2" descr="Cou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" y="1170495"/>
            <a:ext cx="8395487" cy="471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6021288"/>
            <a:ext cx="244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www.campus.cerimes.fr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57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scite 1908 wm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988" r="15351"/>
          <a:stretch/>
        </p:blipFill>
        <p:spPr>
          <a:xfrm>
            <a:off x="755576" y="188640"/>
            <a:ext cx="7920880" cy="621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9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ENONCE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Voici les résultats de la ponction d’ascite :</a:t>
            </a:r>
          </a:p>
          <a:p>
            <a:pPr marL="0" indent="0">
              <a:buFont typeface="Arial" pitchFamily="34" charset="0"/>
              <a:buNone/>
            </a:pPr>
            <a:endParaRPr lang="fr-FR" sz="2800" dirty="0"/>
          </a:p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Protéines 12g/L</a:t>
            </a:r>
          </a:p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PNN 78 éléments /mm</a:t>
            </a:r>
            <a:r>
              <a:rPr lang="fr-FR" sz="2800" baseline="30000" dirty="0" smtClean="0"/>
              <a:t>3</a:t>
            </a:r>
          </a:p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Cellules </a:t>
            </a:r>
            <a:r>
              <a:rPr lang="fr-FR" sz="2800" dirty="0" err="1" smtClean="0"/>
              <a:t>mésothéliales</a:t>
            </a:r>
            <a:endParaRPr lang="fr-FR" sz="2800" dirty="0" smtClean="0"/>
          </a:p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Pas de cellules néoplasiques</a:t>
            </a:r>
            <a:endParaRPr lang="fr-FR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346701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7 </a:t>
            </a:r>
            <a:r>
              <a:rPr lang="fr-FR" sz="3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pour aller plus loin que le cours !!</a:t>
            </a:r>
            <a:endParaRPr lang="fr-FR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i="1" dirty="0" smtClean="0"/>
              <a:t>- Pourquoi le liquide d’ascite est il pauvre en protéines lors de la cirrhose ? </a:t>
            </a:r>
          </a:p>
        </p:txBody>
      </p:sp>
    </p:spTree>
    <p:extLst>
      <p:ext uri="{BB962C8B-B14F-4D97-AF65-F5344CB8AC3E}">
        <p14:creationId xmlns:p14="http://schemas.microsoft.com/office/powerpoint/2010/main" val="101767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128" y="2363694"/>
            <a:ext cx="3401023" cy="3137563"/>
          </a:xfrm>
          <a:prstGeom prst="rect">
            <a:avLst/>
          </a:prstGeom>
        </p:spPr>
      </p:pic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7 : Ascite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588044" y="5939988"/>
            <a:ext cx="1967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prstClr val="black"/>
                </a:solidFill>
              </a:rPr>
              <a:t>Coupe transversale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7163" y="1738545"/>
            <a:ext cx="4482849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prstClr val="black"/>
                </a:solidFill>
              </a:rPr>
              <a:t>Augmentation de production du liquide interstitiel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06117" y="3451945"/>
            <a:ext cx="4032448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prstClr val="black"/>
                </a:solidFill>
              </a:rPr>
              <a:t>Pathologie du péritoine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9104" y="5282044"/>
            <a:ext cx="403244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prstClr val="black"/>
                </a:solidFill>
              </a:rPr>
              <a:t>Rupture d’un canal / kyste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1639" y="971436"/>
            <a:ext cx="6906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3 mécanismes physiopathologiques possibles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428150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7 : Ascite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  <p:sp>
        <p:nvSpPr>
          <p:cNvPr id="10" name="Right Arrow 9"/>
          <p:cNvSpPr/>
          <p:nvPr/>
        </p:nvSpPr>
        <p:spPr>
          <a:xfrm>
            <a:off x="5364088" y="1628800"/>
            <a:ext cx="648072" cy="576064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Box 15"/>
          <p:cNvSpPr txBox="1"/>
          <p:nvPr/>
        </p:nvSpPr>
        <p:spPr>
          <a:xfrm>
            <a:off x="5868144" y="1484784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Œdèmes des membres inférieurs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46" y="2660258"/>
            <a:ext cx="26098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15616" y="2636912"/>
            <a:ext cx="2698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prstClr val="black"/>
                </a:solidFill>
              </a:rPr>
              <a:t>Sinusoïde hépatique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770194" y="2844924"/>
            <a:ext cx="6697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087979" y="2873261"/>
            <a:ext cx="0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27984" y="3284984"/>
            <a:ext cx="1351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/>
              <a:t>Protéines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016" y="3989382"/>
            <a:ext cx="458905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Ascite pauvre en protéines &lt; 25g/L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8703" y="1484784"/>
            <a:ext cx="4482849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prstClr val="black"/>
                </a:solidFill>
              </a:rPr>
              <a:t>Augmentation de production du liquide interstitiel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44008" y="3989382"/>
            <a:ext cx="4351769" cy="46166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Ascite riche en protéines &gt; 25g/L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44008" y="4493438"/>
            <a:ext cx="4351769" cy="1815882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>
            <a:noAutofit/>
          </a:bodyPr>
          <a:lstStyle/>
          <a:p>
            <a:pPr marL="742950" lvl="1" indent="-285750">
              <a:buFont typeface="Wingdings" pitchFamily="2" charset="2"/>
              <a:buChar char="ü"/>
            </a:pPr>
            <a:r>
              <a:rPr lang="fr-FR" sz="2800" i="1" dirty="0">
                <a:solidFill>
                  <a:schemeClr val="bg1"/>
                </a:solidFill>
              </a:rPr>
              <a:t>Insuffisance cardiaque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fr-FR" sz="2800" i="1" dirty="0">
                <a:solidFill>
                  <a:schemeClr val="bg1"/>
                </a:solidFill>
              </a:rPr>
              <a:t>Syndrome de </a:t>
            </a:r>
            <a:r>
              <a:rPr lang="fr-FR" sz="2800" i="1" dirty="0" err="1">
                <a:solidFill>
                  <a:schemeClr val="bg1"/>
                </a:solidFill>
              </a:rPr>
              <a:t>Budd</a:t>
            </a:r>
            <a:r>
              <a:rPr lang="fr-FR" sz="2800" i="1" dirty="0">
                <a:solidFill>
                  <a:schemeClr val="bg1"/>
                </a:solidFill>
              </a:rPr>
              <a:t>-Chiari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496" y="4493438"/>
            <a:ext cx="4590000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lvl="1" indent="457200">
              <a:buFont typeface="Wingdings" pitchFamily="2" charset="2"/>
              <a:buChar char="ü"/>
            </a:pPr>
            <a:r>
              <a:rPr lang="fr-FR" sz="2800" i="1" dirty="0"/>
              <a:t>Syndrome néphrotique</a:t>
            </a:r>
          </a:p>
          <a:p>
            <a:pPr marL="971550" lvl="2" indent="-514350">
              <a:buFont typeface="Arial" pitchFamily="34" charset="0"/>
              <a:buChar char="•"/>
            </a:pPr>
            <a:r>
              <a:rPr lang="fr-FR" sz="2800" dirty="0" err="1"/>
              <a:t>Hypoprotidémie</a:t>
            </a:r>
            <a:endParaRPr lang="fr-FR" sz="2800" dirty="0"/>
          </a:p>
          <a:p>
            <a:pPr marL="0" lvl="1" indent="457200">
              <a:buFont typeface="Wingdings" pitchFamily="2" charset="2"/>
              <a:buChar char="ü"/>
            </a:pPr>
            <a:r>
              <a:rPr lang="fr-FR" sz="2800" b="1" i="1" dirty="0"/>
              <a:t>Cirrhose</a:t>
            </a:r>
          </a:p>
          <a:p>
            <a:pPr lvl="2" indent="-457200">
              <a:buFont typeface="Arial" pitchFamily="34" charset="0"/>
              <a:buChar char="•"/>
            </a:pPr>
            <a:r>
              <a:rPr lang="fr-FR" sz="2800" dirty="0"/>
              <a:t>Fibrose péri-sinusoïdale</a:t>
            </a:r>
          </a:p>
        </p:txBody>
      </p:sp>
    </p:spTree>
    <p:extLst>
      <p:ext uri="{BB962C8B-B14F-4D97-AF65-F5344CB8AC3E}">
        <p14:creationId xmlns:p14="http://schemas.microsoft.com/office/powerpoint/2010/main" val="371867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7 : Ascite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  <p:sp>
        <p:nvSpPr>
          <p:cNvPr id="10" name="Right Arrow 9"/>
          <p:cNvSpPr/>
          <p:nvPr/>
        </p:nvSpPr>
        <p:spPr>
          <a:xfrm>
            <a:off x="5364088" y="1628800"/>
            <a:ext cx="648072" cy="576064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Box 15"/>
          <p:cNvSpPr txBox="1"/>
          <p:nvPr/>
        </p:nvSpPr>
        <p:spPr>
          <a:xfrm>
            <a:off x="5868144" y="1484784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Œdèmes des membres inférieurs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46" y="2660258"/>
            <a:ext cx="26098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15616" y="2636912"/>
            <a:ext cx="2698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prstClr val="black"/>
                </a:solidFill>
              </a:rPr>
              <a:t>Sinusoïde hépatique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770194" y="2844924"/>
            <a:ext cx="6697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087979" y="2873261"/>
            <a:ext cx="0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27984" y="3284984"/>
            <a:ext cx="1351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/>
              <a:t>Protéines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016" y="3989382"/>
            <a:ext cx="458905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Ascite pauvre en protéines &lt; 25g/L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8703" y="1484784"/>
            <a:ext cx="4482849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prstClr val="black"/>
                </a:solidFill>
              </a:rPr>
              <a:t>Augmentation de production du liquide interstitiel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44008" y="3989382"/>
            <a:ext cx="4351769" cy="46166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Ascite riche en protéines &gt; 25g/L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44008" y="4493438"/>
            <a:ext cx="4351769" cy="1815882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>
            <a:noAutofit/>
          </a:bodyPr>
          <a:lstStyle/>
          <a:p>
            <a:pPr marL="742950" lvl="1" indent="-285750">
              <a:buFont typeface="Wingdings" pitchFamily="2" charset="2"/>
              <a:buChar char="ü"/>
            </a:pPr>
            <a:r>
              <a:rPr lang="fr-FR" sz="2800" i="1" dirty="0">
                <a:solidFill>
                  <a:schemeClr val="bg1"/>
                </a:solidFill>
              </a:rPr>
              <a:t>Insuffisance cardiaque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fr-FR" sz="2800" i="1" dirty="0">
                <a:solidFill>
                  <a:schemeClr val="bg1"/>
                </a:solidFill>
              </a:rPr>
              <a:t>Syndrome de </a:t>
            </a:r>
            <a:r>
              <a:rPr lang="fr-FR" sz="2800" i="1" dirty="0" err="1">
                <a:solidFill>
                  <a:schemeClr val="bg1"/>
                </a:solidFill>
              </a:rPr>
              <a:t>Budd</a:t>
            </a:r>
            <a:r>
              <a:rPr lang="fr-FR" sz="2800" i="1" dirty="0">
                <a:solidFill>
                  <a:schemeClr val="bg1"/>
                </a:solidFill>
              </a:rPr>
              <a:t>-Chiari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496" y="4493438"/>
            <a:ext cx="4590000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lvl="1" indent="457200">
              <a:buFont typeface="Wingdings" pitchFamily="2" charset="2"/>
              <a:buChar char="ü"/>
            </a:pPr>
            <a:r>
              <a:rPr lang="fr-FR" sz="2800" i="1" dirty="0"/>
              <a:t>Syndrome néphrotique</a:t>
            </a:r>
          </a:p>
          <a:p>
            <a:pPr marL="971550" lvl="2" indent="-514350">
              <a:buFont typeface="Arial" pitchFamily="34" charset="0"/>
              <a:buChar char="•"/>
            </a:pPr>
            <a:r>
              <a:rPr lang="fr-FR" sz="2800" dirty="0" err="1"/>
              <a:t>Hypoprotidémie</a:t>
            </a:r>
            <a:endParaRPr lang="fr-FR" sz="2800" dirty="0"/>
          </a:p>
          <a:p>
            <a:pPr marL="0" lvl="1" indent="457200">
              <a:buFont typeface="Wingdings" pitchFamily="2" charset="2"/>
              <a:buChar char="ü"/>
            </a:pPr>
            <a:r>
              <a:rPr lang="fr-FR" sz="2800" b="1" i="1" dirty="0"/>
              <a:t>Cirrhose</a:t>
            </a:r>
          </a:p>
          <a:p>
            <a:pPr lvl="2" indent="-457200">
              <a:buFont typeface="Arial" pitchFamily="34" charset="0"/>
              <a:buChar char="•"/>
            </a:pPr>
            <a:r>
              <a:rPr lang="fr-FR" sz="2800" dirty="0"/>
              <a:t>Fibrose péri-sinusoïdale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3501008"/>
            <a:ext cx="886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 smtClean="0">
                <a:solidFill>
                  <a:schemeClr val="accent2"/>
                </a:solidFill>
              </a:rPr>
              <a:t>La fibrose bloque le passage des protéines dans le liquide interstitiel</a:t>
            </a:r>
            <a:endParaRPr lang="fr-FR" sz="2400" b="1" i="1" dirty="0">
              <a:solidFill>
                <a:schemeClr val="accent2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758524" y="3284984"/>
            <a:ext cx="749580" cy="36004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96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1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Parmi les propositions suivantes, quels sont les </a:t>
            </a:r>
            <a:r>
              <a:rPr lang="fr-FR" sz="2800" b="1" dirty="0" smtClean="0"/>
              <a:t>éléments</a:t>
            </a:r>
            <a:r>
              <a:rPr lang="fr-FR" sz="2800" dirty="0" smtClean="0"/>
              <a:t> que vous recherchez à l’examen clinique et qui vous permettront d’</a:t>
            </a:r>
            <a:r>
              <a:rPr lang="fr-FR" sz="2800" b="1" dirty="0" smtClean="0"/>
              <a:t>orienter votre diagnostic</a:t>
            </a:r>
            <a:r>
              <a:rPr lang="fr-FR" sz="2800" dirty="0" smtClean="0"/>
              <a:t>?</a:t>
            </a:r>
          </a:p>
          <a:p>
            <a:pPr marL="0" indent="0">
              <a:buFont typeface="Arial" pitchFamily="34" charset="0"/>
              <a:buNone/>
            </a:pPr>
            <a:endParaRPr lang="fr-FR" sz="2800" dirty="0"/>
          </a:p>
          <a:p>
            <a:pPr marL="0" indent="0">
              <a:buNone/>
            </a:pPr>
            <a:r>
              <a:rPr lang="fr-FR" sz="2800" dirty="0">
                <a:solidFill>
                  <a:schemeClr val="bg1">
                    <a:lumMod val="65000"/>
                  </a:schemeClr>
                </a:solidFill>
              </a:rPr>
              <a:t>A – douleur à l’ébranlement lombaire</a:t>
            </a:r>
          </a:p>
          <a:p>
            <a:pPr marL="0" indent="0">
              <a:buNone/>
            </a:pPr>
            <a:r>
              <a:rPr lang="fr-FR" sz="2800" dirty="0">
                <a:solidFill>
                  <a:srgbClr val="078F9D"/>
                </a:solidFill>
              </a:rPr>
              <a:t>B – matité déclive abdominale</a:t>
            </a:r>
          </a:p>
          <a:p>
            <a:pPr marL="0" indent="0">
              <a:buNone/>
            </a:pPr>
            <a:r>
              <a:rPr lang="fr-FR" sz="2800" dirty="0">
                <a:solidFill>
                  <a:srgbClr val="078F9D"/>
                </a:solidFill>
              </a:rPr>
              <a:t>C – tympanisme péri-ombilical en décubitus dorsal</a:t>
            </a:r>
          </a:p>
          <a:p>
            <a:pPr marL="0" indent="0">
              <a:buNone/>
            </a:pPr>
            <a:r>
              <a:rPr lang="fr-FR" sz="2800" dirty="0">
                <a:solidFill>
                  <a:srgbClr val="078F9D"/>
                </a:solidFill>
              </a:rPr>
              <a:t>D – diminution du murmure vésiculaire</a:t>
            </a:r>
          </a:p>
          <a:p>
            <a:pPr marL="0" indent="0">
              <a:buNone/>
            </a:pPr>
            <a:r>
              <a:rPr lang="fr-FR" sz="2800" dirty="0">
                <a:solidFill>
                  <a:srgbClr val="078F9D"/>
                </a:solidFill>
              </a:rPr>
              <a:t>E – recherche des bruits hydro-aériques</a:t>
            </a:r>
          </a:p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13302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7 : Ascite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663787" y="1003708"/>
            <a:ext cx="4032448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prstClr val="black"/>
                </a:solidFill>
              </a:rPr>
              <a:t>Pathologie du péritoine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14521" y="3676090"/>
            <a:ext cx="39600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FR" sz="2400" b="1" dirty="0"/>
              <a:t>Infectieuse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400" i="1" dirty="0"/>
              <a:t>Tuberculose péritonéale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14521" y="4607884"/>
            <a:ext cx="39600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FR" sz="2400" b="1" dirty="0"/>
              <a:t>Néoplasique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400" i="1" dirty="0"/>
              <a:t>Primitive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400" i="1" u="sng" dirty="0" err="1"/>
              <a:t>Carcinose</a:t>
            </a:r>
            <a:r>
              <a:rPr lang="fr-FR" sz="2400" i="1" u="sng" dirty="0"/>
              <a:t> péritonéale </a:t>
            </a:r>
          </a:p>
          <a:p>
            <a:pPr indent="360363"/>
            <a:r>
              <a:rPr lang="fr-FR" sz="2400" i="1" dirty="0"/>
              <a:t>(cancer ovarien, digestif)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54636" y="1659866"/>
            <a:ext cx="4850751" cy="1872209"/>
          </a:xfrm>
          <a:prstGeom prst="rect">
            <a:avLst/>
          </a:prstGeom>
          <a:solidFill>
            <a:schemeClr val="accent4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Ascite riche en protéines &gt; 25g/L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Présence de mycobactéries 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et ascite lymphocytaire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Présence de cellules néoplasiques</a:t>
            </a:r>
          </a:p>
        </p:txBody>
      </p:sp>
    </p:spTree>
    <p:extLst>
      <p:ext uri="{BB962C8B-B14F-4D97-AF65-F5344CB8AC3E}">
        <p14:creationId xmlns:p14="http://schemas.microsoft.com/office/powerpoint/2010/main" val="186602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880" y="1493594"/>
            <a:ext cx="5410200" cy="4991100"/>
          </a:xfrm>
          <a:prstGeom prst="rect">
            <a:avLst/>
          </a:prstGeom>
        </p:spPr>
      </p:pic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7 : Ascite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014948" y="1340768"/>
            <a:ext cx="5103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i="1" dirty="0"/>
              <a:t>Etiologies les plus fréquentes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3648" y="3573016"/>
            <a:ext cx="2945848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prstClr val="black"/>
                </a:solidFill>
              </a:rPr>
              <a:t>Cirrhose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0032" y="3573016"/>
            <a:ext cx="4032448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prstClr val="black"/>
                </a:solidFill>
              </a:rPr>
              <a:t>Carcinose</a:t>
            </a:r>
            <a:r>
              <a:rPr lang="fr-FR" sz="2800" b="1" dirty="0">
                <a:solidFill>
                  <a:prstClr val="black"/>
                </a:solidFill>
              </a:rPr>
              <a:t> péritonéale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8044" y="6300028"/>
            <a:ext cx="1967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prstClr val="black"/>
                </a:solidFill>
              </a:rPr>
              <a:t>Coupe transversale</a:t>
            </a:r>
          </a:p>
        </p:txBody>
      </p:sp>
    </p:spTree>
    <p:extLst>
      <p:ext uri="{BB962C8B-B14F-4D97-AF65-F5344CB8AC3E}">
        <p14:creationId xmlns:p14="http://schemas.microsoft.com/office/powerpoint/2010/main" val="47447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969676"/>
            <a:ext cx="4982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accent6"/>
                </a:solidFill>
              </a:rPr>
              <a:t>MERCI POUR VOTRE ATTENTION</a:t>
            </a:r>
            <a:endParaRPr lang="fr-FR" sz="2800" b="1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2071" y="2852936"/>
            <a:ext cx="2742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DES QUESTIONS?</a:t>
            </a:r>
            <a:endParaRPr lang="fr-FR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188960" y="3861048"/>
            <a:ext cx="2839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hlinkClick r:id="rId2"/>
              </a:rPr>
              <a:t>francois.villeret@chu-lyon.fr</a:t>
            </a:r>
            <a:endParaRPr lang="fr-FR" dirty="0" smtClean="0"/>
          </a:p>
          <a:p>
            <a:pPr algn="ctr"/>
            <a:r>
              <a:rPr lang="fr-FR" dirty="0" smtClean="0">
                <a:hlinkClick r:id="rId3"/>
              </a:rPr>
              <a:t>domitille.erard@chu-lyon.fr</a:t>
            </a:r>
            <a:endParaRPr lang="fr-FR" dirty="0" smtClean="0"/>
          </a:p>
          <a:p>
            <a:pPr algn="ctr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28098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1 - bis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i="1" dirty="0" smtClean="0"/>
              <a:t>Comment expliquez-vous la sémiologie de l’ascite : tympanisme péri-ombilical chez un patient en décubitus dorsal et matité déclive à la percussion ?</a:t>
            </a:r>
            <a:endParaRPr lang="fr-FR" sz="2800" i="1" dirty="0"/>
          </a:p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40090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55" y="1124744"/>
            <a:ext cx="5410200" cy="4991100"/>
          </a:xfrm>
          <a:prstGeom prst="rect">
            <a:avLst/>
          </a:prstGeom>
        </p:spPr>
      </p:pic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1 : diagnostic d’ascite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497032" y="1001874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2840" y="126876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903766" y="2895630"/>
            <a:ext cx="928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prstClr val="black"/>
                </a:solidFill>
              </a:rPr>
              <a:t>Ascite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37192" y="3126463"/>
            <a:ext cx="10081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90327" y="2008953"/>
            <a:ext cx="1774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prstClr val="black"/>
                </a:solidFill>
              </a:rPr>
              <a:t>Tube digestif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68348" y="2994330"/>
            <a:ext cx="1295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prstClr val="black"/>
                </a:solidFill>
              </a:rPr>
              <a:t>Péritoine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393575" y="2239785"/>
            <a:ext cx="144016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090327" y="3225163"/>
            <a:ext cx="45195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38520" y="5499469"/>
            <a:ext cx="1750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>
                <a:solidFill>
                  <a:prstClr val="black"/>
                </a:solidFill>
              </a:rPr>
              <a:t>Canal </a:t>
            </a:r>
          </a:p>
          <a:p>
            <a:pPr algn="ctr"/>
            <a:r>
              <a:rPr lang="fr-FR" sz="2400" i="1" dirty="0">
                <a:solidFill>
                  <a:prstClr val="black"/>
                </a:solidFill>
              </a:rPr>
              <a:t>lymphatique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843808" y="5805264"/>
            <a:ext cx="1800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73267" y="4629856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prstClr val="black"/>
                </a:solidFill>
              </a:rPr>
              <a:t>Méso</a:t>
            </a:r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 flipV="1">
            <a:off x="5098811" y="4860688"/>
            <a:ext cx="2474456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95536" y="1052736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i="1" dirty="0"/>
              <a:t>Epanchement liquidien péritonéal non sanglant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55" y="6061114"/>
            <a:ext cx="1967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prstClr val="black"/>
                </a:solidFill>
              </a:rPr>
              <a:t>Coupe transversale</a:t>
            </a:r>
          </a:p>
        </p:txBody>
      </p:sp>
    </p:spTree>
    <p:extLst>
      <p:ext uri="{BB962C8B-B14F-4D97-AF65-F5344CB8AC3E}">
        <p14:creationId xmlns:p14="http://schemas.microsoft.com/office/powerpoint/2010/main" val="115508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1 : diagnostic d’ascite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2840" y="126876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endParaRPr lang="fr-FR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1813" y="2070140"/>
            <a:ext cx="8229600" cy="269289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fr-FR" sz="2800" dirty="0"/>
              <a:t>Augmentation du périmètre abdominal</a:t>
            </a:r>
          </a:p>
          <a:p>
            <a:pPr>
              <a:buClr>
                <a:schemeClr val="accent6"/>
              </a:buClr>
            </a:pPr>
            <a:r>
              <a:rPr lang="fr-FR" sz="2800" dirty="0"/>
              <a:t>Prise de poids</a:t>
            </a:r>
          </a:p>
          <a:p>
            <a:pPr>
              <a:buClr>
                <a:schemeClr val="accent6"/>
              </a:buClr>
            </a:pPr>
            <a:r>
              <a:rPr lang="fr-FR" sz="2800" dirty="0"/>
              <a:t>Matité déclive, mobilisable avec le changement de position :</a:t>
            </a:r>
          </a:p>
          <a:p>
            <a:pPr lvl="1">
              <a:buClr>
                <a:schemeClr val="accent6"/>
              </a:buClr>
              <a:buFont typeface="Wingdings" pitchFamily="2" charset="2"/>
              <a:buChar char="ü"/>
            </a:pPr>
            <a:r>
              <a:rPr lang="fr-FR" dirty="0"/>
              <a:t>Anses digestives contenant de l’air =&gt; </a:t>
            </a:r>
            <a:r>
              <a:rPr lang="fr-FR" dirty="0" smtClean="0"/>
              <a:t>remontent à la surface </a:t>
            </a:r>
            <a:r>
              <a:rPr lang="fr-FR" dirty="0"/>
              <a:t>de la cavité abdominale en cas d’ascite</a:t>
            </a:r>
          </a:p>
          <a:p>
            <a:pPr lvl="1">
              <a:buClr>
                <a:schemeClr val="accent6"/>
              </a:buClr>
              <a:buFont typeface="Wingdings" pitchFamily="2" charset="2"/>
              <a:buChar char="ü"/>
            </a:pPr>
            <a:r>
              <a:rPr lang="fr-FR" dirty="0"/>
              <a:t>Tympanisme péri-ombilical en décubitus </a:t>
            </a:r>
            <a:r>
              <a:rPr lang="fr-FR" dirty="0" smtClean="0"/>
              <a:t>dorsal</a:t>
            </a:r>
          </a:p>
          <a:p>
            <a:pPr marL="457200" lvl="1" indent="0">
              <a:buClr>
                <a:schemeClr val="accent6"/>
              </a:buClr>
              <a:buNone/>
            </a:pPr>
            <a:endParaRPr lang="fr-FR" dirty="0"/>
          </a:p>
          <a:p>
            <a:pPr>
              <a:buClr>
                <a:schemeClr val="accent6"/>
              </a:buClr>
            </a:pPr>
            <a:endParaRPr lang="fr-FR" sz="2800" dirty="0"/>
          </a:p>
          <a:p>
            <a:pPr>
              <a:buClr>
                <a:schemeClr val="accent6"/>
              </a:buClr>
            </a:pPr>
            <a:endParaRPr lang="fr-FR" sz="2800" dirty="0"/>
          </a:p>
          <a:p>
            <a:pPr>
              <a:buClr>
                <a:schemeClr val="accent6"/>
              </a:buClr>
            </a:pPr>
            <a:endParaRPr lang="fr-FR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578152" y="1340768"/>
            <a:ext cx="3976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i="1" dirty="0"/>
              <a:t>Diagnostic positif d’ascite</a:t>
            </a:r>
          </a:p>
        </p:txBody>
      </p:sp>
    </p:spTree>
    <p:extLst>
      <p:ext uri="{BB962C8B-B14F-4D97-AF65-F5344CB8AC3E}">
        <p14:creationId xmlns:p14="http://schemas.microsoft.com/office/powerpoint/2010/main" val="139724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ENONCE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02840" y="1052736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L’examen clinique retrouve :</a:t>
            </a:r>
          </a:p>
          <a:p>
            <a:pPr>
              <a:buFontTx/>
              <a:buChar char="-"/>
            </a:pPr>
            <a:r>
              <a:rPr lang="fr-FR" sz="2800" dirty="0" smtClean="0"/>
              <a:t>Une hépatomégalie à bord dur</a:t>
            </a:r>
          </a:p>
          <a:p>
            <a:pPr>
              <a:buFontTx/>
              <a:buChar char="-"/>
            </a:pPr>
            <a:r>
              <a:rPr lang="fr-FR" sz="2800" dirty="0" smtClean="0"/>
              <a:t>Une ascite</a:t>
            </a:r>
          </a:p>
          <a:p>
            <a:pPr>
              <a:buFontTx/>
              <a:buChar char="-"/>
            </a:pPr>
            <a:r>
              <a:rPr lang="fr-FR" sz="2800" dirty="0"/>
              <a:t>Des œdèmes des membres inférieurs symétriques, mous, prenant le </a:t>
            </a:r>
            <a:r>
              <a:rPr lang="fr-FR" sz="2800" dirty="0" smtClean="0"/>
              <a:t>godet</a:t>
            </a:r>
          </a:p>
          <a:p>
            <a:pPr>
              <a:buFontTx/>
              <a:buChar char="-"/>
            </a:pPr>
            <a:r>
              <a:rPr lang="fr-FR" sz="2800" dirty="0" smtClean="0"/>
              <a:t>Des signes de pathologie chronique du foie</a:t>
            </a:r>
          </a:p>
        </p:txBody>
      </p:sp>
    </p:spTree>
    <p:extLst>
      <p:ext uri="{BB962C8B-B14F-4D97-AF65-F5344CB8AC3E}">
        <p14:creationId xmlns:p14="http://schemas.microsoft.com/office/powerpoint/2010/main" val="29967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284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</a:t>
            </a: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cxnSp>
        <p:nvCxnSpPr>
          <p:cNvPr id="3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23528" y="980728"/>
            <a:ext cx="8712968" cy="50405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dirty="0" smtClean="0"/>
              <a:t>Parmi les </a:t>
            </a:r>
            <a:r>
              <a:rPr lang="fr-FR" sz="2800" b="1" dirty="0" smtClean="0"/>
              <a:t>signes cliniques </a:t>
            </a:r>
            <a:r>
              <a:rPr lang="fr-FR" sz="2800" dirty="0" smtClean="0"/>
              <a:t>suivants présents chez votre patient, </a:t>
            </a:r>
            <a:r>
              <a:rPr lang="fr-FR" sz="2800" dirty="0"/>
              <a:t>le(s)quels est (sont) en lien avec </a:t>
            </a:r>
            <a:r>
              <a:rPr lang="fr-FR" sz="2800" b="1" dirty="0" smtClean="0"/>
              <a:t>l’hypertension portale</a:t>
            </a:r>
            <a:r>
              <a:rPr lang="fr-FR" sz="2800" dirty="0" smtClean="0"/>
              <a:t>?</a:t>
            </a:r>
          </a:p>
          <a:p>
            <a:pPr marL="0" indent="0">
              <a:buFont typeface="Arial" pitchFamily="34" charset="0"/>
              <a:buNone/>
            </a:pPr>
            <a:endParaRPr lang="fr-FR" sz="2800" dirty="0"/>
          </a:p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A – ascite</a:t>
            </a:r>
          </a:p>
          <a:p>
            <a:pPr marL="0" indent="0">
              <a:buFont typeface="Arial" pitchFamily="34" charset="0"/>
              <a:buNone/>
            </a:pPr>
            <a:r>
              <a:rPr lang="fr-FR" sz="2800" dirty="0" smtClean="0"/>
              <a:t>B – ictère</a:t>
            </a:r>
          </a:p>
          <a:p>
            <a:pPr marL="0" indent="0">
              <a:buNone/>
            </a:pPr>
            <a:r>
              <a:rPr lang="fr-FR" sz="2800" dirty="0" smtClean="0"/>
              <a:t>C – angiomes stellaires</a:t>
            </a:r>
          </a:p>
          <a:p>
            <a:pPr marL="0" indent="0">
              <a:buNone/>
            </a:pPr>
            <a:r>
              <a:rPr lang="fr-FR" sz="2800" dirty="0" smtClean="0"/>
              <a:t>D </a:t>
            </a:r>
            <a:r>
              <a:rPr lang="fr-FR" sz="2800" dirty="0"/>
              <a:t>– </a:t>
            </a:r>
            <a:r>
              <a:rPr lang="fr-FR" sz="2800" dirty="0" smtClean="0"/>
              <a:t>circulation collatérale</a:t>
            </a:r>
          </a:p>
          <a:p>
            <a:pPr marL="0" indent="0">
              <a:buNone/>
            </a:pPr>
            <a:r>
              <a:rPr lang="fr-FR" sz="2800" dirty="0"/>
              <a:t>E </a:t>
            </a:r>
            <a:r>
              <a:rPr lang="fr-FR" sz="2800" dirty="0" smtClean="0"/>
              <a:t>– gynécomastie</a:t>
            </a:r>
          </a:p>
          <a:p>
            <a:pPr marL="0" indent="0">
              <a:buFont typeface="Arial" pitchFamily="34" charset="0"/>
              <a:buNone/>
            </a:pP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406733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1662</TotalTime>
  <Words>1684</Words>
  <Application>Microsoft Office PowerPoint</Application>
  <PresentationFormat>Affichage à l'écran (4:3)</PresentationFormat>
  <Paragraphs>335</Paragraphs>
  <Slides>42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6" baseType="lpstr">
      <vt:lpstr>Arial</vt:lpstr>
      <vt:lpstr>Calibri</vt:lpstr>
      <vt:lpstr>Wingdings</vt:lpstr>
      <vt:lpstr>Thème Office</vt:lpstr>
      <vt:lpstr>ED  Ascite</vt:lpstr>
      <vt:lpstr>ENONCE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BILLAUD MONIQUE</dc:creator>
  <cp:lastModifiedBy>Domitille ERARD</cp:lastModifiedBy>
  <cp:revision>135</cp:revision>
  <dcterms:created xsi:type="dcterms:W3CDTF">2013-02-11T13:43:34Z</dcterms:created>
  <dcterms:modified xsi:type="dcterms:W3CDTF">2024-09-30T07:24:50Z</dcterms:modified>
</cp:coreProperties>
</file>