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01"/>
  </p:notesMasterIdLst>
  <p:sldIdLst>
    <p:sldId id="261" r:id="rId2"/>
    <p:sldId id="336" r:id="rId3"/>
    <p:sldId id="337" r:id="rId4"/>
    <p:sldId id="338" r:id="rId5"/>
    <p:sldId id="264" r:id="rId6"/>
    <p:sldId id="269" r:id="rId7"/>
    <p:sldId id="265" r:id="rId8"/>
    <p:sldId id="281" r:id="rId9"/>
    <p:sldId id="266" r:id="rId10"/>
    <p:sldId id="270" r:id="rId11"/>
    <p:sldId id="326" r:id="rId12"/>
    <p:sldId id="294" r:id="rId13"/>
    <p:sldId id="267" r:id="rId14"/>
    <p:sldId id="278" r:id="rId15"/>
    <p:sldId id="279" r:id="rId16"/>
    <p:sldId id="272" r:id="rId17"/>
    <p:sldId id="273" r:id="rId18"/>
    <p:sldId id="284" r:id="rId19"/>
    <p:sldId id="283" r:id="rId20"/>
    <p:sldId id="383" r:id="rId21"/>
    <p:sldId id="285" r:id="rId22"/>
    <p:sldId id="286" r:id="rId23"/>
    <p:sldId id="287" r:id="rId24"/>
    <p:sldId id="282" r:id="rId25"/>
    <p:sldId id="293" r:id="rId26"/>
    <p:sldId id="289" r:id="rId27"/>
    <p:sldId id="291" r:id="rId28"/>
    <p:sldId id="292" r:id="rId29"/>
    <p:sldId id="288" r:id="rId30"/>
    <p:sldId id="271" r:id="rId31"/>
    <p:sldId id="295" r:id="rId32"/>
    <p:sldId id="327" r:id="rId33"/>
    <p:sldId id="316" r:id="rId34"/>
    <p:sldId id="275" r:id="rId35"/>
    <p:sldId id="347" r:id="rId36"/>
    <p:sldId id="348" r:id="rId37"/>
    <p:sldId id="306" r:id="rId38"/>
    <p:sldId id="305" r:id="rId39"/>
    <p:sldId id="310" r:id="rId40"/>
    <p:sldId id="331" r:id="rId41"/>
    <p:sldId id="320" r:id="rId42"/>
    <p:sldId id="321" r:id="rId43"/>
    <p:sldId id="311" r:id="rId44"/>
    <p:sldId id="301" r:id="rId45"/>
    <p:sldId id="274" r:id="rId46"/>
    <p:sldId id="315" r:id="rId47"/>
    <p:sldId id="319" r:id="rId48"/>
    <p:sldId id="428" r:id="rId49"/>
    <p:sldId id="328" r:id="rId50"/>
    <p:sldId id="346" r:id="rId51"/>
    <p:sldId id="344" r:id="rId52"/>
    <p:sldId id="296" r:id="rId53"/>
    <p:sldId id="297" r:id="rId54"/>
    <p:sldId id="298" r:id="rId55"/>
    <p:sldId id="299" r:id="rId56"/>
    <p:sldId id="343" r:id="rId57"/>
    <p:sldId id="332" r:id="rId58"/>
    <p:sldId id="333" r:id="rId59"/>
    <p:sldId id="334" r:id="rId60"/>
    <p:sldId id="341" r:id="rId61"/>
    <p:sldId id="342" r:id="rId62"/>
    <p:sldId id="309" r:id="rId63"/>
    <p:sldId id="276" r:id="rId64"/>
    <p:sldId id="329" r:id="rId65"/>
    <p:sldId id="262" r:id="rId66"/>
    <p:sldId id="307" r:id="rId67"/>
    <p:sldId id="323" r:id="rId68"/>
    <p:sldId id="302" r:id="rId69"/>
    <p:sldId id="308" r:id="rId70"/>
    <p:sldId id="317" r:id="rId71"/>
    <p:sldId id="312" r:id="rId72"/>
    <p:sldId id="322" r:id="rId73"/>
    <p:sldId id="330" r:id="rId74"/>
    <p:sldId id="303" r:id="rId75"/>
    <p:sldId id="304" r:id="rId76"/>
    <p:sldId id="345" r:id="rId77"/>
    <p:sldId id="339" r:id="rId78"/>
    <p:sldId id="340" r:id="rId79"/>
    <p:sldId id="350" r:id="rId80"/>
    <p:sldId id="351" r:id="rId81"/>
    <p:sldId id="349" r:id="rId82"/>
    <p:sldId id="335" r:id="rId83"/>
    <p:sldId id="365" r:id="rId84"/>
    <p:sldId id="380" r:id="rId85"/>
    <p:sldId id="353" r:id="rId86"/>
    <p:sldId id="290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81" r:id="rId99"/>
    <p:sldId id="352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D9"/>
    <a:srgbClr val="FFA7A7"/>
    <a:srgbClr val="E5F4E0"/>
    <a:srgbClr val="FFFFFF"/>
    <a:srgbClr val="C7A1E3"/>
    <a:srgbClr val="EDF3DB"/>
    <a:srgbClr val="F2F6E7"/>
    <a:srgbClr val="C00000"/>
    <a:srgbClr val="C4EFFF"/>
    <a:srgbClr val="FFE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BOCHATON" userId="a36dd597557bc3c6" providerId="LiveId" clId="{B14E51A9-4117-4069-AC65-D9EBCDB7FF0E}"/>
    <pc:docChg chg="delSld">
      <pc:chgData name="Thomas BOCHATON" userId="a36dd597557bc3c6" providerId="LiveId" clId="{B14E51A9-4117-4069-AC65-D9EBCDB7FF0E}" dt="2022-11-29T20:10:31.401" v="0" actId="47"/>
      <pc:docMkLst>
        <pc:docMk/>
      </pc:docMkLst>
      <pc:sldChg chg="del">
        <pc:chgData name="Thomas BOCHATON" userId="a36dd597557bc3c6" providerId="LiveId" clId="{B14E51A9-4117-4069-AC65-D9EBCDB7FF0E}" dt="2022-11-29T20:10:31.401" v="0" actId="47"/>
        <pc:sldMkLst>
          <pc:docMk/>
          <pc:sldMk cId="3874074911" sldId="3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E4D00-3ABE-4346-BAFA-6863336576D4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2D4FC-249B-4A1E-A5EE-53A0C25AE5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71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027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19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540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73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56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416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329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53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837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40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58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583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A032CE-E72B-4BC8-B805-0CF0F691BA3E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1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00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87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7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25A64-4BB3-4C36-A66A-32278AF791A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992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3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64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53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93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62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00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47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94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35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68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64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38A0537-E438-49A4-8793-D06704E6DBDD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CE3B9C7-5F06-41B0-B8BB-DDEE087EA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2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6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Electrocardiogramme et autres examens complémentaires en cardiologie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/>
          <a:p>
            <a:r>
              <a:rPr lang="fr-FR" dirty="0"/>
              <a:t>Dr Thomas </a:t>
            </a:r>
            <a:r>
              <a:rPr lang="fr-FR" dirty="0" err="1"/>
              <a:t>Bochaton</a:t>
            </a:r>
            <a:endParaRPr lang="fr-FR" dirty="0"/>
          </a:p>
          <a:p>
            <a:endParaRPr lang="fr-FR" dirty="0"/>
          </a:p>
          <a:p>
            <a:r>
              <a:rPr lang="fr-FR" dirty="0"/>
              <a:t>Faculté de Médecine Lyon Est</a:t>
            </a:r>
          </a:p>
        </p:txBody>
      </p:sp>
    </p:spTree>
    <p:extLst>
      <p:ext uri="{BB962C8B-B14F-4D97-AF65-F5344CB8AC3E}">
        <p14:creationId xmlns:p14="http://schemas.microsoft.com/office/powerpoint/2010/main" val="386098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Interprétation de l’ECG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94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>
                <a:effectLst/>
              </a:rPr>
              <a:t>Données numériques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dirty="0"/>
              <a:t>Vérifier le bon réglage de l’appareil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dirty="0"/>
              <a:t>Position des électrodes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dirty="0"/>
              <a:t>Vitesse de défilement : 25 mm/sec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dirty="0"/>
              <a:t>Amplitude : 10 mm = 1 mV</a:t>
            </a:r>
          </a:p>
        </p:txBody>
      </p:sp>
    </p:spTree>
    <p:extLst>
      <p:ext uri="{BB962C8B-B14F-4D97-AF65-F5344CB8AC3E}">
        <p14:creationId xmlns:p14="http://schemas.microsoft.com/office/powerpoint/2010/main" val="1220199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207117" y="-980478"/>
            <a:ext cx="4761207" cy="917544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624387" y="5638897"/>
            <a:ext cx="639097" cy="348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320820" y="5638897"/>
            <a:ext cx="639097" cy="348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84153" y="509351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Bases</a:t>
            </a:r>
          </a:p>
        </p:txBody>
      </p:sp>
    </p:spTree>
    <p:extLst>
      <p:ext uri="{BB962C8B-B14F-4D97-AF65-F5344CB8AC3E}">
        <p14:creationId xmlns:p14="http://schemas.microsoft.com/office/powerpoint/2010/main" val="20078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l’ECG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Etre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SYSTÉMATIQUE</a:t>
            </a:r>
            <a:r>
              <a:rPr lang="fr-FR" dirty="0">
                <a:latin typeface="+mj-lt"/>
              </a:rPr>
              <a:t> :</a:t>
            </a:r>
          </a:p>
          <a:p>
            <a:pPr lvl="1"/>
            <a:r>
              <a:rPr lang="fr-FR" dirty="0">
                <a:latin typeface="+mj-lt"/>
              </a:rPr>
              <a:t>Fréquence</a:t>
            </a:r>
          </a:p>
          <a:p>
            <a:pPr lvl="1"/>
            <a:r>
              <a:rPr lang="fr-FR" dirty="0">
                <a:latin typeface="+mj-lt"/>
              </a:rPr>
              <a:t>Rythme</a:t>
            </a:r>
          </a:p>
          <a:p>
            <a:pPr lvl="1"/>
            <a:r>
              <a:rPr lang="fr-FR" dirty="0">
                <a:latin typeface="+mj-lt"/>
              </a:rPr>
              <a:t>Axe</a:t>
            </a:r>
          </a:p>
          <a:p>
            <a:pPr lvl="1"/>
            <a:r>
              <a:rPr lang="fr-FR" dirty="0">
                <a:latin typeface="+mj-lt"/>
              </a:rPr>
              <a:t>Conduction</a:t>
            </a:r>
          </a:p>
          <a:p>
            <a:pPr lvl="1"/>
            <a:r>
              <a:rPr lang="fr-FR" dirty="0">
                <a:latin typeface="+mj-lt"/>
              </a:rPr>
              <a:t>Hypertrophie</a:t>
            </a:r>
          </a:p>
          <a:p>
            <a:pPr lvl="1"/>
            <a:r>
              <a:rPr lang="fr-FR" dirty="0">
                <a:latin typeface="+mj-lt"/>
              </a:rPr>
              <a:t>Ischémie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rot="5400000">
            <a:off x="3023828" y="3753036"/>
            <a:ext cx="280831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785620" y="2060848"/>
            <a:ext cx="47641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/>
              <a:t>F</a:t>
            </a:r>
          </a:p>
          <a:p>
            <a:pPr algn="ctr"/>
            <a:r>
              <a:rPr lang="fr-FR" sz="3600" b="1" dirty="0"/>
              <a:t>R</a:t>
            </a:r>
            <a:br>
              <a:rPr lang="fr-FR" sz="3600" b="1" dirty="0"/>
            </a:br>
            <a:r>
              <a:rPr lang="fr-FR" sz="3600" b="1" dirty="0"/>
              <a:t>A</a:t>
            </a:r>
            <a:br>
              <a:rPr lang="fr-FR" sz="3600" b="1" dirty="0"/>
            </a:br>
            <a:r>
              <a:rPr lang="fr-FR" sz="3600" b="1" dirty="0"/>
              <a:t>C</a:t>
            </a:r>
            <a:br>
              <a:rPr lang="fr-FR" sz="3600" b="1" dirty="0"/>
            </a:br>
            <a:r>
              <a:rPr lang="fr-FR" sz="3600" b="1" dirty="0"/>
              <a:t>H</a:t>
            </a:r>
            <a:br>
              <a:rPr lang="fr-FR" sz="3600" b="1" dirty="0"/>
            </a:br>
            <a:r>
              <a:rPr lang="fr-FR" sz="3600" b="1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4481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3" y="-913921"/>
            <a:ext cx="4744892" cy="914400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3175" t="79140" b="2151"/>
          <a:stretch/>
        </p:blipFill>
        <p:spPr>
          <a:xfrm rot="5400000">
            <a:off x="185132" y="4445861"/>
            <a:ext cx="1399530" cy="1769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" y="4611328"/>
            <a:ext cx="1779639" cy="14191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3175" t="79140" b="2151"/>
          <a:stretch/>
        </p:blipFill>
        <p:spPr>
          <a:xfrm rot="5400000">
            <a:off x="2938773" y="1363106"/>
            <a:ext cx="3485273" cy="4407360"/>
          </a:xfrm>
          <a:prstGeom prst="rect">
            <a:avLst/>
          </a:prstGeom>
        </p:spPr>
      </p:pic>
      <p:cxnSp>
        <p:nvCxnSpPr>
          <p:cNvPr id="19" name="Connecteur droit 18"/>
          <p:cNvCxnSpPr>
            <a:cxnSpLocks/>
          </p:cNvCxnSpPr>
          <p:nvPr/>
        </p:nvCxnSpPr>
        <p:spPr>
          <a:xfrm flipH="1">
            <a:off x="3298720" y="1883116"/>
            <a:ext cx="4917" cy="1774963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/>
          </p:cNvCxnSpPr>
          <p:nvPr/>
        </p:nvCxnSpPr>
        <p:spPr>
          <a:xfrm>
            <a:off x="5648629" y="1897625"/>
            <a:ext cx="0" cy="1760454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1" name="Groupe 20"/>
          <p:cNvGrpSpPr/>
          <p:nvPr/>
        </p:nvGrpSpPr>
        <p:grpSpPr>
          <a:xfrm>
            <a:off x="3252084" y="3829664"/>
            <a:ext cx="535724" cy="483455"/>
            <a:chOff x="3252087" y="3495368"/>
            <a:chExt cx="535724" cy="483455"/>
          </a:xfrm>
        </p:grpSpPr>
        <p:sp>
          <p:nvSpPr>
            <p:cNvPr id="8" name="Parenthèse ouvrante 7"/>
            <p:cNvSpPr/>
            <p:nvPr/>
          </p:nvSpPr>
          <p:spPr>
            <a:xfrm rot="16200000">
              <a:off x="3458498" y="3335594"/>
              <a:ext cx="122903" cy="442452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252087" y="360949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300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694535" y="3829664"/>
            <a:ext cx="535724" cy="483455"/>
            <a:chOff x="3694538" y="3495368"/>
            <a:chExt cx="535724" cy="483455"/>
          </a:xfrm>
        </p:grpSpPr>
        <p:sp>
          <p:nvSpPr>
            <p:cNvPr id="9" name="Parenthèse ouvrante 8"/>
            <p:cNvSpPr/>
            <p:nvPr/>
          </p:nvSpPr>
          <p:spPr>
            <a:xfrm rot="16200000">
              <a:off x="3900951" y="3335594"/>
              <a:ext cx="122903" cy="442452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694538" y="360949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150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4136986" y="3829665"/>
            <a:ext cx="535724" cy="483454"/>
            <a:chOff x="4136989" y="3495369"/>
            <a:chExt cx="535724" cy="483454"/>
          </a:xfrm>
        </p:grpSpPr>
        <p:sp>
          <p:nvSpPr>
            <p:cNvPr id="10" name="Parenthèse ouvrante 9"/>
            <p:cNvSpPr/>
            <p:nvPr/>
          </p:nvSpPr>
          <p:spPr>
            <a:xfrm rot="16200000">
              <a:off x="4343405" y="3335595"/>
              <a:ext cx="122903" cy="442452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136989" y="360949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100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4626079" y="3829665"/>
            <a:ext cx="442452" cy="483454"/>
            <a:chOff x="4626082" y="3495369"/>
            <a:chExt cx="442452" cy="483454"/>
          </a:xfrm>
        </p:grpSpPr>
        <p:sp>
          <p:nvSpPr>
            <p:cNvPr id="11" name="Parenthèse ouvrante 10"/>
            <p:cNvSpPr/>
            <p:nvPr/>
          </p:nvSpPr>
          <p:spPr>
            <a:xfrm rot="16200000">
              <a:off x="4785856" y="3335595"/>
              <a:ext cx="122903" cy="442452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637956" y="360949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75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5068531" y="3829665"/>
            <a:ext cx="442452" cy="483454"/>
            <a:chOff x="5068534" y="3495369"/>
            <a:chExt cx="442452" cy="483454"/>
          </a:xfrm>
        </p:grpSpPr>
        <p:sp>
          <p:nvSpPr>
            <p:cNvPr id="12" name="Parenthèse ouvrante 11"/>
            <p:cNvSpPr/>
            <p:nvPr/>
          </p:nvSpPr>
          <p:spPr>
            <a:xfrm rot="16200000">
              <a:off x="5228308" y="3335595"/>
              <a:ext cx="122903" cy="442452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080407" y="360949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60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510982" y="3829665"/>
            <a:ext cx="442452" cy="483454"/>
            <a:chOff x="5068534" y="3495369"/>
            <a:chExt cx="442452" cy="483454"/>
          </a:xfrm>
        </p:grpSpPr>
        <p:sp>
          <p:nvSpPr>
            <p:cNvPr id="35" name="Parenthèse ouvrante 34"/>
            <p:cNvSpPr/>
            <p:nvPr/>
          </p:nvSpPr>
          <p:spPr>
            <a:xfrm rot="16200000">
              <a:off x="5228308" y="3335595"/>
              <a:ext cx="122903" cy="442452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080407" y="360949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50</a:t>
              </a:r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3366125" y="551227"/>
            <a:ext cx="2411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Fréquence cardiaque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F</a:t>
            </a:r>
            <a:r>
              <a:rPr lang="fr-FR" dirty="0">
                <a:solidFill>
                  <a:schemeClr val="bg1"/>
                </a:solidFill>
              </a:rPr>
              <a:t>réquence</a:t>
            </a:r>
            <a:r>
              <a:rPr lang="fr-FR" dirty="0"/>
              <a:t>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</p:spTree>
    <p:extLst>
      <p:ext uri="{BB962C8B-B14F-4D97-AF65-F5344CB8AC3E}">
        <p14:creationId xmlns:p14="http://schemas.microsoft.com/office/powerpoint/2010/main" val="697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41459 -0.255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27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0.41511 -0.258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6" y="-1248217"/>
            <a:ext cx="4744892" cy="9144001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3366125" y="551227"/>
            <a:ext cx="2411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Fréquence cardiaque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334297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268361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2222090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3106993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3991896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4945625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5899354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6813754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7728154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8721212" y="5004619"/>
            <a:ext cx="0" cy="3146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578120" y="6211669"/>
            <a:ext cx="398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FC = 10 x 6 = 60/min</a:t>
            </a:r>
          </a:p>
        </p:txBody>
      </p:sp>
      <p:sp>
        <p:nvSpPr>
          <p:cNvPr id="28" name="Flèche : double flèche horizontale 27"/>
          <p:cNvSpPr/>
          <p:nvPr/>
        </p:nvSpPr>
        <p:spPr>
          <a:xfrm>
            <a:off x="0" y="5732148"/>
            <a:ext cx="9143999" cy="491671"/>
          </a:xfrm>
          <a:prstGeom prst="left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10 secondes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F</a:t>
            </a:r>
            <a:r>
              <a:rPr lang="fr-FR" dirty="0">
                <a:solidFill>
                  <a:schemeClr val="bg1"/>
                </a:solidFill>
              </a:rPr>
              <a:t>réquence</a:t>
            </a:r>
            <a:r>
              <a:rPr lang="fr-FR" dirty="0"/>
              <a:t>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</p:spTree>
    <p:extLst>
      <p:ext uri="{BB962C8B-B14F-4D97-AF65-F5344CB8AC3E}">
        <p14:creationId xmlns:p14="http://schemas.microsoft.com/office/powerpoint/2010/main" val="355967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6" y="-1248217"/>
            <a:ext cx="4744892" cy="9144001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1091382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>
            <a:off x="206479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2054943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969343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829665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781908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740554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692797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595879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568245" y="4395020"/>
            <a:ext cx="49161" cy="35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670088" y="551227"/>
            <a:ext cx="1803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Rythme sinusal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08015" y="5750004"/>
            <a:ext cx="31279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/>
              <a:t>Rythme régulier</a:t>
            </a:r>
          </a:p>
          <a:p>
            <a:pPr algn="ctr"/>
            <a:r>
              <a:rPr lang="fr-FR" sz="1600" b="1" dirty="0"/>
              <a:t>Onde P devant chaque QRS</a:t>
            </a:r>
          </a:p>
          <a:p>
            <a:pPr algn="ctr"/>
            <a:r>
              <a:rPr lang="fr-FR" sz="1600" b="1" dirty="0"/>
              <a:t>Chaque QRS précédé d’une onde P</a:t>
            </a:r>
          </a:p>
          <a:p>
            <a:pPr algn="ctr"/>
            <a:r>
              <a:rPr lang="fr-FR" sz="1600" b="1" dirty="0"/>
              <a:t>Onde P positive en DII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>
                <a:solidFill>
                  <a:schemeClr val="bg1"/>
                </a:solidFill>
              </a:rPr>
              <a:t>R</a:t>
            </a:r>
            <a:r>
              <a:rPr lang="fr-FR" dirty="0">
                <a:solidFill>
                  <a:schemeClr val="bg1"/>
                </a:solidFill>
              </a:rPr>
              <a:t>ythme</a:t>
            </a:r>
            <a:r>
              <a:rPr lang="fr-FR" dirty="0"/>
              <a:t>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</p:spTree>
    <p:extLst>
      <p:ext uri="{BB962C8B-B14F-4D97-AF65-F5344CB8AC3E}">
        <p14:creationId xmlns:p14="http://schemas.microsoft.com/office/powerpoint/2010/main" val="19068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4" y="-786101"/>
            <a:ext cx="4744892" cy="9144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2166" y="1111045"/>
            <a:ext cx="4581831" cy="5201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51114" y="375574"/>
            <a:ext cx="74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Axe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6656905" y="2767081"/>
            <a:ext cx="2035539" cy="846996"/>
            <a:chOff x="6820547" y="2767081"/>
            <a:chExt cx="2035539" cy="846996"/>
          </a:xfrm>
        </p:grpSpPr>
        <p:cxnSp>
          <p:nvCxnSpPr>
            <p:cNvPr id="14" name="Connecteur droit 13"/>
            <p:cNvCxnSpPr/>
            <p:nvPr/>
          </p:nvCxnSpPr>
          <p:spPr>
            <a:xfrm rot="10800000" flipH="1">
              <a:off x="6820547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8382144" y="2767081"/>
              <a:ext cx="473942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aVL</a:t>
              </a:r>
              <a:endParaRPr lang="fr-FR" dirty="0">
                <a:latin typeface="+mj-lt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656785" y="3418878"/>
            <a:ext cx="2087459" cy="333729"/>
            <a:chOff x="6820427" y="3418878"/>
            <a:chExt cx="2087459" cy="333729"/>
          </a:xfrm>
        </p:grpSpPr>
        <p:cxnSp>
          <p:nvCxnSpPr>
            <p:cNvPr id="10" name="Connecteur droit 9"/>
            <p:cNvCxnSpPr>
              <a:cxnSpLocks/>
            </p:cNvCxnSpPr>
            <p:nvPr/>
          </p:nvCxnSpPr>
          <p:spPr>
            <a:xfrm>
              <a:off x="6820427" y="3614078"/>
              <a:ext cx="1756916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8577343" y="3418878"/>
              <a:ext cx="330543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656905" y="3614077"/>
            <a:ext cx="1146104" cy="1830260"/>
            <a:chOff x="6820547" y="3614077"/>
            <a:chExt cx="1146104" cy="1830260"/>
          </a:xfrm>
        </p:grpSpPr>
        <p:cxnSp>
          <p:nvCxnSpPr>
            <p:cNvPr id="12" name="Connecteur droit 11"/>
            <p:cNvCxnSpPr/>
            <p:nvPr/>
          </p:nvCxnSpPr>
          <p:spPr>
            <a:xfrm rot="16200000" flipH="1">
              <a:off x="6430147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601345" y="5110608"/>
              <a:ext cx="365306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II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550774" y="3614077"/>
            <a:ext cx="1106131" cy="1830260"/>
            <a:chOff x="5714416" y="3614077"/>
            <a:chExt cx="1106131" cy="1830260"/>
          </a:xfrm>
        </p:grpSpPr>
        <p:cxnSp>
          <p:nvCxnSpPr>
            <p:cNvPr id="13" name="Connecteur droit 12"/>
            <p:cNvCxnSpPr/>
            <p:nvPr/>
          </p:nvCxnSpPr>
          <p:spPr>
            <a:xfrm rot="5400000">
              <a:off x="5649349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5714416" y="5110608"/>
              <a:ext cx="400070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III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398530" y="3585742"/>
            <a:ext cx="481184" cy="2245734"/>
            <a:chOff x="6562172" y="3585742"/>
            <a:chExt cx="481184" cy="2245734"/>
          </a:xfrm>
        </p:grpSpPr>
        <p:cxnSp>
          <p:nvCxnSpPr>
            <p:cNvPr id="11" name="Connecteur droit 10"/>
            <p:cNvCxnSpPr>
              <a:cxnSpLocks/>
            </p:cNvCxnSpPr>
            <p:nvPr/>
          </p:nvCxnSpPr>
          <p:spPr>
            <a:xfrm flipV="1">
              <a:off x="6820547" y="3585742"/>
              <a:ext cx="0" cy="1785133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6562172" y="5497747"/>
              <a:ext cx="481184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aVF</a:t>
              </a:r>
              <a:endParaRPr lang="fr-FR" baseline="-25000" dirty="0">
                <a:latin typeface="+mj-lt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571997" y="2638079"/>
            <a:ext cx="2084788" cy="975998"/>
            <a:chOff x="4735639" y="2638079"/>
            <a:chExt cx="2084788" cy="975998"/>
          </a:xfrm>
        </p:grpSpPr>
        <p:cxnSp>
          <p:nvCxnSpPr>
            <p:cNvPr id="20" name="Connecteur droit 19"/>
            <p:cNvCxnSpPr/>
            <p:nvPr/>
          </p:nvCxnSpPr>
          <p:spPr>
            <a:xfrm rot="10800000">
              <a:off x="5258830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735639" y="2638079"/>
              <a:ext cx="498566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aVR</a:t>
              </a:r>
              <a:endParaRPr lang="fr-FR" dirty="0">
                <a:latin typeface="+mj-lt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547742" y="1921827"/>
            <a:ext cx="2182761" cy="2920119"/>
            <a:chOff x="2634306" y="215107"/>
            <a:chExt cx="3383036" cy="5005760"/>
          </a:xfrm>
        </p:grpSpPr>
        <p:sp>
          <p:nvSpPr>
            <p:cNvPr id="23" name="Forme libre : forme 22"/>
            <p:cNvSpPr/>
            <p:nvPr/>
          </p:nvSpPr>
          <p:spPr>
            <a:xfrm>
              <a:off x="3214919" y="3156155"/>
              <a:ext cx="258254" cy="2025445"/>
            </a:xfrm>
            <a:custGeom>
              <a:avLst/>
              <a:gdLst>
                <a:gd name="connsiteX0" fmla="*/ 216539 w 258254"/>
                <a:gd name="connsiteY0" fmla="*/ 2025445 h 2025445"/>
                <a:gd name="connsiteX1" fmla="*/ 246036 w 258254"/>
                <a:gd name="connsiteY1" fmla="*/ 1032387 h 2025445"/>
                <a:gd name="connsiteX2" fmla="*/ 39558 w 258254"/>
                <a:gd name="connsiteY2" fmla="*/ 324464 h 2025445"/>
                <a:gd name="connsiteX3" fmla="*/ 229 w 258254"/>
                <a:gd name="connsiteY3" fmla="*/ 0 h 202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54" h="2025445">
                  <a:moveTo>
                    <a:pt x="216539" y="2025445"/>
                  </a:moveTo>
                  <a:cubicBezTo>
                    <a:pt x="246036" y="1670664"/>
                    <a:pt x="275533" y="1315884"/>
                    <a:pt x="246036" y="1032387"/>
                  </a:cubicBezTo>
                  <a:cubicBezTo>
                    <a:pt x="216539" y="748890"/>
                    <a:pt x="80526" y="496528"/>
                    <a:pt x="39558" y="324464"/>
                  </a:cubicBezTo>
                  <a:cubicBezTo>
                    <a:pt x="-1410" y="152399"/>
                    <a:pt x="-591" y="76199"/>
                    <a:pt x="229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/>
            <p:cNvSpPr/>
            <p:nvPr/>
          </p:nvSpPr>
          <p:spPr>
            <a:xfrm>
              <a:off x="3214919" y="3177613"/>
              <a:ext cx="9832" cy="717755"/>
            </a:xfrm>
            <a:custGeom>
              <a:avLst/>
              <a:gdLst>
                <a:gd name="connsiteX0" fmla="*/ 9832 w 9832"/>
                <a:gd name="connsiteY0" fmla="*/ 717755 h 717755"/>
                <a:gd name="connsiteX1" fmla="*/ 0 w 9832"/>
                <a:gd name="connsiteY1" fmla="*/ 0 h 7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32" h="717755">
                  <a:moveTo>
                    <a:pt x="9832" y="717755"/>
                  </a:moveTo>
                  <a:lnTo>
                    <a:pt x="0" y="0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 : forme 25"/>
            <p:cNvSpPr/>
            <p:nvPr/>
          </p:nvSpPr>
          <p:spPr>
            <a:xfrm>
              <a:off x="2634306" y="215107"/>
              <a:ext cx="3383036" cy="3678467"/>
            </a:xfrm>
            <a:custGeom>
              <a:avLst/>
              <a:gdLst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85410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44899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5178 w 3383036"/>
                <a:gd name="connsiteY17" fmla="*/ 59113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39002 w 3383036"/>
                <a:gd name="connsiteY6" fmla="*/ 988205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89987 w 3383036"/>
                <a:gd name="connsiteY9" fmla="*/ 64557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83036" h="3678467">
                  <a:moveTo>
                    <a:pt x="89229" y="3678467"/>
                  </a:moveTo>
                  <a:cubicBezTo>
                    <a:pt x="86771" y="3521151"/>
                    <a:pt x="84313" y="3363835"/>
                    <a:pt x="69565" y="3186854"/>
                  </a:cubicBezTo>
                  <a:cubicBezTo>
                    <a:pt x="54817" y="3009873"/>
                    <a:pt x="-7454" y="2770622"/>
                    <a:pt x="739" y="2616583"/>
                  </a:cubicBezTo>
                  <a:cubicBezTo>
                    <a:pt x="8932" y="2462544"/>
                    <a:pt x="-12371" y="2387164"/>
                    <a:pt x="118726" y="2262622"/>
                  </a:cubicBezTo>
                  <a:cubicBezTo>
                    <a:pt x="249823" y="2138080"/>
                    <a:pt x="607062" y="1980764"/>
                    <a:pt x="787320" y="1869332"/>
                  </a:cubicBezTo>
                  <a:cubicBezTo>
                    <a:pt x="967578" y="1757900"/>
                    <a:pt x="1143680" y="1748957"/>
                    <a:pt x="1200275" y="1594028"/>
                  </a:cubicBezTo>
                  <a:cubicBezTo>
                    <a:pt x="1256870" y="1439099"/>
                    <a:pt x="1147190" y="1041251"/>
                    <a:pt x="1126891" y="939760"/>
                  </a:cubicBezTo>
                  <a:cubicBezTo>
                    <a:pt x="1106592" y="838269"/>
                    <a:pt x="1099900" y="1009905"/>
                    <a:pt x="1078478" y="985080"/>
                  </a:cubicBezTo>
                  <a:cubicBezTo>
                    <a:pt x="1057056" y="960255"/>
                    <a:pt x="1012095" y="842854"/>
                    <a:pt x="998356" y="790811"/>
                  </a:cubicBezTo>
                  <a:cubicBezTo>
                    <a:pt x="984617" y="738768"/>
                    <a:pt x="965282" y="695027"/>
                    <a:pt x="996043" y="672823"/>
                  </a:cubicBezTo>
                  <a:cubicBezTo>
                    <a:pt x="1026804" y="650619"/>
                    <a:pt x="1082630" y="796732"/>
                    <a:pt x="1092088" y="784756"/>
                  </a:cubicBezTo>
                  <a:cubicBezTo>
                    <a:pt x="1101546" y="772781"/>
                    <a:pt x="1047870" y="700427"/>
                    <a:pt x="1052791" y="600970"/>
                  </a:cubicBezTo>
                  <a:cubicBezTo>
                    <a:pt x="1057712" y="501513"/>
                    <a:pt x="1056266" y="286339"/>
                    <a:pt x="1121617" y="188016"/>
                  </a:cubicBezTo>
                  <a:cubicBezTo>
                    <a:pt x="1186968" y="89694"/>
                    <a:pt x="1328157" y="34745"/>
                    <a:pt x="1444899" y="11035"/>
                  </a:cubicBezTo>
                  <a:cubicBezTo>
                    <a:pt x="1561642" y="-12674"/>
                    <a:pt x="1718636" y="3153"/>
                    <a:pt x="1822072" y="45759"/>
                  </a:cubicBezTo>
                  <a:cubicBezTo>
                    <a:pt x="1925508" y="88365"/>
                    <a:pt x="2029856" y="152836"/>
                    <a:pt x="2065513" y="266674"/>
                  </a:cubicBezTo>
                  <a:cubicBezTo>
                    <a:pt x="2101171" y="380513"/>
                    <a:pt x="2032190" y="668836"/>
                    <a:pt x="2036017" y="728790"/>
                  </a:cubicBezTo>
                  <a:cubicBezTo>
                    <a:pt x="2039844" y="788744"/>
                    <a:pt x="2056355" y="617932"/>
                    <a:pt x="2088475" y="626399"/>
                  </a:cubicBezTo>
                  <a:cubicBezTo>
                    <a:pt x="2120595" y="634866"/>
                    <a:pt x="2120862" y="729155"/>
                    <a:pt x="2119737" y="779592"/>
                  </a:cubicBezTo>
                  <a:cubicBezTo>
                    <a:pt x="2118612" y="830029"/>
                    <a:pt x="2120149" y="916827"/>
                    <a:pt x="2081724" y="929023"/>
                  </a:cubicBezTo>
                  <a:cubicBezTo>
                    <a:pt x="2043299" y="941219"/>
                    <a:pt x="2037080" y="876872"/>
                    <a:pt x="2016352" y="925435"/>
                  </a:cubicBezTo>
                  <a:cubicBezTo>
                    <a:pt x="1995624" y="973998"/>
                    <a:pt x="1949166" y="1102416"/>
                    <a:pt x="1957359" y="1220403"/>
                  </a:cubicBezTo>
                  <a:cubicBezTo>
                    <a:pt x="1965552" y="1338390"/>
                    <a:pt x="1927861" y="1523564"/>
                    <a:pt x="2065513" y="1633358"/>
                  </a:cubicBezTo>
                  <a:cubicBezTo>
                    <a:pt x="2203165" y="1743152"/>
                    <a:pt x="2593178" y="1793951"/>
                    <a:pt x="2783268" y="1879164"/>
                  </a:cubicBezTo>
                  <a:cubicBezTo>
                    <a:pt x="2973358" y="1964377"/>
                    <a:pt x="3117565" y="2031564"/>
                    <a:pt x="3206055" y="2144635"/>
                  </a:cubicBezTo>
                  <a:cubicBezTo>
                    <a:pt x="3294545" y="2257706"/>
                    <a:pt x="3284713" y="2349474"/>
                    <a:pt x="3314210" y="2557590"/>
                  </a:cubicBezTo>
                  <a:cubicBezTo>
                    <a:pt x="3343707" y="2765706"/>
                    <a:pt x="3363371" y="3079519"/>
                    <a:pt x="3383036" y="3393332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/>
            <p:cNvSpPr/>
            <p:nvPr/>
          </p:nvSpPr>
          <p:spPr>
            <a:xfrm>
              <a:off x="5270090" y="3057770"/>
              <a:ext cx="117987" cy="2163097"/>
            </a:xfrm>
            <a:custGeom>
              <a:avLst/>
              <a:gdLst>
                <a:gd name="connsiteX0" fmla="*/ 58994 w 78658"/>
                <a:gd name="connsiteY0" fmla="*/ 1995949 h 1995949"/>
                <a:gd name="connsiteX1" fmla="*/ 0 w 78658"/>
                <a:gd name="connsiteY1" fmla="*/ 1484671 h 1995949"/>
                <a:gd name="connsiteX2" fmla="*/ 58994 w 78658"/>
                <a:gd name="connsiteY2" fmla="*/ 658762 h 1995949"/>
                <a:gd name="connsiteX3" fmla="*/ 78658 w 78658"/>
                <a:gd name="connsiteY3" fmla="*/ 0 h 199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58" h="1995949">
                  <a:moveTo>
                    <a:pt x="58994" y="1995949"/>
                  </a:moveTo>
                  <a:cubicBezTo>
                    <a:pt x="29497" y="1851742"/>
                    <a:pt x="0" y="1707535"/>
                    <a:pt x="0" y="1484671"/>
                  </a:cubicBezTo>
                  <a:cubicBezTo>
                    <a:pt x="0" y="1261807"/>
                    <a:pt x="45884" y="906207"/>
                    <a:pt x="58994" y="658762"/>
                  </a:cubicBezTo>
                  <a:cubicBezTo>
                    <a:pt x="72104" y="411317"/>
                    <a:pt x="75381" y="205658"/>
                    <a:pt x="78658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 : forme 27"/>
            <p:cNvSpPr/>
            <p:nvPr/>
          </p:nvSpPr>
          <p:spPr>
            <a:xfrm>
              <a:off x="5388077" y="3057770"/>
              <a:ext cx="39329" cy="570271"/>
            </a:xfrm>
            <a:custGeom>
              <a:avLst/>
              <a:gdLst>
                <a:gd name="connsiteX0" fmla="*/ 0 w 108155"/>
                <a:gd name="connsiteY0" fmla="*/ 0 h 653710"/>
                <a:gd name="connsiteX1" fmla="*/ 39329 w 108155"/>
                <a:gd name="connsiteY1" fmla="*/ 570271 h 653710"/>
                <a:gd name="connsiteX2" fmla="*/ 108155 w 108155"/>
                <a:gd name="connsiteY2" fmla="*/ 639097 h 653710"/>
                <a:gd name="connsiteX0" fmla="*/ 0 w 39329"/>
                <a:gd name="connsiteY0" fmla="*/ 0 h 570271"/>
                <a:gd name="connsiteX1" fmla="*/ 39329 w 39329"/>
                <a:gd name="connsiteY1" fmla="*/ 570271 h 5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29" h="570271">
                  <a:moveTo>
                    <a:pt x="0" y="0"/>
                  </a:moveTo>
                  <a:cubicBezTo>
                    <a:pt x="10651" y="231877"/>
                    <a:pt x="21303" y="463755"/>
                    <a:pt x="39329" y="57027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/>
          <p:cNvCxnSpPr>
            <a:cxnSpLocks/>
          </p:cNvCxnSpPr>
          <p:nvPr/>
        </p:nvCxnSpPr>
        <p:spPr>
          <a:xfrm flipH="1">
            <a:off x="6634042" y="1036860"/>
            <a:ext cx="22686" cy="4460887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cxnSpLocks/>
          </p:cNvCxnSpPr>
          <p:nvPr/>
        </p:nvCxnSpPr>
        <p:spPr>
          <a:xfrm>
            <a:off x="4959024" y="3608435"/>
            <a:ext cx="169770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>
            <a:off x="5080394" y="1919551"/>
            <a:ext cx="3148901" cy="3377768"/>
          </a:xfrm>
          <a:prstGeom prst="arc">
            <a:avLst>
              <a:gd name="adj1" fmla="val 20017382"/>
              <a:gd name="adj2" fmla="val 5415639"/>
            </a:avLst>
          </a:prstGeom>
          <a:solidFill>
            <a:srgbClr val="C4EF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7270286" y="404360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42" name="Arc 41"/>
          <p:cNvSpPr/>
          <p:nvPr/>
        </p:nvSpPr>
        <p:spPr>
          <a:xfrm flipH="1">
            <a:off x="5075520" y="1948609"/>
            <a:ext cx="3148901" cy="3377768"/>
          </a:xfrm>
          <a:prstGeom prst="arc">
            <a:avLst>
              <a:gd name="adj1" fmla="val 21505483"/>
              <a:gd name="adj2" fmla="val 5415639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5275600" y="4228266"/>
            <a:ext cx="66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Droit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776453" y="3423769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0°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327708" y="584983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+90°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327708" y="63159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-90°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272282" y="339543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+180°</a:t>
            </a:r>
          </a:p>
        </p:txBody>
      </p:sp>
      <p:sp>
        <p:nvSpPr>
          <p:cNvPr id="48" name="Arc 47"/>
          <p:cNvSpPr/>
          <p:nvPr/>
        </p:nvSpPr>
        <p:spPr>
          <a:xfrm rot="16200000">
            <a:off x="5082299" y="2027519"/>
            <a:ext cx="3103488" cy="3161831"/>
          </a:xfrm>
          <a:prstGeom prst="arc">
            <a:avLst>
              <a:gd name="adj1" fmla="val 37386"/>
              <a:gd name="adj2" fmla="val 3827707"/>
            </a:avLst>
          </a:prstGeom>
          <a:solidFill>
            <a:srgbClr val="C7A1E3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6969081" y="247046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Gauche</a:t>
            </a:r>
          </a:p>
        </p:txBody>
      </p:sp>
      <p:cxnSp>
        <p:nvCxnSpPr>
          <p:cNvPr id="50" name="Connecteur droit 49"/>
          <p:cNvCxnSpPr>
            <a:cxnSpLocks/>
          </p:cNvCxnSpPr>
          <p:nvPr/>
        </p:nvCxnSpPr>
        <p:spPr>
          <a:xfrm flipV="1">
            <a:off x="6654844" y="2738023"/>
            <a:ext cx="1704365" cy="87532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8421979" y="244193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-30°</a:t>
            </a:r>
          </a:p>
        </p:txBody>
      </p:sp>
      <p:sp>
        <p:nvSpPr>
          <p:cNvPr id="54" name="Arc 53"/>
          <p:cNvSpPr/>
          <p:nvPr/>
        </p:nvSpPr>
        <p:spPr>
          <a:xfrm flipH="1" flipV="1">
            <a:off x="5069993" y="2066596"/>
            <a:ext cx="3148901" cy="3080934"/>
          </a:xfrm>
          <a:prstGeom prst="arc">
            <a:avLst>
              <a:gd name="adj1" fmla="val 21591524"/>
              <a:gd name="adj2" fmla="val 5415639"/>
            </a:avLst>
          </a:prstGeom>
          <a:solidFill>
            <a:srgbClr val="FFA7A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5260739" y="2392152"/>
            <a:ext cx="110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Déviation</a:t>
            </a:r>
          </a:p>
          <a:p>
            <a:r>
              <a:rPr lang="fr-FR" b="1" dirty="0"/>
              <a:t>Extrême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075563" y="659078"/>
            <a:ext cx="255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DERIVATIONS FRONTALES</a:t>
            </a:r>
          </a:p>
        </p:txBody>
      </p:sp>
      <p:sp>
        <p:nvSpPr>
          <p:cNvPr id="57" name="Accolade fermante 56"/>
          <p:cNvSpPr/>
          <p:nvPr/>
        </p:nvSpPr>
        <p:spPr>
          <a:xfrm rot="16200000">
            <a:off x="2257409" y="-998444"/>
            <a:ext cx="194959" cy="441420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>
                <a:solidFill>
                  <a:schemeClr val="bg1"/>
                </a:solidFill>
              </a:rPr>
              <a:t>A</a:t>
            </a:r>
            <a:r>
              <a:rPr lang="fr-FR" dirty="0">
                <a:solidFill>
                  <a:schemeClr val="bg1"/>
                </a:solidFill>
              </a:rPr>
              <a:t>xe</a:t>
            </a:r>
            <a:r>
              <a:rPr lang="fr-FR" dirty="0"/>
              <a:t>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</p:spTree>
    <p:extLst>
      <p:ext uri="{BB962C8B-B14F-4D97-AF65-F5344CB8AC3E}">
        <p14:creationId xmlns:p14="http://schemas.microsoft.com/office/powerpoint/2010/main" val="7327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0" grpId="0"/>
      <p:bldP spid="42" grpId="0" animBg="1"/>
      <p:bldP spid="43" grpId="0"/>
      <p:bldP spid="44" grpId="0"/>
      <p:bldP spid="45" grpId="0"/>
      <p:bldP spid="46" grpId="0"/>
      <p:bldP spid="47" grpId="0"/>
      <p:bldP spid="48" grpId="0" animBg="1"/>
      <p:bldP spid="49" grpId="0"/>
      <p:bldP spid="53" grpId="0"/>
      <p:bldP spid="54" grpId="0" animBg="1"/>
      <p:bldP spid="55" grpId="0"/>
      <p:bldP spid="56" grpId="0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4" y="-786101"/>
            <a:ext cx="4744892" cy="9144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2166" y="1111045"/>
            <a:ext cx="4581831" cy="5201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51114" y="375574"/>
            <a:ext cx="74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Axe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6656905" y="2767081"/>
            <a:ext cx="2035539" cy="846996"/>
            <a:chOff x="6820547" y="2767081"/>
            <a:chExt cx="2035539" cy="846996"/>
          </a:xfrm>
        </p:grpSpPr>
        <p:cxnSp>
          <p:nvCxnSpPr>
            <p:cNvPr id="14" name="Connecteur droit 13"/>
            <p:cNvCxnSpPr/>
            <p:nvPr/>
          </p:nvCxnSpPr>
          <p:spPr>
            <a:xfrm rot="10800000" flipH="1">
              <a:off x="6820547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8382144" y="2767081"/>
              <a:ext cx="473942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aVL</a:t>
              </a:r>
              <a:endParaRPr lang="fr-FR" dirty="0">
                <a:latin typeface="+mj-lt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656785" y="3418878"/>
            <a:ext cx="2087459" cy="333729"/>
            <a:chOff x="6820427" y="3418878"/>
            <a:chExt cx="2087459" cy="333729"/>
          </a:xfrm>
        </p:grpSpPr>
        <p:cxnSp>
          <p:nvCxnSpPr>
            <p:cNvPr id="10" name="Connecteur droit 9"/>
            <p:cNvCxnSpPr>
              <a:cxnSpLocks/>
            </p:cNvCxnSpPr>
            <p:nvPr/>
          </p:nvCxnSpPr>
          <p:spPr>
            <a:xfrm>
              <a:off x="6820427" y="3614078"/>
              <a:ext cx="1756916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8577343" y="3418878"/>
              <a:ext cx="330543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656905" y="3614077"/>
            <a:ext cx="1146104" cy="1830260"/>
            <a:chOff x="6820547" y="3614077"/>
            <a:chExt cx="1146104" cy="1830260"/>
          </a:xfrm>
        </p:grpSpPr>
        <p:cxnSp>
          <p:nvCxnSpPr>
            <p:cNvPr id="12" name="Connecteur droit 11"/>
            <p:cNvCxnSpPr/>
            <p:nvPr/>
          </p:nvCxnSpPr>
          <p:spPr>
            <a:xfrm rot="16200000" flipH="1">
              <a:off x="6430147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601345" y="5110608"/>
              <a:ext cx="365306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II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550774" y="3614077"/>
            <a:ext cx="1106131" cy="1830260"/>
            <a:chOff x="5714416" y="3614077"/>
            <a:chExt cx="1106131" cy="1830260"/>
          </a:xfrm>
        </p:grpSpPr>
        <p:cxnSp>
          <p:nvCxnSpPr>
            <p:cNvPr id="13" name="Connecteur droit 12"/>
            <p:cNvCxnSpPr/>
            <p:nvPr/>
          </p:nvCxnSpPr>
          <p:spPr>
            <a:xfrm rot="5400000">
              <a:off x="5649349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5714416" y="5110608"/>
              <a:ext cx="400070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III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398530" y="3585742"/>
            <a:ext cx="481184" cy="2245734"/>
            <a:chOff x="6562172" y="3585742"/>
            <a:chExt cx="481184" cy="2245734"/>
          </a:xfrm>
        </p:grpSpPr>
        <p:cxnSp>
          <p:nvCxnSpPr>
            <p:cNvPr id="11" name="Connecteur droit 10"/>
            <p:cNvCxnSpPr>
              <a:cxnSpLocks/>
            </p:cNvCxnSpPr>
            <p:nvPr/>
          </p:nvCxnSpPr>
          <p:spPr>
            <a:xfrm flipV="1">
              <a:off x="6820547" y="3585742"/>
              <a:ext cx="0" cy="1785133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6562172" y="5497747"/>
              <a:ext cx="481184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aVF</a:t>
              </a:r>
              <a:endParaRPr lang="fr-FR" baseline="-25000" dirty="0">
                <a:latin typeface="+mj-lt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571997" y="2638079"/>
            <a:ext cx="2084788" cy="975998"/>
            <a:chOff x="4735639" y="2638079"/>
            <a:chExt cx="2084788" cy="975998"/>
          </a:xfrm>
        </p:grpSpPr>
        <p:cxnSp>
          <p:nvCxnSpPr>
            <p:cNvPr id="20" name="Connecteur droit 19"/>
            <p:cNvCxnSpPr/>
            <p:nvPr/>
          </p:nvCxnSpPr>
          <p:spPr>
            <a:xfrm rot="10800000">
              <a:off x="5258830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735639" y="2638079"/>
              <a:ext cx="498566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aVR</a:t>
              </a:r>
              <a:endParaRPr lang="fr-FR" dirty="0">
                <a:latin typeface="+mj-lt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547742" y="1921827"/>
            <a:ext cx="2182761" cy="2920119"/>
            <a:chOff x="2634306" y="215107"/>
            <a:chExt cx="3383036" cy="5005760"/>
          </a:xfrm>
        </p:grpSpPr>
        <p:sp>
          <p:nvSpPr>
            <p:cNvPr id="23" name="Forme libre : forme 22"/>
            <p:cNvSpPr/>
            <p:nvPr/>
          </p:nvSpPr>
          <p:spPr>
            <a:xfrm>
              <a:off x="3214919" y="3156155"/>
              <a:ext cx="258254" cy="2025445"/>
            </a:xfrm>
            <a:custGeom>
              <a:avLst/>
              <a:gdLst>
                <a:gd name="connsiteX0" fmla="*/ 216539 w 258254"/>
                <a:gd name="connsiteY0" fmla="*/ 2025445 h 2025445"/>
                <a:gd name="connsiteX1" fmla="*/ 246036 w 258254"/>
                <a:gd name="connsiteY1" fmla="*/ 1032387 h 2025445"/>
                <a:gd name="connsiteX2" fmla="*/ 39558 w 258254"/>
                <a:gd name="connsiteY2" fmla="*/ 324464 h 2025445"/>
                <a:gd name="connsiteX3" fmla="*/ 229 w 258254"/>
                <a:gd name="connsiteY3" fmla="*/ 0 h 202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54" h="2025445">
                  <a:moveTo>
                    <a:pt x="216539" y="2025445"/>
                  </a:moveTo>
                  <a:cubicBezTo>
                    <a:pt x="246036" y="1670664"/>
                    <a:pt x="275533" y="1315884"/>
                    <a:pt x="246036" y="1032387"/>
                  </a:cubicBezTo>
                  <a:cubicBezTo>
                    <a:pt x="216539" y="748890"/>
                    <a:pt x="80526" y="496528"/>
                    <a:pt x="39558" y="324464"/>
                  </a:cubicBezTo>
                  <a:cubicBezTo>
                    <a:pt x="-1410" y="152399"/>
                    <a:pt x="-591" y="76199"/>
                    <a:pt x="229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/>
            <p:cNvSpPr/>
            <p:nvPr/>
          </p:nvSpPr>
          <p:spPr>
            <a:xfrm>
              <a:off x="3214919" y="3177613"/>
              <a:ext cx="9832" cy="717755"/>
            </a:xfrm>
            <a:custGeom>
              <a:avLst/>
              <a:gdLst>
                <a:gd name="connsiteX0" fmla="*/ 9832 w 9832"/>
                <a:gd name="connsiteY0" fmla="*/ 717755 h 717755"/>
                <a:gd name="connsiteX1" fmla="*/ 0 w 9832"/>
                <a:gd name="connsiteY1" fmla="*/ 0 h 7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32" h="717755">
                  <a:moveTo>
                    <a:pt x="9832" y="717755"/>
                  </a:moveTo>
                  <a:lnTo>
                    <a:pt x="0" y="0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 : forme 25"/>
            <p:cNvSpPr/>
            <p:nvPr/>
          </p:nvSpPr>
          <p:spPr>
            <a:xfrm>
              <a:off x="2634306" y="215107"/>
              <a:ext cx="3383036" cy="3678467"/>
            </a:xfrm>
            <a:custGeom>
              <a:avLst/>
              <a:gdLst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85410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44899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5178 w 3383036"/>
                <a:gd name="connsiteY17" fmla="*/ 59113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39002 w 3383036"/>
                <a:gd name="connsiteY6" fmla="*/ 988205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89987 w 3383036"/>
                <a:gd name="connsiteY9" fmla="*/ 64557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83036" h="3678467">
                  <a:moveTo>
                    <a:pt x="89229" y="3678467"/>
                  </a:moveTo>
                  <a:cubicBezTo>
                    <a:pt x="86771" y="3521151"/>
                    <a:pt x="84313" y="3363835"/>
                    <a:pt x="69565" y="3186854"/>
                  </a:cubicBezTo>
                  <a:cubicBezTo>
                    <a:pt x="54817" y="3009873"/>
                    <a:pt x="-7454" y="2770622"/>
                    <a:pt x="739" y="2616583"/>
                  </a:cubicBezTo>
                  <a:cubicBezTo>
                    <a:pt x="8932" y="2462544"/>
                    <a:pt x="-12371" y="2387164"/>
                    <a:pt x="118726" y="2262622"/>
                  </a:cubicBezTo>
                  <a:cubicBezTo>
                    <a:pt x="249823" y="2138080"/>
                    <a:pt x="607062" y="1980764"/>
                    <a:pt x="787320" y="1869332"/>
                  </a:cubicBezTo>
                  <a:cubicBezTo>
                    <a:pt x="967578" y="1757900"/>
                    <a:pt x="1143680" y="1748957"/>
                    <a:pt x="1200275" y="1594028"/>
                  </a:cubicBezTo>
                  <a:cubicBezTo>
                    <a:pt x="1256870" y="1439099"/>
                    <a:pt x="1147190" y="1041251"/>
                    <a:pt x="1126891" y="939760"/>
                  </a:cubicBezTo>
                  <a:cubicBezTo>
                    <a:pt x="1106592" y="838269"/>
                    <a:pt x="1099900" y="1009905"/>
                    <a:pt x="1078478" y="985080"/>
                  </a:cubicBezTo>
                  <a:cubicBezTo>
                    <a:pt x="1057056" y="960255"/>
                    <a:pt x="1012095" y="842854"/>
                    <a:pt x="998356" y="790811"/>
                  </a:cubicBezTo>
                  <a:cubicBezTo>
                    <a:pt x="984617" y="738768"/>
                    <a:pt x="965282" y="695027"/>
                    <a:pt x="996043" y="672823"/>
                  </a:cubicBezTo>
                  <a:cubicBezTo>
                    <a:pt x="1026804" y="650619"/>
                    <a:pt x="1082630" y="796732"/>
                    <a:pt x="1092088" y="784756"/>
                  </a:cubicBezTo>
                  <a:cubicBezTo>
                    <a:pt x="1101546" y="772781"/>
                    <a:pt x="1047870" y="700427"/>
                    <a:pt x="1052791" y="600970"/>
                  </a:cubicBezTo>
                  <a:cubicBezTo>
                    <a:pt x="1057712" y="501513"/>
                    <a:pt x="1056266" y="286339"/>
                    <a:pt x="1121617" y="188016"/>
                  </a:cubicBezTo>
                  <a:cubicBezTo>
                    <a:pt x="1186968" y="89694"/>
                    <a:pt x="1328157" y="34745"/>
                    <a:pt x="1444899" y="11035"/>
                  </a:cubicBezTo>
                  <a:cubicBezTo>
                    <a:pt x="1561642" y="-12674"/>
                    <a:pt x="1718636" y="3153"/>
                    <a:pt x="1822072" y="45759"/>
                  </a:cubicBezTo>
                  <a:cubicBezTo>
                    <a:pt x="1925508" y="88365"/>
                    <a:pt x="2029856" y="152836"/>
                    <a:pt x="2065513" y="266674"/>
                  </a:cubicBezTo>
                  <a:cubicBezTo>
                    <a:pt x="2101171" y="380513"/>
                    <a:pt x="2032190" y="668836"/>
                    <a:pt x="2036017" y="728790"/>
                  </a:cubicBezTo>
                  <a:cubicBezTo>
                    <a:pt x="2039844" y="788744"/>
                    <a:pt x="2056355" y="617932"/>
                    <a:pt x="2088475" y="626399"/>
                  </a:cubicBezTo>
                  <a:cubicBezTo>
                    <a:pt x="2120595" y="634866"/>
                    <a:pt x="2120862" y="729155"/>
                    <a:pt x="2119737" y="779592"/>
                  </a:cubicBezTo>
                  <a:cubicBezTo>
                    <a:pt x="2118612" y="830029"/>
                    <a:pt x="2120149" y="916827"/>
                    <a:pt x="2081724" y="929023"/>
                  </a:cubicBezTo>
                  <a:cubicBezTo>
                    <a:pt x="2043299" y="941219"/>
                    <a:pt x="2037080" y="876872"/>
                    <a:pt x="2016352" y="925435"/>
                  </a:cubicBezTo>
                  <a:cubicBezTo>
                    <a:pt x="1995624" y="973998"/>
                    <a:pt x="1949166" y="1102416"/>
                    <a:pt x="1957359" y="1220403"/>
                  </a:cubicBezTo>
                  <a:cubicBezTo>
                    <a:pt x="1965552" y="1338390"/>
                    <a:pt x="1927861" y="1523564"/>
                    <a:pt x="2065513" y="1633358"/>
                  </a:cubicBezTo>
                  <a:cubicBezTo>
                    <a:pt x="2203165" y="1743152"/>
                    <a:pt x="2593178" y="1793951"/>
                    <a:pt x="2783268" y="1879164"/>
                  </a:cubicBezTo>
                  <a:cubicBezTo>
                    <a:pt x="2973358" y="1964377"/>
                    <a:pt x="3117565" y="2031564"/>
                    <a:pt x="3206055" y="2144635"/>
                  </a:cubicBezTo>
                  <a:cubicBezTo>
                    <a:pt x="3294545" y="2257706"/>
                    <a:pt x="3284713" y="2349474"/>
                    <a:pt x="3314210" y="2557590"/>
                  </a:cubicBezTo>
                  <a:cubicBezTo>
                    <a:pt x="3343707" y="2765706"/>
                    <a:pt x="3363371" y="3079519"/>
                    <a:pt x="3383036" y="3393332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/>
            <p:cNvSpPr/>
            <p:nvPr/>
          </p:nvSpPr>
          <p:spPr>
            <a:xfrm>
              <a:off x="5270090" y="3057770"/>
              <a:ext cx="117987" cy="2163097"/>
            </a:xfrm>
            <a:custGeom>
              <a:avLst/>
              <a:gdLst>
                <a:gd name="connsiteX0" fmla="*/ 58994 w 78658"/>
                <a:gd name="connsiteY0" fmla="*/ 1995949 h 1995949"/>
                <a:gd name="connsiteX1" fmla="*/ 0 w 78658"/>
                <a:gd name="connsiteY1" fmla="*/ 1484671 h 1995949"/>
                <a:gd name="connsiteX2" fmla="*/ 58994 w 78658"/>
                <a:gd name="connsiteY2" fmla="*/ 658762 h 1995949"/>
                <a:gd name="connsiteX3" fmla="*/ 78658 w 78658"/>
                <a:gd name="connsiteY3" fmla="*/ 0 h 199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58" h="1995949">
                  <a:moveTo>
                    <a:pt x="58994" y="1995949"/>
                  </a:moveTo>
                  <a:cubicBezTo>
                    <a:pt x="29497" y="1851742"/>
                    <a:pt x="0" y="1707535"/>
                    <a:pt x="0" y="1484671"/>
                  </a:cubicBezTo>
                  <a:cubicBezTo>
                    <a:pt x="0" y="1261807"/>
                    <a:pt x="45884" y="906207"/>
                    <a:pt x="58994" y="658762"/>
                  </a:cubicBezTo>
                  <a:cubicBezTo>
                    <a:pt x="72104" y="411317"/>
                    <a:pt x="75381" y="205658"/>
                    <a:pt x="78658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 : forme 27"/>
            <p:cNvSpPr/>
            <p:nvPr/>
          </p:nvSpPr>
          <p:spPr>
            <a:xfrm>
              <a:off x="5388077" y="3057770"/>
              <a:ext cx="39329" cy="570271"/>
            </a:xfrm>
            <a:custGeom>
              <a:avLst/>
              <a:gdLst>
                <a:gd name="connsiteX0" fmla="*/ 0 w 108155"/>
                <a:gd name="connsiteY0" fmla="*/ 0 h 653710"/>
                <a:gd name="connsiteX1" fmla="*/ 39329 w 108155"/>
                <a:gd name="connsiteY1" fmla="*/ 570271 h 653710"/>
                <a:gd name="connsiteX2" fmla="*/ 108155 w 108155"/>
                <a:gd name="connsiteY2" fmla="*/ 639097 h 653710"/>
                <a:gd name="connsiteX0" fmla="*/ 0 w 39329"/>
                <a:gd name="connsiteY0" fmla="*/ 0 h 570271"/>
                <a:gd name="connsiteX1" fmla="*/ 39329 w 39329"/>
                <a:gd name="connsiteY1" fmla="*/ 570271 h 5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29" h="570271">
                  <a:moveTo>
                    <a:pt x="0" y="0"/>
                  </a:moveTo>
                  <a:cubicBezTo>
                    <a:pt x="10651" y="231877"/>
                    <a:pt x="21303" y="463755"/>
                    <a:pt x="39329" y="57027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/>
          <p:cNvCxnSpPr>
            <a:cxnSpLocks/>
          </p:cNvCxnSpPr>
          <p:nvPr/>
        </p:nvCxnSpPr>
        <p:spPr>
          <a:xfrm flipH="1">
            <a:off x="6634042" y="1598421"/>
            <a:ext cx="19830" cy="3899326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cxnSpLocks/>
          </p:cNvCxnSpPr>
          <p:nvPr/>
        </p:nvCxnSpPr>
        <p:spPr>
          <a:xfrm>
            <a:off x="4959024" y="3608435"/>
            <a:ext cx="169770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>
            <a:off x="5080394" y="1919551"/>
            <a:ext cx="3148901" cy="3377768"/>
          </a:xfrm>
          <a:prstGeom prst="arc">
            <a:avLst>
              <a:gd name="adj1" fmla="val 21043"/>
              <a:gd name="adj2" fmla="val 5415639"/>
            </a:avLst>
          </a:prstGeom>
          <a:solidFill>
            <a:srgbClr val="C4EF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7270286" y="404360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776453" y="3423769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0°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327708" y="584983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+90°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327708" y="1271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-90°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272282" y="339543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+180°</a:t>
            </a:r>
          </a:p>
        </p:txBody>
      </p:sp>
      <p:cxnSp>
        <p:nvCxnSpPr>
          <p:cNvPr id="50" name="Connecteur droit 49"/>
          <p:cNvCxnSpPr>
            <a:cxnSpLocks/>
          </p:cNvCxnSpPr>
          <p:nvPr/>
        </p:nvCxnSpPr>
        <p:spPr>
          <a:xfrm flipV="1">
            <a:off x="6654844" y="2738023"/>
            <a:ext cx="1704365" cy="87532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8421979" y="244193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-30°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>
                <a:solidFill>
                  <a:schemeClr val="bg1"/>
                </a:solidFill>
              </a:rPr>
              <a:t>A</a:t>
            </a:r>
            <a:r>
              <a:rPr lang="fr-FR" dirty="0">
                <a:solidFill>
                  <a:schemeClr val="bg1"/>
                </a:solidFill>
              </a:rPr>
              <a:t>xe</a:t>
            </a:r>
            <a:r>
              <a:rPr lang="fr-FR" dirty="0"/>
              <a:t>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2"/>
          <a:srcRect l="9055" t="90210" r="83609" b="2150"/>
          <a:stretch/>
        </p:blipFill>
        <p:spPr>
          <a:xfrm rot="5400000">
            <a:off x="7425979" y="407685"/>
            <a:ext cx="1028967" cy="194276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628595" y="343752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2"/>
          <a:srcRect l="62722" t="89171" r="26272" b="2219"/>
          <a:stretch/>
        </p:blipFill>
        <p:spPr>
          <a:xfrm rot="5400000">
            <a:off x="7465442" y="5281977"/>
            <a:ext cx="1208726" cy="1714497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8022720" y="5342004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chemeClr val="accent5"/>
                </a:solidFill>
              </a:rPr>
              <a:t>+</a:t>
            </a:r>
          </a:p>
        </p:txBody>
      </p:sp>
      <p:sp>
        <p:nvSpPr>
          <p:cNvPr id="30" name="Flèche : droite 29"/>
          <p:cNvSpPr/>
          <p:nvPr/>
        </p:nvSpPr>
        <p:spPr>
          <a:xfrm>
            <a:off x="6642160" y="3412336"/>
            <a:ext cx="1739332" cy="4308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 : droite 59"/>
          <p:cNvSpPr/>
          <p:nvPr/>
        </p:nvSpPr>
        <p:spPr>
          <a:xfrm rot="5400000">
            <a:off x="5787063" y="4259646"/>
            <a:ext cx="1739332" cy="43083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8658" y="1398935"/>
            <a:ext cx="698090" cy="39897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 : forme 37"/>
          <p:cNvSpPr/>
          <p:nvPr/>
        </p:nvSpPr>
        <p:spPr>
          <a:xfrm>
            <a:off x="747252" y="873571"/>
            <a:ext cx="6056671" cy="394790"/>
          </a:xfrm>
          <a:custGeom>
            <a:avLst/>
            <a:gdLst>
              <a:gd name="connsiteX0" fmla="*/ 0 w 6056671"/>
              <a:gd name="connsiteY0" fmla="*/ 394790 h 394790"/>
              <a:gd name="connsiteX1" fmla="*/ 3519948 w 6056671"/>
              <a:gd name="connsiteY1" fmla="*/ 11332 h 394790"/>
              <a:gd name="connsiteX2" fmla="*/ 6056671 w 6056671"/>
              <a:gd name="connsiteY2" fmla="*/ 139152 h 39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6671" h="394790">
                <a:moveTo>
                  <a:pt x="0" y="394790"/>
                </a:moveTo>
                <a:cubicBezTo>
                  <a:pt x="1255251" y="224364"/>
                  <a:pt x="2510503" y="53938"/>
                  <a:pt x="3519948" y="11332"/>
                </a:cubicBezTo>
                <a:cubicBezTo>
                  <a:pt x="4529393" y="-31274"/>
                  <a:pt x="5293032" y="53939"/>
                  <a:pt x="6056671" y="139152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78658" y="4198374"/>
            <a:ext cx="698090" cy="59407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 : forme 40"/>
          <p:cNvSpPr/>
          <p:nvPr/>
        </p:nvSpPr>
        <p:spPr>
          <a:xfrm>
            <a:off x="580103" y="4886632"/>
            <a:ext cx="6479458" cy="1425678"/>
          </a:xfrm>
          <a:custGeom>
            <a:avLst/>
            <a:gdLst>
              <a:gd name="connsiteX0" fmla="*/ 0 w 6479458"/>
              <a:gd name="connsiteY0" fmla="*/ 0 h 1425678"/>
              <a:gd name="connsiteX1" fmla="*/ 3549445 w 6479458"/>
              <a:gd name="connsiteY1" fmla="*/ 1170039 h 1425678"/>
              <a:gd name="connsiteX2" fmla="*/ 6479458 w 6479458"/>
              <a:gd name="connsiteY2" fmla="*/ 1425678 h 142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9458" h="1425678">
                <a:moveTo>
                  <a:pt x="0" y="0"/>
                </a:moveTo>
                <a:cubicBezTo>
                  <a:pt x="1234767" y="466213"/>
                  <a:pt x="2469535" y="932426"/>
                  <a:pt x="3549445" y="1170039"/>
                </a:cubicBezTo>
                <a:cubicBezTo>
                  <a:pt x="4629355" y="1407652"/>
                  <a:pt x="5554406" y="1416665"/>
                  <a:pt x="6479458" y="1425678"/>
                </a:cubicBezTo>
              </a:path>
            </a:pathLst>
          </a:custGeom>
          <a:noFill/>
          <a:ln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6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4" grpId="0"/>
      <p:bldP spid="59" grpId="0"/>
      <p:bldP spid="30" grpId="0" animBg="1"/>
      <p:bldP spid="60" grpId="0" animBg="1"/>
      <p:bldP spid="32" grpId="0" animBg="1"/>
      <p:bldP spid="38" grpId="0" animBg="1"/>
      <p:bldP spid="61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>
                <a:solidFill>
                  <a:schemeClr val="bg1"/>
                </a:solidFill>
              </a:rPr>
              <a:t>A</a:t>
            </a:r>
            <a:r>
              <a:rPr lang="fr-FR" dirty="0">
                <a:solidFill>
                  <a:schemeClr val="bg1"/>
                </a:solidFill>
              </a:rPr>
              <a:t>xe</a:t>
            </a:r>
            <a:r>
              <a:rPr lang="fr-FR" dirty="0"/>
              <a:t>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788776" y="3160371"/>
            <a:ext cx="2035539" cy="846996"/>
            <a:chOff x="6820547" y="2767081"/>
            <a:chExt cx="2035539" cy="846996"/>
          </a:xfrm>
        </p:grpSpPr>
        <p:cxnSp>
          <p:nvCxnSpPr>
            <p:cNvPr id="5" name="Connecteur droit 4"/>
            <p:cNvCxnSpPr/>
            <p:nvPr/>
          </p:nvCxnSpPr>
          <p:spPr>
            <a:xfrm rot="10800000" flipH="1">
              <a:off x="6820547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8382144" y="2767081"/>
              <a:ext cx="473942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aVL</a:t>
              </a:r>
              <a:endParaRPr lang="fr-FR" dirty="0">
                <a:latin typeface="+mj-lt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788656" y="3812168"/>
            <a:ext cx="2087459" cy="333729"/>
            <a:chOff x="6820427" y="3418878"/>
            <a:chExt cx="2087459" cy="333729"/>
          </a:xfrm>
        </p:grpSpPr>
        <p:cxnSp>
          <p:nvCxnSpPr>
            <p:cNvPr id="8" name="Connecteur droit 7"/>
            <p:cNvCxnSpPr>
              <a:cxnSpLocks/>
            </p:cNvCxnSpPr>
            <p:nvPr/>
          </p:nvCxnSpPr>
          <p:spPr>
            <a:xfrm>
              <a:off x="6820427" y="3614078"/>
              <a:ext cx="1756916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8577343" y="3418878"/>
              <a:ext cx="330543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788776" y="4007367"/>
            <a:ext cx="1146104" cy="1830260"/>
            <a:chOff x="6820547" y="3614077"/>
            <a:chExt cx="1146104" cy="1830260"/>
          </a:xfrm>
        </p:grpSpPr>
        <p:cxnSp>
          <p:nvCxnSpPr>
            <p:cNvPr id="11" name="Connecteur droit 10"/>
            <p:cNvCxnSpPr/>
            <p:nvPr/>
          </p:nvCxnSpPr>
          <p:spPr>
            <a:xfrm rot="16200000" flipH="1">
              <a:off x="6430147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7601345" y="5110608"/>
              <a:ext cx="365306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II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682645" y="4007367"/>
            <a:ext cx="1106131" cy="1830260"/>
            <a:chOff x="5714416" y="3614077"/>
            <a:chExt cx="1106131" cy="1830260"/>
          </a:xfrm>
        </p:grpSpPr>
        <p:cxnSp>
          <p:nvCxnSpPr>
            <p:cNvPr id="14" name="Connecteur droit 13"/>
            <p:cNvCxnSpPr/>
            <p:nvPr/>
          </p:nvCxnSpPr>
          <p:spPr>
            <a:xfrm rot="5400000">
              <a:off x="5649349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5714416" y="5110608"/>
              <a:ext cx="400070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D</a:t>
              </a:r>
              <a:r>
                <a:rPr lang="fr-FR" baseline="-25000" dirty="0">
                  <a:latin typeface="+mj-lt"/>
                </a:rPr>
                <a:t>III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530401" y="3979032"/>
            <a:ext cx="481184" cy="2245734"/>
            <a:chOff x="6562172" y="3585742"/>
            <a:chExt cx="481184" cy="2245734"/>
          </a:xfrm>
        </p:grpSpPr>
        <p:cxnSp>
          <p:nvCxnSpPr>
            <p:cNvPr id="17" name="Connecteur droit 16"/>
            <p:cNvCxnSpPr>
              <a:cxnSpLocks/>
            </p:cNvCxnSpPr>
            <p:nvPr/>
          </p:nvCxnSpPr>
          <p:spPr>
            <a:xfrm flipV="1">
              <a:off x="6820547" y="3585742"/>
              <a:ext cx="0" cy="1785133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6562172" y="5497747"/>
              <a:ext cx="481184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aVF</a:t>
              </a:r>
              <a:endParaRPr lang="fr-FR" baseline="-25000" dirty="0">
                <a:latin typeface="+mj-lt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703868" y="3031369"/>
            <a:ext cx="2084788" cy="975998"/>
            <a:chOff x="4735639" y="2638079"/>
            <a:chExt cx="2084788" cy="975998"/>
          </a:xfrm>
        </p:grpSpPr>
        <p:cxnSp>
          <p:nvCxnSpPr>
            <p:cNvPr id="20" name="Connecteur droit 19"/>
            <p:cNvCxnSpPr/>
            <p:nvPr/>
          </p:nvCxnSpPr>
          <p:spPr>
            <a:xfrm rot="10800000">
              <a:off x="5258830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735639" y="2638079"/>
              <a:ext cx="498566" cy="333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aVR</a:t>
              </a:r>
              <a:endParaRPr lang="fr-FR" dirty="0">
                <a:latin typeface="+mj-lt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679613" y="2315117"/>
            <a:ext cx="2182761" cy="2920119"/>
            <a:chOff x="2634306" y="215107"/>
            <a:chExt cx="3383036" cy="5005760"/>
          </a:xfrm>
        </p:grpSpPr>
        <p:sp>
          <p:nvSpPr>
            <p:cNvPr id="23" name="Forme libre : forme 22"/>
            <p:cNvSpPr/>
            <p:nvPr/>
          </p:nvSpPr>
          <p:spPr>
            <a:xfrm>
              <a:off x="3214919" y="3156155"/>
              <a:ext cx="258254" cy="2025445"/>
            </a:xfrm>
            <a:custGeom>
              <a:avLst/>
              <a:gdLst>
                <a:gd name="connsiteX0" fmla="*/ 216539 w 258254"/>
                <a:gd name="connsiteY0" fmla="*/ 2025445 h 2025445"/>
                <a:gd name="connsiteX1" fmla="*/ 246036 w 258254"/>
                <a:gd name="connsiteY1" fmla="*/ 1032387 h 2025445"/>
                <a:gd name="connsiteX2" fmla="*/ 39558 w 258254"/>
                <a:gd name="connsiteY2" fmla="*/ 324464 h 2025445"/>
                <a:gd name="connsiteX3" fmla="*/ 229 w 258254"/>
                <a:gd name="connsiteY3" fmla="*/ 0 h 202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54" h="2025445">
                  <a:moveTo>
                    <a:pt x="216539" y="2025445"/>
                  </a:moveTo>
                  <a:cubicBezTo>
                    <a:pt x="246036" y="1670664"/>
                    <a:pt x="275533" y="1315884"/>
                    <a:pt x="246036" y="1032387"/>
                  </a:cubicBezTo>
                  <a:cubicBezTo>
                    <a:pt x="216539" y="748890"/>
                    <a:pt x="80526" y="496528"/>
                    <a:pt x="39558" y="324464"/>
                  </a:cubicBezTo>
                  <a:cubicBezTo>
                    <a:pt x="-1410" y="152399"/>
                    <a:pt x="-591" y="76199"/>
                    <a:pt x="229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/>
            <p:cNvSpPr/>
            <p:nvPr/>
          </p:nvSpPr>
          <p:spPr>
            <a:xfrm>
              <a:off x="3214919" y="3177613"/>
              <a:ext cx="9832" cy="717755"/>
            </a:xfrm>
            <a:custGeom>
              <a:avLst/>
              <a:gdLst>
                <a:gd name="connsiteX0" fmla="*/ 9832 w 9832"/>
                <a:gd name="connsiteY0" fmla="*/ 717755 h 717755"/>
                <a:gd name="connsiteX1" fmla="*/ 0 w 9832"/>
                <a:gd name="connsiteY1" fmla="*/ 0 h 7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32" h="717755">
                  <a:moveTo>
                    <a:pt x="9832" y="717755"/>
                  </a:moveTo>
                  <a:lnTo>
                    <a:pt x="0" y="0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/>
            <p:cNvSpPr/>
            <p:nvPr/>
          </p:nvSpPr>
          <p:spPr>
            <a:xfrm>
              <a:off x="2634306" y="215107"/>
              <a:ext cx="3383036" cy="3678467"/>
            </a:xfrm>
            <a:custGeom>
              <a:avLst/>
              <a:gdLst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85410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44899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5178 w 3383036"/>
                <a:gd name="connsiteY17" fmla="*/ 59113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39002 w 3383036"/>
                <a:gd name="connsiteY6" fmla="*/ 988205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89987 w 3383036"/>
                <a:gd name="connsiteY9" fmla="*/ 64557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83036" h="3678467">
                  <a:moveTo>
                    <a:pt x="89229" y="3678467"/>
                  </a:moveTo>
                  <a:cubicBezTo>
                    <a:pt x="86771" y="3521151"/>
                    <a:pt x="84313" y="3363835"/>
                    <a:pt x="69565" y="3186854"/>
                  </a:cubicBezTo>
                  <a:cubicBezTo>
                    <a:pt x="54817" y="3009873"/>
                    <a:pt x="-7454" y="2770622"/>
                    <a:pt x="739" y="2616583"/>
                  </a:cubicBezTo>
                  <a:cubicBezTo>
                    <a:pt x="8932" y="2462544"/>
                    <a:pt x="-12371" y="2387164"/>
                    <a:pt x="118726" y="2262622"/>
                  </a:cubicBezTo>
                  <a:cubicBezTo>
                    <a:pt x="249823" y="2138080"/>
                    <a:pt x="607062" y="1980764"/>
                    <a:pt x="787320" y="1869332"/>
                  </a:cubicBezTo>
                  <a:cubicBezTo>
                    <a:pt x="967578" y="1757900"/>
                    <a:pt x="1143680" y="1748957"/>
                    <a:pt x="1200275" y="1594028"/>
                  </a:cubicBezTo>
                  <a:cubicBezTo>
                    <a:pt x="1256870" y="1439099"/>
                    <a:pt x="1147190" y="1041251"/>
                    <a:pt x="1126891" y="939760"/>
                  </a:cubicBezTo>
                  <a:cubicBezTo>
                    <a:pt x="1106592" y="838269"/>
                    <a:pt x="1099900" y="1009905"/>
                    <a:pt x="1078478" y="985080"/>
                  </a:cubicBezTo>
                  <a:cubicBezTo>
                    <a:pt x="1057056" y="960255"/>
                    <a:pt x="1012095" y="842854"/>
                    <a:pt x="998356" y="790811"/>
                  </a:cubicBezTo>
                  <a:cubicBezTo>
                    <a:pt x="984617" y="738768"/>
                    <a:pt x="965282" y="695027"/>
                    <a:pt x="996043" y="672823"/>
                  </a:cubicBezTo>
                  <a:cubicBezTo>
                    <a:pt x="1026804" y="650619"/>
                    <a:pt x="1082630" y="796732"/>
                    <a:pt x="1092088" y="784756"/>
                  </a:cubicBezTo>
                  <a:cubicBezTo>
                    <a:pt x="1101546" y="772781"/>
                    <a:pt x="1047870" y="700427"/>
                    <a:pt x="1052791" y="600970"/>
                  </a:cubicBezTo>
                  <a:cubicBezTo>
                    <a:pt x="1057712" y="501513"/>
                    <a:pt x="1056266" y="286339"/>
                    <a:pt x="1121617" y="188016"/>
                  </a:cubicBezTo>
                  <a:cubicBezTo>
                    <a:pt x="1186968" y="89694"/>
                    <a:pt x="1328157" y="34745"/>
                    <a:pt x="1444899" y="11035"/>
                  </a:cubicBezTo>
                  <a:cubicBezTo>
                    <a:pt x="1561642" y="-12674"/>
                    <a:pt x="1718636" y="3153"/>
                    <a:pt x="1822072" y="45759"/>
                  </a:cubicBezTo>
                  <a:cubicBezTo>
                    <a:pt x="1925508" y="88365"/>
                    <a:pt x="2029856" y="152836"/>
                    <a:pt x="2065513" y="266674"/>
                  </a:cubicBezTo>
                  <a:cubicBezTo>
                    <a:pt x="2101171" y="380513"/>
                    <a:pt x="2032190" y="668836"/>
                    <a:pt x="2036017" y="728790"/>
                  </a:cubicBezTo>
                  <a:cubicBezTo>
                    <a:pt x="2039844" y="788744"/>
                    <a:pt x="2056355" y="617932"/>
                    <a:pt x="2088475" y="626399"/>
                  </a:cubicBezTo>
                  <a:cubicBezTo>
                    <a:pt x="2120595" y="634866"/>
                    <a:pt x="2120862" y="729155"/>
                    <a:pt x="2119737" y="779592"/>
                  </a:cubicBezTo>
                  <a:cubicBezTo>
                    <a:pt x="2118612" y="830029"/>
                    <a:pt x="2120149" y="916827"/>
                    <a:pt x="2081724" y="929023"/>
                  </a:cubicBezTo>
                  <a:cubicBezTo>
                    <a:pt x="2043299" y="941219"/>
                    <a:pt x="2037080" y="876872"/>
                    <a:pt x="2016352" y="925435"/>
                  </a:cubicBezTo>
                  <a:cubicBezTo>
                    <a:pt x="1995624" y="973998"/>
                    <a:pt x="1949166" y="1102416"/>
                    <a:pt x="1957359" y="1220403"/>
                  </a:cubicBezTo>
                  <a:cubicBezTo>
                    <a:pt x="1965552" y="1338390"/>
                    <a:pt x="1927861" y="1523564"/>
                    <a:pt x="2065513" y="1633358"/>
                  </a:cubicBezTo>
                  <a:cubicBezTo>
                    <a:pt x="2203165" y="1743152"/>
                    <a:pt x="2593178" y="1793951"/>
                    <a:pt x="2783268" y="1879164"/>
                  </a:cubicBezTo>
                  <a:cubicBezTo>
                    <a:pt x="2973358" y="1964377"/>
                    <a:pt x="3117565" y="2031564"/>
                    <a:pt x="3206055" y="2144635"/>
                  </a:cubicBezTo>
                  <a:cubicBezTo>
                    <a:pt x="3294545" y="2257706"/>
                    <a:pt x="3284713" y="2349474"/>
                    <a:pt x="3314210" y="2557590"/>
                  </a:cubicBezTo>
                  <a:cubicBezTo>
                    <a:pt x="3343707" y="2765706"/>
                    <a:pt x="3363371" y="3079519"/>
                    <a:pt x="3383036" y="3393332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 : forme 25"/>
            <p:cNvSpPr/>
            <p:nvPr/>
          </p:nvSpPr>
          <p:spPr>
            <a:xfrm>
              <a:off x="5270090" y="3057770"/>
              <a:ext cx="117987" cy="2163097"/>
            </a:xfrm>
            <a:custGeom>
              <a:avLst/>
              <a:gdLst>
                <a:gd name="connsiteX0" fmla="*/ 58994 w 78658"/>
                <a:gd name="connsiteY0" fmla="*/ 1995949 h 1995949"/>
                <a:gd name="connsiteX1" fmla="*/ 0 w 78658"/>
                <a:gd name="connsiteY1" fmla="*/ 1484671 h 1995949"/>
                <a:gd name="connsiteX2" fmla="*/ 58994 w 78658"/>
                <a:gd name="connsiteY2" fmla="*/ 658762 h 1995949"/>
                <a:gd name="connsiteX3" fmla="*/ 78658 w 78658"/>
                <a:gd name="connsiteY3" fmla="*/ 0 h 199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58" h="1995949">
                  <a:moveTo>
                    <a:pt x="58994" y="1995949"/>
                  </a:moveTo>
                  <a:cubicBezTo>
                    <a:pt x="29497" y="1851742"/>
                    <a:pt x="0" y="1707535"/>
                    <a:pt x="0" y="1484671"/>
                  </a:cubicBezTo>
                  <a:cubicBezTo>
                    <a:pt x="0" y="1261807"/>
                    <a:pt x="45884" y="906207"/>
                    <a:pt x="58994" y="658762"/>
                  </a:cubicBezTo>
                  <a:cubicBezTo>
                    <a:pt x="72104" y="411317"/>
                    <a:pt x="75381" y="205658"/>
                    <a:pt x="78658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/>
            <p:cNvSpPr/>
            <p:nvPr/>
          </p:nvSpPr>
          <p:spPr>
            <a:xfrm>
              <a:off x="5388077" y="3057770"/>
              <a:ext cx="39329" cy="570271"/>
            </a:xfrm>
            <a:custGeom>
              <a:avLst/>
              <a:gdLst>
                <a:gd name="connsiteX0" fmla="*/ 0 w 108155"/>
                <a:gd name="connsiteY0" fmla="*/ 0 h 653710"/>
                <a:gd name="connsiteX1" fmla="*/ 39329 w 108155"/>
                <a:gd name="connsiteY1" fmla="*/ 570271 h 653710"/>
                <a:gd name="connsiteX2" fmla="*/ 108155 w 108155"/>
                <a:gd name="connsiteY2" fmla="*/ 639097 h 653710"/>
                <a:gd name="connsiteX0" fmla="*/ 0 w 39329"/>
                <a:gd name="connsiteY0" fmla="*/ 0 h 570271"/>
                <a:gd name="connsiteX1" fmla="*/ 39329 w 39329"/>
                <a:gd name="connsiteY1" fmla="*/ 570271 h 5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29" h="570271">
                  <a:moveTo>
                    <a:pt x="0" y="0"/>
                  </a:moveTo>
                  <a:cubicBezTo>
                    <a:pt x="10651" y="231877"/>
                    <a:pt x="21303" y="463755"/>
                    <a:pt x="39329" y="57027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 droit 27"/>
          <p:cNvCxnSpPr>
            <a:cxnSpLocks/>
          </p:cNvCxnSpPr>
          <p:nvPr/>
        </p:nvCxnSpPr>
        <p:spPr>
          <a:xfrm flipH="1">
            <a:off x="4765913" y="1917676"/>
            <a:ext cx="20207" cy="3973361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cxnSpLocks/>
          </p:cNvCxnSpPr>
          <p:nvPr/>
        </p:nvCxnSpPr>
        <p:spPr>
          <a:xfrm>
            <a:off x="3090895" y="4001725"/>
            <a:ext cx="169770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3212265" y="2312841"/>
            <a:ext cx="3148901" cy="3377768"/>
          </a:xfrm>
          <a:prstGeom prst="arc">
            <a:avLst>
              <a:gd name="adj1" fmla="val 20017382"/>
              <a:gd name="adj2" fmla="val 5415639"/>
            </a:avLst>
          </a:prstGeom>
          <a:solidFill>
            <a:srgbClr val="C4EF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5402157" y="443689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32" name="Arc 31"/>
          <p:cNvSpPr/>
          <p:nvPr/>
        </p:nvSpPr>
        <p:spPr>
          <a:xfrm flipH="1">
            <a:off x="3207391" y="2341899"/>
            <a:ext cx="3148901" cy="3377768"/>
          </a:xfrm>
          <a:prstGeom prst="arc">
            <a:avLst>
              <a:gd name="adj1" fmla="val 21505483"/>
              <a:gd name="adj2" fmla="val 5415639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3407471" y="4621556"/>
            <a:ext cx="66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Droit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6908324" y="3817059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0°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459579" y="62431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+90°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497336" y="1476143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-90°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404153" y="378872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+180°</a:t>
            </a:r>
          </a:p>
        </p:txBody>
      </p:sp>
      <p:sp>
        <p:nvSpPr>
          <p:cNvPr id="38" name="Arc 37"/>
          <p:cNvSpPr/>
          <p:nvPr/>
        </p:nvSpPr>
        <p:spPr>
          <a:xfrm rot="16200000">
            <a:off x="3214170" y="2420809"/>
            <a:ext cx="3103488" cy="3161831"/>
          </a:xfrm>
          <a:prstGeom prst="arc">
            <a:avLst>
              <a:gd name="adj1" fmla="val 37386"/>
              <a:gd name="adj2" fmla="val 3827707"/>
            </a:avLst>
          </a:prstGeom>
          <a:solidFill>
            <a:srgbClr val="C7A1E3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5100952" y="2863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Gauche</a:t>
            </a:r>
          </a:p>
        </p:txBody>
      </p:sp>
      <p:cxnSp>
        <p:nvCxnSpPr>
          <p:cNvPr id="40" name="Connecteur droit 39"/>
          <p:cNvCxnSpPr>
            <a:cxnSpLocks/>
          </p:cNvCxnSpPr>
          <p:nvPr/>
        </p:nvCxnSpPr>
        <p:spPr>
          <a:xfrm flipV="1">
            <a:off x="4786715" y="3131313"/>
            <a:ext cx="1704365" cy="87532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6553850" y="283522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+30°</a:t>
            </a:r>
          </a:p>
        </p:txBody>
      </p:sp>
      <p:sp>
        <p:nvSpPr>
          <p:cNvPr id="42" name="Arc 41"/>
          <p:cNvSpPr/>
          <p:nvPr/>
        </p:nvSpPr>
        <p:spPr>
          <a:xfrm flipH="1" flipV="1">
            <a:off x="3201864" y="2459886"/>
            <a:ext cx="3148901" cy="3080934"/>
          </a:xfrm>
          <a:prstGeom prst="arc">
            <a:avLst>
              <a:gd name="adj1" fmla="val 21591524"/>
              <a:gd name="adj2" fmla="val 5415639"/>
            </a:avLst>
          </a:prstGeom>
          <a:solidFill>
            <a:srgbClr val="FFA7A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3392610" y="2785442"/>
            <a:ext cx="110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Déviation</a:t>
            </a:r>
          </a:p>
          <a:p>
            <a:r>
              <a:rPr lang="fr-FR" b="1" dirty="0"/>
              <a:t>Extrême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451114" y="375574"/>
            <a:ext cx="74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Axe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4013162"/>
            <a:ext cx="4765913" cy="2844838"/>
          </a:xfrm>
          <a:prstGeom prst="rect">
            <a:avLst/>
          </a:prstGeom>
          <a:solidFill>
            <a:srgbClr val="EDF3D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190608" y="5555859"/>
            <a:ext cx="340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- </a:t>
            </a:r>
            <a:r>
              <a:rPr lang="fr-FR" dirty="0" err="1">
                <a:solidFill>
                  <a:schemeClr val="accent6"/>
                </a:solidFill>
              </a:rPr>
              <a:t>Hémibloc</a:t>
            </a:r>
            <a:r>
              <a:rPr lang="fr-FR" dirty="0">
                <a:solidFill>
                  <a:schemeClr val="accent6"/>
                </a:solidFill>
              </a:rPr>
              <a:t> Postérieur Gauche</a:t>
            </a:r>
          </a:p>
          <a:p>
            <a:r>
              <a:rPr lang="fr-FR" dirty="0">
                <a:solidFill>
                  <a:schemeClr val="accent6"/>
                </a:solidFill>
              </a:rPr>
              <a:t>- Hypertrophie ventriculaire droite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437826"/>
            <a:ext cx="4765913" cy="3587114"/>
          </a:xfrm>
          <a:prstGeom prst="rect">
            <a:avLst/>
          </a:prstGeom>
          <a:solidFill>
            <a:srgbClr val="FFA7A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190608" y="1548120"/>
            <a:ext cx="2796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Anomalie de position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Tachycardie ventriculaire</a:t>
            </a:r>
          </a:p>
        </p:txBody>
      </p:sp>
      <p:sp>
        <p:nvSpPr>
          <p:cNvPr id="51" name="Forme libre : forme 50"/>
          <p:cNvSpPr/>
          <p:nvPr/>
        </p:nvSpPr>
        <p:spPr>
          <a:xfrm>
            <a:off x="4768645" y="400161"/>
            <a:ext cx="4385188" cy="3591737"/>
          </a:xfrm>
          <a:custGeom>
            <a:avLst/>
            <a:gdLst>
              <a:gd name="connsiteX0" fmla="*/ 0 w 4375355"/>
              <a:gd name="connsiteY0" fmla="*/ 0 h 3529781"/>
              <a:gd name="connsiteX1" fmla="*/ 0 w 4375355"/>
              <a:gd name="connsiteY1" fmla="*/ 3529781 h 3529781"/>
              <a:gd name="connsiteX2" fmla="*/ 4375355 w 4375355"/>
              <a:gd name="connsiteY2" fmla="*/ 1356852 h 3529781"/>
              <a:gd name="connsiteX3" fmla="*/ 4355690 w 4375355"/>
              <a:gd name="connsiteY3" fmla="*/ 137652 h 3529781"/>
              <a:gd name="connsiteX4" fmla="*/ 0 w 4375355"/>
              <a:gd name="connsiteY4" fmla="*/ 0 h 3529781"/>
              <a:gd name="connsiteX0" fmla="*/ 0 w 4375355"/>
              <a:gd name="connsiteY0" fmla="*/ 117987 h 3392129"/>
              <a:gd name="connsiteX1" fmla="*/ 0 w 4375355"/>
              <a:gd name="connsiteY1" fmla="*/ 3392129 h 3392129"/>
              <a:gd name="connsiteX2" fmla="*/ 4375355 w 4375355"/>
              <a:gd name="connsiteY2" fmla="*/ 1219200 h 3392129"/>
              <a:gd name="connsiteX3" fmla="*/ 4355690 w 4375355"/>
              <a:gd name="connsiteY3" fmla="*/ 0 h 3392129"/>
              <a:gd name="connsiteX4" fmla="*/ 0 w 4375355"/>
              <a:gd name="connsiteY4" fmla="*/ 117987 h 3392129"/>
              <a:gd name="connsiteX0" fmla="*/ 0 w 4375355"/>
              <a:gd name="connsiteY0" fmla="*/ 29497 h 3392129"/>
              <a:gd name="connsiteX1" fmla="*/ 0 w 4375355"/>
              <a:gd name="connsiteY1" fmla="*/ 3392129 h 3392129"/>
              <a:gd name="connsiteX2" fmla="*/ 4375355 w 4375355"/>
              <a:gd name="connsiteY2" fmla="*/ 1219200 h 3392129"/>
              <a:gd name="connsiteX3" fmla="*/ 4355690 w 4375355"/>
              <a:gd name="connsiteY3" fmla="*/ 0 h 3392129"/>
              <a:gd name="connsiteX4" fmla="*/ 0 w 4375355"/>
              <a:gd name="connsiteY4" fmla="*/ 29497 h 3392129"/>
              <a:gd name="connsiteX0" fmla="*/ 0 w 4365523"/>
              <a:gd name="connsiteY0" fmla="*/ 29497 h 3392129"/>
              <a:gd name="connsiteX1" fmla="*/ 0 w 4365523"/>
              <a:gd name="connsiteY1" fmla="*/ 3392129 h 3392129"/>
              <a:gd name="connsiteX2" fmla="*/ 4365523 w 4365523"/>
              <a:gd name="connsiteY2" fmla="*/ 1219200 h 3392129"/>
              <a:gd name="connsiteX3" fmla="*/ 4355690 w 4365523"/>
              <a:gd name="connsiteY3" fmla="*/ 0 h 3392129"/>
              <a:gd name="connsiteX4" fmla="*/ 0 w 4365523"/>
              <a:gd name="connsiteY4" fmla="*/ 29497 h 3392129"/>
              <a:gd name="connsiteX0" fmla="*/ 0 w 4356126"/>
              <a:gd name="connsiteY0" fmla="*/ 29497 h 3392129"/>
              <a:gd name="connsiteX1" fmla="*/ 0 w 4356126"/>
              <a:gd name="connsiteY1" fmla="*/ 3392129 h 3392129"/>
              <a:gd name="connsiteX2" fmla="*/ 4345859 w 4356126"/>
              <a:gd name="connsiteY2" fmla="*/ 1394194 h 3392129"/>
              <a:gd name="connsiteX3" fmla="*/ 4355690 w 4356126"/>
              <a:gd name="connsiteY3" fmla="*/ 0 h 3392129"/>
              <a:gd name="connsiteX4" fmla="*/ 0 w 4356126"/>
              <a:gd name="connsiteY4" fmla="*/ 29497 h 3392129"/>
              <a:gd name="connsiteX0" fmla="*/ 0 w 4385188"/>
              <a:gd name="connsiteY0" fmla="*/ 29497 h 3392129"/>
              <a:gd name="connsiteX1" fmla="*/ 0 w 4385188"/>
              <a:gd name="connsiteY1" fmla="*/ 3392129 h 3392129"/>
              <a:gd name="connsiteX2" fmla="*/ 4385188 w 4385188"/>
              <a:gd name="connsiteY2" fmla="*/ 1394194 h 3392129"/>
              <a:gd name="connsiteX3" fmla="*/ 4355690 w 4385188"/>
              <a:gd name="connsiteY3" fmla="*/ 0 h 3392129"/>
              <a:gd name="connsiteX4" fmla="*/ 0 w 4385188"/>
              <a:gd name="connsiteY4" fmla="*/ 29497 h 3392129"/>
              <a:gd name="connsiteX0" fmla="*/ 0 w 4385188"/>
              <a:gd name="connsiteY0" fmla="*/ 1866 h 3364498"/>
              <a:gd name="connsiteX1" fmla="*/ 0 w 4385188"/>
              <a:gd name="connsiteY1" fmla="*/ 3364498 h 3364498"/>
              <a:gd name="connsiteX2" fmla="*/ 4385188 w 4385188"/>
              <a:gd name="connsiteY2" fmla="*/ 1366563 h 3364498"/>
              <a:gd name="connsiteX3" fmla="*/ 4365523 w 4385188"/>
              <a:gd name="connsiteY3" fmla="*/ 0 h 3364498"/>
              <a:gd name="connsiteX4" fmla="*/ 0 w 4385188"/>
              <a:gd name="connsiteY4" fmla="*/ 1866 h 33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188" h="3364498">
                <a:moveTo>
                  <a:pt x="0" y="1866"/>
                </a:moveTo>
                <a:lnTo>
                  <a:pt x="0" y="3364498"/>
                </a:lnTo>
                <a:lnTo>
                  <a:pt x="4385188" y="1366563"/>
                </a:lnTo>
                <a:cubicBezTo>
                  <a:pt x="4381910" y="960163"/>
                  <a:pt x="4368801" y="406400"/>
                  <a:pt x="4365523" y="0"/>
                </a:cubicBezTo>
                <a:lnTo>
                  <a:pt x="0" y="1866"/>
                </a:lnTo>
                <a:close/>
              </a:path>
            </a:pathLst>
          </a:custGeom>
          <a:solidFill>
            <a:srgbClr val="C7A1E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5543380" y="1356412"/>
            <a:ext cx="3514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- </a:t>
            </a:r>
            <a:r>
              <a:rPr lang="fr-FR" dirty="0" err="1">
                <a:solidFill>
                  <a:srgbClr val="7030A0"/>
                </a:solidFill>
              </a:rPr>
              <a:t>Hémibloc</a:t>
            </a:r>
            <a:r>
              <a:rPr lang="fr-FR" dirty="0">
                <a:solidFill>
                  <a:srgbClr val="7030A0"/>
                </a:solidFill>
              </a:rPr>
              <a:t> Antérieur Gauche</a:t>
            </a:r>
          </a:p>
          <a:p>
            <a:r>
              <a:rPr lang="fr-FR" dirty="0">
                <a:solidFill>
                  <a:srgbClr val="7030A0"/>
                </a:solidFill>
              </a:rPr>
              <a:t>- Hypertrophie ventriculaire gauche</a:t>
            </a:r>
          </a:p>
          <a:p>
            <a:r>
              <a:rPr lang="fr-FR" dirty="0">
                <a:solidFill>
                  <a:srgbClr val="7030A0"/>
                </a:solidFill>
              </a:rPr>
              <a:t>- Infarctus inférieur</a:t>
            </a:r>
          </a:p>
        </p:txBody>
      </p:sp>
    </p:spTree>
    <p:extLst>
      <p:ext uri="{BB962C8B-B14F-4D97-AF65-F5344CB8AC3E}">
        <p14:creationId xmlns:p14="http://schemas.microsoft.com/office/powerpoint/2010/main" val="9689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6" grpId="0"/>
      <p:bldP spid="50" grpId="0" animBg="1"/>
      <p:bldP spid="48" grpId="0"/>
      <p:bldP spid="51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électrocardiogramme electrod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16" y="2041423"/>
            <a:ext cx="5940665" cy="42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749710"/>
            <a:ext cx="8229600" cy="1069848"/>
          </a:xfrm>
        </p:spPr>
        <p:txBody>
          <a:bodyPr/>
          <a:lstStyle/>
          <a:p>
            <a:r>
              <a:rPr lang="fr-FR" dirty="0"/>
              <a:t>Dérivations </a:t>
            </a:r>
            <a:r>
              <a:rPr lang="fr-FR" dirty="0" err="1"/>
              <a:t>pré-cordiales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177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707FBB-3562-1181-762F-0F39959B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357"/>
            <a:ext cx="5519374" cy="28337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5DAAFB-FACF-BD3C-F43D-A93F461D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81" y="3990870"/>
            <a:ext cx="5648771" cy="29102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26B021-F134-A893-B222-D8E45DC05FAA}"/>
              </a:ext>
            </a:extLst>
          </p:cNvPr>
          <p:cNvSpPr txBox="1"/>
          <p:nvPr/>
        </p:nvSpPr>
        <p:spPr>
          <a:xfrm>
            <a:off x="2021152" y="414783"/>
            <a:ext cx="1369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Axe gauche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337622-28A6-EFC3-F915-3CC803758F0F}"/>
              </a:ext>
            </a:extLst>
          </p:cNvPr>
          <p:cNvSpPr txBox="1"/>
          <p:nvPr/>
        </p:nvSpPr>
        <p:spPr>
          <a:xfrm>
            <a:off x="5687378" y="3649689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Axe droit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CB7F639E-F01D-8206-23AA-E531F444C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374" y="910731"/>
            <a:ext cx="2526160" cy="247702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7C72738A-A3EB-8217-3759-F4E8C5989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80" y="4213323"/>
            <a:ext cx="2364301" cy="24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7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3" y="-913921"/>
            <a:ext cx="4744892" cy="914400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3175" t="79140" b="2151"/>
          <a:stretch/>
        </p:blipFill>
        <p:spPr>
          <a:xfrm rot="5400000">
            <a:off x="185132" y="4445861"/>
            <a:ext cx="1399530" cy="1769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" y="4611328"/>
            <a:ext cx="1779639" cy="14191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3175" t="79140" b="2151"/>
          <a:stretch/>
        </p:blipFill>
        <p:spPr>
          <a:xfrm rot="5400000">
            <a:off x="2938773" y="1363106"/>
            <a:ext cx="3485273" cy="440736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3696695" y="571916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Conduction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>
                <a:solidFill>
                  <a:schemeClr val="bg1"/>
                </a:solidFill>
              </a:rPr>
              <a:t>C</a:t>
            </a:r>
            <a:r>
              <a:rPr lang="fr-FR" dirty="0">
                <a:solidFill>
                  <a:schemeClr val="bg1"/>
                </a:solidFill>
              </a:rPr>
              <a:t>onduction</a:t>
            </a:r>
            <a:r>
              <a:rPr lang="fr-FR" dirty="0"/>
              <a:t>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  <p:cxnSp>
        <p:nvCxnSpPr>
          <p:cNvPr id="7" name="Connecteur droit avec flèche 6"/>
          <p:cNvCxnSpPr>
            <a:cxnSpLocks/>
          </p:cNvCxnSpPr>
          <p:nvPr/>
        </p:nvCxnSpPr>
        <p:spPr>
          <a:xfrm>
            <a:off x="2871019" y="3618271"/>
            <a:ext cx="40312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641211" y="369501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160 ms</a:t>
            </a:r>
          </a:p>
        </p:txBody>
      </p:sp>
      <p:cxnSp>
        <p:nvCxnSpPr>
          <p:cNvPr id="38" name="Connecteur droit avec flèche 37"/>
          <p:cNvCxnSpPr>
            <a:cxnSpLocks/>
          </p:cNvCxnSpPr>
          <p:nvPr/>
        </p:nvCxnSpPr>
        <p:spPr>
          <a:xfrm>
            <a:off x="5486398" y="3618271"/>
            <a:ext cx="38346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5346506" y="3695015"/>
            <a:ext cx="86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80 ms</a:t>
            </a:r>
          </a:p>
        </p:txBody>
      </p:sp>
    </p:spTree>
    <p:extLst>
      <p:ext uri="{BB962C8B-B14F-4D97-AF65-F5344CB8AC3E}">
        <p14:creationId xmlns:p14="http://schemas.microsoft.com/office/powerpoint/2010/main" val="76411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41459 -0.255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27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0.41511 -0.258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29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>
                <a:solidFill>
                  <a:schemeClr val="bg1"/>
                </a:solidFill>
              </a:rPr>
              <a:t>H</a:t>
            </a:r>
            <a:r>
              <a:rPr lang="fr-FR" dirty="0">
                <a:solidFill>
                  <a:schemeClr val="bg1"/>
                </a:solidFill>
              </a:rPr>
              <a:t>ypertrophie</a:t>
            </a:r>
            <a:r>
              <a:rPr lang="fr-FR" dirty="0"/>
              <a:t>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7" y="-884424"/>
            <a:ext cx="4744892" cy="9144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12723"/>
            <a:ext cx="4503174" cy="547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055" t="40213" r="77565" b="49289"/>
          <a:stretch/>
        </p:blipFill>
        <p:spPr>
          <a:xfrm rot="5400000">
            <a:off x="1201359" y="939877"/>
            <a:ext cx="1776187" cy="25266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2022" t="39590" r="34597" b="49808"/>
          <a:stretch/>
        </p:blipFill>
        <p:spPr>
          <a:xfrm rot="5400000">
            <a:off x="1168207" y="3875431"/>
            <a:ext cx="1793132" cy="2576052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2349910" y="2203223"/>
            <a:ext cx="0" cy="79561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</p:cNvCxnSpPr>
          <p:nvPr/>
        </p:nvCxnSpPr>
        <p:spPr>
          <a:xfrm>
            <a:off x="2109117" y="4336026"/>
            <a:ext cx="0" cy="109138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44448" y="3272077"/>
            <a:ext cx="2840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/>
              <a:t>Sokolow</a:t>
            </a:r>
            <a:r>
              <a:rPr lang="fr-FR" sz="2400" b="1" dirty="0"/>
              <a:t> : SV1 + RV5 </a:t>
            </a:r>
          </a:p>
          <a:p>
            <a:pPr algn="ctr"/>
            <a:r>
              <a:rPr lang="fr-FR" sz="2400" b="1" dirty="0"/>
              <a:t>HVG si &gt; 35 mm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298303" y="622631"/>
            <a:ext cx="4547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Hypertrophie ventriculaire gauche</a:t>
            </a:r>
          </a:p>
        </p:txBody>
      </p:sp>
    </p:spTree>
    <p:extLst>
      <p:ext uri="{BB962C8B-B14F-4D97-AF65-F5344CB8AC3E}">
        <p14:creationId xmlns:p14="http://schemas.microsoft.com/office/powerpoint/2010/main" val="222981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>
                <a:solidFill>
                  <a:schemeClr val="bg1"/>
                </a:solidFill>
              </a:rPr>
              <a:t>H</a:t>
            </a:r>
            <a:r>
              <a:rPr lang="fr-FR" dirty="0">
                <a:solidFill>
                  <a:schemeClr val="bg1"/>
                </a:solidFill>
              </a:rPr>
              <a:t>ypertrophie</a:t>
            </a:r>
            <a:r>
              <a:rPr lang="fr-FR" dirty="0"/>
              <a:t>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7" y="-884424"/>
            <a:ext cx="4744892" cy="9144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12723"/>
            <a:ext cx="4503174" cy="547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055" t="40213" r="77565" b="49289"/>
          <a:stretch/>
        </p:blipFill>
        <p:spPr>
          <a:xfrm rot="5400000">
            <a:off x="1319346" y="1519980"/>
            <a:ext cx="1776187" cy="2526693"/>
          </a:xfrm>
          <a:prstGeom prst="rect">
            <a:avLst/>
          </a:prstGeom>
        </p:spPr>
      </p:pic>
      <p:cxnSp>
        <p:nvCxnSpPr>
          <p:cNvPr id="9" name="Connecteur droit avec flèche 8"/>
          <p:cNvCxnSpPr>
            <a:cxnSpLocks/>
          </p:cNvCxnSpPr>
          <p:nvPr/>
        </p:nvCxnSpPr>
        <p:spPr>
          <a:xfrm>
            <a:off x="2045110" y="2320413"/>
            <a:ext cx="0" cy="37043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298303" y="622631"/>
            <a:ext cx="441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Hypertrophie ventriculaire droite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625916" y="4313897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HVD si R/S &gt; 1 en V1</a:t>
            </a:r>
          </a:p>
        </p:txBody>
      </p:sp>
    </p:spTree>
    <p:extLst>
      <p:ext uri="{BB962C8B-B14F-4D97-AF65-F5344CB8AC3E}">
        <p14:creationId xmlns:p14="http://schemas.microsoft.com/office/powerpoint/2010/main" val="297051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>
                <a:solidFill>
                  <a:schemeClr val="bg1"/>
                </a:solidFill>
              </a:rPr>
              <a:t>H</a:t>
            </a:r>
            <a:r>
              <a:rPr lang="fr-FR" dirty="0">
                <a:solidFill>
                  <a:schemeClr val="bg1"/>
                </a:solidFill>
              </a:rPr>
              <a:t>ypertrophie</a:t>
            </a:r>
            <a:r>
              <a:rPr lang="fr-FR" dirty="0"/>
              <a:t> – </a:t>
            </a:r>
            <a:r>
              <a:rPr lang="fr-FR" sz="2400" b="1" dirty="0"/>
              <a:t>I</a:t>
            </a:r>
            <a:r>
              <a:rPr lang="fr-FR" dirty="0"/>
              <a:t>schémie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7" y="-884424"/>
            <a:ext cx="4744892" cy="9144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2335" y="757085"/>
            <a:ext cx="4570675" cy="547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2893" t="79504" r="12220" b="11765"/>
          <a:stretch/>
        </p:blipFill>
        <p:spPr>
          <a:xfrm rot="5400000">
            <a:off x="5012458" y="1484003"/>
            <a:ext cx="3984457" cy="42366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8836" y="2147151"/>
            <a:ext cx="393291" cy="38957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864141" y="4876799"/>
            <a:ext cx="540774" cy="0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19002" y="499130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&lt; 120 ms</a:t>
            </a:r>
          </a:p>
        </p:txBody>
      </p:sp>
      <p:cxnSp>
        <p:nvCxnSpPr>
          <p:cNvPr id="10" name="Connecteur droit avec flèche 9"/>
          <p:cNvCxnSpPr>
            <a:cxnSpLocks/>
          </p:cNvCxnSpPr>
          <p:nvPr/>
        </p:nvCxnSpPr>
        <p:spPr>
          <a:xfrm>
            <a:off x="5785481" y="4070554"/>
            <a:ext cx="0" cy="452284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640830" y="407055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&lt; 120 ms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61590" y="5328149"/>
            <a:ext cx="723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/>
                </a:solidFill>
              </a:rPr>
              <a:t>OG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43470" y="3521051"/>
            <a:ext cx="723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/>
                </a:solidFill>
              </a:rPr>
              <a:t>OD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86193" y="570723"/>
            <a:ext cx="3320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Hypertrophie auriculaire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200102" y="1693042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DII</a:t>
            </a:r>
          </a:p>
        </p:txBody>
      </p:sp>
    </p:spTree>
    <p:extLst>
      <p:ext uri="{BB962C8B-B14F-4D97-AF65-F5344CB8AC3E}">
        <p14:creationId xmlns:p14="http://schemas.microsoft.com/office/powerpoint/2010/main" val="417287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03594 0.299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/>
      <p:bldP spid="12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>
                <a:solidFill>
                  <a:schemeClr val="bg1"/>
                </a:solidFill>
              </a:rPr>
              <a:t>I</a:t>
            </a:r>
            <a:r>
              <a:rPr lang="fr-FR" dirty="0">
                <a:solidFill>
                  <a:schemeClr val="bg1"/>
                </a:solidFill>
              </a:rPr>
              <a:t>schémie</a:t>
            </a:r>
            <a:r>
              <a:rPr lang="fr-FR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7" y="-884424"/>
            <a:ext cx="4744892" cy="91440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12207" y="570723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Ischémie</a:t>
            </a: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 flipH="1">
            <a:off x="6028214" y="1192067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</p:cNvCxnSpPr>
          <p:nvPr/>
        </p:nvCxnSpPr>
        <p:spPr>
          <a:xfrm flipH="1">
            <a:off x="6028214" y="1790172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 flipH="1">
            <a:off x="6028214" y="2388277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cxnSpLocks/>
          </p:cNvCxnSpPr>
          <p:nvPr/>
        </p:nvCxnSpPr>
        <p:spPr>
          <a:xfrm flipH="1">
            <a:off x="6028214" y="2881638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</p:cNvCxnSpPr>
          <p:nvPr/>
        </p:nvCxnSpPr>
        <p:spPr>
          <a:xfrm flipH="1">
            <a:off x="6028214" y="3574739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cxnSpLocks/>
          </p:cNvCxnSpPr>
          <p:nvPr/>
        </p:nvCxnSpPr>
        <p:spPr>
          <a:xfrm flipH="1">
            <a:off x="6028214" y="4150564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>
          <a:xfrm flipH="1">
            <a:off x="1407053" y="1192067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cxnSpLocks/>
          </p:cNvCxnSpPr>
          <p:nvPr/>
        </p:nvCxnSpPr>
        <p:spPr>
          <a:xfrm flipH="1">
            <a:off x="1407053" y="1790172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cxnSpLocks/>
          </p:cNvCxnSpPr>
          <p:nvPr/>
        </p:nvCxnSpPr>
        <p:spPr>
          <a:xfrm flipH="1">
            <a:off x="1407053" y="2388277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</p:cNvCxnSpPr>
          <p:nvPr/>
        </p:nvCxnSpPr>
        <p:spPr>
          <a:xfrm flipH="1">
            <a:off x="1407053" y="2881638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cxnSpLocks/>
          </p:cNvCxnSpPr>
          <p:nvPr/>
        </p:nvCxnSpPr>
        <p:spPr>
          <a:xfrm flipH="1">
            <a:off x="1407053" y="3574739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</p:cNvCxnSpPr>
          <p:nvPr/>
        </p:nvCxnSpPr>
        <p:spPr>
          <a:xfrm flipH="1">
            <a:off x="1407053" y="4150564"/>
            <a:ext cx="63908" cy="2926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2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>
                <a:solidFill>
                  <a:schemeClr val="bg1"/>
                </a:solidFill>
              </a:rPr>
              <a:t>I</a:t>
            </a:r>
            <a:r>
              <a:rPr lang="fr-FR" dirty="0">
                <a:solidFill>
                  <a:schemeClr val="bg1"/>
                </a:solidFill>
              </a:rPr>
              <a:t>schémie</a:t>
            </a:r>
            <a:r>
              <a:rPr lang="fr-FR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7" y="-884424"/>
            <a:ext cx="4744892" cy="914400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912207" y="570723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Ischémie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48749" y="1315130"/>
            <a:ext cx="3795256" cy="47448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496233" y="1711038"/>
            <a:ext cx="1062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Antéro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496233" y="2516086"/>
            <a:ext cx="919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Septo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496233" y="3054402"/>
            <a:ext cx="902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Apico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496233" y="3934942"/>
            <a:ext cx="1052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Latéral</a:t>
            </a:r>
          </a:p>
        </p:txBody>
      </p:sp>
      <p:sp>
        <p:nvSpPr>
          <p:cNvPr id="4" name="Parenthèse fermante 3"/>
          <p:cNvSpPr/>
          <p:nvPr/>
        </p:nvSpPr>
        <p:spPr>
          <a:xfrm>
            <a:off x="5231799" y="1386348"/>
            <a:ext cx="116949" cy="1111046"/>
          </a:xfrm>
          <a:prstGeom prst="righ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Parenthèse fermante 27"/>
          <p:cNvSpPr/>
          <p:nvPr/>
        </p:nvSpPr>
        <p:spPr>
          <a:xfrm>
            <a:off x="5231799" y="2573658"/>
            <a:ext cx="116949" cy="346523"/>
          </a:xfrm>
          <a:prstGeom prst="righ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Parenthèse fermante 28"/>
          <p:cNvSpPr/>
          <p:nvPr/>
        </p:nvSpPr>
        <p:spPr>
          <a:xfrm>
            <a:off x="5231799" y="3001361"/>
            <a:ext cx="116949" cy="567749"/>
          </a:xfrm>
          <a:prstGeom prst="righ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arenthèse fermante 29"/>
          <p:cNvSpPr/>
          <p:nvPr/>
        </p:nvSpPr>
        <p:spPr>
          <a:xfrm>
            <a:off x="5231799" y="3650290"/>
            <a:ext cx="116949" cy="1039697"/>
          </a:xfrm>
          <a:prstGeom prst="righ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" y="1711038"/>
            <a:ext cx="4581830" cy="1343364"/>
          </a:xfrm>
          <a:prstGeom prst="rect">
            <a:avLst/>
          </a:prstGeom>
          <a:solidFill>
            <a:srgbClr val="E5F4E0">
              <a:alpha val="40000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" y="4119715"/>
            <a:ext cx="4581830" cy="570271"/>
          </a:xfrm>
          <a:prstGeom prst="rect">
            <a:avLst/>
          </a:prstGeom>
          <a:solidFill>
            <a:srgbClr val="E5F4E0">
              <a:alpha val="40000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33877" y="1711038"/>
            <a:ext cx="99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Inférieur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33877" y="4119715"/>
            <a:ext cx="99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Inférieur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" y="1315130"/>
            <a:ext cx="4581830" cy="392478"/>
          </a:xfrm>
          <a:prstGeom prst="rect">
            <a:avLst/>
          </a:prstGeom>
          <a:solidFill>
            <a:srgbClr val="FFA7A7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2" y="3722537"/>
            <a:ext cx="4581830" cy="392478"/>
          </a:xfrm>
          <a:prstGeom prst="rect">
            <a:avLst/>
          </a:prstGeom>
          <a:solidFill>
            <a:srgbClr val="FFA7A7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009564" y="1246706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Latéral haut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009564" y="3677359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Latéral haut</a:t>
            </a:r>
          </a:p>
        </p:txBody>
      </p:sp>
    </p:spTree>
    <p:extLst>
      <p:ext uri="{BB962C8B-B14F-4D97-AF65-F5344CB8AC3E}">
        <p14:creationId xmlns:p14="http://schemas.microsoft.com/office/powerpoint/2010/main" val="326820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31" grpId="0"/>
      <p:bldP spid="32" grpId="0"/>
      <p:bldP spid="33" grpId="0"/>
      <p:bldP spid="4" grpId="0" animBg="1"/>
      <p:bldP spid="28" grpId="0" animBg="1"/>
      <p:bldP spid="29" grpId="0" animBg="1"/>
      <p:bldP spid="30" grpId="0" animBg="1"/>
      <p:bldP spid="7" grpId="0" animBg="1"/>
      <p:bldP spid="34" grpId="0" animBg="1"/>
      <p:bldP spid="8" grpId="0"/>
      <p:bldP spid="35" grpId="0"/>
      <p:bldP spid="36" grpId="0" animBg="1"/>
      <p:bldP spid="37" grpId="0" animBg="1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329211" y="4740805"/>
            <a:ext cx="3416968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rme libre 1"/>
          <p:cNvSpPr/>
          <p:nvPr/>
        </p:nvSpPr>
        <p:spPr>
          <a:xfrm>
            <a:off x="5468299" y="5262809"/>
            <a:ext cx="1867687" cy="1068767"/>
          </a:xfrm>
          <a:custGeom>
            <a:avLst/>
            <a:gdLst>
              <a:gd name="connsiteX0" fmla="*/ 0 w 1147337"/>
              <a:gd name="connsiteY0" fmla="*/ 595052 h 651429"/>
              <a:gd name="connsiteX1" fmla="*/ 133815 w 1147337"/>
              <a:gd name="connsiteY1" fmla="*/ 595052 h 651429"/>
              <a:gd name="connsiteX2" fmla="*/ 225503 w 1147337"/>
              <a:gd name="connsiteY2" fmla="*/ 592574 h 651429"/>
              <a:gd name="connsiteX3" fmla="*/ 277542 w 1147337"/>
              <a:gd name="connsiteY3" fmla="*/ 510799 h 651429"/>
              <a:gd name="connsiteX4" fmla="*/ 332059 w 1147337"/>
              <a:gd name="connsiteY4" fmla="*/ 575228 h 651429"/>
              <a:gd name="connsiteX5" fmla="*/ 344449 w 1147337"/>
              <a:gd name="connsiteY5" fmla="*/ 582662 h 651429"/>
              <a:gd name="connsiteX6" fmla="*/ 396488 w 1147337"/>
              <a:gd name="connsiteY6" fmla="*/ 582662 h 651429"/>
              <a:gd name="connsiteX7" fmla="*/ 401444 w 1147337"/>
              <a:gd name="connsiteY7" fmla="*/ 582662 h 651429"/>
              <a:gd name="connsiteX8" fmla="*/ 416313 w 1147337"/>
              <a:gd name="connsiteY8" fmla="*/ 602487 h 651429"/>
              <a:gd name="connsiteX9" fmla="*/ 431181 w 1147337"/>
              <a:gd name="connsiteY9" fmla="*/ 624789 h 651429"/>
              <a:gd name="connsiteX10" fmla="*/ 443571 w 1147337"/>
              <a:gd name="connsiteY10" fmla="*/ 540535 h 651429"/>
              <a:gd name="connsiteX11" fmla="*/ 500566 w 1147337"/>
              <a:gd name="connsiteY11" fmla="*/ 321 h 651429"/>
              <a:gd name="connsiteX12" fmla="*/ 545171 w 1147337"/>
              <a:gd name="connsiteY12" fmla="*/ 624789 h 651429"/>
              <a:gd name="connsiteX13" fmla="*/ 599688 w 1147337"/>
              <a:gd name="connsiteY13" fmla="*/ 530623 h 651429"/>
              <a:gd name="connsiteX14" fmla="*/ 636859 w 1147337"/>
              <a:gd name="connsiteY14" fmla="*/ 476106 h 651429"/>
              <a:gd name="connsiteX15" fmla="*/ 800410 w 1147337"/>
              <a:gd name="connsiteY15" fmla="*/ 473628 h 651429"/>
              <a:gd name="connsiteX16" fmla="*/ 914400 w 1147337"/>
              <a:gd name="connsiteY16" fmla="*/ 419111 h 651429"/>
              <a:gd name="connsiteX17" fmla="*/ 1008566 w 1147337"/>
              <a:gd name="connsiteY17" fmla="*/ 570272 h 651429"/>
              <a:gd name="connsiteX18" fmla="*/ 1016000 w 1147337"/>
              <a:gd name="connsiteY18" fmla="*/ 590096 h 651429"/>
              <a:gd name="connsiteX19" fmla="*/ 1147337 w 1147337"/>
              <a:gd name="connsiteY19" fmla="*/ 595052 h 651429"/>
              <a:gd name="connsiteX0" fmla="*/ 0 w 1147337"/>
              <a:gd name="connsiteY0" fmla="*/ 595052 h 651429"/>
              <a:gd name="connsiteX1" fmla="*/ 133815 w 1147337"/>
              <a:gd name="connsiteY1" fmla="*/ 595052 h 651429"/>
              <a:gd name="connsiteX2" fmla="*/ 225503 w 1147337"/>
              <a:gd name="connsiteY2" fmla="*/ 592574 h 651429"/>
              <a:gd name="connsiteX3" fmla="*/ 277542 w 1147337"/>
              <a:gd name="connsiteY3" fmla="*/ 510799 h 651429"/>
              <a:gd name="connsiteX4" fmla="*/ 332059 w 1147337"/>
              <a:gd name="connsiteY4" fmla="*/ 575228 h 651429"/>
              <a:gd name="connsiteX5" fmla="*/ 344449 w 1147337"/>
              <a:gd name="connsiteY5" fmla="*/ 582662 h 651429"/>
              <a:gd name="connsiteX6" fmla="*/ 396488 w 1147337"/>
              <a:gd name="connsiteY6" fmla="*/ 582662 h 651429"/>
              <a:gd name="connsiteX7" fmla="*/ 401444 w 1147337"/>
              <a:gd name="connsiteY7" fmla="*/ 582662 h 651429"/>
              <a:gd name="connsiteX8" fmla="*/ 416313 w 1147337"/>
              <a:gd name="connsiteY8" fmla="*/ 602487 h 651429"/>
              <a:gd name="connsiteX9" fmla="*/ 431181 w 1147337"/>
              <a:gd name="connsiteY9" fmla="*/ 624789 h 651429"/>
              <a:gd name="connsiteX10" fmla="*/ 443571 w 1147337"/>
              <a:gd name="connsiteY10" fmla="*/ 540535 h 651429"/>
              <a:gd name="connsiteX11" fmla="*/ 500566 w 1147337"/>
              <a:gd name="connsiteY11" fmla="*/ 321 h 651429"/>
              <a:gd name="connsiteX12" fmla="*/ 545171 w 1147337"/>
              <a:gd name="connsiteY12" fmla="*/ 624789 h 651429"/>
              <a:gd name="connsiteX13" fmla="*/ 599688 w 1147337"/>
              <a:gd name="connsiteY13" fmla="*/ 530623 h 651429"/>
              <a:gd name="connsiteX14" fmla="*/ 636859 w 1147337"/>
              <a:gd name="connsiteY14" fmla="*/ 476106 h 651429"/>
              <a:gd name="connsiteX15" fmla="*/ 800410 w 1147337"/>
              <a:gd name="connsiteY15" fmla="*/ 473628 h 651429"/>
              <a:gd name="connsiteX16" fmla="*/ 914400 w 1147337"/>
              <a:gd name="connsiteY16" fmla="*/ 419111 h 651429"/>
              <a:gd name="connsiteX17" fmla="*/ 1008566 w 1147337"/>
              <a:gd name="connsiteY17" fmla="*/ 570272 h 651429"/>
              <a:gd name="connsiteX18" fmla="*/ 1058862 w 1147337"/>
              <a:gd name="connsiteY18" fmla="*/ 599621 h 651429"/>
              <a:gd name="connsiteX19" fmla="*/ 1147337 w 1147337"/>
              <a:gd name="connsiteY19" fmla="*/ 595052 h 651429"/>
              <a:gd name="connsiteX0" fmla="*/ 0 w 1147337"/>
              <a:gd name="connsiteY0" fmla="*/ 595052 h 651429"/>
              <a:gd name="connsiteX1" fmla="*/ 133815 w 1147337"/>
              <a:gd name="connsiteY1" fmla="*/ 595052 h 651429"/>
              <a:gd name="connsiteX2" fmla="*/ 225503 w 1147337"/>
              <a:gd name="connsiteY2" fmla="*/ 592574 h 651429"/>
              <a:gd name="connsiteX3" fmla="*/ 277542 w 1147337"/>
              <a:gd name="connsiteY3" fmla="*/ 510799 h 651429"/>
              <a:gd name="connsiteX4" fmla="*/ 332059 w 1147337"/>
              <a:gd name="connsiteY4" fmla="*/ 575228 h 651429"/>
              <a:gd name="connsiteX5" fmla="*/ 344449 w 1147337"/>
              <a:gd name="connsiteY5" fmla="*/ 582662 h 651429"/>
              <a:gd name="connsiteX6" fmla="*/ 396488 w 1147337"/>
              <a:gd name="connsiteY6" fmla="*/ 582662 h 651429"/>
              <a:gd name="connsiteX7" fmla="*/ 401444 w 1147337"/>
              <a:gd name="connsiteY7" fmla="*/ 582662 h 651429"/>
              <a:gd name="connsiteX8" fmla="*/ 416313 w 1147337"/>
              <a:gd name="connsiteY8" fmla="*/ 602487 h 651429"/>
              <a:gd name="connsiteX9" fmla="*/ 431181 w 1147337"/>
              <a:gd name="connsiteY9" fmla="*/ 624789 h 651429"/>
              <a:gd name="connsiteX10" fmla="*/ 443571 w 1147337"/>
              <a:gd name="connsiteY10" fmla="*/ 540535 h 651429"/>
              <a:gd name="connsiteX11" fmla="*/ 500566 w 1147337"/>
              <a:gd name="connsiteY11" fmla="*/ 321 h 651429"/>
              <a:gd name="connsiteX12" fmla="*/ 545171 w 1147337"/>
              <a:gd name="connsiteY12" fmla="*/ 624789 h 651429"/>
              <a:gd name="connsiteX13" fmla="*/ 604450 w 1147337"/>
              <a:gd name="connsiteY13" fmla="*/ 530623 h 651429"/>
              <a:gd name="connsiteX14" fmla="*/ 636859 w 1147337"/>
              <a:gd name="connsiteY14" fmla="*/ 476106 h 651429"/>
              <a:gd name="connsiteX15" fmla="*/ 800410 w 1147337"/>
              <a:gd name="connsiteY15" fmla="*/ 473628 h 651429"/>
              <a:gd name="connsiteX16" fmla="*/ 914400 w 1147337"/>
              <a:gd name="connsiteY16" fmla="*/ 419111 h 651429"/>
              <a:gd name="connsiteX17" fmla="*/ 1008566 w 1147337"/>
              <a:gd name="connsiteY17" fmla="*/ 570272 h 651429"/>
              <a:gd name="connsiteX18" fmla="*/ 1058862 w 1147337"/>
              <a:gd name="connsiteY18" fmla="*/ 599621 h 651429"/>
              <a:gd name="connsiteX19" fmla="*/ 1147337 w 1147337"/>
              <a:gd name="connsiteY19" fmla="*/ 595052 h 651429"/>
              <a:gd name="connsiteX0" fmla="*/ 0 w 1147337"/>
              <a:gd name="connsiteY0" fmla="*/ 595052 h 651957"/>
              <a:gd name="connsiteX1" fmla="*/ 133815 w 1147337"/>
              <a:gd name="connsiteY1" fmla="*/ 595052 h 651957"/>
              <a:gd name="connsiteX2" fmla="*/ 225503 w 1147337"/>
              <a:gd name="connsiteY2" fmla="*/ 592574 h 651957"/>
              <a:gd name="connsiteX3" fmla="*/ 277542 w 1147337"/>
              <a:gd name="connsiteY3" fmla="*/ 510799 h 651957"/>
              <a:gd name="connsiteX4" fmla="*/ 332059 w 1147337"/>
              <a:gd name="connsiteY4" fmla="*/ 575228 h 651957"/>
              <a:gd name="connsiteX5" fmla="*/ 344449 w 1147337"/>
              <a:gd name="connsiteY5" fmla="*/ 582662 h 651957"/>
              <a:gd name="connsiteX6" fmla="*/ 396488 w 1147337"/>
              <a:gd name="connsiteY6" fmla="*/ 582662 h 651957"/>
              <a:gd name="connsiteX7" fmla="*/ 401444 w 1147337"/>
              <a:gd name="connsiteY7" fmla="*/ 582662 h 651957"/>
              <a:gd name="connsiteX8" fmla="*/ 416313 w 1147337"/>
              <a:gd name="connsiteY8" fmla="*/ 602487 h 651957"/>
              <a:gd name="connsiteX9" fmla="*/ 431181 w 1147337"/>
              <a:gd name="connsiteY9" fmla="*/ 624789 h 651957"/>
              <a:gd name="connsiteX10" fmla="*/ 443571 w 1147337"/>
              <a:gd name="connsiteY10" fmla="*/ 540535 h 651957"/>
              <a:gd name="connsiteX11" fmla="*/ 500566 w 1147337"/>
              <a:gd name="connsiteY11" fmla="*/ 321 h 651957"/>
              <a:gd name="connsiteX12" fmla="*/ 545171 w 1147337"/>
              <a:gd name="connsiteY12" fmla="*/ 624789 h 651957"/>
              <a:gd name="connsiteX13" fmla="*/ 604450 w 1147337"/>
              <a:gd name="connsiteY13" fmla="*/ 530623 h 651957"/>
              <a:gd name="connsiteX14" fmla="*/ 636859 w 1147337"/>
              <a:gd name="connsiteY14" fmla="*/ 476106 h 651957"/>
              <a:gd name="connsiteX15" fmla="*/ 800410 w 1147337"/>
              <a:gd name="connsiteY15" fmla="*/ 473628 h 651957"/>
              <a:gd name="connsiteX16" fmla="*/ 914400 w 1147337"/>
              <a:gd name="connsiteY16" fmla="*/ 419111 h 651957"/>
              <a:gd name="connsiteX17" fmla="*/ 1008566 w 1147337"/>
              <a:gd name="connsiteY17" fmla="*/ 570272 h 651957"/>
              <a:gd name="connsiteX18" fmla="*/ 1058862 w 1147337"/>
              <a:gd name="connsiteY18" fmla="*/ 599621 h 651957"/>
              <a:gd name="connsiteX19" fmla="*/ 1147337 w 1147337"/>
              <a:gd name="connsiteY19" fmla="*/ 595052 h 651957"/>
              <a:gd name="connsiteX0" fmla="*/ 0 w 1147337"/>
              <a:gd name="connsiteY0" fmla="*/ 595052 h 658772"/>
              <a:gd name="connsiteX1" fmla="*/ 133815 w 1147337"/>
              <a:gd name="connsiteY1" fmla="*/ 595052 h 658772"/>
              <a:gd name="connsiteX2" fmla="*/ 225503 w 1147337"/>
              <a:gd name="connsiteY2" fmla="*/ 592574 h 658772"/>
              <a:gd name="connsiteX3" fmla="*/ 277542 w 1147337"/>
              <a:gd name="connsiteY3" fmla="*/ 510799 h 658772"/>
              <a:gd name="connsiteX4" fmla="*/ 332059 w 1147337"/>
              <a:gd name="connsiteY4" fmla="*/ 575228 h 658772"/>
              <a:gd name="connsiteX5" fmla="*/ 344449 w 1147337"/>
              <a:gd name="connsiteY5" fmla="*/ 582662 h 658772"/>
              <a:gd name="connsiteX6" fmla="*/ 396488 w 1147337"/>
              <a:gd name="connsiteY6" fmla="*/ 582662 h 658772"/>
              <a:gd name="connsiteX7" fmla="*/ 401444 w 1147337"/>
              <a:gd name="connsiteY7" fmla="*/ 582662 h 658772"/>
              <a:gd name="connsiteX8" fmla="*/ 416313 w 1147337"/>
              <a:gd name="connsiteY8" fmla="*/ 602487 h 658772"/>
              <a:gd name="connsiteX9" fmla="*/ 431181 w 1147337"/>
              <a:gd name="connsiteY9" fmla="*/ 624789 h 658772"/>
              <a:gd name="connsiteX10" fmla="*/ 443571 w 1147337"/>
              <a:gd name="connsiteY10" fmla="*/ 540535 h 658772"/>
              <a:gd name="connsiteX11" fmla="*/ 500566 w 1147337"/>
              <a:gd name="connsiteY11" fmla="*/ 321 h 658772"/>
              <a:gd name="connsiteX12" fmla="*/ 545171 w 1147337"/>
              <a:gd name="connsiteY12" fmla="*/ 624789 h 658772"/>
              <a:gd name="connsiteX13" fmla="*/ 594925 w 1147337"/>
              <a:gd name="connsiteY13" fmla="*/ 562373 h 658772"/>
              <a:gd name="connsiteX14" fmla="*/ 636859 w 1147337"/>
              <a:gd name="connsiteY14" fmla="*/ 476106 h 658772"/>
              <a:gd name="connsiteX15" fmla="*/ 800410 w 1147337"/>
              <a:gd name="connsiteY15" fmla="*/ 473628 h 658772"/>
              <a:gd name="connsiteX16" fmla="*/ 914400 w 1147337"/>
              <a:gd name="connsiteY16" fmla="*/ 419111 h 658772"/>
              <a:gd name="connsiteX17" fmla="*/ 1008566 w 1147337"/>
              <a:gd name="connsiteY17" fmla="*/ 570272 h 658772"/>
              <a:gd name="connsiteX18" fmla="*/ 1058862 w 1147337"/>
              <a:gd name="connsiteY18" fmla="*/ 599621 h 658772"/>
              <a:gd name="connsiteX19" fmla="*/ 1147337 w 1147337"/>
              <a:gd name="connsiteY19" fmla="*/ 595052 h 658772"/>
              <a:gd name="connsiteX0" fmla="*/ 0 w 1147337"/>
              <a:gd name="connsiteY0" fmla="*/ 595052 h 656553"/>
              <a:gd name="connsiteX1" fmla="*/ 133815 w 1147337"/>
              <a:gd name="connsiteY1" fmla="*/ 595052 h 656553"/>
              <a:gd name="connsiteX2" fmla="*/ 225503 w 1147337"/>
              <a:gd name="connsiteY2" fmla="*/ 592574 h 656553"/>
              <a:gd name="connsiteX3" fmla="*/ 277542 w 1147337"/>
              <a:gd name="connsiteY3" fmla="*/ 510799 h 656553"/>
              <a:gd name="connsiteX4" fmla="*/ 332059 w 1147337"/>
              <a:gd name="connsiteY4" fmla="*/ 575228 h 656553"/>
              <a:gd name="connsiteX5" fmla="*/ 344449 w 1147337"/>
              <a:gd name="connsiteY5" fmla="*/ 582662 h 656553"/>
              <a:gd name="connsiteX6" fmla="*/ 396488 w 1147337"/>
              <a:gd name="connsiteY6" fmla="*/ 582662 h 656553"/>
              <a:gd name="connsiteX7" fmla="*/ 401444 w 1147337"/>
              <a:gd name="connsiteY7" fmla="*/ 582662 h 656553"/>
              <a:gd name="connsiteX8" fmla="*/ 416313 w 1147337"/>
              <a:gd name="connsiteY8" fmla="*/ 602487 h 656553"/>
              <a:gd name="connsiteX9" fmla="*/ 431181 w 1147337"/>
              <a:gd name="connsiteY9" fmla="*/ 624789 h 656553"/>
              <a:gd name="connsiteX10" fmla="*/ 443571 w 1147337"/>
              <a:gd name="connsiteY10" fmla="*/ 540535 h 656553"/>
              <a:gd name="connsiteX11" fmla="*/ 500566 w 1147337"/>
              <a:gd name="connsiteY11" fmla="*/ 321 h 656553"/>
              <a:gd name="connsiteX12" fmla="*/ 545171 w 1147337"/>
              <a:gd name="connsiteY12" fmla="*/ 624789 h 656553"/>
              <a:gd name="connsiteX13" fmla="*/ 588575 w 1147337"/>
              <a:gd name="connsiteY13" fmla="*/ 552848 h 656553"/>
              <a:gd name="connsiteX14" fmla="*/ 636859 w 1147337"/>
              <a:gd name="connsiteY14" fmla="*/ 476106 h 656553"/>
              <a:gd name="connsiteX15" fmla="*/ 800410 w 1147337"/>
              <a:gd name="connsiteY15" fmla="*/ 473628 h 656553"/>
              <a:gd name="connsiteX16" fmla="*/ 914400 w 1147337"/>
              <a:gd name="connsiteY16" fmla="*/ 419111 h 656553"/>
              <a:gd name="connsiteX17" fmla="*/ 1008566 w 1147337"/>
              <a:gd name="connsiteY17" fmla="*/ 570272 h 656553"/>
              <a:gd name="connsiteX18" fmla="*/ 1058862 w 1147337"/>
              <a:gd name="connsiteY18" fmla="*/ 599621 h 656553"/>
              <a:gd name="connsiteX19" fmla="*/ 1147337 w 1147337"/>
              <a:gd name="connsiteY19" fmla="*/ 595052 h 656553"/>
              <a:gd name="connsiteX0" fmla="*/ 0 w 1147337"/>
              <a:gd name="connsiteY0" fmla="*/ 595052 h 656553"/>
              <a:gd name="connsiteX1" fmla="*/ 133815 w 1147337"/>
              <a:gd name="connsiteY1" fmla="*/ 595052 h 656553"/>
              <a:gd name="connsiteX2" fmla="*/ 225503 w 1147337"/>
              <a:gd name="connsiteY2" fmla="*/ 592574 h 656553"/>
              <a:gd name="connsiteX3" fmla="*/ 277542 w 1147337"/>
              <a:gd name="connsiteY3" fmla="*/ 510799 h 656553"/>
              <a:gd name="connsiteX4" fmla="*/ 332059 w 1147337"/>
              <a:gd name="connsiteY4" fmla="*/ 575228 h 656553"/>
              <a:gd name="connsiteX5" fmla="*/ 344449 w 1147337"/>
              <a:gd name="connsiteY5" fmla="*/ 582662 h 656553"/>
              <a:gd name="connsiteX6" fmla="*/ 396488 w 1147337"/>
              <a:gd name="connsiteY6" fmla="*/ 582662 h 656553"/>
              <a:gd name="connsiteX7" fmla="*/ 416313 w 1147337"/>
              <a:gd name="connsiteY7" fmla="*/ 602487 h 656553"/>
              <a:gd name="connsiteX8" fmla="*/ 431181 w 1147337"/>
              <a:gd name="connsiteY8" fmla="*/ 624789 h 656553"/>
              <a:gd name="connsiteX9" fmla="*/ 443571 w 1147337"/>
              <a:gd name="connsiteY9" fmla="*/ 540535 h 656553"/>
              <a:gd name="connsiteX10" fmla="*/ 500566 w 1147337"/>
              <a:gd name="connsiteY10" fmla="*/ 321 h 656553"/>
              <a:gd name="connsiteX11" fmla="*/ 545171 w 1147337"/>
              <a:gd name="connsiteY11" fmla="*/ 624789 h 656553"/>
              <a:gd name="connsiteX12" fmla="*/ 588575 w 1147337"/>
              <a:gd name="connsiteY12" fmla="*/ 552848 h 656553"/>
              <a:gd name="connsiteX13" fmla="*/ 636859 w 1147337"/>
              <a:gd name="connsiteY13" fmla="*/ 476106 h 656553"/>
              <a:gd name="connsiteX14" fmla="*/ 800410 w 1147337"/>
              <a:gd name="connsiteY14" fmla="*/ 473628 h 656553"/>
              <a:gd name="connsiteX15" fmla="*/ 914400 w 1147337"/>
              <a:gd name="connsiteY15" fmla="*/ 419111 h 656553"/>
              <a:gd name="connsiteX16" fmla="*/ 1008566 w 1147337"/>
              <a:gd name="connsiteY16" fmla="*/ 570272 h 656553"/>
              <a:gd name="connsiteX17" fmla="*/ 1058862 w 1147337"/>
              <a:gd name="connsiteY17" fmla="*/ 599621 h 656553"/>
              <a:gd name="connsiteX18" fmla="*/ 1147337 w 1147337"/>
              <a:gd name="connsiteY18" fmla="*/ 595052 h 65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47337" h="656553">
                <a:moveTo>
                  <a:pt x="0" y="595052"/>
                </a:moveTo>
                <a:lnTo>
                  <a:pt x="133815" y="595052"/>
                </a:lnTo>
                <a:cubicBezTo>
                  <a:pt x="171399" y="594639"/>
                  <a:pt x="201548" y="606616"/>
                  <a:pt x="225503" y="592574"/>
                </a:cubicBezTo>
                <a:cubicBezTo>
                  <a:pt x="249458" y="578532"/>
                  <a:pt x="259783" y="513690"/>
                  <a:pt x="277542" y="510799"/>
                </a:cubicBezTo>
                <a:cubicBezTo>
                  <a:pt x="295301" y="507908"/>
                  <a:pt x="320908" y="563251"/>
                  <a:pt x="332059" y="575228"/>
                </a:cubicBezTo>
                <a:cubicBezTo>
                  <a:pt x="343210" y="587205"/>
                  <a:pt x="333711" y="581423"/>
                  <a:pt x="344449" y="582662"/>
                </a:cubicBezTo>
                <a:cubicBezTo>
                  <a:pt x="355187" y="583901"/>
                  <a:pt x="384511" y="579358"/>
                  <a:pt x="396488" y="582662"/>
                </a:cubicBezTo>
                <a:cubicBezTo>
                  <a:pt x="408465" y="585966"/>
                  <a:pt x="410531" y="595466"/>
                  <a:pt x="416313" y="602487"/>
                </a:cubicBezTo>
                <a:cubicBezTo>
                  <a:pt x="422095" y="609508"/>
                  <a:pt x="426638" y="635114"/>
                  <a:pt x="431181" y="624789"/>
                </a:cubicBezTo>
                <a:cubicBezTo>
                  <a:pt x="435724" y="614464"/>
                  <a:pt x="432007" y="644613"/>
                  <a:pt x="443571" y="540535"/>
                </a:cubicBezTo>
                <a:cubicBezTo>
                  <a:pt x="455135" y="436457"/>
                  <a:pt x="483633" y="-13721"/>
                  <a:pt x="500566" y="321"/>
                </a:cubicBezTo>
                <a:cubicBezTo>
                  <a:pt x="517499" y="14363"/>
                  <a:pt x="530503" y="532701"/>
                  <a:pt x="545171" y="624789"/>
                </a:cubicBezTo>
                <a:cubicBezTo>
                  <a:pt x="559839" y="716877"/>
                  <a:pt x="579644" y="582392"/>
                  <a:pt x="588575" y="552848"/>
                </a:cubicBezTo>
                <a:cubicBezTo>
                  <a:pt x="597506" y="523304"/>
                  <a:pt x="601553" y="489309"/>
                  <a:pt x="636859" y="476106"/>
                </a:cubicBezTo>
                <a:cubicBezTo>
                  <a:pt x="672165" y="462903"/>
                  <a:pt x="754153" y="483127"/>
                  <a:pt x="800410" y="473628"/>
                </a:cubicBezTo>
                <a:cubicBezTo>
                  <a:pt x="846667" y="464129"/>
                  <a:pt x="879707" y="403004"/>
                  <a:pt x="914400" y="419111"/>
                </a:cubicBezTo>
                <a:cubicBezTo>
                  <a:pt x="949093" y="435218"/>
                  <a:pt x="984489" y="540187"/>
                  <a:pt x="1008566" y="570272"/>
                </a:cubicBezTo>
                <a:cubicBezTo>
                  <a:pt x="1032643" y="600357"/>
                  <a:pt x="1035733" y="595491"/>
                  <a:pt x="1058862" y="599621"/>
                </a:cubicBezTo>
                <a:cubicBezTo>
                  <a:pt x="1081991" y="603751"/>
                  <a:pt x="1093233" y="594639"/>
                  <a:pt x="1147337" y="595052"/>
                </a:cubicBez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5470637" y="3258232"/>
            <a:ext cx="1865349" cy="1236426"/>
          </a:xfrm>
          <a:custGeom>
            <a:avLst/>
            <a:gdLst>
              <a:gd name="connsiteX0" fmla="*/ 0 w 1028700"/>
              <a:gd name="connsiteY0" fmla="*/ 519142 h 683337"/>
              <a:gd name="connsiteX1" fmla="*/ 93663 w 1028700"/>
              <a:gd name="connsiteY1" fmla="*/ 517555 h 683337"/>
              <a:gd name="connsiteX2" fmla="*/ 169863 w 1028700"/>
              <a:gd name="connsiteY2" fmla="*/ 517555 h 683337"/>
              <a:gd name="connsiteX3" fmla="*/ 227013 w 1028700"/>
              <a:gd name="connsiteY3" fmla="*/ 447705 h 683337"/>
              <a:gd name="connsiteX4" fmla="*/ 280988 w 1028700"/>
              <a:gd name="connsiteY4" fmla="*/ 515967 h 683337"/>
              <a:gd name="connsiteX5" fmla="*/ 334963 w 1028700"/>
              <a:gd name="connsiteY5" fmla="*/ 519142 h 683337"/>
              <a:gd name="connsiteX6" fmla="*/ 346075 w 1028700"/>
              <a:gd name="connsiteY6" fmla="*/ 515967 h 683337"/>
              <a:gd name="connsiteX7" fmla="*/ 350838 w 1028700"/>
              <a:gd name="connsiteY7" fmla="*/ 468342 h 683337"/>
              <a:gd name="connsiteX8" fmla="*/ 400050 w 1028700"/>
              <a:gd name="connsiteY8" fmla="*/ 30 h 683337"/>
              <a:gd name="connsiteX9" fmla="*/ 447675 w 1028700"/>
              <a:gd name="connsiteY9" fmla="*/ 492155 h 683337"/>
              <a:gd name="connsiteX10" fmla="*/ 449263 w 1028700"/>
              <a:gd name="connsiteY10" fmla="*/ 509617 h 683337"/>
              <a:gd name="connsiteX11" fmla="*/ 582613 w 1028700"/>
              <a:gd name="connsiteY11" fmla="*/ 514380 h 683337"/>
              <a:gd name="connsiteX12" fmla="*/ 681038 w 1028700"/>
              <a:gd name="connsiteY12" fmla="*/ 576292 h 683337"/>
              <a:gd name="connsiteX13" fmla="*/ 754063 w 1028700"/>
              <a:gd name="connsiteY13" fmla="*/ 682655 h 683337"/>
              <a:gd name="connsiteX14" fmla="*/ 868363 w 1028700"/>
              <a:gd name="connsiteY14" fmla="*/ 520730 h 683337"/>
              <a:gd name="connsiteX15" fmla="*/ 1028700 w 1028700"/>
              <a:gd name="connsiteY15" fmla="*/ 522317 h 683337"/>
              <a:gd name="connsiteX0" fmla="*/ 0 w 1028700"/>
              <a:gd name="connsiteY0" fmla="*/ 519142 h 683337"/>
              <a:gd name="connsiteX1" fmla="*/ 93663 w 1028700"/>
              <a:gd name="connsiteY1" fmla="*/ 517555 h 683337"/>
              <a:gd name="connsiteX2" fmla="*/ 169863 w 1028700"/>
              <a:gd name="connsiteY2" fmla="*/ 517555 h 683337"/>
              <a:gd name="connsiteX3" fmla="*/ 227013 w 1028700"/>
              <a:gd name="connsiteY3" fmla="*/ 447705 h 683337"/>
              <a:gd name="connsiteX4" fmla="*/ 280988 w 1028700"/>
              <a:gd name="connsiteY4" fmla="*/ 515967 h 683337"/>
              <a:gd name="connsiteX5" fmla="*/ 334963 w 1028700"/>
              <a:gd name="connsiteY5" fmla="*/ 519142 h 683337"/>
              <a:gd name="connsiteX6" fmla="*/ 350838 w 1028700"/>
              <a:gd name="connsiteY6" fmla="*/ 468342 h 683337"/>
              <a:gd name="connsiteX7" fmla="*/ 400050 w 1028700"/>
              <a:gd name="connsiteY7" fmla="*/ 30 h 683337"/>
              <a:gd name="connsiteX8" fmla="*/ 447675 w 1028700"/>
              <a:gd name="connsiteY8" fmla="*/ 492155 h 683337"/>
              <a:gd name="connsiteX9" fmla="*/ 449263 w 1028700"/>
              <a:gd name="connsiteY9" fmla="*/ 509617 h 683337"/>
              <a:gd name="connsiteX10" fmla="*/ 582613 w 1028700"/>
              <a:gd name="connsiteY10" fmla="*/ 514380 h 683337"/>
              <a:gd name="connsiteX11" fmla="*/ 681038 w 1028700"/>
              <a:gd name="connsiteY11" fmla="*/ 576292 h 683337"/>
              <a:gd name="connsiteX12" fmla="*/ 754063 w 1028700"/>
              <a:gd name="connsiteY12" fmla="*/ 682655 h 683337"/>
              <a:gd name="connsiteX13" fmla="*/ 868363 w 1028700"/>
              <a:gd name="connsiteY13" fmla="*/ 520730 h 683337"/>
              <a:gd name="connsiteX14" fmla="*/ 1028700 w 1028700"/>
              <a:gd name="connsiteY14" fmla="*/ 522317 h 683337"/>
              <a:gd name="connsiteX0" fmla="*/ 0 w 1028700"/>
              <a:gd name="connsiteY0" fmla="*/ 519142 h 683337"/>
              <a:gd name="connsiteX1" fmla="*/ 93663 w 1028700"/>
              <a:gd name="connsiteY1" fmla="*/ 517555 h 683337"/>
              <a:gd name="connsiteX2" fmla="*/ 169863 w 1028700"/>
              <a:gd name="connsiteY2" fmla="*/ 517555 h 683337"/>
              <a:gd name="connsiteX3" fmla="*/ 227013 w 1028700"/>
              <a:gd name="connsiteY3" fmla="*/ 447705 h 683337"/>
              <a:gd name="connsiteX4" fmla="*/ 280988 w 1028700"/>
              <a:gd name="connsiteY4" fmla="*/ 515967 h 683337"/>
              <a:gd name="connsiteX5" fmla="*/ 333376 w 1028700"/>
              <a:gd name="connsiteY5" fmla="*/ 517555 h 683337"/>
              <a:gd name="connsiteX6" fmla="*/ 350838 w 1028700"/>
              <a:gd name="connsiteY6" fmla="*/ 468342 h 683337"/>
              <a:gd name="connsiteX7" fmla="*/ 400050 w 1028700"/>
              <a:gd name="connsiteY7" fmla="*/ 30 h 683337"/>
              <a:gd name="connsiteX8" fmla="*/ 447675 w 1028700"/>
              <a:gd name="connsiteY8" fmla="*/ 492155 h 683337"/>
              <a:gd name="connsiteX9" fmla="*/ 449263 w 1028700"/>
              <a:gd name="connsiteY9" fmla="*/ 509617 h 683337"/>
              <a:gd name="connsiteX10" fmla="*/ 582613 w 1028700"/>
              <a:gd name="connsiteY10" fmla="*/ 514380 h 683337"/>
              <a:gd name="connsiteX11" fmla="*/ 681038 w 1028700"/>
              <a:gd name="connsiteY11" fmla="*/ 576292 h 683337"/>
              <a:gd name="connsiteX12" fmla="*/ 754063 w 1028700"/>
              <a:gd name="connsiteY12" fmla="*/ 682655 h 683337"/>
              <a:gd name="connsiteX13" fmla="*/ 868363 w 1028700"/>
              <a:gd name="connsiteY13" fmla="*/ 520730 h 683337"/>
              <a:gd name="connsiteX14" fmla="*/ 1028700 w 1028700"/>
              <a:gd name="connsiteY14" fmla="*/ 522317 h 683337"/>
              <a:gd name="connsiteX0" fmla="*/ 0 w 1028700"/>
              <a:gd name="connsiteY0" fmla="*/ 519142 h 683337"/>
              <a:gd name="connsiteX1" fmla="*/ 93663 w 1028700"/>
              <a:gd name="connsiteY1" fmla="*/ 517555 h 683337"/>
              <a:gd name="connsiteX2" fmla="*/ 169863 w 1028700"/>
              <a:gd name="connsiteY2" fmla="*/ 517555 h 683337"/>
              <a:gd name="connsiteX3" fmla="*/ 227013 w 1028700"/>
              <a:gd name="connsiteY3" fmla="*/ 447705 h 683337"/>
              <a:gd name="connsiteX4" fmla="*/ 280988 w 1028700"/>
              <a:gd name="connsiteY4" fmla="*/ 515967 h 683337"/>
              <a:gd name="connsiteX5" fmla="*/ 333376 w 1028700"/>
              <a:gd name="connsiteY5" fmla="*/ 517555 h 683337"/>
              <a:gd name="connsiteX6" fmla="*/ 350838 w 1028700"/>
              <a:gd name="connsiteY6" fmla="*/ 468342 h 683337"/>
              <a:gd name="connsiteX7" fmla="*/ 400050 w 1028700"/>
              <a:gd name="connsiteY7" fmla="*/ 30 h 683337"/>
              <a:gd name="connsiteX8" fmla="*/ 447675 w 1028700"/>
              <a:gd name="connsiteY8" fmla="*/ 492155 h 683337"/>
              <a:gd name="connsiteX9" fmla="*/ 449263 w 1028700"/>
              <a:gd name="connsiteY9" fmla="*/ 509617 h 683337"/>
              <a:gd name="connsiteX10" fmla="*/ 582613 w 1028700"/>
              <a:gd name="connsiteY10" fmla="*/ 514380 h 683337"/>
              <a:gd name="connsiteX11" fmla="*/ 681038 w 1028700"/>
              <a:gd name="connsiteY11" fmla="*/ 576292 h 683337"/>
              <a:gd name="connsiteX12" fmla="*/ 754063 w 1028700"/>
              <a:gd name="connsiteY12" fmla="*/ 682655 h 683337"/>
              <a:gd name="connsiteX13" fmla="*/ 868363 w 1028700"/>
              <a:gd name="connsiteY13" fmla="*/ 520730 h 683337"/>
              <a:gd name="connsiteX14" fmla="*/ 1028700 w 1028700"/>
              <a:gd name="connsiteY14" fmla="*/ 522317 h 683337"/>
              <a:gd name="connsiteX0" fmla="*/ 0 w 1028700"/>
              <a:gd name="connsiteY0" fmla="*/ 519142 h 683337"/>
              <a:gd name="connsiteX1" fmla="*/ 93663 w 1028700"/>
              <a:gd name="connsiteY1" fmla="*/ 517555 h 683337"/>
              <a:gd name="connsiteX2" fmla="*/ 169863 w 1028700"/>
              <a:gd name="connsiteY2" fmla="*/ 517555 h 683337"/>
              <a:gd name="connsiteX3" fmla="*/ 227013 w 1028700"/>
              <a:gd name="connsiteY3" fmla="*/ 447705 h 683337"/>
              <a:gd name="connsiteX4" fmla="*/ 280988 w 1028700"/>
              <a:gd name="connsiteY4" fmla="*/ 515967 h 683337"/>
              <a:gd name="connsiteX5" fmla="*/ 333376 w 1028700"/>
              <a:gd name="connsiteY5" fmla="*/ 517555 h 683337"/>
              <a:gd name="connsiteX6" fmla="*/ 350838 w 1028700"/>
              <a:gd name="connsiteY6" fmla="*/ 468342 h 683337"/>
              <a:gd name="connsiteX7" fmla="*/ 400050 w 1028700"/>
              <a:gd name="connsiteY7" fmla="*/ 30 h 683337"/>
              <a:gd name="connsiteX8" fmla="*/ 447675 w 1028700"/>
              <a:gd name="connsiteY8" fmla="*/ 492155 h 683337"/>
              <a:gd name="connsiteX9" fmla="*/ 449263 w 1028700"/>
              <a:gd name="connsiteY9" fmla="*/ 509617 h 683337"/>
              <a:gd name="connsiteX10" fmla="*/ 582613 w 1028700"/>
              <a:gd name="connsiteY10" fmla="*/ 514380 h 683337"/>
              <a:gd name="connsiteX11" fmla="*/ 681038 w 1028700"/>
              <a:gd name="connsiteY11" fmla="*/ 576292 h 683337"/>
              <a:gd name="connsiteX12" fmla="*/ 754063 w 1028700"/>
              <a:gd name="connsiteY12" fmla="*/ 682655 h 683337"/>
              <a:gd name="connsiteX13" fmla="*/ 868363 w 1028700"/>
              <a:gd name="connsiteY13" fmla="*/ 520730 h 683337"/>
              <a:gd name="connsiteX14" fmla="*/ 1028700 w 1028700"/>
              <a:gd name="connsiteY14" fmla="*/ 522317 h 683337"/>
              <a:gd name="connsiteX0" fmla="*/ 0 w 1028700"/>
              <a:gd name="connsiteY0" fmla="*/ 519144 h 688398"/>
              <a:gd name="connsiteX1" fmla="*/ 93663 w 1028700"/>
              <a:gd name="connsiteY1" fmla="*/ 517557 h 688398"/>
              <a:gd name="connsiteX2" fmla="*/ 169863 w 1028700"/>
              <a:gd name="connsiteY2" fmla="*/ 517557 h 688398"/>
              <a:gd name="connsiteX3" fmla="*/ 227013 w 1028700"/>
              <a:gd name="connsiteY3" fmla="*/ 447707 h 688398"/>
              <a:gd name="connsiteX4" fmla="*/ 280988 w 1028700"/>
              <a:gd name="connsiteY4" fmla="*/ 515969 h 688398"/>
              <a:gd name="connsiteX5" fmla="*/ 425451 w 1028700"/>
              <a:gd name="connsiteY5" fmla="*/ 681069 h 688398"/>
              <a:gd name="connsiteX6" fmla="*/ 350838 w 1028700"/>
              <a:gd name="connsiteY6" fmla="*/ 468344 h 688398"/>
              <a:gd name="connsiteX7" fmla="*/ 400050 w 1028700"/>
              <a:gd name="connsiteY7" fmla="*/ 32 h 688398"/>
              <a:gd name="connsiteX8" fmla="*/ 447675 w 1028700"/>
              <a:gd name="connsiteY8" fmla="*/ 492157 h 688398"/>
              <a:gd name="connsiteX9" fmla="*/ 449263 w 1028700"/>
              <a:gd name="connsiteY9" fmla="*/ 509619 h 688398"/>
              <a:gd name="connsiteX10" fmla="*/ 582613 w 1028700"/>
              <a:gd name="connsiteY10" fmla="*/ 514382 h 688398"/>
              <a:gd name="connsiteX11" fmla="*/ 681038 w 1028700"/>
              <a:gd name="connsiteY11" fmla="*/ 576294 h 688398"/>
              <a:gd name="connsiteX12" fmla="*/ 754063 w 1028700"/>
              <a:gd name="connsiteY12" fmla="*/ 682657 h 688398"/>
              <a:gd name="connsiteX13" fmla="*/ 868363 w 1028700"/>
              <a:gd name="connsiteY13" fmla="*/ 520732 h 688398"/>
              <a:gd name="connsiteX14" fmla="*/ 1028700 w 1028700"/>
              <a:gd name="connsiteY14" fmla="*/ 522319 h 688398"/>
              <a:gd name="connsiteX0" fmla="*/ 0 w 1028700"/>
              <a:gd name="connsiteY0" fmla="*/ 519144 h 692014"/>
              <a:gd name="connsiteX1" fmla="*/ 93663 w 1028700"/>
              <a:gd name="connsiteY1" fmla="*/ 517557 h 692014"/>
              <a:gd name="connsiteX2" fmla="*/ 169863 w 1028700"/>
              <a:gd name="connsiteY2" fmla="*/ 517557 h 692014"/>
              <a:gd name="connsiteX3" fmla="*/ 227013 w 1028700"/>
              <a:gd name="connsiteY3" fmla="*/ 447707 h 692014"/>
              <a:gd name="connsiteX4" fmla="*/ 280988 w 1028700"/>
              <a:gd name="connsiteY4" fmla="*/ 515969 h 692014"/>
              <a:gd name="connsiteX5" fmla="*/ 425451 w 1028700"/>
              <a:gd name="connsiteY5" fmla="*/ 681069 h 692014"/>
              <a:gd name="connsiteX6" fmla="*/ 350838 w 1028700"/>
              <a:gd name="connsiteY6" fmla="*/ 468344 h 692014"/>
              <a:gd name="connsiteX7" fmla="*/ 400050 w 1028700"/>
              <a:gd name="connsiteY7" fmla="*/ 32 h 692014"/>
              <a:gd name="connsiteX8" fmla="*/ 447675 w 1028700"/>
              <a:gd name="connsiteY8" fmla="*/ 492157 h 692014"/>
              <a:gd name="connsiteX9" fmla="*/ 449263 w 1028700"/>
              <a:gd name="connsiteY9" fmla="*/ 509619 h 692014"/>
              <a:gd name="connsiteX10" fmla="*/ 582613 w 1028700"/>
              <a:gd name="connsiteY10" fmla="*/ 514382 h 692014"/>
              <a:gd name="connsiteX11" fmla="*/ 681038 w 1028700"/>
              <a:gd name="connsiteY11" fmla="*/ 576294 h 692014"/>
              <a:gd name="connsiteX12" fmla="*/ 754063 w 1028700"/>
              <a:gd name="connsiteY12" fmla="*/ 682657 h 692014"/>
              <a:gd name="connsiteX13" fmla="*/ 868363 w 1028700"/>
              <a:gd name="connsiteY13" fmla="*/ 520732 h 692014"/>
              <a:gd name="connsiteX14" fmla="*/ 1028700 w 1028700"/>
              <a:gd name="connsiteY14" fmla="*/ 522319 h 692014"/>
              <a:gd name="connsiteX0" fmla="*/ 0 w 1028700"/>
              <a:gd name="connsiteY0" fmla="*/ 519143 h 683338"/>
              <a:gd name="connsiteX1" fmla="*/ 93663 w 1028700"/>
              <a:gd name="connsiteY1" fmla="*/ 517556 h 683338"/>
              <a:gd name="connsiteX2" fmla="*/ 169863 w 1028700"/>
              <a:gd name="connsiteY2" fmla="*/ 517556 h 683338"/>
              <a:gd name="connsiteX3" fmla="*/ 227013 w 1028700"/>
              <a:gd name="connsiteY3" fmla="*/ 447706 h 683338"/>
              <a:gd name="connsiteX4" fmla="*/ 280988 w 1028700"/>
              <a:gd name="connsiteY4" fmla="*/ 515968 h 683338"/>
              <a:gd name="connsiteX5" fmla="*/ 342901 w 1028700"/>
              <a:gd name="connsiteY5" fmla="*/ 520730 h 683338"/>
              <a:gd name="connsiteX6" fmla="*/ 350838 w 1028700"/>
              <a:gd name="connsiteY6" fmla="*/ 468343 h 683338"/>
              <a:gd name="connsiteX7" fmla="*/ 400050 w 1028700"/>
              <a:gd name="connsiteY7" fmla="*/ 31 h 683338"/>
              <a:gd name="connsiteX8" fmla="*/ 447675 w 1028700"/>
              <a:gd name="connsiteY8" fmla="*/ 492156 h 683338"/>
              <a:gd name="connsiteX9" fmla="*/ 449263 w 1028700"/>
              <a:gd name="connsiteY9" fmla="*/ 509618 h 683338"/>
              <a:gd name="connsiteX10" fmla="*/ 582613 w 1028700"/>
              <a:gd name="connsiteY10" fmla="*/ 514381 h 683338"/>
              <a:gd name="connsiteX11" fmla="*/ 681038 w 1028700"/>
              <a:gd name="connsiteY11" fmla="*/ 576293 h 683338"/>
              <a:gd name="connsiteX12" fmla="*/ 754063 w 1028700"/>
              <a:gd name="connsiteY12" fmla="*/ 682656 h 683338"/>
              <a:gd name="connsiteX13" fmla="*/ 868363 w 1028700"/>
              <a:gd name="connsiteY13" fmla="*/ 520731 h 683338"/>
              <a:gd name="connsiteX14" fmla="*/ 1028700 w 1028700"/>
              <a:gd name="connsiteY14" fmla="*/ 522318 h 683338"/>
              <a:gd name="connsiteX0" fmla="*/ 0 w 1028700"/>
              <a:gd name="connsiteY0" fmla="*/ 519143 h 683338"/>
              <a:gd name="connsiteX1" fmla="*/ 93663 w 1028700"/>
              <a:gd name="connsiteY1" fmla="*/ 517556 h 683338"/>
              <a:gd name="connsiteX2" fmla="*/ 169863 w 1028700"/>
              <a:gd name="connsiteY2" fmla="*/ 517556 h 683338"/>
              <a:gd name="connsiteX3" fmla="*/ 227013 w 1028700"/>
              <a:gd name="connsiteY3" fmla="*/ 447706 h 683338"/>
              <a:gd name="connsiteX4" fmla="*/ 280988 w 1028700"/>
              <a:gd name="connsiteY4" fmla="*/ 515968 h 683338"/>
              <a:gd name="connsiteX5" fmla="*/ 342901 w 1028700"/>
              <a:gd name="connsiteY5" fmla="*/ 520730 h 683338"/>
              <a:gd name="connsiteX6" fmla="*/ 350838 w 1028700"/>
              <a:gd name="connsiteY6" fmla="*/ 468343 h 683338"/>
              <a:gd name="connsiteX7" fmla="*/ 400050 w 1028700"/>
              <a:gd name="connsiteY7" fmla="*/ 31 h 683338"/>
              <a:gd name="connsiteX8" fmla="*/ 447675 w 1028700"/>
              <a:gd name="connsiteY8" fmla="*/ 492156 h 683338"/>
              <a:gd name="connsiteX9" fmla="*/ 449263 w 1028700"/>
              <a:gd name="connsiteY9" fmla="*/ 509618 h 683338"/>
              <a:gd name="connsiteX10" fmla="*/ 582613 w 1028700"/>
              <a:gd name="connsiteY10" fmla="*/ 514381 h 683338"/>
              <a:gd name="connsiteX11" fmla="*/ 681038 w 1028700"/>
              <a:gd name="connsiteY11" fmla="*/ 576293 h 683338"/>
              <a:gd name="connsiteX12" fmla="*/ 754063 w 1028700"/>
              <a:gd name="connsiteY12" fmla="*/ 682656 h 683338"/>
              <a:gd name="connsiteX13" fmla="*/ 868363 w 1028700"/>
              <a:gd name="connsiteY13" fmla="*/ 520731 h 683338"/>
              <a:gd name="connsiteX14" fmla="*/ 1028700 w 1028700"/>
              <a:gd name="connsiteY14" fmla="*/ 522318 h 683338"/>
              <a:gd name="connsiteX0" fmla="*/ 0 w 1028700"/>
              <a:gd name="connsiteY0" fmla="*/ 519143 h 683338"/>
              <a:gd name="connsiteX1" fmla="*/ 93663 w 1028700"/>
              <a:gd name="connsiteY1" fmla="*/ 517556 h 683338"/>
              <a:gd name="connsiteX2" fmla="*/ 169863 w 1028700"/>
              <a:gd name="connsiteY2" fmla="*/ 517556 h 683338"/>
              <a:gd name="connsiteX3" fmla="*/ 227013 w 1028700"/>
              <a:gd name="connsiteY3" fmla="*/ 447706 h 683338"/>
              <a:gd name="connsiteX4" fmla="*/ 280988 w 1028700"/>
              <a:gd name="connsiteY4" fmla="*/ 515968 h 683338"/>
              <a:gd name="connsiteX5" fmla="*/ 342901 w 1028700"/>
              <a:gd name="connsiteY5" fmla="*/ 511205 h 683338"/>
              <a:gd name="connsiteX6" fmla="*/ 350838 w 1028700"/>
              <a:gd name="connsiteY6" fmla="*/ 468343 h 683338"/>
              <a:gd name="connsiteX7" fmla="*/ 400050 w 1028700"/>
              <a:gd name="connsiteY7" fmla="*/ 31 h 683338"/>
              <a:gd name="connsiteX8" fmla="*/ 447675 w 1028700"/>
              <a:gd name="connsiteY8" fmla="*/ 492156 h 683338"/>
              <a:gd name="connsiteX9" fmla="*/ 449263 w 1028700"/>
              <a:gd name="connsiteY9" fmla="*/ 509618 h 683338"/>
              <a:gd name="connsiteX10" fmla="*/ 582613 w 1028700"/>
              <a:gd name="connsiteY10" fmla="*/ 514381 h 683338"/>
              <a:gd name="connsiteX11" fmla="*/ 681038 w 1028700"/>
              <a:gd name="connsiteY11" fmla="*/ 576293 h 683338"/>
              <a:gd name="connsiteX12" fmla="*/ 754063 w 1028700"/>
              <a:gd name="connsiteY12" fmla="*/ 682656 h 683338"/>
              <a:gd name="connsiteX13" fmla="*/ 868363 w 1028700"/>
              <a:gd name="connsiteY13" fmla="*/ 520731 h 683338"/>
              <a:gd name="connsiteX14" fmla="*/ 1028700 w 1028700"/>
              <a:gd name="connsiteY14" fmla="*/ 522318 h 683338"/>
              <a:gd name="connsiteX0" fmla="*/ 0 w 1028700"/>
              <a:gd name="connsiteY0" fmla="*/ 519143 h 683338"/>
              <a:gd name="connsiteX1" fmla="*/ 93663 w 1028700"/>
              <a:gd name="connsiteY1" fmla="*/ 517556 h 683338"/>
              <a:gd name="connsiteX2" fmla="*/ 169863 w 1028700"/>
              <a:gd name="connsiteY2" fmla="*/ 517556 h 683338"/>
              <a:gd name="connsiteX3" fmla="*/ 227013 w 1028700"/>
              <a:gd name="connsiteY3" fmla="*/ 447706 h 683338"/>
              <a:gd name="connsiteX4" fmla="*/ 280988 w 1028700"/>
              <a:gd name="connsiteY4" fmla="*/ 515968 h 683338"/>
              <a:gd name="connsiteX5" fmla="*/ 342901 w 1028700"/>
              <a:gd name="connsiteY5" fmla="*/ 511205 h 683338"/>
              <a:gd name="connsiteX6" fmla="*/ 350838 w 1028700"/>
              <a:gd name="connsiteY6" fmla="*/ 468343 h 683338"/>
              <a:gd name="connsiteX7" fmla="*/ 400050 w 1028700"/>
              <a:gd name="connsiteY7" fmla="*/ 31 h 683338"/>
              <a:gd name="connsiteX8" fmla="*/ 447675 w 1028700"/>
              <a:gd name="connsiteY8" fmla="*/ 492156 h 683338"/>
              <a:gd name="connsiteX9" fmla="*/ 509588 w 1028700"/>
              <a:gd name="connsiteY9" fmla="*/ 512793 h 683338"/>
              <a:gd name="connsiteX10" fmla="*/ 582613 w 1028700"/>
              <a:gd name="connsiteY10" fmla="*/ 514381 h 683338"/>
              <a:gd name="connsiteX11" fmla="*/ 681038 w 1028700"/>
              <a:gd name="connsiteY11" fmla="*/ 576293 h 683338"/>
              <a:gd name="connsiteX12" fmla="*/ 754063 w 1028700"/>
              <a:gd name="connsiteY12" fmla="*/ 682656 h 683338"/>
              <a:gd name="connsiteX13" fmla="*/ 868363 w 1028700"/>
              <a:gd name="connsiteY13" fmla="*/ 520731 h 683338"/>
              <a:gd name="connsiteX14" fmla="*/ 1028700 w 1028700"/>
              <a:gd name="connsiteY14" fmla="*/ 522318 h 683338"/>
              <a:gd name="connsiteX0" fmla="*/ 0 w 1028700"/>
              <a:gd name="connsiteY0" fmla="*/ 519143 h 683338"/>
              <a:gd name="connsiteX1" fmla="*/ 93663 w 1028700"/>
              <a:gd name="connsiteY1" fmla="*/ 517556 h 683338"/>
              <a:gd name="connsiteX2" fmla="*/ 169863 w 1028700"/>
              <a:gd name="connsiteY2" fmla="*/ 517556 h 683338"/>
              <a:gd name="connsiteX3" fmla="*/ 227013 w 1028700"/>
              <a:gd name="connsiteY3" fmla="*/ 447706 h 683338"/>
              <a:gd name="connsiteX4" fmla="*/ 280988 w 1028700"/>
              <a:gd name="connsiteY4" fmla="*/ 515968 h 683338"/>
              <a:gd name="connsiteX5" fmla="*/ 342901 w 1028700"/>
              <a:gd name="connsiteY5" fmla="*/ 511205 h 683338"/>
              <a:gd name="connsiteX6" fmla="*/ 350838 w 1028700"/>
              <a:gd name="connsiteY6" fmla="*/ 468343 h 683338"/>
              <a:gd name="connsiteX7" fmla="*/ 400050 w 1028700"/>
              <a:gd name="connsiteY7" fmla="*/ 31 h 683338"/>
              <a:gd name="connsiteX8" fmla="*/ 447675 w 1028700"/>
              <a:gd name="connsiteY8" fmla="*/ 492156 h 683338"/>
              <a:gd name="connsiteX9" fmla="*/ 509588 w 1028700"/>
              <a:gd name="connsiteY9" fmla="*/ 512793 h 683338"/>
              <a:gd name="connsiteX10" fmla="*/ 582613 w 1028700"/>
              <a:gd name="connsiteY10" fmla="*/ 514381 h 683338"/>
              <a:gd name="connsiteX11" fmla="*/ 681038 w 1028700"/>
              <a:gd name="connsiteY11" fmla="*/ 576293 h 683338"/>
              <a:gd name="connsiteX12" fmla="*/ 754063 w 1028700"/>
              <a:gd name="connsiteY12" fmla="*/ 682656 h 683338"/>
              <a:gd name="connsiteX13" fmla="*/ 868363 w 1028700"/>
              <a:gd name="connsiteY13" fmla="*/ 520731 h 683338"/>
              <a:gd name="connsiteX14" fmla="*/ 1028700 w 1028700"/>
              <a:gd name="connsiteY14" fmla="*/ 522318 h 683338"/>
              <a:gd name="connsiteX0" fmla="*/ 0 w 1028700"/>
              <a:gd name="connsiteY0" fmla="*/ 519299 h 683494"/>
              <a:gd name="connsiteX1" fmla="*/ 93663 w 1028700"/>
              <a:gd name="connsiteY1" fmla="*/ 517712 h 683494"/>
              <a:gd name="connsiteX2" fmla="*/ 169863 w 1028700"/>
              <a:gd name="connsiteY2" fmla="*/ 517712 h 683494"/>
              <a:gd name="connsiteX3" fmla="*/ 227013 w 1028700"/>
              <a:gd name="connsiteY3" fmla="*/ 447862 h 683494"/>
              <a:gd name="connsiteX4" fmla="*/ 280988 w 1028700"/>
              <a:gd name="connsiteY4" fmla="*/ 516124 h 683494"/>
              <a:gd name="connsiteX5" fmla="*/ 342901 w 1028700"/>
              <a:gd name="connsiteY5" fmla="*/ 511361 h 683494"/>
              <a:gd name="connsiteX6" fmla="*/ 350838 w 1028700"/>
              <a:gd name="connsiteY6" fmla="*/ 468499 h 683494"/>
              <a:gd name="connsiteX7" fmla="*/ 400050 w 1028700"/>
              <a:gd name="connsiteY7" fmla="*/ 187 h 683494"/>
              <a:gd name="connsiteX8" fmla="*/ 438150 w 1028700"/>
              <a:gd name="connsiteY8" fmla="*/ 412937 h 683494"/>
              <a:gd name="connsiteX9" fmla="*/ 509588 w 1028700"/>
              <a:gd name="connsiteY9" fmla="*/ 512949 h 683494"/>
              <a:gd name="connsiteX10" fmla="*/ 582613 w 1028700"/>
              <a:gd name="connsiteY10" fmla="*/ 514537 h 683494"/>
              <a:gd name="connsiteX11" fmla="*/ 681038 w 1028700"/>
              <a:gd name="connsiteY11" fmla="*/ 576449 h 683494"/>
              <a:gd name="connsiteX12" fmla="*/ 754063 w 1028700"/>
              <a:gd name="connsiteY12" fmla="*/ 682812 h 683494"/>
              <a:gd name="connsiteX13" fmla="*/ 868363 w 1028700"/>
              <a:gd name="connsiteY13" fmla="*/ 520887 h 683494"/>
              <a:gd name="connsiteX14" fmla="*/ 1028700 w 1028700"/>
              <a:gd name="connsiteY14" fmla="*/ 522474 h 683494"/>
              <a:gd name="connsiteX0" fmla="*/ 0 w 1028700"/>
              <a:gd name="connsiteY0" fmla="*/ 519300 h 683495"/>
              <a:gd name="connsiteX1" fmla="*/ 93663 w 1028700"/>
              <a:gd name="connsiteY1" fmla="*/ 517713 h 683495"/>
              <a:gd name="connsiteX2" fmla="*/ 169863 w 1028700"/>
              <a:gd name="connsiteY2" fmla="*/ 517713 h 683495"/>
              <a:gd name="connsiteX3" fmla="*/ 227013 w 1028700"/>
              <a:gd name="connsiteY3" fmla="*/ 447863 h 683495"/>
              <a:gd name="connsiteX4" fmla="*/ 280988 w 1028700"/>
              <a:gd name="connsiteY4" fmla="*/ 516125 h 683495"/>
              <a:gd name="connsiteX5" fmla="*/ 342901 w 1028700"/>
              <a:gd name="connsiteY5" fmla="*/ 511362 h 683495"/>
              <a:gd name="connsiteX6" fmla="*/ 350838 w 1028700"/>
              <a:gd name="connsiteY6" fmla="*/ 468500 h 683495"/>
              <a:gd name="connsiteX7" fmla="*/ 400050 w 1028700"/>
              <a:gd name="connsiteY7" fmla="*/ 188 h 683495"/>
              <a:gd name="connsiteX8" fmla="*/ 438150 w 1028700"/>
              <a:gd name="connsiteY8" fmla="*/ 412938 h 683495"/>
              <a:gd name="connsiteX9" fmla="*/ 458788 w 1028700"/>
              <a:gd name="connsiteY9" fmla="*/ 522475 h 683495"/>
              <a:gd name="connsiteX10" fmla="*/ 582613 w 1028700"/>
              <a:gd name="connsiteY10" fmla="*/ 514538 h 683495"/>
              <a:gd name="connsiteX11" fmla="*/ 681038 w 1028700"/>
              <a:gd name="connsiteY11" fmla="*/ 576450 h 683495"/>
              <a:gd name="connsiteX12" fmla="*/ 754063 w 1028700"/>
              <a:gd name="connsiteY12" fmla="*/ 682813 h 683495"/>
              <a:gd name="connsiteX13" fmla="*/ 868363 w 1028700"/>
              <a:gd name="connsiteY13" fmla="*/ 520888 h 683495"/>
              <a:gd name="connsiteX14" fmla="*/ 1028700 w 1028700"/>
              <a:gd name="connsiteY14" fmla="*/ 522475 h 683495"/>
              <a:gd name="connsiteX0" fmla="*/ 0 w 1028700"/>
              <a:gd name="connsiteY0" fmla="*/ 519300 h 683495"/>
              <a:gd name="connsiteX1" fmla="*/ 93663 w 1028700"/>
              <a:gd name="connsiteY1" fmla="*/ 517713 h 683495"/>
              <a:gd name="connsiteX2" fmla="*/ 169863 w 1028700"/>
              <a:gd name="connsiteY2" fmla="*/ 517713 h 683495"/>
              <a:gd name="connsiteX3" fmla="*/ 227013 w 1028700"/>
              <a:gd name="connsiteY3" fmla="*/ 447863 h 683495"/>
              <a:gd name="connsiteX4" fmla="*/ 280988 w 1028700"/>
              <a:gd name="connsiteY4" fmla="*/ 516125 h 683495"/>
              <a:gd name="connsiteX5" fmla="*/ 342901 w 1028700"/>
              <a:gd name="connsiteY5" fmla="*/ 511362 h 683495"/>
              <a:gd name="connsiteX6" fmla="*/ 350838 w 1028700"/>
              <a:gd name="connsiteY6" fmla="*/ 468500 h 683495"/>
              <a:gd name="connsiteX7" fmla="*/ 400050 w 1028700"/>
              <a:gd name="connsiteY7" fmla="*/ 188 h 683495"/>
              <a:gd name="connsiteX8" fmla="*/ 438150 w 1028700"/>
              <a:gd name="connsiteY8" fmla="*/ 412938 h 683495"/>
              <a:gd name="connsiteX9" fmla="*/ 458788 w 1028700"/>
              <a:gd name="connsiteY9" fmla="*/ 516125 h 683495"/>
              <a:gd name="connsiteX10" fmla="*/ 582613 w 1028700"/>
              <a:gd name="connsiteY10" fmla="*/ 514538 h 683495"/>
              <a:gd name="connsiteX11" fmla="*/ 681038 w 1028700"/>
              <a:gd name="connsiteY11" fmla="*/ 576450 h 683495"/>
              <a:gd name="connsiteX12" fmla="*/ 754063 w 1028700"/>
              <a:gd name="connsiteY12" fmla="*/ 682813 h 683495"/>
              <a:gd name="connsiteX13" fmla="*/ 868363 w 1028700"/>
              <a:gd name="connsiteY13" fmla="*/ 520888 h 683495"/>
              <a:gd name="connsiteX14" fmla="*/ 1028700 w 1028700"/>
              <a:gd name="connsiteY14" fmla="*/ 522475 h 683495"/>
              <a:gd name="connsiteX0" fmla="*/ 0 w 1028700"/>
              <a:gd name="connsiteY0" fmla="*/ 519300 h 683489"/>
              <a:gd name="connsiteX1" fmla="*/ 93663 w 1028700"/>
              <a:gd name="connsiteY1" fmla="*/ 517713 h 683489"/>
              <a:gd name="connsiteX2" fmla="*/ 169863 w 1028700"/>
              <a:gd name="connsiteY2" fmla="*/ 517713 h 683489"/>
              <a:gd name="connsiteX3" fmla="*/ 227013 w 1028700"/>
              <a:gd name="connsiteY3" fmla="*/ 447863 h 683489"/>
              <a:gd name="connsiteX4" fmla="*/ 280988 w 1028700"/>
              <a:gd name="connsiteY4" fmla="*/ 516125 h 683489"/>
              <a:gd name="connsiteX5" fmla="*/ 342901 w 1028700"/>
              <a:gd name="connsiteY5" fmla="*/ 511362 h 683489"/>
              <a:gd name="connsiteX6" fmla="*/ 350838 w 1028700"/>
              <a:gd name="connsiteY6" fmla="*/ 468500 h 683489"/>
              <a:gd name="connsiteX7" fmla="*/ 400050 w 1028700"/>
              <a:gd name="connsiteY7" fmla="*/ 188 h 683489"/>
              <a:gd name="connsiteX8" fmla="*/ 438150 w 1028700"/>
              <a:gd name="connsiteY8" fmla="*/ 412938 h 683489"/>
              <a:gd name="connsiteX9" fmla="*/ 458788 w 1028700"/>
              <a:gd name="connsiteY9" fmla="*/ 516125 h 683489"/>
              <a:gd name="connsiteX10" fmla="*/ 595313 w 1028700"/>
              <a:gd name="connsiteY10" fmla="*/ 519300 h 683489"/>
              <a:gd name="connsiteX11" fmla="*/ 681038 w 1028700"/>
              <a:gd name="connsiteY11" fmla="*/ 576450 h 683489"/>
              <a:gd name="connsiteX12" fmla="*/ 754063 w 1028700"/>
              <a:gd name="connsiteY12" fmla="*/ 682813 h 683489"/>
              <a:gd name="connsiteX13" fmla="*/ 868363 w 1028700"/>
              <a:gd name="connsiteY13" fmla="*/ 520888 h 683489"/>
              <a:gd name="connsiteX14" fmla="*/ 1028700 w 1028700"/>
              <a:gd name="connsiteY14" fmla="*/ 522475 h 683489"/>
              <a:gd name="connsiteX0" fmla="*/ 0 w 1028700"/>
              <a:gd name="connsiteY0" fmla="*/ 519388 h 683577"/>
              <a:gd name="connsiteX1" fmla="*/ 93663 w 1028700"/>
              <a:gd name="connsiteY1" fmla="*/ 517801 h 683577"/>
              <a:gd name="connsiteX2" fmla="*/ 169863 w 1028700"/>
              <a:gd name="connsiteY2" fmla="*/ 517801 h 683577"/>
              <a:gd name="connsiteX3" fmla="*/ 227013 w 1028700"/>
              <a:gd name="connsiteY3" fmla="*/ 447951 h 683577"/>
              <a:gd name="connsiteX4" fmla="*/ 280988 w 1028700"/>
              <a:gd name="connsiteY4" fmla="*/ 516213 h 683577"/>
              <a:gd name="connsiteX5" fmla="*/ 342901 w 1028700"/>
              <a:gd name="connsiteY5" fmla="*/ 511450 h 683577"/>
              <a:gd name="connsiteX6" fmla="*/ 350838 w 1028700"/>
              <a:gd name="connsiteY6" fmla="*/ 468588 h 683577"/>
              <a:gd name="connsiteX7" fmla="*/ 400050 w 1028700"/>
              <a:gd name="connsiteY7" fmla="*/ 276 h 683577"/>
              <a:gd name="connsiteX8" fmla="*/ 439738 w 1028700"/>
              <a:gd name="connsiteY8" fmla="*/ 401914 h 683577"/>
              <a:gd name="connsiteX9" fmla="*/ 458788 w 1028700"/>
              <a:gd name="connsiteY9" fmla="*/ 516213 h 683577"/>
              <a:gd name="connsiteX10" fmla="*/ 595313 w 1028700"/>
              <a:gd name="connsiteY10" fmla="*/ 519388 h 683577"/>
              <a:gd name="connsiteX11" fmla="*/ 681038 w 1028700"/>
              <a:gd name="connsiteY11" fmla="*/ 576538 h 683577"/>
              <a:gd name="connsiteX12" fmla="*/ 754063 w 1028700"/>
              <a:gd name="connsiteY12" fmla="*/ 682901 h 683577"/>
              <a:gd name="connsiteX13" fmla="*/ 868363 w 1028700"/>
              <a:gd name="connsiteY13" fmla="*/ 520976 h 683577"/>
              <a:gd name="connsiteX14" fmla="*/ 1028700 w 1028700"/>
              <a:gd name="connsiteY14" fmla="*/ 522563 h 683577"/>
              <a:gd name="connsiteX0" fmla="*/ 0 w 1028700"/>
              <a:gd name="connsiteY0" fmla="*/ 519388 h 683577"/>
              <a:gd name="connsiteX1" fmla="*/ 93663 w 1028700"/>
              <a:gd name="connsiteY1" fmla="*/ 517801 h 683577"/>
              <a:gd name="connsiteX2" fmla="*/ 169863 w 1028700"/>
              <a:gd name="connsiteY2" fmla="*/ 517801 h 683577"/>
              <a:gd name="connsiteX3" fmla="*/ 227013 w 1028700"/>
              <a:gd name="connsiteY3" fmla="*/ 447951 h 683577"/>
              <a:gd name="connsiteX4" fmla="*/ 280988 w 1028700"/>
              <a:gd name="connsiteY4" fmla="*/ 516213 h 683577"/>
              <a:gd name="connsiteX5" fmla="*/ 342901 w 1028700"/>
              <a:gd name="connsiteY5" fmla="*/ 511450 h 683577"/>
              <a:gd name="connsiteX6" fmla="*/ 350838 w 1028700"/>
              <a:gd name="connsiteY6" fmla="*/ 468588 h 683577"/>
              <a:gd name="connsiteX7" fmla="*/ 400050 w 1028700"/>
              <a:gd name="connsiteY7" fmla="*/ 276 h 683577"/>
              <a:gd name="connsiteX8" fmla="*/ 439738 w 1028700"/>
              <a:gd name="connsiteY8" fmla="*/ 401914 h 683577"/>
              <a:gd name="connsiteX9" fmla="*/ 458788 w 1028700"/>
              <a:gd name="connsiteY9" fmla="*/ 516213 h 683577"/>
              <a:gd name="connsiteX10" fmla="*/ 595313 w 1028700"/>
              <a:gd name="connsiteY10" fmla="*/ 519388 h 683577"/>
              <a:gd name="connsiteX11" fmla="*/ 681038 w 1028700"/>
              <a:gd name="connsiteY11" fmla="*/ 576538 h 683577"/>
              <a:gd name="connsiteX12" fmla="*/ 754063 w 1028700"/>
              <a:gd name="connsiteY12" fmla="*/ 682901 h 683577"/>
              <a:gd name="connsiteX13" fmla="*/ 868363 w 1028700"/>
              <a:gd name="connsiteY13" fmla="*/ 520976 h 683577"/>
              <a:gd name="connsiteX14" fmla="*/ 1028700 w 1028700"/>
              <a:gd name="connsiteY14" fmla="*/ 522563 h 683577"/>
              <a:gd name="connsiteX0" fmla="*/ 0 w 1028700"/>
              <a:gd name="connsiteY0" fmla="*/ 519388 h 683577"/>
              <a:gd name="connsiteX1" fmla="*/ 85725 w 1028700"/>
              <a:gd name="connsiteY1" fmla="*/ 519388 h 683577"/>
              <a:gd name="connsiteX2" fmla="*/ 169863 w 1028700"/>
              <a:gd name="connsiteY2" fmla="*/ 517801 h 683577"/>
              <a:gd name="connsiteX3" fmla="*/ 227013 w 1028700"/>
              <a:gd name="connsiteY3" fmla="*/ 447951 h 683577"/>
              <a:gd name="connsiteX4" fmla="*/ 280988 w 1028700"/>
              <a:gd name="connsiteY4" fmla="*/ 516213 h 683577"/>
              <a:gd name="connsiteX5" fmla="*/ 342901 w 1028700"/>
              <a:gd name="connsiteY5" fmla="*/ 511450 h 683577"/>
              <a:gd name="connsiteX6" fmla="*/ 350838 w 1028700"/>
              <a:gd name="connsiteY6" fmla="*/ 468588 h 683577"/>
              <a:gd name="connsiteX7" fmla="*/ 400050 w 1028700"/>
              <a:gd name="connsiteY7" fmla="*/ 276 h 683577"/>
              <a:gd name="connsiteX8" fmla="*/ 439738 w 1028700"/>
              <a:gd name="connsiteY8" fmla="*/ 401914 h 683577"/>
              <a:gd name="connsiteX9" fmla="*/ 458788 w 1028700"/>
              <a:gd name="connsiteY9" fmla="*/ 516213 h 683577"/>
              <a:gd name="connsiteX10" fmla="*/ 595313 w 1028700"/>
              <a:gd name="connsiteY10" fmla="*/ 519388 h 683577"/>
              <a:gd name="connsiteX11" fmla="*/ 681038 w 1028700"/>
              <a:gd name="connsiteY11" fmla="*/ 576538 h 683577"/>
              <a:gd name="connsiteX12" fmla="*/ 754063 w 1028700"/>
              <a:gd name="connsiteY12" fmla="*/ 682901 h 683577"/>
              <a:gd name="connsiteX13" fmla="*/ 868363 w 1028700"/>
              <a:gd name="connsiteY13" fmla="*/ 520976 h 683577"/>
              <a:gd name="connsiteX14" fmla="*/ 1028700 w 1028700"/>
              <a:gd name="connsiteY14" fmla="*/ 522563 h 683577"/>
              <a:gd name="connsiteX0" fmla="*/ 0 w 1028700"/>
              <a:gd name="connsiteY0" fmla="*/ 520468 h 684657"/>
              <a:gd name="connsiteX1" fmla="*/ 85725 w 1028700"/>
              <a:gd name="connsiteY1" fmla="*/ 520468 h 684657"/>
              <a:gd name="connsiteX2" fmla="*/ 169863 w 1028700"/>
              <a:gd name="connsiteY2" fmla="*/ 518881 h 684657"/>
              <a:gd name="connsiteX3" fmla="*/ 227013 w 1028700"/>
              <a:gd name="connsiteY3" fmla="*/ 449031 h 684657"/>
              <a:gd name="connsiteX4" fmla="*/ 280988 w 1028700"/>
              <a:gd name="connsiteY4" fmla="*/ 517293 h 684657"/>
              <a:gd name="connsiteX5" fmla="*/ 342901 w 1028700"/>
              <a:gd name="connsiteY5" fmla="*/ 512530 h 684657"/>
              <a:gd name="connsiteX6" fmla="*/ 366713 w 1028700"/>
              <a:gd name="connsiteY6" fmla="*/ 280756 h 684657"/>
              <a:gd name="connsiteX7" fmla="*/ 400050 w 1028700"/>
              <a:gd name="connsiteY7" fmla="*/ 1356 h 684657"/>
              <a:gd name="connsiteX8" fmla="*/ 439738 w 1028700"/>
              <a:gd name="connsiteY8" fmla="*/ 402994 h 684657"/>
              <a:gd name="connsiteX9" fmla="*/ 458788 w 1028700"/>
              <a:gd name="connsiteY9" fmla="*/ 517293 h 684657"/>
              <a:gd name="connsiteX10" fmla="*/ 595313 w 1028700"/>
              <a:gd name="connsiteY10" fmla="*/ 520468 h 684657"/>
              <a:gd name="connsiteX11" fmla="*/ 681038 w 1028700"/>
              <a:gd name="connsiteY11" fmla="*/ 577618 h 684657"/>
              <a:gd name="connsiteX12" fmla="*/ 754063 w 1028700"/>
              <a:gd name="connsiteY12" fmla="*/ 683981 h 684657"/>
              <a:gd name="connsiteX13" fmla="*/ 868363 w 1028700"/>
              <a:gd name="connsiteY13" fmla="*/ 522056 h 684657"/>
              <a:gd name="connsiteX14" fmla="*/ 1028700 w 1028700"/>
              <a:gd name="connsiteY14" fmla="*/ 523643 h 684657"/>
              <a:gd name="connsiteX0" fmla="*/ 0 w 1028700"/>
              <a:gd name="connsiteY0" fmla="*/ 520454 h 684643"/>
              <a:gd name="connsiteX1" fmla="*/ 85725 w 1028700"/>
              <a:gd name="connsiteY1" fmla="*/ 520454 h 684643"/>
              <a:gd name="connsiteX2" fmla="*/ 169863 w 1028700"/>
              <a:gd name="connsiteY2" fmla="*/ 518867 h 684643"/>
              <a:gd name="connsiteX3" fmla="*/ 227013 w 1028700"/>
              <a:gd name="connsiteY3" fmla="*/ 449017 h 684643"/>
              <a:gd name="connsiteX4" fmla="*/ 280988 w 1028700"/>
              <a:gd name="connsiteY4" fmla="*/ 517279 h 684643"/>
              <a:gd name="connsiteX5" fmla="*/ 352426 w 1028700"/>
              <a:gd name="connsiteY5" fmla="*/ 496641 h 684643"/>
              <a:gd name="connsiteX6" fmla="*/ 366713 w 1028700"/>
              <a:gd name="connsiteY6" fmla="*/ 280742 h 684643"/>
              <a:gd name="connsiteX7" fmla="*/ 400050 w 1028700"/>
              <a:gd name="connsiteY7" fmla="*/ 1342 h 684643"/>
              <a:gd name="connsiteX8" fmla="*/ 439738 w 1028700"/>
              <a:gd name="connsiteY8" fmla="*/ 402980 h 684643"/>
              <a:gd name="connsiteX9" fmla="*/ 458788 w 1028700"/>
              <a:gd name="connsiteY9" fmla="*/ 517279 h 684643"/>
              <a:gd name="connsiteX10" fmla="*/ 595313 w 1028700"/>
              <a:gd name="connsiteY10" fmla="*/ 520454 h 684643"/>
              <a:gd name="connsiteX11" fmla="*/ 681038 w 1028700"/>
              <a:gd name="connsiteY11" fmla="*/ 577604 h 684643"/>
              <a:gd name="connsiteX12" fmla="*/ 754063 w 1028700"/>
              <a:gd name="connsiteY12" fmla="*/ 683967 h 684643"/>
              <a:gd name="connsiteX13" fmla="*/ 868363 w 1028700"/>
              <a:gd name="connsiteY13" fmla="*/ 522042 h 684643"/>
              <a:gd name="connsiteX14" fmla="*/ 1028700 w 1028700"/>
              <a:gd name="connsiteY14" fmla="*/ 523629 h 684643"/>
              <a:gd name="connsiteX0" fmla="*/ 0 w 1028700"/>
              <a:gd name="connsiteY0" fmla="*/ 520454 h 684643"/>
              <a:gd name="connsiteX1" fmla="*/ 85725 w 1028700"/>
              <a:gd name="connsiteY1" fmla="*/ 520454 h 684643"/>
              <a:gd name="connsiteX2" fmla="*/ 169863 w 1028700"/>
              <a:gd name="connsiteY2" fmla="*/ 518867 h 684643"/>
              <a:gd name="connsiteX3" fmla="*/ 227013 w 1028700"/>
              <a:gd name="connsiteY3" fmla="*/ 449017 h 684643"/>
              <a:gd name="connsiteX4" fmla="*/ 280988 w 1028700"/>
              <a:gd name="connsiteY4" fmla="*/ 517279 h 684643"/>
              <a:gd name="connsiteX5" fmla="*/ 347664 w 1028700"/>
              <a:gd name="connsiteY5" fmla="*/ 496641 h 684643"/>
              <a:gd name="connsiteX6" fmla="*/ 366713 w 1028700"/>
              <a:gd name="connsiteY6" fmla="*/ 280742 h 684643"/>
              <a:gd name="connsiteX7" fmla="*/ 400050 w 1028700"/>
              <a:gd name="connsiteY7" fmla="*/ 1342 h 684643"/>
              <a:gd name="connsiteX8" fmla="*/ 439738 w 1028700"/>
              <a:gd name="connsiteY8" fmla="*/ 402980 h 684643"/>
              <a:gd name="connsiteX9" fmla="*/ 458788 w 1028700"/>
              <a:gd name="connsiteY9" fmla="*/ 517279 h 684643"/>
              <a:gd name="connsiteX10" fmla="*/ 595313 w 1028700"/>
              <a:gd name="connsiteY10" fmla="*/ 520454 h 684643"/>
              <a:gd name="connsiteX11" fmla="*/ 681038 w 1028700"/>
              <a:gd name="connsiteY11" fmla="*/ 577604 h 684643"/>
              <a:gd name="connsiteX12" fmla="*/ 754063 w 1028700"/>
              <a:gd name="connsiteY12" fmla="*/ 683967 h 684643"/>
              <a:gd name="connsiteX13" fmla="*/ 868363 w 1028700"/>
              <a:gd name="connsiteY13" fmla="*/ 522042 h 684643"/>
              <a:gd name="connsiteX14" fmla="*/ 1028700 w 1028700"/>
              <a:gd name="connsiteY14" fmla="*/ 523629 h 684643"/>
              <a:gd name="connsiteX0" fmla="*/ 0 w 1028700"/>
              <a:gd name="connsiteY0" fmla="*/ 520454 h 684643"/>
              <a:gd name="connsiteX1" fmla="*/ 85725 w 1028700"/>
              <a:gd name="connsiteY1" fmla="*/ 520454 h 684643"/>
              <a:gd name="connsiteX2" fmla="*/ 169863 w 1028700"/>
              <a:gd name="connsiteY2" fmla="*/ 518867 h 684643"/>
              <a:gd name="connsiteX3" fmla="*/ 227013 w 1028700"/>
              <a:gd name="connsiteY3" fmla="*/ 449017 h 684643"/>
              <a:gd name="connsiteX4" fmla="*/ 280988 w 1028700"/>
              <a:gd name="connsiteY4" fmla="*/ 517279 h 684643"/>
              <a:gd name="connsiteX5" fmla="*/ 347664 w 1028700"/>
              <a:gd name="connsiteY5" fmla="*/ 496641 h 684643"/>
              <a:gd name="connsiteX6" fmla="*/ 366713 w 1028700"/>
              <a:gd name="connsiteY6" fmla="*/ 280742 h 684643"/>
              <a:gd name="connsiteX7" fmla="*/ 400050 w 1028700"/>
              <a:gd name="connsiteY7" fmla="*/ 1342 h 684643"/>
              <a:gd name="connsiteX8" fmla="*/ 439738 w 1028700"/>
              <a:gd name="connsiteY8" fmla="*/ 402980 h 684643"/>
              <a:gd name="connsiteX9" fmla="*/ 458788 w 1028700"/>
              <a:gd name="connsiteY9" fmla="*/ 517279 h 684643"/>
              <a:gd name="connsiteX10" fmla="*/ 595313 w 1028700"/>
              <a:gd name="connsiteY10" fmla="*/ 520454 h 684643"/>
              <a:gd name="connsiteX11" fmla="*/ 681038 w 1028700"/>
              <a:gd name="connsiteY11" fmla="*/ 577604 h 684643"/>
              <a:gd name="connsiteX12" fmla="*/ 754063 w 1028700"/>
              <a:gd name="connsiteY12" fmla="*/ 683967 h 684643"/>
              <a:gd name="connsiteX13" fmla="*/ 868363 w 1028700"/>
              <a:gd name="connsiteY13" fmla="*/ 522042 h 684643"/>
              <a:gd name="connsiteX14" fmla="*/ 1028700 w 1028700"/>
              <a:gd name="connsiteY14" fmla="*/ 523629 h 684643"/>
              <a:gd name="connsiteX0" fmla="*/ 0 w 1028700"/>
              <a:gd name="connsiteY0" fmla="*/ 520454 h 684638"/>
              <a:gd name="connsiteX1" fmla="*/ 85725 w 1028700"/>
              <a:gd name="connsiteY1" fmla="*/ 520454 h 684638"/>
              <a:gd name="connsiteX2" fmla="*/ 169863 w 1028700"/>
              <a:gd name="connsiteY2" fmla="*/ 518867 h 684638"/>
              <a:gd name="connsiteX3" fmla="*/ 227013 w 1028700"/>
              <a:gd name="connsiteY3" fmla="*/ 449017 h 684638"/>
              <a:gd name="connsiteX4" fmla="*/ 280988 w 1028700"/>
              <a:gd name="connsiteY4" fmla="*/ 517279 h 684638"/>
              <a:gd name="connsiteX5" fmla="*/ 347664 w 1028700"/>
              <a:gd name="connsiteY5" fmla="*/ 496641 h 684638"/>
              <a:gd name="connsiteX6" fmla="*/ 366713 w 1028700"/>
              <a:gd name="connsiteY6" fmla="*/ 280742 h 684638"/>
              <a:gd name="connsiteX7" fmla="*/ 400050 w 1028700"/>
              <a:gd name="connsiteY7" fmla="*/ 1342 h 684638"/>
              <a:gd name="connsiteX8" fmla="*/ 439738 w 1028700"/>
              <a:gd name="connsiteY8" fmla="*/ 402980 h 684638"/>
              <a:gd name="connsiteX9" fmla="*/ 458788 w 1028700"/>
              <a:gd name="connsiteY9" fmla="*/ 517279 h 684638"/>
              <a:gd name="connsiteX10" fmla="*/ 603251 w 1028700"/>
              <a:gd name="connsiteY10" fmla="*/ 525216 h 684638"/>
              <a:gd name="connsiteX11" fmla="*/ 681038 w 1028700"/>
              <a:gd name="connsiteY11" fmla="*/ 577604 h 684638"/>
              <a:gd name="connsiteX12" fmla="*/ 754063 w 1028700"/>
              <a:gd name="connsiteY12" fmla="*/ 683967 h 684638"/>
              <a:gd name="connsiteX13" fmla="*/ 868363 w 1028700"/>
              <a:gd name="connsiteY13" fmla="*/ 522042 h 684638"/>
              <a:gd name="connsiteX14" fmla="*/ 1028700 w 1028700"/>
              <a:gd name="connsiteY14" fmla="*/ 523629 h 684638"/>
              <a:gd name="connsiteX0" fmla="*/ 0 w 1028700"/>
              <a:gd name="connsiteY0" fmla="*/ 520454 h 685223"/>
              <a:gd name="connsiteX1" fmla="*/ 85725 w 1028700"/>
              <a:gd name="connsiteY1" fmla="*/ 520454 h 685223"/>
              <a:gd name="connsiteX2" fmla="*/ 169863 w 1028700"/>
              <a:gd name="connsiteY2" fmla="*/ 518867 h 685223"/>
              <a:gd name="connsiteX3" fmla="*/ 227013 w 1028700"/>
              <a:gd name="connsiteY3" fmla="*/ 449017 h 685223"/>
              <a:gd name="connsiteX4" fmla="*/ 280988 w 1028700"/>
              <a:gd name="connsiteY4" fmla="*/ 517279 h 685223"/>
              <a:gd name="connsiteX5" fmla="*/ 347664 w 1028700"/>
              <a:gd name="connsiteY5" fmla="*/ 496641 h 685223"/>
              <a:gd name="connsiteX6" fmla="*/ 366713 w 1028700"/>
              <a:gd name="connsiteY6" fmla="*/ 280742 h 685223"/>
              <a:gd name="connsiteX7" fmla="*/ 400050 w 1028700"/>
              <a:gd name="connsiteY7" fmla="*/ 1342 h 685223"/>
              <a:gd name="connsiteX8" fmla="*/ 439738 w 1028700"/>
              <a:gd name="connsiteY8" fmla="*/ 402980 h 685223"/>
              <a:gd name="connsiteX9" fmla="*/ 458788 w 1028700"/>
              <a:gd name="connsiteY9" fmla="*/ 517279 h 685223"/>
              <a:gd name="connsiteX10" fmla="*/ 603251 w 1028700"/>
              <a:gd name="connsiteY10" fmla="*/ 525216 h 685223"/>
              <a:gd name="connsiteX11" fmla="*/ 690563 w 1028700"/>
              <a:gd name="connsiteY11" fmla="*/ 593479 h 685223"/>
              <a:gd name="connsiteX12" fmla="*/ 754063 w 1028700"/>
              <a:gd name="connsiteY12" fmla="*/ 683967 h 685223"/>
              <a:gd name="connsiteX13" fmla="*/ 868363 w 1028700"/>
              <a:gd name="connsiteY13" fmla="*/ 522042 h 685223"/>
              <a:gd name="connsiteX14" fmla="*/ 1028700 w 1028700"/>
              <a:gd name="connsiteY14" fmla="*/ 523629 h 685223"/>
              <a:gd name="connsiteX0" fmla="*/ 0 w 1028700"/>
              <a:gd name="connsiteY0" fmla="*/ 520454 h 685216"/>
              <a:gd name="connsiteX1" fmla="*/ 85725 w 1028700"/>
              <a:gd name="connsiteY1" fmla="*/ 520454 h 685216"/>
              <a:gd name="connsiteX2" fmla="*/ 169863 w 1028700"/>
              <a:gd name="connsiteY2" fmla="*/ 518867 h 685216"/>
              <a:gd name="connsiteX3" fmla="*/ 227013 w 1028700"/>
              <a:gd name="connsiteY3" fmla="*/ 449017 h 685216"/>
              <a:gd name="connsiteX4" fmla="*/ 280988 w 1028700"/>
              <a:gd name="connsiteY4" fmla="*/ 517279 h 685216"/>
              <a:gd name="connsiteX5" fmla="*/ 347664 w 1028700"/>
              <a:gd name="connsiteY5" fmla="*/ 496641 h 685216"/>
              <a:gd name="connsiteX6" fmla="*/ 366713 w 1028700"/>
              <a:gd name="connsiteY6" fmla="*/ 280742 h 685216"/>
              <a:gd name="connsiteX7" fmla="*/ 400050 w 1028700"/>
              <a:gd name="connsiteY7" fmla="*/ 1342 h 685216"/>
              <a:gd name="connsiteX8" fmla="*/ 439738 w 1028700"/>
              <a:gd name="connsiteY8" fmla="*/ 402980 h 685216"/>
              <a:gd name="connsiteX9" fmla="*/ 458788 w 1028700"/>
              <a:gd name="connsiteY9" fmla="*/ 517279 h 685216"/>
              <a:gd name="connsiteX10" fmla="*/ 546101 w 1028700"/>
              <a:gd name="connsiteY10" fmla="*/ 528391 h 685216"/>
              <a:gd name="connsiteX11" fmla="*/ 690563 w 1028700"/>
              <a:gd name="connsiteY11" fmla="*/ 593479 h 685216"/>
              <a:gd name="connsiteX12" fmla="*/ 754063 w 1028700"/>
              <a:gd name="connsiteY12" fmla="*/ 683967 h 685216"/>
              <a:gd name="connsiteX13" fmla="*/ 868363 w 1028700"/>
              <a:gd name="connsiteY13" fmla="*/ 522042 h 685216"/>
              <a:gd name="connsiteX14" fmla="*/ 1028700 w 1028700"/>
              <a:gd name="connsiteY14" fmla="*/ 523629 h 685216"/>
              <a:gd name="connsiteX0" fmla="*/ 0 w 1028700"/>
              <a:gd name="connsiteY0" fmla="*/ 520454 h 683973"/>
              <a:gd name="connsiteX1" fmla="*/ 85725 w 1028700"/>
              <a:gd name="connsiteY1" fmla="*/ 520454 h 683973"/>
              <a:gd name="connsiteX2" fmla="*/ 169863 w 1028700"/>
              <a:gd name="connsiteY2" fmla="*/ 518867 h 683973"/>
              <a:gd name="connsiteX3" fmla="*/ 227013 w 1028700"/>
              <a:gd name="connsiteY3" fmla="*/ 449017 h 683973"/>
              <a:gd name="connsiteX4" fmla="*/ 280988 w 1028700"/>
              <a:gd name="connsiteY4" fmla="*/ 517279 h 683973"/>
              <a:gd name="connsiteX5" fmla="*/ 347664 w 1028700"/>
              <a:gd name="connsiteY5" fmla="*/ 496641 h 683973"/>
              <a:gd name="connsiteX6" fmla="*/ 366713 w 1028700"/>
              <a:gd name="connsiteY6" fmla="*/ 280742 h 683973"/>
              <a:gd name="connsiteX7" fmla="*/ 400050 w 1028700"/>
              <a:gd name="connsiteY7" fmla="*/ 1342 h 683973"/>
              <a:gd name="connsiteX8" fmla="*/ 439738 w 1028700"/>
              <a:gd name="connsiteY8" fmla="*/ 402980 h 683973"/>
              <a:gd name="connsiteX9" fmla="*/ 458788 w 1028700"/>
              <a:gd name="connsiteY9" fmla="*/ 517279 h 683973"/>
              <a:gd name="connsiteX10" fmla="*/ 546101 w 1028700"/>
              <a:gd name="connsiteY10" fmla="*/ 528391 h 683973"/>
              <a:gd name="connsiteX11" fmla="*/ 649288 w 1028700"/>
              <a:gd name="connsiteY11" fmla="*/ 528392 h 683973"/>
              <a:gd name="connsiteX12" fmla="*/ 754063 w 1028700"/>
              <a:gd name="connsiteY12" fmla="*/ 683967 h 683973"/>
              <a:gd name="connsiteX13" fmla="*/ 868363 w 1028700"/>
              <a:gd name="connsiteY13" fmla="*/ 522042 h 683973"/>
              <a:gd name="connsiteX14" fmla="*/ 1028700 w 1028700"/>
              <a:gd name="connsiteY14" fmla="*/ 523629 h 683973"/>
              <a:gd name="connsiteX0" fmla="*/ 0 w 1028700"/>
              <a:gd name="connsiteY0" fmla="*/ 520454 h 684028"/>
              <a:gd name="connsiteX1" fmla="*/ 85725 w 1028700"/>
              <a:gd name="connsiteY1" fmla="*/ 520454 h 684028"/>
              <a:gd name="connsiteX2" fmla="*/ 169863 w 1028700"/>
              <a:gd name="connsiteY2" fmla="*/ 518867 h 684028"/>
              <a:gd name="connsiteX3" fmla="*/ 227013 w 1028700"/>
              <a:gd name="connsiteY3" fmla="*/ 449017 h 684028"/>
              <a:gd name="connsiteX4" fmla="*/ 280988 w 1028700"/>
              <a:gd name="connsiteY4" fmla="*/ 517279 h 684028"/>
              <a:gd name="connsiteX5" fmla="*/ 347664 w 1028700"/>
              <a:gd name="connsiteY5" fmla="*/ 496641 h 684028"/>
              <a:gd name="connsiteX6" fmla="*/ 366713 w 1028700"/>
              <a:gd name="connsiteY6" fmla="*/ 280742 h 684028"/>
              <a:gd name="connsiteX7" fmla="*/ 400050 w 1028700"/>
              <a:gd name="connsiteY7" fmla="*/ 1342 h 684028"/>
              <a:gd name="connsiteX8" fmla="*/ 439738 w 1028700"/>
              <a:gd name="connsiteY8" fmla="*/ 402980 h 684028"/>
              <a:gd name="connsiteX9" fmla="*/ 458788 w 1028700"/>
              <a:gd name="connsiteY9" fmla="*/ 517279 h 684028"/>
              <a:gd name="connsiteX10" fmla="*/ 546101 w 1028700"/>
              <a:gd name="connsiteY10" fmla="*/ 528391 h 684028"/>
              <a:gd name="connsiteX11" fmla="*/ 647701 w 1028700"/>
              <a:gd name="connsiteY11" fmla="*/ 541092 h 684028"/>
              <a:gd name="connsiteX12" fmla="*/ 754063 w 1028700"/>
              <a:gd name="connsiteY12" fmla="*/ 683967 h 684028"/>
              <a:gd name="connsiteX13" fmla="*/ 868363 w 1028700"/>
              <a:gd name="connsiteY13" fmla="*/ 522042 h 684028"/>
              <a:gd name="connsiteX14" fmla="*/ 1028700 w 1028700"/>
              <a:gd name="connsiteY14" fmla="*/ 523629 h 684028"/>
              <a:gd name="connsiteX0" fmla="*/ 0 w 1028700"/>
              <a:gd name="connsiteY0" fmla="*/ 520454 h 684028"/>
              <a:gd name="connsiteX1" fmla="*/ 85725 w 1028700"/>
              <a:gd name="connsiteY1" fmla="*/ 520454 h 684028"/>
              <a:gd name="connsiteX2" fmla="*/ 169863 w 1028700"/>
              <a:gd name="connsiteY2" fmla="*/ 518867 h 684028"/>
              <a:gd name="connsiteX3" fmla="*/ 227013 w 1028700"/>
              <a:gd name="connsiteY3" fmla="*/ 449017 h 684028"/>
              <a:gd name="connsiteX4" fmla="*/ 280988 w 1028700"/>
              <a:gd name="connsiteY4" fmla="*/ 517279 h 684028"/>
              <a:gd name="connsiteX5" fmla="*/ 347664 w 1028700"/>
              <a:gd name="connsiteY5" fmla="*/ 496641 h 684028"/>
              <a:gd name="connsiteX6" fmla="*/ 366713 w 1028700"/>
              <a:gd name="connsiteY6" fmla="*/ 280742 h 684028"/>
              <a:gd name="connsiteX7" fmla="*/ 400050 w 1028700"/>
              <a:gd name="connsiteY7" fmla="*/ 1342 h 684028"/>
              <a:gd name="connsiteX8" fmla="*/ 439738 w 1028700"/>
              <a:gd name="connsiteY8" fmla="*/ 402980 h 684028"/>
              <a:gd name="connsiteX9" fmla="*/ 458788 w 1028700"/>
              <a:gd name="connsiteY9" fmla="*/ 517279 h 684028"/>
              <a:gd name="connsiteX10" fmla="*/ 547688 w 1028700"/>
              <a:gd name="connsiteY10" fmla="*/ 531566 h 684028"/>
              <a:gd name="connsiteX11" fmla="*/ 647701 w 1028700"/>
              <a:gd name="connsiteY11" fmla="*/ 541092 h 684028"/>
              <a:gd name="connsiteX12" fmla="*/ 754063 w 1028700"/>
              <a:gd name="connsiteY12" fmla="*/ 683967 h 684028"/>
              <a:gd name="connsiteX13" fmla="*/ 868363 w 1028700"/>
              <a:gd name="connsiteY13" fmla="*/ 522042 h 684028"/>
              <a:gd name="connsiteX14" fmla="*/ 1028700 w 1028700"/>
              <a:gd name="connsiteY14" fmla="*/ 523629 h 684028"/>
              <a:gd name="connsiteX0" fmla="*/ 0 w 1028700"/>
              <a:gd name="connsiteY0" fmla="*/ 520454 h 684028"/>
              <a:gd name="connsiteX1" fmla="*/ 85725 w 1028700"/>
              <a:gd name="connsiteY1" fmla="*/ 520454 h 684028"/>
              <a:gd name="connsiteX2" fmla="*/ 169863 w 1028700"/>
              <a:gd name="connsiteY2" fmla="*/ 518867 h 684028"/>
              <a:gd name="connsiteX3" fmla="*/ 227013 w 1028700"/>
              <a:gd name="connsiteY3" fmla="*/ 449017 h 684028"/>
              <a:gd name="connsiteX4" fmla="*/ 280988 w 1028700"/>
              <a:gd name="connsiteY4" fmla="*/ 517279 h 684028"/>
              <a:gd name="connsiteX5" fmla="*/ 347664 w 1028700"/>
              <a:gd name="connsiteY5" fmla="*/ 496641 h 684028"/>
              <a:gd name="connsiteX6" fmla="*/ 366713 w 1028700"/>
              <a:gd name="connsiteY6" fmla="*/ 280742 h 684028"/>
              <a:gd name="connsiteX7" fmla="*/ 400050 w 1028700"/>
              <a:gd name="connsiteY7" fmla="*/ 1342 h 684028"/>
              <a:gd name="connsiteX8" fmla="*/ 439738 w 1028700"/>
              <a:gd name="connsiteY8" fmla="*/ 402980 h 684028"/>
              <a:gd name="connsiteX9" fmla="*/ 458788 w 1028700"/>
              <a:gd name="connsiteY9" fmla="*/ 517279 h 684028"/>
              <a:gd name="connsiteX10" fmla="*/ 547688 w 1028700"/>
              <a:gd name="connsiteY10" fmla="*/ 531566 h 684028"/>
              <a:gd name="connsiteX11" fmla="*/ 647701 w 1028700"/>
              <a:gd name="connsiteY11" fmla="*/ 541092 h 684028"/>
              <a:gd name="connsiteX12" fmla="*/ 754063 w 1028700"/>
              <a:gd name="connsiteY12" fmla="*/ 683967 h 684028"/>
              <a:gd name="connsiteX13" fmla="*/ 868363 w 1028700"/>
              <a:gd name="connsiteY13" fmla="*/ 522042 h 684028"/>
              <a:gd name="connsiteX14" fmla="*/ 1028700 w 1028700"/>
              <a:gd name="connsiteY14" fmla="*/ 523629 h 684028"/>
              <a:gd name="connsiteX0" fmla="*/ 0 w 1028700"/>
              <a:gd name="connsiteY0" fmla="*/ 520454 h 684028"/>
              <a:gd name="connsiteX1" fmla="*/ 85725 w 1028700"/>
              <a:gd name="connsiteY1" fmla="*/ 520454 h 684028"/>
              <a:gd name="connsiteX2" fmla="*/ 169863 w 1028700"/>
              <a:gd name="connsiteY2" fmla="*/ 518867 h 684028"/>
              <a:gd name="connsiteX3" fmla="*/ 227013 w 1028700"/>
              <a:gd name="connsiteY3" fmla="*/ 449017 h 684028"/>
              <a:gd name="connsiteX4" fmla="*/ 280988 w 1028700"/>
              <a:gd name="connsiteY4" fmla="*/ 517279 h 684028"/>
              <a:gd name="connsiteX5" fmla="*/ 347664 w 1028700"/>
              <a:gd name="connsiteY5" fmla="*/ 496641 h 684028"/>
              <a:gd name="connsiteX6" fmla="*/ 366713 w 1028700"/>
              <a:gd name="connsiteY6" fmla="*/ 280742 h 684028"/>
              <a:gd name="connsiteX7" fmla="*/ 400050 w 1028700"/>
              <a:gd name="connsiteY7" fmla="*/ 1342 h 684028"/>
              <a:gd name="connsiteX8" fmla="*/ 439738 w 1028700"/>
              <a:gd name="connsiteY8" fmla="*/ 402980 h 684028"/>
              <a:gd name="connsiteX9" fmla="*/ 458788 w 1028700"/>
              <a:gd name="connsiteY9" fmla="*/ 517279 h 684028"/>
              <a:gd name="connsiteX10" fmla="*/ 550863 w 1028700"/>
              <a:gd name="connsiteY10" fmla="*/ 528391 h 684028"/>
              <a:gd name="connsiteX11" fmla="*/ 647701 w 1028700"/>
              <a:gd name="connsiteY11" fmla="*/ 541092 h 684028"/>
              <a:gd name="connsiteX12" fmla="*/ 754063 w 1028700"/>
              <a:gd name="connsiteY12" fmla="*/ 683967 h 684028"/>
              <a:gd name="connsiteX13" fmla="*/ 868363 w 1028700"/>
              <a:gd name="connsiteY13" fmla="*/ 522042 h 684028"/>
              <a:gd name="connsiteX14" fmla="*/ 1028700 w 1028700"/>
              <a:gd name="connsiteY14" fmla="*/ 523629 h 684028"/>
              <a:gd name="connsiteX0" fmla="*/ 0 w 1028700"/>
              <a:gd name="connsiteY0" fmla="*/ 520454 h 684028"/>
              <a:gd name="connsiteX1" fmla="*/ 85725 w 1028700"/>
              <a:gd name="connsiteY1" fmla="*/ 520454 h 684028"/>
              <a:gd name="connsiteX2" fmla="*/ 169863 w 1028700"/>
              <a:gd name="connsiteY2" fmla="*/ 518867 h 684028"/>
              <a:gd name="connsiteX3" fmla="*/ 227013 w 1028700"/>
              <a:gd name="connsiteY3" fmla="*/ 449017 h 684028"/>
              <a:gd name="connsiteX4" fmla="*/ 280988 w 1028700"/>
              <a:gd name="connsiteY4" fmla="*/ 517279 h 684028"/>
              <a:gd name="connsiteX5" fmla="*/ 347664 w 1028700"/>
              <a:gd name="connsiteY5" fmla="*/ 496641 h 684028"/>
              <a:gd name="connsiteX6" fmla="*/ 366713 w 1028700"/>
              <a:gd name="connsiteY6" fmla="*/ 280742 h 684028"/>
              <a:gd name="connsiteX7" fmla="*/ 400050 w 1028700"/>
              <a:gd name="connsiteY7" fmla="*/ 1342 h 684028"/>
              <a:gd name="connsiteX8" fmla="*/ 439738 w 1028700"/>
              <a:gd name="connsiteY8" fmla="*/ 402980 h 684028"/>
              <a:gd name="connsiteX9" fmla="*/ 455613 w 1028700"/>
              <a:gd name="connsiteY9" fmla="*/ 509342 h 684028"/>
              <a:gd name="connsiteX10" fmla="*/ 550863 w 1028700"/>
              <a:gd name="connsiteY10" fmla="*/ 528391 h 684028"/>
              <a:gd name="connsiteX11" fmla="*/ 647701 w 1028700"/>
              <a:gd name="connsiteY11" fmla="*/ 541092 h 684028"/>
              <a:gd name="connsiteX12" fmla="*/ 754063 w 1028700"/>
              <a:gd name="connsiteY12" fmla="*/ 683967 h 684028"/>
              <a:gd name="connsiteX13" fmla="*/ 868363 w 1028700"/>
              <a:gd name="connsiteY13" fmla="*/ 522042 h 684028"/>
              <a:gd name="connsiteX14" fmla="*/ 1028700 w 1028700"/>
              <a:gd name="connsiteY14" fmla="*/ 523629 h 684028"/>
              <a:gd name="connsiteX0" fmla="*/ 0 w 1028700"/>
              <a:gd name="connsiteY0" fmla="*/ 520454 h 684028"/>
              <a:gd name="connsiteX1" fmla="*/ 85725 w 1028700"/>
              <a:gd name="connsiteY1" fmla="*/ 520454 h 684028"/>
              <a:gd name="connsiteX2" fmla="*/ 169863 w 1028700"/>
              <a:gd name="connsiteY2" fmla="*/ 518867 h 684028"/>
              <a:gd name="connsiteX3" fmla="*/ 227013 w 1028700"/>
              <a:gd name="connsiteY3" fmla="*/ 449017 h 684028"/>
              <a:gd name="connsiteX4" fmla="*/ 280988 w 1028700"/>
              <a:gd name="connsiteY4" fmla="*/ 517279 h 684028"/>
              <a:gd name="connsiteX5" fmla="*/ 347664 w 1028700"/>
              <a:gd name="connsiteY5" fmla="*/ 496641 h 684028"/>
              <a:gd name="connsiteX6" fmla="*/ 366713 w 1028700"/>
              <a:gd name="connsiteY6" fmla="*/ 280742 h 684028"/>
              <a:gd name="connsiteX7" fmla="*/ 400050 w 1028700"/>
              <a:gd name="connsiteY7" fmla="*/ 1342 h 684028"/>
              <a:gd name="connsiteX8" fmla="*/ 439738 w 1028700"/>
              <a:gd name="connsiteY8" fmla="*/ 402980 h 684028"/>
              <a:gd name="connsiteX9" fmla="*/ 455613 w 1028700"/>
              <a:gd name="connsiteY9" fmla="*/ 509342 h 684028"/>
              <a:gd name="connsiteX10" fmla="*/ 550863 w 1028700"/>
              <a:gd name="connsiteY10" fmla="*/ 528391 h 684028"/>
              <a:gd name="connsiteX11" fmla="*/ 647701 w 1028700"/>
              <a:gd name="connsiteY11" fmla="*/ 541092 h 684028"/>
              <a:gd name="connsiteX12" fmla="*/ 754063 w 1028700"/>
              <a:gd name="connsiteY12" fmla="*/ 683967 h 684028"/>
              <a:gd name="connsiteX13" fmla="*/ 868363 w 1028700"/>
              <a:gd name="connsiteY13" fmla="*/ 522042 h 684028"/>
              <a:gd name="connsiteX14" fmla="*/ 1028700 w 1028700"/>
              <a:gd name="connsiteY14" fmla="*/ 523629 h 684028"/>
              <a:gd name="connsiteX0" fmla="*/ 0 w 1028700"/>
              <a:gd name="connsiteY0" fmla="*/ 520454 h 683967"/>
              <a:gd name="connsiteX1" fmla="*/ 85725 w 1028700"/>
              <a:gd name="connsiteY1" fmla="*/ 520454 h 683967"/>
              <a:gd name="connsiteX2" fmla="*/ 169863 w 1028700"/>
              <a:gd name="connsiteY2" fmla="*/ 518867 h 683967"/>
              <a:gd name="connsiteX3" fmla="*/ 227013 w 1028700"/>
              <a:gd name="connsiteY3" fmla="*/ 449017 h 683967"/>
              <a:gd name="connsiteX4" fmla="*/ 280988 w 1028700"/>
              <a:gd name="connsiteY4" fmla="*/ 517279 h 683967"/>
              <a:gd name="connsiteX5" fmla="*/ 347664 w 1028700"/>
              <a:gd name="connsiteY5" fmla="*/ 496641 h 683967"/>
              <a:gd name="connsiteX6" fmla="*/ 366713 w 1028700"/>
              <a:gd name="connsiteY6" fmla="*/ 280742 h 683967"/>
              <a:gd name="connsiteX7" fmla="*/ 400050 w 1028700"/>
              <a:gd name="connsiteY7" fmla="*/ 1342 h 683967"/>
              <a:gd name="connsiteX8" fmla="*/ 439738 w 1028700"/>
              <a:gd name="connsiteY8" fmla="*/ 402980 h 683967"/>
              <a:gd name="connsiteX9" fmla="*/ 455613 w 1028700"/>
              <a:gd name="connsiteY9" fmla="*/ 509342 h 683967"/>
              <a:gd name="connsiteX10" fmla="*/ 550863 w 1028700"/>
              <a:gd name="connsiteY10" fmla="*/ 528391 h 683967"/>
              <a:gd name="connsiteX11" fmla="*/ 647701 w 1028700"/>
              <a:gd name="connsiteY11" fmla="*/ 541092 h 683967"/>
              <a:gd name="connsiteX12" fmla="*/ 754063 w 1028700"/>
              <a:gd name="connsiteY12" fmla="*/ 683967 h 683967"/>
              <a:gd name="connsiteX13" fmla="*/ 855663 w 1028700"/>
              <a:gd name="connsiteY13" fmla="*/ 539504 h 683967"/>
              <a:gd name="connsiteX14" fmla="*/ 1028700 w 1028700"/>
              <a:gd name="connsiteY14" fmla="*/ 523629 h 683967"/>
              <a:gd name="connsiteX0" fmla="*/ 0 w 1028700"/>
              <a:gd name="connsiteY0" fmla="*/ 520454 h 683967"/>
              <a:gd name="connsiteX1" fmla="*/ 85725 w 1028700"/>
              <a:gd name="connsiteY1" fmla="*/ 520454 h 683967"/>
              <a:gd name="connsiteX2" fmla="*/ 169863 w 1028700"/>
              <a:gd name="connsiteY2" fmla="*/ 518867 h 683967"/>
              <a:gd name="connsiteX3" fmla="*/ 227013 w 1028700"/>
              <a:gd name="connsiteY3" fmla="*/ 449017 h 683967"/>
              <a:gd name="connsiteX4" fmla="*/ 280988 w 1028700"/>
              <a:gd name="connsiteY4" fmla="*/ 517279 h 683967"/>
              <a:gd name="connsiteX5" fmla="*/ 347664 w 1028700"/>
              <a:gd name="connsiteY5" fmla="*/ 496641 h 683967"/>
              <a:gd name="connsiteX6" fmla="*/ 366713 w 1028700"/>
              <a:gd name="connsiteY6" fmla="*/ 280742 h 683967"/>
              <a:gd name="connsiteX7" fmla="*/ 400050 w 1028700"/>
              <a:gd name="connsiteY7" fmla="*/ 1342 h 683967"/>
              <a:gd name="connsiteX8" fmla="*/ 439738 w 1028700"/>
              <a:gd name="connsiteY8" fmla="*/ 402980 h 683967"/>
              <a:gd name="connsiteX9" fmla="*/ 455613 w 1028700"/>
              <a:gd name="connsiteY9" fmla="*/ 509342 h 683967"/>
              <a:gd name="connsiteX10" fmla="*/ 550863 w 1028700"/>
              <a:gd name="connsiteY10" fmla="*/ 528391 h 683967"/>
              <a:gd name="connsiteX11" fmla="*/ 647701 w 1028700"/>
              <a:gd name="connsiteY11" fmla="*/ 541092 h 683967"/>
              <a:gd name="connsiteX12" fmla="*/ 754063 w 1028700"/>
              <a:gd name="connsiteY12" fmla="*/ 683967 h 683967"/>
              <a:gd name="connsiteX13" fmla="*/ 855663 w 1028700"/>
              <a:gd name="connsiteY13" fmla="*/ 539504 h 683967"/>
              <a:gd name="connsiteX14" fmla="*/ 1028700 w 1028700"/>
              <a:gd name="connsiteY14" fmla="*/ 523629 h 683967"/>
              <a:gd name="connsiteX0" fmla="*/ 0 w 1028700"/>
              <a:gd name="connsiteY0" fmla="*/ 520454 h 683967"/>
              <a:gd name="connsiteX1" fmla="*/ 85725 w 1028700"/>
              <a:gd name="connsiteY1" fmla="*/ 520454 h 683967"/>
              <a:gd name="connsiteX2" fmla="*/ 169863 w 1028700"/>
              <a:gd name="connsiteY2" fmla="*/ 518867 h 683967"/>
              <a:gd name="connsiteX3" fmla="*/ 227013 w 1028700"/>
              <a:gd name="connsiteY3" fmla="*/ 449017 h 683967"/>
              <a:gd name="connsiteX4" fmla="*/ 280988 w 1028700"/>
              <a:gd name="connsiteY4" fmla="*/ 517279 h 683967"/>
              <a:gd name="connsiteX5" fmla="*/ 347664 w 1028700"/>
              <a:gd name="connsiteY5" fmla="*/ 496641 h 683967"/>
              <a:gd name="connsiteX6" fmla="*/ 366713 w 1028700"/>
              <a:gd name="connsiteY6" fmla="*/ 280742 h 683967"/>
              <a:gd name="connsiteX7" fmla="*/ 400050 w 1028700"/>
              <a:gd name="connsiteY7" fmla="*/ 1342 h 683967"/>
              <a:gd name="connsiteX8" fmla="*/ 439738 w 1028700"/>
              <a:gd name="connsiteY8" fmla="*/ 402980 h 683967"/>
              <a:gd name="connsiteX9" fmla="*/ 455613 w 1028700"/>
              <a:gd name="connsiteY9" fmla="*/ 509342 h 683967"/>
              <a:gd name="connsiteX10" fmla="*/ 550863 w 1028700"/>
              <a:gd name="connsiteY10" fmla="*/ 528391 h 683967"/>
              <a:gd name="connsiteX11" fmla="*/ 647701 w 1028700"/>
              <a:gd name="connsiteY11" fmla="*/ 541092 h 683967"/>
              <a:gd name="connsiteX12" fmla="*/ 754063 w 1028700"/>
              <a:gd name="connsiteY12" fmla="*/ 683967 h 683967"/>
              <a:gd name="connsiteX13" fmla="*/ 855663 w 1028700"/>
              <a:gd name="connsiteY13" fmla="*/ 539504 h 683967"/>
              <a:gd name="connsiteX14" fmla="*/ 930276 w 1028700"/>
              <a:gd name="connsiteY14" fmla="*/ 518868 h 683967"/>
              <a:gd name="connsiteX15" fmla="*/ 1028700 w 1028700"/>
              <a:gd name="connsiteY15" fmla="*/ 523629 h 683967"/>
              <a:gd name="connsiteX0" fmla="*/ 0 w 1028700"/>
              <a:gd name="connsiteY0" fmla="*/ 520454 h 683967"/>
              <a:gd name="connsiteX1" fmla="*/ 85725 w 1028700"/>
              <a:gd name="connsiteY1" fmla="*/ 520454 h 683967"/>
              <a:gd name="connsiteX2" fmla="*/ 169863 w 1028700"/>
              <a:gd name="connsiteY2" fmla="*/ 518867 h 683967"/>
              <a:gd name="connsiteX3" fmla="*/ 227013 w 1028700"/>
              <a:gd name="connsiteY3" fmla="*/ 449017 h 683967"/>
              <a:gd name="connsiteX4" fmla="*/ 280988 w 1028700"/>
              <a:gd name="connsiteY4" fmla="*/ 517279 h 683967"/>
              <a:gd name="connsiteX5" fmla="*/ 347664 w 1028700"/>
              <a:gd name="connsiteY5" fmla="*/ 496641 h 683967"/>
              <a:gd name="connsiteX6" fmla="*/ 366713 w 1028700"/>
              <a:gd name="connsiteY6" fmla="*/ 280742 h 683967"/>
              <a:gd name="connsiteX7" fmla="*/ 400050 w 1028700"/>
              <a:gd name="connsiteY7" fmla="*/ 1342 h 683967"/>
              <a:gd name="connsiteX8" fmla="*/ 439738 w 1028700"/>
              <a:gd name="connsiteY8" fmla="*/ 402980 h 683967"/>
              <a:gd name="connsiteX9" fmla="*/ 455613 w 1028700"/>
              <a:gd name="connsiteY9" fmla="*/ 509342 h 683967"/>
              <a:gd name="connsiteX10" fmla="*/ 550863 w 1028700"/>
              <a:gd name="connsiteY10" fmla="*/ 528391 h 683967"/>
              <a:gd name="connsiteX11" fmla="*/ 647701 w 1028700"/>
              <a:gd name="connsiteY11" fmla="*/ 541092 h 683967"/>
              <a:gd name="connsiteX12" fmla="*/ 754063 w 1028700"/>
              <a:gd name="connsiteY12" fmla="*/ 683967 h 683967"/>
              <a:gd name="connsiteX13" fmla="*/ 855663 w 1028700"/>
              <a:gd name="connsiteY13" fmla="*/ 539504 h 683967"/>
              <a:gd name="connsiteX14" fmla="*/ 936626 w 1028700"/>
              <a:gd name="connsiteY14" fmla="*/ 525218 h 683967"/>
              <a:gd name="connsiteX15" fmla="*/ 1028700 w 1028700"/>
              <a:gd name="connsiteY15" fmla="*/ 523629 h 683967"/>
              <a:gd name="connsiteX0" fmla="*/ 0 w 1031875"/>
              <a:gd name="connsiteY0" fmla="*/ 520454 h 683967"/>
              <a:gd name="connsiteX1" fmla="*/ 85725 w 1031875"/>
              <a:gd name="connsiteY1" fmla="*/ 520454 h 683967"/>
              <a:gd name="connsiteX2" fmla="*/ 169863 w 1031875"/>
              <a:gd name="connsiteY2" fmla="*/ 518867 h 683967"/>
              <a:gd name="connsiteX3" fmla="*/ 227013 w 1031875"/>
              <a:gd name="connsiteY3" fmla="*/ 449017 h 683967"/>
              <a:gd name="connsiteX4" fmla="*/ 280988 w 1031875"/>
              <a:gd name="connsiteY4" fmla="*/ 517279 h 683967"/>
              <a:gd name="connsiteX5" fmla="*/ 347664 w 1031875"/>
              <a:gd name="connsiteY5" fmla="*/ 496641 h 683967"/>
              <a:gd name="connsiteX6" fmla="*/ 366713 w 1031875"/>
              <a:gd name="connsiteY6" fmla="*/ 280742 h 683967"/>
              <a:gd name="connsiteX7" fmla="*/ 400050 w 1031875"/>
              <a:gd name="connsiteY7" fmla="*/ 1342 h 683967"/>
              <a:gd name="connsiteX8" fmla="*/ 439738 w 1031875"/>
              <a:gd name="connsiteY8" fmla="*/ 402980 h 683967"/>
              <a:gd name="connsiteX9" fmla="*/ 455613 w 1031875"/>
              <a:gd name="connsiteY9" fmla="*/ 509342 h 683967"/>
              <a:gd name="connsiteX10" fmla="*/ 550863 w 1031875"/>
              <a:gd name="connsiteY10" fmla="*/ 528391 h 683967"/>
              <a:gd name="connsiteX11" fmla="*/ 647701 w 1031875"/>
              <a:gd name="connsiteY11" fmla="*/ 541092 h 683967"/>
              <a:gd name="connsiteX12" fmla="*/ 754063 w 1031875"/>
              <a:gd name="connsiteY12" fmla="*/ 683967 h 683967"/>
              <a:gd name="connsiteX13" fmla="*/ 855663 w 1031875"/>
              <a:gd name="connsiteY13" fmla="*/ 539504 h 683967"/>
              <a:gd name="connsiteX14" fmla="*/ 936626 w 1031875"/>
              <a:gd name="connsiteY14" fmla="*/ 525218 h 683967"/>
              <a:gd name="connsiteX15" fmla="*/ 1031875 w 1031875"/>
              <a:gd name="connsiteY15" fmla="*/ 528392 h 683967"/>
              <a:gd name="connsiteX0" fmla="*/ 0 w 1031875"/>
              <a:gd name="connsiteY0" fmla="*/ 520454 h 683967"/>
              <a:gd name="connsiteX1" fmla="*/ 85725 w 1031875"/>
              <a:gd name="connsiteY1" fmla="*/ 520454 h 683967"/>
              <a:gd name="connsiteX2" fmla="*/ 169863 w 1031875"/>
              <a:gd name="connsiteY2" fmla="*/ 518867 h 683967"/>
              <a:gd name="connsiteX3" fmla="*/ 227013 w 1031875"/>
              <a:gd name="connsiteY3" fmla="*/ 449017 h 683967"/>
              <a:gd name="connsiteX4" fmla="*/ 280988 w 1031875"/>
              <a:gd name="connsiteY4" fmla="*/ 517279 h 683967"/>
              <a:gd name="connsiteX5" fmla="*/ 347664 w 1031875"/>
              <a:gd name="connsiteY5" fmla="*/ 496641 h 683967"/>
              <a:gd name="connsiteX6" fmla="*/ 366713 w 1031875"/>
              <a:gd name="connsiteY6" fmla="*/ 280742 h 683967"/>
              <a:gd name="connsiteX7" fmla="*/ 400050 w 1031875"/>
              <a:gd name="connsiteY7" fmla="*/ 1342 h 683967"/>
              <a:gd name="connsiteX8" fmla="*/ 439738 w 1031875"/>
              <a:gd name="connsiteY8" fmla="*/ 402980 h 683967"/>
              <a:gd name="connsiteX9" fmla="*/ 455613 w 1031875"/>
              <a:gd name="connsiteY9" fmla="*/ 509342 h 683967"/>
              <a:gd name="connsiteX10" fmla="*/ 550863 w 1031875"/>
              <a:gd name="connsiteY10" fmla="*/ 528391 h 683967"/>
              <a:gd name="connsiteX11" fmla="*/ 647701 w 1031875"/>
              <a:gd name="connsiteY11" fmla="*/ 541092 h 683967"/>
              <a:gd name="connsiteX12" fmla="*/ 754063 w 1031875"/>
              <a:gd name="connsiteY12" fmla="*/ 683967 h 683967"/>
              <a:gd name="connsiteX13" fmla="*/ 855663 w 1031875"/>
              <a:gd name="connsiteY13" fmla="*/ 539504 h 683967"/>
              <a:gd name="connsiteX14" fmla="*/ 950913 w 1031875"/>
              <a:gd name="connsiteY14" fmla="*/ 525218 h 683967"/>
              <a:gd name="connsiteX15" fmla="*/ 1031875 w 1031875"/>
              <a:gd name="connsiteY15" fmla="*/ 528392 h 683967"/>
              <a:gd name="connsiteX0" fmla="*/ 0 w 1031875"/>
              <a:gd name="connsiteY0" fmla="*/ 520454 h 683967"/>
              <a:gd name="connsiteX1" fmla="*/ 85725 w 1031875"/>
              <a:gd name="connsiteY1" fmla="*/ 520454 h 683967"/>
              <a:gd name="connsiteX2" fmla="*/ 169863 w 1031875"/>
              <a:gd name="connsiteY2" fmla="*/ 518867 h 683967"/>
              <a:gd name="connsiteX3" fmla="*/ 227013 w 1031875"/>
              <a:gd name="connsiteY3" fmla="*/ 449017 h 683967"/>
              <a:gd name="connsiteX4" fmla="*/ 280988 w 1031875"/>
              <a:gd name="connsiteY4" fmla="*/ 517279 h 683967"/>
              <a:gd name="connsiteX5" fmla="*/ 347664 w 1031875"/>
              <a:gd name="connsiteY5" fmla="*/ 496641 h 683967"/>
              <a:gd name="connsiteX6" fmla="*/ 366713 w 1031875"/>
              <a:gd name="connsiteY6" fmla="*/ 280742 h 683967"/>
              <a:gd name="connsiteX7" fmla="*/ 400050 w 1031875"/>
              <a:gd name="connsiteY7" fmla="*/ 1342 h 683967"/>
              <a:gd name="connsiteX8" fmla="*/ 439738 w 1031875"/>
              <a:gd name="connsiteY8" fmla="*/ 402980 h 683967"/>
              <a:gd name="connsiteX9" fmla="*/ 455613 w 1031875"/>
              <a:gd name="connsiteY9" fmla="*/ 509342 h 683967"/>
              <a:gd name="connsiteX10" fmla="*/ 550863 w 1031875"/>
              <a:gd name="connsiteY10" fmla="*/ 528391 h 683967"/>
              <a:gd name="connsiteX11" fmla="*/ 647701 w 1031875"/>
              <a:gd name="connsiteY11" fmla="*/ 541092 h 683967"/>
              <a:gd name="connsiteX12" fmla="*/ 754063 w 1031875"/>
              <a:gd name="connsiteY12" fmla="*/ 683967 h 683967"/>
              <a:gd name="connsiteX13" fmla="*/ 855663 w 1031875"/>
              <a:gd name="connsiteY13" fmla="*/ 539504 h 683967"/>
              <a:gd name="connsiteX14" fmla="*/ 950913 w 1031875"/>
              <a:gd name="connsiteY14" fmla="*/ 525218 h 683967"/>
              <a:gd name="connsiteX15" fmla="*/ 1031875 w 1031875"/>
              <a:gd name="connsiteY15" fmla="*/ 528392 h 68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1875" h="683967">
                <a:moveTo>
                  <a:pt x="0" y="520454"/>
                </a:moveTo>
                <a:lnTo>
                  <a:pt x="85725" y="520454"/>
                </a:lnTo>
                <a:cubicBezTo>
                  <a:pt x="114035" y="520190"/>
                  <a:pt x="146315" y="530773"/>
                  <a:pt x="169863" y="518867"/>
                </a:cubicBezTo>
                <a:cubicBezTo>
                  <a:pt x="193411" y="506961"/>
                  <a:pt x="208492" y="449282"/>
                  <a:pt x="227013" y="449017"/>
                </a:cubicBezTo>
                <a:cubicBezTo>
                  <a:pt x="245534" y="448752"/>
                  <a:pt x="260880" y="509342"/>
                  <a:pt x="280988" y="517279"/>
                </a:cubicBezTo>
                <a:cubicBezTo>
                  <a:pt x="301096" y="525216"/>
                  <a:pt x="344489" y="539239"/>
                  <a:pt x="347664" y="496641"/>
                </a:cubicBezTo>
                <a:cubicBezTo>
                  <a:pt x="350839" y="454043"/>
                  <a:pt x="357982" y="363292"/>
                  <a:pt x="366713" y="280742"/>
                </a:cubicBezTo>
                <a:cubicBezTo>
                  <a:pt x="375444" y="198192"/>
                  <a:pt x="387879" y="-19031"/>
                  <a:pt x="400050" y="1342"/>
                </a:cubicBezTo>
                <a:cubicBezTo>
                  <a:pt x="412221" y="21715"/>
                  <a:pt x="430478" y="318313"/>
                  <a:pt x="439738" y="402980"/>
                </a:cubicBezTo>
                <a:cubicBezTo>
                  <a:pt x="448999" y="487647"/>
                  <a:pt x="437092" y="488440"/>
                  <a:pt x="455613" y="509342"/>
                </a:cubicBezTo>
                <a:cubicBezTo>
                  <a:pt x="474134" y="530244"/>
                  <a:pt x="514086" y="527861"/>
                  <a:pt x="550863" y="528391"/>
                </a:cubicBezTo>
                <a:cubicBezTo>
                  <a:pt x="587640" y="528921"/>
                  <a:pt x="613834" y="515163"/>
                  <a:pt x="647701" y="541092"/>
                </a:cubicBezTo>
                <a:cubicBezTo>
                  <a:pt x="681568" y="567021"/>
                  <a:pt x="719403" y="684232"/>
                  <a:pt x="754063" y="683967"/>
                </a:cubicBezTo>
                <a:cubicBezTo>
                  <a:pt x="788723" y="683702"/>
                  <a:pt x="822855" y="565962"/>
                  <a:pt x="855663" y="539504"/>
                </a:cubicBezTo>
                <a:cubicBezTo>
                  <a:pt x="888471" y="513046"/>
                  <a:pt x="922074" y="527864"/>
                  <a:pt x="950913" y="525218"/>
                </a:cubicBezTo>
                <a:cubicBezTo>
                  <a:pt x="970227" y="527335"/>
                  <a:pt x="1015471" y="527599"/>
                  <a:pt x="1031875" y="528392"/>
                </a:cubicBez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5555215" y="1880889"/>
            <a:ext cx="1784910" cy="1135581"/>
          </a:xfrm>
          <a:custGeom>
            <a:avLst/>
            <a:gdLst>
              <a:gd name="connsiteX0" fmla="*/ 0 w 1047750"/>
              <a:gd name="connsiteY0" fmla="*/ 551888 h 695633"/>
              <a:gd name="connsiteX1" fmla="*/ 112713 w 1047750"/>
              <a:gd name="connsiteY1" fmla="*/ 551888 h 695633"/>
              <a:gd name="connsiteX2" fmla="*/ 209550 w 1047750"/>
              <a:gd name="connsiteY2" fmla="*/ 551888 h 695633"/>
              <a:gd name="connsiteX3" fmla="*/ 263525 w 1047750"/>
              <a:gd name="connsiteY3" fmla="*/ 483625 h 695633"/>
              <a:gd name="connsiteX4" fmla="*/ 315913 w 1047750"/>
              <a:gd name="connsiteY4" fmla="*/ 547125 h 695633"/>
              <a:gd name="connsiteX5" fmla="*/ 354013 w 1047750"/>
              <a:gd name="connsiteY5" fmla="*/ 548713 h 695633"/>
              <a:gd name="connsiteX6" fmla="*/ 381000 w 1047750"/>
              <a:gd name="connsiteY6" fmla="*/ 550300 h 695633"/>
              <a:gd name="connsiteX7" fmla="*/ 401638 w 1047750"/>
              <a:gd name="connsiteY7" fmla="*/ 589988 h 695633"/>
              <a:gd name="connsiteX8" fmla="*/ 420688 w 1047750"/>
              <a:gd name="connsiteY8" fmla="*/ 509025 h 695633"/>
              <a:gd name="connsiteX9" fmla="*/ 473075 w 1047750"/>
              <a:gd name="connsiteY9" fmla="*/ 1025 h 695633"/>
              <a:gd name="connsiteX10" fmla="*/ 522288 w 1047750"/>
              <a:gd name="connsiteY10" fmla="*/ 658250 h 695633"/>
              <a:gd name="connsiteX11" fmla="*/ 549275 w 1047750"/>
              <a:gd name="connsiteY11" fmla="*/ 613800 h 695633"/>
              <a:gd name="connsiteX12" fmla="*/ 630238 w 1047750"/>
              <a:gd name="connsiteY12" fmla="*/ 610625 h 695633"/>
              <a:gd name="connsiteX13" fmla="*/ 855663 w 1047750"/>
              <a:gd name="connsiteY13" fmla="*/ 407425 h 695633"/>
              <a:gd name="connsiteX14" fmla="*/ 960438 w 1047750"/>
              <a:gd name="connsiteY14" fmla="*/ 537600 h 695633"/>
              <a:gd name="connsiteX15" fmla="*/ 973138 w 1047750"/>
              <a:gd name="connsiteY15" fmla="*/ 550300 h 695633"/>
              <a:gd name="connsiteX16" fmla="*/ 1047750 w 1047750"/>
              <a:gd name="connsiteY16" fmla="*/ 550300 h 695633"/>
              <a:gd name="connsiteX0" fmla="*/ 0 w 1047750"/>
              <a:gd name="connsiteY0" fmla="*/ 551888 h 696136"/>
              <a:gd name="connsiteX1" fmla="*/ 112713 w 1047750"/>
              <a:gd name="connsiteY1" fmla="*/ 551888 h 696136"/>
              <a:gd name="connsiteX2" fmla="*/ 209550 w 1047750"/>
              <a:gd name="connsiteY2" fmla="*/ 551888 h 696136"/>
              <a:gd name="connsiteX3" fmla="*/ 263525 w 1047750"/>
              <a:gd name="connsiteY3" fmla="*/ 483625 h 696136"/>
              <a:gd name="connsiteX4" fmla="*/ 315913 w 1047750"/>
              <a:gd name="connsiteY4" fmla="*/ 547125 h 696136"/>
              <a:gd name="connsiteX5" fmla="*/ 354013 w 1047750"/>
              <a:gd name="connsiteY5" fmla="*/ 548713 h 696136"/>
              <a:gd name="connsiteX6" fmla="*/ 381000 w 1047750"/>
              <a:gd name="connsiteY6" fmla="*/ 550300 h 696136"/>
              <a:gd name="connsiteX7" fmla="*/ 401638 w 1047750"/>
              <a:gd name="connsiteY7" fmla="*/ 589988 h 696136"/>
              <a:gd name="connsiteX8" fmla="*/ 420688 w 1047750"/>
              <a:gd name="connsiteY8" fmla="*/ 509025 h 696136"/>
              <a:gd name="connsiteX9" fmla="*/ 473075 w 1047750"/>
              <a:gd name="connsiteY9" fmla="*/ 1025 h 696136"/>
              <a:gd name="connsiteX10" fmla="*/ 522288 w 1047750"/>
              <a:gd name="connsiteY10" fmla="*/ 658250 h 696136"/>
              <a:gd name="connsiteX11" fmla="*/ 549275 w 1047750"/>
              <a:gd name="connsiteY11" fmla="*/ 613800 h 696136"/>
              <a:gd name="connsiteX12" fmla="*/ 663575 w 1047750"/>
              <a:gd name="connsiteY12" fmla="*/ 591575 h 696136"/>
              <a:gd name="connsiteX13" fmla="*/ 855663 w 1047750"/>
              <a:gd name="connsiteY13" fmla="*/ 407425 h 696136"/>
              <a:gd name="connsiteX14" fmla="*/ 960438 w 1047750"/>
              <a:gd name="connsiteY14" fmla="*/ 537600 h 696136"/>
              <a:gd name="connsiteX15" fmla="*/ 973138 w 1047750"/>
              <a:gd name="connsiteY15" fmla="*/ 550300 h 696136"/>
              <a:gd name="connsiteX16" fmla="*/ 1047750 w 1047750"/>
              <a:gd name="connsiteY16" fmla="*/ 550300 h 696136"/>
              <a:gd name="connsiteX0" fmla="*/ 0 w 1047750"/>
              <a:gd name="connsiteY0" fmla="*/ 551430 h 663262"/>
              <a:gd name="connsiteX1" fmla="*/ 112713 w 1047750"/>
              <a:gd name="connsiteY1" fmla="*/ 551430 h 663262"/>
              <a:gd name="connsiteX2" fmla="*/ 209550 w 1047750"/>
              <a:gd name="connsiteY2" fmla="*/ 551430 h 663262"/>
              <a:gd name="connsiteX3" fmla="*/ 263525 w 1047750"/>
              <a:gd name="connsiteY3" fmla="*/ 483167 h 663262"/>
              <a:gd name="connsiteX4" fmla="*/ 315913 w 1047750"/>
              <a:gd name="connsiteY4" fmla="*/ 546667 h 663262"/>
              <a:gd name="connsiteX5" fmla="*/ 354013 w 1047750"/>
              <a:gd name="connsiteY5" fmla="*/ 548255 h 663262"/>
              <a:gd name="connsiteX6" fmla="*/ 381000 w 1047750"/>
              <a:gd name="connsiteY6" fmla="*/ 549842 h 663262"/>
              <a:gd name="connsiteX7" fmla="*/ 401638 w 1047750"/>
              <a:gd name="connsiteY7" fmla="*/ 589530 h 663262"/>
              <a:gd name="connsiteX8" fmla="*/ 420688 w 1047750"/>
              <a:gd name="connsiteY8" fmla="*/ 508567 h 663262"/>
              <a:gd name="connsiteX9" fmla="*/ 473075 w 1047750"/>
              <a:gd name="connsiteY9" fmla="*/ 567 h 663262"/>
              <a:gd name="connsiteX10" fmla="*/ 512763 w 1047750"/>
              <a:gd name="connsiteY10" fmla="*/ 618104 h 663262"/>
              <a:gd name="connsiteX11" fmla="*/ 549275 w 1047750"/>
              <a:gd name="connsiteY11" fmla="*/ 613342 h 663262"/>
              <a:gd name="connsiteX12" fmla="*/ 663575 w 1047750"/>
              <a:gd name="connsiteY12" fmla="*/ 591117 h 663262"/>
              <a:gd name="connsiteX13" fmla="*/ 855663 w 1047750"/>
              <a:gd name="connsiteY13" fmla="*/ 406967 h 663262"/>
              <a:gd name="connsiteX14" fmla="*/ 960438 w 1047750"/>
              <a:gd name="connsiteY14" fmla="*/ 537142 h 663262"/>
              <a:gd name="connsiteX15" fmla="*/ 973138 w 1047750"/>
              <a:gd name="connsiteY15" fmla="*/ 549842 h 663262"/>
              <a:gd name="connsiteX16" fmla="*/ 1047750 w 1047750"/>
              <a:gd name="connsiteY16" fmla="*/ 549842 h 663262"/>
              <a:gd name="connsiteX0" fmla="*/ 0 w 1047750"/>
              <a:gd name="connsiteY0" fmla="*/ 551430 h 663788"/>
              <a:gd name="connsiteX1" fmla="*/ 112713 w 1047750"/>
              <a:gd name="connsiteY1" fmla="*/ 551430 h 663788"/>
              <a:gd name="connsiteX2" fmla="*/ 209550 w 1047750"/>
              <a:gd name="connsiteY2" fmla="*/ 551430 h 663788"/>
              <a:gd name="connsiteX3" fmla="*/ 263525 w 1047750"/>
              <a:gd name="connsiteY3" fmla="*/ 483167 h 663788"/>
              <a:gd name="connsiteX4" fmla="*/ 315913 w 1047750"/>
              <a:gd name="connsiteY4" fmla="*/ 546667 h 663788"/>
              <a:gd name="connsiteX5" fmla="*/ 354013 w 1047750"/>
              <a:gd name="connsiteY5" fmla="*/ 548255 h 663788"/>
              <a:gd name="connsiteX6" fmla="*/ 381000 w 1047750"/>
              <a:gd name="connsiteY6" fmla="*/ 549842 h 663788"/>
              <a:gd name="connsiteX7" fmla="*/ 401638 w 1047750"/>
              <a:gd name="connsiteY7" fmla="*/ 589530 h 663788"/>
              <a:gd name="connsiteX8" fmla="*/ 420688 w 1047750"/>
              <a:gd name="connsiteY8" fmla="*/ 508567 h 663788"/>
              <a:gd name="connsiteX9" fmla="*/ 473075 w 1047750"/>
              <a:gd name="connsiteY9" fmla="*/ 567 h 663788"/>
              <a:gd name="connsiteX10" fmla="*/ 512763 w 1047750"/>
              <a:gd name="connsiteY10" fmla="*/ 618104 h 663788"/>
              <a:gd name="connsiteX11" fmla="*/ 561975 w 1047750"/>
              <a:gd name="connsiteY11" fmla="*/ 614929 h 663788"/>
              <a:gd name="connsiteX12" fmla="*/ 663575 w 1047750"/>
              <a:gd name="connsiteY12" fmla="*/ 591117 h 663788"/>
              <a:gd name="connsiteX13" fmla="*/ 855663 w 1047750"/>
              <a:gd name="connsiteY13" fmla="*/ 406967 h 663788"/>
              <a:gd name="connsiteX14" fmla="*/ 960438 w 1047750"/>
              <a:gd name="connsiteY14" fmla="*/ 537142 h 663788"/>
              <a:gd name="connsiteX15" fmla="*/ 973138 w 1047750"/>
              <a:gd name="connsiteY15" fmla="*/ 549842 h 663788"/>
              <a:gd name="connsiteX16" fmla="*/ 1047750 w 1047750"/>
              <a:gd name="connsiteY16" fmla="*/ 549842 h 663788"/>
              <a:gd name="connsiteX0" fmla="*/ 0 w 1047750"/>
              <a:gd name="connsiteY0" fmla="*/ 551430 h 663612"/>
              <a:gd name="connsiteX1" fmla="*/ 112713 w 1047750"/>
              <a:gd name="connsiteY1" fmla="*/ 551430 h 663612"/>
              <a:gd name="connsiteX2" fmla="*/ 209550 w 1047750"/>
              <a:gd name="connsiteY2" fmla="*/ 551430 h 663612"/>
              <a:gd name="connsiteX3" fmla="*/ 263525 w 1047750"/>
              <a:gd name="connsiteY3" fmla="*/ 483167 h 663612"/>
              <a:gd name="connsiteX4" fmla="*/ 315913 w 1047750"/>
              <a:gd name="connsiteY4" fmla="*/ 546667 h 663612"/>
              <a:gd name="connsiteX5" fmla="*/ 354013 w 1047750"/>
              <a:gd name="connsiteY5" fmla="*/ 548255 h 663612"/>
              <a:gd name="connsiteX6" fmla="*/ 381000 w 1047750"/>
              <a:gd name="connsiteY6" fmla="*/ 549842 h 663612"/>
              <a:gd name="connsiteX7" fmla="*/ 401638 w 1047750"/>
              <a:gd name="connsiteY7" fmla="*/ 589530 h 663612"/>
              <a:gd name="connsiteX8" fmla="*/ 420688 w 1047750"/>
              <a:gd name="connsiteY8" fmla="*/ 508567 h 663612"/>
              <a:gd name="connsiteX9" fmla="*/ 473075 w 1047750"/>
              <a:gd name="connsiteY9" fmla="*/ 567 h 663612"/>
              <a:gd name="connsiteX10" fmla="*/ 512763 w 1047750"/>
              <a:gd name="connsiteY10" fmla="*/ 618104 h 663612"/>
              <a:gd name="connsiteX11" fmla="*/ 561975 w 1047750"/>
              <a:gd name="connsiteY11" fmla="*/ 614929 h 663612"/>
              <a:gd name="connsiteX12" fmla="*/ 663575 w 1047750"/>
              <a:gd name="connsiteY12" fmla="*/ 595879 h 663612"/>
              <a:gd name="connsiteX13" fmla="*/ 855663 w 1047750"/>
              <a:gd name="connsiteY13" fmla="*/ 406967 h 663612"/>
              <a:gd name="connsiteX14" fmla="*/ 960438 w 1047750"/>
              <a:gd name="connsiteY14" fmla="*/ 537142 h 663612"/>
              <a:gd name="connsiteX15" fmla="*/ 973138 w 1047750"/>
              <a:gd name="connsiteY15" fmla="*/ 549842 h 663612"/>
              <a:gd name="connsiteX16" fmla="*/ 1047750 w 1047750"/>
              <a:gd name="connsiteY16" fmla="*/ 549842 h 663612"/>
              <a:gd name="connsiteX0" fmla="*/ 0 w 1047750"/>
              <a:gd name="connsiteY0" fmla="*/ 551430 h 666910"/>
              <a:gd name="connsiteX1" fmla="*/ 112713 w 1047750"/>
              <a:gd name="connsiteY1" fmla="*/ 551430 h 666910"/>
              <a:gd name="connsiteX2" fmla="*/ 209550 w 1047750"/>
              <a:gd name="connsiteY2" fmla="*/ 551430 h 666910"/>
              <a:gd name="connsiteX3" fmla="*/ 263525 w 1047750"/>
              <a:gd name="connsiteY3" fmla="*/ 483167 h 666910"/>
              <a:gd name="connsiteX4" fmla="*/ 315913 w 1047750"/>
              <a:gd name="connsiteY4" fmla="*/ 546667 h 666910"/>
              <a:gd name="connsiteX5" fmla="*/ 354013 w 1047750"/>
              <a:gd name="connsiteY5" fmla="*/ 548255 h 666910"/>
              <a:gd name="connsiteX6" fmla="*/ 381000 w 1047750"/>
              <a:gd name="connsiteY6" fmla="*/ 549842 h 666910"/>
              <a:gd name="connsiteX7" fmla="*/ 401638 w 1047750"/>
              <a:gd name="connsiteY7" fmla="*/ 589530 h 666910"/>
              <a:gd name="connsiteX8" fmla="*/ 420688 w 1047750"/>
              <a:gd name="connsiteY8" fmla="*/ 508567 h 666910"/>
              <a:gd name="connsiteX9" fmla="*/ 473075 w 1047750"/>
              <a:gd name="connsiteY9" fmla="*/ 567 h 666910"/>
              <a:gd name="connsiteX10" fmla="*/ 512763 w 1047750"/>
              <a:gd name="connsiteY10" fmla="*/ 618104 h 666910"/>
              <a:gd name="connsiteX11" fmla="*/ 557213 w 1047750"/>
              <a:gd name="connsiteY11" fmla="*/ 624454 h 666910"/>
              <a:gd name="connsiteX12" fmla="*/ 663575 w 1047750"/>
              <a:gd name="connsiteY12" fmla="*/ 595879 h 666910"/>
              <a:gd name="connsiteX13" fmla="*/ 855663 w 1047750"/>
              <a:gd name="connsiteY13" fmla="*/ 406967 h 666910"/>
              <a:gd name="connsiteX14" fmla="*/ 960438 w 1047750"/>
              <a:gd name="connsiteY14" fmla="*/ 537142 h 666910"/>
              <a:gd name="connsiteX15" fmla="*/ 973138 w 1047750"/>
              <a:gd name="connsiteY15" fmla="*/ 549842 h 666910"/>
              <a:gd name="connsiteX16" fmla="*/ 1047750 w 1047750"/>
              <a:gd name="connsiteY16" fmla="*/ 549842 h 666910"/>
              <a:gd name="connsiteX0" fmla="*/ 0 w 1047750"/>
              <a:gd name="connsiteY0" fmla="*/ 551430 h 666591"/>
              <a:gd name="connsiteX1" fmla="*/ 112713 w 1047750"/>
              <a:gd name="connsiteY1" fmla="*/ 551430 h 666591"/>
              <a:gd name="connsiteX2" fmla="*/ 209550 w 1047750"/>
              <a:gd name="connsiteY2" fmla="*/ 551430 h 666591"/>
              <a:gd name="connsiteX3" fmla="*/ 263525 w 1047750"/>
              <a:gd name="connsiteY3" fmla="*/ 483167 h 666591"/>
              <a:gd name="connsiteX4" fmla="*/ 315913 w 1047750"/>
              <a:gd name="connsiteY4" fmla="*/ 546667 h 666591"/>
              <a:gd name="connsiteX5" fmla="*/ 354013 w 1047750"/>
              <a:gd name="connsiteY5" fmla="*/ 548255 h 666591"/>
              <a:gd name="connsiteX6" fmla="*/ 381000 w 1047750"/>
              <a:gd name="connsiteY6" fmla="*/ 549842 h 666591"/>
              <a:gd name="connsiteX7" fmla="*/ 401638 w 1047750"/>
              <a:gd name="connsiteY7" fmla="*/ 589530 h 666591"/>
              <a:gd name="connsiteX8" fmla="*/ 420688 w 1047750"/>
              <a:gd name="connsiteY8" fmla="*/ 508567 h 666591"/>
              <a:gd name="connsiteX9" fmla="*/ 473075 w 1047750"/>
              <a:gd name="connsiteY9" fmla="*/ 567 h 666591"/>
              <a:gd name="connsiteX10" fmla="*/ 512763 w 1047750"/>
              <a:gd name="connsiteY10" fmla="*/ 618104 h 666591"/>
              <a:gd name="connsiteX11" fmla="*/ 557213 w 1047750"/>
              <a:gd name="connsiteY11" fmla="*/ 624454 h 666591"/>
              <a:gd name="connsiteX12" fmla="*/ 666750 w 1047750"/>
              <a:gd name="connsiteY12" fmla="*/ 603816 h 666591"/>
              <a:gd name="connsiteX13" fmla="*/ 855663 w 1047750"/>
              <a:gd name="connsiteY13" fmla="*/ 406967 h 666591"/>
              <a:gd name="connsiteX14" fmla="*/ 960438 w 1047750"/>
              <a:gd name="connsiteY14" fmla="*/ 537142 h 666591"/>
              <a:gd name="connsiteX15" fmla="*/ 973138 w 1047750"/>
              <a:gd name="connsiteY15" fmla="*/ 549842 h 666591"/>
              <a:gd name="connsiteX16" fmla="*/ 1047750 w 1047750"/>
              <a:gd name="connsiteY16" fmla="*/ 549842 h 666591"/>
              <a:gd name="connsiteX0" fmla="*/ 0 w 1047750"/>
              <a:gd name="connsiteY0" fmla="*/ 551430 h 666591"/>
              <a:gd name="connsiteX1" fmla="*/ 112713 w 1047750"/>
              <a:gd name="connsiteY1" fmla="*/ 551430 h 666591"/>
              <a:gd name="connsiteX2" fmla="*/ 209550 w 1047750"/>
              <a:gd name="connsiteY2" fmla="*/ 551430 h 666591"/>
              <a:gd name="connsiteX3" fmla="*/ 263525 w 1047750"/>
              <a:gd name="connsiteY3" fmla="*/ 483167 h 666591"/>
              <a:gd name="connsiteX4" fmla="*/ 315913 w 1047750"/>
              <a:gd name="connsiteY4" fmla="*/ 546667 h 666591"/>
              <a:gd name="connsiteX5" fmla="*/ 354013 w 1047750"/>
              <a:gd name="connsiteY5" fmla="*/ 548255 h 666591"/>
              <a:gd name="connsiteX6" fmla="*/ 387350 w 1047750"/>
              <a:gd name="connsiteY6" fmla="*/ 557779 h 666591"/>
              <a:gd name="connsiteX7" fmla="*/ 401638 w 1047750"/>
              <a:gd name="connsiteY7" fmla="*/ 589530 h 666591"/>
              <a:gd name="connsiteX8" fmla="*/ 420688 w 1047750"/>
              <a:gd name="connsiteY8" fmla="*/ 508567 h 666591"/>
              <a:gd name="connsiteX9" fmla="*/ 473075 w 1047750"/>
              <a:gd name="connsiteY9" fmla="*/ 567 h 666591"/>
              <a:gd name="connsiteX10" fmla="*/ 512763 w 1047750"/>
              <a:gd name="connsiteY10" fmla="*/ 618104 h 666591"/>
              <a:gd name="connsiteX11" fmla="*/ 557213 w 1047750"/>
              <a:gd name="connsiteY11" fmla="*/ 624454 h 666591"/>
              <a:gd name="connsiteX12" fmla="*/ 666750 w 1047750"/>
              <a:gd name="connsiteY12" fmla="*/ 603816 h 666591"/>
              <a:gd name="connsiteX13" fmla="*/ 855663 w 1047750"/>
              <a:gd name="connsiteY13" fmla="*/ 406967 h 666591"/>
              <a:gd name="connsiteX14" fmla="*/ 960438 w 1047750"/>
              <a:gd name="connsiteY14" fmla="*/ 537142 h 666591"/>
              <a:gd name="connsiteX15" fmla="*/ 973138 w 1047750"/>
              <a:gd name="connsiteY15" fmla="*/ 549842 h 666591"/>
              <a:gd name="connsiteX16" fmla="*/ 1047750 w 1047750"/>
              <a:gd name="connsiteY16" fmla="*/ 549842 h 666591"/>
              <a:gd name="connsiteX0" fmla="*/ 0 w 1047750"/>
              <a:gd name="connsiteY0" fmla="*/ 551430 h 666591"/>
              <a:gd name="connsiteX1" fmla="*/ 112713 w 1047750"/>
              <a:gd name="connsiteY1" fmla="*/ 551430 h 666591"/>
              <a:gd name="connsiteX2" fmla="*/ 209550 w 1047750"/>
              <a:gd name="connsiteY2" fmla="*/ 551430 h 666591"/>
              <a:gd name="connsiteX3" fmla="*/ 263525 w 1047750"/>
              <a:gd name="connsiteY3" fmla="*/ 483167 h 666591"/>
              <a:gd name="connsiteX4" fmla="*/ 315913 w 1047750"/>
              <a:gd name="connsiteY4" fmla="*/ 546667 h 666591"/>
              <a:gd name="connsiteX5" fmla="*/ 358775 w 1047750"/>
              <a:gd name="connsiteY5" fmla="*/ 549842 h 666591"/>
              <a:gd name="connsiteX6" fmla="*/ 387350 w 1047750"/>
              <a:gd name="connsiteY6" fmla="*/ 557779 h 666591"/>
              <a:gd name="connsiteX7" fmla="*/ 401638 w 1047750"/>
              <a:gd name="connsiteY7" fmla="*/ 589530 h 666591"/>
              <a:gd name="connsiteX8" fmla="*/ 420688 w 1047750"/>
              <a:gd name="connsiteY8" fmla="*/ 508567 h 666591"/>
              <a:gd name="connsiteX9" fmla="*/ 473075 w 1047750"/>
              <a:gd name="connsiteY9" fmla="*/ 567 h 666591"/>
              <a:gd name="connsiteX10" fmla="*/ 512763 w 1047750"/>
              <a:gd name="connsiteY10" fmla="*/ 618104 h 666591"/>
              <a:gd name="connsiteX11" fmla="*/ 557213 w 1047750"/>
              <a:gd name="connsiteY11" fmla="*/ 624454 h 666591"/>
              <a:gd name="connsiteX12" fmla="*/ 666750 w 1047750"/>
              <a:gd name="connsiteY12" fmla="*/ 603816 h 666591"/>
              <a:gd name="connsiteX13" fmla="*/ 855663 w 1047750"/>
              <a:gd name="connsiteY13" fmla="*/ 406967 h 666591"/>
              <a:gd name="connsiteX14" fmla="*/ 960438 w 1047750"/>
              <a:gd name="connsiteY14" fmla="*/ 537142 h 666591"/>
              <a:gd name="connsiteX15" fmla="*/ 973138 w 1047750"/>
              <a:gd name="connsiteY15" fmla="*/ 549842 h 666591"/>
              <a:gd name="connsiteX16" fmla="*/ 1047750 w 1047750"/>
              <a:gd name="connsiteY16" fmla="*/ 549842 h 6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7750" h="666591">
                <a:moveTo>
                  <a:pt x="0" y="551430"/>
                </a:moveTo>
                <a:lnTo>
                  <a:pt x="112713" y="551430"/>
                </a:lnTo>
                <a:cubicBezTo>
                  <a:pt x="147638" y="551430"/>
                  <a:pt x="184415" y="562807"/>
                  <a:pt x="209550" y="551430"/>
                </a:cubicBezTo>
                <a:cubicBezTo>
                  <a:pt x="234685" y="540053"/>
                  <a:pt x="245798" y="483961"/>
                  <a:pt x="263525" y="483167"/>
                </a:cubicBezTo>
                <a:cubicBezTo>
                  <a:pt x="281252" y="482373"/>
                  <a:pt x="300038" y="535555"/>
                  <a:pt x="315913" y="546667"/>
                </a:cubicBezTo>
                <a:cubicBezTo>
                  <a:pt x="331788" y="557780"/>
                  <a:pt x="346869" y="547990"/>
                  <a:pt x="358775" y="549842"/>
                </a:cubicBezTo>
                <a:cubicBezTo>
                  <a:pt x="370681" y="551694"/>
                  <a:pt x="380206" y="551164"/>
                  <a:pt x="387350" y="557779"/>
                </a:cubicBezTo>
                <a:cubicBezTo>
                  <a:pt x="394494" y="564394"/>
                  <a:pt x="396082" y="597732"/>
                  <a:pt x="401638" y="589530"/>
                </a:cubicBezTo>
                <a:cubicBezTo>
                  <a:pt x="407194" y="581328"/>
                  <a:pt x="408782" y="606728"/>
                  <a:pt x="420688" y="508567"/>
                </a:cubicBezTo>
                <a:cubicBezTo>
                  <a:pt x="432594" y="410406"/>
                  <a:pt x="457729" y="-17689"/>
                  <a:pt x="473075" y="567"/>
                </a:cubicBezTo>
                <a:cubicBezTo>
                  <a:pt x="488421" y="18823"/>
                  <a:pt x="498740" y="514123"/>
                  <a:pt x="512763" y="618104"/>
                </a:cubicBezTo>
                <a:cubicBezTo>
                  <a:pt x="526786" y="722085"/>
                  <a:pt x="531549" y="626835"/>
                  <a:pt x="557213" y="624454"/>
                </a:cubicBezTo>
                <a:cubicBezTo>
                  <a:pt x="582878" y="622073"/>
                  <a:pt x="617008" y="640064"/>
                  <a:pt x="666750" y="603816"/>
                </a:cubicBezTo>
                <a:cubicBezTo>
                  <a:pt x="716492" y="567568"/>
                  <a:pt x="806715" y="418079"/>
                  <a:pt x="855663" y="406967"/>
                </a:cubicBezTo>
                <a:cubicBezTo>
                  <a:pt x="904611" y="395855"/>
                  <a:pt x="940859" y="513330"/>
                  <a:pt x="960438" y="537142"/>
                </a:cubicBezTo>
                <a:cubicBezTo>
                  <a:pt x="980017" y="560954"/>
                  <a:pt x="958586" y="547725"/>
                  <a:pt x="973138" y="549842"/>
                </a:cubicBezTo>
                <a:cubicBezTo>
                  <a:pt x="987690" y="551959"/>
                  <a:pt x="1017720" y="550900"/>
                  <a:pt x="1047750" y="549842"/>
                </a:cubicBez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1145240" y="3794714"/>
            <a:ext cx="1784910" cy="1106201"/>
          </a:xfrm>
          <a:custGeom>
            <a:avLst/>
            <a:gdLst>
              <a:gd name="connsiteX0" fmla="*/ 0 w 1047750"/>
              <a:gd name="connsiteY0" fmla="*/ 551888 h 695633"/>
              <a:gd name="connsiteX1" fmla="*/ 112713 w 1047750"/>
              <a:gd name="connsiteY1" fmla="*/ 551888 h 695633"/>
              <a:gd name="connsiteX2" fmla="*/ 209550 w 1047750"/>
              <a:gd name="connsiteY2" fmla="*/ 551888 h 695633"/>
              <a:gd name="connsiteX3" fmla="*/ 263525 w 1047750"/>
              <a:gd name="connsiteY3" fmla="*/ 483625 h 695633"/>
              <a:gd name="connsiteX4" fmla="*/ 315913 w 1047750"/>
              <a:gd name="connsiteY4" fmla="*/ 547125 h 695633"/>
              <a:gd name="connsiteX5" fmla="*/ 354013 w 1047750"/>
              <a:gd name="connsiteY5" fmla="*/ 548713 h 695633"/>
              <a:gd name="connsiteX6" fmla="*/ 381000 w 1047750"/>
              <a:gd name="connsiteY6" fmla="*/ 550300 h 695633"/>
              <a:gd name="connsiteX7" fmla="*/ 401638 w 1047750"/>
              <a:gd name="connsiteY7" fmla="*/ 589988 h 695633"/>
              <a:gd name="connsiteX8" fmla="*/ 420688 w 1047750"/>
              <a:gd name="connsiteY8" fmla="*/ 509025 h 695633"/>
              <a:gd name="connsiteX9" fmla="*/ 473075 w 1047750"/>
              <a:gd name="connsiteY9" fmla="*/ 1025 h 695633"/>
              <a:gd name="connsiteX10" fmla="*/ 522288 w 1047750"/>
              <a:gd name="connsiteY10" fmla="*/ 658250 h 695633"/>
              <a:gd name="connsiteX11" fmla="*/ 549275 w 1047750"/>
              <a:gd name="connsiteY11" fmla="*/ 613800 h 695633"/>
              <a:gd name="connsiteX12" fmla="*/ 630238 w 1047750"/>
              <a:gd name="connsiteY12" fmla="*/ 610625 h 695633"/>
              <a:gd name="connsiteX13" fmla="*/ 855663 w 1047750"/>
              <a:gd name="connsiteY13" fmla="*/ 407425 h 695633"/>
              <a:gd name="connsiteX14" fmla="*/ 960438 w 1047750"/>
              <a:gd name="connsiteY14" fmla="*/ 537600 h 695633"/>
              <a:gd name="connsiteX15" fmla="*/ 973138 w 1047750"/>
              <a:gd name="connsiteY15" fmla="*/ 550300 h 695633"/>
              <a:gd name="connsiteX16" fmla="*/ 1047750 w 1047750"/>
              <a:gd name="connsiteY16" fmla="*/ 550300 h 695633"/>
              <a:gd name="connsiteX0" fmla="*/ 0 w 1047750"/>
              <a:gd name="connsiteY0" fmla="*/ 551888 h 696136"/>
              <a:gd name="connsiteX1" fmla="*/ 112713 w 1047750"/>
              <a:gd name="connsiteY1" fmla="*/ 551888 h 696136"/>
              <a:gd name="connsiteX2" fmla="*/ 209550 w 1047750"/>
              <a:gd name="connsiteY2" fmla="*/ 551888 h 696136"/>
              <a:gd name="connsiteX3" fmla="*/ 263525 w 1047750"/>
              <a:gd name="connsiteY3" fmla="*/ 483625 h 696136"/>
              <a:gd name="connsiteX4" fmla="*/ 315913 w 1047750"/>
              <a:gd name="connsiteY4" fmla="*/ 547125 h 696136"/>
              <a:gd name="connsiteX5" fmla="*/ 354013 w 1047750"/>
              <a:gd name="connsiteY5" fmla="*/ 548713 h 696136"/>
              <a:gd name="connsiteX6" fmla="*/ 381000 w 1047750"/>
              <a:gd name="connsiteY6" fmla="*/ 550300 h 696136"/>
              <a:gd name="connsiteX7" fmla="*/ 401638 w 1047750"/>
              <a:gd name="connsiteY7" fmla="*/ 589988 h 696136"/>
              <a:gd name="connsiteX8" fmla="*/ 420688 w 1047750"/>
              <a:gd name="connsiteY8" fmla="*/ 509025 h 696136"/>
              <a:gd name="connsiteX9" fmla="*/ 473075 w 1047750"/>
              <a:gd name="connsiteY9" fmla="*/ 1025 h 696136"/>
              <a:gd name="connsiteX10" fmla="*/ 522288 w 1047750"/>
              <a:gd name="connsiteY10" fmla="*/ 658250 h 696136"/>
              <a:gd name="connsiteX11" fmla="*/ 549275 w 1047750"/>
              <a:gd name="connsiteY11" fmla="*/ 613800 h 696136"/>
              <a:gd name="connsiteX12" fmla="*/ 663575 w 1047750"/>
              <a:gd name="connsiteY12" fmla="*/ 591575 h 696136"/>
              <a:gd name="connsiteX13" fmla="*/ 855663 w 1047750"/>
              <a:gd name="connsiteY13" fmla="*/ 407425 h 696136"/>
              <a:gd name="connsiteX14" fmla="*/ 960438 w 1047750"/>
              <a:gd name="connsiteY14" fmla="*/ 537600 h 696136"/>
              <a:gd name="connsiteX15" fmla="*/ 973138 w 1047750"/>
              <a:gd name="connsiteY15" fmla="*/ 550300 h 696136"/>
              <a:gd name="connsiteX16" fmla="*/ 1047750 w 1047750"/>
              <a:gd name="connsiteY16" fmla="*/ 550300 h 696136"/>
              <a:gd name="connsiteX0" fmla="*/ 0 w 1047750"/>
              <a:gd name="connsiteY0" fmla="*/ 551430 h 663262"/>
              <a:gd name="connsiteX1" fmla="*/ 112713 w 1047750"/>
              <a:gd name="connsiteY1" fmla="*/ 551430 h 663262"/>
              <a:gd name="connsiteX2" fmla="*/ 209550 w 1047750"/>
              <a:gd name="connsiteY2" fmla="*/ 551430 h 663262"/>
              <a:gd name="connsiteX3" fmla="*/ 263525 w 1047750"/>
              <a:gd name="connsiteY3" fmla="*/ 483167 h 663262"/>
              <a:gd name="connsiteX4" fmla="*/ 315913 w 1047750"/>
              <a:gd name="connsiteY4" fmla="*/ 546667 h 663262"/>
              <a:gd name="connsiteX5" fmla="*/ 354013 w 1047750"/>
              <a:gd name="connsiteY5" fmla="*/ 548255 h 663262"/>
              <a:gd name="connsiteX6" fmla="*/ 381000 w 1047750"/>
              <a:gd name="connsiteY6" fmla="*/ 549842 h 663262"/>
              <a:gd name="connsiteX7" fmla="*/ 401638 w 1047750"/>
              <a:gd name="connsiteY7" fmla="*/ 589530 h 663262"/>
              <a:gd name="connsiteX8" fmla="*/ 420688 w 1047750"/>
              <a:gd name="connsiteY8" fmla="*/ 508567 h 663262"/>
              <a:gd name="connsiteX9" fmla="*/ 473075 w 1047750"/>
              <a:gd name="connsiteY9" fmla="*/ 567 h 663262"/>
              <a:gd name="connsiteX10" fmla="*/ 512763 w 1047750"/>
              <a:gd name="connsiteY10" fmla="*/ 618104 h 663262"/>
              <a:gd name="connsiteX11" fmla="*/ 549275 w 1047750"/>
              <a:gd name="connsiteY11" fmla="*/ 613342 h 663262"/>
              <a:gd name="connsiteX12" fmla="*/ 663575 w 1047750"/>
              <a:gd name="connsiteY12" fmla="*/ 591117 h 663262"/>
              <a:gd name="connsiteX13" fmla="*/ 855663 w 1047750"/>
              <a:gd name="connsiteY13" fmla="*/ 406967 h 663262"/>
              <a:gd name="connsiteX14" fmla="*/ 960438 w 1047750"/>
              <a:gd name="connsiteY14" fmla="*/ 537142 h 663262"/>
              <a:gd name="connsiteX15" fmla="*/ 973138 w 1047750"/>
              <a:gd name="connsiteY15" fmla="*/ 549842 h 663262"/>
              <a:gd name="connsiteX16" fmla="*/ 1047750 w 1047750"/>
              <a:gd name="connsiteY16" fmla="*/ 549842 h 663262"/>
              <a:gd name="connsiteX0" fmla="*/ 0 w 1047750"/>
              <a:gd name="connsiteY0" fmla="*/ 551430 h 663788"/>
              <a:gd name="connsiteX1" fmla="*/ 112713 w 1047750"/>
              <a:gd name="connsiteY1" fmla="*/ 551430 h 663788"/>
              <a:gd name="connsiteX2" fmla="*/ 209550 w 1047750"/>
              <a:gd name="connsiteY2" fmla="*/ 551430 h 663788"/>
              <a:gd name="connsiteX3" fmla="*/ 263525 w 1047750"/>
              <a:gd name="connsiteY3" fmla="*/ 483167 h 663788"/>
              <a:gd name="connsiteX4" fmla="*/ 315913 w 1047750"/>
              <a:gd name="connsiteY4" fmla="*/ 546667 h 663788"/>
              <a:gd name="connsiteX5" fmla="*/ 354013 w 1047750"/>
              <a:gd name="connsiteY5" fmla="*/ 548255 h 663788"/>
              <a:gd name="connsiteX6" fmla="*/ 381000 w 1047750"/>
              <a:gd name="connsiteY6" fmla="*/ 549842 h 663788"/>
              <a:gd name="connsiteX7" fmla="*/ 401638 w 1047750"/>
              <a:gd name="connsiteY7" fmla="*/ 589530 h 663788"/>
              <a:gd name="connsiteX8" fmla="*/ 420688 w 1047750"/>
              <a:gd name="connsiteY8" fmla="*/ 508567 h 663788"/>
              <a:gd name="connsiteX9" fmla="*/ 473075 w 1047750"/>
              <a:gd name="connsiteY9" fmla="*/ 567 h 663788"/>
              <a:gd name="connsiteX10" fmla="*/ 512763 w 1047750"/>
              <a:gd name="connsiteY10" fmla="*/ 618104 h 663788"/>
              <a:gd name="connsiteX11" fmla="*/ 561975 w 1047750"/>
              <a:gd name="connsiteY11" fmla="*/ 614929 h 663788"/>
              <a:gd name="connsiteX12" fmla="*/ 663575 w 1047750"/>
              <a:gd name="connsiteY12" fmla="*/ 591117 h 663788"/>
              <a:gd name="connsiteX13" fmla="*/ 855663 w 1047750"/>
              <a:gd name="connsiteY13" fmla="*/ 406967 h 663788"/>
              <a:gd name="connsiteX14" fmla="*/ 960438 w 1047750"/>
              <a:gd name="connsiteY14" fmla="*/ 537142 h 663788"/>
              <a:gd name="connsiteX15" fmla="*/ 973138 w 1047750"/>
              <a:gd name="connsiteY15" fmla="*/ 549842 h 663788"/>
              <a:gd name="connsiteX16" fmla="*/ 1047750 w 1047750"/>
              <a:gd name="connsiteY16" fmla="*/ 549842 h 663788"/>
              <a:gd name="connsiteX0" fmla="*/ 0 w 1047750"/>
              <a:gd name="connsiteY0" fmla="*/ 551430 h 663612"/>
              <a:gd name="connsiteX1" fmla="*/ 112713 w 1047750"/>
              <a:gd name="connsiteY1" fmla="*/ 551430 h 663612"/>
              <a:gd name="connsiteX2" fmla="*/ 209550 w 1047750"/>
              <a:gd name="connsiteY2" fmla="*/ 551430 h 663612"/>
              <a:gd name="connsiteX3" fmla="*/ 263525 w 1047750"/>
              <a:gd name="connsiteY3" fmla="*/ 483167 h 663612"/>
              <a:gd name="connsiteX4" fmla="*/ 315913 w 1047750"/>
              <a:gd name="connsiteY4" fmla="*/ 546667 h 663612"/>
              <a:gd name="connsiteX5" fmla="*/ 354013 w 1047750"/>
              <a:gd name="connsiteY5" fmla="*/ 548255 h 663612"/>
              <a:gd name="connsiteX6" fmla="*/ 381000 w 1047750"/>
              <a:gd name="connsiteY6" fmla="*/ 549842 h 663612"/>
              <a:gd name="connsiteX7" fmla="*/ 401638 w 1047750"/>
              <a:gd name="connsiteY7" fmla="*/ 589530 h 663612"/>
              <a:gd name="connsiteX8" fmla="*/ 420688 w 1047750"/>
              <a:gd name="connsiteY8" fmla="*/ 508567 h 663612"/>
              <a:gd name="connsiteX9" fmla="*/ 473075 w 1047750"/>
              <a:gd name="connsiteY9" fmla="*/ 567 h 663612"/>
              <a:gd name="connsiteX10" fmla="*/ 512763 w 1047750"/>
              <a:gd name="connsiteY10" fmla="*/ 618104 h 663612"/>
              <a:gd name="connsiteX11" fmla="*/ 561975 w 1047750"/>
              <a:gd name="connsiteY11" fmla="*/ 614929 h 663612"/>
              <a:gd name="connsiteX12" fmla="*/ 663575 w 1047750"/>
              <a:gd name="connsiteY12" fmla="*/ 595879 h 663612"/>
              <a:gd name="connsiteX13" fmla="*/ 855663 w 1047750"/>
              <a:gd name="connsiteY13" fmla="*/ 406967 h 663612"/>
              <a:gd name="connsiteX14" fmla="*/ 960438 w 1047750"/>
              <a:gd name="connsiteY14" fmla="*/ 537142 h 663612"/>
              <a:gd name="connsiteX15" fmla="*/ 973138 w 1047750"/>
              <a:gd name="connsiteY15" fmla="*/ 549842 h 663612"/>
              <a:gd name="connsiteX16" fmla="*/ 1047750 w 1047750"/>
              <a:gd name="connsiteY16" fmla="*/ 549842 h 663612"/>
              <a:gd name="connsiteX0" fmla="*/ 0 w 1047750"/>
              <a:gd name="connsiteY0" fmla="*/ 551430 h 666910"/>
              <a:gd name="connsiteX1" fmla="*/ 112713 w 1047750"/>
              <a:gd name="connsiteY1" fmla="*/ 551430 h 666910"/>
              <a:gd name="connsiteX2" fmla="*/ 209550 w 1047750"/>
              <a:gd name="connsiteY2" fmla="*/ 551430 h 666910"/>
              <a:gd name="connsiteX3" fmla="*/ 263525 w 1047750"/>
              <a:gd name="connsiteY3" fmla="*/ 483167 h 666910"/>
              <a:gd name="connsiteX4" fmla="*/ 315913 w 1047750"/>
              <a:gd name="connsiteY4" fmla="*/ 546667 h 666910"/>
              <a:gd name="connsiteX5" fmla="*/ 354013 w 1047750"/>
              <a:gd name="connsiteY5" fmla="*/ 548255 h 666910"/>
              <a:gd name="connsiteX6" fmla="*/ 381000 w 1047750"/>
              <a:gd name="connsiteY6" fmla="*/ 549842 h 666910"/>
              <a:gd name="connsiteX7" fmla="*/ 401638 w 1047750"/>
              <a:gd name="connsiteY7" fmla="*/ 589530 h 666910"/>
              <a:gd name="connsiteX8" fmla="*/ 420688 w 1047750"/>
              <a:gd name="connsiteY8" fmla="*/ 508567 h 666910"/>
              <a:gd name="connsiteX9" fmla="*/ 473075 w 1047750"/>
              <a:gd name="connsiteY9" fmla="*/ 567 h 666910"/>
              <a:gd name="connsiteX10" fmla="*/ 512763 w 1047750"/>
              <a:gd name="connsiteY10" fmla="*/ 618104 h 666910"/>
              <a:gd name="connsiteX11" fmla="*/ 557213 w 1047750"/>
              <a:gd name="connsiteY11" fmla="*/ 624454 h 666910"/>
              <a:gd name="connsiteX12" fmla="*/ 663575 w 1047750"/>
              <a:gd name="connsiteY12" fmla="*/ 595879 h 666910"/>
              <a:gd name="connsiteX13" fmla="*/ 855663 w 1047750"/>
              <a:gd name="connsiteY13" fmla="*/ 406967 h 666910"/>
              <a:gd name="connsiteX14" fmla="*/ 960438 w 1047750"/>
              <a:gd name="connsiteY14" fmla="*/ 537142 h 666910"/>
              <a:gd name="connsiteX15" fmla="*/ 973138 w 1047750"/>
              <a:gd name="connsiteY15" fmla="*/ 549842 h 666910"/>
              <a:gd name="connsiteX16" fmla="*/ 1047750 w 1047750"/>
              <a:gd name="connsiteY16" fmla="*/ 549842 h 666910"/>
              <a:gd name="connsiteX0" fmla="*/ 0 w 1047750"/>
              <a:gd name="connsiteY0" fmla="*/ 551430 h 666591"/>
              <a:gd name="connsiteX1" fmla="*/ 112713 w 1047750"/>
              <a:gd name="connsiteY1" fmla="*/ 551430 h 666591"/>
              <a:gd name="connsiteX2" fmla="*/ 209550 w 1047750"/>
              <a:gd name="connsiteY2" fmla="*/ 551430 h 666591"/>
              <a:gd name="connsiteX3" fmla="*/ 263525 w 1047750"/>
              <a:gd name="connsiteY3" fmla="*/ 483167 h 666591"/>
              <a:gd name="connsiteX4" fmla="*/ 315913 w 1047750"/>
              <a:gd name="connsiteY4" fmla="*/ 546667 h 666591"/>
              <a:gd name="connsiteX5" fmla="*/ 354013 w 1047750"/>
              <a:gd name="connsiteY5" fmla="*/ 548255 h 666591"/>
              <a:gd name="connsiteX6" fmla="*/ 381000 w 1047750"/>
              <a:gd name="connsiteY6" fmla="*/ 549842 h 666591"/>
              <a:gd name="connsiteX7" fmla="*/ 401638 w 1047750"/>
              <a:gd name="connsiteY7" fmla="*/ 589530 h 666591"/>
              <a:gd name="connsiteX8" fmla="*/ 420688 w 1047750"/>
              <a:gd name="connsiteY8" fmla="*/ 508567 h 666591"/>
              <a:gd name="connsiteX9" fmla="*/ 473075 w 1047750"/>
              <a:gd name="connsiteY9" fmla="*/ 567 h 666591"/>
              <a:gd name="connsiteX10" fmla="*/ 512763 w 1047750"/>
              <a:gd name="connsiteY10" fmla="*/ 618104 h 666591"/>
              <a:gd name="connsiteX11" fmla="*/ 557213 w 1047750"/>
              <a:gd name="connsiteY11" fmla="*/ 624454 h 666591"/>
              <a:gd name="connsiteX12" fmla="*/ 666750 w 1047750"/>
              <a:gd name="connsiteY12" fmla="*/ 603816 h 666591"/>
              <a:gd name="connsiteX13" fmla="*/ 855663 w 1047750"/>
              <a:gd name="connsiteY13" fmla="*/ 406967 h 666591"/>
              <a:gd name="connsiteX14" fmla="*/ 960438 w 1047750"/>
              <a:gd name="connsiteY14" fmla="*/ 537142 h 666591"/>
              <a:gd name="connsiteX15" fmla="*/ 973138 w 1047750"/>
              <a:gd name="connsiteY15" fmla="*/ 549842 h 666591"/>
              <a:gd name="connsiteX16" fmla="*/ 1047750 w 1047750"/>
              <a:gd name="connsiteY16" fmla="*/ 549842 h 666591"/>
              <a:gd name="connsiteX0" fmla="*/ 0 w 1047750"/>
              <a:gd name="connsiteY0" fmla="*/ 551430 h 666591"/>
              <a:gd name="connsiteX1" fmla="*/ 112713 w 1047750"/>
              <a:gd name="connsiteY1" fmla="*/ 551430 h 666591"/>
              <a:gd name="connsiteX2" fmla="*/ 209550 w 1047750"/>
              <a:gd name="connsiteY2" fmla="*/ 551430 h 666591"/>
              <a:gd name="connsiteX3" fmla="*/ 263525 w 1047750"/>
              <a:gd name="connsiteY3" fmla="*/ 483167 h 666591"/>
              <a:gd name="connsiteX4" fmla="*/ 315913 w 1047750"/>
              <a:gd name="connsiteY4" fmla="*/ 546667 h 666591"/>
              <a:gd name="connsiteX5" fmla="*/ 354013 w 1047750"/>
              <a:gd name="connsiteY5" fmla="*/ 548255 h 666591"/>
              <a:gd name="connsiteX6" fmla="*/ 387350 w 1047750"/>
              <a:gd name="connsiteY6" fmla="*/ 557779 h 666591"/>
              <a:gd name="connsiteX7" fmla="*/ 401638 w 1047750"/>
              <a:gd name="connsiteY7" fmla="*/ 589530 h 666591"/>
              <a:gd name="connsiteX8" fmla="*/ 420688 w 1047750"/>
              <a:gd name="connsiteY8" fmla="*/ 508567 h 666591"/>
              <a:gd name="connsiteX9" fmla="*/ 473075 w 1047750"/>
              <a:gd name="connsiteY9" fmla="*/ 567 h 666591"/>
              <a:gd name="connsiteX10" fmla="*/ 512763 w 1047750"/>
              <a:gd name="connsiteY10" fmla="*/ 618104 h 666591"/>
              <a:gd name="connsiteX11" fmla="*/ 557213 w 1047750"/>
              <a:gd name="connsiteY11" fmla="*/ 624454 h 666591"/>
              <a:gd name="connsiteX12" fmla="*/ 666750 w 1047750"/>
              <a:gd name="connsiteY12" fmla="*/ 603816 h 666591"/>
              <a:gd name="connsiteX13" fmla="*/ 855663 w 1047750"/>
              <a:gd name="connsiteY13" fmla="*/ 406967 h 666591"/>
              <a:gd name="connsiteX14" fmla="*/ 960438 w 1047750"/>
              <a:gd name="connsiteY14" fmla="*/ 537142 h 666591"/>
              <a:gd name="connsiteX15" fmla="*/ 973138 w 1047750"/>
              <a:gd name="connsiteY15" fmla="*/ 549842 h 666591"/>
              <a:gd name="connsiteX16" fmla="*/ 1047750 w 1047750"/>
              <a:gd name="connsiteY16" fmla="*/ 549842 h 666591"/>
              <a:gd name="connsiteX0" fmla="*/ 0 w 1047750"/>
              <a:gd name="connsiteY0" fmla="*/ 551430 h 666591"/>
              <a:gd name="connsiteX1" fmla="*/ 112713 w 1047750"/>
              <a:gd name="connsiteY1" fmla="*/ 551430 h 666591"/>
              <a:gd name="connsiteX2" fmla="*/ 209550 w 1047750"/>
              <a:gd name="connsiteY2" fmla="*/ 551430 h 666591"/>
              <a:gd name="connsiteX3" fmla="*/ 263525 w 1047750"/>
              <a:gd name="connsiteY3" fmla="*/ 483167 h 666591"/>
              <a:gd name="connsiteX4" fmla="*/ 315913 w 1047750"/>
              <a:gd name="connsiteY4" fmla="*/ 546667 h 666591"/>
              <a:gd name="connsiteX5" fmla="*/ 358775 w 1047750"/>
              <a:gd name="connsiteY5" fmla="*/ 549842 h 666591"/>
              <a:gd name="connsiteX6" fmla="*/ 387350 w 1047750"/>
              <a:gd name="connsiteY6" fmla="*/ 557779 h 666591"/>
              <a:gd name="connsiteX7" fmla="*/ 401638 w 1047750"/>
              <a:gd name="connsiteY7" fmla="*/ 589530 h 666591"/>
              <a:gd name="connsiteX8" fmla="*/ 420688 w 1047750"/>
              <a:gd name="connsiteY8" fmla="*/ 508567 h 666591"/>
              <a:gd name="connsiteX9" fmla="*/ 473075 w 1047750"/>
              <a:gd name="connsiteY9" fmla="*/ 567 h 666591"/>
              <a:gd name="connsiteX10" fmla="*/ 512763 w 1047750"/>
              <a:gd name="connsiteY10" fmla="*/ 618104 h 666591"/>
              <a:gd name="connsiteX11" fmla="*/ 557213 w 1047750"/>
              <a:gd name="connsiteY11" fmla="*/ 624454 h 666591"/>
              <a:gd name="connsiteX12" fmla="*/ 666750 w 1047750"/>
              <a:gd name="connsiteY12" fmla="*/ 603816 h 666591"/>
              <a:gd name="connsiteX13" fmla="*/ 855663 w 1047750"/>
              <a:gd name="connsiteY13" fmla="*/ 406967 h 666591"/>
              <a:gd name="connsiteX14" fmla="*/ 960438 w 1047750"/>
              <a:gd name="connsiteY14" fmla="*/ 537142 h 666591"/>
              <a:gd name="connsiteX15" fmla="*/ 973138 w 1047750"/>
              <a:gd name="connsiteY15" fmla="*/ 549842 h 666591"/>
              <a:gd name="connsiteX16" fmla="*/ 1047750 w 1047750"/>
              <a:gd name="connsiteY16" fmla="*/ 549842 h 666591"/>
              <a:gd name="connsiteX0" fmla="*/ 0 w 1047750"/>
              <a:gd name="connsiteY0" fmla="*/ 551430 h 648131"/>
              <a:gd name="connsiteX1" fmla="*/ 112713 w 1047750"/>
              <a:gd name="connsiteY1" fmla="*/ 551430 h 648131"/>
              <a:gd name="connsiteX2" fmla="*/ 209550 w 1047750"/>
              <a:gd name="connsiteY2" fmla="*/ 551430 h 648131"/>
              <a:gd name="connsiteX3" fmla="*/ 263525 w 1047750"/>
              <a:gd name="connsiteY3" fmla="*/ 483167 h 648131"/>
              <a:gd name="connsiteX4" fmla="*/ 315913 w 1047750"/>
              <a:gd name="connsiteY4" fmla="*/ 546667 h 648131"/>
              <a:gd name="connsiteX5" fmla="*/ 358775 w 1047750"/>
              <a:gd name="connsiteY5" fmla="*/ 549842 h 648131"/>
              <a:gd name="connsiteX6" fmla="*/ 387350 w 1047750"/>
              <a:gd name="connsiteY6" fmla="*/ 557779 h 648131"/>
              <a:gd name="connsiteX7" fmla="*/ 401638 w 1047750"/>
              <a:gd name="connsiteY7" fmla="*/ 589530 h 648131"/>
              <a:gd name="connsiteX8" fmla="*/ 420688 w 1047750"/>
              <a:gd name="connsiteY8" fmla="*/ 508567 h 648131"/>
              <a:gd name="connsiteX9" fmla="*/ 473075 w 1047750"/>
              <a:gd name="connsiteY9" fmla="*/ 567 h 648131"/>
              <a:gd name="connsiteX10" fmla="*/ 512763 w 1047750"/>
              <a:gd name="connsiteY10" fmla="*/ 618104 h 648131"/>
              <a:gd name="connsiteX11" fmla="*/ 539991 w 1047750"/>
              <a:gd name="connsiteY11" fmla="*/ 557001 h 648131"/>
              <a:gd name="connsiteX12" fmla="*/ 666750 w 1047750"/>
              <a:gd name="connsiteY12" fmla="*/ 603816 h 648131"/>
              <a:gd name="connsiteX13" fmla="*/ 855663 w 1047750"/>
              <a:gd name="connsiteY13" fmla="*/ 406967 h 648131"/>
              <a:gd name="connsiteX14" fmla="*/ 960438 w 1047750"/>
              <a:gd name="connsiteY14" fmla="*/ 537142 h 648131"/>
              <a:gd name="connsiteX15" fmla="*/ 973138 w 1047750"/>
              <a:gd name="connsiteY15" fmla="*/ 549842 h 648131"/>
              <a:gd name="connsiteX16" fmla="*/ 1047750 w 1047750"/>
              <a:gd name="connsiteY16" fmla="*/ 549842 h 648131"/>
              <a:gd name="connsiteX0" fmla="*/ 0 w 1047750"/>
              <a:gd name="connsiteY0" fmla="*/ 551430 h 649345"/>
              <a:gd name="connsiteX1" fmla="*/ 112713 w 1047750"/>
              <a:gd name="connsiteY1" fmla="*/ 551430 h 649345"/>
              <a:gd name="connsiteX2" fmla="*/ 209550 w 1047750"/>
              <a:gd name="connsiteY2" fmla="*/ 551430 h 649345"/>
              <a:gd name="connsiteX3" fmla="*/ 263525 w 1047750"/>
              <a:gd name="connsiteY3" fmla="*/ 483167 h 649345"/>
              <a:gd name="connsiteX4" fmla="*/ 315913 w 1047750"/>
              <a:gd name="connsiteY4" fmla="*/ 546667 h 649345"/>
              <a:gd name="connsiteX5" fmla="*/ 358775 w 1047750"/>
              <a:gd name="connsiteY5" fmla="*/ 549842 h 649345"/>
              <a:gd name="connsiteX6" fmla="*/ 387350 w 1047750"/>
              <a:gd name="connsiteY6" fmla="*/ 557779 h 649345"/>
              <a:gd name="connsiteX7" fmla="*/ 401638 w 1047750"/>
              <a:gd name="connsiteY7" fmla="*/ 589530 h 649345"/>
              <a:gd name="connsiteX8" fmla="*/ 420688 w 1047750"/>
              <a:gd name="connsiteY8" fmla="*/ 508567 h 649345"/>
              <a:gd name="connsiteX9" fmla="*/ 473075 w 1047750"/>
              <a:gd name="connsiteY9" fmla="*/ 567 h 649345"/>
              <a:gd name="connsiteX10" fmla="*/ 512763 w 1047750"/>
              <a:gd name="connsiteY10" fmla="*/ 618104 h 649345"/>
              <a:gd name="connsiteX11" fmla="*/ 539991 w 1047750"/>
              <a:gd name="connsiteY11" fmla="*/ 557001 h 649345"/>
              <a:gd name="connsiteX12" fmla="*/ 661010 w 1047750"/>
              <a:gd name="connsiteY12" fmla="*/ 547844 h 649345"/>
              <a:gd name="connsiteX13" fmla="*/ 855663 w 1047750"/>
              <a:gd name="connsiteY13" fmla="*/ 406967 h 649345"/>
              <a:gd name="connsiteX14" fmla="*/ 960438 w 1047750"/>
              <a:gd name="connsiteY14" fmla="*/ 537142 h 649345"/>
              <a:gd name="connsiteX15" fmla="*/ 973138 w 1047750"/>
              <a:gd name="connsiteY15" fmla="*/ 549842 h 649345"/>
              <a:gd name="connsiteX16" fmla="*/ 1047750 w 1047750"/>
              <a:gd name="connsiteY16" fmla="*/ 549842 h 649345"/>
              <a:gd name="connsiteX0" fmla="*/ 0 w 1047750"/>
              <a:gd name="connsiteY0" fmla="*/ 551430 h 649345"/>
              <a:gd name="connsiteX1" fmla="*/ 112713 w 1047750"/>
              <a:gd name="connsiteY1" fmla="*/ 551430 h 649345"/>
              <a:gd name="connsiteX2" fmla="*/ 209550 w 1047750"/>
              <a:gd name="connsiteY2" fmla="*/ 551430 h 649345"/>
              <a:gd name="connsiteX3" fmla="*/ 263525 w 1047750"/>
              <a:gd name="connsiteY3" fmla="*/ 483167 h 649345"/>
              <a:gd name="connsiteX4" fmla="*/ 315913 w 1047750"/>
              <a:gd name="connsiteY4" fmla="*/ 546667 h 649345"/>
              <a:gd name="connsiteX5" fmla="*/ 358775 w 1047750"/>
              <a:gd name="connsiteY5" fmla="*/ 549842 h 649345"/>
              <a:gd name="connsiteX6" fmla="*/ 387350 w 1047750"/>
              <a:gd name="connsiteY6" fmla="*/ 557779 h 649345"/>
              <a:gd name="connsiteX7" fmla="*/ 401638 w 1047750"/>
              <a:gd name="connsiteY7" fmla="*/ 589530 h 649345"/>
              <a:gd name="connsiteX8" fmla="*/ 420688 w 1047750"/>
              <a:gd name="connsiteY8" fmla="*/ 508567 h 649345"/>
              <a:gd name="connsiteX9" fmla="*/ 473075 w 1047750"/>
              <a:gd name="connsiteY9" fmla="*/ 567 h 649345"/>
              <a:gd name="connsiteX10" fmla="*/ 512763 w 1047750"/>
              <a:gd name="connsiteY10" fmla="*/ 618104 h 649345"/>
              <a:gd name="connsiteX11" fmla="*/ 539991 w 1047750"/>
              <a:gd name="connsiteY11" fmla="*/ 557001 h 649345"/>
              <a:gd name="connsiteX12" fmla="*/ 661010 w 1047750"/>
              <a:gd name="connsiteY12" fmla="*/ 547844 h 649345"/>
              <a:gd name="connsiteX13" fmla="*/ 855663 w 1047750"/>
              <a:gd name="connsiteY13" fmla="*/ 406967 h 649345"/>
              <a:gd name="connsiteX14" fmla="*/ 950392 w 1047750"/>
              <a:gd name="connsiteY14" fmla="*/ 534272 h 649345"/>
              <a:gd name="connsiteX15" fmla="*/ 973138 w 1047750"/>
              <a:gd name="connsiteY15" fmla="*/ 549842 h 649345"/>
              <a:gd name="connsiteX16" fmla="*/ 1047750 w 1047750"/>
              <a:gd name="connsiteY16" fmla="*/ 549842 h 649345"/>
              <a:gd name="connsiteX0" fmla="*/ 0 w 1047750"/>
              <a:gd name="connsiteY0" fmla="*/ 551430 h 649345"/>
              <a:gd name="connsiteX1" fmla="*/ 112713 w 1047750"/>
              <a:gd name="connsiteY1" fmla="*/ 551430 h 649345"/>
              <a:gd name="connsiteX2" fmla="*/ 209550 w 1047750"/>
              <a:gd name="connsiteY2" fmla="*/ 551430 h 649345"/>
              <a:gd name="connsiteX3" fmla="*/ 263525 w 1047750"/>
              <a:gd name="connsiteY3" fmla="*/ 483167 h 649345"/>
              <a:gd name="connsiteX4" fmla="*/ 315913 w 1047750"/>
              <a:gd name="connsiteY4" fmla="*/ 546667 h 649345"/>
              <a:gd name="connsiteX5" fmla="*/ 358775 w 1047750"/>
              <a:gd name="connsiteY5" fmla="*/ 549842 h 649345"/>
              <a:gd name="connsiteX6" fmla="*/ 387350 w 1047750"/>
              <a:gd name="connsiteY6" fmla="*/ 557779 h 649345"/>
              <a:gd name="connsiteX7" fmla="*/ 401638 w 1047750"/>
              <a:gd name="connsiteY7" fmla="*/ 589530 h 649345"/>
              <a:gd name="connsiteX8" fmla="*/ 420688 w 1047750"/>
              <a:gd name="connsiteY8" fmla="*/ 508567 h 649345"/>
              <a:gd name="connsiteX9" fmla="*/ 473075 w 1047750"/>
              <a:gd name="connsiteY9" fmla="*/ 567 h 649345"/>
              <a:gd name="connsiteX10" fmla="*/ 512763 w 1047750"/>
              <a:gd name="connsiteY10" fmla="*/ 618104 h 649345"/>
              <a:gd name="connsiteX11" fmla="*/ 539991 w 1047750"/>
              <a:gd name="connsiteY11" fmla="*/ 557001 h 649345"/>
              <a:gd name="connsiteX12" fmla="*/ 661010 w 1047750"/>
              <a:gd name="connsiteY12" fmla="*/ 547844 h 649345"/>
              <a:gd name="connsiteX13" fmla="*/ 855663 w 1047750"/>
              <a:gd name="connsiteY13" fmla="*/ 406967 h 649345"/>
              <a:gd name="connsiteX14" fmla="*/ 950392 w 1047750"/>
              <a:gd name="connsiteY14" fmla="*/ 534272 h 649345"/>
              <a:gd name="connsiteX15" fmla="*/ 988925 w 1047750"/>
              <a:gd name="connsiteY15" fmla="*/ 551277 h 649345"/>
              <a:gd name="connsiteX16" fmla="*/ 1047750 w 1047750"/>
              <a:gd name="connsiteY16" fmla="*/ 549842 h 6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7750" h="649345">
                <a:moveTo>
                  <a:pt x="0" y="551430"/>
                </a:moveTo>
                <a:lnTo>
                  <a:pt x="112713" y="551430"/>
                </a:lnTo>
                <a:cubicBezTo>
                  <a:pt x="147638" y="551430"/>
                  <a:pt x="184415" y="562807"/>
                  <a:pt x="209550" y="551430"/>
                </a:cubicBezTo>
                <a:cubicBezTo>
                  <a:pt x="234685" y="540053"/>
                  <a:pt x="245798" y="483961"/>
                  <a:pt x="263525" y="483167"/>
                </a:cubicBezTo>
                <a:cubicBezTo>
                  <a:pt x="281252" y="482373"/>
                  <a:pt x="300038" y="535555"/>
                  <a:pt x="315913" y="546667"/>
                </a:cubicBezTo>
                <a:cubicBezTo>
                  <a:pt x="331788" y="557780"/>
                  <a:pt x="346869" y="547990"/>
                  <a:pt x="358775" y="549842"/>
                </a:cubicBezTo>
                <a:cubicBezTo>
                  <a:pt x="370681" y="551694"/>
                  <a:pt x="380206" y="551164"/>
                  <a:pt x="387350" y="557779"/>
                </a:cubicBezTo>
                <a:cubicBezTo>
                  <a:pt x="394494" y="564394"/>
                  <a:pt x="396082" y="597732"/>
                  <a:pt x="401638" y="589530"/>
                </a:cubicBezTo>
                <a:cubicBezTo>
                  <a:pt x="407194" y="581328"/>
                  <a:pt x="408782" y="606728"/>
                  <a:pt x="420688" y="508567"/>
                </a:cubicBezTo>
                <a:cubicBezTo>
                  <a:pt x="432594" y="410406"/>
                  <a:pt x="457729" y="-17689"/>
                  <a:pt x="473075" y="567"/>
                </a:cubicBezTo>
                <a:cubicBezTo>
                  <a:pt x="488421" y="18823"/>
                  <a:pt x="501610" y="525365"/>
                  <a:pt x="512763" y="618104"/>
                </a:cubicBezTo>
                <a:cubicBezTo>
                  <a:pt x="523916" y="710843"/>
                  <a:pt x="515283" y="568711"/>
                  <a:pt x="539991" y="557001"/>
                </a:cubicBezTo>
                <a:cubicBezTo>
                  <a:pt x="564699" y="545291"/>
                  <a:pt x="608398" y="572850"/>
                  <a:pt x="661010" y="547844"/>
                </a:cubicBezTo>
                <a:cubicBezTo>
                  <a:pt x="713622" y="522838"/>
                  <a:pt x="807433" y="409229"/>
                  <a:pt x="855663" y="406967"/>
                </a:cubicBezTo>
                <a:cubicBezTo>
                  <a:pt x="903893" y="404705"/>
                  <a:pt x="928182" y="510220"/>
                  <a:pt x="950392" y="534272"/>
                </a:cubicBezTo>
                <a:cubicBezTo>
                  <a:pt x="972602" y="558324"/>
                  <a:pt x="974373" y="549160"/>
                  <a:pt x="988925" y="551277"/>
                </a:cubicBezTo>
                <a:cubicBezTo>
                  <a:pt x="1003477" y="553394"/>
                  <a:pt x="1017720" y="550900"/>
                  <a:pt x="1047750" y="549842"/>
                </a:cubicBez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862710" y="6223095"/>
            <a:ext cx="3416968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862710" y="4192165"/>
            <a:ext cx="3416968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862710" y="2815752"/>
            <a:ext cx="3416968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53414" y="4266863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05058" y="477989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90366" y="340583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82845" y="489750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494876" y="408309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013065" y="5262809"/>
            <a:ext cx="3204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972772" y="5238878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05083" y="5765969"/>
            <a:ext cx="1533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Repolarisation</a:t>
            </a:r>
          </a:p>
          <a:p>
            <a:pPr algn="ctr"/>
            <a:r>
              <a:rPr lang="fr-FR" dirty="0"/>
              <a:t>Myocardique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3946358" y="3405836"/>
            <a:ext cx="577516" cy="7863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3946358" y="4266863"/>
            <a:ext cx="615850" cy="473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3946358" y="5262809"/>
            <a:ext cx="577516" cy="7863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718434" y="286837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Sous-ST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021952" y="4347814"/>
            <a:ext cx="114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 négative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718434" y="633157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Sus-ST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2013065" y="5687089"/>
            <a:ext cx="9170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1226254" y="2577357"/>
            <a:ext cx="1894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ECG normal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373844" y="677725"/>
            <a:ext cx="4530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Syndromes coronariens aigus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>
                <a:solidFill>
                  <a:schemeClr val="bg1"/>
                </a:solidFill>
              </a:rPr>
              <a:t>I</a:t>
            </a:r>
            <a:r>
              <a:rPr lang="fr-FR" dirty="0">
                <a:solidFill>
                  <a:schemeClr val="bg1"/>
                </a:solidFill>
              </a:rPr>
              <a:t>schémie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6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>
                <a:solidFill>
                  <a:schemeClr val="bg1"/>
                </a:solidFill>
              </a:rPr>
              <a:t>I</a:t>
            </a:r>
            <a:r>
              <a:rPr lang="fr-FR" dirty="0">
                <a:solidFill>
                  <a:schemeClr val="bg1"/>
                </a:solidFill>
              </a:rPr>
              <a:t>schémie</a:t>
            </a:r>
            <a:r>
              <a:rPr lang="fr-FR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7" y="-884424"/>
            <a:ext cx="4744892" cy="914400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912207" y="570723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Ondes q</a:t>
            </a:r>
          </a:p>
        </p:txBody>
      </p:sp>
      <p:cxnSp>
        <p:nvCxnSpPr>
          <p:cNvPr id="10" name="Connecteur droit avec flèche 9"/>
          <p:cNvCxnSpPr>
            <a:cxnSpLocks/>
          </p:cNvCxnSpPr>
          <p:nvPr/>
        </p:nvCxnSpPr>
        <p:spPr>
          <a:xfrm flipV="1">
            <a:off x="1120877" y="1632155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cxnSpLocks/>
          </p:cNvCxnSpPr>
          <p:nvPr/>
        </p:nvCxnSpPr>
        <p:spPr>
          <a:xfrm flipV="1">
            <a:off x="1120877" y="2253979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cxnSpLocks/>
          </p:cNvCxnSpPr>
          <p:nvPr/>
        </p:nvCxnSpPr>
        <p:spPr>
          <a:xfrm flipV="1">
            <a:off x="1120877" y="2856139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cxnSpLocks/>
          </p:cNvCxnSpPr>
          <p:nvPr/>
        </p:nvCxnSpPr>
        <p:spPr>
          <a:xfrm flipV="1">
            <a:off x="1120877" y="3404352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cxnSpLocks/>
          </p:cNvCxnSpPr>
          <p:nvPr/>
        </p:nvCxnSpPr>
        <p:spPr>
          <a:xfrm flipV="1">
            <a:off x="1120877" y="4003376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cxnSpLocks/>
          </p:cNvCxnSpPr>
          <p:nvPr/>
        </p:nvCxnSpPr>
        <p:spPr>
          <a:xfrm flipV="1">
            <a:off x="1120877" y="4628627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cxnSpLocks/>
          </p:cNvCxnSpPr>
          <p:nvPr/>
        </p:nvCxnSpPr>
        <p:spPr>
          <a:xfrm flipV="1">
            <a:off x="1120877" y="5253878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cxnSpLocks/>
          </p:cNvCxnSpPr>
          <p:nvPr/>
        </p:nvCxnSpPr>
        <p:spPr>
          <a:xfrm flipV="1">
            <a:off x="5751871" y="1632155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cxnSpLocks/>
          </p:cNvCxnSpPr>
          <p:nvPr/>
        </p:nvCxnSpPr>
        <p:spPr>
          <a:xfrm flipV="1">
            <a:off x="5751871" y="2253979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cxnSpLocks/>
          </p:cNvCxnSpPr>
          <p:nvPr/>
        </p:nvCxnSpPr>
        <p:spPr>
          <a:xfrm flipV="1">
            <a:off x="5751871" y="2856139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cxnSpLocks/>
          </p:cNvCxnSpPr>
          <p:nvPr/>
        </p:nvCxnSpPr>
        <p:spPr>
          <a:xfrm flipV="1">
            <a:off x="5751871" y="3404352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cxnSpLocks/>
          </p:cNvCxnSpPr>
          <p:nvPr/>
        </p:nvCxnSpPr>
        <p:spPr>
          <a:xfrm flipV="1">
            <a:off x="5751871" y="4003376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cxnSpLocks/>
          </p:cNvCxnSpPr>
          <p:nvPr/>
        </p:nvCxnSpPr>
        <p:spPr>
          <a:xfrm flipV="1">
            <a:off x="5751871" y="4628627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cxnSpLocks/>
          </p:cNvCxnSpPr>
          <p:nvPr/>
        </p:nvCxnSpPr>
        <p:spPr>
          <a:xfrm flipV="1">
            <a:off x="5751871" y="5253878"/>
            <a:ext cx="127820" cy="265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58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80294" y="-50621"/>
            <a:ext cx="682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</a:t>
            </a:r>
            <a:r>
              <a:rPr lang="fr-FR" dirty="0"/>
              <a:t>réquence – </a:t>
            </a:r>
            <a:r>
              <a:rPr lang="fr-FR" sz="2400" b="1" dirty="0"/>
              <a:t>R</a:t>
            </a:r>
            <a:r>
              <a:rPr lang="fr-FR" dirty="0"/>
              <a:t>ythme – </a:t>
            </a:r>
            <a:r>
              <a:rPr lang="fr-FR" sz="2400" b="1" dirty="0"/>
              <a:t>A</a:t>
            </a:r>
            <a:r>
              <a:rPr lang="fr-FR" dirty="0"/>
              <a:t>xe – </a:t>
            </a:r>
            <a:r>
              <a:rPr lang="fr-FR" sz="2400" b="1" dirty="0"/>
              <a:t>C</a:t>
            </a:r>
            <a:r>
              <a:rPr lang="fr-FR" dirty="0"/>
              <a:t>onduction – </a:t>
            </a:r>
            <a:r>
              <a:rPr lang="fr-FR" sz="2400" b="1" dirty="0"/>
              <a:t>H</a:t>
            </a:r>
            <a:r>
              <a:rPr lang="fr-FR" dirty="0"/>
              <a:t>ypertrophie – </a:t>
            </a:r>
            <a:r>
              <a:rPr lang="fr-FR" sz="2400" b="1" dirty="0">
                <a:solidFill>
                  <a:schemeClr val="bg1"/>
                </a:solidFill>
              </a:rPr>
              <a:t>I</a:t>
            </a:r>
            <a:r>
              <a:rPr lang="fr-FR" dirty="0">
                <a:solidFill>
                  <a:schemeClr val="bg1"/>
                </a:solidFill>
              </a:rPr>
              <a:t>schémie</a:t>
            </a:r>
            <a:r>
              <a:rPr lang="fr-FR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199557" y="-884424"/>
            <a:ext cx="4744892" cy="914400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300742" y="551059"/>
            <a:ext cx="542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QT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" y="1012724"/>
            <a:ext cx="4503173" cy="547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/>
          <a:srcRect l="63375" t="39581" r="25506" b="50086"/>
          <a:stretch/>
        </p:blipFill>
        <p:spPr>
          <a:xfrm rot="5400000">
            <a:off x="1088456" y="990499"/>
            <a:ext cx="2326263" cy="3919315"/>
          </a:xfrm>
          <a:prstGeom prst="rect">
            <a:avLst/>
          </a:prstGeom>
        </p:spPr>
      </p:pic>
      <p:cxnSp>
        <p:nvCxnSpPr>
          <p:cNvPr id="31" name="Connecteur droit 30"/>
          <p:cNvCxnSpPr/>
          <p:nvPr/>
        </p:nvCxnSpPr>
        <p:spPr>
          <a:xfrm>
            <a:off x="1779641" y="1787025"/>
            <a:ext cx="0" cy="2326263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185654" y="1787025"/>
            <a:ext cx="0" cy="2326263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cxnSpLocks/>
          </p:cNvCxnSpPr>
          <p:nvPr/>
        </p:nvCxnSpPr>
        <p:spPr>
          <a:xfrm>
            <a:off x="1779641" y="4113288"/>
            <a:ext cx="1406013" cy="0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967121" y="4207984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QT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864119" y="5010644"/>
                <a:ext cx="2774935" cy="1017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3200" b="0" i="0" smtClean="0">
                              <a:latin typeface="Cambria Math" panose="02040503050406030204" pitchFamily="18" charset="0"/>
                            </a:rPr>
                            <m:t>QT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32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fr-FR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3200" b="0" i="0" smtClean="0">
                              <a:latin typeface="Cambria Math" panose="02040503050406030204" pitchFamily="18" charset="0"/>
                            </a:rPr>
                            <m:t>QT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fr-FR" sz="3200" b="0" i="0" smtClean="0">
                                  <a:latin typeface="Cambria Math" panose="02040503050406030204" pitchFamily="18" charset="0"/>
                                </a:rPr>
                                <m:t>RR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19" y="5010644"/>
                <a:ext cx="2774935" cy="1017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37"/>
          <p:cNvCxnSpPr>
            <a:cxnSpLocks/>
          </p:cNvCxnSpPr>
          <p:nvPr/>
        </p:nvCxnSpPr>
        <p:spPr>
          <a:xfrm>
            <a:off x="4955461" y="1012724"/>
            <a:ext cx="0" cy="58603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cxnSpLocks/>
          </p:cNvCxnSpPr>
          <p:nvPr/>
        </p:nvCxnSpPr>
        <p:spPr>
          <a:xfrm>
            <a:off x="5909190" y="1012724"/>
            <a:ext cx="0" cy="58603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cxnSpLocks/>
          </p:cNvCxnSpPr>
          <p:nvPr/>
        </p:nvCxnSpPr>
        <p:spPr>
          <a:xfrm>
            <a:off x="4955461" y="1124281"/>
            <a:ext cx="953729" cy="0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4916799" y="531054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141800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7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5586" y="1656735"/>
            <a:ext cx="4581831" cy="5201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9" name="Connecteur droit 38"/>
          <p:cNvCxnSpPr>
            <a:cxnSpLocks/>
          </p:cNvCxnSpPr>
          <p:nvPr/>
        </p:nvCxnSpPr>
        <p:spPr>
          <a:xfrm flipV="1">
            <a:off x="5868264" y="3283713"/>
            <a:ext cx="1704365" cy="87532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cxnSpLocks/>
          </p:cNvCxnSpPr>
          <p:nvPr/>
        </p:nvCxnSpPr>
        <p:spPr>
          <a:xfrm flipH="1">
            <a:off x="5847462" y="1582550"/>
            <a:ext cx="22686" cy="4460887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5870325" y="3312771"/>
            <a:ext cx="2094115" cy="846996"/>
            <a:chOff x="6820547" y="2767081"/>
            <a:chExt cx="2094115" cy="846996"/>
          </a:xfrm>
        </p:grpSpPr>
        <p:cxnSp>
          <p:nvCxnSpPr>
            <p:cNvPr id="4" name="Connecteur droit 3"/>
            <p:cNvCxnSpPr/>
            <p:nvPr/>
          </p:nvCxnSpPr>
          <p:spPr>
            <a:xfrm rot="10800000" flipH="1">
              <a:off x="6820547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8382144" y="2767081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latin typeface="+mj-lt"/>
                </a:rPr>
                <a:t>aVL</a:t>
              </a:r>
              <a:endParaRPr lang="fr-FR" b="1" dirty="0">
                <a:latin typeface="+mj-lt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870205" y="3964568"/>
            <a:ext cx="2129134" cy="369332"/>
            <a:chOff x="6820427" y="3418878"/>
            <a:chExt cx="2129134" cy="369332"/>
          </a:xfrm>
        </p:grpSpPr>
        <p:cxnSp>
          <p:nvCxnSpPr>
            <p:cNvPr id="7" name="Connecteur droit 6"/>
            <p:cNvCxnSpPr>
              <a:cxnSpLocks/>
            </p:cNvCxnSpPr>
            <p:nvPr/>
          </p:nvCxnSpPr>
          <p:spPr>
            <a:xfrm>
              <a:off x="6820427" y="3614078"/>
              <a:ext cx="1756916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8577343" y="341887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+mj-lt"/>
                </a:rPr>
                <a:t>D</a:t>
              </a:r>
              <a:r>
                <a:rPr lang="fr-FR" b="1" baseline="-25000" dirty="0">
                  <a:latin typeface="+mj-lt"/>
                </a:rPr>
                <a:t>I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870325" y="4159767"/>
            <a:ext cx="1194694" cy="1865863"/>
            <a:chOff x="6820547" y="3614077"/>
            <a:chExt cx="1194694" cy="1865863"/>
          </a:xfrm>
        </p:grpSpPr>
        <p:cxnSp>
          <p:nvCxnSpPr>
            <p:cNvPr id="10" name="Connecteur droit 9"/>
            <p:cNvCxnSpPr/>
            <p:nvPr/>
          </p:nvCxnSpPr>
          <p:spPr>
            <a:xfrm rot="16200000" flipH="1">
              <a:off x="6430147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601345" y="5110608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+mj-lt"/>
                </a:rPr>
                <a:t>D</a:t>
              </a:r>
              <a:r>
                <a:rPr lang="fr-FR" b="1" baseline="-25000" dirty="0">
                  <a:latin typeface="+mj-lt"/>
                </a:rPr>
                <a:t>II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4764194" y="4159767"/>
            <a:ext cx="1106131" cy="1865863"/>
            <a:chOff x="5714416" y="3614077"/>
            <a:chExt cx="1106131" cy="1865863"/>
          </a:xfrm>
        </p:grpSpPr>
        <p:cxnSp>
          <p:nvCxnSpPr>
            <p:cNvPr id="13" name="Connecteur droit 12"/>
            <p:cNvCxnSpPr/>
            <p:nvPr/>
          </p:nvCxnSpPr>
          <p:spPr>
            <a:xfrm rot="5400000">
              <a:off x="5649349" y="4004477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5714416" y="5110608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+mj-lt"/>
                </a:rPr>
                <a:t>D</a:t>
              </a:r>
              <a:r>
                <a:rPr lang="fr-FR" b="1" baseline="-25000" dirty="0">
                  <a:latin typeface="+mj-lt"/>
                </a:rPr>
                <a:t>III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611950" y="4131432"/>
            <a:ext cx="540533" cy="2281337"/>
            <a:chOff x="6562172" y="3585742"/>
            <a:chExt cx="540533" cy="2281337"/>
          </a:xfrm>
        </p:grpSpPr>
        <p:cxnSp>
          <p:nvCxnSpPr>
            <p:cNvPr id="16" name="Connecteur droit 15"/>
            <p:cNvCxnSpPr>
              <a:cxnSpLocks/>
            </p:cNvCxnSpPr>
            <p:nvPr/>
          </p:nvCxnSpPr>
          <p:spPr>
            <a:xfrm flipV="1">
              <a:off x="6820547" y="3585742"/>
              <a:ext cx="0" cy="1785133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6562172" y="5497747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latin typeface="+mj-lt"/>
                </a:rPr>
                <a:t>aVF</a:t>
              </a:r>
              <a:endParaRPr lang="fr-FR" b="1" baseline="-25000" dirty="0">
                <a:latin typeface="+mj-lt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785417" y="3183769"/>
            <a:ext cx="2084788" cy="975998"/>
            <a:chOff x="4735639" y="2638079"/>
            <a:chExt cx="2084788" cy="975998"/>
          </a:xfrm>
        </p:grpSpPr>
        <p:cxnSp>
          <p:nvCxnSpPr>
            <p:cNvPr id="19" name="Connecteur droit 18"/>
            <p:cNvCxnSpPr/>
            <p:nvPr/>
          </p:nvCxnSpPr>
          <p:spPr>
            <a:xfrm rot="10800000">
              <a:off x="5258830" y="2833279"/>
              <a:ext cx="1561597" cy="78079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4735639" y="2638079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latin typeface="+mj-lt"/>
                </a:rPr>
                <a:t>aVR</a:t>
              </a:r>
              <a:endParaRPr lang="fr-FR" b="1" dirty="0">
                <a:latin typeface="+mj-lt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761162" y="2467517"/>
            <a:ext cx="2182761" cy="2920119"/>
            <a:chOff x="2634306" y="215107"/>
            <a:chExt cx="3383036" cy="5005760"/>
          </a:xfrm>
        </p:grpSpPr>
        <p:sp>
          <p:nvSpPr>
            <p:cNvPr id="22" name="Forme libre : forme 21"/>
            <p:cNvSpPr/>
            <p:nvPr/>
          </p:nvSpPr>
          <p:spPr>
            <a:xfrm>
              <a:off x="3214919" y="3156155"/>
              <a:ext cx="258254" cy="2025445"/>
            </a:xfrm>
            <a:custGeom>
              <a:avLst/>
              <a:gdLst>
                <a:gd name="connsiteX0" fmla="*/ 216539 w 258254"/>
                <a:gd name="connsiteY0" fmla="*/ 2025445 h 2025445"/>
                <a:gd name="connsiteX1" fmla="*/ 246036 w 258254"/>
                <a:gd name="connsiteY1" fmla="*/ 1032387 h 2025445"/>
                <a:gd name="connsiteX2" fmla="*/ 39558 w 258254"/>
                <a:gd name="connsiteY2" fmla="*/ 324464 h 2025445"/>
                <a:gd name="connsiteX3" fmla="*/ 229 w 258254"/>
                <a:gd name="connsiteY3" fmla="*/ 0 h 202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54" h="2025445">
                  <a:moveTo>
                    <a:pt x="216539" y="2025445"/>
                  </a:moveTo>
                  <a:cubicBezTo>
                    <a:pt x="246036" y="1670664"/>
                    <a:pt x="275533" y="1315884"/>
                    <a:pt x="246036" y="1032387"/>
                  </a:cubicBezTo>
                  <a:cubicBezTo>
                    <a:pt x="216539" y="748890"/>
                    <a:pt x="80526" y="496528"/>
                    <a:pt x="39558" y="324464"/>
                  </a:cubicBezTo>
                  <a:cubicBezTo>
                    <a:pt x="-1410" y="152399"/>
                    <a:pt x="-591" y="76199"/>
                    <a:pt x="229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 : forme 22"/>
            <p:cNvSpPr/>
            <p:nvPr/>
          </p:nvSpPr>
          <p:spPr>
            <a:xfrm>
              <a:off x="3214919" y="3177613"/>
              <a:ext cx="9832" cy="717755"/>
            </a:xfrm>
            <a:custGeom>
              <a:avLst/>
              <a:gdLst>
                <a:gd name="connsiteX0" fmla="*/ 9832 w 9832"/>
                <a:gd name="connsiteY0" fmla="*/ 717755 h 717755"/>
                <a:gd name="connsiteX1" fmla="*/ 0 w 9832"/>
                <a:gd name="connsiteY1" fmla="*/ 0 h 7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32" h="717755">
                  <a:moveTo>
                    <a:pt x="9832" y="717755"/>
                  </a:moveTo>
                  <a:lnTo>
                    <a:pt x="0" y="0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/>
            <p:cNvSpPr/>
            <p:nvPr/>
          </p:nvSpPr>
          <p:spPr>
            <a:xfrm>
              <a:off x="2634306" y="215107"/>
              <a:ext cx="3383036" cy="3678467"/>
            </a:xfrm>
            <a:custGeom>
              <a:avLst/>
              <a:gdLst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85410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94690 h 3694690"/>
                <a:gd name="connsiteX1" fmla="*/ 69565 w 3383036"/>
                <a:gd name="connsiteY1" fmla="*/ 3203077 h 3694690"/>
                <a:gd name="connsiteX2" fmla="*/ 739 w 3383036"/>
                <a:gd name="connsiteY2" fmla="*/ 2632806 h 3694690"/>
                <a:gd name="connsiteX3" fmla="*/ 118726 w 3383036"/>
                <a:gd name="connsiteY3" fmla="*/ 2278845 h 3694690"/>
                <a:gd name="connsiteX4" fmla="*/ 787320 w 3383036"/>
                <a:gd name="connsiteY4" fmla="*/ 1885555 h 3694690"/>
                <a:gd name="connsiteX5" fmla="*/ 1200275 w 3383036"/>
                <a:gd name="connsiteY5" fmla="*/ 1610251 h 3694690"/>
                <a:gd name="connsiteX6" fmla="*/ 1151113 w 3383036"/>
                <a:gd name="connsiteY6" fmla="*/ 1010484 h 3694690"/>
                <a:gd name="connsiteX7" fmla="*/ 1111784 w 3383036"/>
                <a:gd name="connsiteY7" fmla="*/ 1128471 h 3694690"/>
                <a:gd name="connsiteX8" fmla="*/ 974133 w 3383036"/>
                <a:gd name="connsiteY8" fmla="*/ 804006 h 3694690"/>
                <a:gd name="connsiteX9" fmla="*/ 1023294 w 3383036"/>
                <a:gd name="connsiteY9" fmla="*/ 686019 h 3694690"/>
                <a:gd name="connsiteX10" fmla="*/ 1131449 w 3383036"/>
                <a:gd name="connsiteY10" fmla="*/ 804006 h 3694690"/>
                <a:gd name="connsiteX11" fmla="*/ 1052791 w 3383036"/>
                <a:gd name="connsiteY11" fmla="*/ 617193 h 3694690"/>
                <a:gd name="connsiteX12" fmla="*/ 1121617 w 3383036"/>
                <a:gd name="connsiteY12" fmla="*/ 204239 h 3694690"/>
                <a:gd name="connsiteX13" fmla="*/ 1444899 w 3383036"/>
                <a:gd name="connsiteY13" fmla="*/ 27258 h 3694690"/>
                <a:gd name="connsiteX14" fmla="*/ 1741049 w 3383036"/>
                <a:gd name="connsiteY14" fmla="*/ 27258 h 3694690"/>
                <a:gd name="connsiteX15" fmla="*/ 2065513 w 3383036"/>
                <a:gd name="connsiteY15" fmla="*/ 282897 h 3694690"/>
                <a:gd name="connsiteX16" fmla="*/ 2036017 w 3383036"/>
                <a:gd name="connsiteY16" fmla="*/ 745013 h 3694690"/>
                <a:gd name="connsiteX17" fmla="*/ 2085178 w 3383036"/>
                <a:gd name="connsiteY17" fmla="*/ 607361 h 3694690"/>
                <a:gd name="connsiteX18" fmla="*/ 2134339 w 3383036"/>
                <a:gd name="connsiteY18" fmla="*/ 735181 h 3694690"/>
                <a:gd name="connsiteX19" fmla="*/ 2065513 w 3383036"/>
                <a:gd name="connsiteY19" fmla="*/ 971155 h 3694690"/>
                <a:gd name="connsiteX20" fmla="*/ 2016352 w 3383036"/>
                <a:gd name="connsiteY20" fmla="*/ 941658 h 3694690"/>
                <a:gd name="connsiteX21" fmla="*/ 1957359 w 3383036"/>
                <a:gd name="connsiteY21" fmla="*/ 1236626 h 3694690"/>
                <a:gd name="connsiteX22" fmla="*/ 2065513 w 3383036"/>
                <a:gd name="connsiteY22" fmla="*/ 1649581 h 3694690"/>
                <a:gd name="connsiteX23" fmla="*/ 2783268 w 3383036"/>
                <a:gd name="connsiteY23" fmla="*/ 1895387 h 3694690"/>
                <a:gd name="connsiteX24" fmla="*/ 3206055 w 3383036"/>
                <a:gd name="connsiteY24" fmla="*/ 2160858 h 3694690"/>
                <a:gd name="connsiteX25" fmla="*/ 3314210 w 3383036"/>
                <a:gd name="connsiteY25" fmla="*/ 2573813 h 3694690"/>
                <a:gd name="connsiteX26" fmla="*/ 3383036 w 3383036"/>
                <a:gd name="connsiteY26" fmla="*/ 3409555 h 3694690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5178 w 3383036"/>
                <a:gd name="connsiteY17" fmla="*/ 59113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4339 w 3383036"/>
                <a:gd name="connsiteY18" fmla="*/ 718958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65513 w 3383036"/>
                <a:gd name="connsiteY19" fmla="*/ 954932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111784 w 3383036"/>
                <a:gd name="connsiteY7" fmla="*/ 1112248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23294 w 3383036"/>
                <a:gd name="connsiteY9" fmla="*/ 669796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131449 w 3383036"/>
                <a:gd name="connsiteY10" fmla="*/ 787783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51113 w 3383036"/>
                <a:gd name="connsiteY6" fmla="*/ 994261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39002 w 3383036"/>
                <a:gd name="connsiteY6" fmla="*/ 988205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74133 w 3383036"/>
                <a:gd name="connsiteY8" fmla="*/ 787783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1062655 w 3383036"/>
                <a:gd name="connsiteY9" fmla="*/ 672824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89987 w 3383036"/>
                <a:gd name="connsiteY9" fmla="*/ 64557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22764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79391 w 3383036"/>
                <a:gd name="connsiteY17" fmla="*/ 614288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31848 w 3383036"/>
                <a:gd name="connsiteY18" fmla="*/ 782619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42363 w 3383036"/>
                <a:gd name="connsiteY19" fmla="*/ 925995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  <a:gd name="connsiteX0" fmla="*/ 89229 w 3383036"/>
                <a:gd name="connsiteY0" fmla="*/ 3678467 h 3678467"/>
                <a:gd name="connsiteX1" fmla="*/ 69565 w 3383036"/>
                <a:gd name="connsiteY1" fmla="*/ 3186854 h 3678467"/>
                <a:gd name="connsiteX2" fmla="*/ 739 w 3383036"/>
                <a:gd name="connsiteY2" fmla="*/ 2616583 h 3678467"/>
                <a:gd name="connsiteX3" fmla="*/ 118726 w 3383036"/>
                <a:gd name="connsiteY3" fmla="*/ 2262622 h 3678467"/>
                <a:gd name="connsiteX4" fmla="*/ 787320 w 3383036"/>
                <a:gd name="connsiteY4" fmla="*/ 1869332 h 3678467"/>
                <a:gd name="connsiteX5" fmla="*/ 1200275 w 3383036"/>
                <a:gd name="connsiteY5" fmla="*/ 1594028 h 3678467"/>
                <a:gd name="connsiteX6" fmla="*/ 1126891 w 3383036"/>
                <a:gd name="connsiteY6" fmla="*/ 939760 h 3678467"/>
                <a:gd name="connsiteX7" fmla="*/ 1078478 w 3383036"/>
                <a:gd name="connsiteY7" fmla="*/ 985080 h 3678467"/>
                <a:gd name="connsiteX8" fmla="*/ 998356 w 3383036"/>
                <a:gd name="connsiteY8" fmla="*/ 790811 h 3678467"/>
                <a:gd name="connsiteX9" fmla="*/ 996043 w 3383036"/>
                <a:gd name="connsiteY9" fmla="*/ 672823 h 3678467"/>
                <a:gd name="connsiteX10" fmla="*/ 1092088 w 3383036"/>
                <a:gd name="connsiteY10" fmla="*/ 784756 h 3678467"/>
                <a:gd name="connsiteX11" fmla="*/ 1052791 w 3383036"/>
                <a:gd name="connsiteY11" fmla="*/ 600970 h 3678467"/>
                <a:gd name="connsiteX12" fmla="*/ 1121617 w 3383036"/>
                <a:gd name="connsiteY12" fmla="*/ 188016 h 3678467"/>
                <a:gd name="connsiteX13" fmla="*/ 1444899 w 3383036"/>
                <a:gd name="connsiteY13" fmla="*/ 11035 h 3678467"/>
                <a:gd name="connsiteX14" fmla="*/ 1822072 w 3383036"/>
                <a:gd name="connsiteY14" fmla="*/ 45759 h 3678467"/>
                <a:gd name="connsiteX15" fmla="*/ 2065513 w 3383036"/>
                <a:gd name="connsiteY15" fmla="*/ 266674 h 3678467"/>
                <a:gd name="connsiteX16" fmla="*/ 2036017 w 3383036"/>
                <a:gd name="connsiteY16" fmla="*/ 728790 h 3678467"/>
                <a:gd name="connsiteX17" fmla="*/ 2088475 w 3383036"/>
                <a:gd name="connsiteY17" fmla="*/ 626399 h 3678467"/>
                <a:gd name="connsiteX18" fmla="*/ 2119737 w 3383036"/>
                <a:gd name="connsiteY18" fmla="*/ 779592 h 3678467"/>
                <a:gd name="connsiteX19" fmla="*/ 2081724 w 3383036"/>
                <a:gd name="connsiteY19" fmla="*/ 929023 h 3678467"/>
                <a:gd name="connsiteX20" fmla="*/ 2016352 w 3383036"/>
                <a:gd name="connsiteY20" fmla="*/ 925435 h 3678467"/>
                <a:gd name="connsiteX21" fmla="*/ 1957359 w 3383036"/>
                <a:gd name="connsiteY21" fmla="*/ 1220403 h 3678467"/>
                <a:gd name="connsiteX22" fmla="*/ 2065513 w 3383036"/>
                <a:gd name="connsiteY22" fmla="*/ 1633358 h 3678467"/>
                <a:gd name="connsiteX23" fmla="*/ 2783268 w 3383036"/>
                <a:gd name="connsiteY23" fmla="*/ 1879164 h 3678467"/>
                <a:gd name="connsiteX24" fmla="*/ 3206055 w 3383036"/>
                <a:gd name="connsiteY24" fmla="*/ 2144635 h 3678467"/>
                <a:gd name="connsiteX25" fmla="*/ 3314210 w 3383036"/>
                <a:gd name="connsiteY25" fmla="*/ 2557590 h 3678467"/>
                <a:gd name="connsiteX26" fmla="*/ 3383036 w 3383036"/>
                <a:gd name="connsiteY26" fmla="*/ 3393332 h 367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83036" h="3678467">
                  <a:moveTo>
                    <a:pt x="89229" y="3678467"/>
                  </a:moveTo>
                  <a:cubicBezTo>
                    <a:pt x="86771" y="3521151"/>
                    <a:pt x="84313" y="3363835"/>
                    <a:pt x="69565" y="3186854"/>
                  </a:cubicBezTo>
                  <a:cubicBezTo>
                    <a:pt x="54817" y="3009873"/>
                    <a:pt x="-7454" y="2770622"/>
                    <a:pt x="739" y="2616583"/>
                  </a:cubicBezTo>
                  <a:cubicBezTo>
                    <a:pt x="8932" y="2462544"/>
                    <a:pt x="-12371" y="2387164"/>
                    <a:pt x="118726" y="2262622"/>
                  </a:cubicBezTo>
                  <a:cubicBezTo>
                    <a:pt x="249823" y="2138080"/>
                    <a:pt x="607062" y="1980764"/>
                    <a:pt x="787320" y="1869332"/>
                  </a:cubicBezTo>
                  <a:cubicBezTo>
                    <a:pt x="967578" y="1757900"/>
                    <a:pt x="1143680" y="1748957"/>
                    <a:pt x="1200275" y="1594028"/>
                  </a:cubicBezTo>
                  <a:cubicBezTo>
                    <a:pt x="1256870" y="1439099"/>
                    <a:pt x="1147190" y="1041251"/>
                    <a:pt x="1126891" y="939760"/>
                  </a:cubicBezTo>
                  <a:cubicBezTo>
                    <a:pt x="1106592" y="838269"/>
                    <a:pt x="1099900" y="1009905"/>
                    <a:pt x="1078478" y="985080"/>
                  </a:cubicBezTo>
                  <a:cubicBezTo>
                    <a:pt x="1057056" y="960255"/>
                    <a:pt x="1012095" y="842854"/>
                    <a:pt x="998356" y="790811"/>
                  </a:cubicBezTo>
                  <a:cubicBezTo>
                    <a:pt x="984617" y="738768"/>
                    <a:pt x="965282" y="695027"/>
                    <a:pt x="996043" y="672823"/>
                  </a:cubicBezTo>
                  <a:cubicBezTo>
                    <a:pt x="1026804" y="650619"/>
                    <a:pt x="1082630" y="796732"/>
                    <a:pt x="1092088" y="784756"/>
                  </a:cubicBezTo>
                  <a:cubicBezTo>
                    <a:pt x="1101546" y="772781"/>
                    <a:pt x="1047870" y="700427"/>
                    <a:pt x="1052791" y="600970"/>
                  </a:cubicBezTo>
                  <a:cubicBezTo>
                    <a:pt x="1057712" y="501513"/>
                    <a:pt x="1056266" y="286339"/>
                    <a:pt x="1121617" y="188016"/>
                  </a:cubicBezTo>
                  <a:cubicBezTo>
                    <a:pt x="1186968" y="89694"/>
                    <a:pt x="1328157" y="34745"/>
                    <a:pt x="1444899" y="11035"/>
                  </a:cubicBezTo>
                  <a:cubicBezTo>
                    <a:pt x="1561642" y="-12674"/>
                    <a:pt x="1718636" y="3153"/>
                    <a:pt x="1822072" y="45759"/>
                  </a:cubicBezTo>
                  <a:cubicBezTo>
                    <a:pt x="1925508" y="88365"/>
                    <a:pt x="2029856" y="152836"/>
                    <a:pt x="2065513" y="266674"/>
                  </a:cubicBezTo>
                  <a:cubicBezTo>
                    <a:pt x="2101171" y="380513"/>
                    <a:pt x="2032190" y="668836"/>
                    <a:pt x="2036017" y="728790"/>
                  </a:cubicBezTo>
                  <a:cubicBezTo>
                    <a:pt x="2039844" y="788744"/>
                    <a:pt x="2056355" y="617932"/>
                    <a:pt x="2088475" y="626399"/>
                  </a:cubicBezTo>
                  <a:cubicBezTo>
                    <a:pt x="2120595" y="634866"/>
                    <a:pt x="2120862" y="729155"/>
                    <a:pt x="2119737" y="779592"/>
                  </a:cubicBezTo>
                  <a:cubicBezTo>
                    <a:pt x="2118612" y="830029"/>
                    <a:pt x="2120149" y="916827"/>
                    <a:pt x="2081724" y="929023"/>
                  </a:cubicBezTo>
                  <a:cubicBezTo>
                    <a:pt x="2043299" y="941219"/>
                    <a:pt x="2037080" y="876872"/>
                    <a:pt x="2016352" y="925435"/>
                  </a:cubicBezTo>
                  <a:cubicBezTo>
                    <a:pt x="1995624" y="973998"/>
                    <a:pt x="1949166" y="1102416"/>
                    <a:pt x="1957359" y="1220403"/>
                  </a:cubicBezTo>
                  <a:cubicBezTo>
                    <a:pt x="1965552" y="1338390"/>
                    <a:pt x="1927861" y="1523564"/>
                    <a:pt x="2065513" y="1633358"/>
                  </a:cubicBezTo>
                  <a:cubicBezTo>
                    <a:pt x="2203165" y="1743152"/>
                    <a:pt x="2593178" y="1793951"/>
                    <a:pt x="2783268" y="1879164"/>
                  </a:cubicBezTo>
                  <a:cubicBezTo>
                    <a:pt x="2973358" y="1964377"/>
                    <a:pt x="3117565" y="2031564"/>
                    <a:pt x="3206055" y="2144635"/>
                  </a:cubicBezTo>
                  <a:cubicBezTo>
                    <a:pt x="3294545" y="2257706"/>
                    <a:pt x="3284713" y="2349474"/>
                    <a:pt x="3314210" y="2557590"/>
                  </a:cubicBezTo>
                  <a:cubicBezTo>
                    <a:pt x="3343707" y="2765706"/>
                    <a:pt x="3363371" y="3079519"/>
                    <a:pt x="3383036" y="3393332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/>
            <p:cNvSpPr/>
            <p:nvPr/>
          </p:nvSpPr>
          <p:spPr>
            <a:xfrm>
              <a:off x="5270090" y="3057770"/>
              <a:ext cx="117987" cy="2163097"/>
            </a:xfrm>
            <a:custGeom>
              <a:avLst/>
              <a:gdLst>
                <a:gd name="connsiteX0" fmla="*/ 58994 w 78658"/>
                <a:gd name="connsiteY0" fmla="*/ 1995949 h 1995949"/>
                <a:gd name="connsiteX1" fmla="*/ 0 w 78658"/>
                <a:gd name="connsiteY1" fmla="*/ 1484671 h 1995949"/>
                <a:gd name="connsiteX2" fmla="*/ 58994 w 78658"/>
                <a:gd name="connsiteY2" fmla="*/ 658762 h 1995949"/>
                <a:gd name="connsiteX3" fmla="*/ 78658 w 78658"/>
                <a:gd name="connsiteY3" fmla="*/ 0 h 199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58" h="1995949">
                  <a:moveTo>
                    <a:pt x="58994" y="1995949"/>
                  </a:moveTo>
                  <a:cubicBezTo>
                    <a:pt x="29497" y="1851742"/>
                    <a:pt x="0" y="1707535"/>
                    <a:pt x="0" y="1484671"/>
                  </a:cubicBezTo>
                  <a:cubicBezTo>
                    <a:pt x="0" y="1261807"/>
                    <a:pt x="45884" y="906207"/>
                    <a:pt x="58994" y="658762"/>
                  </a:cubicBezTo>
                  <a:cubicBezTo>
                    <a:pt x="72104" y="411317"/>
                    <a:pt x="75381" y="205658"/>
                    <a:pt x="78658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 : forme 25"/>
            <p:cNvSpPr/>
            <p:nvPr/>
          </p:nvSpPr>
          <p:spPr>
            <a:xfrm>
              <a:off x="5388077" y="3057770"/>
              <a:ext cx="39329" cy="570271"/>
            </a:xfrm>
            <a:custGeom>
              <a:avLst/>
              <a:gdLst>
                <a:gd name="connsiteX0" fmla="*/ 0 w 108155"/>
                <a:gd name="connsiteY0" fmla="*/ 0 h 653710"/>
                <a:gd name="connsiteX1" fmla="*/ 39329 w 108155"/>
                <a:gd name="connsiteY1" fmla="*/ 570271 h 653710"/>
                <a:gd name="connsiteX2" fmla="*/ 108155 w 108155"/>
                <a:gd name="connsiteY2" fmla="*/ 639097 h 653710"/>
                <a:gd name="connsiteX0" fmla="*/ 0 w 39329"/>
                <a:gd name="connsiteY0" fmla="*/ 0 h 570271"/>
                <a:gd name="connsiteX1" fmla="*/ 39329 w 39329"/>
                <a:gd name="connsiteY1" fmla="*/ 570271 h 5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29" h="570271">
                  <a:moveTo>
                    <a:pt x="0" y="0"/>
                  </a:moveTo>
                  <a:cubicBezTo>
                    <a:pt x="10651" y="231877"/>
                    <a:pt x="21303" y="463755"/>
                    <a:pt x="39329" y="57027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 droit 27"/>
          <p:cNvCxnSpPr>
            <a:cxnSpLocks/>
          </p:cNvCxnSpPr>
          <p:nvPr/>
        </p:nvCxnSpPr>
        <p:spPr>
          <a:xfrm>
            <a:off x="4172444" y="4154125"/>
            <a:ext cx="169770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989873" y="3969459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0°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541128" y="63955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+90°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541128" y="117728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-90°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485702" y="394112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+180°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635399" y="298762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-30°</a:t>
            </a:r>
          </a:p>
        </p:txBody>
      </p:sp>
      <p:sp>
        <p:nvSpPr>
          <p:cNvPr id="43" name="Titre 42"/>
          <p:cNvSpPr>
            <a:spLocks noGrp="1"/>
          </p:cNvSpPr>
          <p:nvPr>
            <p:ph type="title"/>
          </p:nvPr>
        </p:nvSpPr>
        <p:spPr>
          <a:xfrm>
            <a:off x="457200" y="483932"/>
            <a:ext cx="8229600" cy="1069848"/>
          </a:xfrm>
        </p:spPr>
        <p:txBody>
          <a:bodyPr/>
          <a:lstStyle/>
          <a:p>
            <a:r>
              <a:rPr lang="fr-FR" dirty="0"/>
              <a:t>Dérivations frontales</a:t>
            </a:r>
          </a:p>
        </p:txBody>
      </p:sp>
      <p:pic>
        <p:nvPicPr>
          <p:cNvPr id="44" name="Picture 4" descr="I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35" y="1646298"/>
            <a:ext cx="2292153" cy="495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58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9055" t="1182" b="2150"/>
          <a:stretch/>
        </p:blipFill>
        <p:spPr>
          <a:xfrm rot="5400000">
            <a:off x="2207117" y="-980478"/>
            <a:ext cx="4761207" cy="9175442"/>
          </a:xfrm>
          <a:prstGeom prst="rect">
            <a:avLst/>
          </a:prstGeom>
        </p:spPr>
      </p:pic>
      <p:sp>
        <p:nvSpPr>
          <p:cNvPr id="40" name="Forme libre : forme 39"/>
          <p:cNvSpPr/>
          <p:nvPr/>
        </p:nvSpPr>
        <p:spPr>
          <a:xfrm>
            <a:off x="6816917" y="1387221"/>
            <a:ext cx="92766" cy="439972"/>
          </a:xfrm>
          <a:custGeom>
            <a:avLst/>
            <a:gdLst>
              <a:gd name="connsiteX0" fmla="*/ 0 w 92766"/>
              <a:gd name="connsiteY0" fmla="*/ 143124 h 439972"/>
              <a:gd name="connsiteX1" fmla="*/ 21204 w 92766"/>
              <a:gd name="connsiteY1" fmla="*/ 0 h 439972"/>
              <a:gd name="connsiteX2" fmla="*/ 53009 w 92766"/>
              <a:gd name="connsiteY2" fmla="*/ 439972 h 439972"/>
              <a:gd name="connsiteX3" fmla="*/ 92766 w 92766"/>
              <a:gd name="connsiteY3" fmla="*/ 121920 h 43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66" h="439972">
                <a:moveTo>
                  <a:pt x="0" y="143124"/>
                </a:moveTo>
                <a:lnTo>
                  <a:pt x="21204" y="0"/>
                </a:lnTo>
                <a:lnTo>
                  <a:pt x="53009" y="439972"/>
                </a:lnTo>
                <a:lnTo>
                  <a:pt x="92766" y="12192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/>
          <p:cNvSpPr/>
          <p:nvPr/>
        </p:nvSpPr>
        <p:spPr>
          <a:xfrm>
            <a:off x="6819568" y="1760349"/>
            <a:ext cx="84814" cy="617552"/>
          </a:xfrm>
          <a:custGeom>
            <a:avLst/>
            <a:gdLst>
              <a:gd name="connsiteX0" fmla="*/ 0 w 84814"/>
              <a:gd name="connsiteY0" fmla="*/ 188181 h 617552"/>
              <a:gd name="connsiteX1" fmla="*/ 21204 w 84814"/>
              <a:gd name="connsiteY1" fmla="*/ 0 h 617552"/>
              <a:gd name="connsiteX2" fmla="*/ 50359 w 84814"/>
              <a:gd name="connsiteY2" fmla="*/ 617552 h 617552"/>
              <a:gd name="connsiteX3" fmla="*/ 82164 w 84814"/>
              <a:gd name="connsiteY3" fmla="*/ 185531 h 617552"/>
              <a:gd name="connsiteX4" fmla="*/ 84814 w 84814"/>
              <a:gd name="connsiteY4" fmla="*/ 185531 h 61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14" h="617552">
                <a:moveTo>
                  <a:pt x="0" y="188181"/>
                </a:moveTo>
                <a:lnTo>
                  <a:pt x="21204" y="0"/>
                </a:lnTo>
                <a:lnTo>
                  <a:pt x="50359" y="617552"/>
                </a:lnTo>
                <a:lnTo>
                  <a:pt x="82164" y="185531"/>
                </a:lnTo>
                <a:lnTo>
                  <a:pt x="84814" y="185531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/>
          <p:cNvSpPr/>
          <p:nvPr/>
        </p:nvSpPr>
        <p:spPr>
          <a:xfrm>
            <a:off x="6798365" y="2523214"/>
            <a:ext cx="106018" cy="652007"/>
          </a:xfrm>
          <a:custGeom>
            <a:avLst/>
            <a:gdLst>
              <a:gd name="connsiteX0" fmla="*/ 0 w 106018"/>
              <a:gd name="connsiteY0" fmla="*/ 262393 h 652007"/>
              <a:gd name="connsiteX1" fmla="*/ 50358 w 106018"/>
              <a:gd name="connsiteY1" fmla="*/ 0 h 652007"/>
              <a:gd name="connsiteX2" fmla="*/ 60960 w 106018"/>
              <a:gd name="connsiteY2" fmla="*/ 652007 h 652007"/>
              <a:gd name="connsiteX3" fmla="*/ 106018 w 106018"/>
              <a:gd name="connsiteY3" fmla="*/ 227937 h 652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18" h="652007">
                <a:moveTo>
                  <a:pt x="0" y="262393"/>
                </a:moveTo>
                <a:lnTo>
                  <a:pt x="50358" y="0"/>
                </a:lnTo>
                <a:lnTo>
                  <a:pt x="60960" y="652007"/>
                </a:lnTo>
                <a:lnTo>
                  <a:pt x="106018" y="227937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 : forme 43"/>
          <p:cNvSpPr/>
          <p:nvPr/>
        </p:nvSpPr>
        <p:spPr>
          <a:xfrm>
            <a:off x="6803666" y="2854518"/>
            <a:ext cx="106017" cy="750073"/>
          </a:xfrm>
          <a:custGeom>
            <a:avLst/>
            <a:gdLst>
              <a:gd name="connsiteX0" fmla="*/ 0 w 106017"/>
              <a:gd name="connsiteY0" fmla="*/ 527437 h 750073"/>
              <a:gd name="connsiteX1" fmla="*/ 39757 w 106017"/>
              <a:gd name="connsiteY1" fmla="*/ 0 h 750073"/>
              <a:gd name="connsiteX2" fmla="*/ 58310 w 106017"/>
              <a:gd name="connsiteY2" fmla="*/ 750073 h 750073"/>
              <a:gd name="connsiteX3" fmla="*/ 106017 w 106017"/>
              <a:gd name="connsiteY3" fmla="*/ 500932 h 75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17" h="750073">
                <a:moveTo>
                  <a:pt x="0" y="527437"/>
                </a:moveTo>
                <a:lnTo>
                  <a:pt x="39757" y="0"/>
                </a:lnTo>
                <a:lnTo>
                  <a:pt x="58310" y="750073"/>
                </a:lnTo>
                <a:lnTo>
                  <a:pt x="106017" y="500932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 : forme 44"/>
          <p:cNvSpPr/>
          <p:nvPr/>
        </p:nvSpPr>
        <p:spPr>
          <a:xfrm>
            <a:off x="6816918" y="3554233"/>
            <a:ext cx="84814" cy="527437"/>
          </a:xfrm>
          <a:custGeom>
            <a:avLst/>
            <a:gdLst>
              <a:gd name="connsiteX0" fmla="*/ 0 w 84814"/>
              <a:gd name="connsiteY0" fmla="*/ 445273 h 527437"/>
              <a:gd name="connsiteX1" fmla="*/ 26505 w 84814"/>
              <a:gd name="connsiteY1" fmla="*/ 0 h 527437"/>
              <a:gd name="connsiteX2" fmla="*/ 50359 w 84814"/>
              <a:gd name="connsiteY2" fmla="*/ 527437 h 527437"/>
              <a:gd name="connsiteX3" fmla="*/ 84814 w 84814"/>
              <a:gd name="connsiteY3" fmla="*/ 413468 h 5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814" h="527437">
                <a:moveTo>
                  <a:pt x="0" y="445273"/>
                </a:moveTo>
                <a:lnTo>
                  <a:pt x="26505" y="0"/>
                </a:lnTo>
                <a:lnTo>
                  <a:pt x="50359" y="527437"/>
                </a:lnTo>
                <a:lnTo>
                  <a:pt x="84814" y="413468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 : forme 46"/>
          <p:cNvSpPr/>
          <p:nvPr/>
        </p:nvSpPr>
        <p:spPr>
          <a:xfrm>
            <a:off x="6801016" y="4264550"/>
            <a:ext cx="74212" cy="355158"/>
          </a:xfrm>
          <a:custGeom>
            <a:avLst/>
            <a:gdLst>
              <a:gd name="connsiteX0" fmla="*/ 0 w 74212"/>
              <a:gd name="connsiteY0" fmla="*/ 302149 h 355158"/>
              <a:gd name="connsiteX1" fmla="*/ 18553 w 74212"/>
              <a:gd name="connsiteY1" fmla="*/ 355158 h 355158"/>
              <a:gd name="connsiteX2" fmla="*/ 42407 w 74212"/>
              <a:gd name="connsiteY2" fmla="*/ 0 h 355158"/>
              <a:gd name="connsiteX3" fmla="*/ 74212 w 74212"/>
              <a:gd name="connsiteY3" fmla="*/ 331304 h 35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12" h="355158">
                <a:moveTo>
                  <a:pt x="0" y="302149"/>
                </a:moveTo>
                <a:lnTo>
                  <a:pt x="18553" y="355158"/>
                </a:lnTo>
                <a:lnTo>
                  <a:pt x="42407" y="0"/>
                </a:lnTo>
                <a:lnTo>
                  <a:pt x="74212" y="331304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/>
          <p:cNvCxnSpPr>
            <a:cxnSpLocks/>
          </p:cNvCxnSpPr>
          <p:nvPr/>
        </p:nvCxnSpPr>
        <p:spPr>
          <a:xfrm>
            <a:off x="-1" y="3372465"/>
            <a:ext cx="917544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88987" y="188445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73915" y="188445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V2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588805" y="188445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V3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931258" y="188445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V4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201824" y="188445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V5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472390" y="188445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V6</a:t>
            </a:r>
          </a:p>
        </p:txBody>
      </p:sp>
      <p:sp>
        <p:nvSpPr>
          <p:cNvPr id="9" name="Flèche : droite 8"/>
          <p:cNvSpPr/>
          <p:nvPr/>
        </p:nvSpPr>
        <p:spPr>
          <a:xfrm rot="21286658">
            <a:off x="1192283" y="2590189"/>
            <a:ext cx="6655242" cy="206734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66549" y="2654998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66549" y="387364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S</a:t>
            </a:r>
          </a:p>
        </p:txBody>
      </p:sp>
      <p:sp>
        <p:nvSpPr>
          <p:cNvPr id="24" name="Flèche : droite 23"/>
          <p:cNvSpPr/>
          <p:nvPr/>
        </p:nvSpPr>
        <p:spPr>
          <a:xfrm rot="21286658">
            <a:off x="1192283" y="3808980"/>
            <a:ext cx="6655242" cy="206734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828689" y="6121905"/>
            <a:ext cx="3615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Croissance de l’onde R de V1 à V6</a:t>
            </a:r>
          </a:p>
          <a:p>
            <a:pPr algn="ctr"/>
            <a:r>
              <a:rPr lang="fr-FR" b="1" dirty="0"/>
              <a:t>Décroissance de l’onde S de V1 à V6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663593" y="1059748"/>
            <a:ext cx="1616330" cy="646762"/>
            <a:chOff x="3663593" y="1059748"/>
            <a:chExt cx="1567167" cy="646762"/>
          </a:xfrm>
        </p:grpSpPr>
        <p:sp>
          <p:nvSpPr>
            <p:cNvPr id="2" name="Accolade ouvrante 1"/>
            <p:cNvSpPr/>
            <p:nvPr/>
          </p:nvSpPr>
          <p:spPr>
            <a:xfrm rot="5400000">
              <a:off x="4361435" y="837184"/>
              <a:ext cx="171484" cy="156716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893884" y="1059748"/>
              <a:ext cx="1106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Transition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0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60851 0.26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34" y="132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47118 0.20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9" y="10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33785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43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19323 -0.005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-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05086 -0.09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46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9219 -0.173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8" grpId="0"/>
      <p:bldP spid="16" grpId="0"/>
      <p:bldP spid="17" grpId="0"/>
      <p:bldP spid="18" grpId="0"/>
      <p:bldP spid="19" grpId="0"/>
      <p:bldP spid="20" grpId="0"/>
      <p:bldP spid="9" grpId="0" animBg="1"/>
      <p:bldP spid="10" grpId="0"/>
      <p:bldP spid="23" grpId="0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ECG PATHOLOGIQUES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07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du rythme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722313" y="3367087"/>
            <a:ext cx="7772400" cy="2217636"/>
          </a:xfrm>
        </p:spPr>
        <p:txBody>
          <a:bodyPr>
            <a:normAutofit/>
          </a:bodyPr>
          <a:lstStyle/>
          <a:p>
            <a:pPr marL="388620" indent="-342900">
              <a:buFontTx/>
              <a:buChar char="-"/>
            </a:pPr>
            <a:r>
              <a:rPr lang="fr-FR" dirty="0"/>
              <a:t>Fibrillation auriculaire</a:t>
            </a:r>
          </a:p>
          <a:p>
            <a:pPr marL="388620" indent="-342900">
              <a:buFontTx/>
              <a:buChar char="-"/>
            </a:pPr>
            <a:r>
              <a:rPr lang="fr-FR" dirty="0"/>
              <a:t>Tachycardie atriale</a:t>
            </a:r>
          </a:p>
          <a:p>
            <a:pPr marL="388620" indent="-342900">
              <a:buFontTx/>
              <a:buChar char="-"/>
            </a:pPr>
            <a:r>
              <a:rPr lang="fr-FR" dirty="0"/>
              <a:t>Flutter auriculaire</a:t>
            </a:r>
          </a:p>
          <a:p>
            <a:pPr marL="388620" indent="-342900">
              <a:buFontTx/>
              <a:buChar char="-"/>
            </a:pPr>
            <a:r>
              <a:rPr lang="fr-FR" dirty="0"/>
              <a:t>Tachycardie </a:t>
            </a:r>
            <a:r>
              <a:rPr lang="fr-FR" dirty="0" err="1"/>
              <a:t>jonctionnelle</a:t>
            </a:r>
            <a:endParaRPr lang="fr-FR" dirty="0"/>
          </a:p>
          <a:p>
            <a:pPr marL="388620" indent="-342900">
              <a:buFontTx/>
              <a:buChar char="-"/>
            </a:pPr>
            <a:r>
              <a:rPr lang="fr-FR" dirty="0"/>
              <a:t>Tachycardie ventriculaire</a:t>
            </a:r>
          </a:p>
          <a:p>
            <a:pPr marL="388620" indent="-342900">
              <a:buFontTx/>
              <a:buChar char="-"/>
            </a:pPr>
            <a:r>
              <a:rPr lang="fr-FR" dirty="0"/>
              <a:t>Fibrillation ventriculaire</a:t>
            </a:r>
          </a:p>
        </p:txBody>
      </p:sp>
    </p:spTree>
    <p:extLst>
      <p:ext uri="{BB962C8B-B14F-4D97-AF65-F5344CB8AC3E}">
        <p14:creationId xmlns:p14="http://schemas.microsoft.com/office/powerpoint/2010/main" val="656149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-78658"/>
            <a:ext cx="12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N°1</a:t>
            </a: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2932" y="-361368"/>
            <a:ext cx="5296436" cy="91423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98104" y="692911"/>
            <a:ext cx="472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Fibrillation auriculaire</a:t>
            </a:r>
          </a:p>
        </p:txBody>
      </p:sp>
    </p:spTree>
    <p:extLst>
      <p:ext uri="{BB962C8B-B14F-4D97-AF65-F5344CB8AC3E}">
        <p14:creationId xmlns:p14="http://schemas.microsoft.com/office/powerpoint/2010/main" val="1053053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734222" y="2709097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 rot="764957">
            <a:off x="560060" y="4066763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 rot="1942192">
            <a:off x="1533552" y="2188130"/>
            <a:ext cx="426780" cy="1647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8"/>
          <p:cNvSpPr/>
          <p:nvPr/>
        </p:nvSpPr>
        <p:spPr>
          <a:xfrm>
            <a:off x="571724" y="2730763"/>
            <a:ext cx="163032" cy="1325525"/>
          </a:xfrm>
          <a:custGeom>
            <a:avLst/>
            <a:gdLst>
              <a:gd name="connsiteX0" fmla="*/ 163032 w 163032"/>
              <a:gd name="connsiteY0" fmla="*/ 0 h 1325525"/>
              <a:gd name="connsiteX1" fmla="*/ 134679 w 163032"/>
              <a:gd name="connsiteY1" fmla="*/ 680484 h 1325525"/>
              <a:gd name="connsiteX2" fmla="*/ 0 w 163032"/>
              <a:gd name="connsiteY2" fmla="*/ 1325525 h 13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032" h="1325525">
                <a:moveTo>
                  <a:pt x="163032" y="0"/>
                </a:moveTo>
                <a:cubicBezTo>
                  <a:pt x="162441" y="229781"/>
                  <a:pt x="161851" y="459563"/>
                  <a:pt x="134679" y="680484"/>
                </a:cubicBezTo>
                <a:cubicBezTo>
                  <a:pt x="107507" y="901405"/>
                  <a:pt x="53753" y="1113465"/>
                  <a:pt x="0" y="13255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9"/>
          <p:cNvSpPr/>
          <p:nvPr/>
        </p:nvSpPr>
        <p:spPr>
          <a:xfrm>
            <a:off x="1086509" y="2737851"/>
            <a:ext cx="754033" cy="326065"/>
          </a:xfrm>
          <a:custGeom>
            <a:avLst/>
            <a:gdLst>
              <a:gd name="connsiteX0" fmla="*/ 16843 w 754033"/>
              <a:gd name="connsiteY0" fmla="*/ 0 h 326065"/>
              <a:gd name="connsiteX1" fmla="*/ 31020 w 754033"/>
              <a:gd name="connsiteY1" fmla="*/ 148856 h 326065"/>
              <a:gd name="connsiteX2" fmla="*/ 300378 w 754033"/>
              <a:gd name="connsiteY2" fmla="*/ 184298 h 326065"/>
              <a:gd name="connsiteX3" fmla="*/ 527206 w 754033"/>
              <a:gd name="connsiteY3" fmla="*/ 205563 h 326065"/>
              <a:gd name="connsiteX4" fmla="*/ 754033 w 754033"/>
              <a:gd name="connsiteY4" fmla="*/ 326065 h 32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33" h="326065">
                <a:moveTo>
                  <a:pt x="16843" y="0"/>
                </a:moveTo>
                <a:cubicBezTo>
                  <a:pt x="303" y="59070"/>
                  <a:pt x="-16236" y="118140"/>
                  <a:pt x="31020" y="148856"/>
                </a:cubicBezTo>
                <a:cubicBezTo>
                  <a:pt x="78276" y="179572"/>
                  <a:pt x="217680" y="174847"/>
                  <a:pt x="300378" y="184298"/>
                </a:cubicBezTo>
                <a:cubicBezTo>
                  <a:pt x="383076" y="193749"/>
                  <a:pt x="451597" y="181935"/>
                  <a:pt x="527206" y="205563"/>
                </a:cubicBezTo>
                <a:cubicBezTo>
                  <a:pt x="602815" y="229191"/>
                  <a:pt x="678424" y="277628"/>
                  <a:pt x="754033" y="3260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10"/>
          <p:cNvSpPr/>
          <p:nvPr/>
        </p:nvSpPr>
        <p:spPr>
          <a:xfrm>
            <a:off x="1705863" y="1943411"/>
            <a:ext cx="1582900" cy="2155407"/>
          </a:xfrm>
          <a:custGeom>
            <a:avLst/>
            <a:gdLst>
              <a:gd name="connsiteX0" fmla="*/ 0 w 1183759"/>
              <a:gd name="connsiteY0" fmla="*/ 2006010 h 2006010"/>
              <a:gd name="connsiteX1" fmla="*/ 42531 w 1183759"/>
              <a:gd name="connsiteY1" fmla="*/ 1353879 h 2006010"/>
              <a:gd name="connsiteX2" fmla="*/ 226828 w 1183759"/>
              <a:gd name="connsiteY2" fmla="*/ 836428 h 2006010"/>
              <a:gd name="connsiteX3" fmla="*/ 503275 w 1183759"/>
              <a:gd name="connsiteY3" fmla="*/ 432391 h 2006010"/>
              <a:gd name="connsiteX4" fmla="*/ 921489 w 1183759"/>
              <a:gd name="connsiteY4" fmla="*/ 134679 h 2006010"/>
              <a:gd name="connsiteX5" fmla="*/ 1183759 w 1183759"/>
              <a:gd name="connsiteY5" fmla="*/ 0 h 2006010"/>
              <a:gd name="connsiteX0" fmla="*/ 0 w 2611275"/>
              <a:gd name="connsiteY0" fmla="*/ 2584911 h 2584911"/>
              <a:gd name="connsiteX1" fmla="*/ 42531 w 2611275"/>
              <a:gd name="connsiteY1" fmla="*/ 1932780 h 2584911"/>
              <a:gd name="connsiteX2" fmla="*/ 226828 w 2611275"/>
              <a:gd name="connsiteY2" fmla="*/ 1415329 h 2584911"/>
              <a:gd name="connsiteX3" fmla="*/ 503275 w 2611275"/>
              <a:gd name="connsiteY3" fmla="*/ 1011292 h 2584911"/>
              <a:gd name="connsiteX4" fmla="*/ 921489 w 2611275"/>
              <a:gd name="connsiteY4" fmla="*/ 713580 h 2584911"/>
              <a:gd name="connsiteX5" fmla="*/ 2611275 w 2611275"/>
              <a:gd name="connsiteY5" fmla="*/ 0 h 2584911"/>
              <a:gd name="connsiteX0" fmla="*/ 0 w 2545491"/>
              <a:gd name="connsiteY0" fmla="*/ 2446765 h 2446765"/>
              <a:gd name="connsiteX1" fmla="*/ 42531 w 2545491"/>
              <a:gd name="connsiteY1" fmla="*/ 1794634 h 2446765"/>
              <a:gd name="connsiteX2" fmla="*/ 226828 w 2545491"/>
              <a:gd name="connsiteY2" fmla="*/ 1277183 h 2446765"/>
              <a:gd name="connsiteX3" fmla="*/ 503275 w 2545491"/>
              <a:gd name="connsiteY3" fmla="*/ 873146 h 2446765"/>
              <a:gd name="connsiteX4" fmla="*/ 921489 w 2545491"/>
              <a:gd name="connsiteY4" fmla="*/ 575434 h 2446765"/>
              <a:gd name="connsiteX5" fmla="*/ 2545491 w 2545491"/>
              <a:gd name="connsiteY5" fmla="*/ 0 h 2446765"/>
              <a:gd name="connsiteX0" fmla="*/ 0 w 2177099"/>
              <a:gd name="connsiteY0" fmla="*/ 2302040 h 2302040"/>
              <a:gd name="connsiteX1" fmla="*/ 42531 w 2177099"/>
              <a:gd name="connsiteY1" fmla="*/ 1649909 h 2302040"/>
              <a:gd name="connsiteX2" fmla="*/ 226828 w 2177099"/>
              <a:gd name="connsiteY2" fmla="*/ 1132458 h 2302040"/>
              <a:gd name="connsiteX3" fmla="*/ 503275 w 2177099"/>
              <a:gd name="connsiteY3" fmla="*/ 728421 h 2302040"/>
              <a:gd name="connsiteX4" fmla="*/ 921489 w 2177099"/>
              <a:gd name="connsiteY4" fmla="*/ 430709 h 2302040"/>
              <a:gd name="connsiteX5" fmla="*/ 2177099 w 2177099"/>
              <a:gd name="connsiteY5" fmla="*/ 0 h 2302040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3032293 w 3032293"/>
              <a:gd name="connsiteY5" fmla="*/ 0 h 3137499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2240742 w 3032293"/>
              <a:gd name="connsiteY5" fmla="*/ 455819 h 3137499"/>
              <a:gd name="connsiteX6" fmla="*/ 3032293 w 3032293"/>
              <a:gd name="connsiteY6" fmla="*/ 0 h 3137499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2392045 w 3032293"/>
              <a:gd name="connsiteY5" fmla="*/ 666329 h 3137499"/>
              <a:gd name="connsiteX6" fmla="*/ 3032293 w 3032293"/>
              <a:gd name="connsiteY6" fmla="*/ 0 h 3137499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2392045 w 3137548"/>
              <a:gd name="connsiteY5" fmla="*/ 686064 h 3157234"/>
              <a:gd name="connsiteX6" fmla="*/ 3137548 w 3137548"/>
              <a:gd name="connsiteY6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2392045 w 3137548"/>
              <a:gd name="connsiteY5" fmla="*/ 686064 h 3157234"/>
              <a:gd name="connsiteX6" fmla="*/ 3137548 w 3137548"/>
              <a:gd name="connsiteY6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661841 w 3137548"/>
              <a:gd name="connsiteY5" fmla="*/ 982092 h 3157234"/>
              <a:gd name="connsiteX6" fmla="*/ 2392045 w 3137548"/>
              <a:gd name="connsiteY6" fmla="*/ 686064 h 3157234"/>
              <a:gd name="connsiteX7" fmla="*/ 3137548 w 3137548"/>
              <a:gd name="connsiteY7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582900 w 3137548"/>
              <a:gd name="connsiteY5" fmla="*/ 1001827 h 3157234"/>
              <a:gd name="connsiteX6" fmla="*/ 2392045 w 3137548"/>
              <a:gd name="connsiteY6" fmla="*/ 686064 h 3157234"/>
              <a:gd name="connsiteX7" fmla="*/ 3137548 w 3137548"/>
              <a:gd name="connsiteY7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582900 w 3137548"/>
              <a:gd name="connsiteY5" fmla="*/ 1001827 h 3157234"/>
              <a:gd name="connsiteX6" fmla="*/ 2392045 w 3137548"/>
              <a:gd name="connsiteY6" fmla="*/ 653171 h 3157234"/>
              <a:gd name="connsiteX7" fmla="*/ 3137548 w 3137548"/>
              <a:gd name="connsiteY7" fmla="*/ 0 h 3157234"/>
              <a:gd name="connsiteX0" fmla="*/ 0 w 2392045"/>
              <a:gd name="connsiteY0" fmla="*/ 2504063 h 2504063"/>
              <a:gd name="connsiteX1" fmla="*/ 42531 w 2392045"/>
              <a:gd name="connsiteY1" fmla="*/ 1851932 h 2504063"/>
              <a:gd name="connsiteX2" fmla="*/ 226828 w 2392045"/>
              <a:gd name="connsiteY2" fmla="*/ 1334481 h 2504063"/>
              <a:gd name="connsiteX3" fmla="*/ 503275 w 2392045"/>
              <a:gd name="connsiteY3" fmla="*/ 930444 h 2504063"/>
              <a:gd name="connsiteX4" fmla="*/ 921489 w 2392045"/>
              <a:gd name="connsiteY4" fmla="*/ 632732 h 2504063"/>
              <a:gd name="connsiteX5" fmla="*/ 1582900 w 2392045"/>
              <a:gd name="connsiteY5" fmla="*/ 348656 h 2504063"/>
              <a:gd name="connsiteX6" fmla="*/ 2392045 w 2392045"/>
              <a:gd name="connsiteY6" fmla="*/ 0 h 2504063"/>
              <a:gd name="connsiteX0" fmla="*/ 0 w 1582900"/>
              <a:gd name="connsiteY0" fmla="*/ 2155407 h 2155407"/>
              <a:gd name="connsiteX1" fmla="*/ 42531 w 1582900"/>
              <a:gd name="connsiteY1" fmla="*/ 1503276 h 2155407"/>
              <a:gd name="connsiteX2" fmla="*/ 226828 w 1582900"/>
              <a:gd name="connsiteY2" fmla="*/ 985825 h 2155407"/>
              <a:gd name="connsiteX3" fmla="*/ 503275 w 1582900"/>
              <a:gd name="connsiteY3" fmla="*/ 581788 h 2155407"/>
              <a:gd name="connsiteX4" fmla="*/ 921489 w 1582900"/>
              <a:gd name="connsiteY4" fmla="*/ 284076 h 2155407"/>
              <a:gd name="connsiteX5" fmla="*/ 1582900 w 1582900"/>
              <a:gd name="connsiteY5" fmla="*/ 0 h 215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900" h="2155407">
                <a:moveTo>
                  <a:pt x="0" y="2155407"/>
                </a:moveTo>
                <a:cubicBezTo>
                  <a:pt x="2363" y="1926806"/>
                  <a:pt x="4726" y="1698206"/>
                  <a:pt x="42531" y="1503276"/>
                </a:cubicBezTo>
                <a:cubicBezTo>
                  <a:pt x="80336" y="1308346"/>
                  <a:pt x="150037" y="1139406"/>
                  <a:pt x="226828" y="985825"/>
                </a:cubicBezTo>
                <a:cubicBezTo>
                  <a:pt x="303619" y="832244"/>
                  <a:pt x="387498" y="698746"/>
                  <a:pt x="503275" y="581788"/>
                </a:cubicBezTo>
                <a:cubicBezTo>
                  <a:pt x="619052" y="464830"/>
                  <a:pt x="728395" y="384330"/>
                  <a:pt x="921489" y="284076"/>
                </a:cubicBezTo>
                <a:cubicBezTo>
                  <a:pt x="1114583" y="183822"/>
                  <a:pt x="1337807" y="99973"/>
                  <a:pt x="15829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2"/>
          <p:cNvSpPr/>
          <p:nvPr/>
        </p:nvSpPr>
        <p:spPr>
          <a:xfrm>
            <a:off x="919054" y="3886168"/>
            <a:ext cx="70884" cy="262269"/>
          </a:xfrm>
          <a:custGeom>
            <a:avLst/>
            <a:gdLst>
              <a:gd name="connsiteX0" fmla="*/ 0 w 70884"/>
              <a:gd name="connsiteY0" fmla="*/ 262269 h 262269"/>
              <a:gd name="connsiteX1" fmla="*/ 35442 w 70884"/>
              <a:gd name="connsiteY1" fmla="*/ 63795 h 262269"/>
              <a:gd name="connsiteX2" fmla="*/ 70884 w 70884"/>
              <a:gd name="connsiteY2" fmla="*/ 0 h 26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84" h="262269">
                <a:moveTo>
                  <a:pt x="0" y="262269"/>
                </a:moveTo>
                <a:cubicBezTo>
                  <a:pt x="11814" y="184887"/>
                  <a:pt x="23628" y="107506"/>
                  <a:pt x="35442" y="63795"/>
                </a:cubicBezTo>
                <a:cubicBezTo>
                  <a:pt x="47256" y="20084"/>
                  <a:pt x="59070" y="10042"/>
                  <a:pt x="708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3"/>
          <p:cNvSpPr/>
          <p:nvPr/>
        </p:nvSpPr>
        <p:spPr>
          <a:xfrm>
            <a:off x="968673" y="3451759"/>
            <a:ext cx="3140263" cy="2639118"/>
          </a:xfrm>
          <a:custGeom>
            <a:avLst/>
            <a:gdLst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28353 w 3140263"/>
              <a:gd name="connsiteY33" fmla="*/ 448585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34" fmla="*/ 0 w 3140263"/>
              <a:gd name="connsiteY34" fmla="*/ 406055 h 263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40263" h="2639118">
                <a:moveTo>
                  <a:pt x="0" y="406055"/>
                </a:moveTo>
                <a:cubicBezTo>
                  <a:pt x="59070" y="451538"/>
                  <a:pt x="118140" y="497022"/>
                  <a:pt x="226828" y="689590"/>
                </a:cubicBezTo>
                <a:cubicBezTo>
                  <a:pt x="335516" y="882158"/>
                  <a:pt x="542260" y="1360623"/>
                  <a:pt x="652130" y="1561460"/>
                </a:cubicBezTo>
                <a:cubicBezTo>
                  <a:pt x="762000" y="1762297"/>
                  <a:pt x="790353" y="1800102"/>
                  <a:pt x="886046" y="1894613"/>
                </a:cubicBezTo>
                <a:cubicBezTo>
                  <a:pt x="981739" y="1989125"/>
                  <a:pt x="1104604" y="2075366"/>
                  <a:pt x="1226288" y="2128529"/>
                </a:cubicBezTo>
                <a:cubicBezTo>
                  <a:pt x="1347972" y="2181692"/>
                  <a:pt x="1514549" y="2213590"/>
                  <a:pt x="1616149" y="2213590"/>
                </a:cubicBezTo>
                <a:cubicBezTo>
                  <a:pt x="1717749" y="2213590"/>
                  <a:pt x="1798084" y="2187599"/>
                  <a:pt x="1835888" y="2128529"/>
                </a:cubicBezTo>
                <a:cubicBezTo>
                  <a:pt x="1873693" y="2069459"/>
                  <a:pt x="1873692" y="1978492"/>
                  <a:pt x="1842976" y="1859171"/>
                </a:cubicBezTo>
                <a:cubicBezTo>
                  <a:pt x="1812260" y="1739850"/>
                  <a:pt x="1736650" y="1593357"/>
                  <a:pt x="1651590" y="1412604"/>
                </a:cubicBezTo>
                <a:cubicBezTo>
                  <a:pt x="1566530" y="1231851"/>
                  <a:pt x="1391684" y="912873"/>
                  <a:pt x="1332614" y="774650"/>
                </a:cubicBezTo>
                <a:cubicBezTo>
                  <a:pt x="1273544" y="636427"/>
                  <a:pt x="1271181" y="587989"/>
                  <a:pt x="1297172" y="583264"/>
                </a:cubicBezTo>
                <a:cubicBezTo>
                  <a:pt x="1323163" y="578539"/>
                  <a:pt x="1376325" y="616343"/>
                  <a:pt x="1488558" y="746297"/>
                </a:cubicBezTo>
                <a:cubicBezTo>
                  <a:pt x="1600791" y="876251"/>
                  <a:pt x="1838251" y="1186957"/>
                  <a:pt x="1970567" y="1362985"/>
                </a:cubicBezTo>
                <a:cubicBezTo>
                  <a:pt x="2102883" y="1539013"/>
                  <a:pt x="2206847" y="1704408"/>
                  <a:pt x="2282456" y="1802464"/>
                </a:cubicBezTo>
                <a:cubicBezTo>
                  <a:pt x="2358065" y="1900520"/>
                  <a:pt x="2366335" y="1958408"/>
                  <a:pt x="2424223" y="1951320"/>
                </a:cubicBezTo>
                <a:cubicBezTo>
                  <a:pt x="2482111" y="1944232"/>
                  <a:pt x="2589618" y="1886343"/>
                  <a:pt x="2629786" y="1759934"/>
                </a:cubicBezTo>
                <a:cubicBezTo>
                  <a:pt x="2669954" y="1633525"/>
                  <a:pt x="2662865" y="1377162"/>
                  <a:pt x="2665228" y="1192864"/>
                </a:cubicBezTo>
                <a:cubicBezTo>
                  <a:pt x="2667591" y="1008566"/>
                  <a:pt x="2674679" y="837264"/>
                  <a:pt x="2643963" y="654148"/>
                </a:cubicBezTo>
                <a:cubicBezTo>
                  <a:pt x="2613247" y="471032"/>
                  <a:pt x="2505739" y="202855"/>
                  <a:pt x="2480930" y="94167"/>
                </a:cubicBezTo>
                <a:cubicBezTo>
                  <a:pt x="2456121" y="-14521"/>
                  <a:pt x="2484475" y="10288"/>
                  <a:pt x="2495107" y="2018"/>
                </a:cubicBezTo>
                <a:cubicBezTo>
                  <a:pt x="2505739" y="-6252"/>
                  <a:pt x="2497469" y="11469"/>
                  <a:pt x="2544725" y="44548"/>
                </a:cubicBezTo>
                <a:cubicBezTo>
                  <a:pt x="2591981" y="77627"/>
                  <a:pt x="2710121" y="117794"/>
                  <a:pt x="2778642" y="200492"/>
                </a:cubicBezTo>
                <a:cubicBezTo>
                  <a:pt x="2847163" y="283190"/>
                  <a:pt x="2905051" y="375339"/>
                  <a:pt x="2955851" y="540734"/>
                </a:cubicBezTo>
                <a:cubicBezTo>
                  <a:pt x="3006651" y="706129"/>
                  <a:pt x="3053907" y="957766"/>
                  <a:pt x="3083442" y="1192864"/>
                </a:cubicBezTo>
                <a:cubicBezTo>
                  <a:pt x="3112977" y="1427962"/>
                  <a:pt x="3157869" y="1748120"/>
                  <a:pt x="3133060" y="1951320"/>
                </a:cubicBezTo>
                <a:cubicBezTo>
                  <a:pt x="3108251" y="2154520"/>
                  <a:pt x="3022009" y="2301013"/>
                  <a:pt x="2934586" y="2412064"/>
                </a:cubicBezTo>
                <a:cubicBezTo>
                  <a:pt x="2847163" y="2523115"/>
                  <a:pt x="2745563" y="2583366"/>
                  <a:pt x="2608521" y="2617627"/>
                </a:cubicBezTo>
                <a:cubicBezTo>
                  <a:pt x="2471479" y="2651888"/>
                  <a:pt x="2303721" y="2640074"/>
                  <a:pt x="2112335" y="2617627"/>
                </a:cubicBezTo>
                <a:cubicBezTo>
                  <a:pt x="1920949" y="2595180"/>
                  <a:pt x="1668130" y="2551469"/>
                  <a:pt x="1460204" y="2482948"/>
                </a:cubicBezTo>
                <a:cubicBezTo>
                  <a:pt x="1252278" y="2414427"/>
                  <a:pt x="1028995" y="2330549"/>
                  <a:pt x="864781" y="2206502"/>
                </a:cubicBezTo>
                <a:cubicBezTo>
                  <a:pt x="700567" y="2082455"/>
                  <a:pt x="583609" y="1928874"/>
                  <a:pt x="474921" y="1738669"/>
                </a:cubicBezTo>
                <a:cubicBezTo>
                  <a:pt x="366233" y="1548464"/>
                  <a:pt x="274084" y="1261386"/>
                  <a:pt x="212651" y="1065274"/>
                </a:cubicBezTo>
                <a:cubicBezTo>
                  <a:pt x="151218" y="869162"/>
                  <a:pt x="135860" y="663599"/>
                  <a:pt x="106325" y="561999"/>
                </a:cubicBezTo>
                <a:cubicBezTo>
                  <a:pt x="76790" y="460399"/>
                  <a:pt x="59069" y="460990"/>
                  <a:pt x="35441" y="455674"/>
                </a:cubicBezTo>
                <a:lnTo>
                  <a:pt x="0" y="40605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4"/>
          <p:cNvSpPr/>
          <p:nvPr/>
        </p:nvSpPr>
        <p:spPr>
          <a:xfrm>
            <a:off x="2329640" y="3283656"/>
            <a:ext cx="425302" cy="389860"/>
          </a:xfrm>
          <a:custGeom>
            <a:avLst/>
            <a:gdLst>
              <a:gd name="connsiteX0" fmla="*/ 425302 w 425302"/>
              <a:gd name="connsiteY0" fmla="*/ 389860 h 389860"/>
              <a:gd name="connsiteX1" fmla="*/ 191386 w 425302"/>
              <a:gd name="connsiteY1" fmla="*/ 184298 h 389860"/>
              <a:gd name="connsiteX2" fmla="*/ 0 w 425302"/>
              <a:gd name="connsiteY2" fmla="*/ 0 h 38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02" h="389860">
                <a:moveTo>
                  <a:pt x="425302" y="389860"/>
                </a:moveTo>
                <a:cubicBezTo>
                  <a:pt x="343786" y="319567"/>
                  <a:pt x="262270" y="249275"/>
                  <a:pt x="191386" y="184298"/>
                </a:cubicBezTo>
                <a:cubicBezTo>
                  <a:pt x="120502" y="119321"/>
                  <a:pt x="60251" y="5966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5"/>
          <p:cNvSpPr/>
          <p:nvPr/>
        </p:nvSpPr>
        <p:spPr>
          <a:xfrm>
            <a:off x="1865404" y="2362168"/>
            <a:ext cx="95641" cy="489097"/>
          </a:xfrm>
          <a:custGeom>
            <a:avLst/>
            <a:gdLst>
              <a:gd name="connsiteX0" fmla="*/ 95641 w 95641"/>
              <a:gd name="connsiteY0" fmla="*/ 489097 h 489097"/>
              <a:gd name="connsiteX1" fmla="*/ 17669 w 95641"/>
              <a:gd name="connsiteY1" fmla="*/ 368595 h 489097"/>
              <a:gd name="connsiteX2" fmla="*/ 3492 w 95641"/>
              <a:gd name="connsiteY2" fmla="*/ 241004 h 489097"/>
              <a:gd name="connsiteX3" fmla="*/ 67287 w 95641"/>
              <a:gd name="connsiteY3" fmla="*/ 0 h 48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1" h="489097">
                <a:moveTo>
                  <a:pt x="95641" y="489097"/>
                </a:moveTo>
                <a:cubicBezTo>
                  <a:pt x="64334" y="449520"/>
                  <a:pt x="33027" y="409944"/>
                  <a:pt x="17669" y="368595"/>
                </a:cubicBezTo>
                <a:cubicBezTo>
                  <a:pt x="2311" y="327246"/>
                  <a:pt x="-4778" y="302436"/>
                  <a:pt x="3492" y="241004"/>
                </a:cubicBezTo>
                <a:cubicBezTo>
                  <a:pt x="11762" y="179572"/>
                  <a:pt x="39524" y="89786"/>
                  <a:pt x="6728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6"/>
          <p:cNvSpPr/>
          <p:nvPr/>
        </p:nvSpPr>
        <p:spPr>
          <a:xfrm>
            <a:off x="1444663" y="2170782"/>
            <a:ext cx="98168" cy="758455"/>
          </a:xfrm>
          <a:custGeom>
            <a:avLst/>
            <a:gdLst>
              <a:gd name="connsiteX0" fmla="*/ 98168 w 98168"/>
              <a:gd name="connsiteY0" fmla="*/ 0 h 758455"/>
              <a:gd name="connsiteX1" fmla="*/ 13107 w 98168"/>
              <a:gd name="connsiteY1" fmla="*/ 241004 h 758455"/>
              <a:gd name="connsiteX2" fmla="*/ 6019 w 98168"/>
              <a:gd name="connsiteY2" fmla="*/ 489097 h 758455"/>
              <a:gd name="connsiteX3" fmla="*/ 69814 w 98168"/>
              <a:gd name="connsiteY3" fmla="*/ 758455 h 75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68" h="758455">
                <a:moveTo>
                  <a:pt x="98168" y="0"/>
                </a:moveTo>
                <a:cubicBezTo>
                  <a:pt x="63316" y="79744"/>
                  <a:pt x="28465" y="159488"/>
                  <a:pt x="13107" y="241004"/>
                </a:cubicBezTo>
                <a:cubicBezTo>
                  <a:pt x="-2251" y="322520"/>
                  <a:pt x="-3432" y="402855"/>
                  <a:pt x="6019" y="489097"/>
                </a:cubicBezTo>
                <a:cubicBezTo>
                  <a:pt x="15470" y="575339"/>
                  <a:pt x="42642" y="666897"/>
                  <a:pt x="69814" y="758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7"/>
          <p:cNvSpPr/>
          <p:nvPr/>
        </p:nvSpPr>
        <p:spPr>
          <a:xfrm>
            <a:off x="1868896" y="2525200"/>
            <a:ext cx="326065" cy="99237"/>
          </a:xfrm>
          <a:custGeom>
            <a:avLst/>
            <a:gdLst>
              <a:gd name="connsiteX0" fmla="*/ 0 w 326065"/>
              <a:gd name="connsiteY0" fmla="*/ 99237 h 99237"/>
              <a:gd name="connsiteX1" fmla="*/ 191386 w 326065"/>
              <a:gd name="connsiteY1" fmla="*/ 21265 h 99237"/>
              <a:gd name="connsiteX2" fmla="*/ 326065 w 326065"/>
              <a:gd name="connsiteY2" fmla="*/ 0 h 9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065" h="99237">
                <a:moveTo>
                  <a:pt x="0" y="99237"/>
                </a:moveTo>
                <a:cubicBezTo>
                  <a:pt x="68521" y="68520"/>
                  <a:pt x="137042" y="37804"/>
                  <a:pt x="191386" y="21265"/>
                </a:cubicBezTo>
                <a:cubicBezTo>
                  <a:pt x="245730" y="4726"/>
                  <a:pt x="285897" y="2363"/>
                  <a:pt x="32606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8"/>
          <p:cNvSpPr/>
          <p:nvPr/>
        </p:nvSpPr>
        <p:spPr>
          <a:xfrm>
            <a:off x="3011093" y="2559113"/>
            <a:ext cx="564317" cy="915930"/>
          </a:xfrm>
          <a:custGeom>
            <a:avLst/>
            <a:gdLst>
              <a:gd name="connsiteX0" fmla="*/ 0 w 643258"/>
              <a:gd name="connsiteY0" fmla="*/ 0 h 935665"/>
              <a:gd name="connsiteX1" fmla="*/ 241004 w 643258"/>
              <a:gd name="connsiteY1" fmla="*/ 56707 h 935665"/>
              <a:gd name="connsiteX2" fmla="*/ 489097 w 643258"/>
              <a:gd name="connsiteY2" fmla="*/ 226828 h 935665"/>
              <a:gd name="connsiteX3" fmla="*/ 616688 w 643258"/>
              <a:gd name="connsiteY3" fmla="*/ 446567 h 935665"/>
              <a:gd name="connsiteX4" fmla="*/ 637953 w 643258"/>
              <a:gd name="connsiteY4" fmla="*/ 751367 h 935665"/>
              <a:gd name="connsiteX5" fmla="*/ 545804 w 643258"/>
              <a:gd name="connsiteY5" fmla="*/ 935665 h 935665"/>
              <a:gd name="connsiteX0" fmla="*/ 0 w 564317"/>
              <a:gd name="connsiteY0" fmla="*/ 0 h 915930"/>
              <a:gd name="connsiteX1" fmla="*/ 162063 w 564317"/>
              <a:gd name="connsiteY1" fmla="*/ 36972 h 915930"/>
              <a:gd name="connsiteX2" fmla="*/ 410156 w 564317"/>
              <a:gd name="connsiteY2" fmla="*/ 207093 h 915930"/>
              <a:gd name="connsiteX3" fmla="*/ 537747 w 564317"/>
              <a:gd name="connsiteY3" fmla="*/ 426832 h 915930"/>
              <a:gd name="connsiteX4" fmla="*/ 559012 w 564317"/>
              <a:gd name="connsiteY4" fmla="*/ 731632 h 915930"/>
              <a:gd name="connsiteX5" fmla="*/ 466863 w 564317"/>
              <a:gd name="connsiteY5" fmla="*/ 915930 h 91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17" h="915930">
                <a:moveTo>
                  <a:pt x="0" y="0"/>
                </a:moveTo>
                <a:cubicBezTo>
                  <a:pt x="79744" y="9451"/>
                  <a:pt x="93704" y="2457"/>
                  <a:pt x="162063" y="36972"/>
                </a:cubicBezTo>
                <a:cubicBezTo>
                  <a:pt x="230422" y="71487"/>
                  <a:pt x="347542" y="142116"/>
                  <a:pt x="410156" y="207093"/>
                </a:cubicBezTo>
                <a:cubicBezTo>
                  <a:pt x="472770" y="272070"/>
                  <a:pt x="512938" y="339409"/>
                  <a:pt x="537747" y="426832"/>
                </a:cubicBezTo>
                <a:cubicBezTo>
                  <a:pt x="562556" y="514255"/>
                  <a:pt x="570826" y="650116"/>
                  <a:pt x="559012" y="731632"/>
                </a:cubicBezTo>
                <a:cubicBezTo>
                  <a:pt x="547198" y="813148"/>
                  <a:pt x="507030" y="864539"/>
                  <a:pt x="466863" y="9159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9"/>
          <p:cNvSpPr/>
          <p:nvPr/>
        </p:nvSpPr>
        <p:spPr>
          <a:xfrm>
            <a:off x="2535203" y="3630577"/>
            <a:ext cx="467833" cy="149265"/>
          </a:xfrm>
          <a:custGeom>
            <a:avLst/>
            <a:gdLst>
              <a:gd name="connsiteX0" fmla="*/ 0 w 467833"/>
              <a:gd name="connsiteY0" fmla="*/ 57116 h 149265"/>
              <a:gd name="connsiteX1" fmla="*/ 92149 w 467833"/>
              <a:gd name="connsiteY1" fmla="*/ 106735 h 149265"/>
              <a:gd name="connsiteX2" fmla="*/ 241005 w 467833"/>
              <a:gd name="connsiteY2" fmla="*/ 28763 h 149265"/>
              <a:gd name="connsiteX3" fmla="*/ 354419 w 467833"/>
              <a:gd name="connsiteY3" fmla="*/ 7498 h 149265"/>
              <a:gd name="connsiteX4" fmla="*/ 467833 w 467833"/>
              <a:gd name="connsiteY4" fmla="*/ 149265 h 14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833" h="149265">
                <a:moveTo>
                  <a:pt x="0" y="57116"/>
                </a:moveTo>
                <a:cubicBezTo>
                  <a:pt x="25991" y="84288"/>
                  <a:pt x="51982" y="111460"/>
                  <a:pt x="92149" y="106735"/>
                </a:cubicBezTo>
                <a:cubicBezTo>
                  <a:pt x="132316" y="102010"/>
                  <a:pt x="197293" y="45303"/>
                  <a:pt x="241005" y="28763"/>
                </a:cubicBezTo>
                <a:cubicBezTo>
                  <a:pt x="284717" y="12223"/>
                  <a:pt x="316614" y="-12586"/>
                  <a:pt x="354419" y="7498"/>
                </a:cubicBezTo>
                <a:cubicBezTo>
                  <a:pt x="392224" y="27582"/>
                  <a:pt x="430028" y="88423"/>
                  <a:pt x="467833" y="1492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21"/>
          <p:cNvSpPr/>
          <p:nvPr/>
        </p:nvSpPr>
        <p:spPr>
          <a:xfrm>
            <a:off x="1654486" y="3886168"/>
            <a:ext cx="235675" cy="418214"/>
          </a:xfrm>
          <a:custGeom>
            <a:avLst/>
            <a:gdLst>
              <a:gd name="connsiteX0" fmla="*/ 235675 w 235675"/>
              <a:gd name="connsiteY0" fmla="*/ 0 h 418214"/>
              <a:gd name="connsiteX1" fmla="*/ 157703 w 235675"/>
              <a:gd name="connsiteY1" fmla="*/ 163032 h 418214"/>
              <a:gd name="connsiteX2" fmla="*/ 51377 w 235675"/>
              <a:gd name="connsiteY2" fmla="*/ 205562 h 418214"/>
              <a:gd name="connsiteX3" fmla="*/ 1759 w 235675"/>
              <a:gd name="connsiteY3" fmla="*/ 340241 h 418214"/>
              <a:gd name="connsiteX4" fmla="*/ 15936 w 235675"/>
              <a:gd name="connsiteY4" fmla="*/ 418214 h 41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675" h="418214">
                <a:moveTo>
                  <a:pt x="235675" y="0"/>
                </a:moveTo>
                <a:cubicBezTo>
                  <a:pt x="212047" y="64386"/>
                  <a:pt x="188419" y="128772"/>
                  <a:pt x="157703" y="163032"/>
                </a:cubicBezTo>
                <a:cubicBezTo>
                  <a:pt x="126987" y="197292"/>
                  <a:pt x="77368" y="176027"/>
                  <a:pt x="51377" y="205562"/>
                </a:cubicBezTo>
                <a:cubicBezTo>
                  <a:pt x="25386" y="235097"/>
                  <a:pt x="7666" y="304799"/>
                  <a:pt x="1759" y="340241"/>
                </a:cubicBezTo>
                <a:cubicBezTo>
                  <a:pt x="-4148" y="375683"/>
                  <a:pt x="5894" y="396948"/>
                  <a:pt x="15936" y="4182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2"/>
          <p:cNvSpPr/>
          <p:nvPr/>
        </p:nvSpPr>
        <p:spPr>
          <a:xfrm>
            <a:off x="1259296" y="4223571"/>
            <a:ext cx="248093" cy="116252"/>
          </a:xfrm>
          <a:custGeom>
            <a:avLst/>
            <a:gdLst>
              <a:gd name="connsiteX0" fmla="*/ 0 w 248093"/>
              <a:gd name="connsiteY0" fmla="*/ 45369 h 116252"/>
              <a:gd name="connsiteX1" fmla="*/ 99237 w 248093"/>
              <a:gd name="connsiteY1" fmla="*/ 2838 h 116252"/>
              <a:gd name="connsiteX2" fmla="*/ 248093 w 248093"/>
              <a:gd name="connsiteY2" fmla="*/ 116252 h 11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093" h="116252">
                <a:moveTo>
                  <a:pt x="0" y="45369"/>
                </a:moveTo>
                <a:cubicBezTo>
                  <a:pt x="28944" y="18196"/>
                  <a:pt x="57888" y="-8976"/>
                  <a:pt x="99237" y="2838"/>
                </a:cubicBezTo>
                <a:cubicBezTo>
                  <a:pt x="140586" y="14652"/>
                  <a:pt x="194339" y="65452"/>
                  <a:pt x="248093" y="1162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3"/>
          <p:cNvSpPr/>
          <p:nvPr/>
        </p:nvSpPr>
        <p:spPr>
          <a:xfrm>
            <a:off x="2074459" y="3808195"/>
            <a:ext cx="286048" cy="220428"/>
          </a:xfrm>
          <a:custGeom>
            <a:avLst/>
            <a:gdLst>
              <a:gd name="connsiteX0" fmla="*/ 0 w 286048"/>
              <a:gd name="connsiteY0" fmla="*/ 63796 h 220428"/>
              <a:gd name="connsiteX1" fmla="*/ 42530 w 286048"/>
              <a:gd name="connsiteY1" fmla="*/ 198475 h 220428"/>
              <a:gd name="connsiteX2" fmla="*/ 198474 w 286048"/>
              <a:gd name="connsiteY2" fmla="*/ 212652 h 220428"/>
              <a:gd name="connsiteX3" fmla="*/ 283535 w 286048"/>
              <a:gd name="connsiteY3" fmla="*/ 120503 h 220428"/>
              <a:gd name="connsiteX4" fmla="*/ 255181 w 286048"/>
              <a:gd name="connsiteY4" fmla="*/ 0 h 22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048" h="220428">
                <a:moveTo>
                  <a:pt x="0" y="63796"/>
                </a:moveTo>
                <a:cubicBezTo>
                  <a:pt x="4725" y="118731"/>
                  <a:pt x="9451" y="173666"/>
                  <a:pt x="42530" y="198475"/>
                </a:cubicBezTo>
                <a:cubicBezTo>
                  <a:pt x="75609" y="223284"/>
                  <a:pt x="158307" y="225647"/>
                  <a:pt x="198474" y="212652"/>
                </a:cubicBezTo>
                <a:cubicBezTo>
                  <a:pt x="238642" y="199657"/>
                  <a:pt x="274084" y="155945"/>
                  <a:pt x="283535" y="120503"/>
                </a:cubicBezTo>
                <a:cubicBezTo>
                  <a:pt x="292986" y="85061"/>
                  <a:pt x="274083" y="42530"/>
                  <a:pt x="2551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11"/>
          <p:cNvSpPr/>
          <p:nvPr/>
        </p:nvSpPr>
        <p:spPr>
          <a:xfrm>
            <a:off x="2258756" y="2356327"/>
            <a:ext cx="1187484" cy="1649839"/>
          </a:xfrm>
          <a:custGeom>
            <a:avLst/>
            <a:gdLst>
              <a:gd name="connsiteX0" fmla="*/ 0 w 829339"/>
              <a:gd name="connsiteY0" fmla="*/ 1573619 h 1573619"/>
              <a:gd name="connsiteX1" fmla="*/ 28353 w 829339"/>
              <a:gd name="connsiteY1" fmla="*/ 1034902 h 1573619"/>
              <a:gd name="connsiteX2" fmla="*/ 120502 w 829339"/>
              <a:gd name="connsiteY2" fmla="*/ 602512 h 1573619"/>
              <a:gd name="connsiteX3" fmla="*/ 347330 w 829339"/>
              <a:gd name="connsiteY3" fmla="*/ 283535 h 1573619"/>
              <a:gd name="connsiteX4" fmla="*/ 829339 w 829339"/>
              <a:gd name="connsiteY4" fmla="*/ 0 h 1573619"/>
              <a:gd name="connsiteX0" fmla="*/ 0 w 1954249"/>
              <a:gd name="connsiteY0" fmla="*/ 1968324 h 1968324"/>
              <a:gd name="connsiteX1" fmla="*/ 28353 w 1954249"/>
              <a:gd name="connsiteY1" fmla="*/ 1429607 h 1968324"/>
              <a:gd name="connsiteX2" fmla="*/ 120502 w 1954249"/>
              <a:gd name="connsiteY2" fmla="*/ 997217 h 1968324"/>
              <a:gd name="connsiteX3" fmla="*/ 347330 w 1954249"/>
              <a:gd name="connsiteY3" fmla="*/ 678240 h 1968324"/>
              <a:gd name="connsiteX4" fmla="*/ 1954249 w 1954249"/>
              <a:gd name="connsiteY4" fmla="*/ 0 h 1968324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3019952 w 3019952"/>
              <a:gd name="connsiteY4" fmla="*/ 0 h 1738080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2035994 w 3019952"/>
              <a:gd name="connsiteY4" fmla="*/ 180339 h 1738080"/>
              <a:gd name="connsiteX5" fmla="*/ 3019952 w 3019952"/>
              <a:gd name="connsiteY5" fmla="*/ 0 h 1738080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1286054 w 3019952"/>
              <a:gd name="connsiteY4" fmla="*/ 292172 h 1738080"/>
              <a:gd name="connsiteX5" fmla="*/ 2035994 w 3019952"/>
              <a:gd name="connsiteY5" fmla="*/ 180339 h 1738080"/>
              <a:gd name="connsiteX6" fmla="*/ 3019952 w 3019952"/>
              <a:gd name="connsiteY6" fmla="*/ 0 h 1738080"/>
              <a:gd name="connsiteX0" fmla="*/ 0 w 3019952"/>
              <a:gd name="connsiteY0" fmla="*/ 1976566 h 1976566"/>
              <a:gd name="connsiteX1" fmla="*/ 28353 w 3019952"/>
              <a:gd name="connsiteY1" fmla="*/ 1437849 h 1976566"/>
              <a:gd name="connsiteX2" fmla="*/ 120502 w 3019952"/>
              <a:gd name="connsiteY2" fmla="*/ 1005459 h 1976566"/>
              <a:gd name="connsiteX3" fmla="*/ 347330 w 3019952"/>
              <a:gd name="connsiteY3" fmla="*/ 686482 h 1976566"/>
              <a:gd name="connsiteX4" fmla="*/ 1286054 w 3019952"/>
              <a:gd name="connsiteY4" fmla="*/ 530658 h 1976566"/>
              <a:gd name="connsiteX5" fmla="*/ 2167562 w 3019952"/>
              <a:gd name="connsiteY5" fmla="*/ 10963 h 1976566"/>
              <a:gd name="connsiteX6" fmla="*/ 3019952 w 3019952"/>
              <a:gd name="connsiteY6" fmla="*/ 238486 h 1976566"/>
              <a:gd name="connsiteX0" fmla="*/ 0 w 3052844"/>
              <a:gd name="connsiteY0" fmla="*/ 1981937 h 1981937"/>
              <a:gd name="connsiteX1" fmla="*/ 28353 w 3052844"/>
              <a:gd name="connsiteY1" fmla="*/ 1443220 h 1981937"/>
              <a:gd name="connsiteX2" fmla="*/ 120502 w 3052844"/>
              <a:gd name="connsiteY2" fmla="*/ 1010830 h 1981937"/>
              <a:gd name="connsiteX3" fmla="*/ 347330 w 3052844"/>
              <a:gd name="connsiteY3" fmla="*/ 691853 h 1981937"/>
              <a:gd name="connsiteX4" fmla="*/ 1286054 w 3052844"/>
              <a:gd name="connsiteY4" fmla="*/ 536029 h 1981937"/>
              <a:gd name="connsiteX5" fmla="*/ 2167562 w 3052844"/>
              <a:gd name="connsiteY5" fmla="*/ 16334 h 1981937"/>
              <a:gd name="connsiteX6" fmla="*/ 3052844 w 3052844"/>
              <a:gd name="connsiteY6" fmla="*/ 118867 h 1981937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286054 w 3052844"/>
              <a:gd name="connsiteY4" fmla="*/ 531186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261471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307520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307520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1318946 w 3052844"/>
              <a:gd name="connsiteY3" fmla="*/ 307520 h 1977094"/>
              <a:gd name="connsiteX4" fmla="*/ 2167562 w 3052844"/>
              <a:gd name="connsiteY4" fmla="*/ 11491 h 1977094"/>
              <a:gd name="connsiteX5" fmla="*/ 3052844 w 3052844"/>
              <a:gd name="connsiteY5" fmla="*/ 114024 h 1977094"/>
              <a:gd name="connsiteX0" fmla="*/ 8439 w 3061283"/>
              <a:gd name="connsiteY0" fmla="*/ 1977094 h 1977094"/>
              <a:gd name="connsiteX1" fmla="*/ 36792 w 3061283"/>
              <a:gd name="connsiteY1" fmla="*/ 1438377 h 1977094"/>
              <a:gd name="connsiteX2" fmla="*/ 392077 w 3061283"/>
              <a:gd name="connsiteY2" fmla="*/ 782321 h 1977094"/>
              <a:gd name="connsiteX3" fmla="*/ 1327385 w 3061283"/>
              <a:gd name="connsiteY3" fmla="*/ 307520 h 1977094"/>
              <a:gd name="connsiteX4" fmla="*/ 2176001 w 3061283"/>
              <a:gd name="connsiteY4" fmla="*/ 11491 h 1977094"/>
              <a:gd name="connsiteX5" fmla="*/ 3061283 w 3061283"/>
              <a:gd name="connsiteY5" fmla="*/ 114024 h 1977094"/>
              <a:gd name="connsiteX0" fmla="*/ 6685 w 3059529"/>
              <a:gd name="connsiteY0" fmla="*/ 1977094 h 1977094"/>
              <a:gd name="connsiteX1" fmla="*/ 35038 w 3059529"/>
              <a:gd name="connsiteY1" fmla="*/ 1438377 h 1977094"/>
              <a:gd name="connsiteX2" fmla="*/ 364009 w 3059529"/>
              <a:gd name="connsiteY2" fmla="*/ 736272 h 1977094"/>
              <a:gd name="connsiteX3" fmla="*/ 1325631 w 3059529"/>
              <a:gd name="connsiteY3" fmla="*/ 307520 h 1977094"/>
              <a:gd name="connsiteX4" fmla="*/ 2174247 w 3059529"/>
              <a:gd name="connsiteY4" fmla="*/ 11491 h 1977094"/>
              <a:gd name="connsiteX5" fmla="*/ 3059529 w 3059529"/>
              <a:gd name="connsiteY5" fmla="*/ 114024 h 1977094"/>
              <a:gd name="connsiteX0" fmla="*/ 6685 w 3059529"/>
              <a:gd name="connsiteY0" fmla="*/ 1977094 h 1977094"/>
              <a:gd name="connsiteX1" fmla="*/ 35038 w 3059529"/>
              <a:gd name="connsiteY1" fmla="*/ 1438377 h 1977094"/>
              <a:gd name="connsiteX2" fmla="*/ 364009 w 3059529"/>
              <a:gd name="connsiteY2" fmla="*/ 736272 h 1977094"/>
              <a:gd name="connsiteX3" fmla="*/ 1187484 w 3059529"/>
              <a:gd name="connsiteY3" fmla="*/ 327255 h 1977094"/>
              <a:gd name="connsiteX4" fmla="*/ 2174247 w 3059529"/>
              <a:gd name="connsiteY4" fmla="*/ 11491 h 1977094"/>
              <a:gd name="connsiteX5" fmla="*/ 3059529 w 3059529"/>
              <a:gd name="connsiteY5" fmla="*/ 114024 h 1977094"/>
              <a:gd name="connsiteX0" fmla="*/ 6685 w 3059529"/>
              <a:gd name="connsiteY0" fmla="*/ 1932745 h 1932745"/>
              <a:gd name="connsiteX1" fmla="*/ 35038 w 3059529"/>
              <a:gd name="connsiteY1" fmla="*/ 1394028 h 1932745"/>
              <a:gd name="connsiteX2" fmla="*/ 364009 w 3059529"/>
              <a:gd name="connsiteY2" fmla="*/ 691923 h 1932745"/>
              <a:gd name="connsiteX3" fmla="*/ 1187484 w 3059529"/>
              <a:gd name="connsiteY3" fmla="*/ 282906 h 1932745"/>
              <a:gd name="connsiteX4" fmla="*/ 2187404 w 3059529"/>
              <a:gd name="connsiteY4" fmla="*/ 13191 h 1932745"/>
              <a:gd name="connsiteX5" fmla="*/ 3059529 w 3059529"/>
              <a:gd name="connsiteY5" fmla="*/ 69675 h 1932745"/>
              <a:gd name="connsiteX0" fmla="*/ 6685 w 3059529"/>
              <a:gd name="connsiteY0" fmla="*/ 1932745 h 1932745"/>
              <a:gd name="connsiteX1" fmla="*/ 35038 w 3059529"/>
              <a:gd name="connsiteY1" fmla="*/ 1394028 h 1932745"/>
              <a:gd name="connsiteX2" fmla="*/ 364009 w 3059529"/>
              <a:gd name="connsiteY2" fmla="*/ 691923 h 1932745"/>
              <a:gd name="connsiteX3" fmla="*/ 799077 w 3059529"/>
              <a:gd name="connsiteY3" fmla="*/ 433806 h 1932745"/>
              <a:gd name="connsiteX4" fmla="*/ 1187484 w 3059529"/>
              <a:gd name="connsiteY4" fmla="*/ 282906 h 1932745"/>
              <a:gd name="connsiteX5" fmla="*/ 2187404 w 3059529"/>
              <a:gd name="connsiteY5" fmla="*/ 13191 h 1932745"/>
              <a:gd name="connsiteX6" fmla="*/ 3059529 w 3059529"/>
              <a:gd name="connsiteY6" fmla="*/ 69675 h 1932745"/>
              <a:gd name="connsiteX0" fmla="*/ 6685 w 2187404"/>
              <a:gd name="connsiteY0" fmla="*/ 1919554 h 1919554"/>
              <a:gd name="connsiteX1" fmla="*/ 35038 w 2187404"/>
              <a:gd name="connsiteY1" fmla="*/ 1380837 h 1919554"/>
              <a:gd name="connsiteX2" fmla="*/ 364009 w 2187404"/>
              <a:gd name="connsiteY2" fmla="*/ 678732 h 1919554"/>
              <a:gd name="connsiteX3" fmla="*/ 799077 w 2187404"/>
              <a:gd name="connsiteY3" fmla="*/ 420615 h 1919554"/>
              <a:gd name="connsiteX4" fmla="*/ 1187484 w 2187404"/>
              <a:gd name="connsiteY4" fmla="*/ 269715 h 1919554"/>
              <a:gd name="connsiteX5" fmla="*/ 2187404 w 2187404"/>
              <a:gd name="connsiteY5" fmla="*/ 0 h 1919554"/>
              <a:gd name="connsiteX0" fmla="*/ 6685 w 1187484"/>
              <a:gd name="connsiteY0" fmla="*/ 1649839 h 1649839"/>
              <a:gd name="connsiteX1" fmla="*/ 35038 w 1187484"/>
              <a:gd name="connsiteY1" fmla="*/ 1111122 h 1649839"/>
              <a:gd name="connsiteX2" fmla="*/ 364009 w 1187484"/>
              <a:gd name="connsiteY2" fmla="*/ 409017 h 1649839"/>
              <a:gd name="connsiteX3" fmla="*/ 799077 w 1187484"/>
              <a:gd name="connsiteY3" fmla="*/ 150900 h 1649839"/>
              <a:gd name="connsiteX4" fmla="*/ 1187484 w 1187484"/>
              <a:gd name="connsiteY4" fmla="*/ 0 h 1649839"/>
              <a:gd name="connsiteX0" fmla="*/ 6685 w 1187484"/>
              <a:gd name="connsiteY0" fmla="*/ 1649839 h 1649839"/>
              <a:gd name="connsiteX1" fmla="*/ 35038 w 1187484"/>
              <a:gd name="connsiteY1" fmla="*/ 1111122 h 1649839"/>
              <a:gd name="connsiteX2" fmla="*/ 364009 w 1187484"/>
              <a:gd name="connsiteY2" fmla="*/ 409017 h 1649839"/>
              <a:gd name="connsiteX3" fmla="*/ 1187484 w 1187484"/>
              <a:gd name="connsiteY3" fmla="*/ 0 h 164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484" h="1649839">
                <a:moveTo>
                  <a:pt x="6685" y="1649839"/>
                </a:moveTo>
                <a:cubicBezTo>
                  <a:pt x="10819" y="1461406"/>
                  <a:pt x="-24516" y="1317926"/>
                  <a:pt x="35038" y="1111122"/>
                </a:cubicBezTo>
                <a:cubicBezTo>
                  <a:pt x="94592" y="904318"/>
                  <a:pt x="171935" y="594204"/>
                  <a:pt x="364009" y="409017"/>
                </a:cubicBezTo>
                <a:cubicBezTo>
                  <a:pt x="556083" y="223830"/>
                  <a:pt x="1015927" y="85212"/>
                  <a:pt x="11874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 rot="19980452">
            <a:off x="2271003" y="4020858"/>
            <a:ext cx="206478" cy="38986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 : forme 66"/>
          <p:cNvSpPr/>
          <p:nvPr/>
        </p:nvSpPr>
        <p:spPr>
          <a:xfrm>
            <a:off x="1592826" y="4385187"/>
            <a:ext cx="1377051" cy="1435510"/>
          </a:xfrm>
          <a:custGeom>
            <a:avLst/>
            <a:gdLst>
              <a:gd name="connsiteX0" fmla="*/ 835742 w 1377051"/>
              <a:gd name="connsiteY0" fmla="*/ 0 h 1435510"/>
              <a:gd name="connsiteX1" fmla="*/ 1238865 w 1377051"/>
              <a:gd name="connsiteY1" fmla="*/ 668594 h 1435510"/>
              <a:gd name="connsiteX2" fmla="*/ 1376516 w 1377051"/>
              <a:gd name="connsiteY2" fmla="*/ 1307690 h 1435510"/>
              <a:gd name="connsiteX3" fmla="*/ 1199536 w 1377051"/>
              <a:gd name="connsiteY3" fmla="*/ 1435510 h 1435510"/>
              <a:gd name="connsiteX4" fmla="*/ 481781 w 1377051"/>
              <a:gd name="connsiteY4" fmla="*/ 1307690 h 1435510"/>
              <a:gd name="connsiteX5" fmla="*/ 0 w 1377051"/>
              <a:gd name="connsiteY5" fmla="*/ 835742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7051" h="1435510">
                <a:moveTo>
                  <a:pt x="835742" y="0"/>
                </a:moveTo>
                <a:cubicBezTo>
                  <a:pt x="992239" y="225323"/>
                  <a:pt x="1148736" y="450646"/>
                  <a:pt x="1238865" y="668594"/>
                </a:cubicBezTo>
                <a:cubicBezTo>
                  <a:pt x="1328994" y="886542"/>
                  <a:pt x="1383071" y="1179871"/>
                  <a:pt x="1376516" y="1307690"/>
                </a:cubicBezTo>
                <a:cubicBezTo>
                  <a:pt x="1369961" y="1435509"/>
                  <a:pt x="1348658" y="1435510"/>
                  <a:pt x="1199536" y="1435510"/>
                </a:cubicBezTo>
                <a:cubicBezTo>
                  <a:pt x="1050414" y="1435510"/>
                  <a:pt x="681704" y="1407651"/>
                  <a:pt x="481781" y="1307690"/>
                </a:cubicBezTo>
                <a:cubicBezTo>
                  <a:pt x="281858" y="1207729"/>
                  <a:pt x="140929" y="1021735"/>
                  <a:pt x="0" y="83574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 : forme 67"/>
          <p:cNvSpPr/>
          <p:nvPr/>
        </p:nvSpPr>
        <p:spPr>
          <a:xfrm>
            <a:off x="2428568" y="3952568"/>
            <a:ext cx="1475695" cy="1711329"/>
          </a:xfrm>
          <a:custGeom>
            <a:avLst/>
            <a:gdLst>
              <a:gd name="connsiteX0" fmla="*/ 0 w 1475695"/>
              <a:gd name="connsiteY0" fmla="*/ 363793 h 1711329"/>
              <a:gd name="connsiteX1" fmla="*/ 314632 w 1475695"/>
              <a:gd name="connsiteY1" fmla="*/ 717754 h 1711329"/>
              <a:gd name="connsiteX2" fmla="*/ 796413 w 1475695"/>
              <a:gd name="connsiteY2" fmla="*/ 1622322 h 1711329"/>
              <a:gd name="connsiteX3" fmla="*/ 1199536 w 1475695"/>
              <a:gd name="connsiteY3" fmla="*/ 1632154 h 1711329"/>
              <a:gd name="connsiteX4" fmla="*/ 1455174 w 1475695"/>
              <a:gd name="connsiteY4" fmla="*/ 1219200 h 1711329"/>
              <a:gd name="connsiteX5" fmla="*/ 1445342 w 1475695"/>
              <a:gd name="connsiteY5" fmla="*/ 698090 h 1711329"/>
              <a:gd name="connsiteX6" fmla="*/ 1327355 w 1475695"/>
              <a:gd name="connsiteY6" fmla="*/ 0 h 17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5695" h="1711329">
                <a:moveTo>
                  <a:pt x="0" y="363793"/>
                </a:moveTo>
                <a:cubicBezTo>
                  <a:pt x="90948" y="435896"/>
                  <a:pt x="181897" y="507999"/>
                  <a:pt x="314632" y="717754"/>
                </a:cubicBezTo>
                <a:cubicBezTo>
                  <a:pt x="447368" y="927509"/>
                  <a:pt x="648929" y="1469922"/>
                  <a:pt x="796413" y="1622322"/>
                </a:cubicBezTo>
                <a:cubicBezTo>
                  <a:pt x="943897" y="1774722"/>
                  <a:pt x="1089743" y="1699341"/>
                  <a:pt x="1199536" y="1632154"/>
                </a:cubicBezTo>
                <a:cubicBezTo>
                  <a:pt x="1309329" y="1564967"/>
                  <a:pt x="1414206" y="1374877"/>
                  <a:pt x="1455174" y="1219200"/>
                </a:cubicBezTo>
                <a:cubicBezTo>
                  <a:pt x="1496142" y="1063523"/>
                  <a:pt x="1466645" y="901290"/>
                  <a:pt x="1445342" y="698090"/>
                </a:cubicBezTo>
                <a:cubicBezTo>
                  <a:pt x="1424039" y="494890"/>
                  <a:pt x="1375697" y="247445"/>
                  <a:pt x="1327355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 rot="13815352">
            <a:off x="919918" y="3201178"/>
            <a:ext cx="180986" cy="28842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xplosion : 8 points 69"/>
          <p:cNvSpPr/>
          <p:nvPr/>
        </p:nvSpPr>
        <p:spPr>
          <a:xfrm>
            <a:off x="3241144" y="2951392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xplosion : 8 points 24"/>
          <p:cNvSpPr/>
          <p:nvPr/>
        </p:nvSpPr>
        <p:spPr>
          <a:xfrm>
            <a:off x="2790093" y="3254089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xplosion : 8 points 25"/>
          <p:cNvSpPr/>
          <p:nvPr/>
        </p:nvSpPr>
        <p:spPr>
          <a:xfrm>
            <a:off x="2798937" y="2881234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xplosion : 8 points 26"/>
          <p:cNvSpPr/>
          <p:nvPr/>
        </p:nvSpPr>
        <p:spPr>
          <a:xfrm>
            <a:off x="2497313" y="3158396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 : 8 points 27"/>
          <p:cNvSpPr/>
          <p:nvPr/>
        </p:nvSpPr>
        <p:spPr>
          <a:xfrm>
            <a:off x="1464361" y="3117079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xplosion : 8 points 28"/>
          <p:cNvSpPr/>
          <p:nvPr/>
        </p:nvSpPr>
        <p:spPr>
          <a:xfrm>
            <a:off x="1335093" y="3797884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xplosion : 8 points 29"/>
          <p:cNvSpPr/>
          <p:nvPr/>
        </p:nvSpPr>
        <p:spPr>
          <a:xfrm>
            <a:off x="962747" y="3581161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xplosion : 8 points 30"/>
          <p:cNvSpPr/>
          <p:nvPr/>
        </p:nvSpPr>
        <p:spPr>
          <a:xfrm>
            <a:off x="3097842" y="3263902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xplosion : 8 points 31"/>
          <p:cNvSpPr/>
          <p:nvPr/>
        </p:nvSpPr>
        <p:spPr>
          <a:xfrm>
            <a:off x="1344988" y="3434038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Forme libre 20"/>
          <p:cNvSpPr/>
          <p:nvPr/>
        </p:nvSpPr>
        <p:spPr>
          <a:xfrm>
            <a:off x="3336256" y="3458623"/>
            <a:ext cx="159354" cy="255182"/>
          </a:xfrm>
          <a:custGeom>
            <a:avLst/>
            <a:gdLst>
              <a:gd name="connsiteX0" fmla="*/ 159354 w 159354"/>
              <a:gd name="connsiteY0" fmla="*/ 0 h 255182"/>
              <a:gd name="connsiteX1" fmla="*/ 38852 w 159354"/>
              <a:gd name="connsiteY1" fmla="*/ 63796 h 255182"/>
              <a:gd name="connsiteX2" fmla="*/ 3410 w 159354"/>
              <a:gd name="connsiteY2" fmla="*/ 155944 h 255182"/>
              <a:gd name="connsiteX3" fmla="*/ 3410 w 159354"/>
              <a:gd name="connsiteY3" fmla="*/ 255182 h 25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54" h="255182">
                <a:moveTo>
                  <a:pt x="159354" y="0"/>
                </a:moveTo>
                <a:cubicBezTo>
                  <a:pt x="112098" y="18902"/>
                  <a:pt x="64843" y="37805"/>
                  <a:pt x="38852" y="63796"/>
                </a:cubicBezTo>
                <a:cubicBezTo>
                  <a:pt x="12861" y="89787"/>
                  <a:pt x="9317" y="124046"/>
                  <a:pt x="3410" y="155944"/>
                </a:cubicBezTo>
                <a:cubicBezTo>
                  <a:pt x="-2497" y="187842"/>
                  <a:pt x="456" y="221512"/>
                  <a:pt x="3410" y="2551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xplosion : 8 points 34"/>
          <p:cNvSpPr/>
          <p:nvPr/>
        </p:nvSpPr>
        <p:spPr>
          <a:xfrm>
            <a:off x="3066137" y="2676088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2437794" y="3493078"/>
            <a:ext cx="285136" cy="4894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cxnSpLocks/>
          </p:cNvCxnSpPr>
          <p:nvPr/>
        </p:nvCxnSpPr>
        <p:spPr>
          <a:xfrm>
            <a:off x="1629455" y="3765724"/>
            <a:ext cx="498662" cy="2511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497313" y="715855"/>
            <a:ext cx="469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Fibrillation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auriculaire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4678" y="1898215"/>
            <a:ext cx="37107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2000" dirty="0"/>
              <a:t>Activation de multiples foyers de micro-réentrée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2000" dirty="0"/>
              <a:t>Tachycardie</a:t>
            </a:r>
            <a:r>
              <a:rPr lang="fr-FR" sz="2000" b="1" dirty="0"/>
              <a:t> irrégulière </a:t>
            </a:r>
            <a:r>
              <a:rPr lang="fr-FR" sz="2000" dirty="0"/>
              <a:t>à QRS fins</a:t>
            </a:r>
            <a:endParaRPr lang="fr-FR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2000" dirty="0"/>
              <a:t>Absence d’activité auriculaire organisée avec trémulation de la ligne de base (très rapide)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2000" dirty="0"/>
              <a:t>Rythme entre 120 et 180 sauf en cas de traitement </a:t>
            </a:r>
            <a:r>
              <a:rPr lang="fr-FR" sz="2000" dirty="0" err="1"/>
              <a:t>bradycardisant</a:t>
            </a:r>
            <a:r>
              <a:rPr lang="fr-FR" sz="2000" dirty="0"/>
              <a:t> ou dans les FA chronique anciennes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2000" b="1" dirty="0"/>
              <a:t>FA = 1 des seules causes de tachycardie irrégulière à QRS fins</a:t>
            </a:r>
          </a:p>
        </p:txBody>
      </p:sp>
    </p:spTree>
    <p:extLst>
      <p:ext uri="{BB962C8B-B14F-4D97-AF65-F5344CB8AC3E}">
        <p14:creationId xmlns:p14="http://schemas.microsoft.com/office/powerpoint/2010/main" val="380550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89039"/>
            <a:ext cx="8229600" cy="1066800"/>
          </a:xfrm>
        </p:spPr>
        <p:txBody>
          <a:bodyPr/>
          <a:lstStyle/>
          <a:p>
            <a:pPr algn="ctr"/>
            <a:r>
              <a:rPr lang="fr-FR" dirty="0"/>
              <a:t>Tachycardie atriale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Foyer d’automatisme auriculaire qui coiffe le nœud sinusal</a:t>
            </a:r>
          </a:p>
          <a:p>
            <a:r>
              <a:rPr lang="fr-FR" dirty="0">
                <a:latin typeface="+mj-lt"/>
              </a:rPr>
              <a:t>Tachycardie régulière à QRS fins</a:t>
            </a:r>
          </a:p>
          <a:p>
            <a:r>
              <a:rPr lang="fr-FR" dirty="0">
                <a:latin typeface="+mj-lt"/>
              </a:rPr>
              <a:t>Activité auriculaire organisée et visible</a:t>
            </a:r>
          </a:p>
          <a:p>
            <a:r>
              <a:rPr lang="fr-FR" dirty="0">
                <a:latin typeface="+mj-lt"/>
              </a:rPr>
              <a:t>FC entre 150 et 200/min</a:t>
            </a:r>
          </a:p>
        </p:txBody>
      </p:sp>
    </p:spTree>
    <p:extLst>
      <p:ext uri="{BB962C8B-B14F-4D97-AF65-F5344CB8AC3E}">
        <p14:creationId xmlns:p14="http://schemas.microsoft.com/office/powerpoint/2010/main" val="3578165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609675"/>
            <a:ext cx="8229600" cy="1069848"/>
          </a:xfrm>
        </p:spPr>
        <p:txBody>
          <a:bodyPr/>
          <a:lstStyle/>
          <a:p>
            <a:r>
              <a:rPr lang="fr-FR" dirty="0"/>
              <a:t>Tachycardie atriale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8772839" cy="25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3096344" cy="3221197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467544" y="5013176"/>
            <a:ext cx="460930" cy="605338"/>
          </a:xfrm>
          <a:custGeom>
            <a:avLst/>
            <a:gdLst>
              <a:gd name="connsiteX0" fmla="*/ 0 w 460930"/>
              <a:gd name="connsiteY0" fmla="*/ 446543 h 605338"/>
              <a:gd name="connsiteX1" fmla="*/ 57550 w 460930"/>
              <a:gd name="connsiteY1" fmla="*/ 456134 h 605338"/>
              <a:gd name="connsiteX2" fmla="*/ 76733 w 460930"/>
              <a:gd name="connsiteY2" fmla="*/ 475317 h 605338"/>
              <a:gd name="connsiteX3" fmla="*/ 137480 w 460930"/>
              <a:gd name="connsiteY3" fmla="*/ 478515 h 605338"/>
              <a:gd name="connsiteX4" fmla="*/ 159860 w 460930"/>
              <a:gd name="connsiteY4" fmla="*/ 504092 h 605338"/>
              <a:gd name="connsiteX5" fmla="*/ 195030 w 460930"/>
              <a:gd name="connsiteY5" fmla="*/ 30906 h 605338"/>
              <a:gd name="connsiteX6" fmla="*/ 211016 w 460930"/>
              <a:gd name="connsiteY6" fmla="*/ 318654 h 605338"/>
              <a:gd name="connsiteX7" fmla="*/ 230199 w 460930"/>
              <a:gd name="connsiteY7" fmla="*/ 571234 h 605338"/>
              <a:gd name="connsiteX8" fmla="*/ 252579 w 460930"/>
              <a:gd name="connsiteY8" fmla="*/ 523275 h 605338"/>
              <a:gd name="connsiteX9" fmla="*/ 316523 w 460930"/>
              <a:gd name="connsiteY9" fmla="*/ 488106 h 605338"/>
              <a:gd name="connsiteX10" fmla="*/ 351693 w 460930"/>
              <a:gd name="connsiteY10" fmla="*/ 433754 h 605338"/>
              <a:gd name="connsiteX11" fmla="*/ 396453 w 460930"/>
              <a:gd name="connsiteY11" fmla="*/ 360218 h 605338"/>
              <a:gd name="connsiteX12" fmla="*/ 450806 w 460930"/>
              <a:gd name="connsiteY12" fmla="*/ 430557 h 605338"/>
              <a:gd name="connsiteX13" fmla="*/ 457200 w 460930"/>
              <a:gd name="connsiteY13" fmla="*/ 452937 h 6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0930" h="605338">
                <a:moveTo>
                  <a:pt x="0" y="446543"/>
                </a:moveTo>
                <a:cubicBezTo>
                  <a:pt x="22380" y="448940"/>
                  <a:pt x="44761" y="451338"/>
                  <a:pt x="57550" y="456134"/>
                </a:cubicBezTo>
                <a:cubicBezTo>
                  <a:pt x="70339" y="460930"/>
                  <a:pt x="63411" y="471587"/>
                  <a:pt x="76733" y="475317"/>
                </a:cubicBezTo>
                <a:cubicBezTo>
                  <a:pt x="90055" y="479047"/>
                  <a:pt x="123626" y="473719"/>
                  <a:pt x="137480" y="478515"/>
                </a:cubicBezTo>
                <a:cubicBezTo>
                  <a:pt x="151335" y="483311"/>
                  <a:pt x="150268" y="578693"/>
                  <a:pt x="159860" y="504092"/>
                </a:cubicBezTo>
                <a:cubicBezTo>
                  <a:pt x="169452" y="429491"/>
                  <a:pt x="186504" y="61812"/>
                  <a:pt x="195030" y="30906"/>
                </a:cubicBezTo>
                <a:cubicBezTo>
                  <a:pt x="203556" y="0"/>
                  <a:pt x="205155" y="228599"/>
                  <a:pt x="211016" y="318654"/>
                </a:cubicBezTo>
                <a:cubicBezTo>
                  <a:pt x="216878" y="408709"/>
                  <a:pt x="223272" y="537131"/>
                  <a:pt x="230199" y="571234"/>
                </a:cubicBezTo>
                <a:cubicBezTo>
                  <a:pt x="237126" y="605338"/>
                  <a:pt x="238192" y="537130"/>
                  <a:pt x="252579" y="523275"/>
                </a:cubicBezTo>
                <a:cubicBezTo>
                  <a:pt x="266966" y="509420"/>
                  <a:pt x="300004" y="503026"/>
                  <a:pt x="316523" y="488106"/>
                </a:cubicBezTo>
                <a:cubicBezTo>
                  <a:pt x="333042" y="473186"/>
                  <a:pt x="338371" y="455069"/>
                  <a:pt x="351693" y="433754"/>
                </a:cubicBezTo>
                <a:cubicBezTo>
                  <a:pt x="365015" y="412439"/>
                  <a:pt x="379934" y="360751"/>
                  <a:pt x="396453" y="360218"/>
                </a:cubicBezTo>
                <a:cubicBezTo>
                  <a:pt x="412972" y="359685"/>
                  <a:pt x="440682" y="415104"/>
                  <a:pt x="450806" y="430557"/>
                </a:cubicBezTo>
                <a:cubicBezTo>
                  <a:pt x="460930" y="446010"/>
                  <a:pt x="459065" y="449473"/>
                  <a:pt x="457200" y="452937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987824" y="1988840"/>
            <a:ext cx="1512168" cy="1985926"/>
          </a:xfrm>
          <a:custGeom>
            <a:avLst/>
            <a:gdLst>
              <a:gd name="connsiteX0" fmla="*/ 0 w 460930"/>
              <a:gd name="connsiteY0" fmla="*/ 446543 h 605338"/>
              <a:gd name="connsiteX1" fmla="*/ 57550 w 460930"/>
              <a:gd name="connsiteY1" fmla="*/ 456134 h 605338"/>
              <a:gd name="connsiteX2" fmla="*/ 76733 w 460930"/>
              <a:gd name="connsiteY2" fmla="*/ 475317 h 605338"/>
              <a:gd name="connsiteX3" fmla="*/ 137480 w 460930"/>
              <a:gd name="connsiteY3" fmla="*/ 478515 h 605338"/>
              <a:gd name="connsiteX4" fmla="*/ 159860 w 460930"/>
              <a:gd name="connsiteY4" fmla="*/ 504092 h 605338"/>
              <a:gd name="connsiteX5" fmla="*/ 195030 w 460930"/>
              <a:gd name="connsiteY5" fmla="*/ 30906 h 605338"/>
              <a:gd name="connsiteX6" fmla="*/ 211016 w 460930"/>
              <a:gd name="connsiteY6" fmla="*/ 318654 h 605338"/>
              <a:gd name="connsiteX7" fmla="*/ 230199 w 460930"/>
              <a:gd name="connsiteY7" fmla="*/ 571234 h 605338"/>
              <a:gd name="connsiteX8" fmla="*/ 252579 w 460930"/>
              <a:gd name="connsiteY8" fmla="*/ 523275 h 605338"/>
              <a:gd name="connsiteX9" fmla="*/ 316523 w 460930"/>
              <a:gd name="connsiteY9" fmla="*/ 488106 h 605338"/>
              <a:gd name="connsiteX10" fmla="*/ 351693 w 460930"/>
              <a:gd name="connsiteY10" fmla="*/ 433754 h 605338"/>
              <a:gd name="connsiteX11" fmla="*/ 396453 w 460930"/>
              <a:gd name="connsiteY11" fmla="*/ 360218 h 605338"/>
              <a:gd name="connsiteX12" fmla="*/ 450806 w 460930"/>
              <a:gd name="connsiteY12" fmla="*/ 430557 h 605338"/>
              <a:gd name="connsiteX13" fmla="*/ 457200 w 460930"/>
              <a:gd name="connsiteY13" fmla="*/ 452937 h 6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0930" h="605338">
                <a:moveTo>
                  <a:pt x="0" y="446543"/>
                </a:moveTo>
                <a:cubicBezTo>
                  <a:pt x="22380" y="448940"/>
                  <a:pt x="44761" y="451338"/>
                  <a:pt x="57550" y="456134"/>
                </a:cubicBezTo>
                <a:cubicBezTo>
                  <a:pt x="70339" y="460930"/>
                  <a:pt x="63411" y="471587"/>
                  <a:pt x="76733" y="475317"/>
                </a:cubicBezTo>
                <a:cubicBezTo>
                  <a:pt x="90055" y="479047"/>
                  <a:pt x="123626" y="473719"/>
                  <a:pt x="137480" y="478515"/>
                </a:cubicBezTo>
                <a:cubicBezTo>
                  <a:pt x="151335" y="483311"/>
                  <a:pt x="150268" y="578693"/>
                  <a:pt x="159860" y="504092"/>
                </a:cubicBezTo>
                <a:cubicBezTo>
                  <a:pt x="169452" y="429491"/>
                  <a:pt x="186504" y="61812"/>
                  <a:pt x="195030" y="30906"/>
                </a:cubicBezTo>
                <a:cubicBezTo>
                  <a:pt x="203556" y="0"/>
                  <a:pt x="205155" y="228599"/>
                  <a:pt x="211016" y="318654"/>
                </a:cubicBezTo>
                <a:cubicBezTo>
                  <a:pt x="216878" y="408709"/>
                  <a:pt x="223272" y="537131"/>
                  <a:pt x="230199" y="571234"/>
                </a:cubicBezTo>
                <a:cubicBezTo>
                  <a:pt x="237126" y="605338"/>
                  <a:pt x="238192" y="537130"/>
                  <a:pt x="252579" y="523275"/>
                </a:cubicBezTo>
                <a:cubicBezTo>
                  <a:pt x="266966" y="509420"/>
                  <a:pt x="300004" y="503026"/>
                  <a:pt x="316523" y="488106"/>
                </a:cubicBezTo>
                <a:cubicBezTo>
                  <a:pt x="333042" y="473186"/>
                  <a:pt x="338371" y="455069"/>
                  <a:pt x="351693" y="433754"/>
                </a:cubicBezTo>
                <a:cubicBezTo>
                  <a:pt x="365015" y="412439"/>
                  <a:pt x="379934" y="360751"/>
                  <a:pt x="396453" y="360218"/>
                </a:cubicBezTo>
                <a:cubicBezTo>
                  <a:pt x="412972" y="359685"/>
                  <a:pt x="440682" y="415104"/>
                  <a:pt x="450806" y="430557"/>
                </a:cubicBezTo>
                <a:cubicBezTo>
                  <a:pt x="460930" y="446010"/>
                  <a:pt x="459065" y="449473"/>
                  <a:pt x="457200" y="45293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rot="16200000" flipH="1">
            <a:off x="2879812" y="3104964"/>
            <a:ext cx="504056" cy="14401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07872" y="2276872"/>
            <a:ext cx="2536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00B0F0"/>
                </a:solidFill>
                <a:latin typeface="+mj-lt"/>
              </a:rPr>
              <a:t>Onde P de morphologie </a:t>
            </a:r>
          </a:p>
          <a:p>
            <a:pPr algn="ctr"/>
            <a:r>
              <a:rPr lang="fr-FR" sz="1400" dirty="0">
                <a:solidFill>
                  <a:srgbClr val="00B0F0"/>
                </a:solidFill>
                <a:latin typeface="+mj-lt"/>
              </a:rPr>
              <a:t>différente d’une onde P sinusale</a:t>
            </a:r>
          </a:p>
        </p:txBody>
      </p:sp>
    </p:spTree>
    <p:extLst>
      <p:ext uri="{BB962C8B-B14F-4D97-AF65-F5344CB8AC3E}">
        <p14:creationId xmlns:p14="http://schemas.microsoft.com/office/powerpoint/2010/main" val="31551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041 -0.00972 0.12083 -0.01944 0.17326 -0.07361 C 0.22569 -0.12777 0.27031 -0.22662 0.31493 -0.32546 " pathEditMode="relative" ptsTypes="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1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9026" y="-125361"/>
            <a:ext cx="5746955" cy="82197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-78658"/>
            <a:ext cx="12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N°9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36643" y="603121"/>
            <a:ext cx="3890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Flutter auriculaire</a:t>
            </a:r>
          </a:p>
        </p:txBody>
      </p:sp>
    </p:spTree>
    <p:extLst>
      <p:ext uri="{BB962C8B-B14F-4D97-AF65-F5344CB8AC3E}">
        <p14:creationId xmlns:p14="http://schemas.microsoft.com/office/powerpoint/2010/main" val="3872173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eur se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538" y="1434661"/>
            <a:ext cx="4815603" cy="5009781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2233881" y="3514756"/>
            <a:ext cx="2503232" cy="2130587"/>
            <a:chOff x="6680560" y="2131133"/>
            <a:chExt cx="1688055" cy="1592108"/>
          </a:xfrm>
        </p:grpSpPr>
        <p:sp>
          <p:nvSpPr>
            <p:cNvPr id="4" name="Forme libre 10"/>
            <p:cNvSpPr/>
            <p:nvPr/>
          </p:nvSpPr>
          <p:spPr>
            <a:xfrm>
              <a:off x="6680560" y="2392389"/>
              <a:ext cx="840443" cy="1330852"/>
            </a:xfrm>
            <a:custGeom>
              <a:avLst/>
              <a:gdLst>
                <a:gd name="connsiteX0" fmla="*/ 165463 w 1021080"/>
                <a:gd name="connsiteY0" fmla="*/ 0 h 1616892"/>
                <a:gd name="connsiteX1" fmla="*/ 640080 w 1021080"/>
                <a:gd name="connsiteY1" fmla="*/ 788126 h 1616892"/>
                <a:gd name="connsiteX2" fmla="*/ 914400 w 1021080"/>
                <a:gd name="connsiteY2" fmla="*/ 1532709 h 1616892"/>
                <a:gd name="connsiteX3" fmla="*/ 0 w 1021080"/>
                <a:gd name="connsiteY3" fmla="*/ 1293223 h 1616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1080" h="1616892">
                  <a:moveTo>
                    <a:pt x="165463" y="0"/>
                  </a:moveTo>
                  <a:cubicBezTo>
                    <a:pt x="340360" y="266337"/>
                    <a:pt x="515257" y="532675"/>
                    <a:pt x="640080" y="788126"/>
                  </a:cubicBezTo>
                  <a:cubicBezTo>
                    <a:pt x="764903" y="1043578"/>
                    <a:pt x="1021080" y="1448526"/>
                    <a:pt x="914400" y="1532709"/>
                  </a:cubicBezTo>
                  <a:cubicBezTo>
                    <a:pt x="807720" y="1616892"/>
                    <a:pt x="403860" y="1455057"/>
                    <a:pt x="0" y="129322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 11"/>
            <p:cNvSpPr/>
            <p:nvPr/>
          </p:nvSpPr>
          <p:spPr>
            <a:xfrm>
              <a:off x="7368685" y="2317125"/>
              <a:ext cx="649895" cy="781308"/>
            </a:xfrm>
            <a:custGeom>
              <a:avLst/>
              <a:gdLst>
                <a:gd name="connsiteX0" fmla="*/ 0 w 789577"/>
                <a:gd name="connsiteY0" fmla="*/ 905692 h 949235"/>
                <a:gd name="connsiteX1" fmla="*/ 439783 w 789577"/>
                <a:gd name="connsiteY1" fmla="*/ 888275 h 949235"/>
                <a:gd name="connsiteX2" fmla="*/ 731520 w 789577"/>
                <a:gd name="connsiteY2" fmla="*/ 539932 h 949235"/>
                <a:gd name="connsiteX3" fmla="*/ 788125 w 789577"/>
                <a:gd name="connsiteY3" fmla="*/ 0 h 94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77" h="949235">
                  <a:moveTo>
                    <a:pt x="0" y="905692"/>
                  </a:moveTo>
                  <a:cubicBezTo>
                    <a:pt x="158931" y="927463"/>
                    <a:pt x="317863" y="949235"/>
                    <a:pt x="439783" y="888275"/>
                  </a:cubicBezTo>
                  <a:cubicBezTo>
                    <a:pt x="561703" y="827315"/>
                    <a:pt x="673463" y="687978"/>
                    <a:pt x="731520" y="539932"/>
                  </a:cubicBezTo>
                  <a:cubicBezTo>
                    <a:pt x="789577" y="391886"/>
                    <a:pt x="788851" y="195943"/>
                    <a:pt x="78812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 12"/>
            <p:cNvSpPr/>
            <p:nvPr/>
          </p:nvSpPr>
          <p:spPr>
            <a:xfrm>
              <a:off x="6841840" y="2338630"/>
              <a:ext cx="1526775" cy="1192271"/>
            </a:xfrm>
            <a:custGeom>
              <a:avLst/>
              <a:gdLst>
                <a:gd name="connsiteX0" fmla="*/ 0 w 1854926"/>
                <a:gd name="connsiteY0" fmla="*/ 0 h 1448526"/>
                <a:gd name="connsiteX1" fmla="*/ 365760 w 1854926"/>
                <a:gd name="connsiteY1" fmla="*/ 500743 h 1448526"/>
                <a:gd name="connsiteX2" fmla="*/ 940525 w 1854926"/>
                <a:gd name="connsiteY2" fmla="*/ 1210491 h 1448526"/>
                <a:gd name="connsiteX3" fmla="*/ 1554480 w 1854926"/>
                <a:gd name="connsiteY3" fmla="*/ 1432560 h 1448526"/>
                <a:gd name="connsiteX4" fmla="*/ 1811383 w 1854926"/>
                <a:gd name="connsiteY4" fmla="*/ 1114697 h 1448526"/>
                <a:gd name="connsiteX5" fmla="*/ 1815737 w 1854926"/>
                <a:gd name="connsiteY5" fmla="*/ 404949 h 14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4926" h="1448526">
                  <a:moveTo>
                    <a:pt x="0" y="0"/>
                  </a:moveTo>
                  <a:cubicBezTo>
                    <a:pt x="104503" y="149497"/>
                    <a:pt x="209006" y="298995"/>
                    <a:pt x="365760" y="500743"/>
                  </a:cubicBezTo>
                  <a:cubicBezTo>
                    <a:pt x="522514" y="702492"/>
                    <a:pt x="742405" y="1055188"/>
                    <a:pt x="940525" y="1210491"/>
                  </a:cubicBezTo>
                  <a:cubicBezTo>
                    <a:pt x="1138645" y="1365794"/>
                    <a:pt x="1409337" y="1448526"/>
                    <a:pt x="1554480" y="1432560"/>
                  </a:cubicBezTo>
                  <a:cubicBezTo>
                    <a:pt x="1699623" y="1416594"/>
                    <a:pt x="1767840" y="1285966"/>
                    <a:pt x="1811383" y="1114697"/>
                  </a:cubicBezTo>
                  <a:cubicBezTo>
                    <a:pt x="1854926" y="943428"/>
                    <a:pt x="1835331" y="674188"/>
                    <a:pt x="1815737" y="404949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 rot="19547653">
              <a:off x="6840870" y="2308008"/>
              <a:ext cx="61645" cy="2329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 rot="19916239">
              <a:off x="6690351" y="2131133"/>
              <a:ext cx="136960" cy="2436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Forme libre 17"/>
          <p:cNvSpPr/>
          <p:nvPr/>
        </p:nvSpPr>
        <p:spPr>
          <a:xfrm rot="19328836">
            <a:off x="705658" y="2673456"/>
            <a:ext cx="1303563" cy="1354584"/>
          </a:xfrm>
          <a:custGeom>
            <a:avLst/>
            <a:gdLst>
              <a:gd name="connsiteX0" fmla="*/ 0 w 828942"/>
              <a:gd name="connsiteY0" fmla="*/ 414471 h 828942"/>
              <a:gd name="connsiteX1" fmla="*/ 121396 w 828942"/>
              <a:gd name="connsiteY1" fmla="*/ 121396 h 828942"/>
              <a:gd name="connsiteX2" fmla="*/ 414472 w 828942"/>
              <a:gd name="connsiteY2" fmla="*/ 1 h 828942"/>
              <a:gd name="connsiteX3" fmla="*/ 707547 w 828942"/>
              <a:gd name="connsiteY3" fmla="*/ 121397 h 828942"/>
              <a:gd name="connsiteX4" fmla="*/ 828942 w 828942"/>
              <a:gd name="connsiteY4" fmla="*/ 414473 h 828942"/>
              <a:gd name="connsiteX5" fmla="*/ 707546 w 828942"/>
              <a:gd name="connsiteY5" fmla="*/ 707548 h 828942"/>
              <a:gd name="connsiteX6" fmla="*/ 414471 w 828942"/>
              <a:gd name="connsiteY6" fmla="*/ 828944 h 828942"/>
              <a:gd name="connsiteX7" fmla="*/ 121396 w 828942"/>
              <a:gd name="connsiteY7" fmla="*/ 707548 h 828942"/>
              <a:gd name="connsiteX8" fmla="*/ 1 w 828942"/>
              <a:gd name="connsiteY8" fmla="*/ 414473 h 828942"/>
              <a:gd name="connsiteX9" fmla="*/ 0 w 828942"/>
              <a:gd name="connsiteY9" fmla="*/ 414471 h 828942"/>
              <a:gd name="connsiteX0" fmla="*/ 414472 w 828943"/>
              <a:gd name="connsiteY0" fmla="*/ 1 h 828944"/>
              <a:gd name="connsiteX1" fmla="*/ 707547 w 828943"/>
              <a:gd name="connsiteY1" fmla="*/ 121397 h 828944"/>
              <a:gd name="connsiteX2" fmla="*/ 828942 w 828943"/>
              <a:gd name="connsiteY2" fmla="*/ 414473 h 828944"/>
              <a:gd name="connsiteX3" fmla="*/ 707546 w 828943"/>
              <a:gd name="connsiteY3" fmla="*/ 707548 h 828944"/>
              <a:gd name="connsiteX4" fmla="*/ 414471 w 828943"/>
              <a:gd name="connsiteY4" fmla="*/ 828944 h 828944"/>
              <a:gd name="connsiteX5" fmla="*/ 121396 w 828943"/>
              <a:gd name="connsiteY5" fmla="*/ 707548 h 828944"/>
              <a:gd name="connsiteX6" fmla="*/ 1 w 828943"/>
              <a:gd name="connsiteY6" fmla="*/ 414473 h 828944"/>
              <a:gd name="connsiteX7" fmla="*/ 0 w 828943"/>
              <a:gd name="connsiteY7" fmla="*/ 414471 h 828944"/>
              <a:gd name="connsiteX8" fmla="*/ 121396 w 828943"/>
              <a:gd name="connsiteY8" fmla="*/ 121396 h 828944"/>
              <a:gd name="connsiteX9" fmla="*/ 505912 w 828943"/>
              <a:gd name="connsiteY9" fmla="*/ 91441 h 828944"/>
              <a:gd name="connsiteX0" fmla="*/ 414472 w 828943"/>
              <a:gd name="connsiteY0" fmla="*/ 0 h 828943"/>
              <a:gd name="connsiteX1" fmla="*/ 707547 w 828943"/>
              <a:gd name="connsiteY1" fmla="*/ 121396 h 828943"/>
              <a:gd name="connsiteX2" fmla="*/ 828942 w 828943"/>
              <a:gd name="connsiteY2" fmla="*/ 414472 h 828943"/>
              <a:gd name="connsiteX3" fmla="*/ 707546 w 828943"/>
              <a:gd name="connsiteY3" fmla="*/ 707547 h 828943"/>
              <a:gd name="connsiteX4" fmla="*/ 414471 w 828943"/>
              <a:gd name="connsiteY4" fmla="*/ 828943 h 828943"/>
              <a:gd name="connsiteX5" fmla="*/ 121396 w 828943"/>
              <a:gd name="connsiteY5" fmla="*/ 707547 h 828943"/>
              <a:gd name="connsiteX6" fmla="*/ 1 w 828943"/>
              <a:gd name="connsiteY6" fmla="*/ 414472 h 828943"/>
              <a:gd name="connsiteX7" fmla="*/ 0 w 828943"/>
              <a:gd name="connsiteY7" fmla="*/ 414470 h 828943"/>
              <a:gd name="connsiteX8" fmla="*/ 121396 w 828943"/>
              <a:gd name="connsiteY8" fmla="*/ 121395 h 828943"/>
              <a:gd name="connsiteX9" fmla="*/ 403362 w 828943"/>
              <a:gd name="connsiteY9" fmla="*/ 117078 h 828943"/>
              <a:gd name="connsiteX0" fmla="*/ 414472 w 828943"/>
              <a:gd name="connsiteY0" fmla="*/ 44702 h 873645"/>
              <a:gd name="connsiteX1" fmla="*/ 707547 w 828943"/>
              <a:gd name="connsiteY1" fmla="*/ 166098 h 873645"/>
              <a:gd name="connsiteX2" fmla="*/ 828942 w 828943"/>
              <a:gd name="connsiteY2" fmla="*/ 459174 h 873645"/>
              <a:gd name="connsiteX3" fmla="*/ 707546 w 828943"/>
              <a:gd name="connsiteY3" fmla="*/ 752249 h 873645"/>
              <a:gd name="connsiteX4" fmla="*/ 414471 w 828943"/>
              <a:gd name="connsiteY4" fmla="*/ 873645 h 873645"/>
              <a:gd name="connsiteX5" fmla="*/ 121396 w 828943"/>
              <a:gd name="connsiteY5" fmla="*/ 752249 h 873645"/>
              <a:gd name="connsiteX6" fmla="*/ 1 w 828943"/>
              <a:gd name="connsiteY6" fmla="*/ 459174 h 873645"/>
              <a:gd name="connsiteX7" fmla="*/ 0 w 828943"/>
              <a:gd name="connsiteY7" fmla="*/ 459172 h 873645"/>
              <a:gd name="connsiteX8" fmla="*/ 121396 w 828943"/>
              <a:gd name="connsiteY8" fmla="*/ 166097 h 873645"/>
              <a:gd name="connsiteX9" fmla="*/ 327999 w 828943"/>
              <a:gd name="connsiteY9" fmla="*/ 91441 h 873645"/>
              <a:gd name="connsiteX0" fmla="*/ 414472 w 828943"/>
              <a:gd name="connsiteY0" fmla="*/ 0 h 828943"/>
              <a:gd name="connsiteX1" fmla="*/ 707547 w 828943"/>
              <a:gd name="connsiteY1" fmla="*/ 121396 h 828943"/>
              <a:gd name="connsiteX2" fmla="*/ 828942 w 828943"/>
              <a:gd name="connsiteY2" fmla="*/ 414472 h 828943"/>
              <a:gd name="connsiteX3" fmla="*/ 707546 w 828943"/>
              <a:gd name="connsiteY3" fmla="*/ 707547 h 828943"/>
              <a:gd name="connsiteX4" fmla="*/ 414471 w 828943"/>
              <a:gd name="connsiteY4" fmla="*/ 828943 h 828943"/>
              <a:gd name="connsiteX5" fmla="*/ 121396 w 828943"/>
              <a:gd name="connsiteY5" fmla="*/ 707547 h 828943"/>
              <a:gd name="connsiteX6" fmla="*/ 1 w 828943"/>
              <a:gd name="connsiteY6" fmla="*/ 414472 h 828943"/>
              <a:gd name="connsiteX7" fmla="*/ 0 w 828943"/>
              <a:gd name="connsiteY7" fmla="*/ 414470 h 828943"/>
              <a:gd name="connsiteX8" fmla="*/ 121396 w 828943"/>
              <a:gd name="connsiteY8" fmla="*/ 121395 h 828943"/>
              <a:gd name="connsiteX9" fmla="*/ 327999 w 828943"/>
              <a:gd name="connsiteY9" fmla="*/ 46739 h 828943"/>
              <a:gd name="connsiteX0" fmla="*/ 414472 w 828943"/>
              <a:gd name="connsiteY0" fmla="*/ 0 h 828943"/>
              <a:gd name="connsiteX1" fmla="*/ 707547 w 828943"/>
              <a:gd name="connsiteY1" fmla="*/ 121396 h 828943"/>
              <a:gd name="connsiteX2" fmla="*/ 828942 w 828943"/>
              <a:gd name="connsiteY2" fmla="*/ 414472 h 828943"/>
              <a:gd name="connsiteX3" fmla="*/ 707546 w 828943"/>
              <a:gd name="connsiteY3" fmla="*/ 707547 h 828943"/>
              <a:gd name="connsiteX4" fmla="*/ 414471 w 828943"/>
              <a:gd name="connsiteY4" fmla="*/ 828943 h 828943"/>
              <a:gd name="connsiteX5" fmla="*/ 121396 w 828943"/>
              <a:gd name="connsiteY5" fmla="*/ 707547 h 828943"/>
              <a:gd name="connsiteX6" fmla="*/ 1 w 828943"/>
              <a:gd name="connsiteY6" fmla="*/ 414472 h 828943"/>
              <a:gd name="connsiteX7" fmla="*/ 0 w 828943"/>
              <a:gd name="connsiteY7" fmla="*/ 414470 h 828943"/>
              <a:gd name="connsiteX8" fmla="*/ 121396 w 828943"/>
              <a:gd name="connsiteY8" fmla="*/ 121395 h 82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943" h="828943">
                <a:moveTo>
                  <a:pt x="414472" y="0"/>
                </a:moveTo>
                <a:cubicBezTo>
                  <a:pt x="524397" y="0"/>
                  <a:pt x="629819" y="43668"/>
                  <a:pt x="707547" y="121396"/>
                </a:cubicBezTo>
                <a:cubicBezTo>
                  <a:pt x="785275" y="199125"/>
                  <a:pt x="828943" y="304547"/>
                  <a:pt x="828942" y="414472"/>
                </a:cubicBezTo>
                <a:cubicBezTo>
                  <a:pt x="828942" y="524397"/>
                  <a:pt x="785275" y="629819"/>
                  <a:pt x="707546" y="707547"/>
                </a:cubicBezTo>
                <a:cubicBezTo>
                  <a:pt x="629818" y="785275"/>
                  <a:pt x="524395" y="828943"/>
                  <a:pt x="414471" y="828943"/>
                </a:cubicBezTo>
                <a:cubicBezTo>
                  <a:pt x="304546" y="828943"/>
                  <a:pt x="199124" y="785275"/>
                  <a:pt x="121396" y="707547"/>
                </a:cubicBezTo>
                <a:cubicBezTo>
                  <a:pt x="43668" y="629819"/>
                  <a:pt x="0" y="524396"/>
                  <a:pt x="1" y="414472"/>
                </a:cubicBezTo>
                <a:cubicBezTo>
                  <a:pt x="1" y="414471"/>
                  <a:pt x="0" y="414471"/>
                  <a:pt x="0" y="414470"/>
                </a:cubicBezTo>
                <a:cubicBezTo>
                  <a:pt x="0" y="304545"/>
                  <a:pt x="66730" y="182684"/>
                  <a:pt x="121396" y="121395"/>
                </a:cubicBezTo>
              </a:path>
            </a:pathLst>
          </a:custGeom>
          <a:ln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2233729" y="3513810"/>
            <a:ext cx="2503232" cy="2130587"/>
            <a:chOff x="6680408" y="2130187"/>
            <a:chExt cx="1688055" cy="1592108"/>
          </a:xfrm>
        </p:grpSpPr>
        <p:sp>
          <p:nvSpPr>
            <p:cNvPr id="11" name="Forme libre 20"/>
            <p:cNvSpPr/>
            <p:nvPr/>
          </p:nvSpPr>
          <p:spPr>
            <a:xfrm>
              <a:off x="6680408" y="2391443"/>
              <a:ext cx="840443" cy="1330852"/>
            </a:xfrm>
            <a:custGeom>
              <a:avLst/>
              <a:gdLst>
                <a:gd name="connsiteX0" fmla="*/ 165463 w 1021080"/>
                <a:gd name="connsiteY0" fmla="*/ 0 h 1616892"/>
                <a:gd name="connsiteX1" fmla="*/ 640080 w 1021080"/>
                <a:gd name="connsiteY1" fmla="*/ 788126 h 1616892"/>
                <a:gd name="connsiteX2" fmla="*/ 914400 w 1021080"/>
                <a:gd name="connsiteY2" fmla="*/ 1532709 h 1616892"/>
                <a:gd name="connsiteX3" fmla="*/ 0 w 1021080"/>
                <a:gd name="connsiteY3" fmla="*/ 1293223 h 1616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1080" h="1616892">
                  <a:moveTo>
                    <a:pt x="165463" y="0"/>
                  </a:moveTo>
                  <a:cubicBezTo>
                    <a:pt x="340360" y="266337"/>
                    <a:pt x="515257" y="532675"/>
                    <a:pt x="640080" y="788126"/>
                  </a:cubicBezTo>
                  <a:cubicBezTo>
                    <a:pt x="764903" y="1043578"/>
                    <a:pt x="1021080" y="1448526"/>
                    <a:pt x="914400" y="1532709"/>
                  </a:cubicBezTo>
                  <a:cubicBezTo>
                    <a:pt x="807720" y="1616892"/>
                    <a:pt x="403860" y="1455057"/>
                    <a:pt x="0" y="1293223"/>
                  </a:cubicBez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21"/>
            <p:cNvSpPr/>
            <p:nvPr/>
          </p:nvSpPr>
          <p:spPr>
            <a:xfrm>
              <a:off x="7368533" y="2316179"/>
              <a:ext cx="649895" cy="781308"/>
            </a:xfrm>
            <a:custGeom>
              <a:avLst/>
              <a:gdLst>
                <a:gd name="connsiteX0" fmla="*/ 0 w 789577"/>
                <a:gd name="connsiteY0" fmla="*/ 905692 h 949235"/>
                <a:gd name="connsiteX1" fmla="*/ 439783 w 789577"/>
                <a:gd name="connsiteY1" fmla="*/ 888275 h 949235"/>
                <a:gd name="connsiteX2" fmla="*/ 731520 w 789577"/>
                <a:gd name="connsiteY2" fmla="*/ 539932 h 949235"/>
                <a:gd name="connsiteX3" fmla="*/ 788125 w 789577"/>
                <a:gd name="connsiteY3" fmla="*/ 0 h 94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77" h="949235">
                  <a:moveTo>
                    <a:pt x="0" y="905692"/>
                  </a:moveTo>
                  <a:cubicBezTo>
                    <a:pt x="158931" y="927463"/>
                    <a:pt x="317863" y="949235"/>
                    <a:pt x="439783" y="888275"/>
                  </a:cubicBezTo>
                  <a:cubicBezTo>
                    <a:pt x="561703" y="827315"/>
                    <a:pt x="673463" y="687978"/>
                    <a:pt x="731520" y="539932"/>
                  </a:cubicBezTo>
                  <a:cubicBezTo>
                    <a:pt x="789577" y="391886"/>
                    <a:pt x="788851" y="195943"/>
                    <a:pt x="788125" y="0"/>
                  </a:cubicBez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22"/>
            <p:cNvSpPr/>
            <p:nvPr/>
          </p:nvSpPr>
          <p:spPr>
            <a:xfrm>
              <a:off x="6841688" y="2337684"/>
              <a:ext cx="1526775" cy="1192271"/>
            </a:xfrm>
            <a:custGeom>
              <a:avLst/>
              <a:gdLst>
                <a:gd name="connsiteX0" fmla="*/ 0 w 1854926"/>
                <a:gd name="connsiteY0" fmla="*/ 0 h 1448526"/>
                <a:gd name="connsiteX1" fmla="*/ 365760 w 1854926"/>
                <a:gd name="connsiteY1" fmla="*/ 500743 h 1448526"/>
                <a:gd name="connsiteX2" fmla="*/ 940525 w 1854926"/>
                <a:gd name="connsiteY2" fmla="*/ 1210491 h 1448526"/>
                <a:gd name="connsiteX3" fmla="*/ 1554480 w 1854926"/>
                <a:gd name="connsiteY3" fmla="*/ 1432560 h 1448526"/>
                <a:gd name="connsiteX4" fmla="*/ 1811383 w 1854926"/>
                <a:gd name="connsiteY4" fmla="*/ 1114697 h 1448526"/>
                <a:gd name="connsiteX5" fmla="*/ 1815737 w 1854926"/>
                <a:gd name="connsiteY5" fmla="*/ 404949 h 14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4926" h="1448526">
                  <a:moveTo>
                    <a:pt x="0" y="0"/>
                  </a:moveTo>
                  <a:cubicBezTo>
                    <a:pt x="104503" y="149497"/>
                    <a:pt x="209006" y="298995"/>
                    <a:pt x="365760" y="500743"/>
                  </a:cubicBezTo>
                  <a:cubicBezTo>
                    <a:pt x="522514" y="702492"/>
                    <a:pt x="742405" y="1055188"/>
                    <a:pt x="940525" y="1210491"/>
                  </a:cubicBezTo>
                  <a:cubicBezTo>
                    <a:pt x="1138645" y="1365794"/>
                    <a:pt x="1409337" y="1448526"/>
                    <a:pt x="1554480" y="1432560"/>
                  </a:cubicBezTo>
                  <a:cubicBezTo>
                    <a:pt x="1699623" y="1416594"/>
                    <a:pt x="1767840" y="1285966"/>
                    <a:pt x="1811383" y="1114697"/>
                  </a:cubicBezTo>
                  <a:cubicBezTo>
                    <a:pt x="1854926" y="943428"/>
                    <a:pt x="1835331" y="674188"/>
                    <a:pt x="1815737" y="404949"/>
                  </a:cubicBez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 rot="19547653">
              <a:off x="6840718" y="2307062"/>
              <a:ext cx="61645" cy="23295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 rot="19916239">
              <a:off x="6690199" y="2130187"/>
              <a:ext cx="136960" cy="243643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2936643" y="603121"/>
            <a:ext cx="3890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Flutter auriculaire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60221" y="1457922"/>
            <a:ext cx="35952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Tachycardie supra-ventriculaire secondaire à une </a:t>
            </a:r>
            <a:r>
              <a:rPr lang="fr-FR" sz="2000" b="1" dirty="0"/>
              <a:t>macro-réentrée</a:t>
            </a:r>
            <a:r>
              <a:rPr lang="fr-FR" sz="2000" dirty="0"/>
              <a:t> localisée dans l’oreillette droite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Aspect « en </a:t>
            </a:r>
            <a:r>
              <a:rPr lang="fr-FR" sz="2000" b="1" dirty="0"/>
              <a:t>toit d’usine</a:t>
            </a:r>
            <a:r>
              <a:rPr lang="fr-FR" sz="2000" dirty="0"/>
              <a:t> » de l’activité atriale, sans retour à la ligne </a:t>
            </a:r>
            <a:r>
              <a:rPr lang="fr-FR" sz="2000" dirty="0" err="1"/>
              <a:t>isoelectrique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Fréquence auriculaire aux alentours de 300/min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Fréquence ventriculaire multiple de 300 (300, 150, 100,…)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5327576" y="4977919"/>
            <a:ext cx="3816424" cy="1886729"/>
            <a:chOff x="827584" y="1988840"/>
            <a:chExt cx="3816424" cy="1886729"/>
          </a:xfrm>
        </p:grpSpPr>
        <p:sp>
          <p:nvSpPr>
            <p:cNvPr id="19" name="Forme libre 4"/>
            <p:cNvSpPr/>
            <p:nvPr/>
          </p:nvSpPr>
          <p:spPr>
            <a:xfrm>
              <a:off x="1259632" y="1988840"/>
              <a:ext cx="2736304" cy="1886729"/>
            </a:xfrm>
            <a:custGeom>
              <a:avLst/>
              <a:gdLst>
                <a:gd name="connsiteX0" fmla="*/ 0 w 969107"/>
                <a:gd name="connsiteY0" fmla="*/ 561406 h 668216"/>
                <a:gd name="connsiteX1" fmla="*/ 54707 w 969107"/>
                <a:gd name="connsiteY1" fmla="*/ 420729 h 668216"/>
                <a:gd name="connsiteX2" fmla="*/ 97692 w 969107"/>
                <a:gd name="connsiteY2" fmla="*/ 491067 h 668216"/>
                <a:gd name="connsiteX3" fmla="*/ 187569 w 969107"/>
                <a:gd name="connsiteY3" fmla="*/ 553590 h 668216"/>
                <a:gd name="connsiteX4" fmla="*/ 281354 w 969107"/>
                <a:gd name="connsiteY4" fmla="*/ 463713 h 668216"/>
                <a:gd name="connsiteX5" fmla="*/ 296984 w 969107"/>
                <a:gd name="connsiteY5" fmla="*/ 440267 h 668216"/>
                <a:gd name="connsiteX6" fmla="*/ 406400 w 969107"/>
                <a:gd name="connsiteY6" fmla="*/ 541867 h 668216"/>
                <a:gd name="connsiteX7" fmla="*/ 461107 w 969107"/>
                <a:gd name="connsiteY7" fmla="*/ 534052 h 668216"/>
                <a:gd name="connsiteX8" fmla="*/ 535354 w 969107"/>
                <a:gd name="connsiteY8" fmla="*/ 420729 h 668216"/>
                <a:gd name="connsiteX9" fmla="*/ 570523 w 969107"/>
                <a:gd name="connsiteY9" fmla="*/ 463713 h 668216"/>
                <a:gd name="connsiteX10" fmla="*/ 640861 w 969107"/>
                <a:gd name="connsiteY10" fmla="*/ 514513 h 668216"/>
                <a:gd name="connsiteX11" fmla="*/ 711200 w 969107"/>
                <a:gd name="connsiteY11" fmla="*/ 541867 h 668216"/>
                <a:gd name="connsiteX12" fmla="*/ 777631 w 969107"/>
                <a:gd name="connsiteY12" fmla="*/ 401190 h 668216"/>
                <a:gd name="connsiteX13" fmla="*/ 820615 w 969107"/>
                <a:gd name="connsiteY13" fmla="*/ 444175 h 668216"/>
                <a:gd name="connsiteX14" fmla="*/ 851877 w 969107"/>
                <a:gd name="connsiteY14" fmla="*/ 565313 h 668216"/>
                <a:gd name="connsiteX15" fmla="*/ 887046 w 969107"/>
                <a:gd name="connsiteY15" fmla="*/ 29959 h 668216"/>
                <a:gd name="connsiteX16" fmla="*/ 910492 w 969107"/>
                <a:gd name="connsiteY16" fmla="*/ 385559 h 668216"/>
                <a:gd name="connsiteX17" fmla="*/ 918307 w 969107"/>
                <a:gd name="connsiteY17" fmla="*/ 635652 h 668216"/>
                <a:gd name="connsiteX18" fmla="*/ 937846 w 969107"/>
                <a:gd name="connsiteY18" fmla="*/ 580944 h 668216"/>
                <a:gd name="connsiteX19" fmla="*/ 969107 w 969107"/>
                <a:gd name="connsiteY19" fmla="*/ 580944 h 66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9107" h="668216">
                  <a:moveTo>
                    <a:pt x="0" y="561406"/>
                  </a:moveTo>
                  <a:cubicBezTo>
                    <a:pt x="19212" y="496929"/>
                    <a:pt x="38425" y="432452"/>
                    <a:pt x="54707" y="420729"/>
                  </a:cubicBezTo>
                  <a:cubicBezTo>
                    <a:pt x="70989" y="409006"/>
                    <a:pt x="75548" y="468924"/>
                    <a:pt x="97692" y="491067"/>
                  </a:cubicBezTo>
                  <a:cubicBezTo>
                    <a:pt x="119836" y="513210"/>
                    <a:pt x="156959" y="558149"/>
                    <a:pt x="187569" y="553590"/>
                  </a:cubicBezTo>
                  <a:cubicBezTo>
                    <a:pt x="218179" y="549031"/>
                    <a:pt x="263118" y="482600"/>
                    <a:pt x="281354" y="463713"/>
                  </a:cubicBezTo>
                  <a:cubicBezTo>
                    <a:pt x="299590" y="444826"/>
                    <a:pt x="276143" y="427241"/>
                    <a:pt x="296984" y="440267"/>
                  </a:cubicBezTo>
                  <a:cubicBezTo>
                    <a:pt x="317825" y="453293"/>
                    <a:pt x="379046" y="526236"/>
                    <a:pt x="406400" y="541867"/>
                  </a:cubicBezTo>
                  <a:cubicBezTo>
                    <a:pt x="433754" y="557498"/>
                    <a:pt x="439615" y="554242"/>
                    <a:pt x="461107" y="534052"/>
                  </a:cubicBezTo>
                  <a:cubicBezTo>
                    <a:pt x="482599" y="513862"/>
                    <a:pt x="517118" y="432452"/>
                    <a:pt x="535354" y="420729"/>
                  </a:cubicBezTo>
                  <a:cubicBezTo>
                    <a:pt x="553590" y="409006"/>
                    <a:pt x="552939" y="448082"/>
                    <a:pt x="570523" y="463713"/>
                  </a:cubicBezTo>
                  <a:cubicBezTo>
                    <a:pt x="588107" y="479344"/>
                    <a:pt x="617415" y="501487"/>
                    <a:pt x="640861" y="514513"/>
                  </a:cubicBezTo>
                  <a:cubicBezTo>
                    <a:pt x="664307" y="527539"/>
                    <a:pt x="688405" y="560754"/>
                    <a:pt x="711200" y="541867"/>
                  </a:cubicBezTo>
                  <a:cubicBezTo>
                    <a:pt x="733995" y="522980"/>
                    <a:pt x="759395" y="417472"/>
                    <a:pt x="777631" y="401190"/>
                  </a:cubicBezTo>
                  <a:cubicBezTo>
                    <a:pt x="795867" y="384908"/>
                    <a:pt x="808241" y="416821"/>
                    <a:pt x="820615" y="444175"/>
                  </a:cubicBezTo>
                  <a:cubicBezTo>
                    <a:pt x="832989" y="471529"/>
                    <a:pt x="840805" y="634349"/>
                    <a:pt x="851877" y="565313"/>
                  </a:cubicBezTo>
                  <a:cubicBezTo>
                    <a:pt x="862949" y="496277"/>
                    <a:pt x="877277" y="59918"/>
                    <a:pt x="887046" y="29959"/>
                  </a:cubicBezTo>
                  <a:cubicBezTo>
                    <a:pt x="896815" y="0"/>
                    <a:pt x="905282" y="284610"/>
                    <a:pt x="910492" y="385559"/>
                  </a:cubicBezTo>
                  <a:cubicBezTo>
                    <a:pt x="915702" y="486508"/>
                    <a:pt x="913748" y="603088"/>
                    <a:pt x="918307" y="635652"/>
                  </a:cubicBezTo>
                  <a:cubicBezTo>
                    <a:pt x="922866" y="668216"/>
                    <a:pt x="929379" y="590062"/>
                    <a:pt x="937846" y="580944"/>
                  </a:cubicBezTo>
                  <a:cubicBezTo>
                    <a:pt x="946313" y="571826"/>
                    <a:pt x="957710" y="576385"/>
                    <a:pt x="969107" y="580944"/>
                  </a:cubicBezTo>
                </a:path>
              </a:pathLst>
            </a:cu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827584" y="3429000"/>
              <a:ext cx="3816424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/>
          <p:cNvSpPr txBox="1"/>
          <p:nvPr/>
        </p:nvSpPr>
        <p:spPr>
          <a:xfrm>
            <a:off x="6460039" y="561823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+mj-lt"/>
              </a:rPr>
              <a:t>Ondes F</a:t>
            </a:r>
          </a:p>
        </p:txBody>
      </p:sp>
    </p:spTree>
    <p:extLst>
      <p:ext uri="{BB962C8B-B14F-4D97-AF65-F5344CB8AC3E}">
        <p14:creationId xmlns:p14="http://schemas.microsoft.com/office/powerpoint/2010/main" val="370873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825"/>
          <a:stretch/>
        </p:blipFill>
        <p:spPr>
          <a:xfrm rot="16200000">
            <a:off x="1987608" y="-579359"/>
            <a:ext cx="5169531" cy="91447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-78658"/>
            <a:ext cx="136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N°13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543232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dirty="0"/>
              <a:t>Tachycardie </a:t>
            </a:r>
            <a:r>
              <a:rPr lang="fr-FR" dirty="0" err="1"/>
              <a:t>jonctionnelle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18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ip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42" y="816077"/>
            <a:ext cx="5486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uni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04" y="3625851"/>
            <a:ext cx="555307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26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08168"/>
            <a:ext cx="8229600" cy="1069848"/>
          </a:xfrm>
        </p:spPr>
        <p:txBody>
          <a:bodyPr>
            <a:normAutofit fontScale="90000"/>
          </a:bodyPr>
          <a:lstStyle/>
          <a:p>
            <a:r>
              <a:rPr lang="fr-FR" dirty="0"/>
              <a:t>TJ par réentrée </a:t>
            </a:r>
            <a:br>
              <a:rPr lang="fr-FR" dirty="0"/>
            </a:br>
            <a:r>
              <a:rPr lang="fr-FR" dirty="0"/>
              <a:t>intra-nodale</a:t>
            </a:r>
          </a:p>
        </p:txBody>
      </p:sp>
      <p:pic>
        <p:nvPicPr>
          <p:cNvPr id="6" name="Image 5" descr="T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4704"/>
            <a:ext cx="3114765" cy="3240360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6300192" y="2420888"/>
            <a:ext cx="1152128" cy="900157"/>
          </a:xfrm>
          <a:custGeom>
            <a:avLst/>
            <a:gdLst>
              <a:gd name="connsiteX0" fmla="*/ 0 w 1008404"/>
              <a:gd name="connsiteY0" fmla="*/ 0 h 900157"/>
              <a:gd name="connsiteX1" fmla="*/ 734938 w 1008404"/>
              <a:gd name="connsiteY1" fmla="*/ 828942 h 900157"/>
              <a:gd name="connsiteX2" fmla="*/ 1008404 w 1008404"/>
              <a:gd name="connsiteY2" fmla="*/ 427289 h 90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8404" h="900157">
                <a:moveTo>
                  <a:pt x="0" y="0"/>
                </a:moveTo>
                <a:cubicBezTo>
                  <a:pt x="283435" y="378863"/>
                  <a:pt x="566871" y="757727"/>
                  <a:pt x="734938" y="828942"/>
                </a:cubicBezTo>
                <a:cubicBezTo>
                  <a:pt x="903005" y="900157"/>
                  <a:pt x="955704" y="663723"/>
                  <a:pt x="1008404" y="427289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6118789" y="2435551"/>
            <a:ext cx="826094" cy="1106681"/>
          </a:xfrm>
          <a:custGeom>
            <a:avLst/>
            <a:gdLst>
              <a:gd name="connsiteX0" fmla="*/ 188007 w 826094"/>
              <a:gd name="connsiteY0" fmla="*/ 0 h 1106681"/>
              <a:gd name="connsiteX1" fmla="*/ 794759 w 826094"/>
              <a:gd name="connsiteY1" fmla="*/ 957129 h 1106681"/>
              <a:gd name="connsiteX2" fmla="*/ 0 w 826094"/>
              <a:gd name="connsiteY2" fmla="*/ 897309 h 110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094" h="1106681">
                <a:moveTo>
                  <a:pt x="188007" y="0"/>
                </a:moveTo>
                <a:cubicBezTo>
                  <a:pt x="507050" y="403789"/>
                  <a:pt x="826094" y="807578"/>
                  <a:pt x="794759" y="957129"/>
                </a:cubicBezTo>
                <a:cubicBezTo>
                  <a:pt x="763425" y="1106681"/>
                  <a:pt x="381712" y="1001995"/>
                  <a:pt x="0" y="897309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2123728" y="2204864"/>
            <a:ext cx="545423" cy="1419733"/>
          </a:xfrm>
          <a:custGeom>
            <a:avLst/>
            <a:gdLst>
              <a:gd name="connsiteX0" fmla="*/ 0 w 269476"/>
              <a:gd name="connsiteY0" fmla="*/ 550053 h 701444"/>
              <a:gd name="connsiteX1" fmla="*/ 145335 w 269476"/>
              <a:gd name="connsiteY1" fmla="*/ 550053 h 701444"/>
              <a:gd name="connsiteX2" fmla="*/ 181669 w 269476"/>
              <a:gd name="connsiteY2" fmla="*/ 589415 h 701444"/>
              <a:gd name="connsiteX3" fmla="*/ 205891 w 269476"/>
              <a:gd name="connsiteY3" fmla="*/ 289661 h 701444"/>
              <a:gd name="connsiteX4" fmla="*/ 230114 w 269476"/>
              <a:gd name="connsiteY4" fmla="*/ 8074 h 701444"/>
              <a:gd name="connsiteX5" fmla="*/ 248281 w 269476"/>
              <a:gd name="connsiteY5" fmla="*/ 338106 h 701444"/>
              <a:gd name="connsiteX6" fmla="*/ 269476 w 269476"/>
              <a:gd name="connsiteY6" fmla="*/ 701444 h 70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476" h="701444">
                <a:moveTo>
                  <a:pt x="0" y="550053"/>
                </a:moveTo>
                <a:cubicBezTo>
                  <a:pt x="57528" y="546773"/>
                  <a:pt x="115057" y="543493"/>
                  <a:pt x="145335" y="550053"/>
                </a:cubicBezTo>
                <a:cubicBezTo>
                  <a:pt x="175613" y="556613"/>
                  <a:pt x="171576" y="632814"/>
                  <a:pt x="181669" y="589415"/>
                </a:cubicBezTo>
                <a:cubicBezTo>
                  <a:pt x="191762" y="546016"/>
                  <a:pt x="197817" y="386551"/>
                  <a:pt x="205891" y="289661"/>
                </a:cubicBezTo>
                <a:cubicBezTo>
                  <a:pt x="213965" y="192771"/>
                  <a:pt x="223049" y="0"/>
                  <a:pt x="230114" y="8074"/>
                </a:cubicBezTo>
                <a:cubicBezTo>
                  <a:pt x="237179" y="16148"/>
                  <a:pt x="241721" y="222545"/>
                  <a:pt x="248281" y="338106"/>
                </a:cubicBezTo>
                <a:cubicBezTo>
                  <a:pt x="254841" y="453667"/>
                  <a:pt x="262158" y="577555"/>
                  <a:pt x="269476" y="701444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orme libre 14"/>
          <p:cNvSpPr/>
          <p:nvPr/>
        </p:nvSpPr>
        <p:spPr>
          <a:xfrm>
            <a:off x="2668218" y="3442412"/>
            <a:ext cx="312546" cy="193042"/>
          </a:xfrm>
          <a:custGeom>
            <a:avLst/>
            <a:gdLst>
              <a:gd name="connsiteX0" fmla="*/ 0 w 154419"/>
              <a:gd name="connsiteY0" fmla="*/ 90834 h 95376"/>
              <a:gd name="connsiteX1" fmla="*/ 33306 w 154419"/>
              <a:gd name="connsiteY1" fmla="*/ 12111 h 95376"/>
              <a:gd name="connsiteX2" fmla="*/ 78724 w 154419"/>
              <a:gd name="connsiteY2" fmla="*/ 84779 h 95376"/>
              <a:gd name="connsiteX3" fmla="*/ 127169 w 154419"/>
              <a:gd name="connsiteY3" fmla="*/ 75695 h 95376"/>
              <a:gd name="connsiteX4" fmla="*/ 154419 w 154419"/>
              <a:gd name="connsiteY4" fmla="*/ 0 h 9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19" h="95376">
                <a:moveTo>
                  <a:pt x="0" y="90834"/>
                </a:moveTo>
                <a:cubicBezTo>
                  <a:pt x="10092" y="51977"/>
                  <a:pt x="20185" y="13120"/>
                  <a:pt x="33306" y="12111"/>
                </a:cubicBezTo>
                <a:cubicBezTo>
                  <a:pt x="46427" y="11102"/>
                  <a:pt x="63080" y="74182"/>
                  <a:pt x="78724" y="84779"/>
                </a:cubicBezTo>
                <a:cubicBezTo>
                  <a:pt x="94368" y="95376"/>
                  <a:pt x="114553" y="89825"/>
                  <a:pt x="127169" y="75695"/>
                </a:cubicBezTo>
                <a:cubicBezTo>
                  <a:pt x="139785" y="61565"/>
                  <a:pt x="147102" y="30782"/>
                  <a:pt x="154419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5341121" y="2085174"/>
            <a:ext cx="546931" cy="212221"/>
          </a:xfrm>
          <a:custGeom>
            <a:avLst/>
            <a:gdLst>
              <a:gd name="connsiteX0" fmla="*/ 546931 w 546931"/>
              <a:gd name="connsiteY0" fmla="*/ 196553 h 212221"/>
              <a:gd name="connsiteX1" fmla="*/ 282012 w 546931"/>
              <a:gd name="connsiteY1" fmla="*/ 179462 h 212221"/>
              <a:gd name="connsiteX2" fmla="*/ 0 w 546931"/>
              <a:gd name="connsiteY2" fmla="*/ 0 h 21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931" h="212221">
                <a:moveTo>
                  <a:pt x="546931" y="196553"/>
                </a:moveTo>
                <a:cubicBezTo>
                  <a:pt x="460049" y="204387"/>
                  <a:pt x="373167" y="212221"/>
                  <a:pt x="282012" y="179462"/>
                </a:cubicBezTo>
                <a:cubicBezTo>
                  <a:pt x="190857" y="146703"/>
                  <a:pt x="95428" y="73351"/>
                  <a:pt x="0" y="0"/>
                </a:cubicBezTo>
              </a:path>
            </a:pathLst>
          </a:cu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6366617" y="1307507"/>
            <a:ext cx="264919" cy="683663"/>
          </a:xfrm>
          <a:custGeom>
            <a:avLst/>
            <a:gdLst>
              <a:gd name="connsiteX0" fmla="*/ 0 w 264919"/>
              <a:gd name="connsiteY0" fmla="*/ 683663 h 683663"/>
              <a:gd name="connsiteX1" fmla="*/ 188007 w 264919"/>
              <a:gd name="connsiteY1" fmla="*/ 444381 h 683663"/>
              <a:gd name="connsiteX2" fmla="*/ 264919 w 264919"/>
              <a:gd name="connsiteY2" fmla="*/ 0 h 6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919" h="683663">
                <a:moveTo>
                  <a:pt x="0" y="683663"/>
                </a:moveTo>
                <a:cubicBezTo>
                  <a:pt x="71927" y="620994"/>
                  <a:pt x="143854" y="558325"/>
                  <a:pt x="188007" y="444381"/>
                </a:cubicBezTo>
                <a:cubicBezTo>
                  <a:pt x="232160" y="330437"/>
                  <a:pt x="248539" y="165218"/>
                  <a:pt x="264919" y="0"/>
                </a:cubicBezTo>
              </a:path>
            </a:pathLst>
          </a:custGeom>
          <a:noFill/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rot="16200000" flipH="1">
            <a:off x="1799692" y="2384884"/>
            <a:ext cx="504056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5400000">
            <a:off x="2699792" y="2996952"/>
            <a:ext cx="432048" cy="14401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79512" y="2636912"/>
            <a:ext cx="1722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Rythme </a:t>
            </a:r>
            <a:r>
              <a:rPr lang="fr-FR" sz="1400" dirty="0" err="1">
                <a:solidFill>
                  <a:srgbClr val="FF0000"/>
                </a:solidFill>
              </a:rPr>
              <a:t>jonctionnel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59832" y="2924944"/>
            <a:ext cx="1621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F0"/>
                </a:solidFill>
              </a:rPr>
              <a:t>Onde P rétrograde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r="82122" b="45405"/>
          <a:stretch/>
        </p:blipFill>
        <p:spPr>
          <a:xfrm rot="16200000">
            <a:off x="3756733" y="889185"/>
            <a:ext cx="1630535" cy="8881262"/>
          </a:xfrm>
          <a:prstGeom prst="rect">
            <a:avLst/>
          </a:prstGeom>
        </p:spPr>
      </p:pic>
      <p:cxnSp>
        <p:nvCxnSpPr>
          <p:cNvPr id="4" name="Connecteur droit avec flèche 3"/>
          <p:cNvCxnSpPr>
            <a:cxnSpLocks/>
          </p:cNvCxnSpPr>
          <p:nvPr/>
        </p:nvCxnSpPr>
        <p:spPr>
          <a:xfrm flipH="1" flipV="1">
            <a:off x="3313472" y="5998712"/>
            <a:ext cx="158778" cy="4605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3472250" y="6255732"/>
            <a:ext cx="191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Onde P rétrograde</a:t>
            </a:r>
          </a:p>
        </p:txBody>
      </p:sp>
    </p:spTree>
    <p:extLst>
      <p:ext uri="{BB962C8B-B14F-4D97-AF65-F5344CB8AC3E}">
        <p14:creationId xmlns:p14="http://schemas.microsoft.com/office/powerpoint/2010/main" val="25858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7" grpId="0" animBg="1"/>
      <p:bldP spid="18" grpId="0" animBg="1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21"/>
          <p:cNvSpPr/>
          <p:nvPr/>
        </p:nvSpPr>
        <p:spPr>
          <a:xfrm>
            <a:off x="4595361" y="3514099"/>
            <a:ext cx="1051226" cy="1585183"/>
          </a:xfrm>
          <a:custGeom>
            <a:avLst/>
            <a:gdLst>
              <a:gd name="connsiteX0" fmla="*/ 0 w 1051226"/>
              <a:gd name="connsiteY0" fmla="*/ 287002 h 1585183"/>
              <a:gd name="connsiteX1" fmla="*/ 363757 w 1051226"/>
              <a:gd name="connsiteY1" fmla="*/ 0 h 1585183"/>
              <a:gd name="connsiteX2" fmla="*/ 1051226 w 1051226"/>
              <a:gd name="connsiteY2" fmla="*/ 1585183 h 1585183"/>
              <a:gd name="connsiteX3" fmla="*/ 550642 w 1051226"/>
              <a:gd name="connsiteY3" fmla="*/ 1585183 h 1585183"/>
              <a:gd name="connsiteX4" fmla="*/ 0 w 1051226"/>
              <a:gd name="connsiteY4" fmla="*/ 287002 h 1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226" h="1585183">
                <a:moveTo>
                  <a:pt x="0" y="287002"/>
                </a:moveTo>
                <a:lnTo>
                  <a:pt x="363757" y="0"/>
                </a:lnTo>
                <a:lnTo>
                  <a:pt x="1051226" y="1585183"/>
                </a:lnTo>
                <a:lnTo>
                  <a:pt x="550642" y="1585183"/>
                </a:lnTo>
                <a:lnTo>
                  <a:pt x="0" y="2870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TJ par réentrée intra-nodale</a:t>
            </a:r>
          </a:p>
        </p:txBody>
      </p:sp>
      <p:sp>
        <p:nvSpPr>
          <p:cNvPr id="3" name="Triangle isocèle 2"/>
          <p:cNvSpPr/>
          <p:nvPr/>
        </p:nvSpPr>
        <p:spPr>
          <a:xfrm>
            <a:off x="4045001" y="3803068"/>
            <a:ext cx="1109457" cy="1296144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cxnSp>
        <p:nvCxnSpPr>
          <p:cNvPr id="5" name="Connecteur droit 4"/>
          <p:cNvCxnSpPr/>
          <p:nvPr/>
        </p:nvCxnSpPr>
        <p:spPr>
          <a:xfrm rot="5400000" flipH="1" flipV="1">
            <a:off x="3107564" y="3967085"/>
            <a:ext cx="1584176" cy="680078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rot="5400000" flipH="1" flipV="1">
            <a:off x="3807641" y="3082988"/>
            <a:ext cx="864096" cy="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>
            <a:off x="2727521" y="5099212"/>
            <a:ext cx="832092" cy="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727521" y="5459252"/>
            <a:ext cx="3744416" cy="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rot="5400000">
            <a:off x="4032734" y="3104170"/>
            <a:ext cx="1080120" cy="158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5400000">
            <a:off x="3411994" y="4054699"/>
            <a:ext cx="1440160" cy="648866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rot="10800000">
            <a:off x="2727521" y="5243228"/>
            <a:ext cx="3672408" cy="1588"/>
          </a:xfrm>
          <a:prstGeom prst="straightConnector1">
            <a:avLst/>
          </a:prstGeom>
          <a:ln w="571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/>
          <p:cNvGrpSpPr/>
          <p:nvPr/>
        </p:nvGrpSpPr>
        <p:grpSpPr>
          <a:xfrm flipH="1">
            <a:off x="4959769" y="2650940"/>
            <a:ext cx="1512170" cy="2448272"/>
            <a:chOff x="2875812" y="2492896"/>
            <a:chExt cx="1512170" cy="2448272"/>
          </a:xfrm>
        </p:grpSpPr>
        <p:cxnSp>
          <p:nvCxnSpPr>
            <p:cNvPr id="60" name="Connecteur droit 59"/>
            <p:cNvCxnSpPr/>
            <p:nvPr/>
          </p:nvCxnSpPr>
          <p:spPr>
            <a:xfrm rot="5400000" flipH="1" flipV="1">
              <a:off x="3255855" y="3809041"/>
              <a:ext cx="1584176" cy="680078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5400000" flipH="1" flipV="1">
              <a:off x="3955932" y="2924944"/>
              <a:ext cx="8640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rot="10800000">
              <a:off x="2875812" y="4941168"/>
              <a:ext cx="8320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ZoneTexte 68"/>
          <p:cNvSpPr txBox="1"/>
          <p:nvPr/>
        </p:nvSpPr>
        <p:spPr>
          <a:xfrm>
            <a:off x="3951657" y="545925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ventricules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3951657" y="229090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oreillettes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1944216" y="357301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Voie rapide</a:t>
            </a:r>
          </a:p>
          <a:p>
            <a:pPr algn="ctr"/>
            <a:r>
              <a:rPr lang="fr-FR" sz="1200" dirty="0"/>
              <a:t>= conduction rapide</a:t>
            </a:r>
          </a:p>
          <a:p>
            <a:pPr algn="ctr"/>
            <a:r>
              <a:rPr lang="fr-FR" sz="1200" dirty="0"/>
              <a:t>= période réfractaire longue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220072" y="357301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Voie lente</a:t>
            </a:r>
          </a:p>
          <a:p>
            <a:pPr algn="ctr"/>
            <a:r>
              <a:rPr lang="fr-FR" sz="1200" dirty="0"/>
              <a:t>= conduction lente</a:t>
            </a:r>
          </a:p>
          <a:p>
            <a:pPr algn="ctr"/>
            <a:r>
              <a:rPr lang="fr-FR" sz="1200" dirty="0"/>
              <a:t>= période réfractaire courte</a:t>
            </a:r>
          </a:p>
        </p:txBody>
      </p:sp>
      <p:sp>
        <p:nvSpPr>
          <p:cNvPr id="79" name="Forme libre 78"/>
          <p:cNvSpPr/>
          <p:nvPr/>
        </p:nvSpPr>
        <p:spPr>
          <a:xfrm>
            <a:off x="4696941" y="3744466"/>
            <a:ext cx="581025" cy="733425"/>
          </a:xfrm>
          <a:custGeom>
            <a:avLst/>
            <a:gdLst>
              <a:gd name="connsiteX0" fmla="*/ 0 w 581025"/>
              <a:gd name="connsiteY0" fmla="*/ 0 h 733425"/>
              <a:gd name="connsiteX1" fmla="*/ 285750 w 581025"/>
              <a:gd name="connsiteY1" fmla="*/ 66675 h 733425"/>
              <a:gd name="connsiteX2" fmla="*/ 123825 w 581025"/>
              <a:gd name="connsiteY2" fmla="*/ 276225 h 733425"/>
              <a:gd name="connsiteX3" fmla="*/ 419100 w 581025"/>
              <a:gd name="connsiteY3" fmla="*/ 381000 h 733425"/>
              <a:gd name="connsiteX4" fmla="*/ 238125 w 581025"/>
              <a:gd name="connsiteY4" fmla="*/ 590550 h 733425"/>
              <a:gd name="connsiteX5" fmla="*/ 581025 w 581025"/>
              <a:gd name="connsiteY5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25" h="733425">
                <a:moveTo>
                  <a:pt x="0" y="0"/>
                </a:moveTo>
                <a:lnTo>
                  <a:pt x="285750" y="66675"/>
                </a:lnTo>
                <a:lnTo>
                  <a:pt x="123825" y="276225"/>
                </a:lnTo>
                <a:lnTo>
                  <a:pt x="419100" y="381000"/>
                </a:lnTo>
                <a:lnTo>
                  <a:pt x="238125" y="590550"/>
                </a:lnTo>
                <a:lnTo>
                  <a:pt x="581025" y="733425"/>
                </a:lnTo>
              </a:path>
            </a:pathLst>
          </a:cu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61474" y="2580830"/>
            <a:ext cx="302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Nœud auriculo-ventriculaire</a:t>
            </a:r>
          </a:p>
        </p:txBody>
      </p:sp>
    </p:spTree>
    <p:extLst>
      <p:ext uri="{BB962C8B-B14F-4D97-AF65-F5344CB8AC3E}">
        <p14:creationId xmlns:p14="http://schemas.microsoft.com/office/powerpoint/2010/main" val="25809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orme libre 81"/>
          <p:cNvSpPr/>
          <p:nvPr/>
        </p:nvSpPr>
        <p:spPr>
          <a:xfrm>
            <a:off x="6794592" y="3504086"/>
            <a:ext cx="1051226" cy="1585183"/>
          </a:xfrm>
          <a:custGeom>
            <a:avLst/>
            <a:gdLst>
              <a:gd name="connsiteX0" fmla="*/ 0 w 1051226"/>
              <a:gd name="connsiteY0" fmla="*/ 287002 h 1585183"/>
              <a:gd name="connsiteX1" fmla="*/ 363757 w 1051226"/>
              <a:gd name="connsiteY1" fmla="*/ 0 h 1585183"/>
              <a:gd name="connsiteX2" fmla="*/ 1051226 w 1051226"/>
              <a:gd name="connsiteY2" fmla="*/ 1585183 h 1585183"/>
              <a:gd name="connsiteX3" fmla="*/ 550642 w 1051226"/>
              <a:gd name="connsiteY3" fmla="*/ 1585183 h 1585183"/>
              <a:gd name="connsiteX4" fmla="*/ 0 w 1051226"/>
              <a:gd name="connsiteY4" fmla="*/ 287002 h 1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226" h="1585183">
                <a:moveTo>
                  <a:pt x="0" y="287002"/>
                </a:moveTo>
                <a:lnTo>
                  <a:pt x="363757" y="0"/>
                </a:lnTo>
                <a:lnTo>
                  <a:pt x="1051226" y="1585183"/>
                </a:lnTo>
                <a:lnTo>
                  <a:pt x="550642" y="1585183"/>
                </a:lnTo>
                <a:lnTo>
                  <a:pt x="0" y="2870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orme libre 80"/>
          <p:cNvSpPr/>
          <p:nvPr/>
        </p:nvSpPr>
        <p:spPr>
          <a:xfrm>
            <a:off x="2329384" y="3500750"/>
            <a:ext cx="1051226" cy="1585183"/>
          </a:xfrm>
          <a:custGeom>
            <a:avLst/>
            <a:gdLst>
              <a:gd name="connsiteX0" fmla="*/ 0 w 1051226"/>
              <a:gd name="connsiteY0" fmla="*/ 287002 h 1585183"/>
              <a:gd name="connsiteX1" fmla="*/ 363757 w 1051226"/>
              <a:gd name="connsiteY1" fmla="*/ 0 h 1585183"/>
              <a:gd name="connsiteX2" fmla="*/ 1051226 w 1051226"/>
              <a:gd name="connsiteY2" fmla="*/ 1585183 h 1585183"/>
              <a:gd name="connsiteX3" fmla="*/ 550642 w 1051226"/>
              <a:gd name="connsiteY3" fmla="*/ 1585183 h 1585183"/>
              <a:gd name="connsiteX4" fmla="*/ 0 w 1051226"/>
              <a:gd name="connsiteY4" fmla="*/ 287002 h 1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226" h="1585183">
                <a:moveTo>
                  <a:pt x="0" y="287002"/>
                </a:moveTo>
                <a:lnTo>
                  <a:pt x="363757" y="0"/>
                </a:lnTo>
                <a:lnTo>
                  <a:pt x="1051226" y="1585183"/>
                </a:lnTo>
                <a:lnTo>
                  <a:pt x="550642" y="1585183"/>
                </a:lnTo>
                <a:lnTo>
                  <a:pt x="0" y="2870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9209"/>
            <a:ext cx="8229600" cy="1069848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TJ par réentrée intra-nodale</a:t>
            </a:r>
          </a:p>
        </p:txBody>
      </p:sp>
      <p:sp>
        <p:nvSpPr>
          <p:cNvPr id="3" name="Triangle isocèle 2"/>
          <p:cNvSpPr/>
          <p:nvPr/>
        </p:nvSpPr>
        <p:spPr>
          <a:xfrm>
            <a:off x="1781532" y="3789040"/>
            <a:ext cx="1109457" cy="1296144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cxnSp>
        <p:nvCxnSpPr>
          <p:cNvPr id="5" name="Connecteur droit 4"/>
          <p:cNvCxnSpPr/>
          <p:nvPr/>
        </p:nvCxnSpPr>
        <p:spPr>
          <a:xfrm rot="5400000" flipH="1" flipV="1">
            <a:off x="844095" y="3953057"/>
            <a:ext cx="1584176" cy="680078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rot="5400000" flipH="1" flipV="1">
            <a:off x="1544172" y="3068960"/>
            <a:ext cx="864096" cy="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>
            <a:off x="464052" y="5085184"/>
            <a:ext cx="832092" cy="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64052" y="5445224"/>
            <a:ext cx="3744416" cy="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rot="5400000">
            <a:off x="1769265" y="3090142"/>
            <a:ext cx="1080120" cy="158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5400000">
            <a:off x="1148525" y="4040671"/>
            <a:ext cx="1440160" cy="648866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rot="10800000">
            <a:off x="464052" y="5229200"/>
            <a:ext cx="3672408" cy="1588"/>
          </a:xfrm>
          <a:prstGeom prst="straightConnector1">
            <a:avLst/>
          </a:prstGeom>
          <a:ln w="571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62"/>
          <p:cNvGrpSpPr/>
          <p:nvPr/>
        </p:nvGrpSpPr>
        <p:grpSpPr>
          <a:xfrm flipH="1">
            <a:off x="2696300" y="2636912"/>
            <a:ext cx="1512170" cy="2448272"/>
            <a:chOff x="2875812" y="2492896"/>
            <a:chExt cx="1512170" cy="2448272"/>
          </a:xfrm>
        </p:grpSpPr>
        <p:cxnSp>
          <p:nvCxnSpPr>
            <p:cNvPr id="60" name="Connecteur droit 59"/>
            <p:cNvCxnSpPr/>
            <p:nvPr/>
          </p:nvCxnSpPr>
          <p:spPr>
            <a:xfrm rot="5400000" flipH="1" flipV="1">
              <a:off x="3255855" y="3809041"/>
              <a:ext cx="1584176" cy="680078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5400000" flipH="1" flipV="1">
              <a:off x="3955932" y="2924944"/>
              <a:ext cx="8640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rot="10800000">
              <a:off x="2875812" y="4941168"/>
              <a:ext cx="8320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ZoneTexte 68"/>
          <p:cNvSpPr txBox="1"/>
          <p:nvPr/>
        </p:nvSpPr>
        <p:spPr>
          <a:xfrm>
            <a:off x="1688188" y="544522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ventricules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1688188" y="227687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oreillettes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0" y="400506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Voie rapide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2467160" y="400506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Voie lente</a:t>
            </a:r>
          </a:p>
        </p:txBody>
      </p:sp>
      <p:sp>
        <p:nvSpPr>
          <p:cNvPr id="79" name="Forme libre 78"/>
          <p:cNvSpPr/>
          <p:nvPr/>
        </p:nvSpPr>
        <p:spPr>
          <a:xfrm>
            <a:off x="2433472" y="3730438"/>
            <a:ext cx="581025" cy="733425"/>
          </a:xfrm>
          <a:custGeom>
            <a:avLst/>
            <a:gdLst>
              <a:gd name="connsiteX0" fmla="*/ 0 w 581025"/>
              <a:gd name="connsiteY0" fmla="*/ 0 h 733425"/>
              <a:gd name="connsiteX1" fmla="*/ 285750 w 581025"/>
              <a:gd name="connsiteY1" fmla="*/ 66675 h 733425"/>
              <a:gd name="connsiteX2" fmla="*/ 123825 w 581025"/>
              <a:gd name="connsiteY2" fmla="*/ 276225 h 733425"/>
              <a:gd name="connsiteX3" fmla="*/ 419100 w 581025"/>
              <a:gd name="connsiteY3" fmla="*/ 381000 h 733425"/>
              <a:gd name="connsiteX4" fmla="*/ 238125 w 581025"/>
              <a:gd name="connsiteY4" fmla="*/ 590550 h 733425"/>
              <a:gd name="connsiteX5" fmla="*/ 581025 w 581025"/>
              <a:gd name="connsiteY5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25" h="733425">
                <a:moveTo>
                  <a:pt x="0" y="0"/>
                </a:moveTo>
                <a:lnTo>
                  <a:pt x="285750" y="66675"/>
                </a:lnTo>
                <a:lnTo>
                  <a:pt x="123825" y="276225"/>
                </a:lnTo>
                <a:lnTo>
                  <a:pt x="419100" y="381000"/>
                </a:lnTo>
                <a:lnTo>
                  <a:pt x="238125" y="590550"/>
                </a:lnTo>
                <a:lnTo>
                  <a:pt x="581025" y="733425"/>
                </a:lnTo>
              </a:path>
            </a:pathLst>
          </a:cu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/>
          <p:nvPr/>
        </p:nvCxnSpPr>
        <p:spPr>
          <a:xfrm rot="5400000">
            <a:off x="6232745" y="3090142"/>
            <a:ext cx="1080120" cy="158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rot="10800000">
            <a:off x="4927532" y="5229200"/>
            <a:ext cx="3672408" cy="1588"/>
          </a:xfrm>
          <a:prstGeom prst="straightConnector1">
            <a:avLst/>
          </a:prstGeom>
          <a:ln w="571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6151668" y="227687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oreillettes</a:t>
            </a:r>
          </a:p>
        </p:txBody>
      </p:sp>
      <p:sp>
        <p:nvSpPr>
          <p:cNvPr id="44" name="Explosion 1 43"/>
          <p:cNvSpPr/>
          <p:nvPr/>
        </p:nvSpPr>
        <p:spPr>
          <a:xfrm>
            <a:off x="5292080" y="1988840"/>
            <a:ext cx="1008112" cy="648072"/>
          </a:xfrm>
          <a:prstGeom prst="irregularSeal1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ESA</a:t>
            </a:r>
          </a:p>
        </p:txBody>
      </p:sp>
      <p:grpSp>
        <p:nvGrpSpPr>
          <p:cNvPr id="50" name="Groupe 49"/>
          <p:cNvGrpSpPr/>
          <p:nvPr/>
        </p:nvGrpSpPr>
        <p:grpSpPr>
          <a:xfrm>
            <a:off x="4927532" y="2636912"/>
            <a:ext cx="3744418" cy="2808312"/>
            <a:chOff x="4927532" y="2636912"/>
            <a:chExt cx="3744418" cy="2808312"/>
          </a:xfrm>
        </p:grpSpPr>
        <p:cxnSp>
          <p:nvCxnSpPr>
            <p:cNvPr id="24" name="Connecteur droit 23"/>
            <p:cNvCxnSpPr/>
            <p:nvPr/>
          </p:nvCxnSpPr>
          <p:spPr>
            <a:xfrm rot="5400000" flipH="1" flipV="1">
              <a:off x="5307575" y="3953057"/>
              <a:ext cx="1584176" cy="680078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e 40"/>
            <p:cNvGrpSpPr/>
            <p:nvPr/>
          </p:nvGrpSpPr>
          <p:grpSpPr>
            <a:xfrm>
              <a:off x="4927532" y="2636912"/>
              <a:ext cx="3744418" cy="2808312"/>
              <a:chOff x="4927532" y="2636912"/>
              <a:chExt cx="3744418" cy="2808312"/>
            </a:xfrm>
          </p:grpSpPr>
          <p:sp>
            <p:nvSpPr>
              <p:cNvPr id="23" name="Triangle isocèle 22"/>
              <p:cNvSpPr/>
              <p:nvPr/>
            </p:nvSpPr>
            <p:spPr>
              <a:xfrm>
                <a:off x="6245012" y="3789040"/>
                <a:ext cx="1109457" cy="1296144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a:endParaRPr>
              </a:p>
            </p:txBody>
          </p:sp>
          <p:cxnSp>
            <p:nvCxnSpPr>
              <p:cNvPr id="25" name="Connecteur droit 24"/>
              <p:cNvCxnSpPr/>
              <p:nvPr/>
            </p:nvCxnSpPr>
            <p:spPr>
              <a:xfrm rot="5400000" flipH="1" flipV="1">
                <a:off x="6007652" y="3068960"/>
                <a:ext cx="8640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rot="10800000">
                <a:off x="4927532" y="5085184"/>
                <a:ext cx="8320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4927532" y="5445224"/>
                <a:ext cx="37444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e 62"/>
              <p:cNvGrpSpPr/>
              <p:nvPr/>
            </p:nvGrpSpPr>
            <p:grpSpPr>
              <a:xfrm flipH="1">
                <a:off x="7159780" y="2636912"/>
                <a:ext cx="1512170" cy="2448272"/>
                <a:chOff x="2875812" y="2492896"/>
                <a:chExt cx="1512170" cy="2448272"/>
              </a:xfrm>
            </p:grpSpPr>
            <p:cxnSp>
              <p:nvCxnSpPr>
                <p:cNvPr id="32" name="Connecteur droit 31"/>
                <p:cNvCxnSpPr/>
                <p:nvPr/>
              </p:nvCxnSpPr>
              <p:spPr>
                <a:xfrm rot="5400000" flipH="1" flipV="1">
                  <a:off x="3255855" y="3809041"/>
                  <a:ext cx="1584176" cy="68007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 rot="5400000" flipH="1" flipV="1">
                  <a:off x="3955932" y="2924944"/>
                  <a:ext cx="8640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/>
                <p:cNvCxnSpPr/>
                <p:nvPr/>
              </p:nvCxnSpPr>
              <p:spPr>
                <a:xfrm rot="10800000">
                  <a:off x="2875812" y="4941168"/>
                  <a:ext cx="8320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" name="Forme libre 44"/>
          <p:cNvSpPr/>
          <p:nvPr/>
        </p:nvSpPr>
        <p:spPr>
          <a:xfrm flipV="1">
            <a:off x="5868144" y="3789040"/>
            <a:ext cx="865094" cy="1246094"/>
          </a:xfrm>
          <a:custGeom>
            <a:avLst/>
            <a:gdLst>
              <a:gd name="connsiteX0" fmla="*/ 0 w 865094"/>
              <a:gd name="connsiteY0" fmla="*/ 183777 h 1246094"/>
              <a:gd name="connsiteX1" fmla="*/ 403412 w 865094"/>
              <a:gd name="connsiteY1" fmla="*/ 0 h 1246094"/>
              <a:gd name="connsiteX2" fmla="*/ 865094 w 865094"/>
              <a:gd name="connsiteY2" fmla="*/ 1093694 h 1246094"/>
              <a:gd name="connsiteX3" fmla="*/ 457200 w 865094"/>
              <a:gd name="connsiteY3" fmla="*/ 1246094 h 1246094"/>
              <a:gd name="connsiteX4" fmla="*/ 0 w 865094"/>
              <a:gd name="connsiteY4" fmla="*/ 183777 h 124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094" h="1246094">
                <a:moveTo>
                  <a:pt x="0" y="183777"/>
                </a:moveTo>
                <a:lnTo>
                  <a:pt x="403412" y="0"/>
                </a:lnTo>
                <a:lnTo>
                  <a:pt x="865094" y="1093694"/>
                </a:lnTo>
                <a:lnTo>
                  <a:pt x="457200" y="1246094"/>
                </a:lnTo>
                <a:lnTo>
                  <a:pt x="0" y="183777"/>
                </a:lnTo>
                <a:close/>
              </a:path>
            </a:pathLst>
          </a:custGeom>
          <a:solidFill>
            <a:schemeClr val="bg2">
              <a:lumMod val="75000"/>
              <a:alpha val="34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45"/>
          <p:cNvSpPr/>
          <p:nvPr/>
        </p:nvSpPr>
        <p:spPr>
          <a:xfrm>
            <a:off x="6905625" y="3762375"/>
            <a:ext cx="714375" cy="1381125"/>
          </a:xfrm>
          <a:custGeom>
            <a:avLst/>
            <a:gdLst>
              <a:gd name="connsiteX0" fmla="*/ 0 w 714375"/>
              <a:gd name="connsiteY0" fmla="*/ 0 h 1381125"/>
              <a:gd name="connsiteX1" fmla="*/ 333375 w 714375"/>
              <a:gd name="connsiteY1" fmla="*/ 142875 h 1381125"/>
              <a:gd name="connsiteX2" fmla="*/ 228600 w 714375"/>
              <a:gd name="connsiteY2" fmla="*/ 523875 h 1381125"/>
              <a:gd name="connsiteX3" fmla="*/ 561975 w 714375"/>
              <a:gd name="connsiteY3" fmla="*/ 714375 h 1381125"/>
              <a:gd name="connsiteX4" fmla="*/ 438150 w 714375"/>
              <a:gd name="connsiteY4" fmla="*/ 1028700 h 1381125"/>
              <a:gd name="connsiteX5" fmla="*/ 714375 w 714375"/>
              <a:gd name="connsiteY5" fmla="*/ 1381125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375" h="1381125">
                <a:moveTo>
                  <a:pt x="0" y="0"/>
                </a:moveTo>
                <a:lnTo>
                  <a:pt x="333375" y="142875"/>
                </a:lnTo>
                <a:lnTo>
                  <a:pt x="228600" y="523875"/>
                </a:lnTo>
                <a:lnTo>
                  <a:pt x="561975" y="714375"/>
                </a:lnTo>
                <a:lnTo>
                  <a:pt x="438150" y="1028700"/>
                </a:lnTo>
                <a:lnTo>
                  <a:pt x="714375" y="1381125"/>
                </a:lnTo>
              </a:path>
            </a:pathLst>
          </a:custGeom>
          <a:ln w="539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/>
          <p:cNvCxnSpPr/>
          <p:nvPr/>
        </p:nvCxnSpPr>
        <p:spPr>
          <a:xfrm rot="16200000">
            <a:off x="5616513" y="4040671"/>
            <a:ext cx="1440160" cy="6488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èche courbée vers la droite 50"/>
          <p:cNvSpPr/>
          <p:nvPr/>
        </p:nvSpPr>
        <p:spPr>
          <a:xfrm flipV="1">
            <a:off x="5076056" y="2780928"/>
            <a:ext cx="1512168" cy="2952328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2" name="Flèche courbée vers la droite 51"/>
          <p:cNvSpPr/>
          <p:nvPr/>
        </p:nvSpPr>
        <p:spPr>
          <a:xfrm flipH="1">
            <a:off x="6732240" y="2996952"/>
            <a:ext cx="1512168" cy="2952328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" name="Légende sans bordure 1 62"/>
          <p:cNvSpPr/>
          <p:nvPr/>
        </p:nvSpPr>
        <p:spPr>
          <a:xfrm flipH="1">
            <a:off x="3589232" y="3059395"/>
            <a:ext cx="2153538" cy="478564"/>
          </a:xfrm>
          <a:prstGeom prst="callout1">
            <a:avLst>
              <a:gd name="adj1" fmla="val 52679"/>
              <a:gd name="adj2" fmla="val -2508"/>
              <a:gd name="adj3" fmla="val 248215"/>
              <a:gd name="adj4" fmla="val -224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>
                <a:solidFill>
                  <a:schemeClr val="tx1"/>
                </a:solidFill>
              </a:rPr>
              <a:t>Voie rapide en période réfractaire : ne peut pas conduire</a:t>
            </a:r>
          </a:p>
        </p:txBody>
      </p:sp>
      <p:sp>
        <p:nvSpPr>
          <p:cNvPr id="64" name="Légende sans bordure 1 63"/>
          <p:cNvSpPr/>
          <p:nvPr/>
        </p:nvSpPr>
        <p:spPr>
          <a:xfrm>
            <a:off x="7419825" y="2970274"/>
            <a:ext cx="1895091" cy="638493"/>
          </a:xfrm>
          <a:prstGeom prst="callout1">
            <a:avLst>
              <a:gd name="adj1" fmla="val 52679"/>
              <a:gd name="adj2" fmla="val -2508"/>
              <a:gd name="adj3" fmla="val 197288"/>
              <a:gd name="adj4" fmla="val -154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</a:rPr>
              <a:t>Voie lente, période réfractaire terminée : peut conduire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2572284" y="6255522"/>
            <a:ext cx="338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cas d’extrasystole auriculaire</a:t>
            </a:r>
          </a:p>
        </p:txBody>
      </p:sp>
      <p:sp>
        <p:nvSpPr>
          <p:cNvPr id="77" name="Forme libre 76"/>
          <p:cNvSpPr/>
          <p:nvPr/>
        </p:nvSpPr>
        <p:spPr>
          <a:xfrm>
            <a:off x="3273039" y="5939327"/>
            <a:ext cx="2127903" cy="170916"/>
          </a:xfrm>
          <a:custGeom>
            <a:avLst/>
            <a:gdLst>
              <a:gd name="connsiteX0" fmla="*/ 0 w 2127903"/>
              <a:gd name="connsiteY0" fmla="*/ 8546 h 539809"/>
              <a:gd name="connsiteX1" fmla="*/ 1068225 w 2127903"/>
              <a:gd name="connsiteY1" fmla="*/ 538385 h 539809"/>
              <a:gd name="connsiteX2" fmla="*/ 2127903 w 2127903"/>
              <a:gd name="connsiteY2" fmla="*/ 0 h 53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7903" h="539809">
                <a:moveTo>
                  <a:pt x="0" y="8546"/>
                </a:moveTo>
                <a:cubicBezTo>
                  <a:pt x="356787" y="274177"/>
                  <a:pt x="713575" y="539809"/>
                  <a:pt x="1068225" y="538385"/>
                </a:cubicBezTo>
                <a:cubicBezTo>
                  <a:pt x="1422875" y="536961"/>
                  <a:pt x="1775389" y="268480"/>
                  <a:pt x="2127903" y="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Bochaton\AppData\Local\Microsoft\Windows\Temporary Internet Files\Content.IE5\Q2LYDH03\MC90034629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456" y="4190789"/>
            <a:ext cx="389757" cy="389757"/>
          </a:xfrm>
          <a:prstGeom prst="rect">
            <a:avLst/>
          </a:prstGeom>
          <a:noFill/>
        </p:spPr>
      </p:pic>
      <p:sp>
        <p:nvSpPr>
          <p:cNvPr id="80" name="Légende sans bordure 1 79"/>
          <p:cNvSpPr/>
          <p:nvPr/>
        </p:nvSpPr>
        <p:spPr>
          <a:xfrm flipH="1">
            <a:off x="3587808" y="3075062"/>
            <a:ext cx="2153538" cy="478564"/>
          </a:xfrm>
          <a:prstGeom prst="callout1">
            <a:avLst>
              <a:gd name="adj1" fmla="val 52679"/>
              <a:gd name="adj2" fmla="val -2508"/>
              <a:gd name="adj3" fmla="val 248215"/>
              <a:gd name="adj4" fmla="val -224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>
                <a:solidFill>
                  <a:schemeClr val="tx1"/>
                </a:solidFill>
              </a:rPr>
              <a:t>Fin de la période réfractaire</a:t>
            </a:r>
          </a:p>
        </p:txBody>
      </p:sp>
    </p:spTree>
    <p:extLst>
      <p:ext uri="{BB962C8B-B14F-4D97-AF65-F5344CB8AC3E}">
        <p14:creationId xmlns:p14="http://schemas.microsoft.com/office/powerpoint/2010/main" val="352222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36" grpId="0"/>
      <p:bldP spid="44" grpId="0" animBg="1"/>
      <p:bldP spid="45" grpId="0" animBg="1"/>
      <p:bldP spid="45" grpId="1" animBg="1"/>
      <p:bldP spid="46" grpId="0" animBg="1"/>
      <p:bldP spid="46" grpId="1" animBg="1"/>
      <p:bldP spid="46" grpId="2" animBg="1"/>
      <p:bldP spid="51" grpId="0" animBg="1"/>
      <p:bldP spid="52" grpId="0" animBg="1"/>
      <p:bldP spid="63" grpId="0" animBg="1"/>
      <p:bldP spid="63" grpId="1" animBg="1"/>
      <p:bldP spid="64" grpId="0" animBg="1"/>
      <p:bldP spid="64" grpId="1" animBg="1"/>
      <p:bldP spid="66" grpId="0"/>
      <p:bldP spid="77" grpId="0" animBg="1"/>
      <p:bldP spid="80" grpId="0" animBg="1"/>
      <p:bldP spid="8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681"/>
          <a:stretch/>
        </p:blipFill>
        <p:spPr>
          <a:xfrm rot="16200000">
            <a:off x="1992205" y="-455253"/>
            <a:ext cx="5158819" cy="9143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-78658"/>
            <a:ext cx="179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N°13 bis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3232"/>
            <a:ext cx="8229600" cy="1069848"/>
          </a:xfrm>
        </p:spPr>
        <p:txBody>
          <a:bodyPr/>
          <a:lstStyle/>
          <a:p>
            <a:pPr algn="ctr"/>
            <a:r>
              <a:rPr lang="fr-FR" dirty="0"/>
              <a:t>Tachycardie </a:t>
            </a:r>
            <a:r>
              <a:rPr lang="fr-FR" dirty="0" err="1"/>
              <a:t>jonctionnelle</a:t>
            </a:r>
            <a:r>
              <a:rPr lang="fr-FR" dirty="0"/>
              <a:t> - </a:t>
            </a:r>
            <a:r>
              <a:rPr lang="fr-FR" dirty="0" err="1"/>
              <a:t>Striadyne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006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8749" y="-533963"/>
            <a:ext cx="5059073" cy="90965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3904"/>
            <a:ext cx="8229600" cy="1069848"/>
          </a:xfrm>
        </p:spPr>
        <p:txBody>
          <a:bodyPr/>
          <a:lstStyle/>
          <a:p>
            <a:pPr algn="ctr"/>
            <a:r>
              <a:rPr lang="fr-FR" dirty="0"/>
              <a:t>Tachycardie ventriculaire</a:t>
            </a:r>
          </a:p>
        </p:txBody>
      </p:sp>
    </p:spTree>
    <p:extLst>
      <p:ext uri="{BB962C8B-B14F-4D97-AF65-F5344CB8AC3E}">
        <p14:creationId xmlns:p14="http://schemas.microsoft.com/office/powerpoint/2010/main" val="2701181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rme libre : forme 80"/>
          <p:cNvSpPr/>
          <p:nvPr/>
        </p:nvSpPr>
        <p:spPr>
          <a:xfrm>
            <a:off x="1272426" y="3459877"/>
            <a:ext cx="3029290" cy="2748988"/>
          </a:xfrm>
          <a:custGeom>
            <a:avLst/>
            <a:gdLst>
              <a:gd name="connsiteX0" fmla="*/ 85635 w 3149420"/>
              <a:gd name="connsiteY0" fmla="*/ 596097 h 2748988"/>
              <a:gd name="connsiteX1" fmla="*/ 282404 w 3149420"/>
              <a:gd name="connsiteY1" fmla="*/ 1388962 h 2748988"/>
              <a:gd name="connsiteX2" fmla="*/ 606496 w 3149420"/>
              <a:gd name="connsiteY2" fmla="*/ 2060294 h 2748988"/>
              <a:gd name="connsiteX3" fmla="*/ 1023184 w 3149420"/>
              <a:gd name="connsiteY3" fmla="*/ 2413322 h 2748988"/>
              <a:gd name="connsiteX4" fmla="*/ 1677154 w 3149420"/>
              <a:gd name="connsiteY4" fmla="*/ 2650603 h 2748988"/>
              <a:gd name="connsiteX5" fmla="*/ 2441083 w 3149420"/>
              <a:gd name="connsiteY5" fmla="*/ 2748988 h 2748988"/>
              <a:gd name="connsiteX6" fmla="*/ 2782536 w 3149420"/>
              <a:gd name="connsiteY6" fmla="*/ 2650603 h 2748988"/>
              <a:gd name="connsiteX7" fmla="*/ 3002455 w 3149420"/>
              <a:gd name="connsiteY7" fmla="*/ 2424897 h 2748988"/>
              <a:gd name="connsiteX8" fmla="*/ 3141351 w 3149420"/>
              <a:gd name="connsiteY8" fmla="*/ 2054507 h 2748988"/>
              <a:gd name="connsiteX9" fmla="*/ 3118202 w 3149420"/>
              <a:gd name="connsiteY9" fmla="*/ 1556795 h 2748988"/>
              <a:gd name="connsiteX10" fmla="*/ 2996668 w 3149420"/>
              <a:gd name="connsiteY10" fmla="*/ 787079 h 2748988"/>
              <a:gd name="connsiteX11" fmla="*/ 2886708 w 3149420"/>
              <a:gd name="connsiteY11" fmla="*/ 509286 h 2748988"/>
              <a:gd name="connsiteX12" fmla="*/ 2742025 w 3149420"/>
              <a:gd name="connsiteY12" fmla="*/ 254643 h 2748988"/>
              <a:gd name="connsiteX13" fmla="*/ 2481594 w 3149420"/>
              <a:gd name="connsiteY13" fmla="*/ 109960 h 2748988"/>
              <a:gd name="connsiteX14" fmla="*/ 2400572 w 3149420"/>
              <a:gd name="connsiteY14" fmla="*/ 0 h 2748988"/>
              <a:gd name="connsiteX15" fmla="*/ 1763964 w 3149420"/>
              <a:gd name="connsiteY15" fmla="*/ 109960 h 2748988"/>
              <a:gd name="connsiteX16" fmla="*/ 85635 w 3149420"/>
              <a:gd name="connsiteY16" fmla="*/ 596097 h 2748988"/>
              <a:gd name="connsiteX0" fmla="*/ 110189 w 3029290"/>
              <a:gd name="connsiteY0" fmla="*/ 277793 h 2748988"/>
              <a:gd name="connsiteX1" fmla="*/ 162274 w 3029290"/>
              <a:gd name="connsiteY1" fmla="*/ 1388962 h 2748988"/>
              <a:gd name="connsiteX2" fmla="*/ 486366 w 3029290"/>
              <a:gd name="connsiteY2" fmla="*/ 2060294 h 2748988"/>
              <a:gd name="connsiteX3" fmla="*/ 903054 w 3029290"/>
              <a:gd name="connsiteY3" fmla="*/ 2413322 h 2748988"/>
              <a:gd name="connsiteX4" fmla="*/ 1557024 w 3029290"/>
              <a:gd name="connsiteY4" fmla="*/ 2650603 h 2748988"/>
              <a:gd name="connsiteX5" fmla="*/ 2320953 w 3029290"/>
              <a:gd name="connsiteY5" fmla="*/ 2748988 h 2748988"/>
              <a:gd name="connsiteX6" fmla="*/ 2662406 w 3029290"/>
              <a:gd name="connsiteY6" fmla="*/ 2650603 h 2748988"/>
              <a:gd name="connsiteX7" fmla="*/ 2882325 w 3029290"/>
              <a:gd name="connsiteY7" fmla="*/ 2424897 h 2748988"/>
              <a:gd name="connsiteX8" fmla="*/ 3021221 w 3029290"/>
              <a:gd name="connsiteY8" fmla="*/ 2054507 h 2748988"/>
              <a:gd name="connsiteX9" fmla="*/ 2998072 w 3029290"/>
              <a:gd name="connsiteY9" fmla="*/ 1556795 h 2748988"/>
              <a:gd name="connsiteX10" fmla="*/ 2876538 w 3029290"/>
              <a:gd name="connsiteY10" fmla="*/ 787079 h 2748988"/>
              <a:gd name="connsiteX11" fmla="*/ 2766578 w 3029290"/>
              <a:gd name="connsiteY11" fmla="*/ 509286 h 2748988"/>
              <a:gd name="connsiteX12" fmla="*/ 2621895 w 3029290"/>
              <a:gd name="connsiteY12" fmla="*/ 254643 h 2748988"/>
              <a:gd name="connsiteX13" fmla="*/ 2361464 w 3029290"/>
              <a:gd name="connsiteY13" fmla="*/ 109960 h 2748988"/>
              <a:gd name="connsiteX14" fmla="*/ 2280442 w 3029290"/>
              <a:gd name="connsiteY14" fmla="*/ 0 h 2748988"/>
              <a:gd name="connsiteX15" fmla="*/ 1643834 w 3029290"/>
              <a:gd name="connsiteY15" fmla="*/ 109960 h 2748988"/>
              <a:gd name="connsiteX16" fmla="*/ 110189 w 3029290"/>
              <a:gd name="connsiteY16" fmla="*/ 277793 h 2748988"/>
              <a:gd name="connsiteX0" fmla="*/ 118078 w 3037179"/>
              <a:gd name="connsiteY0" fmla="*/ 277793 h 2748988"/>
              <a:gd name="connsiteX1" fmla="*/ 147014 w 3037179"/>
              <a:gd name="connsiteY1" fmla="*/ 1342663 h 2748988"/>
              <a:gd name="connsiteX2" fmla="*/ 494255 w 3037179"/>
              <a:gd name="connsiteY2" fmla="*/ 2060294 h 2748988"/>
              <a:gd name="connsiteX3" fmla="*/ 910943 w 3037179"/>
              <a:gd name="connsiteY3" fmla="*/ 2413322 h 2748988"/>
              <a:gd name="connsiteX4" fmla="*/ 1564913 w 3037179"/>
              <a:gd name="connsiteY4" fmla="*/ 2650603 h 2748988"/>
              <a:gd name="connsiteX5" fmla="*/ 2328842 w 3037179"/>
              <a:gd name="connsiteY5" fmla="*/ 2748988 h 2748988"/>
              <a:gd name="connsiteX6" fmla="*/ 2670295 w 3037179"/>
              <a:gd name="connsiteY6" fmla="*/ 2650603 h 2748988"/>
              <a:gd name="connsiteX7" fmla="*/ 2890214 w 3037179"/>
              <a:gd name="connsiteY7" fmla="*/ 2424897 h 2748988"/>
              <a:gd name="connsiteX8" fmla="*/ 3029110 w 3037179"/>
              <a:gd name="connsiteY8" fmla="*/ 2054507 h 2748988"/>
              <a:gd name="connsiteX9" fmla="*/ 3005961 w 3037179"/>
              <a:gd name="connsiteY9" fmla="*/ 1556795 h 2748988"/>
              <a:gd name="connsiteX10" fmla="*/ 2884427 w 3037179"/>
              <a:gd name="connsiteY10" fmla="*/ 787079 h 2748988"/>
              <a:gd name="connsiteX11" fmla="*/ 2774467 w 3037179"/>
              <a:gd name="connsiteY11" fmla="*/ 509286 h 2748988"/>
              <a:gd name="connsiteX12" fmla="*/ 2629784 w 3037179"/>
              <a:gd name="connsiteY12" fmla="*/ 254643 h 2748988"/>
              <a:gd name="connsiteX13" fmla="*/ 2369353 w 3037179"/>
              <a:gd name="connsiteY13" fmla="*/ 109960 h 2748988"/>
              <a:gd name="connsiteX14" fmla="*/ 2288331 w 3037179"/>
              <a:gd name="connsiteY14" fmla="*/ 0 h 2748988"/>
              <a:gd name="connsiteX15" fmla="*/ 1651723 w 3037179"/>
              <a:gd name="connsiteY15" fmla="*/ 109960 h 2748988"/>
              <a:gd name="connsiteX16" fmla="*/ 118078 w 3037179"/>
              <a:gd name="connsiteY16" fmla="*/ 277793 h 2748988"/>
              <a:gd name="connsiteX0" fmla="*/ 110189 w 3029290"/>
              <a:gd name="connsiteY0" fmla="*/ 277793 h 2748988"/>
              <a:gd name="connsiteX1" fmla="*/ 162275 w 3029290"/>
              <a:gd name="connsiteY1" fmla="*/ 1336876 h 2748988"/>
              <a:gd name="connsiteX2" fmla="*/ 486366 w 3029290"/>
              <a:gd name="connsiteY2" fmla="*/ 2060294 h 2748988"/>
              <a:gd name="connsiteX3" fmla="*/ 903054 w 3029290"/>
              <a:gd name="connsiteY3" fmla="*/ 2413322 h 2748988"/>
              <a:gd name="connsiteX4" fmla="*/ 1557024 w 3029290"/>
              <a:gd name="connsiteY4" fmla="*/ 2650603 h 2748988"/>
              <a:gd name="connsiteX5" fmla="*/ 2320953 w 3029290"/>
              <a:gd name="connsiteY5" fmla="*/ 2748988 h 2748988"/>
              <a:gd name="connsiteX6" fmla="*/ 2662406 w 3029290"/>
              <a:gd name="connsiteY6" fmla="*/ 2650603 h 2748988"/>
              <a:gd name="connsiteX7" fmla="*/ 2882325 w 3029290"/>
              <a:gd name="connsiteY7" fmla="*/ 2424897 h 2748988"/>
              <a:gd name="connsiteX8" fmla="*/ 3021221 w 3029290"/>
              <a:gd name="connsiteY8" fmla="*/ 2054507 h 2748988"/>
              <a:gd name="connsiteX9" fmla="*/ 2998072 w 3029290"/>
              <a:gd name="connsiteY9" fmla="*/ 1556795 h 2748988"/>
              <a:gd name="connsiteX10" fmla="*/ 2876538 w 3029290"/>
              <a:gd name="connsiteY10" fmla="*/ 787079 h 2748988"/>
              <a:gd name="connsiteX11" fmla="*/ 2766578 w 3029290"/>
              <a:gd name="connsiteY11" fmla="*/ 509286 h 2748988"/>
              <a:gd name="connsiteX12" fmla="*/ 2621895 w 3029290"/>
              <a:gd name="connsiteY12" fmla="*/ 254643 h 2748988"/>
              <a:gd name="connsiteX13" fmla="*/ 2361464 w 3029290"/>
              <a:gd name="connsiteY13" fmla="*/ 109960 h 2748988"/>
              <a:gd name="connsiteX14" fmla="*/ 2280442 w 3029290"/>
              <a:gd name="connsiteY14" fmla="*/ 0 h 2748988"/>
              <a:gd name="connsiteX15" fmla="*/ 1643834 w 3029290"/>
              <a:gd name="connsiteY15" fmla="*/ 109960 h 2748988"/>
              <a:gd name="connsiteX16" fmla="*/ 110189 w 3029290"/>
              <a:gd name="connsiteY16" fmla="*/ 277793 h 2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29290" h="2748988">
                <a:moveTo>
                  <a:pt x="110189" y="277793"/>
                </a:moveTo>
                <a:cubicBezTo>
                  <a:pt x="-136738" y="482279"/>
                  <a:pt x="99579" y="1039793"/>
                  <a:pt x="162275" y="1336876"/>
                </a:cubicBezTo>
                <a:cubicBezTo>
                  <a:pt x="224971" y="1633960"/>
                  <a:pt x="362903" y="1880886"/>
                  <a:pt x="486366" y="2060294"/>
                </a:cubicBezTo>
                <a:cubicBezTo>
                  <a:pt x="609829" y="2239702"/>
                  <a:pt x="724611" y="2314937"/>
                  <a:pt x="903054" y="2413322"/>
                </a:cubicBezTo>
                <a:cubicBezTo>
                  <a:pt x="1081497" y="2511707"/>
                  <a:pt x="1320708" y="2594659"/>
                  <a:pt x="1557024" y="2650603"/>
                </a:cubicBezTo>
                <a:cubicBezTo>
                  <a:pt x="1793340" y="2706547"/>
                  <a:pt x="2136723" y="2748988"/>
                  <a:pt x="2320953" y="2748988"/>
                </a:cubicBezTo>
                <a:cubicBezTo>
                  <a:pt x="2505183" y="2748988"/>
                  <a:pt x="2568844" y="2704618"/>
                  <a:pt x="2662406" y="2650603"/>
                </a:cubicBezTo>
                <a:cubicBezTo>
                  <a:pt x="2755968" y="2596588"/>
                  <a:pt x="2822523" y="2524246"/>
                  <a:pt x="2882325" y="2424897"/>
                </a:cubicBezTo>
                <a:cubicBezTo>
                  <a:pt x="2942127" y="2325548"/>
                  <a:pt x="3001930" y="2199191"/>
                  <a:pt x="3021221" y="2054507"/>
                </a:cubicBezTo>
                <a:cubicBezTo>
                  <a:pt x="3040512" y="1909823"/>
                  <a:pt x="3022186" y="1768033"/>
                  <a:pt x="2998072" y="1556795"/>
                </a:cubicBezTo>
                <a:cubicBezTo>
                  <a:pt x="2973958" y="1345557"/>
                  <a:pt x="2915120" y="961664"/>
                  <a:pt x="2876538" y="787079"/>
                </a:cubicBezTo>
                <a:cubicBezTo>
                  <a:pt x="2837956" y="612494"/>
                  <a:pt x="2809018" y="598025"/>
                  <a:pt x="2766578" y="509286"/>
                </a:cubicBezTo>
                <a:cubicBezTo>
                  <a:pt x="2724138" y="420547"/>
                  <a:pt x="2689414" y="321197"/>
                  <a:pt x="2621895" y="254643"/>
                </a:cubicBezTo>
                <a:cubicBezTo>
                  <a:pt x="2554376" y="188089"/>
                  <a:pt x="2418373" y="152400"/>
                  <a:pt x="2361464" y="109960"/>
                </a:cubicBezTo>
                <a:cubicBezTo>
                  <a:pt x="2304555" y="67520"/>
                  <a:pt x="2400047" y="0"/>
                  <a:pt x="2280442" y="0"/>
                </a:cubicBezTo>
                <a:cubicBezTo>
                  <a:pt x="2160837" y="0"/>
                  <a:pt x="2005543" y="63661"/>
                  <a:pt x="1643834" y="109960"/>
                </a:cubicBezTo>
                <a:cubicBezTo>
                  <a:pt x="1282125" y="156259"/>
                  <a:pt x="357116" y="73307"/>
                  <a:pt x="110189" y="277793"/>
                </a:cubicBezTo>
                <a:close/>
              </a:path>
            </a:pathLst>
          </a:custGeom>
          <a:solidFill>
            <a:srgbClr val="FF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orme libre : forme 81"/>
          <p:cNvSpPr/>
          <p:nvPr/>
        </p:nvSpPr>
        <p:spPr>
          <a:xfrm>
            <a:off x="752886" y="2400562"/>
            <a:ext cx="3070769" cy="2058406"/>
          </a:xfrm>
          <a:custGeom>
            <a:avLst/>
            <a:gdLst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631746 w 3070375"/>
              <a:gd name="connsiteY15" fmla="*/ 598023 h 1977572"/>
              <a:gd name="connsiteX16" fmla="*/ 1030467 w 3070375"/>
              <a:gd name="connsiteY16" fmla="*/ 507647 h 1977572"/>
              <a:gd name="connsiteX17" fmla="*/ 1290965 w 3070375"/>
              <a:gd name="connsiteY17" fmla="*/ 475749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631746 w 3070375"/>
              <a:gd name="connsiteY15" fmla="*/ 598023 h 1977572"/>
              <a:gd name="connsiteX16" fmla="*/ 1030467 w 3070375"/>
              <a:gd name="connsiteY16" fmla="*/ 50764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631746 w 3070375"/>
              <a:gd name="connsiteY15" fmla="*/ 598023 h 1977572"/>
              <a:gd name="connsiteX16" fmla="*/ 1168690 w 3070375"/>
              <a:gd name="connsiteY16" fmla="*/ 46511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706174 w 3070375"/>
              <a:gd name="connsiteY15" fmla="*/ 608656 h 1977572"/>
              <a:gd name="connsiteX16" fmla="*/ 1168690 w 3070375"/>
              <a:gd name="connsiteY16" fmla="*/ 46511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706174 w 3070375"/>
              <a:gd name="connsiteY15" fmla="*/ 608656 h 1977572"/>
              <a:gd name="connsiteX16" fmla="*/ 1168690 w 3070375"/>
              <a:gd name="connsiteY16" fmla="*/ 46511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5983 w 3070375"/>
              <a:gd name="connsiteY24" fmla="*/ 241833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769"/>
              <a:gd name="connsiteY0" fmla="*/ 1974940 h 1977572"/>
              <a:gd name="connsiteX1" fmla="*/ 461625 w 3070769"/>
              <a:gd name="connsiteY1" fmla="*/ 1618749 h 1977572"/>
              <a:gd name="connsiteX2" fmla="*/ 355300 w 3070769"/>
              <a:gd name="connsiteY2" fmla="*/ 1831400 h 1977572"/>
              <a:gd name="connsiteX3" fmla="*/ 318086 w 3070769"/>
              <a:gd name="connsiteY3" fmla="*/ 1815451 h 1977572"/>
              <a:gd name="connsiteX4" fmla="*/ 153281 w 3070769"/>
              <a:gd name="connsiteY4" fmla="*/ 1762289 h 1977572"/>
              <a:gd name="connsiteX5" fmla="*/ 4425 w 3070769"/>
              <a:gd name="connsiteY5" fmla="*/ 1762289 h 1977572"/>
              <a:gd name="connsiteX6" fmla="*/ 46956 w 3070769"/>
              <a:gd name="connsiteY6" fmla="*/ 1624065 h 1977572"/>
              <a:gd name="connsiteX7" fmla="*/ 126700 w 3070769"/>
              <a:gd name="connsiteY7" fmla="*/ 1241293 h 1977572"/>
              <a:gd name="connsiteX8" fmla="*/ 174546 w 3070769"/>
              <a:gd name="connsiteY8" fmla="*/ 629921 h 1977572"/>
              <a:gd name="connsiteX9" fmla="*/ 163914 w 3070769"/>
              <a:gd name="connsiteY9" fmla="*/ 544861 h 1977572"/>
              <a:gd name="connsiteX10" fmla="*/ 174546 w 3070769"/>
              <a:gd name="connsiteY10" fmla="*/ 459800 h 1977572"/>
              <a:gd name="connsiteX11" fmla="*/ 195811 w 3070769"/>
              <a:gd name="connsiteY11" fmla="*/ 481065 h 1977572"/>
              <a:gd name="connsiteX12" fmla="*/ 318086 w 3070769"/>
              <a:gd name="connsiteY12" fmla="*/ 502330 h 1977572"/>
              <a:gd name="connsiteX13" fmla="*/ 541369 w 3070769"/>
              <a:gd name="connsiteY13" fmla="*/ 475749 h 1977572"/>
              <a:gd name="connsiteX14" fmla="*/ 541369 w 3070769"/>
              <a:gd name="connsiteY14" fmla="*/ 550177 h 1977572"/>
              <a:gd name="connsiteX15" fmla="*/ 706174 w 3070769"/>
              <a:gd name="connsiteY15" fmla="*/ 608656 h 1977572"/>
              <a:gd name="connsiteX16" fmla="*/ 1168690 w 3070769"/>
              <a:gd name="connsiteY16" fmla="*/ 465117 h 1977572"/>
              <a:gd name="connsiteX17" fmla="*/ 1296281 w 3070769"/>
              <a:gd name="connsiteY17" fmla="*/ 459800 h 1977572"/>
              <a:gd name="connsiteX18" fmla="*/ 1535514 w 3070769"/>
              <a:gd name="connsiteY18" fmla="*/ 268414 h 1977572"/>
              <a:gd name="connsiteX19" fmla="*/ 1737532 w 3070769"/>
              <a:gd name="connsiteY19" fmla="*/ 193986 h 1977572"/>
              <a:gd name="connsiteX20" fmla="*/ 2253211 w 3070769"/>
              <a:gd name="connsiteY20" fmla="*/ 167405 h 1977572"/>
              <a:gd name="connsiteX21" fmla="*/ 2582821 w 3070769"/>
              <a:gd name="connsiteY21" fmla="*/ 23865 h 1977572"/>
              <a:gd name="connsiteX22" fmla="*/ 2598769 w 3070769"/>
              <a:gd name="connsiteY22" fmla="*/ 13233 h 1977572"/>
              <a:gd name="connsiteX23" fmla="*/ 2689146 w 3070769"/>
              <a:gd name="connsiteY23" fmla="*/ 156772 h 1977572"/>
              <a:gd name="connsiteX24" fmla="*/ 2635983 w 3070769"/>
              <a:gd name="connsiteY24" fmla="*/ 241833 h 1977572"/>
              <a:gd name="connsiteX25" fmla="*/ 2699779 w 3070769"/>
              <a:gd name="connsiteY25" fmla="*/ 459800 h 1977572"/>
              <a:gd name="connsiteX26" fmla="*/ 2864583 w 3070769"/>
              <a:gd name="connsiteY26" fmla="*/ 693717 h 1977572"/>
              <a:gd name="connsiteX27" fmla="*/ 3055969 w 3070769"/>
              <a:gd name="connsiteY27" fmla="*/ 683084 h 1977572"/>
              <a:gd name="connsiteX28" fmla="*/ 3050653 w 3070769"/>
              <a:gd name="connsiteY28" fmla="*/ 826623 h 1977572"/>
              <a:gd name="connsiteX29" fmla="*/ 2992174 w 3070769"/>
              <a:gd name="connsiteY29" fmla="*/ 842572 h 1977572"/>
              <a:gd name="connsiteX30" fmla="*/ 2907114 w 3070769"/>
              <a:gd name="connsiteY30" fmla="*/ 895735 h 1977572"/>
              <a:gd name="connsiteX31" fmla="*/ 2896481 w 3070769"/>
              <a:gd name="connsiteY31" fmla="*/ 1161549 h 1977572"/>
              <a:gd name="connsiteX32" fmla="*/ 2774207 w 3070769"/>
              <a:gd name="connsiteY32" fmla="*/ 1225344 h 1977572"/>
              <a:gd name="connsiteX33" fmla="*/ 2029928 w 3070769"/>
              <a:gd name="connsiteY33" fmla="*/ 1640014 h 1977572"/>
              <a:gd name="connsiteX34" fmla="*/ 1806644 w 3070769"/>
              <a:gd name="connsiteY34" fmla="*/ 1719758 h 1977572"/>
              <a:gd name="connsiteX35" fmla="*/ 1620574 w 3070769"/>
              <a:gd name="connsiteY35" fmla="*/ 1778237 h 1977572"/>
              <a:gd name="connsiteX36" fmla="*/ 706174 w 3070769"/>
              <a:gd name="connsiteY36" fmla="*/ 1974940 h 1977572"/>
              <a:gd name="connsiteX0" fmla="*/ 706174 w 3070769"/>
              <a:gd name="connsiteY0" fmla="*/ 1974940 h 1977572"/>
              <a:gd name="connsiteX1" fmla="*/ 461625 w 3070769"/>
              <a:gd name="connsiteY1" fmla="*/ 1618749 h 1977572"/>
              <a:gd name="connsiteX2" fmla="*/ 355300 w 3070769"/>
              <a:gd name="connsiteY2" fmla="*/ 1831400 h 1977572"/>
              <a:gd name="connsiteX3" fmla="*/ 318086 w 3070769"/>
              <a:gd name="connsiteY3" fmla="*/ 1815451 h 1977572"/>
              <a:gd name="connsiteX4" fmla="*/ 153281 w 3070769"/>
              <a:gd name="connsiteY4" fmla="*/ 1762289 h 1977572"/>
              <a:gd name="connsiteX5" fmla="*/ 4425 w 3070769"/>
              <a:gd name="connsiteY5" fmla="*/ 1762289 h 1977572"/>
              <a:gd name="connsiteX6" fmla="*/ 46956 w 3070769"/>
              <a:gd name="connsiteY6" fmla="*/ 1624065 h 1977572"/>
              <a:gd name="connsiteX7" fmla="*/ 126700 w 3070769"/>
              <a:gd name="connsiteY7" fmla="*/ 1241293 h 1977572"/>
              <a:gd name="connsiteX8" fmla="*/ 174546 w 3070769"/>
              <a:gd name="connsiteY8" fmla="*/ 629921 h 1977572"/>
              <a:gd name="connsiteX9" fmla="*/ 163914 w 3070769"/>
              <a:gd name="connsiteY9" fmla="*/ 544861 h 1977572"/>
              <a:gd name="connsiteX10" fmla="*/ 174546 w 3070769"/>
              <a:gd name="connsiteY10" fmla="*/ 459800 h 1977572"/>
              <a:gd name="connsiteX11" fmla="*/ 195811 w 3070769"/>
              <a:gd name="connsiteY11" fmla="*/ 481065 h 1977572"/>
              <a:gd name="connsiteX12" fmla="*/ 318086 w 3070769"/>
              <a:gd name="connsiteY12" fmla="*/ 502330 h 1977572"/>
              <a:gd name="connsiteX13" fmla="*/ 541369 w 3070769"/>
              <a:gd name="connsiteY13" fmla="*/ 475749 h 1977572"/>
              <a:gd name="connsiteX14" fmla="*/ 541369 w 3070769"/>
              <a:gd name="connsiteY14" fmla="*/ 550177 h 1977572"/>
              <a:gd name="connsiteX15" fmla="*/ 706174 w 3070769"/>
              <a:gd name="connsiteY15" fmla="*/ 608656 h 1977572"/>
              <a:gd name="connsiteX16" fmla="*/ 1168690 w 3070769"/>
              <a:gd name="connsiteY16" fmla="*/ 465117 h 1977572"/>
              <a:gd name="connsiteX17" fmla="*/ 1296281 w 3070769"/>
              <a:gd name="connsiteY17" fmla="*/ 459800 h 1977572"/>
              <a:gd name="connsiteX18" fmla="*/ 1535514 w 3070769"/>
              <a:gd name="connsiteY18" fmla="*/ 268414 h 1977572"/>
              <a:gd name="connsiteX19" fmla="*/ 1737532 w 3070769"/>
              <a:gd name="connsiteY19" fmla="*/ 193986 h 1977572"/>
              <a:gd name="connsiteX20" fmla="*/ 2253211 w 3070769"/>
              <a:gd name="connsiteY20" fmla="*/ 167405 h 1977572"/>
              <a:gd name="connsiteX21" fmla="*/ 2582821 w 3070769"/>
              <a:gd name="connsiteY21" fmla="*/ 23865 h 1977572"/>
              <a:gd name="connsiteX22" fmla="*/ 2598769 w 3070769"/>
              <a:gd name="connsiteY22" fmla="*/ 13233 h 1977572"/>
              <a:gd name="connsiteX23" fmla="*/ 2689146 w 3070769"/>
              <a:gd name="connsiteY23" fmla="*/ 156772 h 1977572"/>
              <a:gd name="connsiteX24" fmla="*/ 2635983 w 3070769"/>
              <a:gd name="connsiteY24" fmla="*/ 241833 h 1977572"/>
              <a:gd name="connsiteX25" fmla="*/ 2667881 w 3070769"/>
              <a:gd name="connsiteY25" fmla="*/ 427902 h 1977572"/>
              <a:gd name="connsiteX26" fmla="*/ 2864583 w 3070769"/>
              <a:gd name="connsiteY26" fmla="*/ 693717 h 1977572"/>
              <a:gd name="connsiteX27" fmla="*/ 3055969 w 3070769"/>
              <a:gd name="connsiteY27" fmla="*/ 683084 h 1977572"/>
              <a:gd name="connsiteX28" fmla="*/ 3050653 w 3070769"/>
              <a:gd name="connsiteY28" fmla="*/ 826623 h 1977572"/>
              <a:gd name="connsiteX29" fmla="*/ 2992174 w 3070769"/>
              <a:gd name="connsiteY29" fmla="*/ 842572 h 1977572"/>
              <a:gd name="connsiteX30" fmla="*/ 2907114 w 3070769"/>
              <a:gd name="connsiteY30" fmla="*/ 895735 h 1977572"/>
              <a:gd name="connsiteX31" fmla="*/ 2896481 w 3070769"/>
              <a:gd name="connsiteY31" fmla="*/ 1161549 h 1977572"/>
              <a:gd name="connsiteX32" fmla="*/ 2774207 w 3070769"/>
              <a:gd name="connsiteY32" fmla="*/ 1225344 h 1977572"/>
              <a:gd name="connsiteX33" fmla="*/ 2029928 w 3070769"/>
              <a:gd name="connsiteY33" fmla="*/ 1640014 h 1977572"/>
              <a:gd name="connsiteX34" fmla="*/ 1806644 w 3070769"/>
              <a:gd name="connsiteY34" fmla="*/ 1719758 h 1977572"/>
              <a:gd name="connsiteX35" fmla="*/ 1620574 w 3070769"/>
              <a:gd name="connsiteY35" fmla="*/ 1778237 h 1977572"/>
              <a:gd name="connsiteX36" fmla="*/ 706174 w 3070769"/>
              <a:gd name="connsiteY36" fmla="*/ 1974940 h 1977572"/>
              <a:gd name="connsiteX0" fmla="*/ 706174 w 3070769"/>
              <a:gd name="connsiteY0" fmla="*/ 1974940 h 1977572"/>
              <a:gd name="connsiteX1" fmla="*/ 461625 w 3070769"/>
              <a:gd name="connsiteY1" fmla="*/ 1618749 h 1977572"/>
              <a:gd name="connsiteX2" fmla="*/ 355300 w 3070769"/>
              <a:gd name="connsiteY2" fmla="*/ 1831400 h 1977572"/>
              <a:gd name="connsiteX3" fmla="*/ 318086 w 3070769"/>
              <a:gd name="connsiteY3" fmla="*/ 1815451 h 1977572"/>
              <a:gd name="connsiteX4" fmla="*/ 153281 w 3070769"/>
              <a:gd name="connsiteY4" fmla="*/ 1762289 h 1977572"/>
              <a:gd name="connsiteX5" fmla="*/ 4425 w 3070769"/>
              <a:gd name="connsiteY5" fmla="*/ 1762289 h 1977572"/>
              <a:gd name="connsiteX6" fmla="*/ 46956 w 3070769"/>
              <a:gd name="connsiteY6" fmla="*/ 1624065 h 1977572"/>
              <a:gd name="connsiteX7" fmla="*/ 126700 w 3070769"/>
              <a:gd name="connsiteY7" fmla="*/ 1241293 h 1977572"/>
              <a:gd name="connsiteX8" fmla="*/ 174546 w 3070769"/>
              <a:gd name="connsiteY8" fmla="*/ 629921 h 1977572"/>
              <a:gd name="connsiteX9" fmla="*/ 163914 w 3070769"/>
              <a:gd name="connsiteY9" fmla="*/ 544861 h 1977572"/>
              <a:gd name="connsiteX10" fmla="*/ 174546 w 3070769"/>
              <a:gd name="connsiteY10" fmla="*/ 459800 h 1977572"/>
              <a:gd name="connsiteX11" fmla="*/ 195811 w 3070769"/>
              <a:gd name="connsiteY11" fmla="*/ 481065 h 1977572"/>
              <a:gd name="connsiteX12" fmla="*/ 318086 w 3070769"/>
              <a:gd name="connsiteY12" fmla="*/ 502330 h 1977572"/>
              <a:gd name="connsiteX13" fmla="*/ 541369 w 3070769"/>
              <a:gd name="connsiteY13" fmla="*/ 475749 h 1977572"/>
              <a:gd name="connsiteX14" fmla="*/ 541369 w 3070769"/>
              <a:gd name="connsiteY14" fmla="*/ 550177 h 1977572"/>
              <a:gd name="connsiteX15" fmla="*/ 706174 w 3070769"/>
              <a:gd name="connsiteY15" fmla="*/ 608656 h 1977572"/>
              <a:gd name="connsiteX16" fmla="*/ 1072997 w 3070769"/>
              <a:gd name="connsiteY16" fmla="*/ 465117 h 1977572"/>
              <a:gd name="connsiteX17" fmla="*/ 1296281 w 3070769"/>
              <a:gd name="connsiteY17" fmla="*/ 459800 h 1977572"/>
              <a:gd name="connsiteX18" fmla="*/ 1535514 w 3070769"/>
              <a:gd name="connsiteY18" fmla="*/ 268414 h 1977572"/>
              <a:gd name="connsiteX19" fmla="*/ 1737532 w 3070769"/>
              <a:gd name="connsiteY19" fmla="*/ 193986 h 1977572"/>
              <a:gd name="connsiteX20" fmla="*/ 2253211 w 3070769"/>
              <a:gd name="connsiteY20" fmla="*/ 167405 h 1977572"/>
              <a:gd name="connsiteX21" fmla="*/ 2582821 w 3070769"/>
              <a:gd name="connsiteY21" fmla="*/ 23865 h 1977572"/>
              <a:gd name="connsiteX22" fmla="*/ 2598769 w 3070769"/>
              <a:gd name="connsiteY22" fmla="*/ 13233 h 1977572"/>
              <a:gd name="connsiteX23" fmla="*/ 2689146 w 3070769"/>
              <a:gd name="connsiteY23" fmla="*/ 156772 h 1977572"/>
              <a:gd name="connsiteX24" fmla="*/ 2635983 w 3070769"/>
              <a:gd name="connsiteY24" fmla="*/ 241833 h 1977572"/>
              <a:gd name="connsiteX25" fmla="*/ 2667881 w 3070769"/>
              <a:gd name="connsiteY25" fmla="*/ 427902 h 1977572"/>
              <a:gd name="connsiteX26" fmla="*/ 2864583 w 3070769"/>
              <a:gd name="connsiteY26" fmla="*/ 693717 h 1977572"/>
              <a:gd name="connsiteX27" fmla="*/ 3055969 w 3070769"/>
              <a:gd name="connsiteY27" fmla="*/ 683084 h 1977572"/>
              <a:gd name="connsiteX28" fmla="*/ 3050653 w 3070769"/>
              <a:gd name="connsiteY28" fmla="*/ 826623 h 1977572"/>
              <a:gd name="connsiteX29" fmla="*/ 2992174 w 3070769"/>
              <a:gd name="connsiteY29" fmla="*/ 842572 h 1977572"/>
              <a:gd name="connsiteX30" fmla="*/ 2907114 w 3070769"/>
              <a:gd name="connsiteY30" fmla="*/ 895735 h 1977572"/>
              <a:gd name="connsiteX31" fmla="*/ 2896481 w 3070769"/>
              <a:gd name="connsiteY31" fmla="*/ 1161549 h 1977572"/>
              <a:gd name="connsiteX32" fmla="*/ 2774207 w 3070769"/>
              <a:gd name="connsiteY32" fmla="*/ 1225344 h 1977572"/>
              <a:gd name="connsiteX33" fmla="*/ 2029928 w 3070769"/>
              <a:gd name="connsiteY33" fmla="*/ 1640014 h 1977572"/>
              <a:gd name="connsiteX34" fmla="*/ 1806644 w 3070769"/>
              <a:gd name="connsiteY34" fmla="*/ 1719758 h 1977572"/>
              <a:gd name="connsiteX35" fmla="*/ 1620574 w 3070769"/>
              <a:gd name="connsiteY35" fmla="*/ 1778237 h 1977572"/>
              <a:gd name="connsiteX36" fmla="*/ 706174 w 3070769"/>
              <a:gd name="connsiteY36" fmla="*/ 1974940 h 1977572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41369 w 3070769"/>
              <a:gd name="connsiteY13" fmla="*/ 47164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8961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891631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41369 w 3070769"/>
              <a:gd name="connsiteY13" fmla="*/ 47164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891631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41369 w 3070769"/>
              <a:gd name="connsiteY13" fmla="*/ 47164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907506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19144 w 3070769"/>
              <a:gd name="connsiteY13" fmla="*/ 47799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907506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708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19144 w 3070769"/>
              <a:gd name="connsiteY13" fmla="*/ 47799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907506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4149"/>
              <a:gd name="connsiteX1" fmla="*/ 445750 w 3070769"/>
              <a:gd name="connsiteY1" fmla="*/ 1592420 h 1974149"/>
              <a:gd name="connsiteX2" fmla="*/ 355300 w 3070769"/>
              <a:gd name="connsiteY2" fmla="*/ 1827296 h 1974149"/>
              <a:gd name="connsiteX3" fmla="*/ 318086 w 3070769"/>
              <a:gd name="connsiteY3" fmla="*/ 1811347 h 1974149"/>
              <a:gd name="connsiteX4" fmla="*/ 153281 w 3070769"/>
              <a:gd name="connsiteY4" fmla="*/ 1770885 h 1974149"/>
              <a:gd name="connsiteX5" fmla="*/ 4425 w 3070769"/>
              <a:gd name="connsiteY5" fmla="*/ 1758185 h 1974149"/>
              <a:gd name="connsiteX6" fmla="*/ 46956 w 3070769"/>
              <a:gd name="connsiteY6" fmla="*/ 1619961 h 1974149"/>
              <a:gd name="connsiteX7" fmla="*/ 126700 w 3070769"/>
              <a:gd name="connsiteY7" fmla="*/ 1237189 h 1974149"/>
              <a:gd name="connsiteX8" fmla="*/ 174546 w 3070769"/>
              <a:gd name="connsiteY8" fmla="*/ 625817 h 1974149"/>
              <a:gd name="connsiteX9" fmla="*/ 163914 w 3070769"/>
              <a:gd name="connsiteY9" fmla="*/ 540757 h 1974149"/>
              <a:gd name="connsiteX10" fmla="*/ 174546 w 3070769"/>
              <a:gd name="connsiteY10" fmla="*/ 455696 h 1974149"/>
              <a:gd name="connsiteX11" fmla="*/ 195811 w 3070769"/>
              <a:gd name="connsiteY11" fmla="*/ 476961 h 1974149"/>
              <a:gd name="connsiteX12" fmla="*/ 318086 w 3070769"/>
              <a:gd name="connsiteY12" fmla="*/ 498226 h 1974149"/>
              <a:gd name="connsiteX13" fmla="*/ 519144 w 3070769"/>
              <a:gd name="connsiteY13" fmla="*/ 477995 h 1974149"/>
              <a:gd name="connsiteX14" fmla="*/ 541369 w 3070769"/>
              <a:gd name="connsiteY14" fmla="*/ 546073 h 1974149"/>
              <a:gd name="connsiteX15" fmla="*/ 706174 w 3070769"/>
              <a:gd name="connsiteY15" fmla="*/ 604552 h 1974149"/>
              <a:gd name="connsiteX16" fmla="*/ 1072997 w 3070769"/>
              <a:gd name="connsiteY16" fmla="*/ 461013 h 1974149"/>
              <a:gd name="connsiteX17" fmla="*/ 1296281 w 3070769"/>
              <a:gd name="connsiteY17" fmla="*/ 455696 h 1974149"/>
              <a:gd name="connsiteX18" fmla="*/ 1535514 w 3070769"/>
              <a:gd name="connsiteY18" fmla="*/ 264310 h 1974149"/>
              <a:gd name="connsiteX19" fmla="*/ 1737532 w 3070769"/>
              <a:gd name="connsiteY19" fmla="*/ 189882 h 1974149"/>
              <a:gd name="connsiteX20" fmla="*/ 2253211 w 3070769"/>
              <a:gd name="connsiteY20" fmla="*/ 163301 h 1974149"/>
              <a:gd name="connsiteX21" fmla="*/ 2582821 w 3070769"/>
              <a:gd name="connsiteY21" fmla="*/ 19761 h 1974149"/>
              <a:gd name="connsiteX22" fmla="*/ 2627344 w 3070769"/>
              <a:gd name="connsiteY22" fmla="*/ 15479 h 1974149"/>
              <a:gd name="connsiteX23" fmla="*/ 2689146 w 3070769"/>
              <a:gd name="connsiteY23" fmla="*/ 152668 h 1974149"/>
              <a:gd name="connsiteX24" fmla="*/ 2635983 w 3070769"/>
              <a:gd name="connsiteY24" fmla="*/ 237729 h 1974149"/>
              <a:gd name="connsiteX25" fmla="*/ 2667881 w 3070769"/>
              <a:gd name="connsiteY25" fmla="*/ 423798 h 1974149"/>
              <a:gd name="connsiteX26" fmla="*/ 2864583 w 3070769"/>
              <a:gd name="connsiteY26" fmla="*/ 670563 h 1974149"/>
              <a:gd name="connsiteX27" fmla="*/ 3055969 w 3070769"/>
              <a:gd name="connsiteY27" fmla="*/ 678980 h 1974149"/>
              <a:gd name="connsiteX28" fmla="*/ 3050653 w 3070769"/>
              <a:gd name="connsiteY28" fmla="*/ 822519 h 1974149"/>
              <a:gd name="connsiteX29" fmla="*/ 2992174 w 3070769"/>
              <a:gd name="connsiteY29" fmla="*/ 838468 h 1974149"/>
              <a:gd name="connsiteX30" fmla="*/ 2907114 w 3070769"/>
              <a:gd name="connsiteY30" fmla="*/ 907506 h 1974149"/>
              <a:gd name="connsiteX31" fmla="*/ 2896481 w 3070769"/>
              <a:gd name="connsiteY31" fmla="*/ 1157445 h 1974149"/>
              <a:gd name="connsiteX32" fmla="*/ 2774207 w 3070769"/>
              <a:gd name="connsiteY32" fmla="*/ 1221240 h 1974149"/>
              <a:gd name="connsiteX33" fmla="*/ 2029928 w 3070769"/>
              <a:gd name="connsiteY33" fmla="*/ 1635910 h 1974149"/>
              <a:gd name="connsiteX34" fmla="*/ 1806644 w 3070769"/>
              <a:gd name="connsiteY34" fmla="*/ 1715654 h 1974149"/>
              <a:gd name="connsiteX35" fmla="*/ 1620574 w 3070769"/>
              <a:gd name="connsiteY35" fmla="*/ 1774133 h 1974149"/>
              <a:gd name="connsiteX36" fmla="*/ 706174 w 3070769"/>
              <a:gd name="connsiteY36" fmla="*/ 1970836 h 1974149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55696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65221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65221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65221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288 h 1973555"/>
              <a:gd name="connsiteX1" fmla="*/ 445750 w 3070769"/>
              <a:gd name="connsiteY1" fmla="*/ 1591872 h 1973555"/>
              <a:gd name="connsiteX2" fmla="*/ 355300 w 3070769"/>
              <a:gd name="connsiteY2" fmla="*/ 1826748 h 1973555"/>
              <a:gd name="connsiteX3" fmla="*/ 318086 w 3070769"/>
              <a:gd name="connsiteY3" fmla="*/ 1810799 h 1973555"/>
              <a:gd name="connsiteX4" fmla="*/ 153281 w 3070769"/>
              <a:gd name="connsiteY4" fmla="*/ 1770337 h 1973555"/>
              <a:gd name="connsiteX5" fmla="*/ 4425 w 3070769"/>
              <a:gd name="connsiteY5" fmla="*/ 1757637 h 1973555"/>
              <a:gd name="connsiteX6" fmla="*/ 46956 w 3070769"/>
              <a:gd name="connsiteY6" fmla="*/ 1619413 h 1973555"/>
              <a:gd name="connsiteX7" fmla="*/ 126700 w 3070769"/>
              <a:gd name="connsiteY7" fmla="*/ 1236641 h 1973555"/>
              <a:gd name="connsiteX8" fmla="*/ 174546 w 3070769"/>
              <a:gd name="connsiteY8" fmla="*/ 625269 h 1973555"/>
              <a:gd name="connsiteX9" fmla="*/ 163914 w 3070769"/>
              <a:gd name="connsiteY9" fmla="*/ 540209 h 1973555"/>
              <a:gd name="connsiteX10" fmla="*/ 174546 w 3070769"/>
              <a:gd name="connsiteY10" fmla="*/ 455148 h 1973555"/>
              <a:gd name="connsiteX11" fmla="*/ 195811 w 3070769"/>
              <a:gd name="connsiteY11" fmla="*/ 476413 h 1973555"/>
              <a:gd name="connsiteX12" fmla="*/ 318086 w 3070769"/>
              <a:gd name="connsiteY12" fmla="*/ 497678 h 1973555"/>
              <a:gd name="connsiteX13" fmla="*/ 519144 w 3070769"/>
              <a:gd name="connsiteY13" fmla="*/ 477447 h 1973555"/>
              <a:gd name="connsiteX14" fmla="*/ 541369 w 3070769"/>
              <a:gd name="connsiteY14" fmla="*/ 545525 h 1973555"/>
              <a:gd name="connsiteX15" fmla="*/ 706174 w 3070769"/>
              <a:gd name="connsiteY15" fmla="*/ 604004 h 1973555"/>
              <a:gd name="connsiteX16" fmla="*/ 1072997 w 3070769"/>
              <a:gd name="connsiteY16" fmla="*/ 460465 h 1973555"/>
              <a:gd name="connsiteX17" fmla="*/ 1296281 w 3070769"/>
              <a:gd name="connsiteY17" fmla="*/ 464673 h 1973555"/>
              <a:gd name="connsiteX18" fmla="*/ 1535514 w 3070769"/>
              <a:gd name="connsiteY18" fmla="*/ 263762 h 1973555"/>
              <a:gd name="connsiteX19" fmla="*/ 1737532 w 3070769"/>
              <a:gd name="connsiteY19" fmla="*/ 189334 h 1973555"/>
              <a:gd name="connsiteX20" fmla="*/ 2253211 w 3070769"/>
              <a:gd name="connsiteY20" fmla="*/ 153228 h 1973555"/>
              <a:gd name="connsiteX21" fmla="*/ 2582821 w 3070769"/>
              <a:gd name="connsiteY21" fmla="*/ 19213 h 1973555"/>
              <a:gd name="connsiteX22" fmla="*/ 2627344 w 3070769"/>
              <a:gd name="connsiteY22" fmla="*/ 14931 h 1973555"/>
              <a:gd name="connsiteX23" fmla="*/ 2689146 w 3070769"/>
              <a:gd name="connsiteY23" fmla="*/ 152120 h 1973555"/>
              <a:gd name="connsiteX24" fmla="*/ 2635983 w 3070769"/>
              <a:gd name="connsiteY24" fmla="*/ 237181 h 1973555"/>
              <a:gd name="connsiteX25" fmla="*/ 2667881 w 3070769"/>
              <a:gd name="connsiteY25" fmla="*/ 423250 h 1973555"/>
              <a:gd name="connsiteX26" fmla="*/ 2864583 w 3070769"/>
              <a:gd name="connsiteY26" fmla="*/ 670015 h 1973555"/>
              <a:gd name="connsiteX27" fmla="*/ 3055969 w 3070769"/>
              <a:gd name="connsiteY27" fmla="*/ 678432 h 1973555"/>
              <a:gd name="connsiteX28" fmla="*/ 3050653 w 3070769"/>
              <a:gd name="connsiteY28" fmla="*/ 821971 h 1973555"/>
              <a:gd name="connsiteX29" fmla="*/ 2992174 w 3070769"/>
              <a:gd name="connsiteY29" fmla="*/ 837920 h 1973555"/>
              <a:gd name="connsiteX30" fmla="*/ 2907114 w 3070769"/>
              <a:gd name="connsiteY30" fmla="*/ 906958 h 1973555"/>
              <a:gd name="connsiteX31" fmla="*/ 2896481 w 3070769"/>
              <a:gd name="connsiteY31" fmla="*/ 1156897 h 1973555"/>
              <a:gd name="connsiteX32" fmla="*/ 2774207 w 3070769"/>
              <a:gd name="connsiteY32" fmla="*/ 1220692 h 1973555"/>
              <a:gd name="connsiteX33" fmla="*/ 2029928 w 3070769"/>
              <a:gd name="connsiteY33" fmla="*/ 1635362 h 1973555"/>
              <a:gd name="connsiteX34" fmla="*/ 1806644 w 3070769"/>
              <a:gd name="connsiteY34" fmla="*/ 1743681 h 1973555"/>
              <a:gd name="connsiteX35" fmla="*/ 1620574 w 3070769"/>
              <a:gd name="connsiteY35" fmla="*/ 1773585 h 1973555"/>
              <a:gd name="connsiteX36" fmla="*/ 706174 w 3070769"/>
              <a:gd name="connsiteY36" fmla="*/ 1970288 h 1973555"/>
              <a:gd name="connsiteX0" fmla="*/ 706174 w 3070769"/>
              <a:gd name="connsiteY0" fmla="*/ 1970288 h 1985657"/>
              <a:gd name="connsiteX1" fmla="*/ 445750 w 3070769"/>
              <a:gd name="connsiteY1" fmla="*/ 1591872 h 1985657"/>
              <a:gd name="connsiteX2" fmla="*/ 355300 w 3070769"/>
              <a:gd name="connsiteY2" fmla="*/ 1826748 h 1985657"/>
              <a:gd name="connsiteX3" fmla="*/ 318086 w 3070769"/>
              <a:gd name="connsiteY3" fmla="*/ 1810799 h 1985657"/>
              <a:gd name="connsiteX4" fmla="*/ 153281 w 3070769"/>
              <a:gd name="connsiteY4" fmla="*/ 1770337 h 1985657"/>
              <a:gd name="connsiteX5" fmla="*/ 4425 w 3070769"/>
              <a:gd name="connsiteY5" fmla="*/ 1757637 h 1985657"/>
              <a:gd name="connsiteX6" fmla="*/ 46956 w 3070769"/>
              <a:gd name="connsiteY6" fmla="*/ 1619413 h 1985657"/>
              <a:gd name="connsiteX7" fmla="*/ 126700 w 3070769"/>
              <a:gd name="connsiteY7" fmla="*/ 1236641 h 1985657"/>
              <a:gd name="connsiteX8" fmla="*/ 174546 w 3070769"/>
              <a:gd name="connsiteY8" fmla="*/ 625269 h 1985657"/>
              <a:gd name="connsiteX9" fmla="*/ 163914 w 3070769"/>
              <a:gd name="connsiteY9" fmla="*/ 540209 h 1985657"/>
              <a:gd name="connsiteX10" fmla="*/ 174546 w 3070769"/>
              <a:gd name="connsiteY10" fmla="*/ 455148 h 1985657"/>
              <a:gd name="connsiteX11" fmla="*/ 195811 w 3070769"/>
              <a:gd name="connsiteY11" fmla="*/ 476413 h 1985657"/>
              <a:gd name="connsiteX12" fmla="*/ 318086 w 3070769"/>
              <a:gd name="connsiteY12" fmla="*/ 497678 h 1985657"/>
              <a:gd name="connsiteX13" fmla="*/ 519144 w 3070769"/>
              <a:gd name="connsiteY13" fmla="*/ 477447 h 1985657"/>
              <a:gd name="connsiteX14" fmla="*/ 541369 w 3070769"/>
              <a:gd name="connsiteY14" fmla="*/ 545525 h 1985657"/>
              <a:gd name="connsiteX15" fmla="*/ 706174 w 3070769"/>
              <a:gd name="connsiteY15" fmla="*/ 604004 h 1985657"/>
              <a:gd name="connsiteX16" fmla="*/ 1072997 w 3070769"/>
              <a:gd name="connsiteY16" fmla="*/ 460465 h 1985657"/>
              <a:gd name="connsiteX17" fmla="*/ 1296281 w 3070769"/>
              <a:gd name="connsiteY17" fmla="*/ 464673 h 1985657"/>
              <a:gd name="connsiteX18" fmla="*/ 1535514 w 3070769"/>
              <a:gd name="connsiteY18" fmla="*/ 263762 h 1985657"/>
              <a:gd name="connsiteX19" fmla="*/ 1737532 w 3070769"/>
              <a:gd name="connsiteY19" fmla="*/ 189334 h 1985657"/>
              <a:gd name="connsiteX20" fmla="*/ 2253211 w 3070769"/>
              <a:gd name="connsiteY20" fmla="*/ 153228 h 1985657"/>
              <a:gd name="connsiteX21" fmla="*/ 2582821 w 3070769"/>
              <a:gd name="connsiteY21" fmla="*/ 19213 h 1985657"/>
              <a:gd name="connsiteX22" fmla="*/ 2627344 w 3070769"/>
              <a:gd name="connsiteY22" fmla="*/ 14931 h 1985657"/>
              <a:gd name="connsiteX23" fmla="*/ 2689146 w 3070769"/>
              <a:gd name="connsiteY23" fmla="*/ 152120 h 1985657"/>
              <a:gd name="connsiteX24" fmla="*/ 2635983 w 3070769"/>
              <a:gd name="connsiteY24" fmla="*/ 237181 h 1985657"/>
              <a:gd name="connsiteX25" fmla="*/ 2667881 w 3070769"/>
              <a:gd name="connsiteY25" fmla="*/ 423250 h 1985657"/>
              <a:gd name="connsiteX26" fmla="*/ 2864583 w 3070769"/>
              <a:gd name="connsiteY26" fmla="*/ 670015 h 1985657"/>
              <a:gd name="connsiteX27" fmla="*/ 3055969 w 3070769"/>
              <a:gd name="connsiteY27" fmla="*/ 678432 h 1985657"/>
              <a:gd name="connsiteX28" fmla="*/ 3050653 w 3070769"/>
              <a:gd name="connsiteY28" fmla="*/ 821971 h 1985657"/>
              <a:gd name="connsiteX29" fmla="*/ 2992174 w 3070769"/>
              <a:gd name="connsiteY29" fmla="*/ 837920 h 1985657"/>
              <a:gd name="connsiteX30" fmla="*/ 2907114 w 3070769"/>
              <a:gd name="connsiteY30" fmla="*/ 906958 h 1985657"/>
              <a:gd name="connsiteX31" fmla="*/ 2896481 w 3070769"/>
              <a:gd name="connsiteY31" fmla="*/ 1156897 h 1985657"/>
              <a:gd name="connsiteX32" fmla="*/ 2774207 w 3070769"/>
              <a:gd name="connsiteY32" fmla="*/ 1220692 h 1985657"/>
              <a:gd name="connsiteX33" fmla="*/ 2029928 w 3070769"/>
              <a:gd name="connsiteY33" fmla="*/ 1635362 h 1985657"/>
              <a:gd name="connsiteX34" fmla="*/ 1806644 w 3070769"/>
              <a:gd name="connsiteY34" fmla="*/ 1743681 h 1985657"/>
              <a:gd name="connsiteX35" fmla="*/ 1620574 w 3070769"/>
              <a:gd name="connsiteY35" fmla="*/ 1773585 h 1985657"/>
              <a:gd name="connsiteX36" fmla="*/ 1169246 w 3070769"/>
              <a:gd name="connsiteY36" fmla="*/ 1898584 h 1985657"/>
              <a:gd name="connsiteX37" fmla="*/ 706174 w 3070769"/>
              <a:gd name="connsiteY37" fmla="*/ 1970288 h 1985657"/>
              <a:gd name="connsiteX0" fmla="*/ 706174 w 3070769"/>
              <a:gd name="connsiteY0" fmla="*/ 1970288 h 2038658"/>
              <a:gd name="connsiteX1" fmla="*/ 445750 w 3070769"/>
              <a:gd name="connsiteY1" fmla="*/ 1591872 h 2038658"/>
              <a:gd name="connsiteX2" fmla="*/ 355300 w 3070769"/>
              <a:gd name="connsiteY2" fmla="*/ 1826748 h 2038658"/>
              <a:gd name="connsiteX3" fmla="*/ 318086 w 3070769"/>
              <a:gd name="connsiteY3" fmla="*/ 1810799 h 2038658"/>
              <a:gd name="connsiteX4" fmla="*/ 153281 w 3070769"/>
              <a:gd name="connsiteY4" fmla="*/ 1770337 h 2038658"/>
              <a:gd name="connsiteX5" fmla="*/ 4425 w 3070769"/>
              <a:gd name="connsiteY5" fmla="*/ 1757637 h 2038658"/>
              <a:gd name="connsiteX6" fmla="*/ 46956 w 3070769"/>
              <a:gd name="connsiteY6" fmla="*/ 1619413 h 2038658"/>
              <a:gd name="connsiteX7" fmla="*/ 126700 w 3070769"/>
              <a:gd name="connsiteY7" fmla="*/ 1236641 h 2038658"/>
              <a:gd name="connsiteX8" fmla="*/ 174546 w 3070769"/>
              <a:gd name="connsiteY8" fmla="*/ 625269 h 2038658"/>
              <a:gd name="connsiteX9" fmla="*/ 163914 w 3070769"/>
              <a:gd name="connsiteY9" fmla="*/ 540209 h 2038658"/>
              <a:gd name="connsiteX10" fmla="*/ 174546 w 3070769"/>
              <a:gd name="connsiteY10" fmla="*/ 455148 h 2038658"/>
              <a:gd name="connsiteX11" fmla="*/ 195811 w 3070769"/>
              <a:gd name="connsiteY11" fmla="*/ 476413 h 2038658"/>
              <a:gd name="connsiteX12" fmla="*/ 318086 w 3070769"/>
              <a:gd name="connsiteY12" fmla="*/ 497678 h 2038658"/>
              <a:gd name="connsiteX13" fmla="*/ 519144 w 3070769"/>
              <a:gd name="connsiteY13" fmla="*/ 477447 h 2038658"/>
              <a:gd name="connsiteX14" fmla="*/ 541369 w 3070769"/>
              <a:gd name="connsiteY14" fmla="*/ 545525 h 2038658"/>
              <a:gd name="connsiteX15" fmla="*/ 706174 w 3070769"/>
              <a:gd name="connsiteY15" fmla="*/ 604004 h 2038658"/>
              <a:gd name="connsiteX16" fmla="*/ 1072997 w 3070769"/>
              <a:gd name="connsiteY16" fmla="*/ 460465 h 2038658"/>
              <a:gd name="connsiteX17" fmla="*/ 1296281 w 3070769"/>
              <a:gd name="connsiteY17" fmla="*/ 464673 h 2038658"/>
              <a:gd name="connsiteX18" fmla="*/ 1535514 w 3070769"/>
              <a:gd name="connsiteY18" fmla="*/ 263762 h 2038658"/>
              <a:gd name="connsiteX19" fmla="*/ 1737532 w 3070769"/>
              <a:gd name="connsiteY19" fmla="*/ 189334 h 2038658"/>
              <a:gd name="connsiteX20" fmla="*/ 2253211 w 3070769"/>
              <a:gd name="connsiteY20" fmla="*/ 153228 h 2038658"/>
              <a:gd name="connsiteX21" fmla="*/ 2582821 w 3070769"/>
              <a:gd name="connsiteY21" fmla="*/ 19213 h 2038658"/>
              <a:gd name="connsiteX22" fmla="*/ 2627344 w 3070769"/>
              <a:gd name="connsiteY22" fmla="*/ 14931 h 2038658"/>
              <a:gd name="connsiteX23" fmla="*/ 2689146 w 3070769"/>
              <a:gd name="connsiteY23" fmla="*/ 152120 h 2038658"/>
              <a:gd name="connsiteX24" fmla="*/ 2635983 w 3070769"/>
              <a:gd name="connsiteY24" fmla="*/ 237181 h 2038658"/>
              <a:gd name="connsiteX25" fmla="*/ 2667881 w 3070769"/>
              <a:gd name="connsiteY25" fmla="*/ 423250 h 2038658"/>
              <a:gd name="connsiteX26" fmla="*/ 2864583 w 3070769"/>
              <a:gd name="connsiteY26" fmla="*/ 670015 h 2038658"/>
              <a:gd name="connsiteX27" fmla="*/ 3055969 w 3070769"/>
              <a:gd name="connsiteY27" fmla="*/ 678432 h 2038658"/>
              <a:gd name="connsiteX28" fmla="*/ 3050653 w 3070769"/>
              <a:gd name="connsiteY28" fmla="*/ 821971 h 2038658"/>
              <a:gd name="connsiteX29" fmla="*/ 2992174 w 3070769"/>
              <a:gd name="connsiteY29" fmla="*/ 837920 h 2038658"/>
              <a:gd name="connsiteX30" fmla="*/ 2907114 w 3070769"/>
              <a:gd name="connsiteY30" fmla="*/ 906958 h 2038658"/>
              <a:gd name="connsiteX31" fmla="*/ 2896481 w 3070769"/>
              <a:gd name="connsiteY31" fmla="*/ 1156897 h 2038658"/>
              <a:gd name="connsiteX32" fmla="*/ 2774207 w 3070769"/>
              <a:gd name="connsiteY32" fmla="*/ 1220692 h 2038658"/>
              <a:gd name="connsiteX33" fmla="*/ 2029928 w 3070769"/>
              <a:gd name="connsiteY33" fmla="*/ 1635362 h 2038658"/>
              <a:gd name="connsiteX34" fmla="*/ 1806644 w 3070769"/>
              <a:gd name="connsiteY34" fmla="*/ 1743681 h 2038658"/>
              <a:gd name="connsiteX35" fmla="*/ 1620574 w 3070769"/>
              <a:gd name="connsiteY35" fmla="*/ 1773585 h 2038658"/>
              <a:gd name="connsiteX36" fmla="*/ 1219287 w 3070769"/>
              <a:gd name="connsiteY36" fmla="*/ 2021414 h 2038658"/>
              <a:gd name="connsiteX37" fmla="*/ 706174 w 3070769"/>
              <a:gd name="connsiteY37" fmla="*/ 1970288 h 2038658"/>
              <a:gd name="connsiteX0" fmla="*/ 706174 w 3070769"/>
              <a:gd name="connsiteY0" fmla="*/ 1970288 h 2047879"/>
              <a:gd name="connsiteX1" fmla="*/ 445750 w 3070769"/>
              <a:gd name="connsiteY1" fmla="*/ 1591872 h 2047879"/>
              <a:gd name="connsiteX2" fmla="*/ 355300 w 3070769"/>
              <a:gd name="connsiteY2" fmla="*/ 1826748 h 2047879"/>
              <a:gd name="connsiteX3" fmla="*/ 318086 w 3070769"/>
              <a:gd name="connsiteY3" fmla="*/ 1810799 h 2047879"/>
              <a:gd name="connsiteX4" fmla="*/ 153281 w 3070769"/>
              <a:gd name="connsiteY4" fmla="*/ 1770337 h 2047879"/>
              <a:gd name="connsiteX5" fmla="*/ 4425 w 3070769"/>
              <a:gd name="connsiteY5" fmla="*/ 1757637 h 2047879"/>
              <a:gd name="connsiteX6" fmla="*/ 46956 w 3070769"/>
              <a:gd name="connsiteY6" fmla="*/ 1619413 h 2047879"/>
              <a:gd name="connsiteX7" fmla="*/ 126700 w 3070769"/>
              <a:gd name="connsiteY7" fmla="*/ 1236641 h 2047879"/>
              <a:gd name="connsiteX8" fmla="*/ 174546 w 3070769"/>
              <a:gd name="connsiteY8" fmla="*/ 625269 h 2047879"/>
              <a:gd name="connsiteX9" fmla="*/ 163914 w 3070769"/>
              <a:gd name="connsiteY9" fmla="*/ 540209 h 2047879"/>
              <a:gd name="connsiteX10" fmla="*/ 174546 w 3070769"/>
              <a:gd name="connsiteY10" fmla="*/ 455148 h 2047879"/>
              <a:gd name="connsiteX11" fmla="*/ 195811 w 3070769"/>
              <a:gd name="connsiteY11" fmla="*/ 476413 h 2047879"/>
              <a:gd name="connsiteX12" fmla="*/ 318086 w 3070769"/>
              <a:gd name="connsiteY12" fmla="*/ 497678 h 2047879"/>
              <a:gd name="connsiteX13" fmla="*/ 519144 w 3070769"/>
              <a:gd name="connsiteY13" fmla="*/ 477447 h 2047879"/>
              <a:gd name="connsiteX14" fmla="*/ 541369 w 3070769"/>
              <a:gd name="connsiteY14" fmla="*/ 545525 h 2047879"/>
              <a:gd name="connsiteX15" fmla="*/ 706174 w 3070769"/>
              <a:gd name="connsiteY15" fmla="*/ 604004 h 2047879"/>
              <a:gd name="connsiteX16" fmla="*/ 1072997 w 3070769"/>
              <a:gd name="connsiteY16" fmla="*/ 460465 h 2047879"/>
              <a:gd name="connsiteX17" fmla="*/ 1296281 w 3070769"/>
              <a:gd name="connsiteY17" fmla="*/ 464673 h 2047879"/>
              <a:gd name="connsiteX18" fmla="*/ 1535514 w 3070769"/>
              <a:gd name="connsiteY18" fmla="*/ 263762 h 2047879"/>
              <a:gd name="connsiteX19" fmla="*/ 1737532 w 3070769"/>
              <a:gd name="connsiteY19" fmla="*/ 189334 h 2047879"/>
              <a:gd name="connsiteX20" fmla="*/ 2253211 w 3070769"/>
              <a:gd name="connsiteY20" fmla="*/ 153228 h 2047879"/>
              <a:gd name="connsiteX21" fmla="*/ 2582821 w 3070769"/>
              <a:gd name="connsiteY21" fmla="*/ 19213 h 2047879"/>
              <a:gd name="connsiteX22" fmla="*/ 2627344 w 3070769"/>
              <a:gd name="connsiteY22" fmla="*/ 14931 h 2047879"/>
              <a:gd name="connsiteX23" fmla="*/ 2689146 w 3070769"/>
              <a:gd name="connsiteY23" fmla="*/ 152120 h 2047879"/>
              <a:gd name="connsiteX24" fmla="*/ 2635983 w 3070769"/>
              <a:gd name="connsiteY24" fmla="*/ 237181 h 2047879"/>
              <a:gd name="connsiteX25" fmla="*/ 2667881 w 3070769"/>
              <a:gd name="connsiteY25" fmla="*/ 423250 h 2047879"/>
              <a:gd name="connsiteX26" fmla="*/ 2864583 w 3070769"/>
              <a:gd name="connsiteY26" fmla="*/ 670015 h 2047879"/>
              <a:gd name="connsiteX27" fmla="*/ 3055969 w 3070769"/>
              <a:gd name="connsiteY27" fmla="*/ 678432 h 2047879"/>
              <a:gd name="connsiteX28" fmla="*/ 3050653 w 3070769"/>
              <a:gd name="connsiteY28" fmla="*/ 821971 h 2047879"/>
              <a:gd name="connsiteX29" fmla="*/ 2992174 w 3070769"/>
              <a:gd name="connsiteY29" fmla="*/ 837920 h 2047879"/>
              <a:gd name="connsiteX30" fmla="*/ 2907114 w 3070769"/>
              <a:gd name="connsiteY30" fmla="*/ 906958 h 2047879"/>
              <a:gd name="connsiteX31" fmla="*/ 2896481 w 3070769"/>
              <a:gd name="connsiteY31" fmla="*/ 1156897 h 2047879"/>
              <a:gd name="connsiteX32" fmla="*/ 2774207 w 3070769"/>
              <a:gd name="connsiteY32" fmla="*/ 1220692 h 2047879"/>
              <a:gd name="connsiteX33" fmla="*/ 2029928 w 3070769"/>
              <a:gd name="connsiteY33" fmla="*/ 1635362 h 2047879"/>
              <a:gd name="connsiteX34" fmla="*/ 1806644 w 3070769"/>
              <a:gd name="connsiteY34" fmla="*/ 1743681 h 2047879"/>
              <a:gd name="connsiteX35" fmla="*/ 1620574 w 3070769"/>
              <a:gd name="connsiteY35" fmla="*/ 1773585 h 2047879"/>
              <a:gd name="connsiteX36" fmla="*/ 1219287 w 3070769"/>
              <a:gd name="connsiteY36" fmla="*/ 2021414 h 2047879"/>
              <a:gd name="connsiteX37" fmla="*/ 887192 w 3070769"/>
              <a:gd name="connsiteY37" fmla="*/ 2035061 h 2047879"/>
              <a:gd name="connsiteX38" fmla="*/ 706174 w 3070769"/>
              <a:gd name="connsiteY38" fmla="*/ 1970288 h 2047879"/>
              <a:gd name="connsiteX0" fmla="*/ 706174 w 3070769"/>
              <a:gd name="connsiteY0" fmla="*/ 1970288 h 2033299"/>
              <a:gd name="connsiteX1" fmla="*/ 445750 w 3070769"/>
              <a:gd name="connsiteY1" fmla="*/ 1591872 h 2033299"/>
              <a:gd name="connsiteX2" fmla="*/ 355300 w 3070769"/>
              <a:gd name="connsiteY2" fmla="*/ 1826748 h 2033299"/>
              <a:gd name="connsiteX3" fmla="*/ 318086 w 3070769"/>
              <a:gd name="connsiteY3" fmla="*/ 1810799 h 2033299"/>
              <a:gd name="connsiteX4" fmla="*/ 153281 w 3070769"/>
              <a:gd name="connsiteY4" fmla="*/ 1770337 h 2033299"/>
              <a:gd name="connsiteX5" fmla="*/ 4425 w 3070769"/>
              <a:gd name="connsiteY5" fmla="*/ 1757637 h 2033299"/>
              <a:gd name="connsiteX6" fmla="*/ 46956 w 3070769"/>
              <a:gd name="connsiteY6" fmla="*/ 1619413 h 2033299"/>
              <a:gd name="connsiteX7" fmla="*/ 126700 w 3070769"/>
              <a:gd name="connsiteY7" fmla="*/ 1236641 h 2033299"/>
              <a:gd name="connsiteX8" fmla="*/ 174546 w 3070769"/>
              <a:gd name="connsiteY8" fmla="*/ 625269 h 2033299"/>
              <a:gd name="connsiteX9" fmla="*/ 163914 w 3070769"/>
              <a:gd name="connsiteY9" fmla="*/ 540209 h 2033299"/>
              <a:gd name="connsiteX10" fmla="*/ 174546 w 3070769"/>
              <a:gd name="connsiteY10" fmla="*/ 455148 h 2033299"/>
              <a:gd name="connsiteX11" fmla="*/ 195811 w 3070769"/>
              <a:gd name="connsiteY11" fmla="*/ 476413 h 2033299"/>
              <a:gd name="connsiteX12" fmla="*/ 318086 w 3070769"/>
              <a:gd name="connsiteY12" fmla="*/ 497678 h 2033299"/>
              <a:gd name="connsiteX13" fmla="*/ 519144 w 3070769"/>
              <a:gd name="connsiteY13" fmla="*/ 477447 h 2033299"/>
              <a:gd name="connsiteX14" fmla="*/ 541369 w 3070769"/>
              <a:gd name="connsiteY14" fmla="*/ 545525 h 2033299"/>
              <a:gd name="connsiteX15" fmla="*/ 706174 w 3070769"/>
              <a:gd name="connsiteY15" fmla="*/ 604004 h 2033299"/>
              <a:gd name="connsiteX16" fmla="*/ 1072997 w 3070769"/>
              <a:gd name="connsiteY16" fmla="*/ 460465 h 2033299"/>
              <a:gd name="connsiteX17" fmla="*/ 1296281 w 3070769"/>
              <a:gd name="connsiteY17" fmla="*/ 464673 h 2033299"/>
              <a:gd name="connsiteX18" fmla="*/ 1535514 w 3070769"/>
              <a:gd name="connsiteY18" fmla="*/ 263762 h 2033299"/>
              <a:gd name="connsiteX19" fmla="*/ 1737532 w 3070769"/>
              <a:gd name="connsiteY19" fmla="*/ 189334 h 2033299"/>
              <a:gd name="connsiteX20" fmla="*/ 2253211 w 3070769"/>
              <a:gd name="connsiteY20" fmla="*/ 153228 h 2033299"/>
              <a:gd name="connsiteX21" fmla="*/ 2582821 w 3070769"/>
              <a:gd name="connsiteY21" fmla="*/ 19213 h 2033299"/>
              <a:gd name="connsiteX22" fmla="*/ 2627344 w 3070769"/>
              <a:gd name="connsiteY22" fmla="*/ 14931 h 2033299"/>
              <a:gd name="connsiteX23" fmla="*/ 2689146 w 3070769"/>
              <a:gd name="connsiteY23" fmla="*/ 152120 h 2033299"/>
              <a:gd name="connsiteX24" fmla="*/ 2635983 w 3070769"/>
              <a:gd name="connsiteY24" fmla="*/ 237181 h 2033299"/>
              <a:gd name="connsiteX25" fmla="*/ 2667881 w 3070769"/>
              <a:gd name="connsiteY25" fmla="*/ 423250 h 2033299"/>
              <a:gd name="connsiteX26" fmla="*/ 2864583 w 3070769"/>
              <a:gd name="connsiteY26" fmla="*/ 670015 h 2033299"/>
              <a:gd name="connsiteX27" fmla="*/ 3055969 w 3070769"/>
              <a:gd name="connsiteY27" fmla="*/ 678432 h 2033299"/>
              <a:gd name="connsiteX28" fmla="*/ 3050653 w 3070769"/>
              <a:gd name="connsiteY28" fmla="*/ 821971 h 2033299"/>
              <a:gd name="connsiteX29" fmla="*/ 2992174 w 3070769"/>
              <a:gd name="connsiteY29" fmla="*/ 837920 h 2033299"/>
              <a:gd name="connsiteX30" fmla="*/ 2907114 w 3070769"/>
              <a:gd name="connsiteY30" fmla="*/ 906958 h 2033299"/>
              <a:gd name="connsiteX31" fmla="*/ 2896481 w 3070769"/>
              <a:gd name="connsiteY31" fmla="*/ 1156897 h 2033299"/>
              <a:gd name="connsiteX32" fmla="*/ 2774207 w 3070769"/>
              <a:gd name="connsiteY32" fmla="*/ 1220692 h 2033299"/>
              <a:gd name="connsiteX33" fmla="*/ 2029928 w 3070769"/>
              <a:gd name="connsiteY33" fmla="*/ 1635362 h 2033299"/>
              <a:gd name="connsiteX34" fmla="*/ 1806644 w 3070769"/>
              <a:gd name="connsiteY34" fmla="*/ 1743681 h 2033299"/>
              <a:gd name="connsiteX35" fmla="*/ 1620574 w 3070769"/>
              <a:gd name="connsiteY35" fmla="*/ 1773585 h 2033299"/>
              <a:gd name="connsiteX36" fmla="*/ 1219287 w 3070769"/>
              <a:gd name="connsiteY36" fmla="*/ 2021414 h 2033299"/>
              <a:gd name="connsiteX37" fmla="*/ 887192 w 3070769"/>
              <a:gd name="connsiteY37" fmla="*/ 1966822 h 2033299"/>
              <a:gd name="connsiteX38" fmla="*/ 706174 w 3070769"/>
              <a:gd name="connsiteY38" fmla="*/ 1970288 h 2033299"/>
              <a:gd name="connsiteX0" fmla="*/ 683428 w 3070769"/>
              <a:gd name="connsiteY0" fmla="*/ 1933894 h 2033299"/>
              <a:gd name="connsiteX1" fmla="*/ 445750 w 3070769"/>
              <a:gd name="connsiteY1" fmla="*/ 1591872 h 2033299"/>
              <a:gd name="connsiteX2" fmla="*/ 355300 w 3070769"/>
              <a:gd name="connsiteY2" fmla="*/ 1826748 h 2033299"/>
              <a:gd name="connsiteX3" fmla="*/ 318086 w 3070769"/>
              <a:gd name="connsiteY3" fmla="*/ 1810799 h 2033299"/>
              <a:gd name="connsiteX4" fmla="*/ 153281 w 3070769"/>
              <a:gd name="connsiteY4" fmla="*/ 1770337 h 2033299"/>
              <a:gd name="connsiteX5" fmla="*/ 4425 w 3070769"/>
              <a:gd name="connsiteY5" fmla="*/ 1757637 h 2033299"/>
              <a:gd name="connsiteX6" fmla="*/ 46956 w 3070769"/>
              <a:gd name="connsiteY6" fmla="*/ 1619413 h 2033299"/>
              <a:gd name="connsiteX7" fmla="*/ 126700 w 3070769"/>
              <a:gd name="connsiteY7" fmla="*/ 1236641 h 2033299"/>
              <a:gd name="connsiteX8" fmla="*/ 174546 w 3070769"/>
              <a:gd name="connsiteY8" fmla="*/ 625269 h 2033299"/>
              <a:gd name="connsiteX9" fmla="*/ 163914 w 3070769"/>
              <a:gd name="connsiteY9" fmla="*/ 540209 h 2033299"/>
              <a:gd name="connsiteX10" fmla="*/ 174546 w 3070769"/>
              <a:gd name="connsiteY10" fmla="*/ 455148 h 2033299"/>
              <a:gd name="connsiteX11" fmla="*/ 195811 w 3070769"/>
              <a:gd name="connsiteY11" fmla="*/ 476413 h 2033299"/>
              <a:gd name="connsiteX12" fmla="*/ 318086 w 3070769"/>
              <a:gd name="connsiteY12" fmla="*/ 497678 h 2033299"/>
              <a:gd name="connsiteX13" fmla="*/ 519144 w 3070769"/>
              <a:gd name="connsiteY13" fmla="*/ 477447 h 2033299"/>
              <a:gd name="connsiteX14" fmla="*/ 541369 w 3070769"/>
              <a:gd name="connsiteY14" fmla="*/ 545525 h 2033299"/>
              <a:gd name="connsiteX15" fmla="*/ 706174 w 3070769"/>
              <a:gd name="connsiteY15" fmla="*/ 604004 h 2033299"/>
              <a:gd name="connsiteX16" fmla="*/ 1072997 w 3070769"/>
              <a:gd name="connsiteY16" fmla="*/ 460465 h 2033299"/>
              <a:gd name="connsiteX17" fmla="*/ 1296281 w 3070769"/>
              <a:gd name="connsiteY17" fmla="*/ 464673 h 2033299"/>
              <a:gd name="connsiteX18" fmla="*/ 1535514 w 3070769"/>
              <a:gd name="connsiteY18" fmla="*/ 263762 h 2033299"/>
              <a:gd name="connsiteX19" fmla="*/ 1737532 w 3070769"/>
              <a:gd name="connsiteY19" fmla="*/ 189334 h 2033299"/>
              <a:gd name="connsiteX20" fmla="*/ 2253211 w 3070769"/>
              <a:gd name="connsiteY20" fmla="*/ 153228 h 2033299"/>
              <a:gd name="connsiteX21" fmla="*/ 2582821 w 3070769"/>
              <a:gd name="connsiteY21" fmla="*/ 19213 h 2033299"/>
              <a:gd name="connsiteX22" fmla="*/ 2627344 w 3070769"/>
              <a:gd name="connsiteY22" fmla="*/ 14931 h 2033299"/>
              <a:gd name="connsiteX23" fmla="*/ 2689146 w 3070769"/>
              <a:gd name="connsiteY23" fmla="*/ 152120 h 2033299"/>
              <a:gd name="connsiteX24" fmla="*/ 2635983 w 3070769"/>
              <a:gd name="connsiteY24" fmla="*/ 237181 h 2033299"/>
              <a:gd name="connsiteX25" fmla="*/ 2667881 w 3070769"/>
              <a:gd name="connsiteY25" fmla="*/ 423250 h 2033299"/>
              <a:gd name="connsiteX26" fmla="*/ 2864583 w 3070769"/>
              <a:gd name="connsiteY26" fmla="*/ 670015 h 2033299"/>
              <a:gd name="connsiteX27" fmla="*/ 3055969 w 3070769"/>
              <a:gd name="connsiteY27" fmla="*/ 678432 h 2033299"/>
              <a:gd name="connsiteX28" fmla="*/ 3050653 w 3070769"/>
              <a:gd name="connsiteY28" fmla="*/ 821971 h 2033299"/>
              <a:gd name="connsiteX29" fmla="*/ 2992174 w 3070769"/>
              <a:gd name="connsiteY29" fmla="*/ 837920 h 2033299"/>
              <a:gd name="connsiteX30" fmla="*/ 2907114 w 3070769"/>
              <a:gd name="connsiteY30" fmla="*/ 906958 h 2033299"/>
              <a:gd name="connsiteX31" fmla="*/ 2896481 w 3070769"/>
              <a:gd name="connsiteY31" fmla="*/ 1156897 h 2033299"/>
              <a:gd name="connsiteX32" fmla="*/ 2774207 w 3070769"/>
              <a:gd name="connsiteY32" fmla="*/ 1220692 h 2033299"/>
              <a:gd name="connsiteX33" fmla="*/ 2029928 w 3070769"/>
              <a:gd name="connsiteY33" fmla="*/ 1635362 h 2033299"/>
              <a:gd name="connsiteX34" fmla="*/ 1806644 w 3070769"/>
              <a:gd name="connsiteY34" fmla="*/ 1743681 h 2033299"/>
              <a:gd name="connsiteX35" fmla="*/ 1620574 w 3070769"/>
              <a:gd name="connsiteY35" fmla="*/ 1773585 h 2033299"/>
              <a:gd name="connsiteX36" fmla="*/ 1219287 w 3070769"/>
              <a:gd name="connsiteY36" fmla="*/ 2021414 h 2033299"/>
              <a:gd name="connsiteX37" fmla="*/ 887192 w 3070769"/>
              <a:gd name="connsiteY37" fmla="*/ 1966822 h 2033299"/>
              <a:gd name="connsiteX38" fmla="*/ 683428 w 3070769"/>
              <a:gd name="connsiteY38" fmla="*/ 1933894 h 2033299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029928 w 3070769"/>
              <a:gd name="connsiteY33" fmla="*/ 1635362 h 2058406"/>
              <a:gd name="connsiteX34" fmla="*/ 1806644 w 3070769"/>
              <a:gd name="connsiteY34" fmla="*/ 1743681 h 2058406"/>
              <a:gd name="connsiteX35" fmla="*/ 1620574 w 3070769"/>
              <a:gd name="connsiteY35" fmla="*/ 1773585 h 2058406"/>
              <a:gd name="connsiteX36" fmla="*/ 1214737 w 3070769"/>
              <a:gd name="connsiteY36" fmla="*/ 2048710 h 2058406"/>
              <a:gd name="connsiteX37" fmla="*/ 887192 w 3070769"/>
              <a:gd name="connsiteY37" fmla="*/ 1966822 h 2058406"/>
              <a:gd name="connsiteX38" fmla="*/ 683428 w 3070769"/>
              <a:gd name="connsiteY38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029928 w 3070769"/>
              <a:gd name="connsiteY33" fmla="*/ 1635362 h 2058406"/>
              <a:gd name="connsiteX34" fmla="*/ 1806644 w 3070769"/>
              <a:gd name="connsiteY34" fmla="*/ 1743681 h 2058406"/>
              <a:gd name="connsiteX35" fmla="*/ 1529589 w 3070769"/>
              <a:gd name="connsiteY35" fmla="*/ 1796331 h 2058406"/>
              <a:gd name="connsiteX36" fmla="*/ 1214737 w 3070769"/>
              <a:gd name="connsiteY36" fmla="*/ 2048710 h 2058406"/>
              <a:gd name="connsiteX37" fmla="*/ 887192 w 3070769"/>
              <a:gd name="connsiteY37" fmla="*/ 1966822 h 2058406"/>
              <a:gd name="connsiteX38" fmla="*/ 683428 w 3070769"/>
              <a:gd name="connsiteY38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029928 w 3070769"/>
              <a:gd name="connsiteY33" fmla="*/ 1635362 h 2058406"/>
              <a:gd name="connsiteX34" fmla="*/ 1806644 w 3070769"/>
              <a:gd name="connsiteY34" fmla="*/ 1743681 h 2058406"/>
              <a:gd name="connsiteX35" fmla="*/ 1515941 w 3070769"/>
              <a:gd name="connsiteY35" fmla="*/ 1814528 h 2058406"/>
              <a:gd name="connsiteX36" fmla="*/ 1214737 w 3070769"/>
              <a:gd name="connsiteY36" fmla="*/ 2048710 h 2058406"/>
              <a:gd name="connsiteX37" fmla="*/ 887192 w 3070769"/>
              <a:gd name="connsiteY37" fmla="*/ 1966822 h 2058406"/>
              <a:gd name="connsiteX38" fmla="*/ 683428 w 3070769"/>
              <a:gd name="connsiteY38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43037 w 3070769"/>
              <a:gd name="connsiteY33" fmla="*/ 1402713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534022 w 3070769"/>
              <a:gd name="connsiteY33" fmla="*/ 1730259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97628 w 3070769"/>
              <a:gd name="connsiteY33" fmla="*/ 1689315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97628 w 3070769"/>
              <a:gd name="connsiteY33" fmla="*/ 1689315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97628 w 3070769"/>
              <a:gd name="connsiteY33" fmla="*/ 1689315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070769" h="2058406">
                <a:moveTo>
                  <a:pt x="683428" y="1933894"/>
                </a:moveTo>
                <a:cubicBezTo>
                  <a:pt x="609854" y="1871402"/>
                  <a:pt x="500438" y="1609730"/>
                  <a:pt x="445750" y="1591872"/>
                </a:cubicBezTo>
                <a:cubicBezTo>
                  <a:pt x="391062" y="1574014"/>
                  <a:pt x="376577" y="1790260"/>
                  <a:pt x="355300" y="1826748"/>
                </a:cubicBezTo>
                <a:cubicBezTo>
                  <a:pt x="334023" y="1863236"/>
                  <a:pt x="351756" y="1820201"/>
                  <a:pt x="318086" y="1810799"/>
                </a:cubicBezTo>
                <a:cubicBezTo>
                  <a:pt x="284416" y="1801397"/>
                  <a:pt x="205558" y="1779197"/>
                  <a:pt x="153281" y="1770337"/>
                </a:cubicBezTo>
                <a:cubicBezTo>
                  <a:pt x="101004" y="1761477"/>
                  <a:pt x="22146" y="1782791"/>
                  <a:pt x="4425" y="1757637"/>
                </a:cubicBezTo>
                <a:cubicBezTo>
                  <a:pt x="-13296" y="1732483"/>
                  <a:pt x="26577" y="1706246"/>
                  <a:pt x="46956" y="1619413"/>
                </a:cubicBezTo>
                <a:cubicBezTo>
                  <a:pt x="67335" y="1532580"/>
                  <a:pt x="105435" y="1402332"/>
                  <a:pt x="126700" y="1236641"/>
                </a:cubicBezTo>
                <a:cubicBezTo>
                  <a:pt x="147965" y="1070950"/>
                  <a:pt x="168344" y="741341"/>
                  <a:pt x="174546" y="625269"/>
                </a:cubicBezTo>
                <a:cubicBezTo>
                  <a:pt x="180748" y="509197"/>
                  <a:pt x="163914" y="568562"/>
                  <a:pt x="163914" y="540209"/>
                </a:cubicBezTo>
                <a:cubicBezTo>
                  <a:pt x="163914" y="511856"/>
                  <a:pt x="174546" y="455148"/>
                  <a:pt x="174546" y="455148"/>
                </a:cubicBezTo>
                <a:cubicBezTo>
                  <a:pt x="179862" y="444515"/>
                  <a:pt x="171888" y="469325"/>
                  <a:pt x="195811" y="476413"/>
                </a:cubicBezTo>
                <a:cubicBezTo>
                  <a:pt x="219734" y="483501"/>
                  <a:pt x="264197" y="497506"/>
                  <a:pt x="318086" y="497678"/>
                </a:cubicBezTo>
                <a:cubicBezTo>
                  <a:pt x="371975" y="497850"/>
                  <a:pt x="481930" y="469473"/>
                  <a:pt x="519144" y="477447"/>
                </a:cubicBezTo>
                <a:cubicBezTo>
                  <a:pt x="556358" y="485421"/>
                  <a:pt x="510197" y="524432"/>
                  <a:pt x="541369" y="545525"/>
                </a:cubicBezTo>
                <a:cubicBezTo>
                  <a:pt x="572541" y="566618"/>
                  <a:pt x="617569" y="618181"/>
                  <a:pt x="706174" y="604004"/>
                </a:cubicBezTo>
                <a:cubicBezTo>
                  <a:pt x="794779" y="589827"/>
                  <a:pt x="974646" y="483687"/>
                  <a:pt x="1072997" y="460465"/>
                </a:cubicBezTo>
                <a:cubicBezTo>
                  <a:pt x="1171348" y="437243"/>
                  <a:pt x="1263645" y="491107"/>
                  <a:pt x="1296281" y="464673"/>
                </a:cubicBezTo>
                <a:cubicBezTo>
                  <a:pt x="1328917" y="438239"/>
                  <a:pt x="1461972" y="309652"/>
                  <a:pt x="1535514" y="263762"/>
                </a:cubicBezTo>
                <a:cubicBezTo>
                  <a:pt x="1609056" y="217872"/>
                  <a:pt x="1617916" y="207756"/>
                  <a:pt x="1737532" y="189334"/>
                </a:cubicBezTo>
                <a:cubicBezTo>
                  <a:pt x="1857148" y="170912"/>
                  <a:pt x="2112330" y="181581"/>
                  <a:pt x="2253211" y="153228"/>
                </a:cubicBezTo>
                <a:cubicBezTo>
                  <a:pt x="2394092" y="124875"/>
                  <a:pt x="2520466" y="42263"/>
                  <a:pt x="2582821" y="19213"/>
                </a:cubicBezTo>
                <a:cubicBezTo>
                  <a:pt x="2645177" y="-3837"/>
                  <a:pt x="2609623" y="-7220"/>
                  <a:pt x="2627344" y="14931"/>
                </a:cubicBezTo>
                <a:cubicBezTo>
                  <a:pt x="2645065" y="37082"/>
                  <a:pt x="2687706" y="115078"/>
                  <a:pt x="2689146" y="152120"/>
                </a:cubicBezTo>
                <a:cubicBezTo>
                  <a:pt x="2690586" y="189162"/>
                  <a:pt x="2639527" y="191993"/>
                  <a:pt x="2635983" y="237181"/>
                </a:cubicBezTo>
                <a:cubicBezTo>
                  <a:pt x="2632439" y="282369"/>
                  <a:pt x="2629781" y="351111"/>
                  <a:pt x="2667881" y="423250"/>
                </a:cubicBezTo>
                <a:cubicBezTo>
                  <a:pt x="2705981" y="495389"/>
                  <a:pt x="2799902" y="627485"/>
                  <a:pt x="2864583" y="670015"/>
                </a:cubicBezTo>
                <a:cubicBezTo>
                  <a:pt x="2929264" y="712545"/>
                  <a:pt x="3024957" y="653106"/>
                  <a:pt x="3055969" y="678432"/>
                </a:cubicBezTo>
                <a:cubicBezTo>
                  <a:pt x="3086981" y="703758"/>
                  <a:pt x="3061286" y="795390"/>
                  <a:pt x="3050653" y="821971"/>
                </a:cubicBezTo>
                <a:cubicBezTo>
                  <a:pt x="3040021" y="848552"/>
                  <a:pt x="3016097" y="823756"/>
                  <a:pt x="2992174" y="837920"/>
                </a:cubicBezTo>
                <a:cubicBezTo>
                  <a:pt x="2968251" y="852084"/>
                  <a:pt x="2923063" y="853795"/>
                  <a:pt x="2907114" y="906958"/>
                </a:cubicBezTo>
                <a:cubicBezTo>
                  <a:pt x="2891165" y="960121"/>
                  <a:pt x="2918632" y="1104608"/>
                  <a:pt x="2896481" y="1156897"/>
                </a:cubicBezTo>
                <a:cubicBezTo>
                  <a:pt x="2874330" y="1209186"/>
                  <a:pt x="2840683" y="1131956"/>
                  <a:pt x="2774207" y="1220692"/>
                </a:cubicBezTo>
                <a:cubicBezTo>
                  <a:pt x="2707732" y="1309428"/>
                  <a:pt x="2686872" y="1560402"/>
                  <a:pt x="2497628" y="1689315"/>
                </a:cubicBezTo>
                <a:cubicBezTo>
                  <a:pt x="2356892" y="1721372"/>
                  <a:pt x="2145092" y="1626301"/>
                  <a:pt x="2029928" y="1635362"/>
                </a:cubicBezTo>
                <a:cubicBezTo>
                  <a:pt x="1914764" y="1644423"/>
                  <a:pt x="1874870" y="1720644"/>
                  <a:pt x="1806644" y="1743681"/>
                </a:cubicBezTo>
                <a:cubicBezTo>
                  <a:pt x="1738418" y="1766718"/>
                  <a:pt x="1614592" y="1763690"/>
                  <a:pt x="1515941" y="1814528"/>
                </a:cubicBezTo>
                <a:cubicBezTo>
                  <a:pt x="1417290" y="1865366"/>
                  <a:pt x="1336967" y="2005131"/>
                  <a:pt x="1214737" y="2048710"/>
                </a:cubicBezTo>
                <a:cubicBezTo>
                  <a:pt x="1092507" y="2092289"/>
                  <a:pt x="972711" y="1975343"/>
                  <a:pt x="887192" y="1966822"/>
                </a:cubicBezTo>
                <a:cubicBezTo>
                  <a:pt x="801673" y="1958301"/>
                  <a:pt x="757002" y="1996386"/>
                  <a:pt x="683428" y="193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orme libre : forme 79"/>
          <p:cNvSpPr/>
          <p:nvPr/>
        </p:nvSpPr>
        <p:spPr>
          <a:xfrm>
            <a:off x="752887" y="2404059"/>
            <a:ext cx="3070769" cy="2058406"/>
          </a:xfrm>
          <a:custGeom>
            <a:avLst/>
            <a:gdLst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631746 w 3070375"/>
              <a:gd name="connsiteY15" fmla="*/ 598023 h 1977572"/>
              <a:gd name="connsiteX16" fmla="*/ 1030467 w 3070375"/>
              <a:gd name="connsiteY16" fmla="*/ 507647 h 1977572"/>
              <a:gd name="connsiteX17" fmla="*/ 1290965 w 3070375"/>
              <a:gd name="connsiteY17" fmla="*/ 475749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631746 w 3070375"/>
              <a:gd name="connsiteY15" fmla="*/ 598023 h 1977572"/>
              <a:gd name="connsiteX16" fmla="*/ 1030467 w 3070375"/>
              <a:gd name="connsiteY16" fmla="*/ 50764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631746 w 3070375"/>
              <a:gd name="connsiteY15" fmla="*/ 598023 h 1977572"/>
              <a:gd name="connsiteX16" fmla="*/ 1168690 w 3070375"/>
              <a:gd name="connsiteY16" fmla="*/ 46511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706174 w 3070375"/>
              <a:gd name="connsiteY15" fmla="*/ 608656 h 1977572"/>
              <a:gd name="connsiteX16" fmla="*/ 1168690 w 3070375"/>
              <a:gd name="connsiteY16" fmla="*/ 46511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0667 w 3070375"/>
              <a:gd name="connsiteY24" fmla="*/ 199302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375"/>
              <a:gd name="connsiteY0" fmla="*/ 1974940 h 1977572"/>
              <a:gd name="connsiteX1" fmla="*/ 461625 w 3070375"/>
              <a:gd name="connsiteY1" fmla="*/ 1618749 h 1977572"/>
              <a:gd name="connsiteX2" fmla="*/ 355300 w 3070375"/>
              <a:gd name="connsiteY2" fmla="*/ 1831400 h 1977572"/>
              <a:gd name="connsiteX3" fmla="*/ 318086 w 3070375"/>
              <a:gd name="connsiteY3" fmla="*/ 1815451 h 1977572"/>
              <a:gd name="connsiteX4" fmla="*/ 153281 w 3070375"/>
              <a:gd name="connsiteY4" fmla="*/ 1762289 h 1977572"/>
              <a:gd name="connsiteX5" fmla="*/ 4425 w 3070375"/>
              <a:gd name="connsiteY5" fmla="*/ 1762289 h 1977572"/>
              <a:gd name="connsiteX6" fmla="*/ 46956 w 3070375"/>
              <a:gd name="connsiteY6" fmla="*/ 1624065 h 1977572"/>
              <a:gd name="connsiteX7" fmla="*/ 126700 w 3070375"/>
              <a:gd name="connsiteY7" fmla="*/ 1241293 h 1977572"/>
              <a:gd name="connsiteX8" fmla="*/ 174546 w 3070375"/>
              <a:gd name="connsiteY8" fmla="*/ 629921 h 1977572"/>
              <a:gd name="connsiteX9" fmla="*/ 163914 w 3070375"/>
              <a:gd name="connsiteY9" fmla="*/ 544861 h 1977572"/>
              <a:gd name="connsiteX10" fmla="*/ 174546 w 3070375"/>
              <a:gd name="connsiteY10" fmla="*/ 459800 h 1977572"/>
              <a:gd name="connsiteX11" fmla="*/ 195811 w 3070375"/>
              <a:gd name="connsiteY11" fmla="*/ 481065 h 1977572"/>
              <a:gd name="connsiteX12" fmla="*/ 318086 w 3070375"/>
              <a:gd name="connsiteY12" fmla="*/ 502330 h 1977572"/>
              <a:gd name="connsiteX13" fmla="*/ 541369 w 3070375"/>
              <a:gd name="connsiteY13" fmla="*/ 475749 h 1977572"/>
              <a:gd name="connsiteX14" fmla="*/ 541369 w 3070375"/>
              <a:gd name="connsiteY14" fmla="*/ 550177 h 1977572"/>
              <a:gd name="connsiteX15" fmla="*/ 706174 w 3070375"/>
              <a:gd name="connsiteY15" fmla="*/ 608656 h 1977572"/>
              <a:gd name="connsiteX16" fmla="*/ 1168690 w 3070375"/>
              <a:gd name="connsiteY16" fmla="*/ 465117 h 1977572"/>
              <a:gd name="connsiteX17" fmla="*/ 1296281 w 3070375"/>
              <a:gd name="connsiteY17" fmla="*/ 459800 h 1977572"/>
              <a:gd name="connsiteX18" fmla="*/ 1535514 w 3070375"/>
              <a:gd name="connsiteY18" fmla="*/ 268414 h 1977572"/>
              <a:gd name="connsiteX19" fmla="*/ 1737532 w 3070375"/>
              <a:gd name="connsiteY19" fmla="*/ 193986 h 1977572"/>
              <a:gd name="connsiteX20" fmla="*/ 2253211 w 3070375"/>
              <a:gd name="connsiteY20" fmla="*/ 167405 h 1977572"/>
              <a:gd name="connsiteX21" fmla="*/ 2582821 w 3070375"/>
              <a:gd name="connsiteY21" fmla="*/ 23865 h 1977572"/>
              <a:gd name="connsiteX22" fmla="*/ 2598769 w 3070375"/>
              <a:gd name="connsiteY22" fmla="*/ 13233 h 1977572"/>
              <a:gd name="connsiteX23" fmla="*/ 2689146 w 3070375"/>
              <a:gd name="connsiteY23" fmla="*/ 156772 h 1977572"/>
              <a:gd name="connsiteX24" fmla="*/ 2635983 w 3070375"/>
              <a:gd name="connsiteY24" fmla="*/ 241833 h 1977572"/>
              <a:gd name="connsiteX25" fmla="*/ 2699779 w 3070375"/>
              <a:gd name="connsiteY25" fmla="*/ 459800 h 1977572"/>
              <a:gd name="connsiteX26" fmla="*/ 2869900 w 3070375"/>
              <a:gd name="connsiteY26" fmla="*/ 699033 h 1977572"/>
              <a:gd name="connsiteX27" fmla="*/ 3055969 w 3070375"/>
              <a:gd name="connsiteY27" fmla="*/ 683084 h 1977572"/>
              <a:gd name="connsiteX28" fmla="*/ 3050653 w 3070375"/>
              <a:gd name="connsiteY28" fmla="*/ 826623 h 1977572"/>
              <a:gd name="connsiteX29" fmla="*/ 2992174 w 3070375"/>
              <a:gd name="connsiteY29" fmla="*/ 842572 h 1977572"/>
              <a:gd name="connsiteX30" fmla="*/ 2907114 w 3070375"/>
              <a:gd name="connsiteY30" fmla="*/ 895735 h 1977572"/>
              <a:gd name="connsiteX31" fmla="*/ 2896481 w 3070375"/>
              <a:gd name="connsiteY31" fmla="*/ 1161549 h 1977572"/>
              <a:gd name="connsiteX32" fmla="*/ 2774207 w 3070375"/>
              <a:gd name="connsiteY32" fmla="*/ 1225344 h 1977572"/>
              <a:gd name="connsiteX33" fmla="*/ 2029928 w 3070375"/>
              <a:gd name="connsiteY33" fmla="*/ 1640014 h 1977572"/>
              <a:gd name="connsiteX34" fmla="*/ 1806644 w 3070375"/>
              <a:gd name="connsiteY34" fmla="*/ 1719758 h 1977572"/>
              <a:gd name="connsiteX35" fmla="*/ 1620574 w 3070375"/>
              <a:gd name="connsiteY35" fmla="*/ 1778237 h 1977572"/>
              <a:gd name="connsiteX36" fmla="*/ 706174 w 3070375"/>
              <a:gd name="connsiteY36" fmla="*/ 1974940 h 1977572"/>
              <a:gd name="connsiteX0" fmla="*/ 706174 w 3070769"/>
              <a:gd name="connsiteY0" fmla="*/ 1974940 h 1977572"/>
              <a:gd name="connsiteX1" fmla="*/ 461625 w 3070769"/>
              <a:gd name="connsiteY1" fmla="*/ 1618749 h 1977572"/>
              <a:gd name="connsiteX2" fmla="*/ 355300 w 3070769"/>
              <a:gd name="connsiteY2" fmla="*/ 1831400 h 1977572"/>
              <a:gd name="connsiteX3" fmla="*/ 318086 w 3070769"/>
              <a:gd name="connsiteY3" fmla="*/ 1815451 h 1977572"/>
              <a:gd name="connsiteX4" fmla="*/ 153281 w 3070769"/>
              <a:gd name="connsiteY4" fmla="*/ 1762289 h 1977572"/>
              <a:gd name="connsiteX5" fmla="*/ 4425 w 3070769"/>
              <a:gd name="connsiteY5" fmla="*/ 1762289 h 1977572"/>
              <a:gd name="connsiteX6" fmla="*/ 46956 w 3070769"/>
              <a:gd name="connsiteY6" fmla="*/ 1624065 h 1977572"/>
              <a:gd name="connsiteX7" fmla="*/ 126700 w 3070769"/>
              <a:gd name="connsiteY7" fmla="*/ 1241293 h 1977572"/>
              <a:gd name="connsiteX8" fmla="*/ 174546 w 3070769"/>
              <a:gd name="connsiteY8" fmla="*/ 629921 h 1977572"/>
              <a:gd name="connsiteX9" fmla="*/ 163914 w 3070769"/>
              <a:gd name="connsiteY9" fmla="*/ 544861 h 1977572"/>
              <a:gd name="connsiteX10" fmla="*/ 174546 w 3070769"/>
              <a:gd name="connsiteY10" fmla="*/ 459800 h 1977572"/>
              <a:gd name="connsiteX11" fmla="*/ 195811 w 3070769"/>
              <a:gd name="connsiteY11" fmla="*/ 481065 h 1977572"/>
              <a:gd name="connsiteX12" fmla="*/ 318086 w 3070769"/>
              <a:gd name="connsiteY12" fmla="*/ 502330 h 1977572"/>
              <a:gd name="connsiteX13" fmla="*/ 541369 w 3070769"/>
              <a:gd name="connsiteY13" fmla="*/ 475749 h 1977572"/>
              <a:gd name="connsiteX14" fmla="*/ 541369 w 3070769"/>
              <a:gd name="connsiteY14" fmla="*/ 550177 h 1977572"/>
              <a:gd name="connsiteX15" fmla="*/ 706174 w 3070769"/>
              <a:gd name="connsiteY15" fmla="*/ 608656 h 1977572"/>
              <a:gd name="connsiteX16" fmla="*/ 1168690 w 3070769"/>
              <a:gd name="connsiteY16" fmla="*/ 465117 h 1977572"/>
              <a:gd name="connsiteX17" fmla="*/ 1296281 w 3070769"/>
              <a:gd name="connsiteY17" fmla="*/ 459800 h 1977572"/>
              <a:gd name="connsiteX18" fmla="*/ 1535514 w 3070769"/>
              <a:gd name="connsiteY18" fmla="*/ 268414 h 1977572"/>
              <a:gd name="connsiteX19" fmla="*/ 1737532 w 3070769"/>
              <a:gd name="connsiteY19" fmla="*/ 193986 h 1977572"/>
              <a:gd name="connsiteX20" fmla="*/ 2253211 w 3070769"/>
              <a:gd name="connsiteY20" fmla="*/ 167405 h 1977572"/>
              <a:gd name="connsiteX21" fmla="*/ 2582821 w 3070769"/>
              <a:gd name="connsiteY21" fmla="*/ 23865 h 1977572"/>
              <a:gd name="connsiteX22" fmla="*/ 2598769 w 3070769"/>
              <a:gd name="connsiteY22" fmla="*/ 13233 h 1977572"/>
              <a:gd name="connsiteX23" fmla="*/ 2689146 w 3070769"/>
              <a:gd name="connsiteY23" fmla="*/ 156772 h 1977572"/>
              <a:gd name="connsiteX24" fmla="*/ 2635983 w 3070769"/>
              <a:gd name="connsiteY24" fmla="*/ 241833 h 1977572"/>
              <a:gd name="connsiteX25" fmla="*/ 2699779 w 3070769"/>
              <a:gd name="connsiteY25" fmla="*/ 459800 h 1977572"/>
              <a:gd name="connsiteX26" fmla="*/ 2864583 w 3070769"/>
              <a:gd name="connsiteY26" fmla="*/ 693717 h 1977572"/>
              <a:gd name="connsiteX27" fmla="*/ 3055969 w 3070769"/>
              <a:gd name="connsiteY27" fmla="*/ 683084 h 1977572"/>
              <a:gd name="connsiteX28" fmla="*/ 3050653 w 3070769"/>
              <a:gd name="connsiteY28" fmla="*/ 826623 h 1977572"/>
              <a:gd name="connsiteX29" fmla="*/ 2992174 w 3070769"/>
              <a:gd name="connsiteY29" fmla="*/ 842572 h 1977572"/>
              <a:gd name="connsiteX30" fmla="*/ 2907114 w 3070769"/>
              <a:gd name="connsiteY30" fmla="*/ 895735 h 1977572"/>
              <a:gd name="connsiteX31" fmla="*/ 2896481 w 3070769"/>
              <a:gd name="connsiteY31" fmla="*/ 1161549 h 1977572"/>
              <a:gd name="connsiteX32" fmla="*/ 2774207 w 3070769"/>
              <a:gd name="connsiteY32" fmla="*/ 1225344 h 1977572"/>
              <a:gd name="connsiteX33" fmla="*/ 2029928 w 3070769"/>
              <a:gd name="connsiteY33" fmla="*/ 1640014 h 1977572"/>
              <a:gd name="connsiteX34" fmla="*/ 1806644 w 3070769"/>
              <a:gd name="connsiteY34" fmla="*/ 1719758 h 1977572"/>
              <a:gd name="connsiteX35" fmla="*/ 1620574 w 3070769"/>
              <a:gd name="connsiteY35" fmla="*/ 1778237 h 1977572"/>
              <a:gd name="connsiteX36" fmla="*/ 706174 w 3070769"/>
              <a:gd name="connsiteY36" fmla="*/ 1974940 h 1977572"/>
              <a:gd name="connsiteX0" fmla="*/ 706174 w 3070769"/>
              <a:gd name="connsiteY0" fmla="*/ 1974940 h 1977572"/>
              <a:gd name="connsiteX1" fmla="*/ 461625 w 3070769"/>
              <a:gd name="connsiteY1" fmla="*/ 1618749 h 1977572"/>
              <a:gd name="connsiteX2" fmla="*/ 355300 w 3070769"/>
              <a:gd name="connsiteY2" fmla="*/ 1831400 h 1977572"/>
              <a:gd name="connsiteX3" fmla="*/ 318086 w 3070769"/>
              <a:gd name="connsiteY3" fmla="*/ 1815451 h 1977572"/>
              <a:gd name="connsiteX4" fmla="*/ 153281 w 3070769"/>
              <a:gd name="connsiteY4" fmla="*/ 1762289 h 1977572"/>
              <a:gd name="connsiteX5" fmla="*/ 4425 w 3070769"/>
              <a:gd name="connsiteY5" fmla="*/ 1762289 h 1977572"/>
              <a:gd name="connsiteX6" fmla="*/ 46956 w 3070769"/>
              <a:gd name="connsiteY6" fmla="*/ 1624065 h 1977572"/>
              <a:gd name="connsiteX7" fmla="*/ 126700 w 3070769"/>
              <a:gd name="connsiteY7" fmla="*/ 1241293 h 1977572"/>
              <a:gd name="connsiteX8" fmla="*/ 174546 w 3070769"/>
              <a:gd name="connsiteY8" fmla="*/ 629921 h 1977572"/>
              <a:gd name="connsiteX9" fmla="*/ 163914 w 3070769"/>
              <a:gd name="connsiteY9" fmla="*/ 544861 h 1977572"/>
              <a:gd name="connsiteX10" fmla="*/ 174546 w 3070769"/>
              <a:gd name="connsiteY10" fmla="*/ 459800 h 1977572"/>
              <a:gd name="connsiteX11" fmla="*/ 195811 w 3070769"/>
              <a:gd name="connsiteY11" fmla="*/ 481065 h 1977572"/>
              <a:gd name="connsiteX12" fmla="*/ 318086 w 3070769"/>
              <a:gd name="connsiteY12" fmla="*/ 502330 h 1977572"/>
              <a:gd name="connsiteX13" fmla="*/ 541369 w 3070769"/>
              <a:gd name="connsiteY13" fmla="*/ 475749 h 1977572"/>
              <a:gd name="connsiteX14" fmla="*/ 541369 w 3070769"/>
              <a:gd name="connsiteY14" fmla="*/ 550177 h 1977572"/>
              <a:gd name="connsiteX15" fmla="*/ 706174 w 3070769"/>
              <a:gd name="connsiteY15" fmla="*/ 608656 h 1977572"/>
              <a:gd name="connsiteX16" fmla="*/ 1168690 w 3070769"/>
              <a:gd name="connsiteY16" fmla="*/ 465117 h 1977572"/>
              <a:gd name="connsiteX17" fmla="*/ 1296281 w 3070769"/>
              <a:gd name="connsiteY17" fmla="*/ 459800 h 1977572"/>
              <a:gd name="connsiteX18" fmla="*/ 1535514 w 3070769"/>
              <a:gd name="connsiteY18" fmla="*/ 268414 h 1977572"/>
              <a:gd name="connsiteX19" fmla="*/ 1737532 w 3070769"/>
              <a:gd name="connsiteY19" fmla="*/ 193986 h 1977572"/>
              <a:gd name="connsiteX20" fmla="*/ 2253211 w 3070769"/>
              <a:gd name="connsiteY20" fmla="*/ 167405 h 1977572"/>
              <a:gd name="connsiteX21" fmla="*/ 2582821 w 3070769"/>
              <a:gd name="connsiteY21" fmla="*/ 23865 h 1977572"/>
              <a:gd name="connsiteX22" fmla="*/ 2598769 w 3070769"/>
              <a:gd name="connsiteY22" fmla="*/ 13233 h 1977572"/>
              <a:gd name="connsiteX23" fmla="*/ 2689146 w 3070769"/>
              <a:gd name="connsiteY23" fmla="*/ 156772 h 1977572"/>
              <a:gd name="connsiteX24" fmla="*/ 2635983 w 3070769"/>
              <a:gd name="connsiteY24" fmla="*/ 241833 h 1977572"/>
              <a:gd name="connsiteX25" fmla="*/ 2667881 w 3070769"/>
              <a:gd name="connsiteY25" fmla="*/ 427902 h 1977572"/>
              <a:gd name="connsiteX26" fmla="*/ 2864583 w 3070769"/>
              <a:gd name="connsiteY26" fmla="*/ 693717 h 1977572"/>
              <a:gd name="connsiteX27" fmla="*/ 3055969 w 3070769"/>
              <a:gd name="connsiteY27" fmla="*/ 683084 h 1977572"/>
              <a:gd name="connsiteX28" fmla="*/ 3050653 w 3070769"/>
              <a:gd name="connsiteY28" fmla="*/ 826623 h 1977572"/>
              <a:gd name="connsiteX29" fmla="*/ 2992174 w 3070769"/>
              <a:gd name="connsiteY29" fmla="*/ 842572 h 1977572"/>
              <a:gd name="connsiteX30" fmla="*/ 2907114 w 3070769"/>
              <a:gd name="connsiteY30" fmla="*/ 895735 h 1977572"/>
              <a:gd name="connsiteX31" fmla="*/ 2896481 w 3070769"/>
              <a:gd name="connsiteY31" fmla="*/ 1161549 h 1977572"/>
              <a:gd name="connsiteX32" fmla="*/ 2774207 w 3070769"/>
              <a:gd name="connsiteY32" fmla="*/ 1225344 h 1977572"/>
              <a:gd name="connsiteX33" fmla="*/ 2029928 w 3070769"/>
              <a:gd name="connsiteY33" fmla="*/ 1640014 h 1977572"/>
              <a:gd name="connsiteX34" fmla="*/ 1806644 w 3070769"/>
              <a:gd name="connsiteY34" fmla="*/ 1719758 h 1977572"/>
              <a:gd name="connsiteX35" fmla="*/ 1620574 w 3070769"/>
              <a:gd name="connsiteY35" fmla="*/ 1778237 h 1977572"/>
              <a:gd name="connsiteX36" fmla="*/ 706174 w 3070769"/>
              <a:gd name="connsiteY36" fmla="*/ 1974940 h 1977572"/>
              <a:gd name="connsiteX0" fmla="*/ 706174 w 3070769"/>
              <a:gd name="connsiteY0" fmla="*/ 1974940 h 1977572"/>
              <a:gd name="connsiteX1" fmla="*/ 461625 w 3070769"/>
              <a:gd name="connsiteY1" fmla="*/ 1618749 h 1977572"/>
              <a:gd name="connsiteX2" fmla="*/ 355300 w 3070769"/>
              <a:gd name="connsiteY2" fmla="*/ 1831400 h 1977572"/>
              <a:gd name="connsiteX3" fmla="*/ 318086 w 3070769"/>
              <a:gd name="connsiteY3" fmla="*/ 1815451 h 1977572"/>
              <a:gd name="connsiteX4" fmla="*/ 153281 w 3070769"/>
              <a:gd name="connsiteY4" fmla="*/ 1762289 h 1977572"/>
              <a:gd name="connsiteX5" fmla="*/ 4425 w 3070769"/>
              <a:gd name="connsiteY5" fmla="*/ 1762289 h 1977572"/>
              <a:gd name="connsiteX6" fmla="*/ 46956 w 3070769"/>
              <a:gd name="connsiteY6" fmla="*/ 1624065 h 1977572"/>
              <a:gd name="connsiteX7" fmla="*/ 126700 w 3070769"/>
              <a:gd name="connsiteY7" fmla="*/ 1241293 h 1977572"/>
              <a:gd name="connsiteX8" fmla="*/ 174546 w 3070769"/>
              <a:gd name="connsiteY8" fmla="*/ 629921 h 1977572"/>
              <a:gd name="connsiteX9" fmla="*/ 163914 w 3070769"/>
              <a:gd name="connsiteY9" fmla="*/ 544861 h 1977572"/>
              <a:gd name="connsiteX10" fmla="*/ 174546 w 3070769"/>
              <a:gd name="connsiteY10" fmla="*/ 459800 h 1977572"/>
              <a:gd name="connsiteX11" fmla="*/ 195811 w 3070769"/>
              <a:gd name="connsiteY11" fmla="*/ 481065 h 1977572"/>
              <a:gd name="connsiteX12" fmla="*/ 318086 w 3070769"/>
              <a:gd name="connsiteY12" fmla="*/ 502330 h 1977572"/>
              <a:gd name="connsiteX13" fmla="*/ 541369 w 3070769"/>
              <a:gd name="connsiteY13" fmla="*/ 475749 h 1977572"/>
              <a:gd name="connsiteX14" fmla="*/ 541369 w 3070769"/>
              <a:gd name="connsiteY14" fmla="*/ 550177 h 1977572"/>
              <a:gd name="connsiteX15" fmla="*/ 706174 w 3070769"/>
              <a:gd name="connsiteY15" fmla="*/ 608656 h 1977572"/>
              <a:gd name="connsiteX16" fmla="*/ 1072997 w 3070769"/>
              <a:gd name="connsiteY16" fmla="*/ 465117 h 1977572"/>
              <a:gd name="connsiteX17" fmla="*/ 1296281 w 3070769"/>
              <a:gd name="connsiteY17" fmla="*/ 459800 h 1977572"/>
              <a:gd name="connsiteX18" fmla="*/ 1535514 w 3070769"/>
              <a:gd name="connsiteY18" fmla="*/ 268414 h 1977572"/>
              <a:gd name="connsiteX19" fmla="*/ 1737532 w 3070769"/>
              <a:gd name="connsiteY19" fmla="*/ 193986 h 1977572"/>
              <a:gd name="connsiteX20" fmla="*/ 2253211 w 3070769"/>
              <a:gd name="connsiteY20" fmla="*/ 167405 h 1977572"/>
              <a:gd name="connsiteX21" fmla="*/ 2582821 w 3070769"/>
              <a:gd name="connsiteY21" fmla="*/ 23865 h 1977572"/>
              <a:gd name="connsiteX22" fmla="*/ 2598769 w 3070769"/>
              <a:gd name="connsiteY22" fmla="*/ 13233 h 1977572"/>
              <a:gd name="connsiteX23" fmla="*/ 2689146 w 3070769"/>
              <a:gd name="connsiteY23" fmla="*/ 156772 h 1977572"/>
              <a:gd name="connsiteX24" fmla="*/ 2635983 w 3070769"/>
              <a:gd name="connsiteY24" fmla="*/ 241833 h 1977572"/>
              <a:gd name="connsiteX25" fmla="*/ 2667881 w 3070769"/>
              <a:gd name="connsiteY25" fmla="*/ 427902 h 1977572"/>
              <a:gd name="connsiteX26" fmla="*/ 2864583 w 3070769"/>
              <a:gd name="connsiteY26" fmla="*/ 693717 h 1977572"/>
              <a:gd name="connsiteX27" fmla="*/ 3055969 w 3070769"/>
              <a:gd name="connsiteY27" fmla="*/ 683084 h 1977572"/>
              <a:gd name="connsiteX28" fmla="*/ 3050653 w 3070769"/>
              <a:gd name="connsiteY28" fmla="*/ 826623 h 1977572"/>
              <a:gd name="connsiteX29" fmla="*/ 2992174 w 3070769"/>
              <a:gd name="connsiteY29" fmla="*/ 842572 h 1977572"/>
              <a:gd name="connsiteX30" fmla="*/ 2907114 w 3070769"/>
              <a:gd name="connsiteY30" fmla="*/ 895735 h 1977572"/>
              <a:gd name="connsiteX31" fmla="*/ 2896481 w 3070769"/>
              <a:gd name="connsiteY31" fmla="*/ 1161549 h 1977572"/>
              <a:gd name="connsiteX32" fmla="*/ 2774207 w 3070769"/>
              <a:gd name="connsiteY32" fmla="*/ 1225344 h 1977572"/>
              <a:gd name="connsiteX33" fmla="*/ 2029928 w 3070769"/>
              <a:gd name="connsiteY33" fmla="*/ 1640014 h 1977572"/>
              <a:gd name="connsiteX34" fmla="*/ 1806644 w 3070769"/>
              <a:gd name="connsiteY34" fmla="*/ 1719758 h 1977572"/>
              <a:gd name="connsiteX35" fmla="*/ 1620574 w 3070769"/>
              <a:gd name="connsiteY35" fmla="*/ 1778237 h 1977572"/>
              <a:gd name="connsiteX36" fmla="*/ 706174 w 3070769"/>
              <a:gd name="connsiteY36" fmla="*/ 1974940 h 1977572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41369 w 3070769"/>
              <a:gd name="connsiteY13" fmla="*/ 47164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8961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891631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41369 w 3070769"/>
              <a:gd name="connsiteY13" fmla="*/ 47164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891631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41369 w 3070769"/>
              <a:gd name="connsiteY13" fmla="*/ 47164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907506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581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19144 w 3070769"/>
              <a:gd name="connsiteY13" fmla="*/ 47799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907506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3468"/>
              <a:gd name="connsiteX1" fmla="*/ 461625 w 3070769"/>
              <a:gd name="connsiteY1" fmla="*/ 1614645 h 1973468"/>
              <a:gd name="connsiteX2" fmla="*/ 355300 w 3070769"/>
              <a:gd name="connsiteY2" fmla="*/ 1827296 h 1973468"/>
              <a:gd name="connsiteX3" fmla="*/ 318086 w 3070769"/>
              <a:gd name="connsiteY3" fmla="*/ 1811347 h 1973468"/>
              <a:gd name="connsiteX4" fmla="*/ 153281 w 3070769"/>
              <a:gd name="connsiteY4" fmla="*/ 1770885 h 1973468"/>
              <a:gd name="connsiteX5" fmla="*/ 4425 w 3070769"/>
              <a:gd name="connsiteY5" fmla="*/ 1758185 h 1973468"/>
              <a:gd name="connsiteX6" fmla="*/ 46956 w 3070769"/>
              <a:gd name="connsiteY6" fmla="*/ 1619961 h 1973468"/>
              <a:gd name="connsiteX7" fmla="*/ 126700 w 3070769"/>
              <a:gd name="connsiteY7" fmla="*/ 1237189 h 1973468"/>
              <a:gd name="connsiteX8" fmla="*/ 174546 w 3070769"/>
              <a:gd name="connsiteY8" fmla="*/ 625817 h 1973468"/>
              <a:gd name="connsiteX9" fmla="*/ 163914 w 3070769"/>
              <a:gd name="connsiteY9" fmla="*/ 540757 h 1973468"/>
              <a:gd name="connsiteX10" fmla="*/ 174546 w 3070769"/>
              <a:gd name="connsiteY10" fmla="*/ 455696 h 1973468"/>
              <a:gd name="connsiteX11" fmla="*/ 195811 w 3070769"/>
              <a:gd name="connsiteY11" fmla="*/ 476961 h 1973468"/>
              <a:gd name="connsiteX12" fmla="*/ 318086 w 3070769"/>
              <a:gd name="connsiteY12" fmla="*/ 498226 h 1973468"/>
              <a:gd name="connsiteX13" fmla="*/ 519144 w 3070769"/>
              <a:gd name="connsiteY13" fmla="*/ 477995 h 1973468"/>
              <a:gd name="connsiteX14" fmla="*/ 541369 w 3070769"/>
              <a:gd name="connsiteY14" fmla="*/ 546073 h 1973468"/>
              <a:gd name="connsiteX15" fmla="*/ 706174 w 3070769"/>
              <a:gd name="connsiteY15" fmla="*/ 604552 h 1973468"/>
              <a:gd name="connsiteX16" fmla="*/ 1072997 w 3070769"/>
              <a:gd name="connsiteY16" fmla="*/ 461013 h 1973468"/>
              <a:gd name="connsiteX17" fmla="*/ 1296281 w 3070769"/>
              <a:gd name="connsiteY17" fmla="*/ 455696 h 1973468"/>
              <a:gd name="connsiteX18" fmla="*/ 1535514 w 3070769"/>
              <a:gd name="connsiteY18" fmla="*/ 264310 h 1973468"/>
              <a:gd name="connsiteX19" fmla="*/ 1737532 w 3070769"/>
              <a:gd name="connsiteY19" fmla="*/ 189882 h 1973468"/>
              <a:gd name="connsiteX20" fmla="*/ 2253211 w 3070769"/>
              <a:gd name="connsiteY20" fmla="*/ 163301 h 1973468"/>
              <a:gd name="connsiteX21" fmla="*/ 2582821 w 3070769"/>
              <a:gd name="connsiteY21" fmla="*/ 19761 h 1973468"/>
              <a:gd name="connsiteX22" fmla="*/ 2627344 w 3070769"/>
              <a:gd name="connsiteY22" fmla="*/ 15479 h 1973468"/>
              <a:gd name="connsiteX23" fmla="*/ 2689146 w 3070769"/>
              <a:gd name="connsiteY23" fmla="*/ 152668 h 1973468"/>
              <a:gd name="connsiteX24" fmla="*/ 2635983 w 3070769"/>
              <a:gd name="connsiteY24" fmla="*/ 237729 h 1973468"/>
              <a:gd name="connsiteX25" fmla="*/ 2667881 w 3070769"/>
              <a:gd name="connsiteY25" fmla="*/ 423798 h 1973468"/>
              <a:gd name="connsiteX26" fmla="*/ 2864583 w 3070769"/>
              <a:gd name="connsiteY26" fmla="*/ 670563 h 1973468"/>
              <a:gd name="connsiteX27" fmla="*/ 3055969 w 3070769"/>
              <a:gd name="connsiteY27" fmla="*/ 678980 h 1973468"/>
              <a:gd name="connsiteX28" fmla="*/ 3050653 w 3070769"/>
              <a:gd name="connsiteY28" fmla="*/ 822519 h 1973468"/>
              <a:gd name="connsiteX29" fmla="*/ 2992174 w 3070769"/>
              <a:gd name="connsiteY29" fmla="*/ 838468 h 1973468"/>
              <a:gd name="connsiteX30" fmla="*/ 2907114 w 3070769"/>
              <a:gd name="connsiteY30" fmla="*/ 907506 h 1973468"/>
              <a:gd name="connsiteX31" fmla="*/ 2896481 w 3070769"/>
              <a:gd name="connsiteY31" fmla="*/ 1157445 h 1973468"/>
              <a:gd name="connsiteX32" fmla="*/ 2774207 w 3070769"/>
              <a:gd name="connsiteY32" fmla="*/ 1221240 h 1973468"/>
              <a:gd name="connsiteX33" fmla="*/ 2029928 w 3070769"/>
              <a:gd name="connsiteY33" fmla="*/ 1635910 h 1973468"/>
              <a:gd name="connsiteX34" fmla="*/ 1806644 w 3070769"/>
              <a:gd name="connsiteY34" fmla="*/ 1715654 h 1973468"/>
              <a:gd name="connsiteX35" fmla="*/ 1620574 w 3070769"/>
              <a:gd name="connsiteY35" fmla="*/ 1774133 h 1973468"/>
              <a:gd name="connsiteX36" fmla="*/ 706174 w 3070769"/>
              <a:gd name="connsiteY36" fmla="*/ 1970836 h 1973468"/>
              <a:gd name="connsiteX0" fmla="*/ 706174 w 3070769"/>
              <a:gd name="connsiteY0" fmla="*/ 1970836 h 1974149"/>
              <a:gd name="connsiteX1" fmla="*/ 445750 w 3070769"/>
              <a:gd name="connsiteY1" fmla="*/ 1592420 h 1974149"/>
              <a:gd name="connsiteX2" fmla="*/ 355300 w 3070769"/>
              <a:gd name="connsiteY2" fmla="*/ 1827296 h 1974149"/>
              <a:gd name="connsiteX3" fmla="*/ 318086 w 3070769"/>
              <a:gd name="connsiteY3" fmla="*/ 1811347 h 1974149"/>
              <a:gd name="connsiteX4" fmla="*/ 153281 w 3070769"/>
              <a:gd name="connsiteY4" fmla="*/ 1770885 h 1974149"/>
              <a:gd name="connsiteX5" fmla="*/ 4425 w 3070769"/>
              <a:gd name="connsiteY5" fmla="*/ 1758185 h 1974149"/>
              <a:gd name="connsiteX6" fmla="*/ 46956 w 3070769"/>
              <a:gd name="connsiteY6" fmla="*/ 1619961 h 1974149"/>
              <a:gd name="connsiteX7" fmla="*/ 126700 w 3070769"/>
              <a:gd name="connsiteY7" fmla="*/ 1237189 h 1974149"/>
              <a:gd name="connsiteX8" fmla="*/ 174546 w 3070769"/>
              <a:gd name="connsiteY8" fmla="*/ 625817 h 1974149"/>
              <a:gd name="connsiteX9" fmla="*/ 163914 w 3070769"/>
              <a:gd name="connsiteY9" fmla="*/ 540757 h 1974149"/>
              <a:gd name="connsiteX10" fmla="*/ 174546 w 3070769"/>
              <a:gd name="connsiteY10" fmla="*/ 455696 h 1974149"/>
              <a:gd name="connsiteX11" fmla="*/ 195811 w 3070769"/>
              <a:gd name="connsiteY11" fmla="*/ 476961 h 1974149"/>
              <a:gd name="connsiteX12" fmla="*/ 318086 w 3070769"/>
              <a:gd name="connsiteY12" fmla="*/ 498226 h 1974149"/>
              <a:gd name="connsiteX13" fmla="*/ 519144 w 3070769"/>
              <a:gd name="connsiteY13" fmla="*/ 477995 h 1974149"/>
              <a:gd name="connsiteX14" fmla="*/ 541369 w 3070769"/>
              <a:gd name="connsiteY14" fmla="*/ 546073 h 1974149"/>
              <a:gd name="connsiteX15" fmla="*/ 706174 w 3070769"/>
              <a:gd name="connsiteY15" fmla="*/ 604552 h 1974149"/>
              <a:gd name="connsiteX16" fmla="*/ 1072997 w 3070769"/>
              <a:gd name="connsiteY16" fmla="*/ 461013 h 1974149"/>
              <a:gd name="connsiteX17" fmla="*/ 1296281 w 3070769"/>
              <a:gd name="connsiteY17" fmla="*/ 455696 h 1974149"/>
              <a:gd name="connsiteX18" fmla="*/ 1535514 w 3070769"/>
              <a:gd name="connsiteY18" fmla="*/ 264310 h 1974149"/>
              <a:gd name="connsiteX19" fmla="*/ 1737532 w 3070769"/>
              <a:gd name="connsiteY19" fmla="*/ 189882 h 1974149"/>
              <a:gd name="connsiteX20" fmla="*/ 2253211 w 3070769"/>
              <a:gd name="connsiteY20" fmla="*/ 163301 h 1974149"/>
              <a:gd name="connsiteX21" fmla="*/ 2582821 w 3070769"/>
              <a:gd name="connsiteY21" fmla="*/ 19761 h 1974149"/>
              <a:gd name="connsiteX22" fmla="*/ 2627344 w 3070769"/>
              <a:gd name="connsiteY22" fmla="*/ 15479 h 1974149"/>
              <a:gd name="connsiteX23" fmla="*/ 2689146 w 3070769"/>
              <a:gd name="connsiteY23" fmla="*/ 152668 h 1974149"/>
              <a:gd name="connsiteX24" fmla="*/ 2635983 w 3070769"/>
              <a:gd name="connsiteY24" fmla="*/ 237729 h 1974149"/>
              <a:gd name="connsiteX25" fmla="*/ 2667881 w 3070769"/>
              <a:gd name="connsiteY25" fmla="*/ 423798 h 1974149"/>
              <a:gd name="connsiteX26" fmla="*/ 2864583 w 3070769"/>
              <a:gd name="connsiteY26" fmla="*/ 670563 h 1974149"/>
              <a:gd name="connsiteX27" fmla="*/ 3055969 w 3070769"/>
              <a:gd name="connsiteY27" fmla="*/ 678980 h 1974149"/>
              <a:gd name="connsiteX28" fmla="*/ 3050653 w 3070769"/>
              <a:gd name="connsiteY28" fmla="*/ 822519 h 1974149"/>
              <a:gd name="connsiteX29" fmla="*/ 2992174 w 3070769"/>
              <a:gd name="connsiteY29" fmla="*/ 838468 h 1974149"/>
              <a:gd name="connsiteX30" fmla="*/ 2907114 w 3070769"/>
              <a:gd name="connsiteY30" fmla="*/ 907506 h 1974149"/>
              <a:gd name="connsiteX31" fmla="*/ 2896481 w 3070769"/>
              <a:gd name="connsiteY31" fmla="*/ 1157445 h 1974149"/>
              <a:gd name="connsiteX32" fmla="*/ 2774207 w 3070769"/>
              <a:gd name="connsiteY32" fmla="*/ 1221240 h 1974149"/>
              <a:gd name="connsiteX33" fmla="*/ 2029928 w 3070769"/>
              <a:gd name="connsiteY33" fmla="*/ 1635910 h 1974149"/>
              <a:gd name="connsiteX34" fmla="*/ 1806644 w 3070769"/>
              <a:gd name="connsiteY34" fmla="*/ 1715654 h 1974149"/>
              <a:gd name="connsiteX35" fmla="*/ 1620574 w 3070769"/>
              <a:gd name="connsiteY35" fmla="*/ 1774133 h 1974149"/>
              <a:gd name="connsiteX36" fmla="*/ 706174 w 3070769"/>
              <a:gd name="connsiteY36" fmla="*/ 1970836 h 1974149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55696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65221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65221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836 h 1974103"/>
              <a:gd name="connsiteX1" fmla="*/ 445750 w 3070769"/>
              <a:gd name="connsiteY1" fmla="*/ 1592420 h 1974103"/>
              <a:gd name="connsiteX2" fmla="*/ 355300 w 3070769"/>
              <a:gd name="connsiteY2" fmla="*/ 1827296 h 1974103"/>
              <a:gd name="connsiteX3" fmla="*/ 318086 w 3070769"/>
              <a:gd name="connsiteY3" fmla="*/ 1811347 h 1974103"/>
              <a:gd name="connsiteX4" fmla="*/ 153281 w 3070769"/>
              <a:gd name="connsiteY4" fmla="*/ 1770885 h 1974103"/>
              <a:gd name="connsiteX5" fmla="*/ 4425 w 3070769"/>
              <a:gd name="connsiteY5" fmla="*/ 1758185 h 1974103"/>
              <a:gd name="connsiteX6" fmla="*/ 46956 w 3070769"/>
              <a:gd name="connsiteY6" fmla="*/ 1619961 h 1974103"/>
              <a:gd name="connsiteX7" fmla="*/ 126700 w 3070769"/>
              <a:gd name="connsiteY7" fmla="*/ 1237189 h 1974103"/>
              <a:gd name="connsiteX8" fmla="*/ 174546 w 3070769"/>
              <a:gd name="connsiteY8" fmla="*/ 625817 h 1974103"/>
              <a:gd name="connsiteX9" fmla="*/ 163914 w 3070769"/>
              <a:gd name="connsiteY9" fmla="*/ 540757 h 1974103"/>
              <a:gd name="connsiteX10" fmla="*/ 174546 w 3070769"/>
              <a:gd name="connsiteY10" fmla="*/ 455696 h 1974103"/>
              <a:gd name="connsiteX11" fmla="*/ 195811 w 3070769"/>
              <a:gd name="connsiteY11" fmla="*/ 476961 h 1974103"/>
              <a:gd name="connsiteX12" fmla="*/ 318086 w 3070769"/>
              <a:gd name="connsiteY12" fmla="*/ 498226 h 1974103"/>
              <a:gd name="connsiteX13" fmla="*/ 519144 w 3070769"/>
              <a:gd name="connsiteY13" fmla="*/ 477995 h 1974103"/>
              <a:gd name="connsiteX14" fmla="*/ 541369 w 3070769"/>
              <a:gd name="connsiteY14" fmla="*/ 546073 h 1974103"/>
              <a:gd name="connsiteX15" fmla="*/ 706174 w 3070769"/>
              <a:gd name="connsiteY15" fmla="*/ 604552 h 1974103"/>
              <a:gd name="connsiteX16" fmla="*/ 1072997 w 3070769"/>
              <a:gd name="connsiteY16" fmla="*/ 461013 h 1974103"/>
              <a:gd name="connsiteX17" fmla="*/ 1296281 w 3070769"/>
              <a:gd name="connsiteY17" fmla="*/ 465221 h 1974103"/>
              <a:gd name="connsiteX18" fmla="*/ 1535514 w 3070769"/>
              <a:gd name="connsiteY18" fmla="*/ 264310 h 1974103"/>
              <a:gd name="connsiteX19" fmla="*/ 1737532 w 3070769"/>
              <a:gd name="connsiteY19" fmla="*/ 189882 h 1974103"/>
              <a:gd name="connsiteX20" fmla="*/ 2253211 w 3070769"/>
              <a:gd name="connsiteY20" fmla="*/ 163301 h 1974103"/>
              <a:gd name="connsiteX21" fmla="*/ 2582821 w 3070769"/>
              <a:gd name="connsiteY21" fmla="*/ 19761 h 1974103"/>
              <a:gd name="connsiteX22" fmla="*/ 2627344 w 3070769"/>
              <a:gd name="connsiteY22" fmla="*/ 15479 h 1974103"/>
              <a:gd name="connsiteX23" fmla="*/ 2689146 w 3070769"/>
              <a:gd name="connsiteY23" fmla="*/ 152668 h 1974103"/>
              <a:gd name="connsiteX24" fmla="*/ 2635983 w 3070769"/>
              <a:gd name="connsiteY24" fmla="*/ 237729 h 1974103"/>
              <a:gd name="connsiteX25" fmla="*/ 2667881 w 3070769"/>
              <a:gd name="connsiteY25" fmla="*/ 423798 h 1974103"/>
              <a:gd name="connsiteX26" fmla="*/ 2864583 w 3070769"/>
              <a:gd name="connsiteY26" fmla="*/ 670563 h 1974103"/>
              <a:gd name="connsiteX27" fmla="*/ 3055969 w 3070769"/>
              <a:gd name="connsiteY27" fmla="*/ 678980 h 1974103"/>
              <a:gd name="connsiteX28" fmla="*/ 3050653 w 3070769"/>
              <a:gd name="connsiteY28" fmla="*/ 822519 h 1974103"/>
              <a:gd name="connsiteX29" fmla="*/ 2992174 w 3070769"/>
              <a:gd name="connsiteY29" fmla="*/ 838468 h 1974103"/>
              <a:gd name="connsiteX30" fmla="*/ 2907114 w 3070769"/>
              <a:gd name="connsiteY30" fmla="*/ 907506 h 1974103"/>
              <a:gd name="connsiteX31" fmla="*/ 2896481 w 3070769"/>
              <a:gd name="connsiteY31" fmla="*/ 1157445 h 1974103"/>
              <a:gd name="connsiteX32" fmla="*/ 2774207 w 3070769"/>
              <a:gd name="connsiteY32" fmla="*/ 1221240 h 1974103"/>
              <a:gd name="connsiteX33" fmla="*/ 2029928 w 3070769"/>
              <a:gd name="connsiteY33" fmla="*/ 1635910 h 1974103"/>
              <a:gd name="connsiteX34" fmla="*/ 1806644 w 3070769"/>
              <a:gd name="connsiteY34" fmla="*/ 1744229 h 1974103"/>
              <a:gd name="connsiteX35" fmla="*/ 1620574 w 3070769"/>
              <a:gd name="connsiteY35" fmla="*/ 1774133 h 1974103"/>
              <a:gd name="connsiteX36" fmla="*/ 706174 w 3070769"/>
              <a:gd name="connsiteY36" fmla="*/ 1970836 h 1974103"/>
              <a:gd name="connsiteX0" fmla="*/ 706174 w 3070769"/>
              <a:gd name="connsiteY0" fmla="*/ 1970288 h 1973555"/>
              <a:gd name="connsiteX1" fmla="*/ 445750 w 3070769"/>
              <a:gd name="connsiteY1" fmla="*/ 1591872 h 1973555"/>
              <a:gd name="connsiteX2" fmla="*/ 355300 w 3070769"/>
              <a:gd name="connsiteY2" fmla="*/ 1826748 h 1973555"/>
              <a:gd name="connsiteX3" fmla="*/ 318086 w 3070769"/>
              <a:gd name="connsiteY3" fmla="*/ 1810799 h 1973555"/>
              <a:gd name="connsiteX4" fmla="*/ 153281 w 3070769"/>
              <a:gd name="connsiteY4" fmla="*/ 1770337 h 1973555"/>
              <a:gd name="connsiteX5" fmla="*/ 4425 w 3070769"/>
              <a:gd name="connsiteY5" fmla="*/ 1757637 h 1973555"/>
              <a:gd name="connsiteX6" fmla="*/ 46956 w 3070769"/>
              <a:gd name="connsiteY6" fmla="*/ 1619413 h 1973555"/>
              <a:gd name="connsiteX7" fmla="*/ 126700 w 3070769"/>
              <a:gd name="connsiteY7" fmla="*/ 1236641 h 1973555"/>
              <a:gd name="connsiteX8" fmla="*/ 174546 w 3070769"/>
              <a:gd name="connsiteY8" fmla="*/ 625269 h 1973555"/>
              <a:gd name="connsiteX9" fmla="*/ 163914 w 3070769"/>
              <a:gd name="connsiteY9" fmla="*/ 540209 h 1973555"/>
              <a:gd name="connsiteX10" fmla="*/ 174546 w 3070769"/>
              <a:gd name="connsiteY10" fmla="*/ 455148 h 1973555"/>
              <a:gd name="connsiteX11" fmla="*/ 195811 w 3070769"/>
              <a:gd name="connsiteY11" fmla="*/ 476413 h 1973555"/>
              <a:gd name="connsiteX12" fmla="*/ 318086 w 3070769"/>
              <a:gd name="connsiteY12" fmla="*/ 497678 h 1973555"/>
              <a:gd name="connsiteX13" fmla="*/ 519144 w 3070769"/>
              <a:gd name="connsiteY13" fmla="*/ 477447 h 1973555"/>
              <a:gd name="connsiteX14" fmla="*/ 541369 w 3070769"/>
              <a:gd name="connsiteY14" fmla="*/ 545525 h 1973555"/>
              <a:gd name="connsiteX15" fmla="*/ 706174 w 3070769"/>
              <a:gd name="connsiteY15" fmla="*/ 604004 h 1973555"/>
              <a:gd name="connsiteX16" fmla="*/ 1072997 w 3070769"/>
              <a:gd name="connsiteY16" fmla="*/ 460465 h 1973555"/>
              <a:gd name="connsiteX17" fmla="*/ 1296281 w 3070769"/>
              <a:gd name="connsiteY17" fmla="*/ 464673 h 1973555"/>
              <a:gd name="connsiteX18" fmla="*/ 1535514 w 3070769"/>
              <a:gd name="connsiteY18" fmla="*/ 263762 h 1973555"/>
              <a:gd name="connsiteX19" fmla="*/ 1737532 w 3070769"/>
              <a:gd name="connsiteY19" fmla="*/ 189334 h 1973555"/>
              <a:gd name="connsiteX20" fmla="*/ 2253211 w 3070769"/>
              <a:gd name="connsiteY20" fmla="*/ 153228 h 1973555"/>
              <a:gd name="connsiteX21" fmla="*/ 2582821 w 3070769"/>
              <a:gd name="connsiteY21" fmla="*/ 19213 h 1973555"/>
              <a:gd name="connsiteX22" fmla="*/ 2627344 w 3070769"/>
              <a:gd name="connsiteY22" fmla="*/ 14931 h 1973555"/>
              <a:gd name="connsiteX23" fmla="*/ 2689146 w 3070769"/>
              <a:gd name="connsiteY23" fmla="*/ 152120 h 1973555"/>
              <a:gd name="connsiteX24" fmla="*/ 2635983 w 3070769"/>
              <a:gd name="connsiteY24" fmla="*/ 237181 h 1973555"/>
              <a:gd name="connsiteX25" fmla="*/ 2667881 w 3070769"/>
              <a:gd name="connsiteY25" fmla="*/ 423250 h 1973555"/>
              <a:gd name="connsiteX26" fmla="*/ 2864583 w 3070769"/>
              <a:gd name="connsiteY26" fmla="*/ 670015 h 1973555"/>
              <a:gd name="connsiteX27" fmla="*/ 3055969 w 3070769"/>
              <a:gd name="connsiteY27" fmla="*/ 678432 h 1973555"/>
              <a:gd name="connsiteX28" fmla="*/ 3050653 w 3070769"/>
              <a:gd name="connsiteY28" fmla="*/ 821971 h 1973555"/>
              <a:gd name="connsiteX29" fmla="*/ 2992174 w 3070769"/>
              <a:gd name="connsiteY29" fmla="*/ 837920 h 1973555"/>
              <a:gd name="connsiteX30" fmla="*/ 2907114 w 3070769"/>
              <a:gd name="connsiteY30" fmla="*/ 906958 h 1973555"/>
              <a:gd name="connsiteX31" fmla="*/ 2896481 w 3070769"/>
              <a:gd name="connsiteY31" fmla="*/ 1156897 h 1973555"/>
              <a:gd name="connsiteX32" fmla="*/ 2774207 w 3070769"/>
              <a:gd name="connsiteY32" fmla="*/ 1220692 h 1973555"/>
              <a:gd name="connsiteX33" fmla="*/ 2029928 w 3070769"/>
              <a:gd name="connsiteY33" fmla="*/ 1635362 h 1973555"/>
              <a:gd name="connsiteX34" fmla="*/ 1806644 w 3070769"/>
              <a:gd name="connsiteY34" fmla="*/ 1743681 h 1973555"/>
              <a:gd name="connsiteX35" fmla="*/ 1620574 w 3070769"/>
              <a:gd name="connsiteY35" fmla="*/ 1773585 h 1973555"/>
              <a:gd name="connsiteX36" fmla="*/ 706174 w 3070769"/>
              <a:gd name="connsiteY36" fmla="*/ 1970288 h 1973555"/>
              <a:gd name="connsiteX0" fmla="*/ 706174 w 3070769"/>
              <a:gd name="connsiteY0" fmla="*/ 1970288 h 1985657"/>
              <a:gd name="connsiteX1" fmla="*/ 445750 w 3070769"/>
              <a:gd name="connsiteY1" fmla="*/ 1591872 h 1985657"/>
              <a:gd name="connsiteX2" fmla="*/ 355300 w 3070769"/>
              <a:gd name="connsiteY2" fmla="*/ 1826748 h 1985657"/>
              <a:gd name="connsiteX3" fmla="*/ 318086 w 3070769"/>
              <a:gd name="connsiteY3" fmla="*/ 1810799 h 1985657"/>
              <a:gd name="connsiteX4" fmla="*/ 153281 w 3070769"/>
              <a:gd name="connsiteY4" fmla="*/ 1770337 h 1985657"/>
              <a:gd name="connsiteX5" fmla="*/ 4425 w 3070769"/>
              <a:gd name="connsiteY5" fmla="*/ 1757637 h 1985657"/>
              <a:gd name="connsiteX6" fmla="*/ 46956 w 3070769"/>
              <a:gd name="connsiteY6" fmla="*/ 1619413 h 1985657"/>
              <a:gd name="connsiteX7" fmla="*/ 126700 w 3070769"/>
              <a:gd name="connsiteY7" fmla="*/ 1236641 h 1985657"/>
              <a:gd name="connsiteX8" fmla="*/ 174546 w 3070769"/>
              <a:gd name="connsiteY8" fmla="*/ 625269 h 1985657"/>
              <a:gd name="connsiteX9" fmla="*/ 163914 w 3070769"/>
              <a:gd name="connsiteY9" fmla="*/ 540209 h 1985657"/>
              <a:gd name="connsiteX10" fmla="*/ 174546 w 3070769"/>
              <a:gd name="connsiteY10" fmla="*/ 455148 h 1985657"/>
              <a:gd name="connsiteX11" fmla="*/ 195811 w 3070769"/>
              <a:gd name="connsiteY11" fmla="*/ 476413 h 1985657"/>
              <a:gd name="connsiteX12" fmla="*/ 318086 w 3070769"/>
              <a:gd name="connsiteY12" fmla="*/ 497678 h 1985657"/>
              <a:gd name="connsiteX13" fmla="*/ 519144 w 3070769"/>
              <a:gd name="connsiteY13" fmla="*/ 477447 h 1985657"/>
              <a:gd name="connsiteX14" fmla="*/ 541369 w 3070769"/>
              <a:gd name="connsiteY14" fmla="*/ 545525 h 1985657"/>
              <a:gd name="connsiteX15" fmla="*/ 706174 w 3070769"/>
              <a:gd name="connsiteY15" fmla="*/ 604004 h 1985657"/>
              <a:gd name="connsiteX16" fmla="*/ 1072997 w 3070769"/>
              <a:gd name="connsiteY16" fmla="*/ 460465 h 1985657"/>
              <a:gd name="connsiteX17" fmla="*/ 1296281 w 3070769"/>
              <a:gd name="connsiteY17" fmla="*/ 464673 h 1985657"/>
              <a:gd name="connsiteX18" fmla="*/ 1535514 w 3070769"/>
              <a:gd name="connsiteY18" fmla="*/ 263762 h 1985657"/>
              <a:gd name="connsiteX19" fmla="*/ 1737532 w 3070769"/>
              <a:gd name="connsiteY19" fmla="*/ 189334 h 1985657"/>
              <a:gd name="connsiteX20" fmla="*/ 2253211 w 3070769"/>
              <a:gd name="connsiteY20" fmla="*/ 153228 h 1985657"/>
              <a:gd name="connsiteX21" fmla="*/ 2582821 w 3070769"/>
              <a:gd name="connsiteY21" fmla="*/ 19213 h 1985657"/>
              <a:gd name="connsiteX22" fmla="*/ 2627344 w 3070769"/>
              <a:gd name="connsiteY22" fmla="*/ 14931 h 1985657"/>
              <a:gd name="connsiteX23" fmla="*/ 2689146 w 3070769"/>
              <a:gd name="connsiteY23" fmla="*/ 152120 h 1985657"/>
              <a:gd name="connsiteX24" fmla="*/ 2635983 w 3070769"/>
              <a:gd name="connsiteY24" fmla="*/ 237181 h 1985657"/>
              <a:gd name="connsiteX25" fmla="*/ 2667881 w 3070769"/>
              <a:gd name="connsiteY25" fmla="*/ 423250 h 1985657"/>
              <a:gd name="connsiteX26" fmla="*/ 2864583 w 3070769"/>
              <a:gd name="connsiteY26" fmla="*/ 670015 h 1985657"/>
              <a:gd name="connsiteX27" fmla="*/ 3055969 w 3070769"/>
              <a:gd name="connsiteY27" fmla="*/ 678432 h 1985657"/>
              <a:gd name="connsiteX28" fmla="*/ 3050653 w 3070769"/>
              <a:gd name="connsiteY28" fmla="*/ 821971 h 1985657"/>
              <a:gd name="connsiteX29" fmla="*/ 2992174 w 3070769"/>
              <a:gd name="connsiteY29" fmla="*/ 837920 h 1985657"/>
              <a:gd name="connsiteX30" fmla="*/ 2907114 w 3070769"/>
              <a:gd name="connsiteY30" fmla="*/ 906958 h 1985657"/>
              <a:gd name="connsiteX31" fmla="*/ 2896481 w 3070769"/>
              <a:gd name="connsiteY31" fmla="*/ 1156897 h 1985657"/>
              <a:gd name="connsiteX32" fmla="*/ 2774207 w 3070769"/>
              <a:gd name="connsiteY32" fmla="*/ 1220692 h 1985657"/>
              <a:gd name="connsiteX33" fmla="*/ 2029928 w 3070769"/>
              <a:gd name="connsiteY33" fmla="*/ 1635362 h 1985657"/>
              <a:gd name="connsiteX34" fmla="*/ 1806644 w 3070769"/>
              <a:gd name="connsiteY34" fmla="*/ 1743681 h 1985657"/>
              <a:gd name="connsiteX35" fmla="*/ 1620574 w 3070769"/>
              <a:gd name="connsiteY35" fmla="*/ 1773585 h 1985657"/>
              <a:gd name="connsiteX36" fmla="*/ 1169246 w 3070769"/>
              <a:gd name="connsiteY36" fmla="*/ 1898584 h 1985657"/>
              <a:gd name="connsiteX37" fmla="*/ 706174 w 3070769"/>
              <a:gd name="connsiteY37" fmla="*/ 1970288 h 1985657"/>
              <a:gd name="connsiteX0" fmla="*/ 706174 w 3070769"/>
              <a:gd name="connsiteY0" fmla="*/ 1970288 h 2038658"/>
              <a:gd name="connsiteX1" fmla="*/ 445750 w 3070769"/>
              <a:gd name="connsiteY1" fmla="*/ 1591872 h 2038658"/>
              <a:gd name="connsiteX2" fmla="*/ 355300 w 3070769"/>
              <a:gd name="connsiteY2" fmla="*/ 1826748 h 2038658"/>
              <a:gd name="connsiteX3" fmla="*/ 318086 w 3070769"/>
              <a:gd name="connsiteY3" fmla="*/ 1810799 h 2038658"/>
              <a:gd name="connsiteX4" fmla="*/ 153281 w 3070769"/>
              <a:gd name="connsiteY4" fmla="*/ 1770337 h 2038658"/>
              <a:gd name="connsiteX5" fmla="*/ 4425 w 3070769"/>
              <a:gd name="connsiteY5" fmla="*/ 1757637 h 2038658"/>
              <a:gd name="connsiteX6" fmla="*/ 46956 w 3070769"/>
              <a:gd name="connsiteY6" fmla="*/ 1619413 h 2038658"/>
              <a:gd name="connsiteX7" fmla="*/ 126700 w 3070769"/>
              <a:gd name="connsiteY7" fmla="*/ 1236641 h 2038658"/>
              <a:gd name="connsiteX8" fmla="*/ 174546 w 3070769"/>
              <a:gd name="connsiteY8" fmla="*/ 625269 h 2038658"/>
              <a:gd name="connsiteX9" fmla="*/ 163914 w 3070769"/>
              <a:gd name="connsiteY9" fmla="*/ 540209 h 2038658"/>
              <a:gd name="connsiteX10" fmla="*/ 174546 w 3070769"/>
              <a:gd name="connsiteY10" fmla="*/ 455148 h 2038658"/>
              <a:gd name="connsiteX11" fmla="*/ 195811 w 3070769"/>
              <a:gd name="connsiteY11" fmla="*/ 476413 h 2038658"/>
              <a:gd name="connsiteX12" fmla="*/ 318086 w 3070769"/>
              <a:gd name="connsiteY12" fmla="*/ 497678 h 2038658"/>
              <a:gd name="connsiteX13" fmla="*/ 519144 w 3070769"/>
              <a:gd name="connsiteY13" fmla="*/ 477447 h 2038658"/>
              <a:gd name="connsiteX14" fmla="*/ 541369 w 3070769"/>
              <a:gd name="connsiteY14" fmla="*/ 545525 h 2038658"/>
              <a:gd name="connsiteX15" fmla="*/ 706174 w 3070769"/>
              <a:gd name="connsiteY15" fmla="*/ 604004 h 2038658"/>
              <a:gd name="connsiteX16" fmla="*/ 1072997 w 3070769"/>
              <a:gd name="connsiteY16" fmla="*/ 460465 h 2038658"/>
              <a:gd name="connsiteX17" fmla="*/ 1296281 w 3070769"/>
              <a:gd name="connsiteY17" fmla="*/ 464673 h 2038658"/>
              <a:gd name="connsiteX18" fmla="*/ 1535514 w 3070769"/>
              <a:gd name="connsiteY18" fmla="*/ 263762 h 2038658"/>
              <a:gd name="connsiteX19" fmla="*/ 1737532 w 3070769"/>
              <a:gd name="connsiteY19" fmla="*/ 189334 h 2038658"/>
              <a:gd name="connsiteX20" fmla="*/ 2253211 w 3070769"/>
              <a:gd name="connsiteY20" fmla="*/ 153228 h 2038658"/>
              <a:gd name="connsiteX21" fmla="*/ 2582821 w 3070769"/>
              <a:gd name="connsiteY21" fmla="*/ 19213 h 2038658"/>
              <a:gd name="connsiteX22" fmla="*/ 2627344 w 3070769"/>
              <a:gd name="connsiteY22" fmla="*/ 14931 h 2038658"/>
              <a:gd name="connsiteX23" fmla="*/ 2689146 w 3070769"/>
              <a:gd name="connsiteY23" fmla="*/ 152120 h 2038658"/>
              <a:gd name="connsiteX24" fmla="*/ 2635983 w 3070769"/>
              <a:gd name="connsiteY24" fmla="*/ 237181 h 2038658"/>
              <a:gd name="connsiteX25" fmla="*/ 2667881 w 3070769"/>
              <a:gd name="connsiteY25" fmla="*/ 423250 h 2038658"/>
              <a:gd name="connsiteX26" fmla="*/ 2864583 w 3070769"/>
              <a:gd name="connsiteY26" fmla="*/ 670015 h 2038658"/>
              <a:gd name="connsiteX27" fmla="*/ 3055969 w 3070769"/>
              <a:gd name="connsiteY27" fmla="*/ 678432 h 2038658"/>
              <a:gd name="connsiteX28" fmla="*/ 3050653 w 3070769"/>
              <a:gd name="connsiteY28" fmla="*/ 821971 h 2038658"/>
              <a:gd name="connsiteX29" fmla="*/ 2992174 w 3070769"/>
              <a:gd name="connsiteY29" fmla="*/ 837920 h 2038658"/>
              <a:gd name="connsiteX30" fmla="*/ 2907114 w 3070769"/>
              <a:gd name="connsiteY30" fmla="*/ 906958 h 2038658"/>
              <a:gd name="connsiteX31" fmla="*/ 2896481 w 3070769"/>
              <a:gd name="connsiteY31" fmla="*/ 1156897 h 2038658"/>
              <a:gd name="connsiteX32" fmla="*/ 2774207 w 3070769"/>
              <a:gd name="connsiteY32" fmla="*/ 1220692 h 2038658"/>
              <a:gd name="connsiteX33" fmla="*/ 2029928 w 3070769"/>
              <a:gd name="connsiteY33" fmla="*/ 1635362 h 2038658"/>
              <a:gd name="connsiteX34" fmla="*/ 1806644 w 3070769"/>
              <a:gd name="connsiteY34" fmla="*/ 1743681 h 2038658"/>
              <a:gd name="connsiteX35" fmla="*/ 1620574 w 3070769"/>
              <a:gd name="connsiteY35" fmla="*/ 1773585 h 2038658"/>
              <a:gd name="connsiteX36" fmla="*/ 1219287 w 3070769"/>
              <a:gd name="connsiteY36" fmla="*/ 2021414 h 2038658"/>
              <a:gd name="connsiteX37" fmla="*/ 706174 w 3070769"/>
              <a:gd name="connsiteY37" fmla="*/ 1970288 h 2038658"/>
              <a:gd name="connsiteX0" fmla="*/ 706174 w 3070769"/>
              <a:gd name="connsiteY0" fmla="*/ 1970288 h 2047879"/>
              <a:gd name="connsiteX1" fmla="*/ 445750 w 3070769"/>
              <a:gd name="connsiteY1" fmla="*/ 1591872 h 2047879"/>
              <a:gd name="connsiteX2" fmla="*/ 355300 w 3070769"/>
              <a:gd name="connsiteY2" fmla="*/ 1826748 h 2047879"/>
              <a:gd name="connsiteX3" fmla="*/ 318086 w 3070769"/>
              <a:gd name="connsiteY3" fmla="*/ 1810799 h 2047879"/>
              <a:gd name="connsiteX4" fmla="*/ 153281 w 3070769"/>
              <a:gd name="connsiteY4" fmla="*/ 1770337 h 2047879"/>
              <a:gd name="connsiteX5" fmla="*/ 4425 w 3070769"/>
              <a:gd name="connsiteY5" fmla="*/ 1757637 h 2047879"/>
              <a:gd name="connsiteX6" fmla="*/ 46956 w 3070769"/>
              <a:gd name="connsiteY6" fmla="*/ 1619413 h 2047879"/>
              <a:gd name="connsiteX7" fmla="*/ 126700 w 3070769"/>
              <a:gd name="connsiteY7" fmla="*/ 1236641 h 2047879"/>
              <a:gd name="connsiteX8" fmla="*/ 174546 w 3070769"/>
              <a:gd name="connsiteY8" fmla="*/ 625269 h 2047879"/>
              <a:gd name="connsiteX9" fmla="*/ 163914 w 3070769"/>
              <a:gd name="connsiteY9" fmla="*/ 540209 h 2047879"/>
              <a:gd name="connsiteX10" fmla="*/ 174546 w 3070769"/>
              <a:gd name="connsiteY10" fmla="*/ 455148 h 2047879"/>
              <a:gd name="connsiteX11" fmla="*/ 195811 w 3070769"/>
              <a:gd name="connsiteY11" fmla="*/ 476413 h 2047879"/>
              <a:gd name="connsiteX12" fmla="*/ 318086 w 3070769"/>
              <a:gd name="connsiteY12" fmla="*/ 497678 h 2047879"/>
              <a:gd name="connsiteX13" fmla="*/ 519144 w 3070769"/>
              <a:gd name="connsiteY13" fmla="*/ 477447 h 2047879"/>
              <a:gd name="connsiteX14" fmla="*/ 541369 w 3070769"/>
              <a:gd name="connsiteY14" fmla="*/ 545525 h 2047879"/>
              <a:gd name="connsiteX15" fmla="*/ 706174 w 3070769"/>
              <a:gd name="connsiteY15" fmla="*/ 604004 h 2047879"/>
              <a:gd name="connsiteX16" fmla="*/ 1072997 w 3070769"/>
              <a:gd name="connsiteY16" fmla="*/ 460465 h 2047879"/>
              <a:gd name="connsiteX17" fmla="*/ 1296281 w 3070769"/>
              <a:gd name="connsiteY17" fmla="*/ 464673 h 2047879"/>
              <a:gd name="connsiteX18" fmla="*/ 1535514 w 3070769"/>
              <a:gd name="connsiteY18" fmla="*/ 263762 h 2047879"/>
              <a:gd name="connsiteX19" fmla="*/ 1737532 w 3070769"/>
              <a:gd name="connsiteY19" fmla="*/ 189334 h 2047879"/>
              <a:gd name="connsiteX20" fmla="*/ 2253211 w 3070769"/>
              <a:gd name="connsiteY20" fmla="*/ 153228 h 2047879"/>
              <a:gd name="connsiteX21" fmla="*/ 2582821 w 3070769"/>
              <a:gd name="connsiteY21" fmla="*/ 19213 h 2047879"/>
              <a:gd name="connsiteX22" fmla="*/ 2627344 w 3070769"/>
              <a:gd name="connsiteY22" fmla="*/ 14931 h 2047879"/>
              <a:gd name="connsiteX23" fmla="*/ 2689146 w 3070769"/>
              <a:gd name="connsiteY23" fmla="*/ 152120 h 2047879"/>
              <a:gd name="connsiteX24" fmla="*/ 2635983 w 3070769"/>
              <a:gd name="connsiteY24" fmla="*/ 237181 h 2047879"/>
              <a:gd name="connsiteX25" fmla="*/ 2667881 w 3070769"/>
              <a:gd name="connsiteY25" fmla="*/ 423250 h 2047879"/>
              <a:gd name="connsiteX26" fmla="*/ 2864583 w 3070769"/>
              <a:gd name="connsiteY26" fmla="*/ 670015 h 2047879"/>
              <a:gd name="connsiteX27" fmla="*/ 3055969 w 3070769"/>
              <a:gd name="connsiteY27" fmla="*/ 678432 h 2047879"/>
              <a:gd name="connsiteX28" fmla="*/ 3050653 w 3070769"/>
              <a:gd name="connsiteY28" fmla="*/ 821971 h 2047879"/>
              <a:gd name="connsiteX29" fmla="*/ 2992174 w 3070769"/>
              <a:gd name="connsiteY29" fmla="*/ 837920 h 2047879"/>
              <a:gd name="connsiteX30" fmla="*/ 2907114 w 3070769"/>
              <a:gd name="connsiteY30" fmla="*/ 906958 h 2047879"/>
              <a:gd name="connsiteX31" fmla="*/ 2896481 w 3070769"/>
              <a:gd name="connsiteY31" fmla="*/ 1156897 h 2047879"/>
              <a:gd name="connsiteX32" fmla="*/ 2774207 w 3070769"/>
              <a:gd name="connsiteY32" fmla="*/ 1220692 h 2047879"/>
              <a:gd name="connsiteX33" fmla="*/ 2029928 w 3070769"/>
              <a:gd name="connsiteY33" fmla="*/ 1635362 h 2047879"/>
              <a:gd name="connsiteX34" fmla="*/ 1806644 w 3070769"/>
              <a:gd name="connsiteY34" fmla="*/ 1743681 h 2047879"/>
              <a:gd name="connsiteX35" fmla="*/ 1620574 w 3070769"/>
              <a:gd name="connsiteY35" fmla="*/ 1773585 h 2047879"/>
              <a:gd name="connsiteX36" fmla="*/ 1219287 w 3070769"/>
              <a:gd name="connsiteY36" fmla="*/ 2021414 h 2047879"/>
              <a:gd name="connsiteX37" fmla="*/ 887192 w 3070769"/>
              <a:gd name="connsiteY37" fmla="*/ 2035061 h 2047879"/>
              <a:gd name="connsiteX38" fmla="*/ 706174 w 3070769"/>
              <a:gd name="connsiteY38" fmla="*/ 1970288 h 2047879"/>
              <a:gd name="connsiteX0" fmla="*/ 706174 w 3070769"/>
              <a:gd name="connsiteY0" fmla="*/ 1970288 h 2033299"/>
              <a:gd name="connsiteX1" fmla="*/ 445750 w 3070769"/>
              <a:gd name="connsiteY1" fmla="*/ 1591872 h 2033299"/>
              <a:gd name="connsiteX2" fmla="*/ 355300 w 3070769"/>
              <a:gd name="connsiteY2" fmla="*/ 1826748 h 2033299"/>
              <a:gd name="connsiteX3" fmla="*/ 318086 w 3070769"/>
              <a:gd name="connsiteY3" fmla="*/ 1810799 h 2033299"/>
              <a:gd name="connsiteX4" fmla="*/ 153281 w 3070769"/>
              <a:gd name="connsiteY4" fmla="*/ 1770337 h 2033299"/>
              <a:gd name="connsiteX5" fmla="*/ 4425 w 3070769"/>
              <a:gd name="connsiteY5" fmla="*/ 1757637 h 2033299"/>
              <a:gd name="connsiteX6" fmla="*/ 46956 w 3070769"/>
              <a:gd name="connsiteY6" fmla="*/ 1619413 h 2033299"/>
              <a:gd name="connsiteX7" fmla="*/ 126700 w 3070769"/>
              <a:gd name="connsiteY7" fmla="*/ 1236641 h 2033299"/>
              <a:gd name="connsiteX8" fmla="*/ 174546 w 3070769"/>
              <a:gd name="connsiteY8" fmla="*/ 625269 h 2033299"/>
              <a:gd name="connsiteX9" fmla="*/ 163914 w 3070769"/>
              <a:gd name="connsiteY9" fmla="*/ 540209 h 2033299"/>
              <a:gd name="connsiteX10" fmla="*/ 174546 w 3070769"/>
              <a:gd name="connsiteY10" fmla="*/ 455148 h 2033299"/>
              <a:gd name="connsiteX11" fmla="*/ 195811 w 3070769"/>
              <a:gd name="connsiteY11" fmla="*/ 476413 h 2033299"/>
              <a:gd name="connsiteX12" fmla="*/ 318086 w 3070769"/>
              <a:gd name="connsiteY12" fmla="*/ 497678 h 2033299"/>
              <a:gd name="connsiteX13" fmla="*/ 519144 w 3070769"/>
              <a:gd name="connsiteY13" fmla="*/ 477447 h 2033299"/>
              <a:gd name="connsiteX14" fmla="*/ 541369 w 3070769"/>
              <a:gd name="connsiteY14" fmla="*/ 545525 h 2033299"/>
              <a:gd name="connsiteX15" fmla="*/ 706174 w 3070769"/>
              <a:gd name="connsiteY15" fmla="*/ 604004 h 2033299"/>
              <a:gd name="connsiteX16" fmla="*/ 1072997 w 3070769"/>
              <a:gd name="connsiteY16" fmla="*/ 460465 h 2033299"/>
              <a:gd name="connsiteX17" fmla="*/ 1296281 w 3070769"/>
              <a:gd name="connsiteY17" fmla="*/ 464673 h 2033299"/>
              <a:gd name="connsiteX18" fmla="*/ 1535514 w 3070769"/>
              <a:gd name="connsiteY18" fmla="*/ 263762 h 2033299"/>
              <a:gd name="connsiteX19" fmla="*/ 1737532 w 3070769"/>
              <a:gd name="connsiteY19" fmla="*/ 189334 h 2033299"/>
              <a:gd name="connsiteX20" fmla="*/ 2253211 w 3070769"/>
              <a:gd name="connsiteY20" fmla="*/ 153228 h 2033299"/>
              <a:gd name="connsiteX21" fmla="*/ 2582821 w 3070769"/>
              <a:gd name="connsiteY21" fmla="*/ 19213 h 2033299"/>
              <a:gd name="connsiteX22" fmla="*/ 2627344 w 3070769"/>
              <a:gd name="connsiteY22" fmla="*/ 14931 h 2033299"/>
              <a:gd name="connsiteX23" fmla="*/ 2689146 w 3070769"/>
              <a:gd name="connsiteY23" fmla="*/ 152120 h 2033299"/>
              <a:gd name="connsiteX24" fmla="*/ 2635983 w 3070769"/>
              <a:gd name="connsiteY24" fmla="*/ 237181 h 2033299"/>
              <a:gd name="connsiteX25" fmla="*/ 2667881 w 3070769"/>
              <a:gd name="connsiteY25" fmla="*/ 423250 h 2033299"/>
              <a:gd name="connsiteX26" fmla="*/ 2864583 w 3070769"/>
              <a:gd name="connsiteY26" fmla="*/ 670015 h 2033299"/>
              <a:gd name="connsiteX27" fmla="*/ 3055969 w 3070769"/>
              <a:gd name="connsiteY27" fmla="*/ 678432 h 2033299"/>
              <a:gd name="connsiteX28" fmla="*/ 3050653 w 3070769"/>
              <a:gd name="connsiteY28" fmla="*/ 821971 h 2033299"/>
              <a:gd name="connsiteX29" fmla="*/ 2992174 w 3070769"/>
              <a:gd name="connsiteY29" fmla="*/ 837920 h 2033299"/>
              <a:gd name="connsiteX30" fmla="*/ 2907114 w 3070769"/>
              <a:gd name="connsiteY30" fmla="*/ 906958 h 2033299"/>
              <a:gd name="connsiteX31" fmla="*/ 2896481 w 3070769"/>
              <a:gd name="connsiteY31" fmla="*/ 1156897 h 2033299"/>
              <a:gd name="connsiteX32" fmla="*/ 2774207 w 3070769"/>
              <a:gd name="connsiteY32" fmla="*/ 1220692 h 2033299"/>
              <a:gd name="connsiteX33" fmla="*/ 2029928 w 3070769"/>
              <a:gd name="connsiteY33" fmla="*/ 1635362 h 2033299"/>
              <a:gd name="connsiteX34" fmla="*/ 1806644 w 3070769"/>
              <a:gd name="connsiteY34" fmla="*/ 1743681 h 2033299"/>
              <a:gd name="connsiteX35" fmla="*/ 1620574 w 3070769"/>
              <a:gd name="connsiteY35" fmla="*/ 1773585 h 2033299"/>
              <a:gd name="connsiteX36" fmla="*/ 1219287 w 3070769"/>
              <a:gd name="connsiteY36" fmla="*/ 2021414 h 2033299"/>
              <a:gd name="connsiteX37" fmla="*/ 887192 w 3070769"/>
              <a:gd name="connsiteY37" fmla="*/ 1966822 h 2033299"/>
              <a:gd name="connsiteX38" fmla="*/ 706174 w 3070769"/>
              <a:gd name="connsiteY38" fmla="*/ 1970288 h 2033299"/>
              <a:gd name="connsiteX0" fmla="*/ 683428 w 3070769"/>
              <a:gd name="connsiteY0" fmla="*/ 1933894 h 2033299"/>
              <a:gd name="connsiteX1" fmla="*/ 445750 w 3070769"/>
              <a:gd name="connsiteY1" fmla="*/ 1591872 h 2033299"/>
              <a:gd name="connsiteX2" fmla="*/ 355300 w 3070769"/>
              <a:gd name="connsiteY2" fmla="*/ 1826748 h 2033299"/>
              <a:gd name="connsiteX3" fmla="*/ 318086 w 3070769"/>
              <a:gd name="connsiteY3" fmla="*/ 1810799 h 2033299"/>
              <a:gd name="connsiteX4" fmla="*/ 153281 w 3070769"/>
              <a:gd name="connsiteY4" fmla="*/ 1770337 h 2033299"/>
              <a:gd name="connsiteX5" fmla="*/ 4425 w 3070769"/>
              <a:gd name="connsiteY5" fmla="*/ 1757637 h 2033299"/>
              <a:gd name="connsiteX6" fmla="*/ 46956 w 3070769"/>
              <a:gd name="connsiteY6" fmla="*/ 1619413 h 2033299"/>
              <a:gd name="connsiteX7" fmla="*/ 126700 w 3070769"/>
              <a:gd name="connsiteY7" fmla="*/ 1236641 h 2033299"/>
              <a:gd name="connsiteX8" fmla="*/ 174546 w 3070769"/>
              <a:gd name="connsiteY8" fmla="*/ 625269 h 2033299"/>
              <a:gd name="connsiteX9" fmla="*/ 163914 w 3070769"/>
              <a:gd name="connsiteY9" fmla="*/ 540209 h 2033299"/>
              <a:gd name="connsiteX10" fmla="*/ 174546 w 3070769"/>
              <a:gd name="connsiteY10" fmla="*/ 455148 h 2033299"/>
              <a:gd name="connsiteX11" fmla="*/ 195811 w 3070769"/>
              <a:gd name="connsiteY11" fmla="*/ 476413 h 2033299"/>
              <a:gd name="connsiteX12" fmla="*/ 318086 w 3070769"/>
              <a:gd name="connsiteY12" fmla="*/ 497678 h 2033299"/>
              <a:gd name="connsiteX13" fmla="*/ 519144 w 3070769"/>
              <a:gd name="connsiteY13" fmla="*/ 477447 h 2033299"/>
              <a:gd name="connsiteX14" fmla="*/ 541369 w 3070769"/>
              <a:gd name="connsiteY14" fmla="*/ 545525 h 2033299"/>
              <a:gd name="connsiteX15" fmla="*/ 706174 w 3070769"/>
              <a:gd name="connsiteY15" fmla="*/ 604004 h 2033299"/>
              <a:gd name="connsiteX16" fmla="*/ 1072997 w 3070769"/>
              <a:gd name="connsiteY16" fmla="*/ 460465 h 2033299"/>
              <a:gd name="connsiteX17" fmla="*/ 1296281 w 3070769"/>
              <a:gd name="connsiteY17" fmla="*/ 464673 h 2033299"/>
              <a:gd name="connsiteX18" fmla="*/ 1535514 w 3070769"/>
              <a:gd name="connsiteY18" fmla="*/ 263762 h 2033299"/>
              <a:gd name="connsiteX19" fmla="*/ 1737532 w 3070769"/>
              <a:gd name="connsiteY19" fmla="*/ 189334 h 2033299"/>
              <a:gd name="connsiteX20" fmla="*/ 2253211 w 3070769"/>
              <a:gd name="connsiteY20" fmla="*/ 153228 h 2033299"/>
              <a:gd name="connsiteX21" fmla="*/ 2582821 w 3070769"/>
              <a:gd name="connsiteY21" fmla="*/ 19213 h 2033299"/>
              <a:gd name="connsiteX22" fmla="*/ 2627344 w 3070769"/>
              <a:gd name="connsiteY22" fmla="*/ 14931 h 2033299"/>
              <a:gd name="connsiteX23" fmla="*/ 2689146 w 3070769"/>
              <a:gd name="connsiteY23" fmla="*/ 152120 h 2033299"/>
              <a:gd name="connsiteX24" fmla="*/ 2635983 w 3070769"/>
              <a:gd name="connsiteY24" fmla="*/ 237181 h 2033299"/>
              <a:gd name="connsiteX25" fmla="*/ 2667881 w 3070769"/>
              <a:gd name="connsiteY25" fmla="*/ 423250 h 2033299"/>
              <a:gd name="connsiteX26" fmla="*/ 2864583 w 3070769"/>
              <a:gd name="connsiteY26" fmla="*/ 670015 h 2033299"/>
              <a:gd name="connsiteX27" fmla="*/ 3055969 w 3070769"/>
              <a:gd name="connsiteY27" fmla="*/ 678432 h 2033299"/>
              <a:gd name="connsiteX28" fmla="*/ 3050653 w 3070769"/>
              <a:gd name="connsiteY28" fmla="*/ 821971 h 2033299"/>
              <a:gd name="connsiteX29" fmla="*/ 2992174 w 3070769"/>
              <a:gd name="connsiteY29" fmla="*/ 837920 h 2033299"/>
              <a:gd name="connsiteX30" fmla="*/ 2907114 w 3070769"/>
              <a:gd name="connsiteY30" fmla="*/ 906958 h 2033299"/>
              <a:gd name="connsiteX31" fmla="*/ 2896481 w 3070769"/>
              <a:gd name="connsiteY31" fmla="*/ 1156897 h 2033299"/>
              <a:gd name="connsiteX32" fmla="*/ 2774207 w 3070769"/>
              <a:gd name="connsiteY32" fmla="*/ 1220692 h 2033299"/>
              <a:gd name="connsiteX33" fmla="*/ 2029928 w 3070769"/>
              <a:gd name="connsiteY33" fmla="*/ 1635362 h 2033299"/>
              <a:gd name="connsiteX34" fmla="*/ 1806644 w 3070769"/>
              <a:gd name="connsiteY34" fmla="*/ 1743681 h 2033299"/>
              <a:gd name="connsiteX35" fmla="*/ 1620574 w 3070769"/>
              <a:gd name="connsiteY35" fmla="*/ 1773585 h 2033299"/>
              <a:gd name="connsiteX36" fmla="*/ 1219287 w 3070769"/>
              <a:gd name="connsiteY36" fmla="*/ 2021414 h 2033299"/>
              <a:gd name="connsiteX37" fmla="*/ 887192 w 3070769"/>
              <a:gd name="connsiteY37" fmla="*/ 1966822 h 2033299"/>
              <a:gd name="connsiteX38" fmla="*/ 683428 w 3070769"/>
              <a:gd name="connsiteY38" fmla="*/ 1933894 h 2033299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029928 w 3070769"/>
              <a:gd name="connsiteY33" fmla="*/ 1635362 h 2058406"/>
              <a:gd name="connsiteX34" fmla="*/ 1806644 w 3070769"/>
              <a:gd name="connsiteY34" fmla="*/ 1743681 h 2058406"/>
              <a:gd name="connsiteX35" fmla="*/ 1620574 w 3070769"/>
              <a:gd name="connsiteY35" fmla="*/ 1773585 h 2058406"/>
              <a:gd name="connsiteX36" fmla="*/ 1214737 w 3070769"/>
              <a:gd name="connsiteY36" fmla="*/ 2048710 h 2058406"/>
              <a:gd name="connsiteX37" fmla="*/ 887192 w 3070769"/>
              <a:gd name="connsiteY37" fmla="*/ 1966822 h 2058406"/>
              <a:gd name="connsiteX38" fmla="*/ 683428 w 3070769"/>
              <a:gd name="connsiteY38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029928 w 3070769"/>
              <a:gd name="connsiteY33" fmla="*/ 1635362 h 2058406"/>
              <a:gd name="connsiteX34" fmla="*/ 1806644 w 3070769"/>
              <a:gd name="connsiteY34" fmla="*/ 1743681 h 2058406"/>
              <a:gd name="connsiteX35" fmla="*/ 1529589 w 3070769"/>
              <a:gd name="connsiteY35" fmla="*/ 1796331 h 2058406"/>
              <a:gd name="connsiteX36" fmla="*/ 1214737 w 3070769"/>
              <a:gd name="connsiteY36" fmla="*/ 2048710 h 2058406"/>
              <a:gd name="connsiteX37" fmla="*/ 887192 w 3070769"/>
              <a:gd name="connsiteY37" fmla="*/ 1966822 h 2058406"/>
              <a:gd name="connsiteX38" fmla="*/ 683428 w 3070769"/>
              <a:gd name="connsiteY38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029928 w 3070769"/>
              <a:gd name="connsiteY33" fmla="*/ 1635362 h 2058406"/>
              <a:gd name="connsiteX34" fmla="*/ 1806644 w 3070769"/>
              <a:gd name="connsiteY34" fmla="*/ 1743681 h 2058406"/>
              <a:gd name="connsiteX35" fmla="*/ 1515941 w 3070769"/>
              <a:gd name="connsiteY35" fmla="*/ 1814528 h 2058406"/>
              <a:gd name="connsiteX36" fmla="*/ 1214737 w 3070769"/>
              <a:gd name="connsiteY36" fmla="*/ 2048710 h 2058406"/>
              <a:gd name="connsiteX37" fmla="*/ 887192 w 3070769"/>
              <a:gd name="connsiteY37" fmla="*/ 1966822 h 2058406"/>
              <a:gd name="connsiteX38" fmla="*/ 683428 w 3070769"/>
              <a:gd name="connsiteY38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43037 w 3070769"/>
              <a:gd name="connsiteY33" fmla="*/ 1402713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534022 w 3070769"/>
              <a:gd name="connsiteY33" fmla="*/ 1730259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97628 w 3070769"/>
              <a:gd name="connsiteY33" fmla="*/ 1689315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97628 w 3070769"/>
              <a:gd name="connsiteY33" fmla="*/ 1689315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  <a:gd name="connsiteX0" fmla="*/ 683428 w 3070769"/>
              <a:gd name="connsiteY0" fmla="*/ 1933894 h 2058406"/>
              <a:gd name="connsiteX1" fmla="*/ 445750 w 3070769"/>
              <a:gd name="connsiteY1" fmla="*/ 1591872 h 2058406"/>
              <a:gd name="connsiteX2" fmla="*/ 355300 w 3070769"/>
              <a:gd name="connsiteY2" fmla="*/ 1826748 h 2058406"/>
              <a:gd name="connsiteX3" fmla="*/ 318086 w 3070769"/>
              <a:gd name="connsiteY3" fmla="*/ 1810799 h 2058406"/>
              <a:gd name="connsiteX4" fmla="*/ 153281 w 3070769"/>
              <a:gd name="connsiteY4" fmla="*/ 1770337 h 2058406"/>
              <a:gd name="connsiteX5" fmla="*/ 4425 w 3070769"/>
              <a:gd name="connsiteY5" fmla="*/ 1757637 h 2058406"/>
              <a:gd name="connsiteX6" fmla="*/ 46956 w 3070769"/>
              <a:gd name="connsiteY6" fmla="*/ 1619413 h 2058406"/>
              <a:gd name="connsiteX7" fmla="*/ 126700 w 3070769"/>
              <a:gd name="connsiteY7" fmla="*/ 1236641 h 2058406"/>
              <a:gd name="connsiteX8" fmla="*/ 174546 w 3070769"/>
              <a:gd name="connsiteY8" fmla="*/ 625269 h 2058406"/>
              <a:gd name="connsiteX9" fmla="*/ 163914 w 3070769"/>
              <a:gd name="connsiteY9" fmla="*/ 540209 h 2058406"/>
              <a:gd name="connsiteX10" fmla="*/ 174546 w 3070769"/>
              <a:gd name="connsiteY10" fmla="*/ 455148 h 2058406"/>
              <a:gd name="connsiteX11" fmla="*/ 195811 w 3070769"/>
              <a:gd name="connsiteY11" fmla="*/ 476413 h 2058406"/>
              <a:gd name="connsiteX12" fmla="*/ 318086 w 3070769"/>
              <a:gd name="connsiteY12" fmla="*/ 497678 h 2058406"/>
              <a:gd name="connsiteX13" fmla="*/ 519144 w 3070769"/>
              <a:gd name="connsiteY13" fmla="*/ 477447 h 2058406"/>
              <a:gd name="connsiteX14" fmla="*/ 541369 w 3070769"/>
              <a:gd name="connsiteY14" fmla="*/ 545525 h 2058406"/>
              <a:gd name="connsiteX15" fmla="*/ 706174 w 3070769"/>
              <a:gd name="connsiteY15" fmla="*/ 604004 h 2058406"/>
              <a:gd name="connsiteX16" fmla="*/ 1072997 w 3070769"/>
              <a:gd name="connsiteY16" fmla="*/ 460465 h 2058406"/>
              <a:gd name="connsiteX17" fmla="*/ 1296281 w 3070769"/>
              <a:gd name="connsiteY17" fmla="*/ 464673 h 2058406"/>
              <a:gd name="connsiteX18" fmla="*/ 1535514 w 3070769"/>
              <a:gd name="connsiteY18" fmla="*/ 263762 h 2058406"/>
              <a:gd name="connsiteX19" fmla="*/ 1737532 w 3070769"/>
              <a:gd name="connsiteY19" fmla="*/ 189334 h 2058406"/>
              <a:gd name="connsiteX20" fmla="*/ 2253211 w 3070769"/>
              <a:gd name="connsiteY20" fmla="*/ 153228 h 2058406"/>
              <a:gd name="connsiteX21" fmla="*/ 2582821 w 3070769"/>
              <a:gd name="connsiteY21" fmla="*/ 19213 h 2058406"/>
              <a:gd name="connsiteX22" fmla="*/ 2627344 w 3070769"/>
              <a:gd name="connsiteY22" fmla="*/ 14931 h 2058406"/>
              <a:gd name="connsiteX23" fmla="*/ 2689146 w 3070769"/>
              <a:gd name="connsiteY23" fmla="*/ 152120 h 2058406"/>
              <a:gd name="connsiteX24" fmla="*/ 2635983 w 3070769"/>
              <a:gd name="connsiteY24" fmla="*/ 237181 h 2058406"/>
              <a:gd name="connsiteX25" fmla="*/ 2667881 w 3070769"/>
              <a:gd name="connsiteY25" fmla="*/ 423250 h 2058406"/>
              <a:gd name="connsiteX26" fmla="*/ 2864583 w 3070769"/>
              <a:gd name="connsiteY26" fmla="*/ 670015 h 2058406"/>
              <a:gd name="connsiteX27" fmla="*/ 3055969 w 3070769"/>
              <a:gd name="connsiteY27" fmla="*/ 678432 h 2058406"/>
              <a:gd name="connsiteX28" fmla="*/ 3050653 w 3070769"/>
              <a:gd name="connsiteY28" fmla="*/ 821971 h 2058406"/>
              <a:gd name="connsiteX29" fmla="*/ 2992174 w 3070769"/>
              <a:gd name="connsiteY29" fmla="*/ 837920 h 2058406"/>
              <a:gd name="connsiteX30" fmla="*/ 2907114 w 3070769"/>
              <a:gd name="connsiteY30" fmla="*/ 906958 h 2058406"/>
              <a:gd name="connsiteX31" fmla="*/ 2896481 w 3070769"/>
              <a:gd name="connsiteY31" fmla="*/ 1156897 h 2058406"/>
              <a:gd name="connsiteX32" fmla="*/ 2774207 w 3070769"/>
              <a:gd name="connsiteY32" fmla="*/ 1220692 h 2058406"/>
              <a:gd name="connsiteX33" fmla="*/ 2497628 w 3070769"/>
              <a:gd name="connsiteY33" fmla="*/ 1689315 h 2058406"/>
              <a:gd name="connsiteX34" fmla="*/ 2029928 w 3070769"/>
              <a:gd name="connsiteY34" fmla="*/ 1635362 h 2058406"/>
              <a:gd name="connsiteX35" fmla="*/ 1806644 w 3070769"/>
              <a:gd name="connsiteY35" fmla="*/ 1743681 h 2058406"/>
              <a:gd name="connsiteX36" fmla="*/ 1515941 w 3070769"/>
              <a:gd name="connsiteY36" fmla="*/ 1814528 h 2058406"/>
              <a:gd name="connsiteX37" fmla="*/ 1214737 w 3070769"/>
              <a:gd name="connsiteY37" fmla="*/ 2048710 h 2058406"/>
              <a:gd name="connsiteX38" fmla="*/ 887192 w 3070769"/>
              <a:gd name="connsiteY38" fmla="*/ 1966822 h 2058406"/>
              <a:gd name="connsiteX39" fmla="*/ 683428 w 3070769"/>
              <a:gd name="connsiteY39" fmla="*/ 1933894 h 205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070769" h="2058406">
                <a:moveTo>
                  <a:pt x="683428" y="1933894"/>
                </a:moveTo>
                <a:cubicBezTo>
                  <a:pt x="609854" y="1871402"/>
                  <a:pt x="500438" y="1609730"/>
                  <a:pt x="445750" y="1591872"/>
                </a:cubicBezTo>
                <a:cubicBezTo>
                  <a:pt x="391062" y="1574014"/>
                  <a:pt x="376577" y="1790260"/>
                  <a:pt x="355300" y="1826748"/>
                </a:cubicBezTo>
                <a:cubicBezTo>
                  <a:pt x="334023" y="1863236"/>
                  <a:pt x="351756" y="1820201"/>
                  <a:pt x="318086" y="1810799"/>
                </a:cubicBezTo>
                <a:cubicBezTo>
                  <a:pt x="284416" y="1801397"/>
                  <a:pt x="205558" y="1779197"/>
                  <a:pt x="153281" y="1770337"/>
                </a:cubicBezTo>
                <a:cubicBezTo>
                  <a:pt x="101004" y="1761477"/>
                  <a:pt x="22146" y="1782791"/>
                  <a:pt x="4425" y="1757637"/>
                </a:cubicBezTo>
                <a:cubicBezTo>
                  <a:pt x="-13296" y="1732483"/>
                  <a:pt x="26577" y="1706246"/>
                  <a:pt x="46956" y="1619413"/>
                </a:cubicBezTo>
                <a:cubicBezTo>
                  <a:pt x="67335" y="1532580"/>
                  <a:pt x="105435" y="1402332"/>
                  <a:pt x="126700" y="1236641"/>
                </a:cubicBezTo>
                <a:cubicBezTo>
                  <a:pt x="147965" y="1070950"/>
                  <a:pt x="168344" y="741341"/>
                  <a:pt x="174546" y="625269"/>
                </a:cubicBezTo>
                <a:cubicBezTo>
                  <a:pt x="180748" y="509197"/>
                  <a:pt x="163914" y="568562"/>
                  <a:pt x="163914" y="540209"/>
                </a:cubicBezTo>
                <a:cubicBezTo>
                  <a:pt x="163914" y="511856"/>
                  <a:pt x="174546" y="455148"/>
                  <a:pt x="174546" y="455148"/>
                </a:cubicBezTo>
                <a:cubicBezTo>
                  <a:pt x="179862" y="444515"/>
                  <a:pt x="171888" y="469325"/>
                  <a:pt x="195811" y="476413"/>
                </a:cubicBezTo>
                <a:cubicBezTo>
                  <a:pt x="219734" y="483501"/>
                  <a:pt x="264197" y="497506"/>
                  <a:pt x="318086" y="497678"/>
                </a:cubicBezTo>
                <a:cubicBezTo>
                  <a:pt x="371975" y="497850"/>
                  <a:pt x="481930" y="469473"/>
                  <a:pt x="519144" y="477447"/>
                </a:cubicBezTo>
                <a:cubicBezTo>
                  <a:pt x="556358" y="485421"/>
                  <a:pt x="510197" y="524432"/>
                  <a:pt x="541369" y="545525"/>
                </a:cubicBezTo>
                <a:cubicBezTo>
                  <a:pt x="572541" y="566618"/>
                  <a:pt x="617569" y="618181"/>
                  <a:pt x="706174" y="604004"/>
                </a:cubicBezTo>
                <a:cubicBezTo>
                  <a:pt x="794779" y="589827"/>
                  <a:pt x="974646" y="483687"/>
                  <a:pt x="1072997" y="460465"/>
                </a:cubicBezTo>
                <a:cubicBezTo>
                  <a:pt x="1171348" y="437243"/>
                  <a:pt x="1263645" y="491107"/>
                  <a:pt x="1296281" y="464673"/>
                </a:cubicBezTo>
                <a:cubicBezTo>
                  <a:pt x="1328917" y="438239"/>
                  <a:pt x="1461972" y="309652"/>
                  <a:pt x="1535514" y="263762"/>
                </a:cubicBezTo>
                <a:cubicBezTo>
                  <a:pt x="1609056" y="217872"/>
                  <a:pt x="1617916" y="207756"/>
                  <a:pt x="1737532" y="189334"/>
                </a:cubicBezTo>
                <a:cubicBezTo>
                  <a:pt x="1857148" y="170912"/>
                  <a:pt x="2112330" y="181581"/>
                  <a:pt x="2253211" y="153228"/>
                </a:cubicBezTo>
                <a:cubicBezTo>
                  <a:pt x="2394092" y="124875"/>
                  <a:pt x="2520466" y="42263"/>
                  <a:pt x="2582821" y="19213"/>
                </a:cubicBezTo>
                <a:cubicBezTo>
                  <a:pt x="2645177" y="-3837"/>
                  <a:pt x="2609623" y="-7220"/>
                  <a:pt x="2627344" y="14931"/>
                </a:cubicBezTo>
                <a:cubicBezTo>
                  <a:pt x="2645065" y="37082"/>
                  <a:pt x="2687706" y="115078"/>
                  <a:pt x="2689146" y="152120"/>
                </a:cubicBezTo>
                <a:cubicBezTo>
                  <a:pt x="2690586" y="189162"/>
                  <a:pt x="2639527" y="191993"/>
                  <a:pt x="2635983" y="237181"/>
                </a:cubicBezTo>
                <a:cubicBezTo>
                  <a:pt x="2632439" y="282369"/>
                  <a:pt x="2629781" y="351111"/>
                  <a:pt x="2667881" y="423250"/>
                </a:cubicBezTo>
                <a:cubicBezTo>
                  <a:pt x="2705981" y="495389"/>
                  <a:pt x="2799902" y="627485"/>
                  <a:pt x="2864583" y="670015"/>
                </a:cubicBezTo>
                <a:cubicBezTo>
                  <a:pt x="2929264" y="712545"/>
                  <a:pt x="3024957" y="653106"/>
                  <a:pt x="3055969" y="678432"/>
                </a:cubicBezTo>
                <a:cubicBezTo>
                  <a:pt x="3086981" y="703758"/>
                  <a:pt x="3061286" y="795390"/>
                  <a:pt x="3050653" y="821971"/>
                </a:cubicBezTo>
                <a:cubicBezTo>
                  <a:pt x="3040021" y="848552"/>
                  <a:pt x="3016097" y="823756"/>
                  <a:pt x="2992174" y="837920"/>
                </a:cubicBezTo>
                <a:cubicBezTo>
                  <a:pt x="2968251" y="852084"/>
                  <a:pt x="2923063" y="853795"/>
                  <a:pt x="2907114" y="906958"/>
                </a:cubicBezTo>
                <a:cubicBezTo>
                  <a:pt x="2891165" y="960121"/>
                  <a:pt x="2918632" y="1104608"/>
                  <a:pt x="2896481" y="1156897"/>
                </a:cubicBezTo>
                <a:cubicBezTo>
                  <a:pt x="2874330" y="1209186"/>
                  <a:pt x="2840683" y="1131956"/>
                  <a:pt x="2774207" y="1220692"/>
                </a:cubicBezTo>
                <a:cubicBezTo>
                  <a:pt x="2707732" y="1309428"/>
                  <a:pt x="2686872" y="1560402"/>
                  <a:pt x="2497628" y="1689315"/>
                </a:cubicBezTo>
                <a:cubicBezTo>
                  <a:pt x="2356892" y="1721372"/>
                  <a:pt x="2145092" y="1626301"/>
                  <a:pt x="2029928" y="1635362"/>
                </a:cubicBezTo>
                <a:cubicBezTo>
                  <a:pt x="1914764" y="1644423"/>
                  <a:pt x="1874870" y="1720644"/>
                  <a:pt x="1806644" y="1743681"/>
                </a:cubicBezTo>
                <a:cubicBezTo>
                  <a:pt x="1738418" y="1766718"/>
                  <a:pt x="1614592" y="1763690"/>
                  <a:pt x="1515941" y="1814528"/>
                </a:cubicBezTo>
                <a:cubicBezTo>
                  <a:pt x="1417290" y="1865366"/>
                  <a:pt x="1336967" y="2005131"/>
                  <a:pt x="1214737" y="2048710"/>
                </a:cubicBezTo>
                <a:cubicBezTo>
                  <a:pt x="1092507" y="2092289"/>
                  <a:pt x="972711" y="1975343"/>
                  <a:pt x="887192" y="1966822"/>
                </a:cubicBezTo>
                <a:cubicBezTo>
                  <a:pt x="801673" y="1958301"/>
                  <a:pt x="757002" y="1996386"/>
                  <a:pt x="683428" y="1933894"/>
                </a:cubicBezTo>
                <a:close/>
              </a:path>
            </a:pathLst>
          </a:custGeom>
          <a:solidFill>
            <a:srgbClr val="FFE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921034" y="2826132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 rot="764957">
            <a:off x="746872" y="4183798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8"/>
          <p:cNvSpPr/>
          <p:nvPr/>
        </p:nvSpPr>
        <p:spPr>
          <a:xfrm>
            <a:off x="758536" y="2847798"/>
            <a:ext cx="163032" cy="1325525"/>
          </a:xfrm>
          <a:custGeom>
            <a:avLst/>
            <a:gdLst>
              <a:gd name="connsiteX0" fmla="*/ 163032 w 163032"/>
              <a:gd name="connsiteY0" fmla="*/ 0 h 1325525"/>
              <a:gd name="connsiteX1" fmla="*/ 134679 w 163032"/>
              <a:gd name="connsiteY1" fmla="*/ 680484 h 1325525"/>
              <a:gd name="connsiteX2" fmla="*/ 0 w 163032"/>
              <a:gd name="connsiteY2" fmla="*/ 1325525 h 13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032" h="1325525">
                <a:moveTo>
                  <a:pt x="163032" y="0"/>
                </a:moveTo>
                <a:cubicBezTo>
                  <a:pt x="162441" y="229781"/>
                  <a:pt x="161851" y="459563"/>
                  <a:pt x="134679" y="680484"/>
                </a:cubicBezTo>
                <a:cubicBezTo>
                  <a:pt x="107507" y="901405"/>
                  <a:pt x="53753" y="1113465"/>
                  <a:pt x="0" y="13255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9"/>
          <p:cNvSpPr/>
          <p:nvPr/>
        </p:nvSpPr>
        <p:spPr>
          <a:xfrm>
            <a:off x="1284077" y="2854886"/>
            <a:ext cx="1217593" cy="1284473"/>
          </a:xfrm>
          <a:custGeom>
            <a:avLst/>
            <a:gdLst>
              <a:gd name="connsiteX0" fmla="*/ 16843 w 754033"/>
              <a:gd name="connsiteY0" fmla="*/ 0 h 326065"/>
              <a:gd name="connsiteX1" fmla="*/ 31020 w 754033"/>
              <a:gd name="connsiteY1" fmla="*/ 148856 h 326065"/>
              <a:gd name="connsiteX2" fmla="*/ 300378 w 754033"/>
              <a:gd name="connsiteY2" fmla="*/ 184298 h 326065"/>
              <a:gd name="connsiteX3" fmla="*/ 527206 w 754033"/>
              <a:gd name="connsiteY3" fmla="*/ 205563 h 326065"/>
              <a:gd name="connsiteX4" fmla="*/ 754033 w 754033"/>
              <a:gd name="connsiteY4" fmla="*/ 326065 h 326065"/>
              <a:gd name="connsiteX0" fmla="*/ 16843 w 1228348"/>
              <a:gd name="connsiteY0" fmla="*/ 0 h 1284473"/>
              <a:gd name="connsiteX1" fmla="*/ 31020 w 1228348"/>
              <a:gd name="connsiteY1" fmla="*/ 148856 h 1284473"/>
              <a:gd name="connsiteX2" fmla="*/ 300378 w 1228348"/>
              <a:gd name="connsiteY2" fmla="*/ 184298 h 1284473"/>
              <a:gd name="connsiteX3" fmla="*/ 527206 w 1228348"/>
              <a:gd name="connsiteY3" fmla="*/ 205563 h 1284473"/>
              <a:gd name="connsiteX4" fmla="*/ 1228348 w 1228348"/>
              <a:gd name="connsiteY4" fmla="*/ 1284473 h 1284473"/>
              <a:gd name="connsiteX0" fmla="*/ 16843 w 1228348"/>
              <a:gd name="connsiteY0" fmla="*/ 0 h 1284473"/>
              <a:gd name="connsiteX1" fmla="*/ 31020 w 1228348"/>
              <a:gd name="connsiteY1" fmla="*/ 148856 h 1284473"/>
              <a:gd name="connsiteX2" fmla="*/ 300378 w 1228348"/>
              <a:gd name="connsiteY2" fmla="*/ 184298 h 1284473"/>
              <a:gd name="connsiteX3" fmla="*/ 1045529 w 1228348"/>
              <a:gd name="connsiteY3" fmla="*/ 454945 h 1284473"/>
              <a:gd name="connsiteX4" fmla="*/ 1228348 w 1228348"/>
              <a:gd name="connsiteY4" fmla="*/ 1284473 h 1284473"/>
              <a:gd name="connsiteX0" fmla="*/ 53417 w 1264922"/>
              <a:gd name="connsiteY0" fmla="*/ 0 h 1284473"/>
              <a:gd name="connsiteX1" fmla="*/ 67594 w 1264922"/>
              <a:gd name="connsiteY1" fmla="*/ 148856 h 1284473"/>
              <a:gd name="connsiteX2" fmla="*/ 855275 w 1264922"/>
              <a:gd name="connsiteY2" fmla="*/ 71832 h 1284473"/>
              <a:gd name="connsiteX3" fmla="*/ 1082103 w 1264922"/>
              <a:gd name="connsiteY3" fmla="*/ 454945 h 1284473"/>
              <a:gd name="connsiteX4" fmla="*/ 1264922 w 1264922"/>
              <a:gd name="connsiteY4" fmla="*/ 1284473 h 1284473"/>
              <a:gd name="connsiteX0" fmla="*/ 53417 w 1264922"/>
              <a:gd name="connsiteY0" fmla="*/ 0 h 1284473"/>
              <a:gd name="connsiteX1" fmla="*/ 67594 w 1264922"/>
              <a:gd name="connsiteY1" fmla="*/ 148856 h 1284473"/>
              <a:gd name="connsiteX2" fmla="*/ 855275 w 1264922"/>
              <a:gd name="connsiteY2" fmla="*/ 71832 h 1284473"/>
              <a:gd name="connsiteX3" fmla="*/ 1116332 w 1264922"/>
              <a:gd name="connsiteY3" fmla="*/ 572301 h 1284473"/>
              <a:gd name="connsiteX4" fmla="*/ 1264922 w 1264922"/>
              <a:gd name="connsiteY4" fmla="*/ 1284473 h 1284473"/>
              <a:gd name="connsiteX0" fmla="*/ 53417 w 1264922"/>
              <a:gd name="connsiteY0" fmla="*/ 0 h 1284473"/>
              <a:gd name="connsiteX1" fmla="*/ 67594 w 1264922"/>
              <a:gd name="connsiteY1" fmla="*/ 148856 h 1284473"/>
              <a:gd name="connsiteX2" fmla="*/ 855275 w 1264922"/>
              <a:gd name="connsiteY2" fmla="*/ 71832 h 1284473"/>
              <a:gd name="connsiteX3" fmla="*/ 1116332 w 1264922"/>
              <a:gd name="connsiteY3" fmla="*/ 572301 h 1284473"/>
              <a:gd name="connsiteX4" fmla="*/ 1264922 w 1264922"/>
              <a:gd name="connsiteY4" fmla="*/ 1284473 h 1284473"/>
              <a:gd name="connsiteX0" fmla="*/ 53417 w 1264922"/>
              <a:gd name="connsiteY0" fmla="*/ 0 h 1284473"/>
              <a:gd name="connsiteX1" fmla="*/ 67594 w 1264922"/>
              <a:gd name="connsiteY1" fmla="*/ 148856 h 1284473"/>
              <a:gd name="connsiteX2" fmla="*/ 855275 w 1264922"/>
              <a:gd name="connsiteY2" fmla="*/ 71832 h 1284473"/>
              <a:gd name="connsiteX3" fmla="*/ 1264922 w 1264922"/>
              <a:gd name="connsiteY3" fmla="*/ 1284473 h 1284473"/>
              <a:gd name="connsiteX0" fmla="*/ 6088 w 1217593"/>
              <a:gd name="connsiteY0" fmla="*/ 0 h 1284473"/>
              <a:gd name="connsiteX1" fmla="*/ 132732 w 1217593"/>
              <a:gd name="connsiteY1" fmla="*/ 153745 h 1284473"/>
              <a:gd name="connsiteX2" fmla="*/ 807946 w 1217593"/>
              <a:gd name="connsiteY2" fmla="*/ 71832 h 1284473"/>
              <a:gd name="connsiteX3" fmla="*/ 1217593 w 1217593"/>
              <a:gd name="connsiteY3" fmla="*/ 1284473 h 12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593" h="1284473">
                <a:moveTo>
                  <a:pt x="6088" y="0"/>
                </a:moveTo>
                <a:cubicBezTo>
                  <a:pt x="-10452" y="59070"/>
                  <a:pt x="-911" y="141773"/>
                  <a:pt x="132732" y="153745"/>
                </a:cubicBezTo>
                <a:cubicBezTo>
                  <a:pt x="266375" y="165717"/>
                  <a:pt x="627136" y="-116623"/>
                  <a:pt x="807946" y="71832"/>
                </a:cubicBezTo>
                <a:cubicBezTo>
                  <a:pt x="988756" y="260287"/>
                  <a:pt x="1132250" y="1031840"/>
                  <a:pt x="1217593" y="12844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2"/>
          <p:cNvSpPr/>
          <p:nvPr/>
        </p:nvSpPr>
        <p:spPr>
          <a:xfrm>
            <a:off x="1105866" y="4003203"/>
            <a:ext cx="70884" cy="262269"/>
          </a:xfrm>
          <a:custGeom>
            <a:avLst/>
            <a:gdLst>
              <a:gd name="connsiteX0" fmla="*/ 0 w 70884"/>
              <a:gd name="connsiteY0" fmla="*/ 262269 h 262269"/>
              <a:gd name="connsiteX1" fmla="*/ 35442 w 70884"/>
              <a:gd name="connsiteY1" fmla="*/ 63795 h 262269"/>
              <a:gd name="connsiteX2" fmla="*/ 70884 w 70884"/>
              <a:gd name="connsiteY2" fmla="*/ 0 h 26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84" h="262269">
                <a:moveTo>
                  <a:pt x="0" y="262269"/>
                </a:moveTo>
                <a:cubicBezTo>
                  <a:pt x="11814" y="184887"/>
                  <a:pt x="23628" y="107506"/>
                  <a:pt x="35442" y="63795"/>
                </a:cubicBezTo>
                <a:cubicBezTo>
                  <a:pt x="47256" y="20084"/>
                  <a:pt x="59070" y="10042"/>
                  <a:pt x="708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3"/>
          <p:cNvSpPr/>
          <p:nvPr/>
        </p:nvSpPr>
        <p:spPr>
          <a:xfrm>
            <a:off x="1155485" y="3568794"/>
            <a:ext cx="3140263" cy="2639118"/>
          </a:xfrm>
          <a:custGeom>
            <a:avLst/>
            <a:gdLst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28353 w 3140263"/>
              <a:gd name="connsiteY33" fmla="*/ 448585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34" fmla="*/ 0 w 3140263"/>
              <a:gd name="connsiteY34" fmla="*/ 406055 h 263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40263" h="2639118">
                <a:moveTo>
                  <a:pt x="0" y="406055"/>
                </a:moveTo>
                <a:cubicBezTo>
                  <a:pt x="59070" y="451538"/>
                  <a:pt x="118140" y="497022"/>
                  <a:pt x="226828" y="689590"/>
                </a:cubicBezTo>
                <a:cubicBezTo>
                  <a:pt x="335516" y="882158"/>
                  <a:pt x="542260" y="1360623"/>
                  <a:pt x="652130" y="1561460"/>
                </a:cubicBezTo>
                <a:cubicBezTo>
                  <a:pt x="762000" y="1762297"/>
                  <a:pt x="790353" y="1800102"/>
                  <a:pt x="886046" y="1894613"/>
                </a:cubicBezTo>
                <a:cubicBezTo>
                  <a:pt x="981739" y="1989125"/>
                  <a:pt x="1104604" y="2075366"/>
                  <a:pt x="1226288" y="2128529"/>
                </a:cubicBezTo>
                <a:cubicBezTo>
                  <a:pt x="1347972" y="2181692"/>
                  <a:pt x="1514549" y="2213590"/>
                  <a:pt x="1616149" y="2213590"/>
                </a:cubicBezTo>
                <a:cubicBezTo>
                  <a:pt x="1717749" y="2213590"/>
                  <a:pt x="1798084" y="2187599"/>
                  <a:pt x="1835888" y="2128529"/>
                </a:cubicBezTo>
                <a:cubicBezTo>
                  <a:pt x="1873693" y="2069459"/>
                  <a:pt x="1873692" y="1978492"/>
                  <a:pt x="1842976" y="1859171"/>
                </a:cubicBezTo>
                <a:cubicBezTo>
                  <a:pt x="1812260" y="1739850"/>
                  <a:pt x="1736650" y="1593357"/>
                  <a:pt x="1651590" y="1412604"/>
                </a:cubicBezTo>
                <a:cubicBezTo>
                  <a:pt x="1566530" y="1231851"/>
                  <a:pt x="1391684" y="912873"/>
                  <a:pt x="1332614" y="774650"/>
                </a:cubicBezTo>
                <a:cubicBezTo>
                  <a:pt x="1273544" y="636427"/>
                  <a:pt x="1271181" y="587989"/>
                  <a:pt x="1297172" y="583264"/>
                </a:cubicBezTo>
                <a:cubicBezTo>
                  <a:pt x="1323163" y="578539"/>
                  <a:pt x="1376325" y="616343"/>
                  <a:pt x="1488558" y="746297"/>
                </a:cubicBezTo>
                <a:cubicBezTo>
                  <a:pt x="1600791" y="876251"/>
                  <a:pt x="1838251" y="1186957"/>
                  <a:pt x="1970567" y="1362985"/>
                </a:cubicBezTo>
                <a:cubicBezTo>
                  <a:pt x="2102883" y="1539013"/>
                  <a:pt x="2206847" y="1704408"/>
                  <a:pt x="2282456" y="1802464"/>
                </a:cubicBezTo>
                <a:cubicBezTo>
                  <a:pt x="2358065" y="1900520"/>
                  <a:pt x="2366335" y="1958408"/>
                  <a:pt x="2424223" y="1951320"/>
                </a:cubicBezTo>
                <a:cubicBezTo>
                  <a:pt x="2482111" y="1944232"/>
                  <a:pt x="2589618" y="1886343"/>
                  <a:pt x="2629786" y="1759934"/>
                </a:cubicBezTo>
                <a:cubicBezTo>
                  <a:pt x="2669954" y="1633525"/>
                  <a:pt x="2662865" y="1377162"/>
                  <a:pt x="2665228" y="1192864"/>
                </a:cubicBezTo>
                <a:cubicBezTo>
                  <a:pt x="2667591" y="1008566"/>
                  <a:pt x="2674679" y="837264"/>
                  <a:pt x="2643963" y="654148"/>
                </a:cubicBezTo>
                <a:cubicBezTo>
                  <a:pt x="2613247" y="471032"/>
                  <a:pt x="2505739" y="202855"/>
                  <a:pt x="2480930" y="94167"/>
                </a:cubicBezTo>
                <a:cubicBezTo>
                  <a:pt x="2456121" y="-14521"/>
                  <a:pt x="2484475" y="10288"/>
                  <a:pt x="2495107" y="2018"/>
                </a:cubicBezTo>
                <a:cubicBezTo>
                  <a:pt x="2505739" y="-6252"/>
                  <a:pt x="2497469" y="11469"/>
                  <a:pt x="2544725" y="44548"/>
                </a:cubicBezTo>
                <a:cubicBezTo>
                  <a:pt x="2591981" y="77627"/>
                  <a:pt x="2710121" y="117794"/>
                  <a:pt x="2778642" y="200492"/>
                </a:cubicBezTo>
                <a:cubicBezTo>
                  <a:pt x="2847163" y="283190"/>
                  <a:pt x="2905051" y="375339"/>
                  <a:pt x="2955851" y="540734"/>
                </a:cubicBezTo>
                <a:cubicBezTo>
                  <a:pt x="3006651" y="706129"/>
                  <a:pt x="3053907" y="957766"/>
                  <a:pt x="3083442" y="1192864"/>
                </a:cubicBezTo>
                <a:cubicBezTo>
                  <a:pt x="3112977" y="1427962"/>
                  <a:pt x="3157869" y="1748120"/>
                  <a:pt x="3133060" y="1951320"/>
                </a:cubicBezTo>
                <a:cubicBezTo>
                  <a:pt x="3108251" y="2154520"/>
                  <a:pt x="3022009" y="2301013"/>
                  <a:pt x="2934586" y="2412064"/>
                </a:cubicBezTo>
                <a:cubicBezTo>
                  <a:pt x="2847163" y="2523115"/>
                  <a:pt x="2745563" y="2583366"/>
                  <a:pt x="2608521" y="2617627"/>
                </a:cubicBezTo>
                <a:cubicBezTo>
                  <a:pt x="2471479" y="2651888"/>
                  <a:pt x="2303721" y="2640074"/>
                  <a:pt x="2112335" y="2617627"/>
                </a:cubicBezTo>
                <a:cubicBezTo>
                  <a:pt x="1920949" y="2595180"/>
                  <a:pt x="1668130" y="2551469"/>
                  <a:pt x="1460204" y="2482948"/>
                </a:cubicBezTo>
                <a:cubicBezTo>
                  <a:pt x="1252278" y="2414427"/>
                  <a:pt x="1028995" y="2330549"/>
                  <a:pt x="864781" y="2206502"/>
                </a:cubicBezTo>
                <a:cubicBezTo>
                  <a:pt x="700567" y="2082455"/>
                  <a:pt x="583609" y="1928874"/>
                  <a:pt x="474921" y="1738669"/>
                </a:cubicBezTo>
                <a:cubicBezTo>
                  <a:pt x="366233" y="1548464"/>
                  <a:pt x="274084" y="1261386"/>
                  <a:pt x="212651" y="1065274"/>
                </a:cubicBezTo>
                <a:cubicBezTo>
                  <a:pt x="151218" y="869162"/>
                  <a:pt x="135860" y="663599"/>
                  <a:pt x="106325" y="561999"/>
                </a:cubicBezTo>
                <a:cubicBezTo>
                  <a:pt x="76790" y="460399"/>
                  <a:pt x="59069" y="460990"/>
                  <a:pt x="35441" y="455674"/>
                </a:cubicBezTo>
                <a:lnTo>
                  <a:pt x="0" y="406055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Forme libre 19"/>
          <p:cNvSpPr/>
          <p:nvPr/>
        </p:nvSpPr>
        <p:spPr>
          <a:xfrm>
            <a:off x="2482684" y="4041637"/>
            <a:ext cx="608860" cy="107273"/>
          </a:xfrm>
          <a:custGeom>
            <a:avLst/>
            <a:gdLst>
              <a:gd name="connsiteX0" fmla="*/ 0 w 467833"/>
              <a:gd name="connsiteY0" fmla="*/ 57116 h 149265"/>
              <a:gd name="connsiteX1" fmla="*/ 92149 w 467833"/>
              <a:gd name="connsiteY1" fmla="*/ 106735 h 149265"/>
              <a:gd name="connsiteX2" fmla="*/ 241005 w 467833"/>
              <a:gd name="connsiteY2" fmla="*/ 28763 h 149265"/>
              <a:gd name="connsiteX3" fmla="*/ 354419 w 467833"/>
              <a:gd name="connsiteY3" fmla="*/ 7498 h 149265"/>
              <a:gd name="connsiteX4" fmla="*/ 467833 w 467833"/>
              <a:gd name="connsiteY4" fmla="*/ 149265 h 149265"/>
              <a:gd name="connsiteX0" fmla="*/ 0 w 608860"/>
              <a:gd name="connsiteY0" fmla="*/ 57116 h 107273"/>
              <a:gd name="connsiteX1" fmla="*/ 92149 w 608860"/>
              <a:gd name="connsiteY1" fmla="*/ 106735 h 107273"/>
              <a:gd name="connsiteX2" fmla="*/ 241005 w 608860"/>
              <a:gd name="connsiteY2" fmla="*/ 28763 h 107273"/>
              <a:gd name="connsiteX3" fmla="*/ 354419 w 608860"/>
              <a:gd name="connsiteY3" fmla="*/ 7498 h 107273"/>
              <a:gd name="connsiteX4" fmla="*/ 608860 w 608860"/>
              <a:gd name="connsiteY4" fmla="*/ 62830 h 107273"/>
              <a:gd name="connsiteX0" fmla="*/ 0 w 608860"/>
              <a:gd name="connsiteY0" fmla="*/ 57116 h 107273"/>
              <a:gd name="connsiteX1" fmla="*/ 92149 w 608860"/>
              <a:gd name="connsiteY1" fmla="*/ 106735 h 107273"/>
              <a:gd name="connsiteX2" fmla="*/ 241005 w 608860"/>
              <a:gd name="connsiteY2" fmla="*/ 28763 h 107273"/>
              <a:gd name="connsiteX3" fmla="*/ 354419 w 608860"/>
              <a:gd name="connsiteY3" fmla="*/ 7498 h 107273"/>
              <a:gd name="connsiteX4" fmla="*/ 608860 w 608860"/>
              <a:gd name="connsiteY4" fmla="*/ 62830 h 10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860" h="107273">
                <a:moveTo>
                  <a:pt x="0" y="57116"/>
                </a:moveTo>
                <a:cubicBezTo>
                  <a:pt x="25991" y="84288"/>
                  <a:pt x="51982" y="111460"/>
                  <a:pt x="92149" y="106735"/>
                </a:cubicBezTo>
                <a:cubicBezTo>
                  <a:pt x="132316" y="102010"/>
                  <a:pt x="197293" y="45303"/>
                  <a:pt x="241005" y="28763"/>
                </a:cubicBezTo>
                <a:cubicBezTo>
                  <a:pt x="284717" y="12223"/>
                  <a:pt x="316614" y="-12586"/>
                  <a:pt x="354419" y="7498"/>
                </a:cubicBezTo>
                <a:cubicBezTo>
                  <a:pt x="392224" y="27582"/>
                  <a:pt x="543759" y="29284"/>
                  <a:pt x="608860" y="628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2"/>
          <p:cNvSpPr/>
          <p:nvPr/>
        </p:nvSpPr>
        <p:spPr>
          <a:xfrm>
            <a:off x="1446109" y="4364555"/>
            <a:ext cx="415242" cy="102134"/>
          </a:xfrm>
          <a:custGeom>
            <a:avLst/>
            <a:gdLst>
              <a:gd name="connsiteX0" fmla="*/ 0 w 248093"/>
              <a:gd name="connsiteY0" fmla="*/ 45369 h 116252"/>
              <a:gd name="connsiteX1" fmla="*/ 99237 w 248093"/>
              <a:gd name="connsiteY1" fmla="*/ 2838 h 116252"/>
              <a:gd name="connsiteX2" fmla="*/ 248093 w 248093"/>
              <a:gd name="connsiteY2" fmla="*/ 116252 h 116252"/>
              <a:gd name="connsiteX0" fmla="*/ 0 w 375913"/>
              <a:gd name="connsiteY0" fmla="*/ 45369 h 214574"/>
              <a:gd name="connsiteX1" fmla="*/ 99237 w 375913"/>
              <a:gd name="connsiteY1" fmla="*/ 2838 h 214574"/>
              <a:gd name="connsiteX2" fmla="*/ 375913 w 375913"/>
              <a:gd name="connsiteY2" fmla="*/ 214574 h 214574"/>
              <a:gd name="connsiteX0" fmla="*/ 0 w 375913"/>
              <a:gd name="connsiteY0" fmla="*/ 21420 h 190625"/>
              <a:gd name="connsiteX1" fmla="*/ 187728 w 375913"/>
              <a:gd name="connsiteY1" fmla="*/ 8386 h 190625"/>
              <a:gd name="connsiteX2" fmla="*/ 375913 w 375913"/>
              <a:gd name="connsiteY2" fmla="*/ 190625 h 190625"/>
              <a:gd name="connsiteX0" fmla="*/ 0 w 415242"/>
              <a:gd name="connsiteY0" fmla="*/ 21420 h 102134"/>
              <a:gd name="connsiteX1" fmla="*/ 187728 w 415242"/>
              <a:gd name="connsiteY1" fmla="*/ 8386 h 102134"/>
              <a:gd name="connsiteX2" fmla="*/ 415242 w 415242"/>
              <a:gd name="connsiteY2" fmla="*/ 102134 h 1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242" h="102134">
                <a:moveTo>
                  <a:pt x="0" y="21420"/>
                </a:moveTo>
                <a:cubicBezTo>
                  <a:pt x="28944" y="-5753"/>
                  <a:pt x="146379" y="-3428"/>
                  <a:pt x="187728" y="8386"/>
                </a:cubicBezTo>
                <a:cubicBezTo>
                  <a:pt x="229077" y="20200"/>
                  <a:pt x="361488" y="51334"/>
                  <a:pt x="415242" y="1021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 : forme 66"/>
          <p:cNvSpPr/>
          <p:nvPr/>
        </p:nvSpPr>
        <p:spPr>
          <a:xfrm>
            <a:off x="1779639" y="4443228"/>
            <a:ext cx="1377168" cy="1494504"/>
          </a:xfrm>
          <a:custGeom>
            <a:avLst/>
            <a:gdLst>
              <a:gd name="connsiteX0" fmla="*/ 835742 w 1377051"/>
              <a:gd name="connsiteY0" fmla="*/ 0 h 1435510"/>
              <a:gd name="connsiteX1" fmla="*/ 1238865 w 1377051"/>
              <a:gd name="connsiteY1" fmla="*/ 668594 h 1435510"/>
              <a:gd name="connsiteX2" fmla="*/ 1376516 w 1377051"/>
              <a:gd name="connsiteY2" fmla="*/ 1307690 h 1435510"/>
              <a:gd name="connsiteX3" fmla="*/ 1199536 w 1377051"/>
              <a:gd name="connsiteY3" fmla="*/ 1435510 h 1435510"/>
              <a:gd name="connsiteX4" fmla="*/ 481781 w 1377051"/>
              <a:gd name="connsiteY4" fmla="*/ 1307690 h 1435510"/>
              <a:gd name="connsiteX5" fmla="*/ 0 w 1377051"/>
              <a:gd name="connsiteY5" fmla="*/ 835742 h 1435510"/>
              <a:gd name="connsiteX0" fmla="*/ 766916 w 1377168"/>
              <a:gd name="connsiteY0" fmla="*/ 0 h 1494504"/>
              <a:gd name="connsiteX1" fmla="*/ 1238865 w 1377168"/>
              <a:gd name="connsiteY1" fmla="*/ 727588 h 1494504"/>
              <a:gd name="connsiteX2" fmla="*/ 1376516 w 1377168"/>
              <a:gd name="connsiteY2" fmla="*/ 1366684 h 1494504"/>
              <a:gd name="connsiteX3" fmla="*/ 1199536 w 1377168"/>
              <a:gd name="connsiteY3" fmla="*/ 1494504 h 1494504"/>
              <a:gd name="connsiteX4" fmla="*/ 481781 w 1377168"/>
              <a:gd name="connsiteY4" fmla="*/ 1366684 h 1494504"/>
              <a:gd name="connsiteX5" fmla="*/ 0 w 1377168"/>
              <a:gd name="connsiteY5" fmla="*/ 894736 h 149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7168" h="1494504">
                <a:moveTo>
                  <a:pt x="766916" y="0"/>
                </a:moveTo>
                <a:cubicBezTo>
                  <a:pt x="923413" y="225323"/>
                  <a:pt x="1137265" y="499807"/>
                  <a:pt x="1238865" y="727588"/>
                </a:cubicBezTo>
                <a:cubicBezTo>
                  <a:pt x="1340465" y="955369"/>
                  <a:pt x="1383071" y="1238865"/>
                  <a:pt x="1376516" y="1366684"/>
                </a:cubicBezTo>
                <a:cubicBezTo>
                  <a:pt x="1369961" y="1494503"/>
                  <a:pt x="1348658" y="1494504"/>
                  <a:pt x="1199536" y="1494504"/>
                </a:cubicBezTo>
                <a:cubicBezTo>
                  <a:pt x="1050414" y="1494504"/>
                  <a:pt x="681704" y="1466645"/>
                  <a:pt x="481781" y="1366684"/>
                </a:cubicBezTo>
                <a:cubicBezTo>
                  <a:pt x="281858" y="1266723"/>
                  <a:pt x="140929" y="1080729"/>
                  <a:pt x="0" y="89473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 : forme 67"/>
          <p:cNvSpPr/>
          <p:nvPr/>
        </p:nvSpPr>
        <p:spPr>
          <a:xfrm>
            <a:off x="2615380" y="4069603"/>
            <a:ext cx="1475695" cy="1711329"/>
          </a:xfrm>
          <a:custGeom>
            <a:avLst/>
            <a:gdLst>
              <a:gd name="connsiteX0" fmla="*/ 0 w 1475695"/>
              <a:gd name="connsiteY0" fmla="*/ 363793 h 1711329"/>
              <a:gd name="connsiteX1" fmla="*/ 314632 w 1475695"/>
              <a:gd name="connsiteY1" fmla="*/ 717754 h 1711329"/>
              <a:gd name="connsiteX2" fmla="*/ 796413 w 1475695"/>
              <a:gd name="connsiteY2" fmla="*/ 1622322 h 1711329"/>
              <a:gd name="connsiteX3" fmla="*/ 1199536 w 1475695"/>
              <a:gd name="connsiteY3" fmla="*/ 1632154 h 1711329"/>
              <a:gd name="connsiteX4" fmla="*/ 1455174 w 1475695"/>
              <a:gd name="connsiteY4" fmla="*/ 1219200 h 1711329"/>
              <a:gd name="connsiteX5" fmla="*/ 1445342 w 1475695"/>
              <a:gd name="connsiteY5" fmla="*/ 698090 h 1711329"/>
              <a:gd name="connsiteX6" fmla="*/ 1327355 w 1475695"/>
              <a:gd name="connsiteY6" fmla="*/ 0 h 17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5695" h="1711329">
                <a:moveTo>
                  <a:pt x="0" y="363793"/>
                </a:moveTo>
                <a:cubicBezTo>
                  <a:pt x="90948" y="435896"/>
                  <a:pt x="181897" y="507999"/>
                  <a:pt x="314632" y="717754"/>
                </a:cubicBezTo>
                <a:cubicBezTo>
                  <a:pt x="447368" y="927509"/>
                  <a:pt x="648929" y="1469922"/>
                  <a:pt x="796413" y="1622322"/>
                </a:cubicBezTo>
                <a:cubicBezTo>
                  <a:pt x="943897" y="1774722"/>
                  <a:pt x="1089743" y="1699341"/>
                  <a:pt x="1199536" y="1632154"/>
                </a:cubicBezTo>
                <a:cubicBezTo>
                  <a:pt x="1309329" y="1564967"/>
                  <a:pt x="1414206" y="1374877"/>
                  <a:pt x="1455174" y="1219200"/>
                </a:cubicBezTo>
                <a:cubicBezTo>
                  <a:pt x="1496142" y="1063523"/>
                  <a:pt x="1466645" y="901290"/>
                  <a:pt x="1445342" y="698090"/>
                </a:cubicBezTo>
                <a:cubicBezTo>
                  <a:pt x="1424039" y="494890"/>
                  <a:pt x="1375697" y="247445"/>
                  <a:pt x="1327355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 rot="13815352">
            <a:off x="1106730" y="3318213"/>
            <a:ext cx="180986" cy="28842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orme libre 20"/>
          <p:cNvSpPr/>
          <p:nvPr/>
        </p:nvSpPr>
        <p:spPr>
          <a:xfrm>
            <a:off x="3386070" y="3575729"/>
            <a:ext cx="265272" cy="409857"/>
          </a:xfrm>
          <a:custGeom>
            <a:avLst/>
            <a:gdLst>
              <a:gd name="connsiteX0" fmla="*/ 159354 w 159354"/>
              <a:gd name="connsiteY0" fmla="*/ 0 h 255182"/>
              <a:gd name="connsiteX1" fmla="*/ 38852 w 159354"/>
              <a:gd name="connsiteY1" fmla="*/ 63796 h 255182"/>
              <a:gd name="connsiteX2" fmla="*/ 3410 w 159354"/>
              <a:gd name="connsiteY2" fmla="*/ 155944 h 255182"/>
              <a:gd name="connsiteX3" fmla="*/ 3410 w 159354"/>
              <a:gd name="connsiteY3" fmla="*/ 255182 h 255182"/>
              <a:gd name="connsiteX0" fmla="*/ 265186 w 265186"/>
              <a:gd name="connsiteY0" fmla="*/ 0 h 409857"/>
              <a:gd name="connsiteX1" fmla="*/ 144684 w 265186"/>
              <a:gd name="connsiteY1" fmla="*/ 63796 h 409857"/>
              <a:gd name="connsiteX2" fmla="*/ 109242 w 265186"/>
              <a:gd name="connsiteY2" fmla="*/ 155944 h 409857"/>
              <a:gd name="connsiteX3" fmla="*/ 60 w 265186"/>
              <a:gd name="connsiteY3" fmla="*/ 409857 h 409857"/>
              <a:gd name="connsiteX0" fmla="*/ 265272 w 265272"/>
              <a:gd name="connsiteY0" fmla="*/ 0 h 409857"/>
              <a:gd name="connsiteX1" fmla="*/ 144770 w 265272"/>
              <a:gd name="connsiteY1" fmla="*/ 63796 h 409857"/>
              <a:gd name="connsiteX2" fmla="*/ 45638 w 265272"/>
              <a:gd name="connsiteY2" fmla="*/ 233281 h 409857"/>
              <a:gd name="connsiteX3" fmla="*/ 146 w 265272"/>
              <a:gd name="connsiteY3" fmla="*/ 409857 h 40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72" h="409857">
                <a:moveTo>
                  <a:pt x="265272" y="0"/>
                </a:moveTo>
                <a:cubicBezTo>
                  <a:pt x="218016" y="18902"/>
                  <a:pt x="181376" y="24916"/>
                  <a:pt x="144770" y="63796"/>
                </a:cubicBezTo>
                <a:cubicBezTo>
                  <a:pt x="108164" y="102676"/>
                  <a:pt x="51545" y="201383"/>
                  <a:pt x="45638" y="233281"/>
                </a:cubicBezTo>
                <a:cubicBezTo>
                  <a:pt x="39731" y="265179"/>
                  <a:pt x="-2808" y="376187"/>
                  <a:pt x="146" y="4098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orme libre 22"/>
          <p:cNvSpPr/>
          <p:nvPr/>
        </p:nvSpPr>
        <p:spPr>
          <a:xfrm rot="20266775" flipH="1">
            <a:off x="2043165" y="4232836"/>
            <a:ext cx="415242" cy="102134"/>
          </a:xfrm>
          <a:custGeom>
            <a:avLst/>
            <a:gdLst>
              <a:gd name="connsiteX0" fmla="*/ 0 w 248093"/>
              <a:gd name="connsiteY0" fmla="*/ 45369 h 116252"/>
              <a:gd name="connsiteX1" fmla="*/ 99237 w 248093"/>
              <a:gd name="connsiteY1" fmla="*/ 2838 h 116252"/>
              <a:gd name="connsiteX2" fmla="*/ 248093 w 248093"/>
              <a:gd name="connsiteY2" fmla="*/ 116252 h 116252"/>
              <a:gd name="connsiteX0" fmla="*/ 0 w 375913"/>
              <a:gd name="connsiteY0" fmla="*/ 45369 h 214574"/>
              <a:gd name="connsiteX1" fmla="*/ 99237 w 375913"/>
              <a:gd name="connsiteY1" fmla="*/ 2838 h 214574"/>
              <a:gd name="connsiteX2" fmla="*/ 375913 w 375913"/>
              <a:gd name="connsiteY2" fmla="*/ 214574 h 214574"/>
              <a:gd name="connsiteX0" fmla="*/ 0 w 375913"/>
              <a:gd name="connsiteY0" fmla="*/ 21420 h 190625"/>
              <a:gd name="connsiteX1" fmla="*/ 187728 w 375913"/>
              <a:gd name="connsiteY1" fmla="*/ 8386 h 190625"/>
              <a:gd name="connsiteX2" fmla="*/ 375913 w 375913"/>
              <a:gd name="connsiteY2" fmla="*/ 190625 h 190625"/>
              <a:gd name="connsiteX0" fmla="*/ 0 w 415242"/>
              <a:gd name="connsiteY0" fmla="*/ 21420 h 102134"/>
              <a:gd name="connsiteX1" fmla="*/ 187728 w 415242"/>
              <a:gd name="connsiteY1" fmla="*/ 8386 h 102134"/>
              <a:gd name="connsiteX2" fmla="*/ 415242 w 415242"/>
              <a:gd name="connsiteY2" fmla="*/ 102134 h 1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242" h="102134">
                <a:moveTo>
                  <a:pt x="0" y="21420"/>
                </a:moveTo>
                <a:cubicBezTo>
                  <a:pt x="28944" y="-5753"/>
                  <a:pt x="146379" y="-3428"/>
                  <a:pt x="187728" y="8386"/>
                </a:cubicBezTo>
                <a:cubicBezTo>
                  <a:pt x="229077" y="20200"/>
                  <a:pt x="361488" y="51334"/>
                  <a:pt x="415242" y="1021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xplosion : 8 points 73"/>
          <p:cNvSpPr/>
          <p:nvPr/>
        </p:nvSpPr>
        <p:spPr>
          <a:xfrm>
            <a:off x="3587774" y="5220614"/>
            <a:ext cx="605637" cy="508792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 : forme 76"/>
          <p:cNvSpPr/>
          <p:nvPr/>
        </p:nvSpPr>
        <p:spPr>
          <a:xfrm>
            <a:off x="2048685" y="2395596"/>
            <a:ext cx="1363476" cy="498238"/>
          </a:xfrm>
          <a:custGeom>
            <a:avLst/>
            <a:gdLst>
              <a:gd name="connsiteX0" fmla="*/ 0 w 1628316"/>
              <a:gd name="connsiteY0" fmla="*/ 748145 h 748145"/>
              <a:gd name="connsiteX1" fmla="*/ 317839 w 1628316"/>
              <a:gd name="connsiteY1" fmla="*/ 469424 h 748145"/>
              <a:gd name="connsiteX2" fmla="*/ 1100214 w 1628316"/>
              <a:gd name="connsiteY2" fmla="*/ 308059 h 748145"/>
              <a:gd name="connsiteX3" fmla="*/ 1628316 w 1628316"/>
              <a:gd name="connsiteY3" fmla="*/ 0 h 748145"/>
              <a:gd name="connsiteX0" fmla="*/ 0 w 1510960"/>
              <a:gd name="connsiteY0" fmla="*/ 596560 h 596560"/>
              <a:gd name="connsiteX1" fmla="*/ 317839 w 1510960"/>
              <a:gd name="connsiteY1" fmla="*/ 317839 h 596560"/>
              <a:gd name="connsiteX2" fmla="*/ 1100214 w 1510960"/>
              <a:gd name="connsiteY2" fmla="*/ 156474 h 596560"/>
              <a:gd name="connsiteX3" fmla="*/ 1510960 w 1510960"/>
              <a:gd name="connsiteY3" fmla="*/ 0 h 596560"/>
              <a:gd name="connsiteX0" fmla="*/ 0 w 1284818"/>
              <a:gd name="connsiteY0" fmla="*/ 537567 h 537567"/>
              <a:gd name="connsiteX1" fmla="*/ 317839 w 1284818"/>
              <a:gd name="connsiteY1" fmla="*/ 258846 h 537567"/>
              <a:gd name="connsiteX2" fmla="*/ 1100214 w 1284818"/>
              <a:gd name="connsiteY2" fmla="*/ 97481 h 537567"/>
              <a:gd name="connsiteX3" fmla="*/ 1284818 w 1284818"/>
              <a:gd name="connsiteY3" fmla="*/ 0 h 537567"/>
              <a:gd name="connsiteX0" fmla="*/ 0 w 1363476"/>
              <a:gd name="connsiteY0" fmla="*/ 498238 h 498238"/>
              <a:gd name="connsiteX1" fmla="*/ 317839 w 1363476"/>
              <a:gd name="connsiteY1" fmla="*/ 219517 h 498238"/>
              <a:gd name="connsiteX2" fmla="*/ 1100214 w 1363476"/>
              <a:gd name="connsiteY2" fmla="*/ 58152 h 498238"/>
              <a:gd name="connsiteX3" fmla="*/ 1363476 w 1363476"/>
              <a:gd name="connsiteY3" fmla="*/ 0 h 498238"/>
              <a:gd name="connsiteX0" fmla="*/ 0 w 1363476"/>
              <a:gd name="connsiteY0" fmla="*/ 498238 h 498238"/>
              <a:gd name="connsiteX1" fmla="*/ 317839 w 1363476"/>
              <a:gd name="connsiteY1" fmla="*/ 219517 h 498238"/>
              <a:gd name="connsiteX2" fmla="*/ 1100214 w 1363476"/>
              <a:gd name="connsiteY2" fmla="*/ 58152 h 498238"/>
              <a:gd name="connsiteX3" fmla="*/ 1363476 w 1363476"/>
              <a:gd name="connsiteY3" fmla="*/ 0 h 498238"/>
              <a:gd name="connsiteX0" fmla="*/ 0 w 1363476"/>
              <a:gd name="connsiteY0" fmla="*/ 498238 h 498238"/>
              <a:gd name="connsiteX1" fmla="*/ 317839 w 1363476"/>
              <a:gd name="connsiteY1" fmla="*/ 219517 h 498238"/>
              <a:gd name="connsiteX2" fmla="*/ 870391 w 1363476"/>
              <a:gd name="connsiteY2" fmla="*/ 102161 h 498238"/>
              <a:gd name="connsiteX3" fmla="*/ 1363476 w 1363476"/>
              <a:gd name="connsiteY3" fmla="*/ 0 h 498238"/>
              <a:gd name="connsiteX0" fmla="*/ 0 w 1363476"/>
              <a:gd name="connsiteY0" fmla="*/ 498238 h 498238"/>
              <a:gd name="connsiteX1" fmla="*/ 317839 w 1363476"/>
              <a:gd name="connsiteY1" fmla="*/ 219517 h 498238"/>
              <a:gd name="connsiteX2" fmla="*/ 792154 w 1363476"/>
              <a:gd name="connsiteY2" fmla="*/ 126610 h 498238"/>
              <a:gd name="connsiteX3" fmla="*/ 1363476 w 1363476"/>
              <a:gd name="connsiteY3" fmla="*/ 0 h 498238"/>
              <a:gd name="connsiteX0" fmla="*/ 0 w 1363476"/>
              <a:gd name="connsiteY0" fmla="*/ 498238 h 498238"/>
              <a:gd name="connsiteX1" fmla="*/ 317839 w 1363476"/>
              <a:gd name="connsiteY1" fmla="*/ 219517 h 498238"/>
              <a:gd name="connsiteX2" fmla="*/ 806823 w 1363476"/>
              <a:gd name="connsiteY2" fmla="*/ 185288 h 498238"/>
              <a:gd name="connsiteX3" fmla="*/ 1363476 w 1363476"/>
              <a:gd name="connsiteY3" fmla="*/ 0 h 498238"/>
              <a:gd name="connsiteX0" fmla="*/ 0 w 1363476"/>
              <a:gd name="connsiteY0" fmla="*/ 498238 h 498238"/>
              <a:gd name="connsiteX1" fmla="*/ 317839 w 1363476"/>
              <a:gd name="connsiteY1" fmla="*/ 219517 h 498238"/>
              <a:gd name="connsiteX2" fmla="*/ 806823 w 1363476"/>
              <a:gd name="connsiteY2" fmla="*/ 185288 h 498238"/>
              <a:gd name="connsiteX3" fmla="*/ 1363476 w 1363476"/>
              <a:gd name="connsiteY3" fmla="*/ 0 h 49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476" h="498238">
                <a:moveTo>
                  <a:pt x="0" y="498238"/>
                </a:moveTo>
                <a:cubicBezTo>
                  <a:pt x="67235" y="395551"/>
                  <a:pt x="183369" y="271675"/>
                  <a:pt x="317839" y="219517"/>
                </a:cubicBezTo>
                <a:cubicBezTo>
                  <a:pt x="452309" y="167359"/>
                  <a:pt x="691228" y="197425"/>
                  <a:pt x="806823" y="185288"/>
                </a:cubicBezTo>
                <a:cubicBezTo>
                  <a:pt x="922418" y="173151"/>
                  <a:pt x="1149637" y="114911"/>
                  <a:pt x="136347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orme libre : forme 77"/>
          <p:cNvSpPr/>
          <p:nvPr/>
        </p:nvSpPr>
        <p:spPr>
          <a:xfrm>
            <a:off x="3367802" y="2537505"/>
            <a:ext cx="563471" cy="558526"/>
          </a:xfrm>
          <a:custGeom>
            <a:avLst/>
            <a:gdLst>
              <a:gd name="connsiteX0" fmla="*/ 284344 w 616853"/>
              <a:gd name="connsiteY0" fmla="*/ 0 h 819107"/>
              <a:gd name="connsiteX1" fmla="*/ 733 w 616853"/>
              <a:gd name="connsiteY1" fmla="*/ 312950 h 819107"/>
              <a:gd name="connsiteX2" fmla="*/ 215886 w 616853"/>
              <a:gd name="connsiteY2" fmla="*/ 777485 h 819107"/>
              <a:gd name="connsiteX3" fmla="*/ 616853 w 616853"/>
              <a:gd name="connsiteY3" fmla="*/ 767705 h 819107"/>
              <a:gd name="connsiteX0" fmla="*/ 284224 w 455368"/>
              <a:gd name="connsiteY0" fmla="*/ 0 h 839344"/>
              <a:gd name="connsiteX1" fmla="*/ 613 w 455368"/>
              <a:gd name="connsiteY1" fmla="*/ 312950 h 839344"/>
              <a:gd name="connsiteX2" fmla="*/ 215766 w 455368"/>
              <a:gd name="connsiteY2" fmla="*/ 777485 h 839344"/>
              <a:gd name="connsiteX3" fmla="*/ 455368 w 455368"/>
              <a:gd name="connsiteY3" fmla="*/ 806824 h 839344"/>
              <a:gd name="connsiteX0" fmla="*/ 284224 w 455368"/>
              <a:gd name="connsiteY0" fmla="*/ 0 h 828163"/>
              <a:gd name="connsiteX1" fmla="*/ 613 w 455368"/>
              <a:gd name="connsiteY1" fmla="*/ 312950 h 828163"/>
              <a:gd name="connsiteX2" fmla="*/ 215766 w 455368"/>
              <a:gd name="connsiteY2" fmla="*/ 777485 h 828163"/>
              <a:gd name="connsiteX3" fmla="*/ 455368 w 455368"/>
              <a:gd name="connsiteY3" fmla="*/ 806824 h 828163"/>
              <a:gd name="connsiteX0" fmla="*/ 284224 w 455368"/>
              <a:gd name="connsiteY0" fmla="*/ 0 h 820208"/>
              <a:gd name="connsiteX1" fmla="*/ 613 w 455368"/>
              <a:gd name="connsiteY1" fmla="*/ 312950 h 820208"/>
              <a:gd name="connsiteX2" fmla="*/ 215766 w 455368"/>
              <a:gd name="connsiteY2" fmla="*/ 777485 h 820208"/>
              <a:gd name="connsiteX3" fmla="*/ 455368 w 455368"/>
              <a:gd name="connsiteY3" fmla="*/ 806824 h 820208"/>
              <a:gd name="connsiteX0" fmla="*/ 284576 w 455720"/>
              <a:gd name="connsiteY0" fmla="*/ 0 h 806824"/>
              <a:gd name="connsiteX1" fmla="*/ 965 w 455720"/>
              <a:gd name="connsiteY1" fmla="*/ 312950 h 806824"/>
              <a:gd name="connsiteX2" fmla="*/ 201449 w 455720"/>
              <a:gd name="connsiteY2" fmla="*/ 699247 h 806824"/>
              <a:gd name="connsiteX3" fmla="*/ 455720 w 455720"/>
              <a:gd name="connsiteY3" fmla="*/ 806824 h 806824"/>
              <a:gd name="connsiteX0" fmla="*/ 162161 w 455551"/>
              <a:gd name="connsiteY0" fmla="*/ 0 h 660129"/>
              <a:gd name="connsiteX1" fmla="*/ 796 w 455551"/>
              <a:gd name="connsiteY1" fmla="*/ 166255 h 660129"/>
              <a:gd name="connsiteX2" fmla="*/ 201280 w 455551"/>
              <a:gd name="connsiteY2" fmla="*/ 552552 h 660129"/>
              <a:gd name="connsiteX3" fmla="*/ 455551 w 455551"/>
              <a:gd name="connsiteY3" fmla="*/ 660129 h 660129"/>
              <a:gd name="connsiteX0" fmla="*/ 279557 w 572947"/>
              <a:gd name="connsiteY0" fmla="*/ 0 h 660129"/>
              <a:gd name="connsiteX1" fmla="*/ 205 w 572947"/>
              <a:gd name="connsiteY1" fmla="*/ 254745 h 660129"/>
              <a:gd name="connsiteX2" fmla="*/ 318676 w 572947"/>
              <a:gd name="connsiteY2" fmla="*/ 552552 h 660129"/>
              <a:gd name="connsiteX3" fmla="*/ 572947 w 572947"/>
              <a:gd name="connsiteY3" fmla="*/ 660129 h 660129"/>
              <a:gd name="connsiteX0" fmla="*/ 279401 w 572791"/>
              <a:gd name="connsiteY0" fmla="*/ 0 h 680860"/>
              <a:gd name="connsiteX1" fmla="*/ 49 w 572791"/>
              <a:gd name="connsiteY1" fmla="*/ 254745 h 680860"/>
              <a:gd name="connsiteX2" fmla="*/ 259526 w 572791"/>
              <a:gd name="connsiteY2" fmla="*/ 650875 h 680860"/>
              <a:gd name="connsiteX3" fmla="*/ 572791 w 572791"/>
              <a:gd name="connsiteY3" fmla="*/ 660129 h 680860"/>
              <a:gd name="connsiteX0" fmla="*/ 131786 w 582492"/>
              <a:gd name="connsiteY0" fmla="*/ 0 h 562873"/>
              <a:gd name="connsiteX1" fmla="*/ 9750 w 582492"/>
              <a:gd name="connsiteY1" fmla="*/ 136758 h 562873"/>
              <a:gd name="connsiteX2" fmla="*/ 269227 w 582492"/>
              <a:gd name="connsiteY2" fmla="*/ 532888 h 562873"/>
              <a:gd name="connsiteX3" fmla="*/ 582492 w 582492"/>
              <a:gd name="connsiteY3" fmla="*/ 542142 h 562873"/>
              <a:gd name="connsiteX0" fmla="*/ 112765 w 563471"/>
              <a:gd name="connsiteY0" fmla="*/ 0 h 558526"/>
              <a:gd name="connsiteX1" fmla="*/ 15179 w 563471"/>
              <a:gd name="connsiteY1" fmla="*/ 195436 h 558526"/>
              <a:gd name="connsiteX2" fmla="*/ 250206 w 563471"/>
              <a:gd name="connsiteY2" fmla="*/ 532888 h 558526"/>
              <a:gd name="connsiteX3" fmla="*/ 563471 w 563471"/>
              <a:gd name="connsiteY3" fmla="*/ 542142 h 55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471" h="558526">
                <a:moveTo>
                  <a:pt x="112765" y="0"/>
                </a:moveTo>
                <a:cubicBezTo>
                  <a:pt x="-23336" y="91684"/>
                  <a:pt x="-7728" y="106621"/>
                  <a:pt x="15179" y="195436"/>
                </a:cubicBezTo>
                <a:cubicBezTo>
                  <a:pt x="38086" y="284251"/>
                  <a:pt x="158824" y="475104"/>
                  <a:pt x="250206" y="532888"/>
                </a:cubicBezTo>
                <a:cubicBezTo>
                  <a:pt x="341588" y="590672"/>
                  <a:pt x="404551" y="531140"/>
                  <a:pt x="563471" y="5421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orme libre : forme 78"/>
          <p:cNvSpPr/>
          <p:nvPr/>
        </p:nvSpPr>
        <p:spPr>
          <a:xfrm>
            <a:off x="3647662" y="3230859"/>
            <a:ext cx="288501" cy="342661"/>
          </a:xfrm>
          <a:custGeom>
            <a:avLst/>
            <a:gdLst>
              <a:gd name="connsiteX0" fmla="*/ 239602 w 239602"/>
              <a:gd name="connsiteY0" fmla="*/ 54882 h 377612"/>
              <a:gd name="connsiteX1" fmla="*/ 48899 w 239602"/>
              <a:gd name="connsiteY1" fmla="*/ 25543 h 377612"/>
              <a:gd name="connsiteX2" fmla="*/ 0 w 239602"/>
              <a:gd name="connsiteY2" fmla="*/ 377612 h 377612"/>
              <a:gd name="connsiteX0" fmla="*/ 239602 w 239602"/>
              <a:gd name="connsiteY0" fmla="*/ 26688 h 349418"/>
              <a:gd name="connsiteX1" fmla="*/ 39120 w 239602"/>
              <a:gd name="connsiteY1" fmla="*/ 46247 h 349418"/>
              <a:gd name="connsiteX2" fmla="*/ 0 w 239602"/>
              <a:gd name="connsiteY2" fmla="*/ 349418 h 349418"/>
              <a:gd name="connsiteX0" fmla="*/ 288501 w 288501"/>
              <a:gd name="connsiteY0" fmla="*/ 22272 h 359672"/>
              <a:gd name="connsiteX1" fmla="*/ 39120 w 288501"/>
              <a:gd name="connsiteY1" fmla="*/ 56501 h 359672"/>
              <a:gd name="connsiteX2" fmla="*/ 0 w 288501"/>
              <a:gd name="connsiteY2" fmla="*/ 359672 h 359672"/>
              <a:gd name="connsiteX0" fmla="*/ 288501 w 288501"/>
              <a:gd name="connsiteY0" fmla="*/ 5261 h 342661"/>
              <a:gd name="connsiteX1" fmla="*/ 39120 w 288501"/>
              <a:gd name="connsiteY1" fmla="*/ 39490 h 342661"/>
              <a:gd name="connsiteX2" fmla="*/ 0 w 288501"/>
              <a:gd name="connsiteY2" fmla="*/ 342661 h 34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01" h="342661">
                <a:moveTo>
                  <a:pt x="288501" y="5261"/>
                </a:moveTo>
                <a:cubicBezTo>
                  <a:pt x="188666" y="2816"/>
                  <a:pt x="87204" y="-16743"/>
                  <a:pt x="39120" y="39490"/>
                </a:cubicBezTo>
                <a:cubicBezTo>
                  <a:pt x="-8964" y="95723"/>
                  <a:pt x="4482" y="193520"/>
                  <a:pt x="0" y="3426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 rot="19980452">
            <a:off x="2438309" y="4099068"/>
            <a:ext cx="206478" cy="38986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457200" y="750243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dirty="0"/>
              <a:t>Tachycardie ventriculaire</a:t>
            </a:r>
          </a:p>
        </p:txBody>
      </p:sp>
      <p:sp>
        <p:nvSpPr>
          <p:cNvPr id="26" name="Forme libre : forme 25"/>
          <p:cNvSpPr/>
          <p:nvPr/>
        </p:nvSpPr>
        <p:spPr>
          <a:xfrm>
            <a:off x="6041189" y="4962579"/>
            <a:ext cx="1613440" cy="1636706"/>
          </a:xfrm>
          <a:custGeom>
            <a:avLst/>
            <a:gdLst>
              <a:gd name="connsiteX0" fmla="*/ 0 w 572947"/>
              <a:gd name="connsiteY0" fmla="*/ 836953 h 1179629"/>
              <a:gd name="connsiteX1" fmla="*/ 225706 w 572947"/>
              <a:gd name="connsiteY1" fmla="*/ 836953 h 1179629"/>
              <a:gd name="connsiteX2" fmla="*/ 260431 w 572947"/>
              <a:gd name="connsiteY2" fmla="*/ 790654 h 1179629"/>
              <a:gd name="connsiteX3" fmla="*/ 266218 w 572947"/>
              <a:gd name="connsiteY3" fmla="*/ 3576 h 1179629"/>
              <a:gd name="connsiteX4" fmla="*/ 306729 w 572947"/>
              <a:gd name="connsiteY4" fmla="*/ 1149470 h 1179629"/>
              <a:gd name="connsiteX5" fmla="*/ 335666 w 572947"/>
              <a:gd name="connsiteY5" fmla="*/ 842741 h 1179629"/>
              <a:gd name="connsiteX6" fmla="*/ 335666 w 572947"/>
              <a:gd name="connsiteY6" fmla="*/ 802229 h 1179629"/>
              <a:gd name="connsiteX7" fmla="*/ 358815 w 572947"/>
              <a:gd name="connsiteY7" fmla="*/ 802229 h 1179629"/>
              <a:gd name="connsiteX8" fmla="*/ 497712 w 572947"/>
              <a:gd name="connsiteY8" fmla="*/ 802229 h 1179629"/>
              <a:gd name="connsiteX9" fmla="*/ 572947 w 572947"/>
              <a:gd name="connsiteY9" fmla="*/ 779080 h 1179629"/>
              <a:gd name="connsiteX0" fmla="*/ 0 w 347241"/>
              <a:gd name="connsiteY0" fmla="*/ 836953 h 1179629"/>
              <a:gd name="connsiteX1" fmla="*/ 34725 w 347241"/>
              <a:gd name="connsiteY1" fmla="*/ 790654 h 1179629"/>
              <a:gd name="connsiteX2" fmla="*/ 40512 w 347241"/>
              <a:gd name="connsiteY2" fmla="*/ 3576 h 1179629"/>
              <a:gd name="connsiteX3" fmla="*/ 81023 w 347241"/>
              <a:gd name="connsiteY3" fmla="*/ 1149470 h 1179629"/>
              <a:gd name="connsiteX4" fmla="*/ 109960 w 347241"/>
              <a:gd name="connsiteY4" fmla="*/ 842741 h 1179629"/>
              <a:gd name="connsiteX5" fmla="*/ 109960 w 347241"/>
              <a:gd name="connsiteY5" fmla="*/ 802229 h 1179629"/>
              <a:gd name="connsiteX6" fmla="*/ 133109 w 347241"/>
              <a:gd name="connsiteY6" fmla="*/ 802229 h 1179629"/>
              <a:gd name="connsiteX7" fmla="*/ 272006 w 347241"/>
              <a:gd name="connsiteY7" fmla="*/ 802229 h 1179629"/>
              <a:gd name="connsiteX8" fmla="*/ 347241 w 347241"/>
              <a:gd name="connsiteY8" fmla="*/ 779080 h 1179629"/>
              <a:gd name="connsiteX0" fmla="*/ 0 w 272006"/>
              <a:gd name="connsiteY0" fmla="*/ 836953 h 1179629"/>
              <a:gd name="connsiteX1" fmla="*/ 34725 w 272006"/>
              <a:gd name="connsiteY1" fmla="*/ 790654 h 1179629"/>
              <a:gd name="connsiteX2" fmla="*/ 40512 w 272006"/>
              <a:gd name="connsiteY2" fmla="*/ 3576 h 1179629"/>
              <a:gd name="connsiteX3" fmla="*/ 81023 w 272006"/>
              <a:gd name="connsiteY3" fmla="*/ 1149470 h 1179629"/>
              <a:gd name="connsiteX4" fmla="*/ 109960 w 272006"/>
              <a:gd name="connsiteY4" fmla="*/ 842741 h 1179629"/>
              <a:gd name="connsiteX5" fmla="*/ 109960 w 272006"/>
              <a:gd name="connsiteY5" fmla="*/ 802229 h 1179629"/>
              <a:gd name="connsiteX6" fmla="*/ 133109 w 272006"/>
              <a:gd name="connsiteY6" fmla="*/ 802229 h 1179629"/>
              <a:gd name="connsiteX7" fmla="*/ 272006 w 272006"/>
              <a:gd name="connsiteY7" fmla="*/ 802229 h 1179629"/>
              <a:gd name="connsiteX0" fmla="*/ 0 w 133109"/>
              <a:gd name="connsiteY0" fmla="*/ 836953 h 1179629"/>
              <a:gd name="connsiteX1" fmla="*/ 34725 w 133109"/>
              <a:gd name="connsiteY1" fmla="*/ 790654 h 1179629"/>
              <a:gd name="connsiteX2" fmla="*/ 40512 w 133109"/>
              <a:gd name="connsiteY2" fmla="*/ 3576 h 1179629"/>
              <a:gd name="connsiteX3" fmla="*/ 81023 w 133109"/>
              <a:gd name="connsiteY3" fmla="*/ 1149470 h 1179629"/>
              <a:gd name="connsiteX4" fmla="*/ 109960 w 133109"/>
              <a:gd name="connsiteY4" fmla="*/ 842741 h 1179629"/>
              <a:gd name="connsiteX5" fmla="*/ 109960 w 133109"/>
              <a:gd name="connsiteY5" fmla="*/ 802229 h 1179629"/>
              <a:gd name="connsiteX6" fmla="*/ 133109 w 133109"/>
              <a:gd name="connsiteY6" fmla="*/ 802229 h 1179629"/>
              <a:gd name="connsiteX0" fmla="*/ 0 w 133109"/>
              <a:gd name="connsiteY0" fmla="*/ 816250 h 1157801"/>
              <a:gd name="connsiteX1" fmla="*/ 34725 w 133109"/>
              <a:gd name="connsiteY1" fmla="*/ 769951 h 1157801"/>
              <a:gd name="connsiteX2" fmla="*/ 65601 w 133109"/>
              <a:gd name="connsiteY2" fmla="*/ 3662 h 1157801"/>
              <a:gd name="connsiteX3" fmla="*/ 81023 w 133109"/>
              <a:gd name="connsiteY3" fmla="*/ 1128767 h 1157801"/>
              <a:gd name="connsiteX4" fmla="*/ 109960 w 133109"/>
              <a:gd name="connsiteY4" fmla="*/ 822038 h 1157801"/>
              <a:gd name="connsiteX5" fmla="*/ 109960 w 133109"/>
              <a:gd name="connsiteY5" fmla="*/ 781526 h 1157801"/>
              <a:gd name="connsiteX6" fmla="*/ 133109 w 133109"/>
              <a:gd name="connsiteY6" fmla="*/ 781526 h 1157801"/>
              <a:gd name="connsiteX0" fmla="*/ 0 w 133109"/>
              <a:gd name="connsiteY0" fmla="*/ 816250 h 1153519"/>
              <a:gd name="connsiteX1" fmla="*/ 34725 w 133109"/>
              <a:gd name="connsiteY1" fmla="*/ 769951 h 1153519"/>
              <a:gd name="connsiteX2" fmla="*/ 65601 w 133109"/>
              <a:gd name="connsiteY2" fmla="*/ 3662 h 1153519"/>
              <a:gd name="connsiteX3" fmla="*/ 81023 w 133109"/>
              <a:gd name="connsiteY3" fmla="*/ 1128767 h 1153519"/>
              <a:gd name="connsiteX4" fmla="*/ 109960 w 133109"/>
              <a:gd name="connsiteY4" fmla="*/ 781526 h 1153519"/>
              <a:gd name="connsiteX5" fmla="*/ 133109 w 133109"/>
              <a:gd name="connsiteY5" fmla="*/ 781526 h 115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109" h="1153519">
                <a:moveTo>
                  <a:pt x="0" y="816250"/>
                </a:moveTo>
                <a:cubicBezTo>
                  <a:pt x="43405" y="808534"/>
                  <a:pt x="23792" y="905382"/>
                  <a:pt x="34725" y="769951"/>
                </a:cubicBezTo>
                <a:cubicBezTo>
                  <a:pt x="45658" y="634520"/>
                  <a:pt x="57885" y="-56141"/>
                  <a:pt x="65601" y="3662"/>
                </a:cubicBezTo>
                <a:cubicBezTo>
                  <a:pt x="73317" y="63465"/>
                  <a:pt x="73630" y="999123"/>
                  <a:pt x="81023" y="1128767"/>
                </a:cubicBezTo>
                <a:cubicBezTo>
                  <a:pt x="88416" y="1258411"/>
                  <a:pt x="101279" y="839399"/>
                  <a:pt x="109960" y="781526"/>
                </a:cubicBezTo>
                <a:cubicBezTo>
                  <a:pt x="113818" y="774774"/>
                  <a:pt x="133109" y="781526"/>
                  <a:pt x="133109" y="781526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731278" y="2023368"/>
            <a:ext cx="42332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Rythme ventriculaire ectopique rapide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Tachycardie à </a:t>
            </a:r>
            <a:r>
              <a:rPr lang="fr-FR" sz="2000" b="1" dirty="0"/>
              <a:t>complexes larges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Monomorphe (même type de complexes QRS)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Polymorphe (différents aspects de QRS)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Dissociation auriculo-ventriculaire</a:t>
            </a:r>
          </a:p>
        </p:txBody>
      </p:sp>
    </p:spTree>
    <p:extLst>
      <p:ext uri="{BB962C8B-B14F-4D97-AF65-F5344CB8AC3E}">
        <p14:creationId xmlns:p14="http://schemas.microsoft.com/office/powerpoint/2010/main" val="6305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0" grpId="0" animBg="1"/>
      <p:bldP spid="80" grpId="1" animBg="1"/>
      <p:bldP spid="69" grpId="0" animBg="1"/>
      <p:bldP spid="74" grpId="0" animBg="1"/>
      <p:bldP spid="74" grpId="1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76586" y="-806865"/>
            <a:ext cx="4775441" cy="91286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5078"/>
            <a:ext cx="8229600" cy="1069848"/>
          </a:xfrm>
        </p:spPr>
        <p:txBody>
          <a:bodyPr/>
          <a:lstStyle/>
          <a:p>
            <a:pPr algn="ctr"/>
            <a:r>
              <a:rPr lang="fr-FR" dirty="0"/>
              <a:t>Fibrillation ventriculaire</a:t>
            </a:r>
          </a:p>
        </p:txBody>
      </p:sp>
    </p:spTree>
    <p:extLst>
      <p:ext uri="{BB962C8B-B14F-4D97-AF65-F5344CB8AC3E}">
        <p14:creationId xmlns:p14="http://schemas.microsoft.com/office/powerpoint/2010/main" val="3650275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831577" y="2641836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 rot="764957">
            <a:off x="657415" y="3999502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 rot="1942192">
            <a:off x="1630907" y="2120869"/>
            <a:ext cx="426780" cy="1647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8"/>
          <p:cNvSpPr/>
          <p:nvPr/>
        </p:nvSpPr>
        <p:spPr>
          <a:xfrm>
            <a:off x="669079" y="2663502"/>
            <a:ext cx="163032" cy="1325525"/>
          </a:xfrm>
          <a:custGeom>
            <a:avLst/>
            <a:gdLst>
              <a:gd name="connsiteX0" fmla="*/ 163032 w 163032"/>
              <a:gd name="connsiteY0" fmla="*/ 0 h 1325525"/>
              <a:gd name="connsiteX1" fmla="*/ 134679 w 163032"/>
              <a:gd name="connsiteY1" fmla="*/ 680484 h 1325525"/>
              <a:gd name="connsiteX2" fmla="*/ 0 w 163032"/>
              <a:gd name="connsiteY2" fmla="*/ 1325525 h 13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032" h="1325525">
                <a:moveTo>
                  <a:pt x="163032" y="0"/>
                </a:moveTo>
                <a:cubicBezTo>
                  <a:pt x="162441" y="229781"/>
                  <a:pt x="161851" y="459563"/>
                  <a:pt x="134679" y="680484"/>
                </a:cubicBezTo>
                <a:cubicBezTo>
                  <a:pt x="107507" y="901405"/>
                  <a:pt x="53753" y="1113465"/>
                  <a:pt x="0" y="13255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9"/>
          <p:cNvSpPr/>
          <p:nvPr/>
        </p:nvSpPr>
        <p:spPr>
          <a:xfrm>
            <a:off x="1183864" y="2670590"/>
            <a:ext cx="754033" cy="326065"/>
          </a:xfrm>
          <a:custGeom>
            <a:avLst/>
            <a:gdLst>
              <a:gd name="connsiteX0" fmla="*/ 16843 w 754033"/>
              <a:gd name="connsiteY0" fmla="*/ 0 h 326065"/>
              <a:gd name="connsiteX1" fmla="*/ 31020 w 754033"/>
              <a:gd name="connsiteY1" fmla="*/ 148856 h 326065"/>
              <a:gd name="connsiteX2" fmla="*/ 300378 w 754033"/>
              <a:gd name="connsiteY2" fmla="*/ 184298 h 326065"/>
              <a:gd name="connsiteX3" fmla="*/ 527206 w 754033"/>
              <a:gd name="connsiteY3" fmla="*/ 205563 h 326065"/>
              <a:gd name="connsiteX4" fmla="*/ 754033 w 754033"/>
              <a:gd name="connsiteY4" fmla="*/ 326065 h 32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33" h="326065">
                <a:moveTo>
                  <a:pt x="16843" y="0"/>
                </a:moveTo>
                <a:cubicBezTo>
                  <a:pt x="303" y="59070"/>
                  <a:pt x="-16236" y="118140"/>
                  <a:pt x="31020" y="148856"/>
                </a:cubicBezTo>
                <a:cubicBezTo>
                  <a:pt x="78276" y="179572"/>
                  <a:pt x="217680" y="174847"/>
                  <a:pt x="300378" y="184298"/>
                </a:cubicBezTo>
                <a:cubicBezTo>
                  <a:pt x="383076" y="193749"/>
                  <a:pt x="451597" y="181935"/>
                  <a:pt x="527206" y="205563"/>
                </a:cubicBezTo>
                <a:cubicBezTo>
                  <a:pt x="602815" y="229191"/>
                  <a:pt x="678424" y="277628"/>
                  <a:pt x="754033" y="3260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10"/>
          <p:cNvSpPr/>
          <p:nvPr/>
        </p:nvSpPr>
        <p:spPr>
          <a:xfrm>
            <a:off x="1803218" y="1876150"/>
            <a:ext cx="1582900" cy="2155407"/>
          </a:xfrm>
          <a:custGeom>
            <a:avLst/>
            <a:gdLst>
              <a:gd name="connsiteX0" fmla="*/ 0 w 1183759"/>
              <a:gd name="connsiteY0" fmla="*/ 2006010 h 2006010"/>
              <a:gd name="connsiteX1" fmla="*/ 42531 w 1183759"/>
              <a:gd name="connsiteY1" fmla="*/ 1353879 h 2006010"/>
              <a:gd name="connsiteX2" fmla="*/ 226828 w 1183759"/>
              <a:gd name="connsiteY2" fmla="*/ 836428 h 2006010"/>
              <a:gd name="connsiteX3" fmla="*/ 503275 w 1183759"/>
              <a:gd name="connsiteY3" fmla="*/ 432391 h 2006010"/>
              <a:gd name="connsiteX4" fmla="*/ 921489 w 1183759"/>
              <a:gd name="connsiteY4" fmla="*/ 134679 h 2006010"/>
              <a:gd name="connsiteX5" fmla="*/ 1183759 w 1183759"/>
              <a:gd name="connsiteY5" fmla="*/ 0 h 2006010"/>
              <a:gd name="connsiteX0" fmla="*/ 0 w 2611275"/>
              <a:gd name="connsiteY0" fmla="*/ 2584911 h 2584911"/>
              <a:gd name="connsiteX1" fmla="*/ 42531 w 2611275"/>
              <a:gd name="connsiteY1" fmla="*/ 1932780 h 2584911"/>
              <a:gd name="connsiteX2" fmla="*/ 226828 w 2611275"/>
              <a:gd name="connsiteY2" fmla="*/ 1415329 h 2584911"/>
              <a:gd name="connsiteX3" fmla="*/ 503275 w 2611275"/>
              <a:gd name="connsiteY3" fmla="*/ 1011292 h 2584911"/>
              <a:gd name="connsiteX4" fmla="*/ 921489 w 2611275"/>
              <a:gd name="connsiteY4" fmla="*/ 713580 h 2584911"/>
              <a:gd name="connsiteX5" fmla="*/ 2611275 w 2611275"/>
              <a:gd name="connsiteY5" fmla="*/ 0 h 2584911"/>
              <a:gd name="connsiteX0" fmla="*/ 0 w 2545491"/>
              <a:gd name="connsiteY0" fmla="*/ 2446765 h 2446765"/>
              <a:gd name="connsiteX1" fmla="*/ 42531 w 2545491"/>
              <a:gd name="connsiteY1" fmla="*/ 1794634 h 2446765"/>
              <a:gd name="connsiteX2" fmla="*/ 226828 w 2545491"/>
              <a:gd name="connsiteY2" fmla="*/ 1277183 h 2446765"/>
              <a:gd name="connsiteX3" fmla="*/ 503275 w 2545491"/>
              <a:gd name="connsiteY3" fmla="*/ 873146 h 2446765"/>
              <a:gd name="connsiteX4" fmla="*/ 921489 w 2545491"/>
              <a:gd name="connsiteY4" fmla="*/ 575434 h 2446765"/>
              <a:gd name="connsiteX5" fmla="*/ 2545491 w 2545491"/>
              <a:gd name="connsiteY5" fmla="*/ 0 h 2446765"/>
              <a:gd name="connsiteX0" fmla="*/ 0 w 2177099"/>
              <a:gd name="connsiteY0" fmla="*/ 2302040 h 2302040"/>
              <a:gd name="connsiteX1" fmla="*/ 42531 w 2177099"/>
              <a:gd name="connsiteY1" fmla="*/ 1649909 h 2302040"/>
              <a:gd name="connsiteX2" fmla="*/ 226828 w 2177099"/>
              <a:gd name="connsiteY2" fmla="*/ 1132458 h 2302040"/>
              <a:gd name="connsiteX3" fmla="*/ 503275 w 2177099"/>
              <a:gd name="connsiteY3" fmla="*/ 728421 h 2302040"/>
              <a:gd name="connsiteX4" fmla="*/ 921489 w 2177099"/>
              <a:gd name="connsiteY4" fmla="*/ 430709 h 2302040"/>
              <a:gd name="connsiteX5" fmla="*/ 2177099 w 2177099"/>
              <a:gd name="connsiteY5" fmla="*/ 0 h 2302040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3032293 w 3032293"/>
              <a:gd name="connsiteY5" fmla="*/ 0 h 3137499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2240742 w 3032293"/>
              <a:gd name="connsiteY5" fmla="*/ 455819 h 3137499"/>
              <a:gd name="connsiteX6" fmla="*/ 3032293 w 3032293"/>
              <a:gd name="connsiteY6" fmla="*/ 0 h 3137499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2392045 w 3032293"/>
              <a:gd name="connsiteY5" fmla="*/ 666329 h 3137499"/>
              <a:gd name="connsiteX6" fmla="*/ 3032293 w 3032293"/>
              <a:gd name="connsiteY6" fmla="*/ 0 h 3137499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2392045 w 3137548"/>
              <a:gd name="connsiteY5" fmla="*/ 686064 h 3157234"/>
              <a:gd name="connsiteX6" fmla="*/ 3137548 w 3137548"/>
              <a:gd name="connsiteY6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2392045 w 3137548"/>
              <a:gd name="connsiteY5" fmla="*/ 686064 h 3157234"/>
              <a:gd name="connsiteX6" fmla="*/ 3137548 w 3137548"/>
              <a:gd name="connsiteY6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661841 w 3137548"/>
              <a:gd name="connsiteY5" fmla="*/ 982092 h 3157234"/>
              <a:gd name="connsiteX6" fmla="*/ 2392045 w 3137548"/>
              <a:gd name="connsiteY6" fmla="*/ 686064 h 3157234"/>
              <a:gd name="connsiteX7" fmla="*/ 3137548 w 3137548"/>
              <a:gd name="connsiteY7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582900 w 3137548"/>
              <a:gd name="connsiteY5" fmla="*/ 1001827 h 3157234"/>
              <a:gd name="connsiteX6" fmla="*/ 2392045 w 3137548"/>
              <a:gd name="connsiteY6" fmla="*/ 686064 h 3157234"/>
              <a:gd name="connsiteX7" fmla="*/ 3137548 w 3137548"/>
              <a:gd name="connsiteY7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582900 w 3137548"/>
              <a:gd name="connsiteY5" fmla="*/ 1001827 h 3157234"/>
              <a:gd name="connsiteX6" fmla="*/ 2392045 w 3137548"/>
              <a:gd name="connsiteY6" fmla="*/ 653171 h 3157234"/>
              <a:gd name="connsiteX7" fmla="*/ 3137548 w 3137548"/>
              <a:gd name="connsiteY7" fmla="*/ 0 h 3157234"/>
              <a:gd name="connsiteX0" fmla="*/ 0 w 2392045"/>
              <a:gd name="connsiteY0" fmla="*/ 2504063 h 2504063"/>
              <a:gd name="connsiteX1" fmla="*/ 42531 w 2392045"/>
              <a:gd name="connsiteY1" fmla="*/ 1851932 h 2504063"/>
              <a:gd name="connsiteX2" fmla="*/ 226828 w 2392045"/>
              <a:gd name="connsiteY2" fmla="*/ 1334481 h 2504063"/>
              <a:gd name="connsiteX3" fmla="*/ 503275 w 2392045"/>
              <a:gd name="connsiteY3" fmla="*/ 930444 h 2504063"/>
              <a:gd name="connsiteX4" fmla="*/ 921489 w 2392045"/>
              <a:gd name="connsiteY4" fmla="*/ 632732 h 2504063"/>
              <a:gd name="connsiteX5" fmla="*/ 1582900 w 2392045"/>
              <a:gd name="connsiteY5" fmla="*/ 348656 h 2504063"/>
              <a:gd name="connsiteX6" fmla="*/ 2392045 w 2392045"/>
              <a:gd name="connsiteY6" fmla="*/ 0 h 2504063"/>
              <a:gd name="connsiteX0" fmla="*/ 0 w 1582900"/>
              <a:gd name="connsiteY0" fmla="*/ 2155407 h 2155407"/>
              <a:gd name="connsiteX1" fmla="*/ 42531 w 1582900"/>
              <a:gd name="connsiteY1" fmla="*/ 1503276 h 2155407"/>
              <a:gd name="connsiteX2" fmla="*/ 226828 w 1582900"/>
              <a:gd name="connsiteY2" fmla="*/ 985825 h 2155407"/>
              <a:gd name="connsiteX3" fmla="*/ 503275 w 1582900"/>
              <a:gd name="connsiteY3" fmla="*/ 581788 h 2155407"/>
              <a:gd name="connsiteX4" fmla="*/ 921489 w 1582900"/>
              <a:gd name="connsiteY4" fmla="*/ 284076 h 2155407"/>
              <a:gd name="connsiteX5" fmla="*/ 1582900 w 1582900"/>
              <a:gd name="connsiteY5" fmla="*/ 0 h 215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900" h="2155407">
                <a:moveTo>
                  <a:pt x="0" y="2155407"/>
                </a:moveTo>
                <a:cubicBezTo>
                  <a:pt x="2363" y="1926806"/>
                  <a:pt x="4726" y="1698206"/>
                  <a:pt x="42531" y="1503276"/>
                </a:cubicBezTo>
                <a:cubicBezTo>
                  <a:pt x="80336" y="1308346"/>
                  <a:pt x="150037" y="1139406"/>
                  <a:pt x="226828" y="985825"/>
                </a:cubicBezTo>
                <a:cubicBezTo>
                  <a:pt x="303619" y="832244"/>
                  <a:pt x="387498" y="698746"/>
                  <a:pt x="503275" y="581788"/>
                </a:cubicBezTo>
                <a:cubicBezTo>
                  <a:pt x="619052" y="464830"/>
                  <a:pt x="728395" y="384330"/>
                  <a:pt x="921489" y="284076"/>
                </a:cubicBezTo>
                <a:cubicBezTo>
                  <a:pt x="1114583" y="183822"/>
                  <a:pt x="1337807" y="99973"/>
                  <a:pt x="15829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2"/>
          <p:cNvSpPr/>
          <p:nvPr/>
        </p:nvSpPr>
        <p:spPr>
          <a:xfrm>
            <a:off x="1016409" y="3818907"/>
            <a:ext cx="70884" cy="262269"/>
          </a:xfrm>
          <a:custGeom>
            <a:avLst/>
            <a:gdLst>
              <a:gd name="connsiteX0" fmla="*/ 0 w 70884"/>
              <a:gd name="connsiteY0" fmla="*/ 262269 h 262269"/>
              <a:gd name="connsiteX1" fmla="*/ 35442 w 70884"/>
              <a:gd name="connsiteY1" fmla="*/ 63795 h 262269"/>
              <a:gd name="connsiteX2" fmla="*/ 70884 w 70884"/>
              <a:gd name="connsiteY2" fmla="*/ 0 h 26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84" h="262269">
                <a:moveTo>
                  <a:pt x="0" y="262269"/>
                </a:moveTo>
                <a:cubicBezTo>
                  <a:pt x="11814" y="184887"/>
                  <a:pt x="23628" y="107506"/>
                  <a:pt x="35442" y="63795"/>
                </a:cubicBezTo>
                <a:cubicBezTo>
                  <a:pt x="47256" y="20084"/>
                  <a:pt x="59070" y="10042"/>
                  <a:pt x="708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3"/>
          <p:cNvSpPr/>
          <p:nvPr/>
        </p:nvSpPr>
        <p:spPr>
          <a:xfrm>
            <a:off x="1066028" y="3384498"/>
            <a:ext cx="3140263" cy="2639118"/>
          </a:xfrm>
          <a:custGeom>
            <a:avLst/>
            <a:gdLst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28353 w 3140263"/>
              <a:gd name="connsiteY33" fmla="*/ 448585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34" fmla="*/ 0 w 3140263"/>
              <a:gd name="connsiteY34" fmla="*/ 406055 h 263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40263" h="2639118">
                <a:moveTo>
                  <a:pt x="0" y="406055"/>
                </a:moveTo>
                <a:cubicBezTo>
                  <a:pt x="59070" y="451538"/>
                  <a:pt x="118140" y="497022"/>
                  <a:pt x="226828" y="689590"/>
                </a:cubicBezTo>
                <a:cubicBezTo>
                  <a:pt x="335516" y="882158"/>
                  <a:pt x="542260" y="1360623"/>
                  <a:pt x="652130" y="1561460"/>
                </a:cubicBezTo>
                <a:cubicBezTo>
                  <a:pt x="762000" y="1762297"/>
                  <a:pt x="790353" y="1800102"/>
                  <a:pt x="886046" y="1894613"/>
                </a:cubicBezTo>
                <a:cubicBezTo>
                  <a:pt x="981739" y="1989125"/>
                  <a:pt x="1104604" y="2075366"/>
                  <a:pt x="1226288" y="2128529"/>
                </a:cubicBezTo>
                <a:cubicBezTo>
                  <a:pt x="1347972" y="2181692"/>
                  <a:pt x="1514549" y="2213590"/>
                  <a:pt x="1616149" y="2213590"/>
                </a:cubicBezTo>
                <a:cubicBezTo>
                  <a:pt x="1717749" y="2213590"/>
                  <a:pt x="1798084" y="2187599"/>
                  <a:pt x="1835888" y="2128529"/>
                </a:cubicBezTo>
                <a:cubicBezTo>
                  <a:pt x="1873693" y="2069459"/>
                  <a:pt x="1873692" y="1978492"/>
                  <a:pt x="1842976" y="1859171"/>
                </a:cubicBezTo>
                <a:cubicBezTo>
                  <a:pt x="1812260" y="1739850"/>
                  <a:pt x="1736650" y="1593357"/>
                  <a:pt x="1651590" y="1412604"/>
                </a:cubicBezTo>
                <a:cubicBezTo>
                  <a:pt x="1566530" y="1231851"/>
                  <a:pt x="1391684" y="912873"/>
                  <a:pt x="1332614" y="774650"/>
                </a:cubicBezTo>
                <a:cubicBezTo>
                  <a:pt x="1273544" y="636427"/>
                  <a:pt x="1271181" y="587989"/>
                  <a:pt x="1297172" y="583264"/>
                </a:cubicBezTo>
                <a:cubicBezTo>
                  <a:pt x="1323163" y="578539"/>
                  <a:pt x="1376325" y="616343"/>
                  <a:pt x="1488558" y="746297"/>
                </a:cubicBezTo>
                <a:cubicBezTo>
                  <a:pt x="1600791" y="876251"/>
                  <a:pt x="1838251" y="1186957"/>
                  <a:pt x="1970567" y="1362985"/>
                </a:cubicBezTo>
                <a:cubicBezTo>
                  <a:pt x="2102883" y="1539013"/>
                  <a:pt x="2206847" y="1704408"/>
                  <a:pt x="2282456" y="1802464"/>
                </a:cubicBezTo>
                <a:cubicBezTo>
                  <a:pt x="2358065" y="1900520"/>
                  <a:pt x="2366335" y="1958408"/>
                  <a:pt x="2424223" y="1951320"/>
                </a:cubicBezTo>
                <a:cubicBezTo>
                  <a:pt x="2482111" y="1944232"/>
                  <a:pt x="2589618" y="1886343"/>
                  <a:pt x="2629786" y="1759934"/>
                </a:cubicBezTo>
                <a:cubicBezTo>
                  <a:pt x="2669954" y="1633525"/>
                  <a:pt x="2662865" y="1377162"/>
                  <a:pt x="2665228" y="1192864"/>
                </a:cubicBezTo>
                <a:cubicBezTo>
                  <a:pt x="2667591" y="1008566"/>
                  <a:pt x="2674679" y="837264"/>
                  <a:pt x="2643963" y="654148"/>
                </a:cubicBezTo>
                <a:cubicBezTo>
                  <a:pt x="2613247" y="471032"/>
                  <a:pt x="2505739" y="202855"/>
                  <a:pt x="2480930" y="94167"/>
                </a:cubicBezTo>
                <a:cubicBezTo>
                  <a:pt x="2456121" y="-14521"/>
                  <a:pt x="2484475" y="10288"/>
                  <a:pt x="2495107" y="2018"/>
                </a:cubicBezTo>
                <a:cubicBezTo>
                  <a:pt x="2505739" y="-6252"/>
                  <a:pt x="2497469" y="11469"/>
                  <a:pt x="2544725" y="44548"/>
                </a:cubicBezTo>
                <a:cubicBezTo>
                  <a:pt x="2591981" y="77627"/>
                  <a:pt x="2710121" y="117794"/>
                  <a:pt x="2778642" y="200492"/>
                </a:cubicBezTo>
                <a:cubicBezTo>
                  <a:pt x="2847163" y="283190"/>
                  <a:pt x="2905051" y="375339"/>
                  <a:pt x="2955851" y="540734"/>
                </a:cubicBezTo>
                <a:cubicBezTo>
                  <a:pt x="3006651" y="706129"/>
                  <a:pt x="3053907" y="957766"/>
                  <a:pt x="3083442" y="1192864"/>
                </a:cubicBezTo>
                <a:cubicBezTo>
                  <a:pt x="3112977" y="1427962"/>
                  <a:pt x="3157869" y="1748120"/>
                  <a:pt x="3133060" y="1951320"/>
                </a:cubicBezTo>
                <a:cubicBezTo>
                  <a:pt x="3108251" y="2154520"/>
                  <a:pt x="3022009" y="2301013"/>
                  <a:pt x="2934586" y="2412064"/>
                </a:cubicBezTo>
                <a:cubicBezTo>
                  <a:pt x="2847163" y="2523115"/>
                  <a:pt x="2745563" y="2583366"/>
                  <a:pt x="2608521" y="2617627"/>
                </a:cubicBezTo>
                <a:cubicBezTo>
                  <a:pt x="2471479" y="2651888"/>
                  <a:pt x="2303721" y="2640074"/>
                  <a:pt x="2112335" y="2617627"/>
                </a:cubicBezTo>
                <a:cubicBezTo>
                  <a:pt x="1920949" y="2595180"/>
                  <a:pt x="1668130" y="2551469"/>
                  <a:pt x="1460204" y="2482948"/>
                </a:cubicBezTo>
                <a:cubicBezTo>
                  <a:pt x="1252278" y="2414427"/>
                  <a:pt x="1028995" y="2330549"/>
                  <a:pt x="864781" y="2206502"/>
                </a:cubicBezTo>
                <a:cubicBezTo>
                  <a:pt x="700567" y="2082455"/>
                  <a:pt x="583609" y="1928874"/>
                  <a:pt x="474921" y="1738669"/>
                </a:cubicBezTo>
                <a:cubicBezTo>
                  <a:pt x="366233" y="1548464"/>
                  <a:pt x="274084" y="1261386"/>
                  <a:pt x="212651" y="1065274"/>
                </a:cubicBezTo>
                <a:cubicBezTo>
                  <a:pt x="151218" y="869162"/>
                  <a:pt x="135860" y="663599"/>
                  <a:pt x="106325" y="561999"/>
                </a:cubicBezTo>
                <a:cubicBezTo>
                  <a:pt x="76790" y="460399"/>
                  <a:pt x="59069" y="460990"/>
                  <a:pt x="35441" y="455674"/>
                </a:cubicBezTo>
                <a:lnTo>
                  <a:pt x="0" y="40605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4"/>
          <p:cNvSpPr/>
          <p:nvPr/>
        </p:nvSpPr>
        <p:spPr>
          <a:xfrm>
            <a:off x="2426995" y="3216395"/>
            <a:ext cx="425302" cy="389860"/>
          </a:xfrm>
          <a:custGeom>
            <a:avLst/>
            <a:gdLst>
              <a:gd name="connsiteX0" fmla="*/ 425302 w 425302"/>
              <a:gd name="connsiteY0" fmla="*/ 389860 h 389860"/>
              <a:gd name="connsiteX1" fmla="*/ 191386 w 425302"/>
              <a:gd name="connsiteY1" fmla="*/ 184298 h 389860"/>
              <a:gd name="connsiteX2" fmla="*/ 0 w 425302"/>
              <a:gd name="connsiteY2" fmla="*/ 0 h 38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02" h="389860">
                <a:moveTo>
                  <a:pt x="425302" y="389860"/>
                </a:moveTo>
                <a:cubicBezTo>
                  <a:pt x="343786" y="319567"/>
                  <a:pt x="262270" y="249275"/>
                  <a:pt x="191386" y="184298"/>
                </a:cubicBezTo>
                <a:cubicBezTo>
                  <a:pt x="120502" y="119321"/>
                  <a:pt x="60251" y="5966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5"/>
          <p:cNvSpPr/>
          <p:nvPr/>
        </p:nvSpPr>
        <p:spPr>
          <a:xfrm>
            <a:off x="1962759" y="2294907"/>
            <a:ext cx="95641" cy="489097"/>
          </a:xfrm>
          <a:custGeom>
            <a:avLst/>
            <a:gdLst>
              <a:gd name="connsiteX0" fmla="*/ 95641 w 95641"/>
              <a:gd name="connsiteY0" fmla="*/ 489097 h 489097"/>
              <a:gd name="connsiteX1" fmla="*/ 17669 w 95641"/>
              <a:gd name="connsiteY1" fmla="*/ 368595 h 489097"/>
              <a:gd name="connsiteX2" fmla="*/ 3492 w 95641"/>
              <a:gd name="connsiteY2" fmla="*/ 241004 h 489097"/>
              <a:gd name="connsiteX3" fmla="*/ 67287 w 95641"/>
              <a:gd name="connsiteY3" fmla="*/ 0 h 48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1" h="489097">
                <a:moveTo>
                  <a:pt x="95641" y="489097"/>
                </a:moveTo>
                <a:cubicBezTo>
                  <a:pt x="64334" y="449520"/>
                  <a:pt x="33027" y="409944"/>
                  <a:pt x="17669" y="368595"/>
                </a:cubicBezTo>
                <a:cubicBezTo>
                  <a:pt x="2311" y="327246"/>
                  <a:pt x="-4778" y="302436"/>
                  <a:pt x="3492" y="241004"/>
                </a:cubicBezTo>
                <a:cubicBezTo>
                  <a:pt x="11762" y="179572"/>
                  <a:pt x="39524" y="89786"/>
                  <a:pt x="6728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6"/>
          <p:cNvSpPr/>
          <p:nvPr/>
        </p:nvSpPr>
        <p:spPr>
          <a:xfrm>
            <a:off x="1542018" y="2103521"/>
            <a:ext cx="98168" cy="758455"/>
          </a:xfrm>
          <a:custGeom>
            <a:avLst/>
            <a:gdLst>
              <a:gd name="connsiteX0" fmla="*/ 98168 w 98168"/>
              <a:gd name="connsiteY0" fmla="*/ 0 h 758455"/>
              <a:gd name="connsiteX1" fmla="*/ 13107 w 98168"/>
              <a:gd name="connsiteY1" fmla="*/ 241004 h 758455"/>
              <a:gd name="connsiteX2" fmla="*/ 6019 w 98168"/>
              <a:gd name="connsiteY2" fmla="*/ 489097 h 758455"/>
              <a:gd name="connsiteX3" fmla="*/ 69814 w 98168"/>
              <a:gd name="connsiteY3" fmla="*/ 758455 h 75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68" h="758455">
                <a:moveTo>
                  <a:pt x="98168" y="0"/>
                </a:moveTo>
                <a:cubicBezTo>
                  <a:pt x="63316" y="79744"/>
                  <a:pt x="28465" y="159488"/>
                  <a:pt x="13107" y="241004"/>
                </a:cubicBezTo>
                <a:cubicBezTo>
                  <a:pt x="-2251" y="322520"/>
                  <a:pt x="-3432" y="402855"/>
                  <a:pt x="6019" y="489097"/>
                </a:cubicBezTo>
                <a:cubicBezTo>
                  <a:pt x="15470" y="575339"/>
                  <a:pt x="42642" y="666897"/>
                  <a:pt x="69814" y="758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7"/>
          <p:cNvSpPr/>
          <p:nvPr/>
        </p:nvSpPr>
        <p:spPr>
          <a:xfrm>
            <a:off x="1966251" y="2457939"/>
            <a:ext cx="326065" cy="99237"/>
          </a:xfrm>
          <a:custGeom>
            <a:avLst/>
            <a:gdLst>
              <a:gd name="connsiteX0" fmla="*/ 0 w 326065"/>
              <a:gd name="connsiteY0" fmla="*/ 99237 h 99237"/>
              <a:gd name="connsiteX1" fmla="*/ 191386 w 326065"/>
              <a:gd name="connsiteY1" fmla="*/ 21265 h 99237"/>
              <a:gd name="connsiteX2" fmla="*/ 326065 w 326065"/>
              <a:gd name="connsiteY2" fmla="*/ 0 h 9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065" h="99237">
                <a:moveTo>
                  <a:pt x="0" y="99237"/>
                </a:moveTo>
                <a:cubicBezTo>
                  <a:pt x="68521" y="68520"/>
                  <a:pt x="137042" y="37804"/>
                  <a:pt x="191386" y="21265"/>
                </a:cubicBezTo>
                <a:cubicBezTo>
                  <a:pt x="245730" y="4726"/>
                  <a:pt x="285897" y="2363"/>
                  <a:pt x="32606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8"/>
          <p:cNvSpPr/>
          <p:nvPr/>
        </p:nvSpPr>
        <p:spPr>
          <a:xfrm>
            <a:off x="3108448" y="2491852"/>
            <a:ext cx="564317" cy="915930"/>
          </a:xfrm>
          <a:custGeom>
            <a:avLst/>
            <a:gdLst>
              <a:gd name="connsiteX0" fmla="*/ 0 w 643258"/>
              <a:gd name="connsiteY0" fmla="*/ 0 h 935665"/>
              <a:gd name="connsiteX1" fmla="*/ 241004 w 643258"/>
              <a:gd name="connsiteY1" fmla="*/ 56707 h 935665"/>
              <a:gd name="connsiteX2" fmla="*/ 489097 w 643258"/>
              <a:gd name="connsiteY2" fmla="*/ 226828 h 935665"/>
              <a:gd name="connsiteX3" fmla="*/ 616688 w 643258"/>
              <a:gd name="connsiteY3" fmla="*/ 446567 h 935665"/>
              <a:gd name="connsiteX4" fmla="*/ 637953 w 643258"/>
              <a:gd name="connsiteY4" fmla="*/ 751367 h 935665"/>
              <a:gd name="connsiteX5" fmla="*/ 545804 w 643258"/>
              <a:gd name="connsiteY5" fmla="*/ 935665 h 935665"/>
              <a:gd name="connsiteX0" fmla="*/ 0 w 564317"/>
              <a:gd name="connsiteY0" fmla="*/ 0 h 915930"/>
              <a:gd name="connsiteX1" fmla="*/ 162063 w 564317"/>
              <a:gd name="connsiteY1" fmla="*/ 36972 h 915930"/>
              <a:gd name="connsiteX2" fmla="*/ 410156 w 564317"/>
              <a:gd name="connsiteY2" fmla="*/ 207093 h 915930"/>
              <a:gd name="connsiteX3" fmla="*/ 537747 w 564317"/>
              <a:gd name="connsiteY3" fmla="*/ 426832 h 915930"/>
              <a:gd name="connsiteX4" fmla="*/ 559012 w 564317"/>
              <a:gd name="connsiteY4" fmla="*/ 731632 h 915930"/>
              <a:gd name="connsiteX5" fmla="*/ 466863 w 564317"/>
              <a:gd name="connsiteY5" fmla="*/ 915930 h 91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17" h="915930">
                <a:moveTo>
                  <a:pt x="0" y="0"/>
                </a:moveTo>
                <a:cubicBezTo>
                  <a:pt x="79744" y="9451"/>
                  <a:pt x="93704" y="2457"/>
                  <a:pt x="162063" y="36972"/>
                </a:cubicBezTo>
                <a:cubicBezTo>
                  <a:pt x="230422" y="71487"/>
                  <a:pt x="347542" y="142116"/>
                  <a:pt x="410156" y="207093"/>
                </a:cubicBezTo>
                <a:cubicBezTo>
                  <a:pt x="472770" y="272070"/>
                  <a:pt x="512938" y="339409"/>
                  <a:pt x="537747" y="426832"/>
                </a:cubicBezTo>
                <a:cubicBezTo>
                  <a:pt x="562556" y="514255"/>
                  <a:pt x="570826" y="650116"/>
                  <a:pt x="559012" y="731632"/>
                </a:cubicBezTo>
                <a:cubicBezTo>
                  <a:pt x="547198" y="813148"/>
                  <a:pt x="507030" y="864539"/>
                  <a:pt x="466863" y="9159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9"/>
          <p:cNvSpPr/>
          <p:nvPr/>
        </p:nvSpPr>
        <p:spPr>
          <a:xfrm>
            <a:off x="2632558" y="3563316"/>
            <a:ext cx="467833" cy="149265"/>
          </a:xfrm>
          <a:custGeom>
            <a:avLst/>
            <a:gdLst>
              <a:gd name="connsiteX0" fmla="*/ 0 w 467833"/>
              <a:gd name="connsiteY0" fmla="*/ 57116 h 149265"/>
              <a:gd name="connsiteX1" fmla="*/ 92149 w 467833"/>
              <a:gd name="connsiteY1" fmla="*/ 106735 h 149265"/>
              <a:gd name="connsiteX2" fmla="*/ 241005 w 467833"/>
              <a:gd name="connsiteY2" fmla="*/ 28763 h 149265"/>
              <a:gd name="connsiteX3" fmla="*/ 354419 w 467833"/>
              <a:gd name="connsiteY3" fmla="*/ 7498 h 149265"/>
              <a:gd name="connsiteX4" fmla="*/ 467833 w 467833"/>
              <a:gd name="connsiteY4" fmla="*/ 149265 h 14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833" h="149265">
                <a:moveTo>
                  <a:pt x="0" y="57116"/>
                </a:moveTo>
                <a:cubicBezTo>
                  <a:pt x="25991" y="84288"/>
                  <a:pt x="51982" y="111460"/>
                  <a:pt x="92149" y="106735"/>
                </a:cubicBezTo>
                <a:cubicBezTo>
                  <a:pt x="132316" y="102010"/>
                  <a:pt x="197293" y="45303"/>
                  <a:pt x="241005" y="28763"/>
                </a:cubicBezTo>
                <a:cubicBezTo>
                  <a:pt x="284717" y="12223"/>
                  <a:pt x="316614" y="-12586"/>
                  <a:pt x="354419" y="7498"/>
                </a:cubicBezTo>
                <a:cubicBezTo>
                  <a:pt x="392224" y="27582"/>
                  <a:pt x="430028" y="88423"/>
                  <a:pt x="467833" y="1492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21"/>
          <p:cNvSpPr/>
          <p:nvPr/>
        </p:nvSpPr>
        <p:spPr>
          <a:xfrm>
            <a:off x="1751841" y="3818907"/>
            <a:ext cx="235675" cy="418214"/>
          </a:xfrm>
          <a:custGeom>
            <a:avLst/>
            <a:gdLst>
              <a:gd name="connsiteX0" fmla="*/ 235675 w 235675"/>
              <a:gd name="connsiteY0" fmla="*/ 0 h 418214"/>
              <a:gd name="connsiteX1" fmla="*/ 157703 w 235675"/>
              <a:gd name="connsiteY1" fmla="*/ 163032 h 418214"/>
              <a:gd name="connsiteX2" fmla="*/ 51377 w 235675"/>
              <a:gd name="connsiteY2" fmla="*/ 205562 h 418214"/>
              <a:gd name="connsiteX3" fmla="*/ 1759 w 235675"/>
              <a:gd name="connsiteY3" fmla="*/ 340241 h 418214"/>
              <a:gd name="connsiteX4" fmla="*/ 15936 w 235675"/>
              <a:gd name="connsiteY4" fmla="*/ 418214 h 41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675" h="418214">
                <a:moveTo>
                  <a:pt x="235675" y="0"/>
                </a:moveTo>
                <a:cubicBezTo>
                  <a:pt x="212047" y="64386"/>
                  <a:pt x="188419" y="128772"/>
                  <a:pt x="157703" y="163032"/>
                </a:cubicBezTo>
                <a:cubicBezTo>
                  <a:pt x="126987" y="197292"/>
                  <a:pt x="77368" y="176027"/>
                  <a:pt x="51377" y="205562"/>
                </a:cubicBezTo>
                <a:cubicBezTo>
                  <a:pt x="25386" y="235097"/>
                  <a:pt x="7666" y="304799"/>
                  <a:pt x="1759" y="340241"/>
                </a:cubicBezTo>
                <a:cubicBezTo>
                  <a:pt x="-4148" y="375683"/>
                  <a:pt x="5894" y="396948"/>
                  <a:pt x="15936" y="4182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2"/>
          <p:cNvSpPr/>
          <p:nvPr/>
        </p:nvSpPr>
        <p:spPr>
          <a:xfrm>
            <a:off x="1356651" y="4156310"/>
            <a:ext cx="248093" cy="116252"/>
          </a:xfrm>
          <a:custGeom>
            <a:avLst/>
            <a:gdLst>
              <a:gd name="connsiteX0" fmla="*/ 0 w 248093"/>
              <a:gd name="connsiteY0" fmla="*/ 45369 h 116252"/>
              <a:gd name="connsiteX1" fmla="*/ 99237 w 248093"/>
              <a:gd name="connsiteY1" fmla="*/ 2838 h 116252"/>
              <a:gd name="connsiteX2" fmla="*/ 248093 w 248093"/>
              <a:gd name="connsiteY2" fmla="*/ 116252 h 11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093" h="116252">
                <a:moveTo>
                  <a:pt x="0" y="45369"/>
                </a:moveTo>
                <a:cubicBezTo>
                  <a:pt x="28944" y="18196"/>
                  <a:pt x="57888" y="-8976"/>
                  <a:pt x="99237" y="2838"/>
                </a:cubicBezTo>
                <a:cubicBezTo>
                  <a:pt x="140586" y="14652"/>
                  <a:pt x="194339" y="65452"/>
                  <a:pt x="248093" y="1162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3"/>
          <p:cNvSpPr/>
          <p:nvPr/>
        </p:nvSpPr>
        <p:spPr>
          <a:xfrm>
            <a:off x="2171814" y="3740934"/>
            <a:ext cx="286048" cy="220428"/>
          </a:xfrm>
          <a:custGeom>
            <a:avLst/>
            <a:gdLst>
              <a:gd name="connsiteX0" fmla="*/ 0 w 286048"/>
              <a:gd name="connsiteY0" fmla="*/ 63796 h 220428"/>
              <a:gd name="connsiteX1" fmla="*/ 42530 w 286048"/>
              <a:gd name="connsiteY1" fmla="*/ 198475 h 220428"/>
              <a:gd name="connsiteX2" fmla="*/ 198474 w 286048"/>
              <a:gd name="connsiteY2" fmla="*/ 212652 h 220428"/>
              <a:gd name="connsiteX3" fmla="*/ 283535 w 286048"/>
              <a:gd name="connsiteY3" fmla="*/ 120503 h 220428"/>
              <a:gd name="connsiteX4" fmla="*/ 255181 w 286048"/>
              <a:gd name="connsiteY4" fmla="*/ 0 h 22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048" h="220428">
                <a:moveTo>
                  <a:pt x="0" y="63796"/>
                </a:moveTo>
                <a:cubicBezTo>
                  <a:pt x="4725" y="118731"/>
                  <a:pt x="9451" y="173666"/>
                  <a:pt x="42530" y="198475"/>
                </a:cubicBezTo>
                <a:cubicBezTo>
                  <a:pt x="75609" y="223284"/>
                  <a:pt x="158307" y="225647"/>
                  <a:pt x="198474" y="212652"/>
                </a:cubicBezTo>
                <a:cubicBezTo>
                  <a:pt x="238642" y="199657"/>
                  <a:pt x="274084" y="155945"/>
                  <a:pt x="283535" y="120503"/>
                </a:cubicBezTo>
                <a:cubicBezTo>
                  <a:pt x="292986" y="85061"/>
                  <a:pt x="274083" y="42530"/>
                  <a:pt x="2551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11"/>
          <p:cNvSpPr/>
          <p:nvPr/>
        </p:nvSpPr>
        <p:spPr>
          <a:xfrm>
            <a:off x="2356111" y="2289066"/>
            <a:ext cx="1187484" cy="1649839"/>
          </a:xfrm>
          <a:custGeom>
            <a:avLst/>
            <a:gdLst>
              <a:gd name="connsiteX0" fmla="*/ 0 w 829339"/>
              <a:gd name="connsiteY0" fmla="*/ 1573619 h 1573619"/>
              <a:gd name="connsiteX1" fmla="*/ 28353 w 829339"/>
              <a:gd name="connsiteY1" fmla="*/ 1034902 h 1573619"/>
              <a:gd name="connsiteX2" fmla="*/ 120502 w 829339"/>
              <a:gd name="connsiteY2" fmla="*/ 602512 h 1573619"/>
              <a:gd name="connsiteX3" fmla="*/ 347330 w 829339"/>
              <a:gd name="connsiteY3" fmla="*/ 283535 h 1573619"/>
              <a:gd name="connsiteX4" fmla="*/ 829339 w 829339"/>
              <a:gd name="connsiteY4" fmla="*/ 0 h 1573619"/>
              <a:gd name="connsiteX0" fmla="*/ 0 w 1954249"/>
              <a:gd name="connsiteY0" fmla="*/ 1968324 h 1968324"/>
              <a:gd name="connsiteX1" fmla="*/ 28353 w 1954249"/>
              <a:gd name="connsiteY1" fmla="*/ 1429607 h 1968324"/>
              <a:gd name="connsiteX2" fmla="*/ 120502 w 1954249"/>
              <a:gd name="connsiteY2" fmla="*/ 997217 h 1968324"/>
              <a:gd name="connsiteX3" fmla="*/ 347330 w 1954249"/>
              <a:gd name="connsiteY3" fmla="*/ 678240 h 1968324"/>
              <a:gd name="connsiteX4" fmla="*/ 1954249 w 1954249"/>
              <a:gd name="connsiteY4" fmla="*/ 0 h 1968324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3019952 w 3019952"/>
              <a:gd name="connsiteY4" fmla="*/ 0 h 1738080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2035994 w 3019952"/>
              <a:gd name="connsiteY4" fmla="*/ 180339 h 1738080"/>
              <a:gd name="connsiteX5" fmla="*/ 3019952 w 3019952"/>
              <a:gd name="connsiteY5" fmla="*/ 0 h 1738080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1286054 w 3019952"/>
              <a:gd name="connsiteY4" fmla="*/ 292172 h 1738080"/>
              <a:gd name="connsiteX5" fmla="*/ 2035994 w 3019952"/>
              <a:gd name="connsiteY5" fmla="*/ 180339 h 1738080"/>
              <a:gd name="connsiteX6" fmla="*/ 3019952 w 3019952"/>
              <a:gd name="connsiteY6" fmla="*/ 0 h 1738080"/>
              <a:gd name="connsiteX0" fmla="*/ 0 w 3019952"/>
              <a:gd name="connsiteY0" fmla="*/ 1976566 h 1976566"/>
              <a:gd name="connsiteX1" fmla="*/ 28353 w 3019952"/>
              <a:gd name="connsiteY1" fmla="*/ 1437849 h 1976566"/>
              <a:gd name="connsiteX2" fmla="*/ 120502 w 3019952"/>
              <a:gd name="connsiteY2" fmla="*/ 1005459 h 1976566"/>
              <a:gd name="connsiteX3" fmla="*/ 347330 w 3019952"/>
              <a:gd name="connsiteY3" fmla="*/ 686482 h 1976566"/>
              <a:gd name="connsiteX4" fmla="*/ 1286054 w 3019952"/>
              <a:gd name="connsiteY4" fmla="*/ 530658 h 1976566"/>
              <a:gd name="connsiteX5" fmla="*/ 2167562 w 3019952"/>
              <a:gd name="connsiteY5" fmla="*/ 10963 h 1976566"/>
              <a:gd name="connsiteX6" fmla="*/ 3019952 w 3019952"/>
              <a:gd name="connsiteY6" fmla="*/ 238486 h 1976566"/>
              <a:gd name="connsiteX0" fmla="*/ 0 w 3052844"/>
              <a:gd name="connsiteY0" fmla="*/ 1981937 h 1981937"/>
              <a:gd name="connsiteX1" fmla="*/ 28353 w 3052844"/>
              <a:gd name="connsiteY1" fmla="*/ 1443220 h 1981937"/>
              <a:gd name="connsiteX2" fmla="*/ 120502 w 3052844"/>
              <a:gd name="connsiteY2" fmla="*/ 1010830 h 1981937"/>
              <a:gd name="connsiteX3" fmla="*/ 347330 w 3052844"/>
              <a:gd name="connsiteY3" fmla="*/ 691853 h 1981937"/>
              <a:gd name="connsiteX4" fmla="*/ 1286054 w 3052844"/>
              <a:gd name="connsiteY4" fmla="*/ 536029 h 1981937"/>
              <a:gd name="connsiteX5" fmla="*/ 2167562 w 3052844"/>
              <a:gd name="connsiteY5" fmla="*/ 16334 h 1981937"/>
              <a:gd name="connsiteX6" fmla="*/ 3052844 w 3052844"/>
              <a:gd name="connsiteY6" fmla="*/ 118867 h 1981937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286054 w 3052844"/>
              <a:gd name="connsiteY4" fmla="*/ 531186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261471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307520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307520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1318946 w 3052844"/>
              <a:gd name="connsiteY3" fmla="*/ 307520 h 1977094"/>
              <a:gd name="connsiteX4" fmla="*/ 2167562 w 3052844"/>
              <a:gd name="connsiteY4" fmla="*/ 11491 h 1977094"/>
              <a:gd name="connsiteX5" fmla="*/ 3052844 w 3052844"/>
              <a:gd name="connsiteY5" fmla="*/ 114024 h 1977094"/>
              <a:gd name="connsiteX0" fmla="*/ 8439 w 3061283"/>
              <a:gd name="connsiteY0" fmla="*/ 1977094 h 1977094"/>
              <a:gd name="connsiteX1" fmla="*/ 36792 w 3061283"/>
              <a:gd name="connsiteY1" fmla="*/ 1438377 h 1977094"/>
              <a:gd name="connsiteX2" fmla="*/ 392077 w 3061283"/>
              <a:gd name="connsiteY2" fmla="*/ 782321 h 1977094"/>
              <a:gd name="connsiteX3" fmla="*/ 1327385 w 3061283"/>
              <a:gd name="connsiteY3" fmla="*/ 307520 h 1977094"/>
              <a:gd name="connsiteX4" fmla="*/ 2176001 w 3061283"/>
              <a:gd name="connsiteY4" fmla="*/ 11491 h 1977094"/>
              <a:gd name="connsiteX5" fmla="*/ 3061283 w 3061283"/>
              <a:gd name="connsiteY5" fmla="*/ 114024 h 1977094"/>
              <a:gd name="connsiteX0" fmla="*/ 6685 w 3059529"/>
              <a:gd name="connsiteY0" fmla="*/ 1977094 h 1977094"/>
              <a:gd name="connsiteX1" fmla="*/ 35038 w 3059529"/>
              <a:gd name="connsiteY1" fmla="*/ 1438377 h 1977094"/>
              <a:gd name="connsiteX2" fmla="*/ 364009 w 3059529"/>
              <a:gd name="connsiteY2" fmla="*/ 736272 h 1977094"/>
              <a:gd name="connsiteX3" fmla="*/ 1325631 w 3059529"/>
              <a:gd name="connsiteY3" fmla="*/ 307520 h 1977094"/>
              <a:gd name="connsiteX4" fmla="*/ 2174247 w 3059529"/>
              <a:gd name="connsiteY4" fmla="*/ 11491 h 1977094"/>
              <a:gd name="connsiteX5" fmla="*/ 3059529 w 3059529"/>
              <a:gd name="connsiteY5" fmla="*/ 114024 h 1977094"/>
              <a:gd name="connsiteX0" fmla="*/ 6685 w 3059529"/>
              <a:gd name="connsiteY0" fmla="*/ 1977094 h 1977094"/>
              <a:gd name="connsiteX1" fmla="*/ 35038 w 3059529"/>
              <a:gd name="connsiteY1" fmla="*/ 1438377 h 1977094"/>
              <a:gd name="connsiteX2" fmla="*/ 364009 w 3059529"/>
              <a:gd name="connsiteY2" fmla="*/ 736272 h 1977094"/>
              <a:gd name="connsiteX3" fmla="*/ 1187484 w 3059529"/>
              <a:gd name="connsiteY3" fmla="*/ 327255 h 1977094"/>
              <a:gd name="connsiteX4" fmla="*/ 2174247 w 3059529"/>
              <a:gd name="connsiteY4" fmla="*/ 11491 h 1977094"/>
              <a:gd name="connsiteX5" fmla="*/ 3059529 w 3059529"/>
              <a:gd name="connsiteY5" fmla="*/ 114024 h 1977094"/>
              <a:gd name="connsiteX0" fmla="*/ 6685 w 3059529"/>
              <a:gd name="connsiteY0" fmla="*/ 1932745 h 1932745"/>
              <a:gd name="connsiteX1" fmla="*/ 35038 w 3059529"/>
              <a:gd name="connsiteY1" fmla="*/ 1394028 h 1932745"/>
              <a:gd name="connsiteX2" fmla="*/ 364009 w 3059529"/>
              <a:gd name="connsiteY2" fmla="*/ 691923 h 1932745"/>
              <a:gd name="connsiteX3" fmla="*/ 1187484 w 3059529"/>
              <a:gd name="connsiteY3" fmla="*/ 282906 h 1932745"/>
              <a:gd name="connsiteX4" fmla="*/ 2187404 w 3059529"/>
              <a:gd name="connsiteY4" fmla="*/ 13191 h 1932745"/>
              <a:gd name="connsiteX5" fmla="*/ 3059529 w 3059529"/>
              <a:gd name="connsiteY5" fmla="*/ 69675 h 1932745"/>
              <a:gd name="connsiteX0" fmla="*/ 6685 w 3059529"/>
              <a:gd name="connsiteY0" fmla="*/ 1932745 h 1932745"/>
              <a:gd name="connsiteX1" fmla="*/ 35038 w 3059529"/>
              <a:gd name="connsiteY1" fmla="*/ 1394028 h 1932745"/>
              <a:gd name="connsiteX2" fmla="*/ 364009 w 3059529"/>
              <a:gd name="connsiteY2" fmla="*/ 691923 h 1932745"/>
              <a:gd name="connsiteX3" fmla="*/ 799077 w 3059529"/>
              <a:gd name="connsiteY3" fmla="*/ 433806 h 1932745"/>
              <a:gd name="connsiteX4" fmla="*/ 1187484 w 3059529"/>
              <a:gd name="connsiteY4" fmla="*/ 282906 h 1932745"/>
              <a:gd name="connsiteX5" fmla="*/ 2187404 w 3059529"/>
              <a:gd name="connsiteY5" fmla="*/ 13191 h 1932745"/>
              <a:gd name="connsiteX6" fmla="*/ 3059529 w 3059529"/>
              <a:gd name="connsiteY6" fmla="*/ 69675 h 1932745"/>
              <a:gd name="connsiteX0" fmla="*/ 6685 w 2187404"/>
              <a:gd name="connsiteY0" fmla="*/ 1919554 h 1919554"/>
              <a:gd name="connsiteX1" fmla="*/ 35038 w 2187404"/>
              <a:gd name="connsiteY1" fmla="*/ 1380837 h 1919554"/>
              <a:gd name="connsiteX2" fmla="*/ 364009 w 2187404"/>
              <a:gd name="connsiteY2" fmla="*/ 678732 h 1919554"/>
              <a:gd name="connsiteX3" fmla="*/ 799077 w 2187404"/>
              <a:gd name="connsiteY3" fmla="*/ 420615 h 1919554"/>
              <a:gd name="connsiteX4" fmla="*/ 1187484 w 2187404"/>
              <a:gd name="connsiteY4" fmla="*/ 269715 h 1919554"/>
              <a:gd name="connsiteX5" fmla="*/ 2187404 w 2187404"/>
              <a:gd name="connsiteY5" fmla="*/ 0 h 1919554"/>
              <a:gd name="connsiteX0" fmla="*/ 6685 w 1187484"/>
              <a:gd name="connsiteY0" fmla="*/ 1649839 h 1649839"/>
              <a:gd name="connsiteX1" fmla="*/ 35038 w 1187484"/>
              <a:gd name="connsiteY1" fmla="*/ 1111122 h 1649839"/>
              <a:gd name="connsiteX2" fmla="*/ 364009 w 1187484"/>
              <a:gd name="connsiteY2" fmla="*/ 409017 h 1649839"/>
              <a:gd name="connsiteX3" fmla="*/ 799077 w 1187484"/>
              <a:gd name="connsiteY3" fmla="*/ 150900 h 1649839"/>
              <a:gd name="connsiteX4" fmla="*/ 1187484 w 1187484"/>
              <a:gd name="connsiteY4" fmla="*/ 0 h 1649839"/>
              <a:gd name="connsiteX0" fmla="*/ 6685 w 1187484"/>
              <a:gd name="connsiteY0" fmla="*/ 1649839 h 1649839"/>
              <a:gd name="connsiteX1" fmla="*/ 35038 w 1187484"/>
              <a:gd name="connsiteY1" fmla="*/ 1111122 h 1649839"/>
              <a:gd name="connsiteX2" fmla="*/ 364009 w 1187484"/>
              <a:gd name="connsiteY2" fmla="*/ 409017 h 1649839"/>
              <a:gd name="connsiteX3" fmla="*/ 1187484 w 1187484"/>
              <a:gd name="connsiteY3" fmla="*/ 0 h 164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484" h="1649839">
                <a:moveTo>
                  <a:pt x="6685" y="1649839"/>
                </a:moveTo>
                <a:cubicBezTo>
                  <a:pt x="10819" y="1461406"/>
                  <a:pt x="-24516" y="1317926"/>
                  <a:pt x="35038" y="1111122"/>
                </a:cubicBezTo>
                <a:cubicBezTo>
                  <a:pt x="94592" y="904318"/>
                  <a:pt x="171935" y="594204"/>
                  <a:pt x="364009" y="409017"/>
                </a:cubicBezTo>
                <a:cubicBezTo>
                  <a:pt x="556083" y="223830"/>
                  <a:pt x="1015927" y="85212"/>
                  <a:pt x="11874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 rot="19980452">
            <a:off x="2368358" y="3953597"/>
            <a:ext cx="206478" cy="38986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 : forme 66"/>
          <p:cNvSpPr/>
          <p:nvPr/>
        </p:nvSpPr>
        <p:spPr>
          <a:xfrm>
            <a:off x="1690181" y="4317926"/>
            <a:ext cx="1377051" cy="1435510"/>
          </a:xfrm>
          <a:custGeom>
            <a:avLst/>
            <a:gdLst>
              <a:gd name="connsiteX0" fmla="*/ 835742 w 1377051"/>
              <a:gd name="connsiteY0" fmla="*/ 0 h 1435510"/>
              <a:gd name="connsiteX1" fmla="*/ 1238865 w 1377051"/>
              <a:gd name="connsiteY1" fmla="*/ 668594 h 1435510"/>
              <a:gd name="connsiteX2" fmla="*/ 1376516 w 1377051"/>
              <a:gd name="connsiteY2" fmla="*/ 1307690 h 1435510"/>
              <a:gd name="connsiteX3" fmla="*/ 1199536 w 1377051"/>
              <a:gd name="connsiteY3" fmla="*/ 1435510 h 1435510"/>
              <a:gd name="connsiteX4" fmla="*/ 481781 w 1377051"/>
              <a:gd name="connsiteY4" fmla="*/ 1307690 h 1435510"/>
              <a:gd name="connsiteX5" fmla="*/ 0 w 1377051"/>
              <a:gd name="connsiteY5" fmla="*/ 835742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7051" h="1435510">
                <a:moveTo>
                  <a:pt x="835742" y="0"/>
                </a:moveTo>
                <a:cubicBezTo>
                  <a:pt x="992239" y="225323"/>
                  <a:pt x="1148736" y="450646"/>
                  <a:pt x="1238865" y="668594"/>
                </a:cubicBezTo>
                <a:cubicBezTo>
                  <a:pt x="1328994" y="886542"/>
                  <a:pt x="1383071" y="1179871"/>
                  <a:pt x="1376516" y="1307690"/>
                </a:cubicBezTo>
                <a:cubicBezTo>
                  <a:pt x="1369961" y="1435509"/>
                  <a:pt x="1348658" y="1435510"/>
                  <a:pt x="1199536" y="1435510"/>
                </a:cubicBezTo>
                <a:cubicBezTo>
                  <a:pt x="1050414" y="1435510"/>
                  <a:pt x="681704" y="1407651"/>
                  <a:pt x="481781" y="1307690"/>
                </a:cubicBezTo>
                <a:cubicBezTo>
                  <a:pt x="281858" y="1207729"/>
                  <a:pt x="140929" y="1021735"/>
                  <a:pt x="0" y="83574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 : forme 67"/>
          <p:cNvSpPr/>
          <p:nvPr/>
        </p:nvSpPr>
        <p:spPr>
          <a:xfrm>
            <a:off x="2525923" y="3885307"/>
            <a:ext cx="1475695" cy="1711329"/>
          </a:xfrm>
          <a:custGeom>
            <a:avLst/>
            <a:gdLst>
              <a:gd name="connsiteX0" fmla="*/ 0 w 1475695"/>
              <a:gd name="connsiteY0" fmla="*/ 363793 h 1711329"/>
              <a:gd name="connsiteX1" fmla="*/ 314632 w 1475695"/>
              <a:gd name="connsiteY1" fmla="*/ 717754 h 1711329"/>
              <a:gd name="connsiteX2" fmla="*/ 796413 w 1475695"/>
              <a:gd name="connsiteY2" fmla="*/ 1622322 h 1711329"/>
              <a:gd name="connsiteX3" fmla="*/ 1199536 w 1475695"/>
              <a:gd name="connsiteY3" fmla="*/ 1632154 h 1711329"/>
              <a:gd name="connsiteX4" fmla="*/ 1455174 w 1475695"/>
              <a:gd name="connsiteY4" fmla="*/ 1219200 h 1711329"/>
              <a:gd name="connsiteX5" fmla="*/ 1445342 w 1475695"/>
              <a:gd name="connsiteY5" fmla="*/ 698090 h 1711329"/>
              <a:gd name="connsiteX6" fmla="*/ 1327355 w 1475695"/>
              <a:gd name="connsiteY6" fmla="*/ 0 h 17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5695" h="1711329">
                <a:moveTo>
                  <a:pt x="0" y="363793"/>
                </a:moveTo>
                <a:cubicBezTo>
                  <a:pt x="90948" y="435896"/>
                  <a:pt x="181897" y="507999"/>
                  <a:pt x="314632" y="717754"/>
                </a:cubicBezTo>
                <a:cubicBezTo>
                  <a:pt x="447368" y="927509"/>
                  <a:pt x="648929" y="1469922"/>
                  <a:pt x="796413" y="1622322"/>
                </a:cubicBezTo>
                <a:cubicBezTo>
                  <a:pt x="943897" y="1774722"/>
                  <a:pt x="1089743" y="1699341"/>
                  <a:pt x="1199536" y="1632154"/>
                </a:cubicBezTo>
                <a:cubicBezTo>
                  <a:pt x="1309329" y="1564967"/>
                  <a:pt x="1414206" y="1374877"/>
                  <a:pt x="1455174" y="1219200"/>
                </a:cubicBezTo>
                <a:cubicBezTo>
                  <a:pt x="1496142" y="1063523"/>
                  <a:pt x="1466645" y="901290"/>
                  <a:pt x="1445342" y="698090"/>
                </a:cubicBezTo>
                <a:cubicBezTo>
                  <a:pt x="1424039" y="494890"/>
                  <a:pt x="1375697" y="247445"/>
                  <a:pt x="1327355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 rot="13815352">
            <a:off x="1017273" y="3133917"/>
            <a:ext cx="180986" cy="28842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xplosion : 8 points 69"/>
          <p:cNvSpPr/>
          <p:nvPr/>
        </p:nvSpPr>
        <p:spPr>
          <a:xfrm>
            <a:off x="3493548" y="3730226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xplosion : 8 points 24"/>
          <p:cNvSpPr/>
          <p:nvPr/>
        </p:nvSpPr>
        <p:spPr>
          <a:xfrm>
            <a:off x="3482542" y="4857066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xplosion : 8 points 25"/>
          <p:cNvSpPr/>
          <p:nvPr/>
        </p:nvSpPr>
        <p:spPr>
          <a:xfrm>
            <a:off x="3818620" y="4464596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xplosion : 8 points 26"/>
          <p:cNvSpPr/>
          <p:nvPr/>
        </p:nvSpPr>
        <p:spPr>
          <a:xfrm>
            <a:off x="3433611" y="5618740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 : 8 points 27"/>
          <p:cNvSpPr/>
          <p:nvPr/>
        </p:nvSpPr>
        <p:spPr>
          <a:xfrm>
            <a:off x="2132515" y="4131558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xplosion : 8 points 28"/>
          <p:cNvSpPr/>
          <p:nvPr/>
        </p:nvSpPr>
        <p:spPr>
          <a:xfrm>
            <a:off x="2602702" y="5010784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xplosion : 8 points 29"/>
          <p:cNvSpPr/>
          <p:nvPr/>
        </p:nvSpPr>
        <p:spPr>
          <a:xfrm>
            <a:off x="1878405" y="4560289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xplosion : 8 points 30"/>
          <p:cNvSpPr/>
          <p:nvPr/>
        </p:nvSpPr>
        <p:spPr>
          <a:xfrm>
            <a:off x="2815096" y="3945189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xplosion : 8 points 31"/>
          <p:cNvSpPr/>
          <p:nvPr/>
        </p:nvSpPr>
        <p:spPr>
          <a:xfrm>
            <a:off x="1727688" y="5122696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Forme libre 20"/>
          <p:cNvSpPr/>
          <p:nvPr/>
        </p:nvSpPr>
        <p:spPr>
          <a:xfrm>
            <a:off x="3433611" y="3391362"/>
            <a:ext cx="159354" cy="255182"/>
          </a:xfrm>
          <a:custGeom>
            <a:avLst/>
            <a:gdLst>
              <a:gd name="connsiteX0" fmla="*/ 159354 w 159354"/>
              <a:gd name="connsiteY0" fmla="*/ 0 h 255182"/>
              <a:gd name="connsiteX1" fmla="*/ 38852 w 159354"/>
              <a:gd name="connsiteY1" fmla="*/ 63796 h 255182"/>
              <a:gd name="connsiteX2" fmla="*/ 3410 w 159354"/>
              <a:gd name="connsiteY2" fmla="*/ 155944 h 255182"/>
              <a:gd name="connsiteX3" fmla="*/ 3410 w 159354"/>
              <a:gd name="connsiteY3" fmla="*/ 255182 h 25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54" h="255182">
                <a:moveTo>
                  <a:pt x="159354" y="0"/>
                </a:moveTo>
                <a:cubicBezTo>
                  <a:pt x="112098" y="18902"/>
                  <a:pt x="64843" y="37805"/>
                  <a:pt x="38852" y="63796"/>
                </a:cubicBezTo>
                <a:cubicBezTo>
                  <a:pt x="12861" y="89787"/>
                  <a:pt x="9317" y="124046"/>
                  <a:pt x="3410" y="155944"/>
                </a:cubicBezTo>
                <a:cubicBezTo>
                  <a:pt x="-2497" y="187842"/>
                  <a:pt x="456" y="221512"/>
                  <a:pt x="3410" y="2551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xplosion : 8 points 34"/>
          <p:cNvSpPr/>
          <p:nvPr/>
        </p:nvSpPr>
        <p:spPr>
          <a:xfrm>
            <a:off x="3147566" y="4408413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5083648" y="2037068"/>
            <a:ext cx="3575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3737"/>
                </a:solidFill>
                <a:latin typeface="+mj-lt"/>
              </a:rPr>
              <a:t>ARRET </a:t>
            </a:r>
          </a:p>
          <a:p>
            <a:pPr algn="ctr"/>
            <a:r>
              <a:rPr lang="fr-FR" sz="2800" b="1" dirty="0">
                <a:solidFill>
                  <a:srgbClr val="FF3737"/>
                </a:solidFill>
                <a:latin typeface="+mj-lt"/>
              </a:rPr>
              <a:t>CARDIO-RESPIRATOIRE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8757" y="3214086"/>
            <a:ext cx="3405248" cy="92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http://realdoctorstu.files.wordpress.com/2011/01/defibrillator-paddl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06" y="4535453"/>
            <a:ext cx="2019075" cy="13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www.laerdal.com/test/images/3g/_BRO0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10" y="4535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Explosion : 8 points 42"/>
          <p:cNvSpPr/>
          <p:nvPr/>
        </p:nvSpPr>
        <p:spPr>
          <a:xfrm>
            <a:off x="2180406" y="5081365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xplosion : 8 points 43"/>
          <p:cNvSpPr/>
          <p:nvPr/>
        </p:nvSpPr>
        <p:spPr>
          <a:xfrm>
            <a:off x="2354195" y="4628042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xplosion : 8 points 44"/>
          <p:cNvSpPr/>
          <p:nvPr/>
        </p:nvSpPr>
        <p:spPr>
          <a:xfrm>
            <a:off x="2652064" y="5500943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xplosion : 8 points 45"/>
          <p:cNvSpPr/>
          <p:nvPr/>
        </p:nvSpPr>
        <p:spPr>
          <a:xfrm>
            <a:off x="3807861" y="5179545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xplosion : 8 points 46"/>
          <p:cNvSpPr/>
          <p:nvPr/>
        </p:nvSpPr>
        <p:spPr>
          <a:xfrm>
            <a:off x="3157938" y="5216276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xplosion : 8 points 47"/>
          <p:cNvSpPr/>
          <p:nvPr/>
        </p:nvSpPr>
        <p:spPr>
          <a:xfrm>
            <a:off x="3524527" y="4222233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xplosion : 8 points 48"/>
          <p:cNvSpPr/>
          <p:nvPr/>
        </p:nvSpPr>
        <p:spPr>
          <a:xfrm>
            <a:off x="1492733" y="4464596"/>
            <a:ext cx="190223" cy="19138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457200" y="770337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dirty="0"/>
              <a:t>Fibrillation ventriculaire</a:t>
            </a:r>
          </a:p>
        </p:txBody>
      </p:sp>
    </p:spTree>
    <p:extLst>
      <p:ext uri="{BB962C8B-B14F-4D97-AF65-F5344CB8AC3E}">
        <p14:creationId xmlns:p14="http://schemas.microsoft.com/office/powerpoint/2010/main" val="387020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5E859-5A9C-40DF-A3FC-2E4B3F4E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Fibrillation ventriculaire</a:t>
            </a:r>
          </a:p>
        </p:txBody>
      </p:sp>
      <p:pic>
        <p:nvPicPr>
          <p:cNvPr id="3" name="FV">
            <a:hlinkClick r:id="" action="ppaction://media"/>
            <a:extLst>
              <a:ext uri="{FF2B5EF4-FFF2-40B4-BE49-F238E27FC236}">
                <a16:creationId xmlns:a16="http://schemas.microsoft.com/office/drawing/2014/main" id="{B91A3065-3F56-42A5-8D87-125F5ECFA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1343" y="2024743"/>
            <a:ext cx="6161314" cy="4620986"/>
          </a:xfrm>
          <a:prstGeom prst="rect">
            <a:avLst/>
          </a:prstGeom>
        </p:spPr>
      </p:pic>
      <p:pic>
        <p:nvPicPr>
          <p:cNvPr id="1026" name="Picture 2" descr="Résultat de recherche d'images pour &quot;nejm&quot;">
            <a:extLst>
              <a:ext uri="{FF2B5EF4-FFF2-40B4-BE49-F238E27FC236}">
                <a16:creationId xmlns:a16="http://schemas.microsoft.com/office/drawing/2014/main" id="{5EEB685D-1DD3-4E33-B77B-85BF17BA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70" y="374229"/>
            <a:ext cx="2866344" cy="7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de conduction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88620" indent="-342900">
              <a:buFontTx/>
              <a:buChar char="-"/>
            </a:pPr>
            <a:r>
              <a:rPr lang="fr-FR" dirty="0"/>
              <a:t>Pause sinusale</a:t>
            </a:r>
          </a:p>
          <a:p>
            <a:pPr marL="388620" indent="-342900">
              <a:buFontTx/>
              <a:buChar char="-"/>
            </a:pPr>
            <a:r>
              <a:rPr lang="fr-FR" dirty="0"/>
              <a:t>Bloc de branche droite</a:t>
            </a:r>
          </a:p>
          <a:p>
            <a:pPr marL="388620" indent="-342900">
              <a:buFontTx/>
              <a:buChar char="-"/>
            </a:pPr>
            <a:r>
              <a:rPr lang="fr-FR" dirty="0"/>
              <a:t>Bloc de branche gauche</a:t>
            </a:r>
          </a:p>
          <a:p>
            <a:pPr marL="388620" indent="-342900">
              <a:buFontTx/>
              <a:buChar char="-"/>
            </a:pPr>
            <a:r>
              <a:rPr lang="fr-FR" dirty="0"/>
              <a:t>Blocs auriculo-ventriculaires (type 1, 2 et 3)</a:t>
            </a:r>
          </a:p>
        </p:txBody>
      </p:sp>
    </p:spTree>
    <p:extLst>
      <p:ext uri="{BB962C8B-B14F-4D97-AF65-F5344CB8AC3E}">
        <p14:creationId xmlns:p14="http://schemas.microsoft.com/office/powerpoint/2010/main" val="132909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eur seu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312920"/>
            <a:ext cx="3963567" cy="4123387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1023976" y="3846065"/>
            <a:ext cx="982766" cy="444381"/>
          </a:xfrm>
          <a:custGeom>
            <a:avLst/>
            <a:gdLst>
              <a:gd name="connsiteX0" fmla="*/ 0 w 982766"/>
              <a:gd name="connsiteY0" fmla="*/ 0 h 444381"/>
              <a:gd name="connsiteX1" fmla="*/ 333286 w 982766"/>
              <a:gd name="connsiteY1" fmla="*/ 350377 h 444381"/>
              <a:gd name="connsiteX2" fmla="*/ 982766 w 982766"/>
              <a:gd name="connsiteY2" fmla="*/ 444381 h 4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766" h="444381">
                <a:moveTo>
                  <a:pt x="0" y="0"/>
                </a:moveTo>
                <a:cubicBezTo>
                  <a:pt x="84746" y="138157"/>
                  <a:pt x="169492" y="276314"/>
                  <a:pt x="333286" y="350377"/>
                </a:cubicBezTo>
                <a:cubicBezTo>
                  <a:pt x="497080" y="424440"/>
                  <a:pt x="739923" y="434410"/>
                  <a:pt x="982766" y="444381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1254712" y="3480356"/>
            <a:ext cx="982767" cy="365709"/>
          </a:xfrm>
          <a:custGeom>
            <a:avLst/>
            <a:gdLst>
              <a:gd name="connsiteX0" fmla="*/ 0 w 982767"/>
              <a:gd name="connsiteY0" fmla="*/ 15331 h 365709"/>
              <a:gd name="connsiteX1" fmla="*/ 529840 w 982767"/>
              <a:gd name="connsiteY1" fmla="*/ 40969 h 365709"/>
              <a:gd name="connsiteX2" fmla="*/ 982767 w 982767"/>
              <a:gd name="connsiteY2" fmla="*/ 365709 h 36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767" h="365709">
                <a:moveTo>
                  <a:pt x="0" y="15331"/>
                </a:moveTo>
                <a:cubicBezTo>
                  <a:pt x="183023" y="-1048"/>
                  <a:pt x="366046" y="-17427"/>
                  <a:pt x="529840" y="40969"/>
                </a:cubicBezTo>
                <a:cubicBezTo>
                  <a:pt x="693634" y="99365"/>
                  <a:pt x="838200" y="232537"/>
                  <a:pt x="982767" y="36570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1246167" y="2975663"/>
            <a:ext cx="1922803" cy="468750"/>
          </a:xfrm>
          <a:custGeom>
            <a:avLst/>
            <a:gdLst>
              <a:gd name="connsiteX0" fmla="*/ 0 w 1922803"/>
              <a:gd name="connsiteY0" fmla="*/ 229467 h 468750"/>
              <a:gd name="connsiteX1" fmla="*/ 1119499 w 1922803"/>
              <a:gd name="connsiteY1" fmla="*/ 7277 h 468750"/>
              <a:gd name="connsiteX2" fmla="*/ 1922803 w 1922803"/>
              <a:gd name="connsiteY2" fmla="*/ 468750 h 4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2803" h="468750">
                <a:moveTo>
                  <a:pt x="0" y="229467"/>
                </a:moveTo>
                <a:cubicBezTo>
                  <a:pt x="399516" y="98432"/>
                  <a:pt x="799032" y="-32603"/>
                  <a:pt x="1119499" y="7277"/>
                </a:cubicBezTo>
                <a:cubicBezTo>
                  <a:pt x="1439966" y="47157"/>
                  <a:pt x="1681384" y="257953"/>
                  <a:pt x="1922803" y="46875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5749759" y="4632278"/>
            <a:ext cx="1025495" cy="119641"/>
          </a:xfrm>
          <a:custGeom>
            <a:avLst/>
            <a:gdLst>
              <a:gd name="connsiteX0" fmla="*/ 0 w 1025495"/>
              <a:gd name="connsiteY0" fmla="*/ 119641 h 119641"/>
              <a:gd name="connsiteX1" fmla="*/ 307649 w 1025495"/>
              <a:gd name="connsiteY1" fmla="*/ 94004 h 119641"/>
              <a:gd name="connsiteX2" fmla="*/ 538385 w 1025495"/>
              <a:gd name="connsiteY2" fmla="*/ 0 h 119641"/>
              <a:gd name="connsiteX3" fmla="*/ 803305 w 1025495"/>
              <a:gd name="connsiteY3" fmla="*/ 94004 h 119641"/>
              <a:gd name="connsiteX4" fmla="*/ 1025495 w 1025495"/>
              <a:gd name="connsiteY4" fmla="*/ 94004 h 11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95" h="119641">
                <a:moveTo>
                  <a:pt x="0" y="119641"/>
                </a:moveTo>
                <a:cubicBezTo>
                  <a:pt x="108959" y="116792"/>
                  <a:pt x="217918" y="113944"/>
                  <a:pt x="307649" y="94004"/>
                </a:cubicBezTo>
                <a:cubicBezTo>
                  <a:pt x="397380" y="74064"/>
                  <a:pt x="455776" y="0"/>
                  <a:pt x="538385" y="0"/>
                </a:cubicBezTo>
                <a:cubicBezTo>
                  <a:pt x="620994" y="0"/>
                  <a:pt x="722120" y="78337"/>
                  <a:pt x="803305" y="94004"/>
                </a:cubicBezTo>
                <a:cubicBezTo>
                  <a:pt x="884490" y="109671"/>
                  <a:pt x="954992" y="101837"/>
                  <a:pt x="1025495" y="94004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6985847" y="4564342"/>
            <a:ext cx="994787" cy="170775"/>
          </a:xfrm>
          <a:custGeom>
            <a:avLst/>
            <a:gdLst>
              <a:gd name="connsiteX0" fmla="*/ 0 w 994787"/>
              <a:gd name="connsiteY0" fmla="*/ 160813 h 170775"/>
              <a:gd name="connsiteX1" fmla="*/ 135653 w 994787"/>
              <a:gd name="connsiteY1" fmla="*/ 140717 h 170775"/>
              <a:gd name="connsiteX2" fmla="*/ 331596 w 994787"/>
              <a:gd name="connsiteY2" fmla="*/ 40 h 170775"/>
              <a:gd name="connsiteX3" fmla="*/ 668216 w 994787"/>
              <a:gd name="connsiteY3" fmla="*/ 155789 h 170775"/>
              <a:gd name="connsiteX4" fmla="*/ 994787 w 994787"/>
              <a:gd name="connsiteY4" fmla="*/ 155789 h 17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787" h="170775">
                <a:moveTo>
                  <a:pt x="0" y="160813"/>
                </a:moveTo>
                <a:cubicBezTo>
                  <a:pt x="40193" y="164163"/>
                  <a:pt x="80387" y="167513"/>
                  <a:pt x="135653" y="140717"/>
                </a:cubicBezTo>
                <a:cubicBezTo>
                  <a:pt x="190919" y="113921"/>
                  <a:pt x="242836" y="-2472"/>
                  <a:pt x="331596" y="40"/>
                </a:cubicBezTo>
                <a:cubicBezTo>
                  <a:pt x="420356" y="2552"/>
                  <a:pt x="557684" y="129831"/>
                  <a:pt x="668216" y="155789"/>
                </a:cubicBezTo>
                <a:cubicBezTo>
                  <a:pt x="778748" y="181747"/>
                  <a:pt x="886767" y="168768"/>
                  <a:pt x="994787" y="155789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2144058" y="4405912"/>
            <a:ext cx="1220232" cy="1623761"/>
          </a:xfrm>
          <a:custGeom>
            <a:avLst/>
            <a:gdLst>
              <a:gd name="connsiteX0" fmla="*/ 230737 w 1220232"/>
              <a:gd name="connsiteY0" fmla="*/ 0 h 1623761"/>
              <a:gd name="connsiteX1" fmla="*/ 1034042 w 1220232"/>
              <a:gd name="connsiteY1" fmla="*/ 1153682 h 1623761"/>
              <a:gd name="connsiteX2" fmla="*/ 1136591 w 1220232"/>
              <a:gd name="connsiteY2" fmla="*/ 1623701 h 1623761"/>
              <a:gd name="connsiteX3" fmla="*/ 0 w 1220232"/>
              <a:gd name="connsiteY3" fmla="*/ 1179319 h 162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32" h="1623761">
                <a:moveTo>
                  <a:pt x="230737" y="0"/>
                </a:moveTo>
                <a:cubicBezTo>
                  <a:pt x="556901" y="441532"/>
                  <a:pt x="883066" y="883065"/>
                  <a:pt x="1034042" y="1153682"/>
                </a:cubicBezTo>
                <a:cubicBezTo>
                  <a:pt x="1185018" y="1424299"/>
                  <a:pt x="1308931" y="1619428"/>
                  <a:pt x="1136591" y="1623701"/>
                </a:cubicBezTo>
                <a:cubicBezTo>
                  <a:pt x="964251" y="1627974"/>
                  <a:pt x="482125" y="1403646"/>
                  <a:pt x="0" y="1179319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485307" y="4358813"/>
            <a:ext cx="1427148" cy="1399845"/>
          </a:xfrm>
          <a:custGeom>
            <a:avLst/>
            <a:gdLst>
              <a:gd name="connsiteX0" fmla="*/ 0 w 1427148"/>
              <a:gd name="connsiteY0" fmla="*/ 0 h 1399845"/>
              <a:gd name="connsiteX1" fmla="*/ 1051133 w 1427148"/>
              <a:gd name="connsiteY1" fmla="*/ 1392964 h 1399845"/>
              <a:gd name="connsiteX2" fmla="*/ 1427148 w 1427148"/>
              <a:gd name="connsiteY2" fmla="*/ 435835 h 13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7148" h="1399845">
                <a:moveTo>
                  <a:pt x="0" y="0"/>
                </a:moveTo>
                <a:cubicBezTo>
                  <a:pt x="406637" y="660162"/>
                  <a:pt x="813275" y="1320325"/>
                  <a:pt x="1051133" y="1392964"/>
                </a:cubicBezTo>
                <a:cubicBezTo>
                  <a:pt x="1288991" y="1465603"/>
                  <a:pt x="1358069" y="950719"/>
                  <a:pt x="1427148" y="435835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3006600" y="4128076"/>
            <a:ext cx="1016950" cy="393107"/>
          </a:xfrm>
          <a:custGeom>
            <a:avLst/>
            <a:gdLst>
              <a:gd name="connsiteX0" fmla="*/ 1016950 w 1016950"/>
              <a:gd name="connsiteY0" fmla="*/ 0 h 393107"/>
              <a:gd name="connsiteX1" fmla="*/ 786213 w 1016950"/>
              <a:gd name="connsiteY1" fmla="*/ 282011 h 393107"/>
              <a:gd name="connsiteX2" fmla="*/ 0 w 1016950"/>
              <a:gd name="connsiteY2" fmla="*/ 393107 h 39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950" h="393107">
                <a:moveTo>
                  <a:pt x="1016950" y="0"/>
                </a:moveTo>
                <a:cubicBezTo>
                  <a:pt x="986327" y="108246"/>
                  <a:pt x="955705" y="216493"/>
                  <a:pt x="786213" y="282011"/>
                </a:cubicBezTo>
                <a:cubicBezTo>
                  <a:pt x="616721" y="347529"/>
                  <a:pt x="308360" y="370318"/>
                  <a:pt x="0" y="393107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3186062" y="4974110"/>
            <a:ext cx="1179320" cy="378262"/>
          </a:xfrm>
          <a:custGeom>
            <a:avLst/>
            <a:gdLst>
              <a:gd name="connsiteX0" fmla="*/ 1179320 w 1179320"/>
              <a:gd name="connsiteY0" fmla="*/ 0 h 378262"/>
              <a:gd name="connsiteX1" fmla="*/ 769121 w 1179320"/>
              <a:gd name="connsiteY1" fmla="*/ 376015 h 378262"/>
              <a:gd name="connsiteX2" fmla="*/ 0 w 1179320"/>
              <a:gd name="connsiteY2" fmla="*/ 128187 h 3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9320" h="378262">
                <a:moveTo>
                  <a:pt x="1179320" y="0"/>
                </a:moveTo>
                <a:cubicBezTo>
                  <a:pt x="1072497" y="177325"/>
                  <a:pt x="965674" y="354650"/>
                  <a:pt x="769121" y="376015"/>
                </a:cubicBezTo>
                <a:cubicBezTo>
                  <a:pt x="572568" y="397380"/>
                  <a:pt x="286284" y="262783"/>
                  <a:pt x="0" y="128187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3040783" y="5401400"/>
            <a:ext cx="1059679" cy="666166"/>
          </a:xfrm>
          <a:custGeom>
            <a:avLst/>
            <a:gdLst>
              <a:gd name="connsiteX0" fmla="*/ 1059679 w 1059679"/>
              <a:gd name="connsiteY0" fmla="*/ 640934 h 666166"/>
              <a:gd name="connsiteX1" fmla="*/ 589660 w 1059679"/>
              <a:gd name="connsiteY1" fmla="*/ 589659 h 666166"/>
              <a:gd name="connsiteX2" fmla="*/ 0 w 1059679"/>
              <a:gd name="connsiteY2" fmla="*/ 0 h 6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679" h="666166">
                <a:moveTo>
                  <a:pt x="1059679" y="640934"/>
                </a:moveTo>
                <a:cubicBezTo>
                  <a:pt x="912976" y="668707"/>
                  <a:pt x="766273" y="696481"/>
                  <a:pt x="589660" y="589659"/>
                </a:cubicBezTo>
                <a:cubicBezTo>
                  <a:pt x="413047" y="482837"/>
                  <a:pt x="206523" y="241418"/>
                  <a:pt x="0" y="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1425628" y="4965564"/>
            <a:ext cx="1119499" cy="139362"/>
          </a:xfrm>
          <a:custGeom>
            <a:avLst/>
            <a:gdLst>
              <a:gd name="connsiteX0" fmla="*/ 0 w 1119499"/>
              <a:gd name="connsiteY0" fmla="*/ 76912 h 139362"/>
              <a:gd name="connsiteX1" fmla="*/ 623843 w 1119499"/>
              <a:gd name="connsiteY1" fmla="*/ 136733 h 139362"/>
              <a:gd name="connsiteX2" fmla="*/ 1119499 w 1119499"/>
              <a:gd name="connsiteY2" fmla="*/ 0 h 13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9499" h="139362">
                <a:moveTo>
                  <a:pt x="0" y="76912"/>
                </a:moveTo>
                <a:cubicBezTo>
                  <a:pt x="218630" y="113232"/>
                  <a:pt x="437260" y="149552"/>
                  <a:pt x="623843" y="136733"/>
                </a:cubicBezTo>
                <a:cubicBezTo>
                  <a:pt x="810426" y="123914"/>
                  <a:pt x="964962" y="61957"/>
                  <a:pt x="1119499" y="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1981105" y="5597953"/>
            <a:ext cx="846034" cy="210232"/>
          </a:xfrm>
          <a:custGeom>
            <a:avLst/>
            <a:gdLst>
              <a:gd name="connsiteX0" fmla="*/ 0 w 846034"/>
              <a:gd name="connsiteY0" fmla="*/ 128187 h 210232"/>
              <a:gd name="connsiteX1" fmla="*/ 478564 w 846034"/>
              <a:gd name="connsiteY1" fmla="*/ 205099 h 210232"/>
              <a:gd name="connsiteX2" fmla="*/ 846034 w 846034"/>
              <a:gd name="connsiteY2" fmla="*/ 0 h 21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034" h="210232">
                <a:moveTo>
                  <a:pt x="0" y="128187"/>
                </a:moveTo>
                <a:cubicBezTo>
                  <a:pt x="168779" y="177325"/>
                  <a:pt x="337558" y="226463"/>
                  <a:pt x="478564" y="205099"/>
                </a:cubicBezTo>
                <a:cubicBezTo>
                  <a:pt x="619570" y="183735"/>
                  <a:pt x="732802" y="91867"/>
                  <a:pt x="846034" y="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6110862" y="4280397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P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623610" y="337552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R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732595" y="541584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537669" y="484846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Q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192776" y="419501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T</a:t>
            </a:r>
          </a:p>
        </p:txBody>
      </p:sp>
      <p:sp>
        <p:nvSpPr>
          <p:cNvPr id="34" name="Forme libre 33"/>
          <p:cNvSpPr/>
          <p:nvPr/>
        </p:nvSpPr>
        <p:spPr>
          <a:xfrm>
            <a:off x="6773897" y="3728401"/>
            <a:ext cx="222191" cy="1687444"/>
          </a:xfrm>
          <a:custGeom>
            <a:avLst/>
            <a:gdLst>
              <a:gd name="connsiteX0" fmla="*/ 0 w 222191"/>
              <a:gd name="connsiteY0" fmla="*/ 990574 h 1687444"/>
              <a:gd name="connsiteX1" fmla="*/ 17092 w 222191"/>
              <a:gd name="connsiteY1" fmla="*/ 1084577 h 1687444"/>
              <a:gd name="connsiteX2" fmla="*/ 34183 w 222191"/>
              <a:gd name="connsiteY2" fmla="*/ 460734 h 1687444"/>
              <a:gd name="connsiteX3" fmla="*/ 51275 w 222191"/>
              <a:gd name="connsiteY3" fmla="*/ 50536 h 1687444"/>
              <a:gd name="connsiteX4" fmla="*/ 111095 w 222191"/>
              <a:gd name="connsiteY4" fmla="*/ 1648600 h 1687444"/>
              <a:gd name="connsiteX5" fmla="*/ 136733 w 222191"/>
              <a:gd name="connsiteY5" fmla="*/ 1178581 h 1687444"/>
              <a:gd name="connsiteX6" fmla="*/ 222191 w 222191"/>
              <a:gd name="connsiteY6" fmla="*/ 999120 h 168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91" h="1687444">
                <a:moveTo>
                  <a:pt x="0" y="990574"/>
                </a:moveTo>
                <a:cubicBezTo>
                  <a:pt x="5697" y="1081729"/>
                  <a:pt x="11395" y="1172884"/>
                  <a:pt x="17092" y="1084577"/>
                </a:cubicBezTo>
                <a:cubicBezTo>
                  <a:pt x="22789" y="996270"/>
                  <a:pt x="28486" y="633074"/>
                  <a:pt x="34183" y="460734"/>
                </a:cubicBezTo>
                <a:cubicBezTo>
                  <a:pt x="39880" y="288394"/>
                  <a:pt x="38456" y="-147442"/>
                  <a:pt x="51275" y="50536"/>
                </a:cubicBezTo>
                <a:cubicBezTo>
                  <a:pt x="64094" y="248514"/>
                  <a:pt x="96852" y="1460593"/>
                  <a:pt x="111095" y="1648600"/>
                </a:cubicBezTo>
                <a:cubicBezTo>
                  <a:pt x="125338" y="1836608"/>
                  <a:pt x="118217" y="1286828"/>
                  <a:pt x="136733" y="1178581"/>
                </a:cubicBezTo>
                <a:cubicBezTo>
                  <a:pt x="155249" y="1070334"/>
                  <a:pt x="188720" y="1034727"/>
                  <a:pt x="222191" y="99912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itr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cardiaque et ECG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14289" y="3530400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409986" y="4036580"/>
            <a:ext cx="58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NAV</a:t>
            </a:r>
          </a:p>
        </p:txBody>
      </p:sp>
    </p:spTree>
    <p:extLst>
      <p:ext uri="{BB962C8B-B14F-4D97-AF65-F5344CB8AC3E}">
        <p14:creationId xmlns:p14="http://schemas.microsoft.com/office/powerpoint/2010/main" val="41716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/>
      <p:bldP spid="3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808703"/>
            <a:ext cx="8229600" cy="1069848"/>
          </a:xfrm>
        </p:spPr>
        <p:txBody>
          <a:bodyPr/>
          <a:lstStyle/>
          <a:p>
            <a:r>
              <a:rPr lang="fr-FR" dirty="0"/>
              <a:t>Pause sinusale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71496" r="21762" b="10758"/>
          <a:stretch/>
        </p:blipFill>
        <p:spPr>
          <a:xfrm>
            <a:off x="639098" y="3106993"/>
            <a:ext cx="7904692" cy="1966451"/>
          </a:xfrm>
          <a:prstGeom prst="rect">
            <a:avLst/>
          </a:prstGeom>
        </p:spPr>
      </p:pic>
      <p:sp>
        <p:nvSpPr>
          <p:cNvPr id="6" name="Flèche : bas 5"/>
          <p:cNvSpPr/>
          <p:nvPr/>
        </p:nvSpPr>
        <p:spPr>
          <a:xfrm>
            <a:off x="4135287" y="3481208"/>
            <a:ext cx="338389" cy="609010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472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Blocs de branches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Elargissement des QRS</a:t>
            </a:r>
          </a:p>
          <a:p>
            <a:pPr lvl="1"/>
            <a:r>
              <a:rPr lang="fr-FR" dirty="0"/>
              <a:t>&gt; 120 ms : bloc de branche complet</a:t>
            </a:r>
          </a:p>
          <a:p>
            <a:pPr lvl="1"/>
            <a:r>
              <a:rPr lang="fr-FR" dirty="0"/>
              <a:t>Entre 80 et 120 ms : bloc de branche incomplet</a:t>
            </a:r>
          </a:p>
          <a:p>
            <a:r>
              <a:rPr lang="fr-FR" dirty="0"/>
              <a:t>2 types de blocs de branche :</a:t>
            </a:r>
          </a:p>
          <a:p>
            <a:pPr lvl="1"/>
            <a:r>
              <a:rPr lang="fr-FR" dirty="0"/>
              <a:t>Bloc de branche gauche</a:t>
            </a:r>
          </a:p>
          <a:p>
            <a:pPr lvl="1"/>
            <a:r>
              <a:rPr lang="fr-FR" dirty="0"/>
              <a:t>Bloc de branche droite</a:t>
            </a:r>
          </a:p>
          <a:p>
            <a:r>
              <a:rPr lang="fr-FR" dirty="0"/>
              <a:t>Troubles de la repolarisation en lien avec les bloc de branche</a:t>
            </a:r>
          </a:p>
        </p:txBody>
      </p:sp>
    </p:spTree>
    <p:extLst>
      <p:ext uri="{BB962C8B-B14F-4D97-AF65-F5344CB8AC3E}">
        <p14:creationId xmlns:p14="http://schemas.microsoft.com/office/powerpoint/2010/main" val="4294360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-78658"/>
            <a:ext cx="12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N°2</a:t>
            </a:r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847" y="-789992"/>
            <a:ext cx="4726306" cy="9144000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cxnSpLocks/>
          </p:cNvCxnSpPr>
          <p:nvPr/>
        </p:nvCxnSpPr>
        <p:spPr>
          <a:xfrm>
            <a:off x="1110321" y="1799303"/>
            <a:ext cx="2215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06876" y="1418855"/>
            <a:ext cx="122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QRS élargis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42309" y="1280355"/>
            <a:ext cx="89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Aspect </a:t>
            </a:r>
            <a:r>
              <a:rPr lang="fr-FR" dirty="0" err="1">
                <a:solidFill>
                  <a:schemeClr val="accent1"/>
                </a:solidFill>
              </a:rPr>
              <a:t>rSR</a:t>
            </a:r>
            <a:r>
              <a:rPr lang="fr-FR" dirty="0">
                <a:solidFill>
                  <a:schemeClr val="accent1"/>
                </a:solidFill>
              </a:rPr>
              <a:t>’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336025" y="1557354"/>
            <a:ext cx="47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V1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33225" y="4103060"/>
            <a:ext cx="89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Onde S large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626941" y="4241560"/>
            <a:ext cx="47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V6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57200" y="602270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dirty="0"/>
              <a:t>Bloc de branche droite</a:t>
            </a:r>
          </a:p>
        </p:txBody>
      </p:sp>
    </p:spTree>
    <p:extLst>
      <p:ext uri="{BB962C8B-B14F-4D97-AF65-F5344CB8AC3E}">
        <p14:creationId xmlns:p14="http://schemas.microsoft.com/office/powerpoint/2010/main" val="10414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2169"/>
            <a:ext cx="8229600" cy="1069848"/>
          </a:xfrm>
        </p:spPr>
        <p:txBody>
          <a:bodyPr/>
          <a:lstStyle/>
          <a:p>
            <a:pPr algn="ctr"/>
            <a:r>
              <a:rPr lang="fr-FR" dirty="0"/>
              <a:t>Bloc de branche droite</a:t>
            </a:r>
          </a:p>
        </p:txBody>
      </p:sp>
      <p:pic>
        <p:nvPicPr>
          <p:cNvPr id="4" name="Image 3" descr="coeur seu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988840"/>
            <a:ext cx="3945369" cy="4104456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rot="16200000" flipH="1">
            <a:off x="5940152" y="3284984"/>
            <a:ext cx="432048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228184" y="31409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/>
              <a:t>6</a:t>
            </a:r>
          </a:p>
        </p:txBody>
      </p:sp>
      <p:cxnSp>
        <p:nvCxnSpPr>
          <p:cNvPr id="11" name="Connecteur droit 10"/>
          <p:cNvCxnSpPr/>
          <p:nvPr/>
        </p:nvCxnSpPr>
        <p:spPr>
          <a:xfrm rot="16200000" flipH="1">
            <a:off x="2987824" y="5517232"/>
            <a:ext cx="360040" cy="3600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771800" y="566124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/>
              <a:t>1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3823063" y="3997234"/>
            <a:ext cx="1021080" cy="1616892"/>
          </a:xfrm>
          <a:custGeom>
            <a:avLst/>
            <a:gdLst>
              <a:gd name="connsiteX0" fmla="*/ 165463 w 1021080"/>
              <a:gd name="connsiteY0" fmla="*/ 0 h 1616892"/>
              <a:gd name="connsiteX1" fmla="*/ 640080 w 1021080"/>
              <a:gd name="connsiteY1" fmla="*/ 788126 h 1616892"/>
              <a:gd name="connsiteX2" fmla="*/ 914400 w 1021080"/>
              <a:gd name="connsiteY2" fmla="*/ 1532709 h 1616892"/>
              <a:gd name="connsiteX3" fmla="*/ 0 w 1021080"/>
              <a:gd name="connsiteY3" fmla="*/ 1293223 h 161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080" h="1616892">
                <a:moveTo>
                  <a:pt x="165463" y="0"/>
                </a:moveTo>
                <a:cubicBezTo>
                  <a:pt x="340360" y="266337"/>
                  <a:pt x="515257" y="532675"/>
                  <a:pt x="640080" y="788126"/>
                </a:cubicBezTo>
                <a:cubicBezTo>
                  <a:pt x="764903" y="1043578"/>
                  <a:pt x="1021080" y="1448526"/>
                  <a:pt x="914400" y="1532709"/>
                </a:cubicBezTo>
                <a:cubicBezTo>
                  <a:pt x="807720" y="1616892"/>
                  <a:pt x="403860" y="1455057"/>
                  <a:pt x="0" y="1293223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4659086" y="3905794"/>
            <a:ext cx="789577" cy="949235"/>
          </a:xfrm>
          <a:custGeom>
            <a:avLst/>
            <a:gdLst>
              <a:gd name="connsiteX0" fmla="*/ 0 w 789577"/>
              <a:gd name="connsiteY0" fmla="*/ 905692 h 949235"/>
              <a:gd name="connsiteX1" fmla="*/ 439783 w 789577"/>
              <a:gd name="connsiteY1" fmla="*/ 888275 h 949235"/>
              <a:gd name="connsiteX2" fmla="*/ 731520 w 789577"/>
              <a:gd name="connsiteY2" fmla="*/ 539932 h 949235"/>
              <a:gd name="connsiteX3" fmla="*/ 788125 w 789577"/>
              <a:gd name="connsiteY3" fmla="*/ 0 h 94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577" h="949235">
                <a:moveTo>
                  <a:pt x="0" y="905692"/>
                </a:moveTo>
                <a:cubicBezTo>
                  <a:pt x="158931" y="927463"/>
                  <a:pt x="317863" y="949235"/>
                  <a:pt x="439783" y="888275"/>
                </a:cubicBezTo>
                <a:cubicBezTo>
                  <a:pt x="561703" y="827315"/>
                  <a:pt x="673463" y="687978"/>
                  <a:pt x="731520" y="539932"/>
                </a:cubicBezTo>
                <a:cubicBezTo>
                  <a:pt x="789577" y="391886"/>
                  <a:pt x="788851" y="195943"/>
                  <a:pt x="788125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4019006" y="3931920"/>
            <a:ext cx="1854926" cy="1448526"/>
          </a:xfrm>
          <a:custGeom>
            <a:avLst/>
            <a:gdLst>
              <a:gd name="connsiteX0" fmla="*/ 0 w 1854926"/>
              <a:gd name="connsiteY0" fmla="*/ 0 h 1448526"/>
              <a:gd name="connsiteX1" fmla="*/ 365760 w 1854926"/>
              <a:gd name="connsiteY1" fmla="*/ 500743 h 1448526"/>
              <a:gd name="connsiteX2" fmla="*/ 940525 w 1854926"/>
              <a:gd name="connsiteY2" fmla="*/ 1210491 h 1448526"/>
              <a:gd name="connsiteX3" fmla="*/ 1554480 w 1854926"/>
              <a:gd name="connsiteY3" fmla="*/ 1432560 h 1448526"/>
              <a:gd name="connsiteX4" fmla="*/ 1811383 w 1854926"/>
              <a:gd name="connsiteY4" fmla="*/ 1114697 h 1448526"/>
              <a:gd name="connsiteX5" fmla="*/ 1815737 w 1854926"/>
              <a:gd name="connsiteY5" fmla="*/ 404949 h 14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4926" h="1448526">
                <a:moveTo>
                  <a:pt x="0" y="0"/>
                </a:moveTo>
                <a:cubicBezTo>
                  <a:pt x="104503" y="149497"/>
                  <a:pt x="209006" y="298995"/>
                  <a:pt x="365760" y="500743"/>
                </a:cubicBezTo>
                <a:cubicBezTo>
                  <a:pt x="522514" y="702492"/>
                  <a:pt x="742405" y="1055188"/>
                  <a:pt x="940525" y="1210491"/>
                </a:cubicBezTo>
                <a:cubicBezTo>
                  <a:pt x="1138645" y="1365794"/>
                  <a:pt x="1409337" y="1448526"/>
                  <a:pt x="1554480" y="1432560"/>
                </a:cubicBezTo>
                <a:cubicBezTo>
                  <a:pt x="1699623" y="1416594"/>
                  <a:pt x="1767840" y="1285966"/>
                  <a:pt x="1811383" y="1114697"/>
                </a:cubicBezTo>
                <a:cubicBezTo>
                  <a:pt x="1854926" y="943428"/>
                  <a:pt x="1835331" y="674188"/>
                  <a:pt x="1815737" y="404949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 rot="19916239">
            <a:off x="3834958" y="3679826"/>
            <a:ext cx="166397" cy="2960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Multiplier 18"/>
          <p:cNvSpPr/>
          <p:nvPr/>
        </p:nvSpPr>
        <p:spPr>
          <a:xfrm rot="19644385">
            <a:off x="4279311" y="4585198"/>
            <a:ext cx="317864" cy="335281"/>
          </a:xfrm>
          <a:prstGeom prst="mathMultiply">
            <a:avLst>
              <a:gd name="adj1" fmla="val 1240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rot="19547653">
            <a:off x="4017828" y="3894717"/>
            <a:ext cx="74894" cy="2830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3924300" y="4442188"/>
            <a:ext cx="431891" cy="339362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e libre 26"/>
          <p:cNvSpPr/>
          <p:nvPr/>
        </p:nvSpPr>
        <p:spPr>
          <a:xfrm>
            <a:off x="1461239" y="5324564"/>
            <a:ext cx="125850" cy="562596"/>
          </a:xfrm>
          <a:custGeom>
            <a:avLst/>
            <a:gdLst>
              <a:gd name="connsiteX0" fmla="*/ 0 w 50450"/>
              <a:gd name="connsiteY0" fmla="*/ 6307 h 269065"/>
              <a:gd name="connsiteX1" fmla="*/ 12613 w 50450"/>
              <a:gd name="connsiteY1" fmla="*/ 268014 h 269065"/>
              <a:gd name="connsiteX2" fmla="*/ 50450 w 50450"/>
              <a:gd name="connsiteY2" fmla="*/ 0 h 26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50" h="269065">
                <a:moveTo>
                  <a:pt x="0" y="6307"/>
                </a:moveTo>
                <a:cubicBezTo>
                  <a:pt x="2102" y="137686"/>
                  <a:pt x="4205" y="269065"/>
                  <a:pt x="12613" y="268014"/>
                </a:cubicBezTo>
                <a:cubicBezTo>
                  <a:pt x="21021" y="266963"/>
                  <a:pt x="35735" y="133481"/>
                  <a:pt x="50450" y="0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>
            <a:off x="1587089" y="4720214"/>
            <a:ext cx="243833" cy="649401"/>
          </a:xfrm>
          <a:custGeom>
            <a:avLst/>
            <a:gdLst>
              <a:gd name="connsiteX0" fmla="*/ 0 w 97746"/>
              <a:gd name="connsiteY0" fmla="*/ 292188 h 310580"/>
              <a:gd name="connsiteX1" fmla="*/ 25225 w 97746"/>
              <a:gd name="connsiteY1" fmla="*/ 5255 h 310580"/>
              <a:gd name="connsiteX2" fmla="*/ 47296 w 97746"/>
              <a:gd name="connsiteY2" fmla="*/ 260656 h 310580"/>
              <a:gd name="connsiteX3" fmla="*/ 97746 w 97746"/>
              <a:gd name="connsiteY3" fmla="*/ 304800 h 31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46" h="310580">
                <a:moveTo>
                  <a:pt x="0" y="292188"/>
                </a:moveTo>
                <a:cubicBezTo>
                  <a:pt x="8671" y="151349"/>
                  <a:pt x="17342" y="10510"/>
                  <a:pt x="25225" y="5255"/>
                </a:cubicBezTo>
                <a:cubicBezTo>
                  <a:pt x="33108" y="0"/>
                  <a:pt x="35209" y="210732"/>
                  <a:pt x="47296" y="260656"/>
                </a:cubicBezTo>
                <a:cubicBezTo>
                  <a:pt x="59383" y="310580"/>
                  <a:pt x="78564" y="307690"/>
                  <a:pt x="97746" y="304800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 30"/>
          <p:cNvSpPr/>
          <p:nvPr/>
        </p:nvSpPr>
        <p:spPr>
          <a:xfrm>
            <a:off x="1184015" y="4649962"/>
            <a:ext cx="276225" cy="730646"/>
          </a:xfrm>
          <a:custGeom>
            <a:avLst/>
            <a:gdLst>
              <a:gd name="connsiteX0" fmla="*/ 0 w 276225"/>
              <a:gd name="connsiteY0" fmla="*/ 714771 h 730646"/>
              <a:gd name="connsiteX1" fmla="*/ 114300 w 276225"/>
              <a:gd name="connsiteY1" fmla="*/ 683815 h 730646"/>
              <a:gd name="connsiteX2" fmla="*/ 176213 w 276225"/>
              <a:gd name="connsiteY2" fmla="*/ 433784 h 730646"/>
              <a:gd name="connsiteX3" fmla="*/ 226219 w 276225"/>
              <a:gd name="connsiteY3" fmla="*/ 43259 h 730646"/>
              <a:gd name="connsiteX4" fmla="*/ 276225 w 276225"/>
              <a:gd name="connsiteY4" fmla="*/ 693340 h 73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" h="730646">
                <a:moveTo>
                  <a:pt x="0" y="714771"/>
                </a:moveTo>
                <a:cubicBezTo>
                  <a:pt x="42465" y="722708"/>
                  <a:pt x="84931" y="730646"/>
                  <a:pt x="114300" y="683815"/>
                </a:cubicBezTo>
                <a:cubicBezTo>
                  <a:pt x="143669" y="636984"/>
                  <a:pt x="157560" y="540543"/>
                  <a:pt x="176213" y="433784"/>
                </a:cubicBezTo>
                <a:cubicBezTo>
                  <a:pt x="194866" y="327025"/>
                  <a:pt x="209550" y="0"/>
                  <a:pt x="226219" y="43259"/>
                </a:cubicBezTo>
                <a:cubicBezTo>
                  <a:pt x="242888" y="86518"/>
                  <a:pt x="259556" y="389929"/>
                  <a:pt x="276225" y="693340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4905287" y="3606325"/>
            <a:ext cx="1179319" cy="940039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rot="10800000" flipV="1">
            <a:off x="3290131" y="5067656"/>
            <a:ext cx="922946" cy="581114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3666144" y="406779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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4988811" y="3695288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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69024" y="4807028"/>
            <a:ext cx="38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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059675" y="417034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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1211570" y="5863027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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435125" y="4166093"/>
            <a:ext cx="38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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554624" y="5614587"/>
            <a:ext cx="2226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sym typeface="Wingdings 2"/>
              </a:rPr>
              <a:t></a:t>
            </a:r>
            <a:r>
              <a:rPr lang="fr-FR" dirty="0">
                <a:sym typeface="Wingdings 2"/>
              </a:rPr>
              <a:t> </a:t>
            </a:r>
            <a:r>
              <a:rPr lang="fr-FR" dirty="0">
                <a:solidFill>
                  <a:srgbClr val="00B0F0"/>
                </a:solidFill>
              </a:rPr>
              <a:t>Activation septale</a:t>
            </a:r>
          </a:p>
          <a:p>
            <a:r>
              <a:rPr lang="fr-FR" dirty="0">
                <a:solidFill>
                  <a:srgbClr val="00B0F0"/>
                </a:solidFill>
                <a:sym typeface="Wingdings 2"/>
              </a:rPr>
              <a:t> </a:t>
            </a:r>
            <a:r>
              <a:rPr lang="fr-FR" dirty="0">
                <a:solidFill>
                  <a:srgbClr val="00B0F0"/>
                </a:solidFill>
              </a:rPr>
              <a:t>Activation VG</a:t>
            </a:r>
          </a:p>
          <a:p>
            <a:r>
              <a:rPr lang="fr-FR" dirty="0">
                <a:solidFill>
                  <a:srgbClr val="00B0F0"/>
                </a:solidFill>
                <a:sym typeface="Wingdings 2"/>
              </a:rPr>
              <a:t> </a:t>
            </a:r>
            <a:r>
              <a:rPr lang="fr-FR" dirty="0">
                <a:solidFill>
                  <a:srgbClr val="00B0F0"/>
                </a:solidFill>
              </a:rPr>
              <a:t>Activation VD</a:t>
            </a:r>
          </a:p>
        </p:txBody>
      </p:sp>
      <p:sp>
        <p:nvSpPr>
          <p:cNvPr id="50" name="Forme libre 49"/>
          <p:cNvSpPr/>
          <p:nvPr/>
        </p:nvSpPr>
        <p:spPr>
          <a:xfrm>
            <a:off x="6924736" y="2636103"/>
            <a:ext cx="293285" cy="208386"/>
          </a:xfrm>
          <a:custGeom>
            <a:avLst/>
            <a:gdLst>
              <a:gd name="connsiteX0" fmla="*/ 0 w 162370"/>
              <a:gd name="connsiteY0" fmla="*/ 25637 h 115368"/>
              <a:gd name="connsiteX1" fmla="*/ 111095 w 162370"/>
              <a:gd name="connsiteY1" fmla="*/ 25637 h 115368"/>
              <a:gd name="connsiteX2" fmla="*/ 145278 w 162370"/>
              <a:gd name="connsiteY2" fmla="*/ 111095 h 115368"/>
              <a:gd name="connsiteX3" fmla="*/ 162370 w 162370"/>
              <a:gd name="connsiteY3" fmla="*/ 0 h 11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70" h="115368">
                <a:moveTo>
                  <a:pt x="0" y="25637"/>
                </a:moveTo>
                <a:cubicBezTo>
                  <a:pt x="43441" y="18515"/>
                  <a:pt x="86882" y="11394"/>
                  <a:pt x="111095" y="25637"/>
                </a:cubicBezTo>
                <a:cubicBezTo>
                  <a:pt x="135308" y="39880"/>
                  <a:pt x="136732" y="115368"/>
                  <a:pt x="145278" y="111095"/>
                </a:cubicBezTo>
                <a:cubicBezTo>
                  <a:pt x="153824" y="106822"/>
                  <a:pt x="158097" y="53411"/>
                  <a:pt x="162370" y="0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/>
          <p:cNvSpPr/>
          <p:nvPr/>
        </p:nvSpPr>
        <p:spPr>
          <a:xfrm>
            <a:off x="7216988" y="1797882"/>
            <a:ext cx="111830" cy="854502"/>
          </a:xfrm>
          <a:custGeom>
            <a:avLst/>
            <a:gdLst>
              <a:gd name="connsiteX0" fmla="*/ 0 w 61912"/>
              <a:gd name="connsiteY0" fmla="*/ 463549 h 473074"/>
              <a:gd name="connsiteX1" fmla="*/ 19050 w 61912"/>
              <a:gd name="connsiteY1" fmla="*/ 1587 h 473074"/>
              <a:gd name="connsiteX2" fmla="*/ 61912 w 61912"/>
              <a:gd name="connsiteY2" fmla="*/ 473074 h 47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12" h="473074">
                <a:moveTo>
                  <a:pt x="0" y="463549"/>
                </a:moveTo>
                <a:cubicBezTo>
                  <a:pt x="4365" y="231774"/>
                  <a:pt x="8731" y="0"/>
                  <a:pt x="19050" y="1587"/>
                </a:cubicBezTo>
                <a:cubicBezTo>
                  <a:pt x="29369" y="3175"/>
                  <a:pt x="45640" y="238124"/>
                  <a:pt x="61912" y="473074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52"/>
          <p:cNvSpPr/>
          <p:nvPr/>
        </p:nvSpPr>
        <p:spPr>
          <a:xfrm>
            <a:off x="7328821" y="2649741"/>
            <a:ext cx="430119" cy="381374"/>
          </a:xfrm>
          <a:custGeom>
            <a:avLst/>
            <a:gdLst>
              <a:gd name="connsiteX0" fmla="*/ 0 w 238125"/>
              <a:gd name="connsiteY0" fmla="*/ 0 h 211138"/>
              <a:gd name="connsiteX1" fmla="*/ 52387 w 238125"/>
              <a:gd name="connsiteY1" fmla="*/ 204788 h 211138"/>
              <a:gd name="connsiteX2" fmla="*/ 119062 w 238125"/>
              <a:gd name="connsiteY2" fmla="*/ 38100 h 211138"/>
              <a:gd name="connsiteX3" fmla="*/ 238125 w 238125"/>
              <a:gd name="connsiteY3" fmla="*/ 9525 h 21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" h="211138">
                <a:moveTo>
                  <a:pt x="0" y="0"/>
                </a:moveTo>
                <a:cubicBezTo>
                  <a:pt x="16271" y="99219"/>
                  <a:pt x="32543" y="198438"/>
                  <a:pt x="52387" y="204788"/>
                </a:cubicBezTo>
                <a:cubicBezTo>
                  <a:pt x="72231" y="211138"/>
                  <a:pt x="88106" y="70644"/>
                  <a:pt x="119062" y="38100"/>
                </a:cubicBezTo>
                <a:cubicBezTo>
                  <a:pt x="150018" y="5556"/>
                  <a:pt x="194071" y="7540"/>
                  <a:pt x="238125" y="9525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6896453" y="278593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</a:t>
            </a:r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6988525" y="1291027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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34271" y="2781675"/>
            <a:ext cx="38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</a:t>
            </a:r>
            <a:endParaRPr lang="fr-FR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9" grpId="0" animBg="1"/>
      <p:bldP spid="31" grpId="0" animBg="1"/>
      <p:bldP spid="40" grpId="0"/>
      <p:bldP spid="40" grpId="1"/>
      <p:bldP spid="42" grpId="0"/>
      <p:bldP spid="42" grpId="1"/>
      <p:bldP spid="43" grpId="0"/>
      <p:bldP spid="43" grpId="1"/>
      <p:bldP spid="44" grpId="0"/>
      <p:bldP spid="45" grpId="0"/>
      <p:bldP spid="46" grpId="0"/>
      <p:bldP spid="50" grpId="0" animBg="1"/>
      <p:bldP spid="51" grpId="0" animBg="1"/>
      <p:bldP spid="53" grpId="0" animBg="1"/>
      <p:bldP spid="56" grpId="0"/>
      <p:bldP spid="57" grpId="0"/>
      <p:bldP spid="5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-78658"/>
            <a:ext cx="121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N°3</a:t>
            </a: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1740" y="-602941"/>
            <a:ext cx="4680521" cy="9144003"/>
          </a:xfrm>
          <a:prstGeom prst="rect">
            <a:avLst/>
          </a:prstGeom>
        </p:spPr>
      </p:pic>
      <p:cxnSp>
        <p:nvCxnSpPr>
          <p:cNvPr id="5" name="Connecteur droit avec flèche 4"/>
          <p:cNvCxnSpPr>
            <a:cxnSpLocks/>
          </p:cNvCxnSpPr>
          <p:nvPr/>
        </p:nvCxnSpPr>
        <p:spPr>
          <a:xfrm>
            <a:off x="756359" y="2212258"/>
            <a:ext cx="2215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52914" y="1831810"/>
            <a:ext cx="122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QRS élargis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01303" y="1508644"/>
            <a:ext cx="89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Onde S large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395019" y="1785643"/>
            <a:ext cx="47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V1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343058" y="4241559"/>
            <a:ext cx="89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Aspect RR’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76102" y="4380059"/>
            <a:ext cx="47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V6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602270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dirty="0"/>
              <a:t>Bloc de branche gauche</a:t>
            </a:r>
          </a:p>
        </p:txBody>
      </p:sp>
    </p:spTree>
    <p:extLst>
      <p:ext uri="{BB962C8B-B14F-4D97-AF65-F5344CB8AC3E}">
        <p14:creationId xmlns:p14="http://schemas.microsoft.com/office/powerpoint/2010/main" val="149837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270"/>
            <a:ext cx="8229600" cy="1069848"/>
          </a:xfrm>
        </p:spPr>
        <p:txBody>
          <a:bodyPr/>
          <a:lstStyle/>
          <a:p>
            <a:pPr algn="ctr"/>
            <a:r>
              <a:rPr lang="fr-FR" dirty="0"/>
              <a:t>Bloc de branche gauche</a:t>
            </a:r>
          </a:p>
        </p:txBody>
      </p:sp>
      <p:pic>
        <p:nvPicPr>
          <p:cNvPr id="4" name="Image 3" descr="coeur seu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988840"/>
            <a:ext cx="3945369" cy="4104456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rot="16200000" flipH="1">
            <a:off x="6128160" y="3566995"/>
            <a:ext cx="432048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356370" y="3409772"/>
            <a:ext cx="45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/>
              <a:t>6</a:t>
            </a:r>
          </a:p>
        </p:txBody>
      </p:sp>
      <p:cxnSp>
        <p:nvCxnSpPr>
          <p:cNvPr id="11" name="Connecteur droit 10"/>
          <p:cNvCxnSpPr/>
          <p:nvPr/>
        </p:nvCxnSpPr>
        <p:spPr>
          <a:xfrm rot="16200000" flipH="1">
            <a:off x="2987824" y="5517232"/>
            <a:ext cx="360040" cy="3600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771800" y="566124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/>
              <a:t>1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3823063" y="3997234"/>
            <a:ext cx="1021080" cy="1616892"/>
          </a:xfrm>
          <a:custGeom>
            <a:avLst/>
            <a:gdLst>
              <a:gd name="connsiteX0" fmla="*/ 165463 w 1021080"/>
              <a:gd name="connsiteY0" fmla="*/ 0 h 1616892"/>
              <a:gd name="connsiteX1" fmla="*/ 640080 w 1021080"/>
              <a:gd name="connsiteY1" fmla="*/ 788126 h 1616892"/>
              <a:gd name="connsiteX2" fmla="*/ 914400 w 1021080"/>
              <a:gd name="connsiteY2" fmla="*/ 1532709 h 1616892"/>
              <a:gd name="connsiteX3" fmla="*/ 0 w 1021080"/>
              <a:gd name="connsiteY3" fmla="*/ 1293223 h 161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080" h="1616892">
                <a:moveTo>
                  <a:pt x="165463" y="0"/>
                </a:moveTo>
                <a:cubicBezTo>
                  <a:pt x="340360" y="266337"/>
                  <a:pt x="515257" y="532675"/>
                  <a:pt x="640080" y="788126"/>
                </a:cubicBezTo>
                <a:cubicBezTo>
                  <a:pt x="764903" y="1043578"/>
                  <a:pt x="1021080" y="1448526"/>
                  <a:pt x="914400" y="1532709"/>
                </a:cubicBezTo>
                <a:cubicBezTo>
                  <a:pt x="807720" y="1616892"/>
                  <a:pt x="403860" y="1455057"/>
                  <a:pt x="0" y="1293223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4659086" y="3905794"/>
            <a:ext cx="789577" cy="949235"/>
          </a:xfrm>
          <a:custGeom>
            <a:avLst/>
            <a:gdLst>
              <a:gd name="connsiteX0" fmla="*/ 0 w 789577"/>
              <a:gd name="connsiteY0" fmla="*/ 905692 h 949235"/>
              <a:gd name="connsiteX1" fmla="*/ 439783 w 789577"/>
              <a:gd name="connsiteY1" fmla="*/ 888275 h 949235"/>
              <a:gd name="connsiteX2" fmla="*/ 731520 w 789577"/>
              <a:gd name="connsiteY2" fmla="*/ 539932 h 949235"/>
              <a:gd name="connsiteX3" fmla="*/ 788125 w 789577"/>
              <a:gd name="connsiteY3" fmla="*/ 0 h 94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577" h="949235">
                <a:moveTo>
                  <a:pt x="0" y="905692"/>
                </a:moveTo>
                <a:cubicBezTo>
                  <a:pt x="158931" y="927463"/>
                  <a:pt x="317863" y="949235"/>
                  <a:pt x="439783" y="888275"/>
                </a:cubicBezTo>
                <a:cubicBezTo>
                  <a:pt x="561703" y="827315"/>
                  <a:pt x="673463" y="687978"/>
                  <a:pt x="731520" y="539932"/>
                </a:cubicBezTo>
                <a:cubicBezTo>
                  <a:pt x="789577" y="391886"/>
                  <a:pt x="788851" y="195943"/>
                  <a:pt x="788125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4019006" y="3931920"/>
            <a:ext cx="1854926" cy="1448526"/>
          </a:xfrm>
          <a:custGeom>
            <a:avLst/>
            <a:gdLst>
              <a:gd name="connsiteX0" fmla="*/ 0 w 1854926"/>
              <a:gd name="connsiteY0" fmla="*/ 0 h 1448526"/>
              <a:gd name="connsiteX1" fmla="*/ 365760 w 1854926"/>
              <a:gd name="connsiteY1" fmla="*/ 500743 h 1448526"/>
              <a:gd name="connsiteX2" fmla="*/ 940525 w 1854926"/>
              <a:gd name="connsiteY2" fmla="*/ 1210491 h 1448526"/>
              <a:gd name="connsiteX3" fmla="*/ 1554480 w 1854926"/>
              <a:gd name="connsiteY3" fmla="*/ 1432560 h 1448526"/>
              <a:gd name="connsiteX4" fmla="*/ 1811383 w 1854926"/>
              <a:gd name="connsiteY4" fmla="*/ 1114697 h 1448526"/>
              <a:gd name="connsiteX5" fmla="*/ 1815737 w 1854926"/>
              <a:gd name="connsiteY5" fmla="*/ 404949 h 14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4926" h="1448526">
                <a:moveTo>
                  <a:pt x="0" y="0"/>
                </a:moveTo>
                <a:cubicBezTo>
                  <a:pt x="104503" y="149497"/>
                  <a:pt x="209006" y="298995"/>
                  <a:pt x="365760" y="500743"/>
                </a:cubicBezTo>
                <a:cubicBezTo>
                  <a:pt x="522514" y="702492"/>
                  <a:pt x="742405" y="1055188"/>
                  <a:pt x="940525" y="1210491"/>
                </a:cubicBezTo>
                <a:cubicBezTo>
                  <a:pt x="1138645" y="1365794"/>
                  <a:pt x="1409337" y="1448526"/>
                  <a:pt x="1554480" y="1432560"/>
                </a:cubicBezTo>
                <a:cubicBezTo>
                  <a:pt x="1699623" y="1416594"/>
                  <a:pt x="1767840" y="1285966"/>
                  <a:pt x="1811383" y="1114697"/>
                </a:cubicBezTo>
                <a:cubicBezTo>
                  <a:pt x="1854926" y="943428"/>
                  <a:pt x="1835331" y="674188"/>
                  <a:pt x="1815737" y="404949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 rot="19916239">
            <a:off x="3834958" y="3679826"/>
            <a:ext cx="166397" cy="2960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Multiplier 18"/>
          <p:cNvSpPr/>
          <p:nvPr/>
        </p:nvSpPr>
        <p:spPr>
          <a:xfrm rot="19644385">
            <a:off x="4364769" y="4457012"/>
            <a:ext cx="317864" cy="335281"/>
          </a:xfrm>
          <a:prstGeom prst="mathMultiply">
            <a:avLst>
              <a:gd name="adj1" fmla="val 1240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rot="19547653">
            <a:off x="4017828" y="3894717"/>
            <a:ext cx="74894" cy="2830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4330554" y="4153256"/>
            <a:ext cx="432965" cy="340207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rot="10800000" flipV="1">
            <a:off x="3295419" y="4845468"/>
            <a:ext cx="900567" cy="717844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4922379" y="3905428"/>
            <a:ext cx="1153683" cy="726393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4170346" y="3708876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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3407839" y="4584050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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29458" y="4268643"/>
            <a:ext cx="38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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895857" y="5326007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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1110300" y="4560553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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515545" y="5351536"/>
            <a:ext cx="38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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554624" y="5614587"/>
            <a:ext cx="2226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sym typeface="Wingdings 2"/>
              </a:rPr>
              <a:t></a:t>
            </a:r>
            <a:r>
              <a:rPr lang="fr-FR" dirty="0">
                <a:sym typeface="Wingdings 2"/>
              </a:rPr>
              <a:t> </a:t>
            </a:r>
            <a:r>
              <a:rPr lang="fr-FR" dirty="0">
                <a:solidFill>
                  <a:srgbClr val="00B0F0"/>
                </a:solidFill>
              </a:rPr>
              <a:t>Activation septale</a:t>
            </a:r>
          </a:p>
          <a:p>
            <a:r>
              <a:rPr lang="fr-FR" dirty="0">
                <a:solidFill>
                  <a:srgbClr val="00B0F0"/>
                </a:solidFill>
                <a:sym typeface="Wingdings 2"/>
              </a:rPr>
              <a:t> </a:t>
            </a:r>
            <a:r>
              <a:rPr lang="fr-FR" dirty="0">
                <a:solidFill>
                  <a:srgbClr val="00B0F0"/>
                </a:solidFill>
              </a:rPr>
              <a:t>Activation VD</a:t>
            </a:r>
          </a:p>
          <a:p>
            <a:r>
              <a:rPr lang="fr-FR" dirty="0">
                <a:solidFill>
                  <a:srgbClr val="00B0F0"/>
                </a:solidFill>
                <a:sym typeface="Wingdings 2"/>
              </a:rPr>
              <a:t> </a:t>
            </a:r>
            <a:r>
              <a:rPr lang="fr-FR" dirty="0">
                <a:solidFill>
                  <a:srgbClr val="00B0F0"/>
                </a:solidFill>
              </a:rPr>
              <a:t>Activation VG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165429" y="2501407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</a:t>
            </a:r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7430467" y="3286888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sym typeface="Wingdings 2"/>
              </a:rPr>
              <a:t>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670147" y="2401396"/>
            <a:ext cx="38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B0F0"/>
                </a:solidFill>
                <a:sym typeface="Wingdings 2"/>
              </a:rPr>
              <a:t>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1351965" y="5076825"/>
            <a:ext cx="95835" cy="205070"/>
          </a:xfrm>
          <a:custGeom>
            <a:avLst/>
            <a:gdLst>
              <a:gd name="connsiteX0" fmla="*/ 0 w 67318"/>
              <a:gd name="connsiteY0" fmla="*/ 304800 h 304800"/>
              <a:gd name="connsiteX1" fmla="*/ 39269 w 67318"/>
              <a:gd name="connsiteY1" fmla="*/ 1870 h 304800"/>
              <a:gd name="connsiteX2" fmla="*/ 67318 w 67318"/>
              <a:gd name="connsiteY2" fmla="*/ 29358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318" h="304800">
                <a:moveTo>
                  <a:pt x="0" y="304800"/>
                </a:moveTo>
                <a:cubicBezTo>
                  <a:pt x="14024" y="154270"/>
                  <a:pt x="28049" y="3740"/>
                  <a:pt x="39269" y="1870"/>
                </a:cubicBezTo>
                <a:cubicBezTo>
                  <a:pt x="50489" y="0"/>
                  <a:pt x="58903" y="146790"/>
                  <a:pt x="67318" y="293580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/>
          <p:cNvSpPr/>
          <p:nvPr/>
        </p:nvSpPr>
        <p:spPr>
          <a:xfrm>
            <a:off x="1448103" y="5246322"/>
            <a:ext cx="495066" cy="706803"/>
          </a:xfrm>
          <a:custGeom>
            <a:avLst/>
            <a:gdLst>
              <a:gd name="connsiteX0" fmla="*/ 0 w 250194"/>
              <a:gd name="connsiteY0" fmla="*/ 6453 h 186155"/>
              <a:gd name="connsiteX1" fmla="*/ 35742 w 250194"/>
              <a:gd name="connsiteY1" fmla="*/ 182184 h 186155"/>
              <a:gd name="connsiteX2" fmla="*/ 86377 w 250194"/>
              <a:gd name="connsiteY2" fmla="*/ 30281 h 186155"/>
              <a:gd name="connsiteX3" fmla="*/ 250194 w 250194"/>
              <a:gd name="connsiteY3" fmla="*/ 496 h 18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94" h="186155">
                <a:moveTo>
                  <a:pt x="0" y="6453"/>
                </a:moveTo>
                <a:cubicBezTo>
                  <a:pt x="10673" y="92333"/>
                  <a:pt x="21346" y="178213"/>
                  <a:pt x="35742" y="182184"/>
                </a:cubicBezTo>
                <a:cubicBezTo>
                  <a:pt x="50138" y="186155"/>
                  <a:pt x="50635" y="60562"/>
                  <a:pt x="86377" y="30281"/>
                </a:cubicBezTo>
                <a:cubicBezTo>
                  <a:pt x="122119" y="0"/>
                  <a:pt x="186156" y="248"/>
                  <a:pt x="250194" y="496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51"/>
          <p:cNvSpPr/>
          <p:nvPr/>
        </p:nvSpPr>
        <p:spPr>
          <a:xfrm>
            <a:off x="1152629" y="5275461"/>
            <a:ext cx="200384" cy="139688"/>
          </a:xfrm>
          <a:custGeom>
            <a:avLst/>
            <a:gdLst>
              <a:gd name="connsiteX0" fmla="*/ 0 w 101269"/>
              <a:gd name="connsiteY0" fmla="*/ 2978 h 46166"/>
              <a:gd name="connsiteX1" fmla="*/ 71484 w 101269"/>
              <a:gd name="connsiteY1" fmla="*/ 8935 h 46166"/>
              <a:gd name="connsiteX2" fmla="*/ 89355 w 101269"/>
              <a:gd name="connsiteY2" fmla="*/ 44677 h 46166"/>
              <a:gd name="connsiteX3" fmla="*/ 101269 w 101269"/>
              <a:gd name="connsiteY3" fmla="*/ 0 h 4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9" h="46166">
                <a:moveTo>
                  <a:pt x="0" y="2978"/>
                </a:moveTo>
                <a:cubicBezTo>
                  <a:pt x="28296" y="2481"/>
                  <a:pt x="56592" y="1985"/>
                  <a:pt x="71484" y="8935"/>
                </a:cubicBezTo>
                <a:cubicBezTo>
                  <a:pt x="86376" y="15885"/>
                  <a:pt x="84391" y="46166"/>
                  <a:pt x="89355" y="44677"/>
                </a:cubicBezTo>
                <a:cubicBezTo>
                  <a:pt x="94319" y="43188"/>
                  <a:pt x="97794" y="21594"/>
                  <a:pt x="101269" y="0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Forme libre 61"/>
          <p:cNvSpPr/>
          <p:nvPr/>
        </p:nvSpPr>
        <p:spPr>
          <a:xfrm>
            <a:off x="7670622" y="2998072"/>
            <a:ext cx="73368" cy="103131"/>
          </a:xfrm>
          <a:custGeom>
            <a:avLst/>
            <a:gdLst>
              <a:gd name="connsiteX0" fmla="*/ 0 w 62064"/>
              <a:gd name="connsiteY0" fmla="*/ 0 h 153780"/>
              <a:gd name="connsiteX1" fmla="*/ 28963 w 62064"/>
              <a:gd name="connsiteY1" fmla="*/ 153090 h 153780"/>
              <a:gd name="connsiteX2" fmla="*/ 62064 w 62064"/>
              <a:gd name="connsiteY2" fmla="*/ 4138 h 15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064" h="153780">
                <a:moveTo>
                  <a:pt x="0" y="0"/>
                </a:moveTo>
                <a:cubicBezTo>
                  <a:pt x="9309" y="76200"/>
                  <a:pt x="18619" y="152400"/>
                  <a:pt x="28963" y="153090"/>
                </a:cubicBezTo>
                <a:cubicBezTo>
                  <a:pt x="39307" y="153780"/>
                  <a:pt x="50685" y="78959"/>
                  <a:pt x="62064" y="4138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 63"/>
          <p:cNvSpPr/>
          <p:nvPr/>
        </p:nvSpPr>
        <p:spPr>
          <a:xfrm>
            <a:off x="7743989" y="2868805"/>
            <a:ext cx="215212" cy="523052"/>
          </a:xfrm>
          <a:custGeom>
            <a:avLst/>
            <a:gdLst>
              <a:gd name="connsiteX0" fmla="*/ 0 w 182053"/>
              <a:gd name="connsiteY0" fmla="*/ 201361 h 779929"/>
              <a:gd name="connsiteX1" fmla="*/ 28963 w 182053"/>
              <a:gd name="connsiteY1" fmla="*/ 77234 h 779929"/>
              <a:gd name="connsiteX2" fmla="*/ 78614 w 182053"/>
              <a:gd name="connsiteY2" fmla="*/ 664767 h 779929"/>
              <a:gd name="connsiteX3" fmla="*/ 182053 w 182053"/>
              <a:gd name="connsiteY3" fmla="*/ 768206 h 77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53" h="779929">
                <a:moveTo>
                  <a:pt x="0" y="201361"/>
                </a:moveTo>
                <a:cubicBezTo>
                  <a:pt x="7930" y="100680"/>
                  <a:pt x="15861" y="0"/>
                  <a:pt x="28963" y="77234"/>
                </a:cubicBezTo>
                <a:cubicBezTo>
                  <a:pt x="42065" y="154468"/>
                  <a:pt x="53099" y="549605"/>
                  <a:pt x="78614" y="664767"/>
                </a:cubicBezTo>
                <a:cubicBezTo>
                  <a:pt x="104129" y="779929"/>
                  <a:pt x="143091" y="774067"/>
                  <a:pt x="182053" y="768206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 66"/>
          <p:cNvSpPr/>
          <p:nvPr/>
        </p:nvSpPr>
        <p:spPr>
          <a:xfrm>
            <a:off x="7426064" y="2960151"/>
            <a:ext cx="244558" cy="418072"/>
          </a:xfrm>
          <a:custGeom>
            <a:avLst/>
            <a:gdLst>
              <a:gd name="connsiteX0" fmla="*/ 0 w 285491"/>
              <a:gd name="connsiteY0" fmla="*/ 623392 h 623392"/>
              <a:gd name="connsiteX1" fmla="*/ 182052 w 285491"/>
              <a:gd name="connsiteY1" fmla="*/ 577878 h 623392"/>
              <a:gd name="connsiteX2" fmla="*/ 219290 w 285491"/>
              <a:gd name="connsiteY2" fmla="*/ 350313 h 623392"/>
              <a:gd name="connsiteX3" fmla="*/ 248253 w 285491"/>
              <a:gd name="connsiteY3" fmla="*/ 48271 h 623392"/>
              <a:gd name="connsiteX4" fmla="*/ 285491 w 285491"/>
              <a:gd name="connsiteY4" fmla="*/ 60684 h 62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91" h="623392">
                <a:moveTo>
                  <a:pt x="0" y="623392"/>
                </a:moveTo>
                <a:cubicBezTo>
                  <a:pt x="72752" y="623391"/>
                  <a:pt x="145504" y="623391"/>
                  <a:pt x="182052" y="577878"/>
                </a:cubicBezTo>
                <a:cubicBezTo>
                  <a:pt x="218600" y="532365"/>
                  <a:pt x="208257" y="438581"/>
                  <a:pt x="219290" y="350313"/>
                </a:cubicBezTo>
                <a:cubicBezTo>
                  <a:pt x="230323" y="262045"/>
                  <a:pt x="237220" y="96543"/>
                  <a:pt x="248253" y="48271"/>
                </a:cubicBezTo>
                <a:cubicBezTo>
                  <a:pt x="259287" y="0"/>
                  <a:pt x="272389" y="30342"/>
                  <a:pt x="285491" y="60684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5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/>
      <p:bldP spid="40" grpId="1"/>
      <p:bldP spid="42" grpId="0"/>
      <p:bldP spid="42" grpId="1"/>
      <p:bldP spid="43" grpId="0"/>
      <p:bldP spid="43" grpId="1"/>
      <p:bldP spid="44" grpId="0"/>
      <p:bldP spid="45" grpId="0"/>
      <p:bldP spid="46" grpId="0"/>
      <p:bldP spid="56" grpId="0"/>
      <p:bldP spid="57" grpId="0"/>
      <p:bldP spid="58" grpId="0"/>
      <p:bldP spid="41" grpId="0" animBg="1"/>
      <p:bldP spid="49" grpId="0" animBg="1"/>
      <p:bldP spid="52" grpId="0" animBg="1"/>
      <p:bldP spid="62" grpId="0" animBg="1"/>
      <p:bldP spid="64" grpId="0" animBg="1"/>
      <p:bldP spid="6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BAV I</a:t>
            </a:r>
          </a:p>
        </p:txBody>
      </p:sp>
      <p:pic>
        <p:nvPicPr>
          <p:cNvPr id="5122" name="Picture 2" descr="Résultat de recherche d'images pour &quot;bav 1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2" y="2433176"/>
            <a:ext cx="9149322" cy="19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1843143" y="3952568"/>
            <a:ext cx="6587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508719" y="4071853"/>
            <a:ext cx="1327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PR élargi</a:t>
            </a:r>
          </a:p>
          <a:p>
            <a:pPr algn="ctr"/>
            <a:r>
              <a:rPr lang="fr-FR" dirty="0">
                <a:solidFill>
                  <a:schemeClr val="accent1"/>
                </a:solidFill>
              </a:rPr>
              <a:t>PR &gt; 200 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990" y="5341198"/>
            <a:ext cx="88686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Conduction AV anormalement longue (ralentie)</a:t>
            </a:r>
          </a:p>
          <a:p>
            <a:pPr algn="ctr"/>
            <a:r>
              <a:rPr lang="fr-FR" sz="2000" dirty="0"/>
              <a:t>Espace PR &gt; 0,20 s (200 ms)</a:t>
            </a:r>
          </a:p>
          <a:p>
            <a:pPr algn="ctr"/>
            <a:r>
              <a:rPr lang="fr-FR" sz="2000" dirty="0"/>
              <a:t>Chaque dépolarisation auriculaire est transmise aux ventricules (transmission 1:1)</a:t>
            </a:r>
          </a:p>
        </p:txBody>
      </p:sp>
    </p:spTree>
    <p:extLst>
      <p:ext uri="{BB962C8B-B14F-4D97-AF65-F5344CB8AC3E}">
        <p14:creationId xmlns:p14="http://schemas.microsoft.com/office/powerpoint/2010/main" val="300328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010" y="857865"/>
            <a:ext cx="8229600" cy="1069848"/>
          </a:xfrm>
        </p:spPr>
        <p:txBody>
          <a:bodyPr/>
          <a:lstStyle/>
          <a:p>
            <a:r>
              <a:rPr lang="fr-FR" dirty="0"/>
              <a:t>BAV II </a:t>
            </a:r>
            <a:r>
              <a:rPr lang="fr-FR" dirty="0" err="1"/>
              <a:t>Mobitz</a:t>
            </a:r>
            <a:r>
              <a:rPr lang="fr-FR" dirty="0"/>
              <a:t> 1</a:t>
            </a: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767" y="-287265"/>
            <a:ext cx="4202847" cy="913562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1140542" y="5683045"/>
            <a:ext cx="33429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cxnSpLocks/>
          </p:cNvCxnSpPr>
          <p:nvPr/>
        </p:nvCxnSpPr>
        <p:spPr>
          <a:xfrm>
            <a:off x="4925961" y="5683045"/>
            <a:ext cx="25072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226335" y="5246971"/>
            <a:ext cx="317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Période de </a:t>
            </a:r>
            <a:r>
              <a:rPr lang="fr-FR" dirty="0" err="1"/>
              <a:t>Luciani-Wenckebach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567810" y="5246971"/>
            <a:ext cx="317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Période de </a:t>
            </a:r>
            <a:r>
              <a:rPr lang="fr-FR" dirty="0" err="1"/>
              <a:t>Luciani-Wenckebach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40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010" y="857865"/>
            <a:ext cx="8229600" cy="1069848"/>
          </a:xfrm>
        </p:spPr>
        <p:txBody>
          <a:bodyPr/>
          <a:lstStyle/>
          <a:p>
            <a:r>
              <a:rPr lang="fr-FR" dirty="0"/>
              <a:t>BAV II </a:t>
            </a:r>
            <a:r>
              <a:rPr lang="fr-FR" dirty="0" err="1"/>
              <a:t>Mobitz</a:t>
            </a:r>
            <a:r>
              <a:rPr lang="fr-FR" dirty="0"/>
              <a:t> 1</a:t>
            </a:r>
          </a:p>
        </p:txBody>
      </p:sp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0" t="40951" b="11370"/>
          <a:stretch/>
        </p:blipFill>
        <p:spPr>
          <a:xfrm rot="5400000">
            <a:off x="3684136" y="-1042742"/>
            <a:ext cx="1767348" cy="8852542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363794" y="3254478"/>
            <a:ext cx="4031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>
            <a:cxnSpLocks/>
          </p:cNvCxnSpPr>
          <p:nvPr/>
        </p:nvCxnSpPr>
        <p:spPr>
          <a:xfrm>
            <a:off x="1966452" y="3254478"/>
            <a:ext cx="53094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cxnSpLocks/>
          </p:cNvCxnSpPr>
          <p:nvPr/>
        </p:nvCxnSpPr>
        <p:spPr>
          <a:xfrm>
            <a:off x="3490452" y="3254478"/>
            <a:ext cx="6292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5014452" y="3254478"/>
            <a:ext cx="6980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6666271" y="2723536"/>
            <a:ext cx="0" cy="4621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979703" y="2829531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360865" y="5021827"/>
            <a:ext cx="6413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Allongement progressif de l’espace PR jusqu’à une onde P non conduite</a:t>
            </a:r>
          </a:p>
        </p:txBody>
      </p:sp>
    </p:spTree>
    <p:extLst>
      <p:ext uri="{BB962C8B-B14F-4D97-AF65-F5344CB8AC3E}">
        <p14:creationId xmlns:p14="http://schemas.microsoft.com/office/powerpoint/2010/main" val="39247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34"/>
          <p:cNvGrpSpPr/>
          <p:nvPr/>
        </p:nvGrpSpPr>
        <p:grpSpPr>
          <a:xfrm>
            <a:off x="5076056" y="2348880"/>
            <a:ext cx="2545568" cy="4315486"/>
            <a:chOff x="5067405" y="2392966"/>
            <a:chExt cx="2545568" cy="4315486"/>
          </a:xfrm>
        </p:grpSpPr>
        <p:sp>
          <p:nvSpPr>
            <p:cNvPr id="36" name="Ellipse 35"/>
            <p:cNvSpPr/>
            <p:nvPr/>
          </p:nvSpPr>
          <p:spPr>
            <a:xfrm rot="20117617">
              <a:off x="5067405" y="2392966"/>
              <a:ext cx="2006673" cy="26155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 rot="20175942">
              <a:off x="6330860" y="4404290"/>
              <a:ext cx="500528" cy="118311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37"/>
            <p:cNvCxnSpPr/>
            <p:nvPr/>
          </p:nvCxnSpPr>
          <p:spPr>
            <a:xfrm rot="16200000" flipH="1">
              <a:off x="6094133" y="5812122"/>
              <a:ext cx="1336798" cy="45586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16200000" flipH="1">
              <a:off x="6612849" y="5553571"/>
              <a:ext cx="1300163" cy="7000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99821"/>
            <a:ext cx="8229600" cy="1069848"/>
          </a:xfrm>
        </p:spPr>
        <p:txBody>
          <a:bodyPr/>
          <a:lstStyle/>
          <a:p>
            <a:r>
              <a:rPr lang="fr-FR" dirty="0"/>
              <a:t>BAV II </a:t>
            </a:r>
            <a:r>
              <a:rPr lang="fr-FR" dirty="0" err="1"/>
              <a:t>Mobitz</a:t>
            </a:r>
            <a:r>
              <a:rPr lang="fr-FR" dirty="0"/>
              <a:t> 1</a:t>
            </a:r>
          </a:p>
        </p:txBody>
      </p:sp>
      <p:sp>
        <p:nvSpPr>
          <p:cNvPr id="3" name="Ellipse 2"/>
          <p:cNvSpPr/>
          <p:nvPr/>
        </p:nvSpPr>
        <p:spPr>
          <a:xfrm rot="20117617">
            <a:off x="5076056" y="2348880"/>
            <a:ext cx="2006673" cy="261556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39"/>
          <p:cNvGrpSpPr/>
          <p:nvPr/>
        </p:nvGrpSpPr>
        <p:grpSpPr>
          <a:xfrm>
            <a:off x="6339511" y="4360204"/>
            <a:ext cx="1282113" cy="2304162"/>
            <a:chOff x="6339511" y="4360204"/>
            <a:chExt cx="1282113" cy="2304162"/>
          </a:xfrm>
        </p:grpSpPr>
        <p:sp>
          <p:nvSpPr>
            <p:cNvPr id="4" name="Rectangle 3"/>
            <p:cNvSpPr/>
            <p:nvPr/>
          </p:nvSpPr>
          <p:spPr>
            <a:xfrm rot="20175942">
              <a:off x="6339511" y="4360204"/>
              <a:ext cx="500528" cy="118311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/>
            <p:nvPr/>
          </p:nvCxnSpPr>
          <p:spPr>
            <a:xfrm rot="16200000" flipH="1">
              <a:off x="6102784" y="5768036"/>
              <a:ext cx="1336798" cy="455861"/>
            </a:xfrm>
            <a:prstGeom prst="line">
              <a:avLst/>
            </a:prstGeom>
            <a:solidFill>
              <a:srgbClr val="00B0F0"/>
            </a:solidFill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H="1">
              <a:off x="6621500" y="5509485"/>
              <a:ext cx="1300163" cy="700084"/>
            </a:xfrm>
            <a:prstGeom prst="line">
              <a:avLst/>
            </a:prstGeom>
            <a:solidFill>
              <a:srgbClr val="00B0F0"/>
            </a:solidFill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/>
          <p:cNvCxnSpPr/>
          <p:nvPr/>
        </p:nvCxnSpPr>
        <p:spPr>
          <a:xfrm rot="16200000" flipH="1">
            <a:off x="4484648" y="1284104"/>
            <a:ext cx="1333144" cy="726392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Forme libre 31"/>
          <p:cNvSpPr/>
          <p:nvPr/>
        </p:nvSpPr>
        <p:spPr>
          <a:xfrm>
            <a:off x="5324030" y="2662649"/>
            <a:ext cx="1375874" cy="2370823"/>
          </a:xfrm>
          <a:custGeom>
            <a:avLst/>
            <a:gdLst>
              <a:gd name="connsiteX0" fmla="*/ 0 w 1555335"/>
              <a:gd name="connsiteY0" fmla="*/ 179462 h 2589376"/>
              <a:gd name="connsiteX1" fmla="*/ 581114 w 1555335"/>
              <a:gd name="connsiteY1" fmla="*/ 0 h 2589376"/>
              <a:gd name="connsiteX2" fmla="*/ 85458 w 1555335"/>
              <a:gd name="connsiteY2" fmla="*/ 683664 h 2589376"/>
              <a:gd name="connsiteX3" fmla="*/ 922946 w 1555335"/>
              <a:gd name="connsiteY3" fmla="*/ 452927 h 2589376"/>
              <a:gd name="connsiteX4" fmla="*/ 444382 w 1555335"/>
              <a:gd name="connsiteY4" fmla="*/ 1170774 h 2589376"/>
              <a:gd name="connsiteX5" fmla="*/ 1298961 w 1555335"/>
              <a:gd name="connsiteY5" fmla="*/ 1016950 h 2589376"/>
              <a:gd name="connsiteX6" fmla="*/ 837488 w 1555335"/>
              <a:gd name="connsiteY6" fmla="*/ 1743342 h 2589376"/>
              <a:gd name="connsiteX7" fmla="*/ 1555335 w 1555335"/>
              <a:gd name="connsiteY7" fmla="*/ 1640793 h 2589376"/>
              <a:gd name="connsiteX8" fmla="*/ 1307507 w 1555335"/>
              <a:gd name="connsiteY8" fmla="*/ 2042445 h 2589376"/>
              <a:gd name="connsiteX9" fmla="*/ 1512606 w 1555335"/>
              <a:gd name="connsiteY9" fmla="*/ 2589376 h 2589376"/>
              <a:gd name="connsiteX0" fmla="*/ 0 w 1555335"/>
              <a:gd name="connsiteY0" fmla="*/ 237432 h 2647346"/>
              <a:gd name="connsiteX1" fmla="*/ 820396 w 1555335"/>
              <a:gd name="connsiteY1" fmla="*/ 0 h 2647346"/>
              <a:gd name="connsiteX2" fmla="*/ 85458 w 1555335"/>
              <a:gd name="connsiteY2" fmla="*/ 741634 h 2647346"/>
              <a:gd name="connsiteX3" fmla="*/ 922946 w 1555335"/>
              <a:gd name="connsiteY3" fmla="*/ 510897 h 2647346"/>
              <a:gd name="connsiteX4" fmla="*/ 444382 w 1555335"/>
              <a:gd name="connsiteY4" fmla="*/ 1228744 h 2647346"/>
              <a:gd name="connsiteX5" fmla="*/ 1298961 w 1555335"/>
              <a:gd name="connsiteY5" fmla="*/ 1074920 h 2647346"/>
              <a:gd name="connsiteX6" fmla="*/ 837488 w 1555335"/>
              <a:gd name="connsiteY6" fmla="*/ 1801312 h 2647346"/>
              <a:gd name="connsiteX7" fmla="*/ 1555335 w 1555335"/>
              <a:gd name="connsiteY7" fmla="*/ 1698763 h 2647346"/>
              <a:gd name="connsiteX8" fmla="*/ 1307507 w 1555335"/>
              <a:gd name="connsiteY8" fmla="*/ 2100415 h 2647346"/>
              <a:gd name="connsiteX9" fmla="*/ 1512606 w 1555335"/>
              <a:gd name="connsiteY9" fmla="*/ 2647346 h 2647346"/>
              <a:gd name="connsiteX0" fmla="*/ 196553 w 1469877"/>
              <a:gd name="connsiteY0" fmla="*/ 0 h 2680445"/>
              <a:gd name="connsiteX1" fmla="*/ 734938 w 1469877"/>
              <a:gd name="connsiteY1" fmla="*/ 33099 h 2680445"/>
              <a:gd name="connsiteX2" fmla="*/ 0 w 1469877"/>
              <a:gd name="connsiteY2" fmla="*/ 774733 h 2680445"/>
              <a:gd name="connsiteX3" fmla="*/ 837488 w 1469877"/>
              <a:gd name="connsiteY3" fmla="*/ 543996 h 2680445"/>
              <a:gd name="connsiteX4" fmla="*/ 358924 w 1469877"/>
              <a:gd name="connsiteY4" fmla="*/ 1261843 h 2680445"/>
              <a:gd name="connsiteX5" fmla="*/ 1213503 w 1469877"/>
              <a:gd name="connsiteY5" fmla="*/ 1108019 h 2680445"/>
              <a:gd name="connsiteX6" fmla="*/ 752030 w 1469877"/>
              <a:gd name="connsiteY6" fmla="*/ 1834411 h 2680445"/>
              <a:gd name="connsiteX7" fmla="*/ 1469877 w 1469877"/>
              <a:gd name="connsiteY7" fmla="*/ 1731862 h 2680445"/>
              <a:gd name="connsiteX8" fmla="*/ 1222049 w 1469877"/>
              <a:gd name="connsiteY8" fmla="*/ 2133514 h 2680445"/>
              <a:gd name="connsiteX9" fmla="*/ 1427148 w 1469877"/>
              <a:gd name="connsiteY9" fmla="*/ 2680445 h 2680445"/>
              <a:gd name="connsiteX0" fmla="*/ 102550 w 1375874"/>
              <a:gd name="connsiteY0" fmla="*/ 0 h 2680445"/>
              <a:gd name="connsiteX1" fmla="*/ 640935 w 1375874"/>
              <a:gd name="connsiteY1" fmla="*/ 33099 h 2680445"/>
              <a:gd name="connsiteX2" fmla="*/ 0 w 1375874"/>
              <a:gd name="connsiteY2" fmla="*/ 687776 h 2680445"/>
              <a:gd name="connsiteX3" fmla="*/ 743485 w 1375874"/>
              <a:gd name="connsiteY3" fmla="*/ 543996 h 2680445"/>
              <a:gd name="connsiteX4" fmla="*/ 264921 w 1375874"/>
              <a:gd name="connsiteY4" fmla="*/ 1261843 h 2680445"/>
              <a:gd name="connsiteX5" fmla="*/ 1119500 w 1375874"/>
              <a:gd name="connsiteY5" fmla="*/ 1108019 h 2680445"/>
              <a:gd name="connsiteX6" fmla="*/ 658027 w 1375874"/>
              <a:gd name="connsiteY6" fmla="*/ 1834411 h 2680445"/>
              <a:gd name="connsiteX7" fmla="*/ 1375874 w 1375874"/>
              <a:gd name="connsiteY7" fmla="*/ 1731862 h 2680445"/>
              <a:gd name="connsiteX8" fmla="*/ 1128046 w 1375874"/>
              <a:gd name="connsiteY8" fmla="*/ 2133514 h 2680445"/>
              <a:gd name="connsiteX9" fmla="*/ 1333145 w 1375874"/>
              <a:gd name="connsiteY9" fmla="*/ 2680445 h 268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5874" h="2680445">
                <a:moveTo>
                  <a:pt x="102550" y="0"/>
                </a:moveTo>
                <a:lnTo>
                  <a:pt x="640935" y="33099"/>
                </a:lnTo>
                <a:lnTo>
                  <a:pt x="0" y="687776"/>
                </a:lnTo>
                <a:lnTo>
                  <a:pt x="743485" y="543996"/>
                </a:lnTo>
                <a:lnTo>
                  <a:pt x="264921" y="1261843"/>
                </a:lnTo>
                <a:lnTo>
                  <a:pt x="1119500" y="1108019"/>
                </a:lnTo>
                <a:lnTo>
                  <a:pt x="658027" y="1834411"/>
                </a:lnTo>
                <a:lnTo>
                  <a:pt x="1375874" y="1731862"/>
                </a:lnTo>
                <a:lnTo>
                  <a:pt x="1128046" y="2133514"/>
                </a:lnTo>
                <a:lnTo>
                  <a:pt x="1333145" y="2680445"/>
                </a:lnTo>
              </a:path>
            </a:pathLst>
          </a:cu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5508104" y="764704"/>
            <a:ext cx="123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Oreillettes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524328" y="3068960"/>
            <a:ext cx="115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Nœud AV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668344" y="566124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Ventricules</a:t>
            </a:r>
          </a:p>
        </p:txBody>
      </p:sp>
      <p:grpSp>
        <p:nvGrpSpPr>
          <p:cNvPr id="7" name="Groupe 44"/>
          <p:cNvGrpSpPr/>
          <p:nvPr/>
        </p:nvGrpSpPr>
        <p:grpSpPr>
          <a:xfrm>
            <a:off x="467544" y="2276872"/>
            <a:ext cx="3384376" cy="3456384"/>
            <a:chOff x="2195736" y="1988840"/>
            <a:chExt cx="3945369" cy="4104456"/>
          </a:xfrm>
        </p:grpSpPr>
        <p:pic>
          <p:nvPicPr>
            <p:cNvPr id="46" name="Image 45" descr="coeur seu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5736" y="1988840"/>
              <a:ext cx="3945369" cy="4104456"/>
            </a:xfrm>
            <a:prstGeom prst="rect">
              <a:avLst/>
            </a:prstGeom>
          </p:spPr>
        </p:pic>
        <p:sp>
          <p:nvSpPr>
            <p:cNvPr id="47" name="Forme libre 46"/>
            <p:cNvSpPr/>
            <p:nvPr/>
          </p:nvSpPr>
          <p:spPr>
            <a:xfrm>
              <a:off x="3823063" y="3997234"/>
              <a:ext cx="1021080" cy="1616892"/>
            </a:xfrm>
            <a:custGeom>
              <a:avLst/>
              <a:gdLst>
                <a:gd name="connsiteX0" fmla="*/ 165463 w 1021080"/>
                <a:gd name="connsiteY0" fmla="*/ 0 h 1616892"/>
                <a:gd name="connsiteX1" fmla="*/ 640080 w 1021080"/>
                <a:gd name="connsiteY1" fmla="*/ 788126 h 1616892"/>
                <a:gd name="connsiteX2" fmla="*/ 914400 w 1021080"/>
                <a:gd name="connsiteY2" fmla="*/ 1532709 h 1616892"/>
                <a:gd name="connsiteX3" fmla="*/ 0 w 1021080"/>
                <a:gd name="connsiteY3" fmla="*/ 1293223 h 1616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1080" h="1616892">
                  <a:moveTo>
                    <a:pt x="165463" y="0"/>
                  </a:moveTo>
                  <a:cubicBezTo>
                    <a:pt x="340360" y="266337"/>
                    <a:pt x="515257" y="532675"/>
                    <a:pt x="640080" y="788126"/>
                  </a:cubicBezTo>
                  <a:cubicBezTo>
                    <a:pt x="764903" y="1043578"/>
                    <a:pt x="1021080" y="1448526"/>
                    <a:pt x="914400" y="1532709"/>
                  </a:cubicBezTo>
                  <a:cubicBezTo>
                    <a:pt x="807720" y="1616892"/>
                    <a:pt x="403860" y="1455057"/>
                    <a:pt x="0" y="129322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4659086" y="3905794"/>
              <a:ext cx="789577" cy="949235"/>
            </a:xfrm>
            <a:custGeom>
              <a:avLst/>
              <a:gdLst>
                <a:gd name="connsiteX0" fmla="*/ 0 w 789577"/>
                <a:gd name="connsiteY0" fmla="*/ 905692 h 949235"/>
                <a:gd name="connsiteX1" fmla="*/ 439783 w 789577"/>
                <a:gd name="connsiteY1" fmla="*/ 888275 h 949235"/>
                <a:gd name="connsiteX2" fmla="*/ 731520 w 789577"/>
                <a:gd name="connsiteY2" fmla="*/ 539932 h 949235"/>
                <a:gd name="connsiteX3" fmla="*/ 788125 w 789577"/>
                <a:gd name="connsiteY3" fmla="*/ 0 h 94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77" h="949235">
                  <a:moveTo>
                    <a:pt x="0" y="905692"/>
                  </a:moveTo>
                  <a:cubicBezTo>
                    <a:pt x="158931" y="927463"/>
                    <a:pt x="317863" y="949235"/>
                    <a:pt x="439783" y="888275"/>
                  </a:cubicBezTo>
                  <a:cubicBezTo>
                    <a:pt x="561703" y="827315"/>
                    <a:pt x="673463" y="687978"/>
                    <a:pt x="731520" y="539932"/>
                  </a:cubicBezTo>
                  <a:cubicBezTo>
                    <a:pt x="789577" y="391886"/>
                    <a:pt x="788851" y="195943"/>
                    <a:pt x="78812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4019006" y="3931920"/>
              <a:ext cx="1854926" cy="1448526"/>
            </a:xfrm>
            <a:custGeom>
              <a:avLst/>
              <a:gdLst>
                <a:gd name="connsiteX0" fmla="*/ 0 w 1854926"/>
                <a:gd name="connsiteY0" fmla="*/ 0 h 1448526"/>
                <a:gd name="connsiteX1" fmla="*/ 365760 w 1854926"/>
                <a:gd name="connsiteY1" fmla="*/ 500743 h 1448526"/>
                <a:gd name="connsiteX2" fmla="*/ 940525 w 1854926"/>
                <a:gd name="connsiteY2" fmla="*/ 1210491 h 1448526"/>
                <a:gd name="connsiteX3" fmla="*/ 1554480 w 1854926"/>
                <a:gd name="connsiteY3" fmla="*/ 1432560 h 1448526"/>
                <a:gd name="connsiteX4" fmla="*/ 1811383 w 1854926"/>
                <a:gd name="connsiteY4" fmla="*/ 1114697 h 1448526"/>
                <a:gd name="connsiteX5" fmla="*/ 1815737 w 1854926"/>
                <a:gd name="connsiteY5" fmla="*/ 404949 h 14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4926" h="1448526">
                  <a:moveTo>
                    <a:pt x="0" y="0"/>
                  </a:moveTo>
                  <a:cubicBezTo>
                    <a:pt x="104503" y="149497"/>
                    <a:pt x="209006" y="298995"/>
                    <a:pt x="365760" y="500743"/>
                  </a:cubicBezTo>
                  <a:cubicBezTo>
                    <a:pt x="522514" y="702492"/>
                    <a:pt x="742405" y="1055188"/>
                    <a:pt x="940525" y="1210491"/>
                  </a:cubicBezTo>
                  <a:cubicBezTo>
                    <a:pt x="1138645" y="1365794"/>
                    <a:pt x="1409337" y="1448526"/>
                    <a:pt x="1554480" y="1432560"/>
                  </a:cubicBezTo>
                  <a:cubicBezTo>
                    <a:pt x="1699623" y="1416594"/>
                    <a:pt x="1767840" y="1285966"/>
                    <a:pt x="1811383" y="1114697"/>
                  </a:cubicBezTo>
                  <a:cubicBezTo>
                    <a:pt x="1854926" y="943428"/>
                    <a:pt x="1835331" y="674188"/>
                    <a:pt x="1815737" y="404949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 rot="19547653">
              <a:off x="4017828" y="3894717"/>
              <a:ext cx="74894" cy="2830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 rot="19916239">
              <a:off x="3834958" y="3679826"/>
              <a:ext cx="166397" cy="2960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llipse 51"/>
          <p:cNvSpPr/>
          <p:nvPr/>
        </p:nvSpPr>
        <p:spPr>
          <a:xfrm>
            <a:off x="1475656" y="3356992"/>
            <a:ext cx="864096" cy="86409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52"/>
          <p:cNvSpPr/>
          <p:nvPr/>
        </p:nvSpPr>
        <p:spPr>
          <a:xfrm>
            <a:off x="2170632" y="2700471"/>
            <a:ext cx="2153540" cy="529839"/>
          </a:xfrm>
          <a:custGeom>
            <a:avLst/>
            <a:gdLst>
              <a:gd name="connsiteX0" fmla="*/ 0 w 2153540"/>
              <a:gd name="connsiteY0" fmla="*/ 529839 h 529839"/>
              <a:gd name="connsiteX1" fmla="*/ 1136590 w 2153540"/>
              <a:gd name="connsiteY1" fmla="*/ 94004 h 529839"/>
              <a:gd name="connsiteX2" fmla="*/ 2153540 w 2153540"/>
              <a:gd name="connsiteY2" fmla="*/ 0 h 52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3540" h="529839">
                <a:moveTo>
                  <a:pt x="0" y="529839"/>
                </a:moveTo>
                <a:cubicBezTo>
                  <a:pt x="388833" y="356075"/>
                  <a:pt x="777667" y="182311"/>
                  <a:pt x="1136590" y="94004"/>
                </a:cubicBezTo>
                <a:cubicBezTo>
                  <a:pt x="1495513" y="5697"/>
                  <a:pt x="1824526" y="2848"/>
                  <a:pt x="2153540" y="0"/>
                </a:cubicBezTo>
              </a:path>
            </a:pathLst>
          </a:cu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/>
          <p:nvPr/>
        </p:nvCxnSpPr>
        <p:spPr>
          <a:xfrm rot="16200000" flipH="1">
            <a:off x="4943553" y="3201463"/>
            <a:ext cx="2328560" cy="105544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Forme libre 33"/>
          <p:cNvSpPr/>
          <p:nvPr/>
        </p:nvSpPr>
        <p:spPr>
          <a:xfrm>
            <a:off x="5580404" y="2546647"/>
            <a:ext cx="1042587" cy="2324456"/>
          </a:xfrm>
          <a:custGeom>
            <a:avLst/>
            <a:gdLst>
              <a:gd name="connsiteX0" fmla="*/ 0 w 1042587"/>
              <a:gd name="connsiteY0" fmla="*/ 0 h 2324456"/>
              <a:gd name="connsiteX1" fmla="*/ 68366 w 1042587"/>
              <a:gd name="connsiteY1" fmla="*/ 914400 h 2324456"/>
              <a:gd name="connsiteX2" fmla="*/ 777667 w 1042587"/>
              <a:gd name="connsiteY2" fmla="*/ 1187865 h 2324456"/>
              <a:gd name="connsiteX3" fmla="*/ 1042587 w 1042587"/>
              <a:gd name="connsiteY3" fmla="*/ 2324456 h 232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587" h="2324456">
                <a:moveTo>
                  <a:pt x="0" y="0"/>
                </a:moveTo>
                <a:lnTo>
                  <a:pt x="68366" y="914400"/>
                </a:lnTo>
                <a:lnTo>
                  <a:pt x="777667" y="1187865"/>
                </a:lnTo>
                <a:lnTo>
                  <a:pt x="1042587" y="2324456"/>
                </a:lnTo>
              </a:path>
            </a:pathLst>
          </a:cu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6" name="Groupe 55"/>
          <p:cNvGrpSpPr/>
          <p:nvPr/>
        </p:nvGrpSpPr>
        <p:grpSpPr>
          <a:xfrm>
            <a:off x="5580111" y="2564904"/>
            <a:ext cx="360041" cy="504056"/>
            <a:chOff x="5580111" y="2564904"/>
            <a:chExt cx="360041" cy="504056"/>
          </a:xfrm>
        </p:grpSpPr>
        <p:cxnSp>
          <p:nvCxnSpPr>
            <p:cNvPr id="40" name="Connecteur droit avec flèche 39"/>
            <p:cNvCxnSpPr/>
            <p:nvPr/>
          </p:nvCxnSpPr>
          <p:spPr>
            <a:xfrm rot="16200000" flipH="1">
              <a:off x="5462280" y="2682735"/>
              <a:ext cx="432048" cy="19638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5652120" y="2924944"/>
              <a:ext cx="288032" cy="144016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7" name="Multiplier 56"/>
          <p:cNvSpPr/>
          <p:nvPr/>
        </p:nvSpPr>
        <p:spPr>
          <a:xfrm rot="20287039">
            <a:off x="6134998" y="4775975"/>
            <a:ext cx="1296144" cy="1296144"/>
          </a:xfrm>
          <a:prstGeom prst="mathMultiply">
            <a:avLst>
              <a:gd name="adj1" fmla="val 825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2" grpId="0" animBg="1"/>
      <p:bldP spid="32" grpId="1" animBg="1"/>
      <p:bldP spid="52" grpId="0" animBg="1"/>
      <p:bldP spid="53" grpId="0" animBg="1"/>
      <p:bldP spid="34" grpId="0" animBg="1"/>
      <p:bldP spid="34" grpId="1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749759" y="3375525"/>
            <a:ext cx="2230875" cy="2409652"/>
            <a:chOff x="5749759" y="3375525"/>
            <a:chExt cx="2230875" cy="2409652"/>
          </a:xfrm>
        </p:grpSpPr>
        <p:sp>
          <p:nvSpPr>
            <p:cNvPr id="10" name="Forme libre 9"/>
            <p:cNvSpPr/>
            <p:nvPr/>
          </p:nvSpPr>
          <p:spPr>
            <a:xfrm>
              <a:off x="5749759" y="4632278"/>
              <a:ext cx="1025495" cy="119641"/>
            </a:xfrm>
            <a:custGeom>
              <a:avLst/>
              <a:gdLst>
                <a:gd name="connsiteX0" fmla="*/ 0 w 1025495"/>
                <a:gd name="connsiteY0" fmla="*/ 119641 h 119641"/>
                <a:gd name="connsiteX1" fmla="*/ 307649 w 1025495"/>
                <a:gd name="connsiteY1" fmla="*/ 94004 h 119641"/>
                <a:gd name="connsiteX2" fmla="*/ 538385 w 1025495"/>
                <a:gd name="connsiteY2" fmla="*/ 0 h 119641"/>
                <a:gd name="connsiteX3" fmla="*/ 803305 w 1025495"/>
                <a:gd name="connsiteY3" fmla="*/ 94004 h 119641"/>
                <a:gd name="connsiteX4" fmla="*/ 1025495 w 1025495"/>
                <a:gd name="connsiteY4" fmla="*/ 94004 h 1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495" h="119641">
                  <a:moveTo>
                    <a:pt x="0" y="119641"/>
                  </a:moveTo>
                  <a:cubicBezTo>
                    <a:pt x="108959" y="116792"/>
                    <a:pt x="217918" y="113944"/>
                    <a:pt x="307649" y="94004"/>
                  </a:cubicBezTo>
                  <a:cubicBezTo>
                    <a:pt x="397380" y="74064"/>
                    <a:pt x="455776" y="0"/>
                    <a:pt x="538385" y="0"/>
                  </a:cubicBezTo>
                  <a:cubicBezTo>
                    <a:pt x="620994" y="0"/>
                    <a:pt x="722120" y="78337"/>
                    <a:pt x="803305" y="94004"/>
                  </a:cubicBezTo>
                  <a:cubicBezTo>
                    <a:pt x="884490" y="109671"/>
                    <a:pt x="954992" y="101837"/>
                    <a:pt x="1025495" y="94004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6985847" y="4564342"/>
              <a:ext cx="994787" cy="170775"/>
            </a:xfrm>
            <a:custGeom>
              <a:avLst/>
              <a:gdLst>
                <a:gd name="connsiteX0" fmla="*/ 0 w 994787"/>
                <a:gd name="connsiteY0" fmla="*/ 160813 h 170775"/>
                <a:gd name="connsiteX1" fmla="*/ 135653 w 994787"/>
                <a:gd name="connsiteY1" fmla="*/ 140717 h 170775"/>
                <a:gd name="connsiteX2" fmla="*/ 331596 w 994787"/>
                <a:gd name="connsiteY2" fmla="*/ 40 h 170775"/>
                <a:gd name="connsiteX3" fmla="*/ 668216 w 994787"/>
                <a:gd name="connsiteY3" fmla="*/ 155789 h 170775"/>
                <a:gd name="connsiteX4" fmla="*/ 994787 w 994787"/>
                <a:gd name="connsiteY4" fmla="*/ 155789 h 17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787" h="170775">
                  <a:moveTo>
                    <a:pt x="0" y="160813"/>
                  </a:moveTo>
                  <a:cubicBezTo>
                    <a:pt x="40193" y="164163"/>
                    <a:pt x="80387" y="167513"/>
                    <a:pt x="135653" y="140717"/>
                  </a:cubicBezTo>
                  <a:cubicBezTo>
                    <a:pt x="190919" y="113921"/>
                    <a:pt x="242836" y="-2472"/>
                    <a:pt x="331596" y="40"/>
                  </a:cubicBezTo>
                  <a:cubicBezTo>
                    <a:pt x="420356" y="2552"/>
                    <a:pt x="557684" y="129831"/>
                    <a:pt x="668216" y="155789"/>
                  </a:cubicBezTo>
                  <a:cubicBezTo>
                    <a:pt x="778748" y="181747"/>
                    <a:pt x="886767" y="168768"/>
                    <a:pt x="994787" y="155789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110862" y="4280397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P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623610" y="337552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R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732595" y="541584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S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537669" y="4848460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Q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7192776" y="419501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T</a:t>
              </a: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6773897" y="3728401"/>
              <a:ext cx="222191" cy="1687444"/>
            </a:xfrm>
            <a:custGeom>
              <a:avLst/>
              <a:gdLst>
                <a:gd name="connsiteX0" fmla="*/ 0 w 222191"/>
                <a:gd name="connsiteY0" fmla="*/ 990574 h 1687444"/>
                <a:gd name="connsiteX1" fmla="*/ 17092 w 222191"/>
                <a:gd name="connsiteY1" fmla="*/ 1084577 h 1687444"/>
                <a:gd name="connsiteX2" fmla="*/ 34183 w 222191"/>
                <a:gd name="connsiteY2" fmla="*/ 460734 h 1687444"/>
                <a:gd name="connsiteX3" fmla="*/ 51275 w 222191"/>
                <a:gd name="connsiteY3" fmla="*/ 50536 h 1687444"/>
                <a:gd name="connsiteX4" fmla="*/ 111095 w 222191"/>
                <a:gd name="connsiteY4" fmla="*/ 1648600 h 1687444"/>
                <a:gd name="connsiteX5" fmla="*/ 136733 w 222191"/>
                <a:gd name="connsiteY5" fmla="*/ 1178581 h 1687444"/>
                <a:gd name="connsiteX6" fmla="*/ 222191 w 222191"/>
                <a:gd name="connsiteY6" fmla="*/ 999120 h 168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191" h="1687444">
                  <a:moveTo>
                    <a:pt x="0" y="990574"/>
                  </a:moveTo>
                  <a:cubicBezTo>
                    <a:pt x="5697" y="1081729"/>
                    <a:pt x="11395" y="1172884"/>
                    <a:pt x="17092" y="1084577"/>
                  </a:cubicBezTo>
                  <a:cubicBezTo>
                    <a:pt x="22789" y="996270"/>
                    <a:pt x="28486" y="633074"/>
                    <a:pt x="34183" y="460734"/>
                  </a:cubicBezTo>
                  <a:cubicBezTo>
                    <a:pt x="39880" y="288394"/>
                    <a:pt x="38456" y="-147442"/>
                    <a:pt x="51275" y="50536"/>
                  </a:cubicBezTo>
                  <a:cubicBezTo>
                    <a:pt x="64094" y="248514"/>
                    <a:pt x="96852" y="1460593"/>
                    <a:pt x="111095" y="1648600"/>
                  </a:cubicBezTo>
                  <a:cubicBezTo>
                    <a:pt x="125338" y="1836608"/>
                    <a:pt x="118217" y="1286828"/>
                    <a:pt x="136733" y="1178581"/>
                  </a:cubicBezTo>
                  <a:cubicBezTo>
                    <a:pt x="155249" y="1070334"/>
                    <a:pt x="188720" y="1034727"/>
                    <a:pt x="222191" y="99912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2766253" y="1473997"/>
            <a:ext cx="3341097" cy="3941848"/>
            <a:chOff x="5749759" y="3516353"/>
            <a:chExt cx="2230875" cy="2266753"/>
          </a:xfrm>
        </p:grpSpPr>
        <p:sp>
          <p:nvSpPr>
            <p:cNvPr id="32" name="Forme libre 9"/>
            <p:cNvSpPr/>
            <p:nvPr/>
          </p:nvSpPr>
          <p:spPr>
            <a:xfrm>
              <a:off x="5749759" y="4632278"/>
              <a:ext cx="1025495" cy="119641"/>
            </a:xfrm>
            <a:custGeom>
              <a:avLst/>
              <a:gdLst>
                <a:gd name="connsiteX0" fmla="*/ 0 w 1025495"/>
                <a:gd name="connsiteY0" fmla="*/ 119641 h 119641"/>
                <a:gd name="connsiteX1" fmla="*/ 307649 w 1025495"/>
                <a:gd name="connsiteY1" fmla="*/ 94004 h 119641"/>
                <a:gd name="connsiteX2" fmla="*/ 538385 w 1025495"/>
                <a:gd name="connsiteY2" fmla="*/ 0 h 119641"/>
                <a:gd name="connsiteX3" fmla="*/ 803305 w 1025495"/>
                <a:gd name="connsiteY3" fmla="*/ 94004 h 119641"/>
                <a:gd name="connsiteX4" fmla="*/ 1025495 w 1025495"/>
                <a:gd name="connsiteY4" fmla="*/ 94004 h 1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495" h="119641">
                  <a:moveTo>
                    <a:pt x="0" y="119641"/>
                  </a:moveTo>
                  <a:cubicBezTo>
                    <a:pt x="108959" y="116792"/>
                    <a:pt x="217918" y="113944"/>
                    <a:pt x="307649" y="94004"/>
                  </a:cubicBezTo>
                  <a:cubicBezTo>
                    <a:pt x="397380" y="74064"/>
                    <a:pt x="455776" y="0"/>
                    <a:pt x="538385" y="0"/>
                  </a:cubicBezTo>
                  <a:cubicBezTo>
                    <a:pt x="620994" y="0"/>
                    <a:pt x="722120" y="78337"/>
                    <a:pt x="803305" y="94004"/>
                  </a:cubicBezTo>
                  <a:cubicBezTo>
                    <a:pt x="884490" y="109671"/>
                    <a:pt x="954992" y="101837"/>
                    <a:pt x="1025495" y="94004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orme libre 18"/>
            <p:cNvSpPr/>
            <p:nvPr/>
          </p:nvSpPr>
          <p:spPr>
            <a:xfrm>
              <a:off x="6985847" y="4564342"/>
              <a:ext cx="994787" cy="170775"/>
            </a:xfrm>
            <a:custGeom>
              <a:avLst/>
              <a:gdLst>
                <a:gd name="connsiteX0" fmla="*/ 0 w 994787"/>
                <a:gd name="connsiteY0" fmla="*/ 160813 h 170775"/>
                <a:gd name="connsiteX1" fmla="*/ 135653 w 994787"/>
                <a:gd name="connsiteY1" fmla="*/ 140717 h 170775"/>
                <a:gd name="connsiteX2" fmla="*/ 331596 w 994787"/>
                <a:gd name="connsiteY2" fmla="*/ 40 h 170775"/>
                <a:gd name="connsiteX3" fmla="*/ 668216 w 994787"/>
                <a:gd name="connsiteY3" fmla="*/ 155789 h 170775"/>
                <a:gd name="connsiteX4" fmla="*/ 994787 w 994787"/>
                <a:gd name="connsiteY4" fmla="*/ 155789 h 17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787" h="170775">
                  <a:moveTo>
                    <a:pt x="0" y="160813"/>
                  </a:moveTo>
                  <a:cubicBezTo>
                    <a:pt x="40193" y="164163"/>
                    <a:pt x="80387" y="167513"/>
                    <a:pt x="135653" y="140717"/>
                  </a:cubicBezTo>
                  <a:cubicBezTo>
                    <a:pt x="190919" y="113921"/>
                    <a:pt x="242836" y="-2472"/>
                    <a:pt x="331596" y="40"/>
                  </a:cubicBezTo>
                  <a:cubicBezTo>
                    <a:pt x="420356" y="2552"/>
                    <a:pt x="557684" y="129831"/>
                    <a:pt x="668216" y="155789"/>
                  </a:cubicBezTo>
                  <a:cubicBezTo>
                    <a:pt x="778748" y="181747"/>
                    <a:pt x="886767" y="168768"/>
                    <a:pt x="994787" y="155789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202989" y="4404356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P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732595" y="351635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R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791651" y="541377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S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698013" y="4811073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Q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7226465" y="436304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T</a:t>
              </a:r>
            </a:p>
          </p:txBody>
        </p:sp>
        <p:sp>
          <p:nvSpPr>
            <p:cNvPr id="42" name="Forme libre 33"/>
            <p:cNvSpPr/>
            <p:nvPr/>
          </p:nvSpPr>
          <p:spPr>
            <a:xfrm>
              <a:off x="6773897" y="3728401"/>
              <a:ext cx="222191" cy="1687444"/>
            </a:xfrm>
            <a:custGeom>
              <a:avLst/>
              <a:gdLst>
                <a:gd name="connsiteX0" fmla="*/ 0 w 222191"/>
                <a:gd name="connsiteY0" fmla="*/ 990574 h 1687444"/>
                <a:gd name="connsiteX1" fmla="*/ 17092 w 222191"/>
                <a:gd name="connsiteY1" fmla="*/ 1084577 h 1687444"/>
                <a:gd name="connsiteX2" fmla="*/ 34183 w 222191"/>
                <a:gd name="connsiteY2" fmla="*/ 460734 h 1687444"/>
                <a:gd name="connsiteX3" fmla="*/ 51275 w 222191"/>
                <a:gd name="connsiteY3" fmla="*/ 50536 h 1687444"/>
                <a:gd name="connsiteX4" fmla="*/ 111095 w 222191"/>
                <a:gd name="connsiteY4" fmla="*/ 1648600 h 1687444"/>
                <a:gd name="connsiteX5" fmla="*/ 136733 w 222191"/>
                <a:gd name="connsiteY5" fmla="*/ 1178581 h 1687444"/>
                <a:gd name="connsiteX6" fmla="*/ 222191 w 222191"/>
                <a:gd name="connsiteY6" fmla="*/ 999120 h 168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191" h="1687444">
                  <a:moveTo>
                    <a:pt x="0" y="990574"/>
                  </a:moveTo>
                  <a:cubicBezTo>
                    <a:pt x="5697" y="1081729"/>
                    <a:pt x="11395" y="1172884"/>
                    <a:pt x="17092" y="1084577"/>
                  </a:cubicBezTo>
                  <a:cubicBezTo>
                    <a:pt x="22789" y="996270"/>
                    <a:pt x="28486" y="633074"/>
                    <a:pt x="34183" y="460734"/>
                  </a:cubicBezTo>
                  <a:cubicBezTo>
                    <a:pt x="39880" y="288394"/>
                    <a:pt x="38456" y="-147442"/>
                    <a:pt x="51275" y="50536"/>
                  </a:cubicBezTo>
                  <a:cubicBezTo>
                    <a:pt x="64094" y="248514"/>
                    <a:pt x="96852" y="1460593"/>
                    <a:pt x="111095" y="1648600"/>
                  </a:cubicBezTo>
                  <a:cubicBezTo>
                    <a:pt x="125338" y="1836608"/>
                    <a:pt x="118217" y="1286828"/>
                    <a:pt x="136733" y="1178581"/>
                  </a:cubicBezTo>
                  <a:cubicBezTo>
                    <a:pt x="155249" y="1070334"/>
                    <a:pt x="188720" y="1034727"/>
                    <a:pt x="222191" y="99912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" name="Connecteur droit 7"/>
          <p:cNvCxnSpPr>
            <a:cxnSpLocks/>
          </p:cNvCxnSpPr>
          <p:nvPr/>
        </p:nvCxnSpPr>
        <p:spPr>
          <a:xfrm>
            <a:off x="3271577" y="6119856"/>
            <a:ext cx="1011156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930123" y="6328153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PR &lt; 200 ms</a:t>
            </a:r>
          </a:p>
        </p:txBody>
      </p:sp>
      <p:cxnSp>
        <p:nvCxnSpPr>
          <p:cNvPr id="43" name="Connecteur droit 42"/>
          <p:cNvCxnSpPr>
            <a:cxnSpLocks/>
          </p:cNvCxnSpPr>
          <p:nvPr/>
        </p:nvCxnSpPr>
        <p:spPr>
          <a:xfrm>
            <a:off x="4256094" y="1072025"/>
            <a:ext cx="395975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3562436" y="505031"/>
            <a:ext cx="175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QRS &lt; 80 ms</a:t>
            </a:r>
          </a:p>
        </p:txBody>
      </p:sp>
      <p:cxnSp>
        <p:nvCxnSpPr>
          <p:cNvPr id="45" name="Connecteur droit 44"/>
          <p:cNvCxnSpPr>
            <a:cxnSpLocks/>
          </p:cNvCxnSpPr>
          <p:nvPr/>
        </p:nvCxnSpPr>
        <p:spPr>
          <a:xfrm>
            <a:off x="4256094" y="5292333"/>
            <a:ext cx="1599741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4204609" y="5413270"/>
            <a:ext cx="172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QT &lt; 440 ms</a:t>
            </a:r>
          </a:p>
        </p:txBody>
      </p:sp>
      <p:cxnSp>
        <p:nvCxnSpPr>
          <p:cNvPr id="51" name="Connecteur droit 50"/>
          <p:cNvCxnSpPr>
            <a:cxnSpLocks/>
          </p:cNvCxnSpPr>
          <p:nvPr/>
        </p:nvCxnSpPr>
        <p:spPr>
          <a:xfrm flipV="1">
            <a:off x="3271577" y="3593409"/>
            <a:ext cx="0" cy="25264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cxnSpLocks/>
          </p:cNvCxnSpPr>
          <p:nvPr/>
        </p:nvCxnSpPr>
        <p:spPr>
          <a:xfrm flipV="1">
            <a:off x="4271627" y="3586083"/>
            <a:ext cx="0" cy="25337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>
            <a:cxnSpLocks/>
          </p:cNvCxnSpPr>
          <p:nvPr/>
        </p:nvCxnSpPr>
        <p:spPr>
          <a:xfrm flipV="1">
            <a:off x="4271627" y="1066961"/>
            <a:ext cx="0" cy="25264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>
            <a:cxnSpLocks/>
          </p:cNvCxnSpPr>
          <p:nvPr/>
        </p:nvCxnSpPr>
        <p:spPr>
          <a:xfrm flipV="1">
            <a:off x="4627614" y="1054864"/>
            <a:ext cx="0" cy="25337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>
            <a:cxnSpLocks/>
          </p:cNvCxnSpPr>
          <p:nvPr/>
        </p:nvCxnSpPr>
        <p:spPr>
          <a:xfrm>
            <a:off x="4627614" y="1062190"/>
            <a:ext cx="0" cy="47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>
            <a:cxnSpLocks/>
          </p:cNvCxnSpPr>
          <p:nvPr/>
        </p:nvCxnSpPr>
        <p:spPr>
          <a:xfrm flipV="1">
            <a:off x="5855835" y="3586084"/>
            <a:ext cx="0" cy="17062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4960264" y="4118354"/>
            <a:ext cx="47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ST</a:t>
            </a:r>
          </a:p>
        </p:txBody>
      </p:sp>
      <p:cxnSp>
        <p:nvCxnSpPr>
          <p:cNvPr id="5" name="Connecteur droit avec flèche 4"/>
          <p:cNvCxnSpPr>
            <a:cxnSpLocks/>
          </p:cNvCxnSpPr>
          <p:nvPr/>
        </p:nvCxnSpPr>
        <p:spPr>
          <a:xfrm flipH="1" flipV="1">
            <a:off x="4736719" y="3663300"/>
            <a:ext cx="286571" cy="474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35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4" grpId="0"/>
      <p:bldP spid="47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BAV II </a:t>
            </a:r>
            <a:r>
              <a:rPr lang="fr-FR" dirty="0" err="1"/>
              <a:t>Mobitz</a:t>
            </a:r>
            <a:r>
              <a:rPr lang="fr-FR" dirty="0"/>
              <a:t> 2</a:t>
            </a:r>
          </a:p>
        </p:txBody>
      </p:sp>
      <p:pic>
        <p:nvPicPr>
          <p:cNvPr id="2050" name="Picture 2" descr="Résultat de recherche d'images pour &quot;bav 2 mobitz 2&quot;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260"/>
            <a:ext cx="9135360" cy="21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285135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1278193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261419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274142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277032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250425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164825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187380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239432" y="327414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326203" y="3599989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63734" y="3599989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258202" y="3599989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X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252670" y="3599989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3163" y="5358598"/>
            <a:ext cx="8849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Transmission bloquée de manière inopinée sans que l’intervalle PR ne soit allongé</a:t>
            </a:r>
          </a:p>
          <a:p>
            <a:pPr algn="ctr"/>
            <a:r>
              <a:rPr lang="fr-FR" sz="2000" dirty="0"/>
              <a:t>Blocage au niveau du tronc du faisceau de </a:t>
            </a:r>
            <a:r>
              <a:rPr lang="fr-FR" sz="2000" dirty="0" err="1"/>
              <a:t>His</a:t>
            </a:r>
            <a:r>
              <a:rPr lang="fr-FR" sz="2000" dirty="0"/>
              <a:t> ou de ses branches</a:t>
            </a:r>
          </a:p>
        </p:txBody>
      </p:sp>
    </p:spTree>
    <p:extLst>
      <p:ext uri="{BB962C8B-B14F-4D97-AF65-F5344CB8AC3E}">
        <p14:creationId xmlns:p14="http://schemas.microsoft.com/office/powerpoint/2010/main" val="29344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34"/>
          <p:cNvGrpSpPr/>
          <p:nvPr/>
        </p:nvGrpSpPr>
        <p:grpSpPr>
          <a:xfrm>
            <a:off x="5076056" y="2348880"/>
            <a:ext cx="2545568" cy="4315486"/>
            <a:chOff x="5067405" y="2392966"/>
            <a:chExt cx="2545568" cy="4315486"/>
          </a:xfrm>
        </p:grpSpPr>
        <p:sp>
          <p:nvSpPr>
            <p:cNvPr id="36" name="Ellipse 35"/>
            <p:cNvSpPr/>
            <p:nvPr/>
          </p:nvSpPr>
          <p:spPr>
            <a:xfrm rot="20117617">
              <a:off x="5067405" y="2392966"/>
              <a:ext cx="2006673" cy="26155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 rot="20175942">
              <a:off x="6330860" y="4404290"/>
              <a:ext cx="500528" cy="118311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37"/>
            <p:cNvCxnSpPr/>
            <p:nvPr/>
          </p:nvCxnSpPr>
          <p:spPr>
            <a:xfrm rot="16200000" flipH="1">
              <a:off x="6094133" y="5812122"/>
              <a:ext cx="1336798" cy="45586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16200000" flipH="1">
              <a:off x="6612849" y="5553571"/>
              <a:ext cx="1300163" cy="7000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BAV II </a:t>
            </a:r>
            <a:r>
              <a:rPr lang="fr-FR" dirty="0" err="1"/>
              <a:t>Mobitz</a:t>
            </a:r>
            <a:r>
              <a:rPr lang="fr-FR" dirty="0"/>
              <a:t> 2</a:t>
            </a:r>
          </a:p>
        </p:txBody>
      </p:sp>
      <p:sp>
        <p:nvSpPr>
          <p:cNvPr id="3" name="Ellipse 2"/>
          <p:cNvSpPr/>
          <p:nvPr/>
        </p:nvSpPr>
        <p:spPr>
          <a:xfrm rot="20117617">
            <a:off x="5076056" y="2348880"/>
            <a:ext cx="2006673" cy="261556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39"/>
          <p:cNvGrpSpPr/>
          <p:nvPr/>
        </p:nvGrpSpPr>
        <p:grpSpPr>
          <a:xfrm>
            <a:off x="6339511" y="4360204"/>
            <a:ext cx="1282113" cy="2304162"/>
            <a:chOff x="6339511" y="4360204"/>
            <a:chExt cx="1282113" cy="2304162"/>
          </a:xfrm>
        </p:grpSpPr>
        <p:sp>
          <p:nvSpPr>
            <p:cNvPr id="4" name="Rectangle 3"/>
            <p:cNvSpPr/>
            <p:nvPr/>
          </p:nvSpPr>
          <p:spPr>
            <a:xfrm rot="20175942">
              <a:off x="6339511" y="4360204"/>
              <a:ext cx="500528" cy="118311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/>
            <p:nvPr/>
          </p:nvCxnSpPr>
          <p:spPr>
            <a:xfrm rot="16200000" flipH="1">
              <a:off x="6102784" y="5768036"/>
              <a:ext cx="1336798" cy="455861"/>
            </a:xfrm>
            <a:prstGeom prst="line">
              <a:avLst/>
            </a:prstGeom>
            <a:solidFill>
              <a:srgbClr val="00B0F0"/>
            </a:solidFill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H="1">
              <a:off x="6621500" y="5509485"/>
              <a:ext cx="1300163" cy="700084"/>
            </a:xfrm>
            <a:prstGeom prst="line">
              <a:avLst/>
            </a:prstGeom>
            <a:solidFill>
              <a:srgbClr val="00B0F0"/>
            </a:solidFill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/>
          <p:cNvCxnSpPr/>
          <p:nvPr/>
        </p:nvCxnSpPr>
        <p:spPr>
          <a:xfrm rot="16200000" flipH="1">
            <a:off x="4484648" y="1284104"/>
            <a:ext cx="1333144" cy="726392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5508104" y="764704"/>
            <a:ext cx="123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Oreillettes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524328" y="3068960"/>
            <a:ext cx="115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Nœud AV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668344" y="566124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Ventricules</a:t>
            </a:r>
          </a:p>
        </p:txBody>
      </p:sp>
      <p:grpSp>
        <p:nvGrpSpPr>
          <p:cNvPr id="7" name="Groupe 44"/>
          <p:cNvGrpSpPr/>
          <p:nvPr/>
        </p:nvGrpSpPr>
        <p:grpSpPr>
          <a:xfrm>
            <a:off x="467544" y="2276872"/>
            <a:ext cx="3384376" cy="3456384"/>
            <a:chOff x="2195736" y="1988840"/>
            <a:chExt cx="3945369" cy="4104456"/>
          </a:xfrm>
        </p:grpSpPr>
        <p:pic>
          <p:nvPicPr>
            <p:cNvPr id="46" name="Image 45" descr="coeur seu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5736" y="1988840"/>
              <a:ext cx="3945369" cy="4104456"/>
            </a:xfrm>
            <a:prstGeom prst="rect">
              <a:avLst/>
            </a:prstGeom>
          </p:spPr>
        </p:pic>
        <p:sp>
          <p:nvSpPr>
            <p:cNvPr id="47" name="Forme libre 46"/>
            <p:cNvSpPr/>
            <p:nvPr/>
          </p:nvSpPr>
          <p:spPr>
            <a:xfrm>
              <a:off x="3823063" y="3997234"/>
              <a:ext cx="1021080" cy="1616892"/>
            </a:xfrm>
            <a:custGeom>
              <a:avLst/>
              <a:gdLst>
                <a:gd name="connsiteX0" fmla="*/ 165463 w 1021080"/>
                <a:gd name="connsiteY0" fmla="*/ 0 h 1616892"/>
                <a:gd name="connsiteX1" fmla="*/ 640080 w 1021080"/>
                <a:gd name="connsiteY1" fmla="*/ 788126 h 1616892"/>
                <a:gd name="connsiteX2" fmla="*/ 914400 w 1021080"/>
                <a:gd name="connsiteY2" fmla="*/ 1532709 h 1616892"/>
                <a:gd name="connsiteX3" fmla="*/ 0 w 1021080"/>
                <a:gd name="connsiteY3" fmla="*/ 1293223 h 1616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1080" h="1616892">
                  <a:moveTo>
                    <a:pt x="165463" y="0"/>
                  </a:moveTo>
                  <a:cubicBezTo>
                    <a:pt x="340360" y="266337"/>
                    <a:pt x="515257" y="532675"/>
                    <a:pt x="640080" y="788126"/>
                  </a:cubicBezTo>
                  <a:cubicBezTo>
                    <a:pt x="764903" y="1043578"/>
                    <a:pt x="1021080" y="1448526"/>
                    <a:pt x="914400" y="1532709"/>
                  </a:cubicBezTo>
                  <a:cubicBezTo>
                    <a:pt x="807720" y="1616892"/>
                    <a:pt x="403860" y="1455057"/>
                    <a:pt x="0" y="129322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4659086" y="3905794"/>
              <a:ext cx="789577" cy="949235"/>
            </a:xfrm>
            <a:custGeom>
              <a:avLst/>
              <a:gdLst>
                <a:gd name="connsiteX0" fmla="*/ 0 w 789577"/>
                <a:gd name="connsiteY0" fmla="*/ 905692 h 949235"/>
                <a:gd name="connsiteX1" fmla="*/ 439783 w 789577"/>
                <a:gd name="connsiteY1" fmla="*/ 888275 h 949235"/>
                <a:gd name="connsiteX2" fmla="*/ 731520 w 789577"/>
                <a:gd name="connsiteY2" fmla="*/ 539932 h 949235"/>
                <a:gd name="connsiteX3" fmla="*/ 788125 w 789577"/>
                <a:gd name="connsiteY3" fmla="*/ 0 h 94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77" h="949235">
                  <a:moveTo>
                    <a:pt x="0" y="905692"/>
                  </a:moveTo>
                  <a:cubicBezTo>
                    <a:pt x="158931" y="927463"/>
                    <a:pt x="317863" y="949235"/>
                    <a:pt x="439783" y="888275"/>
                  </a:cubicBezTo>
                  <a:cubicBezTo>
                    <a:pt x="561703" y="827315"/>
                    <a:pt x="673463" y="687978"/>
                    <a:pt x="731520" y="539932"/>
                  </a:cubicBezTo>
                  <a:cubicBezTo>
                    <a:pt x="789577" y="391886"/>
                    <a:pt x="788851" y="195943"/>
                    <a:pt x="78812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4019006" y="3931920"/>
              <a:ext cx="1854926" cy="1448526"/>
            </a:xfrm>
            <a:custGeom>
              <a:avLst/>
              <a:gdLst>
                <a:gd name="connsiteX0" fmla="*/ 0 w 1854926"/>
                <a:gd name="connsiteY0" fmla="*/ 0 h 1448526"/>
                <a:gd name="connsiteX1" fmla="*/ 365760 w 1854926"/>
                <a:gd name="connsiteY1" fmla="*/ 500743 h 1448526"/>
                <a:gd name="connsiteX2" fmla="*/ 940525 w 1854926"/>
                <a:gd name="connsiteY2" fmla="*/ 1210491 h 1448526"/>
                <a:gd name="connsiteX3" fmla="*/ 1554480 w 1854926"/>
                <a:gd name="connsiteY3" fmla="*/ 1432560 h 1448526"/>
                <a:gd name="connsiteX4" fmla="*/ 1811383 w 1854926"/>
                <a:gd name="connsiteY4" fmla="*/ 1114697 h 1448526"/>
                <a:gd name="connsiteX5" fmla="*/ 1815737 w 1854926"/>
                <a:gd name="connsiteY5" fmla="*/ 404949 h 14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4926" h="1448526">
                  <a:moveTo>
                    <a:pt x="0" y="0"/>
                  </a:moveTo>
                  <a:cubicBezTo>
                    <a:pt x="104503" y="149497"/>
                    <a:pt x="209006" y="298995"/>
                    <a:pt x="365760" y="500743"/>
                  </a:cubicBezTo>
                  <a:cubicBezTo>
                    <a:pt x="522514" y="702492"/>
                    <a:pt x="742405" y="1055188"/>
                    <a:pt x="940525" y="1210491"/>
                  </a:cubicBezTo>
                  <a:cubicBezTo>
                    <a:pt x="1138645" y="1365794"/>
                    <a:pt x="1409337" y="1448526"/>
                    <a:pt x="1554480" y="1432560"/>
                  </a:cubicBezTo>
                  <a:cubicBezTo>
                    <a:pt x="1699623" y="1416594"/>
                    <a:pt x="1767840" y="1285966"/>
                    <a:pt x="1811383" y="1114697"/>
                  </a:cubicBezTo>
                  <a:cubicBezTo>
                    <a:pt x="1854926" y="943428"/>
                    <a:pt x="1835331" y="674188"/>
                    <a:pt x="1815737" y="404949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 rot="19547653">
              <a:off x="4017828" y="3894717"/>
              <a:ext cx="74894" cy="2830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 rot="19916239">
              <a:off x="3834958" y="3679826"/>
              <a:ext cx="166397" cy="2960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llipse 51"/>
          <p:cNvSpPr/>
          <p:nvPr/>
        </p:nvSpPr>
        <p:spPr>
          <a:xfrm>
            <a:off x="1475656" y="3356992"/>
            <a:ext cx="864096" cy="86409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52"/>
          <p:cNvSpPr/>
          <p:nvPr/>
        </p:nvSpPr>
        <p:spPr>
          <a:xfrm>
            <a:off x="2170632" y="2700471"/>
            <a:ext cx="2153540" cy="529839"/>
          </a:xfrm>
          <a:custGeom>
            <a:avLst/>
            <a:gdLst>
              <a:gd name="connsiteX0" fmla="*/ 0 w 2153540"/>
              <a:gd name="connsiteY0" fmla="*/ 529839 h 529839"/>
              <a:gd name="connsiteX1" fmla="*/ 1136590 w 2153540"/>
              <a:gd name="connsiteY1" fmla="*/ 94004 h 529839"/>
              <a:gd name="connsiteX2" fmla="*/ 2153540 w 2153540"/>
              <a:gd name="connsiteY2" fmla="*/ 0 h 52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3540" h="529839">
                <a:moveTo>
                  <a:pt x="0" y="529839"/>
                </a:moveTo>
                <a:cubicBezTo>
                  <a:pt x="388833" y="356075"/>
                  <a:pt x="777667" y="182311"/>
                  <a:pt x="1136590" y="94004"/>
                </a:cubicBezTo>
                <a:cubicBezTo>
                  <a:pt x="1495513" y="5697"/>
                  <a:pt x="1824526" y="2848"/>
                  <a:pt x="2153540" y="0"/>
                </a:cubicBezTo>
              </a:path>
            </a:pathLst>
          </a:cu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/>
          <p:nvPr/>
        </p:nvCxnSpPr>
        <p:spPr>
          <a:xfrm rot="16200000" flipH="1">
            <a:off x="4943553" y="3201463"/>
            <a:ext cx="2328560" cy="105544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8" name="Groupe 55"/>
          <p:cNvGrpSpPr/>
          <p:nvPr/>
        </p:nvGrpSpPr>
        <p:grpSpPr>
          <a:xfrm>
            <a:off x="5580111" y="2564904"/>
            <a:ext cx="360041" cy="504056"/>
            <a:chOff x="5580111" y="2564904"/>
            <a:chExt cx="360041" cy="504056"/>
          </a:xfrm>
        </p:grpSpPr>
        <p:cxnSp>
          <p:nvCxnSpPr>
            <p:cNvPr id="40" name="Connecteur droit avec flèche 39"/>
            <p:cNvCxnSpPr/>
            <p:nvPr/>
          </p:nvCxnSpPr>
          <p:spPr>
            <a:xfrm rot="16200000" flipH="1">
              <a:off x="5462280" y="2682735"/>
              <a:ext cx="432048" cy="19638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5652120" y="2924944"/>
              <a:ext cx="288032" cy="144016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7" name="Multiplier 56"/>
          <p:cNvSpPr/>
          <p:nvPr/>
        </p:nvSpPr>
        <p:spPr>
          <a:xfrm rot="20287039">
            <a:off x="6134998" y="4775975"/>
            <a:ext cx="1296144" cy="1296144"/>
          </a:xfrm>
          <a:prstGeom prst="mathMultiply">
            <a:avLst>
              <a:gd name="adj1" fmla="val 825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4211960" y="5733256"/>
            <a:ext cx="16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BAV II, M2, 2/1</a:t>
            </a:r>
          </a:p>
        </p:txBody>
      </p:sp>
    </p:spTree>
    <p:extLst>
      <p:ext uri="{BB962C8B-B14F-4D97-AF65-F5344CB8AC3E}">
        <p14:creationId xmlns:p14="http://schemas.microsoft.com/office/powerpoint/2010/main" val="6697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2" grpId="0" animBg="1"/>
      <p:bldP spid="53" grpId="0" animBg="1"/>
      <p:bldP spid="57" grpId="0" animBg="1"/>
      <p:bldP spid="33" grpId="0"/>
      <p:bldP spid="33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1722"/>
          <a:stretch/>
        </p:blipFill>
        <p:spPr>
          <a:xfrm rot="16200000">
            <a:off x="2106191" y="-179809"/>
            <a:ext cx="4943631" cy="9131987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469053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dirty="0"/>
              <a:t>Bloc auriculo-ventriculaire complet (BAV III)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666361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230426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081030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511648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921002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7776923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404783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8212859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8627528" y="2525403"/>
            <a:ext cx="0" cy="2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Flèche : haut 18"/>
          <p:cNvSpPr/>
          <p:nvPr/>
        </p:nvSpPr>
        <p:spPr>
          <a:xfrm>
            <a:off x="6266046" y="3119133"/>
            <a:ext cx="162630" cy="43061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haut 19"/>
          <p:cNvSpPr/>
          <p:nvPr/>
        </p:nvSpPr>
        <p:spPr>
          <a:xfrm>
            <a:off x="8047000" y="3119132"/>
            <a:ext cx="162630" cy="43061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haut 20"/>
          <p:cNvSpPr/>
          <p:nvPr/>
        </p:nvSpPr>
        <p:spPr>
          <a:xfrm>
            <a:off x="4566407" y="3094000"/>
            <a:ext cx="162630" cy="43061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5086007" y="1422164"/>
            <a:ext cx="3639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DISSOCIATION </a:t>
            </a:r>
          </a:p>
          <a:p>
            <a:pPr algn="ctr"/>
            <a:r>
              <a:rPr lang="fr-FR" sz="2400" b="1" dirty="0"/>
              <a:t>AURICULO-VENTRICULAIRE</a:t>
            </a:r>
          </a:p>
        </p:txBody>
      </p:sp>
    </p:spTree>
    <p:extLst>
      <p:ext uri="{BB962C8B-B14F-4D97-AF65-F5344CB8AC3E}">
        <p14:creationId xmlns:p14="http://schemas.microsoft.com/office/powerpoint/2010/main" val="367146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839030" y="2836917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 rot="764957">
            <a:off x="2664868" y="4194583"/>
            <a:ext cx="360040" cy="72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 rot="1942192">
            <a:off x="3638360" y="2315950"/>
            <a:ext cx="426780" cy="1647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8"/>
          <p:cNvSpPr/>
          <p:nvPr/>
        </p:nvSpPr>
        <p:spPr>
          <a:xfrm>
            <a:off x="2676532" y="2858583"/>
            <a:ext cx="163032" cy="1325525"/>
          </a:xfrm>
          <a:custGeom>
            <a:avLst/>
            <a:gdLst>
              <a:gd name="connsiteX0" fmla="*/ 163032 w 163032"/>
              <a:gd name="connsiteY0" fmla="*/ 0 h 1325525"/>
              <a:gd name="connsiteX1" fmla="*/ 134679 w 163032"/>
              <a:gd name="connsiteY1" fmla="*/ 680484 h 1325525"/>
              <a:gd name="connsiteX2" fmla="*/ 0 w 163032"/>
              <a:gd name="connsiteY2" fmla="*/ 1325525 h 13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032" h="1325525">
                <a:moveTo>
                  <a:pt x="163032" y="0"/>
                </a:moveTo>
                <a:cubicBezTo>
                  <a:pt x="162441" y="229781"/>
                  <a:pt x="161851" y="459563"/>
                  <a:pt x="134679" y="680484"/>
                </a:cubicBezTo>
                <a:cubicBezTo>
                  <a:pt x="107507" y="901405"/>
                  <a:pt x="53753" y="1113465"/>
                  <a:pt x="0" y="13255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9"/>
          <p:cNvSpPr/>
          <p:nvPr/>
        </p:nvSpPr>
        <p:spPr>
          <a:xfrm>
            <a:off x="3191317" y="2865671"/>
            <a:ext cx="754033" cy="326065"/>
          </a:xfrm>
          <a:custGeom>
            <a:avLst/>
            <a:gdLst>
              <a:gd name="connsiteX0" fmla="*/ 16843 w 754033"/>
              <a:gd name="connsiteY0" fmla="*/ 0 h 326065"/>
              <a:gd name="connsiteX1" fmla="*/ 31020 w 754033"/>
              <a:gd name="connsiteY1" fmla="*/ 148856 h 326065"/>
              <a:gd name="connsiteX2" fmla="*/ 300378 w 754033"/>
              <a:gd name="connsiteY2" fmla="*/ 184298 h 326065"/>
              <a:gd name="connsiteX3" fmla="*/ 527206 w 754033"/>
              <a:gd name="connsiteY3" fmla="*/ 205563 h 326065"/>
              <a:gd name="connsiteX4" fmla="*/ 754033 w 754033"/>
              <a:gd name="connsiteY4" fmla="*/ 326065 h 32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33" h="326065">
                <a:moveTo>
                  <a:pt x="16843" y="0"/>
                </a:moveTo>
                <a:cubicBezTo>
                  <a:pt x="303" y="59070"/>
                  <a:pt x="-16236" y="118140"/>
                  <a:pt x="31020" y="148856"/>
                </a:cubicBezTo>
                <a:cubicBezTo>
                  <a:pt x="78276" y="179572"/>
                  <a:pt x="217680" y="174847"/>
                  <a:pt x="300378" y="184298"/>
                </a:cubicBezTo>
                <a:cubicBezTo>
                  <a:pt x="383076" y="193749"/>
                  <a:pt x="451597" y="181935"/>
                  <a:pt x="527206" y="205563"/>
                </a:cubicBezTo>
                <a:cubicBezTo>
                  <a:pt x="602815" y="229191"/>
                  <a:pt x="678424" y="277628"/>
                  <a:pt x="754033" y="3260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10"/>
          <p:cNvSpPr/>
          <p:nvPr/>
        </p:nvSpPr>
        <p:spPr>
          <a:xfrm>
            <a:off x="3810671" y="2071231"/>
            <a:ext cx="1582900" cy="2155407"/>
          </a:xfrm>
          <a:custGeom>
            <a:avLst/>
            <a:gdLst>
              <a:gd name="connsiteX0" fmla="*/ 0 w 1183759"/>
              <a:gd name="connsiteY0" fmla="*/ 2006010 h 2006010"/>
              <a:gd name="connsiteX1" fmla="*/ 42531 w 1183759"/>
              <a:gd name="connsiteY1" fmla="*/ 1353879 h 2006010"/>
              <a:gd name="connsiteX2" fmla="*/ 226828 w 1183759"/>
              <a:gd name="connsiteY2" fmla="*/ 836428 h 2006010"/>
              <a:gd name="connsiteX3" fmla="*/ 503275 w 1183759"/>
              <a:gd name="connsiteY3" fmla="*/ 432391 h 2006010"/>
              <a:gd name="connsiteX4" fmla="*/ 921489 w 1183759"/>
              <a:gd name="connsiteY4" fmla="*/ 134679 h 2006010"/>
              <a:gd name="connsiteX5" fmla="*/ 1183759 w 1183759"/>
              <a:gd name="connsiteY5" fmla="*/ 0 h 2006010"/>
              <a:gd name="connsiteX0" fmla="*/ 0 w 2611275"/>
              <a:gd name="connsiteY0" fmla="*/ 2584911 h 2584911"/>
              <a:gd name="connsiteX1" fmla="*/ 42531 w 2611275"/>
              <a:gd name="connsiteY1" fmla="*/ 1932780 h 2584911"/>
              <a:gd name="connsiteX2" fmla="*/ 226828 w 2611275"/>
              <a:gd name="connsiteY2" fmla="*/ 1415329 h 2584911"/>
              <a:gd name="connsiteX3" fmla="*/ 503275 w 2611275"/>
              <a:gd name="connsiteY3" fmla="*/ 1011292 h 2584911"/>
              <a:gd name="connsiteX4" fmla="*/ 921489 w 2611275"/>
              <a:gd name="connsiteY4" fmla="*/ 713580 h 2584911"/>
              <a:gd name="connsiteX5" fmla="*/ 2611275 w 2611275"/>
              <a:gd name="connsiteY5" fmla="*/ 0 h 2584911"/>
              <a:gd name="connsiteX0" fmla="*/ 0 w 2545491"/>
              <a:gd name="connsiteY0" fmla="*/ 2446765 h 2446765"/>
              <a:gd name="connsiteX1" fmla="*/ 42531 w 2545491"/>
              <a:gd name="connsiteY1" fmla="*/ 1794634 h 2446765"/>
              <a:gd name="connsiteX2" fmla="*/ 226828 w 2545491"/>
              <a:gd name="connsiteY2" fmla="*/ 1277183 h 2446765"/>
              <a:gd name="connsiteX3" fmla="*/ 503275 w 2545491"/>
              <a:gd name="connsiteY3" fmla="*/ 873146 h 2446765"/>
              <a:gd name="connsiteX4" fmla="*/ 921489 w 2545491"/>
              <a:gd name="connsiteY4" fmla="*/ 575434 h 2446765"/>
              <a:gd name="connsiteX5" fmla="*/ 2545491 w 2545491"/>
              <a:gd name="connsiteY5" fmla="*/ 0 h 2446765"/>
              <a:gd name="connsiteX0" fmla="*/ 0 w 2177099"/>
              <a:gd name="connsiteY0" fmla="*/ 2302040 h 2302040"/>
              <a:gd name="connsiteX1" fmla="*/ 42531 w 2177099"/>
              <a:gd name="connsiteY1" fmla="*/ 1649909 h 2302040"/>
              <a:gd name="connsiteX2" fmla="*/ 226828 w 2177099"/>
              <a:gd name="connsiteY2" fmla="*/ 1132458 h 2302040"/>
              <a:gd name="connsiteX3" fmla="*/ 503275 w 2177099"/>
              <a:gd name="connsiteY3" fmla="*/ 728421 h 2302040"/>
              <a:gd name="connsiteX4" fmla="*/ 921489 w 2177099"/>
              <a:gd name="connsiteY4" fmla="*/ 430709 h 2302040"/>
              <a:gd name="connsiteX5" fmla="*/ 2177099 w 2177099"/>
              <a:gd name="connsiteY5" fmla="*/ 0 h 2302040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3032293 w 3032293"/>
              <a:gd name="connsiteY5" fmla="*/ 0 h 3137499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2240742 w 3032293"/>
              <a:gd name="connsiteY5" fmla="*/ 455819 h 3137499"/>
              <a:gd name="connsiteX6" fmla="*/ 3032293 w 3032293"/>
              <a:gd name="connsiteY6" fmla="*/ 0 h 3137499"/>
              <a:gd name="connsiteX0" fmla="*/ 0 w 3032293"/>
              <a:gd name="connsiteY0" fmla="*/ 3137499 h 3137499"/>
              <a:gd name="connsiteX1" fmla="*/ 42531 w 3032293"/>
              <a:gd name="connsiteY1" fmla="*/ 2485368 h 3137499"/>
              <a:gd name="connsiteX2" fmla="*/ 226828 w 3032293"/>
              <a:gd name="connsiteY2" fmla="*/ 1967917 h 3137499"/>
              <a:gd name="connsiteX3" fmla="*/ 503275 w 3032293"/>
              <a:gd name="connsiteY3" fmla="*/ 1563880 h 3137499"/>
              <a:gd name="connsiteX4" fmla="*/ 921489 w 3032293"/>
              <a:gd name="connsiteY4" fmla="*/ 1266168 h 3137499"/>
              <a:gd name="connsiteX5" fmla="*/ 2392045 w 3032293"/>
              <a:gd name="connsiteY5" fmla="*/ 666329 h 3137499"/>
              <a:gd name="connsiteX6" fmla="*/ 3032293 w 3032293"/>
              <a:gd name="connsiteY6" fmla="*/ 0 h 3137499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2392045 w 3137548"/>
              <a:gd name="connsiteY5" fmla="*/ 686064 h 3157234"/>
              <a:gd name="connsiteX6" fmla="*/ 3137548 w 3137548"/>
              <a:gd name="connsiteY6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2392045 w 3137548"/>
              <a:gd name="connsiteY5" fmla="*/ 686064 h 3157234"/>
              <a:gd name="connsiteX6" fmla="*/ 3137548 w 3137548"/>
              <a:gd name="connsiteY6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661841 w 3137548"/>
              <a:gd name="connsiteY5" fmla="*/ 982092 h 3157234"/>
              <a:gd name="connsiteX6" fmla="*/ 2392045 w 3137548"/>
              <a:gd name="connsiteY6" fmla="*/ 686064 h 3157234"/>
              <a:gd name="connsiteX7" fmla="*/ 3137548 w 3137548"/>
              <a:gd name="connsiteY7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582900 w 3137548"/>
              <a:gd name="connsiteY5" fmla="*/ 1001827 h 3157234"/>
              <a:gd name="connsiteX6" fmla="*/ 2392045 w 3137548"/>
              <a:gd name="connsiteY6" fmla="*/ 686064 h 3157234"/>
              <a:gd name="connsiteX7" fmla="*/ 3137548 w 3137548"/>
              <a:gd name="connsiteY7" fmla="*/ 0 h 3157234"/>
              <a:gd name="connsiteX0" fmla="*/ 0 w 3137548"/>
              <a:gd name="connsiteY0" fmla="*/ 3157234 h 3157234"/>
              <a:gd name="connsiteX1" fmla="*/ 42531 w 3137548"/>
              <a:gd name="connsiteY1" fmla="*/ 2505103 h 3157234"/>
              <a:gd name="connsiteX2" fmla="*/ 226828 w 3137548"/>
              <a:gd name="connsiteY2" fmla="*/ 1987652 h 3157234"/>
              <a:gd name="connsiteX3" fmla="*/ 503275 w 3137548"/>
              <a:gd name="connsiteY3" fmla="*/ 1583615 h 3157234"/>
              <a:gd name="connsiteX4" fmla="*/ 921489 w 3137548"/>
              <a:gd name="connsiteY4" fmla="*/ 1285903 h 3157234"/>
              <a:gd name="connsiteX5" fmla="*/ 1582900 w 3137548"/>
              <a:gd name="connsiteY5" fmla="*/ 1001827 h 3157234"/>
              <a:gd name="connsiteX6" fmla="*/ 2392045 w 3137548"/>
              <a:gd name="connsiteY6" fmla="*/ 653171 h 3157234"/>
              <a:gd name="connsiteX7" fmla="*/ 3137548 w 3137548"/>
              <a:gd name="connsiteY7" fmla="*/ 0 h 3157234"/>
              <a:gd name="connsiteX0" fmla="*/ 0 w 2392045"/>
              <a:gd name="connsiteY0" fmla="*/ 2504063 h 2504063"/>
              <a:gd name="connsiteX1" fmla="*/ 42531 w 2392045"/>
              <a:gd name="connsiteY1" fmla="*/ 1851932 h 2504063"/>
              <a:gd name="connsiteX2" fmla="*/ 226828 w 2392045"/>
              <a:gd name="connsiteY2" fmla="*/ 1334481 h 2504063"/>
              <a:gd name="connsiteX3" fmla="*/ 503275 w 2392045"/>
              <a:gd name="connsiteY3" fmla="*/ 930444 h 2504063"/>
              <a:gd name="connsiteX4" fmla="*/ 921489 w 2392045"/>
              <a:gd name="connsiteY4" fmla="*/ 632732 h 2504063"/>
              <a:gd name="connsiteX5" fmla="*/ 1582900 w 2392045"/>
              <a:gd name="connsiteY5" fmla="*/ 348656 h 2504063"/>
              <a:gd name="connsiteX6" fmla="*/ 2392045 w 2392045"/>
              <a:gd name="connsiteY6" fmla="*/ 0 h 2504063"/>
              <a:gd name="connsiteX0" fmla="*/ 0 w 1582900"/>
              <a:gd name="connsiteY0" fmla="*/ 2155407 h 2155407"/>
              <a:gd name="connsiteX1" fmla="*/ 42531 w 1582900"/>
              <a:gd name="connsiteY1" fmla="*/ 1503276 h 2155407"/>
              <a:gd name="connsiteX2" fmla="*/ 226828 w 1582900"/>
              <a:gd name="connsiteY2" fmla="*/ 985825 h 2155407"/>
              <a:gd name="connsiteX3" fmla="*/ 503275 w 1582900"/>
              <a:gd name="connsiteY3" fmla="*/ 581788 h 2155407"/>
              <a:gd name="connsiteX4" fmla="*/ 921489 w 1582900"/>
              <a:gd name="connsiteY4" fmla="*/ 284076 h 2155407"/>
              <a:gd name="connsiteX5" fmla="*/ 1582900 w 1582900"/>
              <a:gd name="connsiteY5" fmla="*/ 0 h 215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900" h="2155407">
                <a:moveTo>
                  <a:pt x="0" y="2155407"/>
                </a:moveTo>
                <a:cubicBezTo>
                  <a:pt x="2363" y="1926806"/>
                  <a:pt x="4726" y="1698206"/>
                  <a:pt x="42531" y="1503276"/>
                </a:cubicBezTo>
                <a:cubicBezTo>
                  <a:pt x="80336" y="1308346"/>
                  <a:pt x="150037" y="1139406"/>
                  <a:pt x="226828" y="985825"/>
                </a:cubicBezTo>
                <a:cubicBezTo>
                  <a:pt x="303619" y="832244"/>
                  <a:pt x="387498" y="698746"/>
                  <a:pt x="503275" y="581788"/>
                </a:cubicBezTo>
                <a:cubicBezTo>
                  <a:pt x="619052" y="464830"/>
                  <a:pt x="728395" y="384330"/>
                  <a:pt x="921489" y="284076"/>
                </a:cubicBezTo>
                <a:cubicBezTo>
                  <a:pt x="1114583" y="183822"/>
                  <a:pt x="1337807" y="99973"/>
                  <a:pt x="15829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2"/>
          <p:cNvSpPr/>
          <p:nvPr/>
        </p:nvSpPr>
        <p:spPr>
          <a:xfrm>
            <a:off x="3023862" y="4013988"/>
            <a:ext cx="70884" cy="262269"/>
          </a:xfrm>
          <a:custGeom>
            <a:avLst/>
            <a:gdLst>
              <a:gd name="connsiteX0" fmla="*/ 0 w 70884"/>
              <a:gd name="connsiteY0" fmla="*/ 262269 h 262269"/>
              <a:gd name="connsiteX1" fmla="*/ 35442 w 70884"/>
              <a:gd name="connsiteY1" fmla="*/ 63795 h 262269"/>
              <a:gd name="connsiteX2" fmla="*/ 70884 w 70884"/>
              <a:gd name="connsiteY2" fmla="*/ 0 h 26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84" h="262269">
                <a:moveTo>
                  <a:pt x="0" y="262269"/>
                </a:moveTo>
                <a:cubicBezTo>
                  <a:pt x="11814" y="184887"/>
                  <a:pt x="23628" y="107506"/>
                  <a:pt x="35442" y="63795"/>
                </a:cubicBezTo>
                <a:cubicBezTo>
                  <a:pt x="47256" y="20084"/>
                  <a:pt x="59070" y="10042"/>
                  <a:pt x="708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3"/>
          <p:cNvSpPr/>
          <p:nvPr/>
        </p:nvSpPr>
        <p:spPr>
          <a:xfrm>
            <a:off x="3073481" y="3579579"/>
            <a:ext cx="3140263" cy="2639118"/>
          </a:xfrm>
          <a:custGeom>
            <a:avLst/>
            <a:gdLst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28353 w 3140263"/>
              <a:gd name="connsiteY33" fmla="*/ 448585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34" fmla="*/ 0 w 3140263"/>
              <a:gd name="connsiteY34" fmla="*/ 406055 h 263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40263" h="2639118">
                <a:moveTo>
                  <a:pt x="0" y="406055"/>
                </a:moveTo>
                <a:cubicBezTo>
                  <a:pt x="59070" y="451538"/>
                  <a:pt x="118140" y="497022"/>
                  <a:pt x="226828" y="689590"/>
                </a:cubicBezTo>
                <a:cubicBezTo>
                  <a:pt x="335516" y="882158"/>
                  <a:pt x="542260" y="1360623"/>
                  <a:pt x="652130" y="1561460"/>
                </a:cubicBezTo>
                <a:cubicBezTo>
                  <a:pt x="762000" y="1762297"/>
                  <a:pt x="790353" y="1800102"/>
                  <a:pt x="886046" y="1894613"/>
                </a:cubicBezTo>
                <a:cubicBezTo>
                  <a:pt x="981739" y="1989125"/>
                  <a:pt x="1104604" y="2075366"/>
                  <a:pt x="1226288" y="2128529"/>
                </a:cubicBezTo>
                <a:cubicBezTo>
                  <a:pt x="1347972" y="2181692"/>
                  <a:pt x="1514549" y="2213590"/>
                  <a:pt x="1616149" y="2213590"/>
                </a:cubicBezTo>
                <a:cubicBezTo>
                  <a:pt x="1717749" y="2213590"/>
                  <a:pt x="1798084" y="2187599"/>
                  <a:pt x="1835888" y="2128529"/>
                </a:cubicBezTo>
                <a:cubicBezTo>
                  <a:pt x="1873693" y="2069459"/>
                  <a:pt x="1873692" y="1978492"/>
                  <a:pt x="1842976" y="1859171"/>
                </a:cubicBezTo>
                <a:cubicBezTo>
                  <a:pt x="1812260" y="1739850"/>
                  <a:pt x="1736650" y="1593357"/>
                  <a:pt x="1651590" y="1412604"/>
                </a:cubicBezTo>
                <a:cubicBezTo>
                  <a:pt x="1566530" y="1231851"/>
                  <a:pt x="1391684" y="912873"/>
                  <a:pt x="1332614" y="774650"/>
                </a:cubicBezTo>
                <a:cubicBezTo>
                  <a:pt x="1273544" y="636427"/>
                  <a:pt x="1271181" y="587989"/>
                  <a:pt x="1297172" y="583264"/>
                </a:cubicBezTo>
                <a:cubicBezTo>
                  <a:pt x="1323163" y="578539"/>
                  <a:pt x="1376325" y="616343"/>
                  <a:pt x="1488558" y="746297"/>
                </a:cubicBezTo>
                <a:cubicBezTo>
                  <a:pt x="1600791" y="876251"/>
                  <a:pt x="1838251" y="1186957"/>
                  <a:pt x="1970567" y="1362985"/>
                </a:cubicBezTo>
                <a:cubicBezTo>
                  <a:pt x="2102883" y="1539013"/>
                  <a:pt x="2206847" y="1704408"/>
                  <a:pt x="2282456" y="1802464"/>
                </a:cubicBezTo>
                <a:cubicBezTo>
                  <a:pt x="2358065" y="1900520"/>
                  <a:pt x="2366335" y="1958408"/>
                  <a:pt x="2424223" y="1951320"/>
                </a:cubicBezTo>
                <a:cubicBezTo>
                  <a:pt x="2482111" y="1944232"/>
                  <a:pt x="2589618" y="1886343"/>
                  <a:pt x="2629786" y="1759934"/>
                </a:cubicBezTo>
                <a:cubicBezTo>
                  <a:pt x="2669954" y="1633525"/>
                  <a:pt x="2662865" y="1377162"/>
                  <a:pt x="2665228" y="1192864"/>
                </a:cubicBezTo>
                <a:cubicBezTo>
                  <a:pt x="2667591" y="1008566"/>
                  <a:pt x="2674679" y="837264"/>
                  <a:pt x="2643963" y="654148"/>
                </a:cubicBezTo>
                <a:cubicBezTo>
                  <a:pt x="2613247" y="471032"/>
                  <a:pt x="2505739" y="202855"/>
                  <a:pt x="2480930" y="94167"/>
                </a:cubicBezTo>
                <a:cubicBezTo>
                  <a:pt x="2456121" y="-14521"/>
                  <a:pt x="2484475" y="10288"/>
                  <a:pt x="2495107" y="2018"/>
                </a:cubicBezTo>
                <a:cubicBezTo>
                  <a:pt x="2505739" y="-6252"/>
                  <a:pt x="2497469" y="11469"/>
                  <a:pt x="2544725" y="44548"/>
                </a:cubicBezTo>
                <a:cubicBezTo>
                  <a:pt x="2591981" y="77627"/>
                  <a:pt x="2710121" y="117794"/>
                  <a:pt x="2778642" y="200492"/>
                </a:cubicBezTo>
                <a:cubicBezTo>
                  <a:pt x="2847163" y="283190"/>
                  <a:pt x="2905051" y="375339"/>
                  <a:pt x="2955851" y="540734"/>
                </a:cubicBezTo>
                <a:cubicBezTo>
                  <a:pt x="3006651" y="706129"/>
                  <a:pt x="3053907" y="957766"/>
                  <a:pt x="3083442" y="1192864"/>
                </a:cubicBezTo>
                <a:cubicBezTo>
                  <a:pt x="3112977" y="1427962"/>
                  <a:pt x="3157869" y="1748120"/>
                  <a:pt x="3133060" y="1951320"/>
                </a:cubicBezTo>
                <a:cubicBezTo>
                  <a:pt x="3108251" y="2154520"/>
                  <a:pt x="3022009" y="2301013"/>
                  <a:pt x="2934586" y="2412064"/>
                </a:cubicBezTo>
                <a:cubicBezTo>
                  <a:pt x="2847163" y="2523115"/>
                  <a:pt x="2745563" y="2583366"/>
                  <a:pt x="2608521" y="2617627"/>
                </a:cubicBezTo>
                <a:cubicBezTo>
                  <a:pt x="2471479" y="2651888"/>
                  <a:pt x="2303721" y="2640074"/>
                  <a:pt x="2112335" y="2617627"/>
                </a:cubicBezTo>
                <a:cubicBezTo>
                  <a:pt x="1920949" y="2595180"/>
                  <a:pt x="1668130" y="2551469"/>
                  <a:pt x="1460204" y="2482948"/>
                </a:cubicBezTo>
                <a:cubicBezTo>
                  <a:pt x="1252278" y="2414427"/>
                  <a:pt x="1028995" y="2330549"/>
                  <a:pt x="864781" y="2206502"/>
                </a:cubicBezTo>
                <a:cubicBezTo>
                  <a:pt x="700567" y="2082455"/>
                  <a:pt x="583609" y="1928874"/>
                  <a:pt x="474921" y="1738669"/>
                </a:cubicBezTo>
                <a:cubicBezTo>
                  <a:pt x="366233" y="1548464"/>
                  <a:pt x="274084" y="1261386"/>
                  <a:pt x="212651" y="1065274"/>
                </a:cubicBezTo>
                <a:cubicBezTo>
                  <a:pt x="151218" y="869162"/>
                  <a:pt x="135860" y="663599"/>
                  <a:pt x="106325" y="561999"/>
                </a:cubicBezTo>
                <a:cubicBezTo>
                  <a:pt x="76790" y="460399"/>
                  <a:pt x="59069" y="460990"/>
                  <a:pt x="35441" y="455674"/>
                </a:cubicBezTo>
                <a:lnTo>
                  <a:pt x="0" y="40605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4"/>
          <p:cNvSpPr/>
          <p:nvPr/>
        </p:nvSpPr>
        <p:spPr>
          <a:xfrm>
            <a:off x="4434448" y="3411476"/>
            <a:ext cx="425302" cy="389860"/>
          </a:xfrm>
          <a:custGeom>
            <a:avLst/>
            <a:gdLst>
              <a:gd name="connsiteX0" fmla="*/ 425302 w 425302"/>
              <a:gd name="connsiteY0" fmla="*/ 389860 h 389860"/>
              <a:gd name="connsiteX1" fmla="*/ 191386 w 425302"/>
              <a:gd name="connsiteY1" fmla="*/ 184298 h 389860"/>
              <a:gd name="connsiteX2" fmla="*/ 0 w 425302"/>
              <a:gd name="connsiteY2" fmla="*/ 0 h 38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02" h="389860">
                <a:moveTo>
                  <a:pt x="425302" y="389860"/>
                </a:moveTo>
                <a:cubicBezTo>
                  <a:pt x="343786" y="319567"/>
                  <a:pt x="262270" y="249275"/>
                  <a:pt x="191386" y="184298"/>
                </a:cubicBezTo>
                <a:cubicBezTo>
                  <a:pt x="120502" y="119321"/>
                  <a:pt x="60251" y="5966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5"/>
          <p:cNvSpPr/>
          <p:nvPr/>
        </p:nvSpPr>
        <p:spPr>
          <a:xfrm>
            <a:off x="3970212" y="2489988"/>
            <a:ext cx="95641" cy="489097"/>
          </a:xfrm>
          <a:custGeom>
            <a:avLst/>
            <a:gdLst>
              <a:gd name="connsiteX0" fmla="*/ 95641 w 95641"/>
              <a:gd name="connsiteY0" fmla="*/ 489097 h 489097"/>
              <a:gd name="connsiteX1" fmla="*/ 17669 w 95641"/>
              <a:gd name="connsiteY1" fmla="*/ 368595 h 489097"/>
              <a:gd name="connsiteX2" fmla="*/ 3492 w 95641"/>
              <a:gd name="connsiteY2" fmla="*/ 241004 h 489097"/>
              <a:gd name="connsiteX3" fmla="*/ 67287 w 95641"/>
              <a:gd name="connsiteY3" fmla="*/ 0 h 48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1" h="489097">
                <a:moveTo>
                  <a:pt x="95641" y="489097"/>
                </a:moveTo>
                <a:cubicBezTo>
                  <a:pt x="64334" y="449520"/>
                  <a:pt x="33027" y="409944"/>
                  <a:pt x="17669" y="368595"/>
                </a:cubicBezTo>
                <a:cubicBezTo>
                  <a:pt x="2311" y="327246"/>
                  <a:pt x="-4778" y="302436"/>
                  <a:pt x="3492" y="241004"/>
                </a:cubicBezTo>
                <a:cubicBezTo>
                  <a:pt x="11762" y="179572"/>
                  <a:pt x="39524" y="89786"/>
                  <a:pt x="6728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6"/>
          <p:cNvSpPr/>
          <p:nvPr/>
        </p:nvSpPr>
        <p:spPr>
          <a:xfrm>
            <a:off x="3549471" y="2298602"/>
            <a:ext cx="98168" cy="758455"/>
          </a:xfrm>
          <a:custGeom>
            <a:avLst/>
            <a:gdLst>
              <a:gd name="connsiteX0" fmla="*/ 98168 w 98168"/>
              <a:gd name="connsiteY0" fmla="*/ 0 h 758455"/>
              <a:gd name="connsiteX1" fmla="*/ 13107 w 98168"/>
              <a:gd name="connsiteY1" fmla="*/ 241004 h 758455"/>
              <a:gd name="connsiteX2" fmla="*/ 6019 w 98168"/>
              <a:gd name="connsiteY2" fmla="*/ 489097 h 758455"/>
              <a:gd name="connsiteX3" fmla="*/ 69814 w 98168"/>
              <a:gd name="connsiteY3" fmla="*/ 758455 h 75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68" h="758455">
                <a:moveTo>
                  <a:pt x="98168" y="0"/>
                </a:moveTo>
                <a:cubicBezTo>
                  <a:pt x="63316" y="79744"/>
                  <a:pt x="28465" y="159488"/>
                  <a:pt x="13107" y="241004"/>
                </a:cubicBezTo>
                <a:cubicBezTo>
                  <a:pt x="-2251" y="322520"/>
                  <a:pt x="-3432" y="402855"/>
                  <a:pt x="6019" y="489097"/>
                </a:cubicBezTo>
                <a:cubicBezTo>
                  <a:pt x="15470" y="575339"/>
                  <a:pt x="42642" y="666897"/>
                  <a:pt x="69814" y="758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7"/>
          <p:cNvSpPr/>
          <p:nvPr/>
        </p:nvSpPr>
        <p:spPr>
          <a:xfrm>
            <a:off x="3973704" y="2653020"/>
            <a:ext cx="326065" cy="99237"/>
          </a:xfrm>
          <a:custGeom>
            <a:avLst/>
            <a:gdLst>
              <a:gd name="connsiteX0" fmla="*/ 0 w 326065"/>
              <a:gd name="connsiteY0" fmla="*/ 99237 h 99237"/>
              <a:gd name="connsiteX1" fmla="*/ 191386 w 326065"/>
              <a:gd name="connsiteY1" fmla="*/ 21265 h 99237"/>
              <a:gd name="connsiteX2" fmla="*/ 326065 w 326065"/>
              <a:gd name="connsiteY2" fmla="*/ 0 h 9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065" h="99237">
                <a:moveTo>
                  <a:pt x="0" y="99237"/>
                </a:moveTo>
                <a:cubicBezTo>
                  <a:pt x="68521" y="68520"/>
                  <a:pt x="137042" y="37804"/>
                  <a:pt x="191386" y="21265"/>
                </a:cubicBezTo>
                <a:cubicBezTo>
                  <a:pt x="245730" y="4726"/>
                  <a:pt x="285897" y="2363"/>
                  <a:pt x="32606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8"/>
          <p:cNvSpPr/>
          <p:nvPr/>
        </p:nvSpPr>
        <p:spPr>
          <a:xfrm>
            <a:off x="5115901" y="2686933"/>
            <a:ext cx="564317" cy="915930"/>
          </a:xfrm>
          <a:custGeom>
            <a:avLst/>
            <a:gdLst>
              <a:gd name="connsiteX0" fmla="*/ 0 w 643258"/>
              <a:gd name="connsiteY0" fmla="*/ 0 h 935665"/>
              <a:gd name="connsiteX1" fmla="*/ 241004 w 643258"/>
              <a:gd name="connsiteY1" fmla="*/ 56707 h 935665"/>
              <a:gd name="connsiteX2" fmla="*/ 489097 w 643258"/>
              <a:gd name="connsiteY2" fmla="*/ 226828 h 935665"/>
              <a:gd name="connsiteX3" fmla="*/ 616688 w 643258"/>
              <a:gd name="connsiteY3" fmla="*/ 446567 h 935665"/>
              <a:gd name="connsiteX4" fmla="*/ 637953 w 643258"/>
              <a:gd name="connsiteY4" fmla="*/ 751367 h 935665"/>
              <a:gd name="connsiteX5" fmla="*/ 545804 w 643258"/>
              <a:gd name="connsiteY5" fmla="*/ 935665 h 935665"/>
              <a:gd name="connsiteX0" fmla="*/ 0 w 564317"/>
              <a:gd name="connsiteY0" fmla="*/ 0 h 915930"/>
              <a:gd name="connsiteX1" fmla="*/ 162063 w 564317"/>
              <a:gd name="connsiteY1" fmla="*/ 36972 h 915930"/>
              <a:gd name="connsiteX2" fmla="*/ 410156 w 564317"/>
              <a:gd name="connsiteY2" fmla="*/ 207093 h 915930"/>
              <a:gd name="connsiteX3" fmla="*/ 537747 w 564317"/>
              <a:gd name="connsiteY3" fmla="*/ 426832 h 915930"/>
              <a:gd name="connsiteX4" fmla="*/ 559012 w 564317"/>
              <a:gd name="connsiteY4" fmla="*/ 731632 h 915930"/>
              <a:gd name="connsiteX5" fmla="*/ 466863 w 564317"/>
              <a:gd name="connsiteY5" fmla="*/ 915930 h 91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17" h="915930">
                <a:moveTo>
                  <a:pt x="0" y="0"/>
                </a:moveTo>
                <a:cubicBezTo>
                  <a:pt x="79744" y="9451"/>
                  <a:pt x="93704" y="2457"/>
                  <a:pt x="162063" y="36972"/>
                </a:cubicBezTo>
                <a:cubicBezTo>
                  <a:pt x="230422" y="71487"/>
                  <a:pt x="347542" y="142116"/>
                  <a:pt x="410156" y="207093"/>
                </a:cubicBezTo>
                <a:cubicBezTo>
                  <a:pt x="472770" y="272070"/>
                  <a:pt x="512938" y="339409"/>
                  <a:pt x="537747" y="426832"/>
                </a:cubicBezTo>
                <a:cubicBezTo>
                  <a:pt x="562556" y="514255"/>
                  <a:pt x="570826" y="650116"/>
                  <a:pt x="559012" y="731632"/>
                </a:cubicBezTo>
                <a:cubicBezTo>
                  <a:pt x="547198" y="813148"/>
                  <a:pt x="507030" y="864539"/>
                  <a:pt x="466863" y="9159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9"/>
          <p:cNvSpPr/>
          <p:nvPr/>
        </p:nvSpPr>
        <p:spPr>
          <a:xfrm>
            <a:off x="4640011" y="3758397"/>
            <a:ext cx="467833" cy="149265"/>
          </a:xfrm>
          <a:custGeom>
            <a:avLst/>
            <a:gdLst>
              <a:gd name="connsiteX0" fmla="*/ 0 w 467833"/>
              <a:gd name="connsiteY0" fmla="*/ 57116 h 149265"/>
              <a:gd name="connsiteX1" fmla="*/ 92149 w 467833"/>
              <a:gd name="connsiteY1" fmla="*/ 106735 h 149265"/>
              <a:gd name="connsiteX2" fmla="*/ 241005 w 467833"/>
              <a:gd name="connsiteY2" fmla="*/ 28763 h 149265"/>
              <a:gd name="connsiteX3" fmla="*/ 354419 w 467833"/>
              <a:gd name="connsiteY3" fmla="*/ 7498 h 149265"/>
              <a:gd name="connsiteX4" fmla="*/ 467833 w 467833"/>
              <a:gd name="connsiteY4" fmla="*/ 149265 h 14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833" h="149265">
                <a:moveTo>
                  <a:pt x="0" y="57116"/>
                </a:moveTo>
                <a:cubicBezTo>
                  <a:pt x="25991" y="84288"/>
                  <a:pt x="51982" y="111460"/>
                  <a:pt x="92149" y="106735"/>
                </a:cubicBezTo>
                <a:cubicBezTo>
                  <a:pt x="132316" y="102010"/>
                  <a:pt x="197293" y="45303"/>
                  <a:pt x="241005" y="28763"/>
                </a:cubicBezTo>
                <a:cubicBezTo>
                  <a:pt x="284717" y="12223"/>
                  <a:pt x="316614" y="-12586"/>
                  <a:pt x="354419" y="7498"/>
                </a:cubicBezTo>
                <a:cubicBezTo>
                  <a:pt x="392224" y="27582"/>
                  <a:pt x="430028" y="88423"/>
                  <a:pt x="467833" y="1492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21"/>
          <p:cNvSpPr/>
          <p:nvPr/>
        </p:nvSpPr>
        <p:spPr>
          <a:xfrm>
            <a:off x="3759294" y="4013988"/>
            <a:ext cx="235675" cy="418214"/>
          </a:xfrm>
          <a:custGeom>
            <a:avLst/>
            <a:gdLst>
              <a:gd name="connsiteX0" fmla="*/ 235675 w 235675"/>
              <a:gd name="connsiteY0" fmla="*/ 0 h 418214"/>
              <a:gd name="connsiteX1" fmla="*/ 157703 w 235675"/>
              <a:gd name="connsiteY1" fmla="*/ 163032 h 418214"/>
              <a:gd name="connsiteX2" fmla="*/ 51377 w 235675"/>
              <a:gd name="connsiteY2" fmla="*/ 205562 h 418214"/>
              <a:gd name="connsiteX3" fmla="*/ 1759 w 235675"/>
              <a:gd name="connsiteY3" fmla="*/ 340241 h 418214"/>
              <a:gd name="connsiteX4" fmla="*/ 15936 w 235675"/>
              <a:gd name="connsiteY4" fmla="*/ 418214 h 41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675" h="418214">
                <a:moveTo>
                  <a:pt x="235675" y="0"/>
                </a:moveTo>
                <a:cubicBezTo>
                  <a:pt x="212047" y="64386"/>
                  <a:pt x="188419" y="128772"/>
                  <a:pt x="157703" y="163032"/>
                </a:cubicBezTo>
                <a:cubicBezTo>
                  <a:pt x="126987" y="197292"/>
                  <a:pt x="77368" y="176027"/>
                  <a:pt x="51377" y="205562"/>
                </a:cubicBezTo>
                <a:cubicBezTo>
                  <a:pt x="25386" y="235097"/>
                  <a:pt x="7666" y="304799"/>
                  <a:pt x="1759" y="340241"/>
                </a:cubicBezTo>
                <a:cubicBezTo>
                  <a:pt x="-4148" y="375683"/>
                  <a:pt x="5894" y="396948"/>
                  <a:pt x="15936" y="4182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2"/>
          <p:cNvSpPr/>
          <p:nvPr/>
        </p:nvSpPr>
        <p:spPr>
          <a:xfrm>
            <a:off x="3364104" y="4351391"/>
            <a:ext cx="248093" cy="116252"/>
          </a:xfrm>
          <a:custGeom>
            <a:avLst/>
            <a:gdLst>
              <a:gd name="connsiteX0" fmla="*/ 0 w 248093"/>
              <a:gd name="connsiteY0" fmla="*/ 45369 h 116252"/>
              <a:gd name="connsiteX1" fmla="*/ 99237 w 248093"/>
              <a:gd name="connsiteY1" fmla="*/ 2838 h 116252"/>
              <a:gd name="connsiteX2" fmla="*/ 248093 w 248093"/>
              <a:gd name="connsiteY2" fmla="*/ 116252 h 11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093" h="116252">
                <a:moveTo>
                  <a:pt x="0" y="45369"/>
                </a:moveTo>
                <a:cubicBezTo>
                  <a:pt x="28944" y="18196"/>
                  <a:pt x="57888" y="-8976"/>
                  <a:pt x="99237" y="2838"/>
                </a:cubicBezTo>
                <a:cubicBezTo>
                  <a:pt x="140586" y="14652"/>
                  <a:pt x="194339" y="65452"/>
                  <a:pt x="248093" y="1162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3"/>
          <p:cNvSpPr/>
          <p:nvPr/>
        </p:nvSpPr>
        <p:spPr>
          <a:xfrm>
            <a:off x="4179267" y="3936015"/>
            <a:ext cx="286048" cy="220428"/>
          </a:xfrm>
          <a:custGeom>
            <a:avLst/>
            <a:gdLst>
              <a:gd name="connsiteX0" fmla="*/ 0 w 286048"/>
              <a:gd name="connsiteY0" fmla="*/ 63796 h 220428"/>
              <a:gd name="connsiteX1" fmla="*/ 42530 w 286048"/>
              <a:gd name="connsiteY1" fmla="*/ 198475 h 220428"/>
              <a:gd name="connsiteX2" fmla="*/ 198474 w 286048"/>
              <a:gd name="connsiteY2" fmla="*/ 212652 h 220428"/>
              <a:gd name="connsiteX3" fmla="*/ 283535 w 286048"/>
              <a:gd name="connsiteY3" fmla="*/ 120503 h 220428"/>
              <a:gd name="connsiteX4" fmla="*/ 255181 w 286048"/>
              <a:gd name="connsiteY4" fmla="*/ 0 h 22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048" h="220428">
                <a:moveTo>
                  <a:pt x="0" y="63796"/>
                </a:moveTo>
                <a:cubicBezTo>
                  <a:pt x="4725" y="118731"/>
                  <a:pt x="9451" y="173666"/>
                  <a:pt x="42530" y="198475"/>
                </a:cubicBezTo>
                <a:cubicBezTo>
                  <a:pt x="75609" y="223284"/>
                  <a:pt x="158307" y="225647"/>
                  <a:pt x="198474" y="212652"/>
                </a:cubicBezTo>
                <a:cubicBezTo>
                  <a:pt x="238642" y="199657"/>
                  <a:pt x="274084" y="155945"/>
                  <a:pt x="283535" y="120503"/>
                </a:cubicBezTo>
                <a:cubicBezTo>
                  <a:pt x="292986" y="85061"/>
                  <a:pt x="274083" y="42530"/>
                  <a:pt x="2551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11"/>
          <p:cNvSpPr/>
          <p:nvPr/>
        </p:nvSpPr>
        <p:spPr>
          <a:xfrm>
            <a:off x="4363564" y="2484147"/>
            <a:ext cx="1187484" cy="1649839"/>
          </a:xfrm>
          <a:custGeom>
            <a:avLst/>
            <a:gdLst>
              <a:gd name="connsiteX0" fmla="*/ 0 w 829339"/>
              <a:gd name="connsiteY0" fmla="*/ 1573619 h 1573619"/>
              <a:gd name="connsiteX1" fmla="*/ 28353 w 829339"/>
              <a:gd name="connsiteY1" fmla="*/ 1034902 h 1573619"/>
              <a:gd name="connsiteX2" fmla="*/ 120502 w 829339"/>
              <a:gd name="connsiteY2" fmla="*/ 602512 h 1573619"/>
              <a:gd name="connsiteX3" fmla="*/ 347330 w 829339"/>
              <a:gd name="connsiteY3" fmla="*/ 283535 h 1573619"/>
              <a:gd name="connsiteX4" fmla="*/ 829339 w 829339"/>
              <a:gd name="connsiteY4" fmla="*/ 0 h 1573619"/>
              <a:gd name="connsiteX0" fmla="*/ 0 w 1954249"/>
              <a:gd name="connsiteY0" fmla="*/ 1968324 h 1968324"/>
              <a:gd name="connsiteX1" fmla="*/ 28353 w 1954249"/>
              <a:gd name="connsiteY1" fmla="*/ 1429607 h 1968324"/>
              <a:gd name="connsiteX2" fmla="*/ 120502 w 1954249"/>
              <a:gd name="connsiteY2" fmla="*/ 997217 h 1968324"/>
              <a:gd name="connsiteX3" fmla="*/ 347330 w 1954249"/>
              <a:gd name="connsiteY3" fmla="*/ 678240 h 1968324"/>
              <a:gd name="connsiteX4" fmla="*/ 1954249 w 1954249"/>
              <a:gd name="connsiteY4" fmla="*/ 0 h 1968324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3019952 w 3019952"/>
              <a:gd name="connsiteY4" fmla="*/ 0 h 1738080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2035994 w 3019952"/>
              <a:gd name="connsiteY4" fmla="*/ 180339 h 1738080"/>
              <a:gd name="connsiteX5" fmla="*/ 3019952 w 3019952"/>
              <a:gd name="connsiteY5" fmla="*/ 0 h 1738080"/>
              <a:gd name="connsiteX0" fmla="*/ 0 w 3019952"/>
              <a:gd name="connsiteY0" fmla="*/ 1738080 h 1738080"/>
              <a:gd name="connsiteX1" fmla="*/ 28353 w 3019952"/>
              <a:gd name="connsiteY1" fmla="*/ 1199363 h 1738080"/>
              <a:gd name="connsiteX2" fmla="*/ 120502 w 3019952"/>
              <a:gd name="connsiteY2" fmla="*/ 766973 h 1738080"/>
              <a:gd name="connsiteX3" fmla="*/ 347330 w 3019952"/>
              <a:gd name="connsiteY3" fmla="*/ 447996 h 1738080"/>
              <a:gd name="connsiteX4" fmla="*/ 1286054 w 3019952"/>
              <a:gd name="connsiteY4" fmla="*/ 292172 h 1738080"/>
              <a:gd name="connsiteX5" fmla="*/ 2035994 w 3019952"/>
              <a:gd name="connsiteY5" fmla="*/ 180339 h 1738080"/>
              <a:gd name="connsiteX6" fmla="*/ 3019952 w 3019952"/>
              <a:gd name="connsiteY6" fmla="*/ 0 h 1738080"/>
              <a:gd name="connsiteX0" fmla="*/ 0 w 3019952"/>
              <a:gd name="connsiteY0" fmla="*/ 1976566 h 1976566"/>
              <a:gd name="connsiteX1" fmla="*/ 28353 w 3019952"/>
              <a:gd name="connsiteY1" fmla="*/ 1437849 h 1976566"/>
              <a:gd name="connsiteX2" fmla="*/ 120502 w 3019952"/>
              <a:gd name="connsiteY2" fmla="*/ 1005459 h 1976566"/>
              <a:gd name="connsiteX3" fmla="*/ 347330 w 3019952"/>
              <a:gd name="connsiteY3" fmla="*/ 686482 h 1976566"/>
              <a:gd name="connsiteX4" fmla="*/ 1286054 w 3019952"/>
              <a:gd name="connsiteY4" fmla="*/ 530658 h 1976566"/>
              <a:gd name="connsiteX5" fmla="*/ 2167562 w 3019952"/>
              <a:gd name="connsiteY5" fmla="*/ 10963 h 1976566"/>
              <a:gd name="connsiteX6" fmla="*/ 3019952 w 3019952"/>
              <a:gd name="connsiteY6" fmla="*/ 238486 h 1976566"/>
              <a:gd name="connsiteX0" fmla="*/ 0 w 3052844"/>
              <a:gd name="connsiteY0" fmla="*/ 1981937 h 1981937"/>
              <a:gd name="connsiteX1" fmla="*/ 28353 w 3052844"/>
              <a:gd name="connsiteY1" fmla="*/ 1443220 h 1981937"/>
              <a:gd name="connsiteX2" fmla="*/ 120502 w 3052844"/>
              <a:gd name="connsiteY2" fmla="*/ 1010830 h 1981937"/>
              <a:gd name="connsiteX3" fmla="*/ 347330 w 3052844"/>
              <a:gd name="connsiteY3" fmla="*/ 691853 h 1981937"/>
              <a:gd name="connsiteX4" fmla="*/ 1286054 w 3052844"/>
              <a:gd name="connsiteY4" fmla="*/ 536029 h 1981937"/>
              <a:gd name="connsiteX5" fmla="*/ 2167562 w 3052844"/>
              <a:gd name="connsiteY5" fmla="*/ 16334 h 1981937"/>
              <a:gd name="connsiteX6" fmla="*/ 3052844 w 3052844"/>
              <a:gd name="connsiteY6" fmla="*/ 118867 h 1981937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286054 w 3052844"/>
              <a:gd name="connsiteY4" fmla="*/ 531186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261471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307520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347330 w 3052844"/>
              <a:gd name="connsiteY3" fmla="*/ 687010 h 1977094"/>
              <a:gd name="connsiteX4" fmla="*/ 1318946 w 3052844"/>
              <a:gd name="connsiteY4" fmla="*/ 307520 h 1977094"/>
              <a:gd name="connsiteX5" fmla="*/ 2167562 w 3052844"/>
              <a:gd name="connsiteY5" fmla="*/ 11491 h 1977094"/>
              <a:gd name="connsiteX6" fmla="*/ 3052844 w 3052844"/>
              <a:gd name="connsiteY6" fmla="*/ 114024 h 1977094"/>
              <a:gd name="connsiteX0" fmla="*/ 0 w 3052844"/>
              <a:gd name="connsiteY0" fmla="*/ 1977094 h 1977094"/>
              <a:gd name="connsiteX1" fmla="*/ 28353 w 3052844"/>
              <a:gd name="connsiteY1" fmla="*/ 1438377 h 1977094"/>
              <a:gd name="connsiteX2" fmla="*/ 120502 w 3052844"/>
              <a:gd name="connsiteY2" fmla="*/ 1005987 h 1977094"/>
              <a:gd name="connsiteX3" fmla="*/ 1318946 w 3052844"/>
              <a:gd name="connsiteY3" fmla="*/ 307520 h 1977094"/>
              <a:gd name="connsiteX4" fmla="*/ 2167562 w 3052844"/>
              <a:gd name="connsiteY4" fmla="*/ 11491 h 1977094"/>
              <a:gd name="connsiteX5" fmla="*/ 3052844 w 3052844"/>
              <a:gd name="connsiteY5" fmla="*/ 114024 h 1977094"/>
              <a:gd name="connsiteX0" fmla="*/ 8439 w 3061283"/>
              <a:gd name="connsiteY0" fmla="*/ 1977094 h 1977094"/>
              <a:gd name="connsiteX1" fmla="*/ 36792 w 3061283"/>
              <a:gd name="connsiteY1" fmla="*/ 1438377 h 1977094"/>
              <a:gd name="connsiteX2" fmla="*/ 392077 w 3061283"/>
              <a:gd name="connsiteY2" fmla="*/ 782321 h 1977094"/>
              <a:gd name="connsiteX3" fmla="*/ 1327385 w 3061283"/>
              <a:gd name="connsiteY3" fmla="*/ 307520 h 1977094"/>
              <a:gd name="connsiteX4" fmla="*/ 2176001 w 3061283"/>
              <a:gd name="connsiteY4" fmla="*/ 11491 h 1977094"/>
              <a:gd name="connsiteX5" fmla="*/ 3061283 w 3061283"/>
              <a:gd name="connsiteY5" fmla="*/ 114024 h 1977094"/>
              <a:gd name="connsiteX0" fmla="*/ 6685 w 3059529"/>
              <a:gd name="connsiteY0" fmla="*/ 1977094 h 1977094"/>
              <a:gd name="connsiteX1" fmla="*/ 35038 w 3059529"/>
              <a:gd name="connsiteY1" fmla="*/ 1438377 h 1977094"/>
              <a:gd name="connsiteX2" fmla="*/ 364009 w 3059529"/>
              <a:gd name="connsiteY2" fmla="*/ 736272 h 1977094"/>
              <a:gd name="connsiteX3" fmla="*/ 1325631 w 3059529"/>
              <a:gd name="connsiteY3" fmla="*/ 307520 h 1977094"/>
              <a:gd name="connsiteX4" fmla="*/ 2174247 w 3059529"/>
              <a:gd name="connsiteY4" fmla="*/ 11491 h 1977094"/>
              <a:gd name="connsiteX5" fmla="*/ 3059529 w 3059529"/>
              <a:gd name="connsiteY5" fmla="*/ 114024 h 1977094"/>
              <a:gd name="connsiteX0" fmla="*/ 6685 w 3059529"/>
              <a:gd name="connsiteY0" fmla="*/ 1977094 h 1977094"/>
              <a:gd name="connsiteX1" fmla="*/ 35038 w 3059529"/>
              <a:gd name="connsiteY1" fmla="*/ 1438377 h 1977094"/>
              <a:gd name="connsiteX2" fmla="*/ 364009 w 3059529"/>
              <a:gd name="connsiteY2" fmla="*/ 736272 h 1977094"/>
              <a:gd name="connsiteX3" fmla="*/ 1187484 w 3059529"/>
              <a:gd name="connsiteY3" fmla="*/ 327255 h 1977094"/>
              <a:gd name="connsiteX4" fmla="*/ 2174247 w 3059529"/>
              <a:gd name="connsiteY4" fmla="*/ 11491 h 1977094"/>
              <a:gd name="connsiteX5" fmla="*/ 3059529 w 3059529"/>
              <a:gd name="connsiteY5" fmla="*/ 114024 h 1977094"/>
              <a:gd name="connsiteX0" fmla="*/ 6685 w 3059529"/>
              <a:gd name="connsiteY0" fmla="*/ 1932745 h 1932745"/>
              <a:gd name="connsiteX1" fmla="*/ 35038 w 3059529"/>
              <a:gd name="connsiteY1" fmla="*/ 1394028 h 1932745"/>
              <a:gd name="connsiteX2" fmla="*/ 364009 w 3059529"/>
              <a:gd name="connsiteY2" fmla="*/ 691923 h 1932745"/>
              <a:gd name="connsiteX3" fmla="*/ 1187484 w 3059529"/>
              <a:gd name="connsiteY3" fmla="*/ 282906 h 1932745"/>
              <a:gd name="connsiteX4" fmla="*/ 2187404 w 3059529"/>
              <a:gd name="connsiteY4" fmla="*/ 13191 h 1932745"/>
              <a:gd name="connsiteX5" fmla="*/ 3059529 w 3059529"/>
              <a:gd name="connsiteY5" fmla="*/ 69675 h 1932745"/>
              <a:gd name="connsiteX0" fmla="*/ 6685 w 3059529"/>
              <a:gd name="connsiteY0" fmla="*/ 1932745 h 1932745"/>
              <a:gd name="connsiteX1" fmla="*/ 35038 w 3059529"/>
              <a:gd name="connsiteY1" fmla="*/ 1394028 h 1932745"/>
              <a:gd name="connsiteX2" fmla="*/ 364009 w 3059529"/>
              <a:gd name="connsiteY2" fmla="*/ 691923 h 1932745"/>
              <a:gd name="connsiteX3" fmla="*/ 799077 w 3059529"/>
              <a:gd name="connsiteY3" fmla="*/ 433806 h 1932745"/>
              <a:gd name="connsiteX4" fmla="*/ 1187484 w 3059529"/>
              <a:gd name="connsiteY4" fmla="*/ 282906 h 1932745"/>
              <a:gd name="connsiteX5" fmla="*/ 2187404 w 3059529"/>
              <a:gd name="connsiteY5" fmla="*/ 13191 h 1932745"/>
              <a:gd name="connsiteX6" fmla="*/ 3059529 w 3059529"/>
              <a:gd name="connsiteY6" fmla="*/ 69675 h 1932745"/>
              <a:gd name="connsiteX0" fmla="*/ 6685 w 2187404"/>
              <a:gd name="connsiteY0" fmla="*/ 1919554 h 1919554"/>
              <a:gd name="connsiteX1" fmla="*/ 35038 w 2187404"/>
              <a:gd name="connsiteY1" fmla="*/ 1380837 h 1919554"/>
              <a:gd name="connsiteX2" fmla="*/ 364009 w 2187404"/>
              <a:gd name="connsiteY2" fmla="*/ 678732 h 1919554"/>
              <a:gd name="connsiteX3" fmla="*/ 799077 w 2187404"/>
              <a:gd name="connsiteY3" fmla="*/ 420615 h 1919554"/>
              <a:gd name="connsiteX4" fmla="*/ 1187484 w 2187404"/>
              <a:gd name="connsiteY4" fmla="*/ 269715 h 1919554"/>
              <a:gd name="connsiteX5" fmla="*/ 2187404 w 2187404"/>
              <a:gd name="connsiteY5" fmla="*/ 0 h 1919554"/>
              <a:gd name="connsiteX0" fmla="*/ 6685 w 1187484"/>
              <a:gd name="connsiteY0" fmla="*/ 1649839 h 1649839"/>
              <a:gd name="connsiteX1" fmla="*/ 35038 w 1187484"/>
              <a:gd name="connsiteY1" fmla="*/ 1111122 h 1649839"/>
              <a:gd name="connsiteX2" fmla="*/ 364009 w 1187484"/>
              <a:gd name="connsiteY2" fmla="*/ 409017 h 1649839"/>
              <a:gd name="connsiteX3" fmla="*/ 799077 w 1187484"/>
              <a:gd name="connsiteY3" fmla="*/ 150900 h 1649839"/>
              <a:gd name="connsiteX4" fmla="*/ 1187484 w 1187484"/>
              <a:gd name="connsiteY4" fmla="*/ 0 h 1649839"/>
              <a:gd name="connsiteX0" fmla="*/ 6685 w 1187484"/>
              <a:gd name="connsiteY0" fmla="*/ 1649839 h 1649839"/>
              <a:gd name="connsiteX1" fmla="*/ 35038 w 1187484"/>
              <a:gd name="connsiteY1" fmla="*/ 1111122 h 1649839"/>
              <a:gd name="connsiteX2" fmla="*/ 364009 w 1187484"/>
              <a:gd name="connsiteY2" fmla="*/ 409017 h 1649839"/>
              <a:gd name="connsiteX3" fmla="*/ 1187484 w 1187484"/>
              <a:gd name="connsiteY3" fmla="*/ 0 h 164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484" h="1649839">
                <a:moveTo>
                  <a:pt x="6685" y="1649839"/>
                </a:moveTo>
                <a:cubicBezTo>
                  <a:pt x="10819" y="1461406"/>
                  <a:pt x="-24516" y="1317926"/>
                  <a:pt x="35038" y="1111122"/>
                </a:cubicBezTo>
                <a:cubicBezTo>
                  <a:pt x="94592" y="904318"/>
                  <a:pt x="171935" y="594204"/>
                  <a:pt x="364009" y="409017"/>
                </a:cubicBezTo>
                <a:cubicBezTo>
                  <a:pt x="556083" y="223830"/>
                  <a:pt x="1015927" y="85212"/>
                  <a:pt x="11874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 rot="19980452">
            <a:off x="4374467" y="4152545"/>
            <a:ext cx="206478" cy="38986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 : forme 66"/>
          <p:cNvSpPr/>
          <p:nvPr/>
        </p:nvSpPr>
        <p:spPr>
          <a:xfrm>
            <a:off x="3697634" y="4513007"/>
            <a:ext cx="1377051" cy="1435510"/>
          </a:xfrm>
          <a:custGeom>
            <a:avLst/>
            <a:gdLst>
              <a:gd name="connsiteX0" fmla="*/ 835742 w 1377051"/>
              <a:gd name="connsiteY0" fmla="*/ 0 h 1435510"/>
              <a:gd name="connsiteX1" fmla="*/ 1238865 w 1377051"/>
              <a:gd name="connsiteY1" fmla="*/ 668594 h 1435510"/>
              <a:gd name="connsiteX2" fmla="*/ 1376516 w 1377051"/>
              <a:gd name="connsiteY2" fmla="*/ 1307690 h 1435510"/>
              <a:gd name="connsiteX3" fmla="*/ 1199536 w 1377051"/>
              <a:gd name="connsiteY3" fmla="*/ 1435510 h 1435510"/>
              <a:gd name="connsiteX4" fmla="*/ 481781 w 1377051"/>
              <a:gd name="connsiteY4" fmla="*/ 1307690 h 1435510"/>
              <a:gd name="connsiteX5" fmla="*/ 0 w 1377051"/>
              <a:gd name="connsiteY5" fmla="*/ 835742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7051" h="1435510">
                <a:moveTo>
                  <a:pt x="835742" y="0"/>
                </a:moveTo>
                <a:cubicBezTo>
                  <a:pt x="992239" y="225323"/>
                  <a:pt x="1148736" y="450646"/>
                  <a:pt x="1238865" y="668594"/>
                </a:cubicBezTo>
                <a:cubicBezTo>
                  <a:pt x="1328994" y="886542"/>
                  <a:pt x="1383071" y="1179871"/>
                  <a:pt x="1376516" y="1307690"/>
                </a:cubicBezTo>
                <a:cubicBezTo>
                  <a:pt x="1369961" y="1435509"/>
                  <a:pt x="1348658" y="1435510"/>
                  <a:pt x="1199536" y="1435510"/>
                </a:cubicBezTo>
                <a:cubicBezTo>
                  <a:pt x="1050414" y="1435510"/>
                  <a:pt x="681704" y="1407651"/>
                  <a:pt x="481781" y="1307690"/>
                </a:cubicBezTo>
                <a:cubicBezTo>
                  <a:pt x="281858" y="1207729"/>
                  <a:pt x="140929" y="1021735"/>
                  <a:pt x="0" y="83574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 : forme 67"/>
          <p:cNvSpPr/>
          <p:nvPr/>
        </p:nvSpPr>
        <p:spPr>
          <a:xfrm>
            <a:off x="4572706" y="4080388"/>
            <a:ext cx="1436366" cy="1711329"/>
          </a:xfrm>
          <a:custGeom>
            <a:avLst/>
            <a:gdLst>
              <a:gd name="connsiteX0" fmla="*/ 0 w 1475695"/>
              <a:gd name="connsiteY0" fmla="*/ 363793 h 1711329"/>
              <a:gd name="connsiteX1" fmla="*/ 314632 w 1475695"/>
              <a:gd name="connsiteY1" fmla="*/ 717754 h 1711329"/>
              <a:gd name="connsiteX2" fmla="*/ 796413 w 1475695"/>
              <a:gd name="connsiteY2" fmla="*/ 1622322 h 1711329"/>
              <a:gd name="connsiteX3" fmla="*/ 1199536 w 1475695"/>
              <a:gd name="connsiteY3" fmla="*/ 1632154 h 1711329"/>
              <a:gd name="connsiteX4" fmla="*/ 1455174 w 1475695"/>
              <a:gd name="connsiteY4" fmla="*/ 1219200 h 1711329"/>
              <a:gd name="connsiteX5" fmla="*/ 1445342 w 1475695"/>
              <a:gd name="connsiteY5" fmla="*/ 698090 h 1711329"/>
              <a:gd name="connsiteX6" fmla="*/ 1327355 w 1475695"/>
              <a:gd name="connsiteY6" fmla="*/ 0 h 1711329"/>
              <a:gd name="connsiteX0" fmla="*/ 0 w 1436366"/>
              <a:gd name="connsiteY0" fmla="*/ 373626 h 1711329"/>
              <a:gd name="connsiteX1" fmla="*/ 275303 w 1436366"/>
              <a:gd name="connsiteY1" fmla="*/ 717754 h 1711329"/>
              <a:gd name="connsiteX2" fmla="*/ 757084 w 1436366"/>
              <a:gd name="connsiteY2" fmla="*/ 1622322 h 1711329"/>
              <a:gd name="connsiteX3" fmla="*/ 1160207 w 1436366"/>
              <a:gd name="connsiteY3" fmla="*/ 1632154 h 1711329"/>
              <a:gd name="connsiteX4" fmla="*/ 1415845 w 1436366"/>
              <a:gd name="connsiteY4" fmla="*/ 1219200 h 1711329"/>
              <a:gd name="connsiteX5" fmla="*/ 1406013 w 1436366"/>
              <a:gd name="connsiteY5" fmla="*/ 698090 h 1711329"/>
              <a:gd name="connsiteX6" fmla="*/ 1288026 w 1436366"/>
              <a:gd name="connsiteY6" fmla="*/ 0 h 17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6366" h="1711329">
                <a:moveTo>
                  <a:pt x="0" y="373626"/>
                </a:moveTo>
                <a:cubicBezTo>
                  <a:pt x="90948" y="445729"/>
                  <a:pt x="149122" y="509638"/>
                  <a:pt x="275303" y="717754"/>
                </a:cubicBezTo>
                <a:cubicBezTo>
                  <a:pt x="401484" y="925870"/>
                  <a:pt x="609600" y="1469922"/>
                  <a:pt x="757084" y="1622322"/>
                </a:cubicBezTo>
                <a:cubicBezTo>
                  <a:pt x="904568" y="1774722"/>
                  <a:pt x="1050414" y="1699341"/>
                  <a:pt x="1160207" y="1632154"/>
                </a:cubicBezTo>
                <a:cubicBezTo>
                  <a:pt x="1270000" y="1564967"/>
                  <a:pt x="1374877" y="1374877"/>
                  <a:pt x="1415845" y="1219200"/>
                </a:cubicBezTo>
                <a:cubicBezTo>
                  <a:pt x="1456813" y="1063523"/>
                  <a:pt x="1427316" y="901290"/>
                  <a:pt x="1406013" y="698090"/>
                </a:cubicBezTo>
                <a:cubicBezTo>
                  <a:pt x="1384710" y="494890"/>
                  <a:pt x="1336368" y="247445"/>
                  <a:pt x="1288026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Ellipse 68"/>
          <p:cNvSpPr/>
          <p:nvPr/>
        </p:nvSpPr>
        <p:spPr>
          <a:xfrm rot="13815352">
            <a:off x="3024726" y="3328998"/>
            <a:ext cx="180986" cy="28842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orme libre 20"/>
          <p:cNvSpPr/>
          <p:nvPr/>
        </p:nvSpPr>
        <p:spPr>
          <a:xfrm>
            <a:off x="5441064" y="3586443"/>
            <a:ext cx="159354" cy="255182"/>
          </a:xfrm>
          <a:custGeom>
            <a:avLst/>
            <a:gdLst>
              <a:gd name="connsiteX0" fmla="*/ 159354 w 159354"/>
              <a:gd name="connsiteY0" fmla="*/ 0 h 255182"/>
              <a:gd name="connsiteX1" fmla="*/ 38852 w 159354"/>
              <a:gd name="connsiteY1" fmla="*/ 63796 h 255182"/>
              <a:gd name="connsiteX2" fmla="*/ 3410 w 159354"/>
              <a:gd name="connsiteY2" fmla="*/ 155944 h 255182"/>
              <a:gd name="connsiteX3" fmla="*/ 3410 w 159354"/>
              <a:gd name="connsiteY3" fmla="*/ 255182 h 25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54" h="255182">
                <a:moveTo>
                  <a:pt x="159354" y="0"/>
                </a:moveTo>
                <a:cubicBezTo>
                  <a:pt x="112098" y="18902"/>
                  <a:pt x="64843" y="37805"/>
                  <a:pt x="38852" y="63796"/>
                </a:cubicBezTo>
                <a:cubicBezTo>
                  <a:pt x="12861" y="89787"/>
                  <a:pt x="9317" y="124046"/>
                  <a:pt x="3410" y="155944"/>
                </a:cubicBezTo>
                <a:cubicBezTo>
                  <a:pt x="-2497" y="187842"/>
                  <a:pt x="456" y="221512"/>
                  <a:pt x="3410" y="2551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/>
          <p:cNvCxnSpPr>
            <a:cxnSpLocks/>
          </p:cNvCxnSpPr>
          <p:nvPr/>
        </p:nvCxnSpPr>
        <p:spPr>
          <a:xfrm flipV="1">
            <a:off x="3043588" y="3429306"/>
            <a:ext cx="3083456" cy="1251804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4968378" y="4538276"/>
            <a:ext cx="255639" cy="2559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553122" y="4513007"/>
            <a:ext cx="2190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Dissociation </a:t>
            </a:r>
          </a:p>
          <a:p>
            <a:pPr algn="ctr"/>
            <a:r>
              <a:rPr lang="fr-FR" dirty="0"/>
              <a:t>auriculo-ventriculaire</a:t>
            </a:r>
          </a:p>
        </p:txBody>
      </p:sp>
      <p:cxnSp>
        <p:nvCxnSpPr>
          <p:cNvPr id="31" name="Connecteur droit avec flèche 30"/>
          <p:cNvCxnSpPr>
            <a:cxnSpLocks/>
          </p:cNvCxnSpPr>
          <p:nvPr/>
        </p:nvCxnSpPr>
        <p:spPr>
          <a:xfrm flipH="1">
            <a:off x="4776145" y="3674583"/>
            <a:ext cx="1767294" cy="54020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6726649" y="3193416"/>
            <a:ext cx="1800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Echappement </a:t>
            </a:r>
          </a:p>
          <a:p>
            <a:r>
              <a:rPr lang="fr-FR" dirty="0" err="1">
                <a:solidFill>
                  <a:schemeClr val="accent5"/>
                </a:solidFill>
              </a:rPr>
              <a:t>Jonctionnel</a:t>
            </a:r>
            <a:r>
              <a:rPr lang="fr-FR" dirty="0">
                <a:solidFill>
                  <a:schemeClr val="accent5"/>
                </a:solidFill>
              </a:rPr>
              <a:t> </a:t>
            </a:r>
          </a:p>
          <a:p>
            <a:r>
              <a:rPr lang="fr-FR" dirty="0">
                <a:solidFill>
                  <a:schemeClr val="accent5"/>
                </a:solidFill>
              </a:rPr>
              <a:t>(QRS fins, rapide)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726649" y="4347475"/>
            <a:ext cx="1790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Echappement </a:t>
            </a:r>
          </a:p>
          <a:p>
            <a:r>
              <a:rPr lang="fr-FR" dirty="0">
                <a:solidFill>
                  <a:schemeClr val="accent5"/>
                </a:solidFill>
              </a:rPr>
              <a:t>Ventriculaire</a:t>
            </a:r>
          </a:p>
          <a:p>
            <a:r>
              <a:rPr lang="fr-FR" dirty="0">
                <a:solidFill>
                  <a:schemeClr val="accent5"/>
                </a:solidFill>
              </a:rPr>
              <a:t>(QRS larges, lent)</a:t>
            </a:r>
          </a:p>
        </p:txBody>
      </p:sp>
      <p:cxnSp>
        <p:nvCxnSpPr>
          <p:cNvPr id="42" name="Connecteur droit avec flèche 41"/>
          <p:cNvCxnSpPr>
            <a:cxnSpLocks/>
          </p:cNvCxnSpPr>
          <p:nvPr/>
        </p:nvCxnSpPr>
        <p:spPr>
          <a:xfrm flipH="1" flipV="1">
            <a:off x="5435959" y="4666228"/>
            <a:ext cx="1173457" cy="12055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>
            <a:cxnSpLocks/>
          </p:cNvCxnSpPr>
          <p:nvPr/>
        </p:nvCxnSpPr>
        <p:spPr>
          <a:xfrm>
            <a:off x="3364104" y="3521345"/>
            <a:ext cx="924296" cy="4808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Connecteur droit 79"/>
          <p:cNvCxnSpPr>
            <a:cxnSpLocks/>
          </p:cNvCxnSpPr>
          <p:nvPr/>
        </p:nvCxnSpPr>
        <p:spPr>
          <a:xfrm flipH="1">
            <a:off x="4234394" y="3929342"/>
            <a:ext cx="110176" cy="1684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itre 1"/>
          <p:cNvSpPr txBox="1">
            <a:spLocks/>
          </p:cNvSpPr>
          <p:nvPr/>
        </p:nvSpPr>
        <p:spPr>
          <a:xfrm>
            <a:off x="457200" y="602270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dirty="0"/>
              <a:t>Bloc auriculo-ventriculaire complet (BAV III)</a:t>
            </a:r>
          </a:p>
        </p:txBody>
      </p:sp>
    </p:spTree>
    <p:extLst>
      <p:ext uri="{BB962C8B-B14F-4D97-AF65-F5344CB8AC3E}">
        <p14:creationId xmlns:p14="http://schemas.microsoft.com/office/powerpoint/2010/main" val="229241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  <p:bldP spid="19" grpId="0" animBg="1"/>
      <p:bldP spid="19" grpId="1" animBg="1"/>
      <p:bldP spid="27" grpId="0"/>
      <p:bldP spid="72" grpId="0"/>
      <p:bldP spid="4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 de la repolarisation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8620" indent="-342900">
              <a:buFontTx/>
              <a:buChar char="-"/>
            </a:pPr>
            <a:r>
              <a:rPr lang="fr-FR" dirty="0"/>
              <a:t>Syndrome coronarien avec sus-décalage du segment ST</a:t>
            </a:r>
          </a:p>
          <a:p>
            <a:pPr marL="388620" indent="-342900">
              <a:buFontTx/>
              <a:buChar char="-"/>
            </a:pPr>
            <a:r>
              <a:rPr lang="fr-FR" dirty="0"/>
              <a:t>Séquelle d’infarctus (ondes q)</a:t>
            </a:r>
          </a:p>
          <a:p>
            <a:pPr marL="388620" indent="-342900">
              <a:buFontTx/>
              <a:buChar char="-"/>
            </a:pPr>
            <a:r>
              <a:rPr lang="fr-FR" dirty="0"/>
              <a:t>Péricardite aiguë</a:t>
            </a:r>
          </a:p>
          <a:p>
            <a:pPr marL="388620" indent="-342900">
              <a:buFontTx/>
              <a:buChar char="-"/>
            </a:pPr>
            <a:r>
              <a:rPr lang="fr-FR" dirty="0"/>
              <a:t>Syndrome de menace de l’IVA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5718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345"/>
            <a:ext cx="9144000" cy="396043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-78658"/>
            <a:ext cx="12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N°4</a:t>
            </a:r>
          </a:p>
        </p:txBody>
      </p:sp>
      <p:sp>
        <p:nvSpPr>
          <p:cNvPr id="8" name="Titre 4"/>
          <p:cNvSpPr txBox="1">
            <a:spLocks/>
          </p:cNvSpPr>
          <p:nvPr/>
        </p:nvSpPr>
        <p:spPr>
          <a:xfrm>
            <a:off x="457200" y="618808"/>
            <a:ext cx="8229600" cy="106984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dirty="0"/>
              <a:t>Syndrome coronarien aigu avec sus-décalage du segment ST (SCA ST+)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50238" y="6190863"/>
            <a:ext cx="444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Territoire antéro-</a:t>
            </a:r>
            <a:r>
              <a:rPr lang="fr-FR" sz="2800" dirty="0" err="1">
                <a:solidFill>
                  <a:schemeClr val="accent1"/>
                </a:solidFill>
              </a:rPr>
              <a:t>septo</a:t>
            </a:r>
            <a:r>
              <a:rPr lang="fr-FR" sz="2800" dirty="0">
                <a:solidFill>
                  <a:schemeClr val="accent1"/>
                </a:solidFill>
              </a:rPr>
              <a:t>-apical</a:t>
            </a:r>
          </a:p>
        </p:txBody>
      </p:sp>
    </p:spTree>
    <p:extLst>
      <p:ext uri="{BB962C8B-B14F-4D97-AF65-F5344CB8AC3E}">
        <p14:creationId xmlns:p14="http://schemas.microsoft.com/office/powerpoint/2010/main" val="1783541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6" y="1614170"/>
            <a:ext cx="8396748" cy="48000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-78658"/>
            <a:ext cx="136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N°10</a:t>
            </a:r>
          </a:p>
        </p:txBody>
      </p:sp>
      <p:sp>
        <p:nvSpPr>
          <p:cNvPr id="6" name="Titre 4"/>
          <p:cNvSpPr txBox="1">
            <a:spLocks/>
          </p:cNvSpPr>
          <p:nvPr/>
        </p:nvSpPr>
        <p:spPr>
          <a:xfrm>
            <a:off x="457200" y="618808"/>
            <a:ext cx="8229600" cy="106984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dirty="0"/>
              <a:t>Syndrome coronarien aigu avec sus-décalage du segment ST (SCA ST+)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29087" y="6334780"/>
            <a:ext cx="3485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Territoire </a:t>
            </a:r>
            <a:r>
              <a:rPr lang="fr-FR" sz="2800" dirty="0" err="1">
                <a:solidFill>
                  <a:schemeClr val="accent1"/>
                </a:solidFill>
              </a:rPr>
              <a:t>inféro</a:t>
            </a:r>
            <a:r>
              <a:rPr lang="fr-FR" sz="2800" dirty="0">
                <a:solidFill>
                  <a:schemeClr val="accent1"/>
                </a:solidFill>
              </a:rPr>
              <a:t>-latéral</a:t>
            </a:r>
          </a:p>
        </p:txBody>
      </p:sp>
    </p:spTree>
    <p:extLst>
      <p:ext uri="{BB962C8B-B14F-4D97-AF65-F5344CB8AC3E}">
        <p14:creationId xmlns:p14="http://schemas.microsoft.com/office/powerpoint/2010/main" val="42723709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named_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554" y="721851"/>
            <a:ext cx="6050116" cy="60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estpain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5787"/>
            <a:ext cx="9150624" cy="536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-78658"/>
            <a:ext cx="12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N°6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97425"/>
            <a:ext cx="8229600" cy="1069848"/>
          </a:xfrm>
        </p:spPr>
        <p:txBody>
          <a:bodyPr/>
          <a:lstStyle/>
          <a:p>
            <a:r>
              <a:rPr lang="fr-FR" dirty="0"/>
              <a:t>Péricardite aiguë</a:t>
            </a:r>
          </a:p>
        </p:txBody>
      </p:sp>
    </p:spTree>
    <p:extLst>
      <p:ext uri="{BB962C8B-B14F-4D97-AF65-F5344CB8AC3E}">
        <p14:creationId xmlns:p14="http://schemas.microsoft.com/office/powerpoint/2010/main" val="15853757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53989" y="-303411"/>
            <a:ext cx="5636021" cy="8686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-78658"/>
            <a:ext cx="136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ECG N°11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83007"/>
            <a:ext cx="8229600" cy="1069848"/>
          </a:xfrm>
        </p:spPr>
        <p:txBody>
          <a:bodyPr>
            <a:normAutofit/>
          </a:bodyPr>
          <a:lstStyle/>
          <a:p>
            <a:r>
              <a:rPr lang="fr-FR" dirty="0"/>
              <a:t>Séquelle d’infarctus (ondes q)</a:t>
            </a: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 flipH="1">
            <a:off x="6685938" y="1111045"/>
            <a:ext cx="88488" cy="341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cxnSpLocks/>
          </p:cNvCxnSpPr>
          <p:nvPr/>
        </p:nvCxnSpPr>
        <p:spPr>
          <a:xfrm flipH="1">
            <a:off x="6685938" y="2009988"/>
            <a:ext cx="88488" cy="341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</p:cNvCxnSpPr>
          <p:nvPr/>
        </p:nvCxnSpPr>
        <p:spPr>
          <a:xfrm flipH="1">
            <a:off x="6685938" y="3091536"/>
            <a:ext cx="88488" cy="341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 flipH="1">
            <a:off x="6685938" y="4173084"/>
            <a:ext cx="88488" cy="341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11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937140" y="2248188"/>
            <a:ext cx="1743342" cy="9400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1926798" y="4395172"/>
            <a:ext cx="1743342" cy="9400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330104" y="2256733"/>
            <a:ext cx="311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</a:p>
          <a:p>
            <a:r>
              <a:rPr lang="fr-FR" dirty="0"/>
              <a:t>+</a:t>
            </a:r>
          </a:p>
          <a:p>
            <a:r>
              <a:rPr lang="fr-FR" dirty="0"/>
              <a:t>+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48235" y="2256733"/>
            <a:ext cx="268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</a:t>
            </a:r>
          </a:p>
          <a:p>
            <a:r>
              <a:rPr lang="fr-FR" dirty="0"/>
              <a:t>-</a:t>
            </a:r>
          </a:p>
          <a:p>
            <a:r>
              <a:rPr lang="fr-FR" dirty="0"/>
              <a:t>-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020801" y="4403716"/>
            <a:ext cx="311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</a:p>
          <a:p>
            <a:r>
              <a:rPr lang="fr-FR" dirty="0"/>
              <a:t>+</a:t>
            </a:r>
          </a:p>
          <a:p>
            <a:r>
              <a:rPr lang="fr-FR" dirty="0"/>
              <a:t>+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85579" y="4386625"/>
            <a:ext cx="268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</a:t>
            </a:r>
          </a:p>
          <a:p>
            <a:r>
              <a:rPr lang="fr-FR" dirty="0"/>
              <a:t>-</a:t>
            </a:r>
          </a:p>
          <a:p>
            <a:pPr algn="ctr"/>
            <a:r>
              <a:rPr lang="fr-FR" dirty="0"/>
              <a:t>-</a:t>
            </a:r>
          </a:p>
        </p:txBody>
      </p:sp>
      <p:cxnSp>
        <p:nvCxnSpPr>
          <p:cNvPr id="11" name="Connecteur droit 10"/>
          <p:cNvCxnSpPr/>
          <p:nvPr/>
        </p:nvCxnSpPr>
        <p:spPr>
          <a:xfrm rot="5400000">
            <a:off x="4620858" y="2713935"/>
            <a:ext cx="9485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5400000">
            <a:off x="4620858" y="4869466"/>
            <a:ext cx="9485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638766" y="2594972"/>
            <a:ext cx="2736304" cy="158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e libre 19"/>
          <p:cNvSpPr/>
          <p:nvPr/>
        </p:nvSpPr>
        <p:spPr>
          <a:xfrm>
            <a:off x="6463302" y="1730876"/>
            <a:ext cx="324740" cy="1034041"/>
          </a:xfrm>
          <a:custGeom>
            <a:avLst/>
            <a:gdLst>
              <a:gd name="connsiteX0" fmla="*/ 0 w 324740"/>
              <a:gd name="connsiteY0" fmla="*/ 1034041 h 1034041"/>
              <a:gd name="connsiteX1" fmla="*/ 111095 w 324740"/>
              <a:gd name="connsiteY1" fmla="*/ 854580 h 1034041"/>
              <a:gd name="connsiteX2" fmla="*/ 188007 w 324740"/>
              <a:gd name="connsiteY2" fmla="*/ 8546 h 1034041"/>
              <a:gd name="connsiteX3" fmla="*/ 247828 w 324740"/>
              <a:gd name="connsiteY3" fmla="*/ 803305 h 1034041"/>
              <a:gd name="connsiteX4" fmla="*/ 324740 w 324740"/>
              <a:gd name="connsiteY4" fmla="*/ 1016950 h 10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740" h="1034041">
                <a:moveTo>
                  <a:pt x="0" y="1034041"/>
                </a:moveTo>
                <a:cubicBezTo>
                  <a:pt x="39880" y="1029768"/>
                  <a:pt x="79761" y="1025496"/>
                  <a:pt x="111095" y="854580"/>
                </a:cubicBezTo>
                <a:cubicBezTo>
                  <a:pt x="142429" y="683664"/>
                  <a:pt x="165218" y="17092"/>
                  <a:pt x="188007" y="8546"/>
                </a:cubicBezTo>
                <a:cubicBezTo>
                  <a:pt x="210796" y="0"/>
                  <a:pt x="225039" y="635238"/>
                  <a:pt x="247828" y="803305"/>
                </a:cubicBezTo>
                <a:cubicBezTo>
                  <a:pt x="270617" y="971372"/>
                  <a:pt x="297678" y="994161"/>
                  <a:pt x="324740" y="101695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 flipV="1">
            <a:off x="6463302" y="4899228"/>
            <a:ext cx="324740" cy="982183"/>
          </a:xfrm>
          <a:custGeom>
            <a:avLst/>
            <a:gdLst>
              <a:gd name="connsiteX0" fmla="*/ 0 w 324740"/>
              <a:gd name="connsiteY0" fmla="*/ 1034041 h 1034041"/>
              <a:gd name="connsiteX1" fmla="*/ 111095 w 324740"/>
              <a:gd name="connsiteY1" fmla="*/ 854580 h 1034041"/>
              <a:gd name="connsiteX2" fmla="*/ 188007 w 324740"/>
              <a:gd name="connsiteY2" fmla="*/ 8546 h 1034041"/>
              <a:gd name="connsiteX3" fmla="*/ 247828 w 324740"/>
              <a:gd name="connsiteY3" fmla="*/ 803305 h 1034041"/>
              <a:gd name="connsiteX4" fmla="*/ 324740 w 324740"/>
              <a:gd name="connsiteY4" fmla="*/ 1016950 h 10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740" h="1034041">
                <a:moveTo>
                  <a:pt x="0" y="1034041"/>
                </a:moveTo>
                <a:cubicBezTo>
                  <a:pt x="39880" y="1029768"/>
                  <a:pt x="79761" y="1025496"/>
                  <a:pt x="111095" y="854580"/>
                </a:cubicBezTo>
                <a:cubicBezTo>
                  <a:pt x="142429" y="683664"/>
                  <a:pt x="165218" y="17092"/>
                  <a:pt x="188007" y="8546"/>
                </a:cubicBezTo>
                <a:cubicBezTo>
                  <a:pt x="210796" y="0"/>
                  <a:pt x="225039" y="635238"/>
                  <a:pt x="247828" y="803305"/>
                </a:cubicBezTo>
                <a:cubicBezTo>
                  <a:pt x="270617" y="971372"/>
                  <a:pt x="297678" y="994161"/>
                  <a:pt x="324740" y="101695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1278726" y="4755212"/>
            <a:ext cx="2736304" cy="158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214830" y="17308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Dipôle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494750" y="5547300"/>
            <a:ext cx="2611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Orientation du courant :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-</a:t>
            </a:r>
            <a:r>
              <a:rPr lang="fr-FR" dirty="0"/>
              <a:t> vers </a:t>
            </a:r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447077" y="173087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électrode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5815230" y="2738988"/>
            <a:ext cx="172819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815230" y="4899228"/>
            <a:ext cx="172819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9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Genèse des ondes Q </a:t>
            </a:r>
          </a:p>
        </p:txBody>
      </p:sp>
      <p:sp>
        <p:nvSpPr>
          <p:cNvPr id="4" name="Arc plein 3"/>
          <p:cNvSpPr/>
          <p:nvPr/>
        </p:nvSpPr>
        <p:spPr>
          <a:xfrm rot="10800000">
            <a:off x="675117" y="726392"/>
            <a:ext cx="2059536" cy="4708733"/>
          </a:xfrm>
          <a:prstGeom prst="blockArc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rot="10800000" flipV="1">
            <a:off x="717847" y="3349951"/>
            <a:ext cx="367469" cy="341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rot="10800000" flipV="1">
            <a:off x="811851" y="3819970"/>
            <a:ext cx="358925" cy="769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10800000" flipV="1">
            <a:off x="880217" y="4298534"/>
            <a:ext cx="393109" cy="940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0800000" flipV="1">
            <a:off x="1119498" y="4717277"/>
            <a:ext cx="290560" cy="2221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 flipH="1">
            <a:off x="1726251" y="5024928"/>
            <a:ext cx="393110" cy="205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025352" y="4700187"/>
            <a:ext cx="324741" cy="1538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153539" y="4289989"/>
            <a:ext cx="408055" cy="769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264635" y="3862699"/>
            <a:ext cx="416600" cy="512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315909" y="3375589"/>
            <a:ext cx="390963" cy="427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5400000">
            <a:off x="1341690" y="5050562"/>
            <a:ext cx="358924" cy="205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plein 33"/>
          <p:cNvSpPr/>
          <p:nvPr/>
        </p:nvSpPr>
        <p:spPr>
          <a:xfrm rot="10800000">
            <a:off x="4785645" y="726392"/>
            <a:ext cx="2059536" cy="4708733"/>
          </a:xfrm>
          <a:prstGeom prst="blockArc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rot="10800000" flipV="1">
            <a:off x="4828375" y="3349951"/>
            <a:ext cx="367469" cy="341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rot="10800000" flipV="1">
            <a:off x="4922379" y="3819970"/>
            <a:ext cx="358925" cy="769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10800000" flipV="1">
            <a:off x="4990745" y="4298534"/>
            <a:ext cx="393109" cy="940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0800000" flipV="1">
            <a:off x="5230026" y="4717277"/>
            <a:ext cx="290560" cy="2221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rot="16200000" flipH="1">
            <a:off x="5836779" y="5024928"/>
            <a:ext cx="393110" cy="205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6135880" y="4700187"/>
            <a:ext cx="324741" cy="1538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rot="5400000">
            <a:off x="5452218" y="5050562"/>
            <a:ext cx="358924" cy="205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orme libre 45"/>
          <p:cNvSpPr/>
          <p:nvPr/>
        </p:nvSpPr>
        <p:spPr>
          <a:xfrm rot="10800000">
            <a:off x="6278721" y="3080761"/>
            <a:ext cx="566461" cy="1555450"/>
          </a:xfrm>
          <a:custGeom>
            <a:avLst/>
            <a:gdLst>
              <a:gd name="connsiteX0" fmla="*/ 0 w 2059536"/>
              <a:gd name="connsiteY0" fmla="*/ 2354365 h 4708733"/>
              <a:gd name="connsiteX1" fmla="*/ 208949 w 2059536"/>
              <a:gd name="connsiteY1" fmla="*/ 932661 h 4708733"/>
              <a:gd name="connsiteX2" fmla="*/ 1850589 w 2059536"/>
              <a:gd name="connsiteY2" fmla="*/ 932668 h 4708733"/>
              <a:gd name="connsiteX3" fmla="*/ 2059535 w 2059536"/>
              <a:gd name="connsiteY3" fmla="*/ 2354368 h 4708733"/>
              <a:gd name="connsiteX4" fmla="*/ 1544652 w 2059536"/>
              <a:gd name="connsiteY4" fmla="*/ 2354367 h 4708733"/>
              <a:gd name="connsiteX5" fmla="*/ 1493074 w 2059536"/>
              <a:gd name="connsiteY5" fmla="*/ 1551896 h 4708733"/>
              <a:gd name="connsiteX6" fmla="*/ 566461 w 2059536"/>
              <a:gd name="connsiteY6" fmla="*/ 1551897 h 4708733"/>
              <a:gd name="connsiteX7" fmla="*/ 514884 w 2059536"/>
              <a:gd name="connsiteY7" fmla="*/ 2354366 h 4708733"/>
              <a:gd name="connsiteX8" fmla="*/ 0 w 2059536"/>
              <a:gd name="connsiteY8" fmla="*/ 2354365 h 4708733"/>
              <a:gd name="connsiteX0" fmla="*/ 0 w 2059535"/>
              <a:gd name="connsiteY0" fmla="*/ 2185153 h 2185156"/>
              <a:gd name="connsiteX1" fmla="*/ 208949 w 2059535"/>
              <a:gd name="connsiteY1" fmla="*/ 763449 h 2185156"/>
              <a:gd name="connsiteX2" fmla="*/ 2059535 w 2059535"/>
              <a:gd name="connsiteY2" fmla="*/ 2185156 h 2185156"/>
              <a:gd name="connsiteX3" fmla="*/ 1544652 w 2059535"/>
              <a:gd name="connsiteY3" fmla="*/ 2185155 h 2185156"/>
              <a:gd name="connsiteX4" fmla="*/ 1493074 w 2059535"/>
              <a:gd name="connsiteY4" fmla="*/ 1382684 h 2185156"/>
              <a:gd name="connsiteX5" fmla="*/ 566461 w 2059535"/>
              <a:gd name="connsiteY5" fmla="*/ 1382685 h 2185156"/>
              <a:gd name="connsiteX6" fmla="*/ 514884 w 2059535"/>
              <a:gd name="connsiteY6" fmla="*/ 2185154 h 2185156"/>
              <a:gd name="connsiteX7" fmla="*/ 0 w 2059535"/>
              <a:gd name="connsiteY7" fmla="*/ 2185153 h 2185156"/>
              <a:gd name="connsiteX0" fmla="*/ 0 w 1544652"/>
              <a:gd name="connsiteY0" fmla="*/ 2185153 h 2185155"/>
              <a:gd name="connsiteX1" fmla="*/ 208949 w 1544652"/>
              <a:gd name="connsiteY1" fmla="*/ 763449 h 2185155"/>
              <a:gd name="connsiteX2" fmla="*/ 1544652 w 1544652"/>
              <a:gd name="connsiteY2" fmla="*/ 2185155 h 2185155"/>
              <a:gd name="connsiteX3" fmla="*/ 1493074 w 1544652"/>
              <a:gd name="connsiteY3" fmla="*/ 1382684 h 2185155"/>
              <a:gd name="connsiteX4" fmla="*/ 566461 w 1544652"/>
              <a:gd name="connsiteY4" fmla="*/ 1382685 h 2185155"/>
              <a:gd name="connsiteX5" fmla="*/ 514884 w 1544652"/>
              <a:gd name="connsiteY5" fmla="*/ 2185154 h 2185155"/>
              <a:gd name="connsiteX6" fmla="*/ 0 w 1544652"/>
              <a:gd name="connsiteY6" fmla="*/ 2185153 h 2185155"/>
              <a:gd name="connsiteX0" fmla="*/ 0 w 1493074"/>
              <a:gd name="connsiteY0" fmla="*/ 2185153 h 2185154"/>
              <a:gd name="connsiteX1" fmla="*/ 208949 w 1493074"/>
              <a:gd name="connsiteY1" fmla="*/ 763449 h 2185154"/>
              <a:gd name="connsiteX2" fmla="*/ 1493074 w 1493074"/>
              <a:gd name="connsiteY2" fmla="*/ 1382684 h 2185154"/>
              <a:gd name="connsiteX3" fmla="*/ 566461 w 1493074"/>
              <a:gd name="connsiteY3" fmla="*/ 1382685 h 2185154"/>
              <a:gd name="connsiteX4" fmla="*/ 514884 w 1493074"/>
              <a:gd name="connsiteY4" fmla="*/ 2185154 h 2185154"/>
              <a:gd name="connsiteX5" fmla="*/ 0 w 1493074"/>
              <a:gd name="connsiteY5" fmla="*/ 2185153 h 2185154"/>
              <a:gd name="connsiteX0" fmla="*/ 0 w 566461"/>
              <a:gd name="connsiteY0" fmla="*/ 1555449 h 1555450"/>
              <a:gd name="connsiteX1" fmla="*/ 208949 w 566461"/>
              <a:gd name="connsiteY1" fmla="*/ 133745 h 1555450"/>
              <a:gd name="connsiteX2" fmla="*/ 566461 w 566461"/>
              <a:gd name="connsiteY2" fmla="*/ 752981 h 1555450"/>
              <a:gd name="connsiteX3" fmla="*/ 514884 w 566461"/>
              <a:gd name="connsiteY3" fmla="*/ 1555450 h 1555450"/>
              <a:gd name="connsiteX4" fmla="*/ 0 w 566461"/>
              <a:gd name="connsiteY4" fmla="*/ 1555449 h 155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461" h="1555450">
                <a:moveTo>
                  <a:pt x="0" y="1555449"/>
                </a:moveTo>
                <a:cubicBezTo>
                  <a:pt x="0" y="1042142"/>
                  <a:pt x="73374" y="542898"/>
                  <a:pt x="208949" y="133745"/>
                </a:cubicBezTo>
                <a:cubicBezTo>
                  <a:pt x="303359" y="0"/>
                  <a:pt x="515472" y="516030"/>
                  <a:pt x="566461" y="752981"/>
                </a:cubicBezTo>
                <a:cubicBezTo>
                  <a:pt x="532518" y="1003112"/>
                  <a:pt x="514883" y="1277474"/>
                  <a:pt x="514884" y="1555450"/>
                </a:cubicBezTo>
                <a:lnTo>
                  <a:pt x="0" y="155544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9" name="Connecteur droit 48"/>
          <p:cNvCxnSpPr/>
          <p:nvPr/>
        </p:nvCxnSpPr>
        <p:spPr>
          <a:xfrm rot="5400000">
            <a:off x="2862842" y="3614871"/>
            <a:ext cx="572568" cy="598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rot="5400000">
            <a:off x="6922097" y="3614872"/>
            <a:ext cx="572568" cy="598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 50"/>
          <p:cNvSpPr/>
          <p:nvPr/>
        </p:nvSpPr>
        <p:spPr>
          <a:xfrm>
            <a:off x="3546505" y="3190338"/>
            <a:ext cx="160574" cy="511302"/>
          </a:xfrm>
          <a:custGeom>
            <a:avLst/>
            <a:gdLst>
              <a:gd name="connsiteX0" fmla="*/ 0 w 324740"/>
              <a:gd name="connsiteY0" fmla="*/ 1034041 h 1034041"/>
              <a:gd name="connsiteX1" fmla="*/ 111095 w 324740"/>
              <a:gd name="connsiteY1" fmla="*/ 854580 h 1034041"/>
              <a:gd name="connsiteX2" fmla="*/ 188007 w 324740"/>
              <a:gd name="connsiteY2" fmla="*/ 8546 h 1034041"/>
              <a:gd name="connsiteX3" fmla="*/ 247828 w 324740"/>
              <a:gd name="connsiteY3" fmla="*/ 803305 h 1034041"/>
              <a:gd name="connsiteX4" fmla="*/ 324740 w 324740"/>
              <a:gd name="connsiteY4" fmla="*/ 1016950 h 10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740" h="1034041">
                <a:moveTo>
                  <a:pt x="0" y="1034041"/>
                </a:moveTo>
                <a:cubicBezTo>
                  <a:pt x="39880" y="1029768"/>
                  <a:pt x="79761" y="1025496"/>
                  <a:pt x="111095" y="854580"/>
                </a:cubicBezTo>
                <a:cubicBezTo>
                  <a:pt x="142429" y="683664"/>
                  <a:pt x="165218" y="17092"/>
                  <a:pt x="188007" y="8546"/>
                </a:cubicBezTo>
                <a:cubicBezTo>
                  <a:pt x="210796" y="0"/>
                  <a:pt x="225039" y="635238"/>
                  <a:pt x="247828" y="803305"/>
                </a:cubicBezTo>
                <a:cubicBezTo>
                  <a:pt x="270617" y="971372"/>
                  <a:pt x="297678" y="994161"/>
                  <a:pt x="324740" y="101695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51"/>
          <p:cNvSpPr/>
          <p:nvPr/>
        </p:nvSpPr>
        <p:spPr>
          <a:xfrm rot="10800000">
            <a:off x="7631395" y="3634719"/>
            <a:ext cx="160574" cy="511302"/>
          </a:xfrm>
          <a:custGeom>
            <a:avLst/>
            <a:gdLst>
              <a:gd name="connsiteX0" fmla="*/ 0 w 324740"/>
              <a:gd name="connsiteY0" fmla="*/ 1034041 h 1034041"/>
              <a:gd name="connsiteX1" fmla="*/ 111095 w 324740"/>
              <a:gd name="connsiteY1" fmla="*/ 854580 h 1034041"/>
              <a:gd name="connsiteX2" fmla="*/ 188007 w 324740"/>
              <a:gd name="connsiteY2" fmla="*/ 8546 h 1034041"/>
              <a:gd name="connsiteX3" fmla="*/ 247828 w 324740"/>
              <a:gd name="connsiteY3" fmla="*/ 803305 h 1034041"/>
              <a:gd name="connsiteX4" fmla="*/ 324740 w 324740"/>
              <a:gd name="connsiteY4" fmla="*/ 1016950 h 10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740" h="1034041">
                <a:moveTo>
                  <a:pt x="0" y="1034041"/>
                </a:moveTo>
                <a:cubicBezTo>
                  <a:pt x="39880" y="1029768"/>
                  <a:pt x="79761" y="1025496"/>
                  <a:pt x="111095" y="854580"/>
                </a:cubicBezTo>
                <a:cubicBezTo>
                  <a:pt x="142429" y="683664"/>
                  <a:pt x="165218" y="17092"/>
                  <a:pt x="188007" y="8546"/>
                </a:cubicBezTo>
                <a:cubicBezTo>
                  <a:pt x="210796" y="0"/>
                  <a:pt x="225039" y="635238"/>
                  <a:pt x="247828" y="803305"/>
                </a:cubicBezTo>
                <a:cubicBezTo>
                  <a:pt x="270617" y="971372"/>
                  <a:pt x="297678" y="994161"/>
                  <a:pt x="324740" y="101695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/>
          <p:cNvCxnSpPr/>
          <p:nvPr/>
        </p:nvCxnSpPr>
        <p:spPr>
          <a:xfrm>
            <a:off x="3349951" y="3708875"/>
            <a:ext cx="640935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7409204" y="3657600"/>
            <a:ext cx="640935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égende sans bordure 1 55"/>
          <p:cNvSpPr/>
          <p:nvPr/>
        </p:nvSpPr>
        <p:spPr>
          <a:xfrm>
            <a:off x="6759723" y="1991170"/>
            <a:ext cx="2093720" cy="871671"/>
          </a:xfrm>
          <a:prstGeom prst="callout1">
            <a:avLst>
              <a:gd name="adj1" fmla="val 25000"/>
              <a:gd name="adj2" fmla="val -6282"/>
              <a:gd name="adj3" fmla="val 161316"/>
              <a:gd name="adj4" fmla="val -109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  <a:latin typeface="+mj-lt"/>
              </a:rPr>
              <a:t>L’électrode voit la dépolarisation opposée au travers de la zone infarcie inerte</a:t>
            </a:r>
          </a:p>
        </p:txBody>
      </p:sp>
    </p:spTree>
    <p:extLst>
      <p:ext uri="{BB962C8B-B14F-4D97-AF65-F5344CB8AC3E}">
        <p14:creationId xmlns:p14="http://schemas.microsoft.com/office/powerpoint/2010/main" val="8915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 animBg="1"/>
      <p:bldP spid="52" grpId="0" animBg="1"/>
      <p:bldP spid="5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79366" y="-606633"/>
            <a:ext cx="5785267" cy="9143999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>
            <a:off x="5997677" y="943921"/>
            <a:ext cx="9832" cy="37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5997677" y="1741777"/>
            <a:ext cx="9832" cy="37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5997677" y="2539633"/>
            <a:ext cx="9832" cy="37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5997677" y="4102962"/>
            <a:ext cx="9832" cy="37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997677" y="5292665"/>
            <a:ext cx="9832" cy="37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96882"/>
            <a:ext cx="8229600" cy="1069848"/>
          </a:xfrm>
        </p:spPr>
        <p:txBody>
          <a:bodyPr/>
          <a:lstStyle/>
          <a:p>
            <a:pPr algn="ctr"/>
            <a:r>
              <a:rPr lang="fr-FR" dirty="0"/>
              <a:t>Syndrome de menace de l’IVA</a:t>
            </a:r>
          </a:p>
        </p:txBody>
      </p:sp>
    </p:spTree>
    <p:extLst>
      <p:ext uri="{BB962C8B-B14F-4D97-AF65-F5344CB8AC3E}">
        <p14:creationId xmlns:p14="http://schemas.microsoft.com/office/powerpoint/2010/main" val="1856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named_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1393" y="643194"/>
            <a:ext cx="6177936" cy="617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Hypertrophies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Hypertrophie du ventricule gauche</a:t>
            </a:r>
          </a:p>
          <a:p>
            <a:r>
              <a:rPr lang="fr-FR" dirty="0"/>
              <a:t>Hypertrophie du ventricule droit</a:t>
            </a:r>
          </a:p>
          <a:p>
            <a:r>
              <a:rPr lang="fr-FR" dirty="0"/>
              <a:t>Hypertrophie auriculaire</a:t>
            </a:r>
          </a:p>
        </p:txBody>
      </p:sp>
    </p:spTree>
    <p:extLst>
      <p:ext uri="{BB962C8B-B14F-4D97-AF65-F5344CB8AC3E}">
        <p14:creationId xmlns:p14="http://schemas.microsoft.com/office/powerpoint/2010/main" val="41745358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cg_12lead0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14348"/>
          <a:stretch/>
        </p:blipFill>
        <p:spPr bwMode="auto">
          <a:xfrm>
            <a:off x="19462" y="2605549"/>
            <a:ext cx="9124538" cy="380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5083075" y="2684206"/>
            <a:ext cx="0" cy="5407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014513" y="1952380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Rapport R/S &gt; 1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66931" y="691028"/>
            <a:ext cx="8229600" cy="1069848"/>
          </a:xfrm>
        </p:spPr>
        <p:txBody>
          <a:bodyPr/>
          <a:lstStyle/>
          <a:p>
            <a:r>
              <a:rPr lang="fr-FR" dirty="0"/>
              <a:t>Hypertrophie ventriculaire droite</a:t>
            </a:r>
          </a:p>
        </p:txBody>
      </p:sp>
    </p:spTree>
    <p:extLst>
      <p:ext uri="{BB962C8B-B14F-4D97-AF65-F5344CB8AC3E}">
        <p14:creationId xmlns:p14="http://schemas.microsoft.com/office/powerpoint/2010/main" val="416202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693" y="-216307"/>
            <a:ext cx="5004612" cy="9144002"/>
          </a:xfrm>
          <a:prstGeom prst="rect">
            <a:avLst/>
          </a:prstGeom>
        </p:spPr>
      </p:pic>
      <p:sp>
        <p:nvSpPr>
          <p:cNvPr id="5" name="Titre 6"/>
          <p:cNvSpPr txBox="1">
            <a:spLocks/>
          </p:cNvSpPr>
          <p:nvPr/>
        </p:nvSpPr>
        <p:spPr>
          <a:xfrm>
            <a:off x="466931" y="691028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dirty="0"/>
              <a:t>Hypertrophie ventriculaire gauche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820697" y="2310581"/>
            <a:ext cx="0" cy="5604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cxnSpLocks/>
          </p:cNvCxnSpPr>
          <p:nvPr/>
        </p:nvCxnSpPr>
        <p:spPr>
          <a:xfrm>
            <a:off x="7678994" y="3313470"/>
            <a:ext cx="0" cy="13961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938908" y="1389487"/>
            <a:ext cx="386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accent1"/>
                </a:solidFill>
              </a:rPr>
              <a:t>Sokolow</a:t>
            </a:r>
            <a:r>
              <a:rPr lang="fr-FR" sz="2400" dirty="0">
                <a:solidFill>
                  <a:schemeClr val="accent1"/>
                </a:solidFill>
              </a:rPr>
              <a:t> : SV1 + RV5 &gt; 35 mm</a:t>
            </a:r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>
          <a:xfrm>
            <a:off x="4951855" y="5889522"/>
            <a:ext cx="0" cy="34412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206554" y="5265172"/>
            <a:ext cx="14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Hypertrophie </a:t>
            </a:r>
          </a:p>
          <a:p>
            <a:pPr algn="ctr"/>
            <a:r>
              <a:rPr lang="fr-FR" dirty="0">
                <a:solidFill>
                  <a:schemeClr val="tx2"/>
                </a:solidFill>
              </a:rPr>
              <a:t>auriculaire</a:t>
            </a:r>
          </a:p>
        </p:txBody>
      </p:sp>
    </p:spTree>
    <p:extLst>
      <p:ext uri="{BB962C8B-B14F-4D97-AF65-F5344CB8AC3E}">
        <p14:creationId xmlns:p14="http://schemas.microsoft.com/office/powerpoint/2010/main" val="11353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0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8" y="825910"/>
            <a:ext cx="7607420" cy="570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551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Anomalies à connaitre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8620" indent="-342900">
              <a:buFontTx/>
              <a:buChar char="-"/>
            </a:pPr>
            <a:r>
              <a:rPr lang="fr-FR" dirty="0"/>
              <a:t>Hyperkaliémie</a:t>
            </a:r>
          </a:p>
          <a:p>
            <a:pPr marL="388620" indent="-342900">
              <a:buFontTx/>
              <a:buChar char="-"/>
            </a:pPr>
            <a:r>
              <a:rPr lang="fr-FR" dirty="0"/>
              <a:t>Effet stabilisant de membrane</a:t>
            </a:r>
          </a:p>
          <a:p>
            <a:pPr marL="388620" indent="-342900">
              <a:buFontTx/>
              <a:buChar char="-"/>
            </a:pPr>
            <a:r>
              <a:rPr lang="fr-FR" dirty="0"/>
              <a:t>Amylose cardiaque</a:t>
            </a:r>
          </a:p>
        </p:txBody>
      </p:sp>
    </p:spTree>
    <p:extLst>
      <p:ext uri="{BB962C8B-B14F-4D97-AF65-F5344CB8AC3E}">
        <p14:creationId xmlns:p14="http://schemas.microsoft.com/office/powerpoint/2010/main" val="38940359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582561"/>
            <a:ext cx="8229600" cy="1069848"/>
          </a:xfrm>
        </p:spPr>
        <p:txBody>
          <a:bodyPr/>
          <a:lstStyle/>
          <a:p>
            <a:r>
              <a:rPr lang="fr-FR" dirty="0"/>
              <a:t>Hyperkaliémie</a:t>
            </a:r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3" y="1907458"/>
            <a:ext cx="8463315" cy="4950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21509" y="8566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fr-FR" b="1" dirty="0"/>
              <a:t>Onde T amples, pointues et symétriques</a:t>
            </a:r>
          </a:p>
          <a:p>
            <a:pPr lvl="1" algn="ctr"/>
            <a:r>
              <a:rPr lang="fr-FR" b="1" dirty="0"/>
              <a:t>Elargissement de l’espace PR</a:t>
            </a:r>
          </a:p>
          <a:p>
            <a:pPr lvl="1" algn="ctr"/>
            <a:r>
              <a:rPr lang="fr-FR" b="1" dirty="0"/>
              <a:t>Elargissement des QRS</a:t>
            </a:r>
          </a:p>
        </p:txBody>
      </p:sp>
    </p:spTree>
    <p:extLst>
      <p:ext uri="{BB962C8B-B14F-4D97-AF65-F5344CB8AC3E}">
        <p14:creationId xmlns:p14="http://schemas.microsoft.com/office/powerpoint/2010/main" val="6516573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98871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fr-FR" dirty="0"/>
              <a:t>Intoxication aux médicaments avec effets stabilisant de membrane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>
                <a:latin typeface="+mj-lt"/>
              </a:rPr>
              <a:t>Anti arythmiques de classe I </a:t>
            </a:r>
            <a:r>
              <a:rPr lang="fr-FR" dirty="0">
                <a:latin typeface="+mj-lt"/>
              </a:rPr>
              <a:t>(</a:t>
            </a:r>
            <a:r>
              <a:rPr lang="fr-FR" dirty="0" err="1">
                <a:latin typeface="+mj-lt"/>
              </a:rPr>
              <a:t>lidocaine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flécaïne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propafénone</a:t>
            </a:r>
            <a:r>
              <a:rPr lang="fr-FR" dirty="0">
                <a:latin typeface="+mj-lt"/>
              </a:rPr>
              <a:t>…)</a:t>
            </a:r>
          </a:p>
          <a:p>
            <a:r>
              <a:rPr lang="fr-FR" b="1" dirty="0">
                <a:latin typeface="+mj-lt"/>
              </a:rPr>
              <a:t>Antidépresseurs polycycliques </a:t>
            </a:r>
            <a:r>
              <a:rPr lang="fr-FR" dirty="0">
                <a:latin typeface="+mj-lt"/>
              </a:rPr>
              <a:t>(</a:t>
            </a:r>
            <a:r>
              <a:rPr lang="fr-FR" dirty="0" err="1">
                <a:latin typeface="+mj-lt"/>
              </a:rPr>
              <a:t>amitriptyline</a:t>
            </a:r>
            <a:r>
              <a:rPr lang="fr-FR" dirty="0">
                <a:latin typeface="+mj-lt"/>
              </a:rPr>
              <a:t>, imipramine,…)</a:t>
            </a:r>
          </a:p>
          <a:p>
            <a:r>
              <a:rPr lang="fr-FR" b="1" dirty="0" err="1">
                <a:latin typeface="+mj-lt"/>
              </a:rPr>
              <a:t>Anti-paludéens</a:t>
            </a:r>
            <a:r>
              <a:rPr lang="fr-FR" b="1" dirty="0">
                <a:latin typeface="+mj-lt"/>
              </a:rPr>
              <a:t> </a:t>
            </a:r>
            <a:r>
              <a:rPr lang="fr-FR" dirty="0">
                <a:latin typeface="+mj-lt"/>
              </a:rPr>
              <a:t>(chloroquine,  quinine)</a:t>
            </a:r>
          </a:p>
          <a:p>
            <a:r>
              <a:rPr lang="el-GR" b="1" dirty="0">
                <a:latin typeface="+mj-lt"/>
              </a:rPr>
              <a:t>β</a:t>
            </a:r>
            <a:r>
              <a:rPr lang="fr-FR" b="1" dirty="0">
                <a:latin typeface="+mj-lt"/>
              </a:rPr>
              <a:t>-bloquants </a:t>
            </a:r>
            <a:r>
              <a:rPr lang="fr-FR" dirty="0">
                <a:latin typeface="+mj-lt"/>
              </a:rPr>
              <a:t>avec activité stabilisante de membrane (</a:t>
            </a:r>
            <a:r>
              <a:rPr lang="fr-FR" dirty="0" err="1">
                <a:latin typeface="+mj-lt"/>
              </a:rPr>
              <a:t>propanolol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acébutolol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pindolol</a:t>
            </a:r>
            <a:r>
              <a:rPr lang="fr-FR" dirty="0">
                <a:latin typeface="+mj-lt"/>
              </a:rPr>
              <a:t>,…)</a:t>
            </a:r>
          </a:p>
          <a:p>
            <a:r>
              <a:rPr lang="fr-FR" b="1" dirty="0">
                <a:latin typeface="+mj-lt"/>
              </a:rPr>
              <a:t>Cocaïne</a:t>
            </a:r>
          </a:p>
          <a:p>
            <a:r>
              <a:rPr lang="fr-FR" dirty="0">
                <a:latin typeface="+mj-lt"/>
              </a:rPr>
              <a:t>Dextropropoxyphène</a:t>
            </a:r>
          </a:p>
          <a:p>
            <a:r>
              <a:rPr lang="fr-FR" dirty="0" err="1">
                <a:latin typeface="+mj-lt"/>
              </a:rPr>
              <a:t>Carbamazépine</a:t>
            </a:r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683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/>
          <p:cNvSpPr/>
          <p:nvPr/>
        </p:nvSpPr>
        <p:spPr>
          <a:xfrm>
            <a:off x="1560595" y="1848474"/>
            <a:ext cx="1961895" cy="1871573"/>
          </a:xfrm>
          <a:custGeom>
            <a:avLst/>
            <a:gdLst>
              <a:gd name="connsiteX0" fmla="*/ 0 w 1961895"/>
              <a:gd name="connsiteY0" fmla="*/ 1067 h 1871573"/>
              <a:gd name="connsiteX1" fmla="*/ 151585 w 1961895"/>
              <a:gd name="connsiteY1" fmla="*/ 45076 h 1871573"/>
              <a:gd name="connsiteX2" fmla="*/ 308060 w 1961895"/>
              <a:gd name="connsiteY2" fmla="*/ 294458 h 1871573"/>
              <a:gd name="connsiteX3" fmla="*/ 503654 w 1961895"/>
              <a:gd name="connsiteY3" fmla="*/ 362915 h 1871573"/>
              <a:gd name="connsiteX4" fmla="*/ 748146 w 1961895"/>
              <a:gd name="connsiteY4" fmla="*/ 509610 h 1871573"/>
              <a:gd name="connsiteX5" fmla="*/ 1095324 w 1961895"/>
              <a:gd name="connsiteY5" fmla="*/ 1032823 h 1871573"/>
              <a:gd name="connsiteX6" fmla="*/ 1569639 w 1961895"/>
              <a:gd name="connsiteY6" fmla="*/ 1697841 h 1871573"/>
              <a:gd name="connsiteX7" fmla="*/ 1828800 w 1961895"/>
              <a:gd name="connsiteY7" fmla="*/ 1868986 h 1871573"/>
              <a:gd name="connsiteX8" fmla="*/ 1941267 w 1961895"/>
              <a:gd name="connsiteY8" fmla="*/ 1609824 h 1871573"/>
              <a:gd name="connsiteX9" fmla="*/ 1960826 w 1961895"/>
              <a:gd name="connsiteY9" fmla="*/ 1301764 h 1871573"/>
              <a:gd name="connsiteX10" fmla="*/ 1926597 w 1961895"/>
              <a:gd name="connsiteY10" fmla="*/ 969255 h 187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895" h="1871573">
                <a:moveTo>
                  <a:pt x="0" y="1067"/>
                </a:moveTo>
                <a:cubicBezTo>
                  <a:pt x="50121" y="-1378"/>
                  <a:pt x="100242" y="-3823"/>
                  <a:pt x="151585" y="45076"/>
                </a:cubicBezTo>
                <a:cubicBezTo>
                  <a:pt x="202928" y="93975"/>
                  <a:pt x="249382" y="241485"/>
                  <a:pt x="308060" y="294458"/>
                </a:cubicBezTo>
                <a:cubicBezTo>
                  <a:pt x="366738" y="347431"/>
                  <a:pt x="430306" y="327056"/>
                  <a:pt x="503654" y="362915"/>
                </a:cubicBezTo>
                <a:cubicBezTo>
                  <a:pt x="577002" y="398774"/>
                  <a:pt x="649534" y="397959"/>
                  <a:pt x="748146" y="509610"/>
                </a:cubicBezTo>
                <a:cubicBezTo>
                  <a:pt x="846758" y="621261"/>
                  <a:pt x="958409" y="834785"/>
                  <a:pt x="1095324" y="1032823"/>
                </a:cubicBezTo>
                <a:cubicBezTo>
                  <a:pt x="1232239" y="1230861"/>
                  <a:pt x="1447393" y="1558481"/>
                  <a:pt x="1569639" y="1697841"/>
                </a:cubicBezTo>
                <a:cubicBezTo>
                  <a:pt x="1691885" y="1837202"/>
                  <a:pt x="1766862" y="1883655"/>
                  <a:pt x="1828800" y="1868986"/>
                </a:cubicBezTo>
                <a:cubicBezTo>
                  <a:pt x="1890738" y="1854317"/>
                  <a:pt x="1919263" y="1704361"/>
                  <a:pt x="1941267" y="1609824"/>
                </a:cubicBezTo>
                <a:cubicBezTo>
                  <a:pt x="1963271" y="1515287"/>
                  <a:pt x="1963271" y="1408525"/>
                  <a:pt x="1960826" y="1301764"/>
                </a:cubicBezTo>
                <a:cubicBezTo>
                  <a:pt x="1958381" y="1195003"/>
                  <a:pt x="1942489" y="1082129"/>
                  <a:pt x="1926597" y="969255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/>
          <p:cNvSpPr/>
          <p:nvPr/>
        </p:nvSpPr>
        <p:spPr>
          <a:xfrm>
            <a:off x="2093588" y="2184859"/>
            <a:ext cx="1168671" cy="735557"/>
          </a:xfrm>
          <a:custGeom>
            <a:avLst/>
            <a:gdLst>
              <a:gd name="connsiteX0" fmla="*/ 0 w 1168671"/>
              <a:gd name="connsiteY0" fmla="*/ 36310 h 735557"/>
              <a:gd name="connsiteX1" fmla="*/ 327619 w 1168671"/>
              <a:gd name="connsiteY1" fmla="*/ 2081 h 735557"/>
              <a:gd name="connsiteX2" fmla="*/ 528103 w 1168671"/>
              <a:gd name="connsiteY2" fmla="*/ 90098 h 735557"/>
              <a:gd name="connsiteX3" fmla="*/ 909510 w 1168671"/>
              <a:gd name="connsiteY3" fmla="*/ 466616 h 735557"/>
              <a:gd name="connsiteX4" fmla="*/ 987747 w 1168671"/>
              <a:gd name="connsiteY4" fmla="*/ 623091 h 735557"/>
              <a:gd name="connsiteX5" fmla="*/ 1109993 w 1168671"/>
              <a:gd name="connsiteY5" fmla="*/ 618201 h 735557"/>
              <a:gd name="connsiteX6" fmla="*/ 1168671 w 1168671"/>
              <a:gd name="connsiteY6" fmla="*/ 735557 h 73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8671" h="735557">
                <a:moveTo>
                  <a:pt x="0" y="36310"/>
                </a:moveTo>
                <a:cubicBezTo>
                  <a:pt x="119801" y="14713"/>
                  <a:pt x="239602" y="-6884"/>
                  <a:pt x="327619" y="2081"/>
                </a:cubicBezTo>
                <a:cubicBezTo>
                  <a:pt x="415636" y="11046"/>
                  <a:pt x="431121" y="12675"/>
                  <a:pt x="528103" y="90098"/>
                </a:cubicBezTo>
                <a:cubicBezTo>
                  <a:pt x="625085" y="167521"/>
                  <a:pt x="832903" y="377784"/>
                  <a:pt x="909510" y="466616"/>
                </a:cubicBezTo>
                <a:cubicBezTo>
                  <a:pt x="986117" y="555448"/>
                  <a:pt x="954333" y="597827"/>
                  <a:pt x="987747" y="623091"/>
                </a:cubicBezTo>
                <a:cubicBezTo>
                  <a:pt x="1021161" y="648355"/>
                  <a:pt x="1079839" y="599457"/>
                  <a:pt x="1109993" y="618201"/>
                </a:cubicBezTo>
                <a:cubicBezTo>
                  <a:pt x="1140147" y="636945"/>
                  <a:pt x="1154409" y="686251"/>
                  <a:pt x="1168671" y="735557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/>
          <p:cNvSpPr/>
          <p:nvPr/>
        </p:nvSpPr>
        <p:spPr>
          <a:xfrm>
            <a:off x="1237866" y="2186940"/>
            <a:ext cx="1761870" cy="1813607"/>
          </a:xfrm>
          <a:custGeom>
            <a:avLst/>
            <a:gdLst>
              <a:gd name="connsiteX0" fmla="*/ 753035 w 1761870"/>
              <a:gd name="connsiteY0" fmla="*/ 0 h 1813607"/>
              <a:gd name="connsiteX1" fmla="*/ 977968 w 1761870"/>
              <a:gd name="connsiteY1" fmla="*/ 562332 h 1813607"/>
              <a:gd name="connsiteX2" fmla="*/ 1158892 w 1761870"/>
              <a:gd name="connsiteY2" fmla="*/ 894841 h 1813607"/>
              <a:gd name="connsiteX3" fmla="*/ 1696774 w 1761870"/>
              <a:gd name="connsiteY3" fmla="*/ 1506071 h 1813607"/>
              <a:gd name="connsiteX4" fmla="*/ 1716334 w 1761870"/>
              <a:gd name="connsiteY4" fmla="*/ 1784792 h 1813607"/>
              <a:gd name="connsiteX5" fmla="*/ 1369155 w 1761870"/>
              <a:gd name="connsiteY5" fmla="*/ 1779902 h 1813607"/>
              <a:gd name="connsiteX6" fmla="*/ 621010 w 1761870"/>
              <a:gd name="connsiteY6" fmla="*/ 1564749 h 1813607"/>
              <a:gd name="connsiteX7" fmla="*/ 229822 w 1761870"/>
              <a:gd name="connsiteY7" fmla="*/ 1290918 h 1813607"/>
              <a:gd name="connsiteX8" fmla="*/ 0 w 1761870"/>
              <a:gd name="connsiteY8" fmla="*/ 904620 h 181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1870" h="1813607">
                <a:moveTo>
                  <a:pt x="753035" y="0"/>
                </a:moveTo>
                <a:cubicBezTo>
                  <a:pt x="831680" y="206596"/>
                  <a:pt x="910325" y="413192"/>
                  <a:pt x="977968" y="562332"/>
                </a:cubicBezTo>
                <a:cubicBezTo>
                  <a:pt x="1045611" y="711472"/>
                  <a:pt x="1039091" y="737551"/>
                  <a:pt x="1158892" y="894841"/>
                </a:cubicBezTo>
                <a:cubicBezTo>
                  <a:pt x="1278693" y="1052131"/>
                  <a:pt x="1603867" y="1357746"/>
                  <a:pt x="1696774" y="1506071"/>
                </a:cubicBezTo>
                <a:cubicBezTo>
                  <a:pt x="1789681" y="1654396"/>
                  <a:pt x="1770937" y="1739154"/>
                  <a:pt x="1716334" y="1784792"/>
                </a:cubicBezTo>
                <a:cubicBezTo>
                  <a:pt x="1661731" y="1830430"/>
                  <a:pt x="1551709" y="1816576"/>
                  <a:pt x="1369155" y="1779902"/>
                </a:cubicBezTo>
                <a:cubicBezTo>
                  <a:pt x="1186601" y="1743228"/>
                  <a:pt x="810899" y="1646246"/>
                  <a:pt x="621010" y="1564749"/>
                </a:cubicBezTo>
                <a:cubicBezTo>
                  <a:pt x="431121" y="1483252"/>
                  <a:pt x="333324" y="1400939"/>
                  <a:pt x="229822" y="1290918"/>
                </a:cubicBezTo>
                <a:cubicBezTo>
                  <a:pt x="126320" y="1180897"/>
                  <a:pt x="63160" y="1042758"/>
                  <a:pt x="0" y="90462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/>
          <p:cNvSpPr/>
          <p:nvPr/>
        </p:nvSpPr>
        <p:spPr>
          <a:xfrm>
            <a:off x="3144903" y="2499890"/>
            <a:ext cx="132026" cy="298280"/>
          </a:xfrm>
          <a:custGeom>
            <a:avLst/>
            <a:gdLst>
              <a:gd name="connsiteX0" fmla="*/ 0 w 132026"/>
              <a:gd name="connsiteY0" fmla="*/ 298280 h 298280"/>
              <a:gd name="connsiteX1" fmla="*/ 34229 w 132026"/>
              <a:gd name="connsiteY1" fmla="*/ 156475 h 298280"/>
              <a:gd name="connsiteX2" fmla="*/ 132026 w 132026"/>
              <a:gd name="connsiteY2" fmla="*/ 0 h 29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26" h="298280">
                <a:moveTo>
                  <a:pt x="0" y="298280"/>
                </a:moveTo>
                <a:cubicBezTo>
                  <a:pt x="6112" y="252234"/>
                  <a:pt x="12225" y="206188"/>
                  <a:pt x="34229" y="156475"/>
                </a:cubicBezTo>
                <a:cubicBezTo>
                  <a:pt x="56233" y="106762"/>
                  <a:pt x="94129" y="53381"/>
                  <a:pt x="132026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/>
          <p:cNvSpPr/>
          <p:nvPr/>
        </p:nvSpPr>
        <p:spPr>
          <a:xfrm>
            <a:off x="3375852" y="3336052"/>
            <a:ext cx="42882" cy="347179"/>
          </a:xfrm>
          <a:custGeom>
            <a:avLst/>
            <a:gdLst>
              <a:gd name="connsiteX0" fmla="*/ 42882 w 42882"/>
              <a:gd name="connsiteY0" fmla="*/ 347179 h 347179"/>
              <a:gd name="connsiteX1" fmla="*/ 3764 w 42882"/>
              <a:gd name="connsiteY1" fmla="*/ 190704 h 347179"/>
              <a:gd name="connsiteX2" fmla="*/ 3764 w 42882"/>
              <a:gd name="connsiteY2" fmla="*/ 0 h 34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82" h="347179">
                <a:moveTo>
                  <a:pt x="42882" y="347179"/>
                </a:moveTo>
                <a:cubicBezTo>
                  <a:pt x="26583" y="297873"/>
                  <a:pt x="10284" y="248567"/>
                  <a:pt x="3764" y="190704"/>
                </a:cubicBezTo>
                <a:cubicBezTo>
                  <a:pt x="-2756" y="132841"/>
                  <a:pt x="504" y="66420"/>
                  <a:pt x="3764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/>
          <p:cNvSpPr/>
          <p:nvPr/>
        </p:nvSpPr>
        <p:spPr>
          <a:xfrm>
            <a:off x="3511641" y="2793280"/>
            <a:ext cx="122246" cy="273831"/>
          </a:xfrm>
          <a:custGeom>
            <a:avLst/>
            <a:gdLst>
              <a:gd name="connsiteX0" fmla="*/ 0 w 122246"/>
              <a:gd name="connsiteY0" fmla="*/ 273831 h 273831"/>
              <a:gd name="connsiteX1" fmla="*/ 83128 w 122246"/>
              <a:gd name="connsiteY1" fmla="*/ 156475 h 273831"/>
              <a:gd name="connsiteX2" fmla="*/ 122246 w 122246"/>
              <a:gd name="connsiteY2" fmla="*/ 0 h 2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46" h="273831">
                <a:moveTo>
                  <a:pt x="0" y="273831"/>
                </a:moveTo>
                <a:cubicBezTo>
                  <a:pt x="31377" y="237972"/>
                  <a:pt x="62754" y="202113"/>
                  <a:pt x="83128" y="156475"/>
                </a:cubicBezTo>
                <a:cubicBezTo>
                  <a:pt x="103502" y="110836"/>
                  <a:pt x="112874" y="55418"/>
                  <a:pt x="122246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/>
          <p:cNvSpPr/>
          <p:nvPr/>
        </p:nvSpPr>
        <p:spPr>
          <a:xfrm>
            <a:off x="2959089" y="3164908"/>
            <a:ext cx="117357" cy="190704"/>
          </a:xfrm>
          <a:custGeom>
            <a:avLst/>
            <a:gdLst>
              <a:gd name="connsiteX0" fmla="*/ 0 w 117357"/>
              <a:gd name="connsiteY0" fmla="*/ 190704 h 190704"/>
              <a:gd name="connsiteX1" fmla="*/ 117357 w 117357"/>
              <a:gd name="connsiteY1" fmla="*/ 0 h 1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57" h="190704">
                <a:moveTo>
                  <a:pt x="0" y="190704"/>
                </a:moveTo>
                <a:lnTo>
                  <a:pt x="117357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 : forme 12"/>
          <p:cNvSpPr/>
          <p:nvPr/>
        </p:nvSpPr>
        <p:spPr>
          <a:xfrm>
            <a:off x="1932223" y="3526756"/>
            <a:ext cx="176034" cy="308060"/>
          </a:xfrm>
          <a:custGeom>
            <a:avLst/>
            <a:gdLst>
              <a:gd name="connsiteX0" fmla="*/ 176034 w 176034"/>
              <a:gd name="connsiteY0" fmla="*/ 308060 h 308060"/>
              <a:gd name="connsiteX1" fmla="*/ 102687 w 176034"/>
              <a:gd name="connsiteY1" fmla="*/ 117356 h 308060"/>
              <a:gd name="connsiteX2" fmla="*/ 0 w 176034"/>
              <a:gd name="connsiteY2" fmla="*/ 0 h 30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034" h="308060">
                <a:moveTo>
                  <a:pt x="176034" y="308060"/>
                </a:moveTo>
                <a:cubicBezTo>
                  <a:pt x="154030" y="238379"/>
                  <a:pt x="132026" y="168699"/>
                  <a:pt x="102687" y="117356"/>
                </a:cubicBezTo>
                <a:cubicBezTo>
                  <a:pt x="73348" y="66013"/>
                  <a:pt x="36674" y="33006"/>
                  <a:pt x="0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/>
          <p:cNvSpPr/>
          <p:nvPr/>
        </p:nvSpPr>
        <p:spPr>
          <a:xfrm>
            <a:off x="2225613" y="3683231"/>
            <a:ext cx="9780" cy="200483"/>
          </a:xfrm>
          <a:custGeom>
            <a:avLst/>
            <a:gdLst>
              <a:gd name="connsiteX0" fmla="*/ 9780 w 9780"/>
              <a:gd name="connsiteY0" fmla="*/ 200483 h 200483"/>
              <a:gd name="connsiteX1" fmla="*/ 0 w 9780"/>
              <a:gd name="connsiteY1" fmla="*/ 0 h 20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80" h="200483">
                <a:moveTo>
                  <a:pt x="9780" y="200483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/>
          <p:cNvSpPr/>
          <p:nvPr/>
        </p:nvSpPr>
        <p:spPr>
          <a:xfrm>
            <a:off x="1457909" y="3277374"/>
            <a:ext cx="9779" cy="195594"/>
          </a:xfrm>
          <a:custGeom>
            <a:avLst/>
            <a:gdLst>
              <a:gd name="connsiteX0" fmla="*/ 9779 w 9779"/>
              <a:gd name="connsiteY0" fmla="*/ 195594 h 195594"/>
              <a:gd name="connsiteX1" fmla="*/ 0 w 9779"/>
              <a:gd name="connsiteY1" fmla="*/ 0 h 1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79" h="195594">
                <a:moveTo>
                  <a:pt x="9779" y="195594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 : forme 15"/>
          <p:cNvSpPr/>
          <p:nvPr/>
        </p:nvSpPr>
        <p:spPr>
          <a:xfrm>
            <a:off x="1638833" y="3702790"/>
            <a:ext cx="161364" cy="24450"/>
          </a:xfrm>
          <a:custGeom>
            <a:avLst/>
            <a:gdLst>
              <a:gd name="connsiteX0" fmla="*/ 161364 w 161364"/>
              <a:gd name="connsiteY0" fmla="*/ 24450 h 24450"/>
              <a:gd name="connsiteX1" fmla="*/ 0 w 161364"/>
              <a:gd name="connsiteY1" fmla="*/ 0 h 2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364" h="24450">
                <a:moveTo>
                  <a:pt x="161364" y="24450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/>
          <p:cNvSpPr/>
          <p:nvPr/>
        </p:nvSpPr>
        <p:spPr>
          <a:xfrm>
            <a:off x="2308741" y="3433849"/>
            <a:ext cx="596560" cy="205373"/>
          </a:xfrm>
          <a:custGeom>
            <a:avLst/>
            <a:gdLst>
              <a:gd name="connsiteX0" fmla="*/ 596560 w 596560"/>
              <a:gd name="connsiteY0" fmla="*/ 205373 h 205373"/>
              <a:gd name="connsiteX1" fmla="*/ 210263 w 596560"/>
              <a:gd name="connsiteY1" fmla="*/ 151585 h 205373"/>
              <a:gd name="connsiteX2" fmla="*/ 0 w 596560"/>
              <a:gd name="connsiteY2" fmla="*/ 0 h 20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560" h="205373">
                <a:moveTo>
                  <a:pt x="596560" y="205373"/>
                </a:moveTo>
                <a:cubicBezTo>
                  <a:pt x="453125" y="195593"/>
                  <a:pt x="309690" y="185814"/>
                  <a:pt x="210263" y="151585"/>
                </a:cubicBezTo>
                <a:cubicBezTo>
                  <a:pt x="110836" y="117356"/>
                  <a:pt x="55418" y="58678"/>
                  <a:pt x="0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/>
          <p:cNvSpPr/>
          <p:nvPr/>
        </p:nvSpPr>
        <p:spPr>
          <a:xfrm>
            <a:off x="3472523" y="3067111"/>
            <a:ext cx="44008" cy="195594"/>
          </a:xfrm>
          <a:custGeom>
            <a:avLst/>
            <a:gdLst>
              <a:gd name="connsiteX0" fmla="*/ 44008 w 44008"/>
              <a:gd name="connsiteY0" fmla="*/ 195594 h 195594"/>
              <a:gd name="connsiteX1" fmla="*/ 0 w 44008"/>
              <a:gd name="connsiteY1" fmla="*/ 0 h 1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08" h="195594">
                <a:moveTo>
                  <a:pt x="44008" y="195594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/>
          <p:cNvSpPr/>
          <p:nvPr/>
        </p:nvSpPr>
        <p:spPr>
          <a:xfrm>
            <a:off x="2949310" y="2602576"/>
            <a:ext cx="4890" cy="127136"/>
          </a:xfrm>
          <a:custGeom>
            <a:avLst/>
            <a:gdLst>
              <a:gd name="connsiteX0" fmla="*/ 0 w 4890"/>
              <a:gd name="connsiteY0" fmla="*/ 0 h 127136"/>
              <a:gd name="connsiteX1" fmla="*/ 4890 w 4890"/>
              <a:gd name="connsiteY1" fmla="*/ 127136 h 12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0" h="127136">
                <a:moveTo>
                  <a:pt x="0" y="0"/>
                </a:moveTo>
                <a:lnTo>
                  <a:pt x="4890" y="127136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1223487" y="1733705"/>
            <a:ext cx="339843" cy="208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13"/>
          <p:cNvSpPr/>
          <p:nvPr/>
        </p:nvSpPr>
        <p:spPr>
          <a:xfrm>
            <a:off x="5182287" y="1410153"/>
            <a:ext cx="3034023" cy="2639118"/>
          </a:xfrm>
          <a:custGeom>
            <a:avLst/>
            <a:gdLst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28353 w 3140263"/>
              <a:gd name="connsiteY33" fmla="*/ 448585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0" fmla="*/ 0 w 3140263"/>
              <a:gd name="connsiteY0" fmla="*/ 406055 h 2639118"/>
              <a:gd name="connsiteX1" fmla="*/ 226828 w 3140263"/>
              <a:gd name="connsiteY1" fmla="*/ 689590 h 2639118"/>
              <a:gd name="connsiteX2" fmla="*/ 652130 w 3140263"/>
              <a:gd name="connsiteY2" fmla="*/ 1561460 h 2639118"/>
              <a:gd name="connsiteX3" fmla="*/ 886046 w 3140263"/>
              <a:gd name="connsiteY3" fmla="*/ 1894613 h 2639118"/>
              <a:gd name="connsiteX4" fmla="*/ 1226288 w 3140263"/>
              <a:gd name="connsiteY4" fmla="*/ 2128529 h 2639118"/>
              <a:gd name="connsiteX5" fmla="*/ 1616149 w 3140263"/>
              <a:gd name="connsiteY5" fmla="*/ 2213590 h 2639118"/>
              <a:gd name="connsiteX6" fmla="*/ 1835888 w 3140263"/>
              <a:gd name="connsiteY6" fmla="*/ 2128529 h 2639118"/>
              <a:gd name="connsiteX7" fmla="*/ 1842976 w 3140263"/>
              <a:gd name="connsiteY7" fmla="*/ 1859171 h 2639118"/>
              <a:gd name="connsiteX8" fmla="*/ 1651590 w 3140263"/>
              <a:gd name="connsiteY8" fmla="*/ 1412604 h 2639118"/>
              <a:gd name="connsiteX9" fmla="*/ 1332614 w 3140263"/>
              <a:gd name="connsiteY9" fmla="*/ 774650 h 2639118"/>
              <a:gd name="connsiteX10" fmla="*/ 1297172 w 3140263"/>
              <a:gd name="connsiteY10" fmla="*/ 583264 h 2639118"/>
              <a:gd name="connsiteX11" fmla="*/ 1488558 w 3140263"/>
              <a:gd name="connsiteY11" fmla="*/ 746297 h 2639118"/>
              <a:gd name="connsiteX12" fmla="*/ 1970567 w 3140263"/>
              <a:gd name="connsiteY12" fmla="*/ 1362985 h 2639118"/>
              <a:gd name="connsiteX13" fmla="*/ 2282456 w 3140263"/>
              <a:gd name="connsiteY13" fmla="*/ 1802464 h 2639118"/>
              <a:gd name="connsiteX14" fmla="*/ 2424223 w 3140263"/>
              <a:gd name="connsiteY14" fmla="*/ 1951320 h 2639118"/>
              <a:gd name="connsiteX15" fmla="*/ 2629786 w 3140263"/>
              <a:gd name="connsiteY15" fmla="*/ 1759934 h 2639118"/>
              <a:gd name="connsiteX16" fmla="*/ 2665228 w 3140263"/>
              <a:gd name="connsiteY16" fmla="*/ 1192864 h 2639118"/>
              <a:gd name="connsiteX17" fmla="*/ 2643963 w 3140263"/>
              <a:gd name="connsiteY17" fmla="*/ 654148 h 2639118"/>
              <a:gd name="connsiteX18" fmla="*/ 2480930 w 3140263"/>
              <a:gd name="connsiteY18" fmla="*/ 94167 h 2639118"/>
              <a:gd name="connsiteX19" fmla="*/ 2495107 w 3140263"/>
              <a:gd name="connsiteY19" fmla="*/ 2018 h 2639118"/>
              <a:gd name="connsiteX20" fmla="*/ 2544725 w 3140263"/>
              <a:gd name="connsiteY20" fmla="*/ 44548 h 2639118"/>
              <a:gd name="connsiteX21" fmla="*/ 2778642 w 3140263"/>
              <a:gd name="connsiteY21" fmla="*/ 200492 h 2639118"/>
              <a:gd name="connsiteX22" fmla="*/ 2955851 w 3140263"/>
              <a:gd name="connsiteY22" fmla="*/ 540734 h 2639118"/>
              <a:gd name="connsiteX23" fmla="*/ 3083442 w 3140263"/>
              <a:gd name="connsiteY23" fmla="*/ 1192864 h 2639118"/>
              <a:gd name="connsiteX24" fmla="*/ 3133060 w 3140263"/>
              <a:gd name="connsiteY24" fmla="*/ 1951320 h 2639118"/>
              <a:gd name="connsiteX25" fmla="*/ 2934586 w 3140263"/>
              <a:gd name="connsiteY25" fmla="*/ 2412064 h 2639118"/>
              <a:gd name="connsiteX26" fmla="*/ 2608521 w 3140263"/>
              <a:gd name="connsiteY26" fmla="*/ 2617627 h 2639118"/>
              <a:gd name="connsiteX27" fmla="*/ 2112335 w 3140263"/>
              <a:gd name="connsiteY27" fmla="*/ 2617627 h 2639118"/>
              <a:gd name="connsiteX28" fmla="*/ 1460204 w 3140263"/>
              <a:gd name="connsiteY28" fmla="*/ 2482948 h 2639118"/>
              <a:gd name="connsiteX29" fmla="*/ 864781 w 3140263"/>
              <a:gd name="connsiteY29" fmla="*/ 2206502 h 2639118"/>
              <a:gd name="connsiteX30" fmla="*/ 474921 w 3140263"/>
              <a:gd name="connsiteY30" fmla="*/ 1738669 h 2639118"/>
              <a:gd name="connsiteX31" fmla="*/ 212651 w 3140263"/>
              <a:gd name="connsiteY31" fmla="*/ 1065274 h 2639118"/>
              <a:gd name="connsiteX32" fmla="*/ 106325 w 3140263"/>
              <a:gd name="connsiteY32" fmla="*/ 561999 h 2639118"/>
              <a:gd name="connsiteX33" fmla="*/ 35441 w 3140263"/>
              <a:gd name="connsiteY33" fmla="*/ 455674 h 2639118"/>
              <a:gd name="connsiteX34" fmla="*/ 0 w 3140263"/>
              <a:gd name="connsiteY34" fmla="*/ 406055 h 2639118"/>
              <a:gd name="connsiteX0" fmla="*/ 0 w 3104822"/>
              <a:gd name="connsiteY0" fmla="*/ 455674 h 2639118"/>
              <a:gd name="connsiteX1" fmla="*/ 191387 w 3104822"/>
              <a:gd name="connsiteY1" fmla="*/ 689590 h 2639118"/>
              <a:gd name="connsiteX2" fmla="*/ 616689 w 3104822"/>
              <a:gd name="connsiteY2" fmla="*/ 1561460 h 2639118"/>
              <a:gd name="connsiteX3" fmla="*/ 850605 w 3104822"/>
              <a:gd name="connsiteY3" fmla="*/ 1894613 h 2639118"/>
              <a:gd name="connsiteX4" fmla="*/ 1190847 w 3104822"/>
              <a:gd name="connsiteY4" fmla="*/ 2128529 h 2639118"/>
              <a:gd name="connsiteX5" fmla="*/ 1580708 w 3104822"/>
              <a:gd name="connsiteY5" fmla="*/ 2213590 h 2639118"/>
              <a:gd name="connsiteX6" fmla="*/ 1800447 w 3104822"/>
              <a:gd name="connsiteY6" fmla="*/ 2128529 h 2639118"/>
              <a:gd name="connsiteX7" fmla="*/ 1807535 w 3104822"/>
              <a:gd name="connsiteY7" fmla="*/ 1859171 h 2639118"/>
              <a:gd name="connsiteX8" fmla="*/ 1616149 w 3104822"/>
              <a:gd name="connsiteY8" fmla="*/ 1412604 h 2639118"/>
              <a:gd name="connsiteX9" fmla="*/ 1297173 w 3104822"/>
              <a:gd name="connsiteY9" fmla="*/ 774650 h 2639118"/>
              <a:gd name="connsiteX10" fmla="*/ 1261731 w 3104822"/>
              <a:gd name="connsiteY10" fmla="*/ 583264 h 2639118"/>
              <a:gd name="connsiteX11" fmla="*/ 1453117 w 3104822"/>
              <a:gd name="connsiteY11" fmla="*/ 746297 h 2639118"/>
              <a:gd name="connsiteX12" fmla="*/ 1935126 w 3104822"/>
              <a:gd name="connsiteY12" fmla="*/ 1362985 h 2639118"/>
              <a:gd name="connsiteX13" fmla="*/ 2247015 w 3104822"/>
              <a:gd name="connsiteY13" fmla="*/ 1802464 h 2639118"/>
              <a:gd name="connsiteX14" fmla="*/ 2388782 w 3104822"/>
              <a:gd name="connsiteY14" fmla="*/ 1951320 h 2639118"/>
              <a:gd name="connsiteX15" fmla="*/ 2594345 w 3104822"/>
              <a:gd name="connsiteY15" fmla="*/ 1759934 h 2639118"/>
              <a:gd name="connsiteX16" fmla="*/ 2629787 w 3104822"/>
              <a:gd name="connsiteY16" fmla="*/ 1192864 h 2639118"/>
              <a:gd name="connsiteX17" fmla="*/ 2608522 w 3104822"/>
              <a:gd name="connsiteY17" fmla="*/ 654148 h 2639118"/>
              <a:gd name="connsiteX18" fmla="*/ 2445489 w 3104822"/>
              <a:gd name="connsiteY18" fmla="*/ 94167 h 2639118"/>
              <a:gd name="connsiteX19" fmla="*/ 2459666 w 3104822"/>
              <a:gd name="connsiteY19" fmla="*/ 2018 h 2639118"/>
              <a:gd name="connsiteX20" fmla="*/ 2509284 w 3104822"/>
              <a:gd name="connsiteY20" fmla="*/ 44548 h 2639118"/>
              <a:gd name="connsiteX21" fmla="*/ 2743201 w 3104822"/>
              <a:gd name="connsiteY21" fmla="*/ 200492 h 2639118"/>
              <a:gd name="connsiteX22" fmla="*/ 2920410 w 3104822"/>
              <a:gd name="connsiteY22" fmla="*/ 540734 h 2639118"/>
              <a:gd name="connsiteX23" fmla="*/ 3048001 w 3104822"/>
              <a:gd name="connsiteY23" fmla="*/ 1192864 h 2639118"/>
              <a:gd name="connsiteX24" fmla="*/ 3097619 w 3104822"/>
              <a:gd name="connsiteY24" fmla="*/ 1951320 h 2639118"/>
              <a:gd name="connsiteX25" fmla="*/ 2899145 w 3104822"/>
              <a:gd name="connsiteY25" fmla="*/ 2412064 h 2639118"/>
              <a:gd name="connsiteX26" fmla="*/ 2573080 w 3104822"/>
              <a:gd name="connsiteY26" fmla="*/ 2617627 h 2639118"/>
              <a:gd name="connsiteX27" fmla="*/ 2076894 w 3104822"/>
              <a:gd name="connsiteY27" fmla="*/ 2617627 h 2639118"/>
              <a:gd name="connsiteX28" fmla="*/ 1424763 w 3104822"/>
              <a:gd name="connsiteY28" fmla="*/ 2482948 h 2639118"/>
              <a:gd name="connsiteX29" fmla="*/ 829340 w 3104822"/>
              <a:gd name="connsiteY29" fmla="*/ 2206502 h 2639118"/>
              <a:gd name="connsiteX30" fmla="*/ 439480 w 3104822"/>
              <a:gd name="connsiteY30" fmla="*/ 1738669 h 2639118"/>
              <a:gd name="connsiteX31" fmla="*/ 177210 w 3104822"/>
              <a:gd name="connsiteY31" fmla="*/ 1065274 h 2639118"/>
              <a:gd name="connsiteX32" fmla="*/ 70884 w 3104822"/>
              <a:gd name="connsiteY32" fmla="*/ 561999 h 2639118"/>
              <a:gd name="connsiteX33" fmla="*/ 0 w 3104822"/>
              <a:gd name="connsiteY33" fmla="*/ 455674 h 2639118"/>
              <a:gd name="connsiteX0" fmla="*/ 85 w 3034023"/>
              <a:gd name="connsiteY0" fmla="*/ 561999 h 2639118"/>
              <a:gd name="connsiteX1" fmla="*/ 120588 w 3034023"/>
              <a:gd name="connsiteY1" fmla="*/ 689590 h 2639118"/>
              <a:gd name="connsiteX2" fmla="*/ 545890 w 3034023"/>
              <a:gd name="connsiteY2" fmla="*/ 1561460 h 2639118"/>
              <a:gd name="connsiteX3" fmla="*/ 779806 w 3034023"/>
              <a:gd name="connsiteY3" fmla="*/ 1894613 h 2639118"/>
              <a:gd name="connsiteX4" fmla="*/ 1120048 w 3034023"/>
              <a:gd name="connsiteY4" fmla="*/ 2128529 h 2639118"/>
              <a:gd name="connsiteX5" fmla="*/ 1509909 w 3034023"/>
              <a:gd name="connsiteY5" fmla="*/ 2213590 h 2639118"/>
              <a:gd name="connsiteX6" fmla="*/ 1729648 w 3034023"/>
              <a:gd name="connsiteY6" fmla="*/ 2128529 h 2639118"/>
              <a:gd name="connsiteX7" fmla="*/ 1736736 w 3034023"/>
              <a:gd name="connsiteY7" fmla="*/ 1859171 h 2639118"/>
              <a:gd name="connsiteX8" fmla="*/ 1545350 w 3034023"/>
              <a:gd name="connsiteY8" fmla="*/ 1412604 h 2639118"/>
              <a:gd name="connsiteX9" fmla="*/ 1226374 w 3034023"/>
              <a:gd name="connsiteY9" fmla="*/ 774650 h 2639118"/>
              <a:gd name="connsiteX10" fmla="*/ 1190932 w 3034023"/>
              <a:gd name="connsiteY10" fmla="*/ 583264 h 2639118"/>
              <a:gd name="connsiteX11" fmla="*/ 1382318 w 3034023"/>
              <a:gd name="connsiteY11" fmla="*/ 746297 h 2639118"/>
              <a:gd name="connsiteX12" fmla="*/ 1864327 w 3034023"/>
              <a:gd name="connsiteY12" fmla="*/ 1362985 h 2639118"/>
              <a:gd name="connsiteX13" fmla="*/ 2176216 w 3034023"/>
              <a:gd name="connsiteY13" fmla="*/ 1802464 h 2639118"/>
              <a:gd name="connsiteX14" fmla="*/ 2317983 w 3034023"/>
              <a:gd name="connsiteY14" fmla="*/ 1951320 h 2639118"/>
              <a:gd name="connsiteX15" fmla="*/ 2523546 w 3034023"/>
              <a:gd name="connsiteY15" fmla="*/ 1759934 h 2639118"/>
              <a:gd name="connsiteX16" fmla="*/ 2558988 w 3034023"/>
              <a:gd name="connsiteY16" fmla="*/ 1192864 h 2639118"/>
              <a:gd name="connsiteX17" fmla="*/ 2537723 w 3034023"/>
              <a:gd name="connsiteY17" fmla="*/ 654148 h 2639118"/>
              <a:gd name="connsiteX18" fmla="*/ 2374690 w 3034023"/>
              <a:gd name="connsiteY18" fmla="*/ 94167 h 2639118"/>
              <a:gd name="connsiteX19" fmla="*/ 2388867 w 3034023"/>
              <a:gd name="connsiteY19" fmla="*/ 2018 h 2639118"/>
              <a:gd name="connsiteX20" fmla="*/ 2438485 w 3034023"/>
              <a:gd name="connsiteY20" fmla="*/ 44548 h 2639118"/>
              <a:gd name="connsiteX21" fmla="*/ 2672402 w 3034023"/>
              <a:gd name="connsiteY21" fmla="*/ 200492 h 2639118"/>
              <a:gd name="connsiteX22" fmla="*/ 2849611 w 3034023"/>
              <a:gd name="connsiteY22" fmla="*/ 540734 h 2639118"/>
              <a:gd name="connsiteX23" fmla="*/ 2977202 w 3034023"/>
              <a:gd name="connsiteY23" fmla="*/ 1192864 h 2639118"/>
              <a:gd name="connsiteX24" fmla="*/ 3026820 w 3034023"/>
              <a:gd name="connsiteY24" fmla="*/ 1951320 h 2639118"/>
              <a:gd name="connsiteX25" fmla="*/ 2828346 w 3034023"/>
              <a:gd name="connsiteY25" fmla="*/ 2412064 h 2639118"/>
              <a:gd name="connsiteX26" fmla="*/ 2502281 w 3034023"/>
              <a:gd name="connsiteY26" fmla="*/ 2617627 h 2639118"/>
              <a:gd name="connsiteX27" fmla="*/ 2006095 w 3034023"/>
              <a:gd name="connsiteY27" fmla="*/ 2617627 h 2639118"/>
              <a:gd name="connsiteX28" fmla="*/ 1353964 w 3034023"/>
              <a:gd name="connsiteY28" fmla="*/ 2482948 h 2639118"/>
              <a:gd name="connsiteX29" fmla="*/ 758541 w 3034023"/>
              <a:gd name="connsiteY29" fmla="*/ 2206502 h 2639118"/>
              <a:gd name="connsiteX30" fmla="*/ 368681 w 3034023"/>
              <a:gd name="connsiteY30" fmla="*/ 1738669 h 2639118"/>
              <a:gd name="connsiteX31" fmla="*/ 106411 w 3034023"/>
              <a:gd name="connsiteY31" fmla="*/ 1065274 h 2639118"/>
              <a:gd name="connsiteX32" fmla="*/ 85 w 3034023"/>
              <a:gd name="connsiteY32" fmla="*/ 561999 h 263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34023" h="2639118">
                <a:moveTo>
                  <a:pt x="85" y="561999"/>
                </a:moveTo>
                <a:cubicBezTo>
                  <a:pt x="2448" y="499385"/>
                  <a:pt x="29621" y="523013"/>
                  <a:pt x="120588" y="689590"/>
                </a:cubicBezTo>
                <a:cubicBezTo>
                  <a:pt x="211555" y="856167"/>
                  <a:pt x="436020" y="1360623"/>
                  <a:pt x="545890" y="1561460"/>
                </a:cubicBezTo>
                <a:cubicBezTo>
                  <a:pt x="655760" y="1762297"/>
                  <a:pt x="684113" y="1800102"/>
                  <a:pt x="779806" y="1894613"/>
                </a:cubicBezTo>
                <a:cubicBezTo>
                  <a:pt x="875499" y="1989125"/>
                  <a:pt x="998364" y="2075366"/>
                  <a:pt x="1120048" y="2128529"/>
                </a:cubicBezTo>
                <a:cubicBezTo>
                  <a:pt x="1241732" y="2181692"/>
                  <a:pt x="1408309" y="2213590"/>
                  <a:pt x="1509909" y="2213590"/>
                </a:cubicBezTo>
                <a:cubicBezTo>
                  <a:pt x="1611509" y="2213590"/>
                  <a:pt x="1691844" y="2187599"/>
                  <a:pt x="1729648" y="2128529"/>
                </a:cubicBezTo>
                <a:cubicBezTo>
                  <a:pt x="1767453" y="2069459"/>
                  <a:pt x="1767452" y="1978492"/>
                  <a:pt x="1736736" y="1859171"/>
                </a:cubicBezTo>
                <a:cubicBezTo>
                  <a:pt x="1706020" y="1739850"/>
                  <a:pt x="1630410" y="1593357"/>
                  <a:pt x="1545350" y="1412604"/>
                </a:cubicBezTo>
                <a:cubicBezTo>
                  <a:pt x="1460290" y="1231851"/>
                  <a:pt x="1285444" y="912873"/>
                  <a:pt x="1226374" y="774650"/>
                </a:cubicBezTo>
                <a:cubicBezTo>
                  <a:pt x="1167304" y="636427"/>
                  <a:pt x="1164941" y="587989"/>
                  <a:pt x="1190932" y="583264"/>
                </a:cubicBezTo>
                <a:cubicBezTo>
                  <a:pt x="1216923" y="578539"/>
                  <a:pt x="1270085" y="616343"/>
                  <a:pt x="1382318" y="746297"/>
                </a:cubicBezTo>
                <a:cubicBezTo>
                  <a:pt x="1494551" y="876251"/>
                  <a:pt x="1732011" y="1186957"/>
                  <a:pt x="1864327" y="1362985"/>
                </a:cubicBezTo>
                <a:cubicBezTo>
                  <a:pt x="1996643" y="1539013"/>
                  <a:pt x="2100607" y="1704408"/>
                  <a:pt x="2176216" y="1802464"/>
                </a:cubicBezTo>
                <a:cubicBezTo>
                  <a:pt x="2251825" y="1900520"/>
                  <a:pt x="2260095" y="1958408"/>
                  <a:pt x="2317983" y="1951320"/>
                </a:cubicBezTo>
                <a:cubicBezTo>
                  <a:pt x="2375871" y="1944232"/>
                  <a:pt x="2483378" y="1886343"/>
                  <a:pt x="2523546" y="1759934"/>
                </a:cubicBezTo>
                <a:cubicBezTo>
                  <a:pt x="2563714" y="1633525"/>
                  <a:pt x="2556625" y="1377162"/>
                  <a:pt x="2558988" y="1192864"/>
                </a:cubicBezTo>
                <a:cubicBezTo>
                  <a:pt x="2561351" y="1008566"/>
                  <a:pt x="2568439" y="837264"/>
                  <a:pt x="2537723" y="654148"/>
                </a:cubicBezTo>
                <a:cubicBezTo>
                  <a:pt x="2507007" y="471032"/>
                  <a:pt x="2399499" y="202855"/>
                  <a:pt x="2374690" y="94167"/>
                </a:cubicBezTo>
                <a:cubicBezTo>
                  <a:pt x="2349881" y="-14521"/>
                  <a:pt x="2378235" y="10288"/>
                  <a:pt x="2388867" y="2018"/>
                </a:cubicBezTo>
                <a:cubicBezTo>
                  <a:pt x="2399499" y="-6252"/>
                  <a:pt x="2391229" y="11469"/>
                  <a:pt x="2438485" y="44548"/>
                </a:cubicBezTo>
                <a:cubicBezTo>
                  <a:pt x="2485741" y="77627"/>
                  <a:pt x="2603881" y="117794"/>
                  <a:pt x="2672402" y="200492"/>
                </a:cubicBezTo>
                <a:cubicBezTo>
                  <a:pt x="2740923" y="283190"/>
                  <a:pt x="2798811" y="375339"/>
                  <a:pt x="2849611" y="540734"/>
                </a:cubicBezTo>
                <a:cubicBezTo>
                  <a:pt x="2900411" y="706129"/>
                  <a:pt x="2947667" y="957766"/>
                  <a:pt x="2977202" y="1192864"/>
                </a:cubicBezTo>
                <a:cubicBezTo>
                  <a:pt x="3006737" y="1427962"/>
                  <a:pt x="3051629" y="1748120"/>
                  <a:pt x="3026820" y="1951320"/>
                </a:cubicBezTo>
                <a:cubicBezTo>
                  <a:pt x="3002011" y="2154520"/>
                  <a:pt x="2915769" y="2301013"/>
                  <a:pt x="2828346" y="2412064"/>
                </a:cubicBezTo>
                <a:cubicBezTo>
                  <a:pt x="2740923" y="2523115"/>
                  <a:pt x="2639323" y="2583366"/>
                  <a:pt x="2502281" y="2617627"/>
                </a:cubicBezTo>
                <a:cubicBezTo>
                  <a:pt x="2365239" y="2651888"/>
                  <a:pt x="2197481" y="2640074"/>
                  <a:pt x="2006095" y="2617627"/>
                </a:cubicBezTo>
                <a:cubicBezTo>
                  <a:pt x="1814709" y="2595180"/>
                  <a:pt x="1561890" y="2551469"/>
                  <a:pt x="1353964" y="2482948"/>
                </a:cubicBezTo>
                <a:cubicBezTo>
                  <a:pt x="1146038" y="2414427"/>
                  <a:pt x="922755" y="2330549"/>
                  <a:pt x="758541" y="2206502"/>
                </a:cubicBezTo>
                <a:cubicBezTo>
                  <a:pt x="594327" y="2082455"/>
                  <a:pt x="477369" y="1928874"/>
                  <a:pt x="368681" y="1738669"/>
                </a:cubicBezTo>
                <a:cubicBezTo>
                  <a:pt x="259993" y="1548464"/>
                  <a:pt x="167844" y="1261386"/>
                  <a:pt x="106411" y="1065274"/>
                </a:cubicBezTo>
                <a:cubicBezTo>
                  <a:pt x="44978" y="869162"/>
                  <a:pt x="-2278" y="624613"/>
                  <a:pt x="85" y="561999"/>
                </a:cubicBezTo>
                <a:close/>
              </a:path>
            </a:pathLst>
          </a:custGeom>
          <a:pattFill prst="diagBrick">
            <a:fgClr>
              <a:srgbClr val="C0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xplosion : 8 points 20"/>
          <p:cNvSpPr/>
          <p:nvPr/>
        </p:nvSpPr>
        <p:spPr>
          <a:xfrm>
            <a:off x="7305369" y="3575654"/>
            <a:ext cx="481780" cy="432647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 : forme 43"/>
          <p:cNvSpPr/>
          <p:nvPr/>
        </p:nvSpPr>
        <p:spPr>
          <a:xfrm>
            <a:off x="1932971" y="4805705"/>
            <a:ext cx="1026117" cy="1673753"/>
          </a:xfrm>
          <a:custGeom>
            <a:avLst/>
            <a:gdLst>
              <a:gd name="connsiteX0" fmla="*/ 0 w 572947"/>
              <a:gd name="connsiteY0" fmla="*/ 836953 h 1179629"/>
              <a:gd name="connsiteX1" fmla="*/ 225706 w 572947"/>
              <a:gd name="connsiteY1" fmla="*/ 836953 h 1179629"/>
              <a:gd name="connsiteX2" fmla="*/ 260431 w 572947"/>
              <a:gd name="connsiteY2" fmla="*/ 790654 h 1179629"/>
              <a:gd name="connsiteX3" fmla="*/ 266218 w 572947"/>
              <a:gd name="connsiteY3" fmla="*/ 3576 h 1179629"/>
              <a:gd name="connsiteX4" fmla="*/ 306729 w 572947"/>
              <a:gd name="connsiteY4" fmla="*/ 1149470 h 1179629"/>
              <a:gd name="connsiteX5" fmla="*/ 335666 w 572947"/>
              <a:gd name="connsiteY5" fmla="*/ 842741 h 1179629"/>
              <a:gd name="connsiteX6" fmla="*/ 335666 w 572947"/>
              <a:gd name="connsiteY6" fmla="*/ 802229 h 1179629"/>
              <a:gd name="connsiteX7" fmla="*/ 358815 w 572947"/>
              <a:gd name="connsiteY7" fmla="*/ 802229 h 1179629"/>
              <a:gd name="connsiteX8" fmla="*/ 497712 w 572947"/>
              <a:gd name="connsiteY8" fmla="*/ 802229 h 1179629"/>
              <a:gd name="connsiteX9" fmla="*/ 572947 w 572947"/>
              <a:gd name="connsiteY9" fmla="*/ 779080 h 117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2947" h="1179629">
                <a:moveTo>
                  <a:pt x="0" y="836953"/>
                </a:moveTo>
                <a:cubicBezTo>
                  <a:pt x="91150" y="840811"/>
                  <a:pt x="182301" y="844669"/>
                  <a:pt x="225706" y="836953"/>
                </a:cubicBezTo>
                <a:cubicBezTo>
                  <a:pt x="269111" y="829237"/>
                  <a:pt x="253679" y="929550"/>
                  <a:pt x="260431" y="790654"/>
                </a:cubicBezTo>
                <a:cubicBezTo>
                  <a:pt x="267183" y="651758"/>
                  <a:pt x="258502" y="-56227"/>
                  <a:pt x="266218" y="3576"/>
                </a:cubicBezTo>
                <a:cubicBezTo>
                  <a:pt x="273934" y="63379"/>
                  <a:pt x="295154" y="1009609"/>
                  <a:pt x="306729" y="1149470"/>
                </a:cubicBezTo>
                <a:cubicBezTo>
                  <a:pt x="318304" y="1289331"/>
                  <a:pt x="330843" y="900614"/>
                  <a:pt x="335666" y="842741"/>
                </a:cubicBezTo>
                <a:cubicBezTo>
                  <a:pt x="340489" y="784868"/>
                  <a:pt x="331808" y="808981"/>
                  <a:pt x="335666" y="802229"/>
                </a:cubicBezTo>
                <a:cubicBezTo>
                  <a:pt x="339524" y="795477"/>
                  <a:pt x="358815" y="802229"/>
                  <a:pt x="358815" y="802229"/>
                </a:cubicBezTo>
                <a:cubicBezTo>
                  <a:pt x="385823" y="802229"/>
                  <a:pt x="462023" y="806087"/>
                  <a:pt x="497712" y="802229"/>
                </a:cubicBezTo>
                <a:cubicBezTo>
                  <a:pt x="533401" y="798371"/>
                  <a:pt x="553174" y="788725"/>
                  <a:pt x="572947" y="77908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 : forme 45"/>
          <p:cNvSpPr/>
          <p:nvPr/>
        </p:nvSpPr>
        <p:spPr>
          <a:xfrm>
            <a:off x="6639541" y="4835081"/>
            <a:ext cx="1147608" cy="1636706"/>
          </a:xfrm>
          <a:custGeom>
            <a:avLst/>
            <a:gdLst>
              <a:gd name="connsiteX0" fmla="*/ 0 w 572947"/>
              <a:gd name="connsiteY0" fmla="*/ 836953 h 1179629"/>
              <a:gd name="connsiteX1" fmla="*/ 225706 w 572947"/>
              <a:gd name="connsiteY1" fmla="*/ 836953 h 1179629"/>
              <a:gd name="connsiteX2" fmla="*/ 260431 w 572947"/>
              <a:gd name="connsiteY2" fmla="*/ 790654 h 1179629"/>
              <a:gd name="connsiteX3" fmla="*/ 266218 w 572947"/>
              <a:gd name="connsiteY3" fmla="*/ 3576 h 1179629"/>
              <a:gd name="connsiteX4" fmla="*/ 306729 w 572947"/>
              <a:gd name="connsiteY4" fmla="*/ 1149470 h 1179629"/>
              <a:gd name="connsiteX5" fmla="*/ 335666 w 572947"/>
              <a:gd name="connsiteY5" fmla="*/ 842741 h 1179629"/>
              <a:gd name="connsiteX6" fmla="*/ 335666 w 572947"/>
              <a:gd name="connsiteY6" fmla="*/ 802229 h 1179629"/>
              <a:gd name="connsiteX7" fmla="*/ 358815 w 572947"/>
              <a:gd name="connsiteY7" fmla="*/ 802229 h 1179629"/>
              <a:gd name="connsiteX8" fmla="*/ 497712 w 572947"/>
              <a:gd name="connsiteY8" fmla="*/ 802229 h 1179629"/>
              <a:gd name="connsiteX9" fmla="*/ 572947 w 572947"/>
              <a:gd name="connsiteY9" fmla="*/ 779080 h 1179629"/>
              <a:gd name="connsiteX0" fmla="*/ 0 w 347241"/>
              <a:gd name="connsiteY0" fmla="*/ 836953 h 1179629"/>
              <a:gd name="connsiteX1" fmla="*/ 34725 w 347241"/>
              <a:gd name="connsiteY1" fmla="*/ 790654 h 1179629"/>
              <a:gd name="connsiteX2" fmla="*/ 40512 w 347241"/>
              <a:gd name="connsiteY2" fmla="*/ 3576 h 1179629"/>
              <a:gd name="connsiteX3" fmla="*/ 81023 w 347241"/>
              <a:gd name="connsiteY3" fmla="*/ 1149470 h 1179629"/>
              <a:gd name="connsiteX4" fmla="*/ 109960 w 347241"/>
              <a:gd name="connsiteY4" fmla="*/ 842741 h 1179629"/>
              <a:gd name="connsiteX5" fmla="*/ 109960 w 347241"/>
              <a:gd name="connsiteY5" fmla="*/ 802229 h 1179629"/>
              <a:gd name="connsiteX6" fmla="*/ 133109 w 347241"/>
              <a:gd name="connsiteY6" fmla="*/ 802229 h 1179629"/>
              <a:gd name="connsiteX7" fmla="*/ 272006 w 347241"/>
              <a:gd name="connsiteY7" fmla="*/ 802229 h 1179629"/>
              <a:gd name="connsiteX8" fmla="*/ 347241 w 347241"/>
              <a:gd name="connsiteY8" fmla="*/ 779080 h 1179629"/>
              <a:gd name="connsiteX0" fmla="*/ 0 w 272006"/>
              <a:gd name="connsiteY0" fmla="*/ 836953 h 1179629"/>
              <a:gd name="connsiteX1" fmla="*/ 34725 w 272006"/>
              <a:gd name="connsiteY1" fmla="*/ 790654 h 1179629"/>
              <a:gd name="connsiteX2" fmla="*/ 40512 w 272006"/>
              <a:gd name="connsiteY2" fmla="*/ 3576 h 1179629"/>
              <a:gd name="connsiteX3" fmla="*/ 81023 w 272006"/>
              <a:gd name="connsiteY3" fmla="*/ 1149470 h 1179629"/>
              <a:gd name="connsiteX4" fmla="*/ 109960 w 272006"/>
              <a:gd name="connsiteY4" fmla="*/ 842741 h 1179629"/>
              <a:gd name="connsiteX5" fmla="*/ 109960 w 272006"/>
              <a:gd name="connsiteY5" fmla="*/ 802229 h 1179629"/>
              <a:gd name="connsiteX6" fmla="*/ 133109 w 272006"/>
              <a:gd name="connsiteY6" fmla="*/ 802229 h 1179629"/>
              <a:gd name="connsiteX7" fmla="*/ 272006 w 272006"/>
              <a:gd name="connsiteY7" fmla="*/ 802229 h 1179629"/>
              <a:gd name="connsiteX0" fmla="*/ 0 w 133109"/>
              <a:gd name="connsiteY0" fmla="*/ 836953 h 1179629"/>
              <a:gd name="connsiteX1" fmla="*/ 34725 w 133109"/>
              <a:gd name="connsiteY1" fmla="*/ 790654 h 1179629"/>
              <a:gd name="connsiteX2" fmla="*/ 40512 w 133109"/>
              <a:gd name="connsiteY2" fmla="*/ 3576 h 1179629"/>
              <a:gd name="connsiteX3" fmla="*/ 81023 w 133109"/>
              <a:gd name="connsiteY3" fmla="*/ 1149470 h 1179629"/>
              <a:gd name="connsiteX4" fmla="*/ 109960 w 133109"/>
              <a:gd name="connsiteY4" fmla="*/ 842741 h 1179629"/>
              <a:gd name="connsiteX5" fmla="*/ 109960 w 133109"/>
              <a:gd name="connsiteY5" fmla="*/ 802229 h 1179629"/>
              <a:gd name="connsiteX6" fmla="*/ 133109 w 133109"/>
              <a:gd name="connsiteY6" fmla="*/ 802229 h 1179629"/>
              <a:gd name="connsiteX0" fmla="*/ 0 w 133109"/>
              <a:gd name="connsiteY0" fmla="*/ 816250 h 1157801"/>
              <a:gd name="connsiteX1" fmla="*/ 34725 w 133109"/>
              <a:gd name="connsiteY1" fmla="*/ 769951 h 1157801"/>
              <a:gd name="connsiteX2" fmla="*/ 65601 w 133109"/>
              <a:gd name="connsiteY2" fmla="*/ 3662 h 1157801"/>
              <a:gd name="connsiteX3" fmla="*/ 81023 w 133109"/>
              <a:gd name="connsiteY3" fmla="*/ 1128767 h 1157801"/>
              <a:gd name="connsiteX4" fmla="*/ 109960 w 133109"/>
              <a:gd name="connsiteY4" fmla="*/ 822038 h 1157801"/>
              <a:gd name="connsiteX5" fmla="*/ 109960 w 133109"/>
              <a:gd name="connsiteY5" fmla="*/ 781526 h 1157801"/>
              <a:gd name="connsiteX6" fmla="*/ 133109 w 133109"/>
              <a:gd name="connsiteY6" fmla="*/ 781526 h 1157801"/>
              <a:gd name="connsiteX0" fmla="*/ 0 w 133109"/>
              <a:gd name="connsiteY0" fmla="*/ 816250 h 1153519"/>
              <a:gd name="connsiteX1" fmla="*/ 34725 w 133109"/>
              <a:gd name="connsiteY1" fmla="*/ 769951 h 1153519"/>
              <a:gd name="connsiteX2" fmla="*/ 65601 w 133109"/>
              <a:gd name="connsiteY2" fmla="*/ 3662 h 1153519"/>
              <a:gd name="connsiteX3" fmla="*/ 81023 w 133109"/>
              <a:gd name="connsiteY3" fmla="*/ 1128767 h 1153519"/>
              <a:gd name="connsiteX4" fmla="*/ 109960 w 133109"/>
              <a:gd name="connsiteY4" fmla="*/ 781526 h 1153519"/>
              <a:gd name="connsiteX5" fmla="*/ 133109 w 133109"/>
              <a:gd name="connsiteY5" fmla="*/ 781526 h 115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109" h="1153519">
                <a:moveTo>
                  <a:pt x="0" y="816250"/>
                </a:moveTo>
                <a:cubicBezTo>
                  <a:pt x="43405" y="808534"/>
                  <a:pt x="23792" y="905382"/>
                  <a:pt x="34725" y="769951"/>
                </a:cubicBezTo>
                <a:cubicBezTo>
                  <a:pt x="45658" y="634520"/>
                  <a:pt x="57885" y="-56141"/>
                  <a:pt x="65601" y="3662"/>
                </a:cubicBezTo>
                <a:cubicBezTo>
                  <a:pt x="73317" y="63465"/>
                  <a:pt x="73630" y="999123"/>
                  <a:pt x="81023" y="1128767"/>
                </a:cubicBezTo>
                <a:cubicBezTo>
                  <a:pt x="88416" y="1258411"/>
                  <a:pt x="101279" y="839399"/>
                  <a:pt x="109960" y="781526"/>
                </a:cubicBezTo>
                <a:cubicBezTo>
                  <a:pt x="113818" y="774774"/>
                  <a:pt x="133109" y="781526"/>
                  <a:pt x="133109" y="781526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3397293" y="689388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Conduction</a:t>
            </a:r>
          </a:p>
        </p:txBody>
      </p:sp>
    </p:spTree>
    <p:extLst>
      <p:ext uri="{BB962C8B-B14F-4D97-AF65-F5344CB8AC3E}">
        <p14:creationId xmlns:p14="http://schemas.microsoft.com/office/powerpoint/2010/main" val="8233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74971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fr-FR" dirty="0"/>
              <a:t>Facteurs pronostiques des intoxications au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j-lt"/>
              </a:rPr>
              <a:t>Dose ingérée</a:t>
            </a:r>
          </a:p>
          <a:p>
            <a:r>
              <a:rPr lang="fr-FR" dirty="0">
                <a:latin typeface="+mj-lt"/>
              </a:rPr>
              <a:t>Galénique</a:t>
            </a:r>
          </a:p>
          <a:p>
            <a:r>
              <a:rPr lang="fr-FR" dirty="0">
                <a:latin typeface="+mj-lt"/>
              </a:rPr>
              <a:t>ECG :</a:t>
            </a:r>
          </a:p>
          <a:p>
            <a:pPr lvl="1"/>
            <a:r>
              <a:rPr lang="fr-FR" dirty="0">
                <a:latin typeface="+mj-lt"/>
              </a:rPr>
              <a:t>FC &gt; 100 </a:t>
            </a:r>
            <a:r>
              <a:rPr lang="fr-FR" dirty="0" err="1">
                <a:latin typeface="+mj-lt"/>
              </a:rPr>
              <a:t>bpm</a:t>
            </a:r>
            <a:endParaRPr lang="fr-FR" dirty="0">
              <a:latin typeface="+mj-lt"/>
            </a:endParaRPr>
          </a:p>
          <a:p>
            <a:pPr lvl="1"/>
            <a:r>
              <a:rPr lang="fr-FR" dirty="0">
                <a:latin typeface="+mj-lt"/>
              </a:rPr>
              <a:t>QRS &gt; 100 msec</a:t>
            </a:r>
          </a:p>
          <a:p>
            <a:pPr lvl="1"/>
            <a:r>
              <a:rPr lang="fr-FR" dirty="0">
                <a:latin typeface="+mj-lt"/>
              </a:rPr>
              <a:t>QT </a:t>
            </a:r>
            <a:r>
              <a:rPr lang="fr-FR" dirty="0">
                <a:latin typeface="+mj-lt"/>
                <a:sym typeface="Wingdings 3"/>
              </a:rPr>
              <a:t></a:t>
            </a:r>
          </a:p>
          <a:p>
            <a:pPr lvl="1"/>
            <a:r>
              <a:rPr lang="fr-FR" dirty="0">
                <a:solidFill>
                  <a:schemeClr val="accent2"/>
                </a:solidFill>
                <a:latin typeface="+mj-lt"/>
              </a:rPr>
              <a:t>Risque de TDR grave ou asystolie &gt; 50% si QRS &gt; 160 msec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713"/>
            <a:ext cx="4038600" cy="41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4485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570151"/>
            <a:ext cx="8229600" cy="1069848"/>
          </a:xfrm>
        </p:spPr>
        <p:txBody>
          <a:bodyPr/>
          <a:lstStyle/>
          <a:p>
            <a:r>
              <a:rPr lang="fr-FR" dirty="0"/>
              <a:t>Amylose cardiaque</a:t>
            </a:r>
          </a:p>
        </p:txBody>
      </p:sp>
      <p:pic>
        <p:nvPicPr>
          <p:cNvPr id="7170" name="Picture 2" descr="http://rad.usuhs.edu/synapse/include/medpix_image.php3?imageid=28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69424" cy="470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5076056" y="213285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5076056" y="285293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076056" y="350100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1475656" y="2348880"/>
            <a:ext cx="216024" cy="36004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475656" y="2996952"/>
            <a:ext cx="216024" cy="36004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492360" y="3665515"/>
            <a:ext cx="216024" cy="36004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492360" y="4365104"/>
            <a:ext cx="216024" cy="36004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483427" y="5085184"/>
            <a:ext cx="216024" cy="36004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491973" y="5805264"/>
            <a:ext cx="216024" cy="36004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76775" y="1979548"/>
            <a:ext cx="141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  <a:latin typeface="+mj-lt"/>
              </a:rPr>
              <a:t>Microvoltage</a:t>
            </a:r>
            <a:endParaRPr lang="fr-FR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979548"/>
            <a:ext cx="274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+mj-lt"/>
              </a:rPr>
              <a:t>Onde Q de pseudo-nécrose</a:t>
            </a:r>
          </a:p>
        </p:txBody>
      </p:sp>
    </p:spTree>
    <p:extLst>
      <p:ext uri="{BB962C8B-B14F-4D97-AF65-F5344CB8AC3E}">
        <p14:creationId xmlns:p14="http://schemas.microsoft.com/office/powerpoint/2010/main" val="406062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8" grpId="0"/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ECG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Examen simple, rapide et facile à réaliser</a:t>
            </a:r>
          </a:p>
          <a:p>
            <a:r>
              <a:rPr lang="fr-FR" dirty="0"/>
              <a:t>Analyse de l’ECG :</a:t>
            </a:r>
          </a:p>
          <a:p>
            <a:pPr lvl="1"/>
            <a:r>
              <a:rPr lang="fr-FR" dirty="0"/>
              <a:t>Etre systématique</a:t>
            </a:r>
          </a:p>
          <a:p>
            <a:pPr lvl="1"/>
            <a:r>
              <a:rPr lang="fr-FR" dirty="0"/>
              <a:t>Méthode FRACHI </a:t>
            </a:r>
          </a:p>
          <a:p>
            <a:r>
              <a:rPr lang="fr-FR" dirty="0"/>
              <a:t>Entrainement +++</a:t>
            </a:r>
          </a:p>
          <a:p>
            <a:r>
              <a:rPr lang="fr-FR" dirty="0"/>
              <a:t>Faire et lire des ECG</a:t>
            </a:r>
          </a:p>
          <a:p>
            <a:endParaRPr lang="fr-FR" dirty="0"/>
          </a:p>
          <a:p>
            <a:r>
              <a:rPr lang="fr-FR" dirty="0"/>
              <a:t>Pour vous aider : </a:t>
            </a:r>
            <a:r>
              <a:rPr lang="fr-FR" dirty="0">
                <a:solidFill>
                  <a:schemeClr val="accent2"/>
                </a:solidFill>
              </a:rPr>
              <a:t>ecg-lyon.com</a:t>
            </a:r>
          </a:p>
          <a:p>
            <a:endParaRPr lang="fr-FR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8225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A3F7F68-52EB-4FCE-A3E1-4577ECE1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examens complémentaires en cardiologie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FE8D4BC-151A-4A15-87E0-FE67DDAF9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8196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DF37D-1B68-4D3C-8252-9980877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257BED-ADE1-4D13-80CC-7B7034CA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24"/>
            <a:ext cx="7223760" cy="4325112"/>
          </a:xfrm>
        </p:spPr>
        <p:txBody>
          <a:bodyPr/>
          <a:lstStyle/>
          <a:p>
            <a:r>
              <a:rPr lang="fr-FR" dirty="0"/>
              <a:t>Troponine ultra-sensible</a:t>
            </a:r>
          </a:p>
          <a:p>
            <a:pPr lvl="1"/>
            <a:r>
              <a:rPr lang="fr-FR" dirty="0"/>
              <a:t>Inutile pour le diagnostic de SCA ST+</a:t>
            </a:r>
          </a:p>
          <a:p>
            <a:pPr lvl="1"/>
            <a:r>
              <a:rPr lang="fr-FR" dirty="0"/>
              <a:t>Utile pour les SCA ST-</a:t>
            </a:r>
          </a:p>
          <a:p>
            <a:pPr lvl="1"/>
            <a:r>
              <a:rPr lang="fr-FR" dirty="0"/>
              <a:t>A l’arrivée et 3h après si troponine US</a:t>
            </a:r>
          </a:p>
        </p:txBody>
      </p:sp>
      <p:pic>
        <p:nvPicPr>
          <p:cNvPr id="1026" name="Picture 2" descr="https://www.biomerieux-diagnostics.com/sites/clinic/files/graphique_vidas_troponin.png">
            <a:extLst>
              <a:ext uri="{FF2B5EF4-FFF2-40B4-BE49-F238E27FC236}">
                <a16:creationId xmlns:a16="http://schemas.microsoft.com/office/drawing/2014/main" id="{4AA4EEBD-830A-4EB3-8F70-FB9A5B4C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89" y="18967"/>
            <a:ext cx="3142211" cy="26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C1C04AC-BF78-4D4F-AFE3-26DFB96F29E7}"/>
              </a:ext>
            </a:extLst>
          </p:cNvPr>
          <p:cNvSpPr txBox="1"/>
          <p:nvPr/>
        </p:nvSpPr>
        <p:spPr>
          <a:xfrm>
            <a:off x="8105002" y="6538951"/>
            <a:ext cx="974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1350" i="1" dirty="0" err="1">
                <a:solidFill>
                  <a:prstClr val="black"/>
                </a:solidFill>
                <a:latin typeface="Calibri" panose="020F0502020204030204"/>
              </a:rPr>
              <a:t>Biomérieux</a:t>
            </a:r>
            <a:endParaRPr lang="fr-FR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http://www.biomerieux-diagnostics.com/sites/clinic/files/patients_with_suspected_nstemi.png">
            <a:extLst>
              <a:ext uri="{FF2B5EF4-FFF2-40B4-BE49-F238E27FC236}">
                <a16:creationId xmlns:a16="http://schemas.microsoft.com/office/drawing/2014/main" id="{9319F0BB-E765-4225-88CF-31AF40F3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98" y="4287355"/>
            <a:ext cx="5100721" cy="232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0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4"/>
    </mc:Choice>
    <mc:Fallback xmlns="">
      <p:transition spd="slow" advTm="36304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Echocardiographie </a:t>
            </a:r>
            <a:r>
              <a:rPr lang="fr-FR" dirty="0" err="1"/>
              <a:t>trans-thoracique</a:t>
            </a:r>
            <a:r>
              <a:rPr lang="fr-FR" dirty="0"/>
              <a:t> : un examen très utile en cardiologie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Non invasif </a:t>
            </a:r>
          </a:p>
          <a:p>
            <a:r>
              <a:rPr lang="fr-FR" sz="1800" dirty="0"/>
              <a:t>Non irradiant (ultra-sons)</a:t>
            </a:r>
          </a:p>
          <a:p>
            <a:r>
              <a:rPr lang="fr-FR" sz="1800" dirty="0"/>
              <a:t>Faible cout</a:t>
            </a:r>
          </a:p>
          <a:p>
            <a:r>
              <a:rPr lang="fr-FR" sz="1800" dirty="0"/>
              <a:t>Rapide</a:t>
            </a:r>
          </a:p>
          <a:p>
            <a:r>
              <a:rPr lang="fr-FR" sz="1800" dirty="0"/>
              <a:t>Au lit du malade</a:t>
            </a:r>
          </a:p>
          <a:p>
            <a:r>
              <a:rPr lang="fr-FR" sz="1800" dirty="0"/>
              <a:t>Large palette diagnostique</a:t>
            </a:r>
          </a:p>
          <a:p>
            <a:r>
              <a:rPr lang="fr-FR" dirty="0"/>
              <a:t>Permet un examen du cœur selon 3 points :</a:t>
            </a:r>
          </a:p>
          <a:p>
            <a:pPr lvl="1"/>
            <a:r>
              <a:rPr lang="fr-FR" sz="1500" dirty="0"/>
              <a:t>Anatomique</a:t>
            </a:r>
          </a:p>
          <a:p>
            <a:pPr lvl="1"/>
            <a:r>
              <a:rPr lang="fr-FR" sz="1500" dirty="0"/>
              <a:t>Fonctionnelle</a:t>
            </a:r>
          </a:p>
          <a:p>
            <a:pPr lvl="1"/>
            <a:r>
              <a:rPr lang="fr-FR" sz="1500" dirty="0"/>
              <a:t>Hémodynamique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4104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Les fenêtres échographiques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2226469"/>
            <a:ext cx="309852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700" dirty="0"/>
          </a:p>
          <a:p>
            <a:r>
              <a:rPr lang="fr-FR" sz="2700" dirty="0"/>
              <a:t>4 voies d’abord :</a:t>
            </a:r>
          </a:p>
          <a:p>
            <a:pPr lvl="1"/>
            <a:r>
              <a:rPr lang="fr-FR" sz="2100" dirty="0" err="1"/>
              <a:t>Parasternale</a:t>
            </a:r>
            <a:endParaRPr lang="fr-FR" sz="2100" dirty="0"/>
          </a:p>
          <a:p>
            <a:pPr lvl="2"/>
            <a:r>
              <a:rPr lang="fr-FR" sz="1800" dirty="0"/>
              <a:t>Grand axe</a:t>
            </a:r>
          </a:p>
          <a:p>
            <a:pPr lvl="2"/>
            <a:r>
              <a:rPr lang="fr-FR" sz="1800" dirty="0"/>
              <a:t>Petit axe</a:t>
            </a:r>
          </a:p>
          <a:p>
            <a:pPr lvl="1"/>
            <a:r>
              <a:rPr lang="fr-FR" sz="2100" dirty="0"/>
              <a:t>Apicale</a:t>
            </a:r>
          </a:p>
          <a:p>
            <a:pPr lvl="1"/>
            <a:r>
              <a:rPr lang="fr-FR" sz="2100" dirty="0"/>
              <a:t>Sous-costale</a:t>
            </a:r>
          </a:p>
          <a:p>
            <a:pPr lvl="1"/>
            <a:r>
              <a:rPr lang="fr-FR" sz="2100" dirty="0"/>
              <a:t>Supra-sternal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54F7B7-2F38-484D-B17B-DB1524E5D251}"/>
              </a:ext>
            </a:extLst>
          </p:cNvPr>
          <p:cNvGrpSpPr/>
          <p:nvPr/>
        </p:nvGrpSpPr>
        <p:grpSpPr>
          <a:xfrm>
            <a:off x="4095288" y="2540450"/>
            <a:ext cx="4420062" cy="3263504"/>
            <a:chOff x="6512754" y="2244267"/>
            <a:chExt cx="4470884" cy="3301028"/>
          </a:xfrm>
        </p:grpSpPr>
        <p:pic>
          <p:nvPicPr>
            <p:cNvPr id="2050" name="Picture 2" descr="Afficher l'image d'orig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754" y="2244267"/>
              <a:ext cx="4406872" cy="3301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e 3"/>
            <p:cNvSpPr/>
            <p:nvPr/>
          </p:nvSpPr>
          <p:spPr>
            <a:xfrm>
              <a:off x="8851691" y="3894781"/>
              <a:ext cx="317634" cy="317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" name="Ellipse 5"/>
            <p:cNvSpPr/>
            <p:nvPr/>
          </p:nvSpPr>
          <p:spPr>
            <a:xfrm>
              <a:off x="9717965" y="4992645"/>
              <a:ext cx="317634" cy="317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" name="Ellipse 6"/>
            <p:cNvSpPr/>
            <p:nvPr/>
          </p:nvSpPr>
          <p:spPr>
            <a:xfrm>
              <a:off x="8557373" y="4761965"/>
              <a:ext cx="317634" cy="317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8" name="Ellipse 7"/>
            <p:cNvSpPr/>
            <p:nvPr/>
          </p:nvSpPr>
          <p:spPr>
            <a:xfrm>
              <a:off x="8557373" y="2714300"/>
              <a:ext cx="317634" cy="317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181721" y="3868932"/>
              <a:ext cx="143885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 err="1">
                  <a:solidFill>
                    <a:schemeClr val="bg1"/>
                  </a:solidFill>
                </a:rPr>
                <a:t>Parasternale</a:t>
              </a:r>
              <a:endParaRPr lang="fr-FR" sz="135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35601" y="4970146"/>
              <a:ext cx="94803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chemeClr val="bg1"/>
                  </a:solidFill>
                </a:rPr>
                <a:t>Apicale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7539" y="5075262"/>
              <a:ext cx="1437232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chemeClr val="bg1"/>
                  </a:solidFill>
                </a:rPr>
                <a:t>Sous-costale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58618" y="2293270"/>
              <a:ext cx="1520332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chemeClr val="bg1"/>
                  </a:solidFill>
                </a:rPr>
                <a:t>Supra-sternal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7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 anchor="ctr">
            <a:normAutofit/>
          </a:bodyPr>
          <a:lstStyle/>
          <a:p>
            <a:r>
              <a:rPr lang="fr-FR" dirty="0"/>
              <a:t>Positionnement optimal du patient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>
            <a:normAutofit/>
          </a:bodyPr>
          <a:lstStyle/>
          <a:p>
            <a:r>
              <a:rPr lang="fr-FR" b="1"/>
              <a:t>Décubitus latéral gauche </a:t>
            </a:r>
            <a:r>
              <a:rPr lang="fr-FR"/>
              <a:t>(coupes </a:t>
            </a:r>
            <a:r>
              <a:rPr lang="fr-FR" err="1"/>
              <a:t>parasternales</a:t>
            </a:r>
            <a:r>
              <a:rPr lang="fr-FR"/>
              <a:t> et 4 cavités)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Main droite le long du corps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Mais gauche derrière la tête</a:t>
            </a:r>
          </a:p>
          <a:p>
            <a:pPr lvl="1"/>
            <a:endParaRPr lang="fr-FR" sz="2000">
              <a:solidFill>
                <a:schemeClr val="tx1"/>
              </a:solidFill>
            </a:endParaRPr>
          </a:p>
          <a:p>
            <a:r>
              <a:rPr lang="fr-FR"/>
              <a:t>Ou </a:t>
            </a:r>
            <a:r>
              <a:rPr lang="fr-FR" b="1"/>
              <a:t>décubitus dorsal </a:t>
            </a:r>
            <a:r>
              <a:rPr lang="fr-FR"/>
              <a:t>(coupes sous costale et supra-sternale)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9"/>
          <a:stretch/>
        </p:blipFill>
        <p:spPr>
          <a:xfrm rot="5400000">
            <a:off x="4404518" y="2493105"/>
            <a:ext cx="4525963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28818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Voie </a:t>
            </a:r>
            <a:r>
              <a:rPr lang="fr-FR" dirty="0" err="1"/>
              <a:t>parasternale</a:t>
            </a:r>
            <a:r>
              <a:rPr lang="fr-FR" dirty="0"/>
              <a:t> grand axe</a:t>
            </a:r>
          </a:p>
        </p:txBody>
      </p:sp>
      <p:pic>
        <p:nvPicPr>
          <p:cNvPr id="3076" name="Picture 4" descr="basic-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84" y="2504963"/>
            <a:ext cx="2429585" cy="25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ch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63" y="2504964"/>
            <a:ext cx="3434639" cy="25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pPr algn="ctr"/>
            <a:r>
              <a:rPr lang="fr-FR" dirty="0"/>
              <a:t>Voie </a:t>
            </a:r>
            <a:r>
              <a:rPr lang="fr-FR" dirty="0" err="1"/>
              <a:t>parasternale</a:t>
            </a:r>
            <a:r>
              <a:rPr lang="fr-FR" dirty="0"/>
              <a:t> petit axe</a:t>
            </a:r>
          </a:p>
        </p:txBody>
      </p:sp>
      <p:pic>
        <p:nvPicPr>
          <p:cNvPr id="4098" name="Picture 2" descr="basic-17_th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42" y="2711250"/>
            <a:ext cx="3195258" cy="25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sic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38" y="2153047"/>
            <a:ext cx="1783977" cy="17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asic-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38" y="3965416"/>
            <a:ext cx="1783977" cy="17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83568" y="5949280"/>
            <a:ext cx="7776864" cy="2160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615982" y="1943728"/>
            <a:ext cx="5611196" cy="31906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Forme libre 2"/>
          <p:cNvSpPr/>
          <p:nvPr/>
        </p:nvSpPr>
        <p:spPr>
          <a:xfrm>
            <a:off x="1728971" y="2573053"/>
            <a:ext cx="5379653" cy="2439343"/>
          </a:xfrm>
          <a:custGeom>
            <a:avLst/>
            <a:gdLst>
              <a:gd name="connsiteX0" fmla="*/ 0 w 7041735"/>
              <a:gd name="connsiteY0" fmla="*/ 2411260 h 3192996"/>
              <a:gd name="connsiteX1" fmla="*/ 444381 w 7041735"/>
              <a:gd name="connsiteY1" fmla="*/ 2394168 h 3192996"/>
              <a:gd name="connsiteX2" fmla="*/ 820396 w 7041735"/>
              <a:gd name="connsiteY2" fmla="*/ 2077974 h 3192996"/>
              <a:gd name="connsiteX3" fmla="*/ 1239140 w 7041735"/>
              <a:gd name="connsiteY3" fmla="*/ 2394168 h 3192996"/>
              <a:gd name="connsiteX4" fmla="*/ 2170632 w 7041735"/>
              <a:gd name="connsiteY4" fmla="*/ 2368531 h 3192996"/>
              <a:gd name="connsiteX5" fmla="*/ 2452643 w 7041735"/>
              <a:gd name="connsiteY5" fmla="*/ 1881420 h 3192996"/>
              <a:gd name="connsiteX6" fmla="*/ 2649196 w 7041735"/>
              <a:gd name="connsiteY6" fmla="*/ 1345 h 3192996"/>
              <a:gd name="connsiteX7" fmla="*/ 2760292 w 7041735"/>
              <a:gd name="connsiteY7" fmla="*/ 1607955 h 3192996"/>
              <a:gd name="connsiteX8" fmla="*/ 2871387 w 7041735"/>
              <a:gd name="connsiteY8" fmla="*/ 3171835 h 3192996"/>
              <a:gd name="connsiteX9" fmla="*/ 2914116 w 7041735"/>
              <a:gd name="connsiteY9" fmla="*/ 2488172 h 3192996"/>
              <a:gd name="connsiteX10" fmla="*/ 3076486 w 7041735"/>
              <a:gd name="connsiteY10" fmla="*/ 2137794 h 3192996"/>
              <a:gd name="connsiteX11" fmla="*/ 3563596 w 7041735"/>
              <a:gd name="connsiteY11" fmla="*/ 2095065 h 3192996"/>
              <a:gd name="connsiteX12" fmla="*/ 4170348 w 7041735"/>
              <a:gd name="connsiteY12" fmla="*/ 2120703 h 3192996"/>
              <a:gd name="connsiteX13" fmla="*/ 4862557 w 7041735"/>
              <a:gd name="connsiteY13" fmla="*/ 1821600 h 3192996"/>
              <a:gd name="connsiteX14" fmla="*/ 5221480 w 7041735"/>
              <a:gd name="connsiteY14" fmla="*/ 1607955 h 3192996"/>
              <a:gd name="connsiteX15" fmla="*/ 5640224 w 7041735"/>
              <a:gd name="connsiteY15" fmla="*/ 1770325 h 3192996"/>
              <a:gd name="connsiteX16" fmla="*/ 6041877 w 7041735"/>
              <a:gd name="connsiteY16" fmla="*/ 2043790 h 3192996"/>
              <a:gd name="connsiteX17" fmla="*/ 6716994 w 7041735"/>
              <a:gd name="connsiteY17" fmla="*/ 2103611 h 3192996"/>
              <a:gd name="connsiteX18" fmla="*/ 7041735 w 7041735"/>
              <a:gd name="connsiteY18" fmla="*/ 2103611 h 319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41735" h="3192996">
                <a:moveTo>
                  <a:pt x="0" y="2411260"/>
                </a:moveTo>
                <a:cubicBezTo>
                  <a:pt x="153824" y="2430488"/>
                  <a:pt x="307648" y="2449716"/>
                  <a:pt x="444381" y="2394168"/>
                </a:cubicBezTo>
                <a:cubicBezTo>
                  <a:pt x="581114" y="2338620"/>
                  <a:pt x="687936" y="2077974"/>
                  <a:pt x="820396" y="2077974"/>
                </a:cubicBezTo>
                <a:cubicBezTo>
                  <a:pt x="952856" y="2077974"/>
                  <a:pt x="1014101" y="2345742"/>
                  <a:pt x="1239140" y="2394168"/>
                </a:cubicBezTo>
                <a:cubicBezTo>
                  <a:pt x="1464179" y="2442594"/>
                  <a:pt x="1968382" y="2453989"/>
                  <a:pt x="2170632" y="2368531"/>
                </a:cubicBezTo>
                <a:cubicBezTo>
                  <a:pt x="2372882" y="2283073"/>
                  <a:pt x="2372882" y="2275951"/>
                  <a:pt x="2452643" y="1881420"/>
                </a:cubicBezTo>
                <a:cubicBezTo>
                  <a:pt x="2532404" y="1486889"/>
                  <a:pt x="2597921" y="46922"/>
                  <a:pt x="2649196" y="1345"/>
                </a:cubicBezTo>
                <a:cubicBezTo>
                  <a:pt x="2700471" y="-44233"/>
                  <a:pt x="2723260" y="1079540"/>
                  <a:pt x="2760292" y="1607955"/>
                </a:cubicBezTo>
                <a:cubicBezTo>
                  <a:pt x="2797324" y="2136370"/>
                  <a:pt x="2845750" y="3025132"/>
                  <a:pt x="2871387" y="3171835"/>
                </a:cubicBezTo>
                <a:cubicBezTo>
                  <a:pt x="2897024" y="3318538"/>
                  <a:pt x="2879933" y="2660512"/>
                  <a:pt x="2914116" y="2488172"/>
                </a:cubicBezTo>
                <a:cubicBezTo>
                  <a:pt x="2948299" y="2315832"/>
                  <a:pt x="2968239" y="2203312"/>
                  <a:pt x="3076486" y="2137794"/>
                </a:cubicBezTo>
                <a:cubicBezTo>
                  <a:pt x="3184733" y="2072276"/>
                  <a:pt x="3381286" y="2097913"/>
                  <a:pt x="3563596" y="2095065"/>
                </a:cubicBezTo>
                <a:cubicBezTo>
                  <a:pt x="3745906" y="2092217"/>
                  <a:pt x="3953855" y="2166280"/>
                  <a:pt x="4170348" y="2120703"/>
                </a:cubicBezTo>
                <a:cubicBezTo>
                  <a:pt x="4386841" y="2075126"/>
                  <a:pt x="4687368" y="1907058"/>
                  <a:pt x="4862557" y="1821600"/>
                </a:cubicBezTo>
                <a:cubicBezTo>
                  <a:pt x="5037746" y="1736142"/>
                  <a:pt x="5091869" y="1616501"/>
                  <a:pt x="5221480" y="1607955"/>
                </a:cubicBezTo>
                <a:cubicBezTo>
                  <a:pt x="5351091" y="1599409"/>
                  <a:pt x="5503491" y="1697686"/>
                  <a:pt x="5640224" y="1770325"/>
                </a:cubicBezTo>
                <a:cubicBezTo>
                  <a:pt x="5776957" y="1842964"/>
                  <a:pt x="5862415" y="1988242"/>
                  <a:pt x="6041877" y="2043790"/>
                </a:cubicBezTo>
                <a:cubicBezTo>
                  <a:pt x="6221339" y="2099338"/>
                  <a:pt x="6550351" y="2093641"/>
                  <a:pt x="6716994" y="2103611"/>
                </a:cubicBezTo>
                <a:cubicBezTo>
                  <a:pt x="6883637" y="2113581"/>
                  <a:pt x="6962686" y="2108596"/>
                  <a:pt x="7041735" y="2103611"/>
                </a:cubicBezTo>
              </a:path>
            </a:pathLst>
          </a:cu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2740921" y="2225457"/>
            <a:ext cx="4478691" cy="2852043"/>
          </a:xfrm>
          <a:custGeom>
            <a:avLst/>
            <a:gdLst>
              <a:gd name="connsiteX0" fmla="*/ 0 w 5862415"/>
              <a:gd name="connsiteY0" fmla="*/ 3729374 h 3733202"/>
              <a:gd name="connsiteX1" fmla="*/ 786213 w 5862415"/>
              <a:gd name="connsiteY1" fmla="*/ 3584095 h 3733202"/>
              <a:gd name="connsiteX2" fmla="*/ 1170774 w 5862415"/>
              <a:gd name="connsiteY2" fmla="*/ 2857703 h 3733202"/>
              <a:gd name="connsiteX3" fmla="*/ 1179320 w 5862415"/>
              <a:gd name="connsiteY3" fmla="*/ 994720 h 3733202"/>
              <a:gd name="connsiteX4" fmla="*/ 1162228 w 5862415"/>
              <a:gd name="connsiteY4" fmla="*/ 20499 h 3733202"/>
              <a:gd name="connsiteX5" fmla="*/ 1358782 w 5862415"/>
              <a:gd name="connsiteY5" fmla="*/ 345239 h 3733202"/>
              <a:gd name="connsiteX6" fmla="*/ 1760434 w 5862415"/>
              <a:gd name="connsiteY6" fmla="*/ 507609 h 3733202"/>
              <a:gd name="connsiteX7" fmla="*/ 2982482 w 5862415"/>
              <a:gd name="connsiteY7" fmla="*/ 584521 h 3733202"/>
              <a:gd name="connsiteX8" fmla="*/ 3939611 w 5862415"/>
              <a:gd name="connsiteY8" fmla="*/ 1387826 h 3733202"/>
              <a:gd name="connsiteX9" fmla="*/ 4238714 w 5862415"/>
              <a:gd name="connsiteY9" fmla="*/ 2943161 h 3733202"/>
              <a:gd name="connsiteX10" fmla="*/ 4948015 w 5862415"/>
              <a:gd name="connsiteY10" fmla="*/ 3626824 h 3733202"/>
              <a:gd name="connsiteX11" fmla="*/ 5862415 w 5862415"/>
              <a:gd name="connsiteY11" fmla="*/ 3720828 h 3733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15" h="3733202">
                <a:moveTo>
                  <a:pt x="0" y="3729374"/>
                </a:moveTo>
                <a:cubicBezTo>
                  <a:pt x="295542" y="3729373"/>
                  <a:pt x="591084" y="3729373"/>
                  <a:pt x="786213" y="3584095"/>
                </a:cubicBezTo>
                <a:cubicBezTo>
                  <a:pt x="981342" y="3438816"/>
                  <a:pt x="1105256" y="3289266"/>
                  <a:pt x="1170774" y="2857703"/>
                </a:cubicBezTo>
                <a:cubicBezTo>
                  <a:pt x="1236292" y="2426140"/>
                  <a:pt x="1180744" y="1467587"/>
                  <a:pt x="1179320" y="994720"/>
                </a:cubicBezTo>
                <a:cubicBezTo>
                  <a:pt x="1177896" y="521853"/>
                  <a:pt x="1132318" y="128746"/>
                  <a:pt x="1162228" y="20499"/>
                </a:cubicBezTo>
                <a:cubicBezTo>
                  <a:pt x="1192138" y="-87748"/>
                  <a:pt x="1259081" y="264054"/>
                  <a:pt x="1358782" y="345239"/>
                </a:cubicBezTo>
                <a:cubicBezTo>
                  <a:pt x="1458483" y="426424"/>
                  <a:pt x="1489817" y="467729"/>
                  <a:pt x="1760434" y="507609"/>
                </a:cubicBezTo>
                <a:cubicBezTo>
                  <a:pt x="2031051" y="547489"/>
                  <a:pt x="2619286" y="437818"/>
                  <a:pt x="2982482" y="584521"/>
                </a:cubicBezTo>
                <a:cubicBezTo>
                  <a:pt x="3345678" y="731224"/>
                  <a:pt x="3730239" y="994719"/>
                  <a:pt x="3939611" y="1387826"/>
                </a:cubicBezTo>
                <a:cubicBezTo>
                  <a:pt x="4148983" y="1780933"/>
                  <a:pt x="4070647" y="2569995"/>
                  <a:pt x="4238714" y="2943161"/>
                </a:cubicBezTo>
                <a:cubicBezTo>
                  <a:pt x="4406781" y="3316327"/>
                  <a:pt x="4677398" y="3497213"/>
                  <a:pt x="4948015" y="3626824"/>
                </a:cubicBezTo>
                <a:cubicBezTo>
                  <a:pt x="5218632" y="3756435"/>
                  <a:pt x="5540523" y="3738631"/>
                  <a:pt x="5862415" y="3720828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 flipH="1">
            <a:off x="1505958" y="2163775"/>
            <a:ext cx="1100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1514232" y="2163775"/>
            <a:ext cx="1100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1514232" y="2878927"/>
            <a:ext cx="1100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1514232" y="3649475"/>
            <a:ext cx="1100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1514232" y="4364244"/>
            <a:ext cx="1100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1514232" y="5134408"/>
            <a:ext cx="1100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145763" y="2714463"/>
            <a:ext cx="301686" cy="32316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>
            <a:defPPr>
              <a:defRPr lang="fr-FR"/>
            </a:defPPr>
            <a:lvl1pPr algn="ctr">
              <a:defRPr>
                <a:latin typeface="+mj-lt"/>
              </a:defRPr>
            </a:lvl1pPr>
          </a:lstStyle>
          <a:p>
            <a:r>
              <a:rPr lang="fr-FR" dirty="0"/>
              <a:t>0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087254" y="2002192"/>
            <a:ext cx="418704" cy="32316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30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22321" y="3487892"/>
            <a:ext cx="489236" cy="32316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>
            <a:defPPr>
              <a:defRPr lang="fr-FR"/>
            </a:defPPr>
            <a:lvl1pPr algn="ctr">
              <a:defRPr>
                <a:latin typeface="+mj-lt"/>
              </a:defRPr>
            </a:lvl1pPr>
          </a:lstStyle>
          <a:p>
            <a:r>
              <a:rPr lang="fr-FR" dirty="0"/>
              <a:t>-30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006831" y="4202661"/>
            <a:ext cx="489236" cy="32316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>
            <a:defPPr>
              <a:defRPr lang="fr-FR"/>
            </a:defPPr>
            <a:lvl1pPr algn="ctr">
              <a:defRPr>
                <a:latin typeface="+mj-lt"/>
              </a:defRPr>
            </a:lvl1pPr>
          </a:lstStyle>
          <a:p>
            <a:r>
              <a:rPr lang="fr-FR" dirty="0"/>
              <a:t>-60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06831" y="4972825"/>
            <a:ext cx="489236" cy="32316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>
            <a:defPPr>
              <a:defRPr lang="fr-FR"/>
            </a:defPPr>
            <a:lvl1pPr algn="ctr">
              <a:defRPr>
                <a:latin typeface="+mj-lt"/>
              </a:defRPr>
            </a:lvl1pPr>
          </a:lstStyle>
          <a:p>
            <a:r>
              <a:rPr lang="fr-FR" dirty="0"/>
              <a:t>-90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694821" y="4748629"/>
            <a:ext cx="320366" cy="282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PA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615982" y="4430152"/>
            <a:ext cx="64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ECG</a:t>
            </a:r>
          </a:p>
        </p:txBody>
      </p:sp>
      <p:sp>
        <p:nvSpPr>
          <p:cNvPr id="27" name="Titre 2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Lien entre potentiel d’action et tracé ECG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683568" y="5949280"/>
            <a:ext cx="77768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683568" y="6165304"/>
            <a:ext cx="77768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3491880" y="5661248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4067944" y="5661248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5292080" y="5661248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11560" y="6268670"/>
            <a:ext cx="154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Intra-cellulaire</a:t>
            </a:r>
            <a:endParaRPr lang="fr-FR" dirty="0">
              <a:latin typeface="+mj-l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11560" y="5476582"/>
            <a:ext cx="158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Extra-cellulaire</a:t>
            </a:r>
            <a:endParaRPr lang="fr-FR" dirty="0">
              <a:latin typeface="+mj-lt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231231" y="530431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Na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780044" y="530431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Ca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2+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097956" y="5304310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K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337030" y="346480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+mj-lt"/>
              </a:rPr>
              <a:t>0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495377" y="1856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425222" y="22309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+mj-lt"/>
              </a:rPr>
              <a:t>2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796136" y="30376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+mj-lt"/>
              </a:rPr>
              <a:t>3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806938" y="47050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+mj-lt"/>
              </a:rPr>
              <a:t>4</a:t>
            </a:r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6656899" y="5661248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6879130" y="6070648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Ellipse 43"/>
          <p:cNvSpPr/>
          <p:nvPr/>
        </p:nvSpPr>
        <p:spPr>
          <a:xfrm>
            <a:off x="6627126" y="5949280"/>
            <a:ext cx="288032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/>
          <p:cNvCxnSpPr/>
          <p:nvPr/>
        </p:nvCxnSpPr>
        <p:spPr>
          <a:xfrm flipV="1">
            <a:off x="7149535" y="5674604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>
            <a:off x="7374068" y="6070648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7122064" y="5949280"/>
            <a:ext cx="288032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6393044" y="530431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Na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6685006" y="645333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K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7110213" y="644498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Na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861635" y="530431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Ca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2+</a:t>
            </a:r>
          </a:p>
        </p:txBody>
      </p:sp>
    </p:spTree>
    <p:extLst>
      <p:ext uri="{BB962C8B-B14F-4D97-AF65-F5344CB8AC3E}">
        <p14:creationId xmlns:p14="http://schemas.microsoft.com/office/powerpoint/2010/main" val="23141508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Voie apicale</a:t>
            </a:r>
            <a:br>
              <a:rPr lang="fr-FR" dirty="0"/>
            </a:br>
            <a:endParaRPr lang="fr-FR" dirty="0"/>
          </a:p>
        </p:txBody>
      </p:sp>
      <p:pic>
        <p:nvPicPr>
          <p:cNvPr id="5122" name="Picture 2" descr="basic-18_th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4" y="2673734"/>
            <a:ext cx="2636915" cy="204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sic-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380242"/>
            <a:ext cx="3124564" cy="262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Les différents modes </a:t>
            </a:r>
            <a:r>
              <a:rPr lang="fr-FR" dirty="0" err="1"/>
              <a:t>échocardiographiques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Mode unidimensionnel (Temps-Mouvement  TM)</a:t>
            </a:r>
          </a:p>
          <a:p>
            <a:r>
              <a:rPr lang="fr-FR" sz="1800" dirty="0"/>
              <a:t>Mode bidimensionnel</a:t>
            </a:r>
          </a:p>
          <a:p>
            <a:r>
              <a:rPr lang="fr-FR" sz="1800" dirty="0"/>
              <a:t>Mode Doppler :</a:t>
            </a:r>
          </a:p>
          <a:p>
            <a:pPr lvl="1"/>
            <a:r>
              <a:rPr lang="fr-FR" sz="1350" dirty="0"/>
              <a:t>Couleur </a:t>
            </a:r>
          </a:p>
          <a:p>
            <a:pPr lvl="1"/>
            <a:r>
              <a:rPr lang="fr-FR" sz="1350" dirty="0"/>
              <a:t>Continu</a:t>
            </a:r>
          </a:p>
          <a:p>
            <a:pPr lvl="1"/>
            <a:r>
              <a:rPr lang="fr-FR" sz="1350" dirty="0"/>
              <a:t>Pulsé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r="25663"/>
          <a:stretch/>
        </p:blipFill>
        <p:spPr>
          <a:xfrm>
            <a:off x="5952836" y="2759950"/>
            <a:ext cx="1771574" cy="21381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r="17045" b="5660"/>
          <a:stretch/>
        </p:blipFill>
        <p:spPr>
          <a:xfrm>
            <a:off x="3351302" y="3452053"/>
            <a:ext cx="2105331" cy="20379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5" t="26669" r="22539" b="3648"/>
          <a:stretch/>
        </p:blipFill>
        <p:spPr>
          <a:xfrm>
            <a:off x="1781893" y="4360614"/>
            <a:ext cx="859295" cy="15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3">
            <a:hlinkClick r:id="" action="ppaction://media"/>
            <a:extLst>
              <a:ext uri="{FF2B5EF4-FFF2-40B4-BE49-F238E27FC236}">
                <a16:creationId xmlns:a16="http://schemas.microsoft.com/office/drawing/2014/main" id="{D16A6C9E-CF60-4EEF-BA9A-7601A7241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257" y="1273385"/>
            <a:ext cx="6871487" cy="453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000" dirty="0"/>
              <a:t>Echocardiographie / Echographie thrans-thoracique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ETT = examen simple, rapide, non invasif et non irradiant, peu cher</a:t>
            </a:r>
          </a:p>
          <a:p>
            <a:r>
              <a:rPr lang="fr-FR" dirty="0"/>
              <a:t>Réaliser les 4 coupes conventionnelles (</a:t>
            </a:r>
            <a:r>
              <a:rPr lang="fr-FR" dirty="0" err="1"/>
              <a:t>parasternale</a:t>
            </a:r>
            <a:r>
              <a:rPr lang="fr-FR" dirty="0"/>
              <a:t> grand axe, petit axe, 4 cavités et sous costale)</a:t>
            </a:r>
          </a:p>
          <a:p>
            <a:r>
              <a:rPr lang="fr-FR" b="1" dirty="0"/>
              <a:t>Evaluer :</a:t>
            </a:r>
          </a:p>
          <a:p>
            <a:pPr lvl="1"/>
            <a:r>
              <a:rPr lang="fr-FR" b="1" dirty="0"/>
              <a:t>FEVG, cinétique segmentaire</a:t>
            </a:r>
          </a:p>
          <a:p>
            <a:pPr lvl="1"/>
            <a:r>
              <a:rPr lang="fr-FR" b="1" dirty="0"/>
              <a:t>Pressions de remplissage gauche</a:t>
            </a:r>
          </a:p>
          <a:p>
            <a:pPr lvl="1"/>
            <a:r>
              <a:rPr lang="fr-FR" b="1" dirty="0"/>
              <a:t>Valvulopathies</a:t>
            </a:r>
          </a:p>
          <a:p>
            <a:pPr lvl="1"/>
            <a:r>
              <a:rPr lang="fr-FR" b="1" dirty="0"/>
              <a:t>Débit cardiaque</a:t>
            </a:r>
          </a:p>
          <a:p>
            <a:pPr lvl="1"/>
            <a:r>
              <a:rPr lang="fr-FR" b="1" dirty="0"/>
              <a:t>PAPS et POD</a:t>
            </a:r>
          </a:p>
          <a:p>
            <a:pPr lvl="1"/>
            <a:r>
              <a:rPr lang="fr-FR" b="1" dirty="0"/>
              <a:t>Péricarde</a:t>
            </a:r>
          </a:p>
          <a:p>
            <a:pPr lvl="1"/>
            <a:r>
              <a:rPr lang="fr-FR" b="1" dirty="0"/>
              <a:t>Aorte</a:t>
            </a:r>
          </a:p>
          <a:p>
            <a:pPr lvl="1"/>
            <a:r>
              <a:rPr lang="fr-FR" b="1" dirty="0"/>
              <a:t>…</a:t>
            </a:r>
          </a:p>
          <a:p>
            <a:r>
              <a:rPr lang="fr-FR" b="1" dirty="0"/>
              <a:t>+ doppler artériel ou veineux des membres inférieurs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62" y="3021956"/>
            <a:ext cx="2266750" cy="22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8A35C-4F93-4EF6-ABBA-1E4A9BEC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 anchor="ctr">
            <a:normAutofit/>
          </a:bodyPr>
          <a:lstStyle/>
          <a:p>
            <a:r>
              <a:rPr lang="fr-FR" dirty="0"/>
              <a:t>Radiographie thoracique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A92E00-D1F3-4955-B2F3-81634F155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>
            <a:normAutofit/>
          </a:bodyPr>
          <a:lstStyle/>
          <a:p>
            <a:r>
              <a:rPr lang="fr-FR" dirty="0"/>
              <a:t>Examen simple</a:t>
            </a:r>
          </a:p>
          <a:p>
            <a:r>
              <a:rPr lang="fr-FR" dirty="0"/>
              <a:t>Peu irradiant</a:t>
            </a:r>
          </a:p>
          <a:p>
            <a:r>
              <a:rPr lang="fr-FR" dirty="0"/>
              <a:t>Utilisé pour :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Pneumopathie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Œdème aigu du poumon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Pneumothorax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026" name="Picture 2" descr="RÃ©sultat de recherche d'images pour &quot;thoracic Xray normal&quot;">
            <a:extLst>
              <a:ext uri="{FF2B5EF4-FFF2-40B4-BE49-F238E27FC236}">
                <a16:creationId xmlns:a16="http://schemas.microsoft.com/office/drawing/2014/main" id="{13C7135B-98A7-4A37-90C5-59B860507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r="5633" b="1"/>
          <a:stretch/>
        </p:blipFill>
        <p:spPr bwMode="auto">
          <a:xfrm>
            <a:off x="4648200" y="2249424"/>
            <a:ext cx="4038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804017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F653E-C0AF-43A3-B184-FD8286DF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 anchor="ctr">
            <a:normAutofit/>
          </a:bodyPr>
          <a:lstStyle/>
          <a:p>
            <a:r>
              <a:rPr lang="fr-FR" dirty="0"/>
              <a:t>Scanner thoracique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8CC4E8-ADF6-4CCC-B32C-FC4223AD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En général injection de produit de contraste iodé = Angioscanner (attention à la fonction rénale et aux allergies aux produits de contraste iodé)</a:t>
            </a:r>
          </a:p>
          <a:p>
            <a:r>
              <a:rPr lang="fr-FR" dirty="0"/>
              <a:t>Accès facile</a:t>
            </a:r>
          </a:p>
          <a:p>
            <a:r>
              <a:rPr lang="fr-FR" dirty="0"/>
              <a:t>Non invasif mais irradiant</a:t>
            </a:r>
          </a:p>
          <a:p>
            <a:r>
              <a:rPr lang="fr-FR" dirty="0"/>
              <a:t>Injection de produit de contraste iodé (risque d’allergie)</a:t>
            </a:r>
          </a:p>
          <a:p>
            <a:r>
              <a:rPr lang="fr-FR" dirty="0"/>
              <a:t>Prudence chez l’insuffisant rénal </a:t>
            </a:r>
            <a:r>
              <a:rPr lang="fr-FR"/>
              <a:t>(iode)</a:t>
            </a:r>
            <a:endParaRPr lang="fr-FR" dirty="0"/>
          </a:p>
          <a:p>
            <a:r>
              <a:rPr lang="fr-FR" dirty="0"/>
              <a:t>Examen clé pour :</a:t>
            </a:r>
          </a:p>
          <a:p>
            <a:pPr lvl="1"/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Embolie pulmonaire</a:t>
            </a:r>
          </a:p>
          <a:p>
            <a:pPr lvl="1"/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Dissection aortique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C6B77B-9B6F-4C4E-BA7D-36F4D79E59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15942" r="19191" b="13239"/>
          <a:stretch>
            <a:fillRect/>
          </a:stretch>
        </p:blipFill>
        <p:spPr bwMode="auto">
          <a:xfrm>
            <a:off x="4648200" y="2954554"/>
            <a:ext cx="4038600" cy="3115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5774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246439-EC34-4B0F-958A-70EB0536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IRM cardiaque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063D4F-9515-4554-A29F-5539AFD89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Accès plus restreint</a:t>
            </a:r>
          </a:p>
          <a:p>
            <a:r>
              <a:rPr lang="fr-FR" dirty="0"/>
              <a:t>Examen plus long</a:t>
            </a:r>
          </a:p>
          <a:p>
            <a:r>
              <a:rPr lang="fr-FR" dirty="0"/>
              <a:t>Non invasif, non irradiant</a:t>
            </a:r>
          </a:p>
          <a:p>
            <a:r>
              <a:rPr lang="fr-FR" dirty="0"/>
              <a:t>Permet d’analyser :</a:t>
            </a:r>
          </a:p>
          <a:p>
            <a:pPr lvl="1"/>
            <a:r>
              <a:rPr lang="fr-FR" dirty="0"/>
              <a:t>Structure </a:t>
            </a:r>
          </a:p>
          <a:p>
            <a:pPr lvl="1"/>
            <a:r>
              <a:rPr lang="fr-FR" dirty="0"/>
              <a:t>Fonction</a:t>
            </a:r>
          </a:p>
          <a:p>
            <a:pPr lvl="1"/>
            <a:r>
              <a:rPr lang="fr-FR" dirty="0"/>
              <a:t>Valvulopathie</a:t>
            </a:r>
          </a:p>
          <a:p>
            <a:pPr lvl="1"/>
            <a:r>
              <a:rPr lang="fr-FR" dirty="0"/>
              <a:t>Cardiopathie structurelle</a:t>
            </a:r>
          </a:p>
        </p:txBody>
      </p:sp>
      <p:pic>
        <p:nvPicPr>
          <p:cNvPr id="3" name="Heart-IRM">
            <a:hlinkClick r:id="" action="ppaction://media"/>
            <a:extLst>
              <a:ext uri="{FF2B5EF4-FFF2-40B4-BE49-F238E27FC236}">
                <a16:creationId xmlns:a16="http://schemas.microsoft.com/office/drawing/2014/main" id="{BCB2ED8D-A651-4079-B8FC-A749D7DF93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317349"/>
            <a:ext cx="4397651" cy="43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1C954-4F7A-457F-BC6A-7D58FF77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Coronarographie</a:t>
            </a:r>
          </a:p>
        </p:txBody>
      </p:sp>
      <p:pic>
        <p:nvPicPr>
          <p:cNvPr id="3" name="Picture 2" descr="Afficher l'image d'origine">
            <a:extLst>
              <a:ext uri="{FF2B5EF4-FFF2-40B4-BE49-F238E27FC236}">
                <a16:creationId xmlns:a16="http://schemas.microsoft.com/office/drawing/2014/main" id="{69A216CC-2E38-4700-8966-6BF6E64D3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44" y="903728"/>
            <a:ext cx="4419224" cy="25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acge.ch/wp-content/uploads/2013/07/Diapositive1-1.jpg">
            <a:extLst>
              <a:ext uri="{FF2B5EF4-FFF2-40B4-BE49-F238E27FC236}">
                <a16:creationId xmlns:a16="http://schemas.microsoft.com/office/drawing/2014/main" id="{B3E8B1B1-666B-433F-BFCC-570CA274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0" y="2452120"/>
            <a:ext cx="3243325" cy="348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ED8C14-ED32-406C-8601-1F49E4241AFE}"/>
              </a:ext>
            </a:extLst>
          </p:cNvPr>
          <p:cNvSpPr txBox="1"/>
          <p:nvPr/>
        </p:nvSpPr>
        <p:spPr>
          <a:xfrm>
            <a:off x="4497143" y="4044019"/>
            <a:ext cx="4646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Réalisé en cas de suspicion d’atteinte coronaire =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Syndrome coronarien aigu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Angor chronique stable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Examen invasif avec injection de produit de contraste iodé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Risque de décès : 0.8 pour 1000, AVC 0.6 pour 1000 et IDM 0.3 pour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Ecchymose et hématome + fréquents</a:t>
            </a:r>
          </a:p>
        </p:txBody>
      </p:sp>
    </p:spTree>
    <p:extLst>
      <p:ext uri="{BB962C8B-B14F-4D97-AF65-F5344CB8AC3E}">
        <p14:creationId xmlns:p14="http://schemas.microsoft.com/office/powerpoint/2010/main" val="39473162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named_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338" y="852356"/>
            <a:ext cx="5731324" cy="57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9"/>
    </mc:Choice>
    <mc:Fallback xmlns="">
      <p:transition spd="slow" advTm="2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2"/>
        <p14:playEvt time="4247" objId="2"/>
        <p14:playEvt time="8456" objId="2"/>
        <p14:playEvt time="12648" objId="2"/>
        <p14:playEvt time="16777" objId="2"/>
        <p14:playEvt time="20939" objId="2"/>
        <p14:stopEvt time="23919" objId="2"/>
      </p14:showEvtLst>
    </p:ext>
  </p:extLs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E2B85-E3E5-4A8C-A6B0-936777B8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0A955-4468-4485-B580-643E2C803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Nombreux examens complémentaires</a:t>
            </a:r>
          </a:p>
          <a:p>
            <a:r>
              <a:rPr lang="fr-FR" dirty="0"/>
              <a:t>Place centrale de l’ECG ! (réalisé sans délai et sans modération)</a:t>
            </a:r>
          </a:p>
          <a:p>
            <a:r>
              <a:rPr lang="fr-FR" dirty="0"/>
              <a:t>Choix de l’examen complémentaire dépendant de la pathologie suspectée</a:t>
            </a:r>
          </a:p>
          <a:p>
            <a:r>
              <a:rPr lang="fr-FR" dirty="0"/>
              <a:t>Toujours peser le bénéfice et le risque</a:t>
            </a:r>
          </a:p>
          <a:p>
            <a:r>
              <a:rPr lang="fr-FR" dirty="0"/>
              <a:t>Rechercher les allergies, la grossesse et évaluer la fonction rénale pour les examens irradiants et avec injection de produit de contraste iodé</a:t>
            </a:r>
          </a:p>
        </p:txBody>
      </p:sp>
    </p:spTree>
    <p:extLst>
      <p:ext uri="{BB962C8B-B14F-4D97-AF65-F5344CB8AC3E}">
        <p14:creationId xmlns:p14="http://schemas.microsoft.com/office/powerpoint/2010/main" val="1635716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1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1936</Words>
  <Application>Microsoft Office PowerPoint</Application>
  <PresentationFormat>Affichage à l'écran (4:3)</PresentationFormat>
  <Paragraphs>590</Paragraphs>
  <Slides>99</Slides>
  <Notes>17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05" baseType="lpstr">
      <vt:lpstr>Arial</vt:lpstr>
      <vt:lpstr>Calibri</vt:lpstr>
      <vt:lpstr>Cambria Math</vt:lpstr>
      <vt:lpstr>Georgia</vt:lpstr>
      <vt:lpstr>Wingdings 2</vt:lpstr>
      <vt:lpstr>Thème 1</vt:lpstr>
      <vt:lpstr>Electrocardiogramme et autres examens complémentaires en cardiologie</vt:lpstr>
      <vt:lpstr>Dérivations pré-cordiales</vt:lpstr>
      <vt:lpstr>Dérivations frontales</vt:lpstr>
      <vt:lpstr>Présentation PowerPoint</vt:lpstr>
      <vt:lpstr>Activité cardiaque et ECG</vt:lpstr>
      <vt:lpstr>Présentation PowerPoint</vt:lpstr>
      <vt:lpstr>Présentation PowerPoint</vt:lpstr>
      <vt:lpstr>Présentation PowerPoint</vt:lpstr>
      <vt:lpstr>Lien entre potentiel d’action et tracé ECG</vt:lpstr>
      <vt:lpstr>Interprétation de l’ECG</vt:lpstr>
      <vt:lpstr>Données numériques</vt:lpstr>
      <vt:lpstr>Présentation PowerPoint</vt:lpstr>
      <vt:lpstr>Analyse de l’ECG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ECG PATHOLOGIQUES</vt:lpstr>
      <vt:lpstr>Troubles du rythme</vt:lpstr>
      <vt:lpstr>Présentation PowerPoint</vt:lpstr>
      <vt:lpstr>Présentation PowerPoint</vt:lpstr>
      <vt:lpstr>Tachycardie atriale</vt:lpstr>
      <vt:lpstr>Tachycardie atriale</vt:lpstr>
      <vt:lpstr>Présentation PowerPoint</vt:lpstr>
      <vt:lpstr>Présentation PowerPoint</vt:lpstr>
      <vt:lpstr>Présentation PowerPoint</vt:lpstr>
      <vt:lpstr>TJ par réentrée  intra-nodale</vt:lpstr>
      <vt:lpstr>TJ par réentrée intra-nodale</vt:lpstr>
      <vt:lpstr>TJ par réentrée intra-nodale</vt:lpstr>
      <vt:lpstr>Tachycardie jonctionnelle - Striadyne</vt:lpstr>
      <vt:lpstr>Tachycardie ventriculaire</vt:lpstr>
      <vt:lpstr>Présentation PowerPoint</vt:lpstr>
      <vt:lpstr>Fibrillation ventriculaire</vt:lpstr>
      <vt:lpstr>Présentation PowerPoint</vt:lpstr>
      <vt:lpstr>Fibrillation ventriculaire</vt:lpstr>
      <vt:lpstr>Troubles de conduction</vt:lpstr>
      <vt:lpstr>Pause sinusale</vt:lpstr>
      <vt:lpstr>Blocs de branches</vt:lpstr>
      <vt:lpstr>Présentation PowerPoint</vt:lpstr>
      <vt:lpstr>Bloc de branche droite</vt:lpstr>
      <vt:lpstr>Présentation PowerPoint</vt:lpstr>
      <vt:lpstr>Bloc de branche gauche</vt:lpstr>
      <vt:lpstr>BAV I</vt:lpstr>
      <vt:lpstr>BAV II Mobitz 1</vt:lpstr>
      <vt:lpstr>BAV II Mobitz 1</vt:lpstr>
      <vt:lpstr>BAV II Mobitz 1</vt:lpstr>
      <vt:lpstr>BAV II Mobitz 2</vt:lpstr>
      <vt:lpstr>BAV II Mobitz 2</vt:lpstr>
      <vt:lpstr>Présentation PowerPoint</vt:lpstr>
      <vt:lpstr>Présentation PowerPoint</vt:lpstr>
      <vt:lpstr>Trouble de la repolarisation</vt:lpstr>
      <vt:lpstr>Présentation PowerPoint</vt:lpstr>
      <vt:lpstr>Présentation PowerPoint</vt:lpstr>
      <vt:lpstr>Présentation PowerPoint</vt:lpstr>
      <vt:lpstr>Péricardite aiguë</vt:lpstr>
      <vt:lpstr>Séquelle d’infarctus (ondes q)</vt:lpstr>
      <vt:lpstr>Genèse des ondes Q </vt:lpstr>
      <vt:lpstr>Syndrome de menace de l’IVA</vt:lpstr>
      <vt:lpstr>Présentation PowerPoint</vt:lpstr>
      <vt:lpstr>Hypertrophies</vt:lpstr>
      <vt:lpstr>Hypertrophie ventriculaire droite</vt:lpstr>
      <vt:lpstr>Présentation PowerPoint</vt:lpstr>
      <vt:lpstr>Présentation PowerPoint</vt:lpstr>
      <vt:lpstr>Anomalies à connaitre</vt:lpstr>
      <vt:lpstr>Hyperkaliémie</vt:lpstr>
      <vt:lpstr>Intoxication aux médicaments avec effets stabilisant de membrane</vt:lpstr>
      <vt:lpstr>Facteurs pronostiques des intoxications au </vt:lpstr>
      <vt:lpstr>Amylose cardiaque</vt:lpstr>
      <vt:lpstr>Conclusion ECG</vt:lpstr>
      <vt:lpstr>Autres examens complémentaires en cardiologie</vt:lpstr>
      <vt:lpstr>Biologie</vt:lpstr>
      <vt:lpstr>Echocardiographie trans-thoracique : un examen très utile en cardiologie  </vt:lpstr>
      <vt:lpstr>Les fenêtres échographiques </vt:lpstr>
      <vt:lpstr>Positionnement optimal du patient</vt:lpstr>
      <vt:lpstr>Voie parasternale grand axe</vt:lpstr>
      <vt:lpstr>Voie parasternale petit axe</vt:lpstr>
      <vt:lpstr>Voie apicale </vt:lpstr>
      <vt:lpstr>Les différents modes échocardiographiques </vt:lpstr>
      <vt:lpstr>Présentation PowerPoint</vt:lpstr>
      <vt:lpstr>Echocardiographie / Echographie thrans-thoracique</vt:lpstr>
      <vt:lpstr>Radiographie thoracique</vt:lpstr>
      <vt:lpstr>Scanner thoracique</vt:lpstr>
      <vt:lpstr>IRM cardiaque</vt:lpstr>
      <vt:lpstr>Coronarographie</vt:lpstr>
      <vt:lpstr>Présentation PowerPoint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BOCHATON</dc:creator>
  <cp:lastModifiedBy>Thomas BOCHATON</cp:lastModifiedBy>
  <cp:revision>91</cp:revision>
  <dcterms:created xsi:type="dcterms:W3CDTF">2017-01-21T20:06:26Z</dcterms:created>
  <dcterms:modified xsi:type="dcterms:W3CDTF">2022-11-29T20:10:34Z</dcterms:modified>
</cp:coreProperties>
</file>