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3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notesSlides/notesSlide4.xml" ContentType="application/vnd.openxmlformats-officedocument.presentationml.notesSlide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diagrams/data9.xml" ContentType="application/vnd.openxmlformats-officedocument.drawingml.diagramData+xml"/>
  <Override PartName="/ppt/diagrams/layout9.xml" ContentType="application/vnd.openxmlformats-officedocument.drawingml.diagramLayout+xml"/>
  <Override PartName="/ppt/diagrams/quickStyle9.xml" ContentType="application/vnd.openxmlformats-officedocument.drawingml.diagramStyle+xml"/>
  <Override PartName="/ppt/diagrams/colors9.xml" ContentType="application/vnd.openxmlformats-officedocument.drawingml.diagramColors+xml"/>
  <Override PartName="/ppt/diagrams/drawing9.xml" ContentType="application/vnd.ms-office.drawingml.diagramDrawing+xml"/>
  <Override PartName="/ppt/diagrams/data10.xml" ContentType="application/vnd.openxmlformats-officedocument.drawingml.diagramData+xml"/>
  <Override PartName="/ppt/diagrams/layout10.xml" ContentType="application/vnd.openxmlformats-officedocument.drawingml.diagramLayout+xml"/>
  <Override PartName="/ppt/diagrams/quickStyle10.xml" ContentType="application/vnd.openxmlformats-officedocument.drawingml.diagramStyle+xml"/>
  <Override PartName="/ppt/diagrams/colors10.xml" ContentType="application/vnd.openxmlformats-officedocument.drawingml.diagramColors+xml"/>
  <Override PartName="/ppt/diagrams/drawing10.xml" ContentType="application/vnd.ms-office.drawingml.diagramDrawing+xml"/>
  <Override PartName="/ppt/diagrams/data11.xml" ContentType="application/vnd.openxmlformats-officedocument.drawingml.diagramData+xml"/>
  <Override PartName="/ppt/diagrams/layout11.xml" ContentType="application/vnd.openxmlformats-officedocument.drawingml.diagramLayout+xml"/>
  <Override PartName="/ppt/diagrams/quickStyle11.xml" ContentType="application/vnd.openxmlformats-officedocument.drawingml.diagramStyle+xml"/>
  <Override PartName="/ppt/diagrams/colors11.xml" ContentType="application/vnd.openxmlformats-officedocument.drawingml.diagramColors+xml"/>
  <Override PartName="/ppt/diagrams/drawing11.xml" ContentType="application/vnd.ms-office.drawingml.diagramDrawing+xml"/>
  <Override PartName="/ppt/diagrams/data12.xml" ContentType="application/vnd.openxmlformats-officedocument.drawingml.diagramData+xml"/>
  <Override PartName="/ppt/diagrams/layout12.xml" ContentType="application/vnd.openxmlformats-officedocument.drawingml.diagramLayout+xml"/>
  <Override PartName="/ppt/diagrams/quickStyle12.xml" ContentType="application/vnd.openxmlformats-officedocument.drawingml.diagramStyle+xml"/>
  <Override PartName="/ppt/diagrams/colors12.xml" ContentType="application/vnd.openxmlformats-officedocument.drawingml.diagramColors+xml"/>
  <Override PartName="/ppt/diagrams/drawing12.xml" ContentType="application/vnd.ms-office.drawingml.diagramDrawing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diagrams/data13.xml" ContentType="application/vnd.openxmlformats-officedocument.drawingml.diagramData+xml"/>
  <Override PartName="/ppt/diagrams/layout13.xml" ContentType="application/vnd.openxmlformats-officedocument.drawingml.diagramLayout+xml"/>
  <Override PartName="/ppt/diagrams/quickStyle13.xml" ContentType="application/vnd.openxmlformats-officedocument.drawingml.diagramStyle+xml"/>
  <Override PartName="/ppt/diagrams/colors13.xml" ContentType="application/vnd.openxmlformats-officedocument.drawingml.diagramColors+xml"/>
  <Override PartName="/ppt/diagrams/drawing13.xml" ContentType="application/vnd.ms-office.drawingml.diagramDrawing+xml"/>
  <Override PartName="/ppt/notesSlides/notesSlide10.xml" ContentType="application/vnd.openxmlformats-officedocument.presentationml.notesSlide+xml"/>
  <Override PartName="/ppt/diagrams/data14.xml" ContentType="application/vnd.openxmlformats-officedocument.drawingml.diagramData+xml"/>
  <Override PartName="/ppt/diagrams/layout14.xml" ContentType="application/vnd.openxmlformats-officedocument.drawingml.diagramLayout+xml"/>
  <Override PartName="/ppt/diagrams/quickStyle14.xml" ContentType="application/vnd.openxmlformats-officedocument.drawingml.diagramStyle+xml"/>
  <Override PartName="/ppt/diagrams/colors14.xml" ContentType="application/vnd.openxmlformats-officedocument.drawingml.diagramColors+xml"/>
  <Override PartName="/ppt/diagrams/drawing14.xml" ContentType="application/vnd.ms-office.drawingml.diagramDrawing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diagrams/data15.xml" ContentType="application/vnd.openxmlformats-officedocument.drawingml.diagramData+xml"/>
  <Override PartName="/ppt/diagrams/layout15.xml" ContentType="application/vnd.openxmlformats-officedocument.drawingml.diagramLayout+xml"/>
  <Override PartName="/ppt/diagrams/quickStyle15.xml" ContentType="application/vnd.openxmlformats-officedocument.drawingml.diagramStyle+xml"/>
  <Override PartName="/ppt/diagrams/colors15.xml" ContentType="application/vnd.openxmlformats-officedocument.drawingml.diagramColors+xml"/>
  <Override PartName="/ppt/diagrams/drawing15.xml" ContentType="application/vnd.ms-office.drawingml.diagramDrawing+xml"/>
  <Override PartName="/ppt/diagrams/data16.xml" ContentType="application/vnd.openxmlformats-officedocument.drawingml.diagramData+xml"/>
  <Override PartName="/ppt/diagrams/layout16.xml" ContentType="application/vnd.openxmlformats-officedocument.drawingml.diagramLayout+xml"/>
  <Override PartName="/ppt/diagrams/quickStyle16.xml" ContentType="application/vnd.openxmlformats-officedocument.drawingml.diagramStyle+xml"/>
  <Override PartName="/ppt/diagrams/colors16.xml" ContentType="application/vnd.openxmlformats-officedocument.drawingml.diagramColors+xml"/>
  <Override PartName="/ppt/diagrams/drawing16.xml" ContentType="application/vnd.ms-office.drawingml.diagramDrawing+xml"/>
  <Override PartName="/ppt/diagrams/data17.xml" ContentType="application/vnd.openxmlformats-officedocument.drawingml.diagramData+xml"/>
  <Override PartName="/ppt/diagrams/layout17.xml" ContentType="application/vnd.openxmlformats-officedocument.drawingml.diagramLayout+xml"/>
  <Override PartName="/ppt/diagrams/quickStyle17.xml" ContentType="application/vnd.openxmlformats-officedocument.drawingml.diagramStyle+xml"/>
  <Override PartName="/ppt/diagrams/colors17.xml" ContentType="application/vnd.openxmlformats-officedocument.drawingml.diagramColors+xml"/>
  <Override PartName="/ppt/diagrams/drawing17.xml" ContentType="application/vnd.ms-office.drawingml.diagramDrawing+xml"/>
  <Override PartName="/ppt/notesSlides/notesSlide13.xml" ContentType="application/vnd.openxmlformats-officedocument.presentationml.notesSlide+xml"/>
  <Override PartName="/ppt/diagrams/data18.xml" ContentType="application/vnd.openxmlformats-officedocument.drawingml.diagramData+xml"/>
  <Override PartName="/ppt/diagrams/layout18.xml" ContentType="application/vnd.openxmlformats-officedocument.drawingml.diagramLayout+xml"/>
  <Override PartName="/ppt/diagrams/quickStyle18.xml" ContentType="application/vnd.openxmlformats-officedocument.drawingml.diagramStyle+xml"/>
  <Override PartName="/ppt/diagrams/colors18.xml" ContentType="application/vnd.openxmlformats-officedocument.drawingml.diagramColors+xml"/>
  <Override PartName="/ppt/diagrams/drawing18.xml" ContentType="application/vnd.ms-office.drawingml.diagramDrawing+xml"/>
  <Override PartName="/ppt/notesSlides/notesSlide14.xml" ContentType="application/vnd.openxmlformats-officedocument.presentationml.notesSlide+xml"/>
  <Override PartName="/ppt/diagrams/data19.xml" ContentType="application/vnd.openxmlformats-officedocument.drawingml.diagramData+xml"/>
  <Override PartName="/ppt/diagrams/layout19.xml" ContentType="application/vnd.openxmlformats-officedocument.drawingml.diagramLayout+xml"/>
  <Override PartName="/ppt/diagrams/quickStyle19.xml" ContentType="application/vnd.openxmlformats-officedocument.drawingml.diagramStyle+xml"/>
  <Override PartName="/ppt/diagrams/colors19.xml" ContentType="application/vnd.openxmlformats-officedocument.drawingml.diagramColors+xml"/>
  <Override PartName="/ppt/diagrams/drawing19.xml" ContentType="application/vnd.ms-office.drawingml.diagramDrawing+xml"/>
  <Override PartName="/ppt/diagrams/data20.xml" ContentType="application/vnd.openxmlformats-officedocument.drawingml.diagramData+xml"/>
  <Override PartName="/ppt/diagrams/layout20.xml" ContentType="application/vnd.openxmlformats-officedocument.drawingml.diagramLayout+xml"/>
  <Override PartName="/ppt/diagrams/quickStyle20.xml" ContentType="application/vnd.openxmlformats-officedocument.drawingml.diagramStyle+xml"/>
  <Override PartName="/ppt/diagrams/colors20.xml" ContentType="application/vnd.openxmlformats-officedocument.drawingml.diagramColors+xml"/>
  <Override PartName="/ppt/diagrams/drawing20.xml" ContentType="application/vnd.ms-office.drawingml.diagramDrawing+xml"/>
  <Override PartName="/ppt/diagrams/data21.xml" ContentType="application/vnd.openxmlformats-officedocument.drawingml.diagramData+xml"/>
  <Override PartName="/ppt/diagrams/layout21.xml" ContentType="application/vnd.openxmlformats-officedocument.drawingml.diagramLayout+xml"/>
  <Override PartName="/ppt/diagrams/quickStyle21.xml" ContentType="application/vnd.openxmlformats-officedocument.drawingml.diagramStyle+xml"/>
  <Override PartName="/ppt/diagrams/colors21.xml" ContentType="application/vnd.openxmlformats-officedocument.drawingml.diagramColors+xml"/>
  <Override PartName="/ppt/diagrams/drawing21.xml" ContentType="application/vnd.ms-office.drawingml.diagramDrawing+xml"/>
  <Override PartName="/ppt/notesSlides/notesSlide15.xml" ContentType="application/vnd.openxmlformats-officedocument.presentationml.notesSlide+xml"/>
  <Override PartName="/ppt/diagrams/data22.xml" ContentType="application/vnd.openxmlformats-officedocument.drawingml.diagramData+xml"/>
  <Override PartName="/ppt/diagrams/layout22.xml" ContentType="application/vnd.openxmlformats-officedocument.drawingml.diagramLayout+xml"/>
  <Override PartName="/ppt/diagrams/quickStyle22.xml" ContentType="application/vnd.openxmlformats-officedocument.drawingml.diagramStyle+xml"/>
  <Override PartName="/ppt/diagrams/colors22.xml" ContentType="application/vnd.openxmlformats-officedocument.drawingml.diagramColors+xml"/>
  <Override PartName="/ppt/diagrams/drawing22.xml" ContentType="application/vnd.ms-office.drawingml.diagramDrawing+xml"/>
  <Override PartName="/ppt/diagrams/data23.xml" ContentType="application/vnd.openxmlformats-officedocument.drawingml.diagramData+xml"/>
  <Override PartName="/ppt/diagrams/layout23.xml" ContentType="application/vnd.openxmlformats-officedocument.drawingml.diagramLayout+xml"/>
  <Override PartName="/ppt/diagrams/quickStyle23.xml" ContentType="application/vnd.openxmlformats-officedocument.drawingml.diagramStyle+xml"/>
  <Override PartName="/ppt/diagrams/colors23.xml" ContentType="application/vnd.openxmlformats-officedocument.drawingml.diagramColors+xml"/>
  <Override PartName="/ppt/diagrams/drawing23.xml" ContentType="application/vnd.ms-office.drawingml.diagramDrawing+xml"/>
  <Override PartName="/ppt/notesSlides/notesSlide16.xml" ContentType="application/vnd.openxmlformats-officedocument.presentationml.notesSlide+xml"/>
  <Override PartName="/ppt/diagrams/data24.xml" ContentType="application/vnd.openxmlformats-officedocument.drawingml.diagramData+xml"/>
  <Override PartName="/ppt/diagrams/layout24.xml" ContentType="application/vnd.openxmlformats-officedocument.drawingml.diagramLayout+xml"/>
  <Override PartName="/ppt/diagrams/quickStyle24.xml" ContentType="application/vnd.openxmlformats-officedocument.drawingml.diagramStyle+xml"/>
  <Override PartName="/ppt/diagrams/colors24.xml" ContentType="application/vnd.openxmlformats-officedocument.drawingml.diagramColors+xml"/>
  <Override PartName="/ppt/diagrams/drawing24.xml" ContentType="application/vnd.ms-office.drawingml.diagramDrawing+xml"/>
  <Override PartName="/ppt/diagrams/data25.xml" ContentType="application/vnd.openxmlformats-officedocument.drawingml.diagramData+xml"/>
  <Override PartName="/ppt/diagrams/layout25.xml" ContentType="application/vnd.openxmlformats-officedocument.drawingml.diagramLayout+xml"/>
  <Override PartName="/ppt/diagrams/quickStyle25.xml" ContentType="application/vnd.openxmlformats-officedocument.drawingml.diagramStyle+xml"/>
  <Override PartName="/ppt/diagrams/colors25.xml" ContentType="application/vnd.openxmlformats-officedocument.drawingml.diagramColors+xml"/>
  <Override PartName="/ppt/diagrams/drawing25.xml" ContentType="application/vnd.ms-office.drawingml.diagramDrawing+xml"/>
  <Override PartName="/ppt/diagrams/data26.xml" ContentType="application/vnd.openxmlformats-officedocument.drawingml.diagramData+xml"/>
  <Override PartName="/ppt/diagrams/layout26.xml" ContentType="application/vnd.openxmlformats-officedocument.drawingml.diagramLayout+xml"/>
  <Override PartName="/ppt/diagrams/quickStyle26.xml" ContentType="application/vnd.openxmlformats-officedocument.drawingml.diagramStyle+xml"/>
  <Override PartName="/ppt/diagrams/colors26.xml" ContentType="application/vnd.openxmlformats-officedocument.drawingml.diagramColors+xml"/>
  <Override PartName="/ppt/diagrams/drawing26.xml" ContentType="application/vnd.ms-office.drawingml.diagramDrawing+xml"/>
  <Override PartName="/ppt/diagrams/data27.xml" ContentType="application/vnd.openxmlformats-officedocument.drawingml.diagramData+xml"/>
  <Override PartName="/ppt/diagrams/layout27.xml" ContentType="application/vnd.openxmlformats-officedocument.drawingml.diagramLayout+xml"/>
  <Override PartName="/ppt/diagrams/quickStyle27.xml" ContentType="application/vnd.openxmlformats-officedocument.drawingml.diagramStyle+xml"/>
  <Override PartName="/ppt/diagrams/colors27.xml" ContentType="application/vnd.openxmlformats-officedocument.drawingml.diagramColors+xml"/>
  <Override PartName="/ppt/diagrams/drawing27.xml" ContentType="application/vnd.ms-office.drawingml.diagramDrawing+xml"/>
  <Override PartName="/ppt/diagrams/data28.xml" ContentType="application/vnd.openxmlformats-officedocument.drawingml.diagramData+xml"/>
  <Override PartName="/ppt/diagrams/layout28.xml" ContentType="application/vnd.openxmlformats-officedocument.drawingml.diagramLayout+xml"/>
  <Override PartName="/ppt/diagrams/quickStyle28.xml" ContentType="application/vnd.openxmlformats-officedocument.drawingml.diagramStyle+xml"/>
  <Override PartName="/ppt/diagrams/colors28.xml" ContentType="application/vnd.openxmlformats-officedocument.drawingml.diagramColors+xml"/>
  <Override PartName="/ppt/diagrams/drawing28.xml" ContentType="application/vnd.ms-office.drawingml.diagramDrawing+xml"/>
  <Override PartName="/ppt/diagrams/data29.xml" ContentType="application/vnd.openxmlformats-officedocument.drawingml.diagramData+xml"/>
  <Override PartName="/ppt/diagrams/layout29.xml" ContentType="application/vnd.openxmlformats-officedocument.drawingml.diagramLayout+xml"/>
  <Override PartName="/ppt/diagrams/quickStyle29.xml" ContentType="application/vnd.openxmlformats-officedocument.drawingml.diagramStyle+xml"/>
  <Override PartName="/ppt/diagrams/colors29.xml" ContentType="application/vnd.openxmlformats-officedocument.drawingml.diagramColors+xml"/>
  <Override PartName="/ppt/diagrams/drawing29.xml" ContentType="application/vnd.ms-office.drawingml.diagramDrawing+xml"/>
  <Override PartName="/ppt/diagrams/data30.xml" ContentType="application/vnd.openxmlformats-officedocument.drawingml.diagramData+xml"/>
  <Override PartName="/ppt/diagrams/layout30.xml" ContentType="application/vnd.openxmlformats-officedocument.drawingml.diagramLayout+xml"/>
  <Override PartName="/ppt/diagrams/quickStyle30.xml" ContentType="application/vnd.openxmlformats-officedocument.drawingml.diagramStyle+xml"/>
  <Override PartName="/ppt/diagrams/colors30.xml" ContentType="application/vnd.openxmlformats-officedocument.drawingml.diagramColors+xml"/>
  <Override PartName="/ppt/diagrams/drawing30.xml" ContentType="application/vnd.ms-office.drawingml.diagramDrawing+xml"/>
  <Override PartName="/ppt/diagrams/data31.xml" ContentType="application/vnd.openxmlformats-officedocument.drawingml.diagramData+xml"/>
  <Override PartName="/ppt/diagrams/layout31.xml" ContentType="application/vnd.openxmlformats-officedocument.drawingml.diagramLayout+xml"/>
  <Override PartName="/ppt/diagrams/quickStyle31.xml" ContentType="application/vnd.openxmlformats-officedocument.drawingml.diagramStyle+xml"/>
  <Override PartName="/ppt/diagrams/colors31.xml" ContentType="application/vnd.openxmlformats-officedocument.drawingml.diagramColors+xml"/>
  <Override PartName="/ppt/diagrams/drawing31.xml" ContentType="application/vnd.ms-office.drawingml.diagramDrawing+xml"/>
  <Override PartName="/ppt/diagrams/data32.xml" ContentType="application/vnd.openxmlformats-officedocument.drawingml.diagramData+xml"/>
  <Override PartName="/ppt/diagrams/layout32.xml" ContentType="application/vnd.openxmlformats-officedocument.drawingml.diagramLayout+xml"/>
  <Override PartName="/ppt/diagrams/quickStyle32.xml" ContentType="application/vnd.openxmlformats-officedocument.drawingml.diagramStyle+xml"/>
  <Override PartName="/ppt/diagrams/colors32.xml" ContentType="application/vnd.openxmlformats-officedocument.drawingml.diagramColors+xml"/>
  <Override PartName="/ppt/diagrams/drawing32.xml" ContentType="application/vnd.ms-office.drawingml.diagramDrawing+xml"/>
  <Override PartName="/ppt/diagrams/data33.xml" ContentType="application/vnd.openxmlformats-officedocument.drawingml.diagramData+xml"/>
  <Override PartName="/ppt/diagrams/layout33.xml" ContentType="application/vnd.openxmlformats-officedocument.drawingml.diagramLayout+xml"/>
  <Override PartName="/ppt/diagrams/quickStyle33.xml" ContentType="application/vnd.openxmlformats-officedocument.drawingml.diagramStyle+xml"/>
  <Override PartName="/ppt/diagrams/colors33.xml" ContentType="application/vnd.openxmlformats-officedocument.drawingml.diagramColors+xml"/>
  <Override PartName="/ppt/diagrams/drawing33.xml" ContentType="application/vnd.ms-office.drawingml.diagramDrawing+xml"/>
  <Override PartName="/ppt/diagrams/data34.xml" ContentType="application/vnd.openxmlformats-officedocument.drawingml.diagramData+xml"/>
  <Override PartName="/ppt/diagrams/layout34.xml" ContentType="application/vnd.openxmlformats-officedocument.drawingml.diagramLayout+xml"/>
  <Override PartName="/ppt/diagrams/quickStyle34.xml" ContentType="application/vnd.openxmlformats-officedocument.drawingml.diagramStyle+xml"/>
  <Override PartName="/ppt/diagrams/colors34.xml" ContentType="application/vnd.openxmlformats-officedocument.drawingml.diagramColors+xml"/>
  <Override PartName="/ppt/diagrams/drawing34.xml" ContentType="application/vnd.ms-office.drawingml.diagramDrawing+xml"/>
  <Override PartName="/ppt/diagrams/data35.xml" ContentType="application/vnd.openxmlformats-officedocument.drawingml.diagramData+xml"/>
  <Override PartName="/ppt/diagrams/layout35.xml" ContentType="application/vnd.openxmlformats-officedocument.drawingml.diagramLayout+xml"/>
  <Override PartName="/ppt/diagrams/quickStyle35.xml" ContentType="application/vnd.openxmlformats-officedocument.drawingml.diagramStyle+xml"/>
  <Override PartName="/ppt/diagrams/colors35.xml" ContentType="application/vnd.openxmlformats-officedocument.drawingml.diagramColors+xml"/>
  <Override PartName="/ppt/diagrams/drawing35.xml" ContentType="application/vnd.ms-office.drawingml.diagramDrawing+xml"/>
  <Override PartName="/ppt/diagrams/data36.xml" ContentType="application/vnd.openxmlformats-officedocument.drawingml.diagramData+xml"/>
  <Override PartName="/ppt/diagrams/layout36.xml" ContentType="application/vnd.openxmlformats-officedocument.drawingml.diagramLayout+xml"/>
  <Override PartName="/ppt/diagrams/quickStyle36.xml" ContentType="application/vnd.openxmlformats-officedocument.drawingml.diagramStyle+xml"/>
  <Override PartName="/ppt/diagrams/colors36.xml" ContentType="application/vnd.openxmlformats-officedocument.drawingml.diagramColors+xml"/>
  <Override PartName="/ppt/diagrams/drawing36.xml" ContentType="application/vnd.ms-office.drawingml.diagramDrawing+xml"/>
  <Override PartName="/ppt/diagrams/data37.xml" ContentType="application/vnd.openxmlformats-officedocument.drawingml.diagramData+xml"/>
  <Override PartName="/ppt/diagrams/layout37.xml" ContentType="application/vnd.openxmlformats-officedocument.drawingml.diagramLayout+xml"/>
  <Override PartName="/ppt/diagrams/quickStyle37.xml" ContentType="application/vnd.openxmlformats-officedocument.drawingml.diagramStyle+xml"/>
  <Override PartName="/ppt/diagrams/colors37.xml" ContentType="application/vnd.openxmlformats-officedocument.drawingml.diagramColors+xml"/>
  <Override PartName="/ppt/diagrams/drawing37.xml" ContentType="application/vnd.ms-office.drawingml.diagramDrawing+xml"/>
  <Override PartName="/ppt/diagrams/data38.xml" ContentType="application/vnd.openxmlformats-officedocument.drawingml.diagramData+xml"/>
  <Override PartName="/ppt/diagrams/layout38.xml" ContentType="application/vnd.openxmlformats-officedocument.drawingml.diagramLayout+xml"/>
  <Override PartName="/ppt/diagrams/quickStyle38.xml" ContentType="application/vnd.openxmlformats-officedocument.drawingml.diagramStyle+xml"/>
  <Override PartName="/ppt/diagrams/colors38.xml" ContentType="application/vnd.openxmlformats-officedocument.drawingml.diagramColors+xml"/>
  <Override PartName="/ppt/diagrams/drawing38.xml" ContentType="application/vnd.ms-office.drawingml.diagramDrawing+xml"/>
  <Override PartName="/ppt/diagrams/data39.xml" ContentType="application/vnd.openxmlformats-officedocument.drawingml.diagramData+xml"/>
  <Override PartName="/ppt/diagrams/layout39.xml" ContentType="application/vnd.openxmlformats-officedocument.drawingml.diagramLayout+xml"/>
  <Override PartName="/ppt/diagrams/quickStyle39.xml" ContentType="application/vnd.openxmlformats-officedocument.drawingml.diagramStyle+xml"/>
  <Override PartName="/ppt/diagrams/colors39.xml" ContentType="application/vnd.openxmlformats-officedocument.drawingml.diagramColors+xml"/>
  <Override PartName="/ppt/diagrams/drawing39.xml" ContentType="application/vnd.ms-office.drawingml.diagramDrawing+xml"/>
  <Override PartName="/ppt/notesSlides/notesSlide17.xml" ContentType="application/vnd.openxmlformats-officedocument.presentationml.notesSlide+xml"/>
  <Override PartName="/ppt/diagrams/data40.xml" ContentType="application/vnd.openxmlformats-officedocument.drawingml.diagramData+xml"/>
  <Override PartName="/ppt/diagrams/layout40.xml" ContentType="application/vnd.openxmlformats-officedocument.drawingml.diagramLayout+xml"/>
  <Override PartName="/ppt/diagrams/quickStyle40.xml" ContentType="application/vnd.openxmlformats-officedocument.drawingml.diagramStyle+xml"/>
  <Override PartName="/ppt/diagrams/colors40.xml" ContentType="application/vnd.openxmlformats-officedocument.drawingml.diagramColors+xml"/>
  <Override PartName="/ppt/diagrams/drawing40.xml" ContentType="application/vnd.ms-office.drawingml.diagramDrawing+xml"/>
  <Override PartName="/ppt/notesSlides/notesSlide18.xml" ContentType="application/vnd.openxmlformats-officedocument.presentationml.notesSlide+xml"/>
  <Override PartName="/ppt/diagrams/data41.xml" ContentType="application/vnd.openxmlformats-officedocument.drawingml.diagramData+xml"/>
  <Override PartName="/ppt/diagrams/layout41.xml" ContentType="application/vnd.openxmlformats-officedocument.drawingml.diagramLayout+xml"/>
  <Override PartName="/ppt/diagrams/quickStyle41.xml" ContentType="application/vnd.openxmlformats-officedocument.drawingml.diagramStyle+xml"/>
  <Override PartName="/ppt/diagrams/colors41.xml" ContentType="application/vnd.openxmlformats-officedocument.drawingml.diagramColors+xml"/>
  <Override PartName="/ppt/diagrams/drawing41.xml" ContentType="application/vnd.ms-office.drawingml.diagramDrawing+xml"/>
  <Override PartName="/ppt/diagrams/data42.xml" ContentType="application/vnd.openxmlformats-officedocument.drawingml.diagramData+xml"/>
  <Override PartName="/ppt/diagrams/layout42.xml" ContentType="application/vnd.openxmlformats-officedocument.drawingml.diagramLayout+xml"/>
  <Override PartName="/ppt/diagrams/quickStyle42.xml" ContentType="application/vnd.openxmlformats-officedocument.drawingml.diagramStyle+xml"/>
  <Override PartName="/ppt/diagrams/colors42.xml" ContentType="application/vnd.openxmlformats-officedocument.drawingml.diagramColors+xml"/>
  <Override PartName="/ppt/diagrams/drawing42.xml" ContentType="application/vnd.ms-office.drawingml.diagramDrawing+xml"/>
  <Override PartName="/ppt/diagrams/data43.xml" ContentType="application/vnd.openxmlformats-officedocument.drawingml.diagramData+xml"/>
  <Override PartName="/ppt/diagrams/layout43.xml" ContentType="application/vnd.openxmlformats-officedocument.drawingml.diagramLayout+xml"/>
  <Override PartName="/ppt/diagrams/quickStyle43.xml" ContentType="application/vnd.openxmlformats-officedocument.drawingml.diagramStyle+xml"/>
  <Override PartName="/ppt/diagrams/colors43.xml" ContentType="application/vnd.openxmlformats-officedocument.drawingml.diagramColors+xml"/>
  <Override PartName="/ppt/diagrams/drawing43.xml" ContentType="application/vnd.ms-office.drawingml.diagramDrawing+xml"/>
  <Override PartName="/ppt/diagrams/data44.xml" ContentType="application/vnd.openxmlformats-officedocument.drawingml.diagramData+xml"/>
  <Override PartName="/ppt/diagrams/layout44.xml" ContentType="application/vnd.openxmlformats-officedocument.drawingml.diagramLayout+xml"/>
  <Override PartName="/ppt/diagrams/quickStyle44.xml" ContentType="application/vnd.openxmlformats-officedocument.drawingml.diagramStyle+xml"/>
  <Override PartName="/ppt/diagrams/colors44.xml" ContentType="application/vnd.openxmlformats-officedocument.drawingml.diagramColors+xml"/>
  <Override PartName="/ppt/diagrams/drawing44.xml" ContentType="application/vnd.ms-office.drawingml.diagramDrawing+xml"/>
  <Override PartName="/ppt/diagrams/data45.xml" ContentType="application/vnd.openxmlformats-officedocument.drawingml.diagramData+xml"/>
  <Override PartName="/ppt/diagrams/layout45.xml" ContentType="application/vnd.openxmlformats-officedocument.drawingml.diagramLayout+xml"/>
  <Override PartName="/ppt/diagrams/quickStyle45.xml" ContentType="application/vnd.openxmlformats-officedocument.drawingml.diagramStyle+xml"/>
  <Override PartName="/ppt/diagrams/colors45.xml" ContentType="application/vnd.openxmlformats-officedocument.drawingml.diagramColors+xml"/>
  <Override PartName="/ppt/diagrams/drawing45.xml" ContentType="application/vnd.ms-office.drawingml.diagramDrawing+xml"/>
  <Override PartName="/ppt/diagrams/data46.xml" ContentType="application/vnd.openxmlformats-officedocument.drawingml.diagramData+xml"/>
  <Override PartName="/ppt/diagrams/layout46.xml" ContentType="application/vnd.openxmlformats-officedocument.drawingml.diagramLayout+xml"/>
  <Override PartName="/ppt/diagrams/quickStyle46.xml" ContentType="application/vnd.openxmlformats-officedocument.drawingml.diagramStyle+xml"/>
  <Override PartName="/ppt/diagrams/colors46.xml" ContentType="application/vnd.openxmlformats-officedocument.drawingml.diagramColors+xml"/>
  <Override PartName="/ppt/diagrams/drawing46.xml" ContentType="application/vnd.ms-office.drawingml.diagramDrawing+xml"/>
  <Override PartName="/ppt/notesSlides/notesSlide19.xml" ContentType="application/vnd.openxmlformats-officedocument.presentationml.notesSlide+xml"/>
  <Override PartName="/ppt/diagrams/data47.xml" ContentType="application/vnd.openxmlformats-officedocument.drawingml.diagramData+xml"/>
  <Override PartName="/ppt/diagrams/layout47.xml" ContentType="application/vnd.openxmlformats-officedocument.drawingml.diagramLayout+xml"/>
  <Override PartName="/ppt/diagrams/quickStyle47.xml" ContentType="application/vnd.openxmlformats-officedocument.drawingml.diagramStyle+xml"/>
  <Override PartName="/ppt/diagrams/colors47.xml" ContentType="application/vnd.openxmlformats-officedocument.drawingml.diagramColors+xml"/>
  <Override PartName="/ppt/diagrams/drawing47.xml" ContentType="application/vnd.ms-office.drawingml.diagramDrawing+xml"/>
  <Override PartName="/ppt/diagrams/data48.xml" ContentType="application/vnd.openxmlformats-officedocument.drawingml.diagramData+xml"/>
  <Override PartName="/ppt/diagrams/layout48.xml" ContentType="application/vnd.openxmlformats-officedocument.drawingml.diagramLayout+xml"/>
  <Override PartName="/ppt/diagrams/quickStyle48.xml" ContentType="application/vnd.openxmlformats-officedocument.drawingml.diagramStyle+xml"/>
  <Override PartName="/ppt/diagrams/colors48.xml" ContentType="application/vnd.openxmlformats-officedocument.drawingml.diagramColors+xml"/>
  <Override PartName="/ppt/diagrams/drawing48.xml" ContentType="application/vnd.ms-office.drawingml.diagramDrawing+xml"/>
  <Override PartName="/ppt/diagrams/data49.xml" ContentType="application/vnd.openxmlformats-officedocument.drawingml.diagramData+xml"/>
  <Override PartName="/ppt/diagrams/layout49.xml" ContentType="application/vnd.openxmlformats-officedocument.drawingml.diagramLayout+xml"/>
  <Override PartName="/ppt/diagrams/quickStyle49.xml" ContentType="application/vnd.openxmlformats-officedocument.drawingml.diagramStyle+xml"/>
  <Override PartName="/ppt/diagrams/colors49.xml" ContentType="application/vnd.openxmlformats-officedocument.drawingml.diagramColors+xml"/>
  <Override PartName="/ppt/diagrams/drawing49.xml" ContentType="application/vnd.ms-office.drawingml.diagramDrawing+xml"/>
  <Override PartName="/ppt/diagrams/data50.xml" ContentType="application/vnd.openxmlformats-officedocument.drawingml.diagramData+xml"/>
  <Override PartName="/ppt/diagrams/layout50.xml" ContentType="application/vnd.openxmlformats-officedocument.drawingml.diagramLayout+xml"/>
  <Override PartName="/ppt/diagrams/quickStyle50.xml" ContentType="application/vnd.openxmlformats-officedocument.drawingml.diagramStyle+xml"/>
  <Override PartName="/ppt/diagrams/colors50.xml" ContentType="application/vnd.openxmlformats-officedocument.drawingml.diagramColors+xml"/>
  <Override PartName="/ppt/diagrams/drawing50.xml" ContentType="application/vnd.ms-office.drawingml.diagramDrawing+xml"/>
  <Override PartName="/ppt/diagrams/data51.xml" ContentType="application/vnd.openxmlformats-officedocument.drawingml.diagramData+xml"/>
  <Override PartName="/ppt/diagrams/layout51.xml" ContentType="application/vnd.openxmlformats-officedocument.drawingml.diagramLayout+xml"/>
  <Override PartName="/ppt/diagrams/quickStyle51.xml" ContentType="application/vnd.openxmlformats-officedocument.drawingml.diagramStyle+xml"/>
  <Override PartName="/ppt/diagrams/colors51.xml" ContentType="application/vnd.openxmlformats-officedocument.drawingml.diagramColors+xml"/>
  <Override PartName="/ppt/diagrams/drawing51.xml" ContentType="application/vnd.ms-office.drawingml.diagramDrawing+xml"/>
  <Override PartName="/ppt/diagrams/data52.xml" ContentType="application/vnd.openxmlformats-officedocument.drawingml.diagramData+xml"/>
  <Override PartName="/ppt/diagrams/layout52.xml" ContentType="application/vnd.openxmlformats-officedocument.drawingml.diagramLayout+xml"/>
  <Override PartName="/ppt/diagrams/quickStyle52.xml" ContentType="application/vnd.openxmlformats-officedocument.drawingml.diagramStyle+xml"/>
  <Override PartName="/ppt/diagrams/colors52.xml" ContentType="application/vnd.openxmlformats-officedocument.drawingml.diagramColors+xml"/>
  <Override PartName="/ppt/diagrams/drawing52.xml" ContentType="application/vnd.ms-office.drawingml.diagramDrawing+xml"/>
  <Override PartName="/ppt/notesSlides/notesSlide20.xml" ContentType="application/vnd.openxmlformats-officedocument.presentationml.notesSlide+xml"/>
  <Override PartName="/ppt/diagrams/data53.xml" ContentType="application/vnd.openxmlformats-officedocument.drawingml.diagramData+xml"/>
  <Override PartName="/ppt/diagrams/layout53.xml" ContentType="application/vnd.openxmlformats-officedocument.drawingml.diagramLayout+xml"/>
  <Override PartName="/ppt/diagrams/quickStyle53.xml" ContentType="application/vnd.openxmlformats-officedocument.drawingml.diagramStyle+xml"/>
  <Override PartName="/ppt/diagrams/colors53.xml" ContentType="application/vnd.openxmlformats-officedocument.drawingml.diagramColors+xml"/>
  <Override PartName="/ppt/diagrams/drawing53.xml" ContentType="application/vnd.ms-office.drawingml.diagramDrawing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diagrams/data54.xml" ContentType="application/vnd.openxmlformats-officedocument.drawingml.diagramData+xml"/>
  <Override PartName="/ppt/diagrams/layout54.xml" ContentType="application/vnd.openxmlformats-officedocument.drawingml.diagramLayout+xml"/>
  <Override PartName="/ppt/diagrams/quickStyle54.xml" ContentType="application/vnd.openxmlformats-officedocument.drawingml.diagramStyle+xml"/>
  <Override PartName="/ppt/diagrams/colors54.xml" ContentType="application/vnd.openxmlformats-officedocument.drawingml.diagramColors+xml"/>
  <Override PartName="/ppt/diagrams/drawing54.xml" ContentType="application/vnd.ms-office.drawingml.diagramDrawing+xml"/>
  <Override PartName="/ppt/notesSlides/notesSlide23.xml" ContentType="application/vnd.openxmlformats-officedocument.presentationml.notesSlide+xml"/>
  <Override PartName="/ppt/charts/chart1.xml" ContentType="application/vnd.openxmlformats-officedocument.drawingml.chart+xml"/>
  <Override PartName="/ppt/diagrams/data55.xml" ContentType="application/vnd.openxmlformats-officedocument.drawingml.diagramData+xml"/>
  <Override PartName="/ppt/diagrams/layout55.xml" ContentType="application/vnd.openxmlformats-officedocument.drawingml.diagramLayout+xml"/>
  <Override PartName="/ppt/diagrams/quickStyle55.xml" ContentType="application/vnd.openxmlformats-officedocument.drawingml.diagramStyle+xml"/>
  <Override PartName="/ppt/diagrams/colors55.xml" ContentType="application/vnd.openxmlformats-officedocument.drawingml.diagramColors+xml"/>
  <Override PartName="/ppt/diagrams/drawing55.xml" ContentType="application/vnd.ms-office.drawingml.diagramDrawing+xml"/>
  <Override PartName="/ppt/notesSlides/notesSlide24.xml" ContentType="application/vnd.openxmlformats-officedocument.presentationml.notesSlide+xml"/>
  <Override PartName="/ppt/diagrams/data56.xml" ContentType="application/vnd.openxmlformats-officedocument.drawingml.diagramData+xml"/>
  <Override PartName="/ppt/diagrams/layout56.xml" ContentType="application/vnd.openxmlformats-officedocument.drawingml.diagramLayout+xml"/>
  <Override PartName="/ppt/diagrams/quickStyle56.xml" ContentType="application/vnd.openxmlformats-officedocument.drawingml.diagramStyle+xml"/>
  <Override PartName="/ppt/diagrams/colors56.xml" ContentType="application/vnd.openxmlformats-officedocument.drawingml.diagramColors+xml"/>
  <Override PartName="/ppt/diagrams/drawing56.xml" ContentType="application/vnd.ms-office.drawingml.diagramDrawing+xml"/>
  <Override PartName="/ppt/diagrams/data57.xml" ContentType="application/vnd.openxmlformats-officedocument.drawingml.diagramData+xml"/>
  <Override PartName="/ppt/diagrams/layout57.xml" ContentType="application/vnd.openxmlformats-officedocument.drawingml.diagramLayout+xml"/>
  <Override PartName="/ppt/diagrams/quickStyle57.xml" ContentType="application/vnd.openxmlformats-officedocument.drawingml.diagramStyle+xml"/>
  <Override PartName="/ppt/diagrams/colors57.xml" ContentType="application/vnd.openxmlformats-officedocument.drawingml.diagramColors+xml"/>
  <Override PartName="/ppt/diagrams/drawing57.xml" ContentType="application/vnd.ms-office.drawingml.diagramDrawing+xml"/>
  <Override PartName="/ppt/diagrams/data58.xml" ContentType="application/vnd.openxmlformats-officedocument.drawingml.diagramData+xml"/>
  <Override PartName="/ppt/diagrams/layout58.xml" ContentType="application/vnd.openxmlformats-officedocument.drawingml.diagramLayout+xml"/>
  <Override PartName="/ppt/diagrams/quickStyle58.xml" ContentType="application/vnd.openxmlformats-officedocument.drawingml.diagramStyle+xml"/>
  <Override PartName="/ppt/diagrams/colors58.xml" ContentType="application/vnd.openxmlformats-officedocument.drawingml.diagramColors+xml"/>
  <Override PartName="/ppt/diagrams/drawing58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56" r:id="rId1"/>
    <p:sldMasterId id="2147484309" r:id="rId2"/>
    <p:sldMasterId id="2147484321" r:id="rId3"/>
    <p:sldMasterId id="2147484333" r:id="rId4"/>
  </p:sldMasterIdLst>
  <p:notesMasterIdLst>
    <p:notesMasterId r:id="rId102"/>
  </p:notesMasterIdLst>
  <p:sldIdLst>
    <p:sldId id="621" r:id="rId5"/>
    <p:sldId id="622" r:id="rId6"/>
    <p:sldId id="623" r:id="rId7"/>
    <p:sldId id="624" r:id="rId8"/>
    <p:sldId id="495" r:id="rId9"/>
    <p:sldId id="506" r:id="rId10"/>
    <p:sldId id="507" r:id="rId11"/>
    <p:sldId id="677" r:id="rId12"/>
    <p:sldId id="675" r:id="rId13"/>
    <p:sldId id="689" r:id="rId14"/>
    <p:sldId id="508" r:id="rId15"/>
    <p:sldId id="637" r:id="rId16"/>
    <p:sldId id="648" r:id="rId17"/>
    <p:sldId id="647" r:id="rId18"/>
    <p:sldId id="664" r:id="rId19"/>
    <p:sldId id="509" r:id="rId20"/>
    <p:sldId id="510" r:id="rId21"/>
    <p:sldId id="665" r:id="rId22"/>
    <p:sldId id="511" r:id="rId23"/>
    <p:sldId id="666" r:id="rId24"/>
    <p:sldId id="667" r:id="rId25"/>
    <p:sldId id="669" r:id="rId26"/>
    <p:sldId id="671" r:id="rId27"/>
    <p:sldId id="515" r:id="rId28"/>
    <p:sldId id="512" r:id="rId29"/>
    <p:sldId id="638" r:id="rId30"/>
    <p:sldId id="496" r:id="rId31"/>
    <p:sldId id="497" r:id="rId32"/>
    <p:sldId id="498" r:id="rId33"/>
    <p:sldId id="499" r:id="rId34"/>
    <p:sldId id="645" r:id="rId35"/>
    <p:sldId id="653" r:id="rId36"/>
    <p:sldId id="500" r:id="rId37"/>
    <p:sldId id="654" r:id="rId38"/>
    <p:sldId id="502" r:id="rId39"/>
    <p:sldId id="641" r:id="rId40"/>
    <p:sldId id="644" r:id="rId41"/>
    <p:sldId id="503" r:id="rId42"/>
    <p:sldId id="504" r:id="rId43"/>
    <p:sldId id="369" r:id="rId44"/>
    <p:sldId id="442" r:id="rId45"/>
    <p:sldId id="660" r:id="rId46"/>
    <p:sldId id="516" r:id="rId47"/>
    <p:sldId id="441" r:id="rId48"/>
    <p:sldId id="518" r:id="rId49"/>
    <p:sldId id="583" r:id="rId50"/>
    <p:sldId id="517" r:id="rId51"/>
    <p:sldId id="523" r:id="rId52"/>
    <p:sldId id="519" r:id="rId53"/>
    <p:sldId id="455" r:id="rId54"/>
    <p:sldId id="520" r:id="rId55"/>
    <p:sldId id="655" r:id="rId56"/>
    <p:sldId id="525" r:id="rId57"/>
    <p:sldId id="527" r:id="rId58"/>
    <p:sldId id="673" r:id="rId59"/>
    <p:sldId id="672" r:id="rId60"/>
    <p:sldId id="674" r:id="rId61"/>
    <p:sldId id="656" r:id="rId62"/>
    <p:sldId id="657" r:id="rId63"/>
    <p:sldId id="658" r:id="rId64"/>
    <p:sldId id="690" r:id="rId65"/>
    <p:sldId id="691" r:id="rId66"/>
    <p:sldId id="692" r:id="rId67"/>
    <p:sldId id="680" r:id="rId68"/>
    <p:sldId id="591" r:id="rId69"/>
    <p:sldId id="592" r:id="rId70"/>
    <p:sldId id="593" r:id="rId71"/>
    <p:sldId id="594" r:id="rId72"/>
    <p:sldId id="595" r:id="rId73"/>
    <p:sldId id="596" r:id="rId74"/>
    <p:sldId id="597" r:id="rId75"/>
    <p:sldId id="682" r:id="rId76"/>
    <p:sldId id="683" r:id="rId77"/>
    <p:sldId id="599" r:id="rId78"/>
    <p:sldId id="600" r:id="rId79"/>
    <p:sldId id="601" r:id="rId80"/>
    <p:sldId id="686" r:id="rId81"/>
    <p:sldId id="695" r:id="rId82"/>
    <p:sldId id="602" r:id="rId83"/>
    <p:sldId id="603" r:id="rId84"/>
    <p:sldId id="685" r:id="rId85"/>
    <p:sldId id="688" r:id="rId86"/>
    <p:sldId id="693" r:id="rId87"/>
    <p:sldId id="694" r:id="rId88"/>
    <p:sldId id="609" r:id="rId89"/>
    <p:sldId id="610" r:id="rId90"/>
    <p:sldId id="612" r:id="rId91"/>
    <p:sldId id="380" r:id="rId92"/>
    <p:sldId id="362" r:id="rId93"/>
    <p:sldId id="300" r:id="rId94"/>
    <p:sldId id="306" r:id="rId95"/>
    <p:sldId id="416" r:id="rId96"/>
    <p:sldId id="259" r:id="rId97"/>
    <p:sldId id="415" r:id="rId98"/>
    <p:sldId id="410" r:id="rId99"/>
    <p:sldId id="697" r:id="rId100"/>
    <p:sldId id="696" r:id="rId101"/>
  </p:sldIdLst>
  <p:sldSz cx="9144000" cy="6858000" type="screen4x3"/>
  <p:notesSz cx="6858000" cy="9144000"/>
  <p:defaultTextStyle>
    <a:defPPr>
      <a:defRPr lang="fr-FR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Section par défaut" id="{D587CD0C-6753-4999-91FA-CC1943E1BBCB}">
          <p14:sldIdLst>
            <p14:sldId id="621"/>
            <p14:sldId id="622"/>
            <p14:sldId id="623"/>
            <p14:sldId id="624"/>
            <p14:sldId id="495"/>
            <p14:sldId id="506"/>
            <p14:sldId id="507"/>
            <p14:sldId id="677"/>
            <p14:sldId id="675"/>
            <p14:sldId id="689"/>
            <p14:sldId id="508"/>
            <p14:sldId id="637"/>
            <p14:sldId id="648"/>
            <p14:sldId id="647"/>
            <p14:sldId id="664"/>
            <p14:sldId id="509"/>
            <p14:sldId id="510"/>
            <p14:sldId id="665"/>
            <p14:sldId id="511"/>
            <p14:sldId id="666"/>
            <p14:sldId id="667"/>
            <p14:sldId id="669"/>
            <p14:sldId id="671"/>
            <p14:sldId id="515"/>
            <p14:sldId id="512"/>
            <p14:sldId id="638"/>
            <p14:sldId id="496"/>
            <p14:sldId id="497"/>
            <p14:sldId id="498"/>
            <p14:sldId id="499"/>
            <p14:sldId id="645"/>
            <p14:sldId id="653"/>
            <p14:sldId id="500"/>
            <p14:sldId id="654"/>
            <p14:sldId id="502"/>
            <p14:sldId id="641"/>
            <p14:sldId id="644"/>
            <p14:sldId id="503"/>
            <p14:sldId id="504"/>
          </p14:sldIdLst>
        </p14:section>
        <p14:section name="Potentiel Repos" id="{CD38CC4D-E8CD-4DC0-8363-C59F7C8B32D2}">
          <p14:sldIdLst>
            <p14:sldId id="369"/>
            <p14:sldId id="442"/>
            <p14:sldId id="660"/>
            <p14:sldId id="516"/>
            <p14:sldId id="441"/>
            <p14:sldId id="518"/>
            <p14:sldId id="583"/>
            <p14:sldId id="517"/>
            <p14:sldId id="523"/>
            <p14:sldId id="519"/>
            <p14:sldId id="455"/>
            <p14:sldId id="520"/>
            <p14:sldId id="655"/>
            <p14:sldId id="525"/>
            <p14:sldId id="527"/>
            <p14:sldId id="673"/>
            <p14:sldId id="672"/>
            <p14:sldId id="674"/>
            <p14:sldId id="656"/>
            <p14:sldId id="657"/>
            <p14:sldId id="658"/>
            <p14:sldId id="690"/>
            <p14:sldId id="691"/>
            <p14:sldId id="692"/>
            <p14:sldId id="680"/>
            <p14:sldId id="591"/>
            <p14:sldId id="592"/>
            <p14:sldId id="593"/>
            <p14:sldId id="594"/>
            <p14:sldId id="595"/>
            <p14:sldId id="596"/>
            <p14:sldId id="597"/>
            <p14:sldId id="682"/>
            <p14:sldId id="683"/>
            <p14:sldId id="599"/>
            <p14:sldId id="600"/>
            <p14:sldId id="601"/>
            <p14:sldId id="686"/>
            <p14:sldId id="695"/>
            <p14:sldId id="602"/>
            <p14:sldId id="603"/>
            <p14:sldId id="685"/>
            <p14:sldId id="688"/>
            <p14:sldId id="693"/>
            <p14:sldId id="694"/>
            <p14:sldId id="609"/>
            <p14:sldId id="610"/>
            <p14:sldId id="612"/>
            <p14:sldId id="380"/>
            <p14:sldId id="362"/>
            <p14:sldId id="300"/>
            <p14:sldId id="306"/>
            <p14:sldId id="416"/>
            <p14:sldId id="259"/>
            <p14:sldId id="415"/>
            <p14:sldId id="410"/>
            <p14:sldId id="697"/>
            <p14:sldId id="696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4292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3B2A1"/>
    <a:srgbClr val="E1C7B8"/>
    <a:srgbClr val="D8C9C2"/>
    <a:srgbClr val="CCECFF"/>
    <a:srgbClr val="96ABC9"/>
    <a:srgbClr val="4F81BD"/>
    <a:srgbClr val="00B050"/>
    <a:srgbClr val="F17B2E"/>
    <a:srgbClr val="FF6600"/>
    <a:srgbClr val="FF99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125" autoAdjust="0"/>
    <p:restoredTop sz="95979" autoAdjust="0"/>
  </p:normalViewPr>
  <p:slideViewPr>
    <p:cSldViewPr>
      <p:cViewPr varScale="1">
        <p:scale>
          <a:sx n="98" d="100"/>
          <a:sy n="98" d="100"/>
        </p:scale>
        <p:origin x="950" y="67"/>
      </p:cViewPr>
      <p:guideLst>
        <p:guide orient="horz" pos="4292"/>
        <p:guide pos="288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40" d="100"/>
        <a:sy n="14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84" Type="http://schemas.openxmlformats.org/officeDocument/2006/relationships/slide" Target="slides/slide80.xml"/><Relationship Id="rId89" Type="http://schemas.openxmlformats.org/officeDocument/2006/relationships/slide" Target="slides/slide85.xml"/><Relationship Id="rId16" Type="http://schemas.openxmlformats.org/officeDocument/2006/relationships/slide" Target="slides/slide12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slide" Target="slides/slide75.xml"/><Relationship Id="rId102" Type="http://schemas.openxmlformats.org/officeDocument/2006/relationships/notesMaster" Target="notesMasters/notesMaster1.xml"/><Relationship Id="rId5" Type="http://schemas.openxmlformats.org/officeDocument/2006/relationships/slide" Target="slides/slide1.xml"/><Relationship Id="rId90" Type="http://schemas.openxmlformats.org/officeDocument/2006/relationships/slide" Target="slides/slide86.xml"/><Relationship Id="rId95" Type="http://schemas.openxmlformats.org/officeDocument/2006/relationships/slide" Target="slides/slide91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80" Type="http://schemas.openxmlformats.org/officeDocument/2006/relationships/slide" Target="slides/slide76.xml"/><Relationship Id="rId85" Type="http://schemas.openxmlformats.org/officeDocument/2006/relationships/slide" Target="slides/slide81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59" Type="http://schemas.openxmlformats.org/officeDocument/2006/relationships/slide" Target="slides/slide55.xml"/><Relationship Id="rId103" Type="http://schemas.openxmlformats.org/officeDocument/2006/relationships/presProps" Target="presProps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83" Type="http://schemas.openxmlformats.org/officeDocument/2006/relationships/slide" Target="slides/slide79.xml"/><Relationship Id="rId88" Type="http://schemas.openxmlformats.org/officeDocument/2006/relationships/slide" Target="slides/slide84.xml"/><Relationship Id="rId91" Type="http://schemas.openxmlformats.org/officeDocument/2006/relationships/slide" Target="slides/slide87.xml"/><Relationship Id="rId96" Type="http://schemas.openxmlformats.org/officeDocument/2006/relationships/slide" Target="slides/slide9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6" Type="http://schemas.openxmlformats.org/officeDocument/2006/relationships/tableStyles" Target="tableStyles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81" Type="http://schemas.openxmlformats.org/officeDocument/2006/relationships/slide" Target="slides/slide77.xml"/><Relationship Id="rId86" Type="http://schemas.openxmlformats.org/officeDocument/2006/relationships/slide" Target="slides/slide82.xml"/><Relationship Id="rId94" Type="http://schemas.openxmlformats.org/officeDocument/2006/relationships/slide" Target="slides/slide90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slide" Target="slides/slide93.xml"/><Relationship Id="rId104" Type="http://schemas.openxmlformats.org/officeDocument/2006/relationships/viewProps" Target="viewProps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105" Type="http://schemas.openxmlformats.org/officeDocument/2006/relationships/theme" Target="theme/theme1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93" Type="http://schemas.openxmlformats.org/officeDocument/2006/relationships/slide" Target="slides/slide89.xml"/><Relationship Id="rId98" Type="http://schemas.openxmlformats.org/officeDocument/2006/relationships/slide" Target="slides/slide94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1.xml"/><Relationship Id="rId46" Type="http://schemas.openxmlformats.org/officeDocument/2006/relationships/slide" Target="slides/slide42.xml"/><Relationship Id="rId67" Type="http://schemas.openxmlformats.org/officeDocument/2006/relationships/slide" Target="slides/slide6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612829263588198"/>
          <c:y val="6.7146282973621102E-2"/>
          <c:w val="0.83958598418974784"/>
          <c:h val="0.73621103117505993"/>
        </c:manualLayout>
      </c:layout>
      <c:lineChart>
        <c:grouping val="standar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100</c:v>
                </c:pt>
              </c:strCache>
            </c:strRef>
          </c:tx>
          <c:spPr>
            <a:ln w="50860">
              <a:solidFill>
                <a:srgbClr val="FF0000"/>
              </a:solidFill>
              <a:prstDash val="solid"/>
            </a:ln>
          </c:spPr>
          <c:marker>
            <c:symbol val="diamond"/>
            <c:size val="12"/>
            <c:spPr>
              <a:solidFill>
                <a:srgbClr val="FF0000"/>
              </a:solidFill>
              <a:ln>
                <a:solidFill>
                  <a:srgbClr val="FF0000"/>
                </a:solidFill>
                <a:prstDash val="solid"/>
              </a:ln>
            </c:spPr>
          </c:marker>
          <c:cat>
            <c:numRef>
              <c:f>Sheet1!$B$1:$D$1</c:f>
              <c:numCache>
                <c:formatCode>General</c:formatCode>
                <c:ptCount val="3"/>
                <c:pt idx="0">
                  <c:v>100</c:v>
                </c:pt>
                <c:pt idx="1">
                  <c:v>10</c:v>
                </c:pt>
                <c:pt idx="2">
                  <c:v>1</c:v>
                </c:pt>
              </c:numCache>
            </c:numRef>
          </c:cat>
          <c:val>
            <c:numRef>
              <c:f>Sheet1!$B$2:$D$2</c:f>
              <c:numCache>
                <c:formatCode>General</c:formatCode>
                <c:ptCount val="3"/>
                <c:pt idx="0">
                  <c:v>-120</c:v>
                </c:pt>
                <c:pt idx="1">
                  <c:v>-60</c:v>
                </c:pt>
                <c:pt idx="2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36DC-4CF4-A583-5466EB4792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94650448"/>
        <c:axId val="694650840"/>
      </c:lineChart>
      <c:catAx>
        <c:axId val="694650448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fr-FR" dirty="0"/>
                  <a:t>[K+]</a:t>
                </a:r>
                <a:r>
                  <a:rPr lang="fr-FR" dirty="0" err="1"/>
                  <a:t>int</a:t>
                </a:r>
                <a:r>
                  <a:rPr lang="fr-FR" dirty="0"/>
                  <a:t> / [K+]</a:t>
                </a:r>
                <a:r>
                  <a:rPr lang="fr-FR" dirty="0" err="1"/>
                  <a:t>ext</a:t>
                </a:r>
                <a:endParaRPr lang="fr-FR" dirty="0"/>
              </a:p>
            </c:rich>
          </c:tx>
          <c:layout>
            <c:manualLayout>
              <c:xMode val="edge"/>
              <c:yMode val="edge"/>
              <c:x val="0.51111111111111107"/>
              <c:y val="0.91366906474820142"/>
            </c:manualLayout>
          </c:layout>
          <c:overlay val="0"/>
          <c:spPr>
            <a:noFill/>
            <a:ln w="33906">
              <a:noFill/>
            </a:ln>
          </c:spPr>
        </c:title>
        <c:numFmt formatCode="General" sourceLinked="1"/>
        <c:majorTickMark val="out"/>
        <c:minorTickMark val="none"/>
        <c:tickLblPos val="nextTo"/>
        <c:spPr>
          <a:ln w="4238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fr-FR"/>
          </a:p>
        </c:txPr>
        <c:crossAx val="694650840"/>
        <c:crossesAt val="-120"/>
        <c:auto val="1"/>
        <c:lblAlgn val="ctr"/>
        <c:lblOffset val="100"/>
        <c:tickLblSkip val="1"/>
        <c:tickMarkSkip val="1"/>
        <c:noMultiLvlLbl val="0"/>
      </c:catAx>
      <c:valAx>
        <c:axId val="694650840"/>
        <c:scaling>
          <c:orientation val="minMax"/>
          <c:max val="10"/>
          <c:min val="-120"/>
        </c:scaling>
        <c:delete val="0"/>
        <c:axPos val="l"/>
        <c:majorGridlines>
          <c:spPr>
            <a:ln w="4238">
              <a:solidFill>
                <a:schemeClr val="tx1"/>
              </a:solidFill>
              <a:prstDash val="solid"/>
            </a:ln>
          </c:spPr>
        </c:majorGridlines>
        <c:title>
          <c:tx>
            <c:rich>
              <a:bodyPr/>
              <a:lstStyle/>
              <a:p>
                <a:pPr>
                  <a:defRPr/>
                </a:pPr>
                <a:r>
                  <a:rPr lang="fr-FR"/>
                  <a:t>Potentiel de membrane (mV)</a:t>
                </a:r>
              </a:p>
            </c:rich>
          </c:tx>
          <c:layout>
            <c:manualLayout>
              <c:xMode val="edge"/>
              <c:yMode val="edge"/>
              <c:x val="2.5362357164856561E-2"/>
              <c:y val="0.15775886178709186"/>
            </c:manualLayout>
          </c:layout>
          <c:overlay val="0"/>
          <c:spPr>
            <a:noFill/>
            <a:ln w="33906">
              <a:noFill/>
            </a:ln>
          </c:spPr>
        </c:title>
        <c:numFmt formatCode="General" sourceLinked="1"/>
        <c:majorTickMark val="out"/>
        <c:minorTickMark val="none"/>
        <c:tickLblPos val="nextTo"/>
        <c:spPr>
          <a:ln w="4238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fr-FR"/>
          </a:p>
        </c:txPr>
        <c:crossAx val="694650448"/>
        <c:crosses val="autoZero"/>
        <c:crossBetween val="between"/>
        <c:majorUnit val="60"/>
        <c:minorUnit val="4"/>
      </c:valAx>
      <c:spPr>
        <a:solidFill>
          <a:srgbClr val="CCFFCC"/>
        </a:solidFill>
        <a:ln w="16953">
          <a:solidFill>
            <a:schemeClr val="tx1"/>
          </a:solidFill>
          <a:prstDash val="solid"/>
        </a:ln>
      </c:spPr>
    </c:plotArea>
    <c:plotVisOnly val="1"/>
    <c:dispBlanksAs val="gap"/>
    <c:showDLblsOverMax val="0"/>
  </c:chart>
  <c:spPr>
    <a:solidFill>
      <a:srgbClr val="FFFFFF"/>
    </a:solidFill>
    <a:ln>
      <a:noFill/>
    </a:ln>
  </c:spPr>
  <c:txPr>
    <a:bodyPr/>
    <a:lstStyle/>
    <a:p>
      <a:pPr>
        <a:defRPr sz="2000" b="1" i="0" u="none" strike="noStrike" baseline="0">
          <a:solidFill>
            <a:schemeClr val="tx1"/>
          </a:solidFill>
          <a:latin typeface="Times New Roman"/>
          <a:ea typeface="Times New Roman"/>
          <a:cs typeface="Times New Roman"/>
        </a:defRPr>
      </a:pPr>
      <a:endParaRPr lang="fr-FR"/>
    </a:p>
  </c:txPr>
  <c:externalData r:id="rId1">
    <c:autoUpdate val="0"/>
  </c:externalData>
</c:chartSpac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7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0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7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0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7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0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7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0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7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1- Dispositif expérimental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>
            <a:solidFill>
              <a:schemeClr val="tx2"/>
            </a:solidFill>
          </a:endParaRPr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>
            <a:solidFill>
              <a:schemeClr val="tx2"/>
            </a:solidFill>
          </a:endParaRPr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A77F9201-D3FF-40AB-AC4F-6326CD5B37CD}" type="presOf" srcId="{C8802B2A-10D5-4A6F-B88D-270EAA17D829}" destId="{1B79DB32-8E95-4A89-817B-42998B07498A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F609D5DC-D9AD-46AE-A31D-A5AA5FCE730F}" type="presOf" srcId="{C3DBB9FB-B16B-4C27-9AB2-8353541C8372}" destId="{590D6B9B-FF7D-436E-BA9E-4A3357909865}" srcOrd="0" destOrd="0" presId="urn:microsoft.com/office/officeart/2005/8/layout/vList5"/>
    <dgm:cxn modelId="{A6FE5BE5-5266-436F-8C9D-3CC16F626D0D}" type="presParOf" srcId="{590D6B9B-FF7D-436E-BA9E-4A3357909865}" destId="{D4DB2197-A52C-4E3C-AD84-22BA8EC6C2B0}" srcOrd="0" destOrd="0" presId="urn:microsoft.com/office/officeart/2005/8/layout/vList5"/>
    <dgm:cxn modelId="{1FFC088F-4BCE-481F-92E0-CF9906F07A0F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0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</dgm:ptLst>
  <dgm:cxnLst>
    <dgm:cxn modelId="{3BE16B64-D481-4248-BB70-9DB1F5FBE891}" type="presOf" srcId="{C3DBB9FB-B16B-4C27-9AB2-8353541C8372}" destId="{590D6B9B-FF7D-436E-BA9E-4A3357909865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11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</dgm:ptLst>
  <dgm:cxnLst>
    <dgm:cxn modelId="{3BE16B64-D481-4248-BB70-9DB1F5FBE891}" type="presOf" srcId="{C3DBB9FB-B16B-4C27-9AB2-8353541C8372}" destId="{590D6B9B-FF7D-436E-BA9E-4A3357909865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12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</dgm:ptLst>
  <dgm:cxnLst>
    <dgm:cxn modelId="{3BE16B64-D481-4248-BB70-9DB1F5FBE891}" type="presOf" srcId="{C3DBB9FB-B16B-4C27-9AB2-8353541C8372}" destId="{590D6B9B-FF7D-436E-BA9E-4A3357909865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13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</dgm:ptLst>
  <dgm:cxnLst>
    <dgm:cxn modelId="{3BE16B64-D481-4248-BB70-9DB1F5FBE891}" type="presOf" srcId="{C3DBB9FB-B16B-4C27-9AB2-8353541C8372}" destId="{590D6B9B-FF7D-436E-BA9E-4A3357909865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14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</dgm:ptLst>
  <dgm:cxnLst>
    <dgm:cxn modelId="{3BE16B64-D481-4248-BB70-9DB1F5FBE891}" type="presOf" srcId="{C3DBB9FB-B16B-4C27-9AB2-8353541C8372}" destId="{590D6B9B-FF7D-436E-BA9E-4A3357909865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15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3- Comparaison entre tissus excitables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>
            <a:solidFill>
              <a:schemeClr val="tx2"/>
            </a:solidFill>
          </a:endParaRPr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>
            <a:solidFill>
              <a:schemeClr val="tx2"/>
            </a:solidFill>
          </a:endParaRPr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2937C889-D4C4-4144-AF42-4943DCC5A42F}" type="presOf" srcId="{C8802B2A-10D5-4A6F-B88D-270EAA17D829}" destId="{1B79DB32-8E95-4A89-817B-42998B07498A}" srcOrd="0" destOrd="0" presId="urn:microsoft.com/office/officeart/2005/8/layout/vList5"/>
    <dgm:cxn modelId="{9FA971F5-D892-4212-B8DF-3F4E04424D91}" type="presOf" srcId="{C3DBB9FB-B16B-4C27-9AB2-8353541C8372}" destId="{590D6B9B-FF7D-436E-BA9E-4A3357909865}" srcOrd="0" destOrd="0" presId="urn:microsoft.com/office/officeart/2005/8/layout/vList5"/>
    <dgm:cxn modelId="{B41D832C-31F9-4D1B-BCB6-D3DCAC406B04}" type="presParOf" srcId="{590D6B9B-FF7D-436E-BA9E-4A3357909865}" destId="{D4DB2197-A52C-4E3C-AD84-22BA8EC6C2B0}" srcOrd="0" destOrd="0" presId="urn:microsoft.com/office/officeart/2005/8/layout/vList5"/>
    <dgm:cxn modelId="{2AA99863-8D4A-4E91-BCDB-996BDB3E68DE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6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3- Comparaison entre tissus excitables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>
            <a:solidFill>
              <a:schemeClr val="tx2"/>
            </a:solidFill>
          </a:endParaRPr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>
            <a:solidFill>
              <a:schemeClr val="tx2"/>
            </a:solidFill>
          </a:endParaRPr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2937C889-D4C4-4144-AF42-4943DCC5A42F}" type="presOf" srcId="{C8802B2A-10D5-4A6F-B88D-270EAA17D829}" destId="{1B79DB32-8E95-4A89-817B-42998B07498A}" srcOrd="0" destOrd="0" presId="urn:microsoft.com/office/officeart/2005/8/layout/vList5"/>
    <dgm:cxn modelId="{9FA971F5-D892-4212-B8DF-3F4E04424D91}" type="presOf" srcId="{C3DBB9FB-B16B-4C27-9AB2-8353541C8372}" destId="{590D6B9B-FF7D-436E-BA9E-4A3357909865}" srcOrd="0" destOrd="0" presId="urn:microsoft.com/office/officeart/2005/8/layout/vList5"/>
    <dgm:cxn modelId="{B41D832C-31F9-4D1B-BCB6-D3DCAC406B04}" type="presParOf" srcId="{590D6B9B-FF7D-436E-BA9E-4A3357909865}" destId="{D4DB2197-A52C-4E3C-AD84-22BA8EC6C2B0}" srcOrd="0" destOrd="0" presId="urn:microsoft.com/office/officeart/2005/8/layout/vList5"/>
    <dgm:cxn modelId="{2AA99863-8D4A-4E91-BCDB-996BDB3E68DE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17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3- Comparaison entre tissus excitables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>
            <a:solidFill>
              <a:schemeClr val="tx2"/>
            </a:solidFill>
          </a:endParaRPr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>
            <a:solidFill>
              <a:schemeClr val="tx2"/>
            </a:solidFill>
          </a:endParaRPr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2937C889-D4C4-4144-AF42-4943DCC5A42F}" type="presOf" srcId="{C8802B2A-10D5-4A6F-B88D-270EAA17D829}" destId="{1B79DB32-8E95-4A89-817B-42998B07498A}" srcOrd="0" destOrd="0" presId="urn:microsoft.com/office/officeart/2005/8/layout/vList5"/>
    <dgm:cxn modelId="{9FA971F5-D892-4212-B8DF-3F4E04424D91}" type="presOf" srcId="{C3DBB9FB-B16B-4C27-9AB2-8353541C8372}" destId="{590D6B9B-FF7D-436E-BA9E-4A3357909865}" srcOrd="0" destOrd="0" presId="urn:microsoft.com/office/officeart/2005/8/layout/vList5"/>
    <dgm:cxn modelId="{B41D832C-31F9-4D1B-BCB6-D3DCAC406B04}" type="presParOf" srcId="{590D6B9B-FF7D-436E-BA9E-4A3357909865}" destId="{D4DB2197-A52C-4E3C-AD84-22BA8EC6C2B0}" srcOrd="0" destOrd="0" presId="urn:microsoft.com/office/officeart/2005/8/layout/vList5"/>
    <dgm:cxn modelId="{2AA99863-8D4A-4E91-BCDB-996BDB3E68DE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8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1- Les acteurs: LES IONS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A4D645C7-774C-478F-898F-C1AE92E67D3A}" type="presOf" srcId="{C8802B2A-10D5-4A6F-B88D-270EAA17D829}" destId="{1B79DB32-8E95-4A89-817B-42998B07498A}" srcOrd="0" destOrd="0" presId="urn:microsoft.com/office/officeart/2005/8/layout/vList5"/>
    <dgm:cxn modelId="{2FEEDEE0-89F1-44CE-ADA5-14D99BEAAD10}" type="presOf" srcId="{C3DBB9FB-B16B-4C27-9AB2-8353541C8372}" destId="{590D6B9B-FF7D-436E-BA9E-4A3357909865}" srcOrd="0" destOrd="0" presId="urn:microsoft.com/office/officeart/2005/8/layout/vList5"/>
    <dgm:cxn modelId="{1DEC66CD-7527-4953-817D-F5E846AD05A3}" type="presParOf" srcId="{590D6B9B-FF7D-436E-BA9E-4A3357909865}" destId="{D4DB2197-A52C-4E3C-AD84-22BA8EC6C2B0}" srcOrd="0" destOrd="0" presId="urn:microsoft.com/office/officeart/2005/8/layout/vList5"/>
    <dgm:cxn modelId="{0AB09CE7-A5EF-423C-A077-027458FB10E0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9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1- Les acteurs: LES IONS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61478408-26F3-4E7A-A5E4-B193C0E6224F}" type="presOf" srcId="{C8802B2A-10D5-4A6F-B88D-270EAA17D829}" destId="{1B79DB32-8E95-4A89-817B-42998B07498A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14C99AEF-80C0-42DC-8DFB-78468EEDEDC0}" type="presOf" srcId="{C3DBB9FB-B16B-4C27-9AB2-8353541C8372}" destId="{590D6B9B-FF7D-436E-BA9E-4A3357909865}" srcOrd="0" destOrd="0" presId="urn:microsoft.com/office/officeart/2005/8/layout/vList5"/>
    <dgm:cxn modelId="{8145A1DE-59E5-4F2F-B015-7D4B440E41F6}" type="presParOf" srcId="{590D6B9B-FF7D-436E-BA9E-4A3357909865}" destId="{D4DB2197-A52C-4E3C-AD84-22BA8EC6C2B0}" srcOrd="0" destOrd="0" presId="urn:microsoft.com/office/officeart/2005/8/layout/vList5"/>
    <dgm:cxn modelId="{A93E4009-E5CC-407F-856C-1F7A886748A3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1- Dispositif expérimental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>
            <a:solidFill>
              <a:schemeClr val="tx2"/>
            </a:solidFill>
          </a:endParaRPr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>
            <a:solidFill>
              <a:schemeClr val="tx2"/>
            </a:solidFill>
          </a:endParaRPr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B917290C-B7EC-4BA1-92A7-12E542C826D3}" type="presOf" srcId="{C8802B2A-10D5-4A6F-B88D-270EAA17D829}" destId="{1B79DB32-8E95-4A89-817B-42998B07498A}" srcOrd="0" destOrd="0" presId="urn:microsoft.com/office/officeart/2005/8/layout/vList5"/>
    <dgm:cxn modelId="{5D7E0623-5243-4275-97AF-6CA4F0DC8954}" type="presOf" srcId="{C3DBB9FB-B16B-4C27-9AB2-8353541C8372}" destId="{590D6B9B-FF7D-436E-BA9E-4A3357909865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ABD56F3F-3068-4D27-B88F-A1FE69E0AD3D}" type="presParOf" srcId="{590D6B9B-FF7D-436E-BA9E-4A3357909865}" destId="{D4DB2197-A52C-4E3C-AD84-22BA8EC6C2B0}" srcOrd="0" destOrd="0" presId="urn:microsoft.com/office/officeart/2005/8/layout/vList5"/>
    <dgm:cxn modelId="{EC894FB0-429F-4FF3-BA09-51F061AD0452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0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1- Les acteurs: LA MEMBRANE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9608F050-33AD-4320-A941-91C318AC6E72}" type="presOf" srcId="{C8802B2A-10D5-4A6F-B88D-270EAA17D829}" destId="{1B79DB32-8E95-4A89-817B-42998B07498A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A1FB507A-E56A-4542-8BF6-1937BE9D0C79}" type="presOf" srcId="{C3DBB9FB-B16B-4C27-9AB2-8353541C8372}" destId="{590D6B9B-FF7D-436E-BA9E-4A3357909865}" srcOrd="0" destOrd="0" presId="urn:microsoft.com/office/officeart/2005/8/layout/vList5"/>
    <dgm:cxn modelId="{FDA6C716-841B-4BA3-BC42-5E12F39EF3C9}" type="presParOf" srcId="{590D6B9B-FF7D-436E-BA9E-4A3357909865}" destId="{D4DB2197-A52C-4E3C-AD84-22BA8EC6C2B0}" srcOrd="0" destOrd="0" presId="urn:microsoft.com/office/officeart/2005/8/layout/vList5"/>
    <dgm:cxn modelId="{752FCAD0-F507-4172-B51D-6E604F6E4980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1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1- Les acteurs: LES CANAUX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46A9C36C-DBC5-41CB-9D82-7971510D8843}" type="presOf" srcId="{C8802B2A-10D5-4A6F-B88D-270EAA17D829}" destId="{1B79DB32-8E95-4A89-817B-42998B07498A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6662A692-F625-490E-B09E-06FC8FABAE94}" type="presOf" srcId="{C3DBB9FB-B16B-4C27-9AB2-8353541C8372}" destId="{590D6B9B-FF7D-436E-BA9E-4A3357909865}" srcOrd="0" destOrd="0" presId="urn:microsoft.com/office/officeart/2005/8/layout/vList5"/>
    <dgm:cxn modelId="{22D044C3-6A4D-447F-B62C-3A0E4269CE35}" type="presParOf" srcId="{590D6B9B-FF7D-436E-BA9E-4A3357909865}" destId="{D4DB2197-A52C-4E3C-AD84-22BA8EC6C2B0}" srcOrd="0" destOrd="0" presId="urn:microsoft.com/office/officeart/2005/8/layout/vList5"/>
    <dgm:cxn modelId="{2B7D023F-9EF6-41C4-B849-286E266D070D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2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1- Les acteurs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53BB98F3-E6F2-4C06-AF8F-14E5BA03229C}" type="presOf" srcId="{C3DBB9FB-B16B-4C27-9AB2-8353541C8372}" destId="{590D6B9B-FF7D-436E-BA9E-4A3357909865}" srcOrd="0" destOrd="0" presId="urn:microsoft.com/office/officeart/2005/8/layout/vList5"/>
    <dgm:cxn modelId="{80FB2AF9-9E32-4C04-9DB9-2C978DDF8AD3}" type="presOf" srcId="{C8802B2A-10D5-4A6F-B88D-270EAA17D829}" destId="{1B79DB32-8E95-4A89-817B-42998B07498A}" srcOrd="0" destOrd="0" presId="urn:microsoft.com/office/officeart/2005/8/layout/vList5"/>
    <dgm:cxn modelId="{F4B5FEC2-9BED-482E-A5E5-A1BF612F250E}" type="presParOf" srcId="{590D6B9B-FF7D-436E-BA9E-4A3357909865}" destId="{D4DB2197-A52C-4E3C-AD84-22BA8EC6C2B0}" srcOrd="0" destOrd="0" presId="urn:microsoft.com/office/officeart/2005/8/layout/vList5"/>
    <dgm:cxn modelId="{0CE5F106-E023-4B75-9768-3B1FC98F9650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3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2- Le transfert passif des ions lié au gradient électrochimique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3B0BD648-CF7A-4E45-AD89-651A3826041F}" type="presOf" srcId="{C3DBB9FB-B16B-4C27-9AB2-8353541C8372}" destId="{590D6B9B-FF7D-436E-BA9E-4A3357909865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3998C9BE-827D-4E2D-862A-ADDA3B737530}" type="presOf" srcId="{C8802B2A-10D5-4A6F-B88D-270EAA17D829}" destId="{1B79DB32-8E95-4A89-817B-42998B07498A}" srcOrd="0" destOrd="0" presId="urn:microsoft.com/office/officeart/2005/8/layout/vList5"/>
    <dgm:cxn modelId="{01ACC227-1553-4756-B04D-1DFB636E216D}" type="presParOf" srcId="{590D6B9B-FF7D-436E-BA9E-4A3357909865}" destId="{D4DB2197-A52C-4E3C-AD84-22BA8EC6C2B0}" srcOrd="0" destOrd="0" presId="urn:microsoft.com/office/officeart/2005/8/layout/vList5"/>
    <dgm:cxn modelId="{3DF7E8AA-6C96-499A-B851-0592F568B703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4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2- Le transfert passif des ions lié au gradient électrochimique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3B0BD648-CF7A-4E45-AD89-651A3826041F}" type="presOf" srcId="{C3DBB9FB-B16B-4C27-9AB2-8353541C8372}" destId="{590D6B9B-FF7D-436E-BA9E-4A3357909865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3998C9BE-827D-4E2D-862A-ADDA3B737530}" type="presOf" srcId="{C8802B2A-10D5-4A6F-B88D-270EAA17D829}" destId="{1B79DB32-8E95-4A89-817B-42998B07498A}" srcOrd="0" destOrd="0" presId="urn:microsoft.com/office/officeart/2005/8/layout/vList5"/>
    <dgm:cxn modelId="{01ACC227-1553-4756-B04D-1DFB636E216D}" type="presParOf" srcId="{590D6B9B-FF7D-436E-BA9E-4A3357909865}" destId="{D4DB2197-A52C-4E3C-AD84-22BA8EC6C2B0}" srcOrd="0" destOrd="0" presId="urn:microsoft.com/office/officeart/2005/8/layout/vList5"/>
    <dgm:cxn modelId="{3DF7E8AA-6C96-499A-B851-0592F568B703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5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2- Le transfert passif des ions lié au gradient électrochimique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3B0BD648-CF7A-4E45-AD89-651A3826041F}" type="presOf" srcId="{C3DBB9FB-B16B-4C27-9AB2-8353541C8372}" destId="{590D6B9B-FF7D-436E-BA9E-4A3357909865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3998C9BE-827D-4E2D-862A-ADDA3B737530}" type="presOf" srcId="{C8802B2A-10D5-4A6F-B88D-270EAA17D829}" destId="{1B79DB32-8E95-4A89-817B-42998B07498A}" srcOrd="0" destOrd="0" presId="urn:microsoft.com/office/officeart/2005/8/layout/vList5"/>
    <dgm:cxn modelId="{01ACC227-1553-4756-B04D-1DFB636E216D}" type="presParOf" srcId="{590D6B9B-FF7D-436E-BA9E-4A3357909865}" destId="{D4DB2197-A52C-4E3C-AD84-22BA8EC6C2B0}" srcOrd="0" destOrd="0" presId="urn:microsoft.com/office/officeart/2005/8/layout/vList5"/>
    <dgm:cxn modelId="{3DF7E8AA-6C96-499A-B851-0592F568B703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6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2- Le transfert passif des ions lié au gradient électrochimique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3B0BD648-CF7A-4E45-AD89-651A3826041F}" type="presOf" srcId="{C3DBB9FB-B16B-4C27-9AB2-8353541C8372}" destId="{590D6B9B-FF7D-436E-BA9E-4A3357909865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3998C9BE-827D-4E2D-862A-ADDA3B737530}" type="presOf" srcId="{C8802B2A-10D5-4A6F-B88D-270EAA17D829}" destId="{1B79DB32-8E95-4A89-817B-42998B07498A}" srcOrd="0" destOrd="0" presId="urn:microsoft.com/office/officeart/2005/8/layout/vList5"/>
    <dgm:cxn modelId="{01ACC227-1553-4756-B04D-1DFB636E216D}" type="presParOf" srcId="{590D6B9B-FF7D-436E-BA9E-4A3357909865}" destId="{D4DB2197-A52C-4E3C-AD84-22BA8EC6C2B0}" srcOrd="0" destOrd="0" presId="urn:microsoft.com/office/officeart/2005/8/layout/vList5"/>
    <dgm:cxn modelId="{3DF7E8AA-6C96-499A-B851-0592F568B703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7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2- Le transfert passif des ions lié au gradient électrochimique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3B0BD648-CF7A-4E45-AD89-651A3826041F}" type="presOf" srcId="{C3DBB9FB-B16B-4C27-9AB2-8353541C8372}" destId="{590D6B9B-FF7D-436E-BA9E-4A3357909865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3998C9BE-827D-4E2D-862A-ADDA3B737530}" type="presOf" srcId="{C8802B2A-10D5-4A6F-B88D-270EAA17D829}" destId="{1B79DB32-8E95-4A89-817B-42998B07498A}" srcOrd="0" destOrd="0" presId="urn:microsoft.com/office/officeart/2005/8/layout/vList5"/>
    <dgm:cxn modelId="{01ACC227-1553-4756-B04D-1DFB636E216D}" type="presParOf" srcId="{590D6B9B-FF7D-436E-BA9E-4A3357909865}" destId="{D4DB2197-A52C-4E3C-AD84-22BA8EC6C2B0}" srcOrd="0" destOrd="0" presId="urn:microsoft.com/office/officeart/2005/8/layout/vList5"/>
    <dgm:cxn modelId="{3DF7E8AA-6C96-499A-B851-0592F568B703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8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2- Le transfert passif des ions lié au gradient électrochimique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3B0BD648-CF7A-4E45-AD89-651A3826041F}" type="presOf" srcId="{C3DBB9FB-B16B-4C27-9AB2-8353541C8372}" destId="{590D6B9B-FF7D-436E-BA9E-4A3357909865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3998C9BE-827D-4E2D-862A-ADDA3B737530}" type="presOf" srcId="{C8802B2A-10D5-4A6F-B88D-270EAA17D829}" destId="{1B79DB32-8E95-4A89-817B-42998B07498A}" srcOrd="0" destOrd="0" presId="urn:microsoft.com/office/officeart/2005/8/layout/vList5"/>
    <dgm:cxn modelId="{01ACC227-1553-4756-B04D-1DFB636E216D}" type="presParOf" srcId="{590D6B9B-FF7D-436E-BA9E-4A3357909865}" destId="{D4DB2197-A52C-4E3C-AD84-22BA8EC6C2B0}" srcOrd="0" destOrd="0" presId="urn:microsoft.com/office/officeart/2005/8/layout/vList5"/>
    <dgm:cxn modelId="{3DF7E8AA-6C96-499A-B851-0592F568B703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9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2- Le transfert passif des ions lié au gradient électrochimique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3B0BD648-CF7A-4E45-AD89-651A3826041F}" type="presOf" srcId="{C3DBB9FB-B16B-4C27-9AB2-8353541C8372}" destId="{590D6B9B-FF7D-436E-BA9E-4A3357909865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3998C9BE-827D-4E2D-862A-ADDA3B737530}" type="presOf" srcId="{C8802B2A-10D5-4A6F-B88D-270EAA17D829}" destId="{1B79DB32-8E95-4A89-817B-42998B07498A}" srcOrd="0" destOrd="0" presId="urn:microsoft.com/office/officeart/2005/8/layout/vList5"/>
    <dgm:cxn modelId="{01ACC227-1553-4756-B04D-1DFB636E216D}" type="presParOf" srcId="{590D6B9B-FF7D-436E-BA9E-4A3357909865}" destId="{D4DB2197-A52C-4E3C-AD84-22BA8EC6C2B0}" srcOrd="0" destOrd="0" presId="urn:microsoft.com/office/officeart/2005/8/layout/vList5"/>
    <dgm:cxn modelId="{3DF7E8AA-6C96-499A-B851-0592F568B703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1- Dispositif expérimental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>
            <a:solidFill>
              <a:schemeClr val="tx2"/>
            </a:solidFill>
          </a:endParaRPr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>
            <a:solidFill>
              <a:schemeClr val="tx2"/>
            </a:solidFill>
          </a:endParaRPr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B917290C-B7EC-4BA1-92A7-12E542C826D3}" type="presOf" srcId="{C8802B2A-10D5-4A6F-B88D-270EAA17D829}" destId="{1B79DB32-8E95-4A89-817B-42998B07498A}" srcOrd="0" destOrd="0" presId="urn:microsoft.com/office/officeart/2005/8/layout/vList5"/>
    <dgm:cxn modelId="{5D7E0623-5243-4275-97AF-6CA4F0DC8954}" type="presOf" srcId="{C3DBB9FB-B16B-4C27-9AB2-8353541C8372}" destId="{590D6B9B-FF7D-436E-BA9E-4A3357909865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ABD56F3F-3068-4D27-B88F-A1FE69E0AD3D}" type="presParOf" srcId="{590D6B9B-FF7D-436E-BA9E-4A3357909865}" destId="{D4DB2197-A52C-4E3C-AD84-22BA8EC6C2B0}" srcOrd="0" destOrd="0" presId="urn:microsoft.com/office/officeart/2005/8/layout/vList5"/>
    <dgm:cxn modelId="{EC894FB0-429F-4FF3-BA09-51F061AD0452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0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2- Le transfert passif des ions lié au gradient électrochimique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3B0BD648-CF7A-4E45-AD89-651A3826041F}" type="presOf" srcId="{C3DBB9FB-B16B-4C27-9AB2-8353541C8372}" destId="{590D6B9B-FF7D-436E-BA9E-4A3357909865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3998C9BE-827D-4E2D-862A-ADDA3B737530}" type="presOf" srcId="{C8802B2A-10D5-4A6F-B88D-270EAA17D829}" destId="{1B79DB32-8E95-4A89-817B-42998B07498A}" srcOrd="0" destOrd="0" presId="urn:microsoft.com/office/officeart/2005/8/layout/vList5"/>
    <dgm:cxn modelId="{01ACC227-1553-4756-B04D-1DFB636E216D}" type="presParOf" srcId="{590D6B9B-FF7D-436E-BA9E-4A3357909865}" destId="{D4DB2197-A52C-4E3C-AD84-22BA8EC6C2B0}" srcOrd="0" destOrd="0" presId="urn:microsoft.com/office/officeart/2005/8/layout/vList5"/>
    <dgm:cxn modelId="{3DF7E8AA-6C96-499A-B851-0592F568B703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1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2- Le transfert passif des ions lié au gradient électrochimique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3B0BD648-CF7A-4E45-AD89-651A3826041F}" type="presOf" srcId="{C3DBB9FB-B16B-4C27-9AB2-8353541C8372}" destId="{590D6B9B-FF7D-436E-BA9E-4A3357909865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3998C9BE-827D-4E2D-862A-ADDA3B737530}" type="presOf" srcId="{C8802B2A-10D5-4A6F-B88D-270EAA17D829}" destId="{1B79DB32-8E95-4A89-817B-42998B07498A}" srcOrd="0" destOrd="0" presId="urn:microsoft.com/office/officeart/2005/8/layout/vList5"/>
    <dgm:cxn modelId="{01ACC227-1553-4756-B04D-1DFB636E216D}" type="presParOf" srcId="{590D6B9B-FF7D-436E-BA9E-4A3357909865}" destId="{D4DB2197-A52C-4E3C-AD84-22BA8EC6C2B0}" srcOrd="0" destOrd="0" presId="urn:microsoft.com/office/officeart/2005/8/layout/vList5"/>
    <dgm:cxn modelId="{3DF7E8AA-6C96-499A-B851-0592F568B703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2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2- Le transfert passif des ions lié au gradient électrochimique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3B0BD648-CF7A-4E45-AD89-651A3826041F}" type="presOf" srcId="{C3DBB9FB-B16B-4C27-9AB2-8353541C8372}" destId="{590D6B9B-FF7D-436E-BA9E-4A3357909865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3998C9BE-827D-4E2D-862A-ADDA3B737530}" type="presOf" srcId="{C8802B2A-10D5-4A6F-B88D-270EAA17D829}" destId="{1B79DB32-8E95-4A89-817B-42998B07498A}" srcOrd="0" destOrd="0" presId="urn:microsoft.com/office/officeart/2005/8/layout/vList5"/>
    <dgm:cxn modelId="{01ACC227-1553-4756-B04D-1DFB636E216D}" type="presParOf" srcId="{590D6B9B-FF7D-436E-BA9E-4A3357909865}" destId="{D4DB2197-A52C-4E3C-AD84-22BA8EC6C2B0}" srcOrd="0" destOrd="0" presId="urn:microsoft.com/office/officeart/2005/8/layout/vList5"/>
    <dgm:cxn modelId="{3DF7E8AA-6C96-499A-B851-0592F568B703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3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2- Le transfert passif des ions lié au gradient électrochimique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3B0BD648-CF7A-4E45-AD89-651A3826041F}" type="presOf" srcId="{C3DBB9FB-B16B-4C27-9AB2-8353541C8372}" destId="{590D6B9B-FF7D-436E-BA9E-4A3357909865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3998C9BE-827D-4E2D-862A-ADDA3B737530}" type="presOf" srcId="{C8802B2A-10D5-4A6F-B88D-270EAA17D829}" destId="{1B79DB32-8E95-4A89-817B-42998B07498A}" srcOrd="0" destOrd="0" presId="urn:microsoft.com/office/officeart/2005/8/layout/vList5"/>
    <dgm:cxn modelId="{01ACC227-1553-4756-B04D-1DFB636E216D}" type="presParOf" srcId="{590D6B9B-FF7D-436E-BA9E-4A3357909865}" destId="{D4DB2197-A52C-4E3C-AD84-22BA8EC6C2B0}" srcOrd="0" destOrd="0" presId="urn:microsoft.com/office/officeart/2005/8/layout/vList5"/>
    <dgm:cxn modelId="{3DF7E8AA-6C96-499A-B851-0592F568B703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4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2- Le transfert passif des ions lié au gradient électrochimique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3B0BD648-CF7A-4E45-AD89-651A3826041F}" type="presOf" srcId="{C3DBB9FB-B16B-4C27-9AB2-8353541C8372}" destId="{590D6B9B-FF7D-436E-BA9E-4A3357909865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3998C9BE-827D-4E2D-862A-ADDA3B737530}" type="presOf" srcId="{C8802B2A-10D5-4A6F-B88D-270EAA17D829}" destId="{1B79DB32-8E95-4A89-817B-42998B07498A}" srcOrd="0" destOrd="0" presId="urn:microsoft.com/office/officeart/2005/8/layout/vList5"/>
    <dgm:cxn modelId="{01ACC227-1553-4756-B04D-1DFB636E216D}" type="presParOf" srcId="{590D6B9B-FF7D-436E-BA9E-4A3357909865}" destId="{D4DB2197-A52C-4E3C-AD84-22BA8EC6C2B0}" srcOrd="0" destOrd="0" presId="urn:microsoft.com/office/officeart/2005/8/layout/vList5"/>
    <dgm:cxn modelId="{3DF7E8AA-6C96-499A-B851-0592F568B703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5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3- Le transfert actif des ions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3C167908-8505-41D6-8509-AFBF63A0853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000" b="1" dirty="0">
              <a:solidFill>
                <a:schemeClr val="tx2"/>
              </a:solidFill>
            </a:rPr>
            <a:t>3.1. Sodium (Na</a:t>
          </a:r>
          <a:r>
            <a:rPr lang="fr-FR" sz="2000" b="1" baseline="30000" dirty="0">
              <a:solidFill>
                <a:schemeClr val="tx2"/>
              </a:solidFill>
            </a:rPr>
            <a:t>+</a:t>
          </a:r>
          <a:r>
            <a:rPr lang="fr-FR" sz="1800" b="1" baseline="0" dirty="0">
              <a:solidFill>
                <a:schemeClr val="tx2"/>
              </a:solidFill>
            </a:rPr>
            <a:t>)</a:t>
          </a:r>
          <a:endParaRPr lang="fr-FR" sz="2000" b="1" baseline="0" dirty="0">
            <a:solidFill>
              <a:schemeClr val="tx2"/>
            </a:solidFill>
          </a:endParaRPr>
        </a:p>
      </dgm:t>
    </dgm:pt>
    <dgm:pt modelId="{BD74E63E-2F19-464C-8F9A-80EBADAFEA3C}" type="parTrans" cxnId="{25D559D0-EC6F-4444-800E-1FCB688DB244}">
      <dgm:prSet/>
      <dgm:spPr/>
      <dgm:t>
        <a:bodyPr/>
        <a:lstStyle/>
        <a:p>
          <a:endParaRPr lang="fr-FR"/>
        </a:p>
      </dgm:t>
    </dgm:pt>
    <dgm:pt modelId="{941E6594-6571-4161-8671-6D8302743A95}" type="sibTrans" cxnId="{25D559D0-EC6F-4444-800E-1FCB688DB244}">
      <dgm:prSet/>
      <dgm:spPr/>
      <dgm:t>
        <a:bodyPr/>
        <a:lstStyle/>
        <a:p>
          <a:endParaRPr lang="fr-FR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  <dgm:pt modelId="{00EA4135-9DC8-4EF8-9923-B5EB5BAC3623}" type="pres">
      <dgm:prSet presAssocID="{48E32602-D732-4868-96C7-8657FC21D48F}" presName="sp" presStyleCnt="0"/>
      <dgm:spPr/>
    </dgm:pt>
    <dgm:pt modelId="{74F3B36A-6503-4FEE-9559-1EF3A22BB277}" type="pres">
      <dgm:prSet presAssocID="{3C167908-8505-41D6-8509-AFBF63A08539}" presName="linNode" presStyleCnt="0"/>
      <dgm:spPr/>
    </dgm:pt>
    <dgm:pt modelId="{D17923C8-4AB1-491A-BF65-D35B0B0D2BB9}" type="pres">
      <dgm:prSet presAssocID="{3C167908-8505-41D6-8509-AFBF63A08539}" presName="parentText" presStyleLbl="node1" presStyleIdx="1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3A219D12-DB0C-4EF3-9966-39B52641E9E7}" type="presOf" srcId="{3C167908-8505-41D6-8509-AFBF63A08539}" destId="{D17923C8-4AB1-491A-BF65-D35B0B0D2BB9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819E3FC5-FB22-4939-846F-B4B32423A6FE}" type="presOf" srcId="{C3DBB9FB-B16B-4C27-9AB2-8353541C8372}" destId="{590D6B9B-FF7D-436E-BA9E-4A3357909865}" srcOrd="0" destOrd="0" presId="urn:microsoft.com/office/officeart/2005/8/layout/vList5"/>
    <dgm:cxn modelId="{25D559D0-EC6F-4444-800E-1FCB688DB244}" srcId="{C3DBB9FB-B16B-4C27-9AB2-8353541C8372}" destId="{3C167908-8505-41D6-8509-AFBF63A08539}" srcOrd="1" destOrd="0" parTransId="{BD74E63E-2F19-464C-8F9A-80EBADAFEA3C}" sibTransId="{941E6594-6571-4161-8671-6D8302743A95}"/>
    <dgm:cxn modelId="{B05369E5-601A-448A-8948-A48709064292}" type="presOf" srcId="{C8802B2A-10D5-4A6F-B88D-270EAA17D829}" destId="{1B79DB32-8E95-4A89-817B-42998B07498A}" srcOrd="0" destOrd="0" presId="urn:microsoft.com/office/officeart/2005/8/layout/vList5"/>
    <dgm:cxn modelId="{3DD91D0C-B040-44DF-B731-674B7DE2FC5C}" type="presParOf" srcId="{590D6B9B-FF7D-436E-BA9E-4A3357909865}" destId="{D4DB2197-A52C-4E3C-AD84-22BA8EC6C2B0}" srcOrd="0" destOrd="0" presId="urn:microsoft.com/office/officeart/2005/8/layout/vList5"/>
    <dgm:cxn modelId="{A327C115-758F-4755-9441-E25BA38CE039}" type="presParOf" srcId="{D4DB2197-A52C-4E3C-AD84-22BA8EC6C2B0}" destId="{1B79DB32-8E95-4A89-817B-42998B07498A}" srcOrd="0" destOrd="0" presId="urn:microsoft.com/office/officeart/2005/8/layout/vList5"/>
    <dgm:cxn modelId="{18F5DE3B-A1FA-44F5-8390-2EF09CF52765}" type="presParOf" srcId="{590D6B9B-FF7D-436E-BA9E-4A3357909865}" destId="{00EA4135-9DC8-4EF8-9923-B5EB5BAC3623}" srcOrd="1" destOrd="0" presId="urn:microsoft.com/office/officeart/2005/8/layout/vList5"/>
    <dgm:cxn modelId="{C06FF156-7F3F-44CC-BCD6-7F33BB1102C1}" type="presParOf" srcId="{590D6B9B-FF7D-436E-BA9E-4A3357909865}" destId="{74F3B36A-6503-4FEE-9559-1EF3A22BB277}" srcOrd="2" destOrd="0" presId="urn:microsoft.com/office/officeart/2005/8/layout/vList5"/>
    <dgm:cxn modelId="{9DC30ECA-359E-4488-9C62-599325B5E0EB}" type="presParOf" srcId="{74F3B36A-6503-4FEE-9559-1EF3A22BB277}" destId="{D17923C8-4AB1-491A-BF65-D35B0B0D2BB9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6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3- Le transfert actif des ions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3C167908-8505-41D6-8509-AFBF63A0853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000" b="1" dirty="0">
              <a:solidFill>
                <a:schemeClr val="tx2"/>
              </a:solidFill>
            </a:rPr>
            <a:t>3.1. Sodium (</a:t>
          </a:r>
          <a:r>
            <a:rPr lang="fr-FR" sz="2000" b="1">
              <a:solidFill>
                <a:schemeClr val="tx2"/>
              </a:solidFill>
            </a:rPr>
            <a:t>Na</a:t>
          </a:r>
          <a:r>
            <a:rPr lang="fr-FR" sz="2000" b="1" baseline="30000">
              <a:solidFill>
                <a:schemeClr val="tx2"/>
              </a:solidFill>
            </a:rPr>
            <a:t>+</a:t>
          </a:r>
          <a:r>
            <a:rPr lang="fr-FR" sz="1800" b="1" baseline="0">
              <a:solidFill>
                <a:schemeClr val="tx2"/>
              </a:solidFill>
            </a:rPr>
            <a:t>)</a:t>
          </a:r>
          <a:endParaRPr lang="fr-FR" sz="2000" b="1" baseline="0" dirty="0">
            <a:solidFill>
              <a:schemeClr val="tx2"/>
            </a:solidFill>
          </a:endParaRPr>
        </a:p>
      </dgm:t>
    </dgm:pt>
    <dgm:pt modelId="{BD74E63E-2F19-464C-8F9A-80EBADAFEA3C}" type="parTrans" cxnId="{25D559D0-EC6F-4444-800E-1FCB688DB244}">
      <dgm:prSet/>
      <dgm:spPr/>
      <dgm:t>
        <a:bodyPr/>
        <a:lstStyle/>
        <a:p>
          <a:endParaRPr lang="fr-FR"/>
        </a:p>
      </dgm:t>
    </dgm:pt>
    <dgm:pt modelId="{941E6594-6571-4161-8671-6D8302743A95}" type="sibTrans" cxnId="{25D559D0-EC6F-4444-800E-1FCB688DB244}">
      <dgm:prSet/>
      <dgm:spPr/>
      <dgm:t>
        <a:bodyPr/>
        <a:lstStyle/>
        <a:p>
          <a:endParaRPr lang="fr-FR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  <dgm:pt modelId="{00EA4135-9DC8-4EF8-9923-B5EB5BAC3623}" type="pres">
      <dgm:prSet presAssocID="{48E32602-D732-4868-96C7-8657FC21D48F}" presName="sp" presStyleCnt="0"/>
      <dgm:spPr/>
    </dgm:pt>
    <dgm:pt modelId="{74F3B36A-6503-4FEE-9559-1EF3A22BB277}" type="pres">
      <dgm:prSet presAssocID="{3C167908-8505-41D6-8509-AFBF63A08539}" presName="linNode" presStyleCnt="0"/>
      <dgm:spPr/>
    </dgm:pt>
    <dgm:pt modelId="{D17923C8-4AB1-491A-BF65-D35B0B0D2BB9}" type="pres">
      <dgm:prSet presAssocID="{3C167908-8505-41D6-8509-AFBF63A08539}" presName="parentText" presStyleLbl="node1" presStyleIdx="1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3A219D12-DB0C-4EF3-9966-39B52641E9E7}" type="presOf" srcId="{3C167908-8505-41D6-8509-AFBF63A08539}" destId="{D17923C8-4AB1-491A-BF65-D35B0B0D2BB9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819E3FC5-FB22-4939-846F-B4B32423A6FE}" type="presOf" srcId="{C3DBB9FB-B16B-4C27-9AB2-8353541C8372}" destId="{590D6B9B-FF7D-436E-BA9E-4A3357909865}" srcOrd="0" destOrd="0" presId="urn:microsoft.com/office/officeart/2005/8/layout/vList5"/>
    <dgm:cxn modelId="{25D559D0-EC6F-4444-800E-1FCB688DB244}" srcId="{C3DBB9FB-B16B-4C27-9AB2-8353541C8372}" destId="{3C167908-8505-41D6-8509-AFBF63A08539}" srcOrd="1" destOrd="0" parTransId="{BD74E63E-2F19-464C-8F9A-80EBADAFEA3C}" sibTransId="{941E6594-6571-4161-8671-6D8302743A95}"/>
    <dgm:cxn modelId="{B05369E5-601A-448A-8948-A48709064292}" type="presOf" srcId="{C8802B2A-10D5-4A6F-B88D-270EAA17D829}" destId="{1B79DB32-8E95-4A89-817B-42998B07498A}" srcOrd="0" destOrd="0" presId="urn:microsoft.com/office/officeart/2005/8/layout/vList5"/>
    <dgm:cxn modelId="{3DD91D0C-B040-44DF-B731-674B7DE2FC5C}" type="presParOf" srcId="{590D6B9B-FF7D-436E-BA9E-4A3357909865}" destId="{D4DB2197-A52C-4E3C-AD84-22BA8EC6C2B0}" srcOrd="0" destOrd="0" presId="urn:microsoft.com/office/officeart/2005/8/layout/vList5"/>
    <dgm:cxn modelId="{A327C115-758F-4755-9441-E25BA38CE039}" type="presParOf" srcId="{D4DB2197-A52C-4E3C-AD84-22BA8EC6C2B0}" destId="{1B79DB32-8E95-4A89-817B-42998B07498A}" srcOrd="0" destOrd="0" presId="urn:microsoft.com/office/officeart/2005/8/layout/vList5"/>
    <dgm:cxn modelId="{18F5DE3B-A1FA-44F5-8390-2EF09CF52765}" type="presParOf" srcId="{590D6B9B-FF7D-436E-BA9E-4A3357909865}" destId="{00EA4135-9DC8-4EF8-9923-B5EB5BAC3623}" srcOrd="1" destOrd="0" presId="urn:microsoft.com/office/officeart/2005/8/layout/vList5"/>
    <dgm:cxn modelId="{C06FF156-7F3F-44CC-BCD6-7F33BB1102C1}" type="presParOf" srcId="{590D6B9B-FF7D-436E-BA9E-4A3357909865}" destId="{74F3B36A-6503-4FEE-9559-1EF3A22BB277}" srcOrd="2" destOrd="0" presId="urn:microsoft.com/office/officeart/2005/8/layout/vList5"/>
    <dgm:cxn modelId="{9DC30ECA-359E-4488-9C62-599325B5E0EB}" type="presParOf" srcId="{74F3B36A-6503-4FEE-9559-1EF3A22BB277}" destId="{D17923C8-4AB1-491A-BF65-D35B0B0D2BB9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7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3- Le transfert actif des ions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3C167908-8505-41D6-8509-AFBF63A0853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000" b="1" dirty="0">
              <a:solidFill>
                <a:schemeClr val="tx2"/>
              </a:solidFill>
            </a:rPr>
            <a:t>3.1. Sodium (</a:t>
          </a:r>
          <a:r>
            <a:rPr lang="fr-FR" sz="2000" b="1">
              <a:solidFill>
                <a:schemeClr val="tx2"/>
              </a:solidFill>
            </a:rPr>
            <a:t>Na</a:t>
          </a:r>
          <a:r>
            <a:rPr lang="fr-FR" sz="2000" b="1" baseline="30000">
              <a:solidFill>
                <a:schemeClr val="tx2"/>
              </a:solidFill>
            </a:rPr>
            <a:t>+</a:t>
          </a:r>
          <a:r>
            <a:rPr lang="fr-FR" sz="1800" b="1" baseline="0">
              <a:solidFill>
                <a:schemeClr val="tx2"/>
              </a:solidFill>
            </a:rPr>
            <a:t>)</a:t>
          </a:r>
          <a:endParaRPr lang="fr-FR" sz="2000" b="1" baseline="0" dirty="0">
            <a:solidFill>
              <a:schemeClr val="tx2"/>
            </a:solidFill>
          </a:endParaRPr>
        </a:p>
      </dgm:t>
    </dgm:pt>
    <dgm:pt modelId="{BD74E63E-2F19-464C-8F9A-80EBADAFEA3C}" type="parTrans" cxnId="{25D559D0-EC6F-4444-800E-1FCB688DB244}">
      <dgm:prSet/>
      <dgm:spPr/>
      <dgm:t>
        <a:bodyPr/>
        <a:lstStyle/>
        <a:p>
          <a:endParaRPr lang="fr-FR"/>
        </a:p>
      </dgm:t>
    </dgm:pt>
    <dgm:pt modelId="{941E6594-6571-4161-8671-6D8302743A95}" type="sibTrans" cxnId="{25D559D0-EC6F-4444-800E-1FCB688DB244}">
      <dgm:prSet/>
      <dgm:spPr/>
      <dgm:t>
        <a:bodyPr/>
        <a:lstStyle/>
        <a:p>
          <a:endParaRPr lang="fr-FR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  <dgm:pt modelId="{00EA4135-9DC8-4EF8-9923-B5EB5BAC3623}" type="pres">
      <dgm:prSet presAssocID="{48E32602-D732-4868-96C7-8657FC21D48F}" presName="sp" presStyleCnt="0"/>
      <dgm:spPr/>
    </dgm:pt>
    <dgm:pt modelId="{74F3B36A-6503-4FEE-9559-1EF3A22BB277}" type="pres">
      <dgm:prSet presAssocID="{3C167908-8505-41D6-8509-AFBF63A08539}" presName="linNode" presStyleCnt="0"/>
      <dgm:spPr/>
    </dgm:pt>
    <dgm:pt modelId="{D17923C8-4AB1-491A-BF65-D35B0B0D2BB9}" type="pres">
      <dgm:prSet presAssocID="{3C167908-8505-41D6-8509-AFBF63A08539}" presName="parentText" presStyleLbl="node1" presStyleIdx="1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3A219D12-DB0C-4EF3-9966-39B52641E9E7}" type="presOf" srcId="{3C167908-8505-41D6-8509-AFBF63A08539}" destId="{D17923C8-4AB1-491A-BF65-D35B0B0D2BB9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819E3FC5-FB22-4939-846F-B4B32423A6FE}" type="presOf" srcId="{C3DBB9FB-B16B-4C27-9AB2-8353541C8372}" destId="{590D6B9B-FF7D-436E-BA9E-4A3357909865}" srcOrd="0" destOrd="0" presId="urn:microsoft.com/office/officeart/2005/8/layout/vList5"/>
    <dgm:cxn modelId="{25D559D0-EC6F-4444-800E-1FCB688DB244}" srcId="{C3DBB9FB-B16B-4C27-9AB2-8353541C8372}" destId="{3C167908-8505-41D6-8509-AFBF63A08539}" srcOrd="1" destOrd="0" parTransId="{BD74E63E-2F19-464C-8F9A-80EBADAFEA3C}" sibTransId="{941E6594-6571-4161-8671-6D8302743A95}"/>
    <dgm:cxn modelId="{B05369E5-601A-448A-8948-A48709064292}" type="presOf" srcId="{C8802B2A-10D5-4A6F-B88D-270EAA17D829}" destId="{1B79DB32-8E95-4A89-817B-42998B07498A}" srcOrd="0" destOrd="0" presId="urn:microsoft.com/office/officeart/2005/8/layout/vList5"/>
    <dgm:cxn modelId="{3DD91D0C-B040-44DF-B731-674B7DE2FC5C}" type="presParOf" srcId="{590D6B9B-FF7D-436E-BA9E-4A3357909865}" destId="{D4DB2197-A52C-4E3C-AD84-22BA8EC6C2B0}" srcOrd="0" destOrd="0" presId="urn:microsoft.com/office/officeart/2005/8/layout/vList5"/>
    <dgm:cxn modelId="{A327C115-758F-4755-9441-E25BA38CE039}" type="presParOf" srcId="{D4DB2197-A52C-4E3C-AD84-22BA8EC6C2B0}" destId="{1B79DB32-8E95-4A89-817B-42998B07498A}" srcOrd="0" destOrd="0" presId="urn:microsoft.com/office/officeart/2005/8/layout/vList5"/>
    <dgm:cxn modelId="{18F5DE3B-A1FA-44F5-8390-2EF09CF52765}" type="presParOf" srcId="{590D6B9B-FF7D-436E-BA9E-4A3357909865}" destId="{00EA4135-9DC8-4EF8-9923-B5EB5BAC3623}" srcOrd="1" destOrd="0" presId="urn:microsoft.com/office/officeart/2005/8/layout/vList5"/>
    <dgm:cxn modelId="{C06FF156-7F3F-44CC-BCD6-7F33BB1102C1}" type="presParOf" srcId="{590D6B9B-FF7D-436E-BA9E-4A3357909865}" destId="{74F3B36A-6503-4FEE-9559-1EF3A22BB277}" srcOrd="2" destOrd="0" presId="urn:microsoft.com/office/officeart/2005/8/layout/vList5"/>
    <dgm:cxn modelId="{9DC30ECA-359E-4488-9C62-599325B5E0EB}" type="presParOf" srcId="{74F3B36A-6503-4FEE-9559-1EF3A22BB277}" destId="{D17923C8-4AB1-491A-BF65-D35B0B0D2BB9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38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3- Le transfert actif des ions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3C167908-8505-41D6-8509-AFBF63A0853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000" b="1" dirty="0">
              <a:solidFill>
                <a:schemeClr val="tx2"/>
              </a:solidFill>
            </a:rPr>
            <a:t>3.1. Sodium (</a:t>
          </a:r>
          <a:r>
            <a:rPr lang="fr-FR" sz="2000" b="1">
              <a:solidFill>
                <a:schemeClr val="tx2"/>
              </a:solidFill>
            </a:rPr>
            <a:t>Na</a:t>
          </a:r>
          <a:r>
            <a:rPr lang="fr-FR" sz="2000" b="1" baseline="30000">
              <a:solidFill>
                <a:schemeClr val="tx2"/>
              </a:solidFill>
            </a:rPr>
            <a:t>+</a:t>
          </a:r>
          <a:r>
            <a:rPr lang="fr-FR" sz="1800" b="1" baseline="0">
              <a:solidFill>
                <a:schemeClr val="tx2"/>
              </a:solidFill>
            </a:rPr>
            <a:t>)</a:t>
          </a:r>
          <a:endParaRPr lang="fr-FR" sz="2000" b="1" baseline="0" dirty="0">
            <a:solidFill>
              <a:schemeClr val="tx2"/>
            </a:solidFill>
          </a:endParaRPr>
        </a:p>
      </dgm:t>
    </dgm:pt>
    <dgm:pt modelId="{BD74E63E-2F19-464C-8F9A-80EBADAFEA3C}" type="parTrans" cxnId="{25D559D0-EC6F-4444-800E-1FCB688DB244}">
      <dgm:prSet/>
      <dgm:spPr/>
      <dgm:t>
        <a:bodyPr/>
        <a:lstStyle/>
        <a:p>
          <a:endParaRPr lang="fr-FR"/>
        </a:p>
      </dgm:t>
    </dgm:pt>
    <dgm:pt modelId="{941E6594-6571-4161-8671-6D8302743A95}" type="sibTrans" cxnId="{25D559D0-EC6F-4444-800E-1FCB688DB244}">
      <dgm:prSet/>
      <dgm:spPr/>
      <dgm:t>
        <a:bodyPr/>
        <a:lstStyle/>
        <a:p>
          <a:endParaRPr lang="fr-FR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  <dgm:pt modelId="{00EA4135-9DC8-4EF8-9923-B5EB5BAC3623}" type="pres">
      <dgm:prSet presAssocID="{48E32602-D732-4868-96C7-8657FC21D48F}" presName="sp" presStyleCnt="0"/>
      <dgm:spPr/>
    </dgm:pt>
    <dgm:pt modelId="{74F3B36A-6503-4FEE-9559-1EF3A22BB277}" type="pres">
      <dgm:prSet presAssocID="{3C167908-8505-41D6-8509-AFBF63A08539}" presName="linNode" presStyleCnt="0"/>
      <dgm:spPr/>
    </dgm:pt>
    <dgm:pt modelId="{D17923C8-4AB1-491A-BF65-D35B0B0D2BB9}" type="pres">
      <dgm:prSet presAssocID="{3C167908-8505-41D6-8509-AFBF63A08539}" presName="parentText" presStyleLbl="node1" presStyleIdx="1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3A219D12-DB0C-4EF3-9966-39B52641E9E7}" type="presOf" srcId="{3C167908-8505-41D6-8509-AFBF63A08539}" destId="{D17923C8-4AB1-491A-BF65-D35B0B0D2BB9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819E3FC5-FB22-4939-846F-B4B32423A6FE}" type="presOf" srcId="{C3DBB9FB-B16B-4C27-9AB2-8353541C8372}" destId="{590D6B9B-FF7D-436E-BA9E-4A3357909865}" srcOrd="0" destOrd="0" presId="urn:microsoft.com/office/officeart/2005/8/layout/vList5"/>
    <dgm:cxn modelId="{25D559D0-EC6F-4444-800E-1FCB688DB244}" srcId="{C3DBB9FB-B16B-4C27-9AB2-8353541C8372}" destId="{3C167908-8505-41D6-8509-AFBF63A08539}" srcOrd="1" destOrd="0" parTransId="{BD74E63E-2F19-464C-8F9A-80EBADAFEA3C}" sibTransId="{941E6594-6571-4161-8671-6D8302743A95}"/>
    <dgm:cxn modelId="{B05369E5-601A-448A-8948-A48709064292}" type="presOf" srcId="{C8802B2A-10D5-4A6F-B88D-270EAA17D829}" destId="{1B79DB32-8E95-4A89-817B-42998B07498A}" srcOrd="0" destOrd="0" presId="urn:microsoft.com/office/officeart/2005/8/layout/vList5"/>
    <dgm:cxn modelId="{3DD91D0C-B040-44DF-B731-674B7DE2FC5C}" type="presParOf" srcId="{590D6B9B-FF7D-436E-BA9E-4A3357909865}" destId="{D4DB2197-A52C-4E3C-AD84-22BA8EC6C2B0}" srcOrd="0" destOrd="0" presId="urn:microsoft.com/office/officeart/2005/8/layout/vList5"/>
    <dgm:cxn modelId="{A327C115-758F-4755-9441-E25BA38CE039}" type="presParOf" srcId="{D4DB2197-A52C-4E3C-AD84-22BA8EC6C2B0}" destId="{1B79DB32-8E95-4A89-817B-42998B07498A}" srcOrd="0" destOrd="0" presId="urn:microsoft.com/office/officeart/2005/8/layout/vList5"/>
    <dgm:cxn modelId="{18F5DE3B-A1FA-44F5-8390-2EF09CF52765}" type="presParOf" srcId="{590D6B9B-FF7D-436E-BA9E-4A3357909865}" destId="{00EA4135-9DC8-4EF8-9923-B5EB5BAC3623}" srcOrd="1" destOrd="0" presId="urn:microsoft.com/office/officeart/2005/8/layout/vList5"/>
    <dgm:cxn modelId="{C06FF156-7F3F-44CC-BCD6-7F33BB1102C1}" type="presParOf" srcId="{590D6B9B-FF7D-436E-BA9E-4A3357909865}" destId="{74F3B36A-6503-4FEE-9559-1EF3A22BB277}" srcOrd="2" destOrd="0" presId="urn:microsoft.com/office/officeart/2005/8/layout/vList5"/>
    <dgm:cxn modelId="{9DC30ECA-359E-4488-9C62-599325B5E0EB}" type="presParOf" srcId="{74F3B36A-6503-4FEE-9559-1EF3A22BB277}" destId="{D17923C8-4AB1-491A-BF65-D35B0B0D2BB9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9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3- Le transfert actif des ions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3C167908-8505-41D6-8509-AFBF63A0853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000" b="1" dirty="0">
              <a:solidFill>
                <a:schemeClr val="tx2"/>
              </a:solidFill>
            </a:rPr>
            <a:t>3.1. Sodium (</a:t>
          </a:r>
          <a:r>
            <a:rPr lang="fr-FR" sz="2000" b="1">
              <a:solidFill>
                <a:schemeClr val="tx2"/>
              </a:solidFill>
            </a:rPr>
            <a:t>Na</a:t>
          </a:r>
          <a:r>
            <a:rPr lang="fr-FR" sz="2000" b="1" baseline="30000">
              <a:solidFill>
                <a:schemeClr val="tx2"/>
              </a:solidFill>
            </a:rPr>
            <a:t>+</a:t>
          </a:r>
          <a:r>
            <a:rPr lang="fr-FR" sz="1800" b="1" baseline="0">
              <a:solidFill>
                <a:schemeClr val="tx2"/>
              </a:solidFill>
            </a:rPr>
            <a:t>)</a:t>
          </a:r>
          <a:endParaRPr lang="fr-FR" sz="2000" b="1" baseline="0" dirty="0">
            <a:solidFill>
              <a:schemeClr val="tx2"/>
            </a:solidFill>
          </a:endParaRPr>
        </a:p>
      </dgm:t>
    </dgm:pt>
    <dgm:pt modelId="{BD74E63E-2F19-464C-8F9A-80EBADAFEA3C}" type="parTrans" cxnId="{25D559D0-EC6F-4444-800E-1FCB688DB244}">
      <dgm:prSet/>
      <dgm:spPr/>
      <dgm:t>
        <a:bodyPr/>
        <a:lstStyle/>
        <a:p>
          <a:endParaRPr lang="fr-FR"/>
        </a:p>
      </dgm:t>
    </dgm:pt>
    <dgm:pt modelId="{941E6594-6571-4161-8671-6D8302743A95}" type="sibTrans" cxnId="{25D559D0-EC6F-4444-800E-1FCB688DB244}">
      <dgm:prSet/>
      <dgm:spPr/>
      <dgm:t>
        <a:bodyPr/>
        <a:lstStyle/>
        <a:p>
          <a:endParaRPr lang="fr-FR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  <dgm:pt modelId="{00EA4135-9DC8-4EF8-9923-B5EB5BAC3623}" type="pres">
      <dgm:prSet presAssocID="{48E32602-D732-4868-96C7-8657FC21D48F}" presName="sp" presStyleCnt="0"/>
      <dgm:spPr/>
    </dgm:pt>
    <dgm:pt modelId="{74F3B36A-6503-4FEE-9559-1EF3A22BB277}" type="pres">
      <dgm:prSet presAssocID="{3C167908-8505-41D6-8509-AFBF63A08539}" presName="linNode" presStyleCnt="0"/>
      <dgm:spPr/>
    </dgm:pt>
    <dgm:pt modelId="{D17923C8-4AB1-491A-BF65-D35B0B0D2BB9}" type="pres">
      <dgm:prSet presAssocID="{3C167908-8505-41D6-8509-AFBF63A08539}" presName="parentText" presStyleLbl="node1" presStyleIdx="1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3A219D12-DB0C-4EF3-9966-39B52641E9E7}" type="presOf" srcId="{3C167908-8505-41D6-8509-AFBF63A08539}" destId="{D17923C8-4AB1-491A-BF65-D35B0B0D2BB9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819E3FC5-FB22-4939-846F-B4B32423A6FE}" type="presOf" srcId="{C3DBB9FB-B16B-4C27-9AB2-8353541C8372}" destId="{590D6B9B-FF7D-436E-BA9E-4A3357909865}" srcOrd="0" destOrd="0" presId="urn:microsoft.com/office/officeart/2005/8/layout/vList5"/>
    <dgm:cxn modelId="{25D559D0-EC6F-4444-800E-1FCB688DB244}" srcId="{C3DBB9FB-B16B-4C27-9AB2-8353541C8372}" destId="{3C167908-8505-41D6-8509-AFBF63A08539}" srcOrd="1" destOrd="0" parTransId="{BD74E63E-2F19-464C-8F9A-80EBADAFEA3C}" sibTransId="{941E6594-6571-4161-8671-6D8302743A95}"/>
    <dgm:cxn modelId="{B05369E5-601A-448A-8948-A48709064292}" type="presOf" srcId="{C8802B2A-10D5-4A6F-B88D-270EAA17D829}" destId="{1B79DB32-8E95-4A89-817B-42998B07498A}" srcOrd="0" destOrd="0" presId="urn:microsoft.com/office/officeart/2005/8/layout/vList5"/>
    <dgm:cxn modelId="{3DD91D0C-B040-44DF-B731-674B7DE2FC5C}" type="presParOf" srcId="{590D6B9B-FF7D-436E-BA9E-4A3357909865}" destId="{D4DB2197-A52C-4E3C-AD84-22BA8EC6C2B0}" srcOrd="0" destOrd="0" presId="urn:microsoft.com/office/officeart/2005/8/layout/vList5"/>
    <dgm:cxn modelId="{A327C115-758F-4755-9441-E25BA38CE039}" type="presParOf" srcId="{D4DB2197-A52C-4E3C-AD84-22BA8EC6C2B0}" destId="{1B79DB32-8E95-4A89-817B-42998B07498A}" srcOrd="0" destOrd="0" presId="urn:microsoft.com/office/officeart/2005/8/layout/vList5"/>
    <dgm:cxn modelId="{18F5DE3B-A1FA-44F5-8390-2EF09CF52765}" type="presParOf" srcId="{590D6B9B-FF7D-436E-BA9E-4A3357909865}" destId="{00EA4135-9DC8-4EF8-9923-B5EB5BAC3623}" srcOrd="1" destOrd="0" presId="urn:microsoft.com/office/officeart/2005/8/layout/vList5"/>
    <dgm:cxn modelId="{C06FF156-7F3F-44CC-BCD6-7F33BB1102C1}" type="presParOf" srcId="{590D6B9B-FF7D-436E-BA9E-4A3357909865}" destId="{74F3B36A-6503-4FEE-9559-1EF3A22BB277}" srcOrd="2" destOrd="0" presId="urn:microsoft.com/office/officeart/2005/8/layout/vList5"/>
    <dgm:cxn modelId="{9DC30ECA-359E-4488-9C62-599325B5E0EB}" type="presParOf" srcId="{74F3B36A-6503-4FEE-9559-1EF3A22BB277}" destId="{D17923C8-4AB1-491A-BF65-D35B0B0D2BB9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/>
            <a:t>1- Dispositif expérimental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-3247">
        <dgm:presLayoutVars>
          <dgm:chMax val="1"/>
          <dgm:bulletEnabled val="1"/>
        </dgm:presLayoutVars>
      </dgm:prSet>
      <dgm:spPr/>
    </dgm:pt>
  </dgm:ptLst>
  <dgm:cxnLst>
    <dgm:cxn modelId="{6DFC8272-5933-4734-B30A-D34414C2F543}" type="presOf" srcId="{C8802B2A-10D5-4A6F-B88D-270EAA17D829}" destId="{1B79DB32-8E95-4A89-817B-42998B07498A}" srcOrd="0" destOrd="0" presId="urn:microsoft.com/office/officeart/2005/8/layout/vList5"/>
    <dgm:cxn modelId="{06C00678-5D51-484F-A8C4-4E2825A81ADD}" type="presOf" srcId="{C3DBB9FB-B16B-4C27-9AB2-8353541C8372}" destId="{590D6B9B-FF7D-436E-BA9E-4A3357909865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BD33E3BC-77B7-483B-870A-3A7DD452D37B}" type="presParOf" srcId="{590D6B9B-FF7D-436E-BA9E-4A3357909865}" destId="{D4DB2197-A52C-4E3C-AD84-22BA8EC6C2B0}" srcOrd="0" destOrd="0" presId="urn:microsoft.com/office/officeart/2005/8/layout/vList5"/>
    <dgm:cxn modelId="{1540F2D0-B883-4C8D-8C6B-E7441C78C7D4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0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3- Le transfert actif des ions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3C167908-8505-41D6-8509-AFBF63A0853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000" b="1" dirty="0">
              <a:solidFill>
                <a:schemeClr val="tx2"/>
              </a:solidFill>
            </a:rPr>
            <a:t>3.1. Sodium (</a:t>
          </a:r>
          <a:r>
            <a:rPr lang="fr-FR" sz="2000" b="1">
              <a:solidFill>
                <a:schemeClr val="tx2"/>
              </a:solidFill>
            </a:rPr>
            <a:t>Na</a:t>
          </a:r>
          <a:r>
            <a:rPr lang="fr-FR" sz="2000" b="1" baseline="30000">
              <a:solidFill>
                <a:schemeClr val="tx2"/>
              </a:solidFill>
            </a:rPr>
            <a:t>+</a:t>
          </a:r>
          <a:r>
            <a:rPr lang="fr-FR" sz="1800" b="1" baseline="0">
              <a:solidFill>
                <a:schemeClr val="tx2"/>
              </a:solidFill>
            </a:rPr>
            <a:t>)</a:t>
          </a:r>
          <a:endParaRPr lang="fr-FR" sz="2000" b="1" baseline="0" dirty="0">
            <a:solidFill>
              <a:schemeClr val="tx2"/>
            </a:solidFill>
          </a:endParaRPr>
        </a:p>
      </dgm:t>
    </dgm:pt>
    <dgm:pt modelId="{BD74E63E-2F19-464C-8F9A-80EBADAFEA3C}" type="parTrans" cxnId="{25D559D0-EC6F-4444-800E-1FCB688DB244}">
      <dgm:prSet/>
      <dgm:spPr/>
      <dgm:t>
        <a:bodyPr/>
        <a:lstStyle/>
        <a:p>
          <a:endParaRPr lang="fr-FR"/>
        </a:p>
      </dgm:t>
    </dgm:pt>
    <dgm:pt modelId="{941E6594-6571-4161-8671-6D8302743A95}" type="sibTrans" cxnId="{25D559D0-EC6F-4444-800E-1FCB688DB244}">
      <dgm:prSet/>
      <dgm:spPr/>
      <dgm:t>
        <a:bodyPr/>
        <a:lstStyle/>
        <a:p>
          <a:endParaRPr lang="fr-FR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  <dgm:pt modelId="{00EA4135-9DC8-4EF8-9923-B5EB5BAC3623}" type="pres">
      <dgm:prSet presAssocID="{48E32602-D732-4868-96C7-8657FC21D48F}" presName="sp" presStyleCnt="0"/>
      <dgm:spPr/>
    </dgm:pt>
    <dgm:pt modelId="{74F3B36A-6503-4FEE-9559-1EF3A22BB277}" type="pres">
      <dgm:prSet presAssocID="{3C167908-8505-41D6-8509-AFBF63A08539}" presName="linNode" presStyleCnt="0"/>
      <dgm:spPr/>
    </dgm:pt>
    <dgm:pt modelId="{D17923C8-4AB1-491A-BF65-D35B0B0D2BB9}" type="pres">
      <dgm:prSet presAssocID="{3C167908-8505-41D6-8509-AFBF63A08539}" presName="parentText" presStyleLbl="node1" presStyleIdx="1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3A219D12-DB0C-4EF3-9966-39B52641E9E7}" type="presOf" srcId="{3C167908-8505-41D6-8509-AFBF63A08539}" destId="{D17923C8-4AB1-491A-BF65-D35B0B0D2BB9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819E3FC5-FB22-4939-846F-B4B32423A6FE}" type="presOf" srcId="{C3DBB9FB-B16B-4C27-9AB2-8353541C8372}" destId="{590D6B9B-FF7D-436E-BA9E-4A3357909865}" srcOrd="0" destOrd="0" presId="urn:microsoft.com/office/officeart/2005/8/layout/vList5"/>
    <dgm:cxn modelId="{25D559D0-EC6F-4444-800E-1FCB688DB244}" srcId="{C3DBB9FB-B16B-4C27-9AB2-8353541C8372}" destId="{3C167908-8505-41D6-8509-AFBF63A08539}" srcOrd="1" destOrd="0" parTransId="{BD74E63E-2F19-464C-8F9A-80EBADAFEA3C}" sibTransId="{941E6594-6571-4161-8671-6D8302743A95}"/>
    <dgm:cxn modelId="{B05369E5-601A-448A-8948-A48709064292}" type="presOf" srcId="{C8802B2A-10D5-4A6F-B88D-270EAA17D829}" destId="{1B79DB32-8E95-4A89-817B-42998B07498A}" srcOrd="0" destOrd="0" presId="urn:microsoft.com/office/officeart/2005/8/layout/vList5"/>
    <dgm:cxn modelId="{3DD91D0C-B040-44DF-B731-674B7DE2FC5C}" type="presParOf" srcId="{590D6B9B-FF7D-436E-BA9E-4A3357909865}" destId="{D4DB2197-A52C-4E3C-AD84-22BA8EC6C2B0}" srcOrd="0" destOrd="0" presId="urn:microsoft.com/office/officeart/2005/8/layout/vList5"/>
    <dgm:cxn modelId="{A327C115-758F-4755-9441-E25BA38CE039}" type="presParOf" srcId="{D4DB2197-A52C-4E3C-AD84-22BA8EC6C2B0}" destId="{1B79DB32-8E95-4A89-817B-42998B07498A}" srcOrd="0" destOrd="0" presId="urn:microsoft.com/office/officeart/2005/8/layout/vList5"/>
    <dgm:cxn modelId="{18F5DE3B-A1FA-44F5-8390-2EF09CF52765}" type="presParOf" srcId="{590D6B9B-FF7D-436E-BA9E-4A3357909865}" destId="{00EA4135-9DC8-4EF8-9923-B5EB5BAC3623}" srcOrd="1" destOrd="0" presId="urn:microsoft.com/office/officeart/2005/8/layout/vList5"/>
    <dgm:cxn modelId="{C06FF156-7F3F-44CC-BCD6-7F33BB1102C1}" type="presParOf" srcId="{590D6B9B-FF7D-436E-BA9E-4A3357909865}" destId="{74F3B36A-6503-4FEE-9559-1EF3A22BB277}" srcOrd="2" destOrd="0" presId="urn:microsoft.com/office/officeart/2005/8/layout/vList5"/>
    <dgm:cxn modelId="{9DC30ECA-359E-4488-9C62-599325B5E0EB}" type="presParOf" srcId="{74F3B36A-6503-4FEE-9559-1EF3A22BB277}" destId="{D17923C8-4AB1-491A-BF65-D35B0B0D2BB9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41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3- Le transfert actif des ions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3C167908-8505-41D6-8509-AFBF63A0853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000" b="1" dirty="0">
              <a:solidFill>
                <a:schemeClr val="tx2"/>
              </a:solidFill>
            </a:rPr>
            <a:t>3.1. Sodium (</a:t>
          </a:r>
          <a:r>
            <a:rPr lang="fr-FR" sz="2000" b="1">
              <a:solidFill>
                <a:schemeClr val="tx2"/>
              </a:solidFill>
            </a:rPr>
            <a:t>Na</a:t>
          </a:r>
          <a:r>
            <a:rPr lang="fr-FR" sz="2000" b="1" baseline="30000">
              <a:solidFill>
                <a:schemeClr val="tx2"/>
              </a:solidFill>
            </a:rPr>
            <a:t>+</a:t>
          </a:r>
          <a:r>
            <a:rPr lang="fr-FR" sz="1800" b="1" baseline="0">
              <a:solidFill>
                <a:schemeClr val="tx2"/>
              </a:solidFill>
            </a:rPr>
            <a:t>)</a:t>
          </a:r>
          <a:endParaRPr lang="fr-FR" sz="2000" b="1" baseline="0" dirty="0">
            <a:solidFill>
              <a:schemeClr val="tx2"/>
            </a:solidFill>
          </a:endParaRPr>
        </a:p>
      </dgm:t>
    </dgm:pt>
    <dgm:pt modelId="{BD74E63E-2F19-464C-8F9A-80EBADAFEA3C}" type="parTrans" cxnId="{25D559D0-EC6F-4444-800E-1FCB688DB244}">
      <dgm:prSet/>
      <dgm:spPr/>
      <dgm:t>
        <a:bodyPr/>
        <a:lstStyle/>
        <a:p>
          <a:endParaRPr lang="fr-FR"/>
        </a:p>
      </dgm:t>
    </dgm:pt>
    <dgm:pt modelId="{941E6594-6571-4161-8671-6D8302743A95}" type="sibTrans" cxnId="{25D559D0-EC6F-4444-800E-1FCB688DB244}">
      <dgm:prSet/>
      <dgm:spPr/>
      <dgm:t>
        <a:bodyPr/>
        <a:lstStyle/>
        <a:p>
          <a:endParaRPr lang="fr-FR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  <dgm:pt modelId="{00EA4135-9DC8-4EF8-9923-B5EB5BAC3623}" type="pres">
      <dgm:prSet presAssocID="{48E32602-D732-4868-96C7-8657FC21D48F}" presName="sp" presStyleCnt="0"/>
      <dgm:spPr/>
    </dgm:pt>
    <dgm:pt modelId="{74F3B36A-6503-4FEE-9559-1EF3A22BB277}" type="pres">
      <dgm:prSet presAssocID="{3C167908-8505-41D6-8509-AFBF63A08539}" presName="linNode" presStyleCnt="0"/>
      <dgm:spPr/>
    </dgm:pt>
    <dgm:pt modelId="{D17923C8-4AB1-491A-BF65-D35B0B0D2BB9}" type="pres">
      <dgm:prSet presAssocID="{3C167908-8505-41D6-8509-AFBF63A08539}" presName="parentText" presStyleLbl="node1" presStyleIdx="1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3A219D12-DB0C-4EF3-9966-39B52641E9E7}" type="presOf" srcId="{3C167908-8505-41D6-8509-AFBF63A08539}" destId="{D17923C8-4AB1-491A-BF65-D35B0B0D2BB9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819E3FC5-FB22-4939-846F-B4B32423A6FE}" type="presOf" srcId="{C3DBB9FB-B16B-4C27-9AB2-8353541C8372}" destId="{590D6B9B-FF7D-436E-BA9E-4A3357909865}" srcOrd="0" destOrd="0" presId="urn:microsoft.com/office/officeart/2005/8/layout/vList5"/>
    <dgm:cxn modelId="{25D559D0-EC6F-4444-800E-1FCB688DB244}" srcId="{C3DBB9FB-B16B-4C27-9AB2-8353541C8372}" destId="{3C167908-8505-41D6-8509-AFBF63A08539}" srcOrd="1" destOrd="0" parTransId="{BD74E63E-2F19-464C-8F9A-80EBADAFEA3C}" sibTransId="{941E6594-6571-4161-8671-6D8302743A95}"/>
    <dgm:cxn modelId="{B05369E5-601A-448A-8948-A48709064292}" type="presOf" srcId="{C8802B2A-10D5-4A6F-B88D-270EAA17D829}" destId="{1B79DB32-8E95-4A89-817B-42998B07498A}" srcOrd="0" destOrd="0" presId="urn:microsoft.com/office/officeart/2005/8/layout/vList5"/>
    <dgm:cxn modelId="{3DD91D0C-B040-44DF-B731-674B7DE2FC5C}" type="presParOf" srcId="{590D6B9B-FF7D-436E-BA9E-4A3357909865}" destId="{D4DB2197-A52C-4E3C-AD84-22BA8EC6C2B0}" srcOrd="0" destOrd="0" presId="urn:microsoft.com/office/officeart/2005/8/layout/vList5"/>
    <dgm:cxn modelId="{A327C115-758F-4755-9441-E25BA38CE039}" type="presParOf" srcId="{D4DB2197-A52C-4E3C-AD84-22BA8EC6C2B0}" destId="{1B79DB32-8E95-4A89-817B-42998B07498A}" srcOrd="0" destOrd="0" presId="urn:microsoft.com/office/officeart/2005/8/layout/vList5"/>
    <dgm:cxn modelId="{18F5DE3B-A1FA-44F5-8390-2EF09CF52765}" type="presParOf" srcId="{590D6B9B-FF7D-436E-BA9E-4A3357909865}" destId="{00EA4135-9DC8-4EF8-9923-B5EB5BAC3623}" srcOrd="1" destOrd="0" presId="urn:microsoft.com/office/officeart/2005/8/layout/vList5"/>
    <dgm:cxn modelId="{C06FF156-7F3F-44CC-BCD6-7F33BB1102C1}" type="presParOf" srcId="{590D6B9B-FF7D-436E-BA9E-4A3357909865}" destId="{74F3B36A-6503-4FEE-9559-1EF3A22BB277}" srcOrd="2" destOrd="0" presId="urn:microsoft.com/office/officeart/2005/8/layout/vList5"/>
    <dgm:cxn modelId="{9DC30ECA-359E-4488-9C62-599325B5E0EB}" type="presParOf" srcId="{74F3B36A-6503-4FEE-9559-1EF3A22BB277}" destId="{D17923C8-4AB1-491A-BF65-D35B0B0D2BB9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42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3- Le transfert actif des ions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3C167908-8505-41D6-8509-AFBF63A0853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000" b="1" dirty="0">
              <a:solidFill>
                <a:schemeClr val="tx2"/>
              </a:solidFill>
            </a:rPr>
            <a:t>3.1. Sodium (</a:t>
          </a:r>
          <a:r>
            <a:rPr lang="fr-FR" sz="2000" b="1">
              <a:solidFill>
                <a:schemeClr val="tx2"/>
              </a:solidFill>
            </a:rPr>
            <a:t>Na</a:t>
          </a:r>
          <a:r>
            <a:rPr lang="fr-FR" sz="2000" b="1" baseline="30000">
              <a:solidFill>
                <a:schemeClr val="tx2"/>
              </a:solidFill>
            </a:rPr>
            <a:t>+</a:t>
          </a:r>
          <a:r>
            <a:rPr lang="fr-FR" sz="1800" b="1" baseline="0">
              <a:solidFill>
                <a:schemeClr val="tx2"/>
              </a:solidFill>
            </a:rPr>
            <a:t>)</a:t>
          </a:r>
          <a:endParaRPr lang="fr-FR" sz="2000" b="1" baseline="0" dirty="0">
            <a:solidFill>
              <a:schemeClr val="tx2"/>
            </a:solidFill>
          </a:endParaRPr>
        </a:p>
      </dgm:t>
    </dgm:pt>
    <dgm:pt modelId="{BD74E63E-2F19-464C-8F9A-80EBADAFEA3C}" type="parTrans" cxnId="{25D559D0-EC6F-4444-800E-1FCB688DB244}">
      <dgm:prSet/>
      <dgm:spPr/>
      <dgm:t>
        <a:bodyPr/>
        <a:lstStyle/>
        <a:p>
          <a:endParaRPr lang="fr-FR"/>
        </a:p>
      </dgm:t>
    </dgm:pt>
    <dgm:pt modelId="{941E6594-6571-4161-8671-6D8302743A95}" type="sibTrans" cxnId="{25D559D0-EC6F-4444-800E-1FCB688DB244}">
      <dgm:prSet/>
      <dgm:spPr/>
      <dgm:t>
        <a:bodyPr/>
        <a:lstStyle/>
        <a:p>
          <a:endParaRPr lang="fr-FR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  <dgm:pt modelId="{00EA4135-9DC8-4EF8-9923-B5EB5BAC3623}" type="pres">
      <dgm:prSet presAssocID="{48E32602-D732-4868-96C7-8657FC21D48F}" presName="sp" presStyleCnt="0"/>
      <dgm:spPr/>
    </dgm:pt>
    <dgm:pt modelId="{74F3B36A-6503-4FEE-9559-1EF3A22BB277}" type="pres">
      <dgm:prSet presAssocID="{3C167908-8505-41D6-8509-AFBF63A08539}" presName="linNode" presStyleCnt="0"/>
      <dgm:spPr/>
    </dgm:pt>
    <dgm:pt modelId="{D17923C8-4AB1-491A-BF65-D35B0B0D2BB9}" type="pres">
      <dgm:prSet presAssocID="{3C167908-8505-41D6-8509-AFBF63A08539}" presName="parentText" presStyleLbl="node1" presStyleIdx="1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3A219D12-DB0C-4EF3-9966-39B52641E9E7}" type="presOf" srcId="{3C167908-8505-41D6-8509-AFBF63A08539}" destId="{D17923C8-4AB1-491A-BF65-D35B0B0D2BB9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819E3FC5-FB22-4939-846F-B4B32423A6FE}" type="presOf" srcId="{C3DBB9FB-B16B-4C27-9AB2-8353541C8372}" destId="{590D6B9B-FF7D-436E-BA9E-4A3357909865}" srcOrd="0" destOrd="0" presId="urn:microsoft.com/office/officeart/2005/8/layout/vList5"/>
    <dgm:cxn modelId="{25D559D0-EC6F-4444-800E-1FCB688DB244}" srcId="{C3DBB9FB-B16B-4C27-9AB2-8353541C8372}" destId="{3C167908-8505-41D6-8509-AFBF63A08539}" srcOrd="1" destOrd="0" parTransId="{BD74E63E-2F19-464C-8F9A-80EBADAFEA3C}" sibTransId="{941E6594-6571-4161-8671-6D8302743A95}"/>
    <dgm:cxn modelId="{B05369E5-601A-448A-8948-A48709064292}" type="presOf" srcId="{C8802B2A-10D5-4A6F-B88D-270EAA17D829}" destId="{1B79DB32-8E95-4A89-817B-42998B07498A}" srcOrd="0" destOrd="0" presId="urn:microsoft.com/office/officeart/2005/8/layout/vList5"/>
    <dgm:cxn modelId="{3DD91D0C-B040-44DF-B731-674B7DE2FC5C}" type="presParOf" srcId="{590D6B9B-FF7D-436E-BA9E-4A3357909865}" destId="{D4DB2197-A52C-4E3C-AD84-22BA8EC6C2B0}" srcOrd="0" destOrd="0" presId="urn:microsoft.com/office/officeart/2005/8/layout/vList5"/>
    <dgm:cxn modelId="{A327C115-758F-4755-9441-E25BA38CE039}" type="presParOf" srcId="{D4DB2197-A52C-4E3C-AD84-22BA8EC6C2B0}" destId="{1B79DB32-8E95-4A89-817B-42998B07498A}" srcOrd="0" destOrd="0" presId="urn:microsoft.com/office/officeart/2005/8/layout/vList5"/>
    <dgm:cxn modelId="{18F5DE3B-A1FA-44F5-8390-2EF09CF52765}" type="presParOf" srcId="{590D6B9B-FF7D-436E-BA9E-4A3357909865}" destId="{00EA4135-9DC8-4EF8-9923-B5EB5BAC3623}" srcOrd="1" destOrd="0" presId="urn:microsoft.com/office/officeart/2005/8/layout/vList5"/>
    <dgm:cxn modelId="{C06FF156-7F3F-44CC-BCD6-7F33BB1102C1}" type="presParOf" srcId="{590D6B9B-FF7D-436E-BA9E-4A3357909865}" destId="{74F3B36A-6503-4FEE-9559-1EF3A22BB277}" srcOrd="2" destOrd="0" presId="urn:microsoft.com/office/officeart/2005/8/layout/vList5"/>
    <dgm:cxn modelId="{9DC30ECA-359E-4488-9C62-599325B5E0EB}" type="presParOf" srcId="{74F3B36A-6503-4FEE-9559-1EF3A22BB277}" destId="{D17923C8-4AB1-491A-BF65-D35B0B0D2BB9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43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3- Le transfert actif des ions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3C167908-8505-41D6-8509-AFBF63A0853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000" b="1" dirty="0">
              <a:solidFill>
                <a:schemeClr val="tx2"/>
              </a:solidFill>
            </a:rPr>
            <a:t>3.1. Sodium (</a:t>
          </a:r>
          <a:r>
            <a:rPr lang="fr-FR" sz="2000" b="1">
              <a:solidFill>
                <a:schemeClr val="tx2"/>
              </a:solidFill>
            </a:rPr>
            <a:t>Na</a:t>
          </a:r>
          <a:r>
            <a:rPr lang="fr-FR" sz="2000" b="1" baseline="30000">
              <a:solidFill>
                <a:schemeClr val="tx2"/>
              </a:solidFill>
            </a:rPr>
            <a:t>+</a:t>
          </a:r>
          <a:r>
            <a:rPr lang="fr-FR" sz="1800" b="1" baseline="0">
              <a:solidFill>
                <a:schemeClr val="tx2"/>
              </a:solidFill>
            </a:rPr>
            <a:t>)</a:t>
          </a:r>
          <a:endParaRPr lang="fr-FR" sz="2000" b="1" baseline="0" dirty="0">
            <a:solidFill>
              <a:schemeClr val="tx2"/>
            </a:solidFill>
          </a:endParaRPr>
        </a:p>
      </dgm:t>
    </dgm:pt>
    <dgm:pt modelId="{BD74E63E-2F19-464C-8F9A-80EBADAFEA3C}" type="parTrans" cxnId="{25D559D0-EC6F-4444-800E-1FCB688DB244}">
      <dgm:prSet/>
      <dgm:spPr/>
      <dgm:t>
        <a:bodyPr/>
        <a:lstStyle/>
        <a:p>
          <a:endParaRPr lang="fr-FR"/>
        </a:p>
      </dgm:t>
    </dgm:pt>
    <dgm:pt modelId="{941E6594-6571-4161-8671-6D8302743A95}" type="sibTrans" cxnId="{25D559D0-EC6F-4444-800E-1FCB688DB244}">
      <dgm:prSet/>
      <dgm:spPr/>
      <dgm:t>
        <a:bodyPr/>
        <a:lstStyle/>
        <a:p>
          <a:endParaRPr lang="fr-FR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  <dgm:pt modelId="{00EA4135-9DC8-4EF8-9923-B5EB5BAC3623}" type="pres">
      <dgm:prSet presAssocID="{48E32602-D732-4868-96C7-8657FC21D48F}" presName="sp" presStyleCnt="0"/>
      <dgm:spPr/>
    </dgm:pt>
    <dgm:pt modelId="{74F3B36A-6503-4FEE-9559-1EF3A22BB277}" type="pres">
      <dgm:prSet presAssocID="{3C167908-8505-41D6-8509-AFBF63A08539}" presName="linNode" presStyleCnt="0"/>
      <dgm:spPr/>
    </dgm:pt>
    <dgm:pt modelId="{D17923C8-4AB1-491A-BF65-D35B0B0D2BB9}" type="pres">
      <dgm:prSet presAssocID="{3C167908-8505-41D6-8509-AFBF63A08539}" presName="parentText" presStyleLbl="node1" presStyleIdx="1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3A219D12-DB0C-4EF3-9966-39B52641E9E7}" type="presOf" srcId="{3C167908-8505-41D6-8509-AFBF63A08539}" destId="{D17923C8-4AB1-491A-BF65-D35B0B0D2BB9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819E3FC5-FB22-4939-846F-B4B32423A6FE}" type="presOf" srcId="{C3DBB9FB-B16B-4C27-9AB2-8353541C8372}" destId="{590D6B9B-FF7D-436E-BA9E-4A3357909865}" srcOrd="0" destOrd="0" presId="urn:microsoft.com/office/officeart/2005/8/layout/vList5"/>
    <dgm:cxn modelId="{25D559D0-EC6F-4444-800E-1FCB688DB244}" srcId="{C3DBB9FB-B16B-4C27-9AB2-8353541C8372}" destId="{3C167908-8505-41D6-8509-AFBF63A08539}" srcOrd="1" destOrd="0" parTransId="{BD74E63E-2F19-464C-8F9A-80EBADAFEA3C}" sibTransId="{941E6594-6571-4161-8671-6D8302743A95}"/>
    <dgm:cxn modelId="{B05369E5-601A-448A-8948-A48709064292}" type="presOf" srcId="{C8802B2A-10D5-4A6F-B88D-270EAA17D829}" destId="{1B79DB32-8E95-4A89-817B-42998B07498A}" srcOrd="0" destOrd="0" presId="urn:microsoft.com/office/officeart/2005/8/layout/vList5"/>
    <dgm:cxn modelId="{3DD91D0C-B040-44DF-B731-674B7DE2FC5C}" type="presParOf" srcId="{590D6B9B-FF7D-436E-BA9E-4A3357909865}" destId="{D4DB2197-A52C-4E3C-AD84-22BA8EC6C2B0}" srcOrd="0" destOrd="0" presId="urn:microsoft.com/office/officeart/2005/8/layout/vList5"/>
    <dgm:cxn modelId="{A327C115-758F-4755-9441-E25BA38CE039}" type="presParOf" srcId="{D4DB2197-A52C-4E3C-AD84-22BA8EC6C2B0}" destId="{1B79DB32-8E95-4A89-817B-42998B07498A}" srcOrd="0" destOrd="0" presId="urn:microsoft.com/office/officeart/2005/8/layout/vList5"/>
    <dgm:cxn modelId="{18F5DE3B-A1FA-44F5-8390-2EF09CF52765}" type="presParOf" srcId="{590D6B9B-FF7D-436E-BA9E-4A3357909865}" destId="{00EA4135-9DC8-4EF8-9923-B5EB5BAC3623}" srcOrd="1" destOrd="0" presId="urn:microsoft.com/office/officeart/2005/8/layout/vList5"/>
    <dgm:cxn modelId="{C06FF156-7F3F-44CC-BCD6-7F33BB1102C1}" type="presParOf" srcId="{590D6B9B-FF7D-436E-BA9E-4A3357909865}" destId="{74F3B36A-6503-4FEE-9559-1EF3A22BB277}" srcOrd="2" destOrd="0" presId="urn:microsoft.com/office/officeart/2005/8/layout/vList5"/>
    <dgm:cxn modelId="{9DC30ECA-359E-4488-9C62-599325B5E0EB}" type="presParOf" srcId="{74F3B36A-6503-4FEE-9559-1EF3A22BB277}" destId="{D17923C8-4AB1-491A-BF65-D35B0B0D2BB9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44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3- Le transfert actif des ions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3C167908-8505-41D6-8509-AFBF63A0853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000" b="1" dirty="0">
              <a:solidFill>
                <a:schemeClr val="tx2"/>
              </a:solidFill>
            </a:rPr>
            <a:t>3.1. Sodium (</a:t>
          </a:r>
          <a:r>
            <a:rPr lang="fr-FR" sz="2000" b="1">
              <a:solidFill>
                <a:schemeClr val="tx2"/>
              </a:solidFill>
            </a:rPr>
            <a:t>Na</a:t>
          </a:r>
          <a:r>
            <a:rPr lang="fr-FR" sz="2000" b="1" baseline="30000">
              <a:solidFill>
                <a:schemeClr val="tx2"/>
              </a:solidFill>
            </a:rPr>
            <a:t>+</a:t>
          </a:r>
          <a:r>
            <a:rPr lang="fr-FR" sz="1800" b="1" baseline="0">
              <a:solidFill>
                <a:schemeClr val="tx2"/>
              </a:solidFill>
            </a:rPr>
            <a:t>)</a:t>
          </a:r>
          <a:endParaRPr lang="fr-FR" sz="2000" b="1" baseline="0" dirty="0">
            <a:solidFill>
              <a:schemeClr val="tx2"/>
            </a:solidFill>
          </a:endParaRPr>
        </a:p>
      </dgm:t>
    </dgm:pt>
    <dgm:pt modelId="{BD74E63E-2F19-464C-8F9A-80EBADAFEA3C}" type="parTrans" cxnId="{25D559D0-EC6F-4444-800E-1FCB688DB244}">
      <dgm:prSet/>
      <dgm:spPr/>
      <dgm:t>
        <a:bodyPr/>
        <a:lstStyle/>
        <a:p>
          <a:endParaRPr lang="fr-FR"/>
        </a:p>
      </dgm:t>
    </dgm:pt>
    <dgm:pt modelId="{941E6594-6571-4161-8671-6D8302743A95}" type="sibTrans" cxnId="{25D559D0-EC6F-4444-800E-1FCB688DB244}">
      <dgm:prSet/>
      <dgm:spPr/>
      <dgm:t>
        <a:bodyPr/>
        <a:lstStyle/>
        <a:p>
          <a:endParaRPr lang="fr-FR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  <dgm:pt modelId="{00EA4135-9DC8-4EF8-9923-B5EB5BAC3623}" type="pres">
      <dgm:prSet presAssocID="{48E32602-D732-4868-96C7-8657FC21D48F}" presName="sp" presStyleCnt="0"/>
      <dgm:spPr/>
    </dgm:pt>
    <dgm:pt modelId="{74F3B36A-6503-4FEE-9559-1EF3A22BB277}" type="pres">
      <dgm:prSet presAssocID="{3C167908-8505-41D6-8509-AFBF63A08539}" presName="linNode" presStyleCnt="0"/>
      <dgm:spPr/>
    </dgm:pt>
    <dgm:pt modelId="{D17923C8-4AB1-491A-BF65-D35B0B0D2BB9}" type="pres">
      <dgm:prSet presAssocID="{3C167908-8505-41D6-8509-AFBF63A08539}" presName="parentText" presStyleLbl="node1" presStyleIdx="1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3A219D12-DB0C-4EF3-9966-39B52641E9E7}" type="presOf" srcId="{3C167908-8505-41D6-8509-AFBF63A08539}" destId="{D17923C8-4AB1-491A-BF65-D35B0B0D2BB9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819E3FC5-FB22-4939-846F-B4B32423A6FE}" type="presOf" srcId="{C3DBB9FB-B16B-4C27-9AB2-8353541C8372}" destId="{590D6B9B-FF7D-436E-BA9E-4A3357909865}" srcOrd="0" destOrd="0" presId="urn:microsoft.com/office/officeart/2005/8/layout/vList5"/>
    <dgm:cxn modelId="{25D559D0-EC6F-4444-800E-1FCB688DB244}" srcId="{C3DBB9FB-B16B-4C27-9AB2-8353541C8372}" destId="{3C167908-8505-41D6-8509-AFBF63A08539}" srcOrd="1" destOrd="0" parTransId="{BD74E63E-2F19-464C-8F9A-80EBADAFEA3C}" sibTransId="{941E6594-6571-4161-8671-6D8302743A95}"/>
    <dgm:cxn modelId="{B05369E5-601A-448A-8948-A48709064292}" type="presOf" srcId="{C8802B2A-10D5-4A6F-B88D-270EAA17D829}" destId="{1B79DB32-8E95-4A89-817B-42998B07498A}" srcOrd="0" destOrd="0" presId="urn:microsoft.com/office/officeart/2005/8/layout/vList5"/>
    <dgm:cxn modelId="{3DD91D0C-B040-44DF-B731-674B7DE2FC5C}" type="presParOf" srcId="{590D6B9B-FF7D-436E-BA9E-4A3357909865}" destId="{D4DB2197-A52C-4E3C-AD84-22BA8EC6C2B0}" srcOrd="0" destOrd="0" presId="urn:microsoft.com/office/officeart/2005/8/layout/vList5"/>
    <dgm:cxn modelId="{A327C115-758F-4755-9441-E25BA38CE039}" type="presParOf" srcId="{D4DB2197-A52C-4E3C-AD84-22BA8EC6C2B0}" destId="{1B79DB32-8E95-4A89-817B-42998B07498A}" srcOrd="0" destOrd="0" presId="urn:microsoft.com/office/officeart/2005/8/layout/vList5"/>
    <dgm:cxn modelId="{18F5DE3B-A1FA-44F5-8390-2EF09CF52765}" type="presParOf" srcId="{590D6B9B-FF7D-436E-BA9E-4A3357909865}" destId="{00EA4135-9DC8-4EF8-9923-B5EB5BAC3623}" srcOrd="1" destOrd="0" presId="urn:microsoft.com/office/officeart/2005/8/layout/vList5"/>
    <dgm:cxn modelId="{C06FF156-7F3F-44CC-BCD6-7F33BB1102C1}" type="presParOf" srcId="{590D6B9B-FF7D-436E-BA9E-4A3357909865}" destId="{74F3B36A-6503-4FEE-9559-1EF3A22BB277}" srcOrd="2" destOrd="0" presId="urn:microsoft.com/office/officeart/2005/8/layout/vList5"/>
    <dgm:cxn modelId="{9DC30ECA-359E-4488-9C62-599325B5E0EB}" type="presParOf" srcId="{74F3B36A-6503-4FEE-9559-1EF3A22BB277}" destId="{D17923C8-4AB1-491A-BF65-D35B0B0D2BB9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5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3- Le transfert actif des ions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3C167908-8505-41D6-8509-AFBF63A08539}">
      <dgm:prSet phldrT="[Texte]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b="1" dirty="0">
              <a:solidFill>
                <a:schemeClr val="tx2"/>
              </a:solidFill>
            </a:rPr>
            <a:t>3.2.Potassium (K+) et </a:t>
          </a:r>
          <a:r>
            <a:rPr lang="fr-FR" b="1" dirty="0" err="1">
              <a:solidFill>
                <a:schemeClr val="tx2"/>
              </a:solidFill>
            </a:rPr>
            <a:t>co</a:t>
          </a:r>
          <a:r>
            <a:rPr lang="fr-FR" b="1" dirty="0">
              <a:solidFill>
                <a:schemeClr val="tx2"/>
              </a:solidFill>
            </a:rPr>
            <a:t>-transfert Na</a:t>
          </a:r>
          <a:r>
            <a:rPr lang="fr-FR" b="1" baseline="30000" dirty="0">
              <a:solidFill>
                <a:schemeClr val="tx2"/>
              </a:solidFill>
            </a:rPr>
            <a:t>+ </a:t>
          </a:r>
          <a:r>
            <a:rPr lang="fr-FR" b="1" baseline="0" dirty="0">
              <a:solidFill>
                <a:schemeClr val="tx2"/>
              </a:solidFill>
            </a:rPr>
            <a:t> /K</a:t>
          </a:r>
          <a:r>
            <a:rPr lang="fr-FR" b="1" baseline="30000" dirty="0">
              <a:solidFill>
                <a:schemeClr val="tx2"/>
              </a:solidFill>
            </a:rPr>
            <a:t>+</a:t>
          </a:r>
        </a:p>
      </dgm:t>
    </dgm:pt>
    <dgm:pt modelId="{BD74E63E-2F19-464C-8F9A-80EBADAFEA3C}" type="parTrans" cxnId="{25D559D0-EC6F-4444-800E-1FCB688DB244}">
      <dgm:prSet/>
      <dgm:spPr/>
      <dgm:t>
        <a:bodyPr/>
        <a:lstStyle/>
        <a:p>
          <a:endParaRPr lang="fr-FR"/>
        </a:p>
      </dgm:t>
    </dgm:pt>
    <dgm:pt modelId="{941E6594-6571-4161-8671-6D8302743A95}" type="sibTrans" cxnId="{25D559D0-EC6F-4444-800E-1FCB688DB244}">
      <dgm:prSet/>
      <dgm:spPr/>
      <dgm:t>
        <a:bodyPr/>
        <a:lstStyle/>
        <a:p>
          <a:endParaRPr lang="fr-FR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  <dgm:pt modelId="{00EA4135-9DC8-4EF8-9923-B5EB5BAC3623}" type="pres">
      <dgm:prSet presAssocID="{48E32602-D732-4868-96C7-8657FC21D48F}" presName="sp" presStyleCnt="0"/>
      <dgm:spPr/>
    </dgm:pt>
    <dgm:pt modelId="{74F3B36A-6503-4FEE-9559-1EF3A22BB277}" type="pres">
      <dgm:prSet presAssocID="{3C167908-8505-41D6-8509-AFBF63A08539}" presName="linNode" presStyleCnt="0"/>
      <dgm:spPr/>
    </dgm:pt>
    <dgm:pt modelId="{D17923C8-4AB1-491A-BF65-D35B0B0D2BB9}" type="pres">
      <dgm:prSet presAssocID="{3C167908-8505-41D6-8509-AFBF63A08539}" presName="parentText" presStyleLbl="node1" presStyleIdx="1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71089474-9260-4848-86EE-84F4187BB5CC}" type="presOf" srcId="{C8802B2A-10D5-4A6F-B88D-270EAA17D829}" destId="{1B79DB32-8E95-4A89-817B-42998B07498A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25D559D0-EC6F-4444-800E-1FCB688DB244}" srcId="{C3DBB9FB-B16B-4C27-9AB2-8353541C8372}" destId="{3C167908-8505-41D6-8509-AFBF63A08539}" srcOrd="1" destOrd="0" parTransId="{BD74E63E-2F19-464C-8F9A-80EBADAFEA3C}" sibTransId="{941E6594-6571-4161-8671-6D8302743A95}"/>
    <dgm:cxn modelId="{0A4C9CD7-24B6-436A-8D2D-ECBE37CAB651}" type="presOf" srcId="{3C167908-8505-41D6-8509-AFBF63A08539}" destId="{D17923C8-4AB1-491A-BF65-D35B0B0D2BB9}" srcOrd="0" destOrd="0" presId="urn:microsoft.com/office/officeart/2005/8/layout/vList5"/>
    <dgm:cxn modelId="{851FD9FF-4F3D-412C-AE09-F3A59119818F}" type="presOf" srcId="{C3DBB9FB-B16B-4C27-9AB2-8353541C8372}" destId="{590D6B9B-FF7D-436E-BA9E-4A3357909865}" srcOrd="0" destOrd="0" presId="urn:microsoft.com/office/officeart/2005/8/layout/vList5"/>
    <dgm:cxn modelId="{3B1B12A4-9D58-4594-BA61-1D8A2BE6D192}" type="presParOf" srcId="{590D6B9B-FF7D-436E-BA9E-4A3357909865}" destId="{D4DB2197-A52C-4E3C-AD84-22BA8EC6C2B0}" srcOrd="0" destOrd="0" presId="urn:microsoft.com/office/officeart/2005/8/layout/vList5"/>
    <dgm:cxn modelId="{6D3730E5-5C0A-4EEB-9F16-0AC85E807083}" type="presParOf" srcId="{D4DB2197-A52C-4E3C-AD84-22BA8EC6C2B0}" destId="{1B79DB32-8E95-4A89-817B-42998B07498A}" srcOrd="0" destOrd="0" presId="urn:microsoft.com/office/officeart/2005/8/layout/vList5"/>
    <dgm:cxn modelId="{B58F9CB6-6FD1-4385-8EDD-1BD43E5BF861}" type="presParOf" srcId="{590D6B9B-FF7D-436E-BA9E-4A3357909865}" destId="{00EA4135-9DC8-4EF8-9923-B5EB5BAC3623}" srcOrd="1" destOrd="0" presId="urn:microsoft.com/office/officeart/2005/8/layout/vList5"/>
    <dgm:cxn modelId="{04E35949-637B-4AC9-8CF7-8BFED4F153B8}" type="presParOf" srcId="{590D6B9B-FF7D-436E-BA9E-4A3357909865}" destId="{74F3B36A-6503-4FEE-9559-1EF3A22BB277}" srcOrd="2" destOrd="0" presId="urn:microsoft.com/office/officeart/2005/8/layout/vList5"/>
    <dgm:cxn modelId="{1FC7BA1C-BAB4-4C00-9EDA-108CB11AE57F}" type="presParOf" srcId="{74F3B36A-6503-4FEE-9559-1EF3A22BB277}" destId="{D17923C8-4AB1-491A-BF65-D35B0B0D2BB9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46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3- Le transfert actif des ions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3C167908-8505-41D6-8509-AFBF63A08539}">
      <dgm:prSet phldrT="[Texte]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b="1" dirty="0">
              <a:solidFill>
                <a:schemeClr val="tx2"/>
              </a:solidFill>
            </a:rPr>
            <a:t>3.2.Potassium (K+) et </a:t>
          </a:r>
          <a:r>
            <a:rPr lang="fr-FR" b="1" dirty="0" err="1">
              <a:solidFill>
                <a:schemeClr val="tx2"/>
              </a:solidFill>
            </a:rPr>
            <a:t>co</a:t>
          </a:r>
          <a:r>
            <a:rPr lang="fr-FR" b="1" dirty="0">
              <a:solidFill>
                <a:schemeClr val="tx2"/>
              </a:solidFill>
            </a:rPr>
            <a:t>-transfert Na</a:t>
          </a:r>
          <a:r>
            <a:rPr lang="fr-FR" b="1" baseline="30000" dirty="0">
              <a:solidFill>
                <a:schemeClr val="tx2"/>
              </a:solidFill>
            </a:rPr>
            <a:t>+ </a:t>
          </a:r>
          <a:r>
            <a:rPr lang="fr-FR" b="1" baseline="0" dirty="0">
              <a:solidFill>
                <a:schemeClr val="tx2"/>
              </a:solidFill>
            </a:rPr>
            <a:t> /K</a:t>
          </a:r>
          <a:r>
            <a:rPr lang="fr-FR" b="1" baseline="30000" dirty="0">
              <a:solidFill>
                <a:schemeClr val="tx2"/>
              </a:solidFill>
            </a:rPr>
            <a:t>+</a:t>
          </a:r>
        </a:p>
      </dgm:t>
    </dgm:pt>
    <dgm:pt modelId="{BD74E63E-2F19-464C-8F9A-80EBADAFEA3C}" type="parTrans" cxnId="{25D559D0-EC6F-4444-800E-1FCB688DB244}">
      <dgm:prSet/>
      <dgm:spPr/>
      <dgm:t>
        <a:bodyPr/>
        <a:lstStyle/>
        <a:p>
          <a:endParaRPr lang="fr-FR"/>
        </a:p>
      </dgm:t>
    </dgm:pt>
    <dgm:pt modelId="{941E6594-6571-4161-8671-6D8302743A95}" type="sibTrans" cxnId="{25D559D0-EC6F-4444-800E-1FCB688DB244}">
      <dgm:prSet/>
      <dgm:spPr/>
      <dgm:t>
        <a:bodyPr/>
        <a:lstStyle/>
        <a:p>
          <a:endParaRPr lang="fr-FR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  <dgm:pt modelId="{00EA4135-9DC8-4EF8-9923-B5EB5BAC3623}" type="pres">
      <dgm:prSet presAssocID="{48E32602-D732-4868-96C7-8657FC21D48F}" presName="sp" presStyleCnt="0"/>
      <dgm:spPr/>
    </dgm:pt>
    <dgm:pt modelId="{74F3B36A-6503-4FEE-9559-1EF3A22BB277}" type="pres">
      <dgm:prSet presAssocID="{3C167908-8505-41D6-8509-AFBF63A08539}" presName="linNode" presStyleCnt="0"/>
      <dgm:spPr/>
    </dgm:pt>
    <dgm:pt modelId="{D17923C8-4AB1-491A-BF65-D35B0B0D2BB9}" type="pres">
      <dgm:prSet presAssocID="{3C167908-8505-41D6-8509-AFBF63A08539}" presName="parentText" presStyleLbl="node1" presStyleIdx="1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71089474-9260-4848-86EE-84F4187BB5CC}" type="presOf" srcId="{C8802B2A-10D5-4A6F-B88D-270EAA17D829}" destId="{1B79DB32-8E95-4A89-817B-42998B07498A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25D559D0-EC6F-4444-800E-1FCB688DB244}" srcId="{C3DBB9FB-B16B-4C27-9AB2-8353541C8372}" destId="{3C167908-8505-41D6-8509-AFBF63A08539}" srcOrd="1" destOrd="0" parTransId="{BD74E63E-2F19-464C-8F9A-80EBADAFEA3C}" sibTransId="{941E6594-6571-4161-8671-6D8302743A95}"/>
    <dgm:cxn modelId="{0A4C9CD7-24B6-436A-8D2D-ECBE37CAB651}" type="presOf" srcId="{3C167908-8505-41D6-8509-AFBF63A08539}" destId="{D17923C8-4AB1-491A-BF65-D35B0B0D2BB9}" srcOrd="0" destOrd="0" presId="urn:microsoft.com/office/officeart/2005/8/layout/vList5"/>
    <dgm:cxn modelId="{851FD9FF-4F3D-412C-AE09-F3A59119818F}" type="presOf" srcId="{C3DBB9FB-B16B-4C27-9AB2-8353541C8372}" destId="{590D6B9B-FF7D-436E-BA9E-4A3357909865}" srcOrd="0" destOrd="0" presId="urn:microsoft.com/office/officeart/2005/8/layout/vList5"/>
    <dgm:cxn modelId="{3B1B12A4-9D58-4594-BA61-1D8A2BE6D192}" type="presParOf" srcId="{590D6B9B-FF7D-436E-BA9E-4A3357909865}" destId="{D4DB2197-A52C-4E3C-AD84-22BA8EC6C2B0}" srcOrd="0" destOrd="0" presId="urn:microsoft.com/office/officeart/2005/8/layout/vList5"/>
    <dgm:cxn modelId="{6D3730E5-5C0A-4EEB-9F16-0AC85E807083}" type="presParOf" srcId="{D4DB2197-A52C-4E3C-AD84-22BA8EC6C2B0}" destId="{1B79DB32-8E95-4A89-817B-42998B07498A}" srcOrd="0" destOrd="0" presId="urn:microsoft.com/office/officeart/2005/8/layout/vList5"/>
    <dgm:cxn modelId="{B58F9CB6-6FD1-4385-8EDD-1BD43E5BF861}" type="presParOf" srcId="{590D6B9B-FF7D-436E-BA9E-4A3357909865}" destId="{00EA4135-9DC8-4EF8-9923-B5EB5BAC3623}" srcOrd="1" destOrd="0" presId="urn:microsoft.com/office/officeart/2005/8/layout/vList5"/>
    <dgm:cxn modelId="{04E35949-637B-4AC9-8CF7-8BFED4F153B8}" type="presParOf" srcId="{590D6B9B-FF7D-436E-BA9E-4A3357909865}" destId="{74F3B36A-6503-4FEE-9559-1EF3A22BB277}" srcOrd="2" destOrd="0" presId="urn:microsoft.com/office/officeart/2005/8/layout/vList5"/>
    <dgm:cxn modelId="{1FC7BA1C-BAB4-4C00-9EDA-108CB11AE57F}" type="presParOf" srcId="{74F3B36A-6503-4FEE-9559-1EF3A22BB277}" destId="{D17923C8-4AB1-491A-BF65-D35B0B0D2BB9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7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3- Le transfert actif des ions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3C167908-8505-41D6-8509-AFBF63A08539}">
      <dgm:prSet phldrT="[Texte]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b="1" dirty="0">
              <a:solidFill>
                <a:schemeClr val="tx2"/>
              </a:solidFill>
            </a:rPr>
            <a:t>3.2.Potassium (K+) et </a:t>
          </a:r>
          <a:r>
            <a:rPr lang="fr-FR" b="1" dirty="0" err="1">
              <a:solidFill>
                <a:schemeClr val="tx2"/>
              </a:solidFill>
            </a:rPr>
            <a:t>co</a:t>
          </a:r>
          <a:r>
            <a:rPr lang="fr-FR" b="1" dirty="0">
              <a:solidFill>
                <a:schemeClr val="tx2"/>
              </a:solidFill>
            </a:rPr>
            <a:t>-transfert Na</a:t>
          </a:r>
          <a:r>
            <a:rPr lang="fr-FR" b="1" baseline="30000" dirty="0">
              <a:solidFill>
                <a:schemeClr val="tx2"/>
              </a:solidFill>
            </a:rPr>
            <a:t>+ </a:t>
          </a:r>
          <a:r>
            <a:rPr lang="fr-FR" b="1" baseline="0" dirty="0">
              <a:solidFill>
                <a:schemeClr val="tx2"/>
              </a:solidFill>
            </a:rPr>
            <a:t> /K</a:t>
          </a:r>
          <a:r>
            <a:rPr lang="fr-FR" b="1" baseline="30000" dirty="0">
              <a:solidFill>
                <a:schemeClr val="tx2"/>
              </a:solidFill>
            </a:rPr>
            <a:t>+</a:t>
          </a:r>
        </a:p>
      </dgm:t>
    </dgm:pt>
    <dgm:pt modelId="{BD74E63E-2F19-464C-8F9A-80EBADAFEA3C}" type="parTrans" cxnId="{25D559D0-EC6F-4444-800E-1FCB688DB244}">
      <dgm:prSet/>
      <dgm:spPr/>
      <dgm:t>
        <a:bodyPr/>
        <a:lstStyle/>
        <a:p>
          <a:endParaRPr lang="fr-FR"/>
        </a:p>
      </dgm:t>
    </dgm:pt>
    <dgm:pt modelId="{941E6594-6571-4161-8671-6D8302743A95}" type="sibTrans" cxnId="{25D559D0-EC6F-4444-800E-1FCB688DB244}">
      <dgm:prSet/>
      <dgm:spPr/>
      <dgm:t>
        <a:bodyPr/>
        <a:lstStyle/>
        <a:p>
          <a:endParaRPr lang="fr-FR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  <dgm:pt modelId="{00EA4135-9DC8-4EF8-9923-B5EB5BAC3623}" type="pres">
      <dgm:prSet presAssocID="{48E32602-D732-4868-96C7-8657FC21D48F}" presName="sp" presStyleCnt="0"/>
      <dgm:spPr/>
    </dgm:pt>
    <dgm:pt modelId="{74F3B36A-6503-4FEE-9559-1EF3A22BB277}" type="pres">
      <dgm:prSet presAssocID="{3C167908-8505-41D6-8509-AFBF63A08539}" presName="linNode" presStyleCnt="0"/>
      <dgm:spPr/>
    </dgm:pt>
    <dgm:pt modelId="{D17923C8-4AB1-491A-BF65-D35B0B0D2BB9}" type="pres">
      <dgm:prSet presAssocID="{3C167908-8505-41D6-8509-AFBF63A08539}" presName="parentText" presStyleLbl="node1" presStyleIdx="1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71089474-9260-4848-86EE-84F4187BB5CC}" type="presOf" srcId="{C8802B2A-10D5-4A6F-B88D-270EAA17D829}" destId="{1B79DB32-8E95-4A89-817B-42998B07498A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25D559D0-EC6F-4444-800E-1FCB688DB244}" srcId="{C3DBB9FB-B16B-4C27-9AB2-8353541C8372}" destId="{3C167908-8505-41D6-8509-AFBF63A08539}" srcOrd="1" destOrd="0" parTransId="{BD74E63E-2F19-464C-8F9A-80EBADAFEA3C}" sibTransId="{941E6594-6571-4161-8671-6D8302743A95}"/>
    <dgm:cxn modelId="{0A4C9CD7-24B6-436A-8D2D-ECBE37CAB651}" type="presOf" srcId="{3C167908-8505-41D6-8509-AFBF63A08539}" destId="{D17923C8-4AB1-491A-BF65-D35B0B0D2BB9}" srcOrd="0" destOrd="0" presId="urn:microsoft.com/office/officeart/2005/8/layout/vList5"/>
    <dgm:cxn modelId="{851FD9FF-4F3D-412C-AE09-F3A59119818F}" type="presOf" srcId="{C3DBB9FB-B16B-4C27-9AB2-8353541C8372}" destId="{590D6B9B-FF7D-436E-BA9E-4A3357909865}" srcOrd="0" destOrd="0" presId="urn:microsoft.com/office/officeart/2005/8/layout/vList5"/>
    <dgm:cxn modelId="{3B1B12A4-9D58-4594-BA61-1D8A2BE6D192}" type="presParOf" srcId="{590D6B9B-FF7D-436E-BA9E-4A3357909865}" destId="{D4DB2197-A52C-4E3C-AD84-22BA8EC6C2B0}" srcOrd="0" destOrd="0" presId="urn:microsoft.com/office/officeart/2005/8/layout/vList5"/>
    <dgm:cxn modelId="{6D3730E5-5C0A-4EEB-9F16-0AC85E807083}" type="presParOf" srcId="{D4DB2197-A52C-4E3C-AD84-22BA8EC6C2B0}" destId="{1B79DB32-8E95-4A89-817B-42998B07498A}" srcOrd="0" destOrd="0" presId="urn:microsoft.com/office/officeart/2005/8/layout/vList5"/>
    <dgm:cxn modelId="{B58F9CB6-6FD1-4385-8EDD-1BD43E5BF861}" type="presParOf" srcId="{590D6B9B-FF7D-436E-BA9E-4A3357909865}" destId="{00EA4135-9DC8-4EF8-9923-B5EB5BAC3623}" srcOrd="1" destOrd="0" presId="urn:microsoft.com/office/officeart/2005/8/layout/vList5"/>
    <dgm:cxn modelId="{04E35949-637B-4AC9-8CF7-8BFED4F153B8}" type="presParOf" srcId="{590D6B9B-FF7D-436E-BA9E-4A3357909865}" destId="{74F3B36A-6503-4FEE-9559-1EF3A22BB277}" srcOrd="2" destOrd="0" presId="urn:microsoft.com/office/officeart/2005/8/layout/vList5"/>
    <dgm:cxn modelId="{1FC7BA1C-BAB4-4C00-9EDA-108CB11AE57F}" type="presParOf" srcId="{74F3B36A-6503-4FEE-9559-1EF3A22BB277}" destId="{D17923C8-4AB1-491A-BF65-D35B0B0D2BB9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8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</dgm:ptLst>
  <dgm:cxnLst>
    <dgm:cxn modelId="{E1066664-8879-4412-824B-9B0FDE89F58A}" type="presOf" srcId="{C3DBB9FB-B16B-4C27-9AB2-8353541C8372}" destId="{590D6B9B-FF7D-436E-BA9E-4A3357909865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49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3- Le transfert actif des ions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3C167908-8505-41D6-8509-AFBF63A08539}">
      <dgm:prSet phldrT="[Texte]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b="1" dirty="0">
              <a:solidFill>
                <a:schemeClr val="tx2"/>
              </a:solidFill>
            </a:rPr>
            <a:t>3.2.Potassium (K+) et </a:t>
          </a:r>
          <a:r>
            <a:rPr lang="fr-FR" b="1" dirty="0" err="1">
              <a:solidFill>
                <a:schemeClr val="tx2"/>
              </a:solidFill>
            </a:rPr>
            <a:t>co</a:t>
          </a:r>
          <a:r>
            <a:rPr lang="fr-FR" b="1" dirty="0">
              <a:solidFill>
                <a:schemeClr val="tx2"/>
              </a:solidFill>
            </a:rPr>
            <a:t>-transfert Na</a:t>
          </a:r>
          <a:r>
            <a:rPr lang="fr-FR" b="1" baseline="30000" dirty="0">
              <a:solidFill>
                <a:schemeClr val="tx2"/>
              </a:solidFill>
            </a:rPr>
            <a:t>+ </a:t>
          </a:r>
          <a:r>
            <a:rPr lang="fr-FR" b="1" baseline="0" dirty="0">
              <a:solidFill>
                <a:schemeClr val="tx2"/>
              </a:solidFill>
            </a:rPr>
            <a:t>/ K</a:t>
          </a:r>
          <a:r>
            <a:rPr lang="fr-FR" b="1" baseline="30000" dirty="0">
              <a:solidFill>
                <a:schemeClr val="tx2"/>
              </a:solidFill>
            </a:rPr>
            <a:t>+</a:t>
          </a:r>
        </a:p>
      </dgm:t>
    </dgm:pt>
    <dgm:pt modelId="{BD74E63E-2F19-464C-8F9A-80EBADAFEA3C}" type="parTrans" cxnId="{25D559D0-EC6F-4444-800E-1FCB688DB244}">
      <dgm:prSet/>
      <dgm:spPr/>
      <dgm:t>
        <a:bodyPr/>
        <a:lstStyle/>
        <a:p>
          <a:endParaRPr lang="fr-FR"/>
        </a:p>
      </dgm:t>
    </dgm:pt>
    <dgm:pt modelId="{941E6594-6571-4161-8671-6D8302743A95}" type="sibTrans" cxnId="{25D559D0-EC6F-4444-800E-1FCB688DB244}">
      <dgm:prSet/>
      <dgm:spPr/>
      <dgm:t>
        <a:bodyPr/>
        <a:lstStyle/>
        <a:p>
          <a:endParaRPr lang="fr-FR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  <dgm:pt modelId="{00EA4135-9DC8-4EF8-9923-B5EB5BAC3623}" type="pres">
      <dgm:prSet presAssocID="{48E32602-D732-4868-96C7-8657FC21D48F}" presName="sp" presStyleCnt="0"/>
      <dgm:spPr/>
    </dgm:pt>
    <dgm:pt modelId="{74F3B36A-6503-4FEE-9559-1EF3A22BB277}" type="pres">
      <dgm:prSet presAssocID="{3C167908-8505-41D6-8509-AFBF63A08539}" presName="linNode" presStyleCnt="0"/>
      <dgm:spPr/>
    </dgm:pt>
    <dgm:pt modelId="{D17923C8-4AB1-491A-BF65-D35B0B0D2BB9}" type="pres">
      <dgm:prSet presAssocID="{3C167908-8505-41D6-8509-AFBF63A08539}" presName="parentText" presStyleLbl="node1" presStyleIdx="1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71089474-9260-4848-86EE-84F4187BB5CC}" type="presOf" srcId="{C8802B2A-10D5-4A6F-B88D-270EAA17D829}" destId="{1B79DB32-8E95-4A89-817B-42998B07498A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25D559D0-EC6F-4444-800E-1FCB688DB244}" srcId="{C3DBB9FB-B16B-4C27-9AB2-8353541C8372}" destId="{3C167908-8505-41D6-8509-AFBF63A08539}" srcOrd="1" destOrd="0" parTransId="{BD74E63E-2F19-464C-8F9A-80EBADAFEA3C}" sibTransId="{941E6594-6571-4161-8671-6D8302743A95}"/>
    <dgm:cxn modelId="{0A4C9CD7-24B6-436A-8D2D-ECBE37CAB651}" type="presOf" srcId="{3C167908-8505-41D6-8509-AFBF63A08539}" destId="{D17923C8-4AB1-491A-BF65-D35B0B0D2BB9}" srcOrd="0" destOrd="0" presId="urn:microsoft.com/office/officeart/2005/8/layout/vList5"/>
    <dgm:cxn modelId="{851FD9FF-4F3D-412C-AE09-F3A59119818F}" type="presOf" srcId="{C3DBB9FB-B16B-4C27-9AB2-8353541C8372}" destId="{590D6B9B-FF7D-436E-BA9E-4A3357909865}" srcOrd="0" destOrd="0" presId="urn:microsoft.com/office/officeart/2005/8/layout/vList5"/>
    <dgm:cxn modelId="{3B1B12A4-9D58-4594-BA61-1D8A2BE6D192}" type="presParOf" srcId="{590D6B9B-FF7D-436E-BA9E-4A3357909865}" destId="{D4DB2197-A52C-4E3C-AD84-22BA8EC6C2B0}" srcOrd="0" destOrd="0" presId="urn:microsoft.com/office/officeart/2005/8/layout/vList5"/>
    <dgm:cxn modelId="{6D3730E5-5C0A-4EEB-9F16-0AC85E807083}" type="presParOf" srcId="{D4DB2197-A52C-4E3C-AD84-22BA8EC6C2B0}" destId="{1B79DB32-8E95-4A89-817B-42998B07498A}" srcOrd="0" destOrd="0" presId="urn:microsoft.com/office/officeart/2005/8/layout/vList5"/>
    <dgm:cxn modelId="{B58F9CB6-6FD1-4385-8EDD-1BD43E5BF861}" type="presParOf" srcId="{590D6B9B-FF7D-436E-BA9E-4A3357909865}" destId="{00EA4135-9DC8-4EF8-9923-B5EB5BAC3623}" srcOrd="1" destOrd="0" presId="urn:microsoft.com/office/officeart/2005/8/layout/vList5"/>
    <dgm:cxn modelId="{04E35949-637B-4AC9-8CF7-8BFED4F153B8}" type="presParOf" srcId="{590D6B9B-FF7D-436E-BA9E-4A3357909865}" destId="{74F3B36A-6503-4FEE-9559-1EF3A22BB277}" srcOrd="2" destOrd="0" presId="urn:microsoft.com/office/officeart/2005/8/layout/vList5"/>
    <dgm:cxn modelId="{1FC7BA1C-BAB4-4C00-9EDA-108CB11AE57F}" type="presParOf" srcId="{74F3B36A-6503-4FEE-9559-1EF3A22BB277}" destId="{D17923C8-4AB1-491A-BF65-D35B0B0D2BB9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</dgm:ptLst>
  <dgm:cxnLst>
    <dgm:cxn modelId="{3BE16B64-D481-4248-BB70-9DB1F5FBE891}" type="presOf" srcId="{C3DBB9FB-B16B-4C27-9AB2-8353541C8372}" destId="{590D6B9B-FF7D-436E-BA9E-4A3357909865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50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3- Le transfert actif des ions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3C167908-8505-41D6-8509-AFBF63A08539}">
      <dgm:prSet phldrT="[Texte]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b="1" dirty="0">
              <a:solidFill>
                <a:schemeClr val="tx2"/>
              </a:solidFill>
            </a:rPr>
            <a:t>3.2.Potassium (K+) et </a:t>
          </a:r>
          <a:r>
            <a:rPr lang="fr-FR" b="1" dirty="0" err="1">
              <a:solidFill>
                <a:schemeClr val="tx2"/>
              </a:solidFill>
            </a:rPr>
            <a:t>co</a:t>
          </a:r>
          <a:r>
            <a:rPr lang="fr-FR" b="1" dirty="0">
              <a:solidFill>
                <a:schemeClr val="tx2"/>
              </a:solidFill>
            </a:rPr>
            <a:t>-transfert Na</a:t>
          </a:r>
          <a:r>
            <a:rPr lang="fr-FR" b="1" baseline="30000" dirty="0">
              <a:solidFill>
                <a:schemeClr val="tx2"/>
              </a:solidFill>
            </a:rPr>
            <a:t>+ </a:t>
          </a:r>
          <a:r>
            <a:rPr lang="fr-FR" b="1" baseline="0" dirty="0">
              <a:solidFill>
                <a:schemeClr val="tx2"/>
              </a:solidFill>
            </a:rPr>
            <a:t> /K</a:t>
          </a:r>
          <a:r>
            <a:rPr lang="fr-FR" b="1" baseline="30000" dirty="0">
              <a:solidFill>
                <a:schemeClr val="tx2"/>
              </a:solidFill>
            </a:rPr>
            <a:t>+</a:t>
          </a:r>
        </a:p>
      </dgm:t>
    </dgm:pt>
    <dgm:pt modelId="{BD74E63E-2F19-464C-8F9A-80EBADAFEA3C}" type="parTrans" cxnId="{25D559D0-EC6F-4444-800E-1FCB688DB244}">
      <dgm:prSet/>
      <dgm:spPr/>
      <dgm:t>
        <a:bodyPr/>
        <a:lstStyle/>
        <a:p>
          <a:endParaRPr lang="fr-FR"/>
        </a:p>
      </dgm:t>
    </dgm:pt>
    <dgm:pt modelId="{941E6594-6571-4161-8671-6D8302743A95}" type="sibTrans" cxnId="{25D559D0-EC6F-4444-800E-1FCB688DB244}">
      <dgm:prSet/>
      <dgm:spPr/>
      <dgm:t>
        <a:bodyPr/>
        <a:lstStyle/>
        <a:p>
          <a:endParaRPr lang="fr-FR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  <dgm:pt modelId="{00EA4135-9DC8-4EF8-9923-B5EB5BAC3623}" type="pres">
      <dgm:prSet presAssocID="{48E32602-D732-4868-96C7-8657FC21D48F}" presName="sp" presStyleCnt="0"/>
      <dgm:spPr/>
    </dgm:pt>
    <dgm:pt modelId="{74F3B36A-6503-4FEE-9559-1EF3A22BB277}" type="pres">
      <dgm:prSet presAssocID="{3C167908-8505-41D6-8509-AFBF63A08539}" presName="linNode" presStyleCnt="0"/>
      <dgm:spPr/>
    </dgm:pt>
    <dgm:pt modelId="{D17923C8-4AB1-491A-BF65-D35B0B0D2BB9}" type="pres">
      <dgm:prSet presAssocID="{3C167908-8505-41D6-8509-AFBF63A08539}" presName="parentText" presStyleLbl="node1" presStyleIdx="1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71089474-9260-4848-86EE-84F4187BB5CC}" type="presOf" srcId="{C8802B2A-10D5-4A6F-B88D-270EAA17D829}" destId="{1B79DB32-8E95-4A89-817B-42998B07498A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25D559D0-EC6F-4444-800E-1FCB688DB244}" srcId="{C3DBB9FB-B16B-4C27-9AB2-8353541C8372}" destId="{3C167908-8505-41D6-8509-AFBF63A08539}" srcOrd="1" destOrd="0" parTransId="{BD74E63E-2F19-464C-8F9A-80EBADAFEA3C}" sibTransId="{941E6594-6571-4161-8671-6D8302743A95}"/>
    <dgm:cxn modelId="{0A4C9CD7-24B6-436A-8D2D-ECBE37CAB651}" type="presOf" srcId="{3C167908-8505-41D6-8509-AFBF63A08539}" destId="{D17923C8-4AB1-491A-BF65-D35B0B0D2BB9}" srcOrd="0" destOrd="0" presId="urn:microsoft.com/office/officeart/2005/8/layout/vList5"/>
    <dgm:cxn modelId="{851FD9FF-4F3D-412C-AE09-F3A59119818F}" type="presOf" srcId="{C3DBB9FB-B16B-4C27-9AB2-8353541C8372}" destId="{590D6B9B-FF7D-436E-BA9E-4A3357909865}" srcOrd="0" destOrd="0" presId="urn:microsoft.com/office/officeart/2005/8/layout/vList5"/>
    <dgm:cxn modelId="{3B1B12A4-9D58-4594-BA61-1D8A2BE6D192}" type="presParOf" srcId="{590D6B9B-FF7D-436E-BA9E-4A3357909865}" destId="{D4DB2197-A52C-4E3C-AD84-22BA8EC6C2B0}" srcOrd="0" destOrd="0" presId="urn:microsoft.com/office/officeart/2005/8/layout/vList5"/>
    <dgm:cxn modelId="{6D3730E5-5C0A-4EEB-9F16-0AC85E807083}" type="presParOf" srcId="{D4DB2197-A52C-4E3C-AD84-22BA8EC6C2B0}" destId="{1B79DB32-8E95-4A89-817B-42998B07498A}" srcOrd="0" destOrd="0" presId="urn:microsoft.com/office/officeart/2005/8/layout/vList5"/>
    <dgm:cxn modelId="{B58F9CB6-6FD1-4385-8EDD-1BD43E5BF861}" type="presParOf" srcId="{590D6B9B-FF7D-436E-BA9E-4A3357909865}" destId="{00EA4135-9DC8-4EF8-9923-B5EB5BAC3623}" srcOrd="1" destOrd="0" presId="urn:microsoft.com/office/officeart/2005/8/layout/vList5"/>
    <dgm:cxn modelId="{04E35949-637B-4AC9-8CF7-8BFED4F153B8}" type="presParOf" srcId="{590D6B9B-FF7D-436E-BA9E-4A3357909865}" destId="{74F3B36A-6503-4FEE-9559-1EF3A22BB277}" srcOrd="2" destOrd="0" presId="urn:microsoft.com/office/officeart/2005/8/layout/vList5"/>
    <dgm:cxn modelId="{1FC7BA1C-BAB4-4C00-9EDA-108CB11AE57F}" type="presParOf" srcId="{74F3B36A-6503-4FEE-9559-1EF3A22BB277}" destId="{D17923C8-4AB1-491A-BF65-D35B0B0D2BB9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51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3- Le transfert actif des ions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3C167908-8505-41D6-8509-AFBF63A08539}">
      <dgm:prSet phldrT="[Texte]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b="1" dirty="0">
              <a:solidFill>
                <a:schemeClr val="tx2"/>
              </a:solidFill>
            </a:rPr>
            <a:t>3.2. Potassium (K+) et </a:t>
          </a:r>
          <a:r>
            <a:rPr lang="fr-FR" b="1" dirty="0" err="1">
              <a:solidFill>
                <a:schemeClr val="tx2"/>
              </a:solidFill>
            </a:rPr>
            <a:t>co</a:t>
          </a:r>
          <a:r>
            <a:rPr lang="fr-FR" b="1" dirty="0">
              <a:solidFill>
                <a:schemeClr val="tx2"/>
              </a:solidFill>
            </a:rPr>
            <a:t>-transfert Na</a:t>
          </a:r>
          <a:r>
            <a:rPr lang="fr-FR" b="1" baseline="30000" dirty="0">
              <a:solidFill>
                <a:schemeClr val="tx2"/>
              </a:solidFill>
            </a:rPr>
            <a:t>+ </a:t>
          </a:r>
          <a:r>
            <a:rPr lang="fr-FR" b="1" baseline="0" dirty="0">
              <a:solidFill>
                <a:schemeClr val="tx2"/>
              </a:solidFill>
            </a:rPr>
            <a:t> /K</a:t>
          </a:r>
          <a:r>
            <a:rPr lang="fr-FR" b="1" baseline="30000" dirty="0">
              <a:solidFill>
                <a:schemeClr val="tx2"/>
              </a:solidFill>
            </a:rPr>
            <a:t>+</a:t>
          </a:r>
        </a:p>
      </dgm:t>
    </dgm:pt>
    <dgm:pt modelId="{BD74E63E-2F19-464C-8F9A-80EBADAFEA3C}" type="parTrans" cxnId="{25D559D0-EC6F-4444-800E-1FCB688DB244}">
      <dgm:prSet/>
      <dgm:spPr/>
      <dgm:t>
        <a:bodyPr/>
        <a:lstStyle/>
        <a:p>
          <a:endParaRPr lang="fr-FR"/>
        </a:p>
      </dgm:t>
    </dgm:pt>
    <dgm:pt modelId="{941E6594-6571-4161-8671-6D8302743A95}" type="sibTrans" cxnId="{25D559D0-EC6F-4444-800E-1FCB688DB244}">
      <dgm:prSet/>
      <dgm:spPr/>
      <dgm:t>
        <a:bodyPr/>
        <a:lstStyle/>
        <a:p>
          <a:endParaRPr lang="fr-FR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  <dgm:pt modelId="{00EA4135-9DC8-4EF8-9923-B5EB5BAC3623}" type="pres">
      <dgm:prSet presAssocID="{48E32602-D732-4868-96C7-8657FC21D48F}" presName="sp" presStyleCnt="0"/>
      <dgm:spPr/>
    </dgm:pt>
    <dgm:pt modelId="{74F3B36A-6503-4FEE-9559-1EF3A22BB277}" type="pres">
      <dgm:prSet presAssocID="{3C167908-8505-41D6-8509-AFBF63A08539}" presName="linNode" presStyleCnt="0"/>
      <dgm:spPr/>
    </dgm:pt>
    <dgm:pt modelId="{D17923C8-4AB1-491A-BF65-D35B0B0D2BB9}" type="pres">
      <dgm:prSet presAssocID="{3C167908-8505-41D6-8509-AFBF63A08539}" presName="parentText" presStyleLbl="node1" presStyleIdx="1" presStyleCnt="2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71089474-9260-4848-86EE-84F4187BB5CC}" type="presOf" srcId="{C8802B2A-10D5-4A6F-B88D-270EAA17D829}" destId="{1B79DB32-8E95-4A89-817B-42998B07498A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25D559D0-EC6F-4444-800E-1FCB688DB244}" srcId="{C3DBB9FB-B16B-4C27-9AB2-8353541C8372}" destId="{3C167908-8505-41D6-8509-AFBF63A08539}" srcOrd="1" destOrd="0" parTransId="{BD74E63E-2F19-464C-8F9A-80EBADAFEA3C}" sibTransId="{941E6594-6571-4161-8671-6D8302743A95}"/>
    <dgm:cxn modelId="{0A4C9CD7-24B6-436A-8D2D-ECBE37CAB651}" type="presOf" srcId="{3C167908-8505-41D6-8509-AFBF63A08539}" destId="{D17923C8-4AB1-491A-BF65-D35B0B0D2BB9}" srcOrd="0" destOrd="0" presId="urn:microsoft.com/office/officeart/2005/8/layout/vList5"/>
    <dgm:cxn modelId="{851FD9FF-4F3D-412C-AE09-F3A59119818F}" type="presOf" srcId="{C3DBB9FB-B16B-4C27-9AB2-8353541C8372}" destId="{590D6B9B-FF7D-436E-BA9E-4A3357909865}" srcOrd="0" destOrd="0" presId="urn:microsoft.com/office/officeart/2005/8/layout/vList5"/>
    <dgm:cxn modelId="{3B1B12A4-9D58-4594-BA61-1D8A2BE6D192}" type="presParOf" srcId="{590D6B9B-FF7D-436E-BA9E-4A3357909865}" destId="{D4DB2197-A52C-4E3C-AD84-22BA8EC6C2B0}" srcOrd="0" destOrd="0" presId="urn:microsoft.com/office/officeart/2005/8/layout/vList5"/>
    <dgm:cxn modelId="{6D3730E5-5C0A-4EEB-9F16-0AC85E807083}" type="presParOf" srcId="{D4DB2197-A52C-4E3C-AD84-22BA8EC6C2B0}" destId="{1B79DB32-8E95-4A89-817B-42998B07498A}" srcOrd="0" destOrd="0" presId="urn:microsoft.com/office/officeart/2005/8/layout/vList5"/>
    <dgm:cxn modelId="{B58F9CB6-6FD1-4385-8EDD-1BD43E5BF861}" type="presParOf" srcId="{590D6B9B-FF7D-436E-BA9E-4A3357909865}" destId="{00EA4135-9DC8-4EF8-9923-B5EB5BAC3623}" srcOrd="1" destOrd="0" presId="urn:microsoft.com/office/officeart/2005/8/layout/vList5"/>
    <dgm:cxn modelId="{04E35949-637B-4AC9-8CF7-8BFED4F153B8}" type="presParOf" srcId="{590D6B9B-FF7D-436E-BA9E-4A3357909865}" destId="{74F3B36A-6503-4FEE-9559-1EF3A22BB277}" srcOrd="2" destOrd="0" presId="urn:microsoft.com/office/officeart/2005/8/layout/vList5"/>
    <dgm:cxn modelId="{1FC7BA1C-BAB4-4C00-9EDA-108CB11AE57F}" type="presParOf" srcId="{74F3B36A-6503-4FEE-9559-1EF3A22BB277}" destId="{D17923C8-4AB1-491A-BF65-D35B0B0D2BB9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52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ln>
          <a:noFill/>
        </a:ln>
      </dgm:spPr>
      <dgm:t>
        <a:bodyPr/>
        <a:lstStyle/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4- Le potentiel de repos :</a:t>
          </a:r>
        </a:p>
        <a:p>
          <a:pPr algn="ctr">
            <a:tabLst>
              <a:tab pos="92075" algn="l"/>
            </a:tabLst>
          </a:pPr>
          <a:r>
            <a:rPr lang="fr-FR" sz="2400" b="1" dirty="0">
              <a:solidFill>
                <a:schemeClr val="tx2"/>
              </a:solidFill>
            </a:rPr>
            <a:t>un déséquilibre stable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BABEE61C-137A-422B-BDFA-A9D55F215E7C}" type="presOf" srcId="{C8802B2A-10D5-4A6F-B88D-270EAA17D829}" destId="{1B79DB32-8E95-4A89-817B-42998B07498A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BDD06798-2770-496F-A021-BB91582C7EBD}" type="presOf" srcId="{C3DBB9FB-B16B-4C27-9AB2-8353541C8372}" destId="{590D6B9B-FF7D-436E-BA9E-4A3357909865}" srcOrd="0" destOrd="0" presId="urn:microsoft.com/office/officeart/2005/8/layout/vList5"/>
    <dgm:cxn modelId="{9CD4F0ED-D88F-4191-A388-60D89258CED9}" type="presParOf" srcId="{590D6B9B-FF7D-436E-BA9E-4A3357909865}" destId="{D4DB2197-A52C-4E3C-AD84-22BA8EC6C2B0}" srcOrd="0" destOrd="0" presId="urn:microsoft.com/office/officeart/2005/8/layout/vList5"/>
    <dgm:cxn modelId="{7F1A8E87-E7EF-48F2-879D-4295EE73514B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53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xfrm>
          <a:off x="2294154" y="766"/>
          <a:ext cx="4635327" cy="785051"/>
        </a:xfrm>
        <a:prstGeom prst="roundRect">
          <a:avLst/>
        </a:prstGeom>
        <a:solidFill>
          <a:srgbClr val="4F81BD">
            <a:hueOff val="0"/>
            <a:satOff val="0"/>
            <a:lumOff val="0"/>
            <a:alphaOff val="0"/>
          </a:srgbClr>
        </a:solidFill>
        <a:ln w="25400" cap="flat" cmpd="sng" algn="ctr">
          <a:noFill/>
          <a:prstDash val="solid"/>
        </a:ln>
        <a:effectLst/>
      </dgm:spPr>
      <dgm:t>
        <a:bodyPr/>
        <a:lstStyle/>
        <a:p>
          <a:pPr algn="ctr">
            <a:buNone/>
            <a:tabLst>
              <a:tab pos="92075" algn="l"/>
            </a:tabLst>
          </a:pPr>
          <a:r>
            <a:rPr lang="fr-FR" sz="2400" b="1" dirty="0">
              <a:solidFill>
                <a:srgbClr val="FFFFFF"/>
              </a:solidFill>
              <a:latin typeface="Franklin Gothic Book"/>
              <a:ea typeface="+mn-ea"/>
              <a:cs typeface="+mn-cs"/>
            </a:rPr>
            <a:t>4- Le potentiel de repos 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BABEE61C-137A-422B-BDFA-A9D55F215E7C}" type="presOf" srcId="{C8802B2A-10D5-4A6F-B88D-270EAA17D829}" destId="{1B79DB32-8E95-4A89-817B-42998B07498A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BDD06798-2770-496F-A021-BB91582C7EBD}" type="presOf" srcId="{C3DBB9FB-B16B-4C27-9AB2-8353541C8372}" destId="{590D6B9B-FF7D-436E-BA9E-4A3357909865}" srcOrd="0" destOrd="0" presId="urn:microsoft.com/office/officeart/2005/8/layout/vList5"/>
    <dgm:cxn modelId="{9CD4F0ED-D88F-4191-A388-60D89258CED9}" type="presParOf" srcId="{590D6B9B-FF7D-436E-BA9E-4A3357909865}" destId="{D4DB2197-A52C-4E3C-AD84-22BA8EC6C2B0}" srcOrd="0" destOrd="0" presId="urn:microsoft.com/office/officeart/2005/8/layout/vList5"/>
    <dgm:cxn modelId="{7F1A8E87-E7EF-48F2-879D-4295EE73514B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54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xfrm>
          <a:off x="2294154" y="766"/>
          <a:ext cx="4635327" cy="785051"/>
        </a:xfrm>
        <a:prstGeom prst="roundRect">
          <a:avLst/>
        </a:prstGeom>
        <a:solidFill>
          <a:srgbClr val="4F81BD">
            <a:hueOff val="0"/>
            <a:satOff val="0"/>
            <a:lumOff val="0"/>
            <a:alphaOff val="0"/>
          </a:srgbClr>
        </a:solidFill>
        <a:ln w="25400" cap="flat" cmpd="sng" algn="ctr">
          <a:noFill/>
          <a:prstDash val="solid"/>
        </a:ln>
        <a:effectLst/>
      </dgm:spPr>
      <dgm:t>
        <a:bodyPr/>
        <a:lstStyle/>
        <a:p>
          <a:pPr algn="ctr">
            <a:buNone/>
            <a:tabLst>
              <a:tab pos="92075" algn="l"/>
            </a:tabLst>
          </a:pPr>
          <a:r>
            <a:rPr lang="fr-FR" sz="2400" b="1" dirty="0">
              <a:solidFill>
                <a:srgbClr val="FFFFFF"/>
              </a:solidFill>
              <a:latin typeface="Franklin Gothic Book"/>
              <a:ea typeface="+mn-ea"/>
              <a:cs typeface="+mn-cs"/>
            </a:rPr>
            <a:t>4- Le potentiel de repos 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BABEE61C-137A-422B-BDFA-A9D55F215E7C}" type="presOf" srcId="{C8802B2A-10D5-4A6F-B88D-270EAA17D829}" destId="{1B79DB32-8E95-4A89-817B-42998B07498A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BDD06798-2770-496F-A021-BB91582C7EBD}" type="presOf" srcId="{C3DBB9FB-B16B-4C27-9AB2-8353541C8372}" destId="{590D6B9B-FF7D-436E-BA9E-4A3357909865}" srcOrd="0" destOrd="0" presId="urn:microsoft.com/office/officeart/2005/8/layout/vList5"/>
    <dgm:cxn modelId="{9CD4F0ED-D88F-4191-A388-60D89258CED9}" type="presParOf" srcId="{590D6B9B-FF7D-436E-BA9E-4A3357909865}" destId="{D4DB2197-A52C-4E3C-AD84-22BA8EC6C2B0}" srcOrd="0" destOrd="0" presId="urn:microsoft.com/office/officeart/2005/8/layout/vList5"/>
    <dgm:cxn modelId="{7F1A8E87-E7EF-48F2-879D-4295EE73514B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55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xfrm>
          <a:off x="2294154" y="766"/>
          <a:ext cx="4635327" cy="785051"/>
        </a:xfrm>
        <a:prstGeom prst="roundRect">
          <a:avLst/>
        </a:prstGeom>
        <a:solidFill>
          <a:srgbClr val="4F81BD">
            <a:hueOff val="0"/>
            <a:satOff val="0"/>
            <a:lumOff val="0"/>
            <a:alphaOff val="0"/>
          </a:srgbClr>
        </a:solidFill>
        <a:ln w="25400" cap="flat" cmpd="sng" algn="ctr">
          <a:noFill/>
          <a:prstDash val="solid"/>
        </a:ln>
        <a:effectLst/>
      </dgm:spPr>
      <dgm:t>
        <a:bodyPr/>
        <a:lstStyle/>
        <a:p>
          <a:pPr algn="ctr">
            <a:buNone/>
            <a:tabLst>
              <a:tab pos="92075" algn="l"/>
            </a:tabLst>
          </a:pPr>
          <a:r>
            <a:rPr lang="fr-FR" sz="2400" b="1" dirty="0">
              <a:solidFill>
                <a:srgbClr val="FFFFFF"/>
              </a:solidFill>
              <a:latin typeface="Franklin Gothic Book"/>
              <a:ea typeface="+mn-ea"/>
              <a:cs typeface="+mn-cs"/>
            </a:rPr>
            <a:t>4- Le potentiel de repos :</a:t>
          </a:r>
        </a:p>
        <a:p>
          <a:pPr algn="ctr">
            <a:buNone/>
            <a:tabLst>
              <a:tab pos="92075" algn="l"/>
            </a:tabLst>
          </a:pPr>
          <a:r>
            <a:rPr lang="fr-FR" sz="2400" b="1" dirty="0">
              <a:solidFill>
                <a:srgbClr val="FFFFFF"/>
              </a:solidFill>
              <a:latin typeface="Franklin Gothic Book"/>
              <a:ea typeface="+mn-ea"/>
              <a:cs typeface="+mn-cs"/>
            </a:rPr>
            <a:t>un déséquilibre stable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5588" custLinFactNeighborY="-32154">
        <dgm:presLayoutVars>
          <dgm:chMax val="1"/>
          <dgm:bulletEnabled val="1"/>
        </dgm:presLayoutVars>
      </dgm:prSet>
      <dgm:spPr/>
    </dgm:pt>
  </dgm:ptLst>
  <dgm:cxnLst>
    <dgm:cxn modelId="{BABEE61C-137A-422B-BDFA-A9D55F215E7C}" type="presOf" srcId="{C8802B2A-10D5-4A6F-B88D-270EAA17D829}" destId="{1B79DB32-8E95-4A89-817B-42998B07498A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BDD06798-2770-496F-A021-BB91582C7EBD}" type="presOf" srcId="{C3DBB9FB-B16B-4C27-9AB2-8353541C8372}" destId="{590D6B9B-FF7D-436E-BA9E-4A3357909865}" srcOrd="0" destOrd="0" presId="urn:microsoft.com/office/officeart/2005/8/layout/vList5"/>
    <dgm:cxn modelId="{9CD4F0ED-D88F-4191-A388-60D89258CED9}" type="presParOf" srcId="{590D6B9B-FF7D-436E-BA9E-4A3357909865}" destId="{D4DB2197-A52C-4E3C-AD84-22BA8EC6C2B0}" srcOrd="0" destOrd="0" presId="urn:microsoft.com/office/officeart/2005/8/layout/vList5"/>
    <dgm:cxn modelId="{7F1A8E87-E7EF-48F2-879D-4295EE73514B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56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xfrm>
          <a:off x="2294154" y="766"/>
          <a:ext cx="4635327" cy="785051"/>
        </a:xfrm>
        <a:prstGeom prst="roundRect">
          <a:avLst/>
        </a:prstGeom>
        <a:solidFill>
          <a:srgbClr val="4F81BD">
            <a:hueOff val="0"/>
            <a:satOff val="0"/>
            <a:lumOff val="0"/>
            <a:alphaOff val="0"/>
          </a:srgbClr>
        </a:solidFill>
        <a:ln w="25400" cap="flat" cmpd="sng" algn="ctr">
          <a:noFill/>
          <a:prstDash val="solid"/>
        </a:ln>
        <a:effectLst/>
      </dgm:spPr>
      <dgm:t>
        <a:bodyPr/>
        <a:lstStyle/>
        <a:p>
          <a:pPr algn="ctr">
            <a:buNone/>
            <a:tabLst>
              <a:tab pos="92075" algn="l"/>
            </a:tabLst>
          </a:pPr>
          <a:r>
            <a:rPr lang="fr-FR" sz="2400" b="1" dirty="0">
              <a:solidFill>
                <a:srgbClr val="FFFFFF"/>
              </a:solidFill>
              <a:latin typeface="Franklin Gothic Book"/>
              <a:ea typeface="+mn-ea"/>
              <a:cs typeface="+mn-cs"/>
            </a:rPr>
            <a:t>4- Le potentiel de repos :</a:t>
          </a:r>
        </a:p>
        <a:p>
          <a:pPr algn="ctr">
            <a:buNone/>
            <a:tabLst>
              <a:tab pos="92075" algn="l"/>
            </a:tabLst>
          </a:pPr>
          <a:r>
            <a:rPr lang="fr-FR" sz="2400" b="1" dirty="0">
              <a:solidFill>
                <a:srgbClr val="FFFFFF"/>
              </a:solidFill>
              <a:latin typeface="Franklin Gothic Book"/>
              <a:ea typeface="+mn-ea"/>
              <a:cs typeface="+mn-cs"/>
            </a:rPr>
            <a:t>un </a:t>
          </a:r>
          <a:r>
            <a:rPr lang="fr-FR" sz="2400" b="1" dirty="0">
              <a:solidFill>
                <a:srgbClr val="FF0000"/>
              </a:solidFill>
              <a:latin typeface="Franklin Gothic Book"/>
              <a:ea typeface="+mn-ea"/>
              <a:cs typeface="+mn-cs"/>
            </a:rPr>
            <a:t>déséquilibre</a:t>
          </a:r>
          <a:r>
            <a:rPr lang="fr-FR" sz="2400" b="1" dirty="0">
              <a:solidFill>
                <a:srgbClr val="FFFFFF"/>
              </a:solidFill>
              <a:latin typeface="Franklin Gothic Book"/>
              <a:ea typeface="+mn-ea"/>
              <a:cs typeface="+mn-cs"/>
            </a:rPr>
            <a:t> ‘stable’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BABEE61C-137A-422B-BDFA-A9D55F215E7C}" type="presOf" srcId="{C8802B2A-10D5-4A6F-B88D-270EAA17D829}" destId="{1B79DB32-8E95-4A89-817B-42998B07498A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BDD06798-2770-496F-A021-BB91582C7EBD}" type="presOf" srcId="{C3DBB9FB-B16B-4C27-9AB2-8353541C8372}" destId="{590D6B9B-FF7D-436E-BA9E-4A3357909865}" srcOrd="0" destOrd="0" presId="urn:microsoft.com/office/officeart/2005/8/layout/vList5"/>
    <dgm:cxn modelId="{9CD4F0ED-D88F-4191-A388-60D89258CED9}" type="presParOf" srcId="{590D6B9B-FF7D-436E-BA9E-4A3357909865}" destId="{D4DB2197-A52C-4E3C-AD84-22BA8EC6C2B0}" srcOrd="0" destOrd="0" presId="urn:microsoft.com/office/officeart/2005/8/layout/vList5"/>
    <dgm:cxn modelId="{7F1A8E87-E7EF-48F2-879D-4295EE73514B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57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xfrm>
          <a:off x="2294154" y="766"/>
          <a:ext cx="4635327" cy="785051"/>
        </a:xfrm>
        <a:prstGeom prst="roundRect">
          <a:avLst/>
        </a:prstGeom>
        <a:solidFill>
          <a:srgbClr val="4F81BD">
            <a:hueOff val="0"/>
            <a:satOff val="0"/>
            <a:lumOff val="0"/>
            <a:alphaOff val="0"/>
          </a:srgbClr>
        </a:solidFill>
        <a:ln w="25400" cap="flat" cmpd="sng" algn="ctr">
          <a:noFill/>
          <a:prstDash val="solid"/>
        </a:ln>
        <a:effectLst/>
      </dgm:spPr>
      <dgm:t>
        <a:bodyPr/>
        <a:lstStyle/>
        <a:p>
          <a:pPr algn="ctr">
            <a:buNone/>
            <a:tabLst>
              <a:tab pos="92075" algn="l"/>
            </a:tabLst>
          </a:pPr>
          <a:r>
            <a:rPr lang="fr-FR" sz="2400" b="1" dirty="0">
              <a:solidFill>
                <a:srgbClr val="FFFFFF"/>
              </a:solidFill>
              <a:latin typeface="Franklin Gothic Book"/>
              <a:ea typeface="+mn-ea"/>
              <a:cs typeface="+mn-cs"/>
            </a:rPr>
            <a:t>4- Le potentiel de repos :</a:t>
          </a:r>
        </a:p>
        <a:p>
          <a:pPr algn="ctr">
            <a:buNone/>
            <a:tabLst>
              <a:tab pos="92075" algn="l"/>
            </a:tabLst>
          </a:pPr>
          <a:r>
            <a:rPr lang="fr-FR" sz="2400" b="1" dirty="0">
              <a:solidFill>
                <a:srgbClr val="FFFFFF"/>
              </a:solidFill>
              <a:latin typeface="Franklin Gothic Book"/>
              <a:ea typeface="+mn-ea"/>
              <a:cs typeface="+mn-cs"/>
            </a:rPr>
            <a:t>un </a:t>
          </a:r>
          <a:r>
            <a:rPr lang="fr-FR" sz="2400" b="1" dirty="0">
              <a:solidFill>
                <a:srgbClr val="FF0000"/>
              </a:solidFill>
              <a:latin typeface="Franklin Gothic Book"/>
              <a:ea typeface="+mn-ea"/>
              <a:cs typeface="+mn-cs"/>
            </a:rPr>
            <a:t>déséquilibre</a:t>
          </a:r>
          <a:r>
            <a:rPr lang="fr-FR" sz="2400" b="1" dirty="0">
              <a:solidFill>
                <a:srgbClr val="FFFFFF"/>
              </a:solidFill>
              <a:latin typeface="Franklin Gothic Book"/>
              <a:ea typeface="+mn-ea"/>
              <a:cs typeface="+mn-cs"/>
            </a:rPr>
            <a:t> ‘stable’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BABEE61C-137A-422B-BDFA-A9D55F215E7C}" type="presOf" srcId="{C8802B2A-10D5-4A6F-B88D-270EAA17D829}" destId="{1B79DB32-8E95-4A89-817B-42998B07498A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BDD06798-2770-496F-A021-BB91582C7EBD}" type="presOf" srcId="{C3DBB9FB-B16B-4C27-9AB2-8353541C8372}" destId="{590D6B9B-FF7D-436E-BA9E-4A3357909865}" srcOrd="0" destOrd="0" presId="urn:microsoft.com/office/officeart/2005/8/layout/vList5"/>
    <dgm:cxn modelId="{9CD4F0ED-D88F-4191-A388-60D89258CED9}" type="presParOf" srcId="{590D6B9B-FF7D-436E-BA9E-4A3357909865}" destId="{D4DB2197-A52C-4E3C-AD84-22BA8EC6C2B0}" srcOrd="0" destOrd="0" presId="urn:microsoft.com/office/officeart/2005/8/layout/vList5"/>
    <dgm:cxn modelId="{7F1A8E87-E7EF-48F2-879D-4295EE73514B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58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C8802B2A-10D5-4A6F-B88D-270EAA17D829}">
      <dgm:prSet phldrT="[Texte]" custT="1"/>
      <dgm:spPr>
        <a:xfrm>
          <a:off x="2294154" y="766"/>
          <a:ext cx="4635327" cy="785051"/>
        </a:xfrm>
        <a:prstGeom prst="roundRect">
          <a:avLst/>
        </a:prstGeom>
        <a:solidFill>
          <a:srgbClr val="4F81BD">
            <a:hueOff val="0"/>
            <a:satOff val="0"/>
            <a:lumOff val="0"/>
            <a:alphaOff val="0"/>
          </a:srgbClr>
        </a:solidFill>
        <a:ln w="25400" cap="flat" cmpd="sng" algn="ctr">
          <a:noFill/>
          <a:prstDash val="solid"/>
        </a:ln>
        <a:effectLst/>
      </dgm:spPr>
      <dgm:t>
        <a:bodyPr/>
        <a:lstStyle/>
        <a:p>
          <a:pPr algn="ctr">
            <a:buNone/>
            <a:tabLst>
              <a:tab pos="92075" algn="l"/>
            </a:tabLst>
          </a:pPr>
          <a:r>
            <a:rPr lang="fr-FR" sz="2400" b="1" dirty="0">
              <a:solidFill>
                <a:srgbClr val="FFFFFF"/>
              </a:solidFill>
              <a:latin typeface="Franklin Gothic Book"/>
              <a:ea typeface="+mn-ea"/>
              <a:cs typeface="+mn-cs"/>
            </a:rPr>
            <a:t>4- Le potentiel de repos</a:t>
          </a:r>
        </a:p>
      </dgm:t>
    </dgm:pt>
    <dgm:pt modelId="{3F4BB43B-2085-4980-AAE5-9884B57B455A}" type="par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48E32602-D732-4868-96C7-8657FC21D48F}" type="sibTrans" cxnId="{32FD3459-4EF3-4246-A760-5708D0A3E52A}">
      <dgm:prSet/>
      <dgm:spPr/>
      <dgm:t>
        <a:bodyPr/>
        <a:lstStyle/>
        <a:p>
          <a:pPr algn="r"/>
          <a:endParaRPr lang="fr-FR" sz="1800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  <dgm:pt modelId="{D4DB2197-A52C-4E3C-AD84-22BA8EC6C2B0}" type="pres">
      <dgm:prSet presAssocID="{C8802B2A-10D5-4A6F-B88D-270EAA17D829}" presName="linNode" presStyleCnt="0"/>
      <dgm:spPr/>
    </dgm:pt>
    <dgm:pt modelId="{1B79DB32-8E95-4A89-817B-42998B07498A}" type="pres">
      <dgm:prSet presAssocID="{C8802B2A-10D5-4A6F-B88D-270EAA17D829}" presName="parentText" presStyleLbl="node1" presStyleIdx="0" presStyleCnt="1" custScaleX="185995" custScaleY="100098" custLinFactNeighborX="46027" custLinFactNeighborY="9158">
        <dgm:presLayoutVars>
          <dgm:chMax val="1"/>
          <dgm:bulletEnabled val="1"/>
        </dgm:presLayoutVars>
      </dgm:prSet>
      <dgm:spPr/>
    </dgm:pt>
  </dgm:ptLst>
  <dgm:cxnLst>
    <dgm:cxn modelId="{BABEE61C-137A-422B-BDFA-A9D55F215E7C}" type="presOf" srcId="{C8802B2A-10D5-4A6F-B88D-270EAA17D829}" destId="{1B79DB32-8E95-4A89-817B-42998B07498A}" srcOrd="0" destOrd="0" presId="urn:microsoft.com/office/officeart/2005/8/layout/vList5"/>
    <dgm:cxn modelId="{32FD3459-4EF3-4246-A760-5708D0A3E52A}" srcId="{C3DBB9FB-B16B-4C27-9AB2-8353541C8372}" destId="{C8802B2A-10D5-4A6F-B88D-270EAA17D829}" srcOrd="0" destOrd="0" parTransId="{3F4BB43B-2085-4980-AAE5-9884B57B455A}" sibTransId="{48E32602-D732-4868-96C7-8657FC21D48F}"/>
    <dgm:cxn modelId="{BDD06798-2770-496F-A021-BB91582C7EBD}" type="presOf" srcId="{C3DBB9FB-B16B-4C27-9AB2-8353541C8372}" destId="{590D6B9B-FF7D-436E-BA9E-4A3357909865}" srcOrd="0" destOrd="0" presId="urn:microsoft.com/office/officeart/2005/8/layout/vList5"/>
    <dgm:cxn modelId="{9CD4F0ED-D88F-4191-A388-60D89258CED9}" type="presParOf" srcId="{590D6B9B-FF7D-436E-BA9E-4A3357909865}" destId="{D4DB2197-A52C-4E3C-AD84-22BA8EC6C2B0}" srcOrd="0" destOrd="0" presId="urn:microsoft.com/office/officeart/2005/8/layout/vList5"/>
    <dgm:cxn modelId="{7F1A8E87-E7EF-48F2-879D-4295EE73514B}" type="presParOf" srcId="{D4DB2197-A52C-4E3C-AD84-22BA8EC6C2B0}" destId="{1B79DB32-8E95-4A89-817B-42998B07498A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</dgm:ptLst>
  <dgm:cxnLst>
    <dgm:cxn modelId="{3BE16B64-D481-4248-BB70-9DB1F5FBE891}" type="presOf" srcId="{C3DBB9FB-B16B-4C27-9AB2-8353541C8372}" destId="{590D6B9B-FF7D-436E-BA9E-4A3357909865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</dgm:ptLst>
  <dgm:cxnLst>
    <dgm:cxn modelId="{3BE16B64-D481-4248-BB70-9DB1F5FBE891}" type="presOf" srcId="{C3DBB9FB-B16B-4C27-9AB2-8353541C8372}" destId="{590D6B9B-FF7D-436E-BA9E-4A3357909865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7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</dgm:ptLst>
  <dgm:cxnLst>
    <dgm:cxn modelId="{3BE16B64-D481-4248-BB70-9DB1F5FBE891}" type="presOf" srcId="{C3DBB9FB-B16B-4C27-9AB2-8353541C8372}" destId="{590D6B9B-FF7D-436E-BA9E-4A3357909865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C3DBB9FB-B16B-4C27-9AB2-8353541C8372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fr-FR"/>
        </a:p>
      </dgm:t>
    </dgm:pt>
    <dgm:pt modelId="{590D6B9B-FF7D-436E-BA9E-4A3357909865}" type="pres">
      <dgm:prSet presAssocID="{C3DBB9FB-B16B-4C27-9AB2-8353541C8372}" presName="Name0" presStyleCnt="0">
        <dgm:presLayoutVars>
          <dgm:dir/>
          <dgm:animLvl val="lvl"/>
          <dgm:resizeHandles val="exact"/>
        </dgm:presLayoutVars>
      </dgm:prSet>
      <dgm:spPr/>
    </dgm:pt>
  </dgm:ptLst>
  <dgm:cxnLst>
    <dgm:cxn modelId="{3BE16B64-D481-4248-BB70-9DB1F5FBE891}" type="presOf" srcId="{C3DBB9FB-B16B-4C27-9AB2-8353541C8372}" destId="{590D6B9B-FF7D-436E-BA9E-4A3357909865}" srcOrd="0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1- Dispositif expérimental</a:t>
          </a:r>
        </a:p>
      </dsp:txBody>
      <dsp:txXfrm>
        <a:off x="2332477" y="39089"/>
        <a:ext cx="4558681" cy="708405"/>
      </dsp:txXfrm>
    </dsp:sp>
  </dsp:spTree>
</dsp:drawing>
</file>

<file path=ppt/diagrams/drawing1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1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1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1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1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1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3- Comparaison entre tissus excitables</a:t>
          </a:r>
        </a:p>
      </dsp:txBody>
      <dsp:txXfrm>
        <a:off x="2332477" y="39089"/>
        <a:ext cx="4558681" cy="708405"/>
      </dsp:txXfrm>
    </dsp:sp>
  </dsp:spTree>
</dsp:drawing>
</file>

<file path=ppt/diagrams/drawing1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3- Comparaison entre tissus excitables</a:t>
          </a:r>
        </a:p>
      </dsp:txBody>
      <dsp:txXfrm>
        <a:off x="2332477" y="39089"/>
        <a:ext cx="4558681" cy="708405"/>
      </dsp:txXfrm>
    </dsp:sp>
  </dsp:spTree>
</dsp:drawing>
</file>

<file path=ppt/diagrams/drawing1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3- Comparaison entre tissus excitables</a:t>
          </a:r>
        </a:p>
      </dsp:txBody>
      <dsp:txXfrm>
        <a:off x="2332477" y="39089"/>
        <a:ext cx="4558681" cy="708405"/>
      </dsp:txXfrm>
    </dsp:sp>
  </dsp:spTree>
</dsp:drawing>
</file>

<file path=ppt/diagrams/drawing1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1- Les acteurs: LES IONS</a:t>
          </a:r>
        </a:p>
      </dsp:txBody>
      <dsp:txXfrm>
        <a:off x="2332477" y="39089"/>
        <a:ext cx="4558681" cy="708405"/>
      </dsp:txXfrm>
    </dsp:sp>
  </dsp:spTree>
</dsp:drawing>
</file>

<file path=ppt/diagrams/drawing1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1- Les acteurs: LES IONS</a:t>
          </a:r>
        </a:p>
      </dsp:txBody>
      <dsp:txXfrm>
        <a:off x="2332477" y="39089"/>
        <a:ext cx="4558681" cy="708405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1- Dispositif expérimental</a:t>
          </a:r>
        </a:p>
      </dsp:txBody>
      <dsp:txXfrm>
        <a:off x="2332477" y="39089"/>
        <a:ext cx="4558681" cy="708405"/>
      </dsp:txXfrm>
    </dsp:sp>
  </dsp:spTree>
</dsp:drawing>
</file>

<file path=ppt/diagrams/drawing2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1- Les acteurs: LA MEMBRANE</a:t>
          </a:r>
        </a:p>
      </dsp:txBody>
      <dsp:txXfrm>
        <a:off x="2332477" y="39089"/>
        <a:ext cx="4558681" cy="708405"/>
      </dsp:txXfrm>
    </dsp:sp>
  </dsp:spTree>
</dsp:drawing>
</file>

<file path=ppt/diagrams/drawing2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1- Les acteurs: LES CANAUX</a:t>
          </a:r>
        </a:p>
      </dsp:txBody>
      <dsp:txXfrm>
        <a:off x="2332477" y="39089"/>
        <a:ext cx="4558681" cy="708405"/>
      </dsp:txXfrm>
    </dsp:sp>
  </dsp:spTree>
</dsp:drawing>
</file>

<file path=ppt/diagrams/drawing2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1- Les acteurs</a:t>
          </a:r>
        </a:p>
      </dsp:txBody>
      <dsp:txXfrm>
        <a:off x="2332477" y="39089"/>
        <a:ext cx="4558681" cy="708405"/>
      </dsp:txXfrm>
    </dsp:sp>
  </dsp:spTree>
</dsp:drawing>
</file>

<file path=ppt/diagrams/drawing2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2- Le transfert passif des ions lié au gradient électrochimique</a:t>
          </a:r>
        </a:p>
      </dsp:txBody>
      <dsp:txXfrm>
        <a:off x="2332477" y="39089"/>
        <a:ext cx="4558681" cy="708405"/>
      </dsp:txXfrm>
    </dsp:sp>
  </dsp:spTree>
</dsp:drawing>
</file>

<file path=ppt/diagrams/drawing2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2- Le transfert passif des ions lié au gradient électrochimique</a:t>
          </a:r>
        </a:p>
      </dsp:txBody>
      <dsp:txXfrm>
        <a:off x="2332477" y="39089"/>
        <a:ext cx="4558681" cy="708405"/>
      </dsp:txXfrm>
    </dsp:sp>
  </dsp:spTree>
</dsp:drawing>
</file>

<file path=ppt/diagrams/drawing2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2- Le transfert passif des ions lié au gradient électrochimique</a:t>
          </a:r>
        </a:p>
      </dsp:txBody>
      <dsp:txXfrm>
        <a:off x="2332477" y="39089"/>
        <a:ext cx="4558681" cy="708405"/>
      </dsp:txXfrm>
    </dsp:sp>
  </dsp:spTree>
</dsp:drawing>
</file>

<file path=ppt/diagrams/drawing2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2- Le transfert passif des ions lié au gradient électrochimique</a:t>
          </a:r>
        </a:p>
      </dsp:txBody>
      <dsp:txXfrm>
        <a:off x="2332477" y="39089"/>
        <a:ext cx="4558681" cy="708405"/>
      </dsp:txXfrm>
    </dsp:sp>
  </dsp:spTree>
</dsp:drawing>
</file>

<file path=ppt/diagrams/drawing2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2- Le transfert passif des ions lié au gradient électrochimique</a:t>
          </a:r>
        </a:p>
      </dsp:txBody>
      <dsp:txXfrm>
        <a:off x="2332477" y="39089"/>
        <a:ext cx="4558681" cy="708405"/>
      </dsp:txXfrm>
    </dsp:sp>
  </dsp:spTree>
</dsp:drawing>
</file>

<file path=ppt/diagrams/drawing2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2- Le transfert passif des ions lié au gradient électrochimique</a:t>
          </a:r>
        </a:p>
      </dsp:txBody>
      <dsp:txXfrm>
        <a:off x="2332477" y="39089"/>
        <a:ext cx="4558681" cy="708405"/>
      </dsp:txXfrm>
    </dsp:sp>
  </dsp:spTree>
</dsp:drawing>
</file>

<file path=ppt/diagrams/drawing2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2- Le transfert passif des ions lié au gradient électrochimique</a:t>
          </a:r>
        </a:p>
      </dsp:txBody>
      <dsp:txXfrm>
        <a:off x="2332477" y="39089"/>
        <a:ext cx="4558681" cy="708405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1- Dispositif expérimental</a:t>
          </a:r>
        </a:p>
      </dsp:txBody>
      <dsp:txXfrm>
        <a:off x="2332477" y="39089"/>
        <a:ext cx="4558681" cy="708405"/>
      </dsp:txXfrm>
    </dsp:sp>
  </dsp:spTree>
</dsp:drawing>
</file>

<file path=ppt/diagrams/drawing3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2- Le transfert passif des ions lié au gradient électrochimique</a:t>
          </a:r>
        </a:p>
      </dsp:txBody>
      <dsp:txXfrm>
        <a:off x="2332477" y="39089"/>
        <a:ext cx="4558681" cy="708405"/>
      </dsp:txXfrm>
    </dsp:sp>
  </dsp:spTree>
</dsp:drawing>
</file>

<file path=ppt/diagrams/drawing3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2- Le transfert passif des ions lié au gradient électrochimique</a:t>
          </a:r>
        </a:p>
      </dsp:txBody>
      <dsp:txXfrm>
        <a:off x="2332477" y="39089"/>
        <a:ext cx="4558681" cy="708405"/>
      </dsp:txXfrm>
    </dsp:sp>
  </dsp:spTree>
</dsp:drawing>
</file>

<file path=ppt/diagrams/drawing3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2- Le transfert passif des ions lié au gradient électrochimique</a:t>
          </a:r>
        </a:p>
      </dsp:txBody>
      <dsp:txXfrm>
        <a:off x="2332477" y="39089"/>
        <a:ext cx="4558681" cy="708405"/>
      </dsp:txXfrm>
    </dsp:sp>
  </dsp:spTree>
</dsp:drawing>
</file>

<file path=ppt/diagrams/drawing3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2- Le transfert passif des ions lié au gradient électrochimique</a:t>
          </a:r>
        </a:p>
      </dsp:txBody>
      <dsp:txXfrm>
        <a:off x="2332477" y="39089"/>
        <a:ext cx="4558681" cy="708405"/>
      </dsp:txXfrm>
    </dsp:sp>
  </dsp:spTree>
</dsp:drawing>
</file>

<file path=ppt/diagrams/drawing3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2- Le transfert passif des ions lié au gradient électrochimique</a:t>
          </a:r>
        </a:p>
      </dsp:txBody>
      <dsp:txXfrm>
        <a:off x="2332477" y="39089"/>
        <a:ext cx="4558681" cy="708405"/>
      </dsp:txXfrm>
    </dsp:sp>
  </dsp:spTree>
</dsp:drawing>
</file>

<file path=ppt/diagrams/drawing3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35096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3- Le transfert actif des ions</a:t>
          </a:r>
        </a:p>
      </dsp:txBody>
      <dsp:txXfrm>
        <a:off x="2312866" y="53808"/>
        <a:ext cx="4597903" cy="345884"/>
      </dsp:txXfrm>
    </dsp:sp>
    <dsp:sp modelId="{D17923C8-4AB1-491A-BF65-D35B0B0D2BB9}">
      <dsp:nvSpPr>
        <dsp:cNvPr id="0" name=""/>
        <dsp:cNvSpPr/>
      </dsp:nvSpPr>
      <dsp:spPr>
        <a:xfrm>
          <a:off x="2294154" y="402509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000" b="1" kern="1200" dirty="0">
              <a:solidFill>
                <a:schemeClr val="tx2"/>
              </a:solidFill>
            </a:rPr>
            <a:t>3.1. Sodium (Na</a:t>
          </a:r>
          <a:r>
            <a:rPr lang="fr-FR" sz="2000" b="1" kern="1200" baseline="30000" dirty="0">
              <a:solidFill>
                <a:schemeClr val="tx2"/>
              </a:solidFill>
            </a:rPr>
            <a:t>+</a:t>
          </a:r>
          <a:r>
            <a:rPr lang="fr-FR" sz="1800" b="1" kern="1200" baseline="0" dirty="0">
              <a:solidFill>
                <a:schemeClr val="tx2"/>
              </a:solidFill>
            </a:rPr>
            <a:t>)</a:t>
          </a:r>
          <a:endParaRPr lang="fr-FR" sz="2000" b="1" kern="1200" baseline="0" dirty="0">
            <a:solidFill>
              <a:schemeClr val="tx2"/>
            </a:solidFill>
          </a:endParaRPr>
        </a:p>
      </dsp:txBody>
      <dsp:txXfrm>
        <a:off x="2312866" y="421221"/>
        <a:ext cx="4597903" cy="345884"/>
      </dsp:txXfrm>
    </dsp:sp>
  </dsp:spTree>
</dsp:drawing>
</file>

<file path=ppt/diagrams/drawing3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35096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3- Le transfert actif des ions</a:t>
          </a:r>
        </a:p>
      </dsp:txBody>
      <dsp:txXfrm>
        <a:off x="2312866" y="53808"/>
        <a:ext cx="4597903" cy="345884"/>
      </dsp:txXfrm>
    </dsp:sp>
    <dsp:sp modelId="{D17923C8-4AB1-491A-BF65-D35B0B0D2BB9}">
      <dsp:nvSpPr>
        <dsp:cNvPr id="0" name=""/>
        <dsp:cNvSpPr/>
      </dsp:nvSpPr>
      <dsp:spPr>
        <a:xfrm>
          <a:off x="2294154" y="402509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000" b="1" kern="1200" dirty="0">
              <a:solidFill>
                <a:schemeClr val="tx2"/>
              </a:solidFill>
            </a:rPr>
            <a:t>3.1. Sodium (</a:t>
          </a:r>
          <a:r>
            <a:rPr lang="fr-FR" sz="2000" b="1" kern="1200">
              <a:solidFill>
                <a:schemeClr val="tx2"/>
              </a:solidFill>
            </a:rPr>
            <a:t>Na</a:t>
          </a:r>
          <a:r>
            <a:rPr lang="fr-FR" sz="2000" b="1" kern="1200" baseline="30000">
              <a:solidFill>
                <a:schemeClr val="tx2"/>
              </a:solidFill>
            </a:rPr>
            <a:t>+</a:t>
          </a:r>
          <a:r>
            <a:rPr lang="fr-FR" sz="1800" b="1" kern="1200" baseline="0">
              <a:solidFill>
                <a:schemeClr val="tx2"/>
              </a:solidFill>
            </a:rPr>
            <a:t>)</a:t>
          </a:r>
          <a:endParaRPr lang="fr-FR" sz="2000" b="1" kern="1200" baseline="0" dirty="0">
            <a:solidFill>
              <a:schemeClr val="tx2"/>
            </a:solidFill>
          </a:endParaRPr>
        </a:p>
      </dsp:txBody>
      <dsp:txXfrm>
        <a:off x="2312866" y="421221"/>
        <a:ext cx="4597903" cy="345884"/>
      </dsp:txXfrm>
    </dsp:sp>
  </dsp:spTree>
</dsp:drawing>
</file>

<file path=ppt/diagrams/drawing3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35096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3- Le transfert actif des ions</a:t>
          </a:r>
        </a:p>
      </dsp:txBody>
      <dsp:txXfrm>
        <a:off x="2312866" y="53808"/>
        <a:ext cx="4597903" cy="345884"/>
      </dsp:txXfrm>
    </dsp:sp>
    <dsp:sp modelId="{D17923C8-4AB1-491A-BF65-D35B0B0D2BB9}">
      <dsp:nvSpPr>
        <dsp:cNvPr id="0" name=""/>
        <dsp:cNvSpPr/>
      </dsp:nvSpPr>
      <dsp:spPr>
        <a:xfrm>
          <a:off x="2294154" y="402509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000" b="1" kern="1200" dirty="0">
              <a:solidFill>
                <a:schemeClr val="tx2"/>
              </a:solidFill>
            </a:rPr>
            <a:t>3.1. Sodium (</a:t>
          </a:r>
          <a:r>
            <a:rPr lang="fr-FR" sz="2000" b="1" kern="1200">
              <a:solidFill>
                <a:schemeClr val="tx2"/>
              </a:solidFill>
            </a:rPr>
            <a:t>Na</a:t>
          </a:r>
          <a:r>
            <a:rPr lang="fr-FR" sz="2000" b="1" kern="1200" baseline="30000">
              <a:solidFill>
                <a:schemeClr val="tx2"/>
              </a:solidFill>
            </a:rPr>
            <a:t>+</a:t>
          </a:r>
          <a:r>
            <a:rPr lang="fr-FR" sz="1800" b="1" kern="1200" baseline="0">
              <a:solidFill>
                <a:schemeClr val="tx2"/>
              </a:solidFill>
            </a:rPr>
            <a:t>)</a:t>
          </a:r>
          <a:endParaRPr lang="fr-FR" sz="2000" b="1" kern="1200" baseline="0" dirty="0">
            <a:solidFill>
              <a:schemeClr val="tx2"/>
            </a:solidFill>
          </a:endParaRPr>
        </a:p>
      </dsp:txBody>
      <dsp:txXfrm>
        <a:off x="2312866" y="421221"/>
        <a:ext cx="4597903" cy="345884"/>
      </dsp:txXfrm>
    </dsp:sp>
  </dsp:spTree>
</dsp:drawing>
</file>

<file path=ppt/diagrams/drawing3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35096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3- Le transfert actif des ions</a:t>
          </a:r>
        </a:p>
      </dsp:txBody>
      <dsp:txXfrm>
        <a:off x="2312866" y="53808"/>
        <a:ext cx="4597903" cy="345884"/>
      </dsp:txXfrm>
    </dsp:sp>
    <dsp:sp modelId="{D17923C8-4AB1-491A-BF65-D35B0B0D2BB9}">
      <dsp:nvSpPr>
        <dsp:cNvPr id="0" name=""/>
        <dsp:cNvSpPr/>
      </dsp:nvSpPr>
      <dsp:spPr>
        <a:xfrm>
          <a:off x="2294154" y="402509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000" b="1" kern="1200" dirty="0">
              <a:solidFill>
                <a:schemeClr val="tx2"/>
              </a:solidFill>
            </a:rPr>
            <a:t>3.1. Sodium (</a:t>
          </a:r>
          <a:r>
            <a:rPr lang="fr-FR" sz="2000" b="1" kern="1200">
              <a:solidFill>
                <a:schemeClr val="tx2"/>
              </a:solidFill>
            </a:rPr>
            <a:t>Na</a:t>
          </a:r>
          <a:r>
            <a:rPr lang="fr-FR" sz="2000" b="1" kern="1200" baseline="30000">
              <a:solidFill>
                <a:schemeClr val="tx2"/>
              </a:solidFill>
            </a:rPr>
            <a:t>+</a:t>
          </a:r>
          <a:r>
            <a:rPr lang="fr-FR" sz="1800" b="1" kern="1200" baseline="0">
              <a:solidFill>
                <a:schemeClr val="tx2"/>
              </a:solidFill>
            </a:rPr>
            <a:t>)</a:t>
          </a:r>
          <a:endParaRPr lang="fr-FR" sz="2000" b="1" kern="1200" baseline="0" dirty="0">
            <a:solidFill>
              <a:schemeClr val="tx2"/>
            </a:solidFill>
          </a:endParaRPr>
        </a:p>
      </dsp:txBody>
      <dsp:txXfrm>
        <a:off x="2312866" y="421221"/>
        <a:ext cx="4597903" cy="345884"/>
      </dsp:txXfrm>
    </dsp:sp>
  </dsp:spTree>
</dsp:drawing>
</file>

<file path=ppt/diagrams/drawing3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35096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3- Le transfert actif des ions</a:t>
          </a:r>
        </a:p>
      </dsp:txBody>
      <dsp:txXfrm>
        <a:off x="2312866" y="53808"/>
        <a:ext cx="4597903" cy="345884"/>
      </dsp:txXfrm>
    </dsp:sp>
    <dsp:sp modelId="{D17923C8-4AB1-491A-BF65-D35B0B0D2BB9}">
      <dsp:nvSpPr>
        <dsp:cNvPr id="0" name=""/>
        <dsp:cNvSpPr/>
      </dsp:nvSpPr>
      <dsp:spPr>
        <a:xfrm>
          <a:off x="2294154" y="402509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000" b="1" kern="1200" dirty="0">
              <a:solidFill>
                <a:schemeClr val="tx2"/>
              </a:solidFill>
            </a:rPr>
            <a:t>3.1. Sodium (</a:t>
          </a:r>
          <a:r>
            <a:rPr lang="fr-FR" sz="2000" b="1" kern="1200">
              <a:solidFill>
                <a:schemeClr val="tx2"/>
              </a:solidFill>
            </a:rPr>
            <a:t>Na</a:t>
          </a:r>
          <a:r>
            <a:rPr lang="fr-FR" sz="2000" b="1" kern="1200" baseline="30000">
              <a:solidFill>
                <a:schemeClr val="tx2"/>
              </a:solidFill>
            </a:rPr>
            <a:t>+</a:t>
          </a:r>
          <a:r>
            <a:rPr lang="fr-FR" sz="1800" b="1" kern="1200" baseline="0">
              <a:solidFill>
                <a:schemeClr val="tx2"/>
              </a:solidFill>
            </a:rPr>
            <a:t>)</a:t>
          </a:r>
          <a:endParaRPr lang="fr-FR" sz="2000" b="1" kern="1200" baseline="0" dirty="0">
            <a:solidFill>
              <a:schemeClr val="tx2"/>
            </a:solidFill>
          </a:endParaRPr>
        </a:p>
      </dsp:txBody>
      <dsp:txXfrm>
        <a:off x="2312866" y="421221"/>
        <a:ext cx="4597903" cy="345884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0"/>
          <a:ext cx="4635327" cy="7850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/>
            <a:t>1- Dispositif expérimental</a:t>
          </a:r>
        </a:p>
      </dsp:txBody>
      <dsp:txXfrm>
        <a:off x="2332477" y="38323"/>
        <a:ext cx="4558681" cy="708405"/>
      </dsp:txXfrm>
    </dsp:sp>
  </dsp:spTree>
</dsp:drawing>
</file>

<file path=ppt/diagrams/drawing4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35096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3- Le transfert actif des ions</a:t>
          </a:r>
        </a:p>
      </dsp:txBody>
      <dsp:txXfrm>
        <a:off x="2312866" y="53808"/>
        <a:ext cx="4597903" cy="345884"/>
      </dsp:txXfrm>
    </dsp:sp>
    <dsp:sp modelId="{D17923C8-4AB1-491A-BF65-D35B0B0D2BB9}">
      <dsp:nvSpPr>
        <dsp:cNvPr id="0" name=""/>
        <dsp:cNvSpPr/>
      </dsp:nvSpPr>
      <dsp:spPr>
        <a:xfrm>
          <a:off x="2294154" y="402509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000" b="1" kern="1200" dirty="0">
              <a:solidFill>
                <a:schemeClr val="tx2"/>
              </a:solidFill>
            </a:rPr>
            <a:t>3.1. Sodium (</a:t>
          </a:r>
          <a:r>
            <a:rPr lang="fr-FR" sz="2000" b="1" kern="1200">
              <a:solidFill>
                <a:schemeClr val="tx2"/>
              </a:solidFill>
            </a:rPr>
            <a:t>Na</a:t>
          </a:r>
          <a:r>
            <a:rPr lang="fr-FR" sz="2000" b="1" kern="1200" baseline="30000">
              <a:solidFill>
                <a:schemeClr val="tx2"/>
              </a:solidFill>
            </a:rPr>
            <a:t>+</a:t>
          </a:r>
          <a:r>
            <a:rPr lang="fr-FR" sz="1800" b="1" kern="1200" baseline="0">
              <a:solidFill>
                <a:schemeClr val="tx2"/>
              </a:solidFill>
            </a:rPr>
            <a:t>)</a:t>
          </a:r>
          <a:endParaRPr lang="fr-FR" sz="2000" b="1" kern="1200" baseline="0" dirty="0">
            <a:solidFill>
              <a:schemeClr val="tx2"/>
            </a:solidFill>
          </a:endParaRPr>
        </a:p>
      </dsp:txBody>
      <dsp:txXfrm>
        <a:off x="2312866" y="421221"/>
        <a:ext cx="4597903" cy="345884"/>
      </dsp:txXfrm>
    </dsp:sp>
  </dsp:spTree>
</dsp:drawing>
</file>

<file path=ppt/diagrams/drawing4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35096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3- Le transfert actif des ions</a:t>
          </a:r>
        </a:p>
      </dsp:txBody>
      <dsp:txXfrm>
        <a:off x="2312866" y="53808"/>
        <a:ext cx="4597903" cy="345884"/>
      </dsp:txXfrm>
    </dsp:sp>
    <dsp:sp modelId="{D17923C8-4AB1-491A-BF65-D35B0B0D2BB9}">
      <dsp:nvSpPr>
        <dsp:cNvPr id="0" name=""/>
        <dsp:cNvSpPr/>
      </dsp:nvSpPr>
      <dsp:spPr>
        <a:xfrm>
          <a:off x="2294154" y="402509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000" b="1" kern="1200" dirty="0">
              <a:solidFill>
                <a:schemeClr val="tx2"/>
              </a:solidFill>
            </a:rPr>
            <a:t>3.1. Sodium (</a:t>
          </a:r>
          <a:r>
            <a:rPr lang="fr-FR" sz="2000" b="1" kern="1200">
              <a:solidFill>
                <a:schemeClr val="tx2"/>
              </a:solidFill>
            </a:rPr>
            <a:t>Na</a:t>
          </a:r>
          <a:r>
            <a:rPr lang="fr-FR" sz="2000" b="1" kern="1200" baseline="30000">
              <a:solidFill>
                <a:schemeClr val="tx2"/>
              </a:solidFill>
            </a:rPr>
            <a:t>+</a:t>
          </a:r>
          <a:r>
            <a:rPr lang="fr-FR" sz="1800" b="1" kern="1200" baseline="0">
              <a:solidFill>
                <a:schemeClr val="tx2"/>
              </a:solidFill>
            </a:rPr>
            <a:t>)</a:t>
          </a:r>
          <a:endParaRPr lang="fr-FR" sz="2000" b="1" kern="1200" baseline="0" dirty="0">
            <a:solidFill>
              <a:schemeClr val="tx2"/>
            </a:solidFill>
          </a:endParaRPr>
        </a:p>
      </dsp:txBody>
      <dsp:txXfrm>
        <a:off x="2312866" y="421221"/>
        <a:ext cx="4597903" cy="345884"/>
      </dsp:txXfrm>
    </dsp:sp>
  </dsp:spTree>
</dsp:drawing>
</file>

<file path=ppt/diagrams/drawing4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35096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3- Le transfert actif des ions</a:t>
          </a:r>
        </a:p>
      </dsp:txBody>
      <dsp:txXfrm>
        <a:off x="2312866" y="53808"/>
        <a:ext cx="4597903" cy="345884"/>
      </dsp:txXfrm>
    </dsp:sp>
    <dsp:sp modelId="{D17923C8-4AB1-491A-BF65-D35B0B0D2BB9}">
      <dsp:nvSpPr>
        <dsp:cNvPr id="0" name=""/>
        <dsp:cNvSpPr/>
      </dsp:nvSpPr>
      <dsp:spPr>
        <a:xfrm>
          <a:off x="2294154" y="402509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000" b="1" kern="1200" dirty="0">
              <a:solidFill>
                <a:schemeClr val="tx2"/>
              </a:solidFill>
            </a:rPr>
            <a:t>3.1. Sodium (</a:t>
          </a:r>
          <a:r>
            <a:rPr lang="fr-FR" sz="2000" b="1" kern="1200">
              <a:solidFill>
                <a:schemeClr val="tx2"/>
              </a:solidFill>
            </a:rPr>
            <a:t>Na</a:t>
          </a:r>
          <a:r>
            <a:rPr lang="fr-FR" sz="2000" b="1" kern="1200" baseline="30000">
              <a:solidFill>
                <a:schemeClr val="tx2"/>
              </a:solidFill>
            </a:rPr>
            <a:t>+</a:t>
          </a:r>
          <a:r>
            <a:rPr lang="fr-FR" sz="1800" b="1" kern="1200" baseline="0">
              <a:solidFill>
                <a:schemeClr val="tx2"/>
              </a:solidFill>
            </a:rPr>
            <a:t>)</a:t>
          </a:r>
          <a:endParaRPr lang="fr-FR" sz="2000" b="1" kern="1200" baseline="0" dirty="0">
            <a:solidFill>
              <a:schemeClr val="tx2"/>
            </a:solidFill>
          </a:endParaRPr>
        </a:p>
      </dsp:txBody>
      <dsp:txXfrm>
        <a:off x="2312866" y="421221"/>
        <a:ext cx="4597903" cy="345884"/>
      </dsp:txXfrm>
    </dsp:sp>
  </dsp:spTree>
</dsp:drawing>
</file>

<file path=ppt/diagrams/drawing4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35096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3- Le transfert actif des ions</a:t>
          </a:r>
        </a:p>
      </dsp:txBody>
      <dsp:txXfrm>
        <a:off x="2312866" y="53808"/>
        <a:ext cx="4597903" cy="345884"/>
      </dsp:txXfrm>
    </dsp:sp>
    <dsp:sp modelId="{D17923C8-4AB1-491A-BF65-D35B0B0D2BB9}">
      <dsp:nvSpPr>
        <dsp:cNvPr id="0" name=""/>
        <dsp:cNvSpPr/>
      </dsp:nvSpPr>
      <dsp:spPr>
        <a:xfrm>
          <a:off x="2294154" y="402509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000" b="1" kern="1200" dirty="0">
              <a:solidFill>
                <a:schemeClr val="tx2"/>
              </a:solidFill>
            </a:rPr>
            <a:t>3.1. Sodium (</a:t>
          </a:r>
          <a:r>
            <a:rPr lang="fr-FR" sz="2000" b="1" kern="1200">
              <a:solidFill>
                <a:schemeClr val="tx2"/>
              </a:solidFill>
            </a:rPr>
            <a:t>Na</a:t>
          </a:r>
          <a:r>
            <a:rPr lang="fr-FR" sz="2000" b="1" kern="1200" baseline="30000">
              <a:solidFill>
                <a:schemeClr val="tx2"/>
              </a:solidFill>
            </a:rPr>
            <a:t>+</a:t>
          </a:r>
          <a:r>
            <a:rPr lang="fr-FR" sz="1800" b="1" kern="1200" baseline="0">
              <a:solidFill>
                <a:schemeClr val="tx2"/>
              </a:solidFill>
            </a:rPr>
            <a:t>)</a:t>
          </a:r>
          <a:endParaRPr lang="fr-FR" sz="2000" b="1" kern="1200" baseline="0" dirty="0">
            <a:solidFill>
              <a:schemeClr val="tx2"/>
            </a:solidFill>
          </a:endParaRPr>
        </a:p>
      </dsp:txBody>
      <dsp:txXfrm>
        <a:off x="2312866" y="421221"/>
        <a:ext cx="4597903" cy="345884"/>
      </dsp:txXfrm>
    </dsp:sp>
  </dsp:spTree>
</dsp:drawing>
</file>

<file path=ppt/diagrams/drawing4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35096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3- Le transfert actif des ions</a:t>
          </a:r>
        </a:p>
      </dsp:txBody>
      <dsp:txXfrm>
        <a:off x="2312866" y="53808"/>
        <a:ext cx="4597903" cy="345884"/>
      </dsp:txXfrm>
    </dsp:sp>
    <dsp:sp modelId="{D17923C8-4AB1-491A-BF65-D35B0B0D2BB9}">
      <dsp:nvSpPr>
        <dsp:cNvPr id="0" name=""/>
        <dsp:cNvSpPr/>
      </dsp:nvSpPr>
      <dsp:spPr>
        <a:xfrm>
          <a:off x="2294154" y="402509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000" b="1" kern="1200" dirty="0">
              <a:solidFill>
                <a:schemeClr val="tx2"/>
              </a:solidFill>
            </a:rPr>
            <a:t>3.1. Sodium (</a:t>
          </a:r>
          <a:r>
            <a:rPr lang="fr-FR" sz="2000" b="1" kern="1200">
              <a:solidFill>
                <a:schemeClr val="tx2"/>
              </a:solidFill>
            </a:rPr>
            <a:t>Na</a:t>
          </a:r>
          <a:r>
            <a:rPr lang="fr-FR" sz="2000" b="1" kern="1200" baseline="30000">
              <a:solidFill>
                <a:schemeClr val="tx2"/>
              </a:solidFill>
            </a:rPr>
            <a:t>+</a:t>
          </a:r>
          <a:r>
            <a:rPr lang="fr-FR" sz="1800" b="1" kern="1200" baseline="0">
              <a:solidFill>
                <a:schemeClr val="tx2"/>
              </a:solidFill>
            </a:rPr>
            <a:t>)</a:t>
          </a:r>
          <a:endParaRPr lang="fr-FR" sz="2000" b="1" kern="1200" baseline="0" dirty="0">
            <a:solidFill>
              <a:schemeClr val="tx2"/>
            </a:solidFill>
          </a:endParaRPr>
        </a:p>
      </dsp:txBody>
      <dsp:txXfrm>
        <a:off x="2312866" y="421221"/>
        <a:ext cx="4597903" cy="345884"/>
      </dsp:txXfrm>
    </dsp:sp>
  </dsp:spTree>
</dsp:drawing>
</file>

<file path=ppt/diagrams/drawing4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35096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3- Le transfert actif des ions</a:t>
          </a:r>
        </a:p>
      </dsp:txBody>
      <dsp:txXfrm>
        <a:off x="2312866" y="53808"/>
        <a:ext cx="4597903" cy="345884"/>
      </dsp:txXfrm>
    </dsp:sp>
    <dsp:sp modelId="{D17923C8-4AB1-491A-BF65-D35B0B0D2BB9}">
      <dsp:nvSpPr>
        <dsp:cNvPr id="0" name=""/>
        <dsp:cNvSpPr/>
      </dsp:nvSpPr>
      <dsp:spPr>
        <a:xfrm>
          <a:off x="2294154" y="402509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390" tIns="36195" rIns="72390" bIns="36195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1900" b="1" kern="1200" dirty="0">
              <a:solidFill>
                <a:schemeClr val="tx2"/>
              </a:solidFill>
            </a:rPr>
            <a:t>3.2.Potassium (K+) et </a:t>
          </a:r>
          <a:r>
            <a:rPr lang="fr-FR" sz="1900" b="1" kern="1200" dirty="0" err="1">
              <a:solidFill>
                <a:schemeClr val="tx2"/>
              </a:solidFill>
            </a:rPr>
            <a:t>co</a:t>
          </a:r>
          <a:r>
            <a:rPr lang="fr-FR" sz="1900" b="1" kern="1200" dirty="0">
              <a:solidFill>
                <a:schemeClr val="tx2"/>
              </a:solidFill>
            </a:rPr>
            <a:t>-transfert Na</a:t>
          </a:r>
          <a:r>
            <a:rPr lang="fr-FR" sz="1900" b="1" kern="1200" baseline="30000" dirty="0">
              <a:solidFill>
                <a:schemeClr val="tx2"/>
              </a:solidFill>
            </a:rPr>
            <a:t>+ </a:t>
          </a:r>
          <a:r>
            <a:rPr lang="fr-FR" sz="1900" b="1" kern="1200" baseline="0" dirty="0">
              <a:solidFill>
                <a:schemeClr val="tx2"/>
              </a:solidFill>
            </a:rPr>
            <a:t> /K</a:t>
          </a:r>
          <a:r>
            <a:rPr lang="fr-FR" sz="1900" b="1" kern="1200" baseline="30000" dirty="0">
              <a:solidFill>
                <a:schemeClr val="tx2"/>
              </a:solidFill>
            </a:rPr>
            <a:t>+</a:t>
          </a:r>
        </a:p>
      </dsp:txBody>
      <dsp:txXfrm>
        <a:off x="2312866" y="421221"/>
        <a:ext cx="4597903" cy="345884"/>
      </dsp:txXfrm>
    </dsp:sp>
  </dsp:spTree>
</dsp:drawing>
</file>

<file path=ppt/diagrams/drawing4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35096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3- Le transfert actif des ions</a:t>
          </a:r>
        </a:p>
      </dsp:txBody>
      <dsp:txXfrm>
        <a:off x="2312866" y="53808"/>
        <a:ext cx="4597903" cy="345884"/>
      </dsp:txXfrm>
    </dsp:sp>
    <dsp:sp modelId="{D17923C8-4AB1-491A-BF65-D35B0B0D2BB9}">
      <dsp:nvSpPr>
        <dsp:cNvPr id="0" name=""/>
        <dsp:cNvSpPr/>
      </dsp:nvSpPr>
      <dsp:spPr>
        <a:xfrm>
          <a:off x="2294154" y="402509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390" tIns="36195" rIns="72390" bIns="36195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1900" b="1" kern="1200" dirty="0">
              <a:solidFill>
                <a:schemeClr val="tx2"/>
              </a:solidFill>
            </a:rPr>
            <a:t>3.2.Potassium (K+) et </a:t>
          </a:r>
          <a:r>
            <a:rPr lang="fr-FR" sz="1900" b="1" kern="1200" dirty="0" err="1">
              <a:solidFill>
                <a:schemeClr val="tx2"/>
              </a:solidFill>
            </a:rPr>
            <a:t>co</a:t>
          </a:r>
          <a:r>
            <a:rPr lang="fr-FR" sz="1900" b="1" kern="1200" dirty="0">
              <a:solidFill>
                <a:schemeClr val="tx2"/>
              </a:solidFill>
            </a:rPr>
            <a:t>-transfert Na</a:t>
          </a:r>
          <a:r>
            <a:rPr lang="fr-FR" sz="1900" b="1" kern="1200" baseline="30000" dirty="0">
              <a:solidFill>
                <a:schemeClr val="tx2"/>
              </a:solidFill>
            </a:rPr>
            <a:t>+ </a:t>
          </a:r>
          <a:r>
            <a:rPr lang="fr-FR" sz="1900" b="1" kern="1200" baseline="0" dirty="0">
              <a:solidFill>
                <a:schemeClr val="tx2"/>
              </a:solidFill>
            </a:rPr>
            <a:t> /K</a:t>
          </a:r>
          <a:r>
            <a:rPr lang="fr-FR" sz="1900" b="1" kern="1200" baseline="30000" dirty="0">
              <a:solidFill>
                <a:schemeClr val="tx2"/>
              </a:solidFill>
            </a:rPr>
            <a:t>+</a:t>
          </a:r>
        </a:p>
      </dsp:txBody>
      <dsp:txXfrm>
        <a:off x="2312866" y="421221"/>
        <a:ext cx="4597903" cy="345884"/>
      </dsp:txXfrm>
    </dsp:sp>
  </dsp:spTree>
</dsp:drawing>
</file>

<file path=ppt/diagrams/drawing4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35096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3- Le transfert actif des ions</a:t>
          </a:r>
        </a:p>
      </dsp:txBody>
      <dsp:txXfrm>
        <a:off x="2312866" y="53808"/>
        <a:ext cx="4597903" cy="345884"/>
      </dsp:txXfrm>
    </dsp:sp>
    <dsp:sp modelId="{D17923C8-4AB1-491A-BF65-D35B0B0D2BB9}">
      <dsp:nvSpPr>
        <dsp:cNvPr id="0" name=""/>
        <dsp:cNvSpPr/>
      </dsp:nvSpPr>
      <dsp:spPr>
        <a:xfrm>
          <a:off x="2294154" y="402509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390" tIns="36195" rIns="72390" bIns="36195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1900" b="1" kern="1200" dirty="0">
              <a:solidFill>
                <a:schemeClr val="tx2"/>
              </a:solidFill>
            </a:rPr>
            <a:t>3.2.Potassium (K+) et </a:t>
          </a:r>
          <a:r>
            <a:rPr lang="fr-FR" sz="1900" b="1" kern="1200" dirty="0" err="1">
              <a:solidFill>
                <a:schemeClr val="tx2"/>
              </a:solidFill>
            </a:rPr>
            <a:t>co</a:t>
          </a:r>
          <a:r>
            <a:rPr lang="fr-FR" sz="1900" b="1" kern="1200" dirty="0">
              <a:solidFill>
                <a:schemeClr val="tx2"/>
              </a:solidFill>
            </a:rPr>
            <a:t>-transfert Na</a:t>
          </a:r>
          <a:r>
            <a:rPr lang="fr-FR" sz="1900" b="1" kern="1200" baseline="30000" dirty="0">
              <a:solidFill>
                <a:schemeClr val="tx2"/>
              </a:solidFill>
            </a:rPr>
            <a:t>+ </a:t>
          </a:r>
          <a:r>
            <a:rPr lang="fr-FR" sz="1900" b="1" kern="1200" baseline="0" dirty="0">
              <a:solidFill>
                <a:schemeClr val="tx2"/>
              </a:solidFill>
            </a:rPr>
            <a:t> /K</a:t>
          </a:r>
          <a:r>
            <a:rPr lang="fr-FR" sz="1900" b="1" kern="1200" baseline="30000" dirty="0">
              <a:solidFill>
                <a:schemeClr val="tx2"/>
              </a:solidFill>
            </a:rPr>
            <a:t>+</a:t>
          </a:r>
        </a:p>
      </dsp:txBody>
      <dsp:txXfrm>
        <a:off x="2312866" y="421221"/>
        <a:ext cx="4597903" cy="345884"/>
      </dsp:txXfrm>
    </dsp:sp>
  </dsp:spTree>
</dsp:drawing>
</file>

<file path=ppt/diagrams/drawing4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4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35096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3- Le transfert actif des ions</a:t>
          </a:r>
        </a:p>
      </dsp:txBody>
      <dsp:txXfrm>
        <a:off x="2312866" y="53808"/>
        <a:ext cx="4597903" cy="345884"/>
      </dsp:txXfrm>
    </dsp:sp>
    <dsp:sp modelId="{D17923C8-4AB1-491A-BF65-D35B0B0D2BB9}">
      <dsp:nvSpPr>
        <dsp:cNvPr id="0" name=""/>
        <dsp:cNvSpPr/>
      </dsp:nvSpPr>
      <dsp:spPr>
        <a:xfrm>
          <a:off x="2294154" y="402509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390" tIns="36195" rIns="72390" bIns="36195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1900" b="1" kern="1200" dirty="0">
              <a:solidFill>
                <a:schemeClr val="tx2"/>
              </a:solidFill>
            </a:rPr>
            <a:t>3.2.Potassium (K+) et </a:t>
          </a:r>
          <a:r>
            <a:rPr lang="fr-FR" sz="1900" b="1" kern="1200" dirty="0" err="1">
              <a:solidFill>
                <a:schemeClr val="tx2"/>
              </a:solidFill>
            </a:rPr>
            <a:t>co</a:t>
          </a:r>
          <a:r>
            <a:rPr lang="fr-FR" sz="1900" b="1" kern="1200" dirty="0">
              <a:solidFill>
                <a:schemeClr val="tx2"/>
              </a:solidFill>
            </a:rPr>
            <a:t>-transfert Na</a:t>
          </a:r>
          <a:r>
            <a:rPr lang="fr-FR" sz="1900" b="1" kern="1200" baseline="30000" dirty="0">
              <a:solidFill>
                <a:schemeClr val="tx2"/>
              </a:solidFill>
            </a:rPr>
            <a:t>+ </a:t>
          </a:r>
          <a:r>
            <a:rPr lang="fr-FR" sz="1900" b="1" kern="1200" baseline="0" dirty="0">
              <a:solidFill>
                <a:schemeClr val="tx2"/>
              </a:solidFill>
            </a:rPr>
            <a:t>/ K</a:t>
          </a:r>
          <a:r>
            <a:rPr lang="fr-FR" sz="1900" b="1" kern="1200" baseline="30000" dirty="0">
              <a:solidFill>
                <a:schemeClr val="tx2"/>
              </a:solidFill>
            </a:rPr>
            <a:t>+</a:t>
          </a:r>
        </a:p>
      </dsp:txBody>
      <dsp:txXfrm>
        <a:off x="2312866" y="421221"/>
        <a:ext cx="4597903" cy="345884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5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35096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3- Le transfert actif des ions</a:t>
          </a:r>
        </a:p>
      </dsp:txBody>
      <dsp:txXfrm>
        <a:off x="2312866" y="53808"/>
        <a:ext cx="4597903" cy="345884"/>
      </dsp:txXfrm>
    </dsp:sp>
    <dsp:sp modelId="{D17923C8-4AB1-491A-BF65-D35B0B0D2BB9}">
      <dsp:nvSpPr>
        <dsp:cNvPr id="0" name=""/>
        <dsp:cNvSpPr/>
      </dsp:nvSpPr>
      <dsp:spPr>
        <a:xfrm>
          <a:off x="2294154" y="402509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390" tIns="36195" rIns="72390" bIns="36195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1900" b="1" kern="1200" dirty="0">
              <a:solidFill>
                <a:schemeClr val="tx2"/>
              </a:solidFill>
            </a:rPr>
            <a:t>3.2.Potassium (K+) et </a:t>
          </a:r>
          <a:r>
            <a:rPr lang="fr-FR" sz="1900" b="1" kern="1200" dirty="0" err="1">
              <a:solidFill>
                <a:schemeClr val="tx2"/>
              </a:solidFill>
            </a:rPr>
            <a:t>co</a:t>
          </a:r>
          <a:r>
            <a:rPr lang="fr-FR" sz="1900" b="1" kern="1200" dirty="0">
              <a:solidFill>
                <a:schemeClr val="tx2"/>
              </a:solidFill>
            </a:rPr>
            <a:t>-transfert Na</a:t>
          </a:r>
          <a:r>
            <a:rPr lang="fr-FR" sz="1900" b="1" kern="1200" baseline="30000" dirty="0">
              <a:solidFill>
                <a:schemeClr val="tx2"/>
              </a:solidFill>
            </a:rPr>
            <a:t>+ </a:t>
          </a:r>
          <a:r>
            <a:rPr lang="fr-FR" sz="1900" b="1" kern="1200" baseline="0" dirty="0">
              <a:solidFill>
                <a:schemeClr val="tx2"/>
              </a:solidFill>
            </a:rPr>
            <a:t> /K</a:t>
          </a:r>
          <a:r>
            <a:rPr lang="fr-FR" sz="1900" b="1" kern="1200" baseline="30000" dirty="0">
              <a:solidFill>
                <a:schemeClr val="tx2"/>
              </a:solidFill>
            </a:rPr>
            <a:t>+</a:t>
          </a:r>
        </a:p>
      </dsp:txBody>
      <dsp:txXfrm>
        <a:off x="2312866" y="421221"/>
        <a:ext cx="4597903" cy="345884"/>
      </dsp:txXfrm>
    </dsp:sp>
  </dsp:spTree>
</dsp:drawing>
</file>

<file path=ppt/diagrams/drawing5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35096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3- Le transfert actif des ions</a:t>
          </a:r>
        </a:p>
      </dsp:txBody>
      <dsp:txXfrm>
        <a:off x="2312866" y="53808"/>
        <a:ext cx="4597903" cy="345884"/>
      </dsp:txXfrm>
    </dsp:sp>
    <dsp:sp modelId="{D17923C8-4AB1-491A-BF65-D35B0B0D2BB9}">
      <dsp:nvSpPr>
        <dsp:cNvPr id="0" name=""/>
        <dsp:cNvSpPr/>
      </dsp:nvSpPr>
      <dsp:spPr>
        <a:xfrm>
          <a:off x="2294154" y="402509"/>
          <a:ext cx="4635327" cy="38330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2390" tIns="36195" rIns="72390" bIns="36195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1900" b="1" kern="1200" dirty="0">
              <a:solidFill>
                <a:schemeClr val="tx2"/>
              </a:solidFill>
            </a:rPr>
            <a:t>3.2. Potassium (K+) et </a:t>
          </a:r>
          <a:r>
            <a:rPr lang="fr-FR" sz="1900" b="1" kern="1200" dirty="0" err="1">
              <a:solidFill>
                <a:schemeClr val="tx2"/>
              </a:solidFill>
            </a:rPr>
            <a:t>co</a:t>
          </a:r>
          <a:r>
            <a:rPr lang="fr-FR" sz="1900" b="1" kern="1200" dirty="0">
              <a:solidFill>
                <a:schemeClr val="tx2"/>
              </a:solidFill>
            </a:rPr>
            <a:t>-transfert Na</a:t>
          </a:r>
          <a:r>
            <a:rPr lang="fr-FR" sz="1900" b="1" kern="1200" baseline="30000" dirty="0">
              <a:solidFill>
                <a:schemeClr val="tx2"/>
              </a:solidFill>
            </a:rPr>
            <a:t>+ </a:t>
          </a:r>
          <a:r>
            <a:rPr lang="fr-FR" sz="1900" b="1" kern="1200" baseline="0" dirty="0">
              <a:solidFill>
                <a:schemeClr val="tx2"/>
              </a:solidFill>
            </a:rPr>
            <a:t> /K</a:t>
          </a:r>
          <a:r>
            <a:rPr lang="fr-FR" sz="1900" b="1" kern="1200" baseline="30000" dirty="0">
              <a:solidFill>
                <a:schemeClr val="tx2"/>
              </a:solidFill>
            </a:rPr>
            <a:t>+</a:t>
          </a:r>
        </a:p>
      </dsp:txBody>
      <dsp:txXfrm>
        <a:off x="2312866" y="421221"/>
        <a:ext cx="4597903" cy="345884"/>
      </dsp:txXfrm>
    </dsp:sp>
  </dsp:spTree>
</dsp:drawing>
</file>

<file path=ppt/diagrams/drawing5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4- Le potentiel de repos :</a:t>
          </a:r>
        </a:p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chemeClr val="tx2"/>
              </a:solidFill>
            </a:rPr>
            <a:t>un déséquilibre stable</a:t>
          </a:r>
        </a:p>
      </dsp:txBody>
      <dsp:txXfrm>
        <a:off x="2332477" y="39089"/>
        <a:ext cx="4558681" cy="708405"/>
      </dsp:txXfrm>
    </dsp:sp>
  </dsp:spTree>
</dsp:drawing>
</file>

<file path=ppt/diagrams/drawing5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rgbClr val="4F81BD">
            <a:hueOff val="0"/>
            <a:satOff val="0"/>
            <a:lumOff val="0"/>
            <a:alphaOff val="0"/>
          </a:srgb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rgbClr val="FFFFFF"/>
              </a:solidFill>
              <a:latin typeface="Franklin Gothic Book"/>
              <a:ea typeface="+mn-ea"/>
              <a:cs typeface="+mn-cs"/>
            </a:rPr>
            <a:t>4- Le potentiel de repos </a:t>
          </a:r>
        </a:p>
      </dsp:txBody>
      <dsp:txXfrm>
        <a:off x="2332477" y="39089"/>
        <a:ext cx="4558681" cy="708405"/>
      </dsp:txXfrm>
    </dsp:sp>
  </dsp:spTree>
</dsp:drawing>
</file>

<file path=ppt/diagrams/drawing5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rgbClr val="4F81BD">
            <a:hueOff val="0"/>
            <a:satOff val="0"/>
            <a:lumOff val="0"/>
            <a:alphaOff val="0"/>
          </a:srgb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rgbClr val="FFFFFF"/>
              </a:solidFill>
              <a:latin typeface="Franklin Gothic Book"/>
              <a:ea typeface="+mn-ea"/>
              <a:cs typeface="+mn-cs"/>
            </a:rPr>
            <a:t>4- Le potentiel de repos </a:t>
          </a:r>
        </a:p>
      </dsp:txBody>
      <dsp:txXfrm>
        <a:off x="2332477" y="39089"/>
        <a:ext cx="4558681" cy="708405"/>
      </dsp:txXfrm>
    </dsp:sp>
  </dsp:spTree>
</dsp:drawing>
</file>

<file path=ppt/diagrams/drawing5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83213" y="0"/>
          <a:ext cx="4635327" cy="785051"/>
        </a:xfrm>
        <a:prstGeom prst="roundRect">
          <a:avLst/>
        </a:prstGeom>
        <a:solidFill>
          <a:srgbClr val="4F81BD">
            <a:hueOff val="0"/>
            <a:satOff val="0"/>
            <a:lumOff val="0"/>
            <a:alphaOff val="0"/>
          </a:srgb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rgbClr val="FFFFFF"/>
              </a:solidFill>
              <a:latin typeface="Franklin Gothic Book"/>
              <a:ea typeface="+mn-ea"/>
              <a:cs typeface="+mn-cs"/>
            </a:rPr>
            <a:t>4- Le potentiel de repos :</a:t>
          </a:r>
        </a:p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rgbClr val="FFFFFF"/>
              </a:solidFill>
              <a:latin typeface="Franklin Gothic Book"/>
              <a:ea typeface="+mn-ea"/>
              <a:cs typeface="+mn-cs"/>
            </a:rPr>
            <a:t>un déséquilibre stable</a:t>
          </a:r>
        </a:p>
      </dsp:txBody>
      <dsp:txXfrm>
        <a:off x="2321536" y="38323"/>
        <a:ext cx="4558681" cy="708405"/>
      </dsp:txXfrm>
    </dsp:sp>
  </dsp:spTree>
</dsp:drawing>
</file>

<file path=ppt/diagrams/drawing5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rgbClr val="4F81BD">
            <a:hueOff val="0"/>
            <a:satOff val="0"/>
            <a:lumOff val="0"/>
            <a:alphaOff val="0"/>
          </a:srgb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rgbClr val="FFFFFF"/>
              </a:solidFill>
              <a:latin typeface="Franklin Gothic Book"/>
              <a:ea typeface="+mn-ea"/>
              <a:cs typeface="+mn-cs"/>
            </a:rPr>
            <a:t>4- Le potentiel de repos :</a:t>
          </a:r>
        </a:p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rgbClr val="FFFFFF"/>
              </a:solidFill>
              <a:latin typeface="Franklin Gothic Book"/>
              <a:ea typeface="+mn-ea"/>
              <a:cs typeface="+mn-cs"/>
            </a:rPr>
            <a:t>un </a:t>
          </a:r>
          <a:r>
            <a:rPr lang="fr-FR" sz="2400" b="1" kern="1200" dirty="0">
              <a:solidFill>
                <a:srgbClr val="FF0000"/>
              </a:solidFill>
              <a:latin typeface="Franklin Gothic Book"/>
              <a:ea typeface="+mn-ea"/>
              <a:cs typeface="+mn-cs"/>
            </a:rPr>
            <a:t>déséquilibre</a:t>
          </a:r>
          <a:r>
            <a:rPr lang="fr-FR" sz="2400" b="1" kern="1200" dirty="0">
              <a:solidFill>
                <a:srgbClr val="FFFFFF"/>
              </a:solidFill>
              <a:latin typeface="Franklin Gothic Book"/>
              <a:ea typeface="+mn-ea"/>
              <a:cs typeface="+mn-cs"/>
            </a:rPr>
            <a:t> ‘stable’</a:t>
          </a:r>
        </a:p>
      </dsp:txBody>
      <dsp:txXfrm>
        <a:off x="2332477" y="39089"/>
        <a:ext cx="4558681" cy="708405"/>
      </dsp:txXfrm>
    </dsp:sp>
  </dsp:spTree>
</dsp:drawing>
</file>

<file path=ppt/diagrams/drawing5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rgbClr val="4F81BD">
            <a:hueOff val="0"/>
            <a:satOff val="0"/>
            <a:lumOff val="0"/>
            <a:alphaOff val="0"/>
          </a:srgb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rgbClr val="FFFFFF"/>
              </a:solidFill>
              <a:latin typeface="Franklin Gothic Book"/>
              <a:ea typeface="+mn-ea"/>
              <a:cs typeface="+mn-cs"/>
            </a:rPr>
            <a:t>4- Le potentiel de repos :</a:t>
          </a:r>
        </a:p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rgbClr val="FFFFFF"/>
              </a:solidFill>
              <a:latin typeface="Franklin Gothic Book"/>
              <a:ea typeface="+mn-ea"/>
              <a:cs typeface="+mn-cs"/>
            </a:rPr>
            <a:t>un </a:t>
          </a:r>
          <a:r>
            <a:rPr lang="fr-FR" sz="2400" b="1" kern="1200" dirty="0">
              <a:solidFill>
                <a:srgbClr val="FF0000"/>
              </a:solidFill>
              <a:latin typeface="Franklin Gothic Book"/>
              <a:ea typeface="+mn-ea"/>
              <a:cs typeface="+mn-cs"/>
            </a:rPr>
            <a:t>déséquilibre</a:t>
          </a:r>
          <a:r>
            <a:rPr lang="fr-FR" sz="2400" b="1" kern="1200" dirty="0">
              <a:solidFill>
                <a:srgbClr val="FFFFFF"/>
              </a:solidFill>
              <a:latin typeface="Franklin Gothic Book"/>
              <a:ea typeface="+mn-ea"/>
              <a:cs typeface="+mn-cs"/>
            </a:rPr>
            <a:t> ‘stable’</a:t>
          </a:r>
        </a:p>
      </dsp:txBody>
      <dsp:txXfrm>
        <a:off x="2332477" y="39089"/>
        <a:ext cx="4558681" cy="708405"/>
      </dsp:txXfrm>
    </dsp:sp>
  </dsp:spTree>
</dsp:drawing>
</file>

<file path=ppt/diagrams/drawing5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79DB32-8E95-4A89-817B-42998B07498A}">
      <dsp:nvSpPr>
        <dsp:cNvPr id="0" name=""/>
        <dsp:cNvSpPr/>
      </dsp:nvSpPr>
      <dsp:spPr>
        <a:xfrm>
          <a:off x="2294154" y="766"/>
          <a:ext cx="4635327" cy="785051"/>
        </a:xfrm>
        <a:prstGeom prst="roundRect">
          <a:avLst/>
        </a:prstGeom>
        <a:solidFill>
          <a:srgbClr val="4F81BD">
            <a:hueOff val="0"/>
            <a:satOff val="0"/>
            <a:lumOff val="0"/>
            <a:alphaOff val="0"/>
          </a:srgbClr>
        </a:solid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tabLst>
              <a:tab pos="92075" algn="l"/>
            </a:tabLst>
          </a:pPr>
          <a:r>
            <a:rPr lang="fr-FR" sz="2400" b="1" kern="1200" dirty="0">
              <a:solidFill>
                <a:srgbClr val="FFFFFF"/>
              </a:solidFill>
              <a:latin typeface="Franklin Gothic Book"/>
              <a:ea typeface="+mn-ea"/>
              <a:cs typeface="+mn-cs"/>
            </a:rPr>
            <a:t>4- Le potentiel de repos</a:t>
          </a:r>
        </a:p>
      </dsp:txBody>
      <dsp:txXfrm>
        <a:off x="2332477" y="39089"/>
        <a:ext cx="4558681" cy="708405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0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1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2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3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4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5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6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7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8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9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0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1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2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3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4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5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6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7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8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9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0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1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2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3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4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5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6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7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8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9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0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1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2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3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4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5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6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7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8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9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50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51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52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53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54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55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56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57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58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fld id="{C85FF894-4879-4E7E-8108-B09D8EB1232D}" type="datetimeFigureOut">
              <a:rPr lang="fr-FR"/>
              <a:pPr>
                <a:defRPr/>
              </a:pPr>
              <a:t>14/01/2025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fr-FR" noProof="0"/>
          </a:p>
        </p:txBody>
      </p:sp>
      <p:sp>
        <p:nvSpPr>
          <p:cNvPr id="5" name="Espace réservé des commentaires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 noProof="0"/>
              <a:t>Cliquez pour modifier les styles du texte du masque</a:t>
            </a:r>
          </a:p>
          <a:p>
            <a:pPr lvl="1"/>
            <a:r>
              <a:rPr lang="fr-FR" noProof="0"/>
              <a:t>Deuxième niveau</a:t>
            </a:r>
          </a:p>
          <a:p>
            <a:pPr lvl="2"/>
            <a:r>
              <a:rPr lang="fr-FR" noProof="0"/>
              <a:t>Troisième niveau</a:t>
            </a:r>
          </a:p>
          <a:p>
            <a:pPr lvl="3"/>
            <a:r>
              <a:rPr lang="fr-FR" noProof="0"/>
              <a:t>Quatrième niveau</a:t>
            </a:r>
          </a:p>
          <a:p>
            <a:pPr lvl="4"/>
            <a:r>
              <a:rPr lang="fr-FR" noProof="0"/>
              <a:t>Cinquième niveau</a:t>
            </a: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fld id="{62D1ABA1-DEE0-4D2F-93F5-449A12DF47C3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316007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62D1ABA1-DEE0-4D2F-93F5-449A12DF47C3}" type="slidenum">
              <a:rPr lang="fr-FR" smtClean="0"/>
              <a:pPr>
                <a:defRPr/>
              </a:pPr>
              <a:t>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6370485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Espace réservé de l'image des diapositives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5059" name="Espace réservé des commentaires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CE25CA2-021A-4D73-B173-D9E950B9B14F}" type="slidenum">
              <a:rPr lang="fr-FR" smtClean="0"/>
              <a:pPr>
                <a:defRPr/>
              </a:pPr>
              <a:t>25</a:t>
            </a:fld>
            <a:endParaRPr lang="fr-FR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62D1ABA1-DEE0-4D2F-93F5-449A12DF47C3}" type="slidenum">
              <a:rPr lang="fr-FR" smtClean="0"/>
              <a:pPr>
                <a:defRPr/>
              </a:pPr>
              <a:t>31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3835340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62D1ABA1-DEE0-4D2F-93F5-449A12DF47C3}" type="slidenum">
              <a:rPr lang="fr-FR" smtClean="0"/>
              <a:pPr>
                <a:defRPr/>
              </a:pPr>
              <a:t>32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6108982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Espace réservé de l'image des diapositives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Espace réservé des commentaires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F33A927F-0F8A-4289-A0D7-EEC703A582E6}" type="slidenum">
              <a:rPr lang="fr-FR" smtClean="0"/>
              <a:pPr>
                <a:defRPr/>
              </a:pPr>
              <a:t>43</a:t>
            </a:fld>
            <a:endParaRPr lang="fr-FR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Espace réservé de l'image des diapositives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74755" name="Espace réservé des commentaires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B3EC13A1-B616-4500-AC5C-5F2BAFE7EB84}" type="slidenum">
              <a:rPr lang="fr-FR" smtClean="0"/>
              <a:pPr>
                <a:defRPr/>
              </a:pPr>
              <a:t>44</a:t>
            </a:fld>
            <a:endParaRPr lang="fr-FR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Espace réservé de l'image des diapositives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74755" name="Espace réservé des commentaires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B3EC13A1-B616-4500-AC5C-5F2BAFE7EB84}" type="slidenum">
              <a:rPr lang="fr-FR" smtClean="0"/>
              <a:pPr>
                <a:defRPr/>
              </a:pPr>
              <a:t>47</a:t>
            </a:fld>
            <a:endParaRPr lang="fr-FR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62D1ABA1-DEE0-4D2F-93F5-449A12DF47C3}" type="slidenum">
              <a:rPr lang="fr-FR" smtClean="0"/>
              <a:pPr>
                <a:defRPr/>
              </a:pPr>
              <a:t>50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72760775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Espace réservé de l'image des diapositives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64515" name="Espace réservé des commentaires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4FE26BA-7EC7-4523-A5F4-3D3770E28CBD}" type="slidenum">
              <a:rPr lang="fr-FR" smtClean="0"/>
              <a:pPr>
                <a:defRPr/>
              </a:pPr>
              <a:t>71</a:t>
            </a:fld>
            <a:endParaRPr lang="fr-FR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Espace réservé de l'image des diapositives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64515" name="Espace réservé des commentaires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4FE26BA-7EC7-4523-A5F4-3D3770E28CBD}" type="slidenum">
              <a:rPr lang="fr-FR" smtClean="0"/>
              <a:pPr>
                <a:defRPr/>
              </a:pPr>
              <a:t>72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7881381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Espace réservé de l'image des diapositives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64515" name="Espace réservé des commentaires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4FE26BA-7EC7-4523-A5F4-3D3770E28CBD}" type="slidenum">
              <a:rPr lang="fr-FR" smtClean="0"/>
              <a:pPr>
                <a:defRPr/>
              </a:pPr>
              <a:t>82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8689483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62D1ABA1-DEE0-4D2F-93F5-449A12DF47C3}" type="slidenum">
              <a:rPr lang="fr-FR" smtClean="0"/>
              <a:pPr>
                <a:defRPr/>
              </a:pPr>
              <a:t>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3676900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1BEA9E9-7D57-4042-B239-3FD0885F0DC5}" type="slidenum">
              <a:rPr kumimoji="0" lang="fr-FR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fr-FR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51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155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7707379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EF8BCA4-6389-4FB9-A8C7-F2AEA88BD2EF}" type="slidenum">
              <a:rPr kumimoji="0" lang="fr-FR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89</a:t>
            </a:fld>
            <a:endParaRPr kumimoji="0" lang="fr-FR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9843981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DE0309B-0828-4896-85A2-F81C9EC696F9}" type="slidenum">
              <a:rPr kumimoji="0" lang="fr-FR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fr-FR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56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667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700617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BC51BF9-D6F8-4792-9FD8-528E4D8AA8C2}" type="slidenum">
              <a:rPr kumimoji="0" lang="fr-FR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91</a:t>
            </a:fld>
            <a:endParaRPr kumimoji="0" lang="fr-FR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57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770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2604298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CA7271B-5D83-448D-B097-5F1A24967BC8}" type="slidenum">
              <a:rPr kumimoji="0" lang="fr-FR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fr-FR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58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87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323975" y="3225800"/>
            <a:ext cx="7278688" cy="204788"/>
          </a:xfrm>
          <a:noFill/>
        </p:spPr>
        <p:txBody>
          <a:bodyPr>
            <a:normAutofit fontScale="77500" lnSpcReduction="20000"/>
          </a:bodyPr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802295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D1ABA1-DEE0-4D2F-93F5-449A12DF47C3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283409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62D1ABA1-DEE0-4D2F-93F5-449A12DF47C3}" type="slidenum">
              <a:rPr lang="fr-FR" smtClean="0"/>
              <a:pPr>
                <a:defRPr/>
              </a:pPr>
              <a:t>14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3656961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62D1ABA1-DEE0-4D2F-93F5-449A12DF47C3}" type="slidenum">
              <a:rPr lang="fr-FR" smtClean="0"/>
              <a:pPr>
                <a:defRPr/>
              </a:pPr>
              <a:t>19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2597303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62D1ABA1-DEE0-4D2F-93F5-449A12DF47C3}" type="slidenum">
              <a:rPr lang="fr-FR" smtClean="0"/>
              <a:pPr>
                <a:defRPr/>
              </a:pPr>
              <a:t>20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4914473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62D1ABA1-DEE0-4D2F-93F5-449A12DF47C3}" type="slidenum">
              <a:rPr lang="fr-FR" smtClean="0"/>
              <a:pPr>
                <a:defRPr/>
              </a:pPr>
              <a:t>21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39439718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62D1ABA1-DEE0-4D2F-93F5-449A12DF47C3}" type="slidenum">
              <a:rPr lang="fr-FR" smtClean="0"/>
              <a:pPr>
                <a:defRPr/>
              </a:pPr>
              <a:t>22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42825813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62D1ABA1-DEE0-4D2F-93F5-449A12DF47C3}" type="slidenum">
              <a:rPr lang="fr-FR" smtClean="0"/>
              <a:pPr>
                <a:defRPr/>
              </a:pPr>
              <a:t>23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60824901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re 21"/>
          <p:cNvSpPr>
            <a:spLocks noGrp="1"/>
          </p:cNvSpPr>
          <p:nvPr>
            <p:ph type="title"/>
          </p:nvPr>
        </p:nvSpPr>
        <p:spPr>
          <a:xfrm>
            <a:off x="304800" y="332656"/>
            <a:ext cx="8686800" cy="838200"/>
          </a:xfrm>
        </p:spPr>
        <p:txBody>
          <a:bodyPr>
            <a:normAutofit/>
          </a:bodyPr>
          <a:lstStyle>
            <a:lvl1pPr algn="r">
              <a:defRPr sz="3200">
                <a:solidFill>
                  <a:schemeClr val="bg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fr-FR" dirty="0"/>
              <a:t>Cliquez pour modifier le style du titre</a:t>
            </a:r>
            <a:endParaRPr lang="en-US" dirty="0"/>
          </a:p>
        </p:txBody>
      </p:sp>
      <p:sp>
        <p:nvSpPr>
          <p:cNvPr id="27" name="Espace réservé du contenu 26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bg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bg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bg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bg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  <a:endParaRPr lang="en-US" dirty="0"/>
          </a:p>
        </p:txBody>
      </p:sp>
      <p:sp>
        <p:nvSpPr>
          <p:cNvPr id="4" name="Espace réservé de la date 2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2DB494-C438-4AFF-A0F0-418E2B770D3C}" type="datetime1">
              <a:rPr lang="fr-FR" smtClean="0"/>
              <a:t>14/01/2025</a:t>
            </a:fld>
            <a:endParaRPr lang="fr-FR"/>
          </a:p>
        </p:txBody>
      </p:sp>
      <p:sp>
        <p:nvSpPr>
          <p:cNvPr id="5" name="Espace réservé du pied de page 18"/>
          <p:cNvSpPr>
            <a:spLocks noGrp="1"/>
          </p:cNvSpPr>
          <p:nvPr>
            <p:ph type="ftr" sz="quarter" idx="11"/>
          </p:nvPr>
        </p:nvSpPr>
        <p:spPr>
          <a:xfrm>
            <a:off x="3581400" y="76200"/>
            <a:ext cx="2895600" cy="2889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Espace réservé du numéro de diapositive 15"/>
          <p:cNvSpPr>
            <a:spLocks noGrp="1"/>
          </p:cNvSpPr>
          <p:nvPr>
            <p:ph type="sldNum" sz="quarter" idx="12"/>
          </p:nvPr>
        </p:nvSpPr>
        <p:spPr>
          <a:xfrm>
            <a:off x="8229600" y="6473825"/>
            <a:ext cx="758825" cy="2476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91E828-888D-4C37-AEDC-ACDE129598EC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D61C36-BC9E-4BD5-BAC9-8CDA657D9AA6}" type="datetime1">
              <a:rPr lang="fr-FR" smtClean="0"/>
              <a:t>14/01/2025</a:t>
            </a:fld>
            <a:endParaRPr lang="fr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3CC006-9E89-4D87-B1FA-6E33BE9D58C8}" type="slidenum">
              <a:rPr lang="fr-CA"/>
              <a:pPr>
                <a:defRPr/>
              </a:pPr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131428429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E13E99-C50D-4E4D-9CBD-6364A02F9312}" type="datetime1">
              <a:rPr lang="fr-FR" smtClean="0"/>
              <a:t>14/01/2025</a:t>
            </a:fld>
            <a:endParaRPr lang="fr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18C16E-EF72-4E0E-80C9-57158C1F2BE0}" type="slidenum">
              <a:rPr lang="fr-CA"/>
              <a:pPr>
                <a:defRPr/>
              </a:pPr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282197550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A21DE9-0F84-4CC5-8C0A-3517A264B1BC}" type="datetime1">
              <a:rPr lang="fr-FR" smtClean="0"/>
              <a:t>14/01/2025</a:t>
            </a:fld>
            <a:endParaRPr lang="fr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02AAD4-EBAE-47FC-AD58-3BC5DF9D4B6A}" type="slidenum">
              <a:rPr lang="fr-CA"/>
              <a:pPr>
                <a:defRPr/>
              </a:pPr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262528391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fr-FR" noProof="0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036D18-5AE4-46D5-8E76-5C4781987B1C}" type="datetime1">
              <a:rPr lang="fr-FR" smtClean="0"/>
              <a:t>14/01/2025</a:t>
            </a:fld>
            <a:endParaRPr lang="fr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BCE17C-6305-471A-9D48-AD05A2E20870}" type="slidenum">
              <a:rPr lang="fr-CA"/>
              <a:pPr>
                <a:defRPr/>
              </a:pPr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184968372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2DDFF7-818C-4AD3-8D99-E1F38F7F53BA}" type="datetime1">
              <a:rPr lang="fr-FR" smtClean="0"/>
              <a:t>14/01/2025</a:t>
            </a:fld>
            <a:endParaRPr lang="fr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88A76B-7DFA-4A37-8BA8-FD3A2CC1BDD0}" type="slidenum">
              <a:rPr lang="fr-CA"/>
              <a:pPr>
                <a:defRPr/>
              </a:pPr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58268441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EC6AE9-AC95-44D6-B81E-26C56E1B5025}" type="datetime1">
              <a:rPr lang="fr-FR" smtClean="0"/>
              <a:t>14/01/2025</a:t>
            </a:fld>
            <a:endParaRPr lang="fr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5012F7-16FE-4C3D-A926-9B2361548A13}" type="slidenum">
              <a:rPr lang="fr-CA"/>
              <a:pPr>
                <a:defRPr/>
              </a:pPr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304564122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fr-FR"/>
              <a:t>Modifiez le style des sous-titres du masque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EFA590-8C47-4050-9962-9AA5574A0720}" type="datetime1">
              <a:rPr lang="fr-FR" smtClean="0">
                <a:solidFill>
                  <a:srgbClr val="000000"/>
                </a:solidFill>
              </a:rPr>
              <a:t>14/01/2025</a:t>
            </a:fld>
            <a:endParaRPr lang="fr-CA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fr-CA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D1DA12F-9BED-44C7-93AE-68F3F5128A45}" type="slidenum">
              <a:rPr lang="fr-CA">
                <a:solidFill>
                  <a:srgbClr val="000000"/>
                </a:solidFill>
              </a:rPr>
              <a:pPr/>
              <a:t>‹N°›</a:t>
            </a:fld>
            <a:endParaRPr lang="fr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130236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865D2B6-023E-4D28-95AF-7C7AE6FD3BCC}" type="datetime1">
              <a:rPr lang="fr-FR" smtClean="0">
                <a:solidFill>
                  <a:srgbClr val="000000"/>
                </a:solidFill>
              </a:rPr>
              <a:t>14/01/2025</a:t>
            </a:fld>
            <a:endParaRPr lang="fr-CA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fr-CA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39F0A0A-8983-4711-9E3D-30FA71E9D34B}" type="slidenum">
              <a:rPr lang="fr-CA">
                <a:solidFill>
                  <a:srgbClr val="000000"/>
                </a:solidFill>
              </a:rPr>
              <a:pPr/>
              <a:t>‹N°›</a:t>
            </a:fld>
            <a:endParaRPr lang="fr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541193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BCCBCA8-79E3-43AD-B55F-321EC2E514D5}" type="datetime1">
              <a:rPr lang="fr-FR" smtClean="0">
                <a:solidFill>
                  <a:srgbClr val="000000"/>
                </a:solidFill>
              </a:rPr>
              <a:t>14/01/2025</a:t>
            </a:fld>
            <a:endParaRPr lang="fr-CA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fr-CA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D5A6114-C127-476D-967B-4C3B595CC490}" type="slidenum">
              <a:rPr lang="fr-CA">
                <a:solidFill>
                  <a:srgbClr val="000000"/>
                </a:solidFill>
              </a:rPr>
              <a:pPr/>
              <a:t>‹N°›</a:t>
            </a:fld>
            <a:endParaRPr lang="fr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049605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3371F86-CC61-4A20-A727-780482D70510}" type="datetime1">
              <a:rPr lang="fr-FR" smtClean="0">
                <a:solidFill>
                  <a:srgbClr val="000000"/>
                </a:solidFill>
              </a:rPr>
              <a:t>14/01/2025</a:t>
            </a:fld>
            <a:endParaRPr lang="fr-CA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fr-CA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13E00B5-0430-4F78-85B1-5681C1B69D14}" type="slidenum">
              <a:rPr lang="fr-CA">
                <a:solidFill>
                  <a:srgbClr val="000000"/>
                </a:solidFill>
              </a:rPr>
              <a:pPr/>
              <a:t>‹N°›</a:t>
            </a:fld>
            <a:endParaRPr lang="fr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420895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necteur droit 3"/>
          <p:cNvSpPr>
            <a:spLocks noChangeShapeType="1"/>
          </p:cNvSpPr>
          <p:nvPr/>
        </p:nvSpPr>
        <p:spPr bwMode="auto">
          <a:xfrm>
            <a:off x="514350" y="3444902"/>
            <a:ext cx="862965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sp>
        <p:nvSpPr>
          <p:cNvPr id="6" name="Espace réservé du texte 5"/>
          <p:cNvSpPr>
            <a:spLocks noGrp="1"/>
          </p:cNvSpPr>
          <p:nvPr>
            <p:ph type="body" idx="1"/>
          </p:nvPr>
        </p:nvSpPr>
        <p:spPr>
          <a:xfrm>
            <a:off x="381000" y="1676400"/>
            <a:ext cx="8458200" cy="1219200"/>
          </a:xfrm>
        </p:spPr>
        <p:txBody>
          <a:bodyPr anchor="b"/>
          <a:lstStyle>
            <a:lvl1pPr marL="0" indent="0" algn="r">
              <a:buNone/>
              <a:defRPr sz="2000">
                <a:solidFill>
                  <a:schemeClr val="tx2">
                    <a:shade val="75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8" name="Titre 7"/>
          <p:cNvSpPr>
            <a:spLocks noGrp="1"/>
          </p:cNvSpPr>
          <p:nvPr>
            <p:ph type="title"/>
          </p:nvPr>
        </p:nvSpPr>
        <p:spPr>
          <a:xfrm>
            <a:off x="180475" y="2780928"/>
            <a:ext cx="8686800" cy="1184825"/>
          </a:xfrm>
        </p:spPr>
        <p:txBody>
          <a:bodyPr rtlCol="0" anchor="t">
            <a:normAutofit/>
          </a:bodyPr>
          <a:lstStyle>
            <a:lvl1pPr algn="r">
              <a:defRPr sz="3200">
                <a:solidFill>
                  <a:schemeClr val="bg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fr-FR" dirty="0"/>
              <a:t>Cliquez pour modifier le style du titre</a:t>
            </a:r>
            <a:endParaRPr lang="en-US" dirty="0"/>
          </a:p>
        </p:txBody>
      </p:sp>
      <p:sp>
        <p:nvSpPr>
          <p:cNvPr id="5" name="Espace réservé de la date 18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40E2DD-A620-4122-B736-DDA7A51580BB}" type="datetime1">
              <a:rPr lang="fr-FR" smtClean="0"/>
              <a:t>14/01/2025</a:t>
            </a:fld>
            <a:endParaRPr lang="fr-FR"/>
          </a:p>
        </p:txBody>
      </p:sp>
      <p:sp>
        <p:nvSpPr>
          <p:cNvPr id="7" name="Espace réservé du pied de page 10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9" name="Espace réservé du numéro de diapositive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ED0299-38C8-4E95-A764-5D3078D208C9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4E04BE6-AA28-4F73-B544-2A35678DBEA2}" type="datetime1">
              <a:rPr lang="fr-FR" smtClean="0">
                <a:solidFill>
                  <a:srgbClr val="000000"/>
                </a:solidFill>
              </a:rPr>
              <a:t>14/01/2025</a:t>
            </a:fld>
            <a:endParaRPr lang="fr-CA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fr-CA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0F08C8C-19BD-4826-8995-38712C610E62}" type="slidenum">
              <a:rPr lang="fr-CA">
                <a:solidFill>
                  <a:srgbClr val="000000"/>
                </a:solidFill>
              </a:rPr>
              <a:pPr/>
              <a:t>‹N°›</a:t>
            </a:fld>
            <a:endParaRPr lang="fr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657460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B7B71EE-9C9A-4B5C-AA5A-A50F1007EF7A}" type="datetime1">
              <a:rPr lang="fr-FR" smtClean="0">
                <a:solidFill>
                  <a:srgbClr val="000000"/>
                </a:solidFill>
              </a:rPr>
              <a:t>14/01/2025</a:t>
            </a:fld>
            <a:endParaRPr lang="fr-CA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fr-CA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237C05E-7BE5-4E36-AFE8-DAB77558B57B}" type="slidenum">
              <a:rPr lang="fr-CA">
                <a:solidFill>
                  <a:srgbClr val="000000"/>
                </a:solidFill>
              </a:rPr>
              <a:pPr/>
              <a:t>‹N°›</a:t>
            </a:fld>
            <a:endParaRPr lang="fr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636745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A2D0B2-AE7A-4AE4-9DB2-5BED04179894}" type="datetime1">
              <a:rPr lang="fr-FR" smtClean="0">
                <a:solidFill>
                  <a:srgbClr val="000000"/>
                </a:solidFill>
              </a:rPr>
              <a:t>14/01/2025</a:t>
            </a:fld>
            <a:endParaRPr lang="fr-CA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fr-CA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FA6AF32-D19B-4AA1-A24D-F656B15294B8}" type="slidenum">
              <a:rPr lang="fr-CA">
                <a:solidFill>
                  <a:srgbClr val="000000"/>
                </a:solidFill>
              </a:rPr>
              <a:pPr/>
              <a:t>‹N°›</a:t>
            </a:fld>
            <a:endParaRPr lang="fr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613807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2C2B7A6-D782-4BCE-BBD1-F30109C3D990}" type="datetime1">
              <a:rPr lang="fr-FR" smtClean="0">
                <a:solidFill>
                  <a:srgbClr val="000000"/>
                </a:solidFill>
              </a:rPr>
              <a:t>14/01/2025</a:t>
            </a:fld>
            <a:endParaRPr lang="fr-CA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fr-CA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E340AD7-B6A6-42E9-A4CE-6689760A8317}" type="slidenum">
              <a:rPr lang="fr-CA">
                <a:solidFill>
                  <a:srgbClr val="000000"/>
                </a:solidFill>
              </a:rPr>
              <a:pPr/>
              <a:t>‹N°›</a:t>
            </a:fld>
            <a:endParaRPr lang="fr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57847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fr-FR" noProof="0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40D2571-2BDF-4967-A4AE-5D62B804F6CA}" type="datetime1">
              <a:rPr lang="fr-FR" smtClean="0">
                <a:solidFill>
                  <a:srgbClr val="000000"/>
                </a:solidFill>
              </a:rPr>
              <a:t>14/01/2025</a:t>
            </a:fld>
            <a:endParaRPr lang="fr-CA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fr-CA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9AAB705-F5D0-4717-B5B5-DAA2BD978360}" type="slidenum">
              <a:rPr lang="fr-CA">
                <a:solidFill>
                  <a:srgbClr val="000000"/>
                </a:solidFill>
              </a:rPr>
              <a:pPr/>
              <a:t>‹N°›</a:t>
            </a:fld>
            <a:endParaRPr lang="fr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314127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159691B-919C-4256-8104-46DAF8384EE5}" type="datetime1">
              <a:rPr lang="fr-FR" smtClean="0">
                <a:solidFill>
                  <a:srgbClr val="000000"/>
                </a:solidFill>
              </a:rPr>
              <a:t>14/01/2025</a:t>
            </a:fld>
            <a:endParaRPr lang="fr-CA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fr-CA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C04EADD-0031-46B6-92DE-C5FDE1612562}" type="slidenum">
              <a:rPr lang="fr-CA">
                <a:solidFill>
                  <a:srgbClr val="000000"/>
                </a:solidFill>
              </a:rPr>
              <a:pPr/>
              <a:t>‹N°›</a:t>
            </a:fld>
            <a:endParaRPr lang="fr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640430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9356DC4-3732-4AF6-92AC-E4925A4C6F2D}" type="datetime1">
              <a:rPr lang="fr-FR" smtClean="0">
                <a:solidFill>
                  <a:srgbClr val="000000"/>
                </a:solidFill>
              </a:rPr>
              <a:t>14/01/2025</a:t>
            </a:fld>
            <a:endParaRPr lang="fr-CA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endParaRPr lang="fr-CA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1A2FDBB-2201-4AEC-B104-2891514E95CF}" type="slidenum">
              <a:rPr lang="fr-CA">
                <a:solidFill>
                  <a:srgbClr val="000000"/>
                </a:solidFill>
              </a:rPr>
              <a:pPr/>
              <a:t>‹N°›</a:t>
            </a:fld>
            <a:endParaRPr lang="fr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254853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fr-FR"/>
              <a:t>Modifiez le style des sous-titres du masque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AA4CAF-A710-4096-8BDA-02DA4D1626A5}" type="datetime1">
              <a:rPr lang="fr-FR" smtClean="0"/>
              <a:t>14/01/2025</a:t>
            </a:fld>
            <a:endParaRPr lang="fr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D5304D2-FF0F-4BEB-94A4-D33D1401C73F}" type="slidenum">
              <a:rPr lang="fr-CA"/>
              <a:pPr>
                <a:defRPr/>
              </a:pPr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78926277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AFF1DE-7CB4-476A-9D85-7DFFC66B7393}" type="datetime1">
              <a:rPr lang="fr-FR" smtClean="0"/>
              <a:t>14/01/2025</a:t>
            </a:fld>
            <a:endParaRPr lang="fr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8CD0B1-F81A-41B1-846F-F57E573C4CCA}" type="slidenum">
              <a:rPr lang="fr-CA"/>
              <a:pPr>
                <a:defRPr/>
              </a:pPr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333005849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AD0B0B-CCDD-47FD-B48F-0D9481A42DC6}" type="datetime1">
              <a:rPr lang="fr-FR" smtClean="0"/>
              <a:t>14/01/2025</a:t>
            </a:fld>
            <a:endParaRPr lang="fr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82C500-FC28-44BA-8065-99773D3E11BE}" type="slidenum">
              <a:rPr lang="fr-CA"/>
              <a:pPr>
                <a:defRPr/>
              </a:pPr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378069568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re 29"/>
          <p:cNvSpPr>
            <a:spLocks noGrp="1"/>
          </p:cNvSpPr>
          <p:nvPr>
            <p:ph type="title"/>
          </p:nvPr>
        </p:nvSpPr>
        <p:spPr>
          <a:xfrm>
            <a:off x="301752" y="404664"/>
            <a:ext cx="8686800" cy="841248"/>
          </a:xfrm>
        </p:spPr>
        <p:txBody>
          <a:bodyPr>
            <a:normAutofit/>
          </a:bodyPr>
          <a:lstStyle>
            <a:lvl1pPr algn="r">
              <a:defRPr sz="3200">
                <a:solidFill>
                  <a:schemeClr val="bg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fr-FR" dirty="0"/>
              <a:t>Cliquez pour modifier le style du titre</a:t>
            </a:r>
            <a:endParaRPr lang="en-US" dirty="0"/>
          </a:p>
        </p:txBody>
      </p:sp>
      <p:sp>
        <p:nvSpPr>
          <p:cNvPr id="3" name="Espace réservé de la date 10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56E053-C19E-434C-948B-51BABA777199}" type="datetime1">
              <a:rPr lang="fr-FR" smtClean="0"/>
              <a:t>14/01/2025</a:t>
            </a:fld>
            <a:endParaRPr lang="fr-FR"/>
          </a:p>
        </p:txBody>
      </p:sp>
      <p:sp>
        <p:nvSpPr>
          <p:cNvPr id="4" name="Espace réservé du pied de page 2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BFF347-F142-4B05-B5F2-6E2F0D607D39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246F86-988A-4D8F-9F56-97219CCF6868}" type="datetime1">
              <a:rPr lang="fr-FR" smtClean="0"/>
              <a:t>14/01/2025</a:t>
            </a:fld>
            <a:endParaRPr lang="fr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250657-F6CF-4BE4-8C08-EAA5586AD0F7}" type="slidenum">
              <a:rPr lang="fr-CA"/>
              <a:pPr>
                <a:defRPr/>
              </a:pPr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275023349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F71BCB-024F-4470-BDC3-8D88A18B1A70}" type="datetime1">
              <a:rPr lang="fr-FR" smtClean="0"/>
              <a:t>14/01/2025</a:t>
            </a:fld>
            <a:endParaRPr lang="fr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3A163C-A5EE-498F-9BE4-8FD005AB556B}" type="slidenum">
              <a:rPr lang="fr-CA"/>
              <a:pPr>
                <a:defRPr/>
              </a:pPr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329717885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593F94-C9FF-4092-9630-A908EC272E3B}" type="datetime1">
              <a:rPr lang="fr-FR" smtClean="0"/>
              <a:t>14/01/2025</a:t>
            </a:fld>
            <a:endParaRPr lang="fr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EEC821-DAA1-49C8-AA23-EC201FB1EB41}" type="slidenum">
              <a:rPr lang="fr-CA"/>
              <a:pPr>
                <a:defRPr/>
              </a:pPr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28685223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7488FF-E899-4FA0-8513-C19FD1E1252C}" type="datetime1">
              <a:rPr lang="fr-FR" smtClean="0"/>
              <a:t>14/01/2025</a:t>
            </a:fld>
            <a:endParaRPr lang="fr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DE415E-F708-4C9A-A061-CB2E13A80B02}" type="slidenum">
              <a:rPr lang="fr-CA"/>
              <a:pPr>
                <a:defRPr/>
              </a:pPr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12345432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7F9A36-D9EB-4521-8A79-49133A4F94E0}" type="datetime1">
              <a:rPr lang="fr-FR" smtClean="0"/>
              <a:t>14/01/2025</a:t>
            </a:fld>
            <a:endParaRPr lang="fr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68464-47A6-4600-B6B3-FA9A140CF213}" type="slidenum">
              <a:rPr lang="fr-CA"/>
              <a:pPr>
                <a:defRPr/>
              </a:pPr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65225527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fr-FR" noProof="0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18527A-5D12-4E72-8468-B4D1A56E2E38}" type="datetime1">
              <a:rPr lang="fr-FR" smtClean="0"/>
              <a:t>14/01/2025</a:t>
            </a:fld>
            <a:endParaRPr lang="fr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38CBB3-58C8-465C-A66E-7D34083573B6}" type="slidenum">
              <a:rPr lang="fr-CA"/>
              <a:pPr>
                <a:defRPr/>
              </a:pPr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49880037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A63508-B59C-4E1F-995C-5929A6D39976}" type="datetime1">
              <a:rPr lang="fr-FR" smtClean="0"/>
              <a:t>14/01/2025</a:t>
            </a:fld>
            <a:endParaRPr lang="fr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EEC54A-76AB-441B-B6F4-51DB5689FB65}" type="slidenum">
              <a:rPr lang="fr-CA"/>
              <a:pPr>
                <a:defRPr/>
              </a:pPr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233185891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1F8032-DFAB-4CA3-BA4A-AED2F05269D6}" type="datetime1">
              <a:rPr lang="fr-FR" smtClean="0"/>
              <a:t>14/01/2025</a:t>
            </a:fld>
            <a:endParaRPr lang="fr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5AD7FD-8F58-49FB-82BB-58AB65122117}" type="slidenum">
              <a:rPr lang="fr-CA"/>
              <a:pPr>
                <a:defRPr/>
              </a:pPr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1208991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1624263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fr-FR"/>
              <a:t>Modifiez le style des sous-titres du masque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D921AF-54F4-491E-AEB5-C087F4AAE1EB}" type="datetime1">
              <a:rPr lang="fr-FR" smtClean="0"/>
              <a:t>14/01/2025</a:t>
            </a:fld>
            <a:endParaRPr lang="fr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BE59DA-AC80-4F81-833B-D983A77E92FE}" type="slidenum">
              <a:rPr lang="fr-CA"/>
              <a:pPr>
                <a:defRPr/>
              </a:pPr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40235605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70A39D-B148-4546-9D29-24B18CB42F78}" type="datetime1">
              <a:rPr lang="fr-FR" smtClean="0"/>
              <a:t>14/01/2025</a:t>
            </a:fld>
            <a:endParaRPr lang="fr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E8F586-AA94-461F-A84D-D99AF4F23145}" type="slidenum">
              <a:rPr lang="fr-CA"/>
              <a:pPr>
                <a:defRPr/>
              </a:pPr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351089699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063A80-E12B-466B-B665-763912CCD4F0}" type="datetime1">
              <a:rPr lang="fr-FR" smtClean="0"/>
              <a:t>14/01/2025</a:t>
            </a:fld>
            <a:endParaRPr lang="fr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9AC7E-B580-454B-9293-76FB5E4057E8}" type="slidenum">
              <a:rPr lang="fr-CA"/>
              <a:pPr>
                <a:defRPr/>
              </a:pPr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5932745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0F2FB1-44A8-49EB-9780-2D1331A52F4B}" type="datetime1">
              <a:rPr lang="fr-FR" smtClean="0"/>
              <a:t>14/01/2025</a:t>
            </a:fld>
            <a:endParaRPr lang="fr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C3BABB-9CB1-49B2-BC21-90CFD8AB194F}" type="slidenum">
              <a:rPr lang="fr-CA"/>
              <a:pPr>
                <a:defRPr/>
              </a:pPr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199520822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4292F5-5481-454B-A913-3F61DBF0BD4E}" type="datetime1">
              <a:rPr lang="fr-FR" smtClean="0"/>
              <a:t>14/01/2025</a:t>
            </a:fld>
            <a:endParaRPr lang="fr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3FB930-DBF2-47EC-8F05-38BC9EFC8A1E}" type="slidenum">
              <a:rPr lang="fr-CA"/>
              <a:pPr>
                <a:defRPr/>
              </a:pPr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422434401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.xml"/><Relationship Id="rId3" Type="http://schemas.openxmlformats.org/officeDocument/2006/relationships/slideLayout" Target="../slideLayouts/slideLayout7.xml"/><Relationship Id="rId7" Type="http://schemas.openxmlformats.org/officeDocument/2006/relationships/slideLayout" Target="../slideLayouts/slideLayout11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6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5.xml"/><Relationship Id="rId5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4.xml"/><Relationship Id="rId4" Type="http://schemas.openxmlformats.org/officeDocument/2006/relationships/slideLayout" Target="../slideLayouts/slideLayout8.xml"/><Relationship Id="rId9" Type="http://schemas.openxmlformats.org/officeDocument/2006/relationships/slideLayout" Target="../slideLayouts/slideLayout1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3" Type="http://schemas.openxmlformats.org/officeDocument/2006/relationships/slideLayout" Target="../slideLayouts/slideLayout29.xml"/><Relationship Id="rId7" Type="http://schemas.openxmlformats.org/officeDocument/2006/relationships/slideLayout" Target="../slideLayouts/slideLayout33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necteur droit 6"/>
          <p:cNvSpPr>
            <a:spLocks noChangeShapeType="1"/>
          </p:cNvSpPr>
          <p:nvPr/>
        </p:nvSpPr>
        <p:spPr bwMode="auto">
          <a:xfrm>
            <a:off x="514350" y="1050898"/>
            <a:ext cx="862965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sp>
        <p:nvSpPr>
          <p:cNvPr id="1029" name="Espace réservé du texte 7"/>
          <p:cNvSpPr>
            <a:spLocks noGrp="1"/>
          </p:cNvSpPr>
          <p:nvPr>
            <p:ph type="body" idx="1"/>
          </p:nvPr>
        </p:nvSpPr>
        <p:spPr bwMode="auto">
          <a:xfrm>
            <a:off x="304800" y="1554163"/>
            <a:ext cx="8686800" cy="4525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dirty="0"/>
              <a:t>1. Cliquez pour modifier les styles du texte du masque</a:t>
            </a:r>
          </a:p>
          <a:p>
            <a:pPr lvl="1"/>
            <a:r>
              <a:rPr lang="fr-FR" dirty="0"/>
              <a:t>1.1 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  <a:endParaRPr lang="en-US" dirty="0"/>
          </a:p>
        </p:txBody>
      </p:sp>
      <p:sp>
        <p:nvSpPr>
          <p:cNvPr id="11" name="Espace réservé de la date 10"/>
          <p:cNvSpPr>
            <a:spLocks noGrp="1"/>
          </p:cNvSpPr>
          <p:nvPr>
            <p:ph type="dt" sz="half" idx="2"/>
          </p:nvPr>
        </p:nvSpPr>
        <p:spPr>
          <a:xfrm>
            <a:off x="6477000" y="76200"/>
            <a:ext cx="2514600" cy="288925"/>
          </a:xfrm>
          <a:prstGeom prst="rect">
            <a:avLst/>
          </a:prstGeom>
        </p:spPr>
        <p:txBody>
          <a:bodyPr vert="horz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sz="1200">
                <a:solidFill>
                  <a:schemeClr val="accent1">
                    <a:shade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A1FCE250-6CD9-4767-8947-B17159C9C819}" type="datetime1">
              <a:rPr lang="fr-FR" smtClean="0"/>
              <a:t>14/01/2025</a:t>
            </a:fld>
            <a:endParaRPr lang="fr-FR"/>
          </a:p>
        </p:txBody>
      </p:sp>
      <p:sp>
        <p:nvSpPr>
          <p:cNvPr id="28" name="Espace réservé du pied de page 27"/>
          <p:cNvSpPr>
            <a:spLocks noGrp="1"/>
          </p:cNvSpPr>
          <p:nvPr>
            <p:ph type="ftr" sz="quarter" idx="3"/>
          </p:nvPr>
        </p:nvSpPr>
        <p:spPr>
          <a:xfrm>
            <a:off x="3124200" y="76200"/>
            <a:ext cx="3352800" cy="288925"/>
          </a:xfrm>
          <a:prstGeom prst="rect">
            <a:avLst/>
          </a:prstGeom>
        </p:spPr>
        <p:txBody>
          <a:bodyPr vert="horz"/>
          <a:lstStyle>
            <a:lvl1pPr algn="r" eaLnBrk="1" fontAlgn="auto" latinLnBrk="0" hangingPunct="1">
              <a:spcBef>
                <a:spcPts val="0"/>
              </a:spcBef>
              <a:spcAft>
                <a:spcPts val="0"/>
              </a:spcAft>
              <a:defRPr kumimoji="0" sz="1200">
                <a:solidFill>
                  <a:schemeClr val="accent1">
                    <a:shade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4"/>
          </p:nvPr>
        </p:nvSpPr>
        <p:spPr>
          <a:xfrm>
            <a:off x="8229600" y="6477000"/>
            <a:ext cx="762000" cy="244475"/>
          </a:xfrm>
          <a:prstGeom prst="rect">
            <a:avLst/>
          </a:prstGeom>
        </p:spPr>
        <p:txBody>
          <a:bodyPr vert="horz"/>
          <a:lstStyle>
            <a:lvl1pPr algn="r" eaLnBrk="1" fontAlgn="auto" latinLnBrk="0" hangingPunct="1">
              <a:spcBef>
                <a:spcPts val="0"/>
              </a:spcBef>
              <a:spcAft>
                <a:spcPts val="0"/>
              </a:spcAft>
              <a:defRPr kumimoji="0" sz="1200">
                <a:solidFill>
                  <a:schemeClr val="accent1">
                    <a:shade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D3057610-93C9-40CF-A814-D41151EF1D60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  <p:sp>
        <p:nvSpPr>
          <p:cNvPr id="10" name="Espace réservé du titre 9"/>
          <p:cNvSpPr>
            <a:spLocks noGrp="1"/>
          </p:cNvSpPr>
          <p:nvPr>
            <p:ph type="title"/>
          </p:nvPr>
        </p:nvSpPr>
        <p:spPr>
          <a:xfrm>
            <a:off x="304800" y="457200"/>
            <a:ext cx="8686800" cy="838200"/>
          </a:xfrm>
          <a:prstGeom prst="rect">
            <a:avLst/>
          </a:prstGeom>
        </p:spPr>
        <p:txBody>
          <a:bodyPr vert="horz" anchor="ctr">
            <a:normAutofit/>
          </a:bodyPr>
          <a:lstStyle/>
          <a:p>
            <a:r>
              <a:rPr lang="fr-FR"/>
              <a:t>Cliquez pour modifier le style du titre</a:t>
            </a:r>
            <a:endParaRPr lang="en-US"/>
          </a:p>
        </p:txBody>
      </p:sp>
      <p:sp>
        <p:nvSpPr>
          <p:cNvPr id="9" name="Connecteur droit 8"/>
          <p:cNvSpPr>
            <a:spLocks noChangeShapeType="1"/>
          </p:cNvSpPr>
          <p:nvPr/>
        </p:nvSpPr>
        <p:spPr bwMode="auto">
          <a:xfrm>
            <a:off x="514350" y="1050898"/>
            <a:ext cx="862965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sp>
        <p:nvSpPr>
          <p:cNvPr id="12" name="Connecteur droit 11"/>
          <p:cNvSpPr>
            <a:spLocks noChangeShapeType="1"/>
          </p:cNvSpPr>
          <p:nvPr/>
        </p:nvSpPr>
        <p:spPr bwMode="auto">
          <a:xfrm>
            <a:off x="514350" y="1057986"/>
            <a:ext cx="8629650" cy="2381"/>
          </a:xfrm>
          <a:prstGeom prst="line">
            <a:avLst/>
          </a:prstGeom>
          <a:noFill/>
          <a:ln w="9525" cap="flat" cmpd="sng" algn="ctr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7000">
                  <a:schemeClr val="accent1"/>
                </a:gs>
                <a:gs pos="100000">
                  <a:schemeClr val="accent1"/>
                </a:gs>
              </a:gsLst>
              <a:lin ang="0" scaled="1"/>
              <a:tileRect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4306" r:id="rId1"/>
    <p:sldLayoutId id="2147484307" r:id="rId2"/>
    <p:sldLayoutId id="2147484303" r:id="rId3"/>
    <p:sldLayoutId id="2147484308" r:id="rId4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3200" kern="1200" cap="all">
          <a:solidFill>
            <a:schemeClr val="bg1">
              <a:lumMod val="75000"/>
              <a:lumOff val="25000"/>
            </a:schemeClr>
          </a:solidFill>
          <a:effectLst>
            <a:reflection blurRad="12700" stA="48000" endA="300" endPos="55000" dir="5400000" sy="-90000" algn="bl" rotWithShape="0"/>
          </a:effectLst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3600">
          <a:solidFill>
            <a:schemeClr val="tx2"/>
          </a:solidFill>
          <a:latin typeface="Franklin Gothic Medium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3600">
          <a:solidFill>
            <a:schemeClr val="tx2"/>
          </a:solidFill>
          <a:latin typeface="Franklin Gothic Medium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3600">
          <a:solidFill>
            <a:schemeClr val="tx2"/>
          </a:solidFill>
          <a:latin typeface="Franklin Gothic Medium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3600">
          <a:solidFill>
            <a:schemeClr val="tx2"/>
          </a:solidFill>
          <a:latin typeface="Franklin Gothic Medium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3600">
          <a:solidFill>
            <a:schemeClr val="tx2"/>
          </a:solidFill>
          <a:latin typeface="Franklin Gothic Medium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3600">
          <a:solidFill>
            <a:schemeClr val="tx2"/>
          </a:solidFill>
          <a:latin typeface="Franklin Gothic Medium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3600">
          <a:solidFill>
            <a:schemeClr val="tx2"/>
          </a:solidFill>
          <a:latin typeface="Franklin Gothic Medium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3600">
          <a:solidFill>
            <a:schemeClr val="tx2"/>
          </a:solidFill>
          <a:latin typeface="Franklin Gothic Medium" pitchFamily="34" charset="0"/>
        </a:defRPr>
      </a:lvl9pPr>
    </p:titleStyle>
    <p:bodyStyle>
      <a:lvl1pPr marL="428625" indent="-428625" algn="l" rtl="0" eaLnBrk="0" fontAlgn="base" hangingPunct="0">
        <a:spcBef>
          <a:spcPct val="20000"/>
        </a:spcBef>
        <a:spcAft>
          <a:spcPct val="0"/>
        </a:spcAft>
        <a:buClr>
          <a:schemeClr val="bg1">
            <a:lumMod val="75000"/>
            <a:lumOff val="25000"/>
          </a:schemeClr>
        </a:buClr>
        <a:buSzPct val="70000"/>
        <a:buFont typeface="+mj-lt"/>
        <a:buNone/>
        <a:defRPr sz="3200" kern="1200">
          <a:solidFill>
            <a:schemeClr val="bg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457200" indent="0" algn="l" rtl="0" eaLnBrk="0" fontAlgn="base" hangingPunct="0">
        <a:spcBef>
          <a:spcPct val="20000"/>
        </a:spcBef>
        <a:spcAft>
          <a:spcPct val="0"/>
        </a:spcAft>
        <a:buClr>
          <a:schemeClr val="bg1">
            <a:lumMod val="65000"/>
            <a:lumOff val="35000"/>
          </a:schemeClr>
        </a:buClr>
        <a:buSzPct val="70000"/>
        <a:buFont typeface="+mj-lt"/>
        <a:buNone/>
        <a:defRPr sz="2800" kern="1200">
          <a:solidFill>
            <a:schemeClr val="bg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 2" pitchFamily="18" charset="2"/>
        <a:buChar char=""/>
        <a:defRPr sz="2400" kern="1200">
          <a:solidFill>
            <a:schemeClr val="bg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 2" pitchFamily="18" charset="2"/>
        <a:buChar char=""/>
        <a:defRPr sz="2000" kern="1200">
          <a:solidFill>
            <a:schemeClr val="bg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60000"/>
        <a:buFont typeface="Wingdings 2" pitchFamily="18" charset="2"/>
        <a:buChar char=""/>
        <a:defRPr sz="2000" kern="1200">
          <a:solidFill>
            <a:schemeClr val="bg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/>
        <a:buChar char=""/>
        <a:defRPr kumimoji="0" sz="1800" kern="1200">
          <a:solidFill>
            <a:schemeClr val="tx2"/>
          </a:solidFill>
          <a:latin typeface="+mn-lt"/>
          <a:ea typeface="+mn-ea"/>
          <a:cs typeface="+mn-cs"/>
        </a:defRPr>
      </a:lvl6pPr>
      <a:lvl7pPr marL="29718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/>
        <a:buChar char=""/>
        <a:defRPr kumimoji="0" sz="1600" kern="1200">
          <a:solidFill>
            <a:schemeClr val="tx2"/>
          </a:solidFill>
          <a:latin typeface="+mn-lt"/>
          <a:ea typeface="+mn-ea"/>
          <a:cs typeface="+mn-cs"/>
        </a:defRPr>
      </a:lvl7pPr>
      <a:lvl8pPr marL="34290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/>
        <a:buChar char=""/>
        <a:defRPr kumimoji="0" sz="1600" kern="1200" baseline="0">
          <a:solidFill>
            <a:schemeClr val="tx2"/>
          </a:solidFill>
          <a:latin typeface="+mn-lt"/>
          <a:ea typeface="+mn-ea"/>
          <a:cs typeface="+mn-cs"/>
        </a:defRPr>
      </a:lvl8pPr>
      <a:lvl9pPr marL="3886200" indent="-228600" algn="l" rtl="0" eaLnBrk="1" latinLnBrk="0" hangingPunct="1">
        <a:spcBef>
          <a:spcPct val="20000"/>
        </a:spcBef>
        <a:buClr>
          <a:schemeClr val="accent1"/>
        </a:buClr>
        <a:buSzPct val="60000"/>
        <a:buFont typeface="Wingdings 2"/>
        <a:buChar char=""/>
        <a:defRPr kumimoji="0" sz="1400" kern="1200" baseline="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33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CA" altLang="en-US"/>
              <a:t>Cliquez pour modifier le style du titre du masque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CA" altLang="en-US"/>
              <a:t>Cliquez pour modifier les styles du texte du masque</a:t>
            </a:r>
          </a:p>
          <a:p>
            <a:pPr lvl="1"/>
            <a:r>
              <a:rPr lang="fr-CA" altLang="en-US"/>
              <a:t>Deuxième niveau</a:t>
            </a:r>
          </a:p>
          <a:p>
            <a:pPr lvl="2"/>
            <a:r>
              <a:rPr lang="fr-CA" altLang="en-US"/>
              <a:t>Troisième niveau</a:t>
            </a:r>
          </a:p>
          <a:p>
            <a:pPr lvl="3"/>
            <a:r>
              <a:rPr lang="fr-CA" altLang="en-US"/>
              <a:t>Quatrième niveau</a:t>
            </a:r>
          </a:p>
          <a:p>
            <a:pPr lvl="4"/>
            <a:r>
              <a:rPr lang="fr-CA" altLang="en-US"/>
              <a:t>Cinquième niveau</a:t>
            </a:r>
          </a:p>
        </p:txBody>
      </p:sp>
      <p:sp>
        <p:nvSpPr>
          <p:cNvPr id="410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</a:defRPr>
            </a:lvl1pPr>
          </a:lstStyle>
          <a:p>
            <a:pPr>
              <a:defRPr/>
            </a:pPr>
            <a:fld id="{E4C997C4-7E7B-4C87-9FEF-FAED18AECC65}" type="datetime1">
              <a:rPr lang="fr-FR" smtClean="0"/>
              <a:t>14/01/2025</a:t>
            </a:fld>
            <a:endParaRPr lang="fr-CA"/>
          </a:p>
        </p:txBody>
      </p:sp>
      <p:sp>
        <p:nvSpPr>
          <p:cNvPr id="410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</a:defRPr>
            </a:lvl1pPr>
          </a:lstStyle>
          <a:p>
            <a:pPr>
              <a:defRPr/>
            </a:pPr>
            <a:endParaRPr lang="fr-CA"/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</a:defRPr>
            </a:lvl1pPr>
          </a:lstStyle>
          <a:p>
            <a:pPr>
              <a:defRPr/>
            </a:pPr>
            <a:fld id="{FC50454E-6710-44CF-B5A1-A9CB7DC77250}" type="slidenum">
              <a:rPr lang="fr-CA"/>
              <a:pPr>
                <a:defRPr/>
              </a:pPr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3615527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10" r:id="rId1"/>
    <p:sldLayoutId id="2147484311" r:id="rId2"/>
    <p:sldLayoutId id="2147484312" r:id="rId3"/>
    <p:sldLayoutId id="2147484313" r:id="rId4"/>
    <p:sldLayoutId id="2147484314" r:id="rId5"/>
    <p:sldLayoutId id="2147484315" r:id="rId6"/>
    <p:sldLayoutId id="2147484316" r:id="rId7"/>
    <p:sldLayoutId id="2147484317" r:id="rId8"/>
    <p:sldLayoutId id="2147484318" r:id="rId9"/>
    <p:sldLayoutId id="2147484319" r:id="rId10"/>
    <p:sldLayoutId id="2147484320" r:id="rId11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33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CA"/>
              <a:t>Cliquez pour modifier le style du titre du masque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CA"/>
              <a:t>Cliquez pour modifier les styles du texte du masque</a:t>
            </a:r>
          </a:p>
          <a:p>
            <a:pPr lvl="1"/>
            <a:r>
              <a:rPr lang="fr-CA"/>
              <a:t>Deuxième niveau</a:t>
            </a:r>
          </a:p>
          <a:p>
            <a:pPr lvl="2"/>
            <a:r>
              <a:rPr lang="fr-CA"/>
              <a:t>Troisième niveau</a:t>
            </a:r>
          </a:p>
          <a:p>
            <a:pPr lvl="3"/>
            <a:r>
              <a:rPr lang="fr-CA"/>
              <a:t>Quatrième niveau</a:t>
            </a:r>
          </a:p>
          <a:p>
            <a:pPr lvl="4"/>
            <a:r>
              <a:rPr lang="fr-CA"/>
              <a:t>Cinquième niveau</a:t>
            </a:r>
          </a:p>
        </p:txBody>
      </p:sp>
      <p:sp>
        <p:nvSpPr>
          <p:cNvPr id="410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Times New Roman" panose="02020603050405020304" pitchFamily="18" charset="0"/>
              </a:defRPr>
            </a:lvl1pPr>
          </a:lstStyle>
          <a:p>
            <a:fld id="{6C4D3D1B-E7D9-4DEB-82D3-EA141AAB43AC}" type="datetime1">
              <a:rPr lang="fr-FR" smtClean="0">
                <a:solidFill>
                  <a:srgbClr val="000000"/>
                </a:solidFill>
              </a:rPr>
              <a:t>14/01/2025</a:t>
            </a:fld>
            <a:endParaRPr lang="fr-CA">
              <a:solidFill>
                <a:srgbClr val="000000"/>
              </a:solidFill>
            </a:endParaRPr>
          </a:p>
        </p:txBody>
      </p:sp>
      <p:sp>
        <p:nvSpPr>
          <p:cNvPr id="410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Times New Roman" panose="02020603050405020304" pitchFamily="18" charset="0"/>
              </a:defRPr>
            </a:lvl1pPr>
          </a:lstStyle>
          <a:p>
            <a:endParaRPr lang="fr-CA">
              <a:solidFill>
                <a:srgbClr val="000000"/>
              </a:solidFill>
            </a:endParaRP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Times New Roman" panose="02020603050405020304" pitchFamily="18" charset="0"/>
              </a:defRPr>
            </a:lvl1pPr>
          </a:lstStyle>
          <a:p>
            <a:fld id="{EE629116-0C66-42EE-BCD9-795FEDE96510}" type="slidenum">
              <a:rPr lang="fr-CA" smtClean="0">
                <a:solidFill>
                  <a:srgbClr val="000000"/>
                </a:solidFill>
              </a:rPr>
              <a:pPr/>
              <a:t>‹N°›</a:t>
            </a:fld>
            <a:endParaRPr lang="fr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6493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22" r:id="rId1"/>
    <p:sldLayoutId id="2147484323" r:id="rId2"/>
    <p:sldLayoutId id="2147484324" r:id="rId3"/>
    <p:sldLayoutId id="2147484325" r:id="rId4"/>
    <p:sldLayoutId id="2147484326" r:id="rId5"/>
    <p:sldLayoutId id="2147484327" r:id="rId6"/>
    <p:sldLayoutId id="2147484328" r:id="rId7"/>
    <p:sldLayoutId id="2147484329" r:id="rId8"/>
    <p:sldLayoutId id="2147484330" r:id="rId9"/>
    <p:sldLayoutId id="2147484331" r:id="rId10"/>
    <p:sldLayoutId id="2147484332" r:id="rId11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33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CA" altLang="en-US"/>
              <a:t>Cliquez pour modifier le style du titre du masque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CA" altLang="en-US"/>
              <a:t>Cliquez pour modifier les styles du texte du masque</a:t>
            </a:r>
          </a:p>
          <a:p>
            <a:pPr lvl="1"/>
            <a:r>
              <a:rPr lang="fr-CA" altLang="en-US"/>
              <a:t>Deuxième niveau</a:t>
            </a:r>
          </a:p>
          <a:p>
            <a:pPr lvl="2"/>
            <a:r>
              <a:rPr lang="fr-CA" altLang="en-US"/>
              <a:t>Troisième niveau</a:t>
            </a:r>
          </a:p>
          <a:p>
            <a:pPr lvl="3"/>
            <a:r>
              <a:rPr lang="fr-CA" altLang="en-US"/>
              <a:t>Quatrième niveau</a:t>
            </a:r>
          </a:p>
          <a:p>
            <a:pPr lvl="4"/>
            <a:r>
              <a:rPr lang="fr-CA" altLang="en-US"/>
              <a:t>Cinquième niveau</a:t>
            </a:r>
          </a:p>
        </p:txBody>
      </p:sp>
      <p:sp>
        <p:nvSpPr>
          <p:cNvPr id="26829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</a:defRPr>
            </a:lvl1pPr>
          </a:lstStyle>
          <a:p>
            <a:pPr>
              <a:defRPr/>
            </a:pPr>
            <a:fld id="{C41B26BA-8466-4B96-AF9A-20CC5E38CBA5}" type="datetime1">
              <a:rPr lang="fr-FR" smtClean="0"/>
              <a:t>14/01/2025</a:t>
            </a:fld>
            <a:endParaRPr lang="fr-CA"/>
          </a:p>
        </p:txBody>
      </p:sp>
      <p:sp>
        <p:nvSpPr>
          <p:cNvPr id="26829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</a:defRPr>
            </a:lvl1pPr>
          </a:lstStyle>
          <a:p>
            <a:pPr>
              <a:defRPr/>
            </a:pPr>
            <a:endParaRPr lang="fr-CA"/>
          </a:p>
        </p:txBody>
      </p:sp>
      <p:sp>
        <p:nvSpPr>
          <p:cNvPr id="26829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</a:defRPr>
            </a:lvl1pPr>
          </a:lstStyle>
          <a:p>
            <a:pPr>
              <a:defRPr/>
            </a:pPr>
            <a:fld id="{2BB8F5A7-2BD9-4B8E-A6D1-B6E5271B6536}" type="slidenum">
              <a:rPr lang="fr-CA"/>
              <a:pPr>
                <a:defRPr/>
              </a:pPr>
              <a:t>‹N°›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689002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34" r:id="rId1"/>
    <p:sldLayoutId id="2147484335" r:id="rId2"/>
    <p:sldLayoutId id="2147484336" r:id="rId3"/>
    <p:sldLayoutId id="2147484337" r:id="rId4"/>
    <p:sldLayoutId id="2147484338" r:id="rId5"/>
    <p:sldLayoutId id="2147484339" r:id="rId6"/>
    <p:sldLayoutId id="2147484340" r:id="rId7"/>
    <p:sldLayoutId id="2147484341" r:id="rId8"/>
    <p:sldLayoutId id="2147484342" r:id="rId9"/>
    <p:sldLayoutId id="2147484343" r:id="rId10"/>
    <p:sldLayoutId id="2147484344" r:id="rId11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cs typeface="Arial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cs typeface="Arial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cs typeface="Arial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cs typeface="Arial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cs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cs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cs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cs typeface="Arial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4.xml"/><Relationship Id="rId7" Type="http://schemas.openxmlformats.org/officeDocument/2006/relationships/image" Target="../media/image6.png"/><Relationship Id="rId2" Type="http://schemas.openxmlformats.org/officeDocument/2006/relationships/diagramData" Target="../diagrams/data4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4.xml"/><Relationship Id="rId5" Type="http://schemas.openxmlformats.org/officeDocument/2006/relationships/diagramColors" Target="../diagrams/colors4.xml"/><Relationship Id="rId4" Type="http://schemas.openxmlformats.org/officeDocument/2006/relationships/diagramQuickStyle" Target="../diagrams/quickStyle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6.xml"/><Relationship Id="rId13" Type="http://schemas.openxmlformats.org/officeDocument/2006/relationships/diagramData" Target="../diagrams/data7.xml"/><Relationship Id="rId3" Type="http://schemas.openxmlformats.org/officeDocument/2006/relationships/diagramData" Target="../diagrams/data5.xml"/><Relationship Id="rId7" Type="http://schemas.microsoft.com/office/2007/relationships/diagramDrawing" Target="../diagrams/drawing5.xml"/><Relationship Id="rId12" Type="http://schemas.microsoft.com/office/2007/relationships/diagramDrawing" Target="../diagrams/drawing6.xml"/><Relationship Id="rId17" Type="http://schemas.microsoft.com/office/2007/relationships/diagramDrawing" Target="../diagrams/drawing7.xml"/><Relationship Id="rId2" Type="http://schemas.openxmlformats.org/officeDocument/2006/relationships/image" Target="../media/image7.emf"/><Relationship Id="rId16" Type="http://schemas.openxmlformats.org/officeDocument/2006/relationships/diagramColors" Target="../diagrams/colors7.xml"/><Relationship Id="rId1" Type="http://schemas.openxmlformats.org/officeDocument/2006/relationships/slideLayout" Target="../slideLayouts/slideLayout4.xml"/><Relationship Id="rId6" Type="http://schemas.openxmlformats.org/officeDocument/2006/relationships/diagramColors" Target="../diagrams/colors5.xml"/><Relationship Id="rId11" Type="http://schemas.openxmlformats.org/officeDocument/2006/relationships/diagramColors" Target="../diagrams/colors6.xml"/><Relationship Id="rId5" Type="http://schemas.openxmlformats.org/officeDocument/2006/relationships/diagramQuickStyle" Target="../diagrams/quickStyle5.xml"/><Relationship Id="rId15" Type="http://schemas.openxmlformats.org/officeDocument/2006/relationships/diagramQuickStyle" Target="../diagrams/quickStyle7.xml"/><Relationship Id="rId10" Type="http://schemas.openxmlformats.org/officeDocument/2006/relationships/diagramQuickStyle" Target="../diagrams/quickStyle6.xml"/><Relationship Id="rId4" Type="http://schemas.openxmlformats.org/officeDocument/2006/relationships/diagramLayout" Target="../diagrams/layout5.xml"/><Relationship Id="rId9" Type="http://schemas.openxmlformats.org/officeDocument/2006/relationships/diagramLayout" Target="../diagrams/layout6.xml"/><Relationship Id="rId14" Type="http://schemas.openxmlformats.org/officeDocument/2006/relationships/diagramLayout" Target="../diagrams/layout7.xml"/></Relationships>
</file>

<file path=ppt/slides/_rels/slide14.xml.rels><?xml version="1.0" encoding="UTF-8" standalone="yes"?>
<Relationships xmlns="http://schemas.openxmlformats.org/package/2006/relationships"><Relationship Id="rId8" Type="http://schemas.microsoft.com/office/2007/relationships/diagramDrawing" Target="../diagrams/drawing8.xml"/><Relationship Id="rId3" Type="http://schemas.openxmlformats.org/officeDocument/2006/relationships/image" Target="../media/image8.jpeg"/><Relationship Id="rId7" Type="http://schemas.openxmlformats.org/officeDocument/2006/relationships/diagramColors" Target="../diagrams/colors8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diagramQuickStyle" Target="../diagrams/quickStyle8.xml"/><Relationship Id="rId5" Type="http://schemas.openxmlformats.org/officeDocument/2006/relationships/diagramLayout" Target="../diagrams/layout8.xml"/><Relationship Id="rId4" Type="http://schemas.openxmlformats.org/officeDocument/2006/relationships/diagramData" Target="../diagrams/data8.xml"/><Relationship Id="rId9" Type="http://schemas.openxmlformats.org/officeDocument/2006/relationships/image" Target="../media/image9.png"/></Relationships>
</file>

<file path=ppt/slides/_rels/slide15.xml.rels><?xml version="1.0" encoding="UTF-8" standalone="yes"?>
<Relationships xmlns="http://schemas.openxmlformats.org/package/2006/relationships"><Relationship Id="rId8" Type="http://schemas.microsoft.com/office/2007/relationships/diagramDrawing" Target="../diagrams/drawing9.xml"/><Relationship Id="rId3" Type="http://schemas.openxmlformats.org/officeDocument/2006/relationships/image" Target="../media/image10.jpeg"/><Relationship Id="rId7" Type="http://schemas.openxmlformats.org/officeDocument/2006/relationships/diagramColors" Target="../diagrams/colors9.xml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.xml"/><Relationship Id="rId6" Type="http://schemas.openxmlformats.org/officeDocument/2006/relationships/diagramQuickStyle" Target="../diagrams/quickStyle9.xml"/><Relationship Id="rId5" Type="http://schemas.openxmlformats.org/officeDocument/2006/relationships/diagramLayout" Target="../diagrams/layout9.xml"/><Relationship Id="rId4" Type="http://schemas.openxmlformats.org/officeDocument/2006/relationships/diagramData" Target="../diagrams/data9.xml"/><Relationship Id="rId9" Type="http://schemas.openxmlformats.org/officeDocument/2006/relationships/image" Target="../media/image9.png"/></Relationships>
</file>

<file path=ppt/slides/_rels/slide16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0.xml"/><Relationship Id="rId3" Type="http://schemas.openxmlformats.org/officeDocument/2006/relationships/image" Target="../media/image10.jpeg"/><Relationship Id="rId7" Type="http://schemas.openxmlformats.org/officeDocument/2006/relationships/diagramColors" Target="../diagrams/colors10.xml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.xml"/><Relationship Id="rId6" Type="http://schemas.openxmlformats.org/officeDocument/2006/relationships/diagramQuickStyle" Target="../diagrams/quickStyle10.xml"/><Relationship Id="rId5" Type="http://schemas.openxmlformats.org/officeDocument/2006/relationships/diagramLayout" Target="../diagrams/layout10.xml"/><Relationship Id="rId4" Type="http://schemas.openxmlformats.org/officeDocument/2006/relationships/diagramData" Target="../diagrams/data10.xml"/><Relationship Id="rId9" Type="http://schemas.openxmlformats.org/officeDocument/2006/relationships/image" Target="../media/image9.png"/></Relationships>
</file>

<file path=ppt/slides/_rels/slide17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1.xml"/><Relationship Id="rId3" Type="http://schemas.openxmlformats.org/officeDocument/2006/relationships/image" Target="../media/image10.jpeg"/><Relationship Id="rId7" Type="http://schemas.openxmlformats.org/officeDocument/2006/relationships/diagramColors" Target="../diagrams/colors11.xml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.xml"/><Relationship Id="rId6" Type="http://schemas.openxmlformats.org/officeDocument/2006/relationships/diagramQuickStyle" Target="../diagrams/quickStyle11.xml"/><Relationship Id="rId5" Type="http://schemas.openxmlformats.org/officeDocument/2006/relationships/diagramLayout" Target="../diagrams/layout11.xml"/><Relationship Id="rId4" Type="http://schemas.openxmlformats.org/officeDocument/2006/relationships/diagramData" Target="../diagrams/data11.xml"/><Relationship Id="rId9" Type="http://schemas.openxmlformats.org/officeDocument/2006/relationships/image" Target="../media/image9.png"/></Relationships>
</file>

<file path=ppt/slides/_rels/slide1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2.xml"/><Relationship Id="rId3" Type="http://schemas.openxmlformats.org/officeDocument/2006/relationships/image" Target="../media/image10.jpeg"/><Relationship Id="rId7" Type="http://schemas.openxmlformats.org/officeDocument/2006/relationships/diagramColors" Target="../diagrams/colors12.xml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.xml"/><Relationship Id="rId6" Type="http://schemas.openxmlformats.org/officeDocument/2006/relationships/diagramQuickStyle" Target="../diagrams/quickStyle12.xml"/><Relationship Id="rId5" Type="http://schemas.openxmlformats.org/officeDocument/2006/relationships/diagramLayout" Target="../diagrams/layout12.xml"/><Relationship Id="rId4" Type="http://schemas.openxmlformats.org/officeDocument/2006/relationships/diagramData" Target="../diagrams/data12.xml"/><Relationship Id="rId9" Type="http://schemas.openxmlformats.org/officeDocument/2006/relationships/image" Target="../media/image9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jpeg"/><Relationship Id="rId5" Type="http://schemas.openxmlformats.org/officeDocument/2006/relationships/image" Target="../media/image12.jpeg"/><Relationship Id="rId4" Type="http://schemas.openxmlformats.org/officeDocument/2006/relationships/image" Target="../media/image8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jpeg"/><Relationship Id="rId5" Type="http://schemas.openxmlformats.org/officeDocument/2006/relationships/image" Target="../media/image12.jpeg"/><Relationship Id="rId4" Type="http://schemas.openxmlformats.org/officeDocument/2006/relationships/image" Target="../media/image8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jpeg"/><Relationship Id="rId5" Type="http://schemas.openxmlformats.org/officeDocument/2006/relationships/image" Target="../media/image12.jpeg"/><Relationship Id="rId4" Type="http://schemas.openxmlformats.org/officeDocument/2006/relationships/image" Target="../media/image8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4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3.xml"/><Relationship Id="rId3" Type="http://schemas.openxmlformats.org/officeDocument/2006/relationships/image" Target="../media/image16.jpeg"/><Relationship Id="rId7" Type="http://schemas.openxmlformats.org/officeDocument/2006/relationships/diagramColors" Target="../diagrams/colors13.xml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.xml"/><Relationship Id="rId6" Type="http://schemas.openxmlformats.org/officeDocument/2006/relationships/diagramQuickStyle" Target="../diagrams/quickStyle13.xml"/><Relationship Id="rId5" Type="http://schemas.openxmlformats.org/officeDocument/2006/relationships/diagramLayout" Target="../diagrams/layout13.xml"/><Relationship Id="rId4" Type="http://schemas.openxmlformats.org/officeDocument/2006/relationships/diagramData" Target="../diagrams/data13.xml"/><Relationship Id="rId9" Type="http://schemas.openxmlformats.org/officeDocument/2006/relationships/image" Target="../media/image9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14.xml"/><Relationship Id="rId3" Type="http://schemas.openxmlformats.org/officeDocument/2006/relationships/image" Target="../media/image8.jpeg"/><Relationship Id="rId7" Type="http://schemas.openxmlformats.org/officeDocument/2006/relationships/diagramLayout" Target="../diagrams/layout14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6" Type="http://schemas.openxmlformats.org/officeDocument/2006/relationships/diagramData" Target="../diagrams/data14.xml"/><Relationship Id="rId5" Type="http://schemas.openxmlformats.org/officeDocument/2006/relationships/image" Target="../media/image17.jpeg"/><Relationship Id="rId10" Type="http://schemas.microsoft.com/office/2007/relationships/diagramDrawing" Target="../diagrams/drawing14.xml"/><Relationship Id="rId4" Type="http://schemas.openxmlformats.org/officeDocument/2006/relationships/image" Target="../media/image11.jpeg"/><Relationship Id="rId9" Type="http://schemas.openxmlformats.org/officeDocument/2006/relationships/diagramColors" Target="../diagrams/colors1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9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4.jpeg"/><Relationship Id="rId4" Type="http://schemas.openxmlformats.org/officeDocument/2006/relationships/image" Target="../media/image23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5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5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9.jpeg"/><Relationship Id="rId4" Type="http://schemas.openxmlformats.org/officeDocument/2006/relationships/image" Target="../media/image28.jpe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5.xml"/><Relationship Id="rId7" Type="http://schemas.openxmlformats.org/officeDocument/2006/relationships/image" Target="../media/image30.png"/><Relationship Id="rId2" Type="http://schemas.openxmlformats.org/officeDocument/2006/relationships/diagramData" Target="../diagrams/data15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15.xml"/><Relationship Id="rId5" Type="http://schemas.openxmlformats.org/officeDocument/2006/relationships/diagramColors" Target="../diagrams/colors15.xml"/><Relationship Id="rId4" Type="http://schemas.openxmlformats.org/officeDocument/2006/relationships/diagramQuickStyle" Target="../diagrams/quickStyle15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2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2.png"/></Relationships>
</file>

<file path=ppt/slides/_rels/slide3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6.xml"/><Relationship Id="rId3" Type="http://schemas.openxmlformats.org/officeDocument/2006/relationships/image" Target="../media/image34.jpeg"/><Relationship Id="rId7" Type="http://schemas.openxmlformats.org/officeDocument/2006/relationships/diagramColors" Target="../diagrams/colors16.xml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1.xml"/><Relationship Id="rId6" Type="http://schemas.openxmlformats.org/officeDocument/2006/relationships/diagramQuickStyle" Target="../diagrams/quickStyle16.xml"/><Relationship Id="rId5" Type="http://schemas.openxmlformats.org/officeDocument/2006/relationships/diagramLayout" Target="../diagrams/layout16.xml"/><Relationship Id="rId4" Type="http://schemas.openxmlformats.org/officeDocument/2006/relationships/diagramData" Target="../diagrams/data16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7.xml"/><Relationship Id="rId7" Type="http://schemas.microsoft.com/office/2007/relationships/diagramDrawing" Target="../diagrams/drawing17.xml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.xml"/><Relationship Id="rId6" Type="http://schemas.openxmlformats.org/officeDocument/2006/relationships/diagramColors" Target="../diagrams/colors17.xml"/><Relationship Id="rId5" Type="http://schemas.openxmlformats.org/officeDocument/2006/relationships/diagramQuickStyle" Target="../diagrams/quickStyle17.xml"/><Relationship Id="rId4" Type="http://schemas.openxmlformats.org/officeDocument/2006/relationships/diagramLayout" Target="../diagrams/layout1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3" Type="http://schemas.openxmlformats.org/officeDocument/2006/relationships/diagramData" Target="../diagrams/data18.xml"/><Relationship Id="rId7" Type="http://schemas.microsoft.com/office/2007/relationships/diagramDrawing" Target="../diagrams/drawing18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6" Type="http://schemas.openxmlformats.org/officeDocument/2006/relationships/diagramColors" Target="../diagrams/colors18.xml"/><Relationship Id="rId5" Type="http://schemas.openxmlformats.org/officeDocument/2006/relationships/diagramQuickStyle" Target="../diagrams/quickStyle18.xml"/><Relationship Id="rId4" Type="http://schemas.openxmlformats.org/officeDocument/2006/relationships/diagramLayout" Target="../diagrams/layout18.xml"/><Relationship Id="rId9" Type="http://schemas.openxmlformats.org/officeDocument/2006/relationships/image" Target="../media/image36.em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9.xml"/><Relationship Id="rId7" Type="http://schemas.microsoft.com/office/2007/relationships/diagramDrawing" Target="../diagrams/drawing19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6" Type="http://schemas.openxmlformats.org/officeDocument/2006/relationships/diagramColors" Target="../diagrams/colors19.xml"/><Relationship Id="rId5" Type="http://schemas.openxmlformats.org/officeDocument/2006/relationships/diagramQuickStyle" Target="../diagrams/quickStyle19.xml"/><Relationship Id="rId4" Type="http://schemas.openxmlformats.org/officeDocument/2006/relationships/diagramLayout" Target="../diagrams/layout19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0.xml"/><Relationship Id="rId2" Type="http://schemas.openxmlformats.org/officeDocument/2006/relationships/diagramData" Target="../diagrams/data20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20.xml"/><Relationship Id="rId5" Type="http://schemas.openxmlformats.org/officeDocument/2006/relationships/diagramColors" Target="../diagrams/colors20.xml"/><Relationship Id="rId4" Type="http://schemas.openxmlformats.org/officeDocument/2006/relationships/diagramQuickStyle" Target="../diagrams/quickStyle20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1.xml"/><Relationship Id="rId2" Type="http://schemas.openxmlformats.org/officeDocument/2006/relationships/diagramData" Target="../diagrams/data21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21.xml"/><Relationship Id="rId5" Type="http://schemas.openxmlformats.org/officeDocument/2006/relationships/diagramColors" Target="../diagrams/colors21.xml"/><Relationship Id="rId4" Type="http://schemas.openxmlformats.org/officeDocument/2006/relationships/diagramQuickStyle" Target="../diagrams/quickStyle21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22.xml"/><Relationship Id="rId7" Type="http://schemas.microsoft.com/office/2007/relationships/diagramDrawing" Target="../diagrams/drawing22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6" Type="http://schemas.openxmlformats.org/officeDocument/2006/relationships/diagramColors" Target="../diagrams/colors22.xml"/><Relationship Id="rId5" Type="http://schemas.openxmlformats.org/officeDocument/2006/relationships/diagramQuickStyle" Target="../diagrams/quickStyle22.xml"/><Relationship Id="rId4" Type="http://schemas.openxmlformats.org/officeDocument/2006/relationships/diagramLayout" Target="../diagrams/layout2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3.xml"/><Relationship Id="rId2" Type="http://schemas.openxmlformats.org/officeDocument/2006/relationships/diagramData" Target="../diagrams/data23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23.xml"/><Relationship Id="rId5" Type="http://schemas.openxmlformats.org/officeDocument/2006/relationships/diagramColors" Target="../diagrams/colors23.xml"/><Relationship Id="rId4" Type="http://schemas.openxmlformats.org/officeDocument/2006/relationships/diagramQuickStyle" Target="../diagrams/quickStyle2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24.xml"/><Relationship Id="rId7" Type="http://schemas.microsoft.com/office/2007/relationships/diagramDrawing" Target="../diagrams/drawing24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6" Type="http://schemas.openxmlformats.org/officeDocument/2006/relationships/diagramColors" Target="../diagrams/colors24.xml"/><Relationship Id="rId5" Type="http://schemas.openxmlformats.org/officeDocument/2006/relationships/diagramQuickStyle" Target="../diagrams/quickStyle24.xml"/><Relationship Id="rId4" Type="http://schemas.openxmlformats.org/officeDocument/2006/relationships/diagramLayout" Target="../diagrams/layout24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5.xml"/><Relationship Id="rId7" Type="http://schemas.openxmlformats.org/officeDocument/2006/relationships/image" Target="../media/image37.png"/><Relationship Id="rId2" Type="http://schemas.openxmlformats.org/officeDocument/2006/relationships/diagramData" Target="../diagrams/data25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25.xml"/><Relationship Id="rId5" Type="http://schemas.openxmlformats.org/officeDocument/2006/relationships/diagramColors" Target="../diagrams/colors25.xml"/><Relationship Id="rId4" Type="http://schemas.openxmlformats.org/officeDocument/2006/relationships/diagramQuickStyle" Target="../diagrams/quickStyle25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6.xml"/><Relationship Id="rId2" Type="http://schemas.openxmlformats.org/officeDocument/2006/relationships/diagramData" Target="../diagrams/data26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26.xml"/><Relationship Id="rId5" Type="http://schemas.openxmlformats.org/officeDocument/2006/relationships/diagramColors" Target="../diagrams/colors26.xml"/><Relationship Id="rId4" Type="http://schemas.openxmlformats.org/officeDocument/2006/relationships/diagramQuickStyle" Target="../diagrams/quickStyle26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7.xml"/><Relationship Id="rId7" Type="http://schemas.openxmlformats.org/officeDocument/2006/relationships/image" Target="../media/image8.jpeg"/><Relationship Id="rId2" Type="http://schemas.openxmlformats.org/officeDocument/2006/relationships/diagramData" Target="../diagrams/data27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27.xml"/><Relationship Id="rId5" Type="http://schemas.openxmlformats.org/officeDocument/2006/relationships/diagramColors" Target="../diagrams/colors27.xml"/><Relationship Id="rId4" Type="http://schemas.openxmlformats.org/officeDocument/2006/relationships/diagramQuickStyle" Target="../diagrams/quickStyle2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8.xml"/><Relationship Id="rId2" Type="http://schemas.openxmlformats.org/officeDocument/2006/relationships/diagramData" Target="../diagrams/data28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28.xml"/><Relationship Id="rId5" Type="http://schemas.openxmlformats.org/officeDocument/2006/relationships/diagramColors" Target="../diagrams/colors28.xml"/><Relationship Id="rId4" Type="http://schemas.openxmlformats.org/officeDocument/2006/relationships/diagramQuickStyle" Target="../diagrams/quickStyle28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9.xml"/><Relationship Id="rId2" Type="http://schemas.openxmlformats.org/officeDocument/2006/relationships/diagramData" Target="../diagrams/data29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29.xml"/><Relationship Id="rId5" Type="http://schemas.openxmlformats.org/officeDocument/2006/relationships/diagramColors" Target="../diagrams/colors29.xml"/><Relationship Id="rId4" Type="http://schemas.openxmlformats.org/officeDocument/2006/relationships/diagramQuickStyle" Target="../diagrams/quickStyle29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4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4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0.xml"/><Relationship Id="rId2" Type="http://schemas.openxmlformats.org/officeDocument/2006/relationships/diagramData" Target="../diagrams/data30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30.xml"/><Relationship Id="rId5" Type="http://schemas.openxmlformats.org/officeDocument/2006/relationships/diagramColors" Target="../diagrams/colors30.xml"/><Relationship Id="rId4" Type="http://schemas.openxmlformats.org/officeDocument/2006/relationships/diagramQuickStyle" Target="../diagrams/quickStyle30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1.xml"/><Relationship Id="rId2" Type="http://schemas.openxmlformats.org/officeDocument/2006/relationships/diagramData" Target="../diagrams/data31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31.xml"/><Relationship Id="rId5" Type="http://schemas.openxmlformats.org/officeDocument/2006/relationships/diagramColors" Target="../diagrams/colors31.xml"/><Relationship Id="rId4" Type="http://schemas.openxmlformats.org/officeDocument/2006/relationships/diagramQuickStyle" Target="../diagrams/quickStyle31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jpeg"/><Relationship Id="rId3" Type="http://schemas.openxmlformats.org/officeDocument/2006/relationships/diagramLayout" Target="../diagrams/layout1.xml"/><Relationship Id="rId7" Type="http://schemas.openxmlformats.org/officeDocument/2006/relationships/image" Target="../media/image3.jpeg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2.xml"/><Relationship Id="rId2" Type="http://schemas.openxmlformats.org/officeDocument/2006/relationships/diagramData" Target="../diagrams/data32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32.xml"/><Relationship Id="rId5" Type="http://schemas.openxmlformats.org/officeDocument/2006/relationships/diagramColors" Target="../diagrams/colors32.xml"/><Relationship Id="rId4" Type="http://schemas.openxmlformats.org/officeDocument/2006/relationships/diagramQuickStyle" Target="../diagrams/quickStyle3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3.xml"/><Relationship Id="rId2" Type="http://schemas.openxmlformats.org/officeDocument/2006/relationships/diagramData" Target="../diagrams/data33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33.xml"/><Relationship Id="rId5" Type="http://schemas.openxmlformats.org/officeDocument/2006/relationships/diagramColors" Target="../diagrams/colors33.xml"/><Relationship Id="rId4" Type="http://schemas.openxmlformats.org/officeDocument/2006/relationships/diagramQuickStyle" Target="../diagrams/quickStyle33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4.xml"/><Relationship Id="rId2" Type="http://schemas.openxmlformats.org/officeDocument/2006/relationships/diagramData" Target="../diagrams/data34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34.xml"/><Relationship Id="rId5" Type="http://schemas.openxmlformats.org/officeDocument/2006/relationships/diagramColors" Target="../diagrams/colors34.xml"/><Relationship Id="rId4" Type="http://schemas.openxmlformats.org/officeDocument/2006/relationships/diagramQuickStyle" Target="../diagrams/quickStyle34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5.xml"/><Relationship Id="rId2" Type="http://schemas.openxmlformats.org/officeDocument/2006/relationships/diagramData" Target="../diagrams/data35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35.xml"/><Relationship Id="rId5" Type="http://schemas.openxmlformats.org/officeDocument/2006/relationships/diagramColors" Target="../diagrams/colors35.xml"/><Relationship Id="rId4" Type="http://schemas.openxmlformats.org/officeDocument/2006/relationships/diagramQuickStyle" Target="../diagrams/quickStyle35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6.xml"/><Relationship Id="rId2" Type="http://schemas.openxmlformats.org/officeDocument/2006/relationships/diagramData" Target="../diagrams/data36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36.xml"/><Relationship Id="rId5" Type="http://schemas.openxmlformats.org/officeDocument/2006/relationships/diagramColors" Target="../diagrams/colors36.xml"/><Relationship Id="rId4" Type="http://schemas.openxmlformats.org/officeDocument/2006/relationships/diagramQuickStyle" Target="../diagrams/quickStyle36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37.xml"/><Relationship Id="rId7" Type="http://schemas.microsoft.com/office/2007/relationships/diagramDrawing" Target="../diagrams/drawing37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diagramColors" Target="../diagrams/colors37.xml"/><Relationship Id="rId5" Type="http://schemas.openxmlformats.org/officeDocument/2006/relationships/diagramQuickStyle" Target="../diagrams/quickStyle37.xml"/><Relationship Id="rId4" Type="http://schemas.openxmlformats.org/officeDocument/2006/relationships/diagramLayout" Target="../diagrams/layout37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8.xml"/><Relationship Id="rId2" Type="http://schemas.openxmlformats.org/officeDocument/2006/relationships/diagramData" Target="../diagrams/data38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38.xml"/><Relationship Id="rId5" Type="http://schemas.openxmlformats.org/officeDocument/2006/relationships/diagramColors" Target="../diagrams/colors38.xml"/><Relationship Id="rId4" Type="http://schemas.openxmlformats.org/officeDocument/2006/relationships/diagramQuickStyle" Target="../diagrams/quickStyle3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9.xml"/><Relationship Id="rId2" Type="http://schemas.openxmlformats.org/officeDocument/2006/relationships/diagramData" Target="../diagrams/data39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39.xml"/><Relationship Id="rId5" Type="http://schemas.openxmlformats.org/officeDocument/2006/relationships/diagramColors" Target="../diagrams/colors39.xml"/><Relationship Id="rId4" Type="http://schemas.openxmlformats.org/officeDocument/2006/relationships/diagramQuickStyle" Target="../diagrams/quickStyle39.xml"/></Relationships>
</file>

<file path=ppt/slides/_rels/slide71.xml.rels><?xml version="1.0" encoding="UTF-8" standalone="yes"?>
<Relationships xmlns="http://schemas.openxmlformats.org/package/2006/relationships"><Relationship Id="rId8" Type="http://schemas.microsoft.com/office/2007/relationships/diagramDrawing" Target="../diagrams/drawing40.xml"/><Relationship Id="rId3" Type="http://schemas.openxmlformats.org/officeDocument/2006/relationships/image" Target="../media/image40.jpeg"/><Relationship Id="rId7" Type="http://schemas.openxmlformats.org/officeDocument/2006/relationships/diagramColors" Target="../diagrams/colors40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Relationship Id="rId6" Type="http://schemas.openxmlformats.org/officeDocument/2006/relationships/diagramQuickStyle" Target="../diagrams/quickStyle40.xml"/><Relationship Id="rId5" Type="http://schemas.openxmlformats.org/officeDocument/2006/relationships/diagramLayout" Target="../diagrams/layout40.xml"/><Relationship Id="rId4" Type="http://schemas.openxmlformats.org/officeDocument/2006/relationships/diagramData" Target="../diagrams/data40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jp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41.xml"/><Relationship Id="rId7" Type="http://schemas.microsoft.com/office/2007/relationships/diagramDrawing" Target="../diagrams/drawing41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diagramColors" Target="../diagrams/colors41.xml"/><Relationship Id="rId5" Type="http://schemas.openxmlformats.org/officeDocument/2006/relationships/diagramQuickStyle" Target="../diagrams/quickStyle41.xml"/><Relationship Id="rId4" Type="http://schemas.openxmlformats.org/officeDocument/2006/relationships/diagramLayout" Target="../diagrams/layout41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42.xml"/><Relationship Id="rId7" Type="http://schemas.microsoft.com/office/2007/relationships/diagramDrawing" Target="../diagrams/drawing42.xml"/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.xml"/><Relationship Id="rId6" Type="http://schemas.openxmlformats.org/officeDocument/2006/relationships/diagramColors" Target="../diagrams/colors42.xml"/><Relationship Id="rId5" Type="http://schemas.openxmlformats.org/officeDocument/2006/relationships/diagramQuickStyle" Target="../diagrams/quickStyle42.xml"/><Relationship Id="rId4" Type="http://schemas.openxmlformats.org/officeDocument/2006/relationships/diagramLayout" Target="../diagrams/layout42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43.xml"/><Relationship Id="rId7" Type="http://schemas.microsoft.com/office/2007/relationships/diagramDrawing" Target="../diagrams/drawing43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diagramColors" Target="../diagrams/colors43.xml"/><Relationship Id="rId5" Type="http://schemas.openxmlformats.org/officeDocument/2006/relationships/diagramQuickStyle" Target="../diagrams/quickStyle43.xml"/><Relationship Id="rId4" Type="http://schemas.openxmlformats.org/officeDocument/2006/relationships/diagramLayout" Target="../diagrams/layout43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44.xml"/><Relationship Id="rId2" Type="http://schemas.openxmlformats.org/officeDocument/2006/relationships/diagramData" Target="../diagrams/data44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44.xml"/><Relationship Id="rId5" Type="http://schemas.openxmlformats.org/officeDocument/2006/relationships/diagramColors" Target="../diagrams/colors44.xml"/><Relationship Id="rId4" Type="http://schemas.openxmlformats.org/officeDocument/2006/relationships/diagramQuickStyle" Target="../diagrams/quickStyle44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45.xml"/><Relationship Id="rId7" Type="http://schemas.microsoft.com/office/2007/relationships/diagramDrawing" Target="../diagrams/drawing45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diagramColors" Target="../diagrams/colors45.xml"/><Relationship Id="rId5" Type="http://schemas.openxmlformats.org/officeDocument/2006/relationships/diagramQuickStyle" Target="../diagrams/quickStyle45.xml"/><Relationship Id="rId4" Type="http://schemas.openxmlformats.org/officeDocument/2006/relationships/diagramLayout" Target="../diagrams/layout45.xml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3" Type="http://schemas.openxmlformats.org/officeDocument/2006/relationships/diagramLayout" Target="../diagrams/layout46.xml"/><Relationship Id="rId7" Type="http://schemas.openxmlformats.org/officeDocument/2006/relationships/image" Target="../media/image44.png"/><Relationship Id="rId2" Type="http://schemas.openxmlformats.org/officeDocument/2006/relationships/diagramData" Target="../diagrams/data46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46.xml"/><Relationship Id="rId5" Type="http://schemas.openxmlformats.org/officeDocument/2006/relationships/diagramColors" Target="../diagrams/colors46.xml"/><Relationship Id="rId4" Type="http://schemas.openxmlformats.org/officeDocument/2006/relationships/diagramQuickStyle" Target="../diagrams/quickStyle46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6.png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3" Type="http://schemas.openxmlformats.org/officeDocument/2006/relationships/diagramLayout" Target="../diagrams/layout47.xml"/><Relationship Id="rId7" Type="http://schemas.openxmlformats.org/officeDocument/2006/relationships/image" Target="../media/image44.png"/><Relationship Id="rId2" Type="http://schemas.openxmlformats.org/officeDocument/2006/relationships/diagramData" Target="../diagrams/data47.xml"/><Relationship Id="rId1" Type="http://schemas.openxmlformats.org/officeDocument/2006/relationships/slideLayout" Target="../slideLayouts/slideLayout1.xml"/><Relationship Id="rId6" Type="http://schemas.microsoft.com/office/2007/relationships/diagramDrawing" Target="../diagrams/drawing47.xml"/><Relationship Id="rId5" Type="http://schemas.openxmlformats.org/officeDocument/2006/relationships/diagramColors" Target="../diagrams/colors47.xml"/><Relationship Id="rId4" Type="http://schemas.openxmlformats.org/officeDocument/2006/relationships/diagramQuickStyle" Target="../diagrams/quickStyle47.xml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49.xml"/><Relationship Id="rId3" Type="http://schemas.openxmlformats.org/officeDocument/2006/relationships/diagramData" Target="../diagrams/data48.xml"/><Relationship Id="rId7" Type="http://schemas.microsoft.com/office/2007/relationships/diagramDrawing" Target="../diagrams/drawing48.xml"/><Relationship Id="rId12" Type="http://schemas.microsoft.com/office/2007/relationships/diagramDrawing" Target="../diagrams/drawing49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diagramColors" Target="../diagrams/colors48.xml"/><Relationship Id="rId11" Type="http://schemas.openxmlformats.org/officeDocument/2006/relationships/diagramColors" Target="../diagrams/colors49.xml"/><Relationship Id="rId5" Type="http://schemas.openxmlformats.org/officeDocument/2006/relationships/diagramQuickStyle" Target="../diagrams/quickStyle48.xml"/><Relationship Id="rId10" Type="http://schemas.openxmlformats.org/officeDocument/2006/relationships/diagramQuickStyle" Target="../diagrams/quickStyle49.xml"/><Relationship Id="rId4" Type="http://schemas.openxmlformats.org/officeDocument/2006/relationships/diagramLayout" Target="../diagrams/layout48.xml"/><Relationship Id="rId9" Type="http://schemas.openxmlformats.org/officeDocument/2006/relationships/diagramLayout" Target="../diagrams/layout49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50.xml"/><Relationship Id="rId7" Type="http://schemas.microsoft.com/office/2007/relationships/diagramDrawing" Target="../diagrams/drawing50.xml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.xml"/><Relationship Id="rId6" Type="http://schemas.openxmlformats.org/officeDocument/2006/relationships/diagramColors" Target="../diagrams/colors50.xml"/><Relationship Id="rId5" Type="http://schemas.openxmlformats.org/officeDocument/2006/relationships/diagramQuickStyle" Target="../diagrams/quickStyle50.xml"/><Relationship Id="rId4" Type="http://schemas.openxmlformats.org/officeDocument/2006/relationships/diagramLayout" Target="../diagrams/layout50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51.xml"/><Relationship Id="rId7" Type="http://schemas.microsoft.com/office/2007/relationships/diagramDrawing" Target="../diagrams/drawing51.xm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Relationship Id="rId6" Type="http://schemas.openxmlformats.org/officeDocument/2006/relationships/diagramColors" Target="../diagrams/colors51.xml"/><Relationship Id="rId5" Type="http://schemas.openxmlformats.org/officeDocument/2006/relationships/diagramQuickStyle" Target="../diagrams/quickStyle51.xml"/><Relationship Id="rId4" Type="http://schemas.openxmlformats.org/officeDocument/2006/relationships/diagramLayout" Target="../diagrams/layout51.xml"/></Relationships>
</file>

<file path=ppt/slides/_rels/slide87.xml.rels><?xml version="1.0" encoding="UTF-8" standalone="yes"?>
<Relationships xmlns="http://schemas.openxmlformats.org/package/2006/relationships"><Relationship Id="rId8" Type="http://schemas.microsoft.com/office/2007/relationships/diagramDrawing" Target="../diagrams/drawing52.xml"/><Relationship Id="rId3" Type="http://schemas.openxmlformats.org/officeDocument/2006/relationships/image" Target="../media/image49.emf"/><Relationship Id="rId7" Type="http://schemas.openxmlformats.org/officeDocument/2006/relationships/diagramColors" Target="../diagrams/colors52.xml"/><Relationship Id="rId2" Type="http://schemas.openxmlformats.org/officeDocument/2006/relationships/image" Target="../media/image48.emf"/><Relationship Id="rId1" Type="http://schemas.openxmlformats.org/officeDocument/2006/relationships/slideLayout" Target="../slideLayouts/slideLayout1.xml"/><Relationship Id="rId6" Type="http://schemas.openxmlformats.org/officeDocument/2006/relationships/diagramQuickStyle" Target="../diagrams/quickStyle52.xml"/><Relationship Id="rId5" Type="http://schemas.openxmlformats.org/officeDocument/2006/relationships/diagramLayout" Target="../diagrams/layout52.xml"/><Relationship Id="rId4" Type="http://schemas.openxmlformats.org/officeDocument/2006/relationships/diagramData" Target="../diagrams/data52.xml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jpeg"/><Relationship Id="rId3" Type="http://schemas.openxmlformats.org/officeDocument/2006/relationships/diagramData" Target="../diagrams/data53.xml"/><Relationship Id="rId7" Type="http://schemas.microsoft.com/office/2007/relationships/diagramDrawing" Target="../diagrams/drawing53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8.xml"/><Relationship Id="rId6" Type="http://schemas.openxmlformats.org/officeDocument/2006/relationships/diagramColors" Target="../diagrams/colors53.xml"/><Relationship Id="rId5" Type="http://schemas.openxmlformats.org/officeDocument/2006/relationships/diagramQuickStyle" Target="../diagrams/quickStyle53.xml"/><Relationship Id="rId4" Type="http://schemas.openxmlformats.org/officeDocument/2006/relationships/diagramLayout" Target="../diagrams/layout53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54.xml"/><Relationship Id="rId7" Type="http://schemas.microsoft.com/office/2007/relationships/diagramDrawing" Target="../diagrams/drawing54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Relationship Id="rId6" Type="http://schemas.openxmlformats.org/officeDocument/2006/relationships/diagramColors" Target="../diagrams/colors54.xml"/><Relationship Id="rId5" Type="http://schemas.openxmlformats.org/officeDocument/2006/relationships/diagramQuickStyle" Target="../diagrams/quickStyle54.xml"/><Relationship Id="rId4" Type="http://schemas.openxmlformats.org/officeDocument/2006/relationships/diagramLayout" Target="../diagrams/layout54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55.xml"/><Relationship Id="rId3" Type="http://schemas.openxmlformats.org/officeDocument/2006/relationships/image" Target="../media/image18.png"/><Relationship Id="rId7" Type="http://schemas.openxmlformats.org/officeDocument/2006/relationships/diagramQuickStyle" Target="../diagrams/quickStyle55.xml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6.xml"/><Relationship Id="rId6" Type="http://schemas.openxmlformats.org/officeDocument/2006/relationships/diagramLayout" Target="../diagrams/layout55.xml"/><Relationship Id="rId5" Type="http://schemas.openxmlformats.org/officeDocument/2006/relationships/diagramData" Target="../diagrams/data55.xml"/><Relationship Id="rId4" Type="http://schemas.openxmlformats.org/officeDocument/2006/relationships/image" Target="../media/image51.png"/><Relationship Id="rId9" Type="http://schemas.microsoft.com/office/2007/relationships/diagramDrawing" Target="../diagrams/drawing55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jpeg"/><Relationship Id="rId3" Type="http://schemas.openxmlformats.org/officeDocument/2006/relationships/diagramLayout" Target="../diagrams/layout56.xml"/><Relationship Id="rId7" Type="http://schemas.openxmlformats.org/officeDocument/2006/relationships/image" Target="../media/image53.png"/><Relationship Id="rId2" Type="http://schemas.openxmlformats.org/officeDocument/2006/relationships/diagramData" Target="../diagrams/data56.xml"/><Relationship Id="rId1" Type="http://schemas.openxmlformats.org/officeDocument/2006/relationships/slideLayout" Target="../slideLayouts/slideLayout11.xml"/><Relationship Id="rId6" Type="http://schemas.microsoft.com/office/2007/relationships/diagramDrawing" Target="../diagrams/drawing56.xml"/><Relationship Id="rId5" Type="http://schemas.openxmlformats.org/officeDocument/2006/relationships/diagramColors" Target="../diagrams/colors56.xml"/><Relationship Id="rId4" Type="http://schemas.openxmlformats.org/officeDocument/2006/relationships/diagramQuickStyle" Target="../diagrams/quickStyle56.xml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diagramLayout" Target="../diagrams/layout57.xml"/><Relationship Id="rId7" Type="http://schemas.openxmlformats.org/officeDocument/2006/relationships/image" Target="../media/image54.png"/><Relationship Id="rId2" Type="http://schemas.openxmlformats.org/officeDocument/2006/relationships/diagramData" Target="../diagrams/data57.xml"/><Relationship Id="rId1" Type="http://schemas.openxmlformats.org/officeDocument/2006/relationships/slideLayout" Target="../slideLayouts/slideLayout11.xml"/><Relationship Id="rId6" Type="http://schemas.microsoft.com/office/2007/relationships/diagramDrawing" Target="../diagrams/drawing57.xml"/><Relationship Id="rId5" Type="http://schemas.openxmlformats.org/officeDocument/2006/relationships/diagramColors" Target="../diagrams/colors57.xml"/><Relationship Id="rId4" Type="http://schemas.openxmlformats.org/officeDocument/2006/relationships/diagramQuickStyle" Target="../diagrams/quickStyle57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58.xml"/><Relationship Id="rId7" Type="http://schemas.microsoft.com/office/2007/relationships/diagramDrawing" Target="../diagrams/drawing58.xml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11.xml"/><Relationship Id="rId6" Type="http://schemas.openxmlformats.org/officeDocument/2006/relationships/diagramColors" Target="../diagrams/colors58.xml"/><Relationship Id="rId5" Type="http://schemas.openxmlformats.org/officeDocument/2006/relationships/diagramQuickStyle" Target="../diagrams/quickStyle58.xml"/><Relationship Id="rId4" Type="http://schemas.openxmlformats.org/officeDocument/2006/relationships/diagramLayout" Target="../diagrams/layout5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re 8"/>
          <p:cNvSpPr>
            <a:spLocks noGrp="1"/>
          </p:cNvSpPr>
          <p:nvPr>
            <p:ph type="title"/>
          </p:nvPr>
        </p:nvSpPr>
        <p:spPr>
          <a:xfrm>
            <a:off x="180475" y="2857496"/>
            <a:ext cx="8686800" cy="1184825"/>
          </a:xfrm>
        </p:spPr>
        <p:txBody>
          <a:bodyPr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fr-FR" dirty="0">
                <a:solidFill>
                  <a:schemeClr val="bg1">
                    <a:lumMod val="75000"/>
                    <a:lumOff val="25000"/>
                  </a:schemeClr>
                </a:solidFill>
              </a:rPr>
              <a:t> L’excitabilité  </a:t>
            </a:r>
            <a:br>
              <a:rPr lang="fr-FR" dirty="0">
                <a:solidFill>
                  <a:schemeClr val="bg1">
                    <a:lumMod val="75000"/>
                    <a:lumOff val="25000"/>
                  </a:schemeClr>
                </a:solidFill>
              </a:rPr>
            </a:br>
            <a:endParaRPr lang="fr-FR" dirty="0">
              <a:solidFill>
                <a:schemeClr val="bg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33B857CA-7D86-5F8D-D6F3-B2C0A3974B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CED0299-38C8-4E95-A764-5D3078D208C9}" type="slidenum">
              <a:rPr lang="fr-FR" smtClean="0"/>
              <a:pPr>
                <a:defRPr/>
              </a:pPr>
              <a:t>1</a:t>
            </a:fld>
            <a:endParaRPr lang="fr-FR"/>
          </a:p>
        </p:txBody>
      </p:sp>
      <p:sp>
        <p:nvSpPr>
          <p:cNvPr id="11267" name="Rectangle 1027"/>
          <p:cNvSpPr>
            <a:spLocks noChangeArrowheads="1"/>
          </p:cNvSpPr>
          <p:nvPr/>
        </p:nvSpPr>
        <p:spPr bwMode="auto">
          <a:xfrm>
            <a:off x="797551" y="4572000"/>
            <a:ext cx="7965449" cy="1938992"/>
          </a:xfrm>
          <a:prstGeom prst="rect">
            <a:avLst/>
          </a:prstGeom>
          <a:solidFill>
            <a:srgbClr val="F1F3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hangingPunct="1"/>
            <a:r>
              <a:rPr lang="fr-FR" altLang="fr-FR" sz="2400" dirty="0">
                <a:solidFill>
                  <a:srgbClr val="262BE6"/>
                </a:solidFill>
                <a:cs typeface="Arial" charset="0"/>
              </a:rPr>
              <a:t>Y. Rossetti &amp; B. Paulignan</a:t>
            </a:r>
          </a:p>
          <a:p>
            <a:pPr algn="r" eaLnBrk="1" hangingPunct="1"/>
            <a:r>
              <a:rPr lang="fr-FR" altLang="fr-FR" sz="2400" dirty="0">
                <a:solidFill>
                  <a:schemeClr val="bg1">
                    <a:lumMod val="75000"/>
                    <a:lumOff val="25000"/>
                  </a:schemeClr>
                </a:solidFill>
                <a:cs typeface="Arial" charset="0"/>
              </a:rPr>
              <a:t>Centre de Recherche en Neurosciences de Lyon (CRNL)</a:t>
            </a:r>
          </a:p>
          <a:p>
            <a:pPr algn="r" eaLnBrk="1" hangingPunct="1"/>
            <a:r>
              <a:rPr lang="fr-FR" altLang="fr-FR" sz="2400" dirty="0">
                <a:solidFill>
                  <a:schemeClr val="bg1">
                    <a:lumMod val="75000"/>
                    <a:lumOff val="25000"/>
                  </a:schemeClr>
                </a:solidFill>
                <a:cs typeface="Arial" charset="0"/>
              </a:rPr>
              <a:t>Inserm U1028-CNRS 5292- UCBL1</a:t>
            </a:r>
          </a:p>
          <a:p>
            <a:pPr algn="r" eaLnBrk="1" hangingPunct="1"/>
            <a:r>
              <a:rPr lang="fr-FR" altLang="fr-FR" sz="2400" dirty="0">
                <a:solidFill>
                  <a:schemeClr val="bg1">
                    <a:lumMod val="75000"/>
                    <a:lumOff val="25000"/>
                  </a:schemeClr>
                </a:solidFill>
                <a:cs typeface="Arial" charset="0"/>
              </a:rPr>
              <a:t>Equipe Trajectoires</a:t>
            </a:r>
          </a:p>
          <a:p>
            <a:pPr algn="r" eaLnBrk="1" hangingPunct="1"/>
            <a:r>
              <a:rPr lang="fr-FR" altLang="fr-FR" sz="2400" dirty="0">
                <a:solidFill>
                  <a:schemeClr val="bg1">
                    <a:lumMod val="75000"/>
                    <a:lumOff val="25000"/>
                  </a:schemeClr>
                </a:solidFill>
                <a:cs typeface="Arial" charset="0"/>
              </a:rPr>
              <a:t>Centre Hospitalier Le Vinatier - Bâtiment 336</a:t>
            </a:r>
          </a:p>
        </p:txBody>
      </p:sp>
    </p:spTree>
    <p:extLst>
      <p:ext uri="{BB962C8B-B14F-4D97-AF65-F5344CB8AC3E}">
        <p14:creationId xmlns:p14="http://schemas.microsoft.com/office/powerpoint/2010/main" val="328889501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>
            <a:extLst>
              <a:ext uri="{FF2B5EF4-FFF2-40B4-BE49-F238E27FC236}">
                <a16:creationId xmlns:a16="http://schemas.microsoft.com/office/drawing/2014/main" id="{64345321-B5AE-462A-9F96-33EA8E8204D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96" y="10471"/>
            <a:ext cx="1276584" cy="952529"/>
          </a:xfrm>
          <a:prstGeom prst="rect">
            <a:avLst/>
          </a:prstGeom>
        </p:spPr>
      </p:pic>
      <p:sp>
        <p:nvSpPr>
          <p:cNvPr id="9" name="ZoneTexte 8">
            <a:extLst>
              <a:ext uri="{FF2B5EF4-FFF2-40B4-BE49-F238E27FC236}">
                <a16:creationId xmlns:a16="http://schemas.microsoft.com/office/drawing/2014/main" id="{02EB86FA-261C-4439-B7D8-B42AFA135D85}"/>
              </a:ext>
            </a:extLst>
          </p:cNvPr>
          <p:cNvSpPr txBox="1"/>
          <p:nvPr/>
        </p:nvSpPr>
        <p:spPr>
          <a:xfrm>
            <a:off x="17748" y="-24482"/>
            <a:ext cx="9108504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QUIZZ 1 – APPARIEMENT – Choix simple</a:t>
            </a: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8097B129-31A1-4307-A129-17D52611EC97}"/>
              </a:ext>
            </a:extLst>
          </p:cNvPr>
          <p:cNvSpPr txBox="1"/>
          <p:nvPr/>
        </p:nvSpPr>
        <p:spPr>
          <a:xfrm>
            <a:off x="-36512" y="1124744"/>
            <a:ext cx="907300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800" b="1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D’après-vous, quels sont les intérêts/inconvénients de chacune de ces techniques?</a:t>
            </a:r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EAEEC755-7CE9-4B93-98C1-22D3723BE0F3}"/>
              </a:ext>
            </a:extLst>
          </p:cNvPr>
          <p:cNvGrpSpPr/>
          <p:nvPr/>
        </p:nvGrpSpPr>
        <p:grpSpPr>
          <a:xfrm>
            <a:off x="1554877" y="2538220"/>
            <a:ext cx="2081019" cy="1489824"/>
            <a:chOff x="1874320" y="4359371"/>
            <a:chExt cx="2081019" cy="1489824"/>
          </a:xfrm>
        </p:grpSpPr>
        <p:sp>
          <p:nvSpPr>
            <p:cNvPr id="13" name="ZoneTexte 12">
              <a:extLst>
                <a:ext uri="{FF2B5EF4-FFF2-40B4-BE49-F238E27FC236}">
                  <a16:creationId xmlns:a16="http://schemas.microsoft.com/office/drawing/2014/main" id="{8E7CD00A-A913-4816-BA41-B2C0B8C63D5E}"/>
                </a:ext>
              </a:extLst>
            </p:cNvPr>
            <p:cNvSpPr txBox="1"/>
            <p:nvPr/>
          </p:nvSpPr>
          <p:spPr>
            <a:xfrm>
              <a:off x="1888144" y="4359371"/>
              <a:ext cx="1994457" cy="400110"/>
            </a:xfrm>
            <a:prstGeom prst="rect">
              <a:avLst/>
            </a:prstGeom>
            <a:noFill/>
            <a:ln>
              <a:solidFill>
                <a:schemeClr val="bg1">
                  <a:lumMod val="75000"/>
                  <a:lumOff val="25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0504D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1. </a:t>
              </a:r>
              <a:r>
                <a:rPr kumimoji="0" lang="fr-FR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3F3F3F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Intracellulaire</a:t>
              </a:r>
            </a:p>
          </p:txBody>
        </p:sp>
        <p:sp>
          <p:nvSpPr>
            <p:cNvPr id="14" name="ZoneTexte 13">
              <a:extLst>
                <a:ext uri="{FF2B5EF4-FFF2-40B4-BE49-F238E27FC236}">
                  <a16:creationId xmlns:a16="http://schemas.microsoft.com/office/drawing/2014/main" id="{8E21F347-F514-43D8-85CD-A53D1789623E}"/>
                </a:ext>
              </a:extLst>
            </p:cNvPr>
            <p:cNvSpPr txBox="1"/>
            <p:nvPr/>
          </p:nvSpPr>
          <p:spPr>
            <a:xfrm>
              <a:off x="1874320" y="5449085"/>
              <a:ext cx="2081019" cy="400110"/>
            </a:xfrm>
            <a:prstGeom prst="rect">
              <a:avLst/>
            </a:prstGeom>
            <a:noFill/>
            <a:ln>
              <a:solidFill>
                <a:schemeClr val="bg1">
                  <a:lumMod val="75000"/>
                  <a:lumOff val="25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0504D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2. </a:t>
              </a:r>
              <a:r>
                <a:rPr kumimoji="0" lang="fr-FR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3F3F3F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Extracellulaire</a:t>
              </a:r>
            </a:p>
          </p:txBody>
        </p:sp>
      </p:grpSp>
      <p:sp>
        <p:nvSpPr>
          <p:cNvPr id="15" name="ZoneTexte 14">
            <a:extLst>
              <a:ext uri="{FF2B5EF4-FFF2-40B4-BE49-F238E27FC236}">
                <a16:creationId xmlns:a16="http://schemas.microsoft.com/office/drawing/2014/main" id="{64857720-744A-4A3D-92C7-F845C598E5E9}"/>
              </a:ext>
            </a:extLst>
          </p:cNvPr>
          <p:cNvSpPr txBox="1"/>
          <p:nvPr/>
        </p:nvSpPr>
        <p:spPr>
          <a:xfrm>
            <a:off x="4283968" y="4797152"/>
            <a:ext cx="4680520" cy="400110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V. 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Technique non invasive globale</a:t>
            </a:r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17F2B88C-849B-44CD-A8F3-916AB7F9D65E}"/>
              </a:ext>
            </a:extLst>
          </p:cNvPr>
          <p:cNvSpPr txBox="1"/>
          <p:nvPr/>
        </p:nvSpPr>
        <p:spPr>
          <a:xfrm>
            <a:off x="4285261" y="2753052"/>
            <a:ext cx="4655365" cy="400110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II. 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La cellule peut être endommagée</a:t>
            </a: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1200C056-51EF-4278-8725-EBA0874B8653}"/>
              </a:ext>
            </a:extLst>
          </p:cNvPr>
          <p:cNvSpPr txBox="1"/>
          <p:nvPr/>
        </p:nvSpPr>
        <p:spPr>
          <a:xfrm>
            <a:off x="4272569" y="3224550"/>
            <a:ext cx="4668057" cy="707886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marL="358775" marR="0" lvl="0" indent="-358775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III. 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Permet de mesurer le potentiel transmembranaire</a:t>
            </a:r>
          </a:p>
        </p:txBody>
      </p:sp>
      <p:sp>
        <p:nvSpPr>
          <p:cNvPr id="18" name="ZoneTexte 17">
            <a:extLst>
              <a:ext uri="{FF2B5EF4-FFF2-40B4-BE49-F238E27FC236}">
                <a16:creationId xmlns:a16="http://schemas.microsoft.com/office/drawing/2014/main" id="{F6615C40-B503-40D9-BC07-52188E6DEA01}"/>
              </a:ext>
            </a:extLst>
          </p:cNvPr>
          <p:cNvSpPr txBox="1"/>
          <p:nvPr/>
        </p:nvSpPr>
        <p:spPr>
          <a:xfrm>
            <a:off x="4285261" y="2276872"/>
            <a:ext cx="4655365" cy="400110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I. 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La cellule survit longtemps</a:t>
            </a:r>
          </a:p>
        </p:txBody>
      </p:sp>
      <p:sp>
        <p:nvSpPr>
          <p:cNvPr id="19" name="ZoneTexte 18">
            <a:extLst>
              <a:ext uri="{FF2B5EF4-FFF2-40B4-BE49-F238E27FC236}">
                <a16:creationId xmlns:a16="http://schemas.microsoft.com/office/drawing/2014/main" id="{8F12BB84-7A0B-452F-9815-71534C9F8682}"/>
              </a:ext>
            </a:extLst>
          </p:cNvPr>
          <p:cNvSpPr txBox="1"/>
          <p:nvPr/>
        </p:nvSpPr>
        <p:spPr>
          <a:xfrm>
            <a:off x="4260109" y="4005064"/>
            <a:ext cx="4680520" cy="707886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marL="358775" marR="0" lvl="0" indent="-358775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IV. 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Ne permet pas de mesurer le potentiel transmembranaire</a:t>
            </a:r>
          </a:p>
        </p:txBody>
      </p:sp>
      <p:grpSp>
        <p:nvGrpSpPr>
          <p:cNvPr id="23" name="Groupe 22">
            <a:extLst>
              <a:ext uri="{FF2B5EF4-FFF2-40B4-BE49-F238E27FC236}">
                <a16:creationId xmlns:a16="http://schemas.microsoft.com/office/drawing/2014/main" id="{41AFF98C-E94F-4371-BFF8-36FBCB86289A}"/>
              </a:ext>
            </a:extLst>
          </p:cNvPr>
          <p:cNvGrpSpPr/>
          <p:nvPr/>
        </p:nvGrpSpPr>
        <p:grpSpPr>
          <a:xfrm>
            <a:off x="307255" y="1700808"/>
            <a:ext cx="1616721" cy="1299268"/>
            <a:chOff x="6383718" y="4068062"/>
            <a:chExt cx="2542960" cy="1737202"/>
          </a:xfrm>
        </p:grpSpPr>
        <p:sp>
          <p:nvSpPr>
            <p:cNvPr id="24" name="Oval 54">
              <a:extLst>
                <a:ext uri="{FF2B5EF4-FFF2-40B4-BE49-F238E27FC236}">
                  <a16:creationId xmlns:a16="http://schemas.microsoft.com/office/drawing/2014/main" id="{E1597C63-6067-40E2-89A2-639F3ED66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2781" y="4868639"/>
              <a:ext cx="1008062" cy="936625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altLang="fr-FR" sz="2000" b="0" i="0" u="none" strike="noStrike" kern="1200" cap="none" spc="0" normalizeH="0" baseline="0" noProof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grpSp>
          <p:nvGrpSpPr>
            <p:cNvPr id="25" name="Groupe 90">
              <a:extLst>
                <a:ext uri="{FF2B5EF4-FFF2-40B4-BE49-F238E27FC236}">
                  <a16:creationId xmlns:a16="http://schemas.microsoft.com/office/drawing/2014/main" id="{182B25E3-6365-4BD7-B5E7-1CA21F613574}"/>
                </a:ext>
              </a:extLst>
            </p:cNvPr>
            <p:cNvGrpSpPr>
              <a:grpSpLocks/>
            </p:cNvGrpSpPr>
            <p:nvPr/>
          </p:nvGrpSpPr>
          <p:grpSpPr bwMode="auto">
            <a:xfrm rot="804172">
              <a:off x="7722682" y="4068062"/>
              <a:ext cx="1203996" cy="1311959"/>
              <a:chOff x="1640488" y="1357298"/>
              <a:chExt cx="1203996" cy="1311959"/>
            </a:xfrm>
          </p:grpSpPr>
          <p:sp>
            <p:nvSpPr>
              <p:cNvPr id="28" name="AutoShape 55">
                <a:extLst>
                  <a:ext uri="{FF2B5EF4-FFF2-40B4-BE49-F238E27FC236}">
                    <a16:creationId xmlns:a16="http://schemas.microsoft.com/office/drawing/2014/main" id="{183EA2C1-E072-4149-8C79-F6CEEF8A3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2768093">
                <a:off x="1640488" y="1442120"/>
                <a:ext cx="215899" cy="1227137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alt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3F3F3F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29" name="Line 57">
                <a:extLst>
                  <a:ext uri="{FF2B5EF4-FFF2-40B4-BE49-F238E27FC236}">
                    <a16:creationId xmlns:a16="http://schemas.microsoft.com/office/drawing/2014/main" id="{CF5C402B-AC89-4A97-B612-5A69260A3C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36422" y="1435086"/>
                <a:ext cx="363537" cy="49847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3F3F3F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30" name="Line 58">
                <a:extLst>
                  <a:ext uri="{FF2B5EF4-FFF2-40B4-BE49-F238E27FC236}">
                    <a16:creationId xmlns:a16="http://schemas.microsoft.com/office/drawing/2014/main" id="{A7A53A6D-88E5-49D0-9B62-8E40781CC3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96784" y="1428736"/>
                <a:ext cx="287337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3F3F3F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31" name="AutoShape 59">
                <a:extLst>
                  <a:ext uri="{FF2B5EF4-FFF2-40B4-BE49-F238E27FC236}">
                    <a16:creationId xmlns:a16="http://schemas.microsoft.com/office/drawing/2014/main" id="{EF342129-1C51-475B-8352-4E00B6884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669924">
                <a:off x="2520634" y="1320786"/>
                <a:ext cx="287338" cy="360362"/>
              </a:xfrm>
              <a:prstGeom prst="triangle">
                <a:avLst>
                  <a:gd name="adj" fmla="val 50000"/>
                </a:avLst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alt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3F3F3F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32" name="Line 60">
                <a:extLst>
                  <a:ext uri="{FF2B5EF4-FFF2-40B4-BE49-F238E27FC236}">
                    <a16:creationId xmlns:a16="http://schemas.microsoft.com/office/drawing/2014/main" id="{8A5E72C0-ACEE-4988-A4EA-295839832A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39659" y="1501761"/>
                <a:ext cx="144462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3F3F3F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33" name="Line 61">
                <a:extLst>
                  <a:ext uri="{FF2B5EF4-FFF2-40B4-BE49-F238E27FC236}">
                    <a16:creationId xmlns:a16="http://schemas.microsoft.com/office/drawing/2014/main" id="{4FBD6219-C34A-442E-B37F-9E38EAD69B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9659" y="1501761"/>
                <a:ext cx="0" cy="28733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3F3F3F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34" name="Line 62">
                <a:extLst>
                  <a:ext uri="{FF2B5EF4-FFF2-40B4-BE49-F238E27FC236}">
                    <a16:creationId xmlns:a16="http://schemas.microsoft.com/office/drawing/2014/main" id="{88B0C948-6678-4C7D-9A00-82EF35A014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34884" y="1789098"/>
                <a:ext cx="21590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3F3F3F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35" name="Line 63">
                <a:extLst>
                  <a:ext uri="{FF2B5EF4-FFF2-40B4-BE49-F238E27FC236}">
                    <a16:creationId xmlns:a16="http://schemas.microsoft.com/office/drawing/2014/main" id="{0AEC7132-41F1-4307-B176-6E1098A7B7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68222" y="1789098"/>
                <a:ext cx="71437" cy="7302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3F3F3F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36" name="Line 64">
                <a:extLst>
                  <a:ext uri="{FF2B5EF4-FFF2-40B4-BE49-F238E27FC236}">
                    <a16:creationId xmlns:a16="http://schemas.microsoft.com/office/drawing/2014/main" id="{C873047F-40D5-472A-9A42-12B2579302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65059" y="1789098"/>
                <a:ext cx="71437" cy="7302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3F3F3F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37" name="Line 65">
                <a:extLst>
                  <a:ext uri="{FF2B5EF4-FFF2-40B4-BE49-F238E27FC236}">
                    <a16:creationId xmlns:a16="http://schemas.microsoft.com/office/drawing/2014/main" id="{0C869194-4FDF-45C1-A414-AFC4AEB70A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1384" y="1789098"/>
                <a:ext cx="71437" cy="7302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3F3F3F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</p:grpSp>
        <p:sp>
          <p:nvSpPr>
            <p:cNvPr id="27" name="Text Box 71">
              <a:extLst>
                <a:ext uri="{FF2B5EF4-FFF2-40B4-BE49-F238E27FC236}">
                  <a16:creationId xmlns:a16="http://schemas.microsoft.com/office/drawing/2014/main" id="{F9CBF94B-FE7D-4533-A8A7-79A4755876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3718" y="5162326"/>
              <a:ext cx="1266240" cy="3395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3F3F3F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CELLULE</a:t>
              </a:r>
            </a:p>
          </p:txBody>
        </p:sp>
      </p:grpSp>
      <p:grpSp>
        <p:nvGrpSpPr>
          <p:cNvPr id="38" name="Groupe 37">
            <a:extLst>
              <a:ext uri="{FF2B5EF4-FFF2-40B4-BE49-F238E27FC236}">
                <a16:creationId xmlns:a16="http://schemas.microsoft.com/office/drawing/2014/main" id="{D5EB37C5-354F-46B7-9B46-CCEABBA895E6}"/>
              </a:ext>
            </a:extLst>
          </p:cNvPr>
          <p:cNvGrpSpPr/>
          <p:nvPr/>
        </p:nvGrpSpPr>
        <p:grpSpPr>
          <a:xfrm>
            <a:off x="29216" y="3173396"/>
            <a:ext cx="1854849" cy="1566324"/>
            <a:chOff x="7236296" y="5084060"/>
            <a:chExt cx="1854849" cy="1566324"/>
          </a:xfrm>
        </p:grpSpPr>
        <p:sp>
          <p:nvSpPr>
            <p:cNvPr id="39" name="Oval 54">
              <a:extLst>
                <a:ext uri="{FF2B5EF4-FFF2-40B4-BE49-F238E27FC236}">
                  <a16:creationId xmlns:a16="http://schemas.microsoft.com/office/drawing/2014/main" id="{B3823F47-913D-473A-86FB-F420FC1DA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08304" y="5949874"/>
              <a:ext cx="640889" cy="70051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altLang="fr-FR" sz="2000" b="0" i="0" u="none" strike="noStrike" kern="1200" cap="none" spc="0" normalizeH="0" baseline="0" noProof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grpSp>
          <p:nvGrpSpPr>
            <p:cNvPr id="40" name="Groupe 90">
              <a:extLst>
                <a:ext uri="{FF2B5EF4-FFF2-40B4-BE49-F238E27FC236}">
                  <a16:creationId xmlns:a16="http://schemas.microsoft.com/office/drawing/2014/main" id="{ACC24854-039A-49DB-BDCA-ACB6D81F7B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25688" y="5084060"/>
              <a:ext cx="765457" cy="981225"/>
              <a:chOff x="1640488" y="1357298"/>
              <a:chExt cx="1203996" cy="1311959"/>
            </a:xfrm>
          </p:grpSpPr>
          <p:sp>
            <p:nvSpPr>
              <p:cNvPr id="42" name="AutoShape 55">
                <a:extLst>
                  <a:ext uri="{FF2B5EF4-FFF2-40B4-BE49-F238E27FC236}">
                    <a16:creationId xmlns:a16="http://schemas.microsoft.com/office/drawing/2014/main" id="{EBA7E26E-721B-4947-B5A4-C96E7E620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2768093">
                <a:off x="1640488" y="1442120"/>
                <a:ext cx="215899" cy="1227137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alt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3F3F3F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" name="Line 57">
                <a:extLst>
                  <a:ext uri="{FF2B5EF4-FFF2-40B4-BE49-F238E27FC236}">
                    <a16:creationId xmlns:a16="http://schemas.microsoft.com/office/drawing/2014/main" id="{3F48619B-CEBB-4626-9508-0A42AEA78A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36422" y="1435086"/>
                <a:ext cx="363537" cy="49847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3F3F3F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" name="Line 58">
                <a:extLst>
                  <a:ext uri="{FF2B5EF4-FFF2-40B4-BE49-F238E27FC236}">
                    <a16:creationId xmlns:a16="http://schemas.microsoft.com/office/drawing/2014/main" id="{22063453-4B9F-4F86-B7FB-E4BB529E32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96784" y="1428736"/>
                <a:ext cx="287337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3F3F3F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5" name="AutoShape 59">
                <a:extLst>
                  <a:ext uri="{FF2B5EF4-FFF2-40B4-BE49-F238E27FC236}">
                    <a16:creationId xmlns:a16="http://schemas.microsoft.com/office/drawing/2014/main" id="{B1F0A041-D11F-4E93-9826-2CB881EB3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669924">
                <a:off x="2520634" y="1320786"/>
                <a:ext cx="287338" cy="360362"/>
              </a:xfrm>
              <a:prstGeom prst="triangle">
                <a:avLst>
                  <a:gd name="adj" fmla="val 50000"/>
                </a:avLst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alt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3F3F3F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6" name="Line 60">
                <a:extLst>
                  <a:ext uri="{FF2B5EF4-FFF2-40B4-BE49-F238E27FC236}">
                    <a16:creationId xmlns:a16="http://schemas.microsoft.com/office/drawing/2014/main" id="{74E04C6F-9CCF-4472-A916-60F308B012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39659" y="1501761"/>
                <a:ext cx="144462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3F3F3F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7" name="Line 61">
                <a:extLst>
                  <a:ext uri="{FF2B5EF4-FFF2-40B4-BE49-F238E27FC236}">
                    <a16:creationId xmlns:a16="http://schemas.microsoft.com/office/drawing/2014/main" id="{7592677A-E23D-45E1-B17E-EA9B8E0073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9659" y="1501761"/>
                <a:ext cx="0" cy="28733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3F3F3F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8" name="Line 62">
                <a:extLst>
                  <a:ext uri="{FF2B5EF4-FFF2-40B4-BE49-F238E27FC236}">
                    <a16:creationId xmlns:a16="http://schemas.microsoft.com/office/drawing/2014/main" id="{FC5E6932-BA1B-4077-8CC2-F55D9A91E9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34884" y="1789098"/>
                <a:ext cx="21590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3F3F3F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9" name="Line 63">
                <a:extLst>
                  <a:ext uri="{FF2B5EF4-FFF2-40B4-BE49-F238E27FC236}">
                    <a16:creationId xmlns:a16="http://schemas.microsoft.com/office/drawing/2014/main" id="{612E808F-18CD-4AB3-B15B-BB27BC8842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68222" y="1789098"/>
                <a:ext cx="71437" cy="7302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3F3F3F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50" name="Line 64">
                <a:extLst>
                  <a:ext uri="{FF2B5EF4-FFF2-40B4-BE49-F238E27FC236}">
                    <a16:creationId xmlns:a16="http://schemas.microsoft.com/office/drawing/2014/main" id="{A9419C30-E61C-4387-8962-97F4DBCF4D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65059" y="1789098"/>
                <a:ext cx="71437" cy="7302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3F3F3F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51" name="Line 65">
                <a:extLst>
                  <a:ext uri="{FF2B5EF4-FFF2-40B4-BE49-F238E27FC236}">
                    <a16:creationId xmlns:a16="http://schemas.microsoft.com/office/drawing/2014/main" id="{22600298-EF38-4842-BB3B-FAFDC4C7AB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1384" y="1789098"/>
                <a:ext cx="71437" cy="7302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800" b="0" i="0" u="none" strike="noStrike" kern="1200" cap="none" spc="0" normalizeH="0" baseline="0" noProof="0">
                  <a:ln>
                    <a:noFill/>
                  </a:ln>
                  <a:solidFill>
                    <a:srgbClr val="3F3F3F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1" name="Text Box 71">
              <a:extLst>
                <a:ext uri="{FF2B5EF4-FFF2-40B4-BE49-F238E27FC236}">
                  <a16:creationId xmlns:a16="http://schemas.microsoft.com/office/drawing/2014/main" id="{108F2803-26D3-4660-A28A-72BE412A6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36296" y="6169525"/>
              <a:ext cx="805029" cy="2539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altLang="fr-FR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3F3F3F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CELLULE</a:t>
              </a:r>
            </a:p>
          </p:txBody>
        </p:sp>
      </p:grpSp>
      <p:sp>
        <p:nvSpPr>
          <p:cNvPr id="52" name="ZoneTexte 51">
            <a:extLst>
              <a:ext uri="{FF2B5EF4-FFF2-40B4-BE49-F238E27FC236}">
                <a16:creationId xmlns:a16="http://schemas.microsoft.com/office/drawing/2014/main" id="{8684D398-BEAB-4672-8935-074F29ED108C}"/>
              </a:ext>
            </a:extLst>
          </p:cNvPr>
          <p:cNvSpPr txBox="1"/>
          <p:nvPr/>
        </p:nvSpPr>
        <p:spPr>
          <a:xfrm>
            <a:off x="4311349" y="5313402"/>
            <a:ext cx="4653139" cy="707886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marL="358775" marR="0" lvl="0" indent="-358775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1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VI. 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Permet d’enregistrer précisément les courants transmembranaires</a:t>
            </a:r>
          </a:p>
        </p:txBody>
      </p:sp>
      <p:sp>
        <p:nvSpPr>
          <p:cNvPr id="53" name="ZoneTexte 52">
            <a:extLst>
              <a:ext uri="{FF2B5EF4-FFF2-40B4-BE49-F238E27FC236}">
                <a16:creationId xmlns:a16="http://schemas.microsoft.com/office/drawing/2014/main" id="{AE554A18-DF73-459C-8A72-F8B88144B7ED}"/>
              </a:ext>
            </a:extLst>
          </p:cNvPr>
          <p:cNvSpPr txBox="1"/>
          <p:nvPr/>
        </p:nvSpPr>
        <p:spPr>
          <a:xfrm>
            <a:off x="107504" y="4874384"/>
            <a:ext cx="3888432" cy="1938992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1" i="0" u="sng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Réponses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: </a:t>
            </a:r>
            <a:endParaRPr kumimoji="0" lang="fr-FR" sz="28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  <a:p>
            <a:pPr marL="88900" marR="0" lvl="0" indent="-127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lphaUcPeriod"/>
              <a:tabLst/>
              <a:defRPr/>
            </a:pP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 1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(I, IV, V)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; </a:t>
            </a: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2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(II, III, VI)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 </a:t>
            </a:r>
          </a:p>
          <a:p>
            <a:pPr marL="88900" marR="0" lvl="0" indent="-127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lphaUcPeriod"/>
              <a:tabLst/>
              <a:defRPr/>
            </a:pP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 1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(I, III, V)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; </a:t>
            </a: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2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(II, IV, VI)</a:t>
            </a:r>
          </a:p>
          <a:p>
            <a:pPr marL="88900" marR="0" lvl="0" indent="-127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lphaUcPeriod"/>
              <a:tabLst/>
              <a:defRPr/>
            </a:pP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 1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(II, III, VI)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; </a:t>
            </a: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2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(I, IV, V)</a:t>
            </a:r>
          </a:p>
          <a:p>
            <a:pPr marL="88900" marR="0" lvl="0" indent="-127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alphaUcPeriod"/>
              <a:tabLst/>
              <a:defRPr/>
            </a:pP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 1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(II, IV, VI)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; </a:t>
            </a:r>
            <a:r>
              <a:rPr kumimoji="0" lang="fr-FR" sz="2400" b="1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2</a:t>
            </a: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srgbClr val="C0504D"/>
                </a:solidFill>
                <a:effectLst/>
                <a:uLnTx/>
                <a:uFillTx/>
                <a:latin typeface="Algerian" panose="04020705040A02060702" pitchFamily="82" charset="0"/>
                <a:ea typeface="+mn-ea"/>
                <a:cs typeface="+mn-cs"/>
              </a:rPr>
              <a:t>(I, III, V)</a:t>
            </a:r>
            <a:endParaRPr kumimoji="0" lang="fr-FR" sz="24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8724862F-139A-4051-AB6B-39A9E7D5EE22}"/>
              </a:ext>
            </a:extLst>
          </p:cNvPr>
          <p:cNvSpPr/>
          <p:nvPr/>
        </p:nvSpPr>
        <p:spPr>
          <a:xfrm>
            <a:off x="179511" y="5351469"/>
            <a:ext cx="3542401" cy="647036"/>
          </a:xfrm>
          <a:prstGeom prst="rect">
            <a:avLst/>
          </a:prstGeom>
          <a:solidFill>
            <a:schemeClr val="accent6">
              <a:lumMod val="20000"/>
              <a:lumOff val="80000"/>
              <a:alpha val="6313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F7335CC5-D5A6-41B4-A151-AF0457A3A1A9}"/>
              </a:ext>
            </a:extLst>
          </p:cNvPr>
          <p:cNvSpPr/>
          <p:nvPr/>
        </p:nvSpPr>
        <p:spPr>
          <a:xfrm>
            <a:off x="123299" y="6399921"/>
            <a:ext cx="3542401" cy="354337"/>
          </a:xfrm>
          <a:prstGeom prst="rect">
            <a:avLst/>
          </a:prstGeom>
          <a:solidFill>
            <a:schemeClr val="accent6">
              <a:lumMod val="20000"/>
              <a:lumOff val="80000"/>
              <a:alpha val="6313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</p:spTree>
    <p:extLst>
      <p:ext uri="{BB962C8B-B14F-4D97-AF65-F5344CB8AC3E}">
        <p14:creationId xmlns:p14="http://schemas.microsoft.com/office/powerpoint/2010/main" val="247025153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Rectangle 24"/>
          <p:cNvSpPr/>
          <p:nvPr/>
        </p:nvSpPr>
        <p:spPr>
          <a:xfrm>
            <a:off x="467544" y="1700808"/>
            <a:ext cx="8501062" cy="52863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 dirty="0"/>
          </a:p>
        </p:txBody>
      </p:sp>
      <p:sp>
        <p:nvSpPr>
          <p:cNvPr id="23" name="Titre 3">
            <a:extLst>
              <a:ext uri="{FF2B5EF4-FFF2-40B4-BE49-F238E27FC236}">
                <a16:creationId xmlns:a16="http://schemas.microsoft.com/office/drawing/2014/main" id="{80AC1E02-D2BA-4A47-B43B-786B7BE31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8907"/>
            <a:ext cx="4500562" cy="838200"/>
          </a:xfrm>
        </p:spPr>
        <p:txBody>
          <a:bodyPr>
            <a:normAutofit fontScale="90000"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Potentiels membranaires : </a:t>
            </a:r>
            <a:b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</a:br>
            <a: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mise en évidence expérimentale</a:t>
            </a:r>
            <a:b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</a:br>
            <a: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&amp; caractéristiques</a:t>
            </a:r>
            <a:endParaRPr lang="fr-FR" sz="2000" b="1" dirty="0">
              <a:solidFill>
                <a:schemeClr val="bg1">
                  <a:lumMod val="65000"/>
                  <a:lumOff val="35000"/>
                </a:schemeClr>
              </a:solidFill>
            </a:endParaRPr>
          </a:p>
        </p:txBody>
      </p:sp>
      <p:graphicFrame>
        <p:nvGraphicFramePr>
          <p:cNvPr id="8" name="Espace réservé du contenu 7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097183160"/>
              </p:ext>
            </p:extLst>
          </p:nvPr>
        </p:nvGraphicFramePr>
        <p:xfrm>
          <a:off x="2214514" y="27732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AF62AC98-0288-EEDB-75FB-7682E3487E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11</a:t>
            </a:fld>
            <a:endParaRPr lang="fr-FR"/>
          </a:p>
        </p:txBody>
      </p:sp>
      <p:pic>
        <p:nvPicPr>
          <p:cNvPr id="20485" name="Image 4" descr="appareils_patch.gif"/>
          <p:cNvPicPr>
            <a:picLocks noChangeAspect="1"/>
          </p:cNvPicPr>
          <p:nvPr/>
        </p:nvPicPr>
        <p:blipFill>
          <a:blip r:embed="rId7" cstate="print">
            <a:lum contrast="20000"/>
          </a:blip>
          <a:srcRect t="13103" r="78656"/>
          <a:stretch>
            <a:fillRect/>
          </a:stretch>
        </p:blipFill>
        <p:spPr bwMode="auto">
          <a:xfrm>
            <a:off x="814388" y="2281416"/>
            <a:ext cx="1543050" cy="4643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Image 4" descr="appareils_patch.gif"/>
          <p:cNvPicPr>
            <a:picLocks noChangeAspect="1"/>
          </p:cNvPicPr>
          <p:nvPr/>
        </p:nvPicPr>
        <p:blipFill>
          <a:blip r:embed="rId7" cstate="print"/>
          <a:srcRect l="24525" t="13213" r="50179" b="43765"/>
          <a:stretch>
            <a:fillRect/>
          </a:stretch>
        </p:blipFill>
        <p:spPr bwMode="auto">
          <a:xfrm>
            <a:off x="2357438" y="2286000"/>
            <a:ext cx="1828800" cy="2298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Image 4" descr="appareils_patch.gif"/>
          <p:cNvPicPr>
            <a:picLocks noChangeAspect="1"/>
          </p:cNvPicPr>
          <p:nvPr/>
        </p:nvPicPr>
        <p:blipFill>
          <a:blip r:embed="rId7" cstate="print"/>
          <a:srcRect l="77536" t="43672" r="3690" b="33601"/>
          <a:stretch>
            <a:fillRect/>
          </a:stretch>
        </p:blipFill>
        <p:spPr bwMode="auto">
          <a:xfrm>
            <a:off x="7000875" y="2786063"/>
            <a:ext cx="1357313" cy="1214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" name="Image 4" descr="appareils_patch.gif"/>
          <p:cNvPicPr>
            <a:picLocks noChangeAspect="1"/>
          </p:cNvPicPr>
          <p:nvPr/>
        </p:nvPicPr>
        <p:blipFill>
          <a:blip r:embed="rId7" cstate="print">
            <a:lum contrast="20000"/>
          </a:blip>
          <a:srcRect t="69073"/>
          <a:stretch>
            <a:fillRect/>
          </a:stretch>
        </p:blipFill>
        <p:spPr bwMode="auto">
          <a:xfrm>
            <a:off x="814388" y="5276850"/>
            <a:ext cx="7229475" cy="1652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ZoneTexte 8"/>
          <p:cNvSpPr txBox="1">
            <a:spLocks noChangeArrowheads="1"/>
          </p:cNvSpPr>
          <p:nvPr/>
        </p:nvSpPr>
        <p:spPr bwMode="auto">
          <a:xfrm>
            <a:off x="2033588" y="1752600"/>
            <a:ext cx="2514600" cy="461963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400" dirty="0" err="1">
                <a:solidFill>
                  <a:schemeClr val="bg1">
                    <a:lumMod val="75000"/>
                    <a:lumOff val="25000"/>
                  </a:schemeClr>
                </a:solidFill>
              </a:rPr>
              <a:t>Pré-amplificateur</a:t>
            </a:r>
            <a:endParaRPr lang="fr-FR" sz="2400" dirty="0">
              <a:solidFill>
                <a:schemeClr val="bg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ZoneTexte 8"/>
          <p:cNvSpPr txBox="1">
            <a:spLocks noChangeArrowheads="1"/>
          </p:cNvSpPr>
          <p:nvPr/>
        </p:nvSpPr>
        <p:spPr bwMode="auto">
          <a:xfrm>
            <a:off x="4392613" y="2324100"/>
            <a:ext cx="1965325" cy="461963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400">
                <a:solidFill>
                  <a:schemeClr val="bg1">
                    <a:lumMod val="75000"/>
                    <a:lumOff val="25000"/>
                  </a:schemeClr>
                </a:solidFill>
              </a:rPr>
              <a:t>Amplificateur</a:t>
            </a:r>
          </a:p>
        </p:txBody>
      </p:sp>
      <p:sp>
        <p:nvSpPr>
          <p:cNvPr id="15" name="ZoneTexte 8"/>
          <p:cNvSpPr txBox="1">
            <a:spLocks noChangeArrowheads="1"/>
          </p:cNvSpPr>
          <p:nvPr/>
        </p:nvSpPr>
        <p:spPr bwMode="auto">
          <a:xfrm>
            <a:off x="6786563" y="2357438"/>
            <a:ext cx="1639887" cy="461962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400">
                <a:solidFill>
                  <a:schemeClr val="bg1">
                    <a:lumMod val="75000"/>
                    <a:lumOff val="25000"/>
                  </a:schemeClr>
                </a:solidFill>
              </a:rPr>
              <a:t>Ordinateur</a:t>
            </a:r>
          </a:p>
        </p:txBody>
      </p:sp>
      <p:cxnSp>
        <p:nvCxnSpPr>
          <p:cNvPr id="18" name="Connecteur droit avec flèche 17"/>
          <p:cNvCxnSpPr/>
          <p:nvPr/>
        </p:nvCxnSpPr>
        <p:spPr>
          <a:xfrm>
            <a:off x="3571875" y="3429000"/>
            <a:ext cx="1357313" cy="1588"/>
          </a:xfrm>
          <a:prstGeom prst="straightConnector1">
            <a:avLst/>
          </a:prstGeom>
          <a:ln w="5715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/>
          <p:nvPr/>
        </p:nvCxnSpPr>
        <p:spPr>
          <a:xfrm rot="10800000">
            <a:off x="2659063" y="4159250"/>
            <a:ext cx="2286000" cy="1588"/>
          </a:xfrm>
          <a:prstGeom prst="line">
            <a:avLst/>
          </a:prstGeom>
          <a:ln w="57150">
            <a:solidFill>
              <a:srgbClr val="00B05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Connecteur droit 21"/>
          <p:cNvCxnSpPr/>
          <p:nvPr/>
        </p:nvCxnSpPr>
        <p:spPr>
          <a:xfrm rot="5400000">
            <a:off x="4834731" y="5309394"/>
            <a:ext cx="1476375" cy="1588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Connecteur droit avec flèche 25"/>
          <p:cNvCxnSpPr>
            <a:endCxn id="7" idx="1"/>
          </p:cNvCxnSpPr>
          <p:nvPr/>
        </p:nvCxnSpPr>
        <p:spPr>
          <a:xfrm>
            <a:off x="6000750" y="3357563"/>
            <a:ext cx="1000125" cy="0"/>
          </a:xfrm>
          <a:prstGeom prst="straightConnector1">
            <a:avLst/>
          </a:prstGeom>
          <a:ln w="5715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Connecteur droit 28"/>
          <p:cNvCxnSpPr/>
          <p:nvPr/>
        </p:nvCxnSpPr>
        <p:spPr>
          <a:xfrm rot="10800000">
            <a:off x="6000750" y="4000500"/>
            <a:ext cx="1000125" cy="1588"/>
          </a:xfrm>
          <a:prstGeom prst="line">
            <a:avLst/>
          </a:prstGeom>
          <a:ln w="57150">
            <a:solidFill>
              <a:srgbClr val="00B05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tangle 31"/>
          <p:cNvSpPr/>
          <p:nvPr/>
        </p:nvSpPr>
        <p:spPr>
          <a:xfrm>
            <a:off x="2600398" y="5265738"/>
            <a:ext cx="1785937" cy="80407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20499" name="ZoneTexte 5"/>
          <p:cNvSpPr txBox="1">
            <a:spLocks noChangeArrowheads="1"/>
          </p:cNvSpPr>
          <p:nvPr/>
        </p:nvSpPr>
        <p:spPr bwMode="auto">
          <a:xfrm>
            <a:off x="0" y="980728"/>
            <a:ext cx="9144000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800" dirty="0"/>
              <a:t>L’électrode est  reliée au système d’acquisition</a:t>
            </a:r>
          </a:p>
        </p:txBody>
      </p:sp>
      <p:sp>
        <p:nvSpPr>
          <p:cNvPr id="16" name="Rectangle 15"/>
          <p:cNvSpPr/>
          <p:nvPr/>
        </p:nvSpPr>
        <p:spPr>
          <a:xfrm>
            <a:off x="4886984" y="2786063"/>
            <a:ext cx="1154980" cy="178593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fr-FR" sz="2400" b="1" dirty="0">
                <a:solidFill>
                  <a:schemeClr val="bg1">
                    <a:lumMod val="75000"/>
                    <a:lumOff val="25000"/>
                  </a:schemeClr>
                </a:solidFill>
              </a:rPr>
              <a:t>Entrée</a:t>
            </a:r>
          </a:p>
          <a:p>
            <a:pPr algn="ctr">
              <a:defRPr/>
            </a:pPr>
            <a:endParaRPr lang="fr-FR" sz="2400" b="1" dirty="0">
              <a:solidFill>
                <a:schemeClr val="bg1">
                  <a:lumMod val="75000"/>
                  <a:lumOff val="25000"/>
                </a:schemeClr>
              </a:solidFill>
            </a:endParaRPr>
          </a:p>
          <a:p>
            <a:pPr algn="ctr">
              <a:defRPr/>
            </a:pPr>
            <a:endParaRPr lang="fr-FR" sz="2400" b="1" dirty="0">
              <a:solidFill>
                <a:schemeClr val="bg1">
                  <a:lumMod val="75000"/>
                  <a:lumOff val="25000"/>
                </a:schemeClr>
              </a:solidFill>
            </a:endParaRPr>
          </a:p>
          <a:p>
            <a:pPr>
              <a:defRPr/>
            </a:pPr>
            <a:r>
              <a:rPr lang="fr-FR" sz="2400" b="1" dirty="0">
                <a:solidFill>
                  <a:schemeClr val="bg1">
                    <a:lumMod val="75000"/>
                    <a:lumOff val="25000"/>
                  </a:schemeClr>
                </a:solidFill>
              </a:rPr>
              <a:t>Sortie</a:t>
            </a:r>
          </a:p>
        </p:txBody>
      </p:sp>
      <p:sp>
        <p:nvSpPr>
          <p:cNvPr id="30" name="AutoShape 55">
            <a:extLst>
              <a:ext uri="{FF2B5EF4-FFF2-40B4-BE49-F238E27FC236}">
                <a16:creationId xmlns:a16="http://schemas.microsoft.com/office/drawing/2014/main" id="{FB557374-CC54-4F26-99E2-A54D465D69E1}"/>
              </a:ext>
            </a:extLst>
          </p:cNvPr>
          <p:cNvSpPr>
            <a:spLocks noChangeArrowheads="1"/>
          </p:cNvSpPr>
          <p:nvPr/>
        </p:nvSpPr>
        <p:spPr bwMode="auto">
          <a:xfrm rot="11986298">
            <a:off x="1538100" y="3673429"/>
            <a:ext cx="445938" cy="1436091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fr-FR" altLang="fr-FR"/>
          </a:p>
        </p:txBody>
      </p:sp>
      <p:sp>
        <p:nvSpPr>
          <p:cNvPr id="31" name="Line 57">
            <a:extLst>
              <a:ext uri="{FF2B5EF4-FFF2-40B4-BE49-F238E27FC236}">
                <a16:creationId xmlns:a16="http://schemas.microsoft.com/office/drawing/2014/main" id="{C81EC17F-B2D8-4F9B-8453-49E116ADCAD7}"/>
              </a:ext>
            </a:extLst>
          </p:cNvPr>
          <p:cNvSpPr>
            <a:spLocks noChangeShapeType="1"/>
          </p:cNvSpPr>
          <p:nvPr/>
        </p:nvSpPr>
        <p:spPr bwMode="auto">
          <a:xfrm rot="20950839" flipV="1">
            <a:off x="1734393" y="3494469"/>
            <a:ext cx="416709" cy="57841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 dirty="0"/>
          </a:p>
        </p:txBody>
      </p:sp>
      <p:sp>
        <p:nvSpPr>
          <p:cNvPr id="28" name="Text Box 71">
            <a:extLst>
              <a:ext uri="{FF2B5EF4-FFF2-40B4-BE49-F238E27FC236}">
                <a16:creationId xmlns:a16="http://schemas.microsoft.com/office/drawing/2014/main" id="{026575C0-C68F-41AC-A6E0-4006741252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0272" y="5219105"/>
            <a:ext cx="112723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altLang="fr-FR" sz="1600" b="1" dirty="0"/>
              <a:t>CELLULE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4" grpId="0"/>
      <p:bldP spid="15" grpId="0"/>
      <p:bldP spid="32" grpId="0" animBg="1"/>
      <p:bldP spid="1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228600" y="116632"/>
            <a:ext cx="8686800" cy="838200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fr-FR" sz="28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Potentiels membranaires : mise en évidence expérimentale &amp; caractéristiques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F0F048DF-A571-CB68-F03F-99FF87463C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12</a:t>
            </a:fld>
            <a:endParaRPr lang="fr-FR"/>
          </a:p>
        </p:txBody>
      </p:sp>
      <p:sp>
        <p:nvSpPr>
          <p:cNvPr id="9219" name="ZoneTexte 5"/>
          <p:cNvSpPr txBox="1">
            <a:spLocks noChangeArrowheads="1"/>
          </p:cNvSpPr>
          <p:nvPr/>
        </p:nvSpPr>
        <p:spPr bwMode="auto">
          <a:xfrm>
            <a:off x="538163" y="1658938"/>
            <a:ext cx="47625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32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1. Dispositif expérimental</a:t>
            </a:r>
          </a:p>
        </p:txBody>
      </p:sp>
      <p:sp>
        <p:nvSpPr>
          <p:cNvPr id="9220" name="ZoneTexte 5"/>
          <p:cNvSpPr txBox="1">
            <a:spLocks noChangeArrowheads="1"/>
          </p:cNvSpPr>
          <p:nvPr/>
        </p:nvSpPr>
        <p:spPr bwMode="auto">
          <a:xfrm>
            <a:off x="539750" y="2201863"/>
            <a:ext cx="8604251" cy="10772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2438" indent="-452438"/>
            <a:r>
              <a:rPr lang="fr-FR" sz="3200" dirty="0">
                <a:solidFill>
                  <a:schemeClr val="tx1">
                    <a:lumMod val="65000"/>
                  </a:schemeClr>
                </a:solidFill>
              </a:rPr>
              <a:t>2. Réponses </a:t>
            </a:r>
            <a:r>
              <a:rPr lang="fr-FR" sz="3200" dirty="0"/>
              <a:t>d’un axone à une stimulation électrique</a:t>
            </a:r>
          </a:p>
        </p:txBody>
      </p:sp>
      <p:sp>
        <p:nvSpPr>
          <p:cNvPr id="9221" name="ZoneTexte 5"/>
          <p:cNvSpPr txBox="1">
            <a:spLocks noChangeArrowheads="1"/>
          </p:cNvSpPr>
          <p:nvPr/>
        </p:nvSpPr>
        <p:spPr bwMode="auto">
          <a:xfrm>
            <a:off x="1001713" y="3344952"/>
            <a:ext cx="8142287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lvl="0"/>
            <a:r>
              <a:rPr lang="fr-FR" sz="2800" dirty="0"/>
              <a:t>2.1. Enregistrement intracellulaire</a:t>
            </a:r>
          </a:p>
        </p:txBody>
      </p:sp>
      <p:grpSp>
        <p:nvGrpSpPr>
          <p:cNvPr id="6" name="Groupe 5">
            <a:extLst>
              <a:ext uri="{FF2B5EF4-FFF2-40B4-BE49-F238E27FC236}">
                <a16:creationId xmlns:a16="http://schemas.microsoft.com/office/drawing/2014/main" id="{81324593-46E2-4A85-8E3C-626589D69D8E}"/>
              </a:ext>
            </a:extLst>
          </p:cNvPr>
          <p:cNvGrpSpPr/>
          <p:nvPr/>
        </p:nvGrpSpPr>
        <p:grpSpPr>
          <a:xfrm>
            <a:off x="4492302" y="4221088"/>
            <a:ext cx="1616721" cy="1299268"/>
            <a:chOff x="6383718" y="4068062"/>
            <a:chExt cx="2542960" cy="1737202"/>
          </a:xfrm>
        </p:grpSpPr>
        <p:sp>
          <p:nvSpPr>
            <p:cNvPr id="7" name="Oval 54">
              <a:extLst>
                <a:ext uri="{FF2B5EF4-FFF2-40B4-BE49-F238E27FC236}">
                  <a16:creationId xmlns:a16="http://schemas.microsoft.com/office/drawing/2014/main" id="{3A599467-F17C-4850-ABAF-268FBAADD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2781" y="4868639"/>
              <a:ext cx="1008062" cy="936625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fr-FR" altLang="fr-FR" sz="2000"/>
            </a:p>
          </p:txBody>
        </p:sp>
        <p:grpSp>
          <p:nvGrpSpPr>
            <p:cNvPr id="8" name="Groupe 90">
              <a:extLst>
                <a:ext uri="{FF2B5EF4-FFF2-40B4-BE49-F238E27FC236}">
                  <a16:creationId xmlns:a16="http://schemas.microsoft.com/office/drawing/2014/main" id="{DC4F44E9-1AB5-4589-9198-65525A8342C2}"/>
                </a:ext>
              </a:extLst>
            </p:cNvPr>
            <p:cNvGrpSpPr>
              <a:grpSpLocks/>
            </p:cNvGrpSpPr>
            <p:nvPr/>
          </p:nvGrpSpPr>
          <p:grpSpPr bwMode="auto">
            <a:xfrm rot="804172">
              <a:off x="7722682" y="4068062"/>
              <a:ext cx="1203996" cy="1311959"/>
              <a:chOff x="1640488" y="1357298"/>
              <a:chExt cx="1203996" cy="1311959"/>
            </a:xfrm>
          </p:grpSpPr>
          <p:sp>
            <p:nvSpPr>
              <p:cNvPr id="10" name="AutoShape 55">
                <a:extLst>
                  <a:ext uri="{FF2B5EF4-FFF2-40B4-BE49-F238E27FC236}">
                    <a16:creationId xmlns:a16="http://schemas.microsoft.com/office/drawing/2014/main" id="{FCE8530A-E07D-42BB-BB40-DFA61152A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2768093">
                <a:off x="1640488" y="1442120"/>
                <a:ext cx="215899" cy="1227137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1" name="Line 57">
                <a:extLst>
                  <a:ext uri="{FF2B5EF4-FFF2-40B4-BE49-F238E27FC236}">
                    <a16:creationId xmlns:a16="http://schemas.microsoft.com/office/drawing/2014/main" id="{62C9690F-7220-4CFD-82E8-ACB7758064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36422" y="1435086"/>
                <a:ext cx="363537" cy="49847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2" name="Line 58">
                <a:extLst>
                  <a:ext uri="{FF2B5EF4-FFF2-40B4-BE49-F238E27FC236}">
                    <a16:creationId xmlns:a16="http://schemas.microsoft.com/office/drawing/2014/main" id="{4CAC7C32-BE3A-4A58-AC0D-80940BEC7D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96784" y="1428736"/>
                <a:ext cx="287337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3" name="AutoShape 59">
                <a:extLst>
                  <a:ext uri="{FF2B5EF4-FFF2-40B4-BE49-F238E27FC236}">
                    <a16:creationId xmlns:a16="http://schemas.microsoft.com/office/drawing/2014/main" id="{2F9FE4B5-E5B6-4D80-998E-266B96F87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669924">
                <a:off x="2520634" y="1320786"/>
                <a:ext cx="287338" cy="360362"/>
              </a:xfrm>
              <a:prstGeom prst="triangle">
                <a:avLst>
                  <a:gd name="adj" fmla="val 50000"/>
                </a:avLst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" name="Line 60">
                <a:extLst>
                  <a:ext uri="{FF2B5EF4-FFF2-40B4-BE49-F238E27FC236}">
                    <a16:creationId xmlns:a16="http://schemas.microsoft.com/office/drawing/2014/main" id="{485B9993-2FC3-480C-B634-758FB1D9C8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39659" y="1501761"/>
                <a:ext cx="144462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5" name="Line 61">
                <a:extLst>
                  <a:ext uri="{FF2B5EF4-FFF2-40B4-BE49-F238E27FC236}">
                    <a16:creationId xmlns:a16="http://schemas.microsoft.com/office/drawing/2014/main" id="{08543C2B-8440-47F7-8241-295B1BD9C9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9659" y="1501761"/>
                <a:ext cx="0" cy="28733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6" name="Line 62">
                <a:extLst>
                  <a:ext uri="{FF2B5EF4-FFF2-40B4-BE49-F238E27FC236}">
                    <a16:creationId xmlns:a16="http://schemas.microsoft.com/office/drawing/2014/main" id="{D25BD5A2-C151-4641-BB22-DDC99474A6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34884" y="1789098"/>
                <a:ext cx="21590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7" name="Line 63">
                <a:extLst>
                  <a:ext uri="{FF2B5EF4-FFF2-40B4-BE49-F238E27FC236}">
                    <a16:creationId xmlns:a16="http://schemas.microsoft.com/office/drawing/2014/main" id="{8A59CE48-CB11-4CB5-8A6C-3DAD087CB9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68222" y="1789098"/>
                <a:ext cx="71437" cy="7302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8" name="Line 64">
                <a:extLst>
                  <a:ext uri="{FF2B5EF4-FFF2-40B4-BE49-F238E27FC236}">
                    <a16:creationId xmlns:a16="http://schemas.microsoft.com/office/drawing/2014/main" id="{25CF40AA-513C-4829-BE51-2195EFE383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65059" y="1789098"/>
                <a:ext cx="71437" cy="7302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" name="Line 65">
                <a:extLst>
                  <a:ext uri="{FF2B5EF4-FFF2-40B4-BE49-F238E27FC236}">
                    <a16:creationId xmlns:a16="http://schemas.microsoft.com/office/drawing/2014/main" id="{F9F7941E-41D9-4A81-AE90-1F75A5EDBF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1384" y="1789098"/>
                <a:ext cx="71437" cy="7302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sp>
          <p:nvSpPr>
            <p:cNvPr id="9" name="Text Box 71">
              <a:extLst>
                <a:ext uri="{FF2B5EF4-FFF2-40B4-BE49-F238E27FC236}">
                  <a16:creationId xmlns:a16="http://schemas.microsoft.com/office/drawing/2014/main" id="{3900185F-C802-44F2-984A-F075C5918B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3718" y="5162326"/>
              <a:ext cx="1266240" cy="3395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altLang="fr-FR" sz="1050" b="1" dirty="0"/>
                <a:t>CELLULE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353949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ZoneTexte 10">
            <a:extLst>
              <a:ext uri="{FF2B5EF4-FFF2-40B4-BE49-F238E27FC236}">
                <a16:creationId xmlns:a16="http://schemas.microsoft.com/office/drawing/2014/main" id="{2151A7DE-42BE-40DE-9323-87CFDEB088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2113" y="2643105"/>
            <a:ext cx="5491351" cy="144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fr-FR" sz="2200" dirty="0">
                <a:solidFill>
                  <a:srgbClr val="262BE6"/>
                </a:solidFill>
              </a:rPr>
              <a:t>En différents points (R1 à R3) </a:t>
            </a:r>
          </a:p>
          <a:p>
            <a:pPr algn="ctr"/>
            <a:r>
              <a:rPr lang="fr-FR" sz="2200" b="1" dirty="0">
                <a:solidFill>
                  <a:srgbClr val="262BE6"/>
                </a:solidFill>
              </a:rPr>
              <a:t>Enregistrement</a:t>
            </a:r>
            <a:r>
              <a:rPr lang="fr-FR" sz="2200" dirty="0">
                <a:solidFill>
                  <a:srgbClr val="262BE6"/>
                </a:solidFill>
              </a:rPr>
              <a:t> de l’évolution du potentiel de membrane (</a:t>
            </a:r>
            <a:r>
              <a:rPr lang="fr-FR" sz="2200" b="1" dirty="0" err="1">
                <a:solidFill>
                  <a:srgbClr val="262BE6"/>
                </a:solidFill>
              </a:rPr>
              <a:t>Em</a:t>
            </a:r>
            <a:r>
              <a:rPr lang="fr-FR" sz="2200" dirty="0">
                <a:solidFill>
                  <a:srgbClr val="262BE6"/>
                </a:solidFill>
              </a:rPr>
              <a:t>, en milli volt, </a:t>
            </a:r>
            <a:r>
              <a:rPr lang="fr-FR" sz="2200" b="1" dirty="0">
                <a:solidFill>
                  <a:srgbClr val="262BE6"/>
                </a:solidFill>
              </a:rPr>
              <a:t>mV</a:t>
            </a:r>
            <a:r>
              <a:rPr lang="fr-FR" sz="2200" dirty="0">
                <a:solidFill>
                  <a:srgbClr val="262BE6"/>
                </a:solidFill>
              </a:rPr>
              <a:t>)</a:t>
            </a:r>
          </a:p>
          <a:p>
            <a:pPr algn="ctr"/>
            <a:r>
              <a:rPr lang="fr-FR" sz="2200" dirty="0">
                <a:solidFill>
                  <a:srgbClr val="262BE6"/>
                </a:solidFill>
              </a:rPr>
              <a:t> de l’axone en réponse à la stimulation</a:t>
            </a:r>
          </a:p>
        </p:txBody>
      </p:sp>
      <p:pic>
        <p:nvPicPr>
          <p:cNvPr id="2" name="Image 1">
            <a:extLst>
              <a:ext uri="{FF2B5EF4-FFF2-40B4-BE49-F238E27FC236}">
                <a16:creationId xmlns:a16="http://schemas.microsoft.com/office/drawing/2014/main" id="{BEA438C6-D091-43FB-B8E0-8933D3369F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3331" y="1124744"/>
            <a:ext cx="7597338" cy="1368152"/>
          </a:xfrm>
          <a:prstGeom prst="rect">
            <a:avLst/>
          </a:prstGeom>
        </p:spPr>
      </p:pic>
      <p:sp>
        <p:nvSpPr>
          <p:cNvPr id="8" name="Line 15">
            <a:extLst>
              <a:ext uri="{FF2B5EF4-FFF2-40B4-BE49-F238E27FC236}">
                <a16:creationId xmlns:a16="http://schemas.microsoft.com/office/drawing/2014/main" id="{CA962987-547C-43DD-A4A7-7705F0556117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671228" y="4352156"/>
            <a:ext cx="0" cy="2389212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fr-FR"/>
          </a:p>
        </p:txBody>
      </p:sp>
      <p:sp>
        <p:nvSpPr>
          <p:cNvPr id="9" name="Text Box 24">
            <a:extLst>
              <a:ext uri="{FF2B5EF4-FFF2-40B4-BE49-F238E27FC236}">
                <a16:creationId xmlns:a16="http://schemas.microsoft.com/office/drawing/2014/main" id="{40B0669C-49E2-418B-98FF-A087E4EFE7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1470" y="4239864"/>
            <a:ext cx="1944211" cy="12003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26" tIns="45711" rIns="91426" bIns="45711">
            <a:spAutoFit/>
          </a:bodyPr>
          <a:lstStyle/>
          <a:p>
            <a:pPr algn="ctr"/>
            <a:r>
              <a:rPr lang="fr-FR" sz="2400" dirty="0"/>
              <a:t>Potentiel de membrane</a:t>
            </a:r>
          </a:p>
          <a:p>
            <a:pPr algn="ctr"/>
            <a:r>
              <a:rPr lang="fr-FR" sz="2400" b="1" dirty="0" err="1"/>
              <a:t>Em</a:t>
            </a:r>
            <a:r>
              <a:rPr lang="fr-FR" sz="2400" b="1" dirty="0"/>
              <a:t>  (mV)</a:t>
            </a:r>
            <a:endParaRPr lang="fr-FR" sz="2400" b="1" dirty="0">
              <a:latin typeface="Times New Roman" pitchFamily="18" charset="0"/>
            </a:endParaRPr>
          </a:p>
        </p:txBody>
      </p:sp>
      <p:cxnSp>
        <p:nvCxnSpPr>
          <p:cNvPr id="10" name="Connecteur droit 9">
            <a:extLst>
              <a:ext uri="{FF2B5EF4-FFF2-40B4-BE49-F238E27FC236}">
                <a16:creationId xmlns:a16="http://schemas.microsoft.com/office/drawing/2014/main" id="{7CB264FB-AA66-4B83-98F4-88253D12DE8D}"/>
              </a:ext>
            </a:extLst>
          </p:cNvPr>
          <p:cNvCxnSpPr/>
          <p:nvPr/>
        </p:nvCxnSpPr>
        <p:spPr>
          <a:xfrm>
            <a:off x="4436459" y="6453336"/>
            <a:ext cx="2736000" cy="0"/>
          </a:xfrm>
          <a:prstGeom prst="line">
            <a:avLst/>
          </a:prstGeom>
          <a:ln w="57150">
            <a:solidFill>
              <a:schemeClr val="bg1">
                <a:lumMod val="75000"/>
                <a:lumOff val="25000"/>
              </a:schemeClr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ZoneTexte 10">
            <a:extLst>
              <a:ext uri="{FF2B5EF4-FFF2-40B4-BE49-F238E27FC236}">
                <a16:creationId xmlns:a16="http://schemas.microsoft.com/office/drawing/2014/main" id="{063F5DC4-3A6F-4817-9C9C-65E9ED18A986}"/>
              </a:ext>
            </a:extLst>
          </p:cNvPr>
          <p:cNvSpPr txBox="1"/>
          <p:nvPr/>
        </p:nvSpPr>
        <p:spPr>
          <a:xfrm>
            <a:off x="7172459" y="6135687"/>
            <a:ext cx="17920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400" dirty="0"/>
              <a:t>Temps (ms)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1CB9E74-8762-4F25-AA77-143FCD139988}"/>
              </a:ext>
            </a:extLst>
          </p:cNvPr>
          <p:cNvSpPr/>
          <p:nvPr/>
        </p:nvSpPr>
        <p:spPr>
          <a:xfrm>
            <a:off x="2862114" y="1124745"/>
            <a:ext cx="5509102" cy="1386928"/>
          </a:xfrm>
          <a:prstGeom prst="rect">
            <a:avLst/>
          </a:prstGeom>
          <a:solidFill>
            <a:srgbClr val="262BE6">
              <a:alpha val="3803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3FDBB6C-A582-473C-ADB4-985D1F89AABD}"/>
              </a:ext>
            </a:extLst>
          </p:cNvPr>
          <p:cNvSpPr/>
          <p:nvPr/>
        </p:nvSpPr>
        <p:spPr>
          <a:xfrm>
            <a:off x="1619672" y="1124744"/>
            <a:ext cx="1008112" cy="1368152"/>
          </a:xfrm>
          <a:prstGeom prst="rect">
            <a:avLst/>
          </a:prstGeom>
          <a:solidFill>
            <a:srgbClr val="FF0000">
              <a:alpha val="38039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31E84C4-94BB-4631-8BED-838A346D3032}"/>
              </a:ext>
            </a:extLst>
          </p:cNvPr>
          <p:cNvSpPr/>
          <p:nvPr/>
        </p:nvSpPr>
        <p:spPr>
          <a:xfrm>
            <a:off x="764020" y="2492896"/>
            <a:ext cx="2097546" cy="172819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r>
              <a:rPr lang="fr-FR" sz="2200" b="1" dirty="0">
                <a:solidFill>
                  <a:srgbClr val="FF0000"/>
                </a:solidFill>
              </a:rPr>
              <a:t>Stimulation</a:t>
            </a:r>
            <a:r>
              <a:rPr lang="fr-FR" sz="2200" dirty="0">
                <a:solidFill>
                  <a:srgbClr val="FF0000"/>
                </a:solidFill>
              </a:rPr>
              <a:t> par injection d’un courant électrique </a:t>
            </a:r>
          </a:p>
          <a:p>
            <a:pPr algn="ctr"/>
            <a:r>
              <a:rPr lang="fr-FR" sz="2200" dirty="0">
                <a:solidFill>
                  <a:srgbClr val="FF0000"/>
                </a:solidFill>
              </a:rPr>
              <a:t>(</a:t>
            </a:r>
            <a:r>
              <a:rPr lang="fr-FR" dirty="0">
                <a:solidFill>
                  <a:srgbClr val="FF0000"/>
                </a:solidFill>
              </a:rPr>
              <a:t>micro ampère, µA</a:t>
            </a:r>
            <a:r>
              <a:rPr lang="fr-FR" sz="2200" dirty="0">
                <a:solidFill>
                  <a:srgbClr val="FF0000"/>
                </a:solidFill>
              </a:rPr>
              <a:t>)</a:t>
            </a:r>
          </a:p>
        </p:txBody>
      </p:sp>
      <p:graphicFrame>
        <p:nvGraphicFramePr>
          <p:cNvPr id="16" name="Espace réservé du contenu 7">
            <a:extLst>
              <a:ext uri="{FF2B5EF4-FFF2-40B4-BE49-F238E27FC236}">
                <a16:creationId xmlns:a16="http://schemas.microsoft.com/office/drawing/2014/main" id="{ADF0B1AD-EAD0-458B-A2BC-6F1150740D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49292862"/>
              </p:ext>
            </p:extLst>
          </p:nvPr>
        </p:nvGraphicFramePr>
        <p:xfrm>
          <a:off x="2250281" y="241367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13" name="Espace réservé du contenu 7">
            <a:extLst>
              <a:ext uri="{FF2B5EF4-FFF2-40B4-BE49-F238E27FC236}">
                <a16:creationId xmlns:a16="http://schemas.microsoft.com/office/drawing/2014/main" id="{C8D96106-3659-48CE-B963-051784B4F17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72814371"/>
              </p:ext>
            </p:extLst>
          </p:nvPr>
        </p:nvGraphicFramePr>
        <p:xfrm>
          <a:off x="2250281" y="241367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14" name="Rectangle : coins arrondis 13">
            <a:extLst>
              <a:ext uri="{FF2B5EF4-FFF2-40B4-BE49-F238E27FC236}">
                <a16:creationId xmlns:a16="http://schemas.microsoft.com/office/drawing/2014/main" id="{6B0AD18C-7929-4A37-B403-8765FA2E1F68}"/>
              </a:ext>
            </a:extLst>
          </p:cNvPr>
          <p:cNvSpPr/>
          <p:nvPr/>
        </p:nvSpPr>
        <p:spPr>
          <a:xfrm>
            <a:off x="4579259" y="47280"/>
            <a:ext cx="4429763" cy="9720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marL="268288" lvl="0" indent="-268288"/>
            <a:r>
              <a:rPr lang="fr-FR" sz="2400" b="1" dirty="0">
                <a:solidFill>
                  <a:schemeClr val="tx2"/>
                </a:solidFill>
              </a:rPr>
              <a:t>2- Réponses d’un axone à une stimulation électrique</a:t>
            </a:r>
          </a:p>
          <a:p>
            <a:pPr lvl="0">
              <a:tabLst>
                <a:tab pos="92075" algn="l"/>
              </a:tabLst>
            </a:pPr>
            <a:r>
              <a:rPr lang="fr-FR" sz="1600" b="1" dirty="0">
                <a:solidFill>
                  <a:schemeClr val="tx2"/>
                </a:solidFill>
              </a:rPr>
              <a:t>2.1. </a:t>
            </a:r>
            <a:r>
              <a:rPr lang="fr-FR" b="1" dirty="0">
                <a:solidFill>
                  <a:schemeClr val="tx2"/>
                </a:solidFill>
              </a:rPr>
              <a:t>Enregistrement intracellulaire</a:t>
            </a:r>
          </a:p>
        </p:txBody>
      </p:sp>
      <p:graphicFrame>
        <p:nvGraphicFramePr>
          <p:cNvPr id="17" name="Espace réservé du contenu 7">
            <a:extLst>
              <a:ext uri="{FF2B5EF4-FFF2-40B4-BE49-F238E27FC236}">
                <a16:creationId xmlns:a16="http://schemas.microsoft.com/office/drawing/2014/main" id="{8C0752B2-7485-43D3-B883-D2D461557F9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13072411"/>
              </p:ext>
            </p:extLst>
          </p:nvPr>
        </p:nvGraphicFramePr>
        <p:xfrm>
          <a:off x="2402681" y="393767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3" r:lo="rId14" r:qs="rId15" r:cs="rId16"/>
          </a:graphicData>
        </a:graphic>
      </p:graphicFrame>
      <p:sp>
        <p:nvSpPr>
          <p:cNvPr id="18" name="Titre 3">
            <a:extLst>
              <a:ext uri="{FF2B5EF4-FFF2-40B4-BE49-F238E27FC236}">
                <a16:creationId xmlns:a16="http://schemas.microsoft.com/office/drawing/2014/main" id="{62371426-0DDA-4BFF-B9EF-FDCE46042F8D}"/>
              </a:ext>
            </a:extLst>
          </p:cNvPr>
          <p:cNvSpPr txBox="1">
            <a:spLocks/>
          </p:cNvSpPr>
          <p:nvPr/>
        </p:nvSpPr>
        <p:spPr>
          <a:xfrm>
            <a:off x="0" y="214290"/>
            <a:ext cx="4500562" cy="838200"/>
          </a:xfrm>
          <a:prstGeom prst="rect">
            <a:avLst/>
          </a:prstGeom>
        </p:spPr>
        <p:txBody>
          <a:bodyPr>
            <a:normAutofit fontScale="90000" lnSpcReduction="10000"/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3200" kern="1200" cap="all">
                <a:solidFill>
                  <a:schemeClr val="bg1">
                    <a:lumMod val="75000"/>
                    <a:lumOff val="25000"/>
                  </a:schemeClr>
                </a:solidFill>
                <a:effectLst>
                  <a:reflection blurRad="12700" stA="48000" endA="300" endPos="55000" dir="5400000" sy="-90000" algn="bl" rotWithShape="0"/>
                </a:effectLst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9pPr>
          </a:lstStyle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/>
              <a:t>Potentiels membranaires : mise en évidence expérimentale &amp; caractéristiques</a:t>
            </a:r>
            <a:endParaRPr lang="fr-FR" sz="2000" b="1" dirty="0"/>
          </a:p>
        </p:txBody>
      </p:sp>
    </p:spTree>
    <p:extLst>
      <p:ext uri="{BB962C8B-B14F-4D97-AF65-F5344CB8AC3E}">
        <p14:creationId xmlns:p14="http://schemas.microsoft.com/office/powerpoint/2010/main" val="2478131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animBg="1"/>
      <p:bldP spid="9" grpId="0"/>
      <p:bldP spid="11" grpId="0"/>
      <p:bldP spid="6" grpId="0" animBg="1"/>
      <p:bldP spid="3" grpId="0" animBg="1"/>
      <p:bldP spid="1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5637AD9-6BA1-419F-A016-111FB201B977}"/>
              </a:ext>
            </a:extLst>
          </p:cNvPr>
          <p:cNvSpPr/>
          <p:nvPr/>
        </p:nvSpPr>
        <p:spPr>
          <a:xfrm>
            <a:off x="7919864" y="1141413"/>
            <a:ext cx="1224136" cy="2503486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214290"/>
            <a:ext cx="4500562" cy="838200"/>
          </a:xfrm>
        </p:spPr>
        <p:txBody>
          <a:bodyPr>
            <a:normAutofit fontScale="90000"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Potentiels membranaires : mise en évidence expérimentale &amp; caractéristiques</a:t>
            </a:r>
            <a:endParaRPr lang="fr-FR" sz="2000" b="1" dirty="0">
              <a:solidFill>
                <a:schemeClr val="bg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145BE5A0-C1C9-16F9-7C99-A38775ECE7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14</a:t>
            </a:fld>
            <a:endParaRPr lang="fr-FR"/>
          </a:p>
        </p:txBody>
      </p:sp>
      <p:pic>
        <p:nvPicPr>
          <p:cNvPr id="26628" name="Picture 2" descr="pot_local1"/>
          <p:cNvPicPr>
            <a:picLocks noChangeAspect="1" noChangeArrowheads="1"/>
          </p:cNvPicPr>
          <p:nvPr/>
        </p:nvPicPr>
        <p:blipFill>
          <a:blip r:embed="rId3" cstate="print"/>
          <a:srcRect b="56618"/>
          <a:stretch>
            <a:fillRect/>
          </a:stretch>
        </p:blipFill>
        <p:spPr bwMode="auto">
          <a:xfrm>
            <a:off x="644525" y="1141413"/>
            <a:ext cx="8074025" cy="2503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9" name="Espace réservé du contenu 7">
            <a:extLst>
              <a:ext uri="{FF2B5EF4-FFF2-40B4-BE49-F238E27FC236}">
                <a16:creationId xmlns:a16="http://schemas.microsoft.com/office/drawing/2014/main" id="{53BB8E2A-00A2-4FDE-8C40-231B3F48D892}"/>
              </a:ext>
            </a:extLst>
          </p:cNvPr>
          <p:cNvGraphicFramePr>
            <a:graphicFrameLocks/>
          </p:cNvGraphicFramePr>
          <p:nvPr/>
        </p:nvGraphicFramePr>
        <p:xfrm>
          <a:off x="2250281" y="241367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2" name="Rectangle : coins arrondis 11">
            <a:extLst>
              <a:ext uri="{FF2B5EF4-FFF2-40B4-BE49-F238E27FC236}">
                <a16:creationId xmlns:a16="http://schemas.microsoft.com/office/drawing/2014/main" id="{BE54E4AD-A299-48E1-86B2-245A84238965}"/>
              </a:ext>
            </a:extLst>
          </p:cNvPr>
          <p:cNvSpPr/>
          <p:nvPr/>
        </p:nvSpPr>
        <p:spPr>
          <a:xfrm>
            <a:off x="4579259" y="47280"/>
            <a:ext cx="4429763" cy="9720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marL="268288" lvl="0" indent="-268288"/>
            <a:r>
              <a:rPr lang="fr-FR" sz="2400" b="1" dirty="0">
                <a:solidFill>
                  <a:schemeClr val="tx2"/>
                </a:solidFill>
              </a:rPr>
              <a:t>2- Réponses d’un axone à une stimulation électrique</a:t>
            </a:r>
          </a:p>
          <a:p>
            <a:pPr lvl="0">
              <a:tabLst>
                <a:tab pos="92075" algn="l"/>
              </a:tabLst>
            </a:pPr>
            <a:r>
              <a:rPr lang="fr-FR" sz="1600" b="1" dirty="0">
                <a:solidFill>
                  <a:schemeClr val="tx2"/>
                </a:solidFill>
              </a:rPr>
              <a:t>2.1. </a:t>
            </a:r>
            <a:r>
              <a:rPr lang="fr-FR" b="1" dirty="0">
                <a:solidFill>
                  <a:schemeClr val="tx2"/>
                </a:solidFill>
              </a:rPr>
              <a:t>Enregistrement intracellulaire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456D589-F72F-408B-85DA-FE8669DB031D}"/>
              </a:ext>
            </a:extLst>
          </p:cNvPr>
          <p:cNvSpPr/>
          <p:nvPr/>
        </p:nvSpPr>
        <p:spPr>
          <a:xfrm>
            <a:off x="4423527" y="2482080"/>
            <a:ext cx="3964897" cy="116281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37306CC-703A-4CDB-8F7C-0ABFA49A9CFE}"/>
              </a:ext>
            </a:extLst>
          </p:cNvPr>
          <p:cNvSpPr/>
          <p:nvPr/>
        </p:nvSpPr>
        <p:spPr>
          <a:xfrm>
            <a:off x="2555776" y="2451421"/>
            <a:ext cx="1550826" cy="1224136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pic>
        <p:nvPicPr>
          <p:cNvPr id="7" name="Image 6">
            <a:extLst>
              <a:ext uri="{FF2B5EF4-FFF2-40B4-BE49-F238E27FC236}">
                <a16:creationId xmlns:a16="http://schemas.microsoft.com/office/drawing/2014/main" id="{02577AAD-BF0D-4D96-B0A1-4E454D11EC3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322052" y="2697417"/>
            <a:ext cx="786452" cy="731583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2E92126D-D357-200D-832D-5516A80F79CB}"/>
              </a:ext>
            </a:extLst>
          </p:cNvPr>
          <p:cNvSpPr/>
          <p:nvPr/>
        </p:nvSpPr>
        <p:spPr>
          <a:xfrm>
            <a:off x="1187624" y="3212976"/>
            <a:ext cx="1008112" cy="36004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</p:spTree>
    <p:extLst>
      <p:ext uri="{BB962C8B-B14F-4D97-AF65-F5344CB8AC3E}">
        <p14:creationId xmlns:p14="http://schemas.microsoft.com/office/powerpoint/2010/main" val="29201234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214290"/>
            <a:ext cx="4500562" cy="838200"/>
          </a:xfrm>
        </p:spPr>
        <p:txBody>
          <a:bodyPr>
            <a:normAutofit fontScale="90000"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Potentiels membranaires : mise en évidence expérimentale &amp; caractéristiques</a:t>
            </a:r>
            <a:endParaRPr lang="fr-FR" sz="2000" b="1" dirty="0">
              <a:solidFill>
                <a:schemeClr val="bg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8F157B3E-592F-30FF-BD6C-77E5B4275E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15</a:t>
            </a:fld>
            <a:endParaRPr lang="fr-FR"/>
          </a:p>
        </p:txBody>
      </p:sp>
      <p:pic>
        <p:nvPicPr>
          <p:cNvPr id="26628" name="Picture 2" descr="pot_local1"/>
          <p:cNvPicPr>
            <a:picLocks noChangeAspect="1" noChangeArrowheads="1"/>
          </p:cNvPicPr>
          <p:nvPr/>
        </p:nvPicPr>
        <p:blipFill>
          <a:blip r:embed="rId2" cstate="print"/>
          <a:srcRect b="56618"/>
          <a:stretch>
            <a:fillRect/>
          </a:stretch>
        </p:blipFill>
        <p:spPr bwMode="auto">
          <a:xfrm>
            <a:off x="644525" y="1141413"/>
            <a:ext cx="8074025" cy="2503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Picture 2" descr="pot_local1"/>
          <p:cNvPicPr>
            <a:picLocks noChangeAspect="1" noChangeArrowheads="1"/>
          </p:cNvPicPr>
          <p:nvPr/>
        </p:nvPicPr>
        <p:blipFill>
          <a:blip r:embed="rId2" cstate="print"/>
          <a:srcRect t="44455" b="28300"/>
          <a:stretch>
            <a:fillRect/>
          </a:stretch>
        </p:blipFill>
        <p:spPr bwMode="auto">
          <a:xfrm>
            <a:off x="642938" y="3643313"/>
            <a:ext cx="8072437" cy="157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2" descr="pot_local"/>
          <p:cNvPicPr>
            <a:picLocks noChangeAspect="1" noChangeArrowheads="1"/>
          </p:cNvPicPr>
          <p:nvPr/>
        </p:nvPicPr>
        <p:blipFill>
          <a:blip r:embed="rId3" cstate="print"/>
          <a:srcRect t="31204" b="50456"/>
          <a:stretch>
            <a:fillRect/>
          </a:stretch>
        </p:blipFill>
        <p:spPr bwMode="auto">
          <a:xfrm>
            <a:off x="644525" y="5214938"/>
            <a:ext cx="8070850" cy="1074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9" name="Espace réservé du contenu 7">
            <a:extLst>
              <a:ext uri="{FF2B5EF4-FFF2-40B4-BE49-F238E27FC236}">
                <a16:creationId xmlns:a16="http://schemas.microsoft.com/office/drawing/2014/main" id="{53BB8E2A-00A2-4FDE-8C40-231B3F48D892}"/>
              </a:ext>
            </a:extLst>
          </p:cNvPr>
          <p:cNvGraphicFramePr>
            <a:graphicFrameLocks/>
          </p:cNvGraphicFramePr>
          <p:nvPr/>
        </p:nvGraphicFramePr>
        <p:xfrm>
          <a:off x="2250281" y="241367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2" name="Rectangle : coins arrondis 11">
            <a:extLst>
              <a:ext uri="{FF2B5EF4-FFF2-40B4-BE49-F238E27FC236}">
                <a16:creationId xmlns:a16="http://schemas.microsoft.com/office/drawing/2014/main" id="{BE54E4AD-A299-48E1-86B2-245A84238965}"/>
              </a:ext>
            </a:extLst>
          </p:cNvPr>
          <p:cNvSpPr/>
          <p:nvPr/>
        </p:nvSpPr>
        <p:spPr>
          <a:xfrm>
            <a:off x="4579259" y="47280"/>
            <a:ext cx="4429763" cy="9720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marL="268288" lvl="0" indent="-268288"/>
            <a:r>
              <a:rPr lang="fr-FR" sz="2400" b="1" dirty="0">
                <a:solidFill>
                  <a:schemeClr val="tx2"/>
                </a:solidFill>
              </a:rPr>
              <a:t>2- Réponses d’un axone à une stimulation électrique</a:t>
            </a:r>
          </a:p>
          <a:p>
            <a:pPr lvl="0">
              <a:tabLst>
                <a:tab pos="92075" algn="l"/>
              </a:tabLst>
            </a:pPr>
            <a:r>
              <a:rPr lang="fr-FR" sz="1600" b="1" dirty="0">
                <a:solidFill>
                  <a:schemeClr val="tx2"/>
                </a:solidFill>
              </a:rPr>
              <a:t>2.1. </a:t>
            </a:r>
            <a:r>
              <a:rPr lang="fr-FR" b="1" dirty="0">
                <a:solidFill>
                  <a:schemeClr val="tx2"/>
                </a:solidFill>
              </a:rPr>
              <a:t>Enregistrement intracellulaire</a:t>
            </a:r>
          </a:p>
        </p:txBody>
      </p:sp>
      <p:sp>
        <p:nvSpPr>
          <p:cNvPr id="8" name="ZoneTexte 10">
            <a:extLst>
              <a:ext uri="{FF2B5EF4-FFF2-40B4-BE49-F238E27FC236}">
                <a16:creationId xmlns:a16="http://schemas.microsoft.com/office/drawing/2014/main" id="{A2056A16-172A-46E1-961E-F187E91790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175" y="3884267"/>
            <a:ext cx="828191" cy="707886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fr-FR" sz="4000" dirty="0">
                <a:solidFill>
                  <a:srgbClr val="FF0000"/>
                </a:solidFill>
              </a:rPr>
              <a:t>i1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AC4EE712-1A50-441F-8E60-FD55A377BA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174" y="5300386"/>
            <a:ext cx="828191" cy="707886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fr-FR" sz="4000" dirty="0">
                <a:solidFill>
                  <a:srgbClr val="FF0000"/>
                </a:solidFill>
              </a:rPr>
              <a:t>-i1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FFACAF6-B584-4F48-A99C-71C403577FA2}"/>
              </a:ext>
            </a:extLst>
          </p:cNvPr>
          <p:cNvSpPr/>
          <p:nvPr/>
        </p:nvSpPr>
        <p:spPr>
          <a:xfrm>
            <a:off x="4811692" y="3754502"/>
            <a:ext cx="3903684" cy="116281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A3CBA879-6D90-4B47-9789-1B1B68B8D31C}"/>
              </a:ext>
            </a:extLst>
          </p:cNvPr>
          <p:cNvSpPr/>
          <p:nvPr/>
        </p:nvSpPr>
        <p:spPr>
          <a:xfrm>
            <a:off x="636587" y="5128173"/>
            <a:ext cx="8078788" cy="116281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F0AC63BE-7597-4B7D-A0D3-3DC68E3C8504}"/>
              </a:ext>
            </a:extLst>
          </p:cNvPr>
          <p:cNvSpPr/>
          <p:nvPr/>
        </p:nvSpPr>
        <p:spPr>
          <a:xfrm>
            <a:off x="2669828" y="3662170"/>
            <a:ext cx="2262211" cy="1464685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pic>
        <p:nvPicPr>
          <p:cNvPr id="2" name="Image 1">
            <a:extLst>
              <a:ext uri="{FF2B5EF4-FFF2-40B4-BE49-F238E27FC236}">
                <a16:creationId xmlns:a16="http://schemas.microsoft.com/office/drawing/2014/main" id="{AD0D459E-6C07-4B23-AFC3-28DF744E03A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884368" y="4546137"/>
            <a:ext cx="786452" cy="731583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A571696B-91BF-2348-21B9-6AF71A0A13F8}"/>
              </a:ext>
            </a:extLst>
          </p:cNvPr>
          <p:cNvSpPr/>
          <p:nvPr/>
        </p:nvSpPr>
        <p:spPr>
          <a:xfrm>
            <a:off x="1187624" y="3212976"/>
            <a:ext cx="1008112" cy="36004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</p:spTree>
    <p:extLst>
      <p:ext uri="{BB962C8B-B14F-4D97-AF65-F5344CB8AC3E}">
        <p14:creationId xmlns:p14="http://schemas.microsoft.com/office/powerpoint/2010/main" val="27607459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1" grpId="0" animBg="1"/>
      <p:bldP spid="13" grpId="0" animBg="1"/>
      <p:bldP spid="14" grpId="0" animBg="1"/>
      <p:bldP spid="1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214290"/>
            <a:ext cx="4500562" cy="838200"/>
          </a:xfrm>
        </p:spPr>
        <p:txBody>
          <a:bodyPr>
            <a:normAutofit fontScale="90000"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Potentiels membranaires : mise en évidence expérimentale &amp; caractéristiques</a:t>
            </a:r>
            <a:endParaRPr lang="fr-FR" sz="2000" b="1" dirty="0">
              <a:solidFill>
                <a:schemeClr val="bg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EE59915A-CA7E-DB0C-0910-8012BADC17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16</a:t>
            </a:fld>
            <a:endParaRPr lang="fr-FR"/>
          </a:p>
        </p:txBody>
      </p:sp>
      <p:pic>
        <p:nvPicPr>
          <p:cNvPr id="26628" name="Picture 2" descr="pot_local1"/>
          <p:cNvPicPr>
            <a:picLocks noChangeAspect="1" noChangeArrowheads="1"/>
          </p:cNvPicPr>
          <p:nvPr/>
        </p:nvPicPr>
        <p:blipFill>
          <a:blip r:embed="rId2" cstate="print"/>
          <a:srcRect b="56618"/>
          <a:stretch>
            <a:fillRect/>
          </a:stretch>
        </p:blipFill>
        <p:spPr bwMode="auto">
          <a:xfrm>
            <a:off x="644525" y="1141413"/>
            <a:ext cx="8074025" cy="2503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Picture 2" descr="pot_local1"/>
          <p:cNvPicPr>
            <a:picLocks noChangeAspect="1" noChangeArrowheads="1"/>
          </p:cNvPicPr>
          <p:nvPr/>
        </p:nvPicPr>
        <p:blipFill>
          <a:blip r:embed="rId2" cstate="print"/>
          <a:srcRect t="44455" b="28300"/>
          <a:stretch>
            <a:fillRect/>
          </a:stretch>
        </p:blipFill>
        <p:spPr bwMode="auto">
          <a:xfrm>
            <a:off x="642938" y="3643313"/>
            <a:ext cx="8072437" cy="157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2" descr="pot_local"/>
          <p:cNvPicPr>
            <a:picLocks noChangeAspect="1" noChangeArrowheads="1"/>
          </p:cNvPicPr>
          <p:nvPr/>
        </p:nvPicPr>
        <p:blipFill>
          <a:blip r:embed="rId3" cstate="print"/>
          <a:srcRect t="31204" b="50456"/>
          <a:stretch>
            <a:fillRect/>
          </a:stretch>
        </p:blipFill>
        <p:spPr bwMode="auto">
          <a:xfrm>
            <a:off x="644525" y="5214938"/>
            <a:ext cx="8070850" cy="1074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9" name="Espace réservé du contenu 7">
            <a:extLst>
              <a:ext uri="{FF2B5EF4-FFF2-40B4-BE49-F238E27FC236}">
                <a16:creationId xmlns:a16="http://schemas.microsoft.com/office/drawing/2014/main" id="{53BB8E2A-00A2-4FDE-8C40-231B3F48D89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03714092"/>
              </p:ext>
            </p:extLst>
          </p:nvPr>
        </p:nvGraphicFramePr>
        <p:xfrm>
          <a:off x="2250281" y="241367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2" name="Rectangle : coins arrondis 11">
            <a:extLst>
              <a:ext uri="{FF2B5EF4-FFF2-40B4-BE49-F238E27FC236}">
                <a16:creationId xmlns:a16="http://schemas.microsoft.com/office/drawing/2014/main" id="{BE54E4AD-A299-48E1-86B2-245A84238965}"/>
              </a:ext>
            </a:extLst>
          </p:cNvPr>
          <p:cNvSpPr/>
          <p:nvPr/>
        </p:nvSpPr>
        <p:spPr>
          <a:xfrm>
            <a:off x="4579259" y="47280"/>
            <a:ext cx="4429763" cy="9720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marL="268288" lvl="0" indent="-268288"/>
            <a:r>
              <a:rPr lang="fr-FR" sz="2400" b="1" dirty="0">
                <a:solidFill>
                  <a:schemeClr val="tx2"/>
                </a:solidFill>
              </a:rPr>
              <a:t>2- Réponses d’un axone à une stimulation électrique</a:t>
            </a:r>
          </a:p>
          <a:p>
            <a:pPr lvl="0">
              <a:tabLst>
                <a:tab pos="92075" algn="l"/>
              </a:tabLst>
            </a:pPr>
            <a:r>
              <a:rPr lang="fr-FR" sz="1600" b="1" dirty="0">
                <a:solidFill>
                  <a:schemeClr val="tx2"/>
                </a:solidFill>
              </a:rPr>
              <a:t>2.1. </a:t>
            </a:r>
            <a:r>
              <a:rPr lang="fr-FR" b="1" dirty="0">
                <a:solidFill>
                  <a:schemeClr val="tx2"/>
                </a:solidFill>
              </a:rPr>
              <a:t>Enregistrement intracellulaire</a:t>
            </a:r>
          </a:p>
        </p:txBody>
      </p:sp>
      <p:sp>
        <p:nvSpPr>
          <p:cNvPr id="8" name="ZoneTexte 10">
            <a:extLst>
              <a:ext uri="{FF2B5EF4-FFF2-40B4-BE49-F238E27FC236}">
                <a16:creationId xmlns:a16="http://schemas.microsoft.com/office/drawing/2014/main" id="{A2056A16-172A-46E1-961E-F187E91790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175" y="3884267"/>
            <a:ext cx="828191" cy="707886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fr-FR" sz="4000" dirty="0">
                <a:solidFill>
                  <a:srgbClr val="FF0000"/>
                </a:solidFill>
              </a:rPr>
              <a:t>i1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AC4EE712-1A50-441F-8E60-FD55A377BA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174" y="5300386"/>
            <a:ext cx="828191" cy="707886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fr-FR" sz="4000" dirty="0">
                <a:solidFill>
                  <a:srgbClr val="FF0000"/>
                </a:solidFill>
              </a:rPr>
              <a:t>-i1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FFACAF6-B584-4F48-A99C-71C403577FA2}"/>
              </a:ext>
            </a:extLst>
          </p:cNvPr>
          <p:cNvSpPr/>
          <p:nvPr/>
        </p:nvSpPr>
        <p:spPr>
          <a:xfrm>
            <a:off x="4760856" y="5135177"/>
            <a:ext cx="3964897" cy="116281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pic>
        <p:nvPicPr>
          <p:cNvPr id="14" name="Image 13">
            <a:extLst>
              <a:ext uri="{FF2B5EF4-FFF2-40B4-BE49-F238E27FC236}">
                <a16:creationId xmlns:a16="http://schemas.microsoft.com/office/drawing/2014/main" id="{5C3F19AC-DD88-4F63-8386-05B8890B5DB7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884368" y="4546137"/>
            <a:ext cx="786452" cy="731583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3718D048-E37F-41C5-BF16-B9A4B39A4AA1}"/>
              </a:ext>
            </a:extLst>
          </p:cNvPr>
          <p:cNvSpPr/>
          <p:nvPr/>
        </p:nvSpPr>
        <p:spPr>
          <a:xfrm>
            <a:off x="2699792" y="5160482"/>
            <a:ext cx="2262211" cy="1129193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64082C4-9BFD-73BB-6C55-4ACFC72DF2A7}"/>
              </a:ext>
            </a:extLst>
          </p:cNvPr>
          <p:cNvSpPr/>
          <p:nvPr/>
        </p:nvSpPr>
        <p:spPr>
          <a:xfrm>
            <a:off x="1187624" y="3212976"/>
            <a:ext cx="1008112" cy="36004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1" grpId="0" animBg="1"/>
      <p:bldP spid="13" grpId="0" animBg="1"/>
      <p:bldP spid="1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214290"/>
            <a:ext cx="4500562" cy="838200"/>
          </a:xfrm>
        </p:spPr>
        <p:txBody>
          <a:bodyPr>
            <a:normAutofit fontScale="90000"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Potentiels membranaires : mise en évidence expérimentale &amp; caractéristiques</a:t>
            </a:r>
            <a:endParaRPr lang="fr-FR" sz="2000" b="1" dirty="0">
              <a:solidFill>
                <a:schemeClr val="bg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" name="Espace réservé du contenu 1"/>
          <p:cNvSpPr>
            <a:spLocks noGrp="1"/>
          </p:cNvSpPr>
          <p:nvPr>
            <p:ph idx="1"/>
          </p:nvPr>
        </p:nvSpPr>
        <p:spPr>
          <a:xfrm>
            <a:off x="322222" y="1579667"/>
            <a:ext cx="8686800" cy="4525962"/>
          </a:xfrm>
        </p:spPr>
        <p:txBody>
          <a:bodyPr/>
          <a:lstStyle/>
          <a:p>
            <a:endParaRPr lang="fr-FR" dirty="0"/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94DADDF2-F753-9C51-51D4-9AE6B9BCCB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17</a:t>
            </a:fld>
            <a:endParaRPr lang="fr-FR"/>
          </a:p>
        </p:txBody>
      </p:sp>
      <p:pic>
        <p:nvPicPr>
          <p:cNvPr id="27652" name="Picture 2" descr="pot_local1"/>
          <p:cNvPicPr>
            <a:picLocks noChangeAspect="1" noChangeArrowheads="1"/>
          </p:cNvPicPr>
          <p:nvPr/>
        </p:nvPicPr>
        <p:blipFill>
          <a:blip r:embed="rId2" cstate="print"/>
          <a:srcRect b="56618"/>
          <a:stretch>
            <a:fillRect/>
          </a:stretch>
        </p:blipFill>
        <p:spPr bwMode="auto">
          <a:xfrm>
            <a:off x="644525" y="1141413"/>
            <a:ext cx="8070850" cy="250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7653" name="Picture 2" descr="pot_local1"/>
          <p:cNvPicPr>
            <a:picLocks noChangeAspect="1" noChangeArrowheads="1"/>
          </p:cNvPicPr>
          <p:nvPr/>
        </p:nvPicPr>
        <p:blipFill>
          <a:blip r:embed="rId2" cstate="print"/>
          <a:srcRect t="72774" b="-3734"/>
          <a:stretch>
            <a:fillRect/>
          </a:stretch>
        </p:blipFill>
        <p:spPr bwMode="auto">
          <a:xfrm>
            <a:off x="642938" y="3627438"/>
            <a:ext cx="8070850" cy="1785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2" descr="pot_local"/>
          <p:cNvPicPr>
            <a:picLocks noChangeAspect="1" noChangeArrowheads="1"/>
          </p:cNvPicPr>
          <p:nvPr/>
        </p:nvPicPr>
        <p:blipFill>
          <a:blip r:embed="rId3" cstate="print"/>
          <a:srcRect t="49838" b="30894"/>
          <a:stretch>
            <a:fillRect/>
          </a:stretch>
        </p:blipFill>
        <p:spPr bwMode="auto">
          <a:xfrm>
            <a:off x="638175" y="5168900"/>
            <a:ext cx="8072438" cy="1128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" name="Espace réservé du contenu 7">
            <a:extLst>
              <a:ext uri="{FF2B5EF4-FFF2-40B4-BE49-F238E27FC236}">
                <a16:creationId xmlns:a16="http://schemas.microsoft.com/office/drawing/2014/main" id="{28E38CBE-A926-4140-B300-F04695AF12C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57562561"/>
              </p:ext>
            </p:extLst>
          </p:nvPr>
        </p:nvGraphicFramePr>
        <p:xfrm>
          <a:off x="2250281" y="241367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2" name="Rectangle : coins arrondis 11">
            <a:extLst>
              <a:ext uri="{FF2B5EF4-FFF2-40B4-BE49-F238E27FC236}">
                <a16:creationId xmlns:a16="http://schemas.microsoft.com/office/drawing/2014/main" id="{B92CA174-CA54-4921-97C9-92CF81F3C9BF}"/>
              </a:ext>
            </a:extLst>
          </p:cNvPr>
          <p:cNvSpPr/>
          <p:nvPr/>
        </p:nvSpPr>
        <p:spPr>
          <a:xfrm>
            <a:off x="4579259" y="47280"/>
            <a:ext cx="4429763" cy="9720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marL="268288" lvl="0" indent="-268288"/>
            <a:r>
              <a:rPr lang="fr-FR" sz="2400" b="1" dirty="0">
                <a:solidFill>
                  <a:schemeClr val="tx2"/>
                </a:solidFill>
              </a:rPr>
              <a:t>2- Réponses d’un axone à une stimulation électrique</a:t>
            </a:r>
          </a:p>
          <a:p>
            <a:pPr lvl="0">
              <a:tabLst>
                <a:tab pos="92075" algn="l"/>
              </a:tabLst>
            </a:pPr>
            <a:r>
              <a:rPr lang="fr-FR" sz="1600" b="1" dirty="0">
                <a:solidFill>
                  <a:schemeClr val="tx2"/>
                </a:solidFill>
              </a:rPr>
              <a:t>2.1. </a:t>
            </a:r>
            <a:r>
              <a:rPr lang="fr-FR" b="1" dirty="0">
                <a:solidFill>
                  <a:schemeClr val="tx2"/>
                </a:solidFill>
              </a:rPr>
              <a:t>Enregistrement intracellulaire</a:t>
            </a:r>
          </a:p>
        </p:txBody>
      </p:sp>
      <p:sp>
        <p:nvSpPr>
          <p:cNvPr id="13" name="ZoneTexte 10">
            <a:extLst>
              <a:ext uri="{FF2B5EF4-FFF2-40B4-BE49-F238E27FC236}">
                <a16:creationId xmlns:a16="http://schemas.microsoft.com/office/drawing/2014/main" id="{6168B1DB-97EA-452D-9D62-4DA6421B12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175" y="3884267"/>
            <a:ext cx="828191" cy="707886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fr-FR" sz="4000" dirty="0">
                <a:solidFill>
                  <a:srgbClr val="FF0000"/>
                </a:solidFill>
              </a:rPr>
              <a:t>i2</a:t>
            </a:r>
          </a:p>
        </p:txBody>
      </p:sp>
      <p:sp>
        <p:nvSpPr>
          <p:cNvPr id="14" name="ZoneTexte 10">
            <a:extLst>
              <a:ext uri="{FF2B5EF4-FFF2-40B4-BE49-F238E27FC236}">
                <a16:creationId xmlns:a16="http://schemas.microsoft.com/office/drawing/2014/main" id="{15D17473-D41B-4DDF-A43E-C409F9F7FB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174" y="5300386"/>
            <a:ext cx="828191" cy="707886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fr-FR" sz="4000" dirty="0">
                <a:solidFill>
                  <a:srgbClr val="FF0000"/>
                </a:solidFill>
              </a:rPr>
              <a:t>-i2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CBC2924D-DD14-4E75-9CE9-D772CC0DECEB}"/>
              </a:ext>
            </a:extLst>
          </p:cNvPr>
          <p:cNvSpPr/>
          <p:nvPr/>
        </p:nvSpPr>
        <p:spPr>
          <a:xfrm>
            <a:off x="2669828" y="3573016"/>
            <a:ext cx="2262211" cy="1464685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id="{B04717B3-CEF2-4991-895B-018143AACAA5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884368" y="4546137"/>
            <a:ext cx="786452" cy="731583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08CC3F54-E786-40C6-B16D-FE6580C79013}"/>
              </a:ext>
            </a:extLst>
          </p:cNvPr>
          <p:cNvSpPr/>
          <p:nvPr/>
        </p:nvSpPr>
        <p:spPr>
          <a:xfrm>
            <a:off x="642938" y="5141936"/>
            <a:ext cx="8078788" cy="116281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A2A96461-F88A-423A-8286-E275F01E44ED}"/>
              </a:ext>
            </a:extLst>
          </p:cNvPr>
          <p:cNvSpPr/>
          <p:nvPr/>
        </p:nvSpPr>
        <p:spPr>
          <a:xfrm>
            <a:off x="5076057" y="3573017"/>
            <a:ext cx="2160240" cy="1495171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2335A72-2540-49D4-8776-6AEB2D559300}"/>
              </a:ext>
            </a:extLst>
          </p:cNvPr>
          <p:cNvSpPr/>
          <p:nvPr/>
        </p:nvSpPr>
        <p:spPr>
          <a:xfrm>
            <a:off x="5005500" y="3501823"/>
            <a:ext cx="3713051" cy="167936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E4F049F-AC2C-7E99-6184-230C14BACFF6}"/>
              </a:ext>
            </a:extLst>
          </p:cNvPr>
          <p:cNvSpPr/>
          <p:nvPr/>
        </p:nvSpPr>
        <p:spPr>
          <a:xfrm>
            <a:off x="1187624" y="3212976"/>
            <a:ext cx="1008112" cy="36004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6" grpId="0" animBg="1"/>
      <p:bldP spid="17" grpId="0" animBg="1"/>
      <p:bldP spid="18" grpId="0" animBg="1"/>
      <p:bldP spid="15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214290"/>
            <a:ext cx="4500562" cy="838200"/>
          </a:xfrm>
        </p:spPr>
        <p:txBody>
          <a:bodyPr>
            <a:normAutofit fontScale="90000"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Potentiels membranaires : mise en évidence expérimentale &amp; caractéristiques</a:t>
            </a:r>
            <a:endParaRPr lang="fr-FR" sz="2000" b="1" dirty="0">
              <a:solidFill>
                <a:schemeClr val="bg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" name="Espace réservé du contenu 1"/>
          <p:cNvSpPr>
            <a:spLocks noGrp="1"/>
          </p:cNvSpPr>
          <p:nvPr>
            <p:ph idx="1"/>
          </p:nvPr>
        </p:nvSpPr>
        <p:spPr>
          <a:xfrm>
            <a:off x="322222" y="1579667"/>
            <a:ext cx="8686800" cy="4525962"/>
          </a:xfrm>
        </p:spPr>
        <p:txBody>
          <a:bodyPr/>
          <a:lstStyle/>
          <a:p>
            <a:endParaRPr lang="fr-FR"/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9A0687E0-4DC1-E1CA-8DC3-CF5B6C4F98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18</a:t>
            </a:fld>
            <a:endParaRPr lang="fr-FR"/>
          </a:p>
        </p:txBody>
      </p:sp>
      <p:pic>
        <p:nvPicPr>
          <p:cNvPr id="27652" name="Picture 2" descr="pot_local1"/>
          <p:cNvPicPr>
            <a:picLocks noChangeAspect="1" noChangeArrowheads="1"/>
          </p:cNvPicPr>
          <p:nvPr/>
        </p:nvPicPr>
        <p:blipFill>
          <a:blip r:embed="rId2" cstate="print"/>
          <a:srcRect b="56618"/>
          <a:stretch>
            <a:fillRect/>
          </a:stretch>
        </p:blipFill>
        <p:spPr bwMode="auto">
          <a:xfrm>
            <a:off x="644525" y="1141413"/>
            <a:ext cx="8070850" cy="250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7653" name="Picture 2" descr="pot_local1"/>
          <p:cNvPicPr>
            <a:picLocks noChangeAspect="1" noChangeArrowheads="1"/>
          </p:cNvPicPr>
          <p:nvPr/>
        </p:nvPicPr>
        <p:blipFill>
          <a:blip r:embed="rId2" cstate="print"/>
          <a:srcRect t="72774" b="-3734"/>
          <a:stretch>
            <a:fillRect/>
          </a:stretch>
        </p:blipFill>
        <p:spPr bwMode="auto">
          <a:xfrm>
            <a:off x="642938" y="3627438"/>
            <a:ext cx="8070850" cy="1785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2" descr="pot_local"/>
          <p:cNvPicPr>
            <a:picLocks noChangeAspect="1" noChangeArrowheads="1"/>
          </p:cNvPicPr>
          <p:nvPr/>
        </p:nvPicPr>
        <p:blipFill>
          <a:blip r:embed="rId3" cstate="print"/>
          <a:srcRect t="49838" b="30894"/>
          <a:stretch>
            <a:fillRect/>
          </a:stretch>
        </p:blipFill>
        <p:spPr bwMode="auto">
          <a:xfrm>
            <a:off x="638175" y="5168900"/>
            <a:ext cx="8072438" cy="1128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" name="Espace réservé du contenu 7">
            <a:extLst>
              <a:ext uri="{FF2B5EF4-FFF2-40B4-BE49-F238E27FC236}">
                <a16:creationId xmlns:a16="http://schemas.microsoft.com/office/drawing/2014/main" id="{28E38CBE-A926-4140-B300-F04695AF12C2}"/>
              </a:ext>
            </a:extLst>
          </p:cNvPr>
          <p:cNvGraphicFramePr>
            <a:graphicFrameLocks/>
          </p:cNvGraphicFramePr>
          <p:nvPr/>
        </p:nvGraphicFramePr>
        <p:xfrm>
          <a:off x="2250281" y="241367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2" name="Rectangle : coins arrondis 11">
            <a:extLst>
              <a:ext uri="{FF2B5EF4-FFF2-40B4-BE49-F238E27FC236}">
                <a16:creationId xmlns:a16="http://schemas.microsoft.com/office/drawing/2014/main" id="{B92CA174-CA54-4921-97C9-92CF81F3C9BF}"/>
              </a:ext>
            </a:extLst>
          </p:cNvPr>
          <p:cNvSpPr/>
          <p:nvPr/>
        </p:nvSpPr>
        <p:spPr>
          <a:xfrm>
            <a:off x="4579259" y="47280"/>
            <a:ext cx="4429763" cy="9720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marL="268288" lvl="0" indent="-268288"/>
            <a:r>
              <a:rPr lang="fr-FR" sz="2400" b="1" dirty="0">
                <a:solidFill>
                  <a:schemeClr val="tx2"/>
                </a:solidFill>
              </a:rPr>
              <a:t>2- Réponses d’un axone à une stimulation électrique</a:t>
            </a:r>
          </a:p>
          <a:p>
            <a:pPr lvl="0">
              <a:tabLst>
                <a:tab pos="92075" algn="l"/>
              </a:tabLst>
            </a:pPr>
            <a:r>
              <a:rPr lang="fr-FR" sz="1600" b="1" dirty="0">
                <a:solidFill>
                  <a:schemeClr val="tx2"/>
                </a:solidFill>
              </a:rPr>
              <a:t>2.1. </a:t>
            </a:r>
            <a:r>
              <a:rPr lang="fr-FR" b="1" dirty="0">
                <a:solidFill>
                  <a:schemeClr val="tx2"/>
                </a:solidFill>
              </a:rPr>
              <a:t>Enregistrement intracellulaire</a:t>
            </a:r>
          </a:p>
        </p:txBody>
      </p:sp>
      <p:sp>
        <p:nvSpPr>
          <p:cNvPr id="13" name="ZoneTexte 10">
            <a:extLst>
              <a:ext uri="{FF2B5EF4-FFF2-40B4-BE49-F238E27FC236}">
                <a16:creationId xmlns:a16="http://schemas.microsoft.com/office/drawing/2014/main" id="{6168B1DB-97EA-452D-9D62-4DA6421B12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175" y="3884267"/>
            <a:ext cx="828191" cy="707886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fr-FR" sz="4000" dirty="0">
                <a:solidFill>
                  <a:srgbClr val="FF0000"/>
                </a:solidFill>
              </a:rPr>
              <a:t>i2</a:t>
            </a:r>
          </a:p>
        </p:txBody>
      </p:sp>
      <p:sp>
        <p:nvSpPr>
          <p:cNvPr id="14" name="ZoneTexte 10">
            <a:extLst>
              <a:ext uri="{FF2B5EF4-FFF2-40B4-BE49-F238E27FC236}">
                <a16:creationId xmlns:a16="http://schemas.microsoft.com/office/drawing/2014/main" id="{15D17473-D41B-4DDF-A43E-C409F9F7FB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174" y="5300386"/>
            <a:ext cx="828191" cy="707886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fr-FR" sz="4000" dirty="0">
                <a:solidFill>
                  <a:srgbClr val="FF0000"/>
                </a:solidFill>
              </a:rPr>
              <a:t>-i2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2335A72-2540-49D4-8776-6AEB2D559300}"/>
              </a:ext>
            </a:extLst>
          </p:cNvPr>
          <p:cNvSpPr/>
          <p:nvPr/>
        </p:nvSpPr>
        <p:spPr>
          <a:xfrm>
            <a:off x="4779816" y="4903328"/>
            <a:ext cx="3903684" cy="133762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CBC2924D-DD14-4E75-9CE9-D772CC0DECEB}"/>
              </a:ext>
            </a:extLst>
          </p:cNvPr>
          <p:cNvSpPr/>
          <p:nvPr/>
        </p:nvSpPr>
        <p:spPr>
          <a:xfrm>
            <a:off x="2599424" y="5157192"/>
            <a:ext cx="2262211" cy="1147288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id="{B04717B3-CEF2-4991-895B-018143AACAA5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884368" y="4546137"/>
            <a:ext cx="786452" cy="731583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F95DED24-9894-8F0F-B7E3-D9ABEDAEDE6E}"/>
              </a:ext>
            </a:extLst>
          </p:cNvPr>
          <p:cNvSpPr/>
          <p:nvPr/>
        </p:nvSpPr>
        <p:spPr>
          <a:xfrm>
            <a:off x="1187624" y="3212976"/>
            <a:ext cx="1008112" cy="36004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</p:spTree>
    <p:extLst>
      <p:ext uri="{BB962C8B-B14F-4D97-AF65-F5344CB8AC3E}">
        <p14:creationId xmlns:p14="http://schemas.microsoft.com/office/powerpoint/2010/main" val="2962694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2" descr="PA"/>
          <p:cNvPicPr>
            <a:picLocks noChangeAspect="1" noChangeArrowheads="1"/>
          </p:cNvPicPr>
          <p:nvPr/>
        </p:nvPicPr>
        <p:blipFill>
          <a:blip r:embed="rId3" cstate="print"/>
          <a:srcRect t="493" r="13538" b="53568"/>
          <a:stretch>
            <a:fillRect/>
          </a:stretch>
        </p:blipFill>
        <p:spPr bwMode="auto">
          <a:xfrm>
            <a:off x="0" y="2571750"/>
            <a:ext cx="7000875" cy="2643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9" name="Rectangle 28"/>
          <p:cNvSpPr/>
          <p:nvPr/>
        </p:nvSpPr>
        <p:spPr>
          <a:xfrm>
            <a:off x="7731124" y="1230313"/>
            <a:ext cx="1908599" cy="3984625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-71470" y="214536"/>
            <a:ext cx="4500562" cy="838200"/>
          </a:xfrm>
        </p:spPr>
        <p:txBody>
          <a:bodyPr>
            <a:normAutofit fontScale="90000"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Potentiels membranaires : mise en évidence expérimentale &amp; caractéristiques</a:t>
            </a:r>
            <a:endParaRPr lang="fr-FR" sz="2000" b="1" dirty="0">
              <a:solidFill>
                <a:schemeClr val="bg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" name="Espace réservé du contenu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8993BE5-E188-8B18-FEC3-C6D618962A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19</a:t>
            </a:fld>
            <a:endParaRPr lang="fr-FR"/>
          </a:p>
        </p:txBody>
      </p:sp>
      <p:pic>
        <p:nvPicPr>
          <p:cNvPr id="28678" name="Picture 2" descr="pot_local1"/>
          <p:cNvPicPr>
            <a:picLocks noChangeAspect="1" noChangeArrowheads="1"/>
          </p:cNvPicPr>
          <p:nvPr/>
        </p:nvPicPr>
        <p:blipFill>
          <a:blip r:embed="rId4" cstate="print"/>
          <a:srcRect b="76431"/>
          <a:stretch>
            <a:fillRect/>
          </a:stretch>
        </p:blipFill>
        <p:spPr bwMode="auto">
          <a:xfrm>
            <a:off x="1588" y="1227138"/>
            <a:ext cx="8070850" cy="1360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8679" name="ZoneTexte 10"/>
          <p:cNvSpPr txBox="1">
            <a:spLocks noChangeArrowheads="1"/>
          </p:cNvSpPr>
          <p:nvPr/>
        </p:nvSpPr>
        <p:spPr bwMode="auto">
          <a:xfrm>
            <a:off x="15875" y="3438525"/>
            <a:ext cx="642938" cy="708025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sz="4000" dirty="0">
                <a:solidFill>
                  <a:srgbClr val="FF0000"/>
                </a:solidFill>
              </a:rPr>
              <a:t>i3</a:t>
            </a:r>
          </a:p>
        </p:txBody>
      </p:sp>
      <p:sp>
        <p:nvSpPr>
          <p:cNvPr id="28681" name="ZoneTexte 16"/>
          <p:cNvSpPr txBox="1">
            <a:spLocks noChangeArrowheads="1"/>
          </p:cNvSpPr>
          <p:nvPr/>
        </p:nvSpPr>
        <p:spPr bwMode="auto">
          <a:xfrm>
            <a:off x="5454650" y="3182938"/>
            <a:ext cx="1062038" cy="1016000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sz="4000">
                <a:solidFill>
                  <a:srgbClr val="262BE6"/>
                </a:solidFill>
              </a:rPr>
              <a:t>A’3</a:t>
            </a:r>
          </a:p>
          <a:p>
            <a:r>
              <a:rPr lang="fr-FR" sz="2000" b="1">
                <a:solidFill>
                  <a:schemeClr val="bg1"/>
                </a:solidFill>
              </a:rPr>
              <a:t>120mV</a:t>
            </a:r>
          </a:p>
        </p:txBody>
      </p:sp>
      <p:sp>
        <p:nvSpPr>
          <p:cNvPr id="27" name="Rectangle 26"/>
          <p:cNvSpPr/>
          <p:nvPr/>
        </p:nvSpPr>
        <p:spPr>
          <a:xfrm>
            <a:off x="6588125" y="2571750"/>
            <a:ext cx="714375" cy="5000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pic>
        <p:nvPicPr>
          <p:cNvPr id="28683" name="Picture 2" descr="PA"/>
          <p:cNvPicPr>
            <a:picLocks noChangeAspect="1" noChangeArrowheads="1"/>
          </p:cNvPicPr>
          <p:nvPr/>
        </p:nvPicPr>
        <p:blipFill>
          <a:blip r:embed="rId5" cstate="print"/>
          <a:srcRect l="79211" t="493" r="1588" b="54890"/>
          <a:stretch>
            <a:fillRect/>
          </a:stretch>
        </p:blipFill>
        <p:spPr bwMode="auto">
          <a:xfrm>
            <a:off x="6945313" y="2540000"/>
            <a:ext cx="1554162" cy="2643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Rectangle 23"/>
          <p:cNvSpPr/>
          <p:nvPr/>
        </p:nvSpPr>
        <p:spPr>
          <a:xfrm>
            <a:off x="8159750" y="4000500"/>
            <a:ext cx="714375" cy="5000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28685" name="ZoneTexte 17"/>
          <p:cNvSpPr txBox="1">
            <a:spLocks noChangeArrowheads="1"/>
          </p:cNvSpPr>
          <p:nvPr/>
        </p:nvSpPr>
        <p:spPr bwMode="auto">
          <a:xfrm>
            <a:off x="8016875" y="3143250"/>
            <a:ext cx="1062038" cy="1016000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sz="4000">
                <a:solidFill>
                  <a:srgbClr val="262BE6"/>
                </a:solidFill>
              </a:rPr>
              <a:t>A’’3</a:t>
            </a:r>
          </a:p>
          <a:p>
            <a:r>
              <a:rPr lang="fr-FR" sz="2000" b="1">
                <a:solidFill>
                  <a:schemeClr val="bg1"/>
                </a:solidFill>
              </a:rPr>
              <a:t>120mV</a:t>
            </a:r>
          </a:p>
        </p:txBody>
      </p:sp>
      <p:grpSp>
        <p:nvGrpSpPr>
          <p:cNvPr id="2" name="Groupe 31"/>
          <p:cNvGrpSpPr>
            <a:grpSpLocks/>
          </p:cNvGrpSpPr>
          <p:nvPr/>
        </p:nvGrpSpPr>
        <p:grpSpPr bwMode="auto">
          <a:xfrm>
            <a:off x="1588" y="5086350"/>
            <a:ext cx="9520237" cy="1851026"/>
            <a:chOff x="444148" y="5014439"/>
            <a:chExt cx="9521278" cy="1851501"/>
          </a:xfrm>
        </p:grpSpPr>
        <p:sp>
          <p:nvSpPr>
            <p:cNvPr id="31" name="Rectangle 30"/>
            <p:cNvSpPr/>
            <p:nvPr/>
          </p:nvSpPr>
          <p:spPr>
            <a:xfrm>
              <a:off x="8653412" y="5014439"/>
              <a:ext cx="1312014" cy="1851501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grpSp>
          <p:nvGrpSpPr>
            <p:cNvPr id="3" name="Groupe 29"/>
            <p:cNvGrpSpPr>
              <a:grpSpLocks/>
            </p:cNvGrpSpPr>
            <p:nvPr/>
          </p:nvGrpSpPr>
          <p:grpSpPr bwMode="auto">
            <a:xfrm>
              <a:off x="444148" y="5071604"/>
              <a:ext cx="9259554" cy="1718457"/>
              <a:chOff x="628706" y="5071604"/>
              <a:chExt cx="9259554" cy="1718457"/>
            </a:xfrm>
          </p:grpSpPr>
          <p:pic>
            <p:nvPicPr>
              <p:cNvPr id="28689" name="Picture 2" descr="pot_local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 t="70689"/>
              <a:stretch>
                <a:fillRect/>
              </a:stretch>
            </p:blipFill>
            <p:spPr bwMode="auto">
              <a:xfrm>
                <a:off x="628706" y="5072074"/>
                <a:ext cx="8071200" cy="171798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8690" name="ZoneTexte 11"/>
              <p:cNvSpPr txBox="1">
                <a:spLocks noChangeArrowheads="1"/>
              </p:cNvSpPr>
              <p:nvPr/>
            </p:nvSpPr>
            <p:spPr bwMode="auto">
              <a:xfrm>
                <a:off x="642910" y="5292882"/>
                <a:ext cx="829429" cy="707886"/>
              </a:xfrm>
              <a:prstGeom prst="rect">
                <a:avLst/>
              </a:prstGeom>
              <a:solidFill>
                <a:schemeClr val="tx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fr-FR" sz="4000" dirty="0">
                    <a:solidFill>
                      <a:srgbClr val="FF0000"/>
                    </a:solidFill>
                  </a:rPr>
                  <a:t>-i3</a:t>
                </a:r>
              </a:p>
            </p:txBody>
          </p:sp>
          <p:pic>
            <p:nvPicPr>
              <p:cNvPr id="28691" name="Picture 2" descr="PA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 l="9435" t="7777" r="76018" b="69875"/>
              <a:stretch>
                <a:fillRect/>
              </a:stretch>
            </p:blipFill>
            <p:spPr bwMode="auto">
              <a:xfrm flipV="1">
                <a:off x="1357290" y="5286388"/>
                <a:ext cx="1177871" cy="128588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8692" name="ZoneTexte 18"/>
              <p:cNvSpPr txBox="1">
                <a:spLocks noChangeArrowheads="1"/>
              </p:cNvSpPr>
              <p:nvPr/>
            </p:nvSpPr>
            <p:spPr bwMode="auto">
              <a:xfrm>
                <a:off x="4429124" y="5643578"/>
                <a:ext cx="1062046" cy="892552"/>
              </a:xfrm>
              <a:prstGeom prst="rect">
                <a:avLst/>
              </a:prstGeom>
              <a:solidFill>
                <a:schemeClr val="tx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fr-FR" sz="3200">
                    <a:solidFill>
                      <a:srgbClr val="262BE6"/>
                    </a:solidFill>
                  </a:rPr>
                  <a:t>-A3</a:t>
                </a:r>
              </a:p>
              <a:p>
                <a:r>
                  <a:rPr lang="fr-FR" sz="2000" b="1">
                    <a:solidFill>
                      <a:schemeClr val="bg1"/>
                    </a:solidFill>
                  </a:rPr>
                  <a:t>8mV</a:t>
                </a:r>
              </a:p>
            </p:txBody>
          </p:sp>
          <p:pic>
            <p:nvPicPr>
              <p:cNvPr id="28693" name="Picture 2" descr="pot_local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 l="78831" t="70689"/>
              <a:stretch>
                <a:fillRect/>
              </a:stretch>
            </p:blipFill>
            <p:spPr bwMode="auto">
              <a:xfrm>
                <a:off x="7506932" y="5072074"/>
                <a:ext cx="1708538" cy="171798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3" name="Rectangle 22"/>
              <p:cNvSpPr/>
              <p:nvPr/>
            </p:nvSpPr>
            <p:spPr>
              <a:xfrm>
                <a:off x="8430534" y="6071986"/>
                <a:ext cx="714453" cy="500191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26" name="Rectangle 25"/>
              <p:cNvSpPr/>
              <p:nvPr/>
            </p:nvSpPr>
            <p:spPr>
              <a:xfrm>
                <a:off x="6414189" y="6214897"/>
                <a:ext cx="714453" cy="500191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28696" name="ZoneTexte 19"/>
              <p:cNvSpPr txBox="1">
                <a:spLocks noChangeArrowheads="1"/>
              </p:cNvSpPr>
              <p:nvPr/>
            </p:nvSpPr>
            <p:spPr bwMode="auto">
              <a:xfrm>
                <a:off x="6566290" y="5572140"/>
                <a:ext cx="1062046" cy="892552"/>
              </a:xfrm>
              <a:prstGeom prst="rect">
                <a:avLst/>
              </a:prstGeom>
              <a:solidFill>
                <a:schemeClr val="tx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fr-FR" sz="3200">
                    <a:solidFill>
                      <a:srgbClr val="262BE6"/>
                    </a:solidFill>
                  </a:rPr>
                  <a:t>-A’3</a:t>
                </a:r>
              </a:p>
              <a:p>
                <a:r>
                  <a:rPr lang="fr-FR" sz="2000" b="1">
                    <a:solidFill>
                      <a:schemeClr val="bg1"/>
                    </a:solidFill>
                  </a:rPr>
                  <a:t>6mV</a:t>
                </a:r>
              </a:p>
            </p:txBody>
          </p:sp>
          <p:sp>
            <p:nvSpPr>
              <p:cNvPr id="28" name="Rectangle 27"/>
              <p:cNvSpPr/>
              <p:nvPr/>
            </p:nvSpPr>
            <p:spPr>
              <a:xfrm>
                <a:off x="6858737" y="5071604"/>
                <a:ext cx="714453" cy="500191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28698" name="ZoneTexte 20"/>
              <p:cNvSpPr txBox="1">
                <a:spLocks noChangeArrowheads="1"/>
              </p:cNvSpPr>
              <p:nvPr/>
            </p:nvSpPr>
            <p:spPr bwMode="auto">
              <a:xfrm>
                <a:off x="8826214" y="5547200"/>
                <a:ext cx="1062046" cy="892552"/>
              </a:xfrm>
              <a:prstGeom prst="rect">
                <a:avLst/>
              </a:prstGeom>
              <a:solidFill>
                <a:schemeClr val="tx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r>
                  <a:rPr lang="fr-FR" sz="3200">
                    <a:solidFill>
                      <a:srgbClr val="262BE6"/>
                    </a:solidFill>
                  </a:rPr>
                  <a:t>-A’’3</a:t>
                </a:r>
              </a:p>
              <a:p>
                <a:r>
                  <a:rPr lang="fr-FR" sz="2000" b="1">
                    <a:solidFill>
                      <a:schemeClr val="bg1"/>
                    </a:solidFill>
                  </a:rPr>
                  <a:t>4mV</a:t>
                </a:r>
              </a:p>
            </p:txBody>
          </p:sp>
        </p:grpSp>
      </p:grpSp>
      <p:sp>
        <p:nvSpPr>
          <p:cNvPr id="35" name="Rectangle : coins arrondis 34">
            <a:extLst>
              <a:ext uri="{FF2B5EF4-FFF2-40B4-BE49-F238E27FC236}">
                <a16:creationId xmlns:a16="http://schemas.microsoft.com/office/drawing/2014/main" id="{8977D515-2E07-437E-9F76-6EAD85164047}"/>
              </a:ext>
            </a:extLst>
          </p:cNvPr>
          <p:cNvSpPr/>
          <p:nvPr/>
        </p:nvSpPr>
        <p:spPr>
          <a:xfrm>
            <a:off x="4579259" y="47280"/>
            <a:ext cx="4429763" cy="9720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marL="268288" lvl="0" indent="-268288"/>
            <a:r>
              <a:rPr lang="fr-FR" sz="2400" b="1" dirty="0">
                <a:solidFill>
                  <a:schemeClr val="tx2"/>
                </a:solidFill>
              </a:rPr>
              <a:t>2- Réponses d’un axone à une stimulation électrique</a:t>
            </a:r>
          </a:p>
          <a:p>
            <a:pPr lvl="0">
              <a:tabLst>
                <a:tab pos="92075" algn="l"/>
              </a:tabLst>
            </a:pPr>
            <a:r>
              <a:rPr lang="fr-FR" sz="1600" b="1" dirty="0">
                <a:solidFill>
                  <a:schemeClr val="tx2"/>
                </a:solidFill>
              </a:rPr>
              <a:t>2.1. </a:t>
            </a:r>
            <a:r>
              <a:rPr lang="fr-FR" b="1" dirty="0">
                <a:solidFill>
                  <a:schemeClr val="tx2"/>
                </a:solidFill>
              </a:rPr>
              <a:t>Enregistrement intracellulaire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C17DF48D-6801-4E8D-AED6-3580F11308B2}"/>
              </a:ext>
            </a:extLst>
          </p:cNvPr>
          <p:cNvSpPr/>
          <p:nvPr/>
        </p:nvSpPr>
        <p:spPr>
          <a:xfrm>
            <a:off x="3995937" y="2571750"/>
            <a:ext cx="5184576" cy="254624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pic>
        <p:nvPicPr>
          <p:cNvPr id="30" name="Image 29">
            <a:extLst>
              <a:ext uri="{FF2B5EF4-FFF2-40B4-BE49-F238E27FC236}">
                <a16:creationId xmlns:a16="http://schemas.microsoft.com/office/drawing/2014/main" id="{A1C9B1E5-E96F-46C9-8586-D6B01D184FB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357548" y="4206012"/>
            <a:ext cx="786452" cy="731583"/>
          </a:xfrm>
          <a:prstGeom prst="rect">
            <a:avLst/>
          </a:prstGeom>
        </p:spPr>
      </p:pic>
      <p:sp>
        <p:nvSpPr>
          <p:cNvPr id="34" name="Rectangle 33">
            <a:extLst>
              <a:ext uri="{FF2B5EF4-FFF2-40B4-BE49-F238E27FC236}">
                <a16:creationId xmlns:a16="http://schemas.microsoft.com/office/drawing/2014/main" id="{DD98777D-2730-4EE2-8FEB-18C3E65622BB}"/>
              </a:ext>
            </a:extLst>
          </p:cNvPr>
          <p:cNvSpPr/>
          <p:nvPr/>
        </p:nvSpPr>
        <p:spPr>
          <a:xfrm>
            <a:off x="115888" y="5141936"/>
            <a:ext cx="9144242" cy="1644627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sp>
        <p:nvSpPr>
          <p:cNvPr id="28680" name="ZoneTexte 13"/>
          <p:cNvSpPr txBox="1">
            <a:spLocks noChangeArrowheads="1"/>
          </p:cNvSpPr>
          <p:nvPr/>
        </p:nvSpPr>
        <p:spPr bwMode="auto">
          <a:xfrm>
            <a:off x="3240088" y="3198813"/>
            <a:ext cx="1062037" cy="1016000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sz="4000" dirty="0">
                <a:solidFill>
                  <a:srgbClr val="262BE6"/>
                </a:solidFill>
              </a:rPr>
              <a:t>A3</a:t>
            </a:r>
          </a:p>
          <a:p>
            <a:r>
              <a:rPr lang="fr-FR" sz="2000" b="1" dirty="0">
                <a:solidFill>
                  <a:schemeClr val="bg1"/>
                </a:solidFill>
              </a:rPr>
              <a:t>120mV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4E43204F-EE17-47FF-9DF3-803A066711FA}"/>
              </a:ext>
            </a:extLst>
          </p:cNvPr>
          <p:cNvSpPr/>
          <p:nvPr/>
        </p:nvSpPr>
        <p:spPr>
          <a:xfrm>
            <a:off x="1680171" y="2571750"/>
            <a:ext cx="2525242" cy="2486633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4" grpId="0" animBg="1"/>
      <p:bldP spid="3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295175" y="260648"/>
            <a:ext cx="8686800" cy="838200"/>
          </a:xfrm>
        </p:spPr>
        <p:txBody>
          <a:bodyPr>
            <a:normAutofit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800" dirty="0"/>
              <a:t>L’excitabilité : définition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A7CF5FB3-AFDA-2CE0-33A9-2747AE70EA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2</a:t>
            </a:fld>
            <a:endParaRPr lang="fr-FR"/>
          </a:p>
        </p:txBody>
      </p:sp>
      <p:sp>
        <p:nvSpPr>
          <p:cNvPr id="5" name="Rectangle 4"/>
          <p:cNvSpPr/>
          <p:nvPr/>
        </p:nvSpPr>
        <p:spPr>
          <a:xfrm>
            <a:off x="1044179" y="1714500"/>
            <a:ext cx="6984206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800" dirty="0">
                <a:latin typeface="+mn-lt"/>
              </a:rPr>
              <a:t>Propriété d'une cellule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800" dirty="0">
                <a:latin typeface="+mn-lt"/>
              </a:rPr>
              <a:t>qui lui permet de </a:t>
            </a:r>
            <a:r>
              <a:rPr lang="fr-FR" sz="2800" b="1" dirty="0">
                <a:solidFill>
                  <a:srgbClr val="C00000"/>
                </a:solidFill>
                <a:latin typeface="+mn-lt"/>
              </a:rPr>
              <a:t>répondre</a:t>
            </a:r>
            <a:r>
              <a:rPr lang="fr-FR" sz="2800" b="1" dirty="0">
                <a:solidFill>
                  <a:schemeClr val="bg2">
                    <a:lumMod val="60000"/>
                    <a:lumOff val="40000"/>
                  </a:schemeClr>
                </a:solidFill>
                <a:latin typeface="+mn-lt"/>
              </a:rPr>
              <a:t> </a:t>
            </a:r>
            <a:r>
              <a:rPr lang="fr-FR" sz="2800" dirty="0">
                <a:latin typeface="+mn-lt"/>
              </a:rPr>
              <a:t>à une stimulation.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928688" y="3286125"/>
            <a:ext cx="7286625" cy="52322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800" dirty="0">
                <a:latin typeface="+mn-lt"/>
              </a:rPr>
              <a:t>Il s’agit d’une</a:t>
            </a:r>
            <a:r>
              <a:rPr lang="fr-FR" sz="2800" dirty="0">
                <a:solidFill>
                  <a:srgbClr val="C00000"/>
                </a:solidFill>
                <a:latin typeface="+mn-lt"/>
              </a:rPr>
              <a:t> </a:t>
            </a:r>
            <a:r>
              <a:rPr lang="fr-FR" sz="2800" b="1" dirty="0">
                <a:solidFill>
                  <a:srgbClr val="C00000"/>
                </a:solidFill>
                <a:latin typeface="+mn-lt"/>
              </a:rPr>
              <a:t>« réponse » électrique locale</a:t>
            </a:r>
            <a:endParaRPr lang="fr-FR" sz="2800" dirty="0">
              <a:solidFill>
                <a:srgbClr val="C00000"/>
              </a:solidFill>
              <a:latin typeface="+mn-lt"/>
            </a:endParaRPr>
          </a:p>
        </p:txBody>
      </p:sp>
      <p:sp>
        <p:nvSpPr>
          <p:cNvPr id="7" name="ZoneTexte 6"/>
          <p:cNvSpPr txBox="1">
            <a:spLocks noChangeArrowheads="1"/>
          </p:cNvSpPr>
          <p:nvPr/>
        </p:nvSpPr>
        <p:spPr bwMode="auto">
          <a:xfrm>
            <a:off x="395288" y="4395788"/>
            <a:ext cx="83534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altLang="fr-FR" sz="2800" dirty="0">
                <a:latin typeface="Franklin Gothic Book" pitchFamily="34" charset="0"/>
              </a:rPr>
              <a:t>source de perceptions, mouvements, cognition </a:t>
            </a:r>
            <a:r>
              <a:rPr lang="fr-FR" altLang="fr-FR" sz="2800" dirty="0">
                <a:solidFill>
                  <a:srgbClr val="C00000"/>
                </a:solidFill>
                <a:latin typeface="Franklin Gothic Book" pitchFamily="34" charset="0"/>
              </a:rPr>
              <a:t>= </a:t>
            </a:r>
            <a:r>
              <a:rPr lang="fr-FR" altLang="fr-FR" sz="2800" b="1" dirty="0">
                <a:solidFill>
                  <a:srgbClr val="C00000"/>
                </a:solidFill>
                <a:latin typeface="Franklin Gothic Book" pitchFamily="34" charset="0"/>
              </a:rPr>
              <a:t>vie</a:t>
            </a:r>
          </a:p>
        </p:txBody>
      </p:sp>
    </p:spTree>
    <p:extLst>
      <p:ext uri="{BB962C8B-B14F-4D97-AF65-F5344CB8AC3E}">
        <p14:creationId xmlns:p14="http://schemas.microsoft.com/office/powerpoint/2010/main" val="33769359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2" descr="PA"/>
          <p:cNvPicPr>
            <a:picLocks noChangeAspect="1" noChangeArrowheads="1"/>
          </p:cNvPicPr>
          <p:nvPr/>
        </p:nvPicPr>
        <p:blipFill>
          <a:blip r:embed="rId3" cstate="print"/>
          <a:srcRect t="493" r="13538" b="53568"/>
          <a:stretch>
            <a:fillRect/>
          </a:stretch>
        </p:blipFill>
        <p:spPr bwMode="auto">
          <a:xfrm>
            <a:off x="0" y="2571750"/>
            <a:ext cx="7000875" cy="2643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9" name="Rectangle 28"/>
          <p:cNvSpPr/>
          <p:nvPr/>
        </p:nvSpPr>
        <p:spPr>
          <a:xfrm>
            <a:off x="7731124" y="1230313"/>
            <a:ext cx="1908599" cy="3984625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-71470" y="214536"/>
            <a:ext cx="4500562" cy="838200"/>
          </a:xfrm>
        </p:spPr>
        <p:txBody>
          <a:bodyPr>
            <a:normAutofit fontScale="90000"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Potentiels membranaires : mise en évidence expérimentale &amp; caractéristiques</a:t>
            </a:r>
            <a:endParaRPr lang="fr-FR" sz="2000" b="1" dirty="0">
              <a:solidFill>
                <a:schemeClr val="bg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" name="Espace réservé du contenu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66C7B135-7ED9-75A9-9564-3148F2EF3F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20</a:t>
            </a:fld>
            <a:endParaRPr lang="fr-FR"/>
          </a:p>
        </p:txBody>
      </p:sp>
      <p:pic>
        <p:nvPicPr>
          <p:cNvPr id="28678" name="Picture 2" descr="pot_local1"/>
          <p:cNvPicPr>
            <a:picLocks noChangeAspect="1" noChangeArrowheads="1"/>
          </p:cNvPicPr>
          <p:nvPr/>
        </p:nvPicPr>
        <p:blipFill>
          <a:blip r:embed="rId4" cstate="print"/>
          <a:srcRect b="76431"/>
          <a:stretch>
            <a:fillRect/>
          </a:stretch>
        </p:blipFill>
        <p:spPr bwMode="auto">
          <a:xfrm>
            <a:off x="1588" y="1227138"/>
            <a:ext cx="8070850" cy="1360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8679" name="ZoneTexte 10"/>
          <p:cNvSpPr txBox="1">
            <a:spLocks noChangeArrowheads="1"/>
          </p:cNvSpPr>
          <p:nvPr/>
        </p:nvSpPr>
        <p:spPr bwMode="auto">
          <a:xfrm>
            <a:off x="15875" y="3438525"/>
            <a:ext cx="642938" cy="708025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sz="4000" dirty="0">
                <a:solidFill>
                  <a:srgbClr val="FF0000"/>
                </a:solidFill>
              </a:rPr>
              <a:t>i3</a:t>
            </a:r>
          </a:p>
        </p:txBody>
      </p:sp>
      <p:sp>
        <p:nvSpPr>
          <p:cNvPr id="28680" name="ZoneTexte 13"/>
          <p:cNvSpPr txBox="1">
            <a:spLocks noChangeArrowheads="1"/>
          </p:cNvSpPr>
          <p:nvPr/>
        </p:nvSpPr>
        <p:spPr bwMode="auto">
          <a:xfrm>
            <a:off x="3240088" y="3198813"/>
            <a:ext cx="1062037" cy="1016000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sz="4000">
                <a:solidFill>
                  <a:srgbClr val="262BE6"/>
                </a:solidFill>
              </a:rPr>
              <a:t>A3</a:t>
            </a:r>
          </a:p>
          <a:p>
            <a:r>
              <a:rPr lang="fr-FR" sz="2000" b="1">
                <a:solidFill>
                  <a:schemeClr val="bg1"/>
                </a:solidFill>
              </a:rPr>
              <a:t>120mV</a:t>
            </a:r>
          </a:p>
        </p:txBody>
      </p:sp>
      <p:sp>
        <p:nvSpPr>
          <p:cNvPr id="28681" name="ZoneTexte 16"/>
          <p:cNvSpPr txBox="1">
            <a:spLocks noChangeArrowheads="1"/>
          </p:cNvSpPr>
          <p:nvPr/>
        </p:nvSpPr>
        <p:spPr bwMode="auto">
          <a:xfrm>
            <a:off x="5454650" y="3182938"/>
            <a:ext cx="1062038" cy="1016000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sz="4000">
                <a:solidFill>
                  <a:srgbClr val="262BE6"/>
                </a:solidFill>
              </a:rPr>
              <a:t>A’3</a:t>
            </a:r>
          </a:p>
          <a:p>
            <a:r>
              <a:rPr lang="fr-FR" sz="2000" b="1">
                <a:solidFill>
                  <a:schemeClr val="bg1"/>
                </a:solidFill>
              </a:rPr>
              <a:t>120mV</a:t>
            </a:r>
          </a:p>
        </p:txBody>
      </p:sp>
      <p:sp>
        <p:nvSpPr>
          <p:cNvPr id="27" name="Rectangle 26"/>
          <p:cNvSpPr/>
          <p:nvPr/>
        </p:nvSpPr>
        <p:spPr>
          <a:xfrm>
            <a:off x="6588125" y="2571750"/>
            <a:ext cx="714375" cy="5000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pic>
        <p:nvPicPr>
          <p:cNvPr id="28683" name="Picture 2" descr="PA"/>
          <p:cNvPicPr>
            <a:picLocks noChangeAspect="1" noChangeArrowheads="1"/>
          </p:cNvPicPr>
          <p:nvPr/>
        </p:nvPicPr>
        <p:blipFill>
          <a:blip r:embed="rId5" cstate="print"/>
          <a:srcRect l="79211" t="493" r="1588" b="54890"/>
          <a:stretch>
            <a:fillRect/>
          </a:stretch>
        </p:blipFill>
        <p:spPr bwMode="auto">
          <a:xfrm>
            <a:off x="6945313" y="2540000"/>
            <a:ext cx="1554162" cy="2643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Rectangle 23"/>
          <p:cNvSpPr/>
          <p:nvPr/>
        </p:nvSpPr>
        <p:spPr>
          <a:xfrm>
            <a:off x="8159750" y="4000500"/>
            <a:ext cx="714375" cy="5000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28685" name="ZoneTexte 17"/>
          <p:cNvSpPr txBox="1">
            <a:spLocks noChangeArrowheads="1"/>
          </p:cNvSpPr>
          <p:nvPr/>
        </p:nvSpPr>
        <p:spPr bwMode="auto">
          <a:xfrm>
            <a:off x="8016875" y="3143250"/>
            <a:ext cx="1062038" cy="1016000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sz="4000">
                <a:solidFill>
                  <a:srgbClr val="262BE6"/>
                </a:solidFill>
              </a:rPr>
              <a:t>A’’3</a:t>
            </a:r>
          </a:p>
          <a:p>
            <a:r>
              <a:rPr lang="fr-FR" sz="2000" b="1">
                <a:solidFill>
                  <a:schemeClr val="bg1"/>
                </a:solidFill>
              </a:rPr>
              <a:t>120mV</a:t>
            </a:r>
          </a:p>
        </p:txBody>
      </p:sp>
      <p:grpSp>
        <p:nvGrpSpPr>
          <p:cNvPr id="2" name="Groupe 31"/>
          <p:cNvGrpSpPr>
            <a:grpSpLocks/>
          </p:cNvGrpSpPr>
          <p:nvPr/>
        </p:nvGrpSpPr>
        <p:grpSpPr bwMode="auto">
          <a:xfrm>
            <a:off x="1588" y="5086350"/>
            <a:ext cx="9520237" cy="1851026"/>
            <a:chOff x="444148" y="5014439"/>
            <a:chExt cx="9521278" cy="1851501"/>
          </a:xfrm>
        </p:grpSpPr>
        <p:sp>
          <p:nvSpPr>
            <p:cNvPr id="31" name="Rectangle 30"/>
            <p:cNvSpPr/>
            <p:nvPr/>
          </p:nvSpPr>
          <p:spPr>
            <a:xfrm>
              <a:off x="8653412" y="5014439"/>
              <a:ext cx="1312014" cy="1851501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grpSp>
          <p:nvGrpSpPr>
            <p:cNvPr id="3" name="Groupe 29"/>
            <p:cNvGrpSpPr>
              <a:grpSpLocks/>
            </p:cNvGrpSpPr>
            <p:nvPr/>
          </p:nvGrpSpPr>
          <p:grpSpPr bwMode="auto">
            <a:xfrm>
              <a:off x="444148" y="5071604"/>
              <a:ext cx="9259554" cy="1718457"/>
              <a:chOff x="628706" y="5071604"/>
              <a:chExt cx="9259554" cy="1718457"/>
            </a:xfrm>
          </p:grpSpPr>
          <p:pic>
            <p:nvPicPr>
              <p:cNvPr id="28689" name="Picture 2" descr="pot_local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 t="70689"/>
              <a:stretch>
                <a:fillRect/>
              </a:stretch>
            </p:blipFill>
            <p:spPr bwMode="auto">
              <a:xfrm>
                <a:off x="628706" y="5072074"/>
                <a:ext cx="8071200" cy="171798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8690" name="ZoneTexte 11"/>
              <p:cNvSpPr txBox="1">
                <a:spLocks noChangeArrowheads="1"/>
              </p:cNvSpPr>
              <p:nvPr/>
            </p:nvSpPr>
            <p:spPr bwMode="auto">
              <a:xfrm>
                <a:off x="642910" y="5292882"/>
                <a:ext cx="829429" cy="707886"/>
              </a:xfrm>
              <a:prstGeom prst="rect">
                <a:avLst/>
              </a:prstGeom>
              <a:solidFill>
                <a:schemeClr val="tx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fr-FR" sz="4000" dirty="0">
                    <a:solidFill>
                      <a:srgbClr val="FF0000"/>
                    </a:solidFill>
                  </a:rPr>
                  <a:t>-i3</a:t>
                </a:r>
              </a:p>
            </p:txBody>
          </p:sp>
          <p:pic>
            <p:nvPicPr>
              <p:cNvPr id="28691" name="Picture 2" descr="PA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 l="9435" t="7777" r="76018" b="69875"/>
              <a:stretch>
                <a:fillRect/>
              </a:stretch>
            </p:blipFill>
            <p:spPr bwMode="auto">
              <a:xfrm flipV="1">
                <a:off x="1357290" y="5286388"/>
                <a:ext cx="1177871" cy="128588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8692" name="ZoneTexte 18"/>
              <p:cNvSpPr txBox="1">
                <a:spLocks noChangeArrowheads="1"/>
              </p:cNvSpPr>
              <p:nvPr/>
            </p:nvSpPr>
            <p:spPr bwMode="auto">
              <a:xfrm>
                <a:off x="4429124" y="5643578"/>
                <a:ext cx="1062046" cy="892552"/>
              </a:xfrm>
              <a:prstGeom prst="rect">
                <a:avLst/>
              </a:prstGeom>
              <a:solidFill>
                <a:schemeClr val="tx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fr-FR" sz="3200">
                    <a:solidFill>
                      <a:srgbClr val="262BE6"/>
                    </a:solidFill>
                  </a:rPr>
                  <a:t>-A3</a:t>
                </a:r>
              </a:p>
              <a:p>
                <a:r>
                  <a:rPr lang="fr-FR" sz="2000" b="1">
                    <a:solidFill>
                      <a:schemeClr val="bg1"/>
                    </a:solidFill>
                  </a:rPr>
                  <a:t>8mV</a:t>
                </a:r>
              </a:p>
            </p:txBody>
          </p:sp>
          <p:pic>
            <p:nvPicPr>
              <p:cNvPr id="28693" name="Picture 2" descr="pot_local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 l="78831" t="70689"/>
              <a:stretch>
                <a:fillRect/>
              </a:stretch>
            </p:blipFill>
            <p:spPr bwMode="auto">
              <a:xfrm>
                <a:off x="7506932" y="5072074"/>
                <a:ext cx="1708538" cy="171798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3" name="Rectangle 22"/>
              <p:cNvSpPr/>
              <p:nvPr/>
            </p:nvSpPr>
            <p:spPr>
              <a:xfrm>
                <a:off x="8430534" y="6071986"/>
                <a:ext cx="714453" cy="500191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26" name="Rectangle 25"/>
              <p:cNvSpPr/>
              <p:nvPr/>
            </p:nvSpPr>
            <p:spPr>
              <a:xfrm>
                <a:off x="6414189" y="6214897"/>
                <a:ext cx="714453" cy="500191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28696" name="ZoneTexte 19"/>
              <p:cNvSpPr txBox="1">
                <a:spLocks noChangeArrowheads="1"/>
              </p:cNvSpPr>
              <p:nvPr/>
            </p:nvSpPr>
            <p:spPr bwMode="auto">
              <a:xfrm>
                <a:off x="6566290" y="5572140"/>
                <a:ext cx="1062046" cy="892552"/>
              </a:xfrm>
              <a:prstGeom prst="rect">
                <a:avLst/>
              </a:prstGeom>
              <a:solidFill>
                <a:schemeClr val="tx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fr-FR" sz="3200">
                    <a:solidFill>
                      <a:srgbClr val="262BE6"/>
                    </a:solidFill>
                  </a:rPr>
                  <a:t>-A’3</a:t>
                </a:r>
              </a:p>
              <a:p>
                <a:r>
                  <a:rPr lang="fr-FR" sz="2000" b="1">
                    <a:solidFill>
                      <a:schemeClr val="bg1"/>
                    </a:solidFill>
                  </a:rPr>
                  <a:t>6mV</a:t>
                </a:r>
              </a:p>
            </p:txBody>
          </p:sp>
          <p:sp>
            <p:nvSpPr>
              <p:cNvPr id="28" name="Rectangle 27"/>
              <p:cNvSpPr/>
              <p:nvPr/>
            </p:nvSpPr>
            <p:spPr>
              <a:xfrm>
                <a:off x="6858737" y="5071604"/>
                <a:ext cx="714453" cy="500191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28698" name="ZoneTexte 20"/>
              <p:cNvSpPr txBox="1">
                <a:spLocks noChangeArrowheads="1"/>
              </p:cNvSpPr>
              <p:nvPr/>
            </p:nvSpPr>
            <p:spPr bwMode="auto">
              <a:xfrm>
                <a:off x="8826214" y="5547200"/>
                <a:ext cx="1062046" cy="892552"/>
              </a:xfrm>
              <a:prstGeom prst="rect">
                <a:avLst/>
              </a:prstGeom>
              <a:solidFill>
                <a:schemeClr val="tx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r>
                  <a:rPr lang="fr-FR" sz="3200">
                    <a:solidFill>
                      <a:srgbClr val="262BE6"/>
                    </a:solidFill>
                  </a:rPr>
                  <a:t>-A’’3</a:t>
                </a:r>
              </a:p>
              <a:p>
                <a:r>
                  <a:rPr lang="fr-FR" sz="2000" b="1">
                    <a:solidFill>
                      <a:schemeClr val="bg1"/>
                    </a:solidFill>
                  </a:rPr>
                  <a:t>4mV</a:t>
                </a:r>
              </a:p>
            </p:txBody>
          </p:sp>
        </p:grpSp>
      </p:grpSp>
      <p:sp>
        <p:nvSpPr>
          <p:cNvPr id="35" name="Rectangle : coins arrondis 34">
            <a:extLst>
              <a:ext uri="{FF2B5EF4-FFF2-40B4-BE49-F238E27FC236}">
                <a16:creationId xmlns:a16="http://schemas.microsoft.com/office/drawing/2014/main" id="{8977D515-2E07-437E-9F76-6EAD85164047}"/>
              </a:ext>
            </a:extLst>
          </p:cNvPr>
          <p:cNvSpPr/>
          <p:nvPr/>
        </p:nvSpPr>
        <p:spPr>
          <a:xfrm>
            <a:off x="4579259" y="47280"/>
            <a:ext cx="4429763" cy="9720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marL="268288" lvl="0" indent="-268288"/>
            <a:r>
              <a:rPr lang="fr-FR" sz="2400" b="1" dirty="0">
                <a:solidFill>
                  <a:schemeClr val="tx2"/>
                </a:solidFill>
              </a:rPr>
              <a:t>2- Réponses d’un axone à une stimulation électrique</a:t>
            </a:r>
          </a:p>
          <a:p>
            <a:pPr lvl="0">
              <a:tabLst>
                <a:tab pos="92075" algn="l"/>
              </a:tabLst>
            </a:pPr>
            <a:r>
              <a:rPr lang="fr-FR" sz="1600" b="1" dirty="0">
                <a:solidFill>
                  <a:schemeClr val="tx2"/>
                </a:solidFill>
              </a:rPr>
              <a:t>2.1. </a:t>
            </a:r>
            <a:r>
              <a:rPr lang="fr-FR" b="1" dirty="0">
                <a:solidFill>
                  <a:schemeClr val="tx2"/>
                </a:solidFill>
              </a:rPr>
              <a:t>Enregistrement intracellulaire</a:t>
            </a:r>
          </a:p>
        </p:txBody>
      </p:sp>
      <p:pic>
        <p:nvPicPr>
          <p:cNvPr id="30" name="Image 29">
            <a:extLst>
              <a:ext uri="{FF2B5EF4-FFF2-40B4-BE49-F238E27FC236}">
                <a16:creationId xmlns:a16="http://schemas.microsoft.com/office/drawing/2014/main" id="{A1C9B1E5-E96F-46C9-8586-D6B01D184FB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357548" y="4206012"/>
            <a:ext cx="786452" cy="731583"/>
          </a:xfrm>
          <a:prstGeom prst="rect">
            <a:avLst/>
          </a:prstGeom>
        </p:spPr>
      </p:pic>
      <p:sp>
        <p:nvSpPr>
          <p:cNvPr id="32" name="Rectangle 31">
            <a:extLst>
              <a:ext uri="{FF2B5EF4-FFF2-40B4-BE49-F238E27FC236}">
                <a16:creationId xmlns:a16="http://schemas.microsoft.com/office/drawing/2014/main" id="{4E43204F-EE17-47FF-9DF3-803A066711FA}"/>
              </a:ext>
            </a:extLst>
          </p:cNvPr>
          <p:cNvSpPr/>
          <p:nvPr/>
        </p:nvSpPr>
        <p:spPr>
          <a:xfrm>
            <a:off x="1846176" y="5303837"/>
            <a:ext cx="2813670" cy="1516167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C17DF48D-6801-4E8D-AED6-3580F11308B2}"/>
              </a:ext>
            </a:extLst>
          </p:cNvPr>
          <p:cNvSpPr/>
          <p:nvPr/>
        </p:nvSpPr>
        <p:spPr>
          <a:xfrm>
            <a:off x="1691681" y="5240808"/>
            <a:ext cx="7921600" cy="1617192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</p:spTree>
    <p:extLst>
      <p:ext uri="{BB962C8B-B14F-4D97-AF65-F5344CB8AC3E}">
        <p14:creationId xmlns:p14="http://schemas.microsoft.com/office/powerpoint/2010/main" val="2862070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>
            <a:extLst>
              <a:ext uri="{FF2B5EF4-FFF2-40B4-BE49-F238E27FC236}">
                <a16:creationId xmlns:a16="http://schemas.microsoft.com/office/drawing/2014/main" id="{64345321-B5AE-462A-9F96-33EA8E8204D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96" y="10471"/>
            <a:ext cx="1276584" cy="952529"/>
          </a:xfrm>
          <a:prstGeom prst="rect">
            <a:avLst/>
          </a:prstGeom>
        </p:spPr>
      </p:pic>
      <p:sp>
        <p:nvSpPr>
          <p:cNvPr id="9" name="ZoneTexte 8">
            <a:extLst>
              <a:ext uri="{FF2B5EF4-FFF2-40B4-BE49-F238E27FC236}">
                <a16:creationId xmlns:a16="http://schemas.microsoft.com/office/drawing/2014/main" id="{02EB86FA-261C-4439-B7D8-B42AFA135D85}"/>
              </a:ext>
            </a:extLst>
          </p:cNvPr>
          <p:cNvSpPr txBox="1"/>
          <p:nvPr/>
        </p:nvSpPr>
        <p:spPr>
          <a:xfrm>
            <a:off x="17748" y="-24482"/>
            <a:ext cx="9108504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r"/>
            <a:r>
              <a:rPr lang="fr-FR" sz="3200" dirty="0">
                <a:solidFill>
                  <a:schemeClr val="bg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QUIZZ 2 – CHOIX MULTIPLE</a:t>
            </a:r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76279E2F-BDB0-43B8-A1CF-4966EF6A2569}"/>
              </a:ext>
            </a:extLst>
          </p:cNvPr>
          <p:cNvSpPr txBox="1"/>
          <p:nvPr/>
        </p:nvSpPr>
        <p:spPr>
          <a:xfrm>
            <a:off x="35496" y="3538704"/>
            <a:ext cx="9001000" cy="2308324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fr-FR" sz="2400" b="1" u="sng" dirty="0"/>
              <a:t>Réponses</a:t>
            </a:r>
            <a:r>
              <a:rPr lang="fr-FR" sz="2400" dirty="0"/>
              <a:t>: </a:t>
            </a:r>
            <a:endParaRPr lang="fr-FR" sz="2800" dirty="0"/>
          </a:p>
          <a:p>
            <a:pPr marL="88900" indent="-12700">
              <a:buAutoNum type="alphaUcPeriod"/>
            </a:pPr>
            <a:r>
              <a:rPr lang="fr-FR" sz="2400" b="1" dirty="0"/>
              <a:t> Amplitude identique à celle obtenue avec i3 ?</a:t>
            </a:r>
          </a:p>
          <a:p>
            <a:pPr marL="88900" indent="-12700">
              <a:buAutoNum type="alphaUcPeriod"/>
            </a:pPr>
            <a:r>
              <a:rPr lang="fr-FR" sz="2400" b="1" dirty="0"/>
              <a:t> Amplitude plus forte que celle obtenue avec i3?</a:t>
            </a:r>
            <a:endParaRPr lang="fr-FR" sz="2400" dirty="0"/>
          </a:p>
          <a:p>
            <a:pPr marL="88900" indent="-12700">
              <a:buAutoNum type="alphaUcPeriod"/>
            </a:pPr>
            <a:r>
              <a:rPr lang="fr-FR" sz="2400" b="1" dirty="0"/>
              <a:t> Amplitude un peu plus forte que celle obtenue avec – i2 ?</a:t>
            </a:r>
            <a:endParaRPr lang="fr-FR" sz="2400" dirty="0"/>
          </a:p>
          <a:p>
            <a:pPr marL="88900" indent="-12700">
              <a:buAutoNum type="alphaUcPeriod"/>
            </a:pPr>
            <a:r>
              <a:rPr lang="fr-FR" sz="2400" b="1" dirty="0"/>
              <a:t> Amplitude constante entre R1, R2 et R3?</a:t>
            </a:r>
            <a:endParaRPr lang="fr-FR" sz="2400" dirty="0">
              <a:solidFill>
                <a:schemeClr val="accent2"/>
              </a:solidFill>
              <a:latin typeface="Algerian" panose="04020705040A02060702" pitchFamily="82" charset="0"/>
            </a:endParaRPr>
          </a:p>
          <a:p>
            <a:pPr marL="88900" indent="-12700">
              <a:buAutoNum type="alphaUcPeriod"/>
            </a:pPr>
            <a:r>
              <a:rPr lang="fr-FR" sz="2400" b="1" dirty="0"/>
              <a:t> Amplitude décrémentielle comme avec –i2</a:t>
            </a:r>
            <a:endParaRPr lang="fr-FR" sz="2400" dirty="0"/>
          </a:p>
        </p:txBody>
      </p:sp>
      <p:pic>
        <p:nvPicPr>
          <p:cNvPr id="2" name="Image 1">
            <a:extLst>
              <a:ext uri="{FF2B5EF4-FFF2-40B4-BE49-F238E27FC236}">
                <a16:creationId xmlns:a16="http://schemas.microsoft.com/office/drawing/2014/main" id="{BEA7FEA9-6CA5-4BB1-A51B-3704735C638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22281" y="762793"/>
            <a:ext cx="4614215" cy="2678760"/>
          </a:xfrm>
          <a:prstGeom prst="rect">
            <a:avLst/>
          </a:prstGeom>
        </p:spPr>
      </p:pic>
      <p:pic>
        <p:nvPicPr>
          <p:cNvPr id="6" name="Image 5">
            <a:extLst>
              <a:ext uri="{FF2B5EF4-FFF2-40B4-BE49-F238E27FC236}">
                <a16:creationId xmlns:a16="http://schemas.microsoft.com/office/drawing/2014/main" id="{E3529360-473B-4DE5-9DF6-02F8247062F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75656" y="5949280"/>
            <a:ext cx="5585800" cy="809119"/>
          </a:xfrm>
          <a:prstGeom prst="rect">
            <a:avLst/>
          </a:prstGeom>
        </p:spPr>
      </p:pic>
      <p:sp>
        <p:nvSpPr>
          <p:cNvPr id="7" name="ZoneTexte 6">
            <a:extLst>
              <a:ext uri="{FF2B5EF4-FFF2-40B4-BE49-F238E27FC236}">
                <a16:creationId xmlns:a16="http://schemas.microsoft.com/office/drawing/2014/main" id="{AF114D69-53C5-4122-B387-7118EEB71E90}"/>
              </a:ext>
            </a:extLst>
          </p:cNvPr>
          <p:cNvSpPr txBox="1"/>
          <p:nvPr/>
        </p:nvSpPr>
        <p:spPr>
          <a:xfrm>
            <a:off x="492936" y="6153784"/>
            <a:ext cx="99899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000" dirty="0">
                <a:solidFill>
                  <a:srgbClr val="C00000"/>
                </a:solidFill>
              </a:rPr>
              <a:t>Rappel</a:t>
            </a: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8097B129-31A1-4307-A129-17D52611EC97}"/>
              </a:ext>
            </a:extLst>
          </p:cNvPr>
          <p:cNvSpPr txBox="1"/>
          <p:nvPr/>
        </p:nvSpPr>
        <p:spPr>
          <a:xfrm>
            <a:off x="-5862" y="1526143"/>
            <a:ext cx="408541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800" b="1" dirty="0">
                <a:latin typeface="Calibri" panose="020F0502020204030204" pitchFamily="34" charset="0"/>
                <a:cs typeface="Calibri" panose="020F0502020204030204" pitchFamily="34" charset="0"/>
              </a:rPr>
              <a:t>D’après-vous, quelles seront les caractéristiques de la réponse avec –i3?</a:t>
            </a:r>
          </a:p>
        </p:txBody>
      </p:sp>
    </p:spTree>
    <p:extLst>
      <p:ext uri="{BB962C8B-B14F-4D97-AF65-F5344CB8AC3E}">
        <p14:creationId xmlns:p14="http://schemas.microsoft.com/office/powerpoint/2010/main" val="6522147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7" grpId="0"/>
      <p:bldP spid="2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2" descr="PA"/>
          <p:cNvPicPr>
            <a:picLocks noChangeAspect="1" noChangeArrowheads="1"/>
          </p:cNvPicPr>
          <p:nvPr/>
        </p:nvPicPr>
        <p:blipFill>
          <a:blip r:embed="rId3" cstate="print"/>
          <a:srcRect t="493" r="13538" b="53568"/>
          <a:stretch>
            <a:fillRect/>
          </a:stretch>
        </p:blipFill>
        <p:spPr bwMode="auto">
          <a:xfrm>
            <a:off x="0" y="2571750"/>
            <a:ext cx="7000875" cy="2643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9" name="Rectangle 28"/>
          <p:cNvSpPr/>
          <p:nvPr/>
        </p:nvSpPr>
        <p:spPr>
          <a:xfrm>
            <a:off x="7731124" y="1230313"/>
            <a:ext cx="1908599" cy="3984625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-71470" y="214536"/>
            <a:ext cx="4500562" cy="838200"/>
          </a:xfrm>
        </p:spPr>
        <p:txBody>
          <a:bodyPr>
            <a:normAutofit fontScale="90000"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Potentiels membranaires : mise en évidence expérimentale &amp; caractéristiques</a:t>
            </a:r>
            <a:endParaRPr lang="fr-FR" sz="2000" b="1" dirty="0">
              <a:solidFill>
                <a:schemeClr val="bg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" name="Espace réservé du contenu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6C6BBE7B-45A1-0BA3-A3F6-44EF11FCAB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22</a:t>
            </a:fld>
            <a:endParaRPr lang="fr-FR"/>
          </a:p>
        </p:txBody>
      </p:sp>
      <p:pic>
        <p:nvPicPr>
          <p:cNvPr id="28678" name="Picture 2" descr="pot_local1"/>
          <p:cNvPicPr>
            <a:picLocks noChangeAspect="1" noChangeArrowheads="1"/>
          </p:cNvPicPr>
          <p:nvPr/>
        </p:nvPicPr>
        <p:blipFill>
          <a:blip r:embed="rId4" cstate="print"/>
          <a:srcRect b="76431"/>
          <a:stretch>
            <a:fillRect/>
          </a:stretch>
        </p:blipFill>
        <p:spPr bwMode="auto">
          <a:xfrm>
            <a:off x="1588" y="1227138"/>
            <a:ext cx="8070850" cy="1360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8679" name="ZoneTexte 10"/>
          <p:cNvSpPr txBox="1">
            <a:spLocks noChangeArrowheads="1"/>
          </p:cNvSpPr>
          <p:nvPr/>
        </p:nvSpPr>
        <p:spPr bwMode="auto">
          <a:xfrm>
            <a:off x="15875" y="3438525"/>
            <a:ext cx="642938" cy="708025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sz="4000" dirty="0">
                <a:solidFill>
                  <a:srgbClr val="FF0000"/>
                </a:solidFill>
              </a:rPr>
              <a:t>i3</a:t>
            </a:r>
          </a:p>
        </p:txBody>
      </p:sp>
      <p:sp>
        <p:nvSpPr>
          <p:cNvPr id="28680" name="ZoneTexte 13"/>
          <p:cNvSpPr txBox="1">
            <a:spLocks noChangeArrowheads="1"/>
          </p:cNvSpPr>
          <p:nvPr/>
        </p:nvSpPr>
        <p:spPr bwMode="auto">
          <a:xfrm>
            <a:off x="3240088" y="3198813"/>
            <a:ext cx="1062037" cy="1016000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sz="4000">
                <a:solidFill>
                  <a:srgbClr val="262BE6"/>
                </a:solidFill>
              </a:rPr>
              <a:t>A3</a:t>
            </a:r>
          </a:p>
          <a:p>
            <a:r>
              <a:rPr lang="fr-FR" sz="2000" b="1">
                <a:solidFill>
                  <a:schemeClr val="bg1"/>
                </a:solidFill>
              </a:rPr>
              <a:t>120mV</a:t>
            </a:r>
          </a:p>
        </p:txBody>
      </p:sp>
      <p:sp>
        <p:nvSpPr>
          <p:cNvPr id="28681" name="ZoneTexte 16"/>
          <p:cNvSpPr txBox="1">
            <a:spLocks noChangeArrowheads="1"/>
          </p:cNvSpPr>
          <p:nvPr/>
        </p:nvSpPr>
        <p:spPr bwMode="auto">
          <a:xfrm>
            <a:off x="5454650" y="3182938"/>
            <a:ext cx="1062038" cy="1016000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sz="4000">
                <a:solidFill>
                  <a:srgbClr val="262BE6"/>
                </a:solidFill>
              </a:rPr>
              <a:t>A’3</a:t>
            </a:r>
          </a:p>
          <a:p>
            <a:r>
              <a:rPr lang="fr-FR" sz="2000" b="1">
                <a:solidFill>
                  <a:schemeClr val="bg1"/>
                </a:solidFill>
              </a:rPr>
              <a:t>120mV</a:t>
            </a:r>
          </a:p>
        </p:txBody>
      </p:sp>
      <p:sp>
        <p:nvSpPr>
          <p:cNvPr id="27" name="Rectangle 26"/>
          <p:cNvSpPr/>
          <p:nvPr/>
        </p:nvSpPr>
        <p:spPr>
          <a:xfrm>
            <a:off x="6588125" y="2571750"/>
            <a:ext cx="714375" cy="5000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pic>
        <p:nvPicPr>
          <p:cNvPr id="28683" name="Picture 2" descr="PA"/>
          <p:cNvPicPr>
            <a:picLocks noChangeAspect="1" noChangeArrowheads="1"/>
          </p:cNvPicPr>
          <p:nvPr/>
        </p:nvPicPr>
        <p:blipFill>
          <a:blip r:embed="rId5" cstate="print"/>
          <a:srcRect l="79211" t="493" r="1588" b="54890"/>
          <a:stretch>
            <a:fillRect/>
          </a:stretch>
        </p:blipFill>
        <p:spPr bwMode="auto">
          <a:xfrm>
            <a:off x="6945313" y="2540000"/>
            <a:ext cx="1554162" cy="2643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Rectangle 23"/>
          <p:cNvSpPr/>
          <p:nvPr/>
        </p:nvSpPr>
        <p:spPr>
          <a:xfrm>
            <a:off x="8159750" y="4000500"/>
            <a:ext cx="714375" cy="50006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28685" name="ZoneTexte 17"/>
          <p:cNvSpPr txBox="1">
            <a:spLocks noChangeArrowheads="1"/>
          </p:cNvSpPr>
          <p:nvPr/>
        </p:nvSpPr>
        <p:spPr bwMode="auto">
          <a:xfrm>
            <a:off x="8016875" y="3143250"/>
            <a:ext cx="1062038" cy="1016000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sz="4000">
                <a:solidFill>
                  <a:srgbClr val="262BE6"/>
                </a:solidFill>
              </a:rPr>
              <a:t>A’’3</a:t>
            </a:r>
          </a:p>
          <a:p>
            <a:r>
              <a:rPr lang="fr-FR" sz="2000" b="1">
                <a:solidFill>
                  <a:schemeClr val="bg1"/>
                </a:solidFill>
              </a:rPr>
              <a:t>120mV</a:t>
            </a:r>
          </a:p>
        </p:txBody>
      </p:sp>
      <p:grpSp>
        <p:nvGrpSpPr>
          <p:cNvPr id="2" name="Groupe 31"/>
          <p:cNvGrpSpPr>
            <a:grpSpLocks/>
          </p:cNvGrpSpPr>
          <p:nvPr/>
        </p:nvGrpSpPr>
        <p:grpSpPr bwMode="auto">
          <a:xfrm>
            <a:off x="1588" y="5086350"/>
            <a:ext cx="9520237" cy="1851026"/>
            <a:chOff x="444148" y="5014439"/>
            <a:chExt cx="9521278" cy="1851501"/>
          </a:xfrm>
        </p:grpSpPr>
        <p:sp>
          <p:nvSpPr>
            <p:cNvPr id="31" name="Rectangle 30"/>
            <p:cNvSpPr/>
            <p:nvPr/>
          </p:nvSpPr>
          <p:spPr>
            <a:xfrm>
              <a:off x="8653412" y="5014439"/>
              <a:ext cx="1312014" cy="1851501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grpSp>
          <p:nvGrpSpPr>
            <p:cNvPr id="3" name="Groupe 29"/>
            <p:cNvGrpSpPr>
              <a:grpSpLocks/>
            </p:cNvGrpSpPr>
            <p:nvPr/>
          </p:nvGrpSpPr>
          <p:grpSpPr bwMode="auto">
            <a:xfrm>
              <a:off x="444148" y="5071604"/>
              <a:ext cx="9259554" cy="1718457"/>
              <a:chOff x="628706" y="5071604"/>
              <a:chExt cx="9259554" cy="1718457"/>
            </a:xfrm>
          </p:grpSpPr>
          <p:pic>
            <p:nvPicPr>
              <p:cNvPr id="28689" name="Picture 2" descr="pot_local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 t="70689"/>
              <a:stretch>
                <a:fillRect/>
              </a:stretch>
            </p:blipFill>
            <p:spPr bwMode="auto">
              <a:xfrm>
                <a:off x="628706" y="5072074"/>
                <a:ext cx="8071200" cy="171798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8690" name="ZoneTexte 11"/>
              <p:cNvSpPr txBox="1">
                <a:spLocks noChangeArrowheads="1"/>
              </p:cNvSpPr>
              <p:nvPr/>
            </p:nvSpPr>
            <p:spPr bwMode="auto">
              <a:xfrm>
                <a:off x="642910" y="5292882"/>
                <a:ext cx="829429" cy="707886"/>
              </a:xfrm>
              <a:prstGeom prst="rect">
                <a:avLst/>
              </a:prstGeom>
              <a:solidFill>
                <a:schemeClr val="tx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fr-FR" sz="4000" dirty="0">
                    <a:solidFill>
                      <a:srgbClr val="FF0000"/>
                    </a:solidFill>
                  </a:rPr>
                  <a:t>-i3</a:t>
                </a:r>
              </a:p>
            </p:txBody>
          </p:sp>
          <p:pic>
            <p:nvPicPr>
              <p:cNvPr id="28691" name="Picture 2" descr="PA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 l="9435" t="7777" r="76018" b="69875"/>
              <a:stretch>
                <a:fillRect/>
              </a:stretch>
            </p:blipFill>
            <p:spPr bwMode="auto">
              <a:xfrm flipV="1">
                <a:off x="1357290" y="5286388"/>
                <a:ext cx="1177871" cy="128588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8692" name="ZoneTexte 18"/>
              <p:cNvSpPr txBox="1">
                <a:spLocks noChangeArrowheads="1"/>
              </p:cNvSpPr>
              <p:nvPr/>
            </p:nvSpPr>
            <p:spPr bwMode="auto">
              <a:xfrm>
                <a:off x="4429124" y="5643578"/>
                <a:ext cx="1062046" cy="892552"/>
              </a:xfrm>
              <a:prstGeom prst="rect">
                <a:avLst/>
              </a:prstGeom>
              <a:solidFill>
                <a:schemeClr val="tx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fr-FR" sz="3200">
                    <a:solidFill>
                      <a:srgbClr val="262BE6"/>
                    </a:solidFill>
                  </a:rPr>
                  <a:t>-A3</a:t>
                </a:r>
              </a:p>
              <a:p>
                <a:r>
                  <a:rPr lang="fr-FR" sz="2000" b="1">
                    <a:solidFill>
                      <a:schemeClr val="bg1"/>
                    </a:solidFill>
                  </a:rPr>
                  <a:t>8mV</a:t>
                </a:r>
              </a:p>
            </p:txBody>
          </p:sp>
          <p:pic>
            <p:nvPicPr>
              <p:cNvPr id="28693" name="Picture 2" descr="pot_local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 l="78831" t="70689"/>
              <a:stretch>
                <a:fillRect/>
              </a:stretch>
            </p:blipFill>
            <p:spPr bwMode="auto">
              <a:xfrm>
                <a:off x="7506932" y="5072074"/>
                <a:ext cx="1708538" cy="171798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3" name="Rectangle 22"/>
              <p:cNvSpPr/>
              <p:nvPr/>
            </p:nvSpPr>
            <p:spPr>
              <a:xfrm>
                <a:off x="8430534" y="6071986"/>
                <a:ext cx="714453" cy="500191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26" name="Rectangle 25"/>
              <p:cNvSpPr/>
              <p:nvPr/>
            </p:nvSpPr>
            <p:spPr>
              <a:xfrm>
                <a:off x="6414189" y="6214897"/>
                <a:ext cx="714453" cy="500191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28696" name="ZoneTexte 19"/>
              <p:cNvSpPr txBox="1">
                <a:spLocks noChangeArrowheads="1"/>
              </p:cNvSpPr>
              <p:nvPr/>
            </p:nvSpPr>
            <p:spPr bwMode="auto">
              <a:xfrm>
                <a:off x="6566290" y="5572140"/>
                <a:ext cx="1062046" cy="892552"/>
              </a:xfrm>
              <a:prstGeom prst="rect">
                <a:avLst/>
              </a:prstGeom>
              <a:solidFill>
                <a:schemeClr val="tx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fr-FR" sz="3200">
                    <a:solidFill>
                      <a:srgbClr val="262BE6"/>
                    </a:solidFill>
                  </a:rPr>
                  <a:t>-A’3</a:t>
                </a:r>
              </a:p>
              <a:p>
                <a:r>
                  <a:rPr lang="fr-FR" sz="2000" b="1">
                    <a:solidFill>
                      <a:schemeClr val="bg1"/>
                    </a:solidFill>
                  </a:rPr>
                  <a:t>6mV</a:t>
                </a:r>
              </a:p>
            </p:txBody>
          </p:sp>
          <p:sp>
            <p:nvSpPr>
              <p:cNvPr id="28" name="Rectangle 27"/>
              <p:cNvSpPr/>
              <p:nvPr/>
            </p:nvSpPr>
            <p:spPr>
              <a:xfrm>
                <a:off x="6858737" y="5071604"/>
                <a:ext cx="714453" cy="500191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28698" name="ZoneTexte 20"/>
              <p:cNvSpPr txBox="1">
                <a:spLocks noChangeArrowheads="1"/>
              </p:cNvSpPr>
              <p:nvPr/>
            </p:nvSpPr>
            <p:spPr bwMode="auto">
              <a:xfrm>
                <a:off x="8826214" y="5547200"/>
                <a:ext cx="1062046" cy="892552"/>
              </a:xfrm>
              <a:prstGeom prst="rect">
                <a:avLst/>
              </a:prstGeom>
              <a:solidFill>
                <a:schemeClr val="tx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r>
                  <a:rPr lang="fr-FR" sz="3200">
                    <a:solidFill>
                      <a:srgbClr val="262BE6"/>
                    </a:solidFill>
                  </a:rPr>
                  <a:t>-A’’3</a:t>
                </a:r>
              </a:p>
              <a:p>
                <a:r>
                  <a:rPr lang="fr-FR" sz="2000" b="1">
                    <a:solidFill>
                      <a:schemeClr val="bg1"/>
                    </a:solidFill>
                  </a:rPr>
                  <a:t>4mV</a:t>
                </a:r>
              </a:p>
            </p:txBody>
          </p:sp>
        </p:grpSp>
      </p:grpSp>
      <p:sp>
        <p:nvSpPr>
          <p:cNvPr id="35" name="Rectangle : coins arrondis 34">
            <a:extLst>
              <a:ext uri="{FF2B5EF4-FFF2-40B4-BE49-F238E27FC236}">
                <a16:creationId xmlns:a16="http://schemas.microsoft.com/office/drawing/2014/main" id="{8977D515-2E07-437E-9F76-6EAD85164047}"/>
              </a:ext>
            </a:extLst>
          </p:cNvPr>
          <p:cNvSpPr/>
          <p:nvPr/>
        </p:nvSpPr>
        <p:spPr>
          <a:xfrm>
            <a:off x="4579259" y="47280"/>
            <a:ext cx="4429763" cy="9720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marL="268288" lvl="0" indent="-268288"/>
            <a:r>
              <a:rPr lang="fr-FR" sz="2400" b="1" dirty="0">
                <a:solidFill>
                  <a:schemeClr val="tx2"/>
                </a:solidFill>
              </a:rPr>
              <a:t>2- Réponses d’un axone à une stimulation électrique</a:t>
            </a:r>
          </a:p>
          <a:p>
            <a:pPr lvl="0">
              <a:tabLst>
                <a:tab pos="92075" algn="l"/>
              </a:tabLst>
            </a:pPr>
            <a:r>
              <a:rPr lang="fr-FR" sz="1600" b="1" dirty="0">
                <a:solidFill>
                  <a:schemeClr val="tx2"/>
                </a:solidFill>
              </a:rPr>
              <a:t>2.1. </a:t>
            </a:r>
            <a:r>
              <a:rPr lang="fr-FR" b="1" dirty="0">
                <a:solidFill>
                  <a:schemeClr val="tx2"/>
                </a:solidFill>
              </a:rPr>
              <a:t>Enregistrement intracellulaire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C17DF48D-6801-4E8D-AED6-3580F11308B2}"/>
              </a:ext>
            </a:extLst>
          </p:cNvPr>
          <p:cNvSpPr/>
          <p:nvPr/>
        </p:nvSpPr>
        <p:spPr>
          <a:xfrm>
            <a:off x="4514765" y="5240808"/>
            <a:ext cx="5098515" cy="1579196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pic>
        <p:nvPicPr>
          <p:cNvPr id="30" name="Image 29">
            <a:extLst>
              <a:ext uri="{FF2B5EF4-FFF2-40B4-BE49-F238E27FC236}">
                <a16:creationId xmlns:a16="http://schemas.microsoft.com/office/drawing/2014/main" id="{A1C9B1E5-E96F-46C9-8586-D6B01D184FB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357548" y="4206012"/>
            <a:ext cx="786452" cy="731583"/>
          </a:xfrm>
          <a:prstGeom prst="rect">
            <a:avLst/>
          </a:prstGeom>
        </p:spPr>
      </p:pic>
      <p:sp>
        <p:nvSpPr>
          <p:cNvPr id="32" name="Rectangle 31">
            <a:extLst>
              <a:ext uri="{FF2B5EF4-FFF2-40B4-BE49-F238E27FC236}">
                <a16:creationId xmlns:a16="http://schemas.microsoft.com/office/drawing/2014/main" id="{4E43204F-EE17-47FF-9DF3-803A066711FA}"/>
              </a:ext>
            </a:extLst>
          </p:cNvPr>
          <p:cNvSpPr/>
          <p:nvPr/>
        </p:nvSpPr>
        <p:spPr>
          <a:xfrm>
            <a:off x="1846176" y="5303837"/>
            <a:ext cx="2813670" cy="1516167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</p:spTree>
    <p:extLst>
      <p:ext uri="{BB962C8B-B14F-4D97-AF65-F5344CB8AC3E}">
        <p14:creationId xmlns:p14="http://schemas.microsoft.com/office/powerpoint/2010/main" val="2698999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>
            <a:extLst>
              <a:ext uri="{FF2B5EF4-FFF2-40B4-BE49-F238E27FC236}">
                <a16:creationId xmlns:a16="http://schemas.microsoft.com/office/drawing/2014/main" id="{64345321-B5AE-462A-9F96-33EA8E8204D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96" y="10471"/>
            <a:ext cx="1276584" cy="952529"/>
          </a:xfrm>
          <a:prstGeom prst="rect">
            <a:avLst/>
          </a:prstGeom>
        </p:spPr>
      </p:pic>
      <p:sp>
        <p:nvSpPr>
          <p:cNvPr id="9" name="ZoneTexte 8">
            <a:extLst>
              <a:ext uri="{FF2B5EF4-FFF2-40B4-BE49-F238E27FC236}">
                <a16:creationId xmlns:a16="http://schemas.microsoft.com/office/drawing/2014/main" id="{02EB86FA-261C-4439-B7D8-B42AFA135D85}"/>
              </a:ext>
            </a:extLst>
          </p:cNvPr>
          <p:cNvSpPr txBox="1"/>
          <p:nvPr/>
        </p:nvSpPr>
        <p:spPr>
          <a:xfrm>
            <a:off x="17748" y="-24482"/>
            <a:ext cx="9108504" cy="1077218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r"/>
            <a:r>
              <a:rPr lang="fr-FR" sz="3200" dirty="0">
                <a:solidFill>
                  <a:schemeClr val="bg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QUIZZ 2 - CHOIX MULTIPLE</a:t>
            </a:r>
          </a:p>
          <a:p>
            <a:pPr algn="r"/>
            <a:r>
              <a:rPr lang="fr-FR" sz="3200" b="1" dirty="0">
                <a:solidFill>
                  <a:schemeClr val="bg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REPONSE</a:t>
            </a:r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76279E2F-BDB0-43B8-A1CF-4966EF6A2569}"/>
              </a:ext>
            </a:extLst>
          </p:cNvPr>
          <p:cNvSpPr txBox="1"/>
          <p:nvPr/>
        </p:nvSpPr>
        <p:spPr>
          <a:xfrm>
            <a:off x="35496" y="3538704"/>
            <a:ext cx="9001000" cy="2308324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fr-FR" sz="2400" b="1" u="sng" dirty="0"/>
              <a:t>Réponses</a:t>
            </a:r>
            <a:r>
              <a:rPr lang="fr-FR" sz="2400" dirty="0"/>
              <a:t>: </a:t>
            </a:r>
            <a:endParaRPr lang="fr-FR" sz="2800" dirty="0"/>
          </a:p>
          <a:p>
            <a:pPr marL="88900" indent="-12700">
              <a:buAutoNum type="alphaUcPeriod"/>
            </a:pPr>
            <a:r>
              <a:rPr lang="fr-FR" sz="2400" b="1" dirty="0"/>
              <a:t> Amplitude identique à celle obtenue avec i3 ?</a:t>
            </a:r>
          </a:p>
          <a:p>
            <a:pPr marL="88900" indent="-12700">
              <a:buAutoNum type="alphaUcPeriod"/>
            </a:pPr>
            <a:r>
              <a:rPr lang="fr-FR" sz="2400" b="1" dirty="0"/>
              <a:t> Amplitude plus forte que celle obtenue avec i3?</a:t>
            </a:r>
            <a:endParaRPr lang="fr-FR" sz="2400" dirty="0"/>
          </a:p>
          <a:p>
            <a:pPr marL="88900" indent="-12700">
              <a:buAutoNum type="alphaUcPeriod"/>
            </a:pPr>
            <a:r>
              <a:rPr lang="fr-FR" sz="2400" b="1" dirty="0"/>
              <a:t> Amplitude un peu plus forte que celle obtenue avec – i2 ?</a:t>
            </a:r>
            <a:endParaRPr lang="fr-FR" sz="2400" dirty="0"/>
          </a:p>
          <a:p>
            <a:pPr marL="88900" indent="-12700">
              <a:buAutoNum type="alphaUcPeriod"/>
            </a:pPr>
            <a:r>
              <a:rPr lang="fr-FR" sz="2400" b="1" dirty="0"/>
              <a:t> Amplitude constante entre R1, R2 et R3?</a:t>
            </a:r>
            <a:endParaRPr lang="fr-FR" sz="2400" dirty="0">
              <a:solidFill>
                <a:schemeClr val="accent2"/>
              </a:solidFill>
              <a:latin typeface="Algerian" panose="04020705040A02060702" pitchFamily="82" charset="0"/>
            </a:endParaRPr>
          </a:p>
          <a:p>
            <a:pPr marL="88900" indent="-12700">
              <a:buAutoNum type="alphaUcPeriod"/>
            </a:pPr>
            <a:r>
              <a:rPr lang="fr-FR" sz="2400" b="1" dirty="0"/>
              <a:t> Amplitude décrémentielle comme avec –i2</a:t>
            </a:r>
            <a:endParaRPr lang="fr-FR" sz="2400" dirty="0"/>
          </a:p>
        </p:txBody>
      </p:sp>
      <p:sp>
        <p:nvSpPr>
          <p:cNvPr id="28" name="ZoneTexte 27">
            <a:extLst>
              <a:ext uri="{FF2B5EF4-FFF2-40B4-BE49-F238E27FC236}">
                <a16:creationId xmlns:a16="http://schemas.microsoft.com/office/drawing/2014/main" id="{9315EAFF-E507-476D-9397-BD56807D626F}"/>
              </a:ext>
            </a:extLst>
          </p:cNvPr>
          <p:cNvSpPr txBox="1"/>
          <p:nvPr/>
        </p:nvSpPr>
        <p:spPr>
          <a:xfrm>
            <a:off x="-5862" y="1526143"/>
            <a:ext cx="408541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800" b="1" dirty="0">
                <a:latin typeface="Calibri" panose="020F0502020204030204" pitchFamily="34" charset="0"/>
                <a:cs typeface="Calibri" panose="020F0502020204030204" pitchFamily="34" charset="0"/>
              </a:rPr>
              <a:t>D’après-vous, quelles seront les caractéristiques de la réponse avec –i3?</a:t>
            </a:r>
          </a:p>
        </p:txBody>
      </p:sp>
      <p:pic>
        <p:nvPicPr>
          <p:cNvPr id="6" name="Image 5">
            <a:extLst>
              <a:ext uri="{FF2B5EF4-FFF2-40B4-BE49-F238E27FC236}">
                <a16:creationId xmlns:a16="http://schemas.microsoft.com/office/drawing/2014/main" id="{E3529360-473B-4DE5-9DF6-02F8247062F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75656" y="5949280"/>
            <a:ext cx="5585800" cy="809119"/>
          </a:xfrm>
          <a:prstGeom prst="rect">
            <a:avLst/>
          </a:prstGeom>
        </p:spPr>
      </p:pic>
      <p:sp>
        <p:nvSpPr>
          <p:cNvPr id="7" name="ZoneTexte 6">
            <a:extLst>
              <a:ext uri="{FF2B5EF4-FFF2-40B4-BE49-F238E27FC236}">
                <a16:creationId xmlns:a16="http://schemas.microsoft.com/office/drawing/2014/main" id="{AF114D69-53C5-4122-B387-7118EEB71E90}"/>
              </a:ext>
            </a:extLst>
          </p:cNvPr>
          <p:cNvSpPr txBox="1"/>
          <p:nvPr/>
        </p:nvSpPr>
        <p:spPr>
          <a:xfrm>
            <a:off x="492936" y="6153784"/>
            <a:ext cx="99899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000" dirty="0">
                <a:solidFill>
                  <a:srgbClr val="C00000"/>
                </a:solidFill>
              </a:rPr>
              <a:t>Rappel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3950904-6AE9-412F-8FF7-B77006EFAF31}"/>
              </a:ext>
            </a:extLst>
          </p:cNvPr>
          <p:cNvSpPr/>
          <p:nvPr/>
        </p:nvSpPr>
        <p:spPr>
          <a:xfrm>
            <a:off x="138934" y="4008008"/>
            <a:ext cx="7385394" cy="652464"/>
          </a:xfrm>
          <a:prstGeom prst="rect">
            <a:avLst/>
          </a:prstGeom>
          <a:solidFill>
            <a:schemeClr val="accent6">
              <a:lumMod val="20000"/>
              <a:lumOff val="80000"/>
              <a:alpha val="6313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32CA1A9-53EB-43AA-B15E-194DD0D2451C}"/>
              </a:ext>
            </a:extLst>
          </p:cNvPr>
          <p:cNvSpPr/>
          <p:nvPr/>
        </p:nvSpPr>
        <p:spPr>
          <a:xfrm>
            <a:off x="0" y="5085184"/>
            <a:ext cx="8172400" cy="360040"/>
          </a:xfrm>
          <a:prstGeom prst="rect">
            <a:avLst/>
          </a:prstGeom>
          <a:solidFill>
            <a:schemeClr val="accent6">
              <a:lumMod val="20000"/>
              <a:lumOff val="80000"/>
              <a:alpha val="6313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F4EC3829-7A8D-487F-ACC0-7E1E16AEA69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79551" y="1154988"/>
            <a:ext cx="5009910" cy="22731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4371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8" grpId="0"/>
      <p:bldP spid="7" grpId="0"/>
      <p:bldP spid="10" grpId="0" animBg="1"/>
      <p:bldP spid="1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7731125" y="1230313"/>
            <a:ext cx="1785938" cy="4473575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pic>
        <p:nvPicPr>
          <p:cNvPr id="29701" name="Picture 2" descr="pot_local1"/>
          <p:cNvPicPr>
            <a:picLocks noChangeAspect="1" noChangeArrowheads="1"/>
          </p:cNvPicPr>
          <p:nvPr/>
        </p:nvPicPr>
        <p:blipFill>
          <a:blip r:embed="rId2" cstate="print"/>
          <a:srcRect b="76431"/>
          <a:stretch>
            <a:fillRect/>
          </a:stretch>
        </p:blipFill>
        <p:spPr bwMode="auto">
          <a:xfrm>
            <a:off x="1588" y="1227138"/>
            <a:ext cx="8070850" cy="1360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9702" name="ZoneTexte 13"/>
          <p:cNvSpPr txBox="1">
            <a:spLocks noChangeArrowheads="1"/>
          </p:cNvSpPr>
          <p:nvPr/>
        </p:nvSpPr>
        <p:spPr bwMode="auto">
          <a:xfrm>
            <a:off x="3527425" y="3236913"/>
            <a:ext cx="1062038" cy="1016000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sz="4000">
                <a:solidFill>
                  <a:srgbClr val="262BE6"/>
                </a:solidFill>
              </a:rPr>
              <a:t>A3</a:t>
            </a:r>
          </a:p>
          <a:p>
            <a:r>
              <a:rPr lang="fr-FR" sz="2000" b="1">
                <a:solidFill>
                  <a:schemeClr val="bg1"/>
                </a:solidFill>
              </a:rPr>
              <a:t>120mV</a:t>
            </a:r>
          </a:p>
        </p:txBody>
      </p:sp>
      <p:sp>
        <p:nvSpPr>
          <p:cNvPr id="24" name="Rectangle 23"/>
          <p:cNvSpPr/>
          <p:nvPr/>
        </p:nvSpPr>
        <p:spPr>
          <a:xfrm>
            <a:off x="7829550" y="4000500"/>
            <a:ext cx="714375" cy="500063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pic>
        <p:nvPicPr>
          <p:cNvPr id="29705" name="Picture 2" descr="PA"/>
          <p:cNvPicPr>
            <a:picLocks noChangeAspect="1" noChangeArrowheads="1"/>
          </p:cNvPicPr>
          <p:nvPr/>
        </p:nvPicPr>
        <p:blipFill rotWithShape="1">
          <a:blip r:embed="rId3" cstate="print"/>
          <a:srcRect l="5967" t="50215" r="841" b="3889"/>
          <a:stretch/>
        </p:blipFill>
        <p:spPr bwMode="auto">
          <a:xfrm>
            <a:off x="0" y="2593975"/>
            <a:ext cx="8926513" cy="312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9706" name="ZoneTexte 10"/>
          <p:cNvSpPr txBox="1">
            <a:spLocks noChangeArrowheads="1"/>
          </p:cNvSpPr>
          <p:nvPr/>
        </p:nvSpPr>
        <p:spPr bwMode="auto">
          <a:xfrm>
            <a:off x="-71438" y="3929063"/>
            <a:ext cx="642938" cy="708025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sz="4000" dirty="0">
                <a:solidFill>
                  <a:srgbClr val="FF0000"/>
                </a:solidFill>
              </a:rPr>
              <a:t>i4</a:t>
            </a:r>
          </a:p>
        </p:txBody>
      </p:sp>
      <p:sp>
        <p:nvSpPr>
          <p:cNvPr id="29708" name="ZoneTexte 16"/>
          <p:cNvSpPr txBox="1">
            <a:spLocks noChangeArrowheads="1"/>
          </p:cNvSpPr>
          <p:nvPr/>
        </p:nvSpPr>
        <p:spPr bwMode="auto">
          <a:xfrm>
            <a:off x="6072188" y="3292475"/>
            <a:ext cx="1062037" cy="1076325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sz="4000">
                <a:solidFill>
                  <a:srgbClr val="262BE6"/>
                </a:solidFill>
              </a:rPr>
              <a:t>A’4</a:t>
            </a:r>
          </a:p>
          <a:p>
            <a:r>
              <a:rPr lang="fr-FR" sz="2000" b="1">
                <a:solidFill>
                  <a:schemeClr val="bg1"/>
                </a:solidFill>
              </a:rPr>
              <a:t>120mV</a:t>
            </a:r>
          </a:p>
          <a:p>
            <a:endParaRPr lang="fr-FR" sz="400" b="1">
              <a:solidFill>
                <a:schemeClr val="bg1"/>
              </a:solidFill>
            </a:endParaRPr>
          </a:p>
        </p:txBody>
      </p:sp>
      <p:sp>
        <p:nvSpPr>
          <p:cNvPr id="21517" name="ZoneTexte 17"/>
          <p:cNvSpPr txBox="1">
            <a:spLocks noChangeArrowheads="1"/>
          </p:cNvSpPr>
          <p:nvPr/>
        </p:nvSpPr>
        <p:spPr bwMode="auto">
          <a:xfrm>
            <a:off x="8255000" y="3205163"/>
            <a:ext cx="1062038" cy="1484312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4000" dirty="0">
                <a:solidFill>
                  <a:srgbClr val="262BE6"/>
                </a:solidFill>
              </a:rPr>
              <a:t>A’’4</a:t>
            </a:r>
          </a:p>
          <a:p>
            <a:pPr>
              <a:defRPr/>
            </a:pPr>
            <a:r>
              <a:rPr lang="fr-FR" sz="2000" b="1" dirty="0">
                <a:solidFill>
                  <a:schemeClr val="bg1"/>
                </a:solidFill>
              </a:rPr>
              <a:t>120mV</a:t>
            </a:r>
          </a:p>
          <a:p>
            <a:pPr>
              <a:defRPr/>
            </a:pPr>
            <a:endParaRPr lang="fr-FR" sz="2000" b="1" dirty="0">
              <a:solidFill>
                <a:schemeClr val="bg1"/>
              </a:solidFill>
            </a:endParaRPr>
          </a:p>
          <a:p>
            <a:pPr>
              <a:defRPr/>
            </a:pPr>
            <a:endParaRPr lang="fr-FR" sz="1050" b="1" dirty="0">
              <a:solidFill>
                <a:schemeClr val="bg1"/>
              </a:solidFill>
            </a:endParaRPr>
          </a:p>
        </p:txBody>
      </p:sp>
      <p:sp>
        <p:nvSpPr>
          <p:cNvPr id="30" name="Titre 3">
            <a:extLst>
              <a:ext uri="{FF2B5EF4-FFF2-40B4-BE49-F238E27FC236}">
                <a16:creationId xmlns:a16="http://schemas.microsoft.com/office/drawing/2014/main" id="{22C5A438-6FFE-4FEC-88D1-821F6856FD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71470" y="214536"/>
            <a:ext cx="4500562" cy="838200"/>
          </a:xfrm>
        </p:spPr>
        <p:txBody>
          <a:bodyPr>
            <a:normAutofit fontScale="90000"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Potentiels membranaires : mise en évidence expérimentale &amp; caractéristiques</a:t>
            </a:r>
            <a:endParaRPr lang="fr-FR" sz="2000" b="1" dirty="0">
              <a:solidFill>
                <a:schemeClr val="bg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87B23272-0107-123B-D5AF-1A383462EF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24</a:t>
            </a:fld>
            <a:endParaRPr lang="fr-FR"/>
          </a:p>
        </p:txBody>
      </p:sp>
      <p:graphicFrame>
        <p:nvGraphicFramePr>
          <p:cNvPr id="33" name="Espace réservé du contenu 7">
            <a:extLst>
              <a:ext uri="{FF2B5EF4-FFF2-40B4-BE49-F238E27FC236}">
                <a16:creationId xmlns:a16="http://schemas.microsoft.com/office/drawing/2014/main" id="{BB00F6CF-D278-4681-A7DE-95FA885348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46895541"/>
              </p:ext>
            </p:extLst>
          </p:nvPr>
        </p:nvGraphicFramePr>
        <p:xfrm>
          <a:off x="2250281" y="241367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35" name="Rectangle : coins arrondis 34">
            <a:extLst>
              <a:ext uri="{FF2B5EF4-FFF2-40B4-BE49-F238E27FC236}">
                <a16:creationId xmlns:a16="http://schemas.microsoft.com/office/drawing/2014/main" id="{0B167D24-0E68-4E11-A1C9-DC8D9CC0F9FF}"/>
              </a:ext>
            </a:extLst>
          </p:cNvPr>
          <p:cNvSpPr/>
          <p:nvPr/>
        </p:nvSpPr>
        <p:spPr>
          <a:xfrm>
            <a:off x="4579259" y="47280"/>
            <a:ext cx="4429763" cy="9720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marL="268288" lvl="0" indent="-268288"/>
            <a:r>
              <a:rPr lang="fr-FR" sz="2400" b="1" dirty="0">
                <a:solidFill>
                  <a:schemeClr val="tx2"/>
                </a:solidFill>
              </a:rPr>
              <a:t>2- Réponses d’un axone à une stimulation électrique</a:t>
            </a:r>
          </a:p>
          <a:p>
            <a:pPr lvl="0">
              <a:tabLst>
                <a:tab pos="92075" algn="l"/>
              </a:tabLst>
            </a:pPr>
            <a:r>
              <a:rPr lang="fr-FR" sz="1600" b="1" dirty="0">
                <a:solidFill>
                  <a:schemeClr val="tx2"/>
                </a:solidFill>
              </a:rPr>
              <a:t>2.1. </a:t>
            </a:r>
            <a:r>
              <a:rPr lang="fr-FR" b="1" dirty="0">
                <a:solidFill>
                  <a:schemeClr val="tx2"/>
                </a:solidFill>
              </a:rPr>
              <a:t>Enregistrement intracellulaire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709F1143-10FB-469F-B6DF-E38040FB5926}"/>
              </a:ext>
            </a:extLst>
          </p:cNvPr>
          <p:cNvSpPr/>
          <p:nvPr/>
        </p:nvSpPr>
        <p:spPr>
          <a:xfrm>
            <a:off x="3995937" y="2571750"/>
            <a:ext cx="5184576" cy="3146425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pic>
        <p:nvPicPr>
          <p:cNvPr id="14" name="Image 13">
            <a:extLst>
              <a:ext uri="{FF2B5EF4-FFF2-40B4-BE49-F238E27FC236}">
                <a16:creationId xmlns:a16="http://schemas.microsoft.com/office/drawing/2014/main" id="{06DA073B-4A12-494D-AAC5-999431E7CC4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252997" y="4500563"/>
            <a:ext cx="786452" cy="731583"/>
          </a:xfrm>
          <a:prstGeom prst="rect">
            <a:avLst/>
          </a:prstGeom>
        </p:spPr>
      </p:pic>
      <p:sp>
        <p:nvSpPr>
          <p:cNvPr id="29707" name="ZoneTexte 13"/>
          <p:cNvSpPr txBox="1">
            <a:spLocks noChangeArrowheads="1"/>
          </p:cNvSpPr>
          <p:nvPr/>
        </p:nvSpPr>
        <p:spPr bwMode="auto">
          <a:xfrm>
            <a:off x="3357563" y="3379788"/>
            <a:ext cx="1062037" cy="1016000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sz="4000">
                <a:solidFill>
                  <a:srgbClr val="262BE6"/>
                </a:solidFill>
              </a:rPr>
              <a:t>A4</a:t>
            </a:r>
          </a:p>
          <a:p>
            <a:r>
              <a:rPr lang="fr-FR" sz="2000" b="1">
                <a:solidFill>
                  <a:schemeClr val="bg1"/>
                </a:solidFill>
              </a:rPr>
              <a:t>120mV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001B8F7-583B-4F95-901A-03EF1708AEA8}"/>
              </a:ext>
            </a:extLst>
          </p:cNvPr>
          <p:cNvSpPr/>
          <p:nvPr/>
        </p:nvSpPr>
        <p:spPr>
          <a:xfrm>
            <a:off x="1403648" y="2571750"/>
            <a:ext cx="2903040" cy="3146425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re 3">
            <a:extLst>
              <a:ext uri="{FF2B5EF4-FFF2-40B4-BE49-F238E27FC236}">
                <a16:creationId xmlns:a16="http://schemas.microsoft.com/office/drawing/2014/main" id="{161CD390-2290-44CE-B111-B706041AB7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71470" y="214536"/>
            <a:ext cx="4500562" cy="838200"/>
          </a:xfrm>
        </p:spPr>
        <p:txBody>
          <a:bodyPr>
            <a:normAutofit fontScale="90000"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Potentiels membranaires : mise en évidence expérimentale &amp; caractéristiques</a:t>
            </a:r>
            <a:endParaRPr lang="fr-FR" sz="2000" b="1" dirty="0">
              <a:solidFill>
                <a:schemeClr val="bg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AEB8303A-73DF-9E66-548D-31F160A200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25</a:t>
            </a:fld>
            <a:endParaRPr lang="fr-FR"/>
          </a:p>
        </p:txBody>
      </p:sp>
      <p:pic>
        <p:nvPicPr>
          <p:cNvPr id="30724" name="Picture 2" descr="pot_local1"/>
          <p:cNvPicPr>
            <a:picLocks noChangeAspect="1" noChangeArrowheads="1"/>
          </p:cNvPicPr>
          <p:nvPr/>
        </p:nvPicPr>
        <p:blipFill>
          <a:blip r:embed="rId3" cstate="print"/>
          <a:srcRect t="72774" b="-3734"/>
          <a:stretch>
            <a:fillRect/>
          </a:stretch>
        </p:blipFill>
        <p:spPr bwMode="auto">
          <a:xfrm>
            <a:off x="642938" y="1214438"/>
            <a:ext cx="8070850" cy="1785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26" name="ZoneTexte 5"/>
          <p:cNvSpPr txBox="1">
            <a:spLocks noChangeArrowheads="1"/>
          </p:cNvSpPr>
          <p:nvPr/>
        </p:nvSpPr>
        <p:spPr bwMode="auto">
          <a:xfrm>
            <a:off x="285750" y="2689225"/>
            <a:ext cx="8572500" cy="954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800" dirty="0"/>
              <a:t>Avec une intensité I2 on enregistre :</a:t>
            </a:r>
          </a:p>
          <a:p>
            <a:pPr algn="ctr"/>
            <a:r>
              <a:rPr lang="fr-FR" sz="2800" dirty="0">
                <a:solidFill>
                  <a:schemeClr val="accent2"/>
                </a:solidFill>
              </a:rPr>
              <a:t>LE </a:t>
            </a:r>
            <a:r>
              <a:rPr lang="fr-FR" sz="2800" b="1" dirty="0">
                <a:solidFill>
                  <a:schemeClr val="accent2"/>
                </a:solidFill>
              </a:rPr>
              <a:t>POTENTIEL LOCAL </a:t>
            </a:r>
            <a:r>
              <a:rPr lang="fr-FR" sz="2800" dirty="0"/>
              <a:t>ou</a:t>
            </a:r>
            <a:r>
              <a:rPr lang="fr-FR" sz="2800" dirty="0">
                <a:solidFill>
                  <a:srgbClr val="FFFF00"/>
                </a:solidFill>
              </a:rPr>
              <a:t> </a:t>
            </a:r>
            <a:r>
              <a:rPr lang="fr-FR" sz="2800" dirty="0">
                <a:solidFill>
                  <a:schemeClr val="accent2"/>
                </a:solidFill>
              </a:rPr>
              <a:t>ELECTROTONUS</a:t>
            </a:r>
          </a:p>
        </p:txBody>
      </p:sp>
      <p:sp>
        <p:nvSpPr>
          <p:cNvPr id="19" name="ZoneTexte 5"/>
          <p:cNvSpPr txBox="1">
            <a:spLocks noChangeArrowheads="1"/>
          </p:cNvSpPr>
          <p:nvPr/>
        </p:nvSpPr>
        <p:spPr bwMode="auto">
          <a:xfrm>
            <a:off x="0" y="6003305"/>
            <a:ext cx="9173400" cy="9540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fr-FR" sz="2800" dirty="0"/>
              <a:t>Avec une intensité I3 on enregistre :</a:t>
            </a:r>
          </a:p>
          <a:p>
            <a:pPr algn="ctr"/>
            <a:r>
              <a:rPr lang="fr-FR" sz="2800" dirty="0">
                <a:solidFill>
                  <a:schemeClr val="accent2"/>
                </a:solidFill>
              </a:rPr>
              <a:t>LE </a:t>
            </a:r>
            <a:r>
              <a:rPr lang="fr-FR" sz="2800" b="1" dirty="0">
                <a:solidFill>
                  <a:schemeClr val="accent2"/>
                </a:solidFill>
              </a:rPr>
              <a:t>POTENTIEL D’ACTION</a:t>
            </a:r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E1D67362-A680-427E-BA23-9AFBAE16B51C}"/>
              </a:ext>
            </a:extLst>
          </p:cNvPr>
          <p:cNvGrpSpPr/>
          <p:nvPr/>
        </p:nvGrpSpPr>
        <p:grpSpPr>
          <a:xfrm>
            <a:off x="0" y="3705224"/>
            <a:ext cx="9173400" cy="2366963"/>
            <a:chOff x="0" y="3705224"/>
            <a:chExt cx="9173400" cy="2366963"/>
          </a:xfrm>
        </p:grpSpPr>
        <p:grpSp>
          <p:nvGrpSpPr>
            <p:cNvPr id="2" name="Groupe 16"/>
            <p:cNvGrpSpPr>
              <a:grpSpLocks/>
            </p:cNvGrpSpPr>
            <p:nvPr/>
          </p:nvGrpSpPr>
          <p:grpSpPr bwMode="auto">
            <a:xfrm>
              <a:off x="0" y="3705224"/>
              <a:ext cx="9173400" cy="2366963"/>
              <a:chOff x="0" y="3418320"/>
              <a:chExt cx="8508620" cy="2653868"/>
            </a:xfrm>
          </p:grpSpPr>
          <p:pic>
            <p:nvPicPr>
              <p:cNvPr id="30728" name="Picture 2" descr="PA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 t="493" r="13538" b="53568"/>
              <a:stretch>
                <a:fillRect/>
              </a:stretch>
            </p:blipFill>
            <p:spPr bwMode="auto">
              <a:xfrm>
                <a:off x="0" y="3429000"/>
                <a:ext cx="7000875" cy="26431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1" name="Rectangle 10"/>
              <p:cNvSpPr/>
              <p:nvPr/>
            </p:nvSpPr>
            <p:spPr>
              <a:xfrm>
                <a:off x="7381849" y="3418320"/>
                <a:ext cx="1104868" cy="2625389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 dirty="0"/>
              </a:p>
            </p:txBody>
          </p:sp>
          <p:sp>
            <p:nvSpPr>
              <p:cNvPr id="30730" name="ZoneTexte 10"/>
              <p:cNvSpPr txBox="1">
                <a:spLocks noChangeArrowheads="1"/>
              </p:cNvSpPr>
              <p:nvPr/>
            </p:nvSpPr>
            <p:spPr bwMode="auto">
              <a:xfrm>
                <a:off x="15875" y="4143380"/>
                <a:ext cx="642938" cy="793690"/>
              </a:xfrm>
              <a:prstGeom prst="rect">
                <a:avLst/>
              </a:prstGeom>
              <a:solidFill>
                <a:schemeClr val="tx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fr-FR" sz="4000" dirty="0">
                    <a:solidFill>
                      <a:srgbClr val="FF0000"/>
                    </a:solidFill>
                  </a:rPr>
                  <a:t>i3</a:t>
                </a:r>
              </a:p>
            </p:txBody>
          </p:sp>
          <p:sp>
            <p:nvSpPr>
              <p:cNvPr id="30731" name="ZoneTexte 13"/>
              <p:cNvSpPr txBox="1">
                <a:spLocks noChangeArrowheads="1"/>
              </p:cNvSpPr>
              <p:nvPr/>
            </p:nvSpPr>
            <p:spPr bwMode="auto">
              <a:xfrm>
                <a:off x="3240088" y="4056063"/>
                <a:ext cx="1062037" cy="1016000"/>
              </a:xfrm>
              <a:prstGeom prst="rect">
                <a:avLst/>
              </a:prstGeom>
              <a:solidFill>
                <a:schemeClr val="tx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fr-FR" sz="4000">
                    <a:solidFill>
                      <a:srgbClr val="262BE6"/>
                    </a:solidFill>
                  </a:rPr>
                  <a:t>A3</a:t>
                </a:r>
              </a:p>
              <a:p>
                <a:r>
                  <a:rPr lang="fr-FR" sz="2000" b="1">
                    <a:solidFill>
                      <a:schemeClr val="bg1"/>
                    </a:solidFill>
                  </a:rPr>
                  <a:t>120mV</a:t>
                </a:r>
              </a:p>
            </p:txBody>
          </p:sp>
          <p:sp>
            <p:nvSpPr>
              <p:cNvPr id="30732" name="ZoneTexte 16"/>
              <p:cNvSpPr txBox="1">
                <a:spLocks noChangeArrowheads="1"/>
              </p:cNvSpPr>
              <p:nvPr/>
            </p:nvSpPr>
            <p:spPr bwMode="auto">
              <a:xfrm>
                <a:off x="5454650" y="4040188"/>
                <a:ext cx="1062038" cy="1016000"/>
              </a:xfrm>
              <a:prstGeom prst="rect">
                <a:avLst/>
              </a:prstGeom>
              <a:solidFill>
                <a:schemeClr val="tx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fr-FR" sz="4000">
                    <a:solidFill>
                      <a:srgbClr val="262BE6"/>
                    </a:solidFill>
                  </a:rPr>
                  <a:t>A’3</a:t>
                </a:r>
              </a:p>
              <a:p>
                <a:r>
                  <a:rPr lang="fr-FR" sz="2000" b="1">
                    <a:solidFill>
                      <a:schemeClr val="bg1"/>
                    </a:solidFill>
                  </a:rPr>
                  <a:t>120mV</a:t>
                </a:r>
              </a:p>
            </p:txBody>
          </p:sp>
          <p:pic>
            <p:nvPicPr>
              <p:cNvPr id="30733" name="Picture 2" descr="PA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 l="79211" t="493" r="1588" b="54890"/>
              <a:stretch>
                <a:fillRect/>
              </a:stretch>
            </p:blipFill>
            <p:spPr bwMode="auto">
              <a:xfrm>
                <a:off x="6357950" y="3429000"/>
                <a:ext cx="1554162" cy="26431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0734" name="ZoneTexte 17"/>
              <p:cNvSpPr txBox="1">
                <a:spLocks noChangeArrowheads="1"/>
              </p:cNvSpPr>
              <p:nvPr/>
            </p:nvSpPr>
            <p:spPr bwMode="auto">
              <a:xfrm>
                <a:off x="7446582" y="4000486"/>
                <a:ext cx="1062038" cy="1138774"/>
              </a:xfrm>
              <a:prstGeom prst="rect">
                <a:avLst/>
              </a:prstGeom>
              <a:solidFill>
                <a:schemeClr val="tx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r>
                  <a:rPr lang="fr-FR" sz="4000" dirty="0">
                    <a:solidFill>
                      <a:srgbClr val="262BE6"/>
                    </a:solidFill>
                  </a:rPr>
                  <a:t>A’’3</a:t>
                </a:r>
              </a:p>
              <a:p>
                <a:r>
                  <a:rPr lang="fr-FR" sz="2000" b="1" dirty="0">
                    <a:solidFill>
                      <a:schemeClr val="bg1"/>
                    </a:solidFill>
                  </a:rPr>
                  <a:t>120mV</a:t>
                </a:r>
              </a:p>
            </p:txBody>
          </p:sp>
        </p:grpSp>
        <p:sp>
          <p:nvSpPr>
            <p:cNvPr id="20" name="ZoneTexte 17">
              <a:extLst>
                <a:ext uri="{FF2B5EF4-FFF2-40B4-BE49-F238E27FC236}">
                  <a16:creationId xmlns:a16="http://schemas.microsoft.com/office/drawing/2014/main" id="{E804D4CF-FF33-4ECB-8227-B175714343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84984" y="5187018"/>
              <a:ext cx="776408" cy="402222"/>
            </a:xfrm>
            <a:prstGeom prst="rect">
              <a:avLst/>
            </a:prstGeom>
            <a:solidFill>
              <a:schemeClr val="tx2"/>
            </a:solidFill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endParaRPr lang="fr-FR" sz="2000" b="1" dirty="0">
                <a:solidFill>
                  <a:schemeClr val="bg1"/>
                </a:solidFill>
              </a:endParaRPr>
            </a:p>
          </p:txBody>
        </p:sp>
      </p:grpSp>
      <p:graphicFrame>
        <p:nvGraphicFramePr>
          <p:cNvPr id="21" name="Espace réservé du contenu 7">
            <a:extLst>
              <a:ext uri="{FF2B5EF4-FFF2-40B4-BE49-F238E27FC236}">
                <a16:creationId xmlns:a16="http://schemas.microsoft.com/office/drawing/2014/main" id="{BD648ABD-F2DB-47DB-80DE-FF1B477E9F4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65265685"/>
              </p:ext>
            </p:extLst>
          </p:nvPr>
        </p:nvGraphicFramePr>
        <p:xfrm>
          <a:off x="2250281" y="241367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24" name="Rectangle : coins arrondis 23">
            <a:extLst>
              <a:ext uri="{FF2B5EF4-FFF2-40B4-BE49-F238E27FC236}">
                <a16:creationId xmlns:a16="http://schemas.microsoft.com/office/drawing/2014/main" id="{70CF0548-4310-46BF-8BE1-AD669251BFBE}"/>
              </a:ext>
            </a:extLst>
          </p:cNvPr>
          <p:cNvSpPr/>
          <p:nvPr/>
        </p:nvSpPr>
        <p:spPr>
          <a:xfrm>
            <a:off x="4579259" y="47280"/>
            <a:ext cx="4429763" cy="9720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marL="268288" lvl="0" indent="-268288"/>
            <a:r>
              <a:rPr lang="fr-FR" sz="2400" b="1" dirty="0">
                <a:solidFill>
                  <a:schemeClr val="tx2"/>
                </a:solidFill>
              </a:rPr>
              <a:t>2- Réponses d’un axone à une stimulation électrique</a:t>
            </a:r>
          </a:p>
          <a:p>
            <a:pPr lvl="0">
              <a:tabLst>
                <a:tab pos="92075" algn="l"/>
              </a:tabLst>
            </a:pPr>
            <a:r>
              <a:rPr lang="fr-FR" sz="1600" b="1" dirty="0">
                <a:solidFill>
                  <a:schemeClr val="tx2"/>
                </a:solidFill>
              </a:rPr>
              <a:t>2.1. </a:t>
            </a:r>
            <a:r>
              <a:rPr lang="fr-FR" b="1" dirty="0">
                <a:solidFill>
                  <a:schemeClr val="tx2"/>
                </a:solidFill>
              </a:rPr>
              <a:t>Enregistrement intracellulaire</a:t>
            </a:r>
          </a:p>
        </p:txBody>
      </p:sp>
      <p:sp>
        <p:nvSpPr>
          <p:cNvPr id="22" name="ZoneTexte 10">
            <a:extLst>
              <a:ext uri="{FF2B5EF4-FFF2-40B4-BE49-F238E27FC236}">
                <a16:creationId xmlns:a16="http://schemas.microsoft.com/office/drawing/2014/main" id="{7501FA37-3319-48F4-B4CC-B7E16213B8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938" y="1338401"/>
            <a:ext cx="828191" cy="707886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fr-FR" sz="4000" dirty="0">
                <a:solidFill>
                  <a:srgbClr val="FF0000"/>
                </a:solidFill>
              </a:rPr>
              <a:t>i2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9" name="ZoneTexte 5"/>
          <p:cNvSpPr txBox="1">
            <a:spLocks noChangeArrowheads="1"/>
          </p:cNvSpPr>
          <p:nvPr/>
        </p:nvSpPr>
        <p:spPr bwMode="auto">
          <a:xfrm>
            <a:off x="538163" y="1658938"/>
            <a:ext cx="47625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32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1. Dispositif expérimental</a:t>
            </a:r>
          </a:p>
        </p:txBody>
      </p:sp>
      <p:sp>
        <p:nvSpPr>
          <p:cNvPr id="9220" name="ZoneTexte 5"/>
          <p:cNvSpPr txBox="1">
            <a:spLocks noChangeArrowheads="1"/>
          </p:cNvSpPr>
          <p:nvPr/>
        </p:nvSpPr>
        <p:spPr bwMode="auto">
          <a:xfrm>
            <a:off x="539750" y="2201863"/>
            <a:ext cx="8604251" cy="10772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2438" indent="-452438"/>
            <a:r>
              <a:rPr lang="fr-FR" sz="3200" dirty="0">
                <a:solidFill>
                  <a:schemeClr val="tx1">
                    <a:lumMod val="65000"/>
                  </a:schemeClr>
                </a:solidFill>
              </a:rPr>
              <a:t>2. Réponses </a:t>
            </a:r>
            <a:r>
              <a:rPr lang="fr-FR" sz="3200" dirty="0"/>
              <a:t>d’un axone à une stimulation électrique</a:t>
            </a:r>
          </a:p>
        </p:txBody>
      </p:sp>
      <p:sp>
        <p:nvSpPr>
          <p:cNvPr id="9221" name="ZoneTexte 5"/>
          <p:cNvSpPr txBox="1">
            <a:spLocks noChangeArrowheads="1"/>
          </p:cNvSpPr>
          <p:nvPr/>
        </p:nvSpPr>
        <p:spPr bwMode="auto">
          <a:xfrm>
            <a:off x="1001713" y="3344952"/>
            <a:ext cx="8142287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lvl="0"/>
            <a:r>
              <a:rPr lang="fr-FR" sz="2800" dirty="0"/>
              <a:t>2.1. </a:t>
            </a:r>
            <a:r>
              <a:rPr lang="fr-FR" sz="28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Enregistrement intracellulaire</a:t>
            </a:r>
          </a:p>
          <a:p>
            <a:pPr marL="452438" indent="-452438"/>
            <a:r>
              <a:rPr lang="fr-FR" sz="2800" dirty="0"/>
              <a:t>2.2. Caractéristiques</a:t>
            </a:r>
          </a:p>
        </p:txBody>
      </p:sp>
      <p:sp>
        <p:nvSpPr>
          <p:cNvPr id="8" name="Titre 3">
            <a:extLst>
              <a:ext uri="{FF2B5EF4-FFF2-40B4-BE49-F238E27FC236}">
                <a16:creationId xmlns:a16="http://schemas.microsoft.com/office/drawing/2014/main" id="{82E9BAB4-7A08-4D06-B6FD-DE4F2E5615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16632"/>
            <a:ext cx="8686800" cy="838200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fr-FR" sz="28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Potentiels membranaires : mise en évidence expérimentale &amp; caractéristiques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041EC9F7-92AF-5A46-F198-90E187ADC9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26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8081026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4" name="Picture 2" descr="pot_local1"/>
          <p:cNvPicPr>
            <a:picLocks noChangeAspect="1" noChangeArrowheads="1"/>
          </p:cNvPicPr>
          <p:nvPr/>
        </p:nvPicPr>
        <p:blipFill>
          <a:blip r:embed="rId2" cstate="print"/>
          <a:srcRect b="56618"/>
          <a:stretch>
            <a:fillRect/>
          </a:stretch>
        </p:blipFill>
        <p:spPr bwMode="auto">
          <a:xfrm>
            <a:off x="929777" y="1265634"/>
            <a:ext cx="7284447" cy="24513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45" name="ZoneTexte 5"/>
          <p:cNvSpPr txBox="1">
            <a:spLocks noChangeArrowheads="1"/>
          </p:cNvSpPr>
          <p:nvPr/>
        </p:nvSpPr>
        <p:spPr bwMode="auto">
          <a:xfrm>
            <a:off x="285750" y="3838971"/>
            <a:ext cx="8572500" cy="3046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3200" dirty="0">
                <a:solidFill>
                  <a:schemeClr val="accent2"/>
                </a:solidFill>
              </a:rPr>
              <a:t>POTENTIEL DE REPOS : </a:t>
            </a:r>
            <a:r>
              <a:rPr lang="fr-FR" sz="3200" dirty="0"/>
              <a:t>Polarisation négative observée dans </a:t>
            </a:r>
            <a:r>
              <a:rPr lang="fr-FR" sz="3200" dirty="0">
                <a:solidFill>
                  <a:schemeClr val="accent2"/>
                </a:solidFill>
              </a:rPr>
              <a:t>toutes</a:t>
            </a:r>
            <a:r>
              <a:rPr lang="fr-FR" sz="3200" dirty="0"/>
              <a:t> </a:t>
            </a:r>
            <a:r>
              <a:rPr lang="fr-FR" sz="3200" dirty="0">
                <a:solidFill>
                  <a:schemeClr val="accent2"/>
                </a:solidFill>
              </a:rPr>
              <a:t>les cellules vivantes</a:t>
            </a:r>
            <a:r>
              <a:rPr lang="fr-FR" sz="3200" dirty="0"/>
              <a:t> (excitables et non excitables). </a:t>
            </a:r>
          </a:p>
          <a:p>
            <a:pPr algn="ctr"/>
            <a:endParaRPr lang="fr-FR" sz="3200" dirty="0"/>
          </a:p>
          <a:p>
            <a:pPr algn="ctr"/>
            <a:r>
              <a:rPr lang="fr-FR" sz="3200" dirty="0"/>
              <a:t>Reste ‘stable’ tant que la cellule est en vie.</a:t>
            </a:r>
          </a:p>
          <a:p>
            <a:pPr algn="ctr"/>
            <a:endParaRPr lang="fr-FR" sz="3200" dirty="0">
              <a:solidFill>
                <a:srgbClr val="FFFF00"/>
              </a:solidFill>
            </a:endParaRPr>
          </a:p>
        </p:txBody>
      </p:sp>
      <p:sp>
        <p:nvSpPr>
          <p:cNvPr id="10" name="Rectangle : coins arrondis 9">
            <a:extLst>
              <a:ext uri="{FF2B5EF4-FFF2-40B4-BE49-F238E27FC236}">
                <a16:creationId xmlns:a16="http://schemas.microsoft.com/office/drawing/2014/main" id="{AE8D7AA1-594A-4C33-8F3D-3A1E02DAD2D7}"/>
              </a:ext>
            </a:extLst>
          </p:cNvPr>
          <p:cNvSpPr/>
          <p:nvPr/>
        </p:nvSpPr>
        <p:spPr>
          <a:xfrm>
            <a:off x="4579259" y="47280"/>
            <a:ext cx="4429763" cy="9720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marL="268288" lvl="0" indent="-268288"/>
            <a:r>
              <a:rPr lang="fr-FR" sz="2400" b="1" dirty="0">
                <a:solidFill>
                  <a:schemeClr val="tx2"/>
                </a:solidFill>
              </a:rPr>
              <a:t>2- Réponses d’un axone à une stimulation électrique</a:t>
            </a:r>
          </a:p>
          <a:p>
            <a:pPr lvl="0">
              <a:tabLst>
                <a:tab pos="92075" algn="l"/>
              </a:tabLst>
            </a:pPr>
            <a:r>
              <a:rPr lang="fr-FR" sz="1600" b="1" dirty="0">
                <a:solidFill>
                  <a:schemeClr val="tx2"/>
                </a:solidFill>
              </a:rPr>
              <a:t>2.2. </a:t>
            </a:r>
            <a:r>
              <a:rPr lang="fr-FR" b="1" dirty="0">
                <a:solidFill>
                  <a:schemeClr val="tx2"/>
                </a:solidFill>
              </a:rPr>
              <a:t>Caractéristiques</a:t>
            </a:r>
          </a:p>
        </p:txBody>
      </p:sp>
      <p:sp>
        <p:nvSpPr>
          <p:cNvPr id="11" name="Titre 3">
            <a:extLst>
              <a:ext uri="{FF2B5EF4-FFF2-40B4-BE49-F238E27FC236}">
                <a16:creationId xmlns:a16="http://schemas.microsoft.com/office/drawing/2014/main" id="{4A720BB9-7248-4252-B511-17E70D56A3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71470" y="214536"/>
            <a:ext cx="4500562" cy="838200"/>
          </a:xfrm>
        </p:spPr>
        <p:txBody>
          <a:bodyPr>
            <a:normAutofit fontScale="90000"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Potentiels membranaires : mise en évidence expérimentale &amp; caractéristiques</a:t>
            </a:r>
            <a:endParaRPr lang="fr-FR" sz="2000" b="1" dirty="0">
              <a:solidFill>
                <a:schemeClr val="bg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3F6F3969-6235-DE78-A580-FC1B3073EE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27</a:t>
            </a:fld>
            <a:endParaRPr lang="fr-FR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C618FC8-1E6C-45BD-0519-4C46C3673336}"/>
              </a:ext>
            </a:extLst>
          </p:cNvPr>
          <p:cNvSpPr/>
          <p:nvPr/>
        </p:nvSpPr>
        <p:spPr>
          <a:xfrm>
            <a:off x="1547664" y="3356992"/>
            <a:ext cx="1008112" cy="36004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8" name="Groupe 17"/>
          <p:cNvGrpSpPr>
            <a:grpSpLocks/>
          </p:cNvGrpSpPr>
          <p:nvPr/>
        </p:nvGrpSpPr>
        <p:grpSpPr bwMode="auto">
          <a:xfrm>
            <a:off x="2071688" y="1143000"/>
            <a:ext cx="6929437" cy="3857625"/>
            <a:chOff x="642938" y="1141413"/>
            <a:chExt cx="8072437" cy="5129609"/>
          </a:xfrm>
        </p:grpSpPr>
        <p:pic>
          <p:nvPicPr>
            <p:cNvPr id="11274" name="Picture 2" descr="pot_local1"/>
            <p:cNvPicPr>
              <a:picLocks noChangeAspect="1" noChangeArrowheads="1"/>
            </p:cNvPicPr>
            <p:nvPr/>
          </p:nvPicPr>
          <p:blipFill>
            <a:blip r:embed="rId2" cstate="print"/>
            <a:srcRect b="56618"/>
            <a:stretch>
              <a:fillRect/>
            </a:stretch>
          </p:blipFill>
          <p:spPr bwMode="auto">
            <a:xfrm>
              <a:off x="644525" y="1141413"/>
              <a:ext cx="8070850" cy="2501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275" name="Picture 2" descr="pot_local1"/>
            <p:cNvPicPr>
              <a:picLocks noChangeAspect="1" noChangeArrowheads="1"/>
            </p:cNvPicPr>
            <p:nvPr/>
          </p:nvPicPr>
          <p:blipFill>
            <a:blip r:embed="rId2" cstate="print"/>
            <a:srcRect t="72774" b="-3734"/>
            <a:stretch>
              <a:fillRect/>
            </a:stretch>
          </p:blipFill>
          <p:spPr bwMode="auto">
            <a:xfrm>
              <a:off x="642938" y="2500306"/>
              <a:ext cx="8070850" cy="17859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11276" name="Groupe 16"/>
            <p:cNvGrpSpPr>
              <a:grpSpLocks/>
            </p:cNvGrpSpPr>
            <p:nvPr/>
          </p:nvGrpSpPr>
          <p:grpSpPr bwMode="auto">
            <a:xfrm>
              <a:off x="643004" y="4055708"/>
              <a:ext cx="8056902" cy="2215314"/>
              <a:chOff x="15875" y="4285520"/>
              <a:chExt cx="8945325" cy="2643942"/>
            </a:xfrm>
          </p:grpSpPr>
          <p:pic>
            <p:nvPicPr>
              <p:cNvPr id="11277" name="Picture 2" descr="PA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 t="493" r="13538" b="53568"/>
              <a:stretch>
                <a:fillRect/>
              </a:stretch>
            </p:blipFill>
            <p:spPr bwMode="auto">
              <a:xfrm>
                <a:off x="19247" y="4286274"/>
                <a:ext cx="7000876" cy="26431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1" name="Rectangle 10"/>
              <p:cNvSpPr/>
              <p:nvPr/>
            </p:nvSpPr>
            <p:spPr>
              <a:xfrm>
                <a:off x="7216658" y="4301744"/>
                <a:ext cx="1745289" cy="2602524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fr-FR"/>
              </a:p>
            </p:txBody>
          </p:sp>
          <p:sp>
            <p:nvSpPr>
              <p:cNvPr id="11279" name="ZoneTexte 10"/>
              <p:cNvSpPr txBox="1">
                <a:spLocks noChangeArrowheads="1"/>
              </p:cNvSpPr>
              <p:nvPr/>
            </p:nvSpPr>
            <p:spPr bwMode="auto">
              <a:xfrm>
                <a:off x="15875" y="4948514"/>
                <a:ext cx="800245" cy="1001843"/>
              </a:xfrm>
              <a:prstGeom prst="rect">
                <a:avLst/>
              </a:prstGeom>
              <a:solidFill>
                <a:schemeClr val="tx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fr-FR" sz="3200">
                    <a:solidFill>
                      <a:srgbClr val="FF0000"/>
                    </a:solidFill>
                  </a:rPr>
                  <a:t>I3</a:t>
                </a:r>
              </a:p>
            </p:txBody>
          </p:sp>
          <p:sp>
            <p:nvSpPr>
              <p:cNvPr id="11280" name="ZoneTexte 13"/>
              <p:cNvSpPr txBox="1">
                <a:spLocks noChangeArrowheads="1"/>
              </p:cNvSpPr>
              <p:nvPr/>
            </p:nvSpPr>
            <p:spPr bwMode="auto">
              <a:xfrm>
                <a:off x="3240088" y="4604085"/>
                <a:ext cx="1302279" cy="1529129"/>
              </a:xfrm>
              <a:prstGeom prst="rect">
                <a:avLst/>
              </a:prstGeom>
              <a:solidFill>
                <a:schemeClr val="tx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fr-FR" sz="3200">
                    <a:solidFill>
                      <a:srgbClr val="262BE6"/>
                    </a:solidFill>
                  </a:rPr>
                  <a:t>A3</a:t>
                </a:r>
              </a:p>
              <a:p>
                <a:r>
                  <a:rPr lang="fr-FR" sz="2000" b="1">
                    <a:solidFill>
                      <a:schemeClr val="bg1"/>
                    </a:solidFill>
                  </a:rPr>
                  <a:t>120mV</a:t>
                </a:r>
              </a:p>
            </p:txBody>
          </p:sp>
          <p:pic>
            <p:nvPicPr>
              <p:cNvPr id="11281" name="Picture 2" descr="PA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 l="79211" t="493" r="1588" b="54890"/>
              <a:stretch>
                <a:fillRect/>
              </a:stretch>
            </p:blipFill>
            <p:spPr bwMode="auto">
              <a:xfrm>
                <a:off x="6429388" y="4285520"/>
                <a:ext cx="1554162" cy="26431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1282" name="ZoneTexte 17"/>
              <p:cNvSpPr txBox="1">
                <a:spLocks noChangeArrowheads="1"/>
              </p:cNvSpPr>
              <p:nvPr/>
            </p:nvSpPr>
            <p:spPr bwMode="auto">
              <a:xfrm>
                <a:off x="7546820" y="4767067"/>
                <a:ext cx="1253708" cy="1529129"/>
              </a:xfrm>
              <a:prstGeom prst="rect">
                <a:avLst/>
              </a:prstGeom>
              <a:solidFill>
                <a:schemeClr val="tx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fr-FR" sz="3200">
                    <a:solidFill>
                      <a:srgbClr val="262BE6"/>
                    </a:solidFill>
                  </a:rPr>
                  <a:t>A’’3</a:t>
                </a:r>
                <a:endParaRPr lang="fr-FR" sz="3200" b="1">
                  <a:solidFill>
                    <a:srgbClr val="262BE6"/>
                  </a:solidFill>
                </a:endParaRPr>
              </a:p>
              <a:p>
                <a:r>
                  <a:rPr lang="fr-FR" sz="2000" b="1">
                    <a:solidFill>
                      <a:schemeClr val="bg1"/>
                    </a:solidFill>
                  </a:rPr>
                  <a:t>120mV</a:t>
                </a:r>
              </a:p>
            </p:txBody>
          </p:sp>
          <p:sp>
            <p:nvSpPr>
              <p:cNvPr id="11283" name="ZoneTexte 16"/>
              <p:cNvSpPr txBox="1">
                <a:spLocks noChangeArrowheads="1"/>
              </p:cNvSpPr>
              <p:nvPr/>
            </p:nvSpPr>
            <p:spPr bwMode="auto">
              <a:xfrm>
                <a:off x="5473898" y="4870910"/>
                <a:ext cx="1302927" cy="1529129"/>
              </a:xfrm>
              <a:prstGeom prst="rect">
                <a:avLst/>
              </a:prstGeom>
              <a:solidFill>
                <a:schemeClr val="tx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fr-FR" sz="3200">
                    <a:solidFill>
                      <a:srgbClr val="262BE6"/>
                    </a:solidFill>
                  </a:rPr>
                  <a:t>A’3</a:t>
                </a:r>
              </a:p>
              <a:p>
                <a:r>
                  <a:rPr lang="fr-FR" sz="2000" b="1">
                    <a:solidFill>
                      <a:schemeClr val="bg1"/>
                    </a:solidFill>
                  </a:rPr>
                  <a:t>120mV</a:t>
                </a:r>
              </a:p>
            </p:txBody>
          </p:sp>
        </p:grpSp>
      </p:grpSp>
      <p:sp>
        <p:nvSpPr>
          <p:cNvPr id="33797" name="ZoneTexte 5"/>
          <p:cNvSpPr txBox="1">
            <a:spLocks noChangeArrowheads="1"/>
          </p:cNvSpPr>
          <p:nvPr/>
        </p:nvSpPr>
        <p:spPr bwMode="auto">
          <a:xfrm>
            <a:off x="0" y="5073650"/>
            <a:ext cx="9144000" cy="1570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3200" dirty="0"/>
              <a:t>Changement de réponse </a:t>
            </a:r>
          </a:p>
          <a:p>
            <a:pPr algn="ctr"/>
            <a:r>
              <a:rPr lang="fr-FR" sz="3200" dirty="0"/>
              <a:t>Avec I2 : </a:t>
            </a:r>
            <a:r>
              <a:rPr lang="fr-FR" sz="3200" dirty="0">
                <a:solidFill>
                  <a:schemeClr val="accent2"/>
                </a:solidFill>
              </a:rPr>
              <a:t>POTENTIEL LOCAL</a:t>
            </a:r>
          </a:p>
          <a:p>
            <a:pPr algn="ctr"/>
            <a:r>
              <a:rPr lang="fr-FR" sz="3200" dirty="0"/>
              <a:t>Avec I3 : </a:t>
            </a:r>
            <a:r>
              <a:rPr lang="fr-FR" sz="3200" dirty="0">
                <a:solidFill>
                  <a:schemeClr val="accent2"/>
                </a:solidFill>
              </a:rPr>
              <a:t>POTENTIEL D’ACTION</a:t>
            </a:r>
          </a:p>
        </p:txBody>
      </p:sp>
      <p:sp>
        <p:nvSpPr>
          <p:cNvPr id="20" name="Flèche vers le bas 19"/>
          <p:cNvSpPr/>
          <p:nvPr/>
        </p:nvSpPr>
        <p:spPr>
          <a:xfrm>
            <a:off x="1143000" y="2714625"/>
            <a:ext cx="714375" cy="928688"/>
          </a:xfrm>
          <a:prstGeom prst="downArrow">
            <a:avLst/>
          </a:prstGeom>
          <a:solidFill>
            <a:schemeClr val="tx1">
              <a:lumMod val="8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>
            <a:off x="0" y="2844800"/>
            <a:ext cx="13716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3200" dirty="0">
                <a:solidFill>
                  <a:schemeClr val="accent2"/>
                </a:solidFill>
              </a:rPr>
              <a:t>SEUIL</a:t>
            </a:r>
          </a:p>
        </p:txBody>
      </p:sp>
      <p:sp>
        <p:nvSpPr>
          <p:cNvPr id="22" name="Rectangle 21"/>
          <p:cNvSpPr>
            <a:spLocks noChangeArrowheads="1"/>
          </p:cNvSpPr>
          <p:nvPr/>
        </p:nvSpPr>
        <p:spPr bwMode="auto">
          <a:xfrm>
            <a:off x="214313" y="2058988"/>
            <a:ext cx="161925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3200"/>
              <a:t>Entre I2</a:t>
            </a: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1235075" y="3714750"/>
            <a:ext cx="525463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3200"/>
              <a:t>I3</a:t>
            </a:r>
          </a:p>
        </p:txBody>
      </p:sp>
      <p:sp>
        <p:nvSpPr>
          <p:cNvPr id="26" name="Titre 3">
            <a:extLst>
              <a:ext uri="{FF2B5EF4-FFF2-40B4-BE49-F238E27FC236}">
                <a16:creationId xmlns:a16="http://schemas.microsoft.com/office/drawing/2014/main" id="{01FBB942-90AC-4B0D-88E9-46F577A445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71470" y="214536"/>
            <a:ext cx="4500562" cy="838200"/>
          </a:xfrm>
        </p:spPr>
        <p:txBody>
          <a:bodyPr>
            <a:normAutofit fontScale="90000"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Potentiels membranaires : mise en évidence expérimentale &amp; caractéristiques</a:t>
            </a:r>
            <a:endParaRPr lang="fr-FR" sz="2000" b="1" dirty="0">
              <a:solidFill>
                <a:schemeClr val="bg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A97C2009-5140-1243-E33D-BFCF41375B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28</a:t>
            </a:fld>
            <a:endParaRPr lang="fr-FR"/>
          </a:p>
        </p:txBody>
      </p:sp>
      <p:sp>
        <p:nvSpPr>
          <p:cNvPr id="27" name="Rectangle : coins arrondis 26">
            <a:extLst>
              <a:ext uri="{FF2B5EF4-FFF2-40B4-BE49-F238E27FC236}">
                <a16:creationId xmlns:a16="http://schemas.microsoft.com/office/drawing/2014/main" id="{7449A071-0532-4E4C-AC3F-B83D0B47958A}"/>
              </a:ext>
            </a:extLst>
          </p:cNvPr>
          <p:cNvSpPr/>
          <p:nvPr/>
        </p:nvSpPr>
        <p:spPr>
          <a:xfrm>
            <a:off x="4579259" y="47280"/>
            <a:ext cx="4429763" cy="9720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marL="268288" lvl="0" indent="-268288"/>
            <a:r>
              <a:rPr lang="fr-FR" sz="2400" b="1" dirty="0">
                <a:solidFill>
                  <a:schemeClr val="tx2"/>
                </a:solidFill>
              </a:rPr>
              <a:t>2- Réponses d’un axone à une stimulation électrique</a:t>
            </a:r>
          </a:p>
          <a:p>
            <a:pPr lvl="0">
              <a:tabLst>
                <a:tab pos="92075" algn="l"/>
              </a:tabLst>
            </a:pPr>
            <a:r>
              <a:rPr lang="fr-FR" sz="1600" b="1" dirty="0">
                <a:solidFill>
                  <a:schemeClr val="tx2"/>
                </a:solidFill>
              </a:rPr>
              <a:t>2.2. </a:t>
            </a:r>
            <a:r>
              <a:rPr lang="fr-FR" b="1" dirty="0">
                <a:solidFill>
                  <a:schemeClr val="tx2"/>
                </a:solidFill>
              </a:rPr>
              <a:t>Caractéristiques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797" grpId="0"/>
      <p:bldP spid="20" grpId="0" animBg="1"/>
      <p:bldP spid="21" grpId="0"/>
      <p:bldP spid="22" grpId="0"/>
      <p:bldP spid="2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re 3">
            <a:extLst>
              <a:ext uri="{FF2B5EF4-FFF2-40B4-BE49-F238E27FC236}">
                <a16:creationId xmlns:a16="http://schemas.microsoft.com/office/drawing/2014/main" id="{2B2549C0-D392-40F8-B890-7D45DD3578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71470" y="214536"/>
            <a:ext cx="4500562" cy="838200"/>
          </a:xfrm>
        </p:spPr>
        <p:txBody>
          <a:bodyPr>
            <a:normAutofit fontScale="90000"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Potentiels membranaires : mise en évidence expérimentale &amp; caractéristiques</a:t>
            </a:r>
            <a:endParaRPr lang="fr-FR" sz="2000" b="1" dirty="0">
              <a:solidFill>
                <a:schemeClr val="bg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" name="Espace réservé du contenu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4BE63DFE-60DC-A10A-2A1C-A58F00C800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29</a:t>
            </a:fld>
            <a:endParaRPr lang="fr-FR"/>
          </a:p>
        </p:txBody>
      </p:sp>
      <p:grpSp>
        <p:nvGrpSpPr>
          <p:cNvPr id="12292" name="Groupe 8"/>
          <p:cNvGrpSpPr>
            <a:grpSpLocks/>
          </p:cNvGrpSpPr>
          <p:nvPr/>
        </p:nvGrpSpPr>
        <p:grpSpPr bwMode="auto">
          <a:xfrm>
            <a:off x="1143000" y="1141413"/>
            <a:ext cx="6934200" cy="2930525"/>
            <a:chOff x="638174" y="1141413"/>
            <a:chExt cx="8153415" cy="4043754"/>
          </a:xfrm>
        </p:grpSpPr>
        <p:pic>
          <p:nvPicPr>
            <p:cNvPr id="12295" name="Picture 2" descr="pot_local1"/>
            <p:cNvPicPr>
              <a:picLocks noChangeAspect="1" noChangeArrowheads="1"/>
            </p:cNvPicPr>
            <p:nvPr/>
          </p:nvPicPr>
          <p:blipFill>
            <a:blip r:embed="rId2" cstate="print"/>
            <a:srcRect b="76437"/>
            <a:stretch>
              <a:fillRect/>
            </a:stretch>
          </p:blipFill>
          <p:spPr bwMode="auto">
            <a:xfrm>
              <a:off x="644525" y="1141413"/>
              <a:ext cx="8147064" cy="1371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2296" name="Picture 2" descr="pot_local1"/>
            <p:cNvPicPr>
              <a:picLocks noChangeAspect="1" noChangeArrowheads="1"/>
            </p:cNvPicPr>
            <p:nvPr/>
          </p:nvPicPr>
          <p:blipFill>
            <a:blip r:embed="rId2" cstate="print"/>
            <a:srcRect t="72774" b="-3734"/>
            <a:stretch>
              <a:fillRect/>
            </a:stretch>
          </p:blipFill>
          <p:spPr bwMode="auto">
            <a:xfrm>
              <a:off x="642938" y="2504333"/>
              <a:ext cx="8147064" cy="18028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2297" name="Picture 2" descr="pot_local"/>
            <p:cNvPicPr>
              <a:picLocks noChangeAspect="1" noChangeArrowheads="1"/>
            </p:cNvPicPr>
            <p:nvPr/>
          </p:nvPicPr>
          <p:blipFill>
            <a:blip r:embed="rId3" cstate="print"/>
            <a:srcRect t="49838" b="30894"/>
            <a:stretch>
              <a:fillRect/>
            </a:stretch>
          </p:blipFill>
          <p:spPr bwMode="auto">
            <a:xfrm>
              <a:off x="638174" y="4045795"/>
              <a:ext cx="8148667" cy="11393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2293" name="ZoneTexte 5"/>
          <p:cNvSpPr txBox="1">
            <a:spLocks noChangeArrowheads="1"/>
          </p:cNvSpPr>
          <p:nvPr/>
        </p:nvSpPr>
        <p:spPr bwMode="auto">
          <a:xfrm>
            <a:off x="0" y="4097338"/>
            <a:ext cx="9144000" cy="156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3200" dirty="0">
                <a:solidFill>
                  <a:schemeClr val="accent2"/>
                </a:solidFill>
              </a:rPr>
              <a:t>POTENTIEL LOCAL : </a:t>
            </a:r>
            <a:r>
              <a:rPr lang="fr-FR" sz="3200" dirty="0"/>
              <a:t>Changement de polarisation obtenu avec une stimulation positive ou négative =  stimulations </a:t>
            </a:r>
            <a:r>
              <a:rPr lang="fr-FR" sz="3200" dirty="0">
                <a:solidFill>
                  <a:schemeClr val="accent2"/>
                </a:solidFill>
              </a:rPr>
              <a:t>INFRALIMINAIRES</a:t>
            </a:r>
          </a:p>
        </p:txBody>
      </p:sp>
      <p:sp>
        <p:nvSpPr>
          <p:cNvPr id="12" name="ZoneTexte 5"/>
          <p:cNvSpPr txBox="1">
            <a:spLocks noChangeArrowheads="1"/>
          </p:cNvSpPr>
          <p:nvPr/>
        </p:nvSpPr>
        <p:spPr bwMode="auto">
          <a:xfrm>
            <a:off x="2143125" y="5637213"/>
            <a:ext cx="4857750" cy="1077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3200" dirty="0">
                <a:solidFill>
                  <a:schemeClr val="accent2"/>
                </a:solidFill>
              </a:rPr>
              <a:t>Graduables en amplitude</a:t>
            </a:r>
          </a:p>
          <a:p>
            <a:pPr algn="ctr"/>
            <a:r>
              <a:rPr lang="fr-FR" sz="3200" dirty="0">
                <a:solidFill>
                  <a:schemeClr val="accent2"/>
                </a:solidFill>
              </a:rPr>
              <a:t>Non </a:t>
            </a:r>
            <a:r>
              <a:rPr lang="fr-FR" sz="3200" dirty="0" err="1">
                <a:solidFill>
                  <a:schemeClr val="accent2"/>
                </a:solidFill>
              </a:rPr>
              <a:t>propageables</a:t>
            </a:r>
            <a:endParaRPr lang="fr-FR" sz="3200" dirty="0">
              <a:solidFill>
                <a:schemeClr val="accent2"/>
              </a:solidFill>
            </a:endParaRPr>
          </a:p>
        </p:txBody>
      </p:sp>
      <p:sp>
        <p:nvSpPr>
          <p:cNvPr id="15" name="Rectangle : coins arrondis 14">
            <a:extLst>
              <a:ext uri="{FF2B5EF4-FFF2-40B4-BE49-F238E27FC236}">
                <a16:creationId xmlns:a16="http://schemas.microsoft.com/office/drawing/2014/main" id="{5A074A5B-E208-4FCB-86DE-D0DDF2FDAA7E}"/>
              </a:ext>
            </a:extLst>
          </p:cNvPr>
          <p:cNvSpPr/>
          <p:nvPr/>
        </p:nvSpPr>
        <p:spPr>
          <a:xfrm>
            <a:off x="4579259" y="47280"/>
            <a:ext cx="4429763" cy="9720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marL="268288" lvl="0" indent="-268288"/>
            <a:r>
              <a:rPr lang="fr-FR" sz="2400" b="1" dirty="0">
                <a:solidFill>
                  <a:schemeClr val="tx2"/>
                </a:solidFill>
              </a:rPr>
              <a:t>2- Réponses d’un axone à une stimulation électrique</a:t>
            </a:r>
          </a:p>
          <a:p>
            <a:pPr lvl="0">
              <a:tabLst>
                <a:tab pos="92075" algn="l"/>
              </a:tabLst>
            </a:pPr>
            <a:r>
              <a:rPr lang="fr-FR" sz="1600" b="1" dirty="0">
                <a:solidFill>
                  <a:schemeClr val="tx2"/>
                </a:solidFill>
              </a:rPr>
              <a:t>2.2. </a:t>
            </a:r>
            <a:r>
              <a:rPr lang="fr-FR" b="1" dirty="0">
                <a:solidFill>
                  <a:schemeClr val="tx2"/>
                </a:solidFill>
              </a:rPr>
              <a:t>Caractéristiques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273315" y="-12946"/>
            <a:ext cx="8686800" cy="838200"/>
          </a:xfrm>
        </p:spPr>
        <p:txBody>
          <a:bodyPr>
            <a:normAutofit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800" dirty="0"/>
              <a:t>L’excitabilité: METHODE D’ETUDE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FC45ADCD-0D1F-8D9C-8C7A-179FD88E3D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3</a:t>
            </a:fld>
            <a:endParaRPr lang="fr-FR"/>
          </a:p>
        </p:txBody>
      </p:sp>
      <p:sp>
        <p:nvSpPr>
          <p:cNvPr id="6" name="ZoneTexte 5"/>
          <p:cNvSpPr txBox="1"/>
          <p:nvPr/>
        </p:nvSpPr>
        <p:spPr>
          <a:xfrm>
            <a:off x="949390" y="1052736"/>
            <a:ext cx="7286625" cy="52322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800" dirty="0">
                <a:latin typeface="+mn-lt"/>
              </a:rPr>
              <a:t>Comme il s’agit d’une </a:t>
            </a:r>
            <a:r>
              <a:rPr lang="fr-FR" sz="2800" b="1" dirty="0">
                <a:solidFill>
                  <a:srgbClr val="C00000"/>
                </a:solidFill>
                <a:latin typeface="+mn-lt"/>
              </a:rPr>
              <a:t>« réponse » électrique</a:t>
            </a:r>
            <a:endParaRPr lang="fr-FR" sz="2800" dirty="0">
              <a:solidFill>
                <a:srgbClr val="C00000"/>
              </a:solidFill>
              <a:latin typeface="+mn-lt"/>
            </a:endParaRPr>
          </a:p>
        </p:txBody>
      </p:sp>
      <p:sp>
        <p:nvSpPr>
          <p:cNvPr id="7" name="ZoneTexte 6"/>
          <p:cNvSpPr txBox="1">
            <a:spLocks noChangeArrowheads="1"/>
          </p:cNvSpPr>
          <p:nvPr/>
        </p:nvSpPr>
        <p:spPr bwMode="auto">
          <a:xfrm>
            <a:off x="415989" y="1844824"/>
            <a:ext cx="83534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altLang="fr-FR" sz="2400" b="1" dirty="0">
                <a:latin typeface="Franklin Gothic Book" pitchFamily="34" charset="0"/>
              </a:rPr>
              <a:t>On parle </a:t>
            </a:r>
            <a:r>
              <a:rPr lang="fr-FR" altLang="fr-FR" sz="2400" b="1" dirty="0">
                <a:solidFill>
                  <a:schemeClr val="bg1">
                    <a:lumMod val="75000"/>
                    <a:lumOff val="25000"/>
                  </a:schemeClr>
                </a:solidFill>
                <a:latin typeface="Franklin Gothic Book" pitchFamily="34" charset="0"/>
              </a:rPr>
              <a:t>d’</a:t>
            </a:r>
            <a:r>
              <a:rPr lang="fr-FR" altLang="fr-FR" sz="2400" b="1" dirty="0">
                <a:solidFill>
                  <a:schemeClr val="accent1"/>
                </a:solidFill>
                <a:latin typeface="Franklin Gothic Book" pitchFamily="34" charset="0"/>
              </a:rPr>
              <a:t> </a:t>
            </a:r>
            <a:r>
              <a:rPr lang="fr-FR" altLang="fr-FR" sz="2400" b="1" dirty="0">
                <a:solidFill>
                  <a:srgbClr val="C00000"/>
                </a:solidFill>
                <a:latin typeface="Franklin Gothic Book" pitchFamily="34" charset="0"/>
              </a:rPr>
              <a:t>ELECTRO</a:t>
            </a:r>
            <a:r>
              <a:rPr lang="fr-FR" altLang="fr-FR" sz="2400" b="1" dirty="0">
                <a:latin typeface="Franklin Gothic Book" pitchFamily="34" charset="0"/>
              </a:rPr>
              <a:t>PHYSIOLOGIE</a:t>
            </a:r>
          </a:p>
        </p:txBody>
      </p:sp>
      <p:sp>
        <p:nvSpPr>
          <p:cNvPr id="8" name="ZoneTexte 7"/>
          <p:cNvSpPr txBox="1">
            <a:spLocks noChangeArrowheads="1"/>
          </p:cNvSpPr>
          <p:nvPr/>
        </p:nvSpPr>
        <p:spPr bwMode="auto">
          <a:xfrm>
            <a:off x="0" y="2204864"/>
            <a:ext cx="9180512" cy="637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altLang="fr-FR" sz="2400" b="1" dirty="0">
                <a:latin typeface="Franklin Gothic Book" pitchFamily="34" charset="0"/>
              </a:rPr>
              <a:t>Cette méthode est largement appliquée </a:t>
            </a:r>
          </a:p>
          <a:p>
            <a:pPr algn="ctr" eaLnBrk="1" hangingPunct="1"/>
            <a:endParaRPr lang="fr-FR" altLang="fr-FR" sz="2400" b="1" dirty="0">
              <a:latin typeface="Franklin Gothic Book" pitchFamily="34" charset="0"/>
            </a:endParaRPr>
          </a:p>
          <a:p>
            <a:pPr algn="ctr" eaLnBrk="1" hangingPunct="1"/>
            <a:r>
              <a:rPr lang="fr-FR" altLang="fr-FR" sz="3200" b="1" dirty="0">
                <a:latin typeface="Franklin Gothic Book" pitchFamily="34" charset="0"/>
              </a:rPr>
              <a:t>En recherche</a:t>
            </a:r>
            <a:r>
              <a:rPr lang="fr-FR" altLang="fr-FR" sz="2400" b="1" dirty="0">
                <a:latin typeface="Franklin Gothic Book" pitchFamily="34" charset="0"/>
              </a:rPr>
              <a:t>, pour comprendre l’origine de l’excitabilité</a:t>
            </a:r>
          </a:p>
          <a:p>
            <a:pPr algn="ctr" eaLnBrk="1" hangingPunct="1"/>
            <a:endParaRPr lang="fr-FR" altLang="fr-FR" sz="3200" b="1" dirty="0">
              <a:latin typeface="Franklin Gothic Book" pitchFamily="34" charset="0"/>
            </a:endParaRPr>
          </a:p>
          <a:p>
            <a:pPr algn="ctr" eaLnBrk="1" hangingPunct="1"/>
            <a:r>
              <a:rPr lang="fr-FR" altLang="fr-FR" sz="3200" b="1" dirty="0">
                <a:latin typeface="Franklin Gothic Book" pitchFamily="34" charset="0"/>
              </a:rPr>
              <a:t>En clinique </a:t>
            </a:r>
            <a:r>
              <a:rPr lang="fr-FR" altLang="fr-FR" sz="2400" b="1" dirty="0">
                <a:latin typeface="Franklin Gothic Book" pitchFamily="34" charset="0"/>
              </a:rPr>
              <a:t>pour étudier le fonctionnement des organes excitables :</a:t>
            </a:r>
          </a:p>
          <a:p>
            <a:pPr marL="2155825" indent="-269875" eaLnBrk="1" hangingPunct="1">
              <a:buFont typeface="Arial" panose="020B0604020202020204" pitchFamily="34" charset="0"/>
              <a:buChar char="•"/>
              <a:tabLst>
                <a:tab pos="2155825" algn="l"/>
              </a:tabLst>
            </a:pPr>
            <a:r>
              <a:rPr lang="fr-FR" altLang="fr-FR" sz="2400" b="1" dirty="0">
                <a:solidFill>
                  <a:srgbClr val="C00000"/>
                </a:solidFill>
                <a:latin typeface="Franklin Gothic Book" pitchFamily="34" charset="0"/>
              </a:rPr>
              <a:t>Muscle</a:t>
            </a:r>
            <a:r>
              <a:rPr lang="fr-FR" altLang="fr-FR" sz="2400" b="1" dirty="0">
                <a:solidFill>
                  <a:schemeClr val="accent1"/>
                </a:solidFill>
                <a:latin typeface="Franklin Gothic Book" pitchFamily="34" charset="0"/>
              </a:rPr>
              <a:t> </a:t>
            </a:r>
            <a:r>
              <a:rPr lang="fr-FR" altLang="fr-FR" sz="2400" b="1" dirty="0">
                <a:latin typeface="Franklin Gothic Book" pitchFamily="34" charset="0"/>
              </a:rPr>
              <a:t>: Electromyographie</a:t>
            </a:r>
          </a:p>
          <a:p>
            <a:pPr marL="2155825" indent="-269875" eaLnBrk="1" hangingPunct="1">
              <a:buFont typeface="Arial" panose="020B0604020202020204" pitchFamily="34" charset="0"/>
              <a:buChar char="•"/>
              <a:tabLst>
                <a:tab pos="2155825" algn="l"/>
              </a:tabLst>
            </a:pPr>
            <a:r>
              <a:rPr lang="fr-FR" altLang="fr-FR" sz="2400" b="1" dirty="0">
                <a:solidFill>
                  <a:srgbClr val="C00000"/>
                </a:solidFill>
                <a:latin typeface="Franklin Gothic Book" pitchFamily="34" charset="0"/>
              </a:rPr>
              <a:t>Cœur</a:t>
            </a:r>
            <a:r>
              <a:rPr lang="fr-FR" altLang="fr-FR" sz="2400" b="1" dirty="0">
                <a:solidFill>
                  <a:schemeClr val="accent1"/>
                </a:solidFill>
                <a:latin typeface="Franklin Gothic Book" pitchFamily="34" charset="0"/>
              </a:rPr>
              <a:t> </a:t>
            </a:r>
            <a:r>
              <a:rPr lang="fr-FR" altLang="fr-FR" sz="2400" b="1" dirty="0">
                <a:latin typeface="Franklin Gothic Book" pitchFamily="34" charset="0"/>
              </a:rPr>
              <a:t>: Electrocardiographie</a:t>
            </a:r>
          </a:p>
          <a:p>
            <a:pPr marL="2155825" indent="-269875" eaLnBrk="1" hangingPunct="1">
              <a:buFont typeface="Arial" panose="020B0604020202020204" pitchFamily="34" charset="0"/>
              <a:buChar char="•"/>
            </a:pPr>
            <a:r>
              <a:rPr lang="fr-FR" altLang="fr-FR" sz="2400" b="1" dirty="0">
                <a:solidFill>
                  <a:srgbClr val="C00000"/>
                </a:solidFill>
                <a:latin typeface="Franklin Gothic Book" pitchFamily="34" charset="0"/>
              </a:rPr>
              <a:t>Cerveau </a:t>
            </a:r>
            <a:r>
              <a:rPr lang="fr-FR" altLang="fr-FR" sz="2400" b="1" dirty="0">
                <a:latin typeface="Franklin Gothic Book" pitchFamily="34" charset="0"/>
              </a:rPr>
              <a:t>: Electroencéphalographie </a:t>
            </a:r>
          </a:p>
          <a:p>
            <a:pPr marL="2155825" indent="-2155825" eaLnBrk="1" hangingPunct="1">
              <a:buFont typeface="Arial" panose="020B0604020202020204" pitchFamily="34" charset="0"/>
              <a:buChar char="•"/>
            </a:pPr>
            <a:endParaRPr lang="fr-FR" altLang="fr-FR" sz="2400" b="1" dirty="0">
              <a:latin typeface="Franklin Gothic Book" pitchFamily="34" charset="0"/>
            </a:endParaRPr>
          </a:p>
          <a:p>
            <a:pPr marL="342900" indent="-342900" algn="ctr" eaLnBrk="1" hangingPunct="1">
              <a:buFont typeface="Arial" panose="020B0604020202020204" pitchFamily="34" charset="0"/>
              <a:buChar char="•"/>
            </a:pPr>
            <a:endParaRPr lang="fr-FR" altLang="fr-FR" sz="2400" b="1" dirty="0">
              <a:latin typeface="Franklin Gothic Book" pitchFamily="34" charset="0"/>
            </a:endParaRPr>
          </a:p>
          <a:p>
            <a:pPr marL="342900" indent="-342900" algn="ctr" eaLnBrk="1" hangingPunct="1">
              <a:buFont typeface="Arial" panose="020B0604020202020204" pitchFamily="34" charset="0"/>
              <a:buChar char="•"/>
            </a:pPr>
            <a:endParaRPr lang="fr-FR" altLang="fr-FR" sz="2400" b="1" dirty="0">
              <a:latin typeface="Franklin Gothic Book" pitchFamily="34" charset="0"/>
            </a:endParaRPr>
          </a:p>
          <a:p>
            <a:pPr marL="342900" indent="-342900" algn="ctr" eaLnBrk="1" hangingPunct="1">
              <a:buFont typeface="Arial" panose="020B0604020202020204" pitchFamily="34" charset="0"/>
              <a:buChar char="•"/>
            </a:pPr>
            <a:endParaRPr lang="fr-FR" altLang="fr-FR" sz="2400" b="1" dirty="0">
              <a:latin typeface="Franklin Gothic Book" pitchFamily="34" charset="0"/>
            </a:endParaRPr>
          </a:p>
          <a:p>
            <a:pPr algn="ctr" eaLnBrk="1" hangingPunct="1"/>
            <a:endParaRPr lang="fr-FR" altLang="fr-FR" sz="2400" b="1" dirty="0">
              <a:latin typeface="Franklin Gothic Book" pitchFamily="34" charset="0"/>
            </a:endParaRPr>
          </a:p>
          <a:p>
            <a:pPr algn="ctr" eaLnBrk="1" hangingPunct="1"/>
            <a:endParaRPr lang="fr-FR" altLang="fr-FR" sz="2400" b="1" dirty="0">
              <a:latin typeface="Franklin Gothic Book" pitchFamily="34" charset="0"/>
            </a:endParaRPr>
          </a:p>
          <a:p>
            <a:pPr algn="ctr" eaLnBrk="1" hangingPunct="1"/>
            <a:endParaRPr lang="fr-FR" altLang="fr-FR" sz="2400" b="1" dirty="0">
              <a:latin typeface="Franklin Gothic Book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6001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 uiExpand="1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/>
          <p:cNvSpPr/>
          <p:nvPr/>
        </p:nvSpPr>
        <p:spPr bwMode="auto">
          <a:xfrm>
            <a:off x="4601623" y="1169988"/>
            <a:ext cx="1000125" cy="39624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pic>
        <p:nvPicPr>
          <p:cNvPr id="13317" name="Picture 2" descr="pot_local1"/>
          <p:cNvPicPr>
            <a:picLocks noChangeAspect="1" noChangeArrowheads="1"/>
          </p:cNvPicPr>
          <p:nvPr/>
        </p:nvPicPr>
        <p:blipFill>
          <a:blip r:embed="rId2" cstate="print"/>
          <a:srcRect b="56618"/>
          <a:stretch>
            <a:fillRect/>
          </a:stretch>
        </p:blipFill>
        <p:spPr bwMode="auto">
          <a:xfrm>
            <a:off x="-69850" y="1174750"/>
            <a:ext cx="5057775" cy="140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3318" name="Groupe 16"/>
          <p:cNvGrpSpPr>
            <a:grpSpLocks/>
          </p:cNvGrpSpPr>
          <p:nvPr/>
        </p:nvGrpSpPr>
        <p:grpSpPr bwMode="auto">
          <a:xfrm>
            <a:off x="-27527" y="1930400"/>
            <a:ext cx="5129213" cy="1482725"/>
            <a:chOff x="15875" y="4285520"/>
            <a:chExt cx="9093700" cy="2643944"/>
          </a:xfrm>
        </p:grpSpPr>
        <p:pic>
          <p:nvPicPr>
            <p:cNvPr id="13326" name="Picture 2" descr="PA"/>
            <p:cNvPicPr>
              <a:picLocks noChangeAspect="1" noChangeArrowheads="1"/>
            </p:cNvPicPr>
            <p:nvPr/>
          </p:nvPicPr>
          <p:blipFill>
            <a:blip r:embed="rId3" cstate="print"/>
            <a:srcRect t="493" r="13538" b="53568"/>
            <a:stretch>
              <a:fillRect/>
            </a:stretch>
          </p:blipFill>
          <p:spPr bwMode="auto">
            <a:xfrm>
              <a:off x="19246" y="4286276"/>
              <a:ext cx="7000876" cy="2643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1" name="Rectangle 10"/>
            <p:cNvSpPr/>
            <p:nvPr/>
          </p:nvSpPr>
          <p:spPr>
            <a:xfrm>
              <a:off x="7215405" y="4302505"/>
              <a:ext cx="1745000" cy="2601483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  <p:sp>
          <p:nvSpPr>
            <p:cNvPr id="13328" name="ZoneTexte 10"/>
            <p:cNvSpPr txBox="1">
              <a:spLocks noChangeArrowheads="1"/>
            </p:cNvSpPr>
            <p:nvPr/>
          </p:nvSpPr>
          <p:spPr bwMode="auto">
            <a:xfrm>
              <a:off x="15875" y="5183090"/>
              <a:ext cx="800246" cy="544781"/>
            </a:xfrm>
            <a:prstGeom prst="rect">
              <a:avLst/>
            </a:prstGeom>
            <a:solidFill>
              <a:schemeClr val="tx2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fr-FR" sz="1600">
                  <a:solidFill>
                    <a:srgbClr val="FF0000"/>
                  </a:solidFill>
                </a:rPr>
                <a:t>I3</a:t>
              </a:r>
            </a:p>
          </p:txBody>
        </p:sp>
        <p:sp>
          <p:nvSpPr>
            <p:cNvPr id="13329" name="ZoneTexte 13"/>
            <p:cNvSpPr txBox="1">
              <a:spLocks noChangeArrowheads="1"/>
            </p:cNvSpPr>
            <p:nvPr/>
          </p:nvSpPr>
          <p:spPr bwMode="auto">
            <a:xfrm>
              <a:off x="3240087" y="4969791"/>
              <a:ext cx="1572649" cy="1040039"/>
            </a:xfrm>
            <a:prstGeom prst="rect">
              <a:avLst/>
            </a:prstGeom>
            <a:solidFill>
              <a:schemeClr val="tx2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fr-FR" sz="2000">
                  <a:solidFill>
                    <a:srgbClr val="262BE6"/>
                  </a:solidFill>
                </a:rPr>
                <a:t>A3</a:t>
              </a:r>
            </a:p>
            <a:p>
              <a:r>
                <a:rPr lang="fr-FR" sz="1600" b="1">
                  <a:solidFill>
                    <a:schemeClr val="bg1"/>
                  </a:solidFill>
                </a:rPr>
                <a:t>120mV</a:t>
              </a:r>
            </a:p>
          </p:txBody>
        </p:sp>
        <p:pic>
          <p:nvPicPr>
            <p:cNvPr id="13330" name="Picture 2" descr="PA"/>
            <p:cNvPicPr>
              <a:picLocks noChangeAspect="1" noChangeArrowheads="1"/>
            </p:cNvPicPr>
            <p:nvPr/>
          </p:nvPicPr>
          <p:blipFill>
            <a:blip r:embed="rId4" cstate="print"/>
            <a:srcRect l="79211" t="493" r="1588" b="54890"/>
            <a:stretch>
              <a:fillRect/>
            </a:stretch>
          </p:blipFill>
          <p:spPr bwMode="auto">
            <a:xfrm>
              <a:off x="6429388" y="4285520"/>
              <a:ext cx="1554162" cy="2643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3331" name="ZoneTexte 17"/>
            <p:cNvSpPr txBox="1">
              <a:spLocks noChangeArrowheads="1"/>
            </p:cNvSpPr>
            <p:nvPr/>
          </p:nvSpPr>
          <p:spPr bwMode="auto">
            <a:xfrm>
              <a:off x="7546820" y="4664579"/>
              <a:ext cx="1562755" cy="1481424"/>
            </a:xfrm>
            <a:prstGeom prst="rect">
              <a:avLst/>
            </a:prstGeom>
            <a:solidFill>
              <a:schemeClr val="tx2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fr-FR" sz="2000">
                  <a:solidFill>
                    <a:srgbClr val="262BE6"/>
                  </a:solidFill>
                </a:rPr>
                <a:t>A’’3</a:t>
              </a:r>
              <a:endParaRPr lang="fr-FR" sz="2000" b="1">
                <a:solidFill>
                  <a:srgbClr val="262BE6"/>
                </a:solidFill>
              </a:endParaRPr>
            </a:p>
            <a:p>
              <a:r>
                <a:rPr lang="fr-FR" sz="1600" b="1">
                  <a:solidFill>
                    <a:schemeClr val="bg1"/>
                  </a:solidFill>
                </a:rPr>
                <a:t>120mV</a:t>
              </a:r>
            </a:p>
            <a:p>
              <a:endParaRPr lang="fr-FR" sz="1200" b="1">
                <a:solidFill>
                  <a:schemeClr val="bg1"/>
                </a:solidFill>
              </a:endParaRPr>
            </a:p>
          </p:txBody>
        </p:sp>
        <p:sp>
          <p:nvSpPr>
            <p:cNvPr id="13332" name="ZoneTexte 16"/>
            <p:cNvSpPr txBox="1">
              <a:spLocks noChangeArrowheads="1"/>
            </p:cNvSpPr>
            <p:nvPr/>
          </p:nvSpPr>
          <p:spPr bwMode="auto">
            <a:xfrm>
              <a:off x="5473899" y="4870909"/>
              <a:ext cx="1482809" cy="1097351"/>
            </a:xfrm>
            <a:prstGeom prst="rect">
              <a:avLst/>
            </a:prstGeom>
            <a:solidFill>
              <a:schemeClr val="tx2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fr-FR" sz="2000">
                  <a:solidFill>
                    <a:srgbClr val="262BE6"/>
                  </a:solidFill>
                </a:rPr>
                <a:t>A’3</a:t>
              </a:r>
            </a:p>
            <a:p>
              <a:r>
                <a:rPr lang="fr-FR" sz="1400" b="1">
                  <a:solidFill>
                    <a:schemeClr val="bg1"/>
                  </a:solidFill>
                </a:rPr>
                <a:t>120mV</a:t>
              </a:r>
            </a:p>
          </p:txBody>
        </p:sp>
      </p:grpSp>
      <p:pic>
        <p:nvPicPr>
          <p:cNvPr id="13319" name="Picture 2" descr="PA"/>
          <p:cNvPicPr>
            <a:picLocks noChangeAspect="1" noChangeArrowheads="1"/>
          </p:cNvPicPr>
          <p:nvPr/>
        </p:nvPicPr>
        <p:blipFill>
          <a:blip r:embed="rId5" cstate="print"/>
          <a:srcRect l="5966" t="50215" r="841" b="3889"/>
          <a:stretch>
            <a:fillRect/>
          </a:stretch>
        </p:blipFill>
        <p:spPr bwMode="auto">
          <a:xfrm>
            <a:off x="-49213" y="3349625"/>
            <a:ext cx="5027613" cy="179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320" name="ZoneTexte 10"/>
          <p:cNvSpPr txBox="1">
            <a:spLocks noChangeArrowheads="1"/>
          </p:cNvSpPr>
          <p:nvPr/>
        </p:nvSpPr>
        <p:spPr bwMode="auto">
          <a:xfrm>
            <a:off x="-133350" y="3994150"/>
            <a:ext cx="428625" cy="338138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sz="1600">
                <a:solidFill>
                  <a:srgbClr val="FF0000"/>
                </a:solidFill>
              </a:rPr>
              <a:t>I4</a:t>
            </a:r>
          </a:p>
        </p:txBody>
      </p:sp>
      <p:sp>
        <p:nvSpPr>
          <p:cNvPr id="13321" name="ZoneTexte 13"/>
          <p:cNvSpPr txBox="1">
            <a:spLocks noChangeArrowheads="1"/>
          </p:cNvSpPr>
          <p:nvPr/>
        </p:nvSpPr>
        <p:spPr bwMode="auto">
          <a:xfrm>
            <a:off x="1762125" y="3800475"/>
            <a:ext cx="941388" cy="695325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sz="2000">
                <a:solidFill>
                  <a:srgbClr val="262BE6"/>
                </a:solidFill>
              </a:rPr>
              <a:t>A4</a:t>
            </a:r>
          </a:p>
          <a:p>
            <a:r>
              <a:rPr lang="fr-FR" sz="1600" b="1">
                <a:solidFill>
                  <a:schemeClr val="bg1"/>
                </a:solidFill>
              </a:rPr>
              <a:t>120mV</a:t>
            </a:r>
          </a:p>
          <a:p>
            <a:endParaRPr lang="fr-FR" sz="800" b="1">
              <a:solidFill>
                <a:schemeClr val="bg1"/>
              </a:solidFill>
            </a:endParaRPr>
          </a:p>
        </p:txBody>
      </p:sp>
      <p:sp>
        <p:nvSpPr>
          <p:cNvPr id="13322" name="ZoneTexte 16"/>
          <p:cNvSpPr txBox="1">
            <a:spLocks noChangeArrowheads="1"/>
          </p:cNvSpPr>
          <p:nvPr/>
        </p:nvSpPr>
        <p:spPr bwMode="auto">
          <a:xfrm>
            <a:off x="3225800" y="3741738"/>
            <a:ext cx="939800" cy="639762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sz="2000">
                <a:solidFill>
                  <a:srgbClr val="262BE6"/>
                </a:solidFill>
              </a:rPr>
              <a:t>A’4</a:t>
            </a:r>
          </a:p>
          <a:p>
            <a:r>
              <a:rPr lang="fr-FR" sz="1600" b="1">
                <a:solidFill>
                  <a:schemeClr val="bg1"/>
                </a:solidFill>
              </a:rPr>
              <a:t>120mV</a:t>
            </a:r>
          </a:p>
          <a:p>
            <a:endParaRPr lang="fr-FR" sz="400" b="1">
              <a:solidFill>
                <a:schemeClr val="bg1"/>
              </a:solidFill>
            </a:endParaRPr>
          </a:p>
        </p:txBody>
      </p:sp>
      <p:sp>
        <p:nvSpPr>
          <p:cNvPr id="43" name="ZoneTexte 17"/>
          <p:cNvSpPr txBox="1">
            <a:spLocks noChangeArrowheads="1"/>
          </p:cNvSpPr>
          <p:nvPr/>
        </p:nvSpPr>
        <p:spPr bwMode="auto">
          <a:xfrm>
            <a:off x="4608513" y="3587750"/>
            <a:ext cx="941387" cy="985838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2000" dirty="0">
                <a:solidFill>
                  <a:srgbClr val="262BE6"/>
                </a:solidFill>
              </a:rPr>
              <a:t>A’’4</a:t>
            </a:r>
          </a:p>
          <a:p>
            <a:pPr>
              <a:defRPr/>
            </a:pPr>
            <a:r>
              <a:rPr lang="fr-FR" sz="1600" b="1" dirty="0">
                <a:solidFill>
                  <a:schemeClr val="bg1"/>
                </a:solidFill>
              </a:rPr>
              <a:t>120mV</a:t>
            </a:r>
          </a:p>
          <a:p>
            <a:pPr>
              <a:defRPr/>
            </a:pPr>
            <a:endParaRPr lang="fr-FR" sz="800" b="1" dirty="0">
              <a:solidFill>
                <a:schemeClr val="bg1"/>
              </a:solidFill>
            </a:endParaRPr>
          </a:p>
          <a:p>
            <a:pPr>
              <a:defRPr/>
            </a:pPr>
            <a:endParaRPr lang="fr-FR" sz="1050" b="1" dirty="0">
              <a:solidFill>
                <a:schemeClr val="bg1"/>
              </a:solidFill>
            </a:endParaRPr>
          </a:p>
          <a:p>
            <a:pPr>
              <a:defRPr/>
            </a:pPr>
            <a:endParaRPr lang="fr-FR" sz="1050" b="1" dirty="0">
              <a:solidFill>
                <a:schemeClr val="bg1"/>
              </a:solidFill>
            </a:endParaRPr>
          </a:p>
        </p:txBody>
      </p:sp>
      <p:sp>
        <p:nvSpPr>
          <p:cNvPr id="13324" name="ZoneTexte 5"/>
          <p:cNvSpPr txBox="1">
            <a:spLocks noChangeArrowheads="1"/>
          </p:cNvSpPr>
          <p:nvPr/>
        </p:nvSpPr>
        <p:spPr bwMode="auto">
          <a:xfrm>
            <a:off x="0" y="5287963"/>
            <a:ext cx="9144000" cy="1570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3200" dirty="0">
                <a:solidFill>
                  <a:schemeClr val="accent2"/>
                </a:solidFill>
              </a:rPr>
              <a:t>POTENTIEL D’ACTION :</a:t>
            </a:r>
            <a:r>
              <a:rPr lang="fr-FR" sz="3200" dirty="0">
                <a:solidFill>
                  <a:srgbClr val="FFFF00"/>
                </a:solidFill>
              </a:rPr>
              <a:t> </a:t>
            </a:r>
            <a:r>
              <a:rPr lang="fr-FR" sz="3200" dirty="0"/>
              <a:t>Changement de polarisation obtenu avec une stimulation toujours </a:t>
            </a:r>
            <a:r>
              <a:rPr lang="fr-FR" sz="3200" dirty="0">
                <a:solidFill>
                  <a:schemeClr val="accent2"/>
                </a:solidFill>
              </a:rPr>
              <a:t>SUPRALIMINAIRE</a:t>
            </a:r>
          </a:p>
        </p:txBody>
      </p:sp>
      <p:sp>
        <p:nvSpPr>
          <p:cNvPr id="46" name="ZoneTexte 5"/>
          <p:cNvSpPr txBox="1">
            <a:spLocks noChangeArrowheads="1"/>
          </p:cNvSpPr>
          <p:nvPr/>
        </p:nvSpPr>
        <p:spPr bwMode="auto">
          <a:xfrm>
            <a:off x="5643563" y="2214563"/>
            <a:ext cx="4000500" cy="138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sz="2800" dirty="0">
                <a:solidFill>
                  <a:schemeClr val="accent2"/>
                </a:solidFill>
              </a:rPr>
              <a:t>Amplitude constante</a:t>
            </a:r>
          </a:p>
          <a:p>
            <a:r>
              <a:rPr lang="fr-FR" sz="2800" dirty="0" err="1">
                <a:solidFill>
                  <a:schemeClr val="accent2"/>
                </a:solidFill>
              </a:rPr>
              <a:t>Propageable</a:t>
            </a:r>
            <a:endParaRPr lang="fr-FR" sz="2800" dirty="0">
              <a:solidFill>
                <a:schemeClr val="accent2"/>
              </a:solidFill>
            </a:endParaRPr>
          </a:p>
          <a:p>
            <a:r>
              <a:rPr lang="fr-FR" sz="2800" dirty="0">
                <a:solidFill>
                  <a:schemeClr val="accent2"/>
                </a:solidFill>
              </a:rPr>
              <a:t>Graduable en </a:t>
            </a:r>
            <a:r>
              <a:rPr lang="fr-FR" sz="2800" dirty="0" err="1">
                <a:solidFill>
                  <a:schemeClr val="accent2"/>
                </a:solidFill>
              </a:rPr>
              <a:t>fréq</a:t>
            </a:r>
            <a:r>
              <a:rPr lang="fr-FR" sz="2800" dirty="0">
                <a:solidFill>
                  <a:schemeClr val="accent2"/>
                </a:solidFill>
              </a:rPr>
              <a:t>.</a:t>
            </a:r>
          </a:p>
        </p:txBody>
      </p:sp>
      <p:sp>
        <p:nvSpPr>
          <p:cNvPr id="25" name="Titre 3">
            <a:extLst>
              <a:ext uri="{FF2B5EF4-FFF2-40B4-BE49-F238E27FC236}">
                <a16:creationId xmlns:a16="http://schemas.microsoft.com/office/drawing/2014/main" id="{26A4666A-33D4-4194-9565-4FDEBE72EF2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71470" y="214536"/>
            <a:ext cx="4500562" cy="838200"/>
          </a:xfrm>
        </p:spPr>
        <p:txBody>
          <a:bodyPr>
            <a:normAutofit fontScale="90000"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Potentiels membranaires : mise en évidence expérimentale &amp; caractéristiques</a:t>
            </a:r>
            <a:endParaRPr lang="fr-FR" sz="2000" b="1" dirty="0">
              <a:solidFill>
                <a:schemeClr val="bg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5B9DBE15-8E66-AD77-E504-BC2E5921B3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30</a:t>
            </a:fld>
            <a:endParaRPr lang="fr-FR"/>
          </a:p>
        </p:txBody>
      </p:sp>
      <p:sp>
        <p:nvSpPr>
          <p:cNvPr id="26" name="Rectangle : coins arrondis 25">
            <a:extLst>
              <a:ext uri="{FF2B5EF4-FFF2-40B4-BE49-F238E27FC236}">
                <a16:creationId xmlns:a16="http://schemas.microsoft.com/office/drawing/2014/main" id="{44406513-3539-44C8-B2A7-F8940A988DBB}"/>
              </a:ext>
            </a:extLst>
          </p:cNvPr>
          <p:cNvSpPr/>
          <p:nvPr/>
        </p:nvSpPr>
        <p:spPr>
          <a:xfrm>
            <a:off x="4579259" y="47280"/>
            <a:ext cx="4429763" cy="9720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marL="268288" lvl="0" indent="-268288"/>
            <a:r>
              <a:rPr lang="fr-FR" sz="2400" b="1" dirty="0">
                <a:solidFill>
                  <a:schemeClr val="tx2"/>
                </a:solidFill>
              </a:rPr>
              <a:t>2- Réponses d’un axone à une stimulation électrique</a:t>
            </a:r>
          </a:p>
          <a:p>
            <a:pPr lvl="0">
              <a:tabLst>
                <a:tab pos="92075" algn="l"/>
              </a:tabLst>
            </a:pPr>
            <a:r>
              <a:rPr lang="fr-FR" sz="1600" b="1" dirty="0">
                <a:solidFill>
                  <a:schemeClr val="tx2"/>
                </a:solidFill>
              </a:rPr>
              <a:t>2.2. </a:t>
            </a:r>
            <a:r>
              <a:rPr lang="fr-FR" b="1" dirty="0">
                <a:solidFill>
                  <a:schemeClr val="tx2"/>
                </a:solidFill>
              </a:rPr>
              <a:t>Caractéristiques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ZoneTexte 27">
            <a:extLst>
              <a:ext uri="{FF2B5EF4-FFF2-40B4-BE49-F238E27FC236}">
                <a16:creationId xmlns:a16="http://schemas.microsoft.com/office/drawing/2014/main" id="{9315EAFF-E507-476D-9397-BD56807D626F}"/>
              </a:ext>
            </a:extLst>
          </p:cNvPr>
          <p:cNvSpPr txBox="1"/>
          <p:nvPr/>
        </p:nvSpPr>
        <p:spPr>
          <a:xfrm>
            <a:off x="-34578" y="1008941"/>
            <a:ext cx="912625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b="1" dirty="0">
                <a:latin typeface="Calibri" panose="020F0502020204030204" pitchFamily="34" charset="0"/>
                <a:cs typeface="Calibri" panose="020F0502020204030204" pitchFamily="34" charset="0"/>
              </a:rPr>
              <a:t>Appariez les réponses avec </a:t>
            </a:r>
          </a:p>
          <a:p>
            <a:r>
              <a:rPr lang="fr-FR" sz="2400" b="1" dirty="0">
                <a:latin typeface="Calibri" panose="020F0502020204030204" pitchFamily="34" charset="0"/>
                <a:cs typeface="Calibri" panose="020F0502020204030204" pitchFamily="34" charset="0"/>
              </a:rPr>
              <a:t>leurs propriétés respectives</a:t>
            </a: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64345321-B5AE-462A-9F96-33EA8E8204D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96" y="10471"/>
            <a:ext cx="1276584" cy="952529"/>
          </a:xfrm>
          <a:prstGeom prst="rect">
            <a:avLst/>
          </a:prstGeom>
        </p:spPr>
      </p:pic>
      <p:sp>
        <p:nvSpPr>
          <p:cNvPr id="4" name="ZoneTexte 3">
            <a:extLst>
              <a:ext uri="{FF2B5EF4-FFF2-40B4-BE49-F238E27FC236}">
                <a16:creationId xmlns:a16="http://schemas.microsoft.com/office/drawing/2014/main" id="{ED7B2A11-C932-4879-B16B-A69271E88BAA}"/>
              </a:ext>
            </a:extLst>
          </p:cNvPr>
          <p:cNvSpPr txBox="1"/>
          <p:nvPr/>
        </p:nvSpPr>
        <p:spPr>
          <a:xfrm>
            <a:off x="2915816" y="1037141"/>
            <a:ext cx="626469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400" dirty="0">
                <a:latin typeface="Calibri" panose="020F0502020204030204" pitchFamily="34" charset="0"/>
                <a:cs typeface="Calibri" panose="020F0502020204030204" pitchFamily="34" charset="0"/>
              </a:rPr>
              <a:t>	Regardez les réponses de la </a:t>
            </a:r>
          </a:p>
          <a:p>
            <a:pPr algn="r"/>
            <a:r>
              <a:rPr lang="fr-FR" sz="2400" dirty="0">
                <a:latin typeface="Calibri" panose="020F0502020204030204" pitchFamily="34" charset="0"/>
                <a:cs typeface="Calibri" panose="020F0502020204030204" pitchFamily="34" charset="0"/>
              </a:rPr>
              <a:t>cellule nerveuse  évoquées </a:t>
            </a:r>
          </a:p>
          <a:p>
            <a:pPr algn="r"/>
            <a:r>
              <a:rPr lang="fr-FR" sz="2400" dirty="0">
                <a:latin typeface="Calibri" panose="020F0502020204030204" pitchFamily="34" charset="0"/>
                <a:cs typeface="Calibri" panose="020F0502020204030204" pitchFamily="34" charset="0"/>
              </a:rPr>
              <a:t>par stimulation électrique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02EB86FA-261C-4439-B7D8-B42AFA135D85}"/>
              </a:ext>
            </a:extLst>
          </p:cNvPr>
          <p:cNvSpPr txBox="1"/>
          <p:nvPr/>
        </p:nvSpPr>
        <p:spPr>
          <a:xfrm>
            <a:off x="17748" y="-24482"/>
            <a:ext cx="9108504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r"/>
            <a:r>
              <a:rPr lang="fr-FR" sz="3200" dirty="0">
                <a:solidFill>
                  <a:schemeClr val="bg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QUIZZ 3 –APPARIEMENT- CHOIX UNIQUE</a:t>
            </a:r>
          </a:p>
        </p:txBody>
      </p:sp>
      <p:grpSp>
        <p:nvGrpSpPr>
          <p:cNvPr id="24" name="Groupe 23">
            <a:extLst>
              <a:ext uri="{FF2B5EF4-FFF2-40B4-BE49-F238E27FC236}">
                <a16:creationId xmlns:a16="http://schemas.microsoft.com/office/drawing/2014/main" id="{305BF30E-2F9F-414A-832D-2A98AF3346DB}"/>
              </a:ext>
            </a:extLst>
          </p:cNvPr>
          <p:cNvGrpSpPr/>
          <p:nvPr/>
        </p:nvGrpSpPr>
        <p:grpSpPr>
          <a:xfrm>
            <a:off x="35496" y="2634275"/>
            <a:ext cx="2422458" cy="944424"/>
            <a:chOff x="1691680" y="5297490"/>
            <a:chExt cx="2422458" cy="944424"/>
          </a:xfrm>
        </p:grpSpPr>
        <p:sp>
          <p:nvSpPr>
            <p:cNvPr id="18" name="ZoneTexte 17">
              <a:extLst>
                <a:ext uri="{FF2B5EF4-FFF2-40B4-BE49-F238E27FC236}">
                  <a16:creationId xmlns:a16="http://schemas.microsoft.com/office/drawing/2014/main" id="{E5CD3F79-55AA-4AF1-8A3C-C8B0A74FDE17}"/>
                </a:ext>
              </a:extLst>
            </p:cNvPr>
            <p:cNvSpPr txBox="1"/>
            <p:nvPr/>
          </p:nvSpPr>
          <p:spPr>
            <a:xfrm>
              <a:off x="1691680" y="5297490"/>
              <a:ext cx="2422458" cy="400110"/>
            </a:xfrm>
            <a:prstGeom prst="rect">
              <a:avLst/>
            </a:prstGeom>
            <a:noFill/>
            <a:ln>
              <a:solidFill>
                <a:schemeClr val="bg1">
                  <a:lumMod val="75000"/>
                  <a:lumOff val="25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fr-FR" sz="2000" b="1" dirty="0">
                  <a:solidFill>
                    <a:schemeClr val="accent2"/>
                  </a:solidFill>
                </a:rPr>
                <a:t>1. </a:t>
              </a:r>
              <a:r>
                <a:rPr lang="fr-FR" sz="2000" dirty="0"/>
                <a:t>Potentiel d’action</a:t>
              </a:r>
            </a:p>
          </p:txBody>
        </p:sp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8CCEDF2B-F182-4FBC-A8D8-8D9B028A5961}"/>
                </a:ext>
              </a:extLst>
            </p:cNvPr>
            <p:cNvSpPr txBox="1"/>
            <p:nvPr/>
          </p:nvSpPr>
          <p:spPr>
            <a:xfrm>
              <a:off x="1691680" y="5841804"/>
              <a:ext cx="2066591" cy="400110"/>
            </a:xfrm>
            <a:prstGeom prst="rect">
              <a:avLst/>
            </a:prstGeom>
            <a:noFill/>
            <a:ln>
              <a:solidFill>
                <a:schemeClr val="bg1">
                  <a:lumMod val="75000"/>
                  <a:lumOff val="25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fr-FR" sz="2000" b="1" dirty="0">
                  <a:solidFill>
                    <a:schemeClr val="accent2"/>
                  </a:solidFill>
                </a:rPr>
                <a:t>2. </a:t>
              </a:r>
              <a:r>
                <a:rPr lang="fr-FR" sz="2000" dirty="0"/>
                <a:t>Potentiel local</a:t>
              </a:r>
            </a:p>
          </p:txBody>
        </p:sp>
      </p:grpSp>
      <p:sp>
        <p:nvSpPr>
          <p:cNvPr id="15" name="ZoneTexte 14">
            <a:extLst>
              <a:ext uri="{FF2B5EF4-FFF2-40B4-BE49-F238E27FC236}">
                <a16:creationId xmlns:a16="http://schemas.microsoft.com/office/drawing/2014/main" id="{864B3B6A-A8A2-4CA8-AF59-B6BCAD45142A}"/>
              </a:ext>
            </a:extLst>
          </p:cNvPr>
          <p:cNvSpPr txBox="1"/>
          <p:nvPr/>
        </p:nvSpPr>
        <p:spPr>
          <a:xfrm>
            <a:off x="2568910" y="4109010"/>
            <a:ext cx="1931939" cy="400110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fr-FR" sz="2000" b="1" dirty="0">
                <a:solidFill>
                  <a:schemeClr val="accent2"/>
                </a:solidFill>
                <a:latin typeface="Algerian" panose="04020705040A02060702" pitchFamily="82" charset="0"/>
              </a:rPr>
              <a:t>V. </a:t>
            </a:r>
            <a:r>
              <a:rPr lang="fr-FR" sz="2000" dirty="0" err="1"/>
              <a:t>Propageable</a:t>
            </a:r>
            <a:endParaRPr lang="fr-FR" sz="2000" dirty="0"/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id="{9FCE5A57-4260-4387-9D1C-FFBDDE6B8090}"/>
              </a:ext>
            </a:extLst>
          </p:cNvPr>
          <p:cNvSpPr txBox="1"/>
          <p:nvPr/>
        </p:nvSpPr>
        <p:spPr>
          <a:xfrm>
            <a:off x="2570203" y="2678490"/>
            <a:ext cx="3238387" cy="400110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fr-FR" sz="2000" b="1" dirty="0">
                <a:solidFill>
                  <a:schemeClr val="accent2"/>
                </a:solidFill>
                <a:latin typeface="Algerian" panose="04020705040A02060702" pitchFamily="82" charset="0"/>
              </a:rPr>
              <a:t>II. </a:t>
            </a:r>
            <a:r>
              <a:rPr lang="fr-FR" sz="2000" dirty="0"/>
              <a:t>Graduable en fréquence</a:t>
            </a:r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B3959A1F-D274-4E0F-AA9B-E53D11EE20CA}"/>
              </a:ext>
            </a:extLst>
          </p:cNvPr>
          <p:cNvSpPr txBox="1"/>
          <p:nvPr/>
        </p:nvSpPr>
        <p:spPr>
          <a:xfrm>
            <a:off x="2570203" y="3177859"/>
            <a:ext cx="2876108" cy="400110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fr-FR" sz="2000" b="1" dirty="0">
                <a:solidFill>
                  <a:schemeClr val="accent2"/>
                </a:solidFill>
                <a:latin typeface="Algerian" panose="04020705040A02060702" pitchFamily="82" charset="0"/>
              </a:rPr>
              <a:t>III. </a:t>
            </a:r>
            <a:r>
              <a:rPr lang="fr-FR" sz="2000" dirty="0"/>
              <a:t>Amplitude constante</a:t>
            </a:r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2FAF5336-A979-4EA0-A70C-5A8441CAD09E}"/>
              </a:ext>
            </a:extLst>
          </p:cNvPr>
          <p:cNvSpPr txBox="1"/>
          <p:nvPr/>
        </p:nvSpPr>
        <p:spPr>
          <a:xfrm>
            <a:off x="2570203" y="2202227"/>
            <a:ext cx="3132589" cy="400110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fr-FR" sz="2000" b="1" dirty="0">
                <a:solidFill>
                  <a:schemeClr val="accent2"/>
                </a:solidFill>
                <a:latin typeface="Algerian" panose="04020705040A02060702" pitchFamily="82" charset="0"/>
              </a:rPr>
              <a:t>I. </a:t>
            </a:r>
            <a:r>
              <a:rPr lang="fr-FR" sz="2000" dirty="0">
                <a:latin typeface="Arial" panose="020B0604020202020204" pitchFamily="34" charset="0"/>
                <a:cs typeface="Arial" panose="020B0604020202020204" pitchFamily="34" charset="0"/>
              </a:rPr>
              <a:t>Graduable en amplitude</a:t>
            </a:r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76279E2F-BDB0-43B8-A1CF-4966EF6A2569}"/>
              </a:ext>
            </a:extLst>
          </p:cNvPr>
          <p:cNvSpPr txBox="1"/>
          <p:nvPr/>
        </p:nvSpPr>
        <p:spPr>
          <a:xfrm>
            <a:off x="1691680" y="4851363"/>
            <a:ext cx="3238388" cy="1938992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fr-FR" sz="2400" b="1" u="sng" dirty="0"/>
              <a:t>Réponses</a:t>
            </a:r>
            <a:r>
              <a:rPr lang="fr-FR" sz="2400" dirty="0"/>
              <a:t>: </a:t>
            </a:r>
            <a:endParaRPr lang="fr-FR" sz="2800" dirty="0"/>
          </a:p>
          <a:p>
            <a:pPr marL="88900" indent="-12700">
              <a:buAutoNum type="alphaUcPeriod"/>
            </a:pPr>
            <a:r>
              <a:rPr lang="fr-FR" sz="2400" b="1" dirty="0"/>
              <a:t> 1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(II, III, V)</a:t>
            </a:r>
            <a:r>
              <a:rPr lang="fr-FR" sz="2400" dirty="0"/>
              <a:t>; </a:t>
            </a:r>
            <a:r>
              <a:rPr lang="fr-FR" sz="2400" b="1" dirty="0"/>
              <a:t>2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(I, IV)</a:t>
            </a:r>
            <a:r>
              <a:rPr lang="fr-FR" sz="2400" dirty="0"/>
              <a:t> </a:t>
            </a:r>
          </a:p>
          <a:p>
            <a:pPr marL="88900" indent="-12700">
              <a:buAutoNum type="alphaUcPeriod"/>
            </a:pPr>
            <a:r>
              <a:rPr lang="fr-FR" sz="2400" b="1" dirty="0"/>
              <a:t> 1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(I, III, V)</a:t>
            </a:r>
            <a:r>
              <a:rPr lang="fr-FR" sz="2400" dirty="0"/>
              <a:t>; </a:t>
            </a:r>
            <a:r>
              <a:rPr lang="fr-FR" sz="2400" b="1" dirty="0"/>
              <a:t>2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(II, IV)</a:t>
            </a:r>
          </a:p>
          <a:p>
            <a:pPr marL="88900" indent="-12700">
              <a:buAutoNum type="alphaUcPeriod"/>
            </a:pPr>
            <a:r>
              <a:rPr lang="fr-FR" sz="2400" b="1" dirty="0"/>
              <a:t> 1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(I, II, V)</a:t>
            </a:r>
            <a:r>
              <a:rPr lang="fr-FR" sz="2400" dirty="0"/>
              <a:t>; </a:t>
            </a:r>
            <a:r>
              <a:rPr lang="fr-FR" sz="2400" b="1" dirty="0"/>
              <a:t>2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(III, IV)</a:t>
            </a:r>
          </a:p>
          <a:p>
            <a:pPr marL="88900" indent="-12700">
              <a:buAutoNum type="alphaUcPeriod"/>
            </a:pPr>
            <a:r>
              <a:rPr lang="fr-FR" sz="2400" b="1" dirty="0"/>
              <a:t> 1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(I, V)</a:t>
            </a:r>
            <a:r>
              <a:rPr lang="fr-FR" sz="2400" dirty="0"/>
              <a:t>; </a:t>
            </a:r>
            <a:r>
              <a:rPr lang="fr-FR" sz="2400" b="1" dirty="0"/>
              <a:t>2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(II, III, IV)</a:t>
            </a:r>
            <a:endParaRPr lang="fr-FR" sz="2400" dirty="0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5BD726BE-9F0B-4528-A9CC-17D463A1F25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59599" y="2265669"/>
            <a:ext cx="3294986" cy="3583389"/>
          </a:xfrm>
          <a:prstGeom prst="rect">
            <a:avLst/>
          </a:prstGeom>
        </p:spPr>
      </p:pic>
      <p:sp>
        <p:nvSpPr>
          <p:cNvPr id="29" name="ZoneTexte 28">
            <a:extLst>
              <a:ext uri="{FF2B5EF4-FFF2-40B4-BE49-F238E27FC236}">
                <a16:creationId xmlns:a16="http://schemas.microsoft.com/office/drawing/2014/main" id="{D900D30D-693A-4390-A53A-FA7E23EEE3C3}"/>
              </a:ext>
            </a:extLst>
          </p:cNvPr>
          <p:cNvSpPr txBox="1"/>
          <p:nvPr/>
        </p:nvSpPr>
        <p:spPr>
          <a:xfrm>
            <a:off x="2570203" y="3649076"/>
            <a:ext cx="2601994" cy="400110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fr-FR" sz="2000" b="1" dirty="0">
                <a:solidFill>
                  <a:schemeClr val="accent2"/>
                </a:solidFill>
                <a:latin typeface="Algerian" panose="04020705040A02060702" pitchFamily="82" charset="0"/>
              </a:rPr>
              <a:t>IV. </a:t>
            </a:r>
            <a:r>
              <a:rPr lang="fr-FR" sz="2000" dirty="0"/>
              <a:t>Non </a:t>
            </a:r>
            <a:r>
              <a:rPr lang="fr-FR" sz="2000" dirty="0" err="1"/>
              <a:t>propageable</a:t>
            </a:r>
            <a:endParaRPr lang="fr-FR" sz="2000" dirty="0"/>
          </a:p>
        </p:txBody>
      </p:sp>
    </p:spTree>
    <p:extLst>
      <p:ext uri="{BB962C8B-B14F-4D97-AF65-F5344CB8AC3E}">
        <p14:creationId xmlns:p14="http://schemas.microsoft.com/office/powerpoint/2010/main" val="9915879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4" grpId="0"/>
      <p:bldP spid="15" grpId="0" animBg="1"/>
      <p:bldP spid="21" grpId="0" animBg="1"/>
      <p:bldP spid="22" grpId="0" animBg="1"/>
      <p:bldP spid="23" grpId="0" animBg="1"/>
      <p:bldP spid="26" grpId="0" animBg="1"/>
      <p:bldP spid="29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ZoneTexte 27">
            <a:extLst>
              <a:ext uri="{FF2B5EF4-FFF2-40B4-BE49-F238E27FC236}">
                <a16:creationId xmlns:a16="http://schemas.microsoft.com/office/drawing/2014/main" id="{9315EAFF-E507-476D-9397-BD56807D626F}"/>
              </a:ext>
            </a:extLst>
          </p:cNvPr>
          <p:cNvSpPr txBox="1"/>
          <p:nvPr/>
        </p:nvSpPr>
        <p:spPr>
          <a:xfrm>
            <a:off x="-34578" y="1008941"/>
            <a:ext cx="912625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b="1" dirty="0">
                <a:latin typeface="Calibri" panose="020F0502020204030204" pitchFamily="34" charset="0"/>
                <a:cs typeface="Calibri" panose="020F0502020204030204" pitchFamily="34" charset="0"/>
              </a:rPr>
              <a:t>Appariez les réponses avec </a:t>
            </a:r>
          </a:p>
          <a:p>
            <a:r>
              <a:rPr lang="fr-FR" sz="2400" b="1" dirty="0">
                <a:latin typeface="Calibri" panose="020F0502020204030204" pitchFamily="34" charset="0"/>
                <a:cs typeface="Calibri" panose="020F0502020204030204" pitchFamily="34" charset="0"/>
              </a:rPr>
              <a:t>leurs propriétés respectives</a:t>
            </a: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64345321-B5AE-462A-9F96-33EA8E8204D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96" y="10471"/>
            <a:ext cx="1276584" cy="952529"/>
          </a:xfrm>
          <a:prstGeom prst="rect">
            <a:avLst/>
          </a:prstGeom>
        </p:spPr>
      </p:pic>
      <p:sp>
        <p:nvSpPr>
          <p:cNvPr id="4" name="ZoneTexte 3">
            <a:extLst>
              <a:ext uri="{FF2B5EF4-FFF2-40B4-BE49-F238E27FC236}">
                <a16:creationId xmlns:a16="http://schemas.microsoft.com/office/drawing/2014/main" id="{ED7B2A11-C932-4879-B16B-A69271E88BAA}"/>
              </a:ext>
            </a:extLst>
          </p:cNvPr>
          <p:cNvSpPr txBox="1"/>
          <p:nvPr/>
        </p:nvSpPr>
        <p:spPr>
          <a:xfrm>
            <a:off x="2915816" y="1037141"/>
            <a:ext cx="626469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400" dirty="0">
                <a:latin typeface="Calibri" panose="020F0502020204030204" pitchFamily="34" charset="0"/>
                <a:cs typeface="Calibri" panose="020F0502020204030204" pitchFamily="34" charset="0"/>
              </a:rPr>
              <a:t>	Regardez les réponses de la </a:t>
            </a:r>
          </a:p>
          <a:p>
            <a:pPr algn="r"/>
            <a:r>
              <a:rPr lang="fr-FR" sz="2400" dirty="0">
                <a:latin typeface="Calibri" panose="020F0502020204030204" pitchFamily="34" charset="0"/>
                <a:cs typeface="Calibri" panose="020F0502020204030204" pitchFamily="34" charset="0"/>
              </a:rPr>
              <a:t>cellule nerveuse  évoquées </a:t>
            </a:r>
          </a:p>
          <a:p>
            <a:pPr algn="r"/>
            <a:r>
              <a:rPr lang="fr-FR" sz="2400" dirty="0">
                <a:latin typeface="Calibri" panose="020F0502020204030204" pitchFamily="34" charset="0"/>
                <a:cs typeface="Calibri" panose="020F0502020204030204" pitchFamily="34" charset="0"/>
              </a:rPr>
              <a:t>par stimulation électrique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02EB86FA-261C-4439-B7D8-B42AFA135D85}"/>
              </a:ext>
            </a:extLst>
          </p:cNvPr>
          <p:cNvSpPr txBox="1"/>
          <p:nvPr/>
        </p:nvSpPr>
        <p:spPr>
          <a:xfrm>
            <a:off x="17748" y="-24482"/>
            <a:ext cx="9108504" cy="1077218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r"/>
            <a:r>
              <a:rPr lang="fr-FR" sz="3200" dirty="0">
                <a:solidFill>
                  <a:schemeClr val="bg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QUIZZ 3 –APPARIEMENT - CHOIX UNIQUE</a:t>
            </a:r>
          </a:p>
          <a:p>
            <a:pPr algn="r"/>
            <a:r>
              <a:rPr lang="fr-FR" sz="3200" b="1" dirty="0">
                <a:solidFill>
                  <a:schemeClr val="bg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REPONSE</a:t>
            </a:r>
          </a:p>
        </p:txBody>
      </p:sp>
      <p:grpSp>
        <p:nvGrpSpPr>
          <p:cNvPr id="24" name="Groupe 23">
            <a:extLst>
              <a:ext uri="{FF2B5EF4-FFF2-40B4-BE49-F238E27FC236}">
                <a16:creationId xmlns:a16="http://schemas.microsoft.com/office/drawing/2014/main" id="{305BF30E-2F9F-414A-832D-2A98AF3346DB}"/>
              </a:ext>
            </a:extLst>
          </p:cNvPr>
          <p:cNvGrpSpPr/>
          <p:nvPr/>
        </p:nvGrpSpPr>
        <p:grpSpPr>
          <a:xfrm>
            <a:off x="35496" y="2634275"/>
            <a:ext cx="2422458" cy="944424"/>
            <a:chOff x="1691680" y="5297490"/>
            <a:chExt cx="2422458" cy="944424"/>
          </a:xfrm>
        </p:grpSpPr>
        <p:sp>
          <p:nvSpPr>
            <p:cNvPr id="18" name="ZoneTexte 17">
              <a:extLst>
                <a:ext uri="{FF2B5EF4-FFF2-40B4-BE49-F238E27FC236}">
                  <a16:creationId xmlns:a16="http://schemas.microsoft.com/office/drawing/2014/main" id="{E5CD3F79-55AA-4AF1-8A3C-C8B0A74FDE17}"/>
                </a:ext>
              </a:extLst>
            </p:cNvPr>
            <p:cNvSpPr txBox="1"/>
            <p:nvPr/>
          </p:nvSpPr>
          <p:spPr>
            <a:xfrm>
              <a:off x="1691680" y="5297490"/>
              <a:ext cx="2422458" cy="40011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solidFill>
                <a:schemeClr val="bg1">
                  <a:lumMod val="75000"/>
                  <a:lumOff val="25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fr-FR" sz="2000" b="1" dirty="0">
                  <a:solidFill>
                    <a:schemeClr val="accent2"/>
                  </a:solidFill>
                </a:rPr>
                <a:t>1. </a:t>
              </a:r>
              <a:r>
                <a:rPr lang="fr-FR" sz="2000" dirty="0"/>
                <a:t>Potentiel d’action</a:t>
              </a:r>
            </a:p>
          </p:txBody>
        </p:sp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8CCEDF2B-F182-4FBC-A8D8-8D9B028A5961}"/>
                </a:ext>
              </a:extLst>
            </p:cNvPr>
            <p:cNvSpPr txBox="1"/>
            <p:nvPr/>
          </p:nvSpPr>
          <p:spPr>
            <a:xfrm>
              <a:off x="1691680" y="5841804"/>
              <a:ext cx="2066591" cy="400110"/>
            </a:xfrm>
            <a:prstGeom prst="rect">
              <a:avLst/>
            </a:prstGeom>
            <a:noFill/>
            <a:ln>
              <a:solidFill>
                <a:schemeClr val="bg1">
                  <a:lumMod val="75000"/>
                  <a:lumOff val="25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fr-FR" sz="2000" b="1" dirty="0">
                  <a:solidFill>
                    <a:schemeClr val="accent2"/>
                  </a:solidFill>
                </a:rPr>
                <a:t>2. </a:t>
              </a:r>
              <a:r>
                <a:rPr lang="fr-FR" sz="2000" dirty="0"/>
                <a:t>Potentiel local</a:t>
              </a:r>
            </a:p>
          </p:txBody>
        </p:sp>
      </p:grpSp>
      <p:sp>
        <p:nvSpPr>
          <p:cNvPr id="15" name="ZoneTexte 14">
            <a:extLst>
              <a:ext uri="{FF2B5EF4-FFF2-40B4-BE49-F238E27FC236}">
                <a16:creationId xmlns:a16="http://schemas.microsoft.com/office/drawing/2014/main" id="{864B3B6A-A8A2-4CA8-AF59-B6BCAD45142A}"/>
              </a:ext>
            </a:extLst>
          </p:cNvPr>
          <p:cNvSpPr txBox="1"/>
          <p:nvPr/>
        </p:nvSpPr>
        <p:spPr>
          <a:xfrm>
            <a:off x="2568910" y="4109010"/>
            <a:ext cx="1931939" cy="40011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fr-FR" sz="2000" b="1" dirty="0">
                <a:solidFill>
                  <a:schemeClr val="accent2"/>
                </a:solidFill>
                <a:latin typeface="Algerian" panose="04020705040A02060702" pitchFamily="82" charset="0"/>
              </a:rPr>
              <a:t>V. </a:t>
            </a:r>
            <a:r>
              <a:rPr lang="fr-FR" sz="2000" dirty="0" err="1"/>
              <a:t>Propageable</a:t>
            </a:r>
            <a:endParaRPr lang="fr-FR" sz="2000" dirty="0"/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id="{9FCE5A57-4260-4387-9D1C-FFBDDE6B8090}"/>
              </a:ext>
            </a:extLst>
          </p:cNvPr>
          <p:cNvSpPr txBox="1"/>
          <p:nvPr/>
        </p:nvSpPr>
        <p:spPr>
          <a:xfrm>
            <a:off x="2570203" y="2678490"/>
            <a:ext cx="3238387" cy="40011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fr-FR" sz="2000" b="1" dirty="0">
                <a:solidFill>
                  <a:schemeClr val="accent2"/>
                </a:solidFill>
                <a:latin typeface="Algerian" panose="04020705040A02060702" pitchFamily="82" charset="0"/>
              </a:rPr>
              <a:t>II. </a:t>
            </a:r>
            <a:r>
              <a:rPr lang="fr-FR" sz="2000" dirty="0"/>
              <a:t>Graduable en fréquence</a:t>
            </a:r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B3959A1F-D274-4E0F-AA9B-E53D11EE20CA}"/>
              </a:ext>
            </a:extLst>
          </p:cNvPr>
          <p:cNvSpPr txBox="1"/>
          <p:nvPr/>
        </p:nvSpPr>
        <p:spPr>
          <a:xfrm>
            <a:off x="2570203" y="3177859"/>
            <a:ext cx="2876108" cy="40011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fr-FR" sz="2000" b="1" dirty="0">
                <a:solidFill>
                  <a:schemeClr val="accent2"/>
                </a:solidFill>
                <a:latin typeface="Algerian" panose="04020705040A02060702" pitchFamily="82" charset="0"/>
              </a:rPr>
              <a:t>III. </a:t>
            </a:r>
            <a:r>
              <a:rPr lang="fr-FR" sz="2000" dirty="0"/>
              <a:t>Amplitude constante</a:t>
            </a:r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2FAF5336-A979-4EA0-A70C-5A8441CAD09E}"/>
              </a:ext>
            </a:extLst>
          </p:cNvPr>
          <p:cNvSpPr txBox="1"/>
          <p:nvPr/>
        </p:nvSpPr>
        <p:spPr>
          <a:xfrm>
            <a:off x="2570203" y="2202227"/>
            <a:ext cx="3132589" cy="400110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fr-FR" sz="2000" b="1" dirty="0">
                <a:solidFill>
                  <a:schemeClr val="accent2"/>
                </a:solidFill>
                <a:latin typeface="Algerian" panose="04020705040A02060702" pitchFamily="82" charset="0"/>
              </a:rPr>
              <a:t>I. </a:t>
            </a:r>
            <a:r>
              <a:rPr lang="fr-FR" sz="2000" dirty="0">
                <a:latin typeface="Arial" panose="020B0604020202020204" pitchFamily="34" charset="0"/>
                <a:cs typeface="Arial" panose="020B0604020202020204" pitchFamily="34" charset="0"/>
              </a:rPr>
              <a:t>Graduable en amplitude</a:t>
            </a:r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76279E2F-BDB0-43B8-A1CF-4966EF6A2569}"/>
              </a:ext>
            </a:extLst>
          </p:cNvPr>
          <p:cNvSpPr txBox="1"/>
          <p:nvPr/>
        </p:nvSpPr>
        <p:spPr>
          <a:xfrm>
            <a:off x="1691680" y="4851363"/>
            <a:ext cx="3238388" cy="1938992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fr-FR" sz="2400" b="1" u="sng" dirty="0"/>
              <a:t>Réponses</a:t>
            </a:r>
            <a:r>
              <a:rPr lang="fr-FR" sz="2400" dirty="0"/>
              <a:t>: </a:t>
            </a:r>
            <a:endParaRPr lang="fr-FR" sz="2800" dirty="0"/>
          </a:p>
          <a:p>
            <a:pPr marL="88900" indent="-12700">
              <a:buAutoNum type="alphaUcPeriod"/>
            </a:pPr>
            <a:r>
              <a:rPr lang="fr-FR" sz="2400" b="1" dirty="0"/>
              <a:t> 1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(II, III, V)</a:t>
            </a:r>
            <a:r>
              <a:rPr lang="fr-FR" sz="2400" dirty="0"/>
              <a:t>; </a:t>
            </a:r>
            <a:r>
              <a:rPr lang="fr-FR" sz="2400" b="1" dirty="0"/>
              <a:t>2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(I, IV)</a:t>
            </a:r>
            <a:r>
              <a:rPr lang="fr-FR" sz="2400" dirty="0"/>
              <a:t> </a:t>
            </a:r>
          </a:p>
          <a:p>
            <a:pPr marL="88900" indent="-12700">
              <a:buAutoNum type="alphaUcPeriod"/>
            </a:pPr>
            <a:r>
              <a:rPr lang="fr-FR" sz="2400" b="1" dirty="0"/>
              <a:t> 1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(I, III, V)</a:t>
            </a:r>
            <a:r>
              <a:rPr lang="fr-FR" sz="2400" dirty="0"/>
              <a:t>; </a:t>
            </a:r>
            <a:r>
              <a:rPr lang="fr-FR" sz="2400" b="1" dirty="0"/>
              <a:t>2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(II, IV)</a:t>
            </a:r>
          </a:p>
          <a:p>
            <a:pPr marL="88900" indent="-12700">
              <a:buAutoNum type="alphaUcPeriod"/>
            </a:pPr>
            <a:r>
              <a:rPr lang="fr-FR" sz="2400" b="1" dirty="0"/>
              <a:t> 1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(I, II, V)</a:t>
            </a:r>
            <a:r>
              <a:rPr lang="fr-FR" sz="2400" dirty="0"/>
              <a:t>; </a:t>
            </a:r>
            <a:r>
              <a:rPr lang="fr-FR" sz="2400" b="1" dirty="0"/>
              <a:t>2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(III, IV)</a:t>
            </a:r>
          </a:p>
          <a:p>
            <a:pPr marL="88900" indent="-12700">
              <a:buAutoNum type="alphaUcPeriod"/>
            </a:pPr>
            <a:r>
              <a:rPr lang="fr-FR" sz="2400" b="1" dirty="0"/>
              <a:t> 1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(I, V)</a:t>
            </a:r>
            <a:r>
              <a:rPr lang="fr-FR" sz="2400" dirty="0"/>
              <a:t>; </a:t>
            </a:r>
            <a:r>
              <a:rPr lang="fr-FR" sz="2400" b="1" dirty="0"/>
              <a:t>2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(II, III, IV)</a:t>
            </a:r>
            <a:endParaRPr lang="fr-FR" sz="2400" dirty="0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5BD726BE-9F0B-4528-A9CC-17D463A1F25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59599" y="2265669"/>
            <a:ext cx="3294986" cy="3583389"/>
          </a:xfrm>
          <a:prstGeom prst="rect">
            <a:avLst/>
          </a:prstGeom>
        </p:spPr>
      </p:pic>
      <p:sp>
        <p:nvSpPr>
          <p:cNvPr id="29" name="ZoneTexte 28">
            <a:extLst>
              <a:ext uri="{FF2B5EF4-FFF2-40B4-BE49-F238E27FC236}">
                <a16:creationId xmlns:a16="http://schemas.microsoft.com/office/drawing/2014/main" id="{D900D30D-693A-4390-A53A-FA7E23EEE3C3}"/>
              </a:ext>
            </a:extLst>
          </p:cNvPr>
          <p:cNvSpPr txBox="1"/>
          <p:nvPr/>
        </p:nvSpPr>
        <p:spPr>
          <a:xfrm>
            <a:off x="2570203" y="3649076"/>
            <a:ext cx="2601994" cy="400110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fr-FR" sz="2000" b="1" dirty="0">
                <a:solidFill>
                  <a:schemeClr val="accent2"/>
                </a:solidFill>
                <a:latin typeface="Algerian" panose="04020705040A02060702" pitchFamily="82" charset="0"/>
              </a:rPr>
              <a:t>IV. </a:t>
            </a:r>
            <a:r>
              <a:rPr lang="fr-FR" sz="2000" dirty="0"/>
              <a:t>Non </a:t>
            </a:r>
            <a:r>
              <a:rPr lang="fr-FR" sz="2000" dirty="0" err="1"/>
              <a:t>propageable</a:t>
            </a:r>
            <a:endParaRPr lang="fr-FR" sz="2000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236CE534-85E1-46D8-9493-DB23A7439D4A}"/>
              </a:ext>
            </a:extLst>
          </p:cNvPr>
          <p:cNvSpPr/>
          <p:nvPr/>
        </p:nvSpPr>
        <p:spPr>
          <a:xfrm>
            <a:off x="1403648" y="5595715"/>
            <a:ext cx="3614405" cy="1194640"/>
          </a:xfrm>
          <a:prstGeom prst="rect">
            <a:avLst/>
          </a:prstGeom>
          <a:solidFill>
            <a:schemeClr val="accent6">
              <a:lumMod val="20000"/>
              <a:lumOff val="80000"/>
              <a:alpha val="6313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E0D1ADE-5BD2-44F7-8B89-A722BBBCD6AE}"/>
              </a:ext>
            </a:extLst>
          </p:cNvPr>
          <p:cNvSpPr/>
          <p:nvPr/>
        </p:nvSpPr>
        <p:spPr>
          <a:xfrm>
            <a:off x="5859600" y="3440152"/>
            <a:ext cx="3332442" cy="2391859"/>
          </a:xfrm>
          <a:prstGeom prst="rect">
            <a:avLst/>
          </a:prstGeom>
          <a:solidFill>
            <a:srgbClr val="9BBB59">
              <a:alpha val="3607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</p:spTree>
    <p:extLst>
      <p:ext uri="{BB962C8B-B14F-4D97-AF65-F5344CB8AC3E}">
        <p14:creationId xmlns:p14="http://schemas.microsoft.com/office/powerpoint/2010/main" val="12165355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/>
          <p:cNvSpPr/>
          <p:nvPr/>
        </p:nvSpPr>
        <p:spPr>
          <a:xfrm>
            <a:off x="1000125" y="1388578"/>
            <a:ext cx="4714875" cy="3254859"/>
          </a:xfrm>
          <a:prstGeom prst="rect">
            <a:avLst/>
          </a:prstGeom>
          <a:solidFill>
            <a:srgbClr val="FFC000">
              <a:alpha val="20000"/>
            </a:srgbClr>
          </a:solidFill>
          <a:ln>
            <a:solidFill>
              <a:srgbClr val="385D8A">
                <a:alpha val="21176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fr-FR" sz="2800" dirty="0">
                <a:solidFill>
                  <a:srgbClr val="E46C0A"/>
                </a:solidFill>
              </a:rPr>
              <a:t>POTENTIEL D’ACTION</a:t>
            </a:r>
          </a:p>
          <a:p>
            <a:pPr algn="ctr">
              <a:defRPr/>
            </a:pPr>
            <a:r>
              <a:rPr lang="fr-FR" sz="2800" dirty="0">
                <a:solidFill>
                  <a:srgbClr val="E46C0A"/>
                </a:solidFill>
              </a:rPr>
              <a:t>Stimulations supraliminaires</a:t>
            </a:r>
          </a:p>
        </p:txBody>
      </p:sp>
      <p:sp>
        <p:nvSpPr>
          <p:cNvPr id="30" name="ZoneTexte 29"/>
          <p:cNvSpPr txBox="1">
            <a:spLocks noChangeArrowheads="1"/>
          </p:cNvSpPr>
          <p:nvPr/>
        </p:nvSpPr>
        <p:spPr bwMode="auto">
          <a:xfrm>
            <a:off x="6012160" y="2676526"/>
            <a:ext cx="2486578" cy="523220"/>
          </a:xfrm>
          <a:prstGeom prst="rect">
            <a:avLst/>
          </a:prstGeom>
          <a:noFill/>
          <a:ln w="9525">
            <a:solidFill>
              <a:srgbClr val="FF6600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800" dirty="0">
                <a:solidFill>
                  <a:srgbClr val="E46C0A"/>
                </a:solidFill>
              </a:rPr>
              <a:t>Dépolarisation</a:t>
            </a:r>
          </a:p>
        </p:txBody>
      </p:sp>
      <p:sp>
        <p:nvSpPr>
          <p:cNvPr id="14340" name="Line 11"/>
          <p:cNvSpPr>
            <a:spLocks noChangeAspect="1" noChangeShapeType="1"/>
          </p:cNvSpPr>
          <p:nvPr/>
        </p:nvSpPr>
        <p:spPr bwMode="auto">
          <a:xfrm>
            <a:off x="784225" y="5214938"/>
            <a:ext cx="2095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fr-FR"/>
          </a:p>
        </p:txBody>
      </p:sp>
      <p:sp>
        <p:nvSpPr>
          <p:cNvPr id="14341" name="Line 14"/>
          <p:cNvSpPr>
            <a:spLocks noChangeAspect="1" noChangeShapeType="1"/>
          </p:cNvSpPr>
          <p:nvPr/>
        </p:nvSpPr>
        <p:spPr bwMode="auto">
          <a:xfrm>
            <a:off x="784225" y="2814638"/>
            <a:ext cx="2095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fr-FR"/>
          </a:p>
        </p:txBody>
      </p:sp>
      <p:sp>
        <p:nvSpPr>
          <p:cNvPr id="14342" name="Line 15"/>
          <p:cNvSpPr>
            <a:spLocks noChangeAspect="1" noChangeShapeType="1"/>
          </p:cNvSpPr>
          <p:nvPr/>
        </p:nvSpPr>
        <p:spPr bwMode="auto">
          <a:xfrm>
            <a:off x="993775" y="1098550"/>
            <a:ext cx="1588" cy="575945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fr-FR"/>
          </a:p>
        </p:txBody>
      </p:sp>
      <p:sp>
        <p:nvSpPr>
          <p:cNvPr id="14343" name="Text Box 16"/>
          <p:cNvSpPr txBox="1">
            <a:spLocks noChangeAspect="1" noChangeArrowheads="1"/>
          </p:cNvSpPr>
          <p:nvPr/>
        </p:nvSpPr>
        <p:spPr bwMode="auto">
          <a:xfrm>
            <a:off x="0" y="857250"/>
            <a:ext cx="1419225" cy="4832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6" tIns="45711" rIns="91426" bIns="45711">
            <a:spAutoFit/>
          </a:bodyPr>
          <a:lstStyle/>
          <a:p>
            <a:endParaRPr lang="fr-FR" sz="2800" b="1" dirty="0"/>
          </a:p>
          <a:p>
            <a:endParaRPr lang="fr-FR" sz="2800" b="1" dirty="0"/>
          </a:p>
          <a:p>
            <a:endParaRPr lang="fr-FR" sz="2800" b="1" dirty="0"/>
          </a:p>
          <a:p>
            <a:endParaRPr lang="fr-FR" sz="2800" b="1" dirty="0"/>
          </a:p>
          <a:p>
            <a:r>
              <a:rPr lang="fr-FR" sz="2800" b="1" dirty="0"/>
              <a:t>   0</a:t>
            </a:r>
          </a:p>
          <a:p>
            <a:endParaRPr lang="fr-FR" sz="2800" b="1" dirty="0"/>
          </a:p>
          <a:p>
            <a:endParaRPr lang="fr-FR" sz="2800" b="1" dirty="0"/>
          </a:p>
          <a:p>
            <a:endParaRPr lang="fr-FR" sz="2800" b="1" dirty="0"/>
          </a:p>
          <a:p>
            <a:endParaRPr lang="fr-FR" sz="2800" b="1" dirty="0"/>
          </a:p>
          <a:p>
            <a:endParaRPr lang="fr-FR" b="1" dirty="0"/>
          </a:p>
          <a:p>
            <a:r>
              <a:rPr lang="fr-FR" sz="2800" b="1" dirty="0">
                <a:solidFill>
                  <a:schemeClr val="accent2"/>
                </a:solidFill>
              </a:rPr>
              <a:t>-70</a:t>
            </a:r>
          </a:p>
        </p:txBody>
      </p:sp>
      <p:sp>
        <p:nvSpPr>
          <p:cNvPr id="14344" name="Line 17"/>
          <p:cNvSpPr>
            <a:spLocks noChangeAspect="1" noChangeShapeType="1"/>
          </p:cNvSpPr>
          <p:nvPr/>
        </p:nvSpPr>
        <p:spPr bwMode="auto">
          <a:xfrm>
            <a:off x="993775" y="2814638"/>
            <a:ext cx="4679950" cy="1587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fr-FR"/>
          </a:p>
        </p:txBody>
      </p:sp>
      <p:sp>
        <p:nvSpPr>
          <p:cNvPr id="14346" name="Text Box 24"/>
          <p:cNvSpPr txBox="1">
            <a:spLocks noChangeArrowheads="1"/>
          </p:cNvSpPr>
          <p:nvPr/>
        </p:nvSpPr>
        <p:spPr bwMode="auto">
          <a:xfrm>
            <a:off x="0" y="1214438"/>
            <a:ext cx="954088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6" tIns="45711" rIns="91426" bIns="45711">
            <a:spAutoFit/>
          </a:bodyPr>
          <a:lstStyle/>
          <a:p>
            <a:pPr algn="ctr"/>
            <a:r>
              <a:rPr lang="fr-FR" sz="2400" b="1"/>
              <a:t>Em</a:t>
            </a:r>
          </a:p>
          <a:p>
            <a:pPr algn="ctr"/>
            <a:r>
              <a:rPr lang="fr-FR" sz="2400" b="1"/>
              <a:t> (mV)</a:t>
            </a:r>
            <a:endParaRPr lang="fr-FR" sz="2400">
              <a:latin typeface="Times New Roman" pitchFamily="18" charset="0"/>
            </a:endParaRPr>
          </a:p>
        </p:txBody>
      </p:sp>
      <p:sp>
        <p:nvSpPr>
          <p:cNvPr id="14347" name="Rectangle 22"/>
          <p:cNvSpPr>
            <a:spLocks noChangeArrowheads="1"/>
          </p:cNvSpPr>
          <p:nvPr/>
        </p:nvSpPr>
        <p:spPr bwMode="auto">
          <a:xfrm>
            <a:off x="6322442" y="4879095"/>
            <a:ext cx="2786062" cy="830263"/>
          </a:xfrm>
          <a:prstGeom prst="rect">
            <a:avLst/>
          </a:prstGeom>
          <a:noFill/>
          <a:ln w="9525">
            <a:solidFill>
              <a:srgbClr val="C0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dirty="0">
                <a:solidFill>
                  <a:schemeClr val="accent2"/>
                </a:solidFill>
              </a:rPr>
              <a:t>POTENTIEL DE REPOS</a:t>
            </a:r>
          </a:p>
        </p:txBody>
      </p:sp>
      <p:sp>
        <p:nvSpPr>
          <p:cNvPr id="14349" name="Rectangle 24"/>
          <p:cNvSpPr>
            <a:spLocks noChangeArrowheads="1"/>
          </p:cNvSpPr>
          <p:nvPr/>
        </p:nvSpPr>
        <p:spPr bwMode="auto">
          <a:xfrm>
            <a:off x="-15875" y="4324350"/>
            <a:ext cx="1074738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400" dirty="0">
                <a:solidFill>
                  <a:srgbClr val="FFFF00"/>
                </a:solidFill>
                <a:highlight>
                  <a:srgbClr val="000080"/>
                </a:highlight>
              </a:rPr>
              <a:t>SEUIL</a:t>
            </a:r>
            <a:endParaRPr lang="fr-FR" sz="2400" dirty="0">
              <a:highlight>
                <a:srgbClr val="000080"/>
              </a:highlight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1000125" y="4643438"/>
            <a:ext cx="4714875" cy="2059497"/>
          </a:xfrm>
          <a:prstGeom prst="rect">
            <a:avLst/>
          </a:prstGeom>
          <a:solidFill>
            <a:srgbClr val="00B050">
              <a:alpha val="20000"/>
            </a:srgbClr>
          </a:solidFill>
          <a:ln>
            <a:solidFill>
              <a:srgbClr val="385D8A">
                <a:alpha val="21176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fr-FR" sz="3200" dirty="0">
                <a:solidFill>
                  <a:schemeClr val="accent3">
                    <a:lumMod val="50000"/>
                  </a:schemeClr>
                </a:solidFill>
              </a:rPr>
              <a:t>POTENTIEL LOCAL</a:t>
            </a:r>
          </a:p>
          <a:p>
            <a:pPr algn="ctr">
              <a:defRPr/>
            </a:pPr>
            <a:r>
              <a:rPr lang="fr-FR" sz="2800" dirty="0">
                <a:solidFill>
                  <a:schemeClr val="accent3">
                    <a:lumMod val="50000"/>
                  </a:schemeClr>
                </a:solidFill>
              </a:rPr>
              <a:t>Stimulations infraliminaires</a:t>
            </a:r>
          </a:p>
        </p:txBody>
      </p:sp>
      <p:cxnSp>
        <p:nvCxnSpPr>
          <p:cNvPr id="29" name="Connecteur droit avec flèche 28"/>
          <p:cNvCxnSpPr>
            <a:cxnSpLocks/>
          </p:cNvCxnSpPr>
          <p:nvPr/>
        </p:nvCxnSpPr>
        <p:spPr>
          <a:xfrm>
            <a:off x="6012160" y="1448920"/>
            <a:ext cx="0" cy="1260000"/>
          </a:xfrm>
          <a:prstGeom prst="straightConnector1">
            <a:avLst/>
          </a:prstGeom>
          <a:ln w="57150">
            <a:solidFill>
              <a:srgbClr val="FF6600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Connecteur droit avec flèche 31"/>
          <p:cNvCxnSpPr/>
          <p:nvPr/>
        </p:nvCxnSpPr>
        <p:spPr>
          <a:xfrm rot="5400000" flipH="1" flipV="1">
            <a:off x="5274160" y="6039208"/>
            <a:ext cx="1476000" cy="0"/>
          </a:xfrm>
          <a:prstGeom prst="straightConnector1">
            <a:avLst/>
          </a:prstGeom>
          <a:ln w="57150">
            <a:solidFill>
              <a:schemeClr val="accent3">
                <a:lumMod val="50000"/>
              </a:schemeClr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ZoneTexte 34"/>
          <p:cNvSpPr txBox="1">
            <a:spLocks noChangeArrowheads="1"/>
          </p:cNvSpPr>
          <p:nvPr/>
        </p:nvSpPr>
        <p:spPr bwMode="auto">
          <a:xfrm>
            <a:off x="5995545" y="5954089"/>
            <a:ext cx="3006725" cy="523875"/>
          </a:xfrm>
          <a:prstGeom prst="rect">
            <a:avLst/>
          </a:prstGeom>
          <a:noFill/>
          <a:ln w="9525">
            <a:solidFill>
              <a:schemeClr val="accent3">
                <a:lumMod val="50000"/>
              </a:schemeClr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800" dirty="0">
                <a:solidFill>
                  <a:schemeClr val="accent3">
                    <a:lumMod val="50000"/>
                  </a:schemeClr>
                </a:solidFill>
              </a:rPr>
              <a:t>Hyperpolarisation</a:t>
            </a:r>
          </a:p>
        </p:txBody>
      </p:sp>
      <p:cxnSp>
        <p:nvCxnSpPr>
          <p:cNvPr id="37" name="Connecteur droit avec flèche 36"/>
          <p:cNvCxnSpPr>
            <a:cxnSpLocks/>
          </p:cNvCxnSpPr>
          <p:nvPr/>
        </p:nvCxnSpPr>
        <p:spPr>
          <a:xfrm>
            <a:off x="6012160" y="2708920"/>
            <a:ext cx="0" cy="2509193"/>
          </a:xfrm>
          <a:prstGeom prst="straightConnector1">
            <a:avLst/>
          </a:prstGeom>
          <a:ln w="57150">
            <a:solidFill>
              <a:srgbClr val="FF66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7" name="Picture 2" descr="pot_local1"/>
          <p:cNvPicPr>
            <a:picLocks noChangeAspect="1" noChangeArrowheads="1"/>
          </p:cNvPicPr>
          <p:nvPr/>
        </p:nvPicPr>
        <p:blipFill>
          <a:blip r:embed="rId2" cstate="print"/>
          <a:srcRect l="33194" t="75922" r="44383" b="8864"/>
          <a:stretch>
            <a:fillRect/>
          </a:stretch>
        </p:blipFill>
        <p:spPr bwMode="auto">
          <a:xfrm>
            <a:off x="2954338" y="4653136"/>
            <a:ext cx="1260475" cy="520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9" name="Picture 2" descr="pot_local"/>
          <p:cNvPicPr>
            <a:picLocks noChangeAspect="1" noChangeArrowheads="1"/>
          </p:cNvPicPr>
          <p:nvPr/>
        </p:nvPicPr>
        <p:blipFill>
          <a:blip r:embed="rId3" cstate="print"/>
          <a:srcRect l="30925" t="54103" r="45366" b="31216"/>
          <a:stretch>
            <a:fillRect/>
          </a:stretch>
        </p:blipFill>
        <p:spPr bwMode="auto">
          <a:xfrm>
            <a:off x="2946401" y="6121176"/>
            <a:ext cx="1363663" cy="522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e 16"/>
          <p:cNvGrpSpPr>
            <a:grpSpLocks/>
          </p:cNvGrpSpPr>
          <p:nvPr/>
        </p:nvGrpSpPr>
        <p:grpSpPr bwMode="auto">
          <a:xfrm>
            <a:off x="1235781" y="3578808"/>
            <a:ext cx="526217" cy="745541"/>
            <a:chOff x="2270260" y="4286276"/>
            <a:chExt cx="1899811" cy="2643188"/>
          </a:xfrm>
        </p:grpSpPr>
        <p:pic>
          <p:nvPicPr>
            <p:cNvPr id="14361" name="Picture 2" descr="PA"/>
            <p:cNvPicPr>
              <a:picLocks noChangeAspect="1" noChangeArrowheads="1"/>
            </p:cNvPicPr>
            <p:nvPr/>
          </p:nvPicPr>
          <p:blipFill>
            <a:blip r:embed="rId4" cstate="print"/>
            <a:srcRect l="27800" t="493" r="48737" b="53568"/>
            <a:stretch>
              <a:fillRect/>
            </a:stretch>
          </p:blipFill>
          <p:spPr bwMode="auto">
            <a:xfrm>
              <a:off x="2270260" y="4286276"/>
              <a:ext cx="1899811" cy="2643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362" name="ZoneTexte 13"/>
            <p:cNvSpPr txBox="1">
              <a:spLocks noChangeArrowheads="1"/>
            </p:cNvSpPr>
            <p:nvPr/>
          </p:nvSpPr>
          <p:spPr bwMode="auto">
            <a:xfrm>
              <a:off x="3240086" y="4969790"/>
              <a:ext cx="929985" cy="1152515"/>
            </a:xfrm>
            <a:prstGeom prst="rect">
              <a:avLst/>
            </a:prstGeom>
            <a:solidFill>
              <a:schemeClr val="tx2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endParaRPr lang="fr-FR" sz="2000">
                <a:solidFill>
                  <a:srgbClr val="262BE6"/>
                </a:solidFill>
              </a:endParaRPr>
            </a:p>
            <a:p>
              <a:endParaRPr lang="fr-FR" sz="1600" b="1">
                <a:solidFill>
                  <a:schemeClr val="bg1"/>
                </a:solidFill>
              </a:endParaRPr>
            </a:p>
          </p:txBody>
        </p:sp>
      </p:grpSp>
      <p:pic>
        <p:nvPicPr>
          <p:cNvPr id="38" name="Picture 2" descr="PA"/>
          <p:cNvPicPr>
            <a:picLocks noChangeAspect="1" noChangeArrowheads="1"/>
          </p:cNvPicPr>
          <p:nvPr/>
        </p:nvPicPr>
        <p:blipFill>
          <a:blip r:embed="rId5" cstate="print"/>
          <a:srcRect l="29388" t="50215" r="58693" b="3889"/>
          <a:stretch>
            <a:fillRect/>
          </a:stretch>
        </p:blipFill>
        <p:spPr bwMode="auto">
          <a:xfrm>
            <a:off x="1974190" y="3590797"/>
            <a:ext cx="260350" cy="725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6" name="Connecteur droit 5"/>
          <p:cNvCxnSpPr>
            <a:endCxn id="14347" idx="1"/>
          </p:cNvCxnSpPr>
          <p:nvPr/>
        </p:nvCxnSpPr>
        <p:spPr>
          <a:xfrm>
            <a:off x="784225" y="5214938"/>
            <a:ext cx="5538217" cy="36000"/>
          </a:xfrm>
          <a:prstGeom prst="line">
            <a:avLst/>
          </a:prstGeom>
          <a:ln w="57150">
            <a:solidFill>
              <a:srgbClr val="C000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itre 3">
            <a:extLst>
              <a:ext uri="{FF2B5EF4-FFF2-40B4-BE49-F238E27FC236}">
                <a16:creationId xmlns:a16="http://schemas.microsoft.com/office/drawing/2014/main" id="{A9010DA2-23FD-47AE-9F1F-24C5D4B250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71470" y="214536"/>
            <a:ext cx="4500562" cy="838200"/>
          </a:xfrm>
        </p:spPr>
        <p:txBody>
          <a:bodyPr>
            <a:normAutofit fontScale="90000"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Potentiels membranaires : mise en évidence expérimentale &amp; caractéristiques</a:t>
            </a:r>
            <a:endParaRPr lang="fr-FR" sz="2000" b="1" dirty="0">
              <a:solidFill>
                <a:schemeClr val="bg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3" name="Espace réservé du numéro de diapositive 22">
            <a:extLst>
              <a:ext uri="{FF2B5EF4-FFF2-40B4-BE49-F238E27FC236}">
                <a16:creationId xmlns:a16="http://schemas.microsoft.com/office/drawing/2014/main" id="{91DE3331-6254-607C-AF94-813B953561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33</a:t>
            </a:fld>
            <a:endParaRPr lang="fr-FR"/>
          </a:p>
        </p:txBody>
      </p:sp>
      <p:sp>
        <p:nvSpPr>
          <p:cNvPr id="33" name="Rectangle : coins arrondis 32">
            <a:extLst>
              <a:ext uri="{FF2B5EF4-FFF2-40B4-BE49-F238E27FC236}">
                <a16:creationId xmlns:a16="http://schemas.microsoft.com/office/drawing/2014/main" id="{D92EEB4C-86CA-4E2E-A0DE-A147EE930BBE}"/>
              </a:ext>
            </a:extLst>
          </p:cNvPr>
          <p:cNvSpPr/>
          <p:nvPr/>
        </p:nvSpPr>
        <p:spPr>
          <a:xfrm>
            <a:off x="4579259" y="47280"/>
            <a:ext cx="4429763" cy="9720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marL="268288" lvl="0" indent="-268288"/>
            <a:r>
              <a:rPr lang="fr-FR" sz="2400" b="1" dirty="0">
                <a:solidFill>
                  <a:schemeClr val="tx2"/>
                </a:solidFill>
              </a:rPr>
              <a:t>2- Réponses d’un axone à une stimulation électrique</a:t>
            </a:r>
          </a:p>
          <a:p>
            <a:pPr lvl="0">
              <a:tabLst>
                <a:tab pos="92075" algn="l"/>
              </a:tabLst>
            </a:pPr>
            <a:r>
              <a:rPr lang="fr-FR" sz="1600" b="1" dirty="0">
                <a:solidFill>
                  <a:schemeClr val="tx2"/>
                </a:solidFill>
              </a:rPr>
              <a:t>2.2. </a:t>
            </a:r>
            <a:r>
              <a:rPr lang="fr-FR" b="1" dirty="0">
                <a:solidFill>
                  <a:schemeClr val="tx2"/>
                </a:solidFill>
              </a:rPr>
              <a:t>Caractéristiques</a:t>
            </a:r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5E68D969-1425-44D1-9B9F-652529BB4510}"/>
              </a:ext>
            </a:extLst>
          </p:cNvPr>
          <p:cNvGrpSpPr/>
          <p:nvPr/>
        </p:nvGrpSpPr>
        <p:grpSpPr>
          <a:xfrm>
            <a:off x="998570" y="4653136"/>
            <a:ext cx="4716000" cy="0"/>
            <a:chOff x="998570" y="4592648"/>
            <a:chExt cx="4716000" cy="36000"/>
          </a:xfrm>
        </p:grpSpPr>
        <p:cxnSp>
          <p:nvCxnSpPr>
            <p:cNvPr id="28" name="Connecteur droit 27">
              <a:extLst>
                <a:ext uri="{FF2B5EF4-FFF2-40B4-BE49-F238E27FC236}">
                  <a16:creationId xmlns:a16="http://schemas.microsoft.com/office/drawing/2014/main" id="{83AE384F-3717-4511-9CE3-466BCE0F34FC}"/>
                </a:ext>
              </a:extLst>
            </p:cNvPr>
            <p:cNvCxnSpPr/>
            <p:nvPr/>
          </p:nvCxnSpPr>
          <p:spPr>
            <a:xfrm>
              <a:off x="998570" y="4592648"/>
              <a:ext cx="4716000" cy="36000"/>
            </a:xfrm>
            <a:prstGeom prst="line">
              <a:avLst/>
            </a:prstGeom>
            <a:ln w="57150">
              <a:solidFill>
                <a:srgbClr val="FFFF00"/>
              </a:solidFill>
              <a:prstDash val="solid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Connecteur droit 33">
              <a:extLst>
                <a:ext uri="{FF2B5EF4-FFF2-40B4-BE49-F238E27FC236}">
                  <a16:creationId xmlns:a16="http://schemas.microsoft.com/office/drawing/2014/main" id="{7EC18076-534B-4B07-A6EE-0E75273AA2C2}"/>
                </a:ext>
              </a:extLst>
            </p:cNvPr>
            <p:cNvCxnSpPr/>
            <p:nvPr/>
          </p:nvCxnSpPr>
          <p:spPr>
            <a:xfrm>
              <a:off x="998570" y="4592648"/>
              <a:ext cx="4716000" cy="36000"/>
            </a:xfrm>
            <a:prstGeom prst="line">
              <a:avLst/>
            </a:prstGeom>
            <a:ln w="57150">
              <a:solidFill>
                <a:schemeClr val="bg2">
                  <a:lumMod val="25000"/>
                </a:schemeClr>
              </a:solidFill>
              <a:prstDash val="sysDash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6" name="Connecteur droit 35">
            <a:extLst>
              <a:ext uri="{FF2B5EF4-FFF2-40B4-BE49-F238E27FC236}">
                <a16:creationId xmlns:a16="http://schemas.microsoft.com/office/drawing/2014/main" id="{0488F1AA-A090-433C-93E6-627D8E25E4EB}"/>
              </a:ext>
            </a:extLst>
          </p:cNvPr>
          <p:cNvCxnSpPr/>
          <p:nvPr/>
        </p:nvCxnSpPr>
        <p:spPr>
          <a:xfrm>
            <a:off x="827583" y="6702937"/>
            <a:ext cx="5616000" cy="36000"/>
          </a:xfrm>
          <a:prstGeom prst="line">
            <a:avLst/>
          </a:prstGeom>
          <a:ln w="57150">
            <a:solidFill>
              <a:schemeClr val="bg1">
                <a:lumMod val="75000"/>
                <a:lumOff val="25000"/>
              </a:schemeClr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ZoneTexte 3">
            <a:extLst>
              <a:ext uri="{FF2B5EF4-FFF2-40B4-BE49-F238E27FC236}">
                <a16:creationId xmlns:a16="http://schemas.microsoft.com/office/drawing/2014/main" id="{7EE500ED-76BC-4360-A262-4B4DED58E90A}"/>
              </a:ext>
            </a:extLst>
          </p:cNvPr>
          <p:cNvSpPr txBox="1"/>
          <p:nvPr/>
        </p:nvSpPr>
        <p:spPr>
          <a:xfrm>
            <a:off x="6512095" y="6453336"/>
            <a:ext cx="17920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400" dirty="0"/>
              <a:t>Temps (ms)</a:t>
            </a:r>
          </a:p>
        </p:txBody>
      </p:sp>
      <p:grpSp>
        <p:nvGrpSpPr>
          <p:cNvPr id="5" name="Groupe 4">
            <a:extLst>
              <a:ext uri="{FF2B5EF4-FFF2-40B4-BE49-F238E27FC236}">
                <a16:creationId xmlns:a16="http://schemas.microsoft.com/office/drawing/2014/main" id="{C5CCA36D-82A9-FFAB-364B-76C5DB11DB30}"/>
              </a:ext>
            </a:extLst>
          </p:cNvPr>
          <p:cNvGrpSpPr/>
          <p:nvPr/>
        </p:nvGrpSpPr>
        <p:grpSpPr>
          <a:xfrm>
            <a:off x="4553245" y="3580321"/>
            <a:ext cx="1080847" cy="729863"/>
            <a:chOff x="4202237" y="3565315"/>
            <a:chExt cx="1080847" cy="729863"/>
          </a:xfrm>
        </p:grpSpPr>
        <p:grpSp>
          <p:nvGrpSpPr>
            <p:cNvPr id="14" name="Groupe 16">
              <a:extLst>
                <a:ext uri="{FF2B5EF4-FFF2-40B4-BE49-F238E27FC236}">
                  <a16:creationId xmlns:a16="http://schemas.microsoft.com/office/drawing/2014/main" id="{C2CD4F5B-B702-29BB-4295-9D52994EC8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3433" y="3580308"/>
              <a:ext cx="519651" cy="712788"/>
              <a:chOff x="2270260" y="4286276"/>
              <a:chExt cx="1899811" cy="2643188"/>
            </a:xfrm>
          </p:grpSpPr>
          <p:pic>
            <p:nvPicPr>
              <p:cNvPr id="15" name="Picture 2" descr="PA">
                <a:extLst>
                  <a:ext uri="{FF2B5EF4-FFF2-40B4-BE49-F238E27FC236}">
                    <a16:creationId xmlns:a16="http://schemas.microsoft.com/office/drawing/2014/main" id="{3595F6FA-7EDD-2BDF-4E46-5B6CEA2AFF5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 l="27800" t="493" r="48737" b="53568"/>
              <a:stretch>
                <a:fillRect/>
              </a:stretch>
            </p:blipFill>
            <p:spPr bwMode="auto">
              <a:xfrm>
                <a:off x="2270260" y="4286276"/>
                <a:ext cx="1899811" cy="26431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6" name="ZoneTexte 13">
                <a:extLst>
                  <a:ext uri="{FF2B5EF4-FFF2-40B4-BE49-F238E27FC236}">
                    <a16:creationId xmlns:a16="http://schemas.microsoft.com/office/drawing/2014/main" id="{0DFFBA49-CF29-808C-E6C7-594E165088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40086" y="4969790"/>
                <a:ext cx="929985" cy="1152515"/>
              </a:xfrm>
              <a:prstGeom prst="rect">
                <a:avLst/>
              </a:prstGeom>
              <a:solidFill>
                <a:schemeClr val="tx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endParaRPr lang="fr-FR" sz="2000">
                  <a:solidFill>
                    <a:srgbClr val="262BE6"/>
                  </a:solidFill>
                </a:endParaRPr>
              </a:p>
              <a:p>
                <a:endParaRPr lang="fr-FR" sz="1600" b="1">
                  <a:solidFill>
                    <a:schemeClr val="bg1"/>
                  </a:solidFill>
                </a:endParaRPr>
              </a:p>
            </p:txBody>
          </p:sp>
        </p:grpSp>
        <p:pic>
          <p:nvPicPr>
            <p:cNvPr id="17" name="Picture 2" descr="PA"/>
            <p:cNvPicPr>
              <a:picLocks noChangeAspect="1" noChangeArrowheads="1"/>
            </p:cNvPicPr>
            <p:nvPr/>
          </p:nvPicPr>
          <p:blipFill>
            <a:blip r:embed="rId5" cstate="print"/>
            <a:srcRect l="29388" t="50215" r="58693" b="3889"/>
            <a:stretch>
              <a:fillRect/>
            </a:stretch>
          </p:blipFill>
          <p:spPr bwMode="auto">
            <a:xfrm>
              <a:off x="4202237" y="3567608"/>
              <a:ext cx="260350" cy="725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8" name="Picture 2" descr="PA">
              <a:extLst>
                <a:ext uri="{FF2B5EF4-FFF2-40B4-BE49-F238E27FC236}">
                  <a16:creationId xmlns:a16="http://schemas.microsoft.com/office/drawing/2014/main" id="{107AEC7A-47A7-8AC5-E081-5EDCFE4843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 l="31883" t="50215" r="61930" b="3889"/>
            <a:stretch/>
          </p:blipFill>
          <p:spPr bwMode="auto">
            <a:xfrm>
              <a:off x="4382153" y="3565525"/>
              <a:ext cx="135158" cy="725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9" name="Picture 2" descr="PA">
              <a:extLst>
                <a:ext uri="{FF2B5EF4-FFF2-40B4-BE49-F238E27FC236}">
                  <a16:creationId xmlns:a16="http://schemas.microsoft.com/office/drawing/2014/main" id="{02E23EBC-A800-5D78-6AF0-9FE3CCF72A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 l="31883" t="50215" r="61930" b="3889"/>
            <a:stretch/>
          </p:blipFill>
          <p:spPr bwMode="auto">
            <a:xfrm>
              <a:off x="4507345" y="3566090"/>
              <a:ext cx="135158" cy="725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0" name="Picture 2" descr="PA">
              <a:extLst>
                <a:ext uri="{FF2B5EF4-FFF2-40B4-BE49-F238E27FC236}">
                  <a16:creationId xmlns:a16="http://schemas.microsoft.com/office/drawing/2014/main" id="{826CA2E4-5FCC-6784-958E-D899AC7652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 l="31883" t="50215" r="61930" b="3889"/>
            <a:stretch/>
          </p:blipFill>
          <p:spPr bwMode="auto">
            <a:xfrm>
              <a:off x="4632537" y="3568560"/>
              <a:ext cx="135158" cy="725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1" name="Picture 2" descr="PA">
              <a:extLst>
                <a:ext uri="{FF2B5EF4-FFF2-40B4-BE49-F238E27FC236}">
                  <a16:creationId xmlns:a16="http://schemas.microsoft.com/office/drawing/2014/main" id="{E3FA7342-5126-8F0C-2542-FCC1445E14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 l="31883" t="50215" r="61930" b="3889"/>
            <a:stretch/>
          </p:blipFill>
          <p:spPr bwMode="auto">
            <a:xfrm>
              <a:off x="4757729" y="3565315"/>
              <a:ext cx="135158" cy="725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2" name="Picture 2" descr="PA">
              <a:extLst>
                <a:ext uri="{FF2B5EF4-FFF2-40B4-BE49-F238E27FC236}">
                  <a16:creationId xmlns:a16="http://schemas.microsoft.com/office/drawing/2014/main" id="{ACCDE047-8737-64AA-6C74-EDD35DB418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 l="31883" t="50215" r="61930" b="3889"/>
            <a:stretch/>
          </p:blipFill>
          <p:spPr bwMode="auto">
            <a:xfrm>
              <a:off x="4882921" y="3569690"/>
              <a:ext cx="135158" cy="725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7" name="Groupe 6">
            <a:extLst>
              <a:ext uri="{FF2B5EF4-FFF2-40B4-BE49-F238E27FC236}">
                <a16:creationId xmlns:a16="http://schemas.microsoft.com/office/drawing/2014/main" id="{313DF2F0-6755-721C-B860-96DDC3C62D51}"/>
              </a:ext>
            </a:extLst>
          </p:cNvPr>
          <p:cNvGrpSpPr/>
          <p:nvPr/>
        </p:nvGrpSpPr>
        <p:grpSpPr>
          <a:xfrm>
            <a:off x="2436457" y="3590797"/>
            <a:ext cx="1872629" cy="729863"/>
            <a:chOff x="4202237" y="3565315"/>
            <a:chExt cx="1080847" cy="729863"/>
          </a:xfrm>
        </p:grpSpPr>
        <p:grpSp>
          <p:nvGrpSpPr>
            <p:cNvPr id="8" name="Groupe 16">
              <a:extLst>
                <a:ext uri="{FF2B5EF4-FFF2-40B4-BE49-F238E27FC236}">
                  <a16:creationId xmlns:a16="http://schemas.microsoft.com/office/drawing/2014/main" id="{213F8347-3EDC-B204-0A6A-4126651AD6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3433" y="3580308"/>
              <a:ext cx="519651" cy="712788"/>
              <a:chOff x="2270260" y="4286276"/>
              <a:chExt cx="1899811" cy="2643188"/>
            </a:xfrm>
          </p:grpSpPr>
          <p:pic>
            <p:nvPicPr>
              <p:cNvPr id="25" name="Picture 2" descr="PA">
                <a:extLst>
                  <a:ext uri="{FF2B5EF4-FFF2-40B4-BE49-F238E27FC236}">
                    <a16:creationId xmlns:a16="http://schemas.microsoft.com/office/drawing/2014/main" id="{B6C4B919-FBAD-0384-C150-1B4CF5C5829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 l="27800" t="493" r="48737" b="53568"/>
              <a:stretch>
                <a:fillRect/>
              </a:stretch>
            </p:blipFill>
            <p:spPr bwMode="auto">
              <a:xfrm>
                <a:off x="2270260" y="4286276"/>
                <a:ext cx="1899811" cy="26431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9" name="ZoneTexte 13">
                <a:extLst>
                  <a:ext uri="{FF2B5EF4-FFF2-40B4-BE49-F238E27FC236}">
                    <a16:creationId xmlns:a16="http://schemas.microsoft.com/office/drawing/2014/main" id="{118EB038-75EC-871D-C660-8B4A0BBFA0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40086" y="4969790"/>
                <a:ext cx="929985" cy="1152515"/>
              </a:xfrm>
              <a:prstGeom prst="rect">
                <a:avLst/>
              </a:prstGeom>
              <a:solidFill>
                <a:schemeClr val="tx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endParaRPr lang="fr-FR" sz="2000">
                  <a:solidFill>
                    <a:srgbClr val="262BE6"/>
                  </a:solidFill>
                </a:endParaRPr>
              </a:p>
              <a:p>
                <a:endParaRPr lang="fr-FR" sz="1600" b="1">
                  <a:solidFill>
                    <a:schemeClr val="bg1"/>
                  </a:solidFill>
                </a:endParaRPr>
              </a:p>
            </p:txBody>
          </p:sp>
        </p:grpSp>
        <p:pic>
          <p:nvPicPr>
            <p:cNvPr id="9" name="Picture 2" descr="PA">
              <a:extLst>
                <a:ext uri="{FF2B5EF4-FFF2-40B4-BE49-F238E27FC236}">
                  <a16:creationId xmlns:a16="http://schemas.microsoft.com/office/drawing/2014/main" id="{6E5A9DB7-F9C4-F0AB-7481-96774A5067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 l="29388" t="50215" r="58693" b="3889"/>
            <a:stretch>
              <a:fillRect/>
            </a:stretch>
          </p:blipFill>
          <p:spPr bwMode="auto">
            <a:xfrm>
              <a:off x="4202237" y="3567608"/>
              <a:ext cx="260350" cy="725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" name="Picture 2" descr="PA">
              <a:extLst>
                <a:ext uri="{FF2B5EF4-FFF2-40B4-BE49-F238E27FC236}">
                  <a16:creationId xmlns:a16="http://schemas.microsoft.com/office/drawing/2014/main" id="{CCE77C19-DCDE-8236-8C6A-2C30F3A680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 l="31883" t="50215" r="61930" b="3889"/>
            <a:stretch/>
          </p:blipFill>
          <p:spPr bwMode="auto">
            <a:xfrm>
              <a:off x="4382153" y="3565525"/>
              <a:ext cx="135158" cy="725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" name="Picture 2" descr="PA">
              <a:extLst>
                <a:ext uri="{FF2B5EF4-FFF2-40B4-BE49-F238E27FC236}">
                  <a16:creationId xmlns:a16="http://schemas.microsoft.com/office/drawing/2014/main" id="{C24F1CB9-0E40-536B-3211-7B099D4DBA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 l="31883" t="50215" r="61930" b="3889"/>
            <a:stretch/>
          </p:blipFill>
          <p:spPr bwMode="auto">
            <a:xfrm>
              <a:off x="4507345" y="3566090"/>
              <a:ext cx="135158" cy="725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2" name="Picture 2" descr="PA">
              <a:extLst>
                <a:ext uri="{FF2B5EF4-FFF2-40B4-BE49-F238E27FC236}">
                  <a16:creationId xmlns:a16="http://schemas.microsoft.com/office/drawing/2014/main" id="{A8E88F34-3C14-0E79-1BB1-FBFFB8C00D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 l="31883" t="50215" r="61930" b="3889"/>
            <a:stretch/>
          </p:blipFill>
          <p:spPr bwMode="auto">
            <a:xfrm>
              <a:off x="4632537" y="3568560"/>
              <a:ext cx="135158" cy="725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3" name="Picture 2" descr="PA">
              <a:extLst>
                <a:ext uri="{FF2B5EF4-FFF2-40B4-BE49-F238E27FC236}">
                  <a16:creationId xmlns:a16="http://schemas.microsoft.com/office/drawing/2014/main" id="{D3D8CFBB-310B-1BE2-D87D-274C941EA4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 l="31883" t="50215" r="61930" b="3889"/>
            <a:stretch/>
          </p:blipFill>
          <p:spPr bwMode="auto">
            <a:xfrm>
              <a:off x="4757729" y="3565315"/>
              <a:ext cx="135158" cy="725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4" name="Picture 2" descr="PA">
              <a:extLst>
                <a:ext uri="{FF2B5EF4-FFF2-40B4-BE49-F238E27FC236}">
                  <a16:creationId xmlns:a16="http://schemas.microsoft.com/office/drawing/2014/main" id="{E9D60C5B-ACAE-CD4F-5DE1-CC94E0B4DB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 l="31883" t="50215" r="61930" b="3889"/>
            <a:stretch/>
          </p:blipFill>
          <p:spPr bwMode="auto">
            <a:xfrm>
              <a:off x="4882921" y="3569690"/>
              <a:ext cx="135158" cy="7254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4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4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30" grpId="0" animBg="1"/>
      <p:bldP spid="14347" grpId="0" animBg="1"/>
      <p:bldP spid="14349" grpId="0"/>
      <p:bldP spid="27" grpId="0" animBg="1"/>
      <p:bldP spid="35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9" name="ZoneTexte 5"/>
          <p:cNvSpPr txBox="1">
            <a:spLocks noChangeArrowheads="1"/>
          </p:cNvSpPr>
          <p:nvPr/>
        </p:nvSpPr>
        <p:spPr bwMode="auto">
          <a:xfrm>
            <a:off x="538163" y="1658938"/>
            <a:ext cx="47625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32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1. Dispositif expérimental</a:t>
            </a:r>
          </a:p>
        </p:txBody>
      </p:sp>
      <p:sp>
        <p:nvSpPr>
          <p:cNvPr id="9220" name="ZoneTexte 5"/>
          <p:cNvSpPr txBox="1">
            <a:spLocks noChangeArrowheads="1"/>
          </p:cNvSpPr>
          <p:nvPr/>
        </p:nvSpPr>
        <p:spPr bwMode="auto">
          <a:xfrm>
            <a:off x="538163" y="2201863"/>
            <a:ext cx="8604251" cy="10772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52438" indent="-452438"/>
            <a:r>
              <a:rPr lang="fr-FR" sz="32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2. Réponses d’un axone à une stimulation électrique</a:t>
            </a:r>
          </a:p>
        </p:txBody>
      </p:sp>
      <p:sp>
        <p:nvSpPr>
          <p:cNvPr id="8" name="Titre 3">
            <a:extLst>
              <a:ext uri="{FF2B5EF4-FFF2-40B4-BE49-F238E27FC236}">
                <a16:creationId xmlns:a16="http://schemas.microsoft.com/office/drawing/2014/main" id="{82E9BAB4-7A08-4D06-B6FD-DE4F2E5615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16632"/>
            <a:ext cx="8686800" cy="838200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fr-FR" sz="28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Potentiels membranaires : mise en évidence expérimentale &amp; caractéristiques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2E170C60-8F1C-D249-33CC-EA44BC8B9F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34</a:t>
            </a:fld>
            <a:endParaRPr lang="fr-FR"/>
          </a:p>
        </p:txBody>
      </p:sp>
      <p:sp>
        <p:nvSpPr>
          <p:cNvPr id="6" name="ZoneTexte 6">
            <a:extLst>
              <a:ext uri="{FF2B5EF4-FFF2-40B4-BE49-F238E27FC236}">
                <a16:creationId xmlns:a16="http://schemas.microsoft.com/office/drawing/2014/main" id="{C6D63438-8106-49E3-96B1-52A63DF72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163" y="3284984"/>
            <a:ext cx="7221538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3200" dirty="0"/>
              <a:t>3. Comparaison entre tissus excitables</a:t>
            </a:r>
          </a:p>
        </p:txBody>
      </p:sp>
    </p:spTree>
    <p:extLst>
      <p:ext uri="{BB962C8B-B14F-4D97-AF65-F5344CB8AC3E}">
        <p14:creationId xmlns:p14="http://schemas.microsoft.com/office/powerpoint/2010/main" val="189328753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2211387" y="1987783"/>
            <a:ext cx="5072062" cy="642938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3" name="Titre 3">
            <a:extLst>
              <a:ext uri="{FF2B5EF4-FFF2-40B4-BE49-F238E27FC236}">
                <a16:creationId xmlns:a16="http://schemas.microsoft.com/office/drawing/2014/main" id="{728360A3-607C-492C-A63F-D95C06AD79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71470" y="214536"/>
            <a:ext cx="4500562" cy="838200"/>
          </a:xfrm>
        </p:spPr>
        <p:txBody>
          <a:bodyPr>
            <a:normAutofit fontScale="90000"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Potentiels membranaires : mise en évidence expérimentale &amp; caractéristiques</a:t>
            </a:r>
            <a:endParaRPr lang="fr-FR" sz="2000" b="1" dirty="0">
              <a:solidFill>
                <a:schemeClr val="bg1">
                  <a:lumMod val="65000"/>
                  <a:lumOff val="35000"/>
                </a:schemeClr>
              </a:solidFill>
            </a:endParaRPr>
          </a:p>
        </p:txBody>
      </p:sp>
      <p:graphicFrame>
        <p:nvGraphicFramePr>
          <p:cNvPr id="8" name="Espace réservé du contenu 7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601483832"/>
              </p:ext>
            </p:extLst>
          </p:nvPr>
        </p:nvGraphicFramePr>
        <p:xfrm>
          <a:off x="2214546" y="285728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47691CE9-9AED-84AD-9EBB-33E0287A3A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35</a:t>
            </a:fld>
            <a:endParaRPr lang="fr-FR"/>
          </a:p>
        </p:txBody>
      </p:sp>
      <p:pic>
        <p:nvPicPr>
          <p:cNvPr id="16389" name="Image 5" descr="pa1.gif"/>
          <p:cNvPicPr>
            <a:picLocks noChangeAspect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857375" y="2346028"/>
            <a:ext cx="5429250" cy="4459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390" name="ZoneTexte 5"/>
          <p:cNvSpPr txBox="1">
            <a:spLocks noChangeArrowheads="1"/>
          </p:cNvSpPr>
          <p:nvPr/>
        </p:nvSpPr>
        <p:spPr bwMode="auto">
          <a:xfrm>
            <a:off x="0" y="525463"/>
            <a:ext cx="9144000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endParaRPr lang="fr-FR" sz="3200" dirty="0"/>
          </a:p>
          <a:p>
            <a:pPr algn="ctr"/>
            <a:r>
              <a:rPr lang="fr-FR" sz="3200" dirty="0"/>
              <a:t>Forme du potentiel d’action nerveux</a:t>
            </a:r>
          </a:p>
          <a:p>
            <a:pPr algn="ctr"/>
            <a:r>
              <a:rPr lang="fr-FR" sz="2000" dirty="0"/>
              <a:t>(la plus courante)</a:t>
            </a:r>
          </a:p>
        </p:txBody>
      </p:sp>
      <p:sp>
        <p:nvSpPr>
          <p:cNvPr id="16391" name="ZoneTexte 9"/>
          <p:cNvSpPr txBox="1">
            <a:spLocks noChangeArrowheads="1"/>
          </p:cNvSpPr>
          <p:nvPr/>
        </p:nvSpPr>
        <p:spPr bwMode="auto">
          <a:xfrm>
            <a:off x="1473723" y="1988840"/>
            <a:ext cx="1078970" cy="4816475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/>
            <a:r>
              <a:rPr lang="fr-FR" b="1" dirty="0">
                <a:solidFill>
                  <a:schemeClr val="bg1"/>
                </a:solidFill>
              </a:rPr>
              <a:t>Tension</a:t>
            </a:r>
          </a:p>
          <a:p>
            <a:pPr algn="r"/>
            <a:r>
              <a:rPr lang="fr-FR" b="1" dirty="0">
                <a:solidFill>
                  <a:schemeClr val="bg1"/>
                </a:solidFill>
              </a:rPr>
              <a:t>(mV)</a:t>
            </a:r>
          </a:p>
          <a:p>
            <a:pPr algn="r"/>
            <a:r>
              <a:rPr lang="fr-FR" b="1" dirty="0">
                <a:solidFill>
                  <a:schemeClr val="bg1"/>
                </a:solidFill>
              </a:rPr>
              <a:t>+50</a:t>
            </a:r>
          </a:p>
          <a:p>
            <a:pPr algn="r"/>
            <a:endParaRPr lang="fr-FR" b="1" dirty="0">
              <a:solidFill>
                <a:schemeClr val="bg1"/>
              </a:solidFill>
            </a:endParaRPr>
          </a:p>
          <a:p>
            <a:pPr algn="r"/>
            <a:endParaRPr lang="fr-FR" b="1" dirty="0">
              <a:solidFill>
                <a:schemeClr val="bg1"/>
              </a:solidFill>
            </a:endParaRPr>
          </a:p>
          <a:p>
            <a:pPr algn="r"/>
            <a:endParaRPr lang="fr-FR" b="1" dirty="0">
              <a:solidFill>
                <a:schemeClr val="bg1"/>
              </a:solidFill>
            </a:endParaRPr>
          </a:p>
          <a:p>
            <a:pPr algn="r"/>
            <a:endParaRPr lang="fr-FR" b="1" dirty="0">
              <a:solidFill>
                <a:schemeClr val="bg1"/>
              </a:solidFill>
            </a:endParaRPr>
          </a:p>
          <a:p>
            <a:pPr algn="r"/>
            <a:r>
              <a:rPr lang="fr-FR" b="1" dirty="0">
                <a:solidFill>
                  <a:schemeClr val="bg1"/>
                </a:solidFill>
              </a:rPr>
              <a:t>0</a:t>
            </a:r>
          </a:p>
          <a:p>
            <a:pPr algn="r"/>
            <a:endParaRPr lang="fr-FR" b="1" dirty="0">
              <a:solidFill>
                <a:schemeClr val="bg1"/>
              </a:solidFill>
            </a:endParaRPr>
          </a:p>
          <a:p>
            <a:pPr algn="r"/>
            <a:endParaRPr lang="fr-FR" b="1" dirty="0">
              <a:solidFill>
                <a:schemeClr val="bg1"/>
              </a:solidFill>
            </a:endParaRPr>
          </a:p>
          <a:p>
            <a:pPr algn="r"/>
            <a:endParaRPr lang="fr-FR" sz="1200" b="1" dirty="0">
              <a:solidFill>
                <a:schemeClr val="bg1"/>
              </a:solidFill>
            </a:endParaRPr>
          </a:p>
          <a:p>
            <a:pPr algn="r"/>
            <a:endParaRPr lang="fr-FR" b="1" dirty="0">
              <a:solidFill>
                <a:schemeClr val="bg1"/>
              </a:solidFill>
            </a:endParaRPr>
          </a:p>
          <a:p>
            <a:pPr algn="r"/>
            <a:endParaRPr lang="fr-FR" b="1" dirty="0">
              <a:solidFill>
                <a:schemeClr val="bg1"/>
              </a:solidFill>
            </a:endParaRPr>
          </a:p>
          <a:p>
            <a:pPr algn="r"/>
            <a:r>
              <a:rPr lang="fr-FR" b="1" dirty="0">
                <a:solidFill>
                  <a:schemeClr val="bg1"/>
                </a:solidFill>
              </a:rPr>
              <a:t>-50</a:t>
            </a:r>
          </a:p>
          <a:p>
            <a:pPr algn="r"/>
            <a:endParaRPr lang="fr-FR" sz="1700" b="1" dirty="0">
              <a:solidFill>
                <a:schemeClr val="bg1"/>
              </a:solidFill>
            </a:endParaRPr>
          </a:p>
          <a:p>
            <a:pPr algn="r"/>
            <a:endParaRPr lang="fr-FR" b="1" dirty="0">
              <a:solidFill>
                <a:schemeClr val="bg1"/>
              </a:solidFill>
            </a:endParaRPr>
          </a:p>
          <a:p>
            <a:pPr algn="r"/>
            <a:endParaRPr lang="fr-FR" sz="800" b="1" dirty="0">
              <a:solidFill>
                <a:schemeClr val="bg1"/>
              </a:solidFill>
            </a:endParaRPr>
          </a:p>
          <a:p>
            <a:pPr algn="r"/>
            <a:endParaRPr lang="fr-FR" b="1" dirty="0">
              <a:solidFill>
                <a:schemeClr val="bg1"/>
              </a:solidFill>
            </a:endParaRPr>
          </a:p>
        </p:txBody>
      </p:sp>
      <p:sp>
        <p:nvSpPr>
          <p:cNvPr id="11" name="Ellipse 10"/>
          <p:cNvSpPr/>
          <p:nvPr/>
        </p:nvSpPr>
        <p:spPr>
          <a:xfrm>
            <a:off x="2051720" y="5445224"/>
            <a:ext cx="500062" cy="428625"/>
          </a:xfrm>
          <a:prstGeom prst="ellipse">
            <a:avLst/>
          </a:prstGeom>
          <a:solidFill>
            <a:srgbClr val="FF0000">
              <a:alpha val="30980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cxnSp>
        <p:nvCxnSpPr>
          <p:cNvPr id="3" name="Connecteur droit avec flèche 2">
            <a:extLst>
              <a:ext uri="{FF2B5EF4-FFF2-40B4-BE49-F238E27FC236}">
                <a16:creationId xmlns:a16="http://schemas.microsoft.com/office/drawing/2014/main" id="{C2EB7656-7E82-41D6-9599-E377C8147FD2}"/>
              </a:ext>
            </a:extLst>
          </p:cNvPr>
          <p:cNvCxnSpPr/>
          <p:nvPr/>
        </p:nvCxnSpPr>
        <p:spPr>
          <a:xfrm flipV="1">
            <a:off x="2542988" y="2346028"/>
            <a:ext cx="0" cy="3891284"/>
          </a:xfrm>
          <a:prstGeom prst="straightConnector1">
            <a:avLst/>
          </a:prstGeom>
          <a:ln w="28575">
            <a:solidFill>
              <a:schemeClr val="bg1">
                <a:lumMod val="75000"/>
                <a:lumOff val="2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>
            <a:extLst>
              <a:ext uri="{FF2B5EF4-FFF2-40B4-BE49-F238E27FC236}">
                <a16:creationId xmlns:a16="http://schemas.microsoft.com/office/drawing/2014/main" id="{64345321-B5AE-462A-9F96-33EA8E8204D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96" y="10471"/>
            <a:ext cx="1276584" cy="952529"/>
          </a:xfrm>
          <a:prstGeom prst="rect">
            <a:avLst/>
          </a:prstGeom>
        </p:spPr>
      </p:pic>
      <p:sp>
        <p:nvSpPr>
          <p:cNvPr id="4" name="ZoneTexte 3">
            <a:extLst>
              <a:ext uri="{FF2B5EF4-FFF2-40B4-BE49-F238E27FC236}">
                <a16:creationId xmlns:a16="http://schemas.microsoft.com/office/drawing/2014/main" id="{ED7B2A11-C932-4879-B16B-A69271E88BAA}"/>
              </a:ext>
            </a:extLst>
          </p:cNvPr>
          <p:cNvSpPr txBox="1"/>
          <p:nvPr/>
        </p:nvSpPr>
        <p:spPr>
          <a:xfrm>
            <a:off x="3419871" y="1037141"/>
            <a:ext cx="57063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400" dirty="0">
                <a:latin typeface="Calibri" panose="020F0502020204030204" pitchFamily="34" charset="0"/>
                <a:cs typeface="Calibri" panose="020F0502020204030204" pitchFamily="34" charset="0"/>
              </a:rPr>
              <a:t>		En utilisant les définitions que nous venons de voir,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02EB86FA-261C-4439-B7D8-B42AFA135D85}"/>
              </a:ext>
            </a:extLst>
          </p:cNvPr>
          <p:cNvSpPr txBox="1"/>
          <p:nvPr/>
        </p:nvSpPr>
        <p:spPr>
          <a:xfrm>
            <a:off x="17748" y="-24482"/>
            <a:ext cx="9108504" cy="1077218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r"/>
            <a:r>
              <a:rPr lang="fr-FR" sz="3200" dirty="0">
                <a:solidFill>
                  <a:schemeClr val="bg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QUIZZ 4 - APPARIEMENT - CHOIX UNIQUE</a:t>
            </a:r>
          </a:p>
          <a:p>
            <a:pPr algn="r"/>
            <a:endParaRPr lang="fr-FR" sz="3200" dirty="0">
              <a:solidFill>
                <a:schemeClr val="bg1">
                  <a:lumMod val="75000"/>
                  <a:lumOff val="2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7" name="Image 16">
            <a:extLst>
              <a:ext uri="{FF2B5EF4-FFF2-40B4-BE49-F238E27FC236}">
                <a16:creationId xmlns:a16="http://schemas.microsoft.com/office/drawing/2014/main" id="{2A6B7310-C9FA-4456-9EDA-DC19F8B6B4A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83362" y="1900984"/>
            <a:ext cx="2808312" cy="2700508"/>
          </a:xfrm>
          <a:prstGeom prst="rect">
            <a:avLst/>
          </a:prstGeom>
        </p:spPr>
      </p:pic>
      <p:pic>
        <p:nvPicPr>
          <p:cNvPr id="5" name="Image 4">
            <a:extLst>
              <a:ext uri="{FF2B5EF4-FFF2-40B4-BE49-F238E27FC236}">
                <a16:creationId xmlns:a16="http://schemas.microsoft.com/office/drawing/2014/main" id="{B9C266FB-836A-48FF-A41D-533B785A45B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9592" y="1854739"/>
            <a:ext cx="3024336" cy="2512380"/>
          </a:xfrm>
          <a:prstGeom prst="rect">
            <a:avLst/>
          </a:prstGeom>
        </p:spPr>
      </p:pic>
      <p:grpSp>
        <p:nvGrpSpPr>
          <p:cNvPr id="24" name="Groupe 23">
            <a:extLst>
              <a:ext uri="{FF2B5EF4-FFF2-40B4-BE49-F238E27FC236}">
                <a16:creationId xmlns:a16="http://schemas.microsoft.com/office/drawing/2014/main" id="{305BF30E-2F9F-414A-832D-2A98AF3346DB}"/>
              </a:ext>
            </a:extLst>
          </p:cNvPr>
          <p:cNvGrpSpPr/>
          <p:nvPr/>
        </p:nvGrpSpPr>
        <p:grpSpPr>
          <a:xfrm>
            <a:off x="323489" y="4625168"/>
            <a:ext cx="1656223" cy="2088232"/>
            <a:chOff x="1691680" y="4761684"/>
            <a:chExt cx="1656223" cy="2088232"/>
          </a:xfrm>
        </p:grpSpPr>
        <p:sp>
          <p:nvSpPr>
            <p:cNvPr id="12" name="ZoneTexte 11">
              <a:extLst>
                <a:ext uri="{FF2B5EF4-FFF2-40B4-BE49-F238E27FC236}">
                  <a16:creationId xmlns:a16="http://schemas.microsoft.com/office/drawing/2014/main" id="{D72BBAAE-5787-4922-B5C5-6550EFE3E490}"/>
                </a:ext>
              </a:extLst>
            </p:cNvPr>
            <p:cNvSpPr txBox="1"/>
            <p:nvPr/>
          </p:nvSpPr>
          <p:spPr>
            <a:xfrm>
              <a:off x="1691680" y="4761684"/>
              <a:ext cx="1656223" cy="461665"/>
            </a:xfrm>
            <a:prstGeom prst="rect">
              <a:avLst/>
            </a:prstGeom>
            <a:noFill/>
            <a:ln>
              <a:solidFill>
                <a:schemeClr val="bg1">
                  <a:lumMod val="75000"/>
                  <a:lumOff val="25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fr-FR" sz="2400" b="1" dirty="0">
                  <a:solidFill>
                    <a:schemeClr val="accent2"/>
                  </a:solidFill>
                </a:rPr>
                <a:t>1. </a:t>
              </a:r>
              <a:r>
                <a:rPr lang="fr-FR" sz="2400" dirty="0"/>
                <a:t>Phase 1</a:t>
              </a:r>
            </a:p>
          </p:txBody>
        </p:sp>
        <p:sp>
          <p:nvSpPr>
            <p:cNvPr id="18" name="ZoneTexte 17">
              <a:extLst>
                <a:ext uri="{FF2B5EF4-FFF2-40B4-BE49-F238E27FC236}">
                  <a16:creationId xmlns:a16="http://schemas.microsoft.com/office/drawing/2014/main" id="{E5CD3F79-55AA-4AF1-8A3C-C8B0A74FDE17}"/>
                </a:ext>
              </a:extLst>
            </p:cNvPr>
            <p:cNvSpPr txBox="1"/>
            <p:nvPr/>
          </p:nvSpPr>
          <p:spPr>
            <a:xfrm>
              <a:off x="1691680" y="5297490"/>
              <a:ext cx="1656223" cy="461665"/>
            </a:xfrm>
            <a:prstGeom prst="rect">
              <a:avLst/>
            </a:prstGeom>
            <a:noFill/>
            <a:ln>
              <a:solidFill>
                <a:schemeClr val="bg1">
                  <a:lumMod val="75000"/>
                  <a:lumOff val="25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fr-FR" sz="2400" b="1" dirty="0">
                  <a:solidFill>
                    <a:schemeClr val="accent2"/>
                  </a:solidFill>
                </a:rPr>
                <a:t>2. </a:t>
              </a:r>
              <a:r>
                <a:rPr lang="fr-FR" sz="2400" dirty="0"/>
                <a:t>Phase 2</a:t>
              </a:r>
            </a:p>
          </p:txBody>
        </p:sp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8CCEDF2B-F182-4FBC-A8D8-8D9B028A5961}"/>
                </a:ext>
              </a:extLst>
            </p:cNvPr>
            <p:cNvSpPr txBox="1"/>
            <p:nvPr/>
          </p:nvSpPr>
          <p:spPr>
            <a:xfrm>
              <a:off x="1691680" y="5841804"/>
              <a:ext cx="1656223" cy="461665"/>
            </a:xfrm>
            <a:prstGeom prst="rect">
              <a:avLst/>
            </a:prstGeom>
            <a:noFill/>
            <a:ln>
              <a:solidFill>
                <a:schemeClr val="bg1">
                  <a:lumMod val="75000"/>
                  <a:lumOff val="25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fr-FR" sz="2400" b="1" dirty="0">
                  <a:solidFill>
                    <a:schemeClr val="accent2"/>
                  </a:solidFill>
                </a:rPr>
                <a:t>3. </a:t>
              </a:r>
              <a:r>
                <a:rPr lang="fr-FR" sz="2400" dirty="0"/>
                <a:t>Phase 3</a:t>
              </a:r>
            </a:p>
          </p:txBody>
        </p:sp>
        <p:sp>
          <p:nvSpPr>
            <p:cNvPr id="20" name="ZoneTexte 19">
              <a:extLst>
                <a:ext uri="{FF2B5EF4-FFF2-40B4-BE49-F238E27FC236}">
                  <a16:creationId xmlns:a16="http://schemas.microsoft.com/office/drawing/2014/main" id="{35D4CD1C-79A1-4F1C-816D-823398785EE6}"/>
                </a:ext>
              </a:extLst>
            </p:cNvPr>
            <p:cNvSpPr txBox="1"/>
            <p:nvPr/>
          </p:nvSpPr>
          <p:spPr>
            <a:xfrm>
              <a:off x="1691680" y="6388251"/>
              <a:ext cx="1656223" cy="461665"/>
            </a:xfrm>
            <a:prstGeom prst="rect">
              <a:avLst/>
            </a:prstGeom>
            <a:noFill/>
            <a:ln>
              <a:solidFill>
                <a:schemeClr val="bg1">
                  <a:lumMod val="75000"/>
                  <a:lumOff val="25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fr-FR" sz="2400" b="1" dirty="0">
                  <a:solidFill>
                    <a:schemeClr val="accent2"/>
                  </a:solidFill>
                </a:rPr>
                <a:t>4. </a:t>
              </a:r>
              <a:r>
                <a:rPr lang="fr-FR" sz="2400" dirty="0"/>
                <a:t>Phase 4</a:t>
              </a:r>
            </a:p>
          </p:txBody>
        </p:sp>
      </p:grpSp>
      <p:grpSp>
        <p:nvGrpSpPr>
          <p:cNvPr id="25" name="Groupe 24">
            <a:extLst>
              <a:ext uri="{FF2B5EF4-FFF2-40B4-BE49-F238E27FC236}">
                <a16:creationId xmlns:a16="http://schemas.microsoft.com/office/drawing/2014/main" id="{083DD929-990B-46B5-86E2-0EEEB2B0B8C6}"/>
              </a:ext>
            </a:extLst>
          </p:cNvPr>
          <p:cNvGrpSpPr/>
          <p:nvPr/>
        </p:nvGrpSpPr>
        <p:grpSpPr>
          <a:xfrm>
            <a:off x="2223866" y="4617411"/>
            <a:ext cx="2924198" cy="2088232"/>
            <a:chOff x="5854007" y="2132856"/>
            <a:chExt cx="2924198" cy="2088232"/>
          </a:xfrm>
        </p:grpSpPr>
        <p:sp>
          <p:nvSpPr>
            <p:cNvPr id="15" name="ZoneTexte 14">
              <a:extLst>
                <a:ext uri="{FF2B5EF4-FFF2-40B4-BE49-F238E27FC236}">
                  <a16:creationId xmlns:a16="http://schemas.microsoft.com/office/drawing/2014/main" id="{864B3B6A-A8A2-4CA8-AF59-B6BCAD45142A}"/>
                </a:ext>
              </a:extLst>
            </p:cNvPr>
            <p:cNvSpPr txBox="1"/>
            <p:nvPr/>
          </p:nvSpPr>
          <p:spPr>
            <a:xfrm>
              <a:off x="5854007" y="3759423"/>
              <a:ext cx="2588144" cy="461665"/>
            </a:xfrm>
            <a:prstGeom prst="rect">
              <a:avLst/>
            </a:prstGeom>
            <a:noFill/>
            <a:ln>
              <a:solidFill>
                <a:schemeClr val="bg1">
                  <a:lumMod val="75000"/>
                  <a:lumOff val="25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fr-FR" sz="2400" b="1" dirty="0">
                  <a:solidFill>
                    <a:schemeClr val="accent2"/>
                  </a:solidFill>
                  <a:latin typeface="Algerian" panose="04020705040A02060702" pitchFamily="82" charset="0"/>
                </a:rPr>
                <a:t>IV. </a:t>
              </a:r>
              <a:r>
                <a:rPr lang="fr-FR" sz="2400" dirty="0"/>
                <a:t>Dépolarisation</a:t>
              </a:r>
            </a:p>
          </p:txBody>
        </p:sp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9FCE5A57-4260-4387-9D1C-FFBDDE6B8090}"/>
                </a:ext>
              </a:extLst>
            </p:cNvPr>
            <p:cNvSpPr txBox="1"/>
            <p:nvPr/>
          </p:nvSpPr>
          <p:spPr>
            <a:xfrm>
              <a:off x="5854007" y="2685814"/>
              <a:ext cx="2924198" cy="461665"/>
            </a:xfrm>
            <a:prstGeom prst="rect">
              <a:avLst/>
            </a:prstGeom>
            <a:noFill/>
            <a:ln>
              <a:solidFill>
                <a:schemeClr val="bg1">
                  <a:lumMod val="75000"/>
                  <a:lumOff val="25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fr-FR" sz="2400" b="1" dirty="0">
                  <a:solidFill>
                    <a:schemeClr val="accent2"/>
                  </a:solidFill>
                  <a:latin typeface="Algerian" panose="04020705040A02060702" pitchFamily="82" charset="0"/>
                </a:rPr>
                <a:t>II. </a:t>
              </a:r>
              <a:r>
                <a:rPr lang="fr-FR" sz="2400" dirty="0"/>
                <a:t>Hyperpolarisation</a:t>
              </a:r>
            </a:p>
          </p:txBody>
        </p:sp>
        <p:sp>
          <p:nvSpPr>
            <p:cNvPr id="22" name="ZoneTexte 21">
              <a:extLst>
                <a:ext uri="{FF2B5EF4-FFF2-40B4-BE49-F238E27FC236}">
                  <a16:creationId xmlns:a16="http://schemas.microsoft.com/office/drawing/2014/main" id="{B3959A1F-D274-4E0F-AA9B-E53D11EE20CA}"/>
                </a:ext>
              </a:extLst>
            </p:cNvPr>
            <p:cNvSpPr txBox="1"/>
            <p:nvPr/>
          </p:nvSpPr>
          <p:spPr>
            <a:xfrm>
              <a:off x="5854007" y="3218022"/>
              <a:ext cx="2581156" cy="461665"/>
            </a:xfrm>
            <a:prstGeom prst="rect">
              <a:avLst/>
            </a:prstGeom>
            <a:noFill/>
            <a:ln>
              <a:solidFill>
                <a:schemeClr val="bg1">
                  <a:lumMod val="75000"/>
                  <a:lumOff val="25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fr-FR" sz="2400" b="1" dirty="0">
                  <a:solidFill>
                    <a:schemeClr val="accent2"/>
                  </a:solidFill>
                  <a:latin typeface="Algerian" panose="04020705040A02060702" pitchFamily="82" charset="0"/>
                </a:rPr>
                <a:t>III. </a:t>
              </a:r>
              <a:r>
                <a:rPr lang="fr-FR" sz="2400" dirty="0"/>
                <a:t>Repolarisation</a:t>
              </a:r>
            </a:p>
          </p:txBody>
        </p:sp>
        <p:sp>
          <p:nvSpPr>
            <p:cNvPr id="23" name="ZoneTexte 22">
              <a:extLst>
                <a:ext uri="{FF2B5EF4-FFF2-40B4-BE49-F238E27FC236}">
                  <a16:creationId xmlns:a16="http://schemas.microsoft.com/office/drawing/2014/main" id="{2FAF5336-A979-4EA0-A70C-5A8441CAD09E}"/>
                </a:ext>
              </a:extLst>
            </p:cNvPr>
            <p:cNvSpPr txBox="1"/>
            <p:nvPr/>
          </p:nvSpPr>
          <p:spPr>
            <a:xfrm>
              <a:off x="5854007" y="2132856"/>
              <a:ext cx="2048959" cy="461665"/>
            </a:xfrm>
            <a:prstGeom prst="rect">
              <a:avLst/>
            </a:prstGeom>
            <a:noFill/>
            <a:ln>
              <a:solidFill>
                <a:schemeClr val="bg1">
                  <a:lumMod val="75000"/>
                  <a:lumOff val="25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fr-FR" sz="2400" b="1" dirty="0">
                  <a:solidFill>
                    <a:schemeClr val="accent2"/>
                  </a:solidFill>
                  <a:latin typeface="Algerian" panose="04020705040A02060702" pitchFamily="82" charset="0"/>
                </a:rPr>
                <a:t>I. </a:t>
              </a:r>
              <a:r>
                <a:rPr lang="fr-FR" sz="2400" dirty="0">
                  <a:latin typeface="Arial" panose="020B0604020202020204" pitchFamily="34" charset="0"/>
                  <a:cs typeface="Arial" panose="020B0604020202020204" pitchFamily="34" charset="0"/>
                </a:rPr>
                <a:t>Polarisation</a:t>
              </a:r>
            </a:p>
          </p:txBody>
        </p:sp>
      </p:grpSp>
      <p:sp>
        <p:nvSpPr>
          <p:cNvPr id="26" name="ZoneTexte 25">
            <a:extLst>
              <a:ext uri="{FF2B5EF4-FFF2-40B4-BE49-F238E27FC236}">
                <a16:creationId xmlns:a16="http://schemas.microsoft.com/office/drawing/2014/main" id="{76279E2F-BDB0-43B8-A1CF-4966EF6A2569}"/>
              </a:ext>
            </a:extLst>
          </p:cNvPr>
          <p:cNvSpPr txBox="1"/>
          <p:nvPr/>
        </p:nvSpPr>
        <p:spPr>
          <a:xfrm>
            <a:off x="5350082" y="4662538"/>
            <a:ext cx="3687166" cy="1938992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fr-FR" sz="2400" b="1" u="sng" dirty="0"/>
              <a:t>Réponses</a:t>
            </a:r>
            <a:r>
              <a:rPr lang="fr-FR" sz="2400" dirty="0"/>
              <a:t>: </a:t>
            </a:r>
            <a:endParaRPr lang="fr-FR" sz="2800" dirty="0"/>
          </a:p>
          <a:p>
            <a:pPr marL="88900" indent="-12700">
              <a:buAutoNum type="alphaUcPeriod"/>
            </a:pPr>
            <a:r>
              <a:rPr lang="fr-FR" sz="2400" b="1" dirty="0"/>
              <a:t>1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(I)</a:t>
            </a:r>
            <a:r>
              <a:rPr lang="fr-FR" sz="2400" dirty="0"/>
              <a:t>; </a:t>
            </a:r>
            <a:r>
              <a:rPr lang="fr-FR" sz="2400" b="1" dirty="0"/>
              <a:t>2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(IV)</a:t>
            </a:r>
            <a:r>
              <a:rPr lang="fr-FR" sz="2400" dirty="0"/>
              <a:t>; </a:t>
            </a:r>
            <a:r>
              <a:rPr lang="fr-FR" sz="2400" b="1" dirty="0"/>
              <a:t>3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(II)</a:t>
            </a:r>
            <a:r>
              <a:rPr lang="fr-FR" sz="2400" dirty="0"/>
              <a:t>; </a:t>
            </a:r>
            <a:r>
              <a:rPr lang="fr-FR" sz="2400" b="1" dirty="0"/>
              <a:t>4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(III)</a:t>
            </a:r>
            <a:r>
              <a:rPr lang="fr-FR" sz="2400" dirty="0"/>
              <a:t> </a:t>
            </a:r>
          </a:p>
          <a:p>
            <a:pPr marL="88900" indent="-12700">
              <a:buAutoNum type="alphaUcPeriod"/>
            </a:pPr>
            <a:r>
              <a:rPr lang="fr-FR" sz="2400" b="1" dirty="0"/>
              <a:t>1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(II)</a:t>
            </a:r>
            <a:r>
              <a:rPr lang="fr-FR" sz="2400" dirty="0"/>
              <a:t>; </a:t>
            </a:r>
            <a:r>
              <a:rPr lang="fr-FR" sz="2400" b="1" dirty="0"/>
              <a:t>2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(III)</a:t>
            </a:r>
            <a:r>
              <a:rPr lang="fr-FR" sz="2400" dirty="0"/>
              <a:t>; </a:t>
            </a:r>
            <a:r>
              <a:rPr lang="fr-FR" sz="2400" b="1" dirty="0"/>
              <a:t>3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(I)</a:t>
            </a:r>
            <a:r>
              <a:rPr lang="fr-FR" sz="2400" dirty="0"/>
              <a:t>; </a:t>
            </a:r>
            <a:r>
              <a:rPr lang="fr-FR" sz="2400" b="1" dirty="0"/>
              <a:t>4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(IV)</a:t>
            </a:r>
          </a:p>
          <a:p>
            <a:pPr marL="88900" indent="-12700">
              <a:buAutoNum type="alphaUcPeriod"/>
            </a:pPr>
            <a:r>
              <a:rPr lang="fr-FR" sz="2400" b="1" dirty="0"/>
              <a:t>1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(IV)</a:t>
            </a:r>
            <a:r>
              <a:rPr lang="fr-FR" sz="2400" dirty="0"/>
              <a:t>; </a:t>
            </a:r>
            <a:r>
              <a:rPr lang="fr-FR" sz="2400" b="1" dirty="0"/>
              <a:t>2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(III)</a:t>
            </a:r>
            <a:r>
              <a:rPr lang="fr-FR" sz="2400" dirty="0"/>
              <a:t>; </a:t>
            </a:r>
            <a:r>
              <a:rPr lang="fr-FR" sz="2400" b="1" dirty="0"/>
              <a:t>3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(II)</a:t>
            </a:r>
            <a:r>
              <a:rPr lang="fr-FR" sz="2400" dirty="0"/>
              <a:t>; </a:t>
            </a:r>
            <a:r>
              <a:rPr lang="fr-FR" sz="2400" b="1" dirty="0"/>
              <a:t>4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(I)</a:t>
            </a:r>
          </a:p>
          <a:p>
            <a:pPr marL="88900" indent="-12700">
              <a:buAutoNum type="alphaUcPeriod"/>
            </a:pPr>
            <a:r>
              <a:rPr lang="fr-FR" sz="2400" b="1" dirty="0"/>
              <a:t>1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(I)</a:t>
            </a:r>
            <a:r>
              <a:rPr lang="fr-FR" sz="2400" dirty="0"/>
              <a:t>; </a:t>
            </a:r>
            <a:r>
              <a:rPr lang="fr-FR" sz="2400" b="1" dirty="0"/>
              <a:t>2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(II)</a:t>
            </a:r>
            <a:r>
              <a:rPr lang="fr-FR" sz="2400" dirty="0"/>
              <a:t>; </a:t>
            </a:r>
            <a:r>
              <a:rPr lang="fr-FR" sz="2400" b="1" dirty="0"/>
              <a:t>3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(III)</a:t>
            </a:r>
            <a:r>
              <a:rPr lang="fr-FR" sz="2400" dirty="0"/>
              <a:t>; </a:t>
            </a:r>
            <a:r>
              <a:rPr lang="fr-FR" sz="2400" b="1" dirty="0"/>
              <a:t>4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(IV)</a:t>
            </a:r>
            <a:endParaRPr lang="fr-FR" sz="2400" dirty="0"/>
          </a:p>
        </p:txBody>
      </p:sp>
      <p:sp>
        <p:nvSpPr>
          <p:cNvPr id="28" name="ZoneTexte 27">
            <a:extLst>
              <a:ext uri="{FF2B5EF4-FFF2-40B4-BE49-F238E27FC236}">
                <a16:creationId xmlns:a16="http://schemas.microsoft.com/office/drawing/2014/main" id="{9315EAFF-E507-476D-9397-BD56807D626F}"/>
              </a:ext>
            </a:extLst>
          </p:cNvPr>
          <p:cNvSpPr txBox="1"/>
          <p:nvPr/>
        </p:nvSpPr>
        <p:spPr>
          <a:xfrm>
            <a:off x="-34578" y="1008941"/>
            <a:ext cx="912625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b="1" dirty="0">
                <a:latin typeface="Calibri" panose="020F0502020204030204" pitchFamily="34" charset="0"/>
                <a:cs typeface="Calibri" panose="020F0502020204030204" pitchFamily="34" charset="0"/>
              </a:rPr>
              <a:t>Appariez chacune des phases du potentiel</a:t>
            </a:r>
          </a:p>
          <a:p>
            <a:pPr>
              <a:tabLst>
                <a:tab pos="539750" algn="l"/>
                <a:tab pos="3949700" algn="l"/>
              </a:tabLst>
            </a:pPr>
            <a:r>
              <a:rPr lang="fr-FR" sz="2400" b="1" dirty="0">
                <a:latin typeface="Calibri" panose="020F0502020204030204" pitchFamily="34" charset="0"/>
                <a:cs typeface="Calibri" panose="020F0502020204030204" pitchFamily="34" charset="0"/>
              </a:rPr>
              <a:t>	d’action avec les noms proposés</a:t>
            </a:r>
          </a:p>
        </p:txBody>
      </p:sp>
    </p:spTree>
    <p:extLst>
      <p:ext uri="{BB962C8B-B14F-4D97-AF65-F5344CB8AC3E}">
        <p14:creationId xmlns:p14="http://schemas.microsoft.com/office/powerpoint/2010/main" val="41820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uiExpand="1" build="p"/>
      <p:bldP spid="26" grpId="0" animBg="1"/>
      <p:bldP spid="28" grpId="0" uiExpand="1" build="p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>
            <a:extLst>
              <a:ext uri="{FF2B5EF4-FFF2-40B4-BE49-F238E27FC236}">
                <a16:creationId xmlns:a16="http://schemas.microsoft.com/office/drawing/2014/main" id="{64345321-B5AE-462A-9F96-33EA8E8204D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96" y="10471"/>
            <a:ext cx="1276584" cy="952529"/>
          </a:xfrm>
          <a:prstGeom prst="rect">
            <a:avLst/>
          </a:prstGeom>
        </p:spPr>
      </p:pic>
      <p:sp>
        <p:nvSpPr>
          <p:cNvPr id="4" name="ZoneTexte 3">
            <a:extLst>
              <a:ext uri="{FF2B5EF4-FFF2-40B4-BE49-F238E27FC236}">
                <a16:creationId xmlns:a16="http://schemas.microsoft.com/office/drawing/2014/main" id="{ED7B2A11-C932-4879-B16B-A69271E88BAA}"/>
              </a:ext>
            </a:extLst>
          </p:cNvPr>
          <p:cNvSpPr txBox="1"/>
          <p:nvPr/>
        </p:nvSpPr>
        <p:spPr>
          <a:xfrm>
            <a:off x="3419871" y="1037141"/>
            <a:ext cx="57063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2400" dirty="0">
                <a:latin typeface="Calibri" panose="020F0502020204030204" pitchFamily="34" charset="0"/>
                <a:cs typeface="Calibri" panose="020F0502020204030204" pitchFamily="34" charset="0"/>
              </a:rPr>
              <a:t>		En utilisant les définitions que nous venons de voir,</a:t>
            </a:r>
          </a:p>
        </p:txBody>
      </p:sp>
      <p:pic>
        <p:nvPicPr>
          <p:cNvPr id="17" name="Image 16">
            <a:extLst>
              <a:ext uri="{FF2B5EF4-FFF2-40B4-BE49-F238E27FC236}">
                <a16:creationId xmlns:a16="http://schemas.microsoft.com/office/drawing/2014/main" id="{2A6B7310-C9FA-4456-9EDA-DC19F8B6B4A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83362" y="1900984"/>
            <a:ext cx="2808312" cy="2700508"/>
          </a:xfrm>
          <a:prstGeom prst="rect">
            <a:avLst/>
          </a:prstGeom>
        </p:spPr>
      </p:pic>
      <p:pic>
        <p:nvPicPr>
          <p:cNvPr id="5" name="Image 4">
            <a:extLst>
              <a:ext uri="{FF2B5EF4-FFF2-40B4-BE49-F238E27FC236}">
                <a16:creationId xmlns:a16="http://schemas.microsoft.com/office/drawing/2014/main" id="{B9C266FB-836A-48FF-A41D-533B785A45B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9592" y="1854739"/>
            <a:ext cx="3024336" cy="2512380"/>
          </a:xfrm>
          <a:prstGeom prst="rect">
            <a:avLst/>
          </a:prstGeom>
        </p:spPr>
      </p:pic>
      <p:grpSp>
        <p:nvGrpSpPr>
          <p:cNvPr id="24" name="Groupe 23">
            <a:extLst>
              <a:ext uri="{FF2B5EF4-FFF2-40B4-BE49-F238E27FC236}">
                <a16:creationId xmlns:a16="http://schemas.microsoft.com/office/drawing/2014/main" id="{305BF30E-2F9F-414A-832D-2A98AF3346DB}"/>
              </a:ext>
            </a:extLst>
          </p:cNvPr>
          <p:cNvGrpSpPr/>
          <p:nvPr/>
        </p:nvGrpSpPr>
        <p:grpSpPr>
          <a:xfrm>
            <a:off x="323489" y="4625168"/>
            <a:ext cx="1656223" cy="2088232"/>
            <a:chOff x="1691680" y="4761684"/>
            <a:chExt cx="1656223" cy="2088232"/>
          </a:xfrm>
        </p:grpSpPr>
        <p:sp>
          <p:nvSpPr>
            <p:cNvPr id="12" name="ZoneTexte 11">
              <a:extLst>
                <a:ext uri="{FF2B5EF4-FFF2-40B4-BE49-F238E27FC236}">
                  <a16:creationId xmlns:a16="http://schemas.microsoft.com/office/drawing/2014/main" id="{D72BBAAE-5787-4922-B5C5-6550EFE3E490}"/>
                </a:ext>
              </a:extLst>
            </p:cNvPr>
            <p:cNvSpPr txBox="1"/>
            <p:nvPr/>
          </p:nvSpPr>
          <p:spPr>
            <a:xfrm>
              <a:off x="1691680" y="4761684"/>
              <a:ext cx="1656223" cy="461665"/>
            </a:xfrm>
            <a:prstGeom prst="rect">
              <a:avLst/>
            </a:prstGeom>
            <a:noFill/>
            <a:ln>
              <a:solidFill>
                <a:schemeClr val="bg1">
                  <a:lumMod val="75000"/>
                  <a:lumOff val="25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fr-FR" sz="2400" b="1" dirty="0">
                  <a:solidFill>
                    <a:schemeClr val="accent2"/>
                  </a:solidFill>
                </a:rPr>
                <a:t>1. </a:t>
              </a:r>
              <a:r>
                <a:rPr lang="fr-FR" sz="2400" dirty="0"/>
                <a:t>Phase 1</a:t>
              </a:r>
            </a:p>
          </p:txBody>
        </p:sp>
        <p:sp>
          <p:nvSpPr>
            <p:cNvPr id="18" name="ZoneTexte 17">
              <a:extLst>
                <a:ext uri="{FF2B5EF4-FFF2-40B4-BE49-F238E27FC236}">
                  <a16:creationId xmlns:a16="http://schemas.microsoft.com/office/drawing/2014/main" id="{E5CD3F79-55AA-4AF1-8A3C-C8B0A74FDE17}"/>
                </a:ext>
              </a:extLst>
            </p:cNvPr>
            <p:cNvSpPr txBox="1"/>
            <p:nvPr/>
          </p:nvSpPr>
          <p:spPr>
            <a:xfrm>
              <a:off x="1691680" y="5297490"/>
              <a:ext cx="1656223" cy="461665"/>
            </a:xfrm>
            <a:prstGeom prst="rect">
              <a:avLst/>
            </a:prstGeom>
            <a:noFill/>
            <a:ln>
              <a:solidFill>
                <a:schemeClr val="bg1">
                  <a:lumMod val="75000"/>
                  <a:lumOff val="25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fr-FR" sz="2400" b="1" dirty="0">
                  <a:solidFill>
                    <a:schemeClr val="accent2"/>
                  </a:solidFill>
                </a:rPr>
                <a:t>2. </a:t>
              </a:r>
              <a:r>
                <a:rPr lang="fr-FR" sz="2400" dirty="0"/>
                <a:t>Phase 2</a:t>
              </a:r>
            </a:p>
          </p:txBody>
        </p:sp>
        <p:sp>
          <p:nvSpPr>
            <p:cNvPr id="19" name="ZoneTexte 18">
              <a:extLst>
                <a:ext uri="{FF2B5EF4-FFF2-40B4-BE49-F238E27FC236}">
                  <a16:creationId xmlns:a16="http://schemas.microsoft.com/office/drawing/2014/main" id="{8CCEDF2B-F182-4FBC-A8D8-8D9B028A5961}"/>
                </a:ext>
              </a:extLst>
            </p:cNvPr>
            <p:cNvSpPr txBox="1"/>
            <p:nvPr/>
          </p:nvSpPr>
          <p:spPr>
            <a:xfrm>
              <a:off x="1691680" y="5841804"/>
              <a:ext cx="1656223" cy="461665"/>
            </a:xfrm>
            <a:prstGeom prst="rect">
              <a:avLst/>
            </a:prstGeom>
            <a:noFill/>
            <a:ln>
              <a:solidFill>
                <a:schemeClr val="bg1">
                  <a:lumMod val="75000"/>
                  <a:lumOff val="25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fr-FR" sz="2400" b="1" dirty="0">
                  <a:solidFill>
                    <a:schemeClr val="accent2"/>
                  </a:solidFill>
                </a:rPr>
                <a:t>3. </a:t>
              </a:r>
              <a:r>
                <a:rPr lang="fr-FR" sz="2400" dirty="0"/>
                <a:t>Phase 3</a:t>
              </a:r>
            </a:p>
          </p:txBody>
        </p:sp>
        <p:sp>
          <p:nvSpPr>
            <p:cNvPr id="20" name="ZoneTexte 19">
              <a:extLst>
                <a:ext uri="{FF2B5EF4-FFF2-40B4-BE49-F238E27FC236}">
                  <a16:creationId xmlns:a16="http://schemas.microsoft.com/office/drawing/2014/main" id="{35D4CD1C-79A1-4F1C-816D-823398785EE6}"/>
                </a:ext>
              </a:extLst>
            </p:cNvPr>
            <p:cNvSpPr txBox="1"/>
            <p:nvPr/>
          </p:nvSpPr>
          <p:spPr>
            <a:xfrm>
              <a:off x="1691680" y="6388251"/>
              <a:ext cx="1656223" cy="461665"/>
            </a:xfrm>
            <a:prstGeom prst="rect">
              <a:avLst/>
            </a:prstGeom>
            <a:noFill/>
            <a:ln>
              <a:solidFill>
                <a:schemeClr val="bg1">
                  <a:lumMod val="75000"/>
                  <a:lumOff val="25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fr-FR" sz="2400" b="1" dirty="0">
                  <a:solidFill>
                    <a:schemeClr val="accent2"/>
                  </a:solidFill>
                </a:rPr>
                <a:t>4. </a:t>
              </a:r>
              <a:r>
                <a:rPr lang="fr-FR" sz="2400" dirty="0"/>
                <a:t>Phase 4</a:t>
              </a:r>
            </a:p>
          </p:txBody>
        </p:sp>
      </p:grpSp>
      <p:sp>
        <p:nvSpPr>
          <p:cNvPr id="26" name="ZoneTexte 25">
            <a:extLst>
              <a:ext uri="{FF2B5EF4-FFF2-40B4-BE49-F238E27FC236}">
                <a16:creationId xmlns:a16="http://schemas.microsoft.com/office/drawing/2014/main" id="{76279E2F-BDB0-43B8-A1CF-4966EF6A2569}"/>
              </a:ext>
            </a:extLst>
          </p:cNvPr>
          <p:cNvSpPr txBox="1"/>
          <p:nvPr/>
        </p:nvSpPr>
        <p:spPr>
          <a:xfrm>
            <a:off x="5370922" y="4662537"/>
            <a:ext cx="3687166" cy="1938992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fr-FR" sz="2400" b="1" u="sng" dirty="0"/>
              <a:t>Réponses</a:t>
            </a:r>
            <a:r>
              <a:rPr lang="fr-FR" sz="2400" dirty="0"/>
              <a:t>: </a:t>
            </a:r>
            <a:endParaRPr lang="fr-FR" sz="2800" dirty="0"/>
          </a:p>
          <a:p>
            <a:pPr marL="88900" indent="-12700">
              <a:buAutoNum type="alphaUcPeriod"/>
            </a:pPr>
            <a:r>
              <a:rPr lang="fr-FR" sz="2400" b="1" dirty="0"/>
              <a:t>1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(I)</a:t>
            </a:r>
            <a:r>
              <a:rPr lang="fr-FR" sz="2400" dirty="0"/>
              <a:t>; </a:t>
            </a:r>
            <a:r>
              <a:rPr lang="fr-FR" sz="2400" b="1" dirty="0"/>
              <a:t>2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(IV)</a:t>
            </a:r>
            <a:r>
              <a:rPr lang="fr-FR" sz="2400" dirty="0"/>
              <a:t>; </a:t>
            </a:r>
            <a:r>
              <a:rPr lang="fr-FR" sz="2400" b="1" dirty="0"/>
              <a:t>3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(II)</a:t>
            </a:r>
            <a:r>
              <a:rPr lang="fr-FR" sz="2400" dirty="0"/>
              <a:t>; </a:t>
            </a:r>
            <a:r>
              <a:rPr lang="fr-FR" sz="2400" b="1" dirty="0"/>
              <a:t>4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(III)</a:t>
            </a:r>
            <a:r>
              <a:rPr lang="fr-FR" sz="2400" dirty="0"/>
              <a:t> </a:t>
            </a:r>
          </a:p>
          <a:p>
            <a:pPr marL="88900" indent="-12700">
              <a:buAutoNum type="alphaUcPeriod"/>
            </a:pPr>
            <a:r>
              <a:rPr lang="fr-FR" sz="2400" b="1" dirty="0"/>
              <a:t>1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(II)</a:t>
            </a:r>
            <a:r>
              <a:rPr lang="fr-FR" sz="2400" dirty="0"/>
              <a:t>; </a:t>
            </a:r>
            <a:r>
              <a:rPr lang="fr-FR" sz="2400" b="1" dirty="0"/>
              <a:t>2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(III)</a:t>
            </a:r>
            <a:r>
              <a:rPr lang="fr-FR" sz="2400" dirty="0"/>
              <a:t>; </a:t>
            </a:r>
            <a:r>
              <a:rPr lang="fr-FR" sz="2400" b="1" dirty="0"/>
              <a:t>3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(I)</a:t>
            </a:r>
            <a:r>
              <a:rPr lang="fr-FR" sz="2400" dirty="0"/>
              <a:t>; </a:t>
            </a:r>
            <a:r>
              <a:rPr lang="fr-FR" sz="2400" b="1" dirty="0"/>
              <a:t>4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(IV)</a:t>
            </a:r>
          </a:p>
          <a:p>
            <a:pPr marL="88900" indent="-12700">
              <a:buAutoNum type="alphaUcPeriod"/>
            </a:pPr>
            <a:r>
              <a:rPr lang="fr-FR" sz="2400" b="1" dirty="0"/>
              <a:t>1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(IV)</a:t>
            </a:r>
            <a:r>
              <a:rPr lang="fr-FR" sz="2400" dirty="0"/>
              <a:t>; </a:t>
            </a:r>
            <a:r>
              <a:rPr lang="fr-FR" sz="2400" b="1" dirty="0"/>
              <a:t>2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(III)</a:t>
            </a:r>
            <a:r>
              <a:rPr lang="fr-FR" sz="2400" dirty="0"/>
              <a:t>; </a:t>
            </a:r>
            <a:r>
              <a:rPr lang="fr-FR" sz="2400" b="1" dirty="0"/>
              <a:t>3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(II)</a:t>
            </a:r>
            <a:r>
              <a:rPr lang="fr-FR" sz="2400" dirty="0"/>
              <a:t>; </a:t>
            </a:r>
            <a:r>
              <a:rPr lang="fr-FR" sz="2400" b="1" dirty="0"/>
              <a:t>4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(I)</a:t>
            </a:r>
          </a:p>
          <a:p>
            <a:pPr marL="88900" indent="-12700">
              <a:buAutoNum type="alphaUcPeriod"/>
            </a:pPr>
            <a:r>
              <a:rPr lang="fr-FR" sz="2400" b="1" dirty="0"/>
              <a:t>1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(I)</a:t>
            </a:r>
            <a:r>
              <a:rPr lang="fr-FR" sz="2400" dirty="0"/>
              <a:t>; </a:t>
            </a:r>
            <a:r>
              <a:rPr lang="fr-FR" sz="2400" b="1" dirty="0"/>
              <a:t>2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(II)</a:t>
            </a:r>
            <a:r>
              <a:rPr lang="fr-FR" sz="2400" dirty="0"/>
              <a:t>; </a:t>
            </a:r>
            <a:r>
              <a:rPr lang="fr-FR" sz="2400" b="1" dirty="0"/>
              <a:t>3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(III)</a:t>
            </a:r>
            <a:r>
              <a:rPr lang="fr-FR" sz="2400" dirty="0"/>
              <a:t>; </a:t>
            </a:r>
            <a:r>
              <a:rPr lang="fr-FR" sz="2400" b="1" dirty="0"/>
              <a:t>4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(IV)</a:t>
            </a:r>
            <a:endParaRPr lang="fr-FR" sz="2400" dirty="0"/>
          </a:p>
        </p:txBody>
      </p:sp>
      <p:sp>
        <p:nvSpPr>
          <p:cNvPr id="28" name="ZoneTexte 27">
            <a:extLst>
              <a:ext uri="{FF2B5EF4-FFF2-40B4-BE49-F238E27FC236}">
                <a16:creationId xmlns:a16="http://schemas.microsoft.com/office/drawing/2014/main" id="{9315EAFF-E507-476D-9397-BD56807D626F}"/>
              </a:ext>
            </a:extLst>
          </p:cNvPr>
          <p:cNvSpPr txBox="1"/>
          <p:nvPr/>
        </p:nvSpPr>
        <p:spPr>
          <a:xfrm>
            <a:off x="-34578" y="1008941"/>
            <a:ext cx="912625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b="1" dirty="0">
                <a:latin typeface="Calibri" panose="020F0502020204030204" pitchFamily="34" charset="0"/>
                <a:cs typeface="Calibri" panose="020F0502020204030204" pitchFamily="34" charset="0"/>
              </a:rPr>
              <a:t>Appariez chacune des phases du potentiel</a:t>
            </a:r>
          </a:p>
          <a:p>
            <a:pPr>
              <a:tabLst>
                <a:tab pos="539750" algn="l"/>
                <a:tab pos="3949700" algn="l"/>
              </a:tabLst>
            </a:pPr>
            <a:r>
              <a:rPr lang="fr-FR" sz="2400" b="1" dirty="0">
                <a:latin typeface="Calibri" panose="020F0502020204030204" pitchFamily="34" charset="0"/>
                <a:cs typeface="Calibri" panose="020F0502020204030204" pitchFamily="34" charset="0"/>
              </a:rPr>
              <a:t>	d’action avec les noms proposés</a:t>
            </a:r>
          </a:p>
        </p:txBody>
      </p:sp>
      <p:sp>
        <p:nvSpPr>
          <p:cNvPr id="27" name="ZoneTexte 26">
            <a:extLst>
              <a:ext uri="{FF2B5EF4-FFF2-40B4-BE49-F238E27FC236}">
                <a16:creationId xmlns:a16="http://schemas.microsoft.com/office/drawing/2014/main" id="{FBF3259C-FCDE-4E67-B71B-D34E376DF4C4}"/>
              </a:ext>
            </a:extLst>
          </p:cNvPr>
          <p:cNvSpPr txBox="1"/>
          <p:nvPr/>
        </p:nvSpPr>
        <p:spPr>
          <a:xfrm>
            <a:off x="17748" y="-24482"/>
            <a:ext cx="9108504" cy="1077218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r"/>
            <a:r>
              <a:rPr lang="fr-FR" sz="3200" dirty="0">
                <a:solidFill>
                  <a:schemeClr val="bg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QUIZZ 4 - APPARIEMENT - CHOIX UNIQUE</a:t>
            </a:r>
          </a:p>
          <a:p>
            <a:pPr algn="r"/>
            <a:r>
              <a:rPr lang="fr-FR" sz="3200" b="1" dirty="0">
                <a:solidFill>
                  <a:schemeClr val="bg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REPONSE</a:t>
            </a:r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id="{31176608-09AB-4419-8DE5-8529450E1CA6}"/>
              </a:ext>
            </a:extLst>
          </p:cNvPr>
          <p:cNvSpPr txBox="1"/>
          <p:nvPr/>
        </p:nvSpPr>
        <p:spPr>
          <a:xfrm>
            <a:off x="2160366" y="4619126"/>
            <a:ext cx="2765501" cy="461665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fr-FR" sz="2400" b="1" dirty="0">
                <a:solidFill>
                  <a:schemeClr val="accent2"/>
                </a:solidFill>
                <a:latin typeface="Algerian" panose="04020705040A02060702" pitchFamily="82" charset="0"/>
              </a:rPr>
              <a:t>IV. </a:t>
            </a:r>
            <a:r>
              <a:rPr lang="fr-FR" sz="2400" b="1" dirty="0">
                <a:solidFill>
                  <a:schemeClr val="accent6">
                    <a:lumMod val="75000"/>
                  </a:schemeClr>
                </a:solidFill>
              </a:rPr>
              <a:t>Dépolarisation</a:t>
            </a:r>
          </a:p>
        </p:txBody>
      </p:sp>
      <p:sp>
        <p:nvSpPr>
          <p:cNvPr id="31" name="ZoneTexte 30">
            <a:extLst>
              <a:ext uri="{FF2B5EF4-FFF2-40B4-BE49-F238E27FC236}">
                <a16:creationId xmlns:a16="http://schemas.microsoft.com/office/drawing/2014/main" id="{4D10962A-C578-48EB-8E6A-430F01599D63}"/>
              </a:ext>
            </a:extLst>
          </p:cNvPr>
          <p:cNvSpPr txBox="1"/>
          <p:nvPr/>
        </p:nvSpPr>
        <p:spPr>
          <a:xfrm>
            <a:off x="2165179" y="5703311"/>
            <a:ext cx="3148619" cy="461665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fr-FR" sz="2400" b="1" dirty="0">
                <a:solidFill>
                  <a:schemeClr val="accent2"/>
                </a:solidFill>
                <a:latin typeface="Algerian" panose="04020705040A02060702" pitchFamily="82" charset="0"/>
              </a:rPr>
              <a:t>II. </a:t>
            </a:r>
            <a:r>
              <a:rPr lang="fr-FR" sz="2400" b="1" dirty="0">
                <a:solidFill>
                  <a:schemeClr val="accent3"/>
                </a:solidFill>
              </a:rPr>
              <a:t>Hyperpolarisation</a:t>
            </a:r>
          </a:p>
        </p:txBody>
      </p:sp>
      <p:sp>
        <p:nvSpPr>
          <p:cNvPr id="32" name="ZoneTexte 31">
            <a:extLst>
              <a:ext uri="{FF2B5EF4-FFF2-40B4-BE49-F238E27FC236}">
                <a16:creationId xmlns:a16="http://schemas.microsoft.com/office/drawing/2014/main" id="{E13290D5-6388-4A3E-9518-E754B79CCA67}"/>
              </a:ext>
            </a:extLst>
          </p:cNvPr>
          <p:cNvSpPr txBox="1"/>
          <p:nvPr/>
        </p:nvSpPr>
        <p:spPr>
          <a:xfrm>
            <a:off x="2161985" y="5168438"/>
            <a:ext cx="2763898" cy="461665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fr-FR" sz="2400" b="1" dirty="0">
                <a:solidFill>
                  <a:schemeClr val="accent2"/>
                </a:solidFill>
                <a:latin typeface="Algerian" panose="04020705040A02060702" pitchFamily="82" charset="0"/>
              </a:rPr>
              <a:t>III. </a:t>
            </a:r>
            <a:r>
              <a:rPr lang="fr-FR" sz="2400" b="1" dirty="0"/>
              <a:t>Repolarisation</a:t>
            </a:r>
          </a:p>
        </p:txBody>
      </p:sp>
      <p:sp>
        <p:nvSpPr>
          <p:cNvPr id="33" name="ZoneTexte 32">
            <a:extLst>
              <a:ext uri="{FF2B5EF4-FFF2-40B4-BE49-F238E27FC236}">
                <a16:creationId xmlns:a16="http://schemas.microsoft.com/office/drawing/2014/main" id="{7B5338AE-2C37-49C3-8938-052E1E78F474}"/>
              </a:ext>
            </a:extLst>
          </p:cNvPr>
          <p:cNvSpPr txBox="1"/>
          <p:nvPr/>
        </p:nvSpPr>
        <p:spPr>
          <a:xfrm>
            <a:off x="2160366" y="6251735"/>
            <a:ext cx="2198038" cy="461665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fr-FR" sz="2400" b="1" dirty="0">
                <a:solidFill>
                  <a:schemeClr val="accent2"/>
                </a:solidFill>
                <a:latin typeface="Algerian" panose="04020705040A02060702" pitchFamily="82" charset="0"/>
              </a:rPr>
              <a:t>I. </a:t>
            </a:r>
            <a:r>
              <a:rPr lang="fr-FR" sz="2400" b="1" dirty="0">
                <a:latin typeface="Arial" panose="020B0604020202020204" pitchFamily="34" charset="0"/>
                <a:cs typeface="Arial" panose="020B0604020202020204" pitchFamily="34" charset="0"/>
              </a:rPr>
              <a:t>Polarisation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09565AD-16DF-486F-B7FA-1E99CE6D5D51}"/>
              </a:ext>
            </a:extLst>
          </p:cNvPr>
          <p:cNvSpPr/>
          <p:nvPr/>
        </p:nvSpPr>
        <p:spPr>
          <a:xfrm>
            <a:off x="5350082" y="5112542"/>
            <a:ext cx="3614405" cy="652464"/>
          </a:xfrm>
          <a:prstGeom prst="rect">
            <a:avLst/>
          </a:prstGeom>
          <a:solidFill>
            <a:schemeClr val="accent6">
              <a:lumMod val="20000"/>
              <a:lumOff val="80000"/>
              <a:alpha val="6313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76474D57-A78E-4080-BA5E-3B3673A7960E}"/>
              </a:ext>
            </a:extLst>
          </p:cNvPr>
          <p:cNvSpPr/>
          <p:nvPr/>
        </p:nvSpPr>
        <p:spPr>
          <a:xfrm>
            <a:off x="5467568" y="6139864"/>
            <a:ext cx="3614405" cy="461665"/>
          </a:xfrm>
          <a:prstGeom prst="rect">
            <a:avLst/>
          </a:prstGeom>
          <a:solidFill>
            <a:schemeClr val="accent6">
              <a:lumMod val="20000"/>
              <a:lumOff val="80000"/>
              <a:alpha val="6313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sp>
        <p:nvSpPr>
          <p:cNvPr id="35" name="Rectangle 22">
            <a:extLst>
              <a:ext uri="{FF2B5EF4-FFF2-40B4-BE49-F238E27FC236}">
                <a16:creationId xmlns:a16="http://schemas.microsoft.com/office/drawing/2014/main" id="{80BDDA5E-9641-48AF-B92C-FE3A8F3DD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7891" y="3456703"/>
            <a:ext cx="1674229" cy="707886"/>
          </a:xfrm>
          <a:prstGeom prst="rect">
            <a:avLst/>
          </a:prstGeom>
          <a:noFill/>
          <a:ln w="9525">
            <a:solidFill>
              <a:srgbClr val="C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fr-FR" sz="2000" dirty="0">
                <a:solidFill>
                  <a:schemeClr val="accent2"/>
                </a:solidFill>
              </a:rPr>
              <a:t>POTENTIEL DE REPOS</a:t>
            </a:r>
          </a:p>
        </p:txBody>
      </p:sp>
      <p:cxnSp>
        <p:nvCxnSpPr>
          <p:cNvPr id="36" name="Connecteur droit 35">
            <a:extLst>
              <a:ext uri="{FF2B5EF4-FFF2-40B4-BE49-F238E27FC236}">
                <a16:creationId xmlns:a16="http://schemas.microsoft.com/office/drawing/2014/main" id="{5214FE0E-0853-4041-9CA8-BC593D54CB4F}"/>
              </a:ext>
            </a:extLst>
          </p:cNvPr>
          <p:cNvCxnSpPr>
            <a:cxnSpLocks/>
          </p:cNvCxnSpPr>
          <p:nvPr/>
        </p:nvCxnSpPr>
        <p:spPr>
          <a:xfrm>
            <a:off x="1475928" y="3849224"/>
            <a:ext cx="2448000" cy="36000"/>
          </a:xfrm>
          <a:prstGeom prst="line">
            <a:avLst/>
          </a:prstGeom>
          <a:ln w="28575">
            <a:solidFill>
              <a:srgbClr val="C00000"/>
            </a:solidFill>
            <a:prstDash val="sysDot"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873550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30" grpId="0" animBg="1"/>
      <p:bldP spid="31" grpId="0" animBg="1"/>
      <p:bldP spid="32" grpId="0" animBg="1"/>
      <p:bldP spid="33" grpId="0" animBg="1"/>
      <p:bldP spid="6" grpId="0" animBg="1"/>
      <p:bldP spid="34" grpId="0" animBg="1"/>
      <p:bldP spid="35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2" name="ZoneTexte 5"/>
          <p:cNvSpPr txBox="1">
            <a:spLocks noChangeArrowheads="1"/>
          </p:cNvSpPr>
          <p:nvPr/>
        </p:nvSpPr>
        <p:spPr bwMode="auto">
          <a:xfrm>
            <a:off x="0" y="571500"/>
            <a:ext cx="9144000" cy="1570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endParaRPr lang="fr-FR" sz="3200" dirty="0"/>
          </a:p>
          <a:p>
            <a:pPr algn="ctr"/>
            <a:r>
              <a:rPr lang="fr-FR" sz="3200" dirty="0"/>
              <a:t>Forme du potentiel d’action d’un muscle strié</a:t>
            </a:r>
          </a:p>
          <a:p>
            <a:pPr algn="ctr"/>
            <a:endParaRPr lang="fr-FR" sz="3200" dirty="0">
              <a:solidFill>
                <a:srgbClr val="FFFF00"/>
              </a:solidFill>
            </a:endParaRPr>
          </a:p>
        </p:txBody>
      </p:sp>
      <p:grpSp>
        <p:nvGrpSpPr>
          <p:cNvPr id="2" name="Groupe 9"/>
          <p:cNvGrpSpPr>
            <a:grpSpLocks/>
          </p:cNvGrpSpPr>
          <p:nvPr/>
        </p:nvGrpSpPr>
        <p:grpSpPr bwMode="auto">
          <a:xfrm>
            <a:off x="4000500" y="1631950"/>
            <a:ext cx="5072063" cy="4087813"/>
            <a:chOff x="3357522" y="2214554"/>
            <a:chExt cx="5072130" cy="4087738"/>
          </a:xfrm>
        </p:grpSpPr>
        <p:pic>
          <p:nvPicPr>
            <p:cNvPr id="17423" name="Image 4" descr="PA_musculaire.jpg"/>
            <p:cNvPicPr>
              <a:picLocks noChangeAspect="1"/>
            </p:cNvPicPr>
            <p:nvPr/>
          </p:nvPicPr>
          <p:blipFill>
            <a:blip r:embed="rId2" cstate="print">
              <a:lum contrast="10000"/>
            </a:blip>
            <a:srcRect l="9106" t="11710" r="14066" b="17030"/>
            <a:stretch>
              <a:fillRect/>
            </a:stretch>
          </p:blipFill>
          <p:spPr bwMode="auto">
            <a:xfrm>
              <a:off x="3357522" y="2214554"/>
              <a:ext cx="5072130" cy="40877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" name="Rectangle 8"/>
            <p:cNvSpPr/>
            <p:nvPr/>
          </p:nvSpPr>
          <p:spPr>
            <a:xfrm>
              <a:off x="6127747" y="2230429"/>
              <a:ext cx="2286030" cy="192877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fr-FR"/>
            </a:p>
          </p:txBody>
        </p:sp>
      </p:grpSp>
      <p:sp>
        <p:nvSpPr>
          <p:cNvPr id="12" name="Rectangle 11"/>
          <p:cNvSpPr/>
          <p:nvPr/>
        </p:nvSpPr>
        <p:spPr>
          <a:xfrm>
            <a:off x="71438" y="5286375"/>
            <a:ext cx="642937" cy="28575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3" name="Triangle isocèle 12"/>
          <p:cNvSpPr/>
          <p:nvPr/>
        </p:nvSpPr>
        <p:spPr>
          <a:xfrm rot="15067140">
            <a:off x="2151857" y="2407444"/>
            <a:ext cx="265112" cy="857250"/>
          </a:xfrm>
          <a:prstGeom prst="triangle">
            <a:avLst/>
          </a:prstGeom>
          <a:solidFill>
            <a:srgbClr val="4F81BD">
              <a:alpha val="32941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4" name="Triangle isocèle 13"/>
          <p:cNvSpPr/>
          <p:nvPr/>
        </p:nvSpPr>
        <p:spPr>
          <a:xfrm rot="13325847">
            <a:off x="2254250" y="3692525"/>
            <a:ext cx="261938" cy="857250"/>
          </a:xfrm>
          <a:prstGeom prst="triangle">
            <a:avLst/>
          </a:prstGeom>
          <a:solidFill>
            <a:schemeClr val="accent1">
              <a:alpha val="38039"/>
            </a:schemeClr>
          </a:solidFill>
          <a:ln>
            <a:solidFill>
              <a:srgbClr val="4F81B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7417" name="ZoneTexte 15"/>
          <p:cNvSpPr txBox="1">
            <a:spLocks noChangeArrowheads="1"/>
          </p:cNvSpPr>
          <p:nvPr/>
        </p:nvSpPr>
        <p:spPr bwMode="auto">
          <a:xfrm>
            <a:off x="2428875" y="3702050"/>
            <a:ext cx="3508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b="1">
                <a:solidFill>
                  <a:schemeClr val="bg1"/>
                </a:solidFill>
              </a:rPr>
              <a:t>R</a:t>
            </a:r>
          </a:p>
        </p:txBody>
      </p:sp>
      <p:sp>
        <p:nvSpPr>
          <p:cNvPr id="17418" name="ZoneTexte 16"/>
          <p:cNvSpPr txBox="1">
            <a:spLocks noChangeArrowheads="1"/>
          </p:cNvSpPr>
          <p:nvPr/>
        </p:nvSpPr>
        <p:spPr bwMode="auto">
          <a:xfrm>
            <a:off x="2373313" y="2555875"/>
            <a:ext cx="350837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b="1">
                <a:solidFill>
                  <a:schemeClr val="bg1"/>
                </a:solidFill>
              </a:rPr>
              <a:t>S</a:t>
            </a:r>
          </a:p>
        </p:txBody>
      </p:sp>
      <p:sp>
        <p:nvSpPr>
          <p:cNvPr id="17419" name="ZoneTexte 17"/>
          <p:cNvSpPr txBox="1">
            <a:spLocks noChangeArrowheads="1"/>
          </p:cNvSpPr>
          <p:nvPr/>
        </p:nvSpPr>
        <p:spPr bwMode="auto">
          <a:xfrm>
            <a:off x="142875" y="5956300"/>
            <a:ext cx="7067550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400"/>
              <a:t>S: Stimulation du neurone moteur</a:t>
            </a:r>
          </a:p>
          <a:p>
            <a:r>
              <a:rPr lang="fr-FR" sz="2400"/>
              <a:t>R: Enregistrement du potentiel d’action musculaire</a:t>
            </a:r>
          </a:p>
        </p:txBody>
      </p:sp>
      <p:sp>
        <p:nvSpPr>
          <p:cNvPr id="19" name="ZoneTexte 18"/>
          <p:cNvSpPr txBox="1">
            <a:spLocks noChangeArrowheads="1"/>
          </p:cNvSpPr>
          <p:nvPr/>
        </p:nvSpPr>
        <p:spPr bwMode="auto">
          <a:xfrm>
            <a:off x="3643313" y="1643063"/>
            <a:ext cx="1071562" cy="4078287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b="1" dirty="0">
                <a:solidFill>
                  <a:schemeClr val="bg1"/>
                </a:solidFill>
              </a:rPr>
              <a:t>Tension</a:t>
            </a:r>
          </a:p>
          <a:p>
            <a:pPr algn="r"/>
            <a:r>
              <a:rPr lang="fr-FR" b="1" dirty="0">
                <a:solidFill>
                  <a:schemeClr val="bg1"/>
                </a:solidFill>
              </a:rPr>
              <a:t>(mV)</a:t>
            </a:r>
          </a:p>
          <a:p>
            <a:pPr algn="r"/>
            <a:endParaRPr lang="fr-FR" b="1" dirty="0">
              <a:solidFill>
                <a:schemeClr val="bg1"/>
              </a:solidFill>
            </a:endParaRPr>
          </a:p>
          <a:p>
            <a:pPr algn="r"/>
            <a:r>
              <a:rPr lang="fr-FR" b="1" dirty="0">
                <a:solidFill>
                  <a:schemeClr val="bg1"/>
                </a:solidFill>
              </a:rPr>
              <a:t>+50</a:t>
            </a:r>
          </a:p>
          <a:p>
            <a:pPr algn="r"/>
            <a:endParaRPr lang="fr-FR" b="1" dirty="0">
              <a:solidFill>
                <a:schemeClr val="bg1"/>
              </a:solidFill>
            </a:endParaRPr>
          </a:p>
          <a:p>
            <a:pPr algn="r"/>
            <a:r>
              <a:rPr lang="fr-FR" b="1" dirty="0">
                <a:solidFill>
                  <a:schemeClr val="bg1"/>
                </a:solidFill>
              </a:rPr>
              <a:t>0</a:t>
            </a:r>
          </a:p>
          <a:p>
            <a:pPr algn="r"/>
            <a:endParaRPr lang="fr-FR" b="1" dirty="0">
              <a:solidFill>
                <a:schemeClr val="bg1"/>
              </a:solidFill>
            </a:endParaRPr>
          </a:p>
          <a:p>
            <a:pPr algn="r"/>
            <a:endParaRPr lang="fr-FR" b="1" dirty="0">
              <a:solidFill>
                <a:schemeClr val="bg1"/>
              </a:solidFill>
            </a:endParaRPr>
          </a:p>
          <a:p>
            <a:pPr algn="r"/>
            <a:endParaRPr lang="fr-FR" b="1" dirty="0">
              <a:solidFill>
                <a:schemeClr val="bg1"/>
              </a:solidFill>
            </a:endParaRPr>
          </a:p>
          <a:p>
            <a:pPr algn="r"/>
            <a:r>
              <a:rPr lang="fr-FR" b="1" dirty="0">
                <a:solidFill>
                  <a:schemeClr val="bg1"/>
                </a:solidFill>
              </a:rPr>
              <a:t>-90</a:t>
            </a:r>
          </a:p>
          <a:p>
            <a:pPr algn="r"/>
            <a:endParaRPr lang="fr-FR" sz="1700" b="1" dirty="0">
              <a:solidFill>
                <a:schemeClr val="bg1"/>
              </a:solidFill>
            </a:endParaRPr>
          </a:p>
          <a:p>
            <a:pPr algn="r"/>
            <a:endParaRPr lang="fr-FR" b="1" dirty="0">
              <a:solidFill>
                <a:schemeClr val="bg1"/>
              </a:solidFill>
            </a:endParaRPr>
          </a:p>
          <a:p>
            <a:pPr algn="r"/>
            <a:endParaRPr lang="fr-FR" b="1" dirty="0">
              <a:solidFill>
                <a:schemeClr val="bg1"/>
              </a:solidFill>
            </a:endParaRPr>
          </a:p>
          <a:p>
            <a:pPr algn="r"/>
            <a:endParaRPr lang="fr-FR" sz="800" b="1" dirty="0">
              <a:solidFill>
                <a:schemeClr val="bg1"/>
              </a:solidFill>
            </a:endParaRPr>
          </a:p>
          <a:p>
            <a:pPr algn="r"/>
            <a:endParaRPr lang="fr-FR" b="1" dirty="0">
              <a:solidFill>
                <a:schemeClr val="bg1"/>
              </a:solidFill>
            </a:endParaRPr>
          </a:p>
        </p:txBody>
      </p:sp>
      <p:pic>
        <p:nvPicPr>
          <p:cNvPr id="17421" name="Image 10" descr="unite_motrice1.jpg"/>
          <p:cNvPicPr>
            <a:picLocks noChangeAspect="1"/>
          </p:cNvPicPr>
          <p:nvPr/>
        </p:nvPicPr>
        <p:blipFill rotWithShape="1">
          <a:blip r:embed="rId3" cstate="print">
            <a:lum contrast="10000"/>
          </a:blip>
          <a:srcRect b="52001"/>
          <a:stretch/>
        </p:blipFill>
        <p:spPr bwMode="auto">
          <a:xfrm>
            <a:off x="39688" y="2571750"/>
            <a:ext cx="3817937" cy="30174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" name="Ellipse 19"/>
          <p:cNvSpPr/>
          <p:nvPr/>
        </p:nvSpPr>
        <p:spPr>
          <a:xfrm>
            <a:off x="4067944" y="4005064"/>
            <a:ext cx="763836" cy="576064"/>
          </a:xfrm>
          <a:prstGeom prst="ellipse">
            <a:avLst/>
          </a:prstGeom>
          <a:solidFill>
            <a:srgbClr val="FF0000">
              <a:alpha val="30980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 b="1" dirty="0">
              <a:solidFill>
                <a:schemeClr val="tx2"/>
              </a:solidFill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1B00A8D0-CA46-44D3-8323-AD1F3E53A471}"/>
              </a:ext>
            </a:extLst>
          </p:cNvPr>
          <p:cNvSpPr/>
          <p:nvPr/>
        </p:nvSpPr>
        <p:spPr bwMode="auto">
          <a:xfrm>
            <a:off x="39688" y="5157192"/>
            <a:ext cx="1071562" cy="414933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graphicFrame>
        <p:nvGraphicFramePr>
          <p:cNvPr id="21" name="Espace réservé du contenu 7">
            <a:extLst>
              <a:ext uri="{FF2B5EF4-FFF2-40B4-BE49-F238E27FC236}">
                <a16:creationId xmlns:a16="http://schemas.microsoft.com/office/drawing/2014/main" id="{9C8DEE26-B242-420D-97DB-E4E3F7DD106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62024443"/>
              </p:ext>
            </p:extLst>
          </p:nvPr>
        </p:nvGraphicFramePr>
        <p:xfrm>
          <a:off x="2214546" y="285728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22" name="Titre 3">
            <a:extLst>
              <a:ext uri="{FF2B5EF4-FFF2-40B4-BE49-F238E27FC236}">
                <a16:creationId xmlns:a16="http://schemas.microsoft.com/office/drawing/2014/main" id="{9869DAB9-58EB-47C1-BAEC-A691264D52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71470" y="214536"/>
            <a:ext cx="4500562" cy="838200"/>
          </a:xfrm>
        </p:spPr>
        <p:txBody>
          <a:bodyPr>
            <a:normAutofit fontScale="90000"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Potentiels membranaires : mise en évidence expérimentale &amp; caractéristiques</a:t>
            </a:r>
            <a:endParaRPr lang="fr-FR" sz="2000" b="1" dirty="0">
              <a:solidFill>
                <a:schemeClr val="bg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C900126E-39B9-6BE7-BB77-F580248BF3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38</a:t>
            </a:fld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6" name="Image 4" descr="PA_cardiaque.png"/>
          <p:cNvPicPr>
            <a:picLocks noChangeAspect="1"/>
          </p:cNvPicPr>
          <p:nvPr/>
        </p:nvPicPr>
        <p:blipFill>
          <a:blip r:embed="rId2" cstate="print"/>
          <a:srcRect t="30859" r="54176" b="43649"/>
          <a:stretch>
            <a:fillRect/>
          </a:stretch>
        </p:blipFill>
        <p:spPr bwMode="auto">
          <a:xfrm>
            <a:off x="1428750" y="2643188"/>
            <a:ext cx="6451600" cy="278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Ellipse 4"/>
          <p:cNvSpPr/>
          <p:nvPr/>
        </p:nvSpPr>
        <p:spPr>
          <a:xfrm>
            <a:off x="1928813" y="4857750"/>
            <a:ext cx="642937" cy="428625"/>
          </a:xfrm>
          <a:prstGeom prst="ellipse">
            <a:avLst/>
          </a:prstGeom>
          <a:solidFill>
            <a:srgbClr val="FF0000">
              <a:alpha val="30980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8438" name="ZoneTexte 5"/>
          <p:cNvSpPr txBox="1">
            <a:spLocks noChangeArrowheads="1"/>
          </p:cNvSpPr>
          <p:nvPr/>
        </p:nvSpPr>
        <p:spPr bwMode="auto">
          <a:xfrm>
            <a:off x="1357313" y="2549525"/>
            <a:ext cx="1998662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400">
                <a:solidFill>
                  <a:schemeClr val="bg1"/>
                </a:solidFill>
              </a:rPr>
              <a:t>Tension (mV)</a:t>
            </a:r>
          </a:p>
        </p:txBody>
      </p:sp>
      <p:sp>
        <p:nvSpPr>
          <p:cNvPr id="18439" name="ZoneTexte 5"/>
          <p:cNvSpPr txBox="1">
            <a:spLocks noChangeArrowheads="1"/>
          </p:cNvSpPr>
          <p:nvPr/>
        </p:nvSpPr>
        <p:spPr bwMode="auto">
          <a:xfrm>
            <a:off x="0" y="779220"/>
            <a:ext cx="9144000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endParaRPr lang="fr-FR" sz="3200" dirty="0"/>
          </a:p>
          <a:p>
            <a:pPr algn="ctr"/>
            <a:r>
              <a:rPr lang="fr-FR" sz="3200" dirty="0"/>
              <a:t>Forme la plus courante du potentiel d’action cardiaque</a:t>
            </a:r>
          </a:p>
        </p:txBody>
      </p:sp>
      <p:graphicFrame>
        <p:nvGraphicFramePr>
          <p:cNvPr id="12" name="Espace réservé du contenu 7">
            <a:extLst>
              <a:ext uri="{FF2B5EF4-FFF2-40B4-BE49-F238E27FC236}">
                <a16:creationId xmlns:a16="http://schemas.microsoft.com/office/drawing/2014/main" id="{5F3FC56A-B267-4F0B-B6D2-2C610601CF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62024443"/>
              </p:ext>
            </p:extLst>
          </p:nvPr>
        </p:nvGraphicFramePr>
        <p:xfrm>
          <a:off x="2214546" y="285728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13" name="Titre 3">
            <a:extLst>
              <a:ext uri="{FF2B5EF4-FFF2-40B4-BE49-F238E27FC236}">
                <a16:creationId xmlns:a16="http://schemas.microsoft.com/office/drawing/2014/main" id="{6B3B2B5C-A140-44D7-8852-FA67DD1BE4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71470" y="214536"/>
            <a:ext cx="4500562" cy="838200"/>
          </a:xfrm>
        </p:spPr>
        <p:txBody>
          <a:bodyPr>
            <a:normAutofit fontScale="90000"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Potentiels membranaires : mise en évidence expérimentale &amp; caractéristiques</a:t>
            </a:r>
            <a:endParaRPr lang="fr-FR" sz="2000" b="1" dirty="0">
              <a:solidFill>
                <a:schemeClr val="bg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7053A57E-F80D-25B6-FDE7-66E5EB6481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39</a:t>
            </a:fld>
            <a:endParaRPr lang="fr-FR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295175" y="389825"/>
            <a:ext cx="8686800" cy="838200"/>
          </a:xfrm>
        </p:spPr>
        <p:txBody>
          <a:bodyPr>
            <a:normAutofit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800" dirty="0"/>
              <a:t>L’excitabilité : PLAN DU COURS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02FF2105-9531-F41D-6D2C-C8B4FEC55A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4</a:t>
            </a:fld>
            <a:endParaRPr lang="fr-FR"/>
          </a:p>
        </p:txBody>
      </p:sp>
      <p:sp>
        <p:nvSpPr>
          <p:cNvPr id="8" name="Titre 3"/>
          <p:cNvSpPr txBox="1">
            <a:spLocks/>
          </p:cNvSpPr>
          <p:nvPr/>
        </p:nvSpPr>
        <p:spPr>
          <a:xfrm>
            <a:off x="95062" y="3717032"/>
            <a:ext cx="8686800" cy="838200"/>
          </a:xfrm>
          <a:prstGeom prst="rect">
            <a:avLst/>
          </a:prstGeom>
        </p:spPr>
        <p:txBody>
          <a:bodyPr vert="horz" anchor="ctr">
            <a:noAutofit/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3600" kern="1200" cap="all">
                <a:solidFill>
                  <a:schemeClr val="tx2"/>
                </a:solidFill>
                <a:effectLst>
                  <a:reflection blurRad="12700" stA="48000" endA="300" endPos="55000" dir="5400000" sy="-90000" algn="bl" rotWithShape="0"/>
                </a:effectLst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9pPr>
          </a:lstStyle>
          <a:p>
            <a:pPr>
              <a:defRPr/>
            </a:pPr>
            <a:r>
              <a:rPr lang="fr-FR" sz="16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I/ Potentiels membranaires : mise en évidence expérimentale &amp; caractéristiques</a:t>
            </a:r>
          </a:p>
          <a:p>
            <a:pPr>
              <a:defRPr/>
            </a:pPr>
            <a:endParaRPr lang="fr-FR" sz="1600" dirty="0">
              <a:solidFill>
                <a:schemeClr val="bg1">
                  <a:lumMod val="75000"/>
                  <a:lumOff val="25000"/>
                </a:schemeClr>
              </a:solidFill>
            </a:endParaRPr>
          </a:p>
          <a:p>
            <a:pPr>
              <a:defRPr/>
            </a:pPr>
            <a:r>
              <a:rPr lang="fr-FR" sz="16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II/ la </a:t>
            </a:r>
            <a:r>
              <a:rPr lang="fr-FR" sz="1600" dirty="0" err="1">
                <a:solidFill>
                  <a:schemeClr val="bg1">
                    <a:lumMod val="75000"/>
                    <a:lumOff val="25000"/>
                  </a:schemeClr>
                </a:solidFill>
              </a:rPr>
              <a:t>genese</a:t>
            </a:r>
            <a:r>
              <a:rPr lang="fr-FR" sz="1600">
                <a:solidFill>
                  <a:schemeClr val="bg1">
                    <a:lumMod val="75000"/>
                    <a:lumOff val="25000"/>
                  </a:schemeClr>
                </a:solidFill>
              </a:rPr>
              <a:t> du potentiel </a:t>
            </a:r>
            <a:r>
              <a:rPr lang="fr-FR" sz="16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de repos</a:t>
            </a:r>
          </a:p>
          <a:p>
            <a:pPr>
              <a:defRPr/>
            </a:pPr>
            <a:endParaRPr lang="fr-FR" sz="1600" dirty="0">
              <a:solidFill>
                <a:schemeClr val="bg1">
                  <a:lumMod val="75000"/>
                  <a:lumOff val="25000"/>
                </a:schemeClr>
              </a:solidFill>
            </a:endParaRPr>
          </a:p>
          <a:p>
            <a:pPr>
              <a:defRPr/>
            </a:pPr>
            <a:r>
              <a:rPr lang="fr-FR" sz="16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III/ LE POTENTIEL D’ACTION et l’influx nerveux</a:t>
            </a:r>
          </a:p>
          <a:p>
            <a:pPr>
              <a:defRPr/>
            </a:pPr>
            <a:endParaRPr lang="fr-FR" sz="1600" dirty="0">
              <a:solidFill>
                <a:schemeClr val="bg1">
                  <a:lumMod val="75000"/>
                  <a:lumOff val="25000"/>
                </a:schemeClr>
              </a:solidFill>
            </a:endParaRPr>
          </a:p>
          <a:p>
            <a:pPr>
              <a:defRPr/>
            </a:pPr>
            <a:r>
              <a:rPr lang="fr-FR" sz="16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IV/ LA TRANSMISSION SYNAPTIQUE (SYNAPSE CHIMIQUE) </a:t>
            </a:r>
          </a:p>
          <a:p>
            <a:pPr>
              <a:defRPr/>
            </a:pPr>
            <a:endParaRPr lang="fr-FR" sz="1600" dirty="0">
              <a:solidFill>
                <a:schemeClr val="bg1">
                  <a:lumMod val="75000"/>
                  <a:lumOff val="25000"/>
                </a:schemeClr>
              </a:solidFill>
            </a:endParaRPr>
          </a:p>
          <a:p>
            <a:pPr>
              <a:defRPr/>
            </a:pPr>
            <a:r>
              <a:rPr lang="fr-FR" sz="16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V/ réseaux de neurones et cognition</a:t>
            </a:r>
          </a:p>
          <a:p>
            <a:pPr marL="269875" indent="-269875">
              <a:tabLst>
                <a:tab pos="269875" algn="l"/>
              </a:tabLst>
              <a:defRPr/>
            </a:pPr>
            <a:r>
              <a:rPr lang="fr-FR" sz="16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	</a:t>
            </a:r>
          </a:p>
          <a:p>
            <a:pPr>
              <a:defRPr/>
            </a:pPr>
            <a:endParaRPr lang="fr-FR" sz="1600" dirty="0">
              <a:solidFill>
                <a:schemeClr val="bg1">
                  <a:lumMod val="75000"/>
                  <a:lumOff val="25000"/>
                </a:schemeClr>
              </a:solidFill>
            </a:endParaRPr>
          </a:p>
          <a:p>
            <a:pPr>
              <a:defRPr/>
            </a:pPr>
            <a:endParaRPr lang="fr-FR" sz="1600" dirty="0">
              <a:solidFill>
                <a:schemeClr val="bg1">
                  <a:lumMod val="75000"/>
                  <a:lumOff val="25000"/>
                </a:schemeClr>
              </a:solidFill>
            </a:endParaRPr>
          </a:p>
          <a:p>
            <a:pPr>
              <a:defRPr/>
            </a:pPr>
            <a:endParaRPr lang="fr-FR" sz="1600" dirty="0">
              <a:solidFill>
                <a:schemeClr val="bg1">
                  <a:lumMod val="75000"/>
                  <a:lumOff val="25000"/>
                </a:schemeClr>
              </a:solidFill>
            </a:endParaRPr>
          </a:p>
          <a:p>
            <a:pPr>
              <a:defRPr/>
            </a:pPr>
            <a:endParaRPr lang="fr-FR" sz="1600" dirty="0">
              <a:solidFill>
                <a:schemeClr val="bg1">
                  <a:lumMod val="75000"/>
                  <a:lumOff val="25000"/>
                </a:schemeClr>
              </a:solidFill>
            </a:endParaRPr>
          </a:p>
          <a:p>
            <a:pPr>
              <a:defRPr/>
            </a:pPr>
            <a:endParaRPr lang="fr-FR" sz="1600" dirty="0">
              <a:solidFill>
                <a:schemeClr val="bg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Titre 3"/>
          <p:cNvSpPr txBox="1">
            <a:spLocks/>
          </p:cNvSpPr>
          <p:nvPr/>
        </p:nvSpPr>
        <p:spPr>
          <a:xfrm>
            <a:off x="683568" y="3789040"/>
            <a:ext cx="8686800" cy="838200"/>
          </a:xfrm>
          <a:prstGeom prst="rect">
            <a:avLst/>
          </a:prstGeom>
        </p:spPr>
        <p:txBody>
          <a:bodyPr vert="horz" anchor="ctr">
            <a:noAutofit/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3600" kern="1200" cap="all">
                <a:solidFill>
                  <a:schemeClr val="tx2"/>
                </a:solidFill>
                <a:effectLst>
                  <a:reflection blurRad="12700" stA="48000" endA="300" endPos="55000" dir="5400000" sy="-90000" algn="bl" rotWithShape="0"/>
                </a:effectLst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9pPr>
          </a:lstStyle>
          <a:p>
            <a:pPr algn="ctr">
              <a:defRPr/>
            </a:pPr>
            <a:endParaRPr lang="fr-FR" sz="2800" dirty="0">
              <a:solidFill>
                <a:schemeClr val="bg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9629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uiExpand="1" build="p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re 8"/>
          <p:cNvSpPr>
            <a:spLocks noGrp="1"/>
          </p:cNvSpPr>
          <p:nvPr>
            <p:ph type="title"/>
          </p:nvPr>
        </p:nvSpPr>
        <p:spPr>
          <a:xfrm>
            <a:off x="180475" y="2857496"/>
            <a:ext cx="8686800" cy="1184825"/>
          </a:xfrm>
        </p:spPr>
        <p:txBody>
          <a:bodyPr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fr-FR" sz="3600" dirty="0"/>
              <a:t>Le potentiel de repos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404A37B2-FAB2-90BF-B8D6-1BB84E8518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CED0299-38C8-4E95-A764-5D3078D208C9}" type="slidenum">
              <a:rPr lang="fr-FR" smtClean="0"/>
              <a:pPr>
                <a:defRPr/>
              </a:pPr>
              <a:t>40</a:t>
            </a:fld>
            <a:endParaRPr lang="fr-FR"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304800" y="214290"/>
            <a:ext cx="8686800" cy="838200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fr-FR" sz="2800" dirty="0"/>
              <a:t>Le potentiel de repos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71028016-2FD9-CF52-158C-CA2390DE93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41</a:t>
            </a:fld>
            <a:endParaRPr lang="fr-FR"/>
          </a:p>
        </p:txBody>
      </p:sp>
      <p:sp>
        <p:nvSpPr>
          <p:cNvPr id="21507" name="ZoneTexte 5"/>
          <p:cNvSpPr txBox="1">
            <a:spLocks noChangeArrowheads="1"/>
          </p:cNvSpPr>
          <p:nvPr/>
        </p:nvSpPr>
        <p:spPr bwMode="auto">
          <a:xfrm>
            <a:off x="538163" y="1023938"/>
            <a:ext cx="7242175" cy="585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3200"/>
              <a:t>1. Les acteurs: ions/membrane/canaux</a:t>
            </a:r>
          </a:p>
        </p:txBody>
      </p:sp>
      <p:pic>
        <p:nvPicPr>
          <p:cNvPr id="6" name="Picture 2" descr="pot_local1"/>
          <p:cNvPicPr>
            <a:picLocks noChangeAspect="1" noChangeArrowheads="1"/>
          </p:cNvPicPr>
          <p:nvPr/>
        </p:nvPicPr>
        <p:blipFill>
          <a:blip r:embed="rId2" cstate="print"/>
          <a:srcRect b="56618"/>
          <a:stretch>
            <a:fillRect/>
          </a:stretch>
        </p:blipFill>
        <p:spPr bwMode="auto">
          <a:xfrm>
            <a:off x="500063" y="1141413"/>
            <a:ext cx="8074025" cy="2503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F14FEC22-8DFE-AF2F-8B9C-8A2CC69ABDB7}"/>
              </a:ext>
            </a:extLst>
          </p:cNvPr>
          <p:cNvSpPr/>
          <p:nvPr/>
        </p:nvSpPr>
        <p:spPr>
          <a:xfrm>
            <a:off x="1187624" y="3212976"/>
            <a:ext cx="1008112" cy="36004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304800" y="214290"/>
            <a:ext cx="8686800" cy="838200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fr-FR" sz="2800" dirty="0"/>
              <a:t>Le potentiel de repos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6E9311D1-BAB7-052A-109D-6C2936C2F5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42</a:t>
            </a:fld>
            <a:endParaRPr lang="fr-FR"/>
          </a:p>
        </p:txBody>
      </p:sp>
      <p:sp>
        <p:nvSpPr>
          <p:cNvPr id="38915" name="ZoneTexte 5"/>
          <p:cNvSpPr txBox="1">
            <a:spLocks noChangeArrowheads="1"/>
          </p:cNvSpPr>
          <p:nvPr/>
        </p:nvSpPr>
        <p:spPr bwMode="auto">
          <a:xfrm>
            <a:off x="538163" y="1023938"/>
            <a:ext cx="7356501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3200" dirty="0">
                <a:solidFill>
                  <a:schemeClr val="tx1">
                    <a:lumMod val="65000"/>
                  </a:schemeClr>
                </a:solidFill>
              </a:rPr>
              <a:t>1. Les acteurs : ions/membrane/canaux</a:t>
            </a:r>
          </a:p>
        </p:txBody>
      </p:sp>
    </p:spTree>
    <p:extLst>
      <p:ext uri="{BB962C8B-B14F-4D97-AF65-F5344CB8AC3E}">
        <p14:creationId xmlns:p14="http://schemas.microsoft.com/office/powerpoint/2010/main" val="379822811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279676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graphicFrame>
        <p:nvGraphicFramePr>
          <p:cNvPr id="8" name="Espace réservé du contenu 7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034932719"/>
              </p:ext>
            </p:extLst>
          </p:nvPr>
        </p:nvGraphicFramePr>
        <p:xfrm>
          <a:off x="2214546" y="285728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638264D5-558E-540C-A8A2-B6E0B7F324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43</a:t>
            </a:fld>
            <a:endParaRPr lang="fr-FR"/>
          </a:p>
        </p:txBody>
      </p:sp>
      <p:graphicFrame>
        <p:nvGraphicFramePr>
          <p:cNvPr id="1026" name="Object 3"/>
          <p:cNvGraphicFramePr>
            <a:graphicFrameLocks noChangeAspect="1"/>
          </p:cNvGraphicFramePr>
          <p:nvPr/>
        </p:nvGraphicFramePr>
        <p:xfrm>
          <a:off x="755650" y="3262313"/>
          <a:ext cx="7589838" cy="3238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8" imgW="3190951" imgH="1362151" progId="Excel.Sheet.8">
                  <p:embed/>
                </p:oleObj>
              </mc:Choice>
              <mc:Fallback>
                <p:oleObj name="Worksheet" r:id="rId8" imgW="3190951" imgH="1362151" progId="Excel.Sheet.8">
                  <p:embed/>
                  <p:pic>
                    <p:nvPicPr>
                      <p:cNvPr id="0" name="Picture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5650" y="3262313"/>
                        <a:ext cx="7589838" cy="32385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30" name="Text Box 5"/>
          <p:cNvSpPr txBox="1">
            <a:spLocks noChangeArrowheads="1"/>
          </p:cNvSpPr>
          <p:nvPr/>
        </p:nvSpPr>
        <p:spPr bwMode="auto">
          <a:xfrm>
            <a:off x="349672" y="2117378"/>
            <a:ext cx="844465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sz="3200" b="1" dirty="0">
                <a:solidFill>
                  <a:schemeClr val="bg1">
                    <a:lumMod val="65000"/>
                    <a:lumOff val="35000"/>
                  </a:schemeClr>
                </a:solidFill>
              </a:rPr>
              <a:t>Exemple d’une cellule de mammifère</a:t>
            </a:r>
          </a:p>
        </p:txBody>
      </p:sp>
      <p:sp>
        <p:nvSpPr>
          <p:cNvPr id="10" name="Rectangle 9"/>
          <p:cNvSpPr/>
          <p:nvPr/>
        </p:nvSpPr>
        <p:spPr>
          <a:xfrm>
            <a:off x="785813" y="4214813"/>
            <a:ext cx="4643437" cy="571500"/>
          </a:xfrm>
          <a:prstGeom prst="rect">
            <a:avLst/>
          </a:prstGeom>
          <a:solidFill>
            <a:srgbClr val="FF0000">
              <a:alpha val="36078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 dirty="0"/>
          </a:p>
        </p:txBody>
      </p:sp>
      <p:sp>
        <p:nvSpPr>
          <p:cNvPr id="11" name="Rectangle 10"/>
          <p:cNvSpPr/>
          <p:nvPr/>
        </p:nvSpPr>
        <p:spPr>
          <a:xfrm>
            <a:off x="785813" y="4786313"/>
            <a:ext cx="1785937" cy="571500"/>
          </a:xfrm>
          <a:prstGeom prst="rect">
            <a:avLst/>
          </a:prstGeom>
          <a:solidFill>
            <a:schemeClr val="accent1">
              <a:lumMod val="75000"/>
              <a:alpha val="36078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2" name="Rectangle 11"/>
          <p:cNvSpPr/>
          <p:nvPr/>
        </p:nvSpPr>
        <p:spPr>
          <a:xfrm>
            <a:off x="5429250" y="4786313"/>
            <a:ext cx="2857500" cy="571500"/>
          </a:xfrm>
          <a:prstGeom prst="rect">
            <a:avLst/>
          </a:prstGeom>
          <a:solidFill>
            <a:schemeClr val="accent1">
              <a:lumMod val="75000"/>
              <a:alpha val="36078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3" name="Rectangle 12"/>
          <p:cNvSpPr/>
          <p:nvPr/>
        </p:nvSpPr>
        <p:spPr>
          <a:xfrm>
            <a:off x="5429250" y="3286125"/>
            <a:ext cx="2857500" cy="428625"/>
          </a:xfrm>
          <a:prstGeom prst="rect">
            <a:avLst/>
          </a:prstGeom>
          <a:solidFill>
            <a:schemeClr val="accent1">
              <a:lumMod val="75000"/>
              <a:alpha val="36078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4" name="Rectangle 13"/>
          <p:cNvSpPr/>
          <p:nvPr/>
        </p:nvSpPr>
        <p:spPr>
          <a:xfrm>
            <a:off x="2571750" y="3286125"/>
            <a:ext cx="2857500" cy="447675"/>
          </a:xfrm>
          <a:prstGeom prst="rect">
            <a:avLst/>
          </a:prstGeom>
          <a:solidFill>
            <a:srgbClr val="FF0000">
              <a:alpha val="36078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-71438" y="1052736"/>
            <a:ext cx="9144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fr-FR" sz="3200" dirty="0"/>
              <a:t>La composition du </a:t>
            </a:r>
            <a:r>
              <a:rPr lang="fr-FR" sz="3200" dirty="0">
                <a:solidFill>
                  <a:srgbClr val="C00000"/>
                </a:solidFill>
              </a:rPr>
              <a:t>LIC</a:t>
            </a:r>
            <a:r>
              <a:rPr lang="fr-FR" sz="3200" dirty="0">
                <a:solidFill>
                  <a:srgbClr val="FFFF00"/>
                </a:solidFill>
              </a:rPr>
              <a:t> </a:t>
            </a:r>
            <a:r>
              <a:rPr lang="fr-FR" sz="3200" dirty="0"/>
              <a:t>et du LEC sont différentes</a:t>
            </a:r>
            <a:endParaRPr lang="fr-FR" sz="3200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0" grpId="0"/>
      <p:bldP spid="10" grpId="0" animBg="1"/>
      <p:bldP spid="11" grpId="0" animBg="1"/>
      <p:bldP spid="12" grpId="0" animBg="1"/>
      <p:bldP spid="13" grpId="0" animBg="1"/>
      <p:bldP spid="14" grpId="0" animBg="1"/>
      <p:bldP spid="15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-27384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graphicFrame>
        <p:nvGraphicFramePr>
          <p:cNvPr id="8" name="Espace réservé du contenu 7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040147717"/>
              </p:ext>
            </p:extLst>
          </p:nvPr>
        </p:nvGraphicFramePr>
        <p:xfrm>
          <a:off x="2214546" y="-21332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10" name="Espace réservé du numéro de diapositive 9">
            <a:extLst>
              <a:ext uri="{FF2B5EF4-FFF2-40B4-BE49-F238E27FC236}">
                <a16:creationId xmlns:a16="http://schemas.microsoft.com/office/drawing/2014/main" id="{D55708EF-556D-05E5-0C4A-427F1BA14F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44</a:t>
            </a:fld>
            <a:endParaRPr lang="fr-FR"/>
          </a:p>
        </p:txBody>
      </p:sp>
      <p:grpSp>
        <p:nvGrpSpPr>
          <p:cNvPr id="2" name="Groupe 1634"/>
          <p:cNvGrpSpPr>
            <a:grpSpLocks/>
          </p:cNvGrpSpPr>
          <p:nvPr/>
        </p:nvGrpSpPr>
        <p:grpSpPr bwMode="auto">
          <a:xfrm>
            <a:off x="0" y="1071563"/>
            <a:ext cx="9144000" cy="1357312"/>
            <a:chOff x="0" y="1071546"/>
            <a:chExt cx="9144000" cy="1357322"/>
          </a:xfrm>
        </p:grpSpPr>
        <p:sp>
          <p:nvSpPr>
            <p:cNvPr id="1553" name="Rectangle 1552"/>
            <p:cNvSpPr/>
            <p:nvPr/>
          </p:nvSpPr>
          <p:spPr>
            <a:xfrm>
              <a:off x="0" y="1071546"/>
              <a:ext cx="9144000" cy="1357322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anchorCtr="1"/>
            <a:lstStyle/>
            <a:p>
              <a:pPr algn="ctr">
                <a:defRPr/>
              </a:pPr>
              <a:endParaRPr lang="fr-FR" dirty="0" err="1"/>
            </a:p>
          </p:txBody>
        </p:sp>
        <p:sp>
          <p:nvSpPr>
            <p:cNvPr id="24046" name="ZoneTexte 881"/>
            <p:cNvSpPr txBox="1">
              <a:spLocks noChangeArrowheads="1"/>
            </p:cNvSpPr>
            <p:nvPr/>
          </p:nvSpPr>
          <p:spPr bwMode="auto">
            <a:xfrm>
              <a:off x="2214546" y="1237576"/>
              <a:ext cx="4714908" cy="5232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fr-FR" sz="2800">
                  <a:solidFill>
                    <a:schemeClr val="bg1"/>
                  </a:solidFill>
                </a:rPr>
                <a:t>Liquide Extracellulaire (LEC)</a:t>
              </a:r>
              <a:endParaRPr lang="fr-FR" sz="2800" baseline="30000">
                <a:solidFill>
                  <a:schemeClr val="bg1"/>
                </a:solidFill>
              </a:endParaRPr>
            </a:p>
          </p:txBody>
        </p:sp>
      </p:grpSp>
      <p:grpSp>
        <p:nvGrpSpPr>
          <p:cNvPr id="3" name="Groupe 1635"/>
          <p:cNvGrpSpPr>
            <a:grpSpLocks/>
          </p:cNvGrpSpPr>
          <p:nvPr/>
        </p:nvGrpSpPr>
        <p:grpSpPr bwMode="auto">
          <a:xfrm>
            <a:off x="0" y="3429000"/>
            <a:ext cx="9144000" cy="3429000"/>
            <a:chOff x="0" y="3429000"/>
            <a:chExt cx="9144000" cy="3429000"/>
          </a:xfrm>
        </p:grpSpPr>
        <p:sp>
          <p:nvSpPr>
            <p:cNvPr id="1554" name="Rectangle 1553"/>
            <p:cNvSpPr/>
            <p:nvPr/>
          </p:nvSpPr>
          <p:spPr>
            <a:xfrm>
              <a:off x="0" y="3429000"/>
              <a:ext cx="9144000" cy="3429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anchorCtr="1"/>
            <a:lstStyle/>
            <a:p>
              <a:pPr algn="ctr">
                <a:defRPr/>
              </a:pPr>
              <a:endParaRPr lang="fr-FR" dirty="0" err="1"/>
            </a:p>
          </p:txBody>
        </p:sp>
        <p:sp>
          <p:nvSpPr>
            <p:cNvPr id="24044" name="ZoneTexte 881"/>
            <p:cNvSpPr txBox="1">
              <a:spLocks noChangeArrowheads="1"/>
            </p:cNvSpPr>
            <p:nvPr/>
          </p:nvSpPr>
          <p:spPr bwMode="auto">
            <a:xfrm>
              <a:off x="2285984" y="6263366"/>
              <a:ext cx="4572032" cy="5232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fr-FR" sz="2800" dirty="0">
                  <a:solidFill>
                    <a:schemeClr val="bg1"/>
                  </a:solidFill>
                </a:rPr>
                <a:t>Liquide Intracellulaire (LIC)</a:t>
              </a:r>
              <a:endParaRPr lang="fr-FR" sz="2800" baseline="30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2534" name="Groupe 1551"/>
          <p:cNvGrpSpPr>
            <a:grpSpLocks/>
          </p:cNvGrpSpPr>
          <p:nvPr/>
        </p:nvGrpSpPr>
        <p:grpSpPr bwMode="auto">
          <a:xfrm>
            <a:off x="-71438" y="2316163"/>
            <a:ext cx="9247188" cy="1670050"/>
            <a:chOff x="1009702" y="2114947"/>
            <a:chExt cx="9246993" cy="1671232"/>
          </a:xfrm>
        </p:grpSpPr>
        <p:grpSp>
          <p:nvGrpSpPr>
            <p:cNvPr id="22717" name="Group 679"/>
            <p:cNvGrpSpPr>
              <a:grpSpLocks noChangeAspect="1"/>
            </p:cNvGrpSpPr>
            <p:nvPr/>
          </p:nvGrpSpPr>
          <p:grpSpPr bwMode="auto">
            <a:xfrm>
              <a:off x="1338159" y="2160927"/>
              <a:ext cx="267951" cy="641195"/>
              <a:chOff x="629" y="1829"/>
              <a:chExt cx="175" cy="403"/>
            </a:xfrm>
          </p:grpSpPr>
          <p:sp>
            <p:nvSpPr>
              <p:cNvPr id="24037" name="Oval 68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38" name="Oval 68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39" name="Freeform 68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40" name="Freeform 68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41" name="Freeform 68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42" name="Oval 68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18" name="Group 686"/>
            <p:cNvGrpSpPr>
              <a:grpSpLocks noChangeAspect="1"/>
            </p:cNvGrpSpPr>
            <p:nvPr/>
          </p:nvGrpSpPr>
          <p:grpSpPr bwMode="auto">
            <a:xfrm rot="10800000">
              <a:off x="1346802" y="2886724"/>
              <a:ext cx="267951" cy="641195"/>
              <a:chOff x="629" y="1829"/>
              <a:chExt cx="175" cy="403"/>
            </a:xfrm>
          </p:grpSpPr>
          <p:sp>
            <p:nvSpPr>
              <p:cNvPr id="24031" name="Oval 68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32" name="Oval 68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33" name="Freeform 68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34" name="Freeform 69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35" name="Freeform 69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36" name="Oval 69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19" name="Group 693"/>
            <p:cNvGrpSpPr>
              <a:grpSpLocks noChangeAspect="1"/>
            </p:cNvGrpSpPr>
            <p:nvPr/>
          </p:nvGrpSpPr>
          <p:grpSpPr bwMode="auto">
            <a:xfrm>
              <a:off x="1623397" y="2160927"/>
              <a:ext cx="267951" cy="641195"/>
              <a:chOff x="629" y="1829"/>
              <a:chExt cx="175" cy="403"/>
            </a:xfrm>
          </p:grpSpPr>
          <p:sp>
            <p:nvSpPr>
              <p:cNvPr id="24025" name="Oval 69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26" name="Oval 69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27" name="Freeform 69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28" name="Freeform 69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29" name="Freeform 69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30" name="Oval 69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20" name="Group 700"/>
            <p:cNvGrpSpPr>
              <a:grpSpLocks noChangeAspect="1"/>
            </p:cNvGrpSpPr>
            <p:nvPr/>
          </p:nvGrpSpPr>
          <p:grpSpPr bwMode="auto">
            <a:xfrm rot="10800000">
              <a:off x="1632041" y="2886724"/>
              <a:ext cx="267951" cy="641195"/>
              <a:chOff x="629" y="1829"/>
              <a:chExt cx="175" cy="403"/>
            </a:xfrm>
          </p:grpSpPr>
          <p:sp>
            <p:nvSpPr>
              <p:cNvPr id="24019" name="Oval 70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20" name="Oval 70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21" name="Freeform 70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22" name="Freeform 70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23" name="Freeform 70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24" name="Oval 70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21" name="Group 707"/>
            <p:cNvGrpSpPr>
              <a:grpSpLocks noChangeAspect="1"/>
            </p:cNvGrpSpPr>
            <p:nvPr/>
          </p:nvGrpSpPr>
          <p:grpSpPr bwMode="auto">
            <a:xfrm>
              <a:off x="1899992" y="2160927"/>
              <a:ext cx="267951" cy="641195"/>
              <a:chOff x="629" y="1829"/>
              <a:chExt cx="175" cy="403"/>
            </a:xfrm>
          </p:grpSpPr>
          <p:sp>
            <p:nvSpPr>
              <p:cNvPr id="24013" name="Oval 70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14" name="Oval 70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15" name="Freeform 71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16" name="Freeform 71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17" name="Freeform 71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18" name="Oval 71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22" name="Group 714"/>
            <p:cNvGrpSpPr>
              <a:grpSpLocks noChangeAspect="1"/>
            </p:cNvGrpSpPr>
            <p:nvPr/>
          </p:nvGrpSpPr>
          <p:grpSpPr bwMode="auto">
            <a:xfrm rot="10800000">
              <a:off x="1908636" y="2886724"/>
              <a:ext cx="267951" cy="641195"/>
              <a:chOff x="629" y="1829"/>
              <a:chExt cx="175" cy="403"/>
            </a:xfrm>
          </p:grpSpPr>
          <p:sp>
            <p:nvSpPr>
              <p:cNvPr id="24007" name="Oval 71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08" name="Oval 71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09" name="Freeform 71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10" name="Freeform 71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11" name="Freeform 71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12" name="Oval 72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23" name="Group 721"/>
            <p:cNvGrpSpPr>
              <a:grpSpLocks noChangeAspect="1"/>
            </p:cNvGrpSpPr>
            <p:nvPr/>
          </p:nvGrpSpPr>
          <p:grpSpPr bwMode="auto">
            <a:xfrm>
              <a:off x="2180909" y="2160927"/>
              <a:ext cx="267951" cy="641195"/>
              <a:chOff x="629" y="1829"/>
              <a:chExt cx="175" cy="403"/>
            </a:xfrm>
          </p:grpSpPr>
          <p:sp>
            <p:nvSpPr>
              <p:cNvPr id="24001" name="Oval 72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02" name="Oval 72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03" name="Freeform 72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04" name="Freeform 72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05" name="Freeform 72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06" name="Oval 72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24" name="Group 728"/>
            <p:cNvGrpSpPr>
              <a:grpSpLocks noChangeAspect="1"/>
            </p:cNvGrpSpPr>
            <p:nvPr/>
          </p:nvGrpSpPr>
          <p:grpSpPr bwMode="auto">
            <a:xfrm rot="10800000">
              <a:off x="2189552" y="2886724"/>
              <a:ext cx="267951" cy="641195"/>
              <a:chOff x="629" y="1829"/>
              <a:chExt cx="175" cy="403"/>
            </a:xfrm>
          </p:grpSpPr>
          <p:sp>
            <p:nvSpPr>
              <p:cNvPr id="23995" name="Oval 72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96" name="Oval 73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97" name="Freeform 73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98" name="Freeform 73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99" name="Freeform 73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00" name="Oval 73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25" name="Group 735"/>
            <p:cNvGrpSpPr>
              <a:grpSpLocks noChangeAspect="1"/>
            </p:cNvGrpSpPr>
            <p:nvPr/>
          </p:nvGrpSpPr>
          <p:grpSpPr bwMode="auto">
            <a:xfrm>
              <a:off x="2474791" y="2152021"/>
              <a:ext cx="267951" cy="641195"/>
              <a:chOff x="629" y="1829"/>
              <a:chExt cx="175" cy="403"/>
            </a:xfrm>
          </p:grpSpPr>
          <p:sp>
            <p:nvSpPr>
              <p:cNvPr id="23989" name="Oval 73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90" name="Oval 73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91" name="Freeform 73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92" name="Freeform 73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93" name="Freeform 74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94" name="Oval 74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26" name="Group 742"/>
            <p:cNvGrpSpPr>
              <a:grpSpLocks noChangeAspect="1"/>
            </p:cNvGrpSpPr>
            <p:nvPr/>
          </p:nvGrpSpPr>
          <p:grpSpPr bwMode="auto">
            <a:xfrm rot="10800000">
              <a:off x="2483435" y="2877819"/>
              <a:ext cx="267951" cy="641195"/>
              <a:chOff x="629" y="1829"/>
              <a:chExt cx="175" cy="403"/>
            </a:xfrm>
          </p:grpSpPr>
          <p:sp>
            <p:nvSpPr>
              <p:cNvPr id="23983" name="Oval 74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84" name="Oval 74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85" name="Freeform 74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86" name="Freeform 74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87" name="Freeform 74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88" name="Oval 74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27" name="Group 749"/>
            <p:cNvGrpSpPr>
              <a:grpSpLocks noChangeAspect="1"/>
            </p:cNvGrpSpPr>
            <p:nvPr/>
          </p:nvGrpSpPr>
          <p:grpSpPr bwMode="auto">
            <a:xfrm>
              <a:off x="2760029" y="2152021"/>
              <a:ext cx="267951" cy="641195"/>
              <a:chOff x="629" y="1829"/>
              <a:chExt cx="175" cy="403"/>
            </a:xfrm>
          </p:grpSpPr>
          <p:sp>
            <p:nvSpPr>
              <p:cNvPr id="23977" name="Oval 75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78" name="Oval 75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79" name="Freeform 75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80" name="Freeform 75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81" name="Freeform 75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82" name="Oval 75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28" name="Group 756"/>
            <p:cNvGrpSpPr>
              <a:grpSpLocks noChangeAspect="1"/>
            </p:cNvGrpSpPr>
            <p:nvPr/>
          </p:nvGrpSpPr>
          <p:grpSpPr bwMode="auto">
            <a:xfrm rot="10800000">
              <a:off x="2768673" y="2877819"/>
              <a:ext cx="267951" cy="641195"/>
              <a:chOff x="629" y="1829"/>
              <a:chExt cx="175" cy="403"/>
            </a:xfrm>
          </p:grpSpPr>
          <p:sp>
            <p:nvSpPr>
              <p:cNvPr id="23971" name="Oval 75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72" name="Oval 75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73" name="Freeform 75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74" name="Freeform 76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75" name="Freeform 76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76" name="Oval 76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29" name="Group 763"/>
            <p:cNvGrpSpPr>
              <a:grpSpLocks noChangeAspect="1"/>
            </p:cNvGrpSpPr>
            <p:nvPr/>
          </p:nvGrpSpPr>
          <p:grpSpPr bwMode="auto">
            <a:xfrm>
              <a:off x="3036624" y="2152021"/>
              <a:ext cx="267951" cy="641195"/>
              <a:chOff x="629" y="1829"/>
              <a:chExt cx="175" cy="403"/>
            </a:xfrm>
          </p:grpSpPr>
          <p:sp>
            <p:nvSpPr>
              <p:cNvPr id="23965" name="Oval 76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66" name="Oval 76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67" name="Freeform 76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68" name="Freeform 76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69" name="Freeform 76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70" name="Oval 76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30" name="Group 770"/>
            <p:cNvGrpSpPr>
              <a:grpSpLocks noChangeAspect="1"/>
            </p:cNvGrpSpPr>
            <p:nvPr/>
          </p:nvGrpSpPr>
          <p:grpSpPr bwMode="auto">
            <a:xfrm rot="10800000">
              <a:off x="3045268" y="2877819"/>
              <a:ext cx="267951" cy="641195"/>
              <a:chOff x="629" y="1829"/>
              <a:chExt cx="175" cy="403"/>
            </a:xfrm>
          </p:grpSpPr>
          <p:sp>
            <p:nvSpPr>
              <p:cNvPr id="23959" name="Oval 77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60" name="Oval 77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61" name="Freeform 77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62" name="Freeform 77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63" name="Freeform 77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64" name="Oval 77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31" name="Group 777"/>
            <p:cNvGrpSpPr>
              <a:grpSpLocks noChangeAspect="1"/>
            </p:cNvGrpSpPr>
            <p:nvPr/>
          </p:nvGrpSpPr>
          <p:grpSpPr bwMode="auto">
            <a:xfrm>
              <a:off x="3317541" y="2152021"/>
              <a:ext cx="267951" cy="641195"/>
              <a:chOff x="629" y="1829"/>
              <a:chExt cx="175" cy="403"/>
            </a:xfrm>
          </p:grpSpPr>
          <p:sp>
            <p:nvSpPr>
              <p:cNvPr id="23953" name="Oval 77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54" name="Oval 77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55" name="Freeform 78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56" name="Freeform 78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57" name="Freeform 78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58" name="Oval 78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32" name="Group 784"/>
            <p:cNvGrpSpPr>
              <a:grpSpLocks noChangeAspect="1"/>
            </p:cNvGrpSpPr>
            <p:nvPr/>
          </p:nvGrpSpPr>
          <p:grpSpPr bwMode="auto">
            <a:xfrm rot="10800000">
              <a:off x="3326185" y="2877819"/>
              <a:ext cx="267951" cy="641195"/>
              <a:chOff x="629" y="1829"/>
              <a:chExt cx="175" cy="403"/>
            </a:xfrm>
          </p:grpSpPr>
          <p:sp>
            <p:nvSpPr>
              <p:cNvPr id="23947" name="Oval 78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48" name="Oval 78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49" name="Freeform 78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50" name="Freeform 78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51" name="Freeform 78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52" name="Oval 79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33" name="Group 791"/>
            <p:cNvGrpSpPr>
              <a:grpSpLocks noChangeAspect="1"/>
            </p:cNvGrpSpPr>
            <p:nvPr/>
          </p:nvGrpSpPr>
          <p:grpSpPr bwMode="auto">
            <a:xfrm>
              <a:off x="3611423" y="2152021"/>
              <a:ext cx="267951" cy="641195"/>
              <a:chOff x="629" y="1829"/>
              <a:chExt cx="175" cy="403"/>
            </a:xfrm>
          </p:grpSpPr>
          <p:sp>
            <p:nvSpPr>
              <p:cNvPr id="23941" name="Oval 79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42" name="Oval 79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43" name="Freeform 79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44" name="Freeform 79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45" name="Freeform 79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46" name="Oval 79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34" name="Group 798"/>
            <p:cNvGrpSpPr>
              <a:grpSpLocks noChangeAspect="1"/>
            </p:cNvGrpSpPr>
            <p:nvPr/>
          </p:nvGrpSpPr>
          <p:grpSpPr bwMode="auto">
            <a:xfrm rot="10800000">
              <a:off x="3620067" y="2877819"/>
              <a:ext cx="267951" cy="641195"/>
              <a:chOff x="629" y="1829"/>
              <a:chExt cx="175" cy="403"/>
            </a:xfrm>
          </p:grpSpPr>
          <p:sp>
            <p:nvSpPr>
              <p:cNvPr id="23935" name="Oval 79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36" name="Oval 80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37" name="Freeform 80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38" name="Freeform 80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39" name="Freeform 80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40" name="Oval 80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35" name="Group 805"/>
            <p:cNvGrpSpPr>
              <a:grpSpLocks noChangeAspect="1"/>
            </p:cNvGrpSpPr>
            <p:nvPr/>
          </p:nvGrpSpPr>
          <p:grpSpPr bwMode="auto">
            <a:xfrm>
              <a:off x="3896661" y="2152021"/>
              <a:ext cx="267951" cy="641195"/>
              <a:chOff x="629" y="1829"/>
              <a:chExt cx="175" cy="403"/>
            </a:xfrm>
          </p:grpSpPr>
          <p:sp>
            <p:nvSpPr>
              <p:cNvPr id="23929" name="Oval 80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30" name="Oval 80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31" name="Freeform 80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32" name="Freeform 80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33" name="Freeform 81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34" name="Oval 81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36" name="Group 812"/>
            <p:cNvGrpSpPr>
              <a:grpSpLocks noChangeAspect="1"/>
            </p:cNvGrpSpPr>
            <p:nvPr/>
          </p:nvGrpSpPr>
          <p:grpSpPr bwMode="auto">
            <a:xfrm rot="10800000">
              <a:off x="3905305" y="2877819"/>
              <a:ext cx="267951" cy="641195"/>
              <a:chOff x="629" y="1829"/>
              <a:chExt cx="175" cy="403"/>
            </a:xfrm>
          </p:grpSpPr>
          <p:sp>
            <p:nvSpPr>
              <p:cNvPr id="23923" name="Oval 81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24" name="Oval 81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25" name="Freeform 81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26" name="Freeform 81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27" name="Freeform 81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28" name="Oval 81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37" name="Group 819"/>
            <p:cNvGrpSpPr>
              <a:grpSpLocks noChangeAspect="1"/>
            </p:cNvGrpSpPr>
            <p:nvPr/>
          </p:nvGrpSpPr>
          <p:grpSpPr bwMode="auto">
            <a:xfrm>
              <a:off x="4173256" y="2152021"/>
              <a:ext cx="267951" cy="641195"/>
              <a:chOff x="629" y="1829"/>
              <a:chExt cx="175" cy="403"/>
            </a:xfrm>
          </p:grpSpPr>
          <p:sp>
            <p:nvSpPr>
              <p:cNvPr id="23917" name="Oval 82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18" name="Oval 82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19" name="Freeform 82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20" name="Freeform 82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21" name="Freeform 82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22" name="Oval 82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38" name="Group 826"/>
            <p:cNvGrpSpPr>
              <a:grpSpLocks noChangeAspect="1"/>
            </p:cNvGrpSpPr>
            <p:nvPr/>
          </p:nvGrpSpPr>
          <p:grpSpPr bwMode="auto">
            <a:xfrm rot="10800000">
              <a:off x="4181900" y="2877819"/>
              <a:ext cx="267951" cy="641195"/>
              <a:chOff x="629" y="1829"/>
              <a:chExt cx="175" cy="403"/>
            </a:xfrm>
          </p:grpSpPr>
          <p:sp>
            <p:nvSpPr>
              <p:cNvPr id="23911" name="Oval 82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12" name="Oval 82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13" name="Freeform 82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14" name="Freeform 83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15" name="Freeform 83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16" name="Oval 83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39" name="Group 833"/>
            <p:cNvGrpSpPr>
              <a:grpSpLocks noChangeAspect="1"/>
            </p:cNvGrpSpPr>
            <p:nvPr/>
          </p:nvGrpSpPr>
          <p:grpSpPr bwMode="auto">
            <a:xfrm>
              <a:off x="4454173" y="2152021"/>
              <a:ext cx="267951" cy="641195"/>
              <a:chOff x="629" y="1829"/>
              <a:chExt cx="175" cy="403"/>
            </a:xfrm>
          </p:grpSpPr>
          <p:sp>
            <p:nvSpPr>
              <p:cNvPr id="23905" name="Oval 83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06" name="Oval 83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07" name="Freeform 83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08" name="Freeform 83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09" name="Freeform 83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10" name="Oval 83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40" name="Group 840"/>
            <p:cNvGrpSpPr>
              <a:grpSpLocks noChangeAspect="1"/>
            </p:cNvGrpSpPr>
            <p:nvPr/>
          </p:nvGrpSpPr>
          <p:grpSpPr bwMode="auto">
            <a:xfrm rot="10800000">
              <a:off x="4462817" y="2877819"/>
              <a:ext cx="267951" cy="641195"/>
              <a:chOff x="629" y="1829"/>
              <a:chExt cx="175" cy="403"/>
            </a:xfrm>
          </p:grpSpPr>
          <p:sp>
            <p:nvSpPr>
              <p:cNvPr id="23899" name="Oval 84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00" name="Oval 84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01" name="Freeform 84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02" name="Freeform 84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03" name="Freeform 84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04" name="Oval 84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41" name="Group 847"/>
            <p:cNvGrpSpPr>
              <a:grpSpLocks noChangeAspect="1"/>
            </p:cNvGrpSpPr>
            <p:nvPr/>
          </p:nvGrpSpPr>
          <p:grpSpPr bwMode="auto">
            <a:xfrm>
              <a:off x="4748055" y="2143116"/>
              <a:ext cx="267951" cy="641195"/>
              <a:chOff x="629" y="1829"/>
              <a:chExt cx="175" cy="403"/>
            </a:xfrm>
          </p:grpSpPr>
          <p:sp>
            <p:nvSpPr>
              <p:cNvPr id="23893" name="Oval 84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94" name="Oval 84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95" name="Freeform 85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96" name="Freeform 85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97" name="Freeform 85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98" name="Oval 85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42" name="Group 854"/>
            <p:cNvGrpSpPr>
              <a:grpSpLocks noChangeAspect="1"/>
            </p:cNvGrpSpPr>
            <p:nvPr/>
          </p:nvGrpSpPr>
          <p:grpSpPr bwMode="auto">
            <a:xfrm rot="10800000">
              <a:off x="4756699" y="2868913"/>
              <a:ext cx="267951" cy="641195"/>
              <a:chOff x="629" y="1829"/>
              <a:chExt cx="175" cy="403"/>
            </a:xfrm>
          </p:grpSpPr>
          <p:sp>
            <p:nvSpPr>
              <p:cNvPr id="23887" name="Oval 85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88" name="Oval 85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89" name="Freeform 85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90" name="Freeform 85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91" name="Freeform 85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92" name="Oval 86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43" name="Group 861"/>
            <p:cNvGrpSpPr>
              <a:grpSpLocks noChangeAspect="1"/>
            </p:cNvGrpSpPr>
            <p:nvPr/>
          </p:nvGrpSpPr>
          <p:grpSpPr bwMode="auto">
            <a:xfrm>
              <a:off x="5033294" y="2143116"/>
              <a:ext cx="267951" cy="641195"/>
              <a:chOff x="629" y="1829"/>
              <a:chExt cx="175" cy="403"/>
            </a:xfrm>
          </p:grpSpPr>
          <p:sp>
            <p:nvSpPr>
              <p:cNvPr id="23881" name="Oval 86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82" name="Oval 86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83" name="Freeform 86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84" name="Freeform 86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85" name="Freeform 86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86" name="Oval 86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44" name="Group 868"/>
            <p:cNvGrpSpPr>
              <a:grpSpLocks noChangeAspect="1"/>
            </p:cNvGrpSpPr>
            <p:nvPr/>
          </p:nvGrpSpPr>
          <p:grpSpPr bwMode="auto">
            <a:xfrm rot="10800000">
              <a:off x="5041937" y="2868913"/>
              <a:ext cx="267951" cy="641195"/>
              <a:chOff x="629" y="1829"/>
              <a:chExt cx="175" cy="403"/>
            </a:xfrm>
          </p:grpSpPr>
          <p:sp>
            <p:nvSpPr>
              <p:cNvPr id="23875" name="Oval 86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76" name="Oval 87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77" name="Freeform 87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78" name="Freeform 87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79" name="Freeform 87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80" name="Oval 87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45" name="Group 875"/>
            <p:cNvGrpSpPr>
              <a:grpSpLocks noChangeAspect="1"/>
            </p:cNvGrpSpPr>
            <p:nvPr/>
          </p:nvGrpSpPr>
          <p:grpSpPr bwMode="auto">
            <a:xfrm>
              <a:off x="5309888" y="2143116"/>
              <a:ext cx="267951" cy="641195"/>
              <a:chOff x="629" y="1829"/>
              <a:chExt cx="175" cy="403"/>
            </a:xfrm>
          </p:grpSpPr>
          <p:sp>
            <p:nvSpPr>
              <p:cNvPr id="23869" name="Oval 87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70" name="Oval 87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71" name="Freeform 87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72" name="Freeform 87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73" name="Freeform 88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74" name="Oval 88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46" name="Group 882"/>
            <p:cNvGrpSpPr>
              <a:grpSpLocks noChangeAspect="1"/>
            </p:cNvGrpSpPr>
            <p:nvPr/>
          </p:nvGrpSpPr>
          <p:grpSpPr bwMode="auto">
            <a:xfrm rot="10800000">
              <a:off x="5318532" y="2868913"/>
              <a:ext cx="267951" cy="641195"/>
              <a:chOff x="629" y="1829"/>
              <a:chExt cx="175" cy="403"/>
            </a:xfrm>
          </p:grpSpPr>
          <p:sp>
            <p:nvSpPr>
              <p:cNvPr id="23863" name="Oval 88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64" name="Oval 88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65" name="Freeform 88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66" name="Freeform 88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67" name="Freeform 88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68" name="Oval 88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47" name="Group 889"/>
            <p:cNvGrpSpPr>
              <a:grpSpLocks noChangeAspect="1"/>
            </p:cNvGrpSpPr>
            <p:nvPr/>
          </p:nvGrpSpPr>
          <p:grpSpPr bwMode="auto">
            <a:xfrm>
              <a:off x="5590805" y="2143116"/>
              <a:ext cx="267951" cy="641195"/>
              <a:chOff x="629" y="1829"/>
              <a:chExt cx="175" cy="403"/>
            </a:xfrm>
          </p:grpSpPr>
          <p:sp>
            <p:nvSpPr>
              <p:cNvPr id="23857" name="Oval 89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58" name="Oval 89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59" name="Freeform 89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60" name="Freeform 89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61" name="Freeform 89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62" name="Oval 89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48" name="Group 896"/>
            <p:cNvGrpSpPr>
              <a:grpSpLocks noChangeAspect="1"/>
            </p:cNvGrpSpPr>
            <p:nvPr/>
          </p:nvGrpSpPr>
          <p:grpSpPr bwMode="auto">
            <a:xfrm rot="10800000">
              <a:off x="5599449" y="2868913"/>
              <a:ext cx="267951" cy="641195"/>
              <a:chOff x="629" y="1829"/>
              <a:chExt cx="175" cy="403"/>
            </a:xfrm>
          </p:grpSpPr>
          <p:sp>
            <p:nvSpPr>
              <p:cNvPr id="23851" name="Oval 89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52" name="Oval 89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53" name="Freeform 89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54" name="Freeform 90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55" name="Freeform 90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56" name="Oval 90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49" name="Group 903"/>
            <p:cNvGrpSpPr>
              <a:grpSpLocks noChangeAspect="1"/>
            </p:cNvGrpSpPr>
            <p:nvPr/>
          </p:nvGrpSpPr>
          <p:grpSpPr bwMode="auto">
            <a:xfrm>
              <a:off x="1182574" y="2294509"/>
              <a:ext cx="267951" cy="641195"/>
              <a:chOff x="629" y="1829"/>
              <a:chExt cx="175" cy="403"/>
            </a:xfrm>
          </p:grpSpPr>
          <p:sp>
            <p:nvSpPr>
              <p:cNvPr id="23845" name="Oval 90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46" name="Oval 90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47" name="Freeform 90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48" name="Freeform 90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49" name="Freeform 90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50" name="Oval 90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50" name="Group 910"/>
            <p:cNvGrpSpPr>
              <a:grpSpLocks noChangeAspect="1"/>
            </p:cNvGrpSpPr>
            <p:nvPr/>
          </p:nvGrpSpPr>
          <p:grpSpPr bwMode="auto">
            <a:xfrm rot="10800000">
              <a:off x="1191218" y="3020307"/>
              <a:ext cx="267951" cy="641195"/>
              <a:chOff x="629" y="1829"/>
              <a:chExt cx="175" cy="403"/>
            </a:xfrm>
          </p:grpSpPr>
          <p:sp>
            <p:nvSpPr>
              <p:cNvPr id="23839" name="Oval 91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40" name="Oval 91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41" name="Freeform 91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42" name="Freeform 91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43" name="Freeform 91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44" name="Oval 91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51" name="Group 917"/>
            <p:cNvGrpSpPr>
              <a:grpSpLocks noChangeAspect="1"/>
            </p:cNvGrpSpPr>
            <p:nvPr/>
          </p:nvGrpSpPr>
          <p:grpSpPr bwMode="auto">
            <a:xfrm>
              <a:off x="1467813" y="2294509"/>
              <a:ext cx="267951" cy="641195"/>
              <a:chOff x="629" y="1829"/>
              <a:chExt cx="175" cy="403"/>
            </a:xfrm>
          </p:grpSpPr>
          <p:sp>
            <p:nvSpPr>
              <p:cNvPr id="23833" name="Oval 91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34" name="Oval 91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35" name="Freeform 92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36" name="Freeform 92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37" name="Freeform 92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38" name="Oval 92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52" name="Group 924"/>
            <p:cNvGrpSpPr>
              <a:grpSpLocks noChangeAspect="1"/>
            </p:cNvGrpSpPr>
            <p:nvPr/>
          </p:nvGrpSpPr>
          <p:grpSpPr bwMode="auto">
            <a:xfrm rot="10800000">
              <a:off x="1476456" y="3020307"/>
              <a:ext cx="267951" cy="641195"/>
              <a:chOff x="629" y="1829"/>
              <a:chExt cx="175" cy="403"/>
            </a:xfrm>
          </p:grpSpPr>
          <p:sp>
            <p:nvSpPr>
              <p:cNvPr id="23827" name="Oval 92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28" name="Oval 92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29" name="Freeform 92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30" name="Freeform 92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31" name="Freeform 92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32" name="Oval 93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53" name="Group 931"/>
            <p:cNvGrpSpPr>
              <a:grpSpLocks noChangeAspect="1"/>
            </p:cNvGrpSpPr>
            <p:nvPr/>
          </p:nvGrpSpPr>
          <p:grpSpPr bwMode="auto">
            <a:xfrm>
              <a:off x="1744408" y="2294509"/>
              <a:ext cx="267951" cy="641195"/>
              <a:chOff x="629" y="1829"/>
              <a:chExt cx="175" cy="403"/>
            </a:xfrm>
          </p:grpSpPr>
          <p:sp>
            <p:nvSpPr>
              <p:cNvPr id="23821" name="Oval 93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22" name="Oval 93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23" name="Freeform 93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24" name="Freeform 93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25" name="Freeform 93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26" name="Oval 93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54" name="Group 938"/>
            <p:cNvGrpSpPr>
              <a:grpSpLocks noChangeAspect="1"/>
            </p:cNvGrpSpPr>
            <p:nvPr/>
          </p:nvGrpSpPr>
          <p:grpSpPr bwMode="auto">
            <a:xfrm rot="10800000">
              <a:off x="1753051" y="3020307"/>
              <a:ext cx="267951" cy="641195"/>
              <a:chOff x="629" y="1829"/>
              <a:chExt cx="175" cy="403"/>
            </a:xfrm>
          </p:grpSpPr>
          <p:sp>
            <p:nvSpPr>
              <p:cNvPr id="23815" name="Oval 93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16" name="Oval 94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17" name="Freeform 94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18" name="Freeform 94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19" name="Freeform 94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20" name="Oval 94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55" name="Group 945"/>
            <p:cNvGrpSpPr>
              <a:grpSpLocks noChangeAspect="1"/>
            </p:cNvGrpSpPr>
            <p:nvPr/>
          </p:nvGrpSpPr>
          <p:grpSpPr bwMode="auto">
            <a:xfrm>
              <a:off x="2025324" y="2294509"/>
              <a:ext cx="267951" cy="641195"/>
              <a:chOff x="629" y="1829"/>
              <a:chExt cx="175" cy="403"/>
            </a:xfrm>
          </p:grpSpPr>
          <p:sp>
            <p:nvSpPr>
              <p:cNvPr id="23809" name="Oval 94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10" name="Oval 94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11" name="Freeform 94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12" name="Freeform 94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13" name="Freeform 95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14" name="Oval 95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56" name="Group 952"/>
            <p:cNvGrpSpPr>
              <a:grpSpLocks noChangeAspect="1"/>
            </p:cNvGrpSpPr>
            <p:nvPr/>
          </p:nvGrpSpPr>
          <p:grpSpPr bwMode="auto">
            <a:xfrm rot="10800000">
              <a:off x="2033968" y="3020307"/>
              <a:ext cx="267951" cy="641195"/>
              <a:chOff x="629" y="1829"/>
              <a:chExt cx="175" cy="403"/>
            </a:xfrm>
          </p:grpSpPr>
          <p:sp>
            <p:nvSpPr>
              <p:cNvPr id="23803" name="Oval 95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04" name="Oval 95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05" name="Freeform 95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06" name="Freeform 95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07" name="Freeform 95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08" name="Oval 95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57" name="Group 959"/>
            <p:cNvGrpSpPr>
              <a:grpSpLocks noChangeAspect="1"/>
            </p:cNvGrpSpPr>
            <p:nvPr/>
          </p:nvGrpSpPr>
          <p:grpSpPr bwMode="auto">
            <a:xfrm>
              <a:off x="2319206" y="2285604"/>
              <a:ext cx="267951" cy="641195"/>
              <a:chOff x="629" y="1829"/>
              <a:chExt cx="175" cy="403"/>
            </a:xfrm>
          </p:grpSpPr>
          <p:sp>
            <p:nvSpPr>
              <p:cNvPr id="23797" name="Oval 96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98" name="Oval 96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99" name="Freeform 96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00" name="Freeform 96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01" name="Freeform 96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02" name="Oval 96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58" name="Group 966"/>
            <p:cNvGrpSpPr>
              <a:grpSpLocks noChangeAspect="1"/>
            </p:cNvGrpSpPr>
            <p:nvPr/>
          </p:nvGrpSpPr>
          <p:grpSpPr bwMode="auto">
            <a:xfrm rot="10800000">
              <a:off x="2327850" y="3011401"/>
              <a:ext cx="267951" cy="641195"/>
              <a:chOff x="629" y="1829"/>
              <a:chExt cx="175" cy="403"/>
            </a:xfrm>
          </p:grpSpPr>
          <p:sp>
            <p:nvSpPr>
              <p:cNvPr id="23791" name="Oval 96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92" name="Oval 96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93" name="Freeform 96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94" name="Freeform 97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95" name="Freeform 97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96" name="Oval 97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59" name="Group 973"/>
            <p:cNvGrpSpPr>
              <a:grpSpLocks noChangeAspect="1"/>
            </p:cNvGrpSpPr>
            <p:nvPr/>
          </p:nvGrpSpPr>
          <p:grpSpPr bwMode="auto">
            <a:xfrm>
              <a:off x="2604445" y="2285604"/>
              <a:ext cx="267951" cy="641195"/>
              <a:chOff x="629" y="1829"/>
              <a:chExt cx="175" cy="403"/>
            </a:xfrm>
          </p:grpSpPr>
          <p:sp>
            <p:nvSpPr>
              <p:cNvPr id="23785" name="Oval 97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86" name="Oval 97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87" name="Freeform 97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88" name="Freeform 97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89" name="Freeform 97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90" name="Oval 97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60" name="Group 980"/>
            <p:cNvGrpSpPr>
              <a:grpSpLocks noChangeAspect="1"/>
            </p:cNvGrpSpPr>
            <p:nvPr/>
          </p:nvGrpSpPr>
          <p:grpSpPr bwMode="auto">
            <a:xfrm rot="10800000">
              <a:off x="2613088" y="3011401"/>
              <a:ext cx="267951" cy="641195"/>
              <a:chOff x="629" y="1829"/>
              <a:chExt cx="175" cy="403"/>
            </a:xfrm>
          </p:grpSpPr>
          <p:sp>
            <p:nvSpPr>
              <p:cNvPr id="23779" name="Oval 98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80" name="Oval 98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81" name="Freeform 98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82" name="Freeform 98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83" name="Freeform 98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84" name="Oval 98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61" name="Group 987"/>
            <p:cNvGrpSpPr>
              <a:grpSpLocks noChangeAspect="1"/>
            </p:cNvGrpSpPr>
            <p:nvPr/>
          </p:nvGrpSpPr>
          <p:grpSpPr bwMode="auto">
            <a:xfrm>
              <a:off x="2881040" y="2285604"/>
              <a:ext cx="267951" cy="641195"/>
              <a:chOff x="629" y="1829"/>
              <a:chExt cx="175" cy="403"/>
            </a:xfrm>
          </p:grpSpPr>
          <p:sp>
            <p:nvSpPr>
              <p:cNvPr id="23773" name="Oval 98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74" name="Oval 98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75" name="Freeform 99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76" name="Freeform 99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77" name="Freeform 99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78" name="Oval 99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62" name="Group 994"/>
            <p:cNvGrpSpPr>
              <a:grpSpLocks noChangeAspect="1"/>
            </p:cNvGrpSpPr>
            <p:nvPr/>
          </p:nvGrpSpPr>
          <p:grpSpPr bwMode="auto">
            <a:xfrm rot="10800000">
              <a:off x="2889683" y="3011401"/>
              <a:ext cx="267951" cy="641195"/>
              <a:chOff x="629" y="1829"/>
              <a:chExt cx="175" cy="403"/>
            </a:xfrm>
          </p:grpSpPr>
          <p:sp>
            <p:nvSpPr>
              <p:cNvPr id="23767" name="Oval 99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68" name="Oval 99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69" name="Freeform 99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70" name="Freeform 99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71" name="Freeform 99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72" name="Oval 100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63" name="Group 1001"/>
            <p:cNvGrpSpPr>
              <a:grpSpLocks noChangeAspect="1"/>
            </p:cNvGrpSpPr>
            <p:nvPr/>
          </p:nvGrpSpPr>
          <p:grpSpPr bwMode="auto">
            <a:xfrm>
              <a:off x="3161956" y="2285604"/>
              <a:ext cx="267951" cy="641195"/>
              <a:chOff x="629" y="1829"/>
              <a:chExt cx="175" cy="403"/>
            </a:xfrm>
          </p:grpSpPr>
          <p:sp>
            <p:nvSpPr>
              <p:cNvPr id="23761" name="Oval 100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62" name="Oval 100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63" name="Freeform 100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64" name="Freeform 100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65" name="Freeform 100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66" name="Oval 100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64" name="Group 1008"/>
            <p:cNvGrpSpPr>
              <a:grpSpLocks noChangeAspect="1"/>
            </p:cNvGrpSpPr>
            <p:nvPr/>
          </p:nvGrpSpPr>
          <p:grpSpPr bwMode="auto">
            <a:xfrm rot="10800000">
              <a:off x="3170600" y="3011401"/>
              <a:ext cx="267951" cy="641195"/>
              <a:chOff x="629" y="1829"/>
              <a:chExt cx="175" cy="403"/>
            </a:xfrm>
          </p:grpSpPr>
          <p:sp>
            <p:nvSpPr>
              <p:cNvPr id="23755" name="Oval 100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56" name="Oval 101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57" name="Freeform 101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58" name="Freeform 101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59" name="Freeform 101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60" name="Oval 101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65" name="Group 1015"/>
            <p:cNvGrpSpPr>
              <a:grpSpLocks noChangeAspect="1"/>
            </p:cNvGrpSpPr>
            <p:nvPr/>
          </p:nvGrpSpPr>
          <p:grpSpPr bwMode="auto">
            <a:xfrm>
              <a:off x="3455838" y="2285604"/>
              <a:ext cx="267951" cy="641195"/>
              <a:chOff x="629" y="1829"/>
              <a:chExt cx="175" cy="403"/>
            </a:xfrm>
          </p:grpSpPr>
          <p:sp>
            <p:nvSpPr>
              <p:cNvPr id="23749" name="Oval 101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50" name="Oval 101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51" name="Freeform 101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52" name="Freeform 101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53" name="Freeform 102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54" name="Oval 102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66" name="Group 1022"/>
            <p:cNvGrpSpPr>
              <a:grpSpLocks noChangeAspect="1"/>
            </p:cNvGrpSpPr>
            <p:nvPr/>
          </p:nvGrpSpPr>
          <p:grpSpPr bwMode="auto">
            <a:xfrm rot="10800000">
              <a:off x="3464482" y="3011401"/>
              <a:ext cx="267951" cy="641195"/>
              <a:chOff x="629" y="1829"/>
              <a:chExt cx="175" cy="403"/>
            </a:xfrm>
          </p:grpSpPr>
          <p:sp>
            <p:nvSpPr>
              <p:cNvPr id="23743" name="Oval 102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44" name="Oval 102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45" name="Freeform 102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46" name="Freeform 102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47" name="Freeform 102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48" name="Oval 102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67" name="Group 1029"/>
            <p:cNvGrpSpPr>
              <a:grpSpLocks noChangeAspect="1"/>
            </p:cNvGrpSpPr>
            <p:nvPr/>
          </p:nvGrpSpPr>
          <p:grpSpPr bwMode="auto">
            <a:xfrm>
              <a:off x="3741077" y="2285604"/>
              <a:ext cx="267951" cy="641195"/>
              <a:chOff x="629" y="1829"/>
              <a:chExt cx="175" cy="403"/>
            </a:xfrm>
          </p:grpSpPr>
          <p:sp>
            <p:nvSpPr>
              <p:cNvPr id="23737" name="Oval 103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38" name="Oval 103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39" name="Freeform 103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40" name="Freeform 103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41" name="Freeform 103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42" name="Oval 103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68" name="Group 1036"/>
            <p:cNvGrpSpPr>
              <a:grpSpLocks noChangeAspect="1"/>
            </p:cNvGrpSpPr>
            <p:nvPr/>
          </p:nvGrpSpPr>
          <p:grpSpPr bwMode="auto">
            <a:xfrm rot="10800000">
              <a:off x="3749720" y="3011401"/>
              <a:ext cx="267951" cy="641195"/>
              <a:chOff x="629" y="1829"/>
              <a:chExt cx="175" cy="403"/>
            </a:xfrm>
          </p:grpSpPr>
          <p:sp>
            <p:nvSpPr>
              <p:cNvPr id="23731" name="Oval 103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32" name="Oval 103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33" name="Freeform 103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34" name="Freeform 104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35" name="Freeform 104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36" name="Oval 104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69" name="Group 1043"/>
            <p:cNvGrpSpPr>
              <a:grpSpLocks noChangeAspect="1"/>
            </p:cNvGrpSpPr>
            <p:nvPr/>
          </p:nvGrpSpPr>
          <p:grpSpPr bwMode="auto">
            <a:xfrm>
              <a:off x="4017672" y="2285604"/>
              <a:ext cx="267951" cy="641195"/>
              <a:chOff x="629" y="1829"/>
              <a:chExt cx="175" cy="403"/>
            </a:xfrm>
          </p:grpSpPr>
          <p:sp>
            <p:nvSpPr>
              <p:cNvPr id="23725" name="Oval 104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26" name="Oval 104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27" name="Freeform 104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28" name="Freeform 104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29" name="Freeform 104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30" name="Oval 104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70" name="Group 1050"/>
            <p:cNvGrpSpPr>
              <a:grpSpLocks noChangeAspect="1"/>
            </p:cNvGrpSpPr>
            <p:nvPr/>
          </p:nvGrpSpPr>
          <p:grpSpPr bwMode="auto">
            <a:xfrm rot="10800000">
              <a:off x="4026315" y="3011401"/>
              <a:ext cx="267951" cy="641195"/>
              <a:chOff x="629" y="1829"/>
              <a:chExt cx="175" cy="403"/>
            </a:xfrm>
          </p:grpSpPr>
          <p:sp>
            <p:nvSpPr>
              <p:cNvPr id="23719" name="Oval 105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20" name="Oval 105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21" name="Freeform 105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22" name="Freeform 105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23" name="Freeform 105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24" name="Oval 105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71" name="Group 1057"/>
            <p:cNvGrpSpPr>
              <a:grpSpLocks noChangeAspect="1"/>
            </p:cNvGrpSpPr>
            <p:nvPr/>
          </p:nvGrpSpPr>
          <p:grpSpPr bwMode="auto">
            <a:xfrm>
              <a:off x="4298588" y="2285604"/>
              <a:ext cx="267951" cy="641195"/>
              <a:chOff x="629" y="1829"/>
              <a:chExt cx="175" cy="403"/>
            </a:xfrm>
          </p:grpSpPr>
          <p:sp>
            <p:nvSpPr>
              <p:cNvPr id="23713" name="Oval 105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14" name="Oval 105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15" name="Freeform 106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16" name="Freeform 106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17" name="Freeform 106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18" name="Oval 106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72" name="Group 1064"/>
            <p:cNvGrpSpPr>
              <a:grpSpLocks noChangeAspect="1"/>
            </p:cNvGrpSpPr>
            <p:nvPr/>
          </p:nvGrpSpPr>
          <p:grpSpPr bwMode="auto">
            <a:xfrm rot="10800000">
              <a:off x="4307232" y="3011401"/>
              <a:ext cx="267951" cy="641195"/>
              <a:chOff x="629" y="1829"/>
              <a:chExt cx="175" cy="403"/>
            </a:xfrm>
          </p:grpSpPr>
          <p:sp>
            <p:nvSpPr>
              <p:cNvPr id="23707" name="Oval 106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08" name="Oval 106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09" name="Freeform 106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10" name="Freeform 106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11" name="Freeform 106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12" name="Oval 107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73" name="Group 1071"/>
            <p:cNvGrpSpPr>
              <a:grpSpLocks noChangeAspect="1"/>
            </p:cNvGrpSpPr>
            <p:nvPr/>
          </p:nvGrpSpPr>
          <p:grpSpPr bwMode="auto">
            <a:xfrm>
              <a:off x="4592470" y="2276698"/>
              <a:ext cx="267951" cy="641195"/>
              <a:chOff x="629" y="1829"/>
              <a:chExt cx="175" cy="403"/>
            </a:xfrm>
          </p:grpSpPr>
          <p:sp>
            <p:nvSpPr>
              <p:cNvPr id="23701" name="Oval 107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02" name="Oval 107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03" name="Freeform 107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04" name="Freeform 107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05" name="Freeform 107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06" name="Oval 107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74" name="Group 1078"/>
            <p:cNvGrpSpPr>
              <a:grpSpLocks noChangeAspect="1"/>
            </p:cNvGrpSpPr>
            <p:nvPr/>
          </p:nvGrpSpPr>
          <p:grpSpPr bwMode="auto">
            <a:xfrm rot="10800000">
              <a:off x="4601114" y="3002496"/>
              <a:ext cx="267951" cy="641195"/>
              <a:chOff x="629" y="1829"/>
              <a:chExt cx="175" cy="403"/>
            </a:xfrm>
          </p:grpSpPr>
          <p:sp>
            <p:nvSpPr>
              <p:cNvPr id="23695" name="Oval 107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96" name="Oval 108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97" name="Freeform 108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98" name="Freeform 108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99" name="Freeform 108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00" name="Oval 108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75" name="Group 1085"/>
            <p:cNvGrpSpPr>
              <a:grpSpLocks noChangeAspect="1"/>
            </p:cNvGrpSpPr>
            <p:nvPr/>
          </p:nvGrpSpPr>
          <p:grpSpPr bwMode="auto">
            <a:xfrm>
              <a:off x="4877709" y="2276698"/>
              <a:ext cx="267951" cy="641195"/>
              <a:chOff x="629" y="1829"/>
              <a:chExt cx="175" cy="403"/>
            </a:xfrm>
          </p:grpSpPr>
          <p:sp>
            <p:nvSpPr>
              <p:cNvPr id="23689" name="Oval 108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90" name="Oval 108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91" name="Freeform 108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92" name="Freeform 108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93" name="Freeform 109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94" name="Oval 109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76" name="Group 1092"/>
            <p:cNvGrpSpPr>
              <a:grpSpLocks noChangeAspect="1"/>
            </p:cNvGrpSpPr>
            <p:nvPr/>
          </p:nvGrpSpPr>
          <p:grpSpPr bwMode="auto">
            <a:xfrm rot="10800000">
              <a:off x="4886353" y="3002496"/>
              <a:ext cx="267951" cy="641195"/>
              <a:chOff x="629" y="1829"/>
              <a:chExt cx="175" cy="403"/>
            </a:xfrm>
          </p:grpSpPr>
          <p:sp>
            <p:nvSpPr>
              <p:cNvPr id="23683" name="Oval 109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84" name="Oval 109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85" name="Freeform 109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86" name="Freeform 109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87" name="Freeform 109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88" name="Oval 109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77" name="Group 1099"/>
            <p:cNvGrpSpPr>
              <a:grpSpLocks noChangeAspect="1"/>
            </p:cNvGrpSpPr>
            <p:nvPr/>
          </p:nvGrpSpPr>
          <p:grpSpPr bwMode="auto">
            <a:xfrm>
              <a:off x="5154304" y="2276698"/>
              <a:ext cx="267951" cy="641195"/>
              <a:chOff x="629" y="1829"/>
              <a:chExt cx="175" cy="403"/>
            </a:xfrm>
          </p:grpSpPr>
          <p:sp>
            <p:nvSpPr>
              <p:cNvPr id="23678" name="Oval 110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79" name="Oval 110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80" name="Freeform 110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81" name="Freeform 110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82" name="Freeform 110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78" name="Group 1106"/>
            <p:cNvGrpSpPr>
              <a:grpSpLocks noChangeAspect="1"/>
            </p:cNvGrpSpPr>
            <p:nvPr/>
          </p:nvGrpSpPr>
          <p:grpSpPr bwMode="auto">
            <a:xfrm rot="10800000">
              <a:off x="5162947" y="3002496"/>
              <a:ext cx="267951" cy="641195"/>
              <a:chOff x="629" y="1829"/>
              <a:chExt cx="175" cy="403"/>
            </a:xfrm>
          </p:grpSpPr>
          <p:sp>
            <p:nvSpPr>
              <p:cNvPr id="23672" name="Oval 110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73" name="Oval 110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74" name="Freeform 110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75" name="Freeform 111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76" name="Freeform 111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77" name="Oval 111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79" name="Group 1113"/>
            <p:cNvGrpSpPr>
              <a:grpSpLocks noChangeAspect="1"/>
            </p:cNvGrpSpPr>
            <p:nvPr/>
          </p:nvGrpSpPr>
          <p:grpSpPr bwMode="auto">
            <a:xfrm>
              <a:off x="5435220" y="2276698"/>
              <a:ext cx="267951" cy="641195"/>
              <a:chOff x="629" y="1829"/>
              <a:chExt cx="175" cy="403"/>
            </a:xfrm>
          </p:grpSpPr>
          <p:sp>
            <p:nvSpPr>
              <p:cNvPr id="23666" name="Oval 111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67" name="Oval 111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68" name="Freeform 111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69" name="Freeform 111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70" name="Freeform 111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71" name="Oval 111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80" name="Group 1120"/>
            <p:cNvGrpSpPr>
              <a:grpSpLocks noChangeAspect="1"/>
            </p:cNvGrpSpPr>
            <p:nvPr/>
          </p:nvGrpSpPr>
          <p:grpSpPr bwMode="auto">
            <a:xfrm rot="10800000">
              <a:off x="5443864" y="3002496"/>
              <a:ext cx="267951" cy="641195"/>
              <a:chOff x="629" y="1829"/>
              <a:chExt cx="175" cy="403"/>
            </a:xfrm>
          </p:grpSpPr>
          <p:sp>
            <p:nvSpPr>
              <p:cNvPr id="23660" name="Oval 112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61" name="Oval 112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62" name="Freeform 112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63" name="Freeform 112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64" name="Freeform 112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65" name="Oval 112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81" name="Group 1127"/>
            <p:cNvGrpSpPr>
              <a:grpSpLocks noChangeAspect="1"/>
            </p:cNvGrpSpPr>
            <p:nvPr/>
          </p:nvGrpSpPr>
          <p:grpSpPr bwMode="auto">
            <a:xfrm>
              <a:off x="1009702" y="2419186"/>
              <a:ext cx="267951" cy="641195"/>
              <a:chOff x="629" y="1829"/>
              <a:chExt cx="175" cy="403"/>
            </a:xfrm>
          </p:grpSpPr>
          <p:sp>
            <p:nvSpPr>
              <p:cNvPr id="23654" name="Oval 112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55" name="Oval 112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56" name="Freeform 113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57" name="Freeform 113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58" name="Freeform 113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59" name="Oval 113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82" name="Groupe 1537"/>
            <p:cNvGrpSpPr>
              <a:grpSpLocks/>
            </p:cNvGrpSpPr>
            <p:nvPr/>
          </p:nvGrpSpPr>
          <p:grpSpPr bwMode="auto">
            <a:xfrm>
              <a:off x="1014308" y="3144984"/>
              <a:ext cx="267667" cy="641195"/>
              <a:chOff x="1014308" y="3144984"/>
              <a:chExt cx="267667" cy="641195"/>
            </a:xfrm>
          </p:grpSpPr>
          <p:sp>
            <p:nvSpPr>
              <p:cNvPr id="23649" name="Oval 1135"/>
              <p:cNvSpPr>
                <a:spLocks noChangeAspect="1" noChangeArrowheads="1"/>
              </p:cNvSpPr>
              <p:nvPr/>
            </p:nvSpPr>
            <p:spPr bwMode="auto">
              <a:xfrm rot="10800000">
                <a:off x="1014308" y="3488652"/>
                <a:ext cx="267667" cy="29752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50" name="Oval 1136"/>
              <p:cNvSpPr>
                <a:spLocks noChangeAspect="1" noChangeArrowheads="1"/>
              </p:cNvSpPr>
              <p:nvPr/>
            </p:nvSpPr>
            <p:spPr bwMode="auto">
              <a:xfrm rot="10800000">
                <a:off x="1014308" y="3488652"/>
                <a:ext cx="267667" cy="29752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51" name="Freeform 1137"/>
              <p:cNvSpPr>
                <a:spLocks noChangeAspect="1"/>
              </p:cNvSpPr>
              <p:nvPr/>
            </p:nvSpPr>
            <p:spPr bwMode="auto">
              <a:xfrm rot="10800000">
                <a:off x="1083137" y="3144984"/>
                <a:ext cx="133069" cy="369125"/>
              </a:xfrm>
              <a:custGeom>
                <a:avLst/>
                <a:gdLst>
                  <a:gd name="T0" fmla="*/ 2147483647 w 35"/>
                  <a:gd name="T1" fmla="*/ 2147483647 h 87"/>
                  <a:gd name="T2" fmla="*/ 2147483647 w 35"/>
                  <a:gd name="T3" fmla="*/ 2147483647 h 87"/>
                  <a:gd name="T4" fmla="*/ 2147483647 w 35"/>
                  <a:gd name="T5" fmla="*/ 2147483647 h 87"/>
                  <a:gd name="T6" fmla="*/ 2147483647 w 35"/>
                  <a:gd name="T7" fmla="*/ 2147483647 h 87"/>
                  <a:gd name="T8" fmla="*/ 2147483647 w 35"/>
                  <a:gd name="T9" fmla="*/ 2147483647 h 87"/>
                  <a:gd name="T10" fmla="*/ 2147483647 w 35"/>
                  <a:gd name="T11" fmla="*/ 2147483647 h 87"/>
                  <a:gd name="T12" fmla="*/ 2147483647 w 35"/>
                  <a:gd name="T13" fmla="*/ 2147483647 h 87"/>
                  <a:gd name="T14" fmla="*/ 2147483647 w 35"/>
                  <a:gd name="T15" fmla="*/ 2147483647 h 87"/>
                  <a:gd name="T16" fmla="*/ 2147483647 w 35"/>
                  <a:gd name="T17" fmla="*/ 2147483647 h 87"/>
                  <a:gd name="T18" fmla="*/ 2147483647 w 35"/>
                  <a:gd name="T19" fmla="*/ 2147483647 h 87"/>
                  <a:gd name="T20" fmla="*/ 2147483647 w 35"/>
                  <a:gd name="T21" fmla="*/ 2147483647 h 87"/>
                  <a:gd name="T22" fmla="*/ 2147483647 w 35"/>
                  <a:gd name="T23" fmla="*/ 2147483647 h 87"/>
                  <a:gd name="T24" fmla="*/ 2147483647 w 35"/>
                  <a:gd name="T25" fmla="*/ 2147483647 h 87"/>
                  <a:gd name="T26" fmla="*/ 2147483647 w 35"/>
                  <a:gd name="T27" fmla="*/ 2147483647 h 87"/>
                  <a:gd name="T28" fmla="*/ 0 w 35"/>
                  <a:gd name="T29" fmla="*/ 2147483647 h 87"/>
                  <a:gd name="T30" fmla="*/ 0 w 35"/>
                  <a:gd name="T31" fmla="*/ 2147483647 h 87"/>
                  <a:gd name="T32" fmla="*/ 2147483647 w 35"/>
                  <a:gd name="T33" fmla="*/ 2147483647 h 87"/>
                  <a:gd name="T34" fmla="*/ 2147483647 w 35"/>
                  <a:gd name="T35" fmla="*/ 2147483647 h 87"/>
                  <a:gd name="T36" fmla="*/ 2147483647 w 35"/>
                  <a:gd name="T37" fmla="*/ 2147483647 h 87"/>
                  <a:gd name="T38" fmla="*/ 2147483647 w 35"/>
                  <a:gd name="T39" fmla="*/ 2147483647 h 87"/>
                  <a:gd name="T40" fmla="*/ 2147483647 w 35"/>
                  <a:gd name="T41" fmla="*/ 2147483647 h 87"/>
                  <a:gd name="T42" fmla="*/ 2147483647 w 35"/>
                  <a:gd name="T43" fmla="*/ 2147483647 h 87"/>
                  <a:gd name="T44" fmla="*/ 2147483647 w 35"/>
                  <a:gd name="T45" fmla="*/ 2147483647 h 87"/>
                  <a:gd name="T46" fmla="*/ 2147483647 w 35"/>
                  <a:gd name="T47" fmla="*/ 2147483647 h 87"/>
                  <a:gd name="T48" fmla="*/ 2147483647 w 35"/>
                  <a:gd name="T49" fmla="*/ 2147483647 h 87"/>
                  <a:gd name="T50" fmla="*/ 2147483647 w 35"/>
                  <a:gd name="T51" fmla="*/ 2147483647 h 87"/>
                  <a:gd name="T52" fmla="*/ 2147483647 w 35"/>
                  <a:gd name="T53" fmla="*/ 2147483647 h 87"/>
                  <a:gd name="T54" fmla="*/ 2147483647 w 35"/>
                  <a:gd name="T55" fmla="*/ 2147483647 h 87"/>
                  <a:gd name="T56" fmla="*/ 2147483647 w 35"/>
                  <a:gd name="T57" fmla="*/ 2147483647 h 87"/>
                  <a:gd name="T58" fmla="*/ 2147483647 w 35"/>
                  <a:gd name="T59" fmla="*/ 0 h 87"/>
                  <a:gd name="T60" fmla="*/ 2147483647 w 35"/>
                  <a:gd name="T61" fmla="*/ 2147483647 h 87"/>
                  <a:gd name="T62" fmla="*/ 2147483647 w 35"/>
                  <a:gd name="T63" fmla="*/ 2147483647 h 87"/>
                  <a:gd name="T64" fmla="*/ 2147483647 w 35"/>
                  <a:gd name="T65" fmla="*/ 2147483647 h 87"/>
                  <a:gd name="T66" fmla="*/ 2147483647 w 35"/>
                  <a:gd name="T67" fmla="*/ 2147483647 h 87"/>
                  <a:gd name="T68" fmla="*/ 2147483647 w 35"/>
                  <a:gd name="T69" fmla="*/ 2147483647 h 87"/>
                  <a:gd name="T70" fmla="*/ 2147483647 w 35"/>
                  <a:gd name="T71" fmla="*/ 2147483647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52" name="Freeform 1139"/>
              <p:cNvSpPr>
                <a:spLocks noChangeAspect="1"/>
              </p:cNvSpPr>
              <p:nvPr/>
            </p:nvSpPr>
            <p:spPr bwMode="auto">
              <a:xfrm rot="10800000">
                <a:off x="1106080" y="3149757"/>
                <a:ext cx="30590" cy="229112"/>
              </a:xfrm>
              <a:custGeom>
                <a:avLst/>
                <a:gdLst>
                  <a:gd name="T0" fmla="*/ 2147483647 w 8"/>
                  <a:gd name="T1" fmla="*/ 2147483647 h 54"/>
                  <a:gd name="T2" fmla="*/ 2147483647 w 8"/>
                  <a:gd name="T3" fmla="*/ 2147483647 h 54"/>
                  <a:gd name="T4" fmla="*/ 2147483647 w 8"/>
                  <a:gd name="T5" fmla="*/ 2147483647 h 54"/>
                  <a:gd name="T6" fmla="*/ 2147483647 w 8"/>
                  <a:gd name="T7" fmla="*/ 2147483647 h 54"/>
                  <a:gd name="T8" fmla="*/ 2147483647 w 8"/>
                  <a:gd name="T9" fmla="*/ 2147483647 h 54"/>
                  <a:gd name="T10" fmla="*/ 0 w 8"/>
                  <a:gd name="T11" fmla="*/ 0 h 54"/>
                  <a:gd name="T12" fmla="*/ 2147483647 w 8"/>
                  <a:gd name="T13" fmla="*/ 2147483647 h 54"/>
                  <a:gd name="T14" fmla="*/ 2147483647 w 8"/>
                  <a:gd name="T15" fmla="*/ 2147483647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53" name="Oval 1140"/>
              <p:cNvSpPr>
                <a:spLocks noChangeAspect="1" noChangeArrowheads="1"/>
              </p:cNvSpPr>
              <p:nvPr/>
            </p:nvSpPr>
            <p:spPr bwMode="auto">
              <a:xfrm rot="10800000">
                <a:off x="1151965" y="3628665"/>
                <a:ext cx="87183" cy="97054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83" name="Group 1141"/>
            <p:cNvGrpSpPr>
              <a:grpSpLocks noChangeAspect="1"/>
            </p:cNvGrpSpPr>
            <p:nvPr/>
          </p:nvGrpSpPr>
          <p:grpSpPr bwMode="auto">
            <a:xfrm>
              <a:off x="1294941" y="2419186"/>
              <a:ext cx="267951" cy="641195"/>
              <a:chOff x="629" y="1829"/>
              <a:chExt cx="175" cy="403"/>
            </a:xfrm>
          </p:grpSpPr>
          <p:sp>
            <p:nvSpPr>
              <p:cNvPr id="23643" name="Oval 114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44" name="Oval 114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45" name="Freeform 114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46" name="Freeform 114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47" name="Freeform 114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48" name="Oval 114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84" name="Group 1148"/>
            <p:cNvGrpSpPr>
              <a:grpSpLocks noChangeAspect="1"/>
            </p:cNvGrpSpPr>
            <p:nvPr/>
          </p:nvGrpSpPr>
          <p:grpSpPr bwMode="auto">
            <a:xfrm rot="10800000">
              <a:off x="1303584" y="3144984"/>
              <a:ext cx="267951" cy="641195"/>
              <a:chOff x="629" y="1829"/>
              <a:chExt cx="175" cy="403"/>
            </a:xfrm>
          </p:grpSpPr>
          <p:sp>
            <p:nvSpPr>
              <p:cNvPr id="23637" name="Oval 114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38" name="Oval 115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39" name="Freeform 115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40" name="Freeform 115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41" name="Freeform 115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42" name="Oval 115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85" name="Group 1155"/>
            <p:cNvGrpSpPr>
              <a:grpSpLocks noChangeAspect="1"/>
            </p:cNvGrpSpPr>
            <p:nvPr/>
          </p:nvGrpSpPr>
          <p:grpSpPr bwMode="auto">
            <a:xfrm>
              <a:off x="1571536" y="2419186"/>
              <a:ext cx="267951" cy="641195"/>
              <a:chOff x="629" y="1829"/>
              <a:chExt cx="175" cy="403"/>
            </a:xfrm>
          </p:grpSpPr>
          <p:sp>
            <p:nvSpPr>
              <p:cNvPr id="23631" name="Oval 115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32" name="Oval 115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33" name="Freeform 115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34" name="Freeform 115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35" name="Freeform 116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36" name="Oval 116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86" name="Group 1162"/>
            <p:cNvGrpSpPr>
              <a:grpSpLocks noChangeAspect="1"/>
            </p:cNvGrpSpPr>
            <p:nvPr/>
          </p:nvGrpSpPr>
          <p:grpSpPr bwMode="auto">
            <a:xfrm rot="10800000">
              <a:off x="1580179" y="3144984"/>
              <a:ext cx="267951" cy="641195"/>
              <a:chOff x="629" y="1829"/>
              <a:chExt cx="175" cy="403"/>
            </a:xfrm>
          </p:grpSpPr>
          <p:sp>
            <p:nvSpPr>
              <p:cNvPr id="23625" name="Oval 116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26" name="Oval 116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27" name="Freeform 116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28" name="Freeform 116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29" name="Freeform 116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30" name="Oval 116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87" name="Group 1169"/>
            <p:cNvGrpSpPr>
              <a:grpSpLocks noChangeAspect="1"/>
            </p:cNvGrpSpPr>
            <p:nvPr/>
          </p:nvGrpSpPr>
          <p:grpSpPr bwMode="auto">
            <a:xfrm>
              <a:off x="1852452" y="2419186"/>
              <a:ext cx="267951" cy="641195"/>
              <a:chOff x="629" y="1829"/>
              <a:chExt cx="175" cy="403"/>
            </a:xfrm>
          </p:grpSpPr>
          <p:sp>
            <p:nvSpPr>
              <p:cNvPr id="23619" name="Oval 117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20" name="Oval 117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21" name="Freeform 117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22" name="Freeform 117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23" name="Freeform 117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24" name="Oval 117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88" name="Group 1176"/>
            <p:cNvGrpSpPr>
              <a:grpSpLocks noChangeAspect="1"/>
            </p:cNvGrpSpPr>
            <p:nvPr/>
          </p:nvGrpSpPr>
          <p:grpSpPr bwMode="auto">
            <a:xfrm rot="10800000">
              <a:off x="1861096" y="3144984"/>
              <a:ext cx="267951" cy="641195"/>
              <a:chOff x="629" y="1829"/>
              <a:chExt cx="175" cy="403"/>
            </a:xfrm>
          </p:grpSpPr>
          <p:sp>
            <p:nvSpPr>
              <p:cNvPr id="23613" name="Oval 117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14" name="Oval 117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15" name="Freeform 117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16" name="Freeform 118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17" name="Freeform 118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18" name="Oval 118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89" name="Group 1183"/>
            <p:cNvGrpSpPr>
              <a:grpSpLocks noChangeAspect="1"/>
            </p:cNvGrpSpPr>
            <p:nvPr/>
          </p:nvGrpSpPr>
          <p:grpSpPr bwMode="auto">
            <a:xfrm>
              <a:off x="2146334" y="2410281"/>
              <a:ext cx="267951" cy="641195"/>
              <a:chOff x="629" y="1829"/>
              <a:chExt cx="175" cy="403"/>
            </a:xfrm>
          </p:grpSpPr>
          <p:sp>
            <p:nvSpPr>
              <p:cNvPr id="23607" name="Oval 118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08" name="Oval 118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09" name="Freeform 118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10" name="Freeform 118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11" name="Freeform 118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12" name="Oval 118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90" name="Group 1190"/>
            <p:cNvGrpSpPr>
              <a:grpSpLocks noChangeAspect="1"/>
            </p:cNvGrpSpPr>
            <p:nvPr/>
          </p:nvGrpSpPr>
          <p:grpSpPr bwMode="auto">
            <a:xfrm rot="10800000">
              <a:off x="2154978" y="3136078"/>
              <a:ext cx="267951" cy="641195"/>
              <a:chOff x="629" y="1829"/>
              <a:chExt cx="175" cy="403"/>
            </a:xfrm>
          </p:grpSpPr>
          <p:sp>
            <p:nvSpPr>
              <p:cNvPr id="23601" name="Oval 119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02" name="Oval 119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03" name="Freeform 119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04" name="Freeform 119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05" name="Freeform 119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06" name="Oval 119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91" name="Group 1197"/>
            <p:cNvGrpSpPr>
              <a:grpSpLocks noChangeAspect="1"/>
            </p:cNvGrpSpPr>
            <p:nvPr/>
          </p:nvGrpSpPr>
          <p:grpSpPr bwMode="auto">
            <a:xfrm>
              <a:off x="2431573" y="2410281"/>
              <a:ext cx="267951" cy="641195"/>
              <a:chOff x="629" y="1829"/>
              <a:chExt cx="175" cy="403"/>
            </a:xfrm>
          </p:grpSpPr>
          <p:sp>
            <p:nvSpPr>
              <p:cNvPr id="23595" name="Oval 119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96" name="Oval 119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97" name="Freeform 120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98" name="Freeform 120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99" name="Freeform 120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00" name="Oval 120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92" name="Group 1204"/>
            <p:cNvGrpSpPr>
              <a:grpSpLocks noChangeAspect="1"/>
            </p:cNvGrpSpPr>
            <p:nvPr/>
          </p:nvGrpSpPr>
          <p:grpSpPr bwMode="auto">
            <a:xfrm rot="10800000">
              <a:off x="2440217" y="3136078"/>
              <a:ext cx="267951" cy="641195"/>
              <a:chOff x="629" y="1829"/>
              <a:chExt cx="175" cy="403"/>
            </a:xfrm>
          </p:grpSpPr>
          <p:sp>
            <p:nvSpPr>
              <p:cNvPr id="23589" name="Oval 120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90" name="Oval 120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91" name="Freeform 120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92" name="Freeform 120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93" name="Freeform 120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94" name="Oval 121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93" name="Group 1211"/>
            <p:cNvGrpSpPr>
              <a:grpSpLocks noChangeAspect="1"/>
            </p:cNvGrpSpPr>
            <p:nvPr/>
          </p:nvGrpSpPr>
          <p:grpSpPr bwMode="auto">
            <a:xfrm>
              <a:off x="2708168" y="2410281"/>
              <a:ext cx="267951" cy="641195"/>
              <a:chOff x="629" y="1829"/>
              <a:chExt cx="175" cy="403"/>
            </a:xfrm>
          </p:grpSpPr>
          <p:sp>
            <p:nvSpPr>
              <p:cNvPr id="23583" name="Oval 121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84" name="Oval 121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85" name="Freeform 121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86" name="Freeform 121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87" name="Freeform 121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88" name="Oval 121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94" name="Group 1218"/>
            <p:cNvGrpSpPr>
              <a:grpSpLocks noChangeAspect="1"/>
            </p:cNvGrpSpPr>
            <p:nvPr/>
          </p:nvGrpSpPr>
          <p:grpSpPr bwMode="auto">
            <a:xfrm rot="10800000">
              <a:off x="2716811" y="3136078"/>
              <a:ext cx="267951" cy="641195"/>
              <a:chOff x="629" y="1829"/>
              <a:chExt cx="175" cy="403"/>
            </a:xfrm>
          </p:grpSpPr>
          <p:sp>
            <p:nvSpPr>
              <p:cNvPr id="23577" name="Oval 121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78" name="Oval 122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79" name="Freeform 122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80" name="Freeform 122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81" name="Freeform 122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82" name="Oval 122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95" name="Group 1225"/>
            <p:cNvGrpSpPr>
              <a:grpSpLocks noChangeAspect="1"/>
            </p:cNvGrpSpPr>
            <p:nvPr/>
          </p:nvGrpSpPr>
          <p:grpSpPr bwMode="auto">
            <a:xfrm>
              <a:off x="2989085" y="2410281"/>
              <a:ext cx="267951" cy="641195"/>
              <a:chOff x="629" y="1829"/>
              <a:chExt cx="175" cy="403"/>
            </a:xfrm>
          </p:grpSpPr>
          <p:sp>
            <p:nvSpPr>
              <p:cNvPr id="23571" name="Oval 122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72" name="Oval 122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73" name="Freeform 122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74" name="Freeform 122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75" name="Freeform 123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76" name="Oval 123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96" name="Group 1232"/>
            <p:cNvGrpSpPr>
              <a:grpSpLocks noChangeAspect="1"/>
            </p:cNvGrpSpPr>
            <p:nvPr/>
          </p:nvGrpSpPr>
          <p:grpSpPr bwMode="auto">
            <a:xfrm rot="10800000">
              <a:off x="2997728" y="3136078"/>
              <a:ext cx="267951" cy="641195"/>
              <a:chOff x="629" y="1829"/>
              <a:chExt cx="175" cy="403"/>
            </a:xfrm>
          </p:grpSpPr>
          <p:sp>
            <p:nvSpPr>
              <p:cNvPr id="23565" name="Oval 123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66" name="Oval 123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67" name="Freeform 123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68" name="Freeform 123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69" name="Freeform 123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70" name="Oval 123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97" name="Group 1239"/>
            <p:cNvGrpSpPr>
              <a:grpSpLocks noChangeAspect="1"/>
            </p:cNvGrpSpPr>
            <p:nvPr/>
          </p:nvGrpSpPr>
          <p:grpSpPr bwMode="auto">
            <a:xfrm>
              <a:off x="3282967" y="2410281"/>
              <a:ext cx="267951" cy="641195"/>
              <a:chOff x="629" y="1829"/>
              <a:chExt cx="175" cy="403"/>
            </a:xfrm>
          </p:grpSpPr>
          <p:sp>
            <p:nvSpPr>
              <p:cNvPr id="23559" name="Oval 124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60" name="Oval 124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61" name="Freeform 124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62" name="Freeform 124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63" name="Freeform 124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64" name="Oval 124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98" name="Group 1246"/>
            <p:cNvGrpSpPr>
              <a:grpSpLocks noChangeAspect="1"/>
            </p:cNvGrpSpPr>
            <p:nvPr/>
          </p:nvGrpSpPr>
          <p:grpSpPr bwMode="auto">
            <a:xfrm rot="10800000">
              <a:off x="3291610" y="3136078"/>
              <a:ext cx="267951" cy="641195"/>
              <a:chOff x="629" y="1829"/>
              <a:chExt cx="175" cy="403"/>
            </a:xfrm>
          </p:grpSpPr>
          <p:sp>
            <p:nvSpPr>
              <p:cNvPr id="23553" name="Oval 124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54" name="Oval 124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55" name="Freeform 124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56" name="Freeform 125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57" name="Freeform 125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58" name="Oval 125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799" name="Group 1253"/>
            <p:cNvGrpSpPr>
              <a:grpSpLocks noChangeAspect="1"/>
            </p:cNvGrpSpPr>
            <p:nvPr/>
          </p:nvGrpSpPr>
          <p:grpSpPr bwMode="auto">
            <a:xfrm>
              <a:off x="3084164" y="2410281"/>
              <a:ext cx="730383" cy="641195"/>
              <a:chOff x="318" y="1829"/>
              <a:chExt cx="486" cy="403"/>
            </a:xfrm>
          </p:grpSpPr>
          <p:sp>
            <p:nvSpPr>
              <p:cNvPr id="23547" name="Oval 125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48" name="Oval 125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49" name="Freeform 125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50" name="Freeform 1257"/>
              <p:cNvSpPr>
                <a:spLocks noChangeAspect="1"/>
              </p:cNvSpPr>
              <p:nvPr/>
            </p:nvSpPr>
            <p:spPr bwMode="auto">
              <a:xfrm>
                <a:off x="318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51" name="Freeform 125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52" name="Oval 125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00" name="Group 1260"/>
            <p:cNvGrpSpPr>
              <a:grpSpLocks noChangeAspect="1"/>
            </p:cNvGrpSpPr>
            <p:nvPr/>
          </p:nvGrpSpPr>
          <p:grpSpPr bwMode="auto">
            <a:xfrm rot="10800000">
              <a:off x="3576849" y="3136078"/>
              <a:ext cx="267951" cy="641195"/>
              <a:chOff x="629" y="1829"/>
              <a:chExt cx="175" cy="403"/>
            </a:xfrm>
          </p:grpSpPr>
          <p:sp>
            <p:nvSpPr>
              <p:cNvPr id="23541" name="Oval 126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42" name="Oval 126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43" name="Freeform 126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44" name="Freeform 126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45" name="Freeform 126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46" name="Oval 126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01" name="Group 1267"/>
            <p:cNvGrpSpPr>
              <a:grpSpLocks noChangeAspect="1"/>
            </p:cNvGrpSpPr>
            <p:nvPr/>
          </p:nvGrpSpPr>
          <p:grpSpPr bwMode="auto">
            <a:xfrm>
              <a:off x="3844800" y="2410281"/>
              <a:ext cx="267951" cy="641195"/>
              <a:chOff x="629" y="1829"/>
              <a:chExt cx="175" cy="403"/>
            </a:xfrm>
          </p:grpSpPr>
          <p:sp>
            <p:nvSpPr>
              <p:cNvPr id="23535" name="Oval 126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36" name="Oval 126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37" name="Freeform 127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38" name="Freeform 127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39" name="Freeform 127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40" name="Oval 127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02" name="Group 1274"/>
            <p:cNvGrpSpPr>
              <a:grpSpLocks noChangeAspect="1"/>
            </p:cNvGrpSpPr>
            <p:nvPr/>
          </p:nvGrpSpPr>
          <p:grpSpPr bwMode="auto">
            <a:xfrm rot="10800000">
              <a:off x="3853444" y="3136078"/>
              <a:ext cx="267951" cy="641195"/>
              <a:chOff x="629" y="1829"/>
              <a:chExt cx="175" cy="403"/>
            </a:xfrm>
          </p:grpSpPr>
          <p:sp>
            <p:nvSpPr>
              <p:cNvPr id="23529" name="Oval 127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30" name="Oval 127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31" name="Freeform 127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32" name="Freeform 127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33" name="Freeform 127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34" name="Oval 128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03" name="Group 1281"/>
            <p:cNvGrpSpPr>
              <a:grpSpLocks noChangeAspect="1"/>
            </p:cNvGrpSpPr>
            <p:nvPr/>
          </p:nvGrpSpPr>
          <p:grpSpPr bwMode="auto">
            <a:xfrm>
              <a:off x="4125717" y="2410281"/>
              <a:ext cx="267951" cy="641195"/>
              <a:chOff x="629" y="1829"/>
              <a:chExt cx="175" cy="403"/>
            </a:xfrm>
          </p:grpSpPr>
          <p:sp>
            <p:nvSpPr>
              <p:cNvPr id="23523" name="Oval 128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24" name="Oval 128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25" name="Freeform 128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26" name="Freeform 128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27" name="Freeform 128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28" name="Oval 128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04" name="Group 1288"/>
            <p:cNvGrpSpPr>
              <a:grpSpLocks noChangeAspect="1"/>
            </p:cNvGrpSpPr>
            <p:nvPr/>
          </p:nvGrpSpPr>
          <p:grpSpPr bwMode="auto">
            <a:xfrm rot="10800000">
              <a:off x="4082499" y="3136078"/>
              <a:ext cx="319813" cy="641195"/>
              <a:chOff x="629" y="1829"/>
              <a:chExt cx="209" cy="403"/>
            </a:xfrm>
          </p:grpSpPr>
          <p:sp>
            <p:nvSpPr>
              <p:cNvPr id="23517" name="Oval 128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18" name="Oval 129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19" name="Freeform 129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20" name="Freeform 129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21" name="Freeform 1293"/>
              <p:cNvSpPr>
                <a:spLocks noChangeAspect="1"/>
              </p:cNvSpPr>
              <p:nvPr/>
            </p:nvSpPr>
            <p:spPr bwMode="auto">
              <a:xfrm>
                <a:off x="818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22" name="Oval 129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05" name="Group 1295"/>
            <p:cNvGrpSpPr>
              <a:grpSpLocks noChangeAspect="1"/>
            </p:cNvGrpSpPr>
            <p:nvPr/>
          </p:nvGrpSpPr>
          <p:grpSpPr bwMode="auto">
            <a:xfrm>
              <a:off x="4419599" y="2401375"/>
              <a:ext cx="267951" cy="641195"/>
              <a:chOff x="629" y="1829"/>
              <a:chExt cx="175" cy="403"/>
            </a:xfrm>
          </p:grpSpPr>
          <p:sp>
            <p:nvSpPr>
              <p:cNvPr id="23511" name="Oval 129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12" name="Oval 129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13" name="Freeform 129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14" name="Freeform 129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15" name="Freeform 130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16" name="Oval 130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06" name="Group 1302"/>
            <p:cNvGrpSpPr>
              <a:grpSpLocks noChangeAspect="1"/>
            </p:cNvGrpSpPr>
            <p:nvPr/>
          </p:nvGrpSpPr>
          <p:grpSpPr bwMode="auto">
            <a:xfrm rot="10800000">
              <a:off x="4428242" y="3127173"/>
              <a:ext cx="267951" cy="641195"/>
              <a:chOff x="629" y="1829"/>
              <a:chExt cx="175" cy="403"/>
            </a:xfrm>
          </p:grpSpPr>
          <p:sp>
            <p:nvSpPr>
              <p:cNvPr id="23505" name="Oval 130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06" name="Oval 130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07" name="Freeform 130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08" name="Freeform 130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09" name="Freeform 130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10" name="Oval 130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07" name="Group 1309"/>
            <p:cNvGrpSpPr>
              <a:grpSpLocks noChangeAspect="1"/>
            </p:cNvGrpSpPr>
            <p:nvPr/>
          </p:nvGrpSpPr>
          <p:grpSpPr bwMode="auto">
            <a:xfrm>
              <a:off x="4704837" y="2401375"/>
              <a:ext cx="267951" cy="641195"/>
              <a:chOff x="629" y="1829"/>
              <a:chExt cx="175" cy="403"/>
            </a:xfrm>
          </p:grpSpPr>
          <p:sp>
            <p:nvSpPr>
              <p:cNvPr id="23499" name="Oval 131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00" name="Oval 131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01" name="Freeform 131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02" name="Freeform 131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03" name="Freeform 131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04" name="Oval 131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08" name="Group 1316"/>
            <p:cNvGrpSpPr>
              <a:grpSpLocks noChangeAspect="1"/>
            </p:cNvGrpSpPr>
            <p:nvPr/>
          </p:nvGrpSpPr>
          <p:grpSpPr bwMode="auto">
            <a:xfrm rot="10800000">
              <a:off x="4713481" y="3127173"/>
              <a:ext cx="267951" cy="641195"/>
              <a:chOff x="629" y="1829"/>
              <a:chExt cx="175" cy="403"/>
            </a:xfrm>
          </p:grpSpPr>
          <p:sp>
            <p:nvSpPr>
              <p:cNvPr id="23493" name="Oval 131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94" name="Oval 131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95" name="Freeform 131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96" name="Freeform 132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97" name="Freeform 132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98" name="Oval 132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09" name="Group 1323"/>
            <p:cNvGrpSpPr>
              <a:grpSpLocks noChangeAspect="1"/>
            </p:cNvGrpSpPr>
            <p:nvPr/>
          </p:nvGrpSpPr>
          <p:grpSpPr bwMode="auto">
            <a:xfrm>
              <a:off x="4981432" y="2401375"/>
              <a:ext cx="267951" cy="641195"/>
              <a:chOff x="629" y="1829"/>
              <a:chExt cx="175" cy="403"/>
            </a:xfrm>
          </p:grpSpPr>
          <p:sp>
            <p:nvSpPr>
              <p:cNvPr id="23487" name="Oval 132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88" name="Oval 132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89" name="Freeform 132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90" name="Freeform 132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91" name="Freeform 132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92" name="Oval 132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10" name="Group 1330"/>
            <p:cNvGrpSpPr>
              <a:grpSpLocks noChangeAspect="1"/>
            </p:cNvGrpSpPr>
            <p:nvPr/>
          </p:nvGrpSpPr>
          <p:grpSpPr bwMode="auto">
            <a:xfrm rot="10800000">
              <a:off x="4990076" y="3127173"/>
              <a:ext cx="267951" cy="641195"/>
              <a:chOff x="629" y="1829"/>
              <a:chExt cx="175" cy="403"/>
            </a:xfrm>
          </p:grpSpPr>
          <p:sp>
            <p:nvSpPr>
              <p:cNvPr id="23481" name="Oval 133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82" name="Oval 133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83" name="Freeform 133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84" name="Freeform 133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85" name="Freeform 133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86" name="Oval 133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11" name="Group 1337"/>
            <p:cNvGrpSpPr>
              <a:grpSpLocks noChangeAspect="1"/>
            </p:cNvGrpSpPr>
            <p:nvPr/>
          </p:nvGrpSpPr>
          <p:grpSpPr bwMode="auto">
            <a:xfrm>
              <a:off x="5262349" y="2401375"/>
              <a:ext cx="267951" cy="641195"/>
              <a:chOff x="629" y="1829"/>
              <a:chExt cx="175" cy="403"/>
            </a:xfrm>
          </p:grpSpPr>
          <p:sp>
            <p:nvSpPr>
              <p:cNvPr id="23475" name="Oval 133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76" name="Oval 133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77" name="Freeform 134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78" name="Freeform 134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79" name="Freeform 134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80" name="Oval 134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12" name="Group 1344"/>
            <p:cNvGrpSpPr>
              <a:grpSpLocks noChangeAspect="1"/>
            </p:cNvGrpSpPr>
            <p:nvPr/>
          </p:nvGrpSpPr>
          <p:grpSpPr bwMode="auto">
            <a:xfrm rot="10800000">
              <a:off x="5270992" y="3127173"/>
              <a:ext cx="267951" cy="641195"/>
              <a:chOff x="629" y="1829"/>
              <a:chExt cx="175" cy="403"/>
            </a:xfrm>
          </p:grpSpPr>
          <p:sp>
            <p:nvSpPr>
              <p:cNvPr id="23469" name="Oval 134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70" name="Oval 134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71" name="Freeform 134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72" name="Freeform 134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73" name="Freeform 134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74" name="Oval 135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13" name="Group 679"/>
            <p:cNvGrpSpPr>
              <a:grpSpLocks noChangeAspect="1"/>
            </p:cNvGrpSpPr>
            <p:nvPr/>
          </p:nvGrpSpPr>
          <p:grpSpPr bwMode="auto">
            <a:xfrm>
              <a:off x="5883039" y="2132758"/>
              <a:ext cx="267951" cy="641195"/>
              <a:chOff x="629" y="1829"/>
              <a:chExt cx="175" cy="403"/>
            </a:xfrm>
          </p:grpSpPr>
          <p:sp>
            <p:nvSpPr>
              <p:cNvPr id="23463" name="Oval 68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64" name="Oval 68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65" name="Freeform 68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66" name="Freeform 68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67" name="Freeform 68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68" name="Oval 68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14" name="Group 686"/>
            <p:cNvGrpSpPr>
              <a:grpSpLocks noChangeAspect="1"/>
            </p:cNvGrpSpPr>
            <p:nvPr/>
          </p:nvGrpSpPr>
          <p:grpSpPr bwMode="auto">
            <a:xfrm rot="10800000">
              <a:off x="5891682" y="2858555"/>
              <a:ext cx="267951" cy="641195"/>
              <a:chOff x="629" y="1829"/>
              <a:chExt cx="175" cy="403"/>
            </a:xfrm>
          </p:grpSpPr>
          <p:sp>
            <p:nvSpPr>
              <p:cNvPr id="23457" name="Oval 68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58" name="Oval 68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59" name="Freeform 68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60" name="Freeform 69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61" name="Freeform 69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62" name="Oval 69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15" name="Group 693"/>
            <p:cNvGrpSpPr>
              <a:grpSpLocks noChangeAspect="1"/>
            </p:cNvGrpSpPr>
            <p:nvPr/>
          </p:nvGrpSpPr>
          <p:grpSpPr bwMode="auto">
            <a:xfrm>
              <a:off x="6168277" y="2132758"/>
              <a:ext cx="267951" cy="641195"/>
              <a:chOff x="629" y="1829"/>
              <a:chExt cx="175" cy="403"/>
            </a:xfrm>
          </p:grpSpPr>
          <p:sp>
            <p:nvSpPr>
              <p:cNvPr id="23451" name="Oval 69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52" name="Oval 69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53" name="Freeform 69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54" name="Freeform 69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55" name="Freeform 69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56" name="Oval 69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16" name="Group 700"/>
            <p:cNvGrpSpPr>
              <a:grpSpLocks noChangeAspect="1"/>
            </p:cNvGrpSpPr>
            <p:nvPr/>
          </p:nvGrpSpPr>
          <p:grpSpPr bwMode="auto">
            <a:xfrm rot="10800000">
              <a:off x="6176921" y="2858555"/>
              <a:ext cx="267951" cy="641195"/>
              <a:chOff x="629" y="1829"/>
              <a:chExt cx="175" cy="403"/>
            </a:xfrm>
          </p:grpSpPr>
          <p:sp>
            <p:nvSpPr>
              <p:cNvPr id="23445" name="Oval 70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46" name="Oval 70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47" name="Freeform 70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48" name="Freeform 70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49" name="Freeform 70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50" name="Oval 70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17" name="Group 707"/>
            <p:cNvGrpSpPr>
              <a:grpSpLocks noChangeAspect="1"/>
            </p:cNvGrpSpPr>
            <p:nvPr/>
          </p:nvGrpSpPr>
          <p:grpSpPr bwMode="auto">
            <a:xfrm>
              <a:off x="6444872" y="2132758"/>
              <a:ext cx="267951" cy="641195"/>
              <a:chOff x="629" y="1829"/>
              <a:chExt cx="175" cy="403"/>
            </a:xfrm>
          </p:grpSpPr>
          <p:sp>
            <p:nvSpPr>
              <p:cNvPr id="23439" name="Oval 70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40" name="Oval 70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41" name="Freeform 71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42" name="Freeform 71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43" name="Freeform 71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44" name="Oval 71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18" name="Group 714"/>
            <p:cNvGrpSpPr>
              <a:grpSpLocks noChangeAspect="1"/>
            </p:cNvGrpSpPr>
            <p:nvPr/>
          </p:nvGrpSpPr>
          <p:grpSpPr bwMode="auto">
            <a:xfrm rot="10800000">
              <a:off x="6453516" y="2858555"/>
              <a:ext cx="267951" cy="641195"/>
              <a:chOff x="629" y="1829"/>
              <a:chExt cx="175" cy="403"/>
            </a:xfrm>
          </p:grpSpPr>
          <p:sp>
            <p:nvSpPr>
              <p:cNvPr id="23433" name="Oval 71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34" name="Oval 71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35" name="Freeform 71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36" name="Freeform 71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37" name="Freeform 71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38" name="Oval 72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19" name="Group 721"/>
            <p:cNvGrpSpPr>
              <a:grpSpLocks noChangeAspect="1"/>
            </p:cNvGrpSpPr>
            <p:nvPr/>
          </p:nvGrpSpPr>
          <p:grpSpPr bwMode="auto">
            <a:xfrm>
              <a:off x="6725789" y="2132758"/>
              <a:ext cx="267951" cy="641195"/>
              <a:chOff x="629" y="1829"/>
              <a:chExt cx="175" cy="403"/>
            </a:xfrm>
          </p:grpSpPr>
          <p:sp>
            <p:nvSpPr>
              <p:cNvPr id="23427" name="Oval 72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28" name="Oval 72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29" name="Freeform 72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30" name="Freeform 72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31" name="Freeform 72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32" name="Oval 72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20" name="Group 728"/>
            <p:cNvGrpSpPr>
              <a:grpSpLocks noChangeAspect="1"/>
            </p:cNvGrpSpPr>
            <p:nvPr/>
          </p:nvGrpSpPr>
          <p:grpSpPr bwMode="auto">
            <a:xfrm rot="10800000">
              <a:off x="6734432" y="2858555"/>
              <a:ext cx="267951" cy="641195"/>
              <a:chOff x="629" y="1829"/>
              <a:chExt cx="175" cy="403"/>
            </a:xfrm>
          </p:grpSpPr>
          <p:sp>
            <p:nvSpPr>
              <p:cNvPr id="23421" name="Oval 72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22" name="Oval 73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23" name="Freeform 73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24" name="Freeform 73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25" name="Freeform 73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26" name="Oval 73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21" name="Group 735"/>
            <p:cNvGrpSpPr>
              <a:grpSpLocks noChangeAspect="1"/>
            </p:cNvGrpSpPr>
            <p:nvPr/>
          </p:nvGrpSpPr>
          <p:grpSpPr bwMode="auto">
            <a:xfrm>
              <a:off x="7019671" y="2123852"/>
              <a:ext cx="267951" cy="641195"/>
              <a:chOff x="629" y="1829"/>
              <a:chExt cx="175" cy="403"/>
            </a:xfrm>
          </p:grpSpPr>
          <p:sp>
            <p:nvSpPr>
              <p:cNvPr id="23415" name="Oval 73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16" name="Oval 73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17" name="Freeform 73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18" name="Freeform 73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19" name="Freeform 74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20" name="Oval 74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22" name="Group 742"/>
            <p:cNvGrpSpPr>
              <a:grpSpLocks noChangeAspect="1"/>
            </p:cNvGrpSpPr>
            <p:nvPr/>
          </p:nvGrpSpPr>
          <p:grpSpPr bwMode="auto">
            <a:xfrm rot="10800000">
              <a:off x="7028315" y="2849650"/>
              <a:ext cx="267951" cy="641195"/>
              <a:chOff x="629" y="1829"/>
              <a:chExt cx="175" cy="403"/>
            </a:xfrm>
          </p:grpSpPr>
          <p:sp>
            <p:nvSpPr>
              <p:cNvPr id="23409" name="Oval 74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10" name="Oval 74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11" name="Freeform 74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12" name="Freeform 74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13" name="Freeform 74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14" name="Oval 74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23" name="Group 749"/>
            <p:cNvGrpSpPr>
              <a:grpSpLocks noChangeAspect="1"/>
            </p:cNvGrpSpPr>
            <p:nvPr/>
          </p:nvGrpSpPr>
          <p:grpSpPr bwMode="auto">
            <a:xfrm>
              <a:off x="7304909" y="2123852"/>
              <a:ext cx="267951" cy="641195"/>
              <a:chOff x="629" y="1829"/>
              <a:chExt cx="175" cy="403"/>
            </a:xfrm>
          </p:grpSpPr>
          <p:sp>
            <p:nvSpPr>
              <p:cNvPr id="23403" name="Oval 75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04" name="Oval 75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05" name="Freeform 75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06" name="Freeform 75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07" name="Freeform 75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08" name="Oval 75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24" name="Group 756"/>
            <p:cNvGrpSpPr>
              <a:grpSpLocks noChangeAspect="1"/>
            </p:cNvGrpSpPr>
            <p:nvPr/>
          </p:nvGrpSpPr>
          <p:grpSpPr bwMode="auto">
            <a:xfrm rot="10800000">
              <a:off x="7313553" y="2849650"/>
              <a:ext cx="267951" cy="641195"/>
              <a:chOff x="629" y="1829"/>
              <a:chExt cx="175" cy="403"/>
            </a:xfrm>
          </p:grpSpPr>
          <p:sp>
            <p:nvSpPr>
              <p:cNvPr id="23397" name="Oval 75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98" name="Oval 75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99" name="Freeform 75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00" name="Freeform 76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01" name="Freeform 76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02" name="Oval 76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25" name="Group 763"/>
            <p:cNvGrpSpPr>
              <a:grpSpLocks noChangeAspect="1"/>
            </p:cNvGrpSpPr>
            <p:nvPr/>
          </p:nvGrpSpPr>
          <p:grpSpPr bwMode="auto">
            <a:xfrm>
              <a:off x="7581504" y="2123852"/>
              <a:ext cx="267951" cy="641195"/>
              <a:chOff x="629" y="1829"/>
              <a:chExt cx="175" cy="403"/>
            </a:xfrm>
          </p:grpSpPr>
          <p:sp>
            <p:nvSpPr>
              <p:cNvPr id="23391" name="Oval 76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92" name="Oval 76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93" name="Freeform 76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94" name="Freeform 76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95" name="Freeform 76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96" name="Oval 76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26" name="Group 770"/>
            <p:cNvGrpSpPr>
              <a:grpSpLocks noChangeAspect="1"/>
            </p:cNvGrpSpPr>
            <p:nvPr/>
          </p:nvGrpSpPr>
          <p:grpSpPr bwMode="auto">
            <a:xfrm rot="10800000">
              <a:off x="7590148" y="2849650"/>
              <a:ext cx="267951" cy="641195"/>
              <a:chOff x="629" y="1829"/>
              <a:chExt cx="175" cy="403"/>
            </a:xfrm>
          </p:grpSpPr>
          <p:sp>
            <p:nvSpPr>
              <p:cNvPr id="23385" name="Oval 77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86" name="Oval 77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87" name="Freeform 77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88" name="Freeform 77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89" name="Freeform 77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90" name="Oval 77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27" name="Group 777"/>
            <p:cNvGrpSpPr>
              <a:grpSpLocks noChangeAspect="1"/>
            </p:cNvGrpSpPr>
            <p:nvPr/>
          </p:nvGrpSpPr>
          <p:grpSpPr bwMode="auto">
            <a:xfrm>
              <a:off x="7862421" y="2123852"/>
              <a:ext cx="267951" cy="641195"/>
              <a:chOff x="629" y="1829"/>
              <a:chExt cx="175" cy="403"/>
            </a:xfrm>
          </p:grpSpPr>
          <p:sp>
            <p:nvSpPr>
              <p:cNvPr id="23379" name="Oval 77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80" name="Oval 77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81" name="Freeform 78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82" name="Freeform 78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83" name="Freeform 78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84" name="Oval 78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28" name="Group 784"/>
            <p:cNvGrpSpPr>
              <a:grpSpLocks noChangeAspect="1"/>
            </p:cNvGrpSpPr>
            <p:nvPr/>
          </p:nvGrpSpPr>
          <p:grpSpPr bwMode="auto">
            <a:xfrm rot="10800000">
              <a:off x="7871065" y="2849650"/>
              <a:ext cx="267951" cy="641195"/>
              <a:chOff x="629" y="1829"/>
              <a:chExt cx="175" cy="403"/>
            </a:xfrm>
          </p:grpSpPr>
          <p:sp>
            <p:nvSpPr>
              <p:cNvPr id="23373" name="Oval 78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74" name="Oval 78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75" name="Freeform 78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76" name="Freeform 78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77" name="Freeform 78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78" name="Oval 79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29" name="Group 791"/>
            <p:cNvGrpSpPr>
              <a:grpSpLocks noChangeAspect="1"/>
            </p:cNvGrpSpPr>
            <p:nvPr/>
          </p:nvGrpSpPr>
          <p:grpSpPr bwMode="auto">
            <a:xfrm>
              <a:off x="8156303" y="2123852"/>
              <a:ext cx="267951" cy="641195"/>
              <a:chOff x="629" y="1829"/>
              <a:chExt cx="175" cy="403"/>
            </a:xfrm>
          </p:grpSpPr>
          <p:sp>
            <p:nvSpPr>
              <p:cNvPr id="23367" name="Oval 79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68" name="Oval 79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69" name="Freeform 79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70" name="Freeform 79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71" name="Freeform 79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72" name="Oval 79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30" name="Group 798"/>
            <p:cNvGrpSpPr>
              <a:grpSpLocks noChangeAspect="1"/>
            </p:cNvGrpSpPr>
            <p:nvPr/>
          </p:nvGrpSpPr>
          <p:grpSpPr bwMode="auto">
            <a:xfrm rot="10800000">
              <a:off x="8164947" y="2849650"/>
              <a:ext cx="267951" cy="641195"/>
              <a:chOff x="629" y="1829"/>
              <a:chExt cx="175" cy="403"/>
            </a:xfrm>
          </p:grpSpPr>
          <p:sp>
            <p:nvSpPr>
              <p:cNvPr id="23361" name="Oval 79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62" name="Oval 80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63" name="Freeform 80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64" name="Freeform 80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65" name="Freeform 80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66" name="Oval 80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31" name="Group 805"/>
            <p:cNvGrpSpPr>
              <a:grpSpLocks noChangeAspect="1"/>
            </p:cNvGrpSpPr>
            <p:nvPr/>
          </p:nvGrpSpPr>
          <p:grpSpPr bwMode="auto">
            <a:xfrm>
              <a:off x="8441541" y="2123852"/>
              <a:ext cx="267951" cy="641195"/>
              <a:chOff x="629" y="1829"/>
              <a:chExt cx="175" cy="403"/>
            </a:xfrm>
          </p:grpSpPr>
          <p:sp>
            <p:nvSpPr>
              <p:cNvPr id="23355" name="Oval 80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56" name="Oval 80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57" name="Freeform 80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58" name="Freeform 80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59" name="Freeform 81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60" name="Oval 81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32" name="Group 812"/>
            <p:cNvGrpSpPr>
              <a:grpSpLocks noChangeAspect="1"/>
            </p:cNvGrpSpPr>
            <p:nvPr/>
          </p:nvGrpSpPr>
          <p:grpSpPr bwMode="auto">
            <a:xfrm rot="10800000">
              <a:off x="8450185" y="2849650"/>
              <a:ext cx="267951" cy="641195"/>
              <a:chOff x="629" y="1829"/>
              <a:chExt cx="175" cy="403"/>
            </a:xfrm>
          </p:grpSpPr>
          <p:sp>
            <p:nvSpPr>
              <p:cNvPr id="23349" name="Oval 81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50" name="Oval 81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51" name="Freeform 81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52" name="Freeform 81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53" name="Freeform 81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54" name="Oval 81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33" name="Group 819"/>
            <p:cNvGrpSpPr>
              <a:grpSpLocks noChangeAspect="1"/>
            </p:cNvGrpSpPr>
            <p:nvPr/>
          </p:nvGrpSpPr>
          <p:grpSpPr bwMode="auto">
            <a:xfrm>
              <a:off x="8718136" y="2123852"/>
              <a:ext cx="267951" cy="641195"/>
              <a:chOff x="629" y="1829"/>
              <a:chExt cx="175" cy="403"/>
            </a:xfrm>
          </p:grpSpPr>
          <p:sp>
            <p:nvSpPr>
              <p:cNvPr id="23343" name="Oval 82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44" name="Oval 82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45" name="Freeform 82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46" name="Freeform 82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47" name="Freeform 82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48" name="Oval 82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34" name="Group 826"/>
            <p:cNvGrpSpPr>
              <a:grpSpLocks noChangeAspect="1"/>
            </p:cNvGrpSpPr>
            <p:nvPr/>
          </p:nvGrpSpPr>
          <p:grpSpPr bwMode="auto">
            <a:xfrm rot="10800000">
              <a:off x="8726780" y="2849650"/>
              <a:ext cx="267951" cy="641195"/>
              <a:chOff x="629" y="1829"/>
              <a:chExt cx="175" cy="403"/>
            </a:xfrm>
          </p:grpSpPr>
          <p:sp>
            <p:nvSpPr>
              <p:cNvPr id="23337" name="Oval 82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38" name="Oval 82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39" name="Freeform 82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40" name="Freeform 83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41" name="Freeform 83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42" name="Oval 83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35" name="Group 833"/>
            <p:cNvGrpSpPr>
              <a:grpSpLocks noChangeAspect="1"/>
            </p:cNvGrpSpPr>
            <p:nvPr/>
          </p:nvGrpSpPr>
          <p:grpSpPr bwMode="auto">
            <a:xfrm>
              <a:off x="8999053" y="2123852"/>
              <a:ext cx="267951" cy="641195"/>
              <a:chOff x="629" y="1829"/>
              <a:chExt cx="175" cy="403"/>
            </a:xfrm>
          </p:grpSpPr>
          <p:sp>
            <p:nvSpPr>
              <p:cNvPr id="23331" name="Oval 83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32" name="Oval 83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33" name="Freeform 83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34" name="Freeform 83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35" name="Freeform 83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36" name="Oval 83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36" name="Group 840"/>
            <p:cNvGrpSpPr>
              <a:grpSpLocks noChangeAspect="1"/>
            </p:cNvGrpSpPr>
            <p:nvPr/>
          </p:nvGrpSpPr>
          <p:grpSpPr bwMode="auto">
            <a:xfrm rot="10800000">
              <a:off x="9007697" y="2849650"/>
              <a:ext cx="267951" cy="641195"/>
              <a:chOff x="629" y="1829"/>
              <a:chExt cx="175" cy="403"/>
            </a:xfrm>
          </p:grpSpPr>
          <p:sp>
            <p:nvSpPr>
              <p:cNvPr id="23325" name="Oval 84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26" name="Oval 84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27" name="Freeform 84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28" name="Freeform 84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29" name="Freeform 84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30" name="Oval 84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37" name="Group 847"/>
            <p:cNvGrpSpPr>
              <a:grpSpLocks noChangeAspect="1"/>
            </p:cNvGrpSpPr>
            <p:nvPr/>
          </p:nvGrpSpPr>
          <p:grpSpPr bwMode="auto">
            <a:xfrm>
              <a:off x="9292935" y="2114947"/>
              <a:ext cx="267951" cy="641195"/>
              <a:chOff x="629" y="1829"/>
              <a:chExt cx="175" cy="403"/>
            </a:xfrm>
          </p:grpSpPr>
          <p:sp>
            <p:nvSpPr>
              <p:cNvPr id="23319" name="Oval 84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20" name="Oval 84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21" name="Freeform 85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22" name="Freeform 85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23" name="Freeform 85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24" name="Oval 85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38" name="Group 854"/>
            <p:cNvGrpSpPr>
              <a:grpSpLocks noChangeAspect="1"/>
            </p:cNvGrpSpPr>
            <p:nvPr/>
          </p:nvGrpSpPr>
          <p:grpSpPr bwMode="auto">
            <a:xfrm rot="10800000">
              <a:off x="9301579" y="2840744"/>
              <a:ext cx="267951" cy="641195"/>
              <a:chOff x="629" y="1829"/>
              <a:chExt cx="175" cy="403"/>
            </a:xfrm>
          </p:grpSpPr>
          <p:sp>
            <p:nvSpPr>
              <p:cNvPr id="23313" name="Oval 85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14" name="Oval 85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15" name="Freeform 85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16" name="Freeform 85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17" name="Freeform 85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18" name="Oval 86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39" name="Group 861"/>
            <p:cNvGrpSpPr>
              <a:grpSpLocks noChangeAspect="1"/>
            </p:cNvGrpSpPr>
            <p:nvPr/>
          </p:nvGrpSpPr>
          <p:grpSpPr bwMode="auto">
            <a:xfrm>
              <a:off x="9578174" y="2114947"/>
              <a:ext cx="267951" cy="641195"/>
              <a:chOff x="629" y="1829"/>
              <a:chExt cx="175" cy="403"/>
            </a:xfrm>
          </p:grpSpPr>
          <p:sp>
            <p:nvSpPr>
              <p:cNvPr id="23307" name="Oval 86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08" name="Oval 86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09" name="Freeform 86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10" name="Freeform 86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11" name="Freeform 86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12" name="Oval 86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40" name="Group 868"/>
            <p:cNvGrpSpPr>
              <a:grpSpLocks noChangeAspect="1"/>
            </p:cNvGrpSpPr>
            <p:nvPr/>
          </p:nvGrpSpPr>
          <p:grpSpPr bwMode="auto">
            <a:xfrm rot="10800000">
              <a:off x="9586817" y="2840744"/>
              <a:ext cx="267951" cy="641195"/>
              <a:chOff x="629" y="1829"/>
              <a:chExt cx="175" cy="403"/>
            </a:xfrm>
          </p:grpSpPr>
          <p:sp>
            <p:nvSpPr>
              <p:cNvPr id="23301" name="Oval 86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02" name="Oval 87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03" name="Freeform 87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04" name="Freeform 87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05" name="Freeform 87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06" name="Oval 87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41" name="Group 875"/>
            <p:cNvGrpSpPr>
              <a:grpSpLocks noChangeAspect="1"/>
            </p:cNvGrpSpPr>
            <p:nvPr/>
          </p:nvGrpSpPr>
          <p:grpSpPr bwMode="auto">
            <a:xfrm>
              <a:off x="9854768" y="2114947"/>
              <a:ext cx="267951" cy="641195"/>
              <a:chOff x="629" y="1829"/>
              <a:chExt cx="175" cy="403"/>
            </a:xfrm>
          </p:grpSpPr>
          <p:sp>
            <p:nvSpPr>
              <p:cNvPr id="23295" name="Oval 87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96" name="Oval 87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97" name="Freeform 87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98" name="Freeform 87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99" name="Freeform 88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00" name="Oval 88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42" name="Group 882"/>
            <p:cNvGrpSpPr>
              <a:grpSpLocks noChangeAspect="1"/>
            </p:cNvGrpSpPr>
            <p:nvPr/>
          </p:nvGrpSpPr>
          <p:grpSpPr bwMode="auto">
            <a:xfrm rot="10800000">
              <a:off x="9863412" y="2840744"/>
              <a:ext cx="267951" cy="641195"/>
              <a:chOff x="629" y="1829"/>
              <a:chExt cx="175" cy="403"/>
            </a:xfrm>
          </p:grpSpPr>
          <p:sp>
            <p:nvSpPr>
              <p:cNvPr id="23289" name="Oval 88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90" name="Oval 88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91" name="Freeform 88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92" name="Freeform 88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93" name="Freeform 88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94" name="Oval 88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43" name="Group 903"/>
            <p:cNvGrpSpPr>
              <a:grpSpLocks noChangeAspect="1"/>
            </p:cNvGrpSpPr>
            <p:nvPr/>
          </p:nvGrpSpPr>
          <p:grpSpPr bwMode="auto">
            <a:xfrm>
              <a:off x="5727454" y="2266340"/>
              <a:ext cx="267951" cy="641195"/>
              <a:chOff x="629" y="1829"/>
              <a:chExt cx="175" cy="403"/>
            </a:xfrm>
          </p:grpSpPr>
          <p:sp>
            <p:nvSpPr>
              <p:cNvPr id="23283" name="Oval 90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84" name="Oval 90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85" name="Freeform 90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86" name="Freeform 90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87" name="Freeform 90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88" name="Oval 90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44" name="Group 910"/>
            <p:cNvGrpSpPr>
              <a:grpSpLocks noChangeAspect="1"/>
            </p:cNvGrpSpPr>
            <p:nvPr/>
          </p:nvGrpSpPr>
          <p:grpSpPr bwMode="auto">
            <a:xfrm rot="10800000">
              <a:off x="5736098" y="2992138"/>
              <a:ext cx="267951" cy="641195"/>
              <a:chOff x="629" y="1829"/>
              <a:chExt cx="175" cy="403"/>
            </a:xfrm>
          </p:grpSpPr>
          <p:sp>
            <p:nvSpPr>
              <p:cNvPr id="23277" name="Oval 91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78" name="Oval 91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79" name="Freeform 91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80" name="Freeform 91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81" name="Freeform 91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82" name="Oval 91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45" name="Group 917"/>
            <p:cNvGrpSpPr>
              <a:grpSpLocks noChangeAspect="1"/>
            </p:cNvGrpSpPr>
            <p:nvPr/>
          </p:nvGrpSpPr>
          <p:grpSpPr bwMode="auto">
            <a:xfrm>
              <a:off x="6012693" y="2266340"/>
              <a:ext cx="267951" cy="641195"/>
              <a:chOff x="629" y="1829"/>
              <a:chExt cx="175" cy="403"/>
            </a:xfrm>
          </p:grpSpPr>
          <p:sp>
            <p:nvSpPr>
              <p:cNvPr id="23271" name="Oval 91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72" name="Oval 91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73" name="Freeform 92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74" name="Freeform 92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75" name="Freeform 92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76" name="Oval 92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46" name="Group 924"/>
            <p:cNvGrpSpPr>
              <a:grpSpLocks noChangeAspect="1"/>
            </p:cNvGrpSpPr>
            <p:nvPr/>
          </p:nvGrpSpPr>
          <p:grpSpPr bwMode="auto">
            <a:xfrm rot="10800000">
              <a:off x="6021336" y="2992138"/>
              <a:ext cx="267951" cy="641195"/>
              <a:chOff x="629" y="1829"/>
              <a:chExt cx="175" cy="403"/>
            </a:xfrm>
          </p:grpSpPr>
          <p:sp>
            <p:nvSpPr>
              <p:cNvPr id="23265" name="Oval 92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66" name="Oval 92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67" name="Freeform 92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68" name="Freeform 92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69" name="Freeform 92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70" name="Oval 93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47" name="Group 931"/>
            <p:cNvGrpSpPr>
              <a:grpSpLocks noChangeAspect="1"/>
            </p:cNvGrpSpPr>
            <p:nvPr/>
          </p:nvGrpSpPr>
          <p:grpSpPr bwMode="auto">
            <a:xfrm>
              <a:off x="6289288" y="2266340"/>
              <a:ext cx="267951" cy="641195"/>
              <a:chOff x="629" y="1829"/>
              <a:chExt cx="175" cy="403"/>
            </a:xfrm>
          </p:grpSpPr>
          <p:sp>
            <p:nvSpPr>
              <p:cNvPr id="23259" name="Oval 93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60" name="Oval 93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61" name="Freeform 93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62" name="Freeform 93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63" name="Freeform 93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64" name="Oval 93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48" name="Group 938"/>
            <p:cNvGrpSpPr>
              <a:grpSpLocks noChangeAspect="1"/>
            </p:cNvGrpSpPr>
            <p:nvPr/>
          </p:nvGrpSpPr>
          <p:grpSpPr bwMode="auto">
            <a:xfrm rot="10800000">
              <a:off x="6297931" y="2992138"/>
              <a:ext cx="267951" cy="641195"/>
              <a:chOff x="629" y="1829"/>
              <a:chExt cx="175" cy="403"/>
            </a:xfrm>
          </p:grpSpPr>
          <p:sp>
            <p:nvSpPr>
              <p:cNvPr id="23253" name="Oval 93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54" name="Oval 94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55" name="Freeform 94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56" name="Freeform 94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57" name="Freeform 94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58" name="Oval 94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49" name="Group 945"/>
            <p:cNvGrpSpPr>
              <a:grpSpLocks noChangeAspect="1"/>
            </p:cNvGrpSpPr>
            <p:nvPr/>
          </p:nvGrpSpPr>
          <p:grpSpPr bwMode="auto">
            <a:xfrm>
              <a:off x="6570204" y="2266340"/>
              <a:ext cx="267951" cy="641195"/>
              <a:chOff x="629" y="1829"/>
              <a:chExt cx="175" cy="403"/>
            </a:xfrm>
          </p:grpSpPr>
          <p:sp>
            <p:nvSpPr>
              <p:cNvPr id="23247" name="Oval 94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48" name="Oval 94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49" name="Freeform 94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50" name="Freeform 94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51" name="Freeform 95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52" name="Oval 95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50" name="Group 952"/>
            <p:cNvGrpSpPr>
              <a:grpSpLocks noChangeAspect="1"/>
            </p:cNvGrpSpPr>
            <p:nvPr/>
          </p:nvGrpSpPr>
          <p:grpSpPr bwMode="auto">
            <a:xfrm rot="10800000">
              <a:off x="6578848" y="2992138"/>
              <a:ext cx="267951" cy="641195"/>
              <a:chOff x="629" y="1829"/>
              <a:chExt cx="175" cy="403"/>
            </a:xfrm>
          </p:grpSpPr>
          <p:sp>
            <p:nvSpPr>
              <p:cNvPr id="23241" name="Oval 95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42" name="Oval 95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43" name="Freeform 95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44" name="Freeform 95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45" name="Freeform 95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46" name="Oval 95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51" name="Group 959"/>
            <p:cNvGrpSpPr>
              <a:grpSpLocks noChangeAspect="1"/>
            </p:cNvGrpSpPr>
            <p:nvPr/>
          </p:nvGrpSpPr>
          <p:grpSpPr bwMode="auto">
            <a:xfrm>
              <a:off x="6864086" y="2257435"/>
              <a:ext cx="267951" cy="641195"/>
              <a:chOff x="629" y="1829"/>
              <a:chExt cx="175" cy="403"/>
            </a:xfrm>
          </p:grpSpPr>
          <p:sp>
            <p:nvSpPr>
              <p:cNvPr id="23235" name="Oval 96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36" name="Oval 96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37" name="Freeform 96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38" name="Freeform 96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39" name="Freeform 96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40" name="Oval 96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52" name="Group 966"/>
            <p:cNvGrpSpPr>
              <a:grpSpLocks noChangeAspect="1"/>
            </p:cNvGrpSpPr>
            <p:nvPr/>
          </p:nvGrpSpPr>
          <p:grpSpPr bwMode="auto">
            <a:xfrm rot="10800000">
              <a:off x="6872730" y="2983232"/>
              <a:ext cx="267951" cy="641195"/>
              <a:chOff x="629" y="1829"/>
              <a:chExt cx="175" cy="403"/>
            </a:xfrm>
          </p:grpSpPr>
          <p:sp>
            <p:nvSpPr>
              <p:cNvPr id="23229" name="Oval 96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30" name="Oval 96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31" name="Freeform 96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32" name="Freeform 97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33" name="Freeform 97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34" name="Oval 97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53" name="Group 973"/>
            <p:cNvGrpSpPr>
              <a:grpSpLocks noChangeAspect="1"/>
            </p:cNvGrpSpPr>
            <p:nvPr/>
          </p:nvGrpSpPr>
          <p:grpSpPr bwMode="auto">
            <a:xfrm>
              <a:off x="7149325" y="2257435"/>
              <a:ext cx="267951" cy="641195"/>
              <a:chOff x="629" y="1829"/>
              <a:chExt cx="175" cy="403"/>
            </a:xfrm>
          </p:grpSpPr>
          <p:sp>
            <p:nvSpPr>
              <p:cNvPr id="23223" name="Oval 97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24" name="Oval 97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25" name="Freeform 97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26" name="Freeform 97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27" name="Freeform 97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28" name="Oval 97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54" name="Group 980"/>
            <p:cNvGrpSpPr>
              <a:grpSpLocks noChangeAspect="1"/>
            </p:cNvGrpSpPr>
            <p:nvPr/>
          </p:nvGrpSpPr>
          <p:grpSpPr bwMode="auto">
            <a:xfrm rot="10800000">
              <a:off x="7157968" y="2983232"/>
              <a:ext cx="267951" cy="641195"/>
              <a:chOff x="629" y="1829"/>
              <a:chExt cx="175" cy="403"/>
            </a:xfrm>
          </p:grpSpPr>
          <p:sp>
            <p:nvSpPr>
              <p:cNvPr id="23217" name="Oval 98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18" name="Oval 98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19" name="Freeform 98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20" name="Freeform 98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21" name="Freeform 98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22" name="Oval 98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55" name="Group 987"/>
            <p:cNvGrpSpPr>
              <a:grpSpLocks noChangeAspect="1"/>
            </p:cNvGrpSpPr>
            <p:nvPr/>
          </p:nvGrpSpPr>
          <p:grpSpPr bwMode="auto">
            <a:xfrm>
              <a:off x="7425920" y="2257435"/>
              <a:ext cx="267951" cy="641195"/>
              <a:chOff x="629" y="1829"/>
              <a:chExt cx="175" cy="403"/>
            </a:xfrm>
          </p:grpSpPr>
          <p:sp>
            <p:nvSpPr>
              <p:cNvPr id="23211" name="Oval 98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12" name="Oval 98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13" name="Freeform 99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14" name="Freeform 99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15" name="Freeform 99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16" name="Oval 99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56" name="Group 994"/>
            <p:cNvGrpSpPr>
              <a:grpSpLocks noChangeAspect="1"/>
            </p:cNvGrpSpPr>
            <p:nvPr/>
          </p:nvGrpSpPr>
          <p:grpSpPr bwMode="auto">
            <a:xfrm rot="10800000">
              <a:off x="7434563" y="2983232"/>
              <a:ext cx="267951" cy="641195"/>
              <a:chOff x="629" y="1829"/>
              <a:chExt cx="175" cy="403"/>
            </a:xfrm>
          </p:grpSpPr>
          <p:sp>
            <p:nvSpPr>
              <p:cNvPr id="23205" name="Oval 99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06" name="Oval 99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07" name="Freeform 99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08" name="Freeform 99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09" name="Freeform 99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10" name="Oval 100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57" name="Group 1001"/>
            <p:cNvGrpSpPr>
              <a:grpSpLocks noChangeAspect="1"/>
            </p:cNvGrpSpPr>
            <p:nvPr/>
          </p:nvGrpSpPr>
          <p:grpSpPr bwMode="auto">
            <a:xfrm>
              <a:off x="7706836" y="2257435"/>
              <a:ext cx="267951" cy="641195"/>
              <a:chOff x="629" y="1829"/>
              <a:chExt cx="175" cy="403"/>
            </a:xfrm>
          </p:grpSpPr>
          <p:sp>
            <p:nvSpPr>
              <p:cNvPr id="23199" name="Oval 100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00" name="Oval 100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01" name="Freeform 100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02" name="Freeform 100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03" name="Freeform 100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04" name="Oval 100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58" name="Group 1008"/>
            <p:cNvGrpSpPr>
              <a:grpSpLocks noChangeAspect="1"/>
            </p:cNvGrpSpPr>
            <p:nvPr/>
          </p:nvGrpSpPr>
          <p:grpSpPr bwMode="auto">
            <a:xfrm rot="10800000">
              <a:off x="7715480" y="2983232"/>
              <a:ext cx="267951" cy="641195"/>
              <a:chOff x="629" y="1829"/>
              <a:chExt cx="175" cy="403"/>
            </a:xfrm>
          </p:grpSpPr>
          <p:sp>
            <p:nvSpPr>
              <p:cNvPr id="23193" name="Oval 100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94" name="Oval 101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95" name="Freeform 101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96" name="Freeform 101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97" name="Freeform 101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98" name="Oval 101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59" name="Group 1015"/>
            <p:cNvGrpSpPr>
              <a:grpSpLocks noChangeAspect="1"/>
            </p:cNvGrpSpPr>
            <p:nvPr/>
          </p:nvGrpSpPr>
          <p:grpSpPr bwMode="auto">
            <a:xfrm>
              <a:off x="8000718" y="2257435"/>
              <a:ext cx="267951" cy="641195"/>
              <a:chOff x="629" y="1829"/>
              <a:chExt cx="175" cy="403"/>
            </a:xfrm>
          </p:grpSpPr>
          <p:sp>
            <p:nvSpPr>
              <p:cNvPr id="23187" name="Oval 101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88" name="Oval 101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89" name="Freeform 101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90" name="Freeform 101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91" name="Freeform 102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92" name="Oval 102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60" name="Group 1022"/>
            <p:cNvGrpSpPr>
              <a:grpSpLocks noChangeAspect="1"/>
            </p:cNvGrpSpPr>
            <p:nvPr/>
          </p:nvGrpSpPr>
          <p:grpSpPr bwMode="auto">
            <a:xfrm rot="10800000">
              <a:off x="8009362" y="2983232"/>
              <a:ext cx="267951" cy="641195"/>
              <a:chOff x="629" y="1829"/>
              <a:chExt cx="175" cy="403"/>
            </a:xfrm>
          </p:grpSpPr>
          <p:sp>
            <p:nvSpPr>
              <p:cNvPr id="23181" name="Oval 102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82" name="Oval 102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83" name="Freeform 102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84" name="Freeform 102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85" name="Freeform 102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86" name="Oval 102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61" name="Group 1029"/>
            <p:cNvGrpSpPr>
              <a:grpSpLocks noChangeAspect="1"/>
            </p:cNvGrpSpPr>
            <p:nvPr/>
          </p:nvGrpSpPr>
          <p:grpSpPr bwMode="auto">
            <a:xfrm>
              <a:off x="8285957" y="2257435"/>
              <a:ext cx="267951" cy="641195"/>
              <a:chOff x="629" y="1829"/>
              <a:chExt cx="175" cy="403"/>
            </a:xfrm>
          </p:grpSpPr>
          <p:sp>
            <p:nvSpPr>
              <p:cNvPr id="23175" name="Oval 103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76" name="Oval 103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77" name="Freeform 103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78" name="Freeform 103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79" name="Freeform 103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80" name="Oval 103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62" name="Group 1036"/>
            <p:cNvGrpSpPr>
              <a:grpSpLocks noChangeAspect="1"/>
            </p:cNvGrpSpPr>
            <p:nvPr/>
          </p:nvGrpSpPr>
          <p:grpSpPr bwMode="auto">
            <a:xfrm rot="10800000">
              <a:off x="8294600" y="2983232"/>
              <a:ext cx="267951" cy="641195"/>
              <a:chOff x="629" y="1829"/>
              <a:chExt cx="175" cy="403"/>
            </a:xfrm>
          </p:grpSpPr>
          <p:sp>
            <p:nvSpPr>
              <p:cNvPr id="23169" name="Oval 103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70" name="Oval 103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71" name="Freeform 103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72" name="Freeform 104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73" name="Freeform 104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74" name="Oval 104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63" name="Group 1043"/>
            <p:cNvGrpSpPr>
              <a:grpSpLocks noChangeAspect="1"/>
            </p:cNvGrpSpPr>
            <p:nvPr/>
          </p:nvGrpSpPr>
          <p:grpSpPr bwMode="auto">
            <a:xfrm>
              <a:off x="8562552" y="2257435"/>
              <a:ext cx="267951" cy="641195"/>
              <a:chOff x="629" y="1829"/>
              <a:chExt cx="175" cy="403"/>
            </a:xfrm>
          </p:grpSpPr>
          <p:sp>
            <p:nvSpPr>
              <p:cNvPr id="23163" name="Oval 104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64" name="Oval 104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65" name="Freeform 104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66" name="Freeform 104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67" name="Freeform 104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68" name="Oval 104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64" name="Group 1050"/>
            <p:cNvGrpSpPr>
              <a:grpSpLocks noChangeAspect="1"/>
            </p:cNvGrpSpPr>
            <p:nvPr/>
          </p:nvGrpSpPr>
          <p:grpSpPr bwMode="auto">
            <a:xfrm rot="10800000">
              <a:off x="8571195" y="2983232"/>
              <a:ext cx="267951" cy="641195"/>
              <a:chOff x="629" y="1829"/>
              <a:chExt cx="175" cy="403"/>
            </a:xfrm>
          </p:grpSpPr>
          <p:sp>
            <p:nvSpPr>
              <p:cNvPr id="23157" name="Oval 105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58" name="Oval 105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59" name="Freeform 105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60" name="Freeform 105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61" name="Freeform 105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62" name="Oval 105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65" name="Group 1057"/>
            <p:cNvGrpSpPr>
              <a:grpSpLocks noChangeAspect="1"/>
            </p:cNvGrpSpPr>
            <p:nvPr/>
          </p:nvGrpSpPr>
          <p:grpSpPr bwMode="auto">
            <a:xfrm>
              <a:off x="8843468" y="2257435"/>
              <a:ext cx="267951" cy="641195"/>
              <a:chOff x="629" y="1829"/>
              <a:chExt cx="175" cy="403"/>
            </a:xfrm>
          </p:grpSpPr>
          <p:sp>
            <p:nvSpPr>
              <p:cNvPr id="23151" name="Oval 105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52" name="Oval 105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53" name="Freeform 106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54" name="Freeform 106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55" name="Freeform 106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56" name="Oval 106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66" name="Group 1064"/>
            <p:cNvGrpSpPr>
              <a:grpSpLocks noChangeAspect="1"/>
            </p:cNvGrpSpPr>
            <p:nvPr/>
          </p:nvGrpSpPr>
          <p:grpSpPr bwMode="auto">
            <a:xfrm rot="10800000">
              <a:off x="8852112" y="2983232"/>
              <a:ext cx="267951" cy="641195"/>
              <a:chOff x="629" y="1829"/>
              <a:chExt cx="175" cy="403"/>
            </a:xfrm>
          </p:grpSpPr>
          <p:sp>
            <p:nvSpPr>
              <p:cNvPr id="23145" name="Oval 106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46" name="Oval 106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47" name="Freeform 106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48" name="Freeform 106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49" name="Freeform 106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50" name="Oval 107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67" name="Group 1071"/>
            <p:cNvGrpSpPr>
              <a:grpSpLocks noChangeAspect="1"/>
            </p:cNvGrpSpPr>
            <p:nvPr/>
          </p:nvGrpSpPr>
          <p:grpSpPr bwMode="auto">
            <a:xfrm>
              <a:off x="9137350" y="2248529"/>
              <a:ext cx="267951" cy="641195"/>
              <a:chOff x="629" y="1829"/>
              <a:chExt cx="175" cy="403"/>
            </a:xfrm>
          </p:grpSpPr>
          <p:sp>
            <p:nvSpPr>
              <p:cNvPr id="23139" name="Oval 107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40" name="Oval 107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41" name="Freeform 107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42" name="Freeform 107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43" name="Freeform 107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44" name="Oval 107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68" name="Group 1078"/>
            <p:cNvGrpSpPr>
              <a:grpSpLocks noChangeAspect="1"/>
            </p:cNvGrpSpPr>
            <p:nvPr/>
          </p:nvGrpSpPr>
          <p:grpSpPr bwMode="auto">
            <a:xfrm rot="10800000">
              <a:off x="9145994" y="2974327"/>
              <a:ext cx="267951" cy="641195"/>
              <a:chOff x="629" y="1829"/>
              <a:chExt cx="175" cy="403"/>
            </a:xfrm>
          </p:grpSpPr>
          <p:sp>
            <p:nvSpPr>
              <p:cNvPr id="23133" name="Oval 107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34" name="Oval 108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35" name="Freeform 108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36" name="Freeform 108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37" name="Freeform 108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38" name="Oval 108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69" name="Group 1085"/>
            <p:cNvGrpSpPr>
              <a:grpSpLocks noChangeAspect="1"/>
            </p:cNvGrpSpPr>
            <p:nvPr/>
          </p:nvGrpSpPr>
          <p:grpSpPr bwMode="auto">
            <a:xfrm>
              <a:off x="9422589" y="2248529"/>
              <a:ext cx="267951" cy="641195"/>
              <a:chOff x="629" y="1829"/>
              <a:chExt cx="175" cy="403"/>
            </a:xfrm>
          </p:grpSpPr>
          <p:sp>
            <p:nvSpPr>
              <p:cNvPr id="23127" name="Oval 108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28" name="Oval 108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29" name="Freeform 108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30" name="Freeform 108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31" name="Freeform 109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32" name="Oval 109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70" name="Group 1092"/>
            <p:cNvGrpSpPr>
              <a:grpSpLocks noChangeAspect="1"/>
            </p:cNvGrpSpPr>
            <p:nvPr/>
          </p:nvGrpSpPr>
          <p:grpSpPr bwMode="auto">
            <a:xfrm rot="10800000">
              <a:off x="9431233" y="2974327"/>
              <a:ext cx="267951" cy="641195"/>
              <a:chOff x="629" y="1829"/>
              <a:chExt cx="175" cy="403"/>
            </a:xfrm>
          </p:grpSpPr>
          <p:sp>
            <p:nvSpPr>
              <p:cNvPr id="23121" name="Oval 109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22" name="Oval 109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23" name="Freeform 109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24" name="Freeform 109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25" name="Freeform 109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26" name="Oval 109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71" name="Group 1099"/>
            <p:cNvGrpSpPr>
              <a:grpSpLocks noChangeAspect="1"/>
            </p:cNvGrpSpPr>
            <p:nvPr/>
          </p:nvGrpSpPr>
          <p:grpSpPr bwMode="auto">
            <a:xfrm>
              <a:off x="9699184" y="2248529"/>
              <a:ext cx="267951" cy="641195"/>
              <a:chOff x="629" y="1829"/>
              <a:chExt cx="175" cy="403"/>
            </a:xfrm>
          </p:grpSpPr>
          <p:sp>
            <p:nvSpPr>
              <p:cNvPr id="23116" name="Oval 110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17" name="Oval 110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18" name="Freeform 110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19" name="Freeform 110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20" name="Freeform 110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72" name="Group 1106"/>
            <p:cNvGrpSpPr>
              <a:grpSpLocks noChangeAspect="1"/>
            </p:cNvGrpSpPr>
            <p:nvPr/>
          </p:nvGrpSpPr>
          <p:grpSpPr bwMode="auto">
            <a:xfrm rot="10800000">
              <a:off x="9707827" y="2974327"/>
              <a:ext cx="267951" cy="641195"/>
              <a:chOff x="629" y="1829"/>
              <a:chExt cx="175" cy="403"/>
            </a:xfrm>
          </p:grpSpPr>
          <p:sp>
            <p:nvSpPr>
              <p:cNvPr id="23110" name="Oval 110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11" name="Oval 110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12" name="Freeform 110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13" name="Freeform 111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14" name="Freeform 111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15" name="Oval 111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73" name="Group 1113"/>
            <p:cNvGrpSpPr>
              <a:grpSpLocks noChangeAspect="1"/>
            </p:cNvGrpSpPr>
            <p:nvPr/>
          </p:nvGrpSpPr>
          <p:grpSpPr bwMode="auto">
            <a:xfrm>
              <a:off x="9980100" y="2248529"/>
              <a:ext cx="267951" cy="641195"/>
              <a:chOff x="629" y="1829"/>
              <a:chExt cx="175" cy="403"/>
            </a:xfrm>
          </p:grpSpPr>
          <p:sp>
            <p:nvSpPr>
              <p:cNvPr id="23104" name="Oval 111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05" name="Oval 111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06" name="Freeform 111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07" name="Freeform 111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08" name="Freeform 111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09" name="Oval 111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74" name="Group 1120"/>
            <p:cNvGrpSpPr>
              <a:grpSpLocks noChangeAspect="1"/>
            </p:cNvGrpSpPr>
            <p:nvPr/>
          </p:nvGrpSpPr>
          <p:grpSpPr bwMode="auto">
            <a:xfrm rot="10800000">
              <a:off x="9988744" y="2974327"/>
              <a:ext cx="267951" cy="641195"/>
              <a:chOff x="629" y="1829"/>
              <a:chExt cx="175" cy="403"/>
            </a:xfrm>
          </p:grpSpPr>
          <p:sp>
            <p:nvSpPr>
              <p:cNvPr id="23098" name="Oval 112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99" name="Oval 112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00" name="Freeform 112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01" name="Freeform 112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02" name="Freeform 112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03" name="Oval 112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75" name="Group 1141"/>
            <p:cNvGrpSpPr>
              <a:grpSpLocks noChangeAspect="1"/>
            </p:cNvGrpSpPr>
            <p:nvPr/>
          </p:nvGrpSpPr>
          <p:grpSpPr bwMode="auto">
            <a:xfrm>
              <a:off x="5839821" y="2391017"/>
              <a:ext cx="267951" cy="641195"/>
              <a:chOff x="629" y="1829"/>
              <a:chExt cx="175" cy="403"/>
            </a:xfrm>
          </p:grpSpPr>
          <p:sp>
            <p:nvSpPr>
              <p:cNvPr id="23092" name="Oval 114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93" name="Oval 114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94" name="Freeform 114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95" name="Freeform 114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96" name="Freeform 114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97" name="Oval 114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76" name="Group 1148"/>
            <p:cNvGrpSpPr>
              <a:grpSpLocks noChangeAspect="1"/>
            </p:cNvGrpSpPr>
            <p:nvPr/>
          </p:nvGrpSpPr>
          <p:grpSpPr bwMode="auto">
            <a:xfrm rot="10800000">
              <a:off x="5848464" y="3116815"/>
              <a:ext cx="267951" cy="641195"/>
              <a:chOff x="629" y="1829"/>
              <a:chExt cx="175" cy="403"/>
            </a:xfrm>
          </p:grpSpPr>
          <p:sp>
            <p:nvSpPr>
              <p:cNvPr id="23086" name="Oval 114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87" name="Oval 115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88" name="Freeform 115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89" name="Freeform 115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90" name="Freeform 115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91" name="Oval 115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77" name="Group 1155"/>
            <p:cNvGrpSpPr>
              <a:grpSpLocks noChangeAspect="1"/>
            </p:cNvGrpSpPr>
            <p:nvPr/>
          </p:nvGrpSpPr>
          <p:grpSpPr bwMode="auto">
            <a:xfrm>
              <a:off x="6116416" y="2391017"/>
              <a:ext cx="267951" cy="641195"/>
              <a:chOff x="629" y="1829"/>
              <a:chExt cx="175" cy="403"/>
            </a:xfrm>
          </p:grpSpPr>
          <p:sp>
            <p:nvSpPr>
              <p:cNvPr id="23080" name="Oval 115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81" name="Oval 115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82" name="Freeform 115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83" name="Freeform 115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84" name="Freeform 116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85" name="Oval 116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78" name="Group 1162"/>
            <p:cNvGrpSpPr>
              <a:grpSpLocks noChangeAspect="1"/>
            </p:cNvGrpSpPr>
            <p:nvPr/>
          </p:nvGrpSpPr>
          <p:grpSpPr bwMode="auto">
            <a:xfrm rot="10800000">
              <a:off x="6125059" y="3116815"/>
              <a:ext cx="267951" cy="641195"/>
              <a:chOff x="629" y="1829"/>
              <a:chExt cx="175" cy="403"/>
            </a:xfrm>
          </p:grpSpPr>
          <p:sp>
            <p:nvSpPr>
              <p:cNvPr id="23074" name="Oval 116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75" name="Oval 116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76" name="Freeform 116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77" name="Freeform 116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78" name="Freeform 116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79" name="Oval 116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79" name="Group 1169"/>
            <p:cNvGrpSpPr>
              <a:grpSpLocks noChangeAspect="1"/>
            </p:cNvGrpSpPr>
            <p:nvPr/>
          </p:nvGrpSpPr>
          <p:grpSpPr bwMode="auto">
            <a:xfrm>
              <a:off x="6397332" y="2391017"/>
              <a:ext cx="267951" cy="641195"/>
              <a:chOff x="629" y="1829"/>
              <a:chExt cx="175" cy="403"/>
            </a:xfrm>
          </p:grpSpPr>
          <p:sp>
            <p:nvSpPr>
              <p:cNvPr id="23068" name="Oval 117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69" name="Oval 117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70" name="Freeform 117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71" name="Freeform 117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72" name="Freeform 117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73" name="Oval 117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80" name="Group 1176"/>
            <p:cNvGrpSpPr>
              <a:grpSpLocks noChangeAspect="1"/>
            </p:cNvGrpSpPr>
            <p:nvPr/>
          </p:nvGrpSpPr>
          <p:grpSpPr bwMode="auto">
            <a:xfrm rot="10800000">
              <a:off x="6405976" y="3116815"/>
              <a:ext cx="267951" cy="641195"/>
              <a:chOff x="629" y="1829"/>
              <a:chExt cx="175" cy="403"/>
            </a:xfrm>
          </p:grpSpPr>
          <p:sp>
            <p:nvSpPr>
              <p:cNvPr id="23062" name="Oval 117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63" name="Oval 117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64" name="Freeform 117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65" name="Freeform 118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66" name="Freeform 118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67" name="Oval 118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81" name="Group 1183"/>
            <p:cNvGrpSpPr>
              <a:grpSpLocks noChangeAspect="1"/>
            </p:cNvGrpSpPr>
            <p:nvPr/>
          </p:nvGrpSpPr>
          <p:grpSpPr bwMode="auto">
            <a:xfrm>
              <a:off x="6691214" y="2382112"/>
              <a:ext cx="267951" cy="641195"/>
              <a:chOff x="629" y="1829"/>
              <a:chExt cx="175" cy="403"/>
            </a:xfrm>
          </p:grpSpPr>
          <p:sp>
            <p:nvSpPr>
              <p:cNvPr id="23056" name="Oval 118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57" name="Oval 118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58" name="Freeform 118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59" name="Freeform 118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60" name="Freeform 118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61" name="Oval 118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5" name="Group 1190"/>
            <p:cNvGrpSpPr>
              <a:grpSpLocks noChangeAspect="1"/>
            </p:cNvGrpSpPr>
            <p:nvPr/>
          </p:nvGrpSpPr>
          <p:grpSpPr bwMode="auto">
            <a:xfrm rot="10800000">
              <a:off x="6699858" y="3107909"/>
              <a:ext cx="267951" cy="641195"/>
              <a:chOff x="629" y="1829"/>
              <a:chExt cx="175" cy="403"/>
            </a:xfrm>
          </p:grpSpPr>
          <p:sp>
            <p:nvSpPr>
              <p:cNvPr id="23050" name="Oval 119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51" name="Oval 119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52" name="Freeform 119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53" name="Freeform 119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54" name="Freeform 119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55" name="Oval 119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83" name="Group 1197"/>
            <p:cNvGrpSpPr>
              <a:grpSpLocks noChangeAspect="1"/>
            </p:cNvGrpSpPr>
            <p:nvPr/>
          </p:nvGrpSpPr>
          <p:grpSpPr bwMode="auto">
            <a:xfrm>
              <a:off x="6976453" y="2382112"/>
              <a:ext cx="267951" cy="641195"/>
              <a:chOff x="629" y="1829"/>
              <a:chExt cx="175" cy="403"/>
            </a:xfrm>
          </p:grpSpPr>
          <p:sp>
            <p:nvSpPr>
              <p:cNvPr id="23044" name="Oval 119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45" name="Oval 119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46" name="Freeform 120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47" name="Freeform 120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48" name="Freeform 120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49" name="Oval 120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6" name="Group 1204"/>
            <p:cNvGrpSpPr>
              <a:grpSpLocks noChangeAspect="1"/>
            </p:cNvGrpSpPr>
            <p:nvPr/>
          </p:nvGrpSpPr>
          <p:grpSpPr bwMode="auto">
            <a:xfrm rot="10800000">
              <a:off x="6985097" y="3107909"/>
              <a:ext cx="267951" cy="641195"/>
              <a:chOff x="629" y="1829"/>
              <a:chExt cx="175" cy="403"/>
            </a:xfrm>
          </p:grpSpPr>
          <p:sp>
            <p:nvSpPr>
              <p:cNvPr id="23038" name="Oval 120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39" name="Oval 120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40" name="Freeform 120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41" name="Freeform 120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42" name="Freeform 120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43" name="Oval 121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85" name="Group 1211"/>
            <p:cNvGrpSpPr>
              <a:grpSpLocks noChangeAspect="1"/>
            </p:cNvGrpSpPr>
            <p:nvPr/>
          </p:nvGrpSpPr>
          <p:grpSpPr bwMode="auto">
            <a:xfrm>
              <a:off x="7253048" y="2382112"/>
              <a:ext cx="267951" cy="641195"/>
              <a:chOff x="629" y="1829"/>
              <a:chExt cx="175" cy="403"/>
            </a:xfrm>
          </p:grpSpPr>
          <p:sp>
            <p:nvSpPr>
              <p:cNvPr id="23032" name="Oval 121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33" name="Oval 121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34" name="Freeform 121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35" name="Freeform 121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36" name="Freeform 121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37" name="Oval 121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7" name="Group 1218"/>
            <p:cNvGrpSpPr>
              <a:grpSpLocks noChangeAspect="1"/>
            </p:cNvGrpSpPr>
            <p:nvPr/>
          </p:nvGrpSpPr>
          <p:grpSpPr bwMode="auto">
            <a:xfrm rot="10800000">
              <a:off x="7261691" y="3107909"/>
              <a:ext cx="267951" cy="641195"/>
              <a:chOff x="629" y="1829"/>
              <a:chExt cx="175" cy="403"/>
            </a:xfrm>
          </p:grpSpPr>
          <p:sp>
            <p:nvSpPr>
              <p:cNvPr id="23026" name="Oval 121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27" name="Oval 122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28" name="Freeform 122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29" name="Freeform 122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30" name="Freeform 122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31" name="Oval 122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87" name="Group 1225"/>
            <p:cNvGrpSpPr>
              <a:grpSpLocks noChangeAspect="1"/>
            </p:cNvGrpSpPr>
            <p:nvPr/>
          </p:nvGrpSpPr>
          <p:grpSpPr bwMode="auto">
            <a:xfrm>
              <a:off x="7533965" y="2382112"/>
              <a:ext cx="267951" cy="641195"/>
              <a:chOff x="629" y="1829"/>
              <a:chExt cx="175" cy="403"/>
            </a:xfrm>
          </p:grpSpPr>
          <p:sp>
            <p:nvSpPr>
              <p:cNvPr id="23020" name="Oval 122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21" name="Oval 122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22" name="Freeform 122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23" name="Freeform 122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24" name="Freeform 123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25" name="Oval 123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9" name="Group 1232"/>
            <p:cNvGrpSpPr>
              <a:grpSpLocks noChangeAspect="1"/>
            </p:cNvGrpSpPr>
            <p:nvPr/>
          </p:nvGrpSpPr>
          <p:grpSpPr bwMode="auto">
            <a:xfrm rot="10800000">
              <a:off x="7542608" y="3107909"/>
              <a:ext cx="267951" cy="641195"/>
              <a:chOff x="629" y="1829"/>
              <a:chExt cx="175" cy="403"/>
            </a:xfrm>
          </p:grpSpPr>
          <p:sp>
            <p:nvSpPr>
              <p:cNvPr id="23014" name="Oval 123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15" name="Oval 123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16" name="Freeform 123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17" name="Freeform 123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18" name="Freeform 123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19" name="Oval 123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89" name="Group 1239"/>
            <p:cNvGrpSpPr>
              <a:grpSpLocks noChangeAspect="1"/>
            </p:cNvGrpSpPr>
            <p:nvPr/>
          </p:nvGrpSpPr>
          <p:grpSpPr bwMode="auto">
            <a:xfrm>
              <a:off x="7827847" y="2382112"/>
              <a:ext cx="267951" cy="641195"/>
              <a:chOff x="629" y="1829"/>
              <a:chExt cx="175" cy="403"/>
            </a:xfrm>
          </p:grpSpPr>
          <p:sp>
            <p:nvSpPr>
              <p:cNvPr id="23008" name="Oval 124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09" name="Oval 124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10" name="Freeform 124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11" name="Freeform 124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12" name="Freeform 124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13" name="Oval 124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90" name="Group 1246"/>
            <p:cNvGrpSpPr>
              <a:grpSpLocks noChangeAspect="1"/>
            </p:cNvGrpSpPr>
            <p:nvPr/>
          </p:nvGrpSpPr>
          <p:grpSpPr bwMode="auto">
            <a:xfrm rot="10800000">
              <a:off x="7836490" y="3107909"/>
              <a:ext cx="267951" cy="641195"/>
              <a:chOff x="629" y="1829"/>
              <a:chExt cx="175" cy="403"/>
            </a:xfrm>
          </p:grpSpPr>
          <p:sp>
            <p:nvSpPr>
              <p:cNvPr id="23002" name="Oval 124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03" name="Oval 124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04" name="Freeform 124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05" name="Freeform 125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06" name="Freeform 125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07" name="Oval 125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91" name="Group 1253"/>
            <p:cNvGrpSpPr>
              <a:grpSpLocks noChangeAspect="1"/>
            </p:cNvGrpSpPr>
            <p:nvPr/>
          </p:nvGrpSpPr>
          <p:grpSpPr bwMode="auto">
            <a:xfrm>
              <a:off x="7629044" y="2382112"/>
              <a:ext cx="730383" cy="641195"/>
              <a:chOff x="318" y="1829"/>
              <a:chExt cx="486" cy="403"/>
            </a:xfrm>
          </p:grpSpPr>
          <p:sp>
            <p:nvSpPr>
              <p:cNvPr id="22996" name="Oval 125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97" name="Oval 125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98" name="Freeform 125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99" name="Freeform 1257"/>
              <p:cNvSpPr>
                <a:spLocks noChangeAspect="1"/>
              </p:cNvSpPr>
              <p:nvPr/>
            </p:nvSpPr>
            <p:spPr bwMode="auto">
              <a:xfrm>
                <a:off x="318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00" name="Freeform 125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01" name="Oval 125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92" name="Group 1260"/>
            <p:cNvGrpSpPr>
              <a:grpSpLocks noChangeAspect="1"/>
            </p:cNvGrpSpPr>
            <p:nvPr/>
          </p:nvGrpSpPr>
          <p:grpSpPr bwMode="auto">
            <a:xfrm rot="10800000">
              <a:off x="8121729" y="3107909"/>
              <a:ext cx="267951" cy="641195"/>
              <a:chOff x="629" y="1829"/>
              <a:chExt cx="175" cy="403"/>
            </a:xfrm>
          </p:grpSpPr>
          <p:sp>
            <p:nvSpPr>
              <p:cNvPr id="22990" name="Oval 126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91" name="Oval 126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92" name="Freeform 126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93" name="Freeform 126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94" name="Freeform 126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95" name="Oval 126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93" name="Group 1267"/>
            <p:cNvGrpSpPr>
              <a:grpSpLocks noChangeAspect="1"/>
            </p:cNvGrpSpPr>
            <p:nvPr/>
          </p:nvGrpSpPr>
          <p:grpSpPr bwMode="auto">
            <a:xfrm>
              <a:off x="8389680" y="2382112"/>
              <a:ext cx="267951" cy="641195"/>
              <a:chOff x="629" y="1829"/>
              <a:chExt cx="175" cy="403"/>
            </a:xfrm>
          </p:grpSpPr>
          <p:sp>
            <p:nvSpPr>
              <p:cNvPr id="22984" name="Oval 126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85" name="Oval 126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86" name="Freeform 127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87" name="Freeform 127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88" name="Freeform 127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89" name="Oval 127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94" name="Group 1274"/>
            <p:cNvGrpSpPr>
              <a:grpSpLocks noChangeAspect="1"/>
            </p:cNvGrpSpPr>
            <p:nvPr/>
          </p:nvGrpSpPr>
          <p:grpSpPr bwMode="auto">
            <a:xfrm rot="10800000">
              <a:off x="8398324" y="3107909"/>
              <a:ext cx="267951" cy="641195"/>
              <a:chOff x="629" y="1829"/>
              <a:chExt cx="175" cy="403"/>
            </a:xfrm>
          </p:grpSpPr>
          <p:sp>
            <p:nvSpPr>
              <p:cNvPr id="22978" name="Oval 127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79" name="Oval 127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80" name="Freeform 127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81" name="Freeform 127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82" name="Freeform 127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83" name="Oval 128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95" name="Group 1281"/>
            <p:cNvGrpSpPr>
              <a:grpSpLocks noChangeAspect="1"/>
            </p:cNvGrpSpPr>
            <p:nvPr/>
          </p:nvGrpSpPr>
          <p:grpSpPr bwMode="auto">
            <a:xfrm>
              <a:off x="8670597" y="2382112"/>
              <a:ext cx="267951" cy="641195"/>
              <a:chOff x="629" y="1829"/>
              <a:chExt cx="175" cy="403"/>
            </a:xfrm>
          </p:grpSpPr>
          <p:sp>
            <p:nvSpPr>
              <p:cNvPr id="22972" name="Oval 128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73" name="Oval 128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74" name="Freeform 128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75" name="Freeform 128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76" name="Freeform 128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77" name="Oval 128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96" name="Group 1288"/>
            <p:cNvGrpSpPr>
              <a:grpSpLocks noChangeAspect="1"/>
            </p:cNvGrpSpPr>
            <p:nvPr/>
          </p:nvGrpSpPr>
          <p:grpSpPr bwMode="auto">
            <a:xfrm rot="10800000">
              <a:off x="8627379" y="3107909"/>
              <a:ext cx="319813" cy="641195"/>
              <a:chOff x="629" y="1829"/>
              <a:chExt cx="209" cy="403"/>
            </a:xfrm>
          </p:grpSpPr>
          <p:sp>
            <p:nvSpPr>
              <p:cNvPr id="22966" name="Oval 128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67" name="Oval 129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68" name="Freeform 129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69" name="Freeform 129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70" name="Freeform 1293"/>
              <p:cNvSpPr>
                <a:spLocks noChangeAspect="1"/>
              </p:cNvSpPr>
              <p:nvPr/>
            </p:nvSpPr>
            <p:spPr bwMode="auto">
              <a:xfrm>
                <a:off x="818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71" name="Oval 129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97" name="Group 1295"/>
            <p:cNvGrpSpPr>
              <a:grpSpLocks noChangeAspect="1"/>
            </p:cNvGrpSpPr>
            <p:nvPr/>
          </p:nvGrpSpPr>
          <p:grpSpPr bwMode="auto">
            <a:xfrm>
              <a:off x="8964479" y="2373206"/>
              <a:ext cx="267951" cy="641195"/>
              <a:chOff x="629" y="1829"/>
              <a:chExt cx="175" cy="403"/>
            </a:xfrm>
          </p:grpSpPr>
          <p:sp>
            <p:nvSpPr>
              <p:cNvPr id="22960" name="Oval 129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61" name="Oval 129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62" name="Freeform 129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63" name="Freeform 129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64" name="Freeform 130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65" name="Oval 130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98" name="Group 1302"/>
            <p:cNvGrpSpPr>
              <a:grpSpLocks noChangeAspect="1"/>
            </p:cNvGrpSpPr>
            <p:nvPr/>
          </p:nvGrpSpPr>
          <p:grpSpPr bwMode="auto">
            <a:xfrm rot="10800000">
              <a:off x="8973122" y="3099004"/>
              <a:ext cx="267951" cy="641195"/>
              <a:chOff x="629" y="1829"/>
              <a:chExt cx="175" cy="403"/>
            </a:xfrm>
          </p:grpSpPr>
          <p:sp>
            <p:nvSpPr>
              <p:cNvPr id="22954" name="Oval 130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55" name="Oval 130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56" name="Freeform 130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57" name="Freeform 130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58" name="Freeform 130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59" name="Oval 130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899" name="Group 1309"/>
            <p:cNvGrpSpPr>
              <a:grpSpLocks noChangeAspect="1"/>
            </p:cNvGrpSpPr>
            <p:nvPr/>
          </p:nvGrpSpPr>
          <p:grpSpPr bwMode="auto">
            <a:xfrm>
              <a:off x="9249717" y="2373206"/>
              <a:ext cx="267951" cy="641195"/>
              <a:chOff x="629" y="1829"/>
              <a:chExt cx="175" cy="403"/>
            </a:xfrm>
          </p:grpSpPr>
          <p:sp>
            <p:nvSpPr>
              <p:cNvPr id="22948" name="Oval 131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49" name="Oval 131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50" name="Freeform 131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51" name="Freeform 131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52" name="Freeform 131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53" name="Oval 131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900" name="Group 1316"/>
            <p:cNvGrpSpPr>
              <a:grpSpLocks noChangeAspect="1"/>
            </p:cNvGrpSpPr>
            <p:nvPr/>
          </p:nvGrpSpPr>
          <p:grpSpPr bwMode="auto">
            <a:xfrm rot="10800000">
              <a:off x="9258361" y="3099004"/>
              <a:ext cx="267951" cy="641195"/>
              <a:chOff x="629" y="1829"/>
              <a:chExt cx="175" cy="403"/>
            </a:xfrm>
          </p:grpSpPr>
          <p:sp>
            <p:nvSpPr>
              <p:cNvPr id="22942" name="Oval 131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43" name="Oval 131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44" name="Freeform 131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45" name="Freeform 132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46" name="Freeform 132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47" name="Oval 132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901" name="Group 1323"/>
            <p:cNvGrpSpPr>
              <a:grpSpLocks noChangeAspect="1"/>
            </p:cNvGrpSpPr>
            <p:nvPr/>
          </p:nvGrpSpPr>
          <p:grpSpPr bwMode="auto">
            <a:xfrm>
              <a:off x="9526312" y="2373206"/>
              <a:ext cx="267951" cy="641195"/>
              <a:chOff x="629" y="1829"/>
              <a:chExt cx="175" cy="403"/>
            </a:xfrm>
          </p:grpSpPr>
          <p:sp>
            <p:nvSpPr>
              <p:cNvPr id="22936" name="Oval 132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37" name="Oval 132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38" name="Freeform 132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39" name="Freeform 132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40" name="Freeform 132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41" name="Oval 132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902" name="Group 1330"/>
            <p:cNvGrpSpPr>
              <a:grpSpLocks noChangeAspect="1"/>
            </p:cNvGrpSpPr>
            <p:nvPr/>
          </p:nvGrpSpPr>
          <p:grpSpPr bwMode="auto">
            <a:xfrm rot="10800000">
              <a:off x="9534956" y="3099004"/>
              <a:ext cx="267951" cy="641195"/>
              <a:chOff x="629" y="1829"/>
              <a:chExt cx="175" cy="403"/>
            </a:xfrm>
          </p:grpSpPr>
          <p:sp>
            <p:nvSpPr>
              <p:cNvPr id="22930" name="Oval 133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31" name="Oval 133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32" name="Freeform 133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33" name="Freeform 133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34" name="Freeform 133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35" name="Oval 133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903" name="Group 1337"/>
            <p:cNvGrpSpPr>
              <a:grpSpLocks noChangeAspect="1"/>
            </p:cNvGrpSpPr>
            <p:nvPr/>
          </p:nvGrpSpPr>
          <p:grpSpPr bwMode="auto">
            <a:xfrm>
              <a:off x="9807229" y="2373206"/>
              <a:ext cx="267951" cy="641195"/>
              <a:chOff x="629" y="1829"/>
              <a:chExt cx="175" cy="403"/>
            </a:xfrm>
          </p:grpSpPr>
          <p:sp>
            <p:nvSpPr>
              <p:cNvPr id="22924" name="Oval 133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25" name="Oval 133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26" name="Freeform 134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27" name="Freeform 134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28" name="Freeform 134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29" name="Oval 134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904" name="Group 1344"/>
            <p:cNvGrpSpPr>
              <a:grpSpLocks noChangeAspect="1"/>
            </p:cNvGrpSpPr>
            <p:nvPr/>
          </p:nvGrpSpPr>
          <p:grpSpPr bwMode="auto">
            <a:xfrm rot="10800000">
              <a:off x="9815872" y="3099004"/>
              <a:ext cx="267951" cy="641195"/>
              <a:chOff x="629" y="1829"/>
              <a:chExt cx="175" cy="403"/>
            </a:xfrm>
          </p:grpSpPr>
          <p:sp>
            <p:nvSpPr>
              <p:cNvPr id="22918" name="Oval 134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19" name="Oval 134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20" name="Freeform 134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21" name="Freeform 134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22" name="Freeform 134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23" name="Oval 135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905" name="Group 1127"/>
            <p:cNvGrpSpPr>
              <a:grpSpLocks noChangeAspect="1"/>
            </p:cNvGrpSpPr>
            <p:nvPr/>
          </p:nvGrpSpPr>
          <p:grpSpPr bwMode="auto">
            <a:xfrm>
              <a:off x="5550883" y="2414120"/>
              <a:ext cx="267951" cy="641195"/>
              <a:chOff x="629" y="1829"/>
              <a:chExt cx="175" cy="403"/>
            </a:xfrm>
          </p:grpSpPr>
          <p:sp>
            <p:nvSpPr>
              <p:cNvPr id="22912" name="Oval 112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13" name="Oval 112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14" name="Freeform 113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15" name="Freeform 113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16" name="Freeform 113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17" name="Oval 113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906" name="Groupe 1545"/>
            <p:cNvGrpSpPr>
              <a:grpSpLocks/>
            </p:cNvGrpSpPr>
            <p:nvPr/>
          </p:nvGrpSpPr>
          <p:grpSpPr bwMode="auto">
            <a:xfrm>
              <a:off x="5555489" y="3139918"/>
              <a:ext cx="267667" cy="641195"/>
              <a:chOff x="1014308" y="3144984"/>
              <a:chExt cx="267667" cy="641195"/>
            </a:xfrm>
          </p:grpSpPr>
          <p:sp>
            <p:nvSpPr>
              <p:cNvPr id="22907" name="Oval 1135"/>
              <p:cNvSpPr>
                <a:spLocks noChangeAspect="1" noChangeArrowheads="1"/>
              </p:cNvSpPr>
              <p:nvPr/>
            </p:nvSpPr>
            <p:spPr bwMode="auto">
              <a:xfrm rot="10800000">
                <a:off x="1014308" y="3488652"/>
                <a:ext cx="267667" cy="29752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08" name="Oval 1136"/>
              <p:cNvSpPr>
                <a:spLocks noChangeAspect="1" noChangeArrowheads="1"/>
              </p:cNvSpPr>
              <p:nvPr/>
            </p:nvSpPr>
            <p:spPr bwMode="auto">
              <a:xfrm rot="10800000">
                <a:off x="1014308" y="3488652"/>
                <a:ext cx="267667" cy="29752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09" name="Freeform 1137"/>
              <p:cNvSpPr>
                <a:spLocks noChangeAspect="1"/>
              </p:cNvSpPr>
              <p:nvPr/>
            </p:nvSpPr>
            <p:spPr bwMode="auto">
              <a:xfrm rot="10800000">
                <a:off x="1083137" y="3144984"/>
                <a:ext cx="133069" cy="369125"/>
              </a:xfrm>
              <a:custGeom>
                <a:avLst/>
                <a:gdLst>
                  <a:gd name="T0" fmla="*/ 2147483647 w 35"/>
                  <a:gd name="T1" fmla="*/ 2147483647 h 87"/>
                  <a:gd name="T2" fmla="*/ 2147483647 w 35"/>
                  <a:gd name="T3" fmla="*/ 2147483647 h 87"/>
                  <a:gd name="T4" fmla="*/ 2147483647 w 35"/>
                  <a:gd name="T5" fmla="*/ 2147483647 h 87"/>
                  <a:gd name="T6" fmla="*/ 2147483647 w 35"/>
                  <a:gd name="T7" fmla="*/ 2147483647 h 87"/>
                  <a:gd name="T8" fmla="*/ 2147483647 w 35"/>
                  <a:gd name="T9" fmla="*/ 2147483647 h 87"/>
                  <a:gd name="T10" fmla="*/ 2147483647 w 35"/>
                  <a:gd name="T11" fmla="*/ 2147483647 h 87"/>
                  <a:gd name="T12" fmla="*/ 2147483647 w 35"/>
                  <a:gd name="T13" fmla="*/ 2147483647 h 87"/>
                  <a:gd name="T14" fmla="*/ 2147483647 w 35"/>
                  <a:gd name="T15" fmla="*/ 2147483647 h 87"/>
                  <a:gd name="T16" fmla="*/ 2147483647 w 35"/>
                  <a:gd name="T17" fmla="*/ 2147483647 h 87"/>
                  <a:gd name="T18" fmla="*/ 2147483647 w 35"/>
                  <a:gd name="T19" fmla="*/ 2147483647 h 87"/>
                  <a:gd name="T20" fmla="*/ 2147483647 w 35"/>
                  <a:gd name="T21" fmla="*/ 2147483647 h 87"/>
                  <a:gd name="T22" fmla="*/ 2147483647 w 35"/>
                  <a:gd name="T23" fmla="*/ 2147483647 h 87"/>
                  <a:gd name="T24" fmla="*/ 2147483647 w 35"/>
                  <a:gd name="T25" fmla="*/ 2147483647 h 87"/>
                  <a:gd name="T26" fmla="*/ 2147483647 w 35"/>
                  <a:gd name="T27" fmla="*/ 2147483647 h 87"/>
                  <a:gd name="T28" fmla="*/ 0 w 35"/>
                  <a:gd name="T29" fmla="*/ 2147483647 h 87"/>
                  <a:gd name="T30" fmla="*/ 0 w 35"/>
                  <a:gd name="T31" fmla="*/ 2147483647 h 87"/>
                  <a:gd name="T32" fmla="*/ 2147483647 w 35"/>
                  <a:gd name="T33" fmla="*/ 2147483647 h 87"/>
                  <a:gd name="T34" fmla="*/ 2147483647 w 35"/>
                  <a:gd name="T35" fmla="*/ 2147483647 h 87"/>
                  <a:gd name="T36" fmla="*/ 2147483647 w 35"/>
                  <a:gd name="T37" fmla="*/ 2147483647 h 87"/>
                  <a:gd name="T38" fmla="*/ 2147483647 w 35"/>
                  <a:gd name="T39" fmla="*/ 2147483647 h 87"/>
                  <a:gd name="T40" fmla="*/ 2147483647 w 35"/>
                  <a:gd name="T41" fmla="*/ 2147483647 h 87"/>
                  <a:gd name="T42" fmla="*/ 2147483647 w 35"/>
                  <a:gd name="T43" fmla="*/ 2147483647 h 87"/>
                  <a:gd name="T44" fmla="*/ 2147483647 w 35"/>
                  <a:gd name="T45" fmla="*/ 2147483647 h 87"/>
                  <a:gd name="T46" fmla="*/ 2147483647 w 35"/>
                  <a:gd name="T47" fmla="*/ 2147483647 h 87"/>
                  <a:gd name="T48" fmla="*/ 2147483647 w 35"/>
                  <a:gd name="T49" fmla="*/ 2147483647 h 87"/>
                  <a:gd name="T50" fmla="*/ 2147483647 w 35"/>
                  <a:gd name="T51" fmla="*/ 2147483647 h 87"/>
                  <a:gd name="T52" fmla="*/ 2147483647 w 35"/>
                  <a:gd name="T53" fmla="*/ 2147483647 h 87"/>
                  <a:gd name="T54" fmla="*/ 2147483647 w 35"/>
                  <a:gd name="T55" fmla="*/ 2147483647 h 87"/>
                  <a:gd name="T56" fmla="*/ 2147483647 w 35"/>
                  <a:gd name="T57" fmla="*/ 2147483647 h 87"/>
                  <a:gd name="T58" fmla="*/ 2147483647 w 35"/>
                  <a:gd name="T59" fmla="*/ 0 h 87"/>
                  <a:gd name="T60" fmla="*/ 2147483647 w 35"/>
                  <a:gd name="T61" fmla="*/ 2147483647 h 87"/>
                  <a:gd name="T62" fmla="*/ 2147483647 w 35"/>
                  <a:gd name="T63" fmla="*/ 2147483647 h 87"/>
                  <a:gd name="T64" fmla="*/ 2147483647 w 35"/>
                  <a:gd name="T65" fmla="*/ 2147483647 h 87"/>
                  <a:gd name="T66" fmla="*/ 2147483647 w 35"/>
                  <a:gd name="T67" fmla="*/ 2147483647 h 87"/>
                  <a:gd name="T68" fmla="*/ 2147483647 w 35"/>
                  <a:gd name="T69" fmla="*/ 2147483647 h 87"/>
                  <a:gd name="T70" fmla="*/ 2147483647 w 35"/>
                  <a:gd name="T71" fmla="*/ 2147483647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10" name="Freeform 1139"/>
              <p:cNvSpPr>
                <a:spLocks noChangeAspect="1"/>
              </p:cNvSpPr>
              <p:nvPr/>
            </p:nvSpPr>
            <p:spPr bwMode="auto">
              <a:xfrm rot="10800000">
                <a:off x="1106080" y="3149757"/>
                <a:ext cx="30590" cy="229112"/>
              </a:xfrm>
              <a:custGeom>
                <a:avLst/>
                <a:gdLst>
                  <a:gd name="T0" fmla="*/ 2147483647 w 8"/>
                  <a:gd name="T1" fmla="*/ 2147483647 h 54"/>
                  <a:gd name="T2" fmla="*/ 2147483647 w 8"/>
                  <a:gd name="T3" fmla="*/ 2147483647 h 54"/>
                  <a:gd name="T4" fmla="*/ 2147483647 w 8"/>
                  <a:gd name="T5" fmla="*/ 2147483647 h 54"/>
                  <a:gd name="T6" fmla="*/ 2147483647 w 8"/>
                  <a:gd name="T7" fmla="*/ 2147483647 h 54"/>
                  <a:gd name="T8" fmla="*/ 2147483647 w 8"/>
                  <a:gd name="T9" fmla="*/ 2147483647 h 54"/>
                  <a:gd name="T10" fmla="*/ 0 w 8"/>
                  <a:gd name="T11" fmla="*/ 0 h 54"/>
                  <a:gd name="T12" fmla="*/ 2147483647 w 8"/>
                  <a:gd name="T13" fmla="*/ 2147483647 h 54"/>
                  <a:gd name="T14" fmla="*/ 2147483647 w 8"/>
                  <a:gd name="T15" fmla="*/ 2147483647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11" name="Oval 1140"/>
              <p:cNvSpPr>
                <a:spLocks noChangeAspect="1" noChangeArrowheads="1"/>
              </p:cNvSpPr>
              <p:nvPr/>
            </p:nvSpPr>
            <p:spPr bwMode="auto">
              <a:xfrm rot="10800000">
                <a:off x="1151965" y="3628665"/>
                <a:ext cx="87183" cy="97054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</p:grpSp>
      <p:sp>
        <p:nvSpPr>
          <p:cNvPr id="1555" name="Rectangle 1554"/>
          <p:cNvSpPr/>
          <p:nvPr/>
        </p:nvSpPr>
        <p:spPr>
          <a:xfrm>
            <a:off x="6010275" y="2887663"/>
            <a:ext cx="3133725" cy="68535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r>
              <a:rPr lang="fr-FR" sz="2400" dirty="0">
                <a:solidFill>
                  <a:schemeClr val="bg1"/>
                </a:solidFill>
              </a:rPr>
              <a:t>Membrane Plasmique</a:t>
            </a:r>
          </a:p>
        </p:txBody>
      </p:sp>
      <p:grpSp>
        <p:nvGrpSpPr>
          <p:cNvPr id="22882" name="Groupe 1637"/>
          <p:cNvGrpSpPr>
            <a:grpSpLocks/>
          </p:cNvGrpSpPr>
          <p:nvPr/>
        </p:nvGrpSpPr>
        <p:grpSpPr bwMode="auto">
          <a:xfrm>
            <a:off x="4932040" y="1726030"/>
            <a:ext cx="2005339" cy="523220"/>
            <a:chOff x="4931084" y="1726005"/>
            <a:chExt cx="2006234" cy="522566"/>
          </a:xfrm>
        </p:grpSpPr>
        <p:sp>
          <p:nvSpPr>
            <p:cNvPr id="22577" name="Rectangle 1598"/>
            <p:cNvSpPr>
              <a:spLocks noChangeArrowheads="1"/>
            </p:cNvSpPr>
            <p:nvPr/>
          </p:nvSpPr>
          <p:spPr bwMode="auto">
            <a:xfrm>
              <a:off x="4931084" y="1726005"/>
              <a:ext cx="1743563" cy="5225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 sz="2800" dirty="0">
                  <a:solidFill>
                    <a:schemeClr val="bg1"/>
                  </a:solidFill>
                </a:rPr>
                <a:t>Forte [Cl</a:t>
              </a:r>
              <a:r>
                <a:rPr lang="fr-FR" sz="2800" baseline="30000" dirty="0">
                  <a:solidFill>
                    <a:schemeClr val="bg1"/>
                  </a:solidFill>
                </a:rPr>
                <a:t>-</a:t>
              </a:r>
              <a:r>
                <a:rPr lang="fr-FR" sz="2800" dirty="0">
                  <a:solidFill>
                    <a:schemeClr val="bg1"/>
                  </a:solidFill>
                </a:rPr>
                <a:t>]</a:t>
              </a:r>
            </a:p>
          </p:txBody>
        </p:sp>
        <p:grpSp>
          <p:nvGrpSpPr>
            <p:cNvPr id="22578" name="Groupe 1614"/>
            <p:cNvGrpSpPr>
              <a:grpSpLocks/>
            </p:cNvGrpSpPr>
            <p:nvPr/>
          </p:nvGrpSpPr>
          <p:grpSpPr bwMode="auto">
            <a:xfrm>
              <a:off x="6643702" y="1756430"/>
              <a:ext cx="293616" cy="400110"/>
              <a:chOff x="9445910" y="1142984"/>
              <a:chExt cx="293616" cy="400110"/>
            </a:xfrm>
          </p:grpSpPr>
          <p:sp>
            <p:nvSpPr>
              <p:cNvPr id="1602" name="Oval 91"/>
              <p:cNvSpPr>
                <a:spLocks noChangeAspect="1" noChangeArrowheads="1"/>
              </p:cNvSpPr>
              <p:nvPr/>
            </p:nvSpPr>
            <p:spPr bwMode="auto">
              <a:xfrm>
                <a:off x="9455237" y="1270692"/>
                <a:ext cx="284289" cy="245754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chemeClr val="bg2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22580" name="ZoneTexte 63"/>
              <p:cNvSpPr txBox="1">
                <a:spLocks noChangeArrowheads="1"/>
              </p:cNvSpPr>
              <p:nvPr/>
            </p:nvSpPr>
            <p:spPr bwMode="auto">
              <a:xfrm>
                <a:off x="9445910" y="1142984"/>
                <a:ext cx="269626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000" b="1">
                    <a:solidFill>
                      <a:schemeClr val="bg1"/>
                    </a:solidFill>
                  </a:rPr>
                  <a:t>-</a:t>
                </a:r>
              </a:p>
            </p:txBody>
          </p:sp>
        </p:grpSp>
      </p:grpSp>
      <p:grpSp>
        <p:nvGrpSpPr>
          <p:cNvPr id="22884" name="Groupe 1636"/>
          <p:cNvGrpSpPr>
            <a:grpSpLocks/>
          </p:cNvGrpSpPr>
          <p:nvPr/>
        </p:nvGrpSpPr>
        <p:grpSpPr bwMode="auto">
          <a:xfrm>
            <a:off x="1106629" y="1687883"/>
            <a:ext cx="2227119" cy="523220"/>
            <a:chOff x="1106190" y="1687905"/>
            <a:chExt cx="2227920" cy="522566"/>
          </a:xfrm>
        </p:grpSpPr>
        <p:sp>
          <p:nvSpPr>
            <p:cNvPr id="22573" name="Rectangle 1597"/>
            <p:cNvSpPr>
              <a:spLocks noChangeArrowheads="1"/>
            </p:cNvSpPr>
            <p:nvPr/>
          </p:nvSpPr>
          <p:spPr bwMode="auto">
            <a:xfrm>
              <a:off x="1106190" y="1687905"/>
              <a:ext cx="1923012" cy="5225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 sz="2800" dirty="0">
                  <a:solidFill>
                    <a:schemeClr val="bg1"/>
                  </a:solidFill>
                </a:rPr>
                <a:t>Forte [Na</a:t>
              </a:r>
              <a:r>
                <a:rPr lang="fr-FR" sz="2800" baseline="30000" dirty="0">
                  <a:solidFill>
                    <a:schemeClr val="bg1"/>
                  </a:solidFill>
                </a:rPr>
                <a:t>+</a:t>
              </a:r>
              <a:r>
                <a:rPr lang="fr-FR" sz="2800" dirty="0">
                  <a:solidFill>
                    <a:schemeClr val="bg1"/>
                  </a:solidFill>
                </a:rPr>
                <a:t>]</a:t>
              </a:r>
            </a:p>
          </p:txBody>
        </p:sp>
        <p:grpSp>
          <p:nvGrpSpPr>
            <p:cNvPr id="22574" name="Groupe 1613"/>
            <p:cNvGrpSpPr>
              <a:grpSpLocks/>
            </p:cNvGrpSpPr>
            <p:nvPr/>
          </p:nvGrpSpPr>
          <p:grpSpPr bwMode="auto">
            <a:xfrm>
              <a:off x="3000364" y="1785926"/>
              <a:ext cx="333746" cy="400110"/>
              <a:chOff x="9845966" y="1243918"/>
              <a:chExt cx="333746" cy="400110"/>
            </a:xfrm>
          </p:grpSpPr>
          <p:sp>
            <p:nvSpPr>
              <p:cNvPr id="1607" name="Oval 91"/>
              <p:cNvSpPr>
                <a:spLocks noChangeAspect="1" noChangeArrowheads="1"/>
              </p:cNvSpPr>
              <p:nvPr/>
            </p:nvSpPr>
            <p:spPr bwMode="auto">
              <a:xfrm>
                <a:off x="9858922" y="1313592"/>
                <a:ext cx="284265" cy="245754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bg2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22576" name="ZoneTexte 63"/>
              <p:cNvSpPr txBox="1">
                <a:spLocks noChangeArrowheads="1"/>
              </p:cNvSpPr>
              <p:nvPr/>
            </p:nvSpPr>
            <p:spPr bwMode="auto">
              <a:xfrm>
                <a:off x="9845966" y="1243918"/>
                <a:ext cx="333746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000" b="1">
                    <a:solidFill>
                      <a:schemeClr val="bg1"/>
                    </a:solidFill>
                  </a:rPr>
                  <a:t>+</a:t>
                </a:r>
              </a:p>
            </p:txBody>
          </p:sp>
        </p:grpSp>
      </p:grpSp>
      <p:grpSp>
        <p:nvGrpSpPr>
          <p:cNvPr id="22886" name="Groupe 1638"/>
          <p:cNvGrpSpPr>
            <a:grpSpLocks/>
          </p:cNvGrpSpPr>
          <p:nvPr/>
        </p:nvGrpSpPr>
        <p:grpSpPr bwMode="auto">
          <a:xfrm>
            <a:off x="1238943" y="4201175"/>
            <a:ext cx="1937644" cy="523220"/>
            <a:chOff x="1238653" y="4201830"/>
            <a:chExt cx="1938153" cy="522566"/>
          </a:xfrm>
        </p:grpSpPr>
        <p:sp>
          <p:nvSpPr>
            <p:cNvPr id="22569" name="Rectangle 1599"/>
            <p:cNvSpPr>
              <a:spLocks noChangeArrowheads="1"/>
            </p:cNvSpPr>
            <p:nvPr/>
          </p:nvSpPr>
          <p:spPr bwMode="auto">
            <a:xfrm>
              <a:off x="1238653" y="4201830"/>
              <a:ext cx="1701554" cy="5225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 sz="2800" dirty="0">
                  <a:solidFill>
                    <a:schemeClr val="bg1"/>
                  </a:solidFill>
                </a:rPr>
                <a:t>Forte [K</a:t>
              </a:r>
              <a:r>
                <a:rPr lang="fr-FR" sz="2800" baseline="30000" dirty="0">
                  <a:solidFill>
                    <a:schemeClr val="bg1"/>
                  </a:solidFill>
                </a:rPr>
                <a:t>+</a:t>
              </a:r>
              <a:r>
                <a:rPr lang="fr-FR" sz="2800" dirty="0">
                  <a:solidFill>
                    <a:schemeClr val="bg1"/>
                  </a:solidFill>
                </a:rPr>
                <a:t>]</a:t>
              </a:r>
            </a:p>
          </p:txBody>
        </p:sp>
        <p:grpSp>
          <p:nvGrpSpPr>
            <p:cNvPr id="22570" name="Groupe 1612"/>
            <p:cNvGrpSpPr>
              <a:grpSpLocks/>
            </p:cNvGrpSpPr>
            <p:nvPr/>
          </p:nvGrpSpPr>
          <p:grpSpPr bwMode="auto">
            <a:xfrm>
              <a:off x="2857488" y="4321975"/>
              <a:ext cx="319318" cy="369332"/>
              <a:chOff x="9417338" y="3601372"/>
              <a:chExt cx="319318" cy="369332"/>
            </a:xfrm>
          </p:grpSpPr>
          <p:sp>
            <p:nvSpPr>
              <p:cNvPr id="1609" name="Oval 91"/>
              <p:cNvSpPr>
                <a:spLocks noChangeAspect="1" noChangeArrowheads="1"/>
              </p:cNvSpPr>
              <p:nvPr/>
            </p:nvSpPr>
            <p:spPr bwMode="auto">
              <a:xfrm>
                <a:off x="9430187" y="3642300"/>
                <a:ext cx="284238" cy="245756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 w="9525">
                <a:solidFill>
                  <a:schemeClr val="bg2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22572" name="Rectangle 1610"/>
              <p:cNvSpPr>
                <a:spLocks noChangeArrowheads="1"/>
              </p:cNvSpPr>
              <p:nvPr/>
            </p:nvSpPr>
            <p:spPr bwMode="auto">
              <a:xfrm>
                <a:off x="9417338" y="3601372"/>
                <a:ext cx="319318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b="1">
                    <a:solidFill>
                      <a:schemeClr val="bg1"/>
                    </a:solidFill>
                  </a:rPr>
                  <a:t>+</a:t>
                </a:r>
              </a:p>
            </p:txBody>
          </p:sp>
        </p:grpSp>
      </p:grpSp>
      <p:grpSp>
        <p:nvGrpSpPr>
          <p:cNvPr id="22888" name="Groupe 1639"/>
          <p:cNvGrpSpPr>
            <a:grpSpLocks/>
          </p:cNvGrpSpPr>
          <p:nvPr/>
        </p:nvGrpSpPr>
        <p:grpSpPr bwMode="auto">
          <a:xfrm>
            <a:off x="5880100" y="3857625"/>
            <a:ext cx="2692400" cy="1071563"/>
            <a:chOff x="5879598" y="3857628"/>
            <a:chExt cx="2692930" cy="1071570"/>
          </a:xfrm>
        </p:grpSpPr>
        <p:sp>
          <p:nvSpPr>
            <p:cNvPr id="22549" name="Rectangle 1600"/>
            <p:cNvSpPr>
              <a:spLocks noChangeArrowheads="1"/>
            </p:cNvSpPr>
            <p:nvPr/>
          </p:nvSpPr>
          <p:spPr bwMode="auto">
            <a:xfrm>
              <a:off x="5879598" y="4201180"/>
              <a:ext cx="1784463" cy="5232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 sz="2800">
                  <a:solidFill>
                    <a:schemeClr val="bg1"/>
                  </a:solidFill>
                </a:rPr>
                <a:t>Protéines</a:t>
              </a:r>
              <a:r>
                <a:rPr lang="fr-FR" sz="2800" baseline="30000">
                  <a:solidFill>
                    <a:schemeClr val="bg1"/>
                  </a:solidFill>
                </a:rPr>
                <a:t>-</a:t>
              </a:r>
            </a:p>
          </p:txBody>
        </p:sp>
        <p:grpSp>
          <p:nvGrpSpPr>
            <p:cNvPr id="22550" name="Groupe 1633"/>
            <p:cNvGrpSpPr>
              <a:grpSpLocks/>
            </p:cNvGrpSpPr>
            <p:nvPr/>
          </p:nvGrpSpPr>
          <p:grpSpPr bwMode="auto">
            <a:xfrm>
              <a:off x="7533210" y="3857628"/>
              <a:ext cx="1039318" cy="1071570"/>
              <a:chOff x="9445910" y="2285992"/>
              <a:chExt cx="1039318" cy="1071570"/>
            </a:xfrm>
          </p:grpSpPr>
          <p:sp>
            <p:nvSpPr>
              <p:cNvPr id="22551" name="ZoneTexte 1626"/>
              <p:cNvSpPr txBox="1">
                <a:spLocks noChangeArrowheads="1"/>
              </p:cNvSpPr>
              <p:nvPr/>
            </p:nvSpPr>
            <p:spPr bwMode="auto">
              <a:xfrm>
                <a:off x="9945976" y="2957452"/>
                <a:ext cx="269626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000" b="1">
                    <a:solidFill>
                      <a:schemeClr val="bg1"/>
                    </a:solidFill>
                  </a:rPr>
                  <a:t>-</a:t>
                </a:r>
              </a:p>
            </p:txBody>
          </p:sp>
          <p:sp>
            <p:nvSpPr>
              <p:cNvPr id="1612" name="Oval 91"/>
              <p:cNvSpPr>
                <a:spLocks noChangeAspect="1" noChangeArrowheads="1"/>
              </p:cNvSpPr>
              <p:nvPr/>
            </p:nvSpPr>
            <p:spPr bwMode="auto">
              <a:xfrm>
                <a:off x="9715139" y="2643182"/>
                <a:ext cx="284218" cy="246064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1616" name="Oval 91"/>
              <p:cNvSpPr>
                <a:spLocks noChangeAspect="1" noChangeArrowheads="1"/>
              </p:cNvSpPr>
              <p:nvPr/>
            </p:nvSpPr>
            <p:spPr bwMode="auto">
              <a:xfrm>
                <a:off x="9867569" y="2795583"/>
                <a:ext cx="284218" cy="246064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1617" name="Oval 91"/>
              <p:cNvSpPr>
                <a:spLocks noChangeAspect="1" noChangeArrowheads="1"/>
              </p:cNvSpPr>
              <p:nvPr/>
            </p:nvSpPr>
            <p:spPr bwMode="auto">
              <a:xfrm>
                <a:off x="9716726" y="2786058"/>
                <a:ext cx="284219" cy="246064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1618" name="Oval 91"/>
              <p:cNvSpPr>
                <a:spLocks noChangeAspect="1" noChangeArrowheads="1"/>
              </p:cNvSpPr>
              <p:nvPr/>
            </p:nvSpPr>
            <p:spPr bwMode="auto">
              <a:xfrm>
                <a:off x="9931082" y="2682870"/>
                <a:ext cx="284218" cy="246065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22556" name="ZoneTexte 1619"/>
              <p:cNvSpPr txBox="1">
                <a:spLocks noChangeArrowheads="1"/>
              </p:cNvSpPr>
              <p:nvPr/>
            </p:nvSpPr>
            <p:spPr bwMode="auto">
              <a:xfrm>
                <a:off x="9858412" y="2385948"/>
                <a:ext cx="269626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000" b="1">
                    <a:solidFill>
                      <a:schemeClr val="bg1"/>
                    </a:solidFill>
                  </a:rPr>
                  <a:t>-</a:t>
                </a:r>
              </a:p>
            </p:txBody>
          </p:sp>
          <p:sp>
            <p:nvSpPr>
              <p:cNvPr id="22557" name="ZoneTexte 1620"/>
              <p:cNvSpPr txBox="1">
                <a:spLocks noChangeArrowheads="1"/>
              </p:cNvSpPr>
              <p:nvPr/>
            </p:nvSpPr>
            <p:spPr bwMode="auto">
              <a:xfrm>
                <a:off x="10215602" y="2714620"/>
                <a:ext cx="269626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000" b="1">
                    <a:solidFill>
                      <a:schemeClr val="bg1"/>
                    </a:solidFill>
                  </a:rPr>
                  <a:t>-</a:t>
                </a:r>
              </a:p>
            </p:txBody>
          </p:sp>
          <p:sp>
            <p:nvSpPr>
              <p:cNvPr id="22558" name="ZoneTexte 1621"/>
              <p:cNvSpPr txBox="1">
                <a:spLocks noChangeArrowheads="1"/>
              </p:cNvSpPr>
              <p:nvPr/>
            </p:nvSpPr>
            <p:spPr bwMode="auto">
              <a:xfrm>
                <a:off x="9715536" y="2886014"/>
                <a:ext cx="269626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000" b="1">
                    <a:solidFill>
                      <a:schemeClr val="bg1"/>
                    </a:solidFill>
                  </a:rPr>
                  <a:t>-</a:t>
                </a:r>
              </a:p>
            </p:txBody>
          </p:sp>
          <p:sp>
            <p:nvSpPr>
              <p:cNvPr id="22559" name="ZoneTexte 1622"/>
              <p:cNvSpPr txBox="1">
                <a:spLocks noChangeArrowheads="1"/>
              </p:cNvSpPr>
              <p:nvPr/>
            </p:nvSpPr>
            <p:spPr bwMode="auto">
              <a:xfrm>
                <a:off x="10088852" y="2428868"/>
                <a:ext cx="333746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000" b="1">
                    <a:solidFill>
                      <a:schemeClr val="bg1"/>
                    </a:solidFill>
                  </a:rPr>
                  <a:t>+</a:t>
                </a:r>
              </a:p>
            </p:txBody>
          </p:sp>
          <p:sp>
            <p:nvSpPr>
              <p:cNvPr id="22560" name="ZoneTexte 1623"/>
              <p:cNvSpPr txBox="1">
                <a:spLocks noChangeArrowheads="1"/>
              </p:cNvSpPr>
              <p:nvPr/>
            </p:nvSpPr>
            <p:spPr bwMode="auto">
              <a:xfrm>
                <a:off x="9445910" y="2581268"/>
                <a:ext cx="269626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000" b="1">
                    <a:solidFill>
                      <a:schemeClr val="bg1"/>
                    </a:solidFill>
                  </a:rPr>
                  <a:t>-</a:t>
                </a:r>
              </a:p>
            </p:txBody>
          </p:sp>
          <p:sp>
            <p:nvSpPr>
              <p:cNvPr id="22561" name="ZoneTexte 1624"/>
              <p:cNvSpPr txBox="1">
                <a:spLocks noChangeArrowheads="1"/>
              </p:cNvSpPr>
              <p:nvPr/>
            </p:nvSpPr>
            <p:spPr bwMode="auto">
              <a:xfrm>
                <a:off x="9598310" y="2357430"/>
                <a:ext cx="269626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000" b="1">
                    <a:solidFill>
                      <a:schemeClr val="bg1"/>
                    </a:solidFill>
                  </a:rPr>
                  <a:t>-</a:t>
                </a:r>
              </a:p>
            </p:txBody>
          </p:sp>
          <p:sp>
            <p:nvSpPr>
              <p:cNvPr id="22562" name="ZoneTexte 1625"/>
              <p:cNvSpPr txBox="1">
                <a:spLocks noChangeArrowheads="1"/>
              </p:cNvSpPr>
              <p:nvPr/>
            </p:nvSpPr>
            <p:spPr bwMode="auto">
              <a:xfrm>
                <a:off x="9501222" y="2786058"/>
                <a:ext cx="333746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000" b="1">
                    <a:solidFill>
                      <a:schemeClr val="bg1"/>
                    </a:solidFill>
                  </a:rPr>
                  <a:t>+</a:t>
                </a:r>
              </a:p>
            </p:txBody>
          </p:sp>
          <p:sp>
            <p:nvSpPr>
              <p:cNvPr id="1629" name="Oval 91"/>
              <p:cNvSpPr>
                <a:spLocks noChangeAspect="1" noChangeArrowheads="1"/>
              </p:cNvSpPr>
              <p:nvPr/>
            </p:nvSpPr>
            <p:spPr bwMode="auto">
              <a:xfrm>
                <a:off x="9929493" y="2825746"/>
                <a:ext cx="284219" cy="246065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1630" name="Oval 91"/>
              <p:cNvSpPr>
                <a:spLocks noChangeAspect="1" noChangeArrowheads="1"/>
              </p:cNvSpPr>
              <p:nvPr/>
            </p:nvSpPr>
            <p:spPr bwMode="auto">
              <a:xfrm>
                <a:off x="9858042" y="2857496"/>
                <a:ext cx="284218" cy="246065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1628" name="Rectangle 1627"/>
              <p:cNvSpPr/>
              <p:nvPr/>
            </p:nvSpPr>
            <p:spPr>
              <a:xfrm>
                <a:off x="9757351" y="2788470"/>
                <a:ext cx="441932" cy="191225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tIns="0" bIns="0" anchor="ctr" anchorCtr="0"/>
              <a:lstStyle/>
              <a:p>
                <a:pPr algn="ctr">
                  <a:defRPr/>
                </a:pPr>
                <a:r>
                  <a:rPr lang="fr-FR" sz="1200" dirty="0">
                    <a:solidFill>
                      <a:schemeClr val="bg1"/>
                    </a:solidFill>
                  </a:rPr>
                  <a:t>Pr </a:t>
                </a:r>
                <a:r>
                  <a:rPr lang="fr-FR" sz="1200" baseline="30000" dirty="0">
                    <a:solidFill>
                      <a:schemeClr val="bg1"/>
                    </a:solidFill>
                  </a:rPr>
                  <a:t>-</a:t>
                </a:r>
              </a:p>
            </p:txBody>
          </p:sp>
          <p:sp>
            <p:nvSpPr>
              <p:cNvPr id="22566" name="ZoneTexte 1630"/>
              <p:cNvSpPr txBox="1">
                <a:spLocks noChangeArrowheads="1"/>
              </p:cNvSpPr>
              <p:nvPr/>
            </p:nvSpPr>
            <p:spPr bwMode="auto">
              <a:xfrm>
                <a:off x="10098376" y="2857496"/>
                <a:ext cx="269626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000" b="1">
                    <a:solidFill>
                      <a:schemeClr val="bg1"/>
                    </a:solidFill>
                  </a:rPr>
                  <a:t>-</a:t>
                </a:r>
              </a:p>
            </p:txBody>
          </p:sp>
          <p:sp>
            <p:nvSpPr>
              <p:cNvPr id="22567" name="ZoneTexte 1631"/>
              <p:cNvSpPr txBox="1">
                <a:spLocks noChangeArrowheads="1"/>
              </p:cNvSpPr>
              <p:nvPr/>
            </p:nvSpPr>
            <p:spPr bwMode="auto">
              <a:xfrm>
                <a:off x="10215602" y="2571744"/>
                <a:ext cx="269626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000" b="1">
                    <a:solidFill>
                      <a:schemeClr val="bg1"/>
                    </a:solidFill>
                  </a:rPr>
                  <a:t>-</a:t>
                </a:r>
              </a:p>
            </p:txBody>
          </p:sp>
          <p:sp>
            <p:nvSpPr>
              <p:cNvPr id="22568" name="ZoneTexte 1632"/>
              <p:cNvSpPr txBox="1">
                <a:spLocks noChangeArrowheads="1"/>
              </p:cNvSpPr>
              <p:nvPr/>
            </p:nvSpPr>
            <p:spPr bwMode="auto">
              <a:xfrm>
                <a:off x="9715536" y="2285992"/>
                <a:ext cx="269626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000" b="1">
                    <a:solidFill>
                      <a:schemeClr val="bg1"/>
                    </a:solidFill>
                  </a:rPr>
                  <a:t>-</a:t>
                </a: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78"/>
          <p:cNvGrpSpPr>
            <a:grpSpLocks noChangeAspect="1"/>
          </p:cNvGrpSpPr>
          <p:nvPr/>
        </p:nvGrpSpPr>
        <p:grpSpPr bwMode="auto">
          <a:xfrm rot="5400000">
            <a:off x="3893344" y="3321844"/>
            <a:ext cx="6429375" cy="1643063"/>
            <a:chOff x="1436" y="1747"/>
            <a:chExt cx="1322" cy="369"/>
          </a:xfrm>
        </p:grpSpPr>
        <p:grpSp>
          <p:nvGrpSpPr>
            <p:cNvPr id="3" name="Group 679"/>
            <p:cNvGrpSpPr>
              <a:grpSpLocks noChangeAspect="1"/>
            </p:cNvGrpSpPr>
            <p:nvPr/>
          </p:nvGrpSpPr>
          <p:grpSpPr bwMode="auto">
            <a:xfrm>
              <a:off x="1710" y="1751"/>
              <a:ext cx="62" cy="144"/>
              <a:chOff x="629" y="1829"/>
              <a:chExt cx="175" cy="403"/>
            </a:xfrm>
          </p:grpSpPr>
          <p:sp>
            <p:nvSpPr>
              <p:cNvPr id="20140" name="Oval 68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41" name="Oval 68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42" name="Freeform 68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43" name="Freeform 68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44" name="Freeform 68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45" name="Oval 68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5" name="Group 686"/>
            <p:cNvGrpSpPr>
              <a:grpSpLocks noChangeAspect="1"/>
            </p:cNvGrpSpPr>
            <p:nvPr/>
          </p:nvGrpSpPr>
          <p:grpSpPr bwMode="auto">
            <a:xfrm rot="10800000">
              <a:off x="1712" y="1914"/>
              <a:ext cx="62" cy="144"/>
              <a:chOff x="629" y="1829"/>
              <a:chExt cx="175" cy="403"/>
            </a:xfrm>
          </p:grpSpPr>
          <p:sp>
            <p:nvSpPr>
              <p:cNvPr id="20134" name="Oval 68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35" name="Oval 68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36" name="Freeform 68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37" name="Freeform 69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38" name="Freeform 69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39" name="Oval 69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6" name="Group 693"/>
            <p:cNvGrpSpPr>
              <a:grpSpLocks noChangeAspect="1"/>
            </p:cNvGrpSpPr>
            <p:nvPr/>
          </p:nvGrpSpPr>
          <p:grpSpPr bwMode="auto">
            <a:xfrm>
              <a:off x="1776" y="1751"/>
              <a:ext cx="62" cy="144"/>
              <a:chOff x="629" y="1829"/>
              <a:chExt cx="175" cy="403"/>
            </a:xfrm>
          </p:grpSpPr>
          <p:sp>
            <p:nvSpPr>
              <p:cNvPr id="20128" name="Oval 69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29" name="Oval 69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30" name="Freeform 69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31" name="Freeform 69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32" name="Freeform 69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33" name="Oval 69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7" name="Group 700"/>
            <p:cNvGrpSpPr>
              <a:grpSpLocks noChangeAspect="1"/>
            </p:cNvGrpSpPr>
            <p:nvPr/>
          </p:nvGrpSpPr>
          <p:grpSpPr bwMode="auto">
            <a:xfrm rot="10800000">
              <a:off x="1778" y="1914"/>
              <a:ext cx="62" cy="144"/>
              <a:chOff x="629" y="1829"/>
              <a:chExt cx="175" cy="403"/>
            </a:xfrm>
          </p:grpSpPr>
          <p:sp>
            <p:nvSpPr>
              <p:cNvPr id="20122" name="Oval 70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23" name="Oval 70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24" name="Freeform 70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25" name="Freeform 70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26" name="Freeform 70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27" name="Oval 70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9" name="Group 707"/>
            <p:cNvGrpSpPr>
              <a:grpSpLocks noChangeAspect="1"/>
            </p:cNvGrpSpPr>
            <p:nvPr/>
          </p:nvGrpSpPr>
          <p:grpSpPr bwMode="auto">
            <a:xfrm>
              <a:off x="1840" y="1751"/>
              <a:ext cx="62" cy="144"/>
              <a:chOff x="629" y="1829"/>
              <a:chExt cx="175" cy="403"/>
            </a:xfrm>
          </p:grpSpPr>
          <p:sp>
            <p:nvSpPr>
              <p:cNvPr id="20116" name="Oval 70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17" name="Oval 70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18" name="Freeform 71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19" name="Freeform 71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20" name="Freeform 71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21" name="Oval 71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0" name="Group 714"/>
            <p:cNvGrpSpPr>
              <a:grpSpLocks noChangeAspect="1"/>
            </p:cNvGrpSpPr>
            <p:nvPr/>
          </p:nvGrpSpPr>
          <p:grpSpPr bwMode="auto">
            <a:xfrm rot="10800000">
              <a:off x="1842" y="1914"/>
              <a:ext cx="62" cy="144"/>
              <a:chOff x="629" y="1829"/>
              <a:chExt cx="175" cy="403"/>
            </a:xfrm>
          </p:grpSpPr>
          <p:sp>
            <p:nvSpPr>
              <p:cNvPr id="20110" name="Oval 71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11" name="Oval 71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12" name="Freeform 71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13" name="Freeform 71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14" name="Freeform 71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15" name="Oval 72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1" name="Group 721"/>
            <p:cNvGrpSpPr>
              <a:grpSpLocks noChangeAspect="1"/>
            </p:cNvGrpSpPr>
            <p:nvPr/>
          </p:nvGrpSpPr>
          <p:grpSpPr bwMode="auto">
            <a:xfrm>
              <a:off x="1905" y="1751"/>
              <a:ext cx="62" cy="144"/>
              <a:chOff x="629" y="1829"/>
              <a:chExt cx="175" cy="403"/>
            </a:xfrm>
          </p:grpSpPr>
          <p:sp>
            <p:nvSpPr>
              <p:cNvPr id="20104" name="Oval 72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05" name="Oval 72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06" name="Freeform 72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07" name="Freeform 72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08" name="Freeform 72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09" name="Oval 72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2" name="Group 728"/>
            <p:cNvGrpSpPr>
              <a:grpSpLocks noChangeAspect="1"/>
            </p:cNvGrpSpPr>
            <p:nvPr/>
          </p:nvGrpSpPr>
          <p:grpSpPr bwMode="auto">
            <a:xfrm rot="10800000">
              <a:off x="1907" y="1914"/>
              <a:ext cx="62" cy="144"/>
              <a:chOff x="629" y="1829"/>
              <a:chExt cx="175" cy="403"/>
            </a:xfrm>
          </p:grpSpPr>
          <p:sp>
            <p:nvSpPr>
              <p:cNvPr id="20098" name="Oval 72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99" name="Oval 73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00" name="Freeform 73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01" name="Freeform 73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02" name="Freeform 73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103" name="Oval 73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3" name="Group 735"/>
            <p:cNvGrpSpPr>
              <a:grpSpLocks noChangeAspect="1"/>
            </p:cNvGrpSpPr>
            <p:nvPr/>
          </p:nvGrpSpPr>
          <p:grpSpPr bwMode="auto">
            <a:xfrm>
              <a:off x="1973" y="1749"/>
              <a:ext cx="62" cy="144"/>
              <a:chOff x="629" y="1829"/>
              <a:chExt cx="175" cy="403"/>
            </a:xfrm>
          </p:grpSpPr>
          <p:sp>
            <p:nvSpPr>
              <p:cNvPr id="20092" name="Oval 73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93" name="Oval 73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94" name="Freeform 73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95" name="Freeform 73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96" name="Freeform 74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97" name="Oval 74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4" name="Group 742"/>
            <p:cNvGrpSpPr>
              <a:grpSpLocks noChangeAspect="1"/>
            </p:cNvGrpSpPr>
            <p:nvPr/>
          </p:nvGrpSpPr>
          <p:grpSpPr bwMode="auto">
            <a:xfrm rot="10800000">
              <a:off x="1975" y="1912"/>
              <a:ext cx="62" cy="144"/>
              <a:chOff x="629" y="1829"/>
              <a:chExt cx="175" cy="403"/>
            </a:xfrm>
          </p:grpSpPr>
          <p:sp>
            <p:nvSpPr>
              <p:cNvPr id="20086" name="Oval 74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87" name="Oval 74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88" name="Freeform 74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89" name="Freeform 74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90" name="Freeform 74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91" name="Oval 74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" name="Group 749"/>
            <p:cNvGrpSpPr>
              <a:grpSpLocks noChangeAspect="1"/>
            </p:cNvGrpSpPr>
            <p:nvPr/>
          </p:nvGrpSpPr>
          <p:grpSpPr bwMode="auto">
            <a:xfrm>
              <a:off x="2039" y="1749"/>
              <a:ext cx="62" cy="144"/>
              <a:chOff x="629" y="1829"/>
              <a:chExt cx="175" cy="403"/>
            </a:xfrm>
          </p:grpSpPr>
          <p:sp>
            <p:nvSpPr>
              <p:cNvPr id="20080" name="Oval 75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81" name="Oval 75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82" name="Freeform 75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83" name="Freeform 75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84" name="Freeform 75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85" name="Oval 75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" name="Group 756"/>
            <p:cNvGrpSpPr>
              <a:grpSpLocks noChangeAspect="1"/>
            </p:cNvGrpSpPr>
            <p:nvPr/>
          </p:nvGrpSpPr>
          <p:grpSpPr bwMode="auto">
            <a:xfrm rot="10800000">
              <a:off x="2041" y="1912"/>
              <a:ext cx="62" cy="144"/>
              <a:chOff x="629" y="1829"/>
              <a:chExt cx="175" cy="403"/>
            </a:xfrm>
          </p:grpSpPr>
          <p:sp>
            <p:nvSpPr>
              <p:cNvPr id="20074" name="Oval 75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75" name="Oval 75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76" name="Freeform 75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77" name="Freeform 76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78" name="Freeform 76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79" name="Oval 76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7" name="Group 763"/>
            <p:cNvGrpSpPr>
              <a:grpSpLocks noChangeAspect="1"/>
            </p:cNvGrpSpPr>
            <p:nvPr/>
          </p:nvGrpSpPr>
          <p:grpSpPr bwMode="auto">
            <a:xfrm>
              <a:off x="2103" y="1749"/>
              <a:ext cx="62" cy="144"/>
              <a:chOff x="629" y="1829"/>
              <a:chExt cx="175" cy="403"/>
            </a:xfrm>
          </p:grpSpPr>
          <p:sp>
            <p:nvSpPr>
              <p:cNvPr id="20068" name="Oval 76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69" name="Oval 76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70" name="Freeform 76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71" name="Freeform 76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72" name="Freeform 76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73" name="Oval 76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8" name="Group 770"/>
            <p:cNvGrpSpPr>
              <a:grpSpLocks noChangeAspect="1"/>
            </p:cNvGrpSpPr>
            <p:nvPr/>
          </p:nvGrpSpPr>
          <p:grpSpPr bwMode="auto">
            <a:xfrm rot="10800000">
              <a:off x="2105" y="1912"/>
              <a:ext cx="62" cy="144"/>
              <a:chOff x="629" y="1829"/>
              <a:chExt cx="175" cy="403"/>
            </a:xfrm>
          </p:grpSpPr>
          <p:sp>
            <p:nvSpPr>
              <p:cNvPr id="20062" name="Oval 77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63" name="Oval 77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64" name="Freeform 77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65" name="Freeform 77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66" name="Freeform 77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67" name="Oval 77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" name="Group 777"/>
            <p:cNvGrpSpPr>
              <a:grpSpLocks noChangeAspect="1"/>
            </p:cNvGrpSpPr>
            <p:nvPr/>
          </p:nvGrpSpPr>
          <p:grpSpPr bwMode="auto">
            <a:xfrm>
              <a:off x="2168" y="1749"/>
              <a:ext cx="62" cy="144"/>
              <a:chOff x="629" y="1829"/>
              <a:chExt cx="175" cy="403"/>
            </a:xfrm>
          </p:grpSpPr>
          <p:sp>
            <p:nvSpPr>
              <p:cNvPr id="20056" name="Oval 77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57" name="Oval 77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58" name="Freeform 78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59" name="Freeform 78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60" name="Freeform 78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61" name="Oval 78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0" name="Group 784"/>
            <p:cNvGrpSpPr>
              <a:grpSpLocks noChangeAspect="1"/>
            </p:cNvGrpSpPr>
            <p:nvPr/>
          </p:nvGrpSpPr>
          <p:grpSpPr bwMode="auto">
            <a:xfrm rot="10800000">
              <a:off x="2170" y="1912"/>
              <a:ext cx="62" cy="144"/>
              <a:chOff x="629" y="1829"/>
              <a:chExt cx="175" cy="403"/>
            </a:xfrm>
          </p:grpSpPr>
          <p:sp>
            <p:nvSpPr>
              <p:cNvPr id="20050" name="Oval 78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51" name="Oval 78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52" name="Freeform 78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53" name="Freeform 78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54" name="Freeform 78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55" name="Oval 79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1" name="Group 791"/>
            <p:cNvGrpSpPr>
              <a:grpSpLocks noChangeAspect="1"/>
            </p:cNvGrpSpPr>
            <p:nvPr/>
          </p:nvGrpSpPr>
          <p:grpSpPr bwMode="auto">
            <a:xfrm>
              <a:off x="2236" y="1749"/>
              <a:ext cx="62" cy="144"/>
              <a:chOff x="629" y="1829"/>
              <a:chExt cx="175" cy="403"/>
            </a:xfrm>
          </p:grpSpPr>
          <p:sp>
            <p:nvSpPr>
              <p:cNvPr id="20044" name="Oval 79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45" name="Oval 79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46" name="Freeform 79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47" name="Freeform 79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48" name="Freeform 79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49" name="Oval 79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" name="Group 798"/>
            <p:cNvGrpSpPr>
              <a:grpSpLocks noChangeAspect="1"/>
            </p:cNvGrpSpPr>
            <p:nvPr/>
          </p:nvGrpSpPr>
          <p:grpSpPr bwMode="auto">
            <a:xfrm rot="10800000">
              <a:off x="2238" y="1912"/>
              <a:ext cx="62" cy="144"/>
              <a:chOff x="629" y="1829"/>
              <a:chExt cx="175" cy="403"/>
            </a:xfrm>
          </p:grpSpPr>
          <p:sp>
            <p:nvSpPr>
              <p:cNvPr id="20038" name="Oval 79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39" name="Oval 80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40" name="Freeform 80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41" name="Freeform 80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42" name="Freeform 80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43" name="Oval 80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3" name="Group 805"/>
            <p:cNvGrpSpPr>
              <a:grpSpLocks noChangeAspect="1"/>
            </p:cNvGrpSpPr>
            <p:nvPr/>
          </p:nvGrpSpPr>
          <p:grpSpPr bwMode="auto">
            <a:xfrm>
              <a:off x="2302" y="1749"/>
              <a:ext cx="62" cy="144"/>
              <a:chOff x="629" y="1829"/>
              <a:chExt cx="175" cy="403"/>
            </a:xfrm>
          </p:grpSpPr>
          <p:sp>
            <p:nvSpPr>
              <p:cNvPr id="20032" name="Oval 80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33" name="Oval 80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34" name="Freeform 80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35" name="Freeform 80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36" name="Freeform 81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37" name="Oval 81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4" name="Group 812"/>
            <p:cNvGrpSpPr>
              <a:grpSpLocks noChangeAspect="1"/>
            </p:cNvGrpSpPr>
            <p:nvPr/>
          </p:nvGrpSpPr>
          <p:grpSpPr bwMode="auto">
            <a:xfrm rot="10800000">
              <a:off x="2304" y="1912"/>
              <a:ext cx="62" cy="144"/>
              <a:chOff x="629" y="1829"/>
              <a:chExt cx="175" cy="403"/>
            </a:xfrm>
          </p:grpSpPr>
          <p:sp>
            <p:nvSpPr>
              <p:cNvPr id="20026" name="Oval 81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27" name="Oval 81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28" name="Freeform 81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29" name="Freeform 81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30" name="Freeform 81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31" name="Oval 81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5" name="Group 819"/>
            <p:cNvGrpSpPr>
              <a:grpSpLocks noChangeAspect="1"/>
            </p:cNvGrpSpPr>
            <p:nvPr/>
          </p:nvGrpSpPr>
          <p:grpSpPr bwMode="auto">
            <a:xfrm>
              <a:off x="2366" y="1749"/>
              <a:ext cx="62" cy="144"/>
              <a:chOff x="629" y="1829"/>
              <a:chExt cx="175" cy="403"/>
            </a:xfrm>
          </p:grpSpPr>
          <p:sp>
            <p:nvSpPr>
              <p:cNvPr id="20020" name="Oval 82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21" name="Oval 82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22" name="Freeform 82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23" name="Freeform 82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24" name="Freeform 82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25" name="Oval 82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6" name="Group 826"/>
            <p:cNvGrpSpPr>
              <a:grpSpLocks noChangeAspect="1"/>
            </p:cNvGrpSpPr>
            <p:nvPr/>
          </p:nvGrpSpPr>
          <p:grpSpPr bwMode="auto">
            <a:xfrm rot="10800000">
              <a:off x="2368" y="1912"/>
              <a:ext cx="62" cy="144"/>
              <a:chOff x="629" y="1829"/>
              <a:chExt cx="175" cy="403"/>
            </a:xfrm>
          </p:grpSpPr>
          <p:sp>
            <p:nvSpPr>
              <p:cNvPr id="20014" name="Oval 82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15" name="Oval 82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16" name="Freeform 82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17" name="Freeform 83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18" name="Freeform 83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19" name="Oval 83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7" name="Group 833"/>
            <p:cNvGrpSpPr>
              <a:grpSpLocks noChangeAspect="1"/>
            </p:cNvGrpSpPr>
            <p:nvPr/>
          </p:nvGrpSpPr>
          <p:grpSpPr bwMode="auto">
            <a:xfrm>
              <a:off x="2431" y="1749"/>
              <a:ext cx="62" cy="144"/>
              <a:chOff x="629" y="1829"/>
              <a:chExt cx="175" cy="403"/>
            </a:xfrm>
          </p:grpSpPr>
          <p:sp>
            <p:nvSpPr>
              <p:cNvPr id="20008" name="Oval 83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09" name="Oval 83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10" name="Freeform 83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11" name="Freeform 83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12" name="Freeform 83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13" name="Oval 83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8" name="Group 840"/>
            <p:cNvGrpSpPr>
              <a:grpSpLocks noChangeAspect="1"/>
            </p:cNvGrpSpPr>
            <p:nvPr/>
          </p:nvGrpSpPr>
          <p:grpSpPr bwMode="auto">
            <a:xfrm rot="10800000">
              <a:off x="2433" y="1912"/>
              <a:ext cx="62" cy="144"/>
              <a:chOff x="629" y="1829"/>
              <a:chExt cx="175" cy="403"/>
            </a:xfrm>
          </p:grpSpPr>
          <p:sp>
            <p:nvSpPr>
              <p:cNvPr id="20002" name="Oval 84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03" name="Oval 84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04" name="Freeform 84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05" name="Freeform 84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06" name="Freeform 84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07" name="Oval 84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9" name="Group 847"/>
            <p:cNvGrpSpPr>
              <a:grpSpLocks noChangeAspect="1"/>
            </p:cNvGrpSpPr>
            <p:nvPr/>
          </p:nvGrpSpPr>
          <p:grpSpPr bwMode="auto">
            <a:xfrm>
              <a:off x="2499" y="1747"/>
              <a:ext cx="62" cy="144"/>
              <a:chOff x="629" y="1829"/>
              <a:chExt cx="175" cy="403"/>
            </a:xfrm>
          </p:grpSpPr>
          <p:sp>
            <p:nvSpPr>
              <p:cNvPr id="19996" name="Oval 84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97" name="Oval 84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98" name="Freeform 85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99" name="Freeform 85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00" name="Freeform 85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001" name="Oval 85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30" name="Group 854"/>
            <p:cNvGrpSpPr>
              <a:grpSpLocks noChangeAspect="1"/>
            </p:cNvGrpSpPr>
            <p:nvPr/>
          </p:nvGrpSpPr>
          <p:grpSpPr bwMode="auto">
            <a:xfrm rot="10800000">
              <a:off x="2501" y="1910"/>
              <a:ext cx="62" cy="144"/>
              <a:chOff x="629" y="1829"/>
              <a:chExt cx="175" cy="403"/>
            </a:xfrm>
          </p:grpSpPr>
          <p:sp>
            <p:nvSpPr>
              <p:cNvPr id="19990" name="Oval 85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91" name="Oval 85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92" name="Freeform 85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93" name="Freeform 85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94" name="Freeform 85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95" name="Oval 86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31" name="Group 861"/>
            <p:cNvGrpSpPr>
              <a:grpSpLocks noChangeAspect="1"/>
            </p:cNvGrpSpPr>
            <p:nvPr/>
          </p:nvGrpSpPr>
          <p:grpSpPr bwMode="auto">
            <a:xfrm>
              <a:off x="2565" y="1747"/>
              <a:ext cx="62" cy="144"/>
              <a:chOff x="629" y="1829"/>
              <a:chExt cx="175" cy="403"/>
            </a:xfrm>
          </p:grpSpPr>
          <p:sp>
            <p:nvSpPr>
              <p:cNvPr id="19984" name="Oval 86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85" name="Oval 86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86" name="Freeform 86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87" name="Freeform 86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88" name="Freeform 86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89" name="Oval 86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0146" name="Group 868"/>
            <p:cNvGrpSpPr>
              <a:grpSpLocks noChangeAspect="1"/>
            </p:cNvGrpSpPr>
            <p:nvPr/>
          </p:nvGrpSpPr>
          <p:grpSpPr bwMode="auto">
            <a:xfrm rot="10800000">
              <a:off x="2567" y="1910"/>
              <a:ext cx="62" cy="144"/>
              <a:chOff x="629" y="1829"/>
              <a:chExt cx="175" cy="403"/>
            </a:xfrm>
          </p:grpSpPr>
          <p:sp>
            <p:nvSpPr>
              <p:cNvPr id="19978" name="Oval 86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79" name="Oval 87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80" name="Freeform 87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81" name="Freeform 87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82" name="Freeform 87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83" name="Oval 87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0147" name="Group 875"/>
            <p:cNvGrpSpPr>
              <a:grpSpLocks noChangeAspect="1"/>
            </p:cNvGrpSpPr>
            <p:nvPr/>
          </p:nvGrpSpPr>
          <p:grpSpPr bwMode="auto">
            <a:xfrm>
              <a:off x="2629" y="1747"/>
              <a:ext cx="62" cy="144"/>
              <a:chOff x="629" y="1829"/>
              <a:chExt cx="175" cy="403"/>
            </a:xfrm>
          </p:grpSpPr>
          <p:sp>
            <p:nvSpPr>
              <p:cNvPr id="19972" name="Oval 87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73" name="Oval 87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74" name="Freeform 87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75" name="Freeform 87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76" name="Freeform 88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77" name="Oval 88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0148" name="Group 882"/>
            <p:cNvGrpSpPr>
              <a:grpSpLocks noChangeAspect="1"/>
            </p:cNvGrpSpPr>
            <p:nvPr/>
          </p:nvGrpSpPr>
          <p:grpSpPr bwMode="auto">
            <a:xfrm rot="10800000">
              <a:off x="2631" y="1910"/>
              <a:ext cx="62" cy="144"/>
              <a:chOff x="629" y="1829"/>
              <a:chExt cx="175" cy="403"/>
            </a:xfrm>
          </p:grpSpPr>
          <p:sp>
            <p:nvSpPr>
              <p:cNvPr id="19966" name="Oval 88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67" name="Oval 88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68" name="Freeform 88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69" name="Freeform 88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70" name="Freeform 88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71" name="Oval 88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0149" name="Group 889"/>
            <p:cNvGrpSpPr>
              <a:grpSpLocks noChangeAspect="1"/>
            </p:cNvGrpSpPr>
            <p:nvPr/>
          </p:nvGrpSpPr>
          <p:grpSpPr bwMode="auto">
            <a:xfrm>
              <a:off x="2694" y="1747"/>
              <a:ext cx="62" cy="144"/>
              <a:chOff x="629" y="1829"/>
              <a:chExt cx="175" cy="403"/>
            </a:xfrm>
          </p:grpSpPr>
          <p:sp>
            <p:nvSpPr>
              <p:cNvPr id="19960" name="Oval 89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61" name="Oval 89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62" name="Freeform 89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63" name="Freeform 89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64" name="Freeform 89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65" name="Oval 89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0150" name="Group 896"/>
            <p:cNvGrpSpPr>
              <a:grpSpLocks noChangeAspect="1"/>
            </p:cNvGrpSpPr>
            <p:nvPr/>
          </p:nvGrpSpPr>
          <p:grpSpPr bwMode="auto">
            <a:xfrm rot="10800000">
              <a:off x="2696" y="1910"/>
              <a:ext cx="62" cy="144"/>
              <a:chOff x="629" y="1829"/>
              <a:chExt cx="175" cy="403"/>
            </a:xfrm>
          </p:grpSpPr>
          <p:sp>
            <p:nvSpPr>
              <p:cNvPr id="19954" name="Oval 89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55" name="Oval 89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56" name="Freeform 89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57" name="Freeform 90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58" name="Freeform 90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59" name="Oval 90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0151" name="Group 903"/>
            <p:cNvGrpSpPr>
              <a:grpSpLocks noChangeAspect="1"/>
            </p:cNvGrpSpPr>
            <p:nvPr/>
          </p:nvGrpSpPr>
          <p:grpSpPr bwMode="auto">
            <a:xfrm>
              <a:off x="1674" y="1781"/>
              <a:ext cx="62" cy="144"/>
              <a:chOff x="629" y="1829"/>
              <a:chExt cx="175" cy="403"/>
            </a:xfrm>
          </p:grpSpPr>
          <p:sp>
            <p:nvSpPr>
              <p:cNvPr id="19948" name="Oval 90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49" name="Oval 90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50" name="Freeform 90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51" name="Freeform 90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52" name="Freeform 90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53" name="Oval 90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0152" name="Group 910"/>
            <p:cNvGrpSpPr>
              <a:grpSpLocks noChangeAspect="1"/>
            </p:cNvGrpSpPr>
            <p:nvPr/>
          </p:nvGrpSpPr>
          <p:grpSpPr bwMode="auto">
            <a:xfrm rot="10800000">
              <a:off x="1676" y="1944"/>
              <a:ext cx="62" cy="144"/>
              <a:chOff x="629" y="1829"/>
              <a:chExt cx="175" cy="403"/>
            </a:xfrm>
          </p:grpSpPr>
          <p:sp>
            <p:nvSpPr>
              <p:cNvPr id="19942" name="Oval 91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43" name="Oval 91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44" name="Freeform 91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45" name="Freeform 91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46" name="Freeform 91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47" name="Oval 91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0153" name="Group 917"/>
            <p:cNvGrpSpPr>
              <a:grpSpLocks noChangeAspect="1"/>
            </p:cNvGrpSpPr>
            <p:nvPr/>
          </p:nvGrpSpPr>
          <p:grpSpPr bwMode="auto">
            <a:xfrm>
              <a:off x="1740" y="1781"/>
              <a:ext cx="62" cy="144"/>
              <a:chOff x="629" y="1829"/>
              <a:chExt cx="175" cy="403"/>
            </a:xfrm>
          </p:grpSpPr>
          <p:sp>
            <p:nvSpPr>
              <p:cNvPr id="19936" name="Oval 91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37" name="Oval 91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38" name="Freeform 92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39" name="Freeform 92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40" name="Freeform 92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41" name="Oval 92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0154" name="Group 924"/>
            <p:cNvGrpSpPr>
              <a:grpSpLocks noChangeAspect="1"/>
            </p:cNvGrpSpPr>
            <p:nvPr/>
          </p:nvGrpSpPr>
          <p:grpSpPr bwMode="auto">
            <a:xfrm rot="10800000">
              <a:off x="1742" y="1944"/>
              <a:ext cx="62" cy="144"/>
              <a:chOff x="629" y="1829"/>
              <a:chExt cx="175" cy="403"/>
            </a:xfrm>
          </p:grpSpPr>
          <p:sp>
            <p:nvSpPr>
              <p:cNvPr id="19930" name="Oval 92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31" name="Oval 92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32" name="Freeform 92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33" name="Freeform 92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34" name="Freeform 92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35" name="Oval 93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0155" name="Group 931"/>
            <p:cNvGrpSpPr>
              <a:grpSpLocks noChangeAspect="1"/>
            </p:cNvGrpSpPr>
            <p:nvPr/>
          </p:nvGrpSpPr>
          <p:grpSpPr bwMode="auto">
            <a:xfrm>
              <a:off x="1804" y="1781"/>
              <a:ext cx="62" cy="144"/>
              <a:chOff x="629" y="1829"/>
              <a:chExt cx="175" cy="403"/>
            </a:xfrm>
          </p:grpSpPr>
          <p:sp>
            <p:nvSpPr>
              <p:cNvPr id="19924" name="Oval 93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25" name="Oval 93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26" name="Freeform 93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27" name="Freeform 93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28" name="Freeform 93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29" name="Oval 93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0156" name="Group 938"/>
            <p:cNvGrpSpPr>
              <a:grpSpLocks noChangeAspect="1"/>
            </p:cNvGrpSpPr>
            <p:nvPr/>
          </p:nvGrpSpPr>
          <p:grpSpPr bwMode="auto">
            <a:xfrm rot="10800000">
              <a:off x="1806" y="1944"/>
              <a:ext cx="62" cy="144"/>
              <a:chOff x="629" y="1829"/>
              <a:chExt cx="175" cy="403"/>
            </a:xfrm>
          </p:grpSpPr>
          <p:sp>
            <p:nvSpPr>
              <p:cNvPr id="19918" name="Oval 93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19" name="Oval 94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20" name="Freeform 94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21" name="Freeform 94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22" name="Freeform 94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23" name="Oval 94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0157" name="Group 945"/>
            <p:cNvGrpSpPr>
              <a:grpSpLocks noChangeAspect="1"/>
            </p:cNvGrpSpPr>
            <p:nvPr/>
          </p:nvGrpSpPr>
          <p:grpSpPr bwMode="auto">
            <a:xfrm>
              <a:off x="1869" y="1781"/>
              <a:ext cx="62" cy="144"/>
              <a:chOff x="629" y="1829"/>
              <a:chExt cx="175" cy="403"/>
            </a:xfrm>
          </p:grpSpPr>
          <p:sp>
            <p:nvSpPr>
              <p:cNvPr id="19912" name="Oval 94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13" name="Oval 94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14" name="Freeform 94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15" name="Freeform 94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16" name="Freeform 95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17" name="Oval 95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0158" name="Group 952"/>
            <p:cNvGrpSpPr>
              <a:grpSpLocks noChangeAspect="1"/>
            </p:cNvGrpSpPr>
            <p:nvPr/>
          </p:nvGrpSpPr>
          <p:grpSpPr bwMode="auto">
            <a:xfrm rot="10800000">
              <a:off x="1871" y="1944"/>
              <a:ext cx="62" cy="144"/>
              <a:chOff x="629" y="1829"/>
              <a:chExt cx="175" cy="403"/>
            </a:xfrm>
          </p:grpSpPr>
          <p:sp>
            <p:nvSpPr>
              <p:cNvPr id="19906" name="Oval 95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07" name="Oval 95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08" name="Freeform 95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09" name="Freeform 95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10" name="Freeform 95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11" name="Oval 95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0159" name="Group 959"/>
            <p:cNvGrpSpPr>
              <a:grpSpLocks noChangeAspect="1"/>
            </p:cNvGrpSpPr>
            <p:nvPr/>
          </p:nvGrpSpPr>
          <p:grpSpPr bwMode="auto">
            <a:xfrm>
              <a:off x="1937" y="1779"/>
              <a:ext cx="62" cy="144"/>
              <a:chOff x="629" y="1829"/>
              <a:chExt cx="175" cy="403"/>
            </a:xfrm>
          </p:grpSpPr>
          <p:sp>
            <p:nvSpPr>
              <p:cNvPr id="19900" name="Oval 96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01" name="Oval 96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02" name="Freeform 96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03" name="Freeform 96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04" name="Freeform 96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905" name="Oval 96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56" name="Group 966"/>
            <p:cNvGrpSpPr>
              <a:grpSpLocks noChangeAspect="1"/>
            </p:cNvGrpSpPr>
            <p:nvPr/>
          </p:nvGrpSpPr>
          <p:grpSpPr bwMode="auto">
            <a:xfrm rot="10800000">
              <a:off x="1939" y="1942"/>
              <a:ext cx="62" cy="144"/>
              <a:chOff x="629" y="1829"/>
              <a:chExt cx="175" cy="403"/>
            </a:xfrm>
          </p:grpSpPr>
          <p:sp>
            <p:nvSpPr>
              <p:cNvPr id="19894" name="Oval 96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95" name="Oval 96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96" name="Freeform 96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97" name="Freeform 97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98" name="Freeform 97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99" name="Oval 97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57" name="Group 973"/>
            <p:cNvGrpSpPr>
              <a:grpSpLocks noChangeAspect="1"/>
            </p:cNvGrpSpPr>
            <p:nvPr/>
          </p:nvGrpSpPr>
          <p:grpSpPr bwMode="auto">
            <a:xfrm>
              <a:off x="2003" y="1779"/>
              <a:ext cx="62" cy="144"/>
              <a:chOff x="629" y="1829"/>
              <a:chExt cx="175" cy="403"/>
            </a:xfrm>
          </p:grpSpPr>
          <p:sp>
            <p:nvSpPr>
              <p:cNvPr id="19888" name="Oval 97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89" name="Oval 97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90" name="Freeform 97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91" name="Freeform 97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92" name="Freeform 97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93" name="Oval 97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58" name="Group 980"/>
            <p:cNvGrpSpPr>
              <a:grpSpLocks noChangeAspect="1"/>
            </p:cNvGrpSpPr>
            <p:nvPr/>
          </p:nvGrpSpPr>
          <p:grpSpPr bwMode="auto">
            <a:xfrm rot="10800000">
              <a:off x="2005" y="1942"/>
              <a:ext cx="62" cy="144"/>
              <a:chOff x="629" y="1829"/>
              <a:chExt cx="175" cy="403"/>
            </a:xfrm>
          </p:grpSpPr>
          <p:sp>
            <p:nvSpPr>
              <p:cNvPr id="19882" name="Oval 98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83" name="Oval 98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84" name="Freeform 98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85" name="Freeform 98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86" name="Freeform 98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87" name="Oval 98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59" name="Group 987"/>
            <p:cNvGrpSpPr>
              <a:grpSpLocks noChangeAspect="1"/>
            </p:cNvGrpSpPr>
            <p:nvPr/>
          </p:nvGrpSpPr>
          <p:grpSpPr bwMode="auto">
            <a:xfrm>
              <a:off x="2067" y="1779"/>
              <a:ext cx="62" cy="144"/>
              <a:chOff x="629" y="1829"/>
              <a:chExt cx="175" cy="403"/>
            </a:xfrm>
          </p:grpSpPr>
          <p:sp>
            <p:nvSpPr>
              <p:cNvPr id="19876" name="Oval 98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77" name="Oval 98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78" name="Freeform 99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79" name="Freeform 99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80" name="Freeform 99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81" name="Oval 99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60" name="Group 994"/>
            <p:cNvGrpSpPr>
              <a:grpSpLocks noChangeAspect="1"/>
            </p:cNvGrpSpPr>
            <p:nvPr/>
          </p:nvGrpSpPr>
          <p:grpSpPr bwMode="auto">
            <a:xfrm rot="10800000">
              <a:off x="2069" y="1942"/>
              <a:ext cx="62" cy="144"/>
              <a:chOff x="629" y="1829"/>
              <a:chExt cx="175" cy="403"/>
            </a:xfrm>
          </p:grpSpPr>
          <p:sp>
            <p:nvSpPr>
              <p:cNvPr id="19870" name="Oval 99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71" name="Oval 99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72" name="Freeform 99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73" name="Freeform 99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74" name="Freeform 99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75" name="Oval 100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61" name="Group 1001"/>
            <p:cNvGrpSpPr>
              <a:grpSpLocks noChangeAspect="1"/>
            </p:cNvGrpSpPr>
            <p:nvPr/>
          </p:nvGrpSpPr>
          <p:grpSpPr bwMode="auto">
            <a:xfrm>
              <a:off x="2132" y="1779"/>
              <a:ext cx="62" cy="144"/>
              <a:chOff x="629" y="1829"/>
              <a:chExt cx="175" cy="403"/>
            </a:xfrm>
          </p:grpSpPr>
          <p:sp>
            <p:nvSpPr>
              <p:cNvPr id="19864" name="Oval 100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65" name="Oval 100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66" name="Freeform 100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67" name="Freeform 100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68" name="Freeform 100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69" name="Oval 100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62" name="Group 1008"/>
            <p:cNvGrpSpPr>
              <a:grpSpLocks noChangeAspect="1"/>
            </p:cNvGrpSpPr>
            <p:nvPr/>
          </p:nvGrpSpPr>
          <p:grpSpPr bwMode="auto">
            <a:xfrm rot="10800000">
              <a:off x="2134" y="1942"/>
              <a:ext cx="62" cy="144"/>
              <a:chOff x="629" y="1829"/>
              <a:chExt cx="175" cy="403"/>
            </a:xfrm>
          </p:grpSpPr>
          <p:sp>
            <p:nvSpPr>
              <p:cNvPr id="19858" name="Oval 100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59" name="Oval 101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60" name="Freeform 101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61" name="Freeform 101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62" name="Freeform 101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63" name="Oval 101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63" name="Group 1015"/>
            <p:cNvGrpSpPr>
              <a:grpSpLocks noChangeAspect="1"/>
            </p:cNvGrpSpPr>
            <p:nvPr/>
          </p:nvGrpSpPr>
          <p:grpSpPr bwMode="auto">
            <a:xfrm>
              <a:off x="2200" y="1779"/>
              <a:ext cx="62" cy="144"/>
              <a:chOff x="629" y="1829"/>
              <a:chExt cx="175" cy="403"/>
            </a:xfrm>
          </p:grpSpPr>
          <p:sp>
            <p:nvSpPr>
              <p:cNvPr id="19852" name="Oval 101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53" name="Oval 101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54" name="Freeform 101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55" name="Freeform 101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56" name="Freeform 102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57" name="Oval 102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65" name="Group 1022"/>
            <p:cNvGrpSpPr>
              <a:grpSpLocks noChangeAspect="1"/>
            </p:cNvGrpSpPr>
            <p:nvPr/>
          </p:nvGrpSpPr>
          <p:grpSpPr bwMode="auto">
            <a:xfrm rot="10800000">
              <a:off x="2202" y="1942"/>
              <a:ext cx="62" cy="144"/>
              <a:chOff x="629" y="1829"/>
              <a:chExt cx="175" cy="403"/>
            </a:xfrm>
          </p:grpSpPr>
          <p:sp>
            <p:nvSpPr>
              <p:cNvPr id="19846" name="Oval 102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47" name="Oval 102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48" name="Freeform 102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49" name="Freeform 102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50" name="Freeform 102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51" name="Oval 102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66" name="Group 1029"/>
            <p:cNvGrpSpPr>
              <a:grpSpLocks noChangeAspect="1"/>
            </p:cNvGrpSpPr>
            <p:nvPr/>
          </p:nvGrpSpPr>
          <p:grpSpPr bwMode="auto">
            <a:xfrm>
              <a:off x="2266" y="1779"/>
              <a:ext cx="62" cy="144"/>
              <a:chOff x="629" y="1829"/>
              <a:chExt cx="175" cy="403"/>
            </a:xfrm>
          </p:grpSpPr>
          <p:sp>
            <p:nvSpPr>
              <p:cNvPr id="19840" name="Oval 103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41" name="Oval 103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42" name="Freeform 103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43" name="Freeform 103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44" name="Freeform 103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45" name="Oval 103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67" name="Group 1036"/>
            <p:cNvGrpSpPr>
              <a:grpSpLocks noChangeAspect="1"/>
            </p:cNvGrpSpPr>
            <p:nvPr/>
          </p:nvGrpSpPr>
          <p:grpSpPr bwMode="auto">
            <a:xfrm rot="10800000">
              <a:off x="2268" y="1942"/>
              <a:ext cx="62" cy="144"/>
              <a:chOff x="629" y="1829"/>
              <a:chExt cx="175" cy="403"/>
            </a:xfrm>
          </p:grpSpPr>
          <p:sp>
            <p:nvSpPr>
              <p:cNvPr id="19834" name="Oval 103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35" name="Oval 103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36" name="Freeform 103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37" name="Freeform 104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38" name="Freeform 104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39" name="Oval 104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68" name="Group 1043"/>
            <p:cNvGrpSpPr>
              <a:grpSpLocks noChangeAspect="1"/>
            </p:cNvGrpSpPr>
            <p:nvPr/>
          </p:nvGrpSpPr>
          <p:grpSpPr bwMode="auto">
            <a:xfrm>
              <a:off x="2330" y="1779"/>
              <a:ext cx="62" cy="144"/>
              <a:chOff x="629" y="1829"/>
              <a:chExt cx="175" cy="403"/>
            </a:xfrm>
          </p:grpSpPr>
          <p:sp>
            <p:nvSpPr>
              <p:cNvPr id="19828" name="Oval 104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29" name="Oval 104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30" name="Freeform 104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31" name="Freeform 104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32" name="Freeform 104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33" name="Oval 104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69" name="Group 1050"/>
            <p:cNvGrpSpPr>
              <a:grpSpLocks noChangeAspect="1"/>
            </p:cNvGrpSpPr>
            <p:nvPr/>
          </p:nvGrpSpPr>
          <p:grpSpPr bwMode="auto">
            <a:xfrm rot="10800000">
              <a:off x="2332" y="1942"/>
              <a:ext cx="62" cy="144"/>
              <a:chOff x="629" y="1829"/>
              <a:chExt cx="175" cy="403"/>
            </a:xfrm>
          </p:grpSpPr>
          <p:sp>
            <p:nvSpPr>
              <p:cNvPr id="19822" name="Oval 105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23" name="Oval 105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24" name="Freeform 105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25" name="Freeform 105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26" name="Freeform 105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27" name="Oval 105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70" name="Group 1057"/>
            <p:cNvGrpSpPr>
              <a:grpSpLocks noChangeAspect="1"/>
            </p:cNvGrpSpPr>
            <p:nvPr/>
          </p:nvGrpSpPr>
          <p:grpSpPr bwMode="auto">
            <a:xfrm>
              <a:off x="2395" y="1779"/>
              <a:ext cx="62" cy="144"/>
              <a:chOff x="629" y="1829"/>
              <a:chExt cx="175" cy="403"/>
            </a:xfrm>
          </p:grpSpPr>
          <p:sp>
            <p:nvSpPr>
              <p:cNvPr id="19816" name="Oval 105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17" name="Oval 105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18" name="Freeform 106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19" name="Freeform 106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20" name="Freeform 106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21" name="Oval 106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71" name="Group 1064"/>
            <p:cNvGrpSpPr>
              <a:grpSpLocks noChangeAspect="1"/>
            </p:cNvGrpSpPr>
            <p:nvPr/>
          </p:nvGrpSpPr>
          <p:grpSpPr bwMode="auto">
            <a:xfrm rot="10800000">
              <a:off x="2397" y="1942"/>
              <a:ext cx="62" cy="144"/>
              <a:chOff x="629" y="1829"/>
              <a:chExt cx="175" cy="403"/>
            </a:xfrm>
          </p:grpSpPr>
          <p:sp>
            <p:nvSpPr>
              <p:cNvPr id="19810" name="Oval 106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11" name="Oval 106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12" name="Freeform 106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13" name="Freeform 106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14" name="Freeform 106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15" name="Oval 107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72" name="Group 1071"/>
            <p:cNvGrpSpPr>
              <a:grpSpLocks noChangeAspect="1"/>
            </p:cNvGrpSpPr>
            <p:nvPr/>
          </p:nvGrpSpPr>
          <p:grpSpPr bwMode="auto">
            <a:xfrm>
              <a:off x="2463" y="1777"/>
              <a:ext cx="62" cy="144"/>
              <a:chOff x="629" y="1829"/>
              <a:chExt cx="175" cy="403"/>
            </a:xfrm>
          </p:grpSpPr>
          <p:sp>
            <p:nvSpPr>
              <p:cNvPr id="19804" name="Oval 107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05" name="Oval 107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06" name="Freeform 107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07" name="Freeform 107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08" name="Freeform 107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09" name="Oval 107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73" name="Group 1078"/>
            <p:cNvGrpSpPr>
              <a:grpSpLocks noChangeAspect="1"/>
            </p:cNvGrpSpPr>
            <p:nvPr/>
          </p:nvGrpSpPr>
          <p:grpSpPr bwMode="auto">
            <a:xfrm rot="10800000">
              <a:off x="2465" y="1940"/>
              <a:ext cx="62" cy="144"/>
              <a:chOff x="629" y="1829"/>
              <a:chExt cx="175" cy="403"/>
            </a:xfrm>
          </p:grpSpPr>
          <p:sp>
            <p:nvSpPr>
              <p:cNvPr id="19798" name="Oval 107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99" name="Oval 108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00" name="Freeform 108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01" name="Freeform 108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02" name="Freeform 108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803" name="Oval 108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74" name="Group 1085"/>
            <p:cNvGrpSpPr>
              <a:grpSpLocks noChangeAspect="1"/>
            </p:cNvGrpSpPr>
            <p:nvPr/>
          </p:nvGrpSpPr>
          <p:grpSpPr bwMode="auto">
            <a:xfrm>
              <a:off x="2529" y="1777"/>
              <a:ext cx="62" cy="144"/>
              <a:chOff x="629" y="1829"/>
              <a:chExt cx="175" cy="403"/>
            </a:xfrm>
          </p:grpSpPr>
          <p:sp>
            <p:nvSpPr>
              <p:cNvPr id="19792" name="Oval 108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93" name="Oval 108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94" name="Freeform 108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95" name="Freeform 108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96" name="Freeform 109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97" name="Oval 109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75" name="Group 1092"/>
            <p:cNvGrpSpPr>
              <a:grpSpLocks noChangeAspect="1"/>
            </p:cNvGrpSpPr>
            <p:nvPr/>
          </p:nvGrpSpPr>
          <p:grpSpPr bwMode="auto">
            <a:xfrm rot="10800000">
              <a:off x="2531" y="1940"/>
              <a:ext cx="62" cy="144"/>
              <a:chOff x="629" y="1829"/>
              <a:chExt cx="175" cy="403"/>
            </a:xfrm>
          </p:grpSpPr>
          <p:sp>
            <p:nvSpPr>
              <p:cNvPr id="19786" name="Oval 109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87" name="Oval 109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88" name="Freeform 109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89" name="Freeform 109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90" name="Freeform 109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91" name="Oval 109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76" name="Group 1099"/>
            <p:cNvGrpSpPr>
              <a:grpSpLocks noChangeAspect="1"/>
            </p:cNvGrpSpPr>
            <p:nvPr/>
          </p:nvGrpSpPr>
          <p:grpSpPr bwMode="auto">
            <a:xfrm>
              <a:off x="2593" y="1777"/>
              <a:ext cx="62" cy="144"/>
              <a:chOff x="629" y="1829"/>
              <a:chExt cx="175" cy="403"/>
            </a:xfrm>
          </p:grpSpPr>
          <p:sp>
            <p:nvSpPr>
              <p:cNvPr id="19781" name="Oval 110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82" name="Oval 110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83" name="Freeform 110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84" name="Freeform 110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85" name="Freeform 110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77" name="Group 1106"/>
            <p:cNvGrpSpPr>
              <a:grpSpLocks noChangeAspect="1"/>
            </p:cNvGrpSpPr>
            <p:nvPr/>
          </p:nvGrpSpPr>
          <p:grpSpPr bwMode="auto">
            <a:xfrm rot="10800000">
              <a:off x="2595" y="1940"/>
              <a:ext cx="62" cy="144"/>
              <a:chOff x="629" y="1829"/>
              <a:chExt cx="175" cy="403"/>
            </a:xfrm>
          </p:grpSpPr>
          <p:sp>
            <p:nvSpPr>
              <p:cNvPr id="19775" name="Oval 110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76" name="Oval 110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77" name="Freeform 110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78" name="Freeform 111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79" name="Freeform 111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80" name="Oval 111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78" name="Group 1113"/>
            <p:cNvGrpSpPr>
              <a:grpSpLocks noChangeAspect="1"/>
            </p:cNvGrpSpPr>
            <p:nvPr/>
          </p:nvGrpSpPr>
          <p:grpSpPr bwMode="auto">
            <a:xfrm>
              <a:off x="2658" y="1777"/>
              <a:ext cx="62" cy="144"/>
              <a:chOff x="629" y="1829"/>
              <a:chExt cx="175" cy="403"/>
            </a:xfrm>
          </p:grpSpPr>
          <p:sp>
            <p:nvSpPr>
              <p:cNvPr id="19769" name="Oval 111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70" name="Oval 111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71" name="Freeform 111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72" name="Freeform 111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73" name="Freeform 111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74" name="Oval 111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79" name="Group 1120"/>
            <p:cNvGrpSpPr>
              <a:grpSpLocks noChangeAspect="1"/>
            </p:cNvGrpSpPr>
            <p:nvPr/>
          </p:nvGrpSpPr>
          <p:grpSpPr bwMode="auto">
            <a:xfrm rot="10800000">
              <a:off x="2660" y="1940"/>
              <a:ext cx="62" cy="144"/>
              <a:chOff x="629" y="1829"/>
              <a:chExt cx="175" cy="403"/>
            </a:xfrm>
          </p:grpSpPr>
          <p:sp>
            <p:nvSpPr>
              <p:cNvPr id="19763" name="Oval 112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64" name="Oval 112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65" name="Freeform 112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66" name="Freeform 112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67" name="Freeform 112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68" name="Oval 112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80" name="Group 1127"/>
            <p:cNvGrpSpPr>
              <a:grpSpLocks noChangeAspect="1"/>
            </p:cNvGrpSpPr>
            <p:nvPr/>
          </p:nvGrpSpPr>
          <p:grpSpPr bwMode="auto">
            <a:xfrm>
              <a:off x="1634" y="1809"/>
              <a:ext cx="62" cy="144"/>
              <a:chOff x="629" y="1829"/>
              <a:chExt cx="175" cy="403"/>
            </a:xfrm>
          </p:grpSpPr>
          <p:sp>
            <p:nvSpPr>
              <p:cNvPr id="19757" name="Oval 112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58" name="Oval 112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59" name="Freeform 113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60" name="Freeform 113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61" name="Freeform 113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62" name="Oval 113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81" name="Group 1134"/>
            <p:cNvGrpSpPr>
              <a:grpSpLocks noChangeAspect="1"/>
            </p:cNvGrpSpPr>
            <p:nvPr/>
          </p:nvGrpSpPr>
          <p:grpSpPr bwMode="auto">
            <a:xfrm rot="10800000">
              <a:off x="1439" y="1972"/>
              <a:ext cx="258" cy="144"/>
              <a:chOff x="629" y="1829"/>
              <a:chExt cx="729" cy="403"/>
            </a:xfrm>
          </p:grpSpPr>
          <p:sp>
            <p:nvSpPr>
              <p:cNvPr id="19751" name="Oval 113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52" name="Oval 113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53" name="Freeform 113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54" name="Freeform 1138"/>
              <p:cNvSpPr>
                <a:spLocks noChangeAspect="1"/>
              </p:cNvSpPr>
              <p:nvPr/>
            </p:nvSpPr>
            <p:spPr bwMode="auto">
              <a:xfrm>
                <a:off x="1353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55" name="Freeform 113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56" name="Oval 114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82" name="Group 1141"/>
            <p:cNvGrpSpPr>
              <a:grpSpLocks noChangeAspect="1"/>
            </p:cNvGrpSpPr>
            <p:nvPr/>
          </p:nvGrpSpPr>
          <p:grpSpPr bwMode="auto">
            <a:xfrm>
              <a:off x="1700" y="1809"/>
              <a:ext cx="62" cy="144"/>
              <a:chOff x="629" y="1829"/>
              <a:chExt cx="175" cy="403"/>
            </a:xfrm>
          </p:grpSpPr>
          <p:sp>
            <p:nvSpPr>
              <p:cNvPr id="19745" name="Oval 114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46" name="Oval 114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47" name="Freeform 114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48" name="Freeform 114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49" name="Freeform 114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50" name="Oval 114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83" name="Group 1148"/>
            <p:cNvGrpSpPr>
              <a:grpSpLocks noChangeAspect="1"/>
            </p:cNvGrpSpPr>
            <p:nvPr/>
          </p:nvGrpSpPr>
          <p:grpSpPr bwMode="auto">
            <a:xfrm rot="10800000">
              <a:off x="1702" y="1972"/>
              <a:ext cx="62" cy="144"/>
              <a:chOff x="629" y="1829"/>
              <a:chExt cx="175" cy="403"/>
            </a:xfrm>
          </p:grpSpPr>
          <p:sp>
            <p:nvSpPr>
              <p:cNvPr id="19739" name="Oval 114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40" name="Oval 115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41" name="Freeform 115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42" name="Freeform 115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43" name="Freeform 115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44" name="Oval 115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84" name="Group 1155"/>
            <p:cNvGrpSpPr>
              <a:grpSpLocks noChangeAspect="1"/>
            </p:cNvGrpSpPr>
            <p:nvPr/>
          </p:nvGrpSpPr>
          <p:grpSpPr bwMode="auto">
            <a:xfrm>
              <a:off x="1764" y="1809"/>
              <a:ext cx="62" cy="144"/>
              <a:chOff x="629" y="1829"/>
              <a:chExt cx="175" cy="403"/>
            </a:xfrm>
          </p:grpSpPr>
          <p:sp>
            <p:nvSpPr>
              <p:cNvPr id="19733" name="Oval 115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34" name="Oval 115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35" name="Freeform 115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36" name="Freeform 115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37" name="Freeform 116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38" name="Oval 116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85" name="Group 1162"/>
            <p:cNvGrpSpPr>
              <a:grpSpLocks noChangeAspect="1"/>
            </p:cNvGrpSpPr>
            <p:nvPr/>
          </p:nvGrpSpPr>
          <p:grpSpPr bwMode="auto">
            <a:xfrm rot="10800000">
              <a:off x="1766" y="1972"/>
              <a:ext cx="62" cy="144"/>
              <a:chOff x="629" y="1829"/>
              <a:chExt cx="175" cy="403"/>
            </a:xfrm>
          </p:grpSpPr>
          <p:sp>
            <p:nvSpPr>
              <p:cNvPr id="19727" name="Oval 116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28" name="Oval 116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29" name="Freeform 116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30" name="Freeform 116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31" name="Freeform 116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32" name="Oval 116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86" name="Group 1169"/>
            <p:cNvGrpSpPr>
              <a:grpSpLocks noChangeAspect="1"/>
            </p:cNvGrpSpPr>
            <p:nvPr/>
          </p:nvGrpSpPr>
          <p:grpSpPr bwMode="auto">
            <a:xfrm>
              <a:off x="1829" y="1809"/>
              <a:ext cx="62" cy="144"/>
              <a:chOff x="629" y="1829"/>
              <a:chExt cx="175" cy="403"/>
            </a:xfrm>
          </p:grpSpPr>
          <p:sp>
            <p:nvSpPr>
              <p:cNvPr id="19721" name="Oval 117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22" name="Oval 117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23" name="Freeform 117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24" name="Freeform 117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25" name="Freeform 117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26" name="Oval 117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487" name="Group 1176"/>
            <p:cNvGrpSpPr>
              <a:grpSpLocks noChangeAspect="1"/>
            </p:cNvGrpSpPr>
            <p:nvPr/>
          </p:nvGrpSpPr>
          <p:grpSpPr bwMode="auto">
            <a:xfrm rot="10800000">
              <a:off x="1831" y="1972"/>
              <a:ext cx="62" cy="144"/>
              <a:chOff x="629" y="1829"/>
              <a:chExt cx="175" cy="403"/>
            </a:xfrm>
          </p:grpSpPr>
          <p:sp>
            <p:nvSpPr>
              <p:cNvPr id="19715" name="Oval 117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16" name="Oval 117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17" name="Freeform 117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18" name="Freeform 118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19" name="Freeform 118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20" name="Oval 118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552" name="Group 1183"/>
            <p:cNvGrpSpPr>
              <a:grpSpLocks noChangeAspect="1"/>
            </p:cNvGrpSpPr>
            <p:nvPr/>
          </p:nvGrpSpPr>
          <p:grpSpPr bwMode="auto">
            <a:xfrm>
              <a:off x="1897" y="1807"/>
              <a:ext cx="62" cy="144"/>
              <a:chOff x="629" y="1829"/>
              <a:chExt cx="175" cy="403"/>
            </a:xfrm>
          </p:grpSpPr>
          <p:sp>
            <p:nvSpPr>
              <p:cNvPr id="19709" name="Oval 118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10" name="Oval 118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11" name="Freeform 118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12" name="Freeform 118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13" name="Freeform 118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14" name="Oval 118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553" name="Group 1190"/>
            <p:cNvGrpSpPr>
              <a:grpSpLocks noChangeAspect="1"/>
            </p:cNvGrpSpPr>
            <p:nvPr/>
          </p:nvGrpSpPr>
          <p:grpSpPr bwMode="auto">
            <a:xfrm rot="10800000">
              <a:off x="1899" y="1970"/>
              <a:ext cx="62" cy="144"/>
              <a:chOff x="629" y="1829"/>
              <a:chExt cx="175" cy="403"/>
            </a:xfrm>
          </p:grpSpPr>
          <p:sp>
            <p:nvSpPr>
              <p:cNvPr id="19703" name="Oval 119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04" name="Oval 119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05" name="Freeform 119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06" name="Freeform 119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07" name="Freeform 119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08" name="Oval 119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554" name="Group 1197"/>
            <p:cNvGrpSpPr>
              <a:grpSpLocks noChangeAspect="1"/>
            </p:cNvGrpSpPr>
            <p:nvPr/>
          </p:nvGrpSpPr>
          <p:grpSpPr bwMode="auto">
            <a:xfrm>
              <a:off x="1963" y="1807"/>
              <a:ext cx="62" cy="144"/>
              <a:chOff x="629" y="1829"/>
              <a:chExt cx="175" cy="403"/>
            </a:xfrm>
          </p:grpSpPr>
          <p:sp>
            <p:nvSpPr>
              <p:cNvPr id="19697" name="Oval 119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98" name="Oval 119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99" name="Freeform 120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00" name="Freeform 120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01" name="Freeform 120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702" name="Oval 120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555" name="Group 1204"/>
            <p:cNvGrpSpPr>
              <a:grpSpLocks noChangeAspect="1"/>
            </p:cNvGrpSpPr>
            <p:nvPr/>
          </p:nvGrpSpPr>
          <p:grpSpPr bwMode="auto">
            <a:xfrm rot="10800000">
              <a:off x="1965" y="1970"/>
              <a:ext cx="62" cy="144"/>
              <a:chOff x="629" y="1829"/>
              <a:chExt cx="175" cy="403"/>
            </a:xfrm>
          </p:grpSpPr>
          <p:sp>
            <p:nvSpPr>
              <p:cNvPr id="19691" name="Oval 120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92" name="Oval 120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93" name="Freeform 120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94" name="Freeform 120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95" name="Freeform 120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96" name="Oval 121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556" name="Group 1211"/>
            <p:cNvGrpSpPr>
              <a:grpSpLocks noChangeAspect="1"/>
            </p:cNvGrpSpPr>
            <p:nvPr/>
          </p:nvGrpSpPr>
          <p:grpSpPr bwMode="auto">
            <a:xfrm>
              <a:off x="2027" y="1807"/>
              <a:ext cx="62" cy="144"/>
              <a:chOff x="629" y="1829"/>
              <a:chExt cx="175" cy="403"/>
            </a:xfrm>
          </p:grpSpPr>
          <p:sp>
            <p:nvSpPr>
              <p:cNvPr id="19685" name="Oval 121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86" name="Oval 121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87" name="Freeform 121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88" name="Freeform 121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89" name="Freeform 121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90" name="Oval 121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557" name="Group 1218"/>
            <p:cNvGrpSpPr>
              <a:grpSpLocks noChangeAspect="1"/>
            </p:cNvGrpSpPr>
            <p:nvPr/>
          </p:nvGrpSpPr>
          <p:grpSpPr bwMode="auto">
            <a:xfrm rot="10800000">
              <a:off x="2029" y="1970"/>
              <a:ext cx="62" cy="144"/>
              <a:chOff x="629" y="1829"/>
              <a:chExt cx="175" cy="403"/>
            </a:xfrm>
          </p:grpSpPr>
          <p:sp>
            <p:nvSpPr>
              <p:cNvPr id="19679" name="Oval 121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80" name="Oval 122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81" name="Freeform 122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82" name="Freeform 122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83" name="Freeform 122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84" name="Oval 122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558" name="Group 1225"/>
            <p:cNvGrpSpPr>
              <a:grpSpLocks noChangeAspect="1"/>
            </p:cNvGrpSpPr>
            <p:nvPr/>
          </p:nvGrpSpPr>
          <p:grpSpPr bwMode="auto">
            <a:xfrm>
              <a:off x="2092" y="1807"/>
              <a:ext cx="62" cy="144"/>
              <a:chOff x="629" y="1829"/>
              <a:chExt cx="175" cy="403"/>
            </a:xfrm>
          </p:grpSpPr>
          <p:sp>
            <p:nvSpPr>
              <p:cNvPr id="19673" name="Oval 122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74" name="Oval 122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75" name="Freeform 122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76" name="Freeform 122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77" name="Freeform 123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78" name="Oval 123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559" name="Group 1232"/>
            <p:cNvGrpSpPr>
              <a:grpSpLocks noChangeAspect="1"/>
            </p:cNvGrpSpPr>
            <p:nvPr/>
          </p:nvGrpSpPr>
          <p:grpSpPr bwMode="auto">
            <a:xfrm rot="10800000">
              <a:off x="2094" y="1970"/>
              <a:ext cx="62" cy="144"/>
              <a:chOff x="629" y="1829"/>
              <a:chExt cx="175" cy="403"/>
            </a:xfrm>
          </p:grpSpPr>
          <p:sp>
            <p:nvSpPr>
              <p:cNvPr id="19667" name="Oval 123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68" name="Oval 123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69" name="Freeform 123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70" name="Freeform 123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71" name="Freeform 123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72" name="Oval 123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560" name="Group 1239"/>
            <p:cNvGrpSpPr>
              <a:grpSpLocks noChangeAspect="1"/>
            </p:cNvGrpSpPr>
            <p:nvPr/>
          </p:nvGrpSpPr>
          <p:grpSpPr bwMode="auto">
            <a:xfrm>
              <a:off x="2160" y="1807"/>
              <a:ext cx="62" cy="144"/>
              <a:chOff x="629" y="1829"/>
              <a:chExt cx="175" cy="403"/>
            </a:xfrm>
          </p:grpSpPr>
          <p:sp>
            <p:nvSpPr>
              <p:cNvPr id="19661" name="Oval 124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62" name="Oval 124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63" name="Freeform 124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64" name="Freeform 124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65" name="Freeform 124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66" name="Oval 124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561" name="Group 1246"/>
            <p:cNvGrpSpPr>
              <a:grpSpLocks noChangeAspect="1"/>
            </p:cNvGrpSpPr>
            <p:nvPr/>
          </p:nvGrpSpPr>
          <p:grpSpPr bwMode="auto">
            <a:xfrm rot="10800000">
              <a:off x="2162" y="1970"/>
              <a:ext cx="62" cy="144"/>
              <a:chOff x="629" y="1829"/>
              <a:chExt cx="175" cy="403"/>
            </a:xfrm>
          </p:grpSpPr>
          <p:sp>
            <p:nvSpPr>
              <p:cNvPr id="19655" name="Oval 124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56" name="Oval 124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57" name="Freeform 124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58" name="Freeform 125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59" name="Freeform 125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60" name="Oval 125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562" name="Group 1253"/>
            <p:cNvGrpSpPr>
              <a:grpSpLocks noChangeAspect="1"/>
            </p:cNvGrpSpPr>
            <p:nvPr/>
          </p:nvGrpSpPr>
          <p:grpSpPr bwMode="auto">
            <a:xfrm>
              <a:off x="2114" y="1807"/>
              <a:ext cx="169" cy="144"/>
              <a:chOff x="318" y="1829"/>
              <a:chExt cx="486" cy="403"/>
            </a:xfrm>
          </p:grpSpPr>
          <p:sp>
            <p:nvSpPr>
              <p:cNvPr id="19649" name="Oval 125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50" name="Oval 125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51" name="Freeform 125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52" name="Freeform 1257"/>
              <p:cNvSpPr>
                <a:spLocks noChangeAspect="1"/>
              </p:cNvSpPr>
              <p:nvPr/>
            </p:nvSpPr>
            <p:spPr bwMode="auto">
              <a:xfrm>
                <a:off x="318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53" name="Freeform 125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54" name="Oval 125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563" name="Group 1260"/>
            <p:cNvGrpSpPr>
              <a:grpSpLocks noChangeAspect="1"/>
            </p:cNvGrpSpPr>
            <p:nvPr/>
          </p:nvGrpSpPr>
          <p:grpSpPr bwMode="auto">
            <a:xfrm rot="10800000">
              <a:off x="2228" y="1970"/>
              <a:ext cx="62" cy="144"/>
              <a:chOff x="629" y="1829"/>
              <a:chExt cx="175" cy="403"/>
            </a:xfrm>
          </p:grpSpPr>
          <p:sp>
            <p:nvSpPr>
              <p:cNvPr id="19643" name="Oval 126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44" name="Oval 126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45" name="Freeform 126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46" name="Freeform 126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47" name="Freeform 126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48" name="Oval 126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564" name="Group 1267"/>
            <p:cNvGrpSpPr>
              <a:grpSpLocks noChangeAspect="1"/>
            </p:cNvGrpSpPr>
            <p:nvPr/>
          </p:nvGrpSpPr>
          <p:grpSpPr bwMode="auto">
            <a:xfrm>
              <a:off x="2290" y="1807"/>
              <a:ext cx="62" cy="144"/>
              <a:chOff x="629" y="1829"/>
              <a:chExt cx="175" cy="403"/>
            </a:xfrm>
          </p:grpSpPr>
          <p:sp>
            <p:nvSpPr>
              <p:cNvPr id="19637" name="Oval 126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38" name="Oval 126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39" name="Freeform 127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40" name="Freeform 127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41" name="Freeform 127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42" name="Oval 127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565" name="Group 1274"/>
            <p:cNvGrpSpPr>
              <a:grpSpLocks noChangeAspect="1"/>
            </p:cNvGrpSpPr>
            <p:nvPr/>
          </p:nvGrpSpPr>
          <p:grpSpPr bwMode="auto">
            <a:xfrm rot="10800000">
              <a:off x="2292" y="1970"/>
              <a:ext cx="62" cy="144"/>
              <a:chOff x="629" y="1829"/>
              <a:chExt cx="175" cy="403"/>
            </a:xfrm>
          </p:grpSpPr>
          <p:sp>
            <p:nvSpPr>
              <p:cNvPr id="19631" name="Oval 127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32" name="Oval 127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33" name="Freeform 127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34" name="Freeform 127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35" name="Freeform 127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36" name="Oval 128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566" name="Group 1281"/>
            <p:cNvGrpSpPr>
              <a:grpSpLocks noChangeAspect="1"/>
            </p:cNvGrpSpPr>
            <p:nvPr/>
          </p:nvGrpSpPr>
          <p:grpSpPr bwMode="auto">
            <a:xfrm>
              <a:off x="2355" y="1807"/>
              <a:ext cx="62" cy="144"/>
              <a:chOff x="629" y="1829"/>
              <a:chExt cx="175" cy="403"/>
            </a:xfrm>
          </p:grpSpPr>
          <p:sp>
            <p:nvSpPr>
              <p:cNvPr id="19625" name="Oval 128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26" name="Freeform 128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27" name="Freeform 128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28" name="Freeform 128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29" name="Oval 128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30" name="Oval 128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567" name="Group 1288"/>
            <p:cNvGrpSpPr>
              <a:grpSpLocks noChangeAspect="1"/>
            </p:cNvGrpSpPr>
            <p:nvPr/>
          </p:nvGrpSpPr>
          <p:grpSpPr bwMode="auto">
            <a:xfrm rot="10800000">
              <a:off x="2345" y="1970"/>
              <a:ext cx="74" cy="144"/>
              <a:chOff x="629" y="1829"/>
              <a:chExt cx="209" cy="403"/>
            </a:xfrm>
          </p:grpSpPr>
          <p:sp>
            <p:nvSpPr>
              <p:cNvPr id="19619" name="Oval 128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20" name="Oval 129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21" name="Freeform 129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22" name="Freeform 129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23" name="Freeform 1293"/>
              <p:cNvSpPr>
                <a:spLocks noChangeAspect="1"/>
              </p:cNvSpPr>
              <p:nvPr/>
            </p:nvSpPr>
            <p:spPr bwMode="auto">
              <a:xfrm>
                <a:off x="818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24" name="Oval 129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568" name="Group 1295"/>
            <p:cNvGrpSpPr>
              <a:grpSpLocks noChangeAspect="1"/>
            </p:cNvGrpSpPr>
            <p:nvPr/>
          </p:nvGrpSpPr>
          <p:grpSpPr bwMode="auto">
            <a:xfrm>
              <a:off x="2423" y="1805"/>
              <a:ext cx="62" cy="144"/>
              <a:chOff x="629" y="1829"/>
              <a:chExt cx="175" cy="403"/>
            </a:xfrm>
          </p:grpSpPr>
          <p:sp>
            <p:nvSpPr>
              <p:cNvPr id="19613" name="Oval 129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14" name="Oval 129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15" name="Freeform 129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16" name="Freeform 129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17" name="Freeform 130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18" name="Oval 130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569" name="Group 1302"/>
            <p:cNvGrpSpPr>
              <a:grpSpLocks noChangeAspect="1"/>
            </p:cNvGrpSpPr>
            <p:nvPr/>
          </p:nvGrpSpPr>
          <p:grpSpPr bwMode="auto">
            <a:xfrm rot="10800000">
              <a:off x="2425" y="1968"/>
              <a:ext cx="62" cy="144"/>
              <a:chOff x="629" y="1829"/>
              <a:chExt cx="175" cy="403"/>
            </a:xfrm>
          </p:grpSpPr>
          <p:sp>
            <p:nvSpPr>
              <p:cNvPr id="19607" name="Oval 130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08" name="Oval 130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09" name="Freeform 130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10" name="Freeform 130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11" name="Freeform 130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12" name="Oval 130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570" name="Group 1309"/>
            <p:cNvGrpSpPr>
              <a:grpSpLocks noChangeAspect="1"/>
            </p:cNvGrpSpPr>
            <p:nvPr/>
          </p:nvGrpSpPr>
          <p:grpSpPr bwMode="auto">
            <a:xfrm>
              <a:off x="2489" y="1805"/>
              <a:ext cx="62" cy="144"/>
              <a:chOff x="629" y="1829"/>
              <a:chExt cx="175" cy="403"/>
            </a:xfrm>
          </p:grpSpPr>
          <p:sp>
            <p:nvSpPr>
              <p:cNvPr id="19601" name="Oval 131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02" name="Oval 131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03" name="Freeform 131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04" name="Freeform 131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05" name="Freeform 131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06" name="Oval 131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7408" name="Group 1316"/>
            <p:cNvGrpSpPr>
              <a:grpSpLocks noChangeAspect="1"/>
            </p:cNvGrpSpPr>
            <p:nvPr/>
          </p:nvGrpSpPr>
          <p:grpSpPr bwMode="auto">
            <a:xfrm rot="10800000">
              <a:off x="2491" y="1968"/>
              <a:ext cx="62" cy="144"/>
              <a:chOff x="629" y="1829"/>
              <a:chExt cx="175" cy="403"/>
            </a:xfrm>
          </p:grpSpPr>
          <p:sp>
            <p:nvSpPr>
              <p:cNvPr id="19595" name="Oval 131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596" name="Oval 131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597" name="Freeform 131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598" name="Freeform 132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599" name="Freeform 132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600" name="Oval 132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7409" name="Group 1323"/>
            <p:cNvGrpSpPr>
              <a:grpSpLocks noChangeAspect="1"/>
            </p:cNvGrpSpPr>
            <p:nvPr/>
          </p:nvGrpSpPr>
          <p:grpSpPr bwMode="auto">
            <a:xfrm>
              <a:off x="2553" y="1805"/>
              <a:ext cx="62" cy="144"/>
              <a:chOff x="629" y="1829"/>
              <a:chExt cx="175" cy="403"/>
            </a:xfrm>
          </p:grpSpPr>
          <p:sp>
            <p:nvSpPr>
              <p:cNvPr id="19589" name="Oval 132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590" name="Oval 132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591" name="Freeform 132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592" name="Freeform 132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593" name="Freeform 132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594" name="Oval 132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7410" name="Group 1330"/>
            <p:cNvGrpSpPr>
              <a:grpSpLocks noChangeAspect="1"/>
            </p:cNvGrpSpPr>
            <p:nvPr/>
          </p:nvGrpSpPr>
          <p:grpSpPr bwMode="auto">
            <a:xfrm rot="10800000">
              <a:off x="2555" y="1968"/>
              <a:ext cx="62" cy="144"/>
              <a:chOff x="629" y="1829"/>
              <a:chExt cx="175" cy="403"/>
            </a:xfrm>
          </p:grpSpPr>
          <p:sp>
            <p:nvSpPr>
              <p:cNvPr id="19583" name="Oval 133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584" name="Oval 133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585" name="Freeform 133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586" name="Freeform 133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587" name="Freeform 133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588" name="Oval 133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7411" name="Group 1337"/>
            <p:cNvGrpSpPr>
              <a:grpSpLocks noChangeAspect="1"/>
            </p:cNvGrpSpPr>
            <p:nvPr/>
          </p:nvGrpSpPr>
          <p:grpSpPr bwMode="auto">
            <a:xfrm>
              <a:off x="2618" y="1805"/>
              <a:ext cx="62" cy="144"/>
              <a:chOff x="629" y="1829"/>
              <a:chExt cx="175" cy="403"/>
            </a:xfrm>
          </p:grpSpPr>
          <p:sp>
            <p:nvSpPr>
              <p:cNvPr id="19577" name="Oval 133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578" name="Oval 133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579" name="Freeform 134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580" name="Freeform 134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581" name="Freeform 134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582" name="Oval 134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7412" name="Group 1344"/>
            <p:cNvGrpSpPr>
              <a:grpSpLocks noChangeAspect="1"/>
            </p:cNvGrpSpPr>
            <p:nvPr/>
          </p:nvGrpSpPr>
          <p:grpSpPr bwMode="auto">
            <a:xfrm rot="10800000">
              <a:off x="2620" y="1968"/>
              <a:ext cx="62" cy="144"/>
              <a:chOff x="629" y="1829"/>
              <a:chExt cx="175" cy="403"/>
            </a:xfrm>
          </p:grpSpPr>
          <p:sp>
            <p:nvSpPr>
              <p:cNvPr id="19571" name="Oval 134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572" name="Oval 134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573" name="Freeform 134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27531068 w 35"/>
                  <a:gd name="T1" fmla="*/ 73460683 h 87"/>
                  <a:gd name="T2" fmla="*/ 28203986 w 35"/>
                  <a:gd name="T3" fmla="*/ 76173427 h 87"/>
                  <a:gd name="T4" fmla="*/ 29167379 w 35"/>
                  <a:gd name="T5" fmla="*/ 81082936 h 87"/>
                  <a:gd name="T6" fmla="*/ 29167379 w 35"/>
                  <a:gd name="T7" fmla="*/ 83791075 h 87"/>
                  <a:gd name="T8" fmla="*/ 29881669 w 35"/>
                  <a:gd name="T9" fmla="*/ 85481528 h 87"/>
                  <a:gd name="T10" fmla="*/ 29881669 w 35"/>
                  <a:gd name="T11" fmla="*/ 92718701 h 87"/>
                  <a:gd name="T12" fmla="*/ 29881669 w 35"/>
                  <a:gd name="T13" fmla="*/ 201329309 h 87"/>
                  <a:gd name="T14" fmla="*/ 25701416 w 35"/>
                  <a:gd name="T15" fmla="*/ 213496245 h 87"/>
                  <a:gd name="T16" fmla="*/ 21305689 w 35"/>
                  <a:gd name="T17" fmla="*/ 201329309 h 87"/>
                  <a:gd name="T18" fmla="*/ 21305689 w 35"/>
                  <a:gd name="T19" fmla="*/ 92718701 h 87"/>
                  <a:gd name="T20" fmla="*/ 15469850 w 35"/>
                  <a:gd name="T21" fmla="*/ 78206237 h 87"/>
                  <a:gd name="T22" fmla="*/ 8571257 w 35"/>
                  <a:gd name="T23" fmla="*/ 92718701 h 87"/>
                  <a:gd name="T24" fmla="*/ 8571257 w 35"/>
                  <a:gd name="T25" fmla="*/ 201329309 h 87"/>
                  <a:gd name="T26" fmla="*/ 4159632 w 35"/>
                  <a:gd name="T27" fmla="*/ 213496245 h 87"/>
                  <a:gd name="T28" fmla="*/ 0 w 35"/>
                  <a:gd name="T29" fmla="*/ 201329309 h 87"/>
                  <a:gd name="T30" fmla="*/ 0 w 35"/>
                  <a:gd name="T31" fmla="*/ 92718701 h 87"/>
                  <a:gd name="T32" fmla="*/ 673213 w 35"/>
                  <a:gd name="T33" fmla="*/ 85481528 h 87"/>
                  <a:gd name="T34" fmla="*/ 673213 w 35"/>
                  <a:gd name="T35" fmla="*/ 83791075 h 87"/>
                  <a:gd name="T36" fmla="*/ 1673415 w 35"/>
                  <a:gd name="T37" fmla="*/ 81082936 h 87"/>
                  <a:gd name="T38" fmla="*/ 1673415 w 35"/>
                  <a:gd name="T39" fmla="*/ 78206237 h 87"/>
                  <a:gd name="T40" fmla="*/ 2333623 w 35"/>
                  <a:gd name="T41" fmla="*/ 73460683 h 87"/>
                  <a:gd name="T42" fmla="*/ 3448208 w 35"/>
                  <a:gd name="T43" fmla="*/ 70752544 h 87"/>
                  <a:gd name="T44" fmla="*/ 5123037 w 35"/>
                  <a:gd name="T45" fmla="*/ 66191195 h 87"/>
                  <a:gd name="T46" fmla="*/ 5800720 w 35"/>
                  <a:gd name="T47" fmla="*/ 61677576 h 87"/>
                  <a:gd name="T48" fmla="*/ 6898332 w 35"/>
                  <a:gd name="T49" fmla="*/ 61677576 h 87"/>
                  <a:gd name="T50" fmla="*/ 8571257 w 35"/>
                  <a:gd name="T51" fmla="*/ 58969451 h 87"/>
                  <a:gd name="T52" fmla="*/ 8571257 w 35"/>
                  <a:gd name="T53" fmla="*/ 56243365 h 87"/>
                  <a:gd name="T54" fmla="*/ 10339654 w 35"/>
                  <a:gd name="T55" fmla="*/ 54170336 h 87"/>
                  <a:gd name="T56" fmla="*/ 10339654 w 35"/>
                  <a:gd name="T57" fmla="*/ 12020848 h 87"/>
                  <a:gd name="T58" fmla="*/ 14418925 w 35"/>
                  <a:gd name="T59" fmla="*/ 0 h 87"/>
                  <a:gd name="T60" fmla="*/ 18983631 w 35"/>
                  <a:gd name="T61" fmla="*/ 12020848 h 87"/>
                  <a:gd name="T62" fmla="*/ 18983631 w 35"/>
                  <a:gd name="T63" fmla="*/ 54170336 h 87"/>
                  <a:gd name="T64" fmla="*/ 18983631 w 35"/>
                  <a:gd name="T65" fmla="*/ 54170336 h 87"/>
                  <a:gd name="T66" fmla="*/ 26440317 w 35"/>
                  <a:gd name="T67" fmla="*/ 68899163 h 87"/>
                  <a:gd name="T68" fmla="*/ 26440317 w 35"/>
                  <a:gd name="T69" fmla="*/ 70752544 h 87"/>
                  <a:gd name="T70" fmla="*/ 27531068 w 35"/>
                  <a:gd name="T71" fmla="*/ 73460683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574" name="Freeform 134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03780538 h 50"/>
                  <a:gd name="T2" fmla="*/ 0 w 2"/>
                  <a:gd name="T3" fmla="*/ 0 h 50"/>
                  <a:gd name="T4" fmla="*/ 0 w 2"/>
                  <a:gd name="T5" fmla="*/ 0 h 50"/>
                  <a:gd name="T6" fmla="*/ 1780263 w 2"/>
                  <a:gd name="T7" fmla="*/ 54055685 h 50"/>
                  <a:gd name="T8" fmla="*/ 1780263 w 2"/>
                  <a:gd name="T9" fmla="*/ 101138624 h 50"/>
                  <a:gd name="T10" fmla="*/ 1780263 w 2"/>
                  <a:gd name="T11" fmla="*/ 118219854 h 50"/>
                  <a:gd name="T12" fmla="*/ 1780263 w 2"/>
                  <a:gd name="T13" fmla="*/ 118219854 h 50"/>
                  <a:gd name="T14" fmla="*/ 0 w 2"/>
                  <a:gd name="T15" fmla="*/ 103780538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575" name="Freeform 134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5480938 w 8"/>
                  <a:gd name="T1" fmla="*/ 117537219 h 54"/>
                  <a:gd name="T2" fmla="*/ 7438155 w 8"/>
                  <a:gd name="T3" fmla="*/ 132430072 h 54"/>
                  <a:gd name="T4" fmla="*/ 4450655 w 8"/>
                  <a:gd name="T5" fmla="*/ 117537219 h 54"/>
                  <a:gd name="T6" fmla="*/ 4450655 w 8"/>
                  <a:gd name="T7" fmla="*/ 95574245 h 54"/>
                  <a:gd name="T8" fmla="*/ 4450655 w 8"/>
                  <a:gd name="T9" fmla="*/ 14892997 h 54"/>
                  <a:gd name="T10" fmla="*/ 0 w 8"/>
                  <a:gd name="T11" fmla="*/ 0 h 54"/>
                  <a:gd name="T12" fmla="*/ 6243823 w 8"/>
                  <a:gd name="T13" fmla="*/ 19258029 h 54"/>
                  <a:gd name="T14" fmla="*/ 5480938 w 8"/>
                  <a:gd name="T15" fmla="*/ 117537219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576" name="Oval 135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</p:grpSp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44624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graphicFrame>
        <p:nvGraphicFramePr>
          <p:cNvPr id="8" name="Espace réservé du contenu 7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472436612"/>
              </p:ext>
            </p:extLst>
          </p:nvPr>
        </p:nvGraphicFramePr>
        <p:xfrm>
          <a:off x="2214546" y="50676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2" name="Espace réservé du numéro de diapositive 31">
            <a:extLst>
              <a:ext uri="{FF2B5EF4-FFF2-40B4-BE49-F238E27FC236}">
                <a16:creationId xmlns:a16="http://schemas.microsoft.com/office/drawing/2014/main" id="{EE3754AC-6519-89C7-5791-0BF0A0B3CA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45</a:t>
            </a:fld>
            <a:endParaRPr lang="fr-FR"/>
          </a:p>
        </p:txBody>
      </p:sp>
      <p:sp>
        <p:nvSpPr>
          <p:cNvPr id="17413" name="ZoneTexte 682"/>
          <p:cNvSpPr txBox="1">
            <a:spLocks noChangeArrowheads="1"/>
          </p:cNvSpPr>
          <p:nvPr/>
        </p:nvSpPr>
        <p:spPr bwMode="auto">
          <a:xfrm>
            <a:off x="2786063" y="4838700"/>
            <a:ext cx="2524125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/>
              <a:t>Glucose </a:t>
            </a:r>
          </a:p>
          <a:p>
            <a:pPr eaLnBrk="1" hangingPunct="1"/>
            <a:r>
              <a:rPr lang="fr-FR" sz="2800"/>
              <a:t>Acides aminés</a:t>
            </a:r>
          </a:p>
        </p:txBody>
      </p:sp>
      <p:sp>
        <p:nvSpPr>
          <p:cNvPr id="17414" name="ZoneTexte 683"/>
          <p:cNvSpPr txBox="1">
            <a:spLocks noChangeArrowheads="1"/>
          </p:cNvSpPr>
          <p:nvPr/>
        </p:nvSpPr>
        <p:spPr bwMode="auto">
          <a:xfrm>
            <a:off x="2571750" y="6334125"/>
            <a:ext cx="29511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/>
              <a:t>Na</a:t>
            </a:r>
            <a:r>
              <a:rPr lang="fr-FR" sz="2800" baseline="30000"/>
              <a:t>+</a:t>
            </a:r>
            <a:r>
              <a:rPr lang="fr-FR" sz="2800"/>
              <a:t>, K</a:t>
            </a:r>
            <a:r>
              <a:rPr lang="fr-FR" sz="2800" baseline="30000"/>
              <a:t>+</a:t>
            </a:r>
            <a:r>
              <a:rPr lang="fr-FR" sz="2800"/>
              <a:t>, Ca</a:t>
            </a:r>
            <a:r>
              <a:rPr lang="fr-FR" sz="2800" baseline="30000"/>
              <a:t>2+</a:t>
            </a:r>
            <a:r>
              <a:rPr lang="fr-FR" sz="2800"/>
              <a:t>, Cl</a:t>
            </a:r>
            <a:r>
              <a:rPr lang="fr-FR" sz="2800" baseline="30000"/>
              <a:t>-</a:t>
            </a:r>
          </a:p>
        </p:txBody>
      </p:sp>
      <p:sp>
        <p:nvSpPr>
          <p:cNvPr id="17415" name="ZoneTexte 684"/>
          <p:cNvSpPr txBox="1">
            <a:spLocks noChangeArrowheads="1"/>
          </p:cNvSpPr>
          <p:nvPr/>
        </p:nvSpPr>
        <p:spPr bwMode="auto">
          <a:xfrm>
            <a:off x="2786063" y="2981325"/>
            <a:ext cx="1163637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/>
              <a:t>H</a:t>
            </a:r>
            <a:r>
              <a:rPr lang="fr-FR" sz="2800" baseline="-25000"/>
              <a:t>2</a:t>
            </a:r>
            <a:r>
              <a:rPr lang="fr-FR" sz="2800"/>
              <a:t>O</a:t>
            </a:r>
          </a:p>
          <a:p>
            <a:pPr eaLnBrk="1" hangingPunct="1"/>
            <a:r>
              <a:rPr lang="fr-FR" sz="2800"/>
              <a:t>Alcool</a:t>
            </a:r>
          </a:p>
          <a:p>
            <a:pPr eaLnBrk="1" hangingPunct="1"/>
            <a:r>
              <a:rPr lang="fr-FR" sz="2800"/>
              <a:t>Urée</a:t>
            </a:r>
          </a:p>
          <a:p>
            <a:pPr eaLnBrk="1" hangingPunct="1"/>
            <a:r>
              <a:rPr lang="fr-FR" sz="2800"/>
              <a:t>CO</a:t>
            </a:r>
            <a:r>
              <a:rPr lang="fr-FR" sz="2800" baseline="-25000"/>
              <a:t>2</a:t>
            </a:r>
          </a:p>
        </p:txBody>
      </p:sp>
      <p:sp>
        <p:nvSpPr>
          <p:cNvPr id="19464" name="ZoneTexte 688"/>
          <p:cNvSpPr txBox="1">
            <a:spLocks noChangeArrowheads="1"/>
          </p:cNvSpPr>
          <p:nvPr/>
        </p:nvSpPr>
        <p:spPr bwMode="auto">
          <a:xfrm>
            <a:off x="0" y="980728"/>
            <a:ext cx="91440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sz="2800" dirty="0"/>
              <a:t>La perméabilité de la double couche de phospholipides est limitée </a:t>
            </a:r>
            <a:r>
              <a:rPr lang="fr-FR" sz="2800" dirty="0">
                <a:solidFill>
                  <a:srgbClr val="C00000"/>
                </a:solidFill>
              </a:rPr>
              <a:t>: BARRIERE DE DIFFUSION</a:t>
            </a:r>
          </a:p>
        </p:txBody>
      </p:sp>
      <p:sp>
        <p:nvSpPr>
          <p:cNvPr id="683" name="ZoneTexte 682"/>
          <p:cNvSpPr txBox="1">
            <a:spLocks noChangeArrowheads="1"/>
          </p:cNvSpPr>
          <p:nvPr/>
        </p:nvSpPr>
        <p:spPr bwMode="auto">
          <a:xfrm>
            <a:off x="0" y="2046288"/>
            <a:ext cx="9144000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sz="2800"/>
              <a:t>La perméabilité  dépend du degré de solubilité et de la taille de la molécule qui la traverse </a:t>
            </a:r>
          </a:p>
        </p:txBody>
      </p:sp>
      <p:sp useBgFill="1">
        <p:nvSpPr>
          <p:cNvPr id="684" name="ZoneTexte 682"/>
          <p:cNvSpPr txBox="1">
            <a:spLocks noChangeArrowheads="1"/>
          </p:cNvSpPr>
          <p:nvPr/>
        </p:nvSpPr>
        <p:spPr bwMode="auto">
          <a:xfrm>
            <a:off x="0" y="2046288"/>
            <a:ext cx="2500313" cy="954087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fr-FR" sz="2800" b="1" dirty="0">
                <a:solidFill>
                  <a:schemeClr val="accent6">
                    <a:lumMod val="50000"/>
                  </a:schemeClr>
                </a:solidFill>
              </a:rPr>
              <a:t>Molécules hydrophobes</a:t>
            </a:r>
          </a:p>
        </p:txBody>
      </p:sp>
      <p:sp>
        <p:nvSpPr>
          <p:cNvPr id="685" name="ZoneTexte 684"/>
          <p:cNvSpPr txBox="1">
            <a:spLocks noChangeArrowheads="1"/>
          </p:cNvSpPr>
          <p:nvPr/>
        </p:nvSpPr>
        <p:spPr bwMode="auto">
          <a:xfrm>
            <a:off x="2786063" y="1974850"/>
            <a:ext cx="5969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/>
              <a:t>O</a:t>
            </a:r>
            <a:r>
              <a:rPr lang="fr-FR" sz="2800" baseline="-25000"/>
              <a:t>2</a:t>
            </a:r>
          </a:p>
          <a:p>
            <a:pPr eaLnBrk="1" hangingPunct="1"/>
            <a:r>
              <a:rPr lang="fr-FR" sz="2800"/>
              <a:t>N</a:t>
            </a:r>
            <a:r>
              <a:rPr lang="fr-FR" sz="2800" baseline="-25000"/>
              <a:t>2</a:t>
            </a:r>
          </a:p>
        </p:txBody>
      </p:sp>
      <p:sp>
        <p:nvSpPr>
          <p:cNvPr id="690" name="Flèche vers le bas 689"/>
          <p:cNvSpPr/>
          <p:nvPr/>
        </p:nvSpPr>
        <p:spPr>
          <a:xfrm rot="16200000">
            <a:off x="6715919" y="724694"/>
            <a:ext cx="857250" cy="3500438"/>
          </a:xfrm>
          <a:prstGeom prst="downArrow">
            <a:avLst/>
          </a:prstGeom>
          <a:gradFill flip="none" rotWithShape="1">
            <a:gsLst>
              <a:gs pos="30000">
                <a:srgbClr val="FFFF00"/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162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anchor="ctr" anchorCtr="1"/>
          <a:lstStyle/>
          <a:p>
            <a:pPr algn="ctr">
              <a:defRPr/>
            </a:pPr>
            <a:r>
              <a:rPr lang="fr-FR" sz="2800" dirty="0">
                <a:solidFill>
                  <a:schemeClr val="accent6">
                    <a:lumMod val="50000"/>
                  </a:schemeClr>
                </a:solidFill>
              </a:rPr>
              <a:t>Diffusion</a:t>
            </a:r>
          </a:p>
        </p:txBody>
      </p:sp>
      <p:sp useBgFill="1">
        <p:nvSpPr>
          <p:cNvPr id="691" name="ZoneTexte 682"/>
          <p:cNvSpPr txBox="1">
            <a:spLocks noChangeArrowheads="1"/>
          </p:cNvSpPr>
          <p:nvPr/>
        </p:nvSpPr>
        <p:spPr bwMode="auto">
          <a:xfrm>
            <a:off x="0" y="3214688"/>
            <a:ext cx="2500313" cy="1384300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fr-FR" sz="2800" b="1" dirty="0">
                <a:solidFill>
                  <a:schemeClr val="accent6">
                    <a:lumMod val="50000"/>
                  </a:schemeClr>
                </a:solidFill>
              </a:rPr>
              <a:t>Petites molécules hydrophiles</a:t>
            </a:r>
          </a:p>
        </p:txBody>
      </p:sp>
      <p:sp useBgFill="1">
        <p:nvSpPr>
          <p:cNvPr id="692" name="ZoneTexte 682"/>
          <p:cNvSpPr txBox="1">
            <a:spLocks noChangeArrowheads="1"/>
          </p:cNvSpPr>
          <p:nvPr/>
        </p:nvSpPr>
        <p:spPr bwMode="auto">
          <a:xfrm>
            <a:off x="0" y="4830763"/>
            <a:ext cx="2500313" cy="1384300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fr-FR" sz="2800" b="1" dirty="0">
                <a:solidFill>
                  <a:schemeClr val="accent6">
                    <a:lumMod val="50000"/>
                  </a:schemeClr>
                </a:solidFill>
              </a:rPr>
              <a:t>Grosses molécules hydrophiles</a:t>
            </a:r>
          </a:p>
        </p:txBody>
      </p:sp>
      <p:sp useBgFill="1">
        <p:nvSpPr>
          <p:cNvPr id="693" name="ZoneTexte 682"/>
          <p:cNvSpPr txBox="1">
            <a:spLocks noChangeArrowheads="1"/>
          </p:cNvSpPr>
          <p:nvPr/>
        </p:nvSpPr>
        <p:spPr bwMode="auto">
          <a:xfrm>
            <a:off x="0" y="6334125"/>
            <a:ext cx="2500313" cy="523875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fr-FR" sz="2800" b="1" dirty="0">
                <a:solidFill>
                  <a:schemeClr val="accent6">
                    <a:lumMod val="50000"/>
                  </a:schemeClr>
                </a:solidFill>
              </a:rPr>
              <a:t>IONS</a:t>
            </a:r>
          </a:p>
        </p:txBody>
      </p:sp>
      <p:sp>
        <p:nvSpPr>
          <p:cNvPr id="694" name="Demi-tour 693"/>
          <p:cNvSpPr/>
          <p:nvPr/>
        </p:nvSpPr>
        <p:spPr>
          <a:xfrm rot="5400000">
            <a:off x="5501481" y="5999957"/>
            <a:ext cx="642937" cy="1073150"/>
          </a:xfrm>
          <a:prstGeom prst="uturnArrow">
            <a:avLst>
              <a:gd name="adj1" fmla="val 25000"/>
              <a:gd name="adj2" fmla="val 25000"/>
              <a:gd name="adj3" fmla="val 25000"/>
              <a:gd name="adj4" fmla="val 45180"/>
              <a:gd name="adj5" fmla="val 735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>
              <a:solidFill>
                <a:schemeClr val="tx1"/>
              </a:solidFill>
            </a:endParaRPr>
          </a:p>
        </p:txBody>
      </p:sp>
      <p:sp>
        <p:nvSpPr>
          <p:cNvPr id="695" name="Demi-tour 694"/>
          <p:cNvSpPr/>
          <p:nvPr/>
        </p:nvSpPr>
        <p:spPr>
          <a:xfrm rot="5400000">
            <a:off x="5501481" y="4856957"/>
            <a:ext cx="642937" cy="1073150"/>
          </a:xfrm>
          <a:prstGeom prst="uturnArrow">
            <a:avLst>
              <a:gd name="adj1" fmla="val 25000"/>
              <a:gd name="adj2" fmla="val 25000"/>
              <a:gd name="adj3" fmla="val 25000"/>
              <a:gd name="adj4" fmla="val 45180"/>
              <a:gd name="adj5" fmla="val 73578"/>
            </a:avLst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>
              <a:solidFill>
                <a:schemeClr val="tx1"/>
              </a:solidFill>
            </a:endParaRPr>
          </a:p>
        </p:txBody>
      </p:sp>
      <p:sp>
        <p:nvSpPr>
          <p:cNvPr id="696" name="Flèche vers le bas 695"/>
          <p:cNvSpPr/>
          <p:nvPr/>
        </p:nvSpPr>
        <p:spPr>
          <a:xfrm rot="16200000">
            <a:off x="6715919" y="2178844"/>
            <a:ext cx="857250" cy="3500438"/>
          </a:xfrm>
          <a:prstGeom prst="downArrow">
            <a:avLst/>
          </a:prstGeom>
          <a:gradFill flip="none" rotWithShape="1">
            <a:gsLst>
              <a:gs pos="30000">
                <a:srgbClr val="FFFF00"/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162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anchor="ctr" anchorCtr="1"/>
          <a:lstStyle/>
          <a:p>
            <a:pPr algn="ctr">
              <a:defRPr/>
            </a:pPr>
            <a:r>
              <a:rPr lang="fr-FR" sz="2800" dirty="0">
                <a:solidFill>
                  <a:schemeClr val="accent6">
                    <a:lumMod val="50000"/>
                  </a:schemeClr>
                </a:solidFill>
              </a:rPr>
              <a:t>Diffusion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13" grpId="0"/>
      <p:bldP spid="17414" grpId="0"/>
      <p:bldP spid="17415" grpId="0"/>
      <p:bldP spid="683" grpId="0"/>
      <p:bldP spid="684" grpId="0" animBg="1"/>
      <p:bldP spid="685" grpId="0"/>
      <p:bldP spid="690" grpId="0" animBg="1"/>
      <p:bldP spid="691" grpId="0" animBg="1"/>
      <p:bldP spid="692" grpId="0" animBg="1"/>
      <p:bldP spid="693" grpId="0" animBg="1"/>
      <p:bldP spid="696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44624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graphicFrame>
        <p:nvGraphicFramePr>
          <p:cNvPr id="8" name="Espace réservé du contenu 7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678387032"/>
              </p:ext>
            </p:extLst>
          </p:nvPr>
        </p:nvGraphicFramePr>
        <p:xfrm>
          <a:off x="2214546" y="50676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38F28856-7672-E1AF-C5D6-1E0C753327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46</a:t>
            </a:fld>
            <a:endParaRPr lang="fr-FR"/>
          </a:p>
        </p:txBody>
      </p:sp>
      <p:sp>
        <p:nvSpPr>
          <p:cNvPr id="20484" name="ZoneTexte 6"/>
          <p:cNvSpPr txBox="1">
            <a:spLocks noChangeArrowheads="1"/>
          </p:cNvSpPr>
          <p:nvPr/>
        </p:nvSpPr>
        <p:spPr bwMode="auto">
          <a:xfrm>
            <a:off x="0" y="1428750"/>
            <a:ext cx="91440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sz="2800" dirty="0"/>
              <a:t>Pour que les ions puissent transiter entre LIC et LEC il faut des « passages » dans la membrane =</a:t>
            </a:r>
          </a:p>
          <a:p>
            <a:pPr algn="ctr" eaLnBrk="1" hangingPunct="1"/>
            <a:r>
              <a:rPr lang="fr-FR" sz="2800" dirty="0">
                <a:solidFill>
                  <a:srgbClr val="C00000"/>
                </a:solidFill>
              </a:rPr>
              <a:t>LES PROTEINES ou CANAUX IONIQUES</a:t>
            </a:r>
          </a:p>
        </p:txBody>
      </p: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44624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graphicFrame>
        <p:nvGraphicFramePr>
          <p:cNvPr id="8" name="Espace réservé du contenu 7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750779303"/>
              </p:ext>
            </p:extLst>
          </p:nvPr>
        </p:nvGraphicFramePr>
        <p:xfrm>
          <a:off x="2214546" y="50676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32" name="Espace réservé du numéro de diapositive 31">
            <a:extLst>
              <a:ext uri="{FF2B5EF4-FFF2-40B4-BE49-F238E27FC236}">
                <a16:creationId xmlns:a16="http://schemas.microsoft.com/office/drawing/2014/main" id="{4B669456-330D-E50F-14D1-DF0E0D6ECC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47</a:t>
            </a:fld>
            <a:endParaRPr lang="fr-FR"/>
          </a:p>
        </p:txBody>
      </p:sp>
      <p:grpSp>
        <p:nvGrpSpPr>
          <p:cNvPr id="2" name="Groupe 1634"/>
          <p:cNvGrpSpPr>
            <a:grpSpLocks/>
          </p:cNvGrpSpPr>
          <p:nvPr/>
        </p:nvGrpSpPr>
        <p:grpSpPr bwMode="auto">
          <a:xfrm>
            <a:off x="0" y="1071563"/>
            <a:ext cx="9144000" cy="1357312"/>
            <a:chOff x="0" y="1071546"/>
            <a:chExt cx="9144000" cy="1357322"/>
          </a:xfrm>
        </p:grpSpPr>
        <p:sp>
          <p:nvSpPr>
            <p:cNvPr id="1553" name="Rectangle 1552"/>
            <p:cNvSpPr/>
            <p:nvPr/>
          </p:nvSpPr>
          <p:spPr>
            <a:xfrm>
              <a:off x="0" y="1071546"/>
              <a:ext cx="9144000" cy="1357322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anchorCtr="1"/>
            <a:lstStyle/>
            <a:p>
              <a:pPr algn="ctr">
                <a:defRPr/>
              </a:pPr>
              <a:endParaRPr lang="fr-FR" dirty="0" err="1"/>
            </a:p>
          </p:txBody>
        </p:sp>
        <p:sp>
          <p:nvSpPr>
            <p:cNvPr id="24046" name="ZoneTexte 881"/>
            <p:cNvSpPr txBox="1">
              <a:spLocks noChangeArrowheads="1"/>
            </p:cNvSpPr>
            <p:nvPr/>
          </p:nvSpPr>
          <p:spPr bwMode="auto">
            <a:xfrm>
              <a:off x="2214546" y="1237576"/>
              <a:ext cx="4714908" cy="5232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fr-FR" sz="2800">
                  <a:solidFill>
                    <a:schemeClr val="bg1"/>
                  </a:solidFill>
                </a:rPr>
                <a:t>Liquide Extracellulaire (LEC)</a:t>
              </a:r>
              <a:endParaRPr lang="fr-FR" sz="2800" baseline="30000">
                <a:solidFill>
                  <a:schemeClr val="bg1"/>
                </a:solidFill>
              </a:endParaRPr>
            </a:p>
          </p:txBody>
        </p:sp>
      </p:grpSp>
      <p:grpSp>
        <p:nvGrpSpPr>
          <p:cNvPr id="3" name="Groupe 1635"/>
          <p:cNvGrpSpPr>
            <a:grpSpLocks/>
          </p:cNvGrpSpPr>
          <p:nvPr/>
        </p:nvGrpSpPr>
        <p:grpSpPr bwMode="auto">
          <a:xfrm>
            <a:off x="0" y="3429000"/>
            <a:ext cx="9144000" cy="3429000"/>
            <a:chOff x="0" y="3429000"/>
            <a:chExt cx="9144000" cy="3429000"/>
          </a:xfrm>
        </p:grpSpPr>
        <p:sp>
          <p:nvSpPr>
            <p:cNvPr id="1554" name="Rectangle 1553"/>
            <p:cNvSpPr/>
            <p:nvPr/>
          </p:nvSpPr>
          <p:spPr>
            <a:xfrm>
              <a:off x="0" y="3429000"/>
              <a:ext cx="9144000" cy="34290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anchorCtr="1"/>
            <a:lstStyle/>
            <a:p>
              <a:pPr algn="ctr">
                <a:defRPr/>
              </a:pPr>
              <a:endParaRPr lang="fr-FR" dirty="0" err="1"/>
            </a:p>
          </p:txBody>
        </p:sp>
        <p:sp>
          <p:nvSpPr>
            <p:cNvPr id="24044" name="ZoneTexte 881"/>
            <p:cNvSpPr txBox="1">
              <a:spLocks noChangeArrowheads="1"/>
            </p:cNvSpPr>
            <p:nvPr/>
          </p:nvSpPr>
          <p:spPr bwMode="auto">
            <a:xfrm>
              <a:off x="2285984" y="6263366"/>
              <a:ext cx="4572032" cy="5232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fr-FR" sz="2800">
                  <a:solidFill>
                    <a:schemeClr val="bg1"/>
                  </a:solidFill>
                </a:rPr>
                <a:t>Liquide Intracellulaire (LIC)</a:t>
              </a:r>
              <a:endParaRPr lang="fr-FR" sz="2800" baseline="30000">
                <a:solidFill>
                  <a:schemeClr val="bg1"/>
                </a:solidFill>
              </a:endParaRPr>
            </a:p>
          </p:txBody>
        </p:sp>
      </p:grpSp>
      <p:grpSp>
        <p:nvGrpSpPr>
          <p:cNvPr id="5" name="Groupe 1551"/>
          <p:cNvGrpSpPr>
            <a:grpSpLocks/>
          </p:cNvGrpSpPr>
          <p:nvPr/>
        </p:nvGrpSpPr>
        <p:grpSpPr bwMode="auto">
          <a:xfrm>
            <a:off x="-71438" y="2435151"/>
            <a:ext cx="9247188" cy="1670050"/>
            <a:chOff x="1009702" y="2114947"/>
            <a:chExt cx="9246993" cy="1671232"/>
          </a:xfrm>
        </p:grpSpPr>
        <p:grpSp>
          <p:nvGrpSpPr>
            <p:cNvPr id="6" name="Group 679"/>
            <p:cNvGrpSpPr>
              <a:grpSpLocks noChangeAspect="1"/>
            </p:cNvGrpSpPr>
            <p:nvPr/>
          </p:nvGrpSpPr>
          <p:grpSpPr bwMode="auto">
            <a:xfrm>
              <a:off x="1338159" y="2160927"/>
              <a:ext cx="267951" cy="641195"/>
              <a:chOff x="629" y="1829"/>
              <a:chExt cx="175" cy="403"/>
            </a:xfrm>
          </p:grpSpPr>
          <p:sp>
            <p:nvSpPr>
              <p:cNvPr id="24037" name="Oval 68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38" name="Oval 68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39" name="Freeform 68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40" name="Freeform 68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41" name="Freeform 68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42" name="Oval 68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7" name="Group 686"/>
            <p:cNvGrpSpPr>
              <a:grpSpLocks noChangeAspect="1"/>
            </p:cNvGrpSpPr>
            <p:nvPr/>
          </p:nvGrpSpPr>
          <p:grpSpPr bwMode="auto">
            <a:xfrm rot="10800000">
              <a:off x="1346802" y="2886724"/>
              <a:ext cx="267951" cy="641195"/>
              <a:chOff x="629" y="1829"/>
              <a:chExt cx="175" cy="403"/>
            </a:xfrm>
          </p:grpSpPr>
          <p:sp>
            <p:nvSpPr>
              <p:cNvPr id="24031" name="Oval 68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32" name="Oval 68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33" name="Freeform 68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34" name="Freeform 69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35" name="Freeform 69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36" name="Oval 69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9" name="Group 693"/>
            <p:cNvGrpSpPr>
              <a:grpSpLocks noChangeAspect="1"/>
            </p:cNvGrpSpPr>
            <p:nvPr/>
          </p:nvGrpSpPr>
          <p:grpSpPr bwMode="auto">
            <a:xfrm>
              <a:off x="1623397" y="2160927"/>
              <a:ext cx="267951" cy="641195"/>
              <a:chOff x="629" y="1829"/>
              <a:chExt cx="175" cy="403"/>
            </a:xfrm>
          </p:grpSpPr>
          <p:sp>
            <p:nvSpPr>
              <p:cNvPr id="24025" name="Oval 69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26" name="Oval 69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27" name="Freeform 69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28" name="Freeform 69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29" name="Freeform 69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30" name="Oval 69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0" name="Group 700"/>
            <p:cNvGrpSpPr>
              <a:grpSpLocks noChangeAspect="1"/>
            </p:cNvGrpSpPr>
            <p:nvPr/>
          </p:nvGrpSpPr>
          <p:grpSpPr bwMode="auto">
            <a:xfrm rot="10800000">
              <a:off x="1632041" y="2886724"/>
              <a:ext cx="267951" cy="641195"/>
              <a:chOff x="629" y="1829"/>
              <a:chExt cx="175" cy="403"/>
            </a:xfrm>
          </p:grpSpPr>
          <p:sp>
            <p:nvSpPr>
              <p:cNvPr id="24019" name="Oval 70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20" name="Oval 70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21" name="Freeform 70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22" name="Freeform 70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23" name="Freeform 70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24" name="Oval 70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1" name="Group 707"/>
            <p:cNvGrpSpPr>
              <a:grpSpLocks noChangeAspect="1"/>
            </p:cNvGrpSpPr>
            <p:nvPr/>
          </p:nvGrpSpPr>
          <p:grpSpPr bwMode="auto">
            <a:xfrm>
              <a:off x="1899992" y="2160927"/>
              <a:ext cx="267951" cy="641195"/>
              <a:chOff x="629" y="1829"/>
              <a:chExt cx="175" cy="403"/>
            </a:xfrm>
          </p:grpSpPr>
          <p:sp>
            <p:nvSpPr>
              <p:cNvPr id="24013" name="Oval 70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14" name="Oval 70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15" name="Freeform 71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16" name="Freeform 71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17" name="Freeform 71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18" name="Oval 71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2" name="Group 714"/>
            <p:cNvGrpSpPr>
              <a:grpSpLocks noChangeAspect="1"/>
            </p:cNvGrpSpPr>
            <p:nvPr/>
          </p:nvGrpSpPr>
          <p:grpSpPr bwMode="auto">
            <a:xfrm rot="10800000">
              <a:off x="1908636" y="2886724"/>
              <a:ext cx="267951" cy="641195"/>
              <a:chOff x="629" y="1829"/>
              <a:chExt cx="175" cy="403"/>
            </a:xfrm>
          </p:grpSpPr>
          <p:sp>
            <p:nvSpPr>
              <p:cNvPr id="24007" name="Oval 71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08" name="Oval 71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09" name="Freeform 71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10" name="Freeform 71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11" name="Freeform 71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12" name="Oval 72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3" name="Group 721"/>
            <p:cNvGrpSpPr>
              <a:grpSpLocks noChangeAspect="1"/>
            </p:cNvGrpSpPr>
            <p:nvPr/>
          </p:nvGrpSpPr>
          <p:grpSpPr bwMode="auto">
            <a:xfrm>
              <a:off x="2180909" y="2160927"/>
              <a:ext cx="267951" cy="641195"/>
              <a:chOff x="629" y="1829"/>
              <a:chExt cx="175" cy="403"/>
            </a:xfrm>
          </p:grpSpPr>
          <p:sp>
            <p:nvSpPr>
              <p:cNvPr id="24001" name="Oval 72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02" name="Oval 72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03" name="Freeform 72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04" name="Freeform 72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05" name="Freeform 72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06" name="Oval 72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4" name="Group 728"/>
            <p:cNvGrpSpPr>
              <a:grpSpLocks noChangeAspect="1"/>
            </p:cNvGrpSpPr>
            <p:nvPr/>
          </p:nvGrpSpPr>
          <p:grpSpPr bwMode="auto">
            <a:xfrm rot="10800000">
              <a:off x="2189552" y="2886724"/>
              <a:ext cx="267951" cy="641195"/>
              <a:chOff x="629" y="1829"/>
              <a:chExt cx="175" cy="403"/>
            </a:xfrm>
          </p:grpSpPr>
          <p:sp>
            <p:nvSpPr>
              <p:cNvPr id="23995" name="Oval 72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96" name="Oval 73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97" name="Freeform 73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98" name="Freeform 73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99" name="Freeform 73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4000" name="Oval 73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" name="Group 735"/>
            <p:cNvGrpSpPr>
              <a:grpSpLocks noChangeAspect="1"/>
            </p:cNvGrpSpPr>
            <p:nvPr/>
          </p:nvGrpSpPr>
          <p:grpSpPr bwMode="auto">
            <a:xfrm>
              <a:off x="2474791" y="2152021"/>
              <a:ext cx="267951" cy="641195"/>
              <a:chOff x="629" y="1829"/>
              <a:chExt cx="175" cy="403"/>
            </a:xfrm>
          </p:grpSpPr>
          <p:sp>
            <p:nvSpPr>
              <p:cNvPr id="23989" name="Oval 73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90" name="Oval 73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91" name="Freeform 73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92" name="Freeform 73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93" name="Freeform 74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94" name="Oval 74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" name="Group 742"/>
            <p:cNvGrpSpPr>
              <a:grpSpLocks noChangeAspect="1"/>
            </p:cNvGrpSpPr>
            <p:nvPr/>
          </p:nvGrpSpPr>
          <p:grpSpPr bwMode="auto">
            <a:xfrm rot="10800000">
              <a:off x="2483435" y="2877819"/>
              <a:ext cx="267951" cy="641195"/>
              <a:chOff x="629" y="1829"/>
              <a:chExt cx="175" cy="403"/>
            </a:xfrm>
          </p:grpSpPr>
          <p:sp>
            <p:nvSpPr>
              <p:cNvPr id="23983" name="Oval 74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84" name="Oval 74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85" name="Freeform 74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86" name="Freeform 74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87" name="Freeform 74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88" name="Oval 74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7" name="Group 749"/>
            <p:cNvGrpSpPr>
              <a:grpSpLocks noChangeAspect="1"/>
            </p:cNvGrpSpPr>
            <p:nvPr/>
          </p:nvGrpSpPr>
          <p:grpSpPr bwMode="auto">
            <a:xfrm>
              <a:off x="2760029" y="2152021"/>
              <a:ext cx="267951" cy="641195"/>
              <a:chOff x="629" y="1829"/>
              <a:chExt cx="175" cy="403"/>
            </a:xfrm>
          </p:grpSpPr>
          <p:sp>
            <p:nvSpPr>
              <p:cNvPr id="23977" name="Oval 75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78" name="Oval 75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79" name="Freeform 75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80" name="Freeform 75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81" name="Freeform 75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82" name="Oval 75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8" name="Group 756"/>
            <p:cNvGrpSpPr>
              <a:grpSpLocks noChangeAspect="1"/>
            </p:cNvGrpSpPr>
            <p:nvPr/>
          </p:nvGrpSpPr>
          <p:grpSpPr bwMode="auto">
            <a:xfrm rot="10800000">
              <a:off x="2768673" y="2877819"/>
              <a:ext cx="267951" cy="641195"/>
              <a:chOff x="629" y="1829"/>
              <a:chExt cx="175" cy="403"/>
            </a:xfrm>
          </p:grpSpPr>
          <p:sp>
            <p:nvSpPr>
              <p:cNvPr id="23971" name="Oval 75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72" name="Oval 75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73" name="Freeform 75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74" name="Freeform 76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75" name="Freeform 76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76" name="Oval 76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" name="Group 763"/>
            <p:cNvGrpSpPr>
              <a:grpSpLocks noChangeAspect="1"/>
            </p:cNvGrpSpPr>
            <p:nvPr/>
          </p:nvGrpSpPr>
          <p:grpSpPr bwMode="auto">
            <a:xfrm>
              <a:off x="3036624" y="2152021"/>
              <a:ext cx="267951" cy="641195"/>
              <a:chOff x="629" y="1829"/>
              <a:chExt cx="175" cy="403"/>
            </a:xfrm>
          </p:grpSpPr>
          <p:sp>
            <p:nvSpPr>
              <p:cNvPr id="23965" name="Oval 76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66" name="Oval 76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67" name="Freeform 76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68" name="Freeform 76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69" name="Freeform 76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70" name="Oval 76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0" name="Group 770"/>
            <p:cNvGrpSpPr>
              <a:grpSpLocks noChangeAspect="1"/>
            </p:cNvGrpSpPr>
            <p:nvPr/>
          </p:nvGrpSpPr>
          <p:grpSpPr bwMode="auto">
            <a:xfrm rot="10800000">
              <a:off x="3045268" y="2877819"/>
              <a:ext cx="267951" cy="641195"/>
              <a:chOff x="629" y="1829"/>
              <a:chExt cx="175" cy="403"/>
            </a:xfrm>
          </p:grpSpPr>
          <p:sp>
            <p:nvSpPr>
              <p:cNvPr id="23959" name="Oval 77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60" name="Oval 77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61" name="Freeform 77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62" name="Freeform 77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63" name="Freeform 77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64" name="Oval 77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1" name="Group 777"/>
            <p:cNvGrpSpPr>
              <a:grpSpLocks noChangeAspect="1"/>
            </p:cNvGrpSpPr>
            <p:nvPr/>
          </p:nvGrpSpPr>
          <p:grpSpPr bwMode="auto">
            <a:xfrm>
              <a:off x="3317541" y="2152021"/>
              <a:ext cx="267951" cy="641195"/>
              <a:chOff x="629" y="1829"/>
              <a:chExt cx="175" cy="403"/>
            </a:xfrm>
          </p:grpSpPr>
          <p:sp>
            <p:nvSpPr>
              <p:cNvPr id="23953" name="Oval 77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54" name="Oval 77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55" name="Freeform 78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56" name="Freeform 78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57" name="Freeform 78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58" name="Oval 78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" name="Group 784"/>
            <p:cNvGrpSpPr>
              <a:grpSpLocks noChangeAspect="1"/>
            </p:cNvGrpSpPr>
            <p:nvPr/>
          </p:nvGrpSpPr>
          <p:grpSpPr bwMode="auto">
            <a:xfrm rot="10800000">
              <a:off x="3326185" y="2877819"/>
              <a:ext cx="267951" cy="641195"/>
              <a:chOff x="629" y="1829"/>
              <a:chExt cx="175" cy="403"/>
            </a:xfrm>
          </p:grpSpPr>
          <p:sp>
            <p:nvSpPr>
              <p:cNvPr id="23947" name="Oval 78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48" name="Oval 78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49" name="Freeform 78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50" name="Freeform 78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51" name="Freeform 78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52" name="Oval 79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3" name="Group 791"/>
            <p:cNvGrpSpPr>
              <a:grpSpLocks noChangeAspect="1"/>
            </p:cNvGrpSpPr>
            <p:nvPr/>
          </p:nvGrpSpPr>
          <p:grpSpPr bwMode="auto">
            <a:xfrm>
              <a:off x="3611423" y="2152021"/>
              <a:ext cx="267951" cy="641195"/>
              <a:chOff x="629" y="1829"/>
              <a:chExt cx="175" cy="403"/>
            </a:xfrm>
          </p:grpSpPr>
          <p:sp>
            <p:nvSpPr>
              <p:cNvPr id="23941" name="Oval 79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42" name="Oval 79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43" name="Freeform 79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44" name="Freeform 79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45" name="Freeform 79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46" name="Oval 79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4" name="Group 798"/>
            <p:cNvGrpSpPr>
              <a:grpSpLocks noChangeAspect="1"/>
            </p:cNvGrpSpPr>
            <p:nvPr/>
          </p:nvGrpSpPr>
          <p:grpSpPr bwMode="auto">
            <a:xfrm rot="10800000">
              <a:off x="3620067" y="2877819"/>
              <a:ext cx="267951" cy="641195"/>
              <a:chOff x="629" y="1829"/>
              <a:chExt cx="175" cy="403"/>
            </a:xfrm>
          </p:grpSpPr>
          <p:sp>
            <p:nvSpPr>
              <p:cNvPr id="23935" name="Oval 79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36" name="Oval 80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37" name="Freeform 80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38" name="Freeform 80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39" name="Freeform 80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40" name="Oval 80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5" name="Group 805"/>
            <p:cNvGrpSpPr>
              <a:grpSpLocks noChangeAspect="1"/>
            </p:cNvGrpSpPr>
            <p:nvPr/>
          </p:nvGrpSpPr>
          <p:grpSpPr bwMode="auto">
            <a:xfrm>
              <a:off x="3896661" y="2152021"/>
              <a:ext cx="267951" cy="641195"/>
              <a:chOff x="629" y="1829"/>
              <a:chExt cx="175" cy="403"/>
            </a:xfrm>
          </p:grpSpPr>
          <p:sp>
            <p:nvSpPr>
              <p:cNvPr id="23929" name="Oval 80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30" name="Oval 80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31" name="Freeform 80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32" name="Freeform 80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33" name="Freeform 81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34" name="Oval 81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6" name="Group 812"/>
            <p:cNvGrpSpPr>
              <a:grpSpLocks noChangeAspect="1"/>
            </p:cNvGrpSpPr>
            <p:nvPr/>
          </p:nvGrpSpPr>
          <p:grpSpPr bwMode="auto">
            <a:xfrm rot="10800000">
              <a:off x="3905305" y="2877819"/>
              <a:ext cx="267951" cy="641195"/>
              <a:chOff x="629" y="1829"/>
              <a:chExt cx="175" cy="403"/>
            </a:xfrm>
          </p:grpSpPr>
          <p:sp>
            <p:nvSpPr>
              <p:cNvPr id="23923" name="Oval 81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24" name="Oval 81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25" name="Freeform 81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26" name="Freeform 81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27" name="Freeform 81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28" name="Oval 81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7" name="Group 819"/>
            <p:cNvGrpSpPr>
              <a:grpSpLocks noChangeAspect="1"/>
            </p:cNvGrpSpPr>
            <p:nvPr/>
          </p:nvGrpSpPr>
          <p:grpSpPr bwMode="auto">
            <a:xfrm>
              <a:off x="4173256" y="2152021"/>
              <a:ext cx="267951" cy="641195"/>
              <a:chOff x="629" y="1829"/>
              <a:chExt cx="175" cy="403"/>
            </a:xfrm>
          </p:grpSpPr>
          <p:sp>
            <p:nvSpPr>
              <p:cNvPr id="23917" name="Oval 82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18" name="Oval 82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19" name="Freeform 82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20" name="Freeform 82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21" name="Freeform 82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22" name="Oval 82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8" name="Group 826"/>
            <p:cNvGrpSpPr>
              <a:grpSpLocks noChangeAspect="1"/>
            </p:cNvGrpSpPr>
            <p:nvPr/>
          </p:nvGrpSpPr>
          <p:grpSpPr bwMode="auto">
            <a:xfrm rot="10800000">
              <a:off x="4181900" y="2877819"/>
              <a:ext cx="267951" cy="641195"/>
              <a:chOff x="629" y="1829"/>
              <a:chExt cx="175" cy="403"/>
            </a:xfrm>
          </p:grpSpPr>
          <p:sp>
            <p:nvSpPr>
              <p:cNvPr id="23911" name="Oval 82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12" name="Oval 82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13" name="Freeform 82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14" name="Freeform 83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15" name="Freeform 83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16" name="Oval 83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9" name="Group 833"/>
            <p:cNvGrpSpPr>
              <a:grpSpLocks noChangeAspect="1"/>
            </p:cNvGrpSpPr>
            <p:nvPr/>
          </p:nvGrpSpPr>
          <p:grpSpPr bwMode="auto">
            <a:xfrm>
              <a:off x="4454173" y="2152021"/>
              <a:ext cx="267951" cy="641195"/>
              <a:chOff x="629" y="1829"/>
              <a:chExt cx="175" cy="403"/>
            </a:xfrm>
          </p:grpSpPr>
          <p:sp>
            <p:nvSpPr>
              <p:cNvPr id="23905" name="Oval 83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06" name="Oval 83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07" name="Freeform 83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08" name="Freeform 83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09" name="Freeform 83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10" name="Oval 83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30" name="Group 840"/>
            <p:cNvGrpSpPr>
              <a:grpSpLocks noChangeAspect="1"/>
            </p:cNvGrpSpPr>
            <p:nvPr/>
          </p:nvGrpSpPr>
          <p:grpSpPr bwMode="auto">
            <a:xfrm rot="10800000">
              <a:off x="4462817" y="2877819"/>
              <a:ext cx="267951" cy="641195"/>
              <a:chOff x="629" y="1829"/>
              <a:chExt cx="175" cy="403"/>
            </a:xfrm>
          </p:grpSpPr>
          <p:sp>
            <p:nvSpPr>
              <p:cNvPr id="23899" name="Oval 84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00" name="Oval 84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01" name="Freeform 84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02" name="Freeform 84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03" name="Freeform 84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904" name="Oval 84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31" name="Group 847"/>
            <p:cNvGrpSpPr>
              <a:grpSpLocks noChangeAspect="1"/>
            </p:cNvGrpSpPr>
            <p:nvPr/>
          </p:nvGrpSpPr>
          <p:grpSpPr bwMode="auto">
            <a:xfrm>
              <a:off x="4748055" y="2143116"/>
              <a:ext cx="267951" cy="641195"/>
              <a:chOff x="629" y="1829"/>
              <a:chExt cx="175" cy="403"/>
            </a:xfrm>
          </p:grpSpPr>
          <p:sp>
            <p:nvSpPr>
              <p:cNvPr id="23893" name="Oval 84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94" name="Oval 84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95" name="Freeform 85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96" name="Freeform 85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97" name="Freeform 85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98" name="Oval 85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04" name="Group 854"/>
            <p:cNvGrpSpPr>
              <a:grpSpLocks noChangeAspect="1"/>
            </p:cNvGrpSpPr>
            <p:nvPr/>
          </p:nvGrpSpPr>
          <p:grpSpPr bwMode="auto">
            <a:xfrm rot="10800000">
              <a:off x="4756699" y="2868913"/>
              <a:ext cx="267951" cy="641195"/>
              <a:chOff x="629" y="1829"/>
              <a:chExt cx="175" cy="403"/>
            </a:xfrm>
          </p:grpSpPr>
          <p:sp>
            <p:nvSpPr>
              <p:cNvPr id="23887" name="Oval 85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88" name="Oval 85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89" name="Freeform 85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90" name="Freeform 85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91" name="Freeform 85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92" name="Oval 86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05" name="Group 861"/>
            <p:cNvGrpSpPr>
              <a:grpSpLocks noChangeAspect="1"/>
            </p:cNvGrpSpPr>
            <p:nvPr/>
          </p:nvGrpSpPr>
          <p:grpSpPr bwMode="auto">
            <a:xfrm>
              <a:off x="5033294" y="2143116"/>
              <a:ext cx="267951" cy="641195"/>
              <a:chOff x="629" y="1829"/>
              <a:chExt cx="175" cy="403"/>
            </a:xfrm>
          </p:grpSpPr>
          <p:sp>
            <p:nvSpPr>
              <p:cNvPr id="23881" name="Oval 86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82" name="Oval 86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83" name="Freeform 86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84" name="Freeform 86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85" name="Freeform 86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86" name="Oval 86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06" name="Group 868"/>
            <p:cNvGrpSpPr>
              <a:grpSpLocks noChangeAspect="1"/>
            </p:cNvGrpSpPr>
            <p:nvPr/>
          </p:nvGrpSpPr>
          <p:grpSpPr bwMode="auto">
            <a:xfrm rot="10800000">
              <a:off x="5041937" y="2868913"/>
              <a:ext cx="267951" cy="641195"/>
              <a:chOff x="629" y="1829"/>
              <a:chExt cx="175" cy="403"/>
            </a:xfrm>
          </p:grpSpPr>
          <p:sp>
            <p:nvSpPr>
              <p:cNvPr id="23875" name="Oval 86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76" name="Oval 87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77" name="Freeform 87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78" name="Freeform 87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79" name="Freeform 87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80" name="Oval 87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07" name="Group 875"/>
            <p:cNvGrpSpPr>
              <a:grpSpLocks noChangeAspect="1"/>
            </p:cNvGrpSpPr>
            <p:nvPr/>
          </p:nvGrpSpPr>
          <p:grpSpPr bwMode="auto">
            <a:xfrm>
              <a:off x="5309888" y="2143116"/>
              <a:ext cx="267951" cy="641195"/>
              <a:chOff x="629" y="1829"/>
              <a:chExt cx="175" cy="403"/>
            </a:xfrm>
          </p:grpSpPr>
          <p:sp>
            <p:nvSpPr>
              <p:cNvPr id="23869" name="Oval 87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70" name="Oval 87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71" name="Freeform 87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72" name="Freeform 87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73" name="Freeform 88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74" name="Oval 88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08" name="Group 882"/>
            <p:cNvGrpSpPr>
              <a:grpSpLocks noChangeAspect="1"/>
            </p:cNvGrpSpPr>
            <p:nvPr/>
          </p:nvGrpSpPr>
          <p:grpSpPr bwMode="auto">
            <a:xfrm rot="10800000">
              <a:off x="5318532" y="2868913"/>
              <a:ext cx="267951" cy="641195"/>
              <a:chOff x="629" y="1829"/>
              <a:chExt cx="175" cy="403"/>
            </a:xfrm>
          </p:grpSpPr>
          <p:sp>
            <p:nvSpPr>
              <p:cNvPr id="23863" name="Oval 88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64" name="Oval 88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65" name="Freeform 88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66" name="Freeform 88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67" name="Freeform 88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68" name="Oval 88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09" name="Group 889"/>
            <p:cNvGrpSpPr>
              <a:grpSpLocks noChangeAspect="1"/>
            </p:cNvGrpSpPr>
            <p:nvPr/>
          </p:nvGrpSpPr>
          <p:grpSpPr bwMode="auto">
            <a:xfrm>
              <a:off x="5590805" y="2143116"/>
              <a:ext cx="267951" cy="641195"/>
              <a:chOff x="629" y="1829"/>
              <a:chExt cx="175" cy="403"/>
            </a:xfrm>
          </p:grpSpPr>
          <p:sp>
            <p:nvSpPr>
              <p:cNvPr id="23857" name="Oval 89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58" name="Oval 89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59" name="Freeform 89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60" name="Freeform 89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61" name="Freeform 89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62" name="Oval 89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10" name="Group 896"/>
            <p:cNvGrpSpPr>
              <a:grpSpLocks noChangeAspect="1"/>
            </p:cNvGrpSpPr>
            <p:nvPr/>
          </p:nvGrpSpPr>
          <p:grpSpPr bwMode="auto">
            <a:xfrm rot="10800000">
              <a:off x="5599449" y="2868913"/>
              <a:ext cx="267951" cy="641195"/>
              <a:chOff x="629" y="1829"/>
              <a:chExt cx="175" cy="403"/>
            </a:xfrm>
          </p:grpSpPr>
          <p:sp>
            <p:nvSpPr>
              <p:cNvPr id="23851" name="Oval 89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52" name="Oval 89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53" name="Freeform 89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54" name="Freeform 90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55" name="Freeform 90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56" name="Oval 90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11" name="Group 903"/>
            <p:cNvGrpSpPr>
              <a:grpSpLocks noChangeAspect="1"/>
            </p:cNvGrpSpPr>
            <p:nvPr/>
          </p:nvGrpSpPr>
          <p:grpSpPr bwMode="auto">
            <a:xfrm>
              <a:off x="1182574" y="2294509"/>
              <a:ext cx="267951" cy="641195"/>
              <a:chOff x="629" y="1829"/>
              <a:chExt cx="175" cy="403"/>
            </a:xfrm>
          </p:grpSpPr>
          <p:sp>
            <p:nvSpPr>
              <p:cNvPr id="23845" name="Oval 90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46" name="Oval 90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47" name="Freeform 90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48" name="Freeform 90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49" name="Freeform 90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50" name="Oval 90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12" name="Group 910"/>
            <p:cNvGrpSpPr>
              <a:grpSpLocks noChangeAspect="1"/>
            </p:cNvGrpSpPr>
            <p:nvPr/>
          </p:nvGrpSpPr>
          <p:grpSpPr bwMode="auto">
            <a:xfrm rot="10800000">
              <a:off x="1191218" y="3020307"/>
              <a:ext cx="267951" cy="641195"/>
              <a:chOff x="629" y="1829"/>
              <a:chExt cx="175" cy="403"/>
            </a:xfrm>
          </p:grpSpPr>
          <p:sp>
            <p:nvSpPr>
              <p:cNvPr id="23839" name="Oval 91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40" name="Oval 91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41" name="Freeform 91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42" name="Freeform 91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43" name="Freeform 91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44" name="Oval 91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13" name="Group 917"/>
            <p:cNvGrpSpPr>
              <a:grpSpLocks noChangeAspect="1"/>
            </p:cNvGrpSpPr>
            <p:nvPr/>
          </p:nvGrpSpPr>
          <p:grpSpPr bwMode="auto">
            <a:xfrm>
              <a:off x="1467813" y="2294509"/>
              <a:ext cx="267951" cy="641195"/>
              <a:chOff x="629" y="1829"/>
              <a:chExt cx="175" cy="403"/>
            </a:xfrm>
          </p:grpSpPr>
          <p:sp>
            <p:nvSpPr>
              <p:cNvPr id="23833" name="Oval 91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34" name="Oval 91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35" name="Freeform 92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36" name="Freeform 92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37" name="Freeform 92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38" name="Oval 92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14" name="Group 924"/>
            <p:cNvGrpSpPr>
              <a:grpSpLocks noChangeAspect="1"/>
            </p:cNvGrpSpPr>
            <p:nvPr/>
          </p:nvGrpSpPr>
          <p:grpSpPr bwMode="auto">
            <a:xfrm rot="10800000">
              <a:off x="1476456" y="3020307"/>
              <a:ext cx="267951" cy="641195"/>
              <a:chOff x="629" y="1829"/>
              <a:chExt cx="175" cy="403"/>
            </a:xfrm>
          </p:grpSpPr>
          <p:sp>
            <p:nvSpPr>
              <p:cNvPr id="23827" name="Oval 92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28" name="Oval 92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29" name="Freeform 92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30" name="Freeform 92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31" name="Freeform 92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32" name="Oval 93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15" name="Group 931"/>
            <p:cNvGrpSpPr>
              <a:grpSpLocks noChangeAspect="1"/>
            </p:cNvGrpSpPr>
            <p:nvPr/>
          </p:nvGrpSpPr>
          <p:grpSpPr bwMode="auto">
            <a:xfrm>
              <a:off x="1744408" y="2294509"/>
              <a:ext cx="267951" cy="641195"/>
              <a:chOff x="629" y="1829"/>
              <a:chExt cx="175" cy="403"/>
            </a:xfrm>
          </p:grpSpPr>
          <p:sp>
            <p:nvSpPr>
              <p:cNvPr id="23821" name="Oval 93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22" name="Oval 93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23" name="Freeform 93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24" name="Freeform 93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25" name="Freeform 93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26" name="Oval 93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16" name="Group 938"/>
            <p:cNvGrpSpPr>
              <a:grpSpLocks noChangeAspect="1"/>
            </p:cNvGrpSpPr>
            <p:nvPr/>
          </p:nvGrpSpPr>
          <p:grpSpPr bwMode="auto">
            <a:xfrm rot="10800000">
              <a:off x="1753051" y="3020307"/>
              <a:ext cx="267951" cy="641195"/>
              <a:chOff x="629" y="1829"/>
              <a:chExt cx="175" cy="403"/>
            </a:xfrm>
          </p:grpSpPr>
          <p:sp>
            <p:nvSpPr>
              <p:cNvPr id="23815" name="Oval 93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16" name="Oval 94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17" name="Freeform 94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18" name="Freeform 94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19" name="Freeform 94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20" name="Oval 94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17" name="Group 945"/>
            <p:cNvGrpSpPr>
              <a:grpSpLocks noChangeAspect="1"/>
            </p:cNvGrpSpPr>
            <p:nvPr/>
          </p:nvGrpSpPr>
          <p:grpSpPr bwMode="auto">
            <a:xfrm>
              <a:off x="2025324" y="2294509"/>
              <a:ext cx="267951" cy="641195"/>
              <a:chOff x="629" y="1829"/>
              <a:chExt cx="175" cy="403"/>
            </a:xfrm>
          </p:grpSpPr>
          <p:sp>
            <p:nvSpPr>
              <p:cNvPr id="23809" name="Oval 94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10" name="Oval 94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11" name="Freeform 94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12" name="Freeform 94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13" name="Freeform 95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14" name="Oval 95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18" name="Group 952"/>
            <p:cNvGrpSpPr>
              <a:grpSpLocks noChangeAspect="1"/>
            </p:cNvGrpSpPr>
            <p:nvPr/>
          </p:nvGrpSpPr>
          <p:grpSpPr bwMode="auto">
            <a:xfrm rot="10800000">
              <a:off x="2033968" y="3020307"/>
              <a:ext cx="267951" cy="641195"/>
              <a:chOff x="629" y="1829"/>
              <a:chExt cx="175" cy="403"/>
            </a:xfrm>
          </p:grpSpPr>
          <p:sp>
            <p:nvSpPr>
              <p:cNvPr id="23803" name="Oval 95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04" name="Oval 95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05" name="Freeform 95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06" name="Freeform 95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07" name="Freeform 95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08" name="Oval 95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20" name="Group 959"/>
            <p:cNvGrpSpPr>
              <a:grpSpLocks noChangeAspect="1"/>
            </p:cNvGrpSpPr>
            <p:nvPr/>
          </p:nvGrpSpPr>
          <p:grpSpPr bwMode="auto">
            <a:xfrm>
              <a:off x="2319206" y="2285604"/>
              <a:ext cx="267951" cy="641195"/>
              <a:chOff x="629" y="1829"/>
              <a:chExt cx="175" cy="403"/>
            </a:xfrm>
          </p:grpSpPr>
          <p:sp>
            <p:nvSpPr>
              <p:cNvPr id="23797" name="Oval 96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98" name="Oval 96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99" name="Freeform 96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00" name="Freeform 96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01" name="Freeform 96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802" name="Oval 96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21" name="Group 966"/>
            <p:cNvGrpSpPr>
              <a:grpSpLocks noChangeAspect="1"/>
            </p:cNvGrpSpPr>
            <p:nvPr/>
          </p:nvGrpSpPr>
          <p:grpSpPr bwMode="auto">
            <a:xfrm rot="10800000">
              <a:off x="2327850" y="3011401"/>
              <a:ext cx="267951" cy="641195"/>
              <a:chOff x="629" y="1829"/>
              <a:chExt cx="175" cy="403"/>
            </a:xfrm>
          </p:grpSpPr>
          <p:sp>
            <p:nvSpPr>
              <p:cNvPr id="23791" name="Oval 96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92" name="Oval 96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93" name="Freeform 96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94" name="Freeform 97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95" name="Freeform 97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96" name="Oval 97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22" name="Group 973"/>
            <p:cNvGrpSpPr>
              <a:grpSpLocks noChangeAspect="1"/>
            </p:cNvGrpSpPr>
            <p:nvPr/>
          </p:nvGrpSpPr>
          <p:grpSpPr bwMode="auto">
            <a:xfrm>
              <a:off x="2604445" y="2285604"/>
              <a:ext cx="267951" cy="641195"/>
              <a:chOff x="629" y="1829"/>
              <a:chExt cx="175" cy="403"/>
            </a:xfrm>
          </p:grpSpPr>
          <p:sp>
            <p:nvSpPr>
              <p:cNvPr id="23785" name="Oval 97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86" name="Oval 97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87" name="Freeform 97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88" name="Freeform 97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89" name="Freeform 97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90" name="Oval 97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23" name="Group 980"/>
            <p:cNvGrpSpPr>
              <a:grpSpLocks noChangeAspect="1"/>
            </p:cNvGrpSpPr>
            <p:nvPr/>
          </p:nvGrpSpPr>
          <p:grpSpPr bwMode="auto">
            <a:xfrm rot="10800000">
              <a:off x="2613088" y="3011401"/>
              <a:ext cx="267951" cy="641195"/>
              <a:chOff x="629" y="1829"/>
              <a:chExt cx="175" cy="403"/>
            </a:xfrm>
          </p:grpSpPr>
          <p:sp>
            <p:nvSpPr>
              <p:cNvPr id="23779" name="Oval 98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80" name="Oval 98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81" name="Freeform 98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82" name="Freeform 98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83" name="Freeform 98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84" name="Oval 98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24" name="Group 987"/>
            <p:cNvGrpSpPr>
              <a:grpSpLocks noChangeAspect="1"/>
            </p:cNvGrpSpPr>
            <p:nvPr/>
          </p:nvGrpSpPr>
          <p:grpSpPr bwMode="auto">
            <a:xfrm>
              <a:off x="2881040" y="2285604"/>
              <a:ext cx="267951" cy="641195"/>
              <a:chOff x="629" y="1829"/>
              <a:chExt cx="175" cy="403"/>
            </a:xfrm>
          </p:grpSpPr>
          <p:sp>
            <p:nvSpPr>
              <p:cNvPr id="23773" name="Oval 98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74" name="Oval 98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75" name="Freeform 99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76" name="Freeform 99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77" name="Freeform 99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78" name="Oval 99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25" name="Group 994"/>
            <p:cNvGrpSpPr>
              <a:grpSpLocks noChangeAspect="1"/>
            </p:cNvGrpSpPr>
            <p:nvPr/>
          </p:nvGrpSpPr>
          <p:grpSpPr bwMode="auto">
            <a:xfrm rot="10800000">
              <a:off x="2889683" y="3011401"/>
              <a:ext cx="267951" cy="641195"/>
              <a:chOff x="629" y="1829"/>
              <a:chExt cx="175" cy="403"/>
            </a:xfrm>
          </p:grpSpPr>
          <p:sp>
            <p:nvSpPr>
              <p:cNvPr id="23767" name="Oval 99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68" name="Oval 99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69" name="Freeform 99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70" name="Freeform 99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71" name="Freeform 99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72" name="Oval 100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26" name="Group 1001"/>
            <p:cNvGrpSpPr>
              <a:grpSpLocks noChangeAspect="1"/>
            </p:cNvGrpSpPr>
            <p:nvPr/>
          </p:nvGrpSpPr>
          <p:grpSpPr bwMode="auto">
            <a:xfrm>
              <a:off x="3161956" y="2285604"/>
              <a:ext cx="267951" cy="641195"/>
              <a:chOff x="629" y="1829"/>
              <a:chExt cx="175" cy="403"/>
            </a:xfrm>
          </p:grpSpPr>
          <p:sp>
            <p:nvSpPr>
              <p:cNvPr id="23761" name="Oval 100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62" name="Oval 100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63" name="Freeform 100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64" name="Freeform 100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65" name="Freeform 100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66" name="Oval 100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27" name="Group 1008"/>
            <p:cNvGrpSpPr>
              <a:grpSpLocks noChangeAspect="1"/>
            </p:cNvGrpSpPr>
            <p:nvPr/>
          </p:nvGrpSpPr>
          <p:grpSpPr bwMode="auto">
            <a:xfrm rot="10800000">
              <a:off x="3170600" y="3011401"/>
              <a:ext cx="267951" cy="641195"/>
              <a:chOff x="629" y="1829"/>
              <a:chExt cx="175" cy="403"/>
            </a:xfrm>
          </p:grpSpPr>
          <p:sp>
            <p:nvSpPr>
              <p:cNvPr id="23755" name="Oval 100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56" name="Oval 101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57" name="Freeform 101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58" name="Freeform 101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59" name="Freeform 101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60" name="Oval 101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28" name="Group 1015"/>
            <p:cNvGrpSpPr>
              <a:grpSpLocks noChangeAspect="1"/>
            </p:cNvGrpSpPr>
            <p:nvPr/>
          </p:nvGrpSpPr>
          <p:grpSpPr bwMode="auto">
            <a:xfrm>
              <a:off x="3455838" y="2285604"/>
              <a:ext cx="267951" cy="641195"/>
              <a:chOff x="629" y="1829"/>
              <a:chExt cx="175" cy="403"/>
            </a:xfrm>
          </p:grpSpPr>
          <p:sp>
            <p:nvSpPr>
              <p:cNvPr id="23749" name="Oval 101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50" name="Oval 101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51" name="Freeform 101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52" name="Freeform 101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53" name="Freeform 102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54" name="Oval 102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29" name="Group 1022"/>
            <p:cNvGrpSpPr>
              <a:grpSpLocks noChangeAspect="1"/>
            </p:cNvGrpSpPr>
            <p:nvPr/>
          </p:nvGrpSpPr>
          <p:grpSpPr bwMode="auto">
            <a:xfrm rot="10800000">
              <a:off x="3464482" y="3011401"/>
              <a:ext cx="267951" cy="641195"/>
              <a:chOff x="629" y="1829"/>
              <a:chExt cx="175" cy="403"/>
            </a:xfrm>
          </p:grpSpPr>
          <p:sp>
            <p:nvSpPr>
              <p:cNvPr id="23743" name="Oval 102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44" name="Oval 102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45" name="Freeform 102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46" name="Freeform 102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47" name="Freeform 102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48" name="Oval 102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30" name="Group 1029"/>
            <p:cNvGrpSpPr>
              <a:grpSpLocks noChangeAspect="1"/>
            </p:cNvGrpSpPr>
            <p:nvPr/>
          </p:nvGrpSpPr>
          <p:grpSpPr bwMode="auto">
            <a:xfrm>
              <a:off x="3741077" y="2285604"/>
              <a:ext cx="267951" cy="641195"/>
              <a:chOff x="629" y="1829"/>
              <a:chExt cx="175" cy="403"/>
            </a:xfrm>
          </p:grpSpPr>
          <p:sp>
            <p:nvSpPr>
              <p:cNvPr id="23737" name="Oval 103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38" name="Oval 103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39" name="Freeform 103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40" name="Freeform 103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41" name="Freeform 103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42" name="Oval 103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31" name="Group 1036"/>
            <p:cNvGrpSpPr>
              <a:grpSpLocks noChangeAspect="1"/>
            </p:cNvGrpSpPr>
            <p:nvPr/>
          </p:nvGrpSpPr>
          <p:grpSpPr bwMode="auto">
            <a:xfrm rot="10800000">
              <a:off x="3749720" y="3011401"/>
              <a:ext cx="267951" cy="641195"/>
              <a:chOff x="629" y="1829"/>
              <a:chExt cx="175" cy="403"/>
            </a:xfrm>
          </p:grpSpPr>
          <p:sp>
            <p:nvSpPr>
              <p:cNvPr id="23731" name="Oval 103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32" name="Oval 103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33" name="Freeform 103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34" name="Freeform 104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35" name="Freeform 104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36" name="Oval 104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32" name="Group 1043"/>
            <p:cNvGrpSpPr>
              <a:grpSpLocks noChangeAspect="1"/>
            </p:cNvGrpSpPr>
            <p:nvPr/>
          </p:nvGrpSpPr>
          <p:grpSpPr bwMode="auto">
            <a:xfrm>
              <a:off x="4017672" y="2285604"/>
              <a:ext cx="267951" cy="641195"/>
              <a:chOff x="629" y="1829"/>
              <a:chExt cx="175" cy="403"/>
            </a:xfrm>
          </p:grpSpPr>
          <p:sp>
            <p:nvSpPr>
              <p:cNvPr id="23725" name="Oval 104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26" name="Oval 104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27" name="Freeform 104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28" name="Freeform 104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29" name="Freeform 104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30" name="Oval 104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33" name="Group 1050"/>
            <p:cNvGrpSpPr>
              <a:grpSpLocks noChangeAspect="1"/>
            </p:cNvGrpSpPr>
            <p:nvPr/>
          </p:nvGrpSpPr>
          <p:grpSpPr bwMode="auto">
            <a:xfrm rot="10800000">
              <a:off x="4026315" y="3011401"/>
              <a:ext cx="267951" cy="641195"/>
              <a:chOff x="629" y="1829"/>
              <a:chExt cx="175" cy="403"/>
            </a:xfrm>
          </p:grpSpPr>
          <p:sp>
            <p:nvSpPr>
              <p:cNvPr id="23719" name="Oval 105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20" name="Oval 105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21" name="Freeform 105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22" name="Freeform 105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23" name="Freeform 105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24" name="Oval 105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34" name="Group 1057"/>
            <p:cNvGrpSpPr>
              <a:grpSpLocks noChangeAspect="1"/>
            </p:cNvGrpSpPr>
            <p:nvPr/>
          </p:nvGrpSpPr>
          <p:grpSpPr bwMode="auto">
            <a:xfrm>
              <a:off x="4298588" y="2285604"/>
              <a:ext cx="267951" cy="641195"/>
              <a:chOff x="629" y="1829"/>
              <a:chExt cx="175" cy="403"/>
            </a:xfrm>
          </p:grpSpPr>
          <p:sp>
            <p:nvSpPr>
              <p:cNvPr id="23713" name="Oval 105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14" name="Oval 105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15" name="Freeform 106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16" name="Freeform 106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17" name="Freeform 106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18" name="Oval 106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35" name="Group 1064"/>
            <p:cNvGrpSpPr>
              <a:grpSpLocks noChangeAspect="1"/>
            </p:cNvGrpSpPr>
            <p:nvPr/>
          </p:nvGrpSpPr>
          <p:grpSpPr bwMode="auto">
            <a:xfrm rot="10800000">
              <a:off x="4307232" y="3011401"/>
              <a:ext cx="267951" cy="641195"/>
              <a:chOff x="629" y="1829"/>
              <a:chExt cx="175" cy="403"/>
            </a:xfrm>
          </p:grpSpPr>
          <p:sp>
            <p:nvSpPr>
              <p:cNvPr id="23707" name="Oval 106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08" name="Oval 106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09" name="Freeform 106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10" name="Freeform 106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11" name="Freeform 106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12" name="Oval 107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36" name="Group 1071"/>
            <p:cNvGrpSpPr>
              <a:grpSpLocks noChangeAspect="1"/>
            </p:cNvGrpSpPr>
            <p:nvPr/>
          </p:nvGrpSpPr>
          <p:grpSpPr bwMode="auto">
            <a:xfrm>
              <a:off x="4592470" y="2276698"/>
              <a:ext cx="267951" cy="641195"/>
              <a:chOff x="629" y="1829"/>
              <a:chExt cx="175" cy="403"/>
            </a:xfrm>
          </p:grpSpPr>
          <p:sp>
            <p:nvSpPr>
              <p:cNvPr id="23701" name="Oval 107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02" name="Oval 107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03" name="Freeform 107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04" name="Freeform 107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05" name="Freeform 107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06" name="Oval 107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37" name="Group 1078"/>
            <p:cNvGrpSpPr>
              <a:grpSpLocks noChangeAspect="1"/>
            </p:cNvGrpSpPr>
            <p:nvPr/>
          </p:nvGrpSpPr>
          <p:grpSpPr bwMode="auto">
            <a:xfrm rot="10800000">
              <a:off x="4601114" y="3002496"/>
              <a:ext cx="267951" cy="641195"/>
              <a:chOff x="629" y="1829"/>
              <a:chExt cx="175" cy="403"/>
            </a:xfrm>
          </p:grpSpPr>
          <p:sp>
            <p:nvSpPr>
              <p:cNvPr id="23695" name="Oval 107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96" name="Oval 108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97" name="Freeform 108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98" name="Freeform 108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99" name="Freeform 108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700" name="Oval 108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38" name="Group 1085"/>
            <p:cNvGrpSpPr>
              <a:grpSpLocks noChangeAspect="1"/>
            </p:cNvGrpSpPr>
            <p:nvPr/>
          </p:nvGrpSpPr>
          <p:grpSpPr bwMode="auto">
            <a:xfrm>
              <a:off x="4877709" y="2276698"/>
              <a:ext cx="267951" cy="641195"/>
              <a:chOff x="629" y="1829"/>
              <a:chExt cx="175" cy="403"/>
            </a:xfrm>
          </p:grpSpPr>
          <p:sp>
            <p:nvSpPr>
              <p:cNvPr id="23689" name="Oval 108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90" name="Oval 108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91" name="Freeform 108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92" name="Freeform 108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93" name="Freeform 109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94" name="Oval 109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39" name="Group 1092"/>
            <p:cNvGrpSpPr>
              <a:grpSpLocks noChangeAspect="1"/>
            </p:cNvGrpSpPr>
            <p:nvPr/>
          </p:nvGrpSpPr>
          <p:grpSpPr bwMode="auto">
            <a:xfrm rot="10800000">
              <a:off x="4886353" y="3002496"/>
              <a:ext cx="267951" cy="641195"/>
              <a:chOff x="629" y="1829"/>
              <a:chExt cx="175" cy="403"/>
            </a:xfrm>
          </p:grpSpPr>
          <p:sp>
            <p:nvSpPr>
              <p:cNvPr id="23683" name="Oval 109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84" name="Oval 109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85" name="Freeform 109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86" name="Freeform 109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87" name="Freeform 109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88" name="Oval 109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40" name="Group 1099"/>
            <p:cNvGrpSpPr>
              <a:grpSpLocks noChangeAspect="1"/>
            </p:cNvGrpSpPr>
            <p:nvPr/>
          </p:nvGrpSpPr>
          <p:grpSpPr bwMode="auto">
            <a:xfrm>
              <a:off x="5154304" y="2276698"/>
              <a:ext cx="267951" cy="641195"/>
              <a:chOff x="629" y="1829"/>
              <a:chExt cx="175" cy="403"/>
            </a:xfrm>
          </p:grpSpPr>
          <p:sp>
            <p:nvSpPr>
              <p:cNvPr id="23678" name="Oval 110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79" name="Oval 110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80" name="Freeform 110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81" name="Freeform 110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82" name="Freeform 110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41" name="Group 1106"/>
            <p:cNvGrpSpPr>
              <a:grpSpLocks noChangeAspect="1"/>
            </p:cNvGrpSpPr>
            <p:nvPr/>
          </p:nvGrpSpPr>
          <p:grpSpPr bwMode="auto">
            <a:xfrm rot="10800000">
              <a:off x="5162947" y="3002496"/>
              <a:ext cx="267951" cy="641195"/>
              <a:chOff x="629" y="1829"/>
              <a:chExt cx="175" cy="403"/>
            </a:xfrm>
          </p:grpSpPr>
          <p:sp>
            <p:nvSpPr>
              <p:cNvPr id="23672" name="Oval 110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73" name="Oval 110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74" name="Freeform 110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75" name="Freeform 111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76" name="Freeform 111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77" name="Oval 111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42" name="Group 1113"/>
            <p:cNvGrpSpPr>
              <a:grpSpLocks noChangeAspect="1"/>
            </p:cNvGrpSpPr>
            <p:nvPr/>
          </p:nvGrpSpPr>
          <p:grpSpPr bwMode="auto">
            <a:xfrm>
              <a:off x="5435220" y="2276698"/>
              <a:ext cx="267951" cy="641195"/>
              <a:chOff x="629" y="1829"/>
              <a:chExt cx="175" cy="403"/>
            </a:xfrm>
          </p:grpSpPr>
          <p:sp>
            <p:nvSpPr>
              <p:cNvPr id="23666" name="Oval 111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67" name="Oval 111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68" name="Freeform 111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69" name="Freeform 111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70" name="Freeform 111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71" name="Oval 111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43" name="Group 1120"/>
            <p:cNvGrpSpPr>
              <a:grpSpLocks noChangeAspect="1"/>
            </p:cNvGrpSpPr>
            <p:nvPr/>
          </p:nvGrpSpPr>
          <p:grpSpPr bwMode="auto">
            <a:xfrm rot="10800000">
              <a:off x="5443864" y="3002496"/>
              <a:ext cx="267951" cy="641195"/>
              <a:chOff x="629" y="1829"/>
              <a:chExt cx="175" cy="403"/>
            </a:xfrm>
          </p:grpSpPr>
          <p:sp>
            <p:nvSpPr>
              <p:cNvPr id="23660" name="Oval 112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61" name="Oval 112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62" name="Freeform 112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63" name="Freeform 112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64" name="Freeform 112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65" name="Oval 112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44" name="Group 1127"/>
            <p:cNvGrpSpPr>
              <a:grpSpLocks noChangeAspect="1"/>
            </p:cNvGrpSpPr>
            <p:nvPr/>
          </p:nvGrpSpPr>
          <p:grpSpPr bwMode="auto">
            <a:xfrm>
              <a:off x="1009702" y="2419186"/>
              <a:ext cx="267951" cy="641195"/>
              <a:chOff x="629" y="1829"/>
              <a:chExt cx="175" cy="403"/>
            </a:xfrm>
          </p:grpSpPr>
          <p:sp>
            <p:nvSpPr>
              <p:cNvPr id="23654" name="Oval 112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55" name="Oval 112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56" name="Freeform 113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57" name="Freeform 113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58" name="Freeform 113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59" name="Oval 113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45" name="Groupe 1537"/>
            <p:cNvGrpSpPr>
              <a:grpSpLocks/>
            </p:cNvGrpSpPr>
            <p:nvPr/>
          </p:nvGrpSpPr>
          <p:grpSpPr bwMode="auto">
            <a:xfrm>
              <a:off x="1014308" y="3144984"/>
              <a:ext cx="267667" cy="641195"/>
              <a:chOff x="1014308" y="3144984"/>
              <a:chExt cx="267667" cy="641195"/>
            </a:xfrm>
          </p:grpSpPr>
          <p:sp>
            <p:nvSpPr>
              <p:cNvPr id="23649" name="Oval 1135"/>
              <p:cNvSpPr>
                <a:spLocks noChangeAspect="1" noChangeArrowheads="1"/>
              </p:cNvSpPr>
              <p:nvPr/>
            </p:nvSpPr>
            <p:spPr bwMode="auto">
              <a:xfrm rot="10800000">
                <a:off x="1014308" y="3488652"/>
                <a:ext cx="267667" cy="29752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50" name="Oval 1136"/>
              <p:cNvSpPr>
                <a:spLocks noChangeAspect="1" noChangeArrowheads="1"/>
              </p:cNvSpPr>
              <p:nvPr/>
            </p:nvSpPr>
            <p:spPr bwMode="auto">
              <a:xfrm rot="10800000">
                <a:off x="1014308" y="3488652"/>
                <a:ext cx="267667" cy="29752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51" name="Freeform 1137"/>
              <p:cNvSpPr>
                <a:spLocks noChangeAspect="1"/>
              </p:cNvSpPr>
              <p:nvPr/>
            </p:nvSpPr>
            <p:spPr bwMode="auto">
              <a:xfrm rot="10800000">
                <a:off x="1083137" y="3144984"/>
                <a:ext cx="133069" cy="369125"/>
              </a:xfrm>
              <a:custGeom>
                <a:avLst/>
                <a:gdLst>
                  <a:gd name="T0" fmla="*/ 2147483647 w 35"/>
                  <a:gd name="T1" fmla="*/ 2147483647 h 87"/>
                  <a:gd name="T2" fmla="*/ 2147483647 w 35"/>
                  <a:gd name="T3" fmla="*/ 2147483647 h 87"/>
                  <a:gd name="T4" fmla="*/ 2147483647 w 35"/>
                  <a:gd name="T5" fmla="*/ 2147483647 h 87"/>
                  <a:gd name="T6" fmla="*/ 2147483647 w 35"/>
                  <a:gd name="T7" fmla="*/ 2147483647 h 87"/>
                  <a:gd name="T8" fmla="*/ 2147483647 w 35"/>
                  <a:gd name="T9" fmla="*/ 2147483647 h 87"/>
                  <a:gd name="T10" fmla="*/ 2147483647 w 35"/>
                  <a:gd name="T11" fmla="*/ 2147483647 h 87"/>
                  <a:gd name="T12" fmla="*/ 2147483647 w 35"/>
                  <a:gd name="T13" fmla="*/ 2147483647 h 87"/>
                  <a:gd name="T14" fmla="*/ 2147483647 w 35"/>
                  <a:gd name="T15" fmla="*/ 2147483647 h 87"/>
                  <a:gd name="T16" fmla="*/ 2147483647 w 35"/>
                  <a:gd name="T17" fmla="*/ 2147483647 h 87"/>
                  <a:gd name="T18" fmla="*/ 2147483647 w 35"/>
                  <a:gd name="T19" fmla="*/ 2147483647 h 87"/>
                  <a:gd name="T20" fmla="*/ 2147483647 w 35"/>
                  <a:gd name="T21" fmla="*/ 2147483647 h 87"/>
                  <a:gd name="T22" fmla="*/ 2147483647 w 35"/>
                  <a:gd name="T23" fmla="*/ 2147483647 h 87"/>
                  <a:gd name="T24" fmla="*/ 2147483647 w 35"/>
                  <a:gd name="T25" fmla="*/ 2147483647 h 87"/>
                  <a:gd name="T26" fmla="*/ 2147483647 w 35"/>
                  <a:gd name="T27" fmla="*/ 2147483647 h 87"/>
                  <a:gd name="T28" fmla="*/ 0 w 35"/>
                  <a:gd name="T29" fmla="*/ 2147483647 h 87"/>
                  <a:gd name="T30" fmla="*/ 0 w 35"/>
                  <a:gd name="T31" fmla="*/ 2147483647 h 87"/>
                  <a:gd name="T32" fmla="*/ 2147483647 w 35"/>
                  <a:gd name="T33" fmla="*/ 2147483647 h 87"/>
                  <a:gd name="T34" fmla="*/ 2147483647 w 35"/>
                  <a:gd name="T35" fmla="*/ 2147483647 h 87"/>
                  <a:gd name="T36" fmla="*/ 2147483647 w 35"/>
                  <a:gd name="T37" fmla="*/ 2147483647 h 87"/>
                  <a:gd name="T38" fmla="*/ 2147483647 w 35"/>
                  <a:gd name="T39" fmla="*/ 2147483647 h 87"/>
                  <a:gd name="T40" fmla="*/ 2147483647 w 35"/>
                  <a:gd name="T41" fmla="*/ 2147483647 h 87"/>
                  <a:gd name="T42" fmla="*/ 2147483647 w 35"/>
                  <a:gd name="T43" fmla="*/ 2147483647 h 87"/>
                  <a:gd name="T44" fmla="*/ 2147483647 w 35"/>
                  <a:gd name="T45" fmla="*/ 2147483647 h 87"/>
                  <a:gd name="T46" fmla="*/ 2147483647 w 35"/>
                  <a:gd name="T47" fmla="*/ 2147483647 h 87"/>
                  <a:gd name="T48" fmla="*/ 2147483647 w 35"/>
                  <a:gd name="T49" fmla="*/ 2147483647 h 87"/>
                  <a:gd name="T50" fmla="*/ 2147483647 w 35"/>
                  <a:gd name="T51" fmla="*/ 2147483647 h 87"/>
                  <a:gd name="T52" fmla="*/ 2147483647 w 35"/>
                  <a:gd name="T53" fmla="*/ 2147483647 h 87"/>
                  <a:gd name="T54" fmla="*/ 2147483647 w 35"/>
                  <a:gd name="T55" fmla="*/ 2147483647 h 87"/>
                  <a:gd name="T56" fmla="*/ 2147483647 w 35"/>
                  <a:gd name="T57" fmla="*/ 2147483647 h 87"/>
                  <a:gd name="T58" fmla="*/ 2147483647 w 35"/>
                  <a:gd name="T59" fmla="*/ 0 h 87"/>
                  <a:gd name="T60" fmla="*/ 2147483647 w 35"/>
                  <a:gd name="T61" fmla="*/ 2147483647 h 87"/>
                  <a:gd name="T62" fmla="*/ 2147483647 w 35"/>
                  <a:gd name="T63" fmla="*/ 2147483647 h 87"/>
                  <a:gd name="T64" fmla="*/ 2147483647 w 35"/>
                  <a:gd name="T65" fmla="*/ 2147483647 h 87"/>
                  <a:gd name="T66" fmla="*/ 2147483647 w 35"/>
                  <a:gd name="T67" fmla="*/ 2147483647 h 87"/>
                  <a:gd name="T68" fmla="*/ 2147483647 w 35"/>
                  <a:gd name="T69" fmla="*/ 2147483647 h 87"/>
                  <a:gd name="T70" fmla="*/ 2147483647 w 35"/>
                  <a:gd name="T71" fmla="*/ 2147483647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52" name="Freeform 1139"/>
              <p:cNvSpPr>
                <a:spLocks noChangeAspect="1"/>
              </p:cNvSpPr>
              <p:nvPr/>
            </p:nvSpPr>
            <p:spPr bwMode="auto">
              <a:xfrm rot="10800000">
                <a:off x="1106080" y="3149757"/>
                <a:ext cx="30590" cy="229112"/>
              </a:xfrm>
              <a:custGeom>
                <a:avLst/>
                <a:gdLst>
                  <a:gd name="T0" fmla="*/ 2147483647 w 8"/>
                  <a:gd name="T1" fmla="*/ 2147483647 h 54"/>
                  <a:gd name="T2" fmla="*/ 2147483647 w 8"/>
                  <a:gd name="T3" fmla="*/ 2147483647 h 54"/>
                  <a:gd name="T4" fmla="*/ 2147483647 w 8"/>
                  <a:gd name="T5" fmla="*/ 2147483647 h 54"/>
                  <a:gd name="T6" fmla="*/ 2147483647 w 8"/>
                  <a:gd name="T7" fmla="*/ 2147483647 h 54"/>
                  <a:gd name="T8" fmla="*/ 2147483647 w 8"/>
                  <a:gd name="T9" fmla="*/ 2147483647 h 54"/>
                  <a:gd name="T10" fmla="*/ 0 w 8"/>
                  <a:gd name="T11" fmla="*/ 0 h 54"/>
                  <a:gd name="T12" fmla="*/ 2147483647 w 8"/>
                  <a:gd name="T13" fmla="*/ 2147483647 h 54"/>
                  <a:gd name="T14" fmla="*/ 2147483647 w 8"/>
                  <a:gd name="T15" fmla="*/ 2147483647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53" name="Oval 1140"/>
              <p:cNvSpPr>
                <a:spLocks noChangeAspect="1" noChangeArrowheads="1"/>
              </p:cNvSpPr>
              <p:nvPr/>
            </p:nvSpPr>
            <p:spPr bwMode="auto">
              <a:xfrm rot="10800000">
                <a:off x="1151965" y="3628665"/>
                <a:ext cx="87183" cy="97054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46" name="Group 1141"/>
            <p:cNvGrpSpPr>
              <a:grpSpLocks noChangeAspect="1"/>
            </p:cNvGrpSpPr>
            <p:nvPr/>
          </p:nvGrpSpPr>
          <p:grpSpPr bwMode="auto">
            <a:xfrm>
              <a:off x="1294941" y="2419186"/>
              <a:ext cx="267951" cy="641195"/>
              <a:chOff x="629" y="1829"/>
              <a:chExt cx="175" cy="403"/>
            </a:xfrm>
          </p:grpSpPr>
          <p:sp>
            <p:nvSpPr>
              <p:cNvPr id="23643" name="Oval 114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44" name="Oval 114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45" name="Freeform 114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46" name="Freeform 114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47" name="Freeform 114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48" name="Oval 114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47" name="Group 1148"/>
            <p:cNvGrpSpPr>
              <a:grpSpLocks noChangeAspect="1"/>
            </p:cNvGrpSpPr>
            <p:nvPr/>
          </p:nvGrpSpPr>
          <p:grpSpPr bwMode="auto">
            <a:xfrm rot="10800000">
              <a:off x="1303584" y="3144984"/>
              <a:ext cx="267951" cy="641195"/>
              <a:chOff x="629" y="1829"/>
              <a:chExt cx="175" cy="403"/>
            </a:xfrm>
          </p:grpSpPr>
          <p:sp>
            <p:nvSpPr>
              <p:cNvPr id="23637" name="Oval 114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38" name="Oval 115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39" name="Freeform 115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40" name="Freeform 115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41" name="Freeform 115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42" name="Oval 115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48" name="Group 1155"/>
            <p:cNvGrpSpPr>
              <a:grpSpLocks noChangeAspect="1"/>
            </p:cNvGrpSpPr>
            <p:nvPr/>
          </p:nvGrpSpPr>
          <p:grpSpPr bwMode="auto">
            <a:xfrm>
              <a:off x="1571536" y="2419186"/>
              <a:ext cx="267951" cy="641195"/>
              <a:chOff x="629" y="1829"/>
              <a:chExt cx="175" cy="403"/>
            </a:xfrm>
          </p:grpSpPr>
          <p:sp>
            <p:nvSpPr>
              <p:cNvPr id="23631" name="Oval 115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32" name="Oval 115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33" name="Freeform 115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34" name="Freeform 115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35" name="Freeform 116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36" name="Oval 116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49" name="Group 1162"/>
            <p:cNvGrpSpPr>
              <a:grpSpLocks noChangeAspect="1"/>
            </p:cNvGrpSpPr>
            <p:nvPr/>
          </p:nvGrpSpPr>
          <p:grpSpPr bwMode="auto">
            <a:xfrm rot="10800000">
              <a:off x="1580179" y="3144984"/>
              <a:ext cx="267951" cy="641195"/>
              <a:chOff x="629" y="1829"/>
              <a:chExt cx="175" cy="403"/>
            </a:xfrm>
          </p:grpSpPr>
          <p:sp>
            <p:nvSpPr>
              <p:cNvPr id="23625" name="Oval 116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26" name="Oval 116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27" name="Freeform 116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28" name="Freeform 116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29" name="Freeform 116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30" name="Oval 116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50" name="Group 1169"/>
            <p:cNvGrpSpPr>
              <a:grpSpLocks noChangeAspect="1"/>
            </p:cNvGrpSpPr>
            <p:nvPr/>
          </p:nvGrpSpPr>
          <p:grpSpPr bwMode="auto">
            <a:xfrm>
              <a:off x="1852452" y="2419186"/>
              <a:ext cx="267951" cy="641195"/>
              <a:chOff x="629" y="1829"/>
              <a:chExt cx="175" cy="403"/>
            </a:xfrm>
          </p:grpSpPr>
          <p:sp>
            <p:nvSpPr>
              <p:cNvPr id="23619" name="Oval 117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20" name="Oval 117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21" name="Freeform 117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22" name="Freeform 117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23" name="Freeform 117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24" name="Oval 117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51" name="Group 1176"/>
            <p:cNvGrpSpPr>
              <a:grpSpLocks noChangeAspect="1"/>
            </p:cNvGrpSpPr>
            <p:nvPr/>
          </p:nvGrpSpPr>
          <p:grpSpPr bwMode="auto">
            <a:xfrm rot="10800000">
              <a:off x="1861096" y="3144984"/>
              <a:ext cx="267951" cy="641195"/>
              <a:chOff x="629" y="1829"/>
              <a:chExt cx="175" cy="403"/>
            </a:xfrm>
          </p:grpSpPr>
          <p:sp>
            <p:nvSpPr>
              <p:cNvPr id="23613" name="Oval 117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14" name="Oval 117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15" name="Freeform 117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16" name="Freeform 118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17" name="Freeform 118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18" name="Oval 118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52" name="Group 1183"/>
            <p:cNvGrpSpPr>
              <a:grpSpLocks noChangeAspect="1"/>
            </p:cNvGrpSpPr>
            <p:nvPr/>
          </p:nvGrpSpPr>
          <p:grpSpPr bwMode="auto">
            <a:xfrm>
              <a:off x="2146334" y="2410281"/>
              <a:ext cx="267951" cy="641195"/>
              <a:chOff x="629" y="1829"/>
              <a:chExt cx="175" cy="403"/>
            </a:xfrm>
          </p:grpSpPr>
          <p:sp>
            <p:nvSpPr>
              <p:cNvPr id="23607" name="Oval 118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08" name="Oval 118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09" name="Freeform 118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10" name="Freeform 118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11" name="Freeform 118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12" name="Oval 118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56" name="Group 1190"/>
            <p:cNvGrpSpPr>
              <a:grpSpLocks noChangeAspect="1"/>
            </p:cNvGrpSpPr>
            <p:nvPr/>
          </p:nvGrpSpPr>
          <p:grpSpPr bwMode="auto">
            <a:xfrm rot="10800000">
              <a:off x="2154978" y="3136078"/>
              <a:ext cx="267951" cy="641195"/>
              <a:chOff x="629" y="1829"/>
              <a:chExt cx="175" cy="403"/>
            </a:xfrm>
          </p:grpSpPr>
          <p:sp>
            <p:nvSpPr>
              <p:cNvPr id="23601" name="Oval 119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02" name="Oval 119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03" name="Freeform 119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04" name="Freeform 119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05" name="Freeform 119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06" name="Oval 119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58" name="Group 1197"/>
            <p:cNvGrpSpPr>
              <a:grpSpLocks noChangeAspect="1"/>
            </p:cNvGrpSpPr>
            <p:nvPr/>
          </p:nvGrpSpPr>
          <p:grpSpPr bwMode="auto">
            <a:xfrm>
              <a:off x="2431573" y="2410281"/>
              <a:ext cx="267951" cy="641195"/>
              <a:chOff x="629" y="1829"/>
              <a:chExt cx="175" cy="403"/>
            </a:xfrm>
          </p:grpSpPr>
          <p:sp>
            <p:nvSpPr>
              <p:cNvPr id="23595" name="Oval 119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96" name="Oval 119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97" name="Freeform 120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98" name="Freeform 120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99" name="Freeform 120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600" name="Oval 120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59" name="Group 1204"/>
            <p:cNvGrpSpPr>
              <a:grpSpLocks noChangeAspect="1"/>
            </p:cNvGrpSpPr>
            <p:nvPr/>
          </p:nvGrpSpPr>
          <p:grpSpPr bwMode="auto">
            <a:xfrm rot="10800000">
              <a:off x="2440217" y="3136078"/>
              <a:ext cx="267951" cy="641195"/>
              <a:chOff x="629" y="1829"/>
              <a:chExt cx="175" cy="403"/>
            </a:xfrm>
          </p:grpSpPr>
          <p:sp>
            <p:nvSpPr>
              <p:cNvPr id="23589" name="Oval 120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90" name="Oval 120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91" name="Freeform 120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92" name="Freeform 120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93" name="Freeform 120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94" name="Oval 121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60" name="Group 1211"/>
            <p:cNvGrpSpPr>
              <a:grpSpLocks noChangeAspect="1"/>
            </p:cNvGrpSpPr>
            <p:nvPr/>
          </p:nvGrpSpPr>
          <p:grpSpPr bwMode="auto">
            <a:xfrm>
              <a:off x="2708168" y="2410281"/>
              <a:ext cx="267951" cy="641195"/>
              <a:chOff x="629" y="1829"/>
              <a:chExt cx="175" cy="403"/>
            </a:xfrm>
          </p:grpSpPr>
          <p:sp>
            <p:nvSpPr>
              <p:cNvPr id="23583" name="Oval 121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84" name="Oval 121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85" name="Freeform 121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86" name="Freeform 121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87" name="Freeform 121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88" name="Oval 121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61" name="Group 1218"/>
            <p:cNvGrpSpPr>
              <a:grpSpLocks noChangeAspect="1"/>
            </p:cNvGrpSpPr>
            <p:nvPr/>
          </p:nvGrpSpPr>
          <p:grpSpPr bwMode="auto">
            <a:xfrm rot="10800000">
              <a:off x="2716811" y="3136078"/>
              <a:ext cx="267951" cy="641195"/>
              <a:chOff x="629" y="1829"/>
              <a:chExt cx="175" cy="403"/>
            </a:xfrm>
          </p:grpSpPr>
          <p:sp>
            <p:nvSpPr>
              <p:cNvPr id="23577" name="Oval 121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78" name="Oval 122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79" name="Freeform 122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80" name="Freeform 122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81" name="Freeform 122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82" name="Oval 122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62" name="Group 1225"/>
            <p:cNvGrpSpPr>
              <a:grpSpLocks noChangeAspect="1"/>
            </p:cNvGrpSpPr>
            <p:nvPr/>
          </p:nvGrpSpPr>
          <p:grpSpPr bwMode="auto">
            <a:xfrm>
              <a:off x="2989085" y="2410281"/>
              <a:ext cx="267951" cy="641195"/>
              <a:chOff x="629" y="1829"/>
              <a:chExt cx="175" cy="403"/>
            </a:xfrm>
          </p:grpSpPr>
          <p:sp>
            <p:nvSpPr>
              <p:cNvPr id="23571" name="Oval 122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72" name="Oval 122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73" name="Freeform 122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74" name="Freeform 122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75" name="Freeform 123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76" name="Oval 123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63" name="Group 1232"/>
            <p:cNvGrpSpPr>
              <a:grpSpLocks noChangeAspect="1"/>
            </p:cNvGrpSpPr>
            <p:nvPr/>
          </p:nvGrpSpPr>
          <p:grpSpPr bwMode="auto">
            <a:xfrm rot="10800000">
              <a:off x="2997728" y="3136078"/>
              <a:ext cx="267951" cy="641195"/>
              <a:chOff x="629" y="1829"/>
              <a:chExt cx="175" cy="403"/>
            </a:xfrm>
          </p:grpSpPr>
          <p:sp>
            <p:nvSpPr>
              <p:cNvPr id="23565" name="Oval 123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66" name="Oval 123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67" name="Freeform 123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68" name="Freeform 123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69" name="Freeform 123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70" name="Oval 123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64" name="Group 1239"/>
            <p:cNvGrpSpPr>
              <a:grpSpLocks noChangeAspect="1"/>
            </p:cNvGrpSpPr>
            <p:nvPr/>
          </p:nvGrpSpPr>
          <p:grpSpPr bwMode="auto">
            <a:xfrm>
              <a:off x="3282967" y="2410281"/>
              <a:ext cx="267951" cy="641195"/>
              <a:chOff x="629" y="1829"/>
              <a:chExt cx="175" cy="403"/>
            </a:xfrm>
          </p:grpSpPr>
          <p:sp>
            <p:nvSpPr>
              <p:cNvPr id="23559" name="Oval 124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60" name="Oval 124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61" name="Freeform 124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62" name="Freeform 124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63" name="Freeform 124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64" name="Oval 124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65" name="Group 1246"/>
            <p:cNvGrpSpPr>
              <a:grpSpLocks noChangeAspect="1"/>
            </p:cNvGrpSpPr>
            <p:nvPr/>
          </p:nvGrpSpPr>
          <p:grpSpPr bwMode="auto">
            <a:xfrm rot="10800000">
              <a:off x="3291610" y="3136078"/>
              <a:ext cx="267951" cy="641195"/>
              <a:chOff x="629" y="1829"/>
              <a:chExt cx="175" cy="403"/>
            </a:xfrm>
          </p:grpSpPr>
          <p:sp>
            <p:nvSpPr>
              <p:cNvPr id="23553" name="Oval 124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54" name="Oval 124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55" name="Freeform 124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56" name="Freeform 125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57" name="Freeform 125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58" name="Oval 125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66" name="Group 1253"/>
            <p:cNvGrpSpPr>
              <a:grpSpLocks noChangeAspect="1"/>
            </p:cNvGrpSpPr>
            <p:nvPr/>
          </p:nvGrpSpPr>
          <p:grpSpPr bwMode="auto">
            <a:xfrm>
              <a:off x="3084164" y="2410281"/>
              <a:ext cx="730383" cy="641195"/>
              <a:chOff x="318" y="1829"/>
              <a:chExt cx="486" cy="403"/>
            </a:xfrm>
          </p:grpSpPr>
          <p:sp>
            <p:nvSpPr>
              <p:cNvPr id="23547" name="Oval 125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48" name="Oval 125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49" name="Freeform 125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50" name="Freeform 1257"/>
              <p:cNvSpPr>
                <a:spLocks noChangeAspect="1"/>
              </p:cNvSpPr>
              <p:nvPr/>
            </p:nvSpPr>
            <p:spPr bwMode="auto">
              <a:xfrm>
                <a:off x="318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51" name="Freeform 125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52" name="Oval 125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67" name="Group 1260"/>
            <p:cNvGrpSpPr>
              <a:grpSpLocks noChangeAspect="1"/>
            </p:cNvGrpSpPr>
            <p:nvPr/>
          </p:nvGrpSpPr>
          <p:grpSpPr bwMode="auto">
            <a:xfrm rot="10800000">
              <a:off x="3576849" y="3136078"/>
              <a:ext cx="267951" cy="641195"/>
              <a:chOff x="629" y="1829"/>
              <a:chExt cx="175" cy="403"/>
            </a:xfrm>
          </p:grpSpPr>
          <p:sp>
            <p:nvSpPr>
              <p:cNvPr id="23541" name="Oval 126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42" name="Oval 126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43" name="Freeform 126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44" name="Freeform 126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45" name="Freeform 126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46" name="Oval 126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28" name="Group 1267"/>
            <p:cNvGrpSpPr>
              <a:grpSpLocks noChangeAspect="1"/>
            </p:cNvGrpSpPr>
            <p:nvPr/>
          </p:nvGrpSpPr>
          <p:grpSpPr bwMode="auto">
            <a:xfrm>
              <a:off x="3844800" y="2410281"/>
              <a:ext cx="267951" cy="641195"/>
              <a:chOff x="629" y="1829"/>
              <a:chExt cx="175" cy="403"/>
            </a:xfrm>
          </p:grpSpPr>
          <p:sp>
            <p:nvSpPr>
              <p:cNvPr id="23535" name="Oval 126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36" name="Oval 126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37" name="Freeform 127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38" name="Freeform 127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39" name="Freeform 127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40" name="Oval 127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29" name="Group 1274"/>
            <p:cNvGrpSpPr>
              <a:grpSpLocks noChangeAspect="1"/>
            </p:cNvGrpSpPr>
            <p:nvPr/>
          </p:nvGrpSpPr>
          <p:grpSpPr bwMode="auto">
            <a:xfrm rot="10800000">
              <a:off x="3853444" y="3136078"/>
              <a:ext cx="267951" cy="641195"/>
              <a:chOff x="629" y="1829"/>
              <a:chExt cx="175" cy="403"/>
            </a:xfrm>
          </p:grpSpPr>
          <p:sp>
            <p:nvSpPr>
              <p:cNvPr id="23529" name="Oval 127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30" name="Oval 127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31" name="Freeform 127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32" name="Freeform 127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33" name="Freeform 127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34" name="Oval 128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30" name="Group 1281"/>
            <p:cNvGrpSpPr>
              <a:grpSpLocks noChangeAspect="1"/>
            </p:cNvGrpSpPr>
            <p:nvPr/>
          </p:nvGrpSpPr>
          <p:grpSpPr bwMode="auto">
            <a:xfrm>
              <a:off x="4125717" y="2410281"/>
              <a:ext cx="267951" cy="641195"/>
              <a:chOff x="629" y="1829"/>
              <a:chExt cx="175" cy="403"/>
            </a:xfrm>
          </p:grpSpPr>
          <p:sp>
            <p:nvSpPr>
              <p:cNvPr id="23523" name="Oval 128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24" name="Oval 128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25" name="Freeform 128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26" name="Freeform 128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27" name="Freeform 128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28" name="Oval 128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31" name="Group 1288"/>
            <p:cNvGrpSpPr>
              <a:grpSpLocks noChangeAspect="1"/>
            </p:cNvGrpSpPr>
            <p:nvPr/>
          </p:nvGrpSpPr>
          <p:grpSpPr bwMode="auto">
            <a:xfrm rot="10800000">
              <a:off x="4082499" y="3136078"/>
              <a:ext cx="319813" cy="641195"/>
              <a:chOff x="629" y="1829"/>
              <a:chExt cx="209" cy="403"/>
            </a:xfrm>
          </p:grpSpPr>
          <p:sp>
            <p:nvSpPr>
              <p:cNvPr id="23517" name="Oval 128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18" name="Oval 129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19" name="Freeform 129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20" name="Freeform 129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21" name="Freeform 1293"/>
              <p:cNvSpPr>
                <a:spLocks noChangeAspect="1"/>
              </p:cNvSpPr>
              <p:nvPr/>
            </p:nvSpPr>
            <p:spPr bwMode="auto">
              <a:xfrm>
                <a:off x="818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22" name="Oval 129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32" name="Group 1295"/>
            <p:cNvGrpSpPr>
              <a:grpSpLocks noChangeAspect="1"/>
            </p:cNvGrpSpPr>
            <p:nvPr/>
          </p:nvGrpSpPr>
          <p:grpSpPr bwMode="auto">
            <a:xfrm>
              <a:off x="4419599" y="2401375"/>
              <a:ext cx="267951" cy="641195"/>
              <a:chOff x="629" y="1829"/>
              <a:chExt cx="175" cy="403"/>
            </a:xfrm>
          </p:grpSpPr>
          <p:sp>
            <p:nvSpPr>
              <p:cNvPr id="23511" name="Oval 129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12" name="Oval 129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13" name="Freeform 129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14" name="Freeform 129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15" name="Freeform 130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16" name="Oval 130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33" name="Group 1302"/>
            <p:cNvGrpSpPr>
              <a:grpSpLocks noChangeAspect="1"/>
            </p:cNvGrpSpPr>
            <p:nvPr/>
          </p:nvGrpSpPr>
          <p:grpSpPr bwMode="auto">
            <a:xfrm rot="10800000">
              <a:off x="4428242" y="3127173"/>
              <a:ext cx="267951" cy="641195"/>
              <a:chOff x="629" y="1829"/>
              <a:chExt cx="175" cy="403"/>
            </a:xfrm>
          </p:grpSpPr>
          <p:sp>
            <p:nvSpPr>
              <p:cNvPr id="23505" name="Oval 130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06" name="Oval 130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07" name="Freeform 130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08" name="Freeform 130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09" name="Freeform 130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10" name="Oval 130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34" name="Group 1309"/>
            <p:cNvGrpSpPr>
              <a:grpSpLocks noChangeAspect="1"/>
            </p:cNvGrpSpPr>
            <p:nvPr/>
          </p:nvGrpSpPr>
          <p:grpSpPr bwMode="auto">
            <a:xfrm>
              <a:off x="4704837" y="2401375"/>
              <a:ext cx="267951" cy="641195"/>
              <a:chOff x="629" y="1829"/>
              <a:chExt cx="175" cy="403"/>
            </a:xfrm>
          </p:grpSpPr>
          <p:sp>
            <p:nvSpPr>
              <p:cNvPr id="23499" name="Oval 131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00" name="Oval 131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01" name="Freeform 131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02" name="Freeform 131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03" name="Freeform 131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504" name="Oval 131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35" name="Group 1316"/>
            <p:cNvGrpSpPr>
              <a:grpSpLocks noChangeAspect="1"/>
            </p:cNvGrpSpPr>
            <p:nvPr/>
          </p:nvGrpSpPr>
          <p:grpSpPr bwMode="auto">
            <a:xfrm rot="10800000">
              <a:off x="4713481" y="3127173"/>
              <a:ext cx="267951" cy="641195"/>
              <a:chOff x="629" y="1829"/>
              <a:chExt cx="175" cy="403"/>
            </a:xfrm>
          </p:grpSpPr>
          <p:sp>
            <p:nvSpPr>
              <p:cNvPr id="23493" name="Oval 131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94" name="Oval 131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95" name="Freeform 131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96" name="Freeform 132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97" name="Freeform 132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98" name="Oval 132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36" name="Group 1323"/>
            <p:cNvGrpSpPr>
              <a:grpSpLocks noChangeAspect="1"/>
            </p:cNvGrpSpPr>
            <p:nvPr/>
          </p:nvGrpSpPr>
          <p:grpSpPr bwMode="auto">
            <a:xfrm>
              <a:off x="4981432" y="2401375"/>
              <a:ext cx="267951" cy="641195"/>
              <a:chOff x="629" y="1829"/>
              <a:chExt cx="175" cy="403"/>
            </a:xfrm>
          </p:grpSpPr>
          <p:sp>
            <p:nvSpPr>
              <p:cNvPr id="23487" name="Oval 132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88" name="Oval 132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89" name="Freeform 132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90" name="Freeform 132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91" name="Freeform 132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92" name="Oval 132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37" name="Group 1330"/>
            <p:cNvGrpSpPr>
              <a:grpSpLocks noChangeAspect="1"/>
            </p:cNvGrpSpPr>
            <p:nvPr/>
          </p:nvGrpSpPr>
          <p:grpSpPr bwMode="auto">
            <a:xfrm rot="10800000">
              <a:off x="4990076" y="3127173"/>
              <a:ext cx="267951" cy="641195"/>
              <a:chOff x="629" y="1829"/>
              <a:chExt cx="175" cy="403"/>
            </a:xfrm>
          </p:grpSpPr>
          <p:sp>
            <p:nvSpPr>
              <p:cNvPr id="23481" name="Oval 133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82" name="Oval 133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83" name="Freeform 133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84" name="Freeform 133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85" name="Freeform 133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86" name="Oval 133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38" name="Group 1337"/>
            <p:cNvGrpSpPr>
              <a:grpSpLocks noChangeAspect="1"/>
            </p:cNvGrpSpPr>
            <p:nvPr/>
          </p:nvGrpSpPr>
          <p:grpSpPr bwMode="auto">
            <a:xfrm>
              <a:off x="5262349" y="2401375"/>
              <a:ext cx="267951" cy="641195"/>
              <a:chOff x="629" y="1829"/>
              <a:chExt cx="175" cy="403"/>
            </a:xfrm>
          </p:grpSpPr>
          <p:sp>
            <p:nvSpPr>
              <p:cNvPr id="23475" name="Oval 133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76" name="Oval 133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77" name="Freeform 134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78" name="Freeform 134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79" name="Freeform 134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80" name="Oval 134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39" name="Group 1344"/>
            <p:cNvGrpSpPr>
              <a:grpSpLocks noChangeAspect="1"/>
            </p:cNvGrpSpPr>
            <p:nvPr/>
          </p:nvGrpSpPr>
          <p:grpSpPr bwMode="auto">
            <a:xfrm rot="10800000">
              <a:off x="5270992" y="3127173"/>
              <a:ext cx="267951" cy="641195"/>
              <a:chOff x="629" y="1829"/>
              <a:chExt cx="175" cy="403"/>
            </a:xfrm>
          </p:grpSpPr>
          <p:sp>
            <p:nvSpPr>
              <p:cNvPr id="23469" name="Oval 134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70" name="Oval 134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71" name="Freeform 134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72" name="Freeform 134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73" name="Freeform 134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74" name="Oval 135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40" name="Group 679"/>
            <p:cNvGrpSpPr>
              <a:grpSpLocks noChangeAspect="1"/>
            </p:cNvGrpSpPr>
            <p:nvPr/>
          </p:nvGrpSpPr>
          <p:grpSpPr bwMode="auto">
            <a:xfrm>
              <a:off x="5883039" y="2132758"/>
              <a:ext cx="267951" cy="641195"/>
              <a:chOff x="629" y="1829"/>
              <a:chExt cx="175" cy="403"/>
            </a:xfrm>
          </p:grpSpPr>
          <p:sp>
            <p:nvSpPr>
              <p:cNvPr id="23463" name="Oval 68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64" name="Oval 68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65" name="Freeform 68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66" name="Freeform 68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67" name="Freeform 68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68" name="Oval 68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41" name="Group 686"/>
            <p:cNvGrpSpPr>
              <a:grpSpLocks noChangeAspect="1"/>
            </p:cNvGrpSpPr>
            <p:nvPr/>
          </p:nvGrpSpPr>
          <p:grpSpPr bwMode="auto">
            <a:xfrm rot="10800000">
              <a:off x="5891682" y="2858555"/>
              <a:ext cx="267951" cy="641195"/>
              <a:chOff x="629" y="1829"/>
              <a:chExt cx="175" cy="403"/>
            </a:xfrm>
          </p:grpSpPr>
          <p:sp>
            <p:nvSpPr>
              <p:cNvPr id="23457" name="Oval 68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58" name="Oval 68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59" name="Freeform 68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60" name="Freeform 69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61" name="Freeform 69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62" name="Oval 69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42" name="Group 693"/>
            <p:cNvGrpSpPr>
              <a:grpSpLocks noChangeAspect="1"/>
            </p:cNvGrpSpPr>
            <p:nvPr/>
          </p:nvGrpSpPr>
          <p:grpSpPr bwMode="auto">
            <a:xfrm>
              <a:off x="6168277" y="2132758"/>
              <a:ext cx="267951" cy="641195"/>
              <a:chOff x="629" y="1829"/>
              <a:chExt cx="175" cy="403"/>
            </a:xfrm>
          </p:grpSpPr>
          <p:sp>
            <p:nvSpPr>
              <p:cNvPr id="23451" name="Oval 69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52" name="Oval 69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53" name="Freeform 69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54" name="Freeform 69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55" name="Freeform 69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56" name="Oval 69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43" name="Group 700"/>
            <p:cNvGrpSpPr>
              <a:grpSpLocks noChangeAspect="1"/>
            </p:cNvGrpSpPr>
            <p:nvPr/>
          </p:nvGrpSpPr>
          <p:grpSpPr bwMode="auto">
            <a:xfrm rot="10800000">
              <a:off x="6176921" y="2858555"/>
              <a:ext cx="267951" cy="641195"/>
              <a:chOff x="629" y="1829"/>
              <a:chExt cx="175" cy="403"/>
            </a:xfrm>
          </p:grpSpPr>
          <p:sp>
            <p:nvSpPr>
              <p:cNvPr id="23445" name="Oval 70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46" name="Oval 70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47" name="Freeform 70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48" name="Freeform 70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49" name="Freeform 70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50" name="Oval 70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44" name="Group 707"/>
            <p:cNvGrpSpPr>
              <a:grpSpLocks noChangeAspect="1"/>
            </p:cNvGrpSpPr>
            <p:nvPr/>
          </p:nvGrpSpPr>
          <p:grpSpPr bwMode="auto">
            <a:xfrm>
              <a:off x="6444872" y="2132758"/>
              <a:ext cx="267951" cy="641195"/>
              <a:chOff x="629" y="1829"/>
              <a:chExt cx="175" cy="403"/>
            </a:xfrm>
          </p:grpSpPr>
          <p:sp>
            <p:nvSpPr>
              <p:cNvPr id="23439" name="Oval 70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40" name="Oval 70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41" name="Freeform 71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42" name="Freeform 71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43" name="Freeform 71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44" name="Oval 71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45" name="Group 714"/>
            <p:cNvGrpSpPr>
              <a:grpSpLocks noChangeAspect="1"/>
            </p:cNvGrpSpPr>
            <p:nvPr/>
          </p:nvGrpSpPr>
          <p:grpSpPr bwMode="auto">
            <a:xfrm rot="10800000">
              <a:off x="6453516" y="2858555"/>
              <a:ext cx="267951" cy="641195"/>
              <a:chOff x="629" y="1829"/>
              <a:chExt cx="175" cy="403"/>
            </a:xfrm>
          </p:grpSpPr>
          <p:sp>
            <p:nvSpPr>
              <p:cNvPr id="23433" name="Oval 71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34" name="Oval 71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35" name="Freeform 71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36" name="Freeform 71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37" name="Freeform 71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38" name="Oval 72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46" name="Group 721"/>
            <p:cNvGrpSpPr>
              <a:grpSpLocks noChangeAspect="1"/>
            </p:cNvGrpSpPr>
            <p:nvPr/>
          </p:nvGrpSpPr>
          <p:grpSpPr bwMode="auto">
            <a:xfrm>
              <a:off x="6725789" y="2132758"/>
              <a:ext cx="267951" cy="641195"/>
              <a:chOff x="629" y="1829"/>
              <a:chExt cx="175" cy="403"/>
            </a:xfrm>
          </p:grpSpPr>
          <p:sp>
            <p:nvSpPr>
              <p:cNvPr id="23427" name="Oval 72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28" name="Oval 72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29" name="Freeform 72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30" name="Freeform 72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31" name="Freeform 72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32" name="Oval 72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47" name="Group 728"/>
            <p:cNvGrpSpPr>
              <a:grpSpLocks noChangeAspect="1"/>
            </p:cNvGrpSpPr>
            <p:nvPr/>
          </p:nvGrpSpPr>
          <p:grpSpPr bwMode="auto">
            <a:xfrm rot="10800000">
              <a:off x="6734432" y="2858555"/>
              <a:ext cx="267951" cy="641195"/>
              <a:chOff x="629" y="1829"/>
              <a:chExt cx="175" cy="403"/>
            </a:xfrm>
          </p:grpSpPr>
          <p:sp>
            <p:nvSpPr>
              <p:cNvPr id="23421" name="Oval 72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22" name="Oval 73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23" name="Freeform 73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24" name="Freeform 73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25" name="Freeform 73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26" name="Oval 73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48" name="Group 735"/>
            <p:cNvGrpSpPr>
              <a:grpSpLocks noChangeAspect="1"/>
            </p:cNvGrpSpPr>
            <p:nvPr/>
          </p:nvGrpSpPr>
          <p:grpSpPr bwMode="auto">
            <a:xfrm>
              <a:off x="7019671" y="2123852"/>
              <a:ext cx="267951" cy="641195"/>
              <a:chOff x="629" y="1829"/>
              <a:chExt cx="175" cy="403"/>
            </a:xfrm>
          </p:grpSpPr>
          <p:sp>
            <p:nvSpPr>
              <p:cNvPr id="23415" name="Oval 73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16" name="Oval 73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17" name="Freeform 73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18" name="Freeform 73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19" name="Freeform 74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20" name="Oval 74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50" name="Group 742"/>
            <p:cNvGrpSpPr>
              <a:grpSpLocks noChangeAspect="1"/>
            </p:cNvGrpSpPr>
            <p:nvPr/>
          </p:nvGrpSpPr>
          <p:grpSpPr bwMode="auto">
            <a:xfrm rot="10800000">
              <a:off x="7028315" y="2849650"/>
              <a:ext cx="267951" cy="641195"/>
              <a:chOff x="629" y="1829"/>
              <a:chExt cx="175" cy="403"/>
            </a:xfrm>
          </p:grpSpPr>
          <p:sp>
            <p:nvSpPr>
              <p:cNvPr id="23409" name="Oval 74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10" name="Oval 74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11" name="Freeform 74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12" name="Freeform 74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13" name="Freeform 74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14" name="Oval 74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52" name="Group 749"/>
            <p:cNvGrpSpPr>
              <a:grpSpLocks noChangeAspect="1"/>
            </p:cNvGrpSpPr>
            <p:nvPr/>
          </p:nvGrpSpPr>
          <p:grpSpPr bwMode="auto">
            <a:xfrm>
              <a:off x="7304909" y="2123852"/>
              <a:ext cx="267951" cy="641195"/>
              <a:chOff x="629" y="1829"/>
              <a:chExt cx="175" cy="403"/>
            </a:xfrm>
          </p:grpSpPr>
          <p:sp>
            <p:nvSpPr>
              <p:cNvPr id="23403" name="Oval 75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04" name="Oval 75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05" name="Freeform 75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06" name="Freeform 75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07" name="Freeform 75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08" name="Oval 75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53" name="Group 756"/>
            <p:cNvGrpSpPr>
              <a:grpSpLocks noChangeAspect="1"/>
            </p:cNvGrpSpPr>
            <p:nvPr/>
          </p:nvGrpSpPr>
          <p:grpSpPr bwMode="auto">
            <a:xfrm rot="10800000">
              <a:off x="7313553" y="2849650"/>
              <a:ext cx="267951" cy="641195"/>
              <a:chOff x="629" y="1829"/>
              <a:chExt cx="175" cy="403"/>
            </a:xfrm>
          </p:grpSpPr>
          <p:sp>
            <p:nvSpPr>
              <p:cNvPr id="23397" name="Oval 75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98" name="Oval 75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99" name="Freeform 75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00" name="Freeform 76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01" name="Freeform 76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402" name="Oval 76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54" name="Group 763"/>
            <p:cNvGrpSpPr>
              <a:grpSpLocks noChangeAspect="1"/>
            </p:cNvGrpSpPr>
            <p:nvPr/>
          </p:nvGrpSpPr>
          <p:grpSpPr bwMode="auto">
            <a:xfrm>
              <a:off x="7581504" y="2123852"/>
              <a:ext cx="267951" cy="641195"/>
              <a:chOff x="629" y="1829"/>
              <a:chExt cx="175" cy="403"/>
            </a:xfrm>
          </p:grpSpPr>
          <p:sp>
            <p:nvSpPr>
              <p:cNvPr id="23391" name="Oval 76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92" name="Oval 76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93" name="Freeform 76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94" name="Freeform 76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95" name="Freeform 76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96" name="Oval 76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55" name="Group 770"/>
            <p:cNvGrpSpPr>
              <a:grpSpLocks noChangeAspect="1"/>
            </p:cNvGrpSpPr>
            <p:nvPr/>
          </p:nvGrpSpPr>
          <p:grpSpPr bwMode="auto">
            <a:xfrm rot="10800000">
              <a:off x="7590148" y="2849650"/>
              <a:ext cx="267951" cy="641195"/>
              <a:chOff x="629" y="1829"/>
              <a:chExt cx="175" cy="403"/>
            </a:xfrm>
          </p:grpSpPr>
          <p:sp>
            <p:nvSpPr>
              <p:cNvPr id="23385" name="Oval 77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86" name="Oval 77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87" name="Freeform 77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88" name="Freeform 77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89" name="Freeform 77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90" name="Oval 77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68" name="Group 777"/>
            <p:cNvGrpSpPr>
              <a:grpSpLocks noChangeAspect="1"/>
            </p:cNvGrpSpPr>
            <p:nvPr/>
          </p:nvGrpSpPr>
          <p:grpSpPr bwMode="auto">
            <a:xfrm>
              <a:off x="7862421" y="2123852"/>
              <a:ext cx="267951" cy="641195"/>
              <a:chOff x="629" y="1829"/>
              <a:chExt cx="175" cy="403"/>
            </a:xfrm>
          </p:grpSpPr>
          <p:sp>
            <p:nvSpPr>
              <p:cNvPr id="23379" name="Oval 77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80" name="Oval 77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81" name="Freeform 78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82" name="Freeform 78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83" name="Freeform 78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84" name="Oval 78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69" name="Group 784"/>
            <p:cNvGrpSpPr>
              <a:grpSpLocks noChangeAspect="1"/>
            </p:cNvGrpSpPr>
            <p:nvPr/>
          </p:nvGrpSpPr>
          <p:grpSpPr bwMode="auto">
            <a:xfrm rot="10800000">
              <a:off x="7871065" y="2849650"/>
              <a:ext cx="267951" cy="641195"/>
              <a:chOff x="629" y="1829"/>
              <a:chExt cx="175" cy="403"/>
            </a:xfrm>
          </p:grpSpPr>
          <p:sp>
            <p:nvSpPr>
              <p:cNvPr id="23373" name="Oval 78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74" name="Oval 78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75" name="Freeform 78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76" name="Freeform 78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77" name="Freeform 78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78" name="Oval 79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70" name="Group 791"/>
            <p:cNvGrpSpPr>
              <a:grpSpLocks noChangeAspect="1"/>
            </p:cNvGrpSpPr>
            <p:nvPr/>
          </p:nvGrpSpPr>
          <p:grpSpPr bwMode="auto">
            <a:xfrm>
              <a:off x="8156303" y="2123852"/>
              <a:ext cx="267951" cy="641195"/>
              <a:chOff x="629" y="1829"/>
              <a:chExt cx="175" cy="403"/>
            </a:xfrm>
          </p:grpSpPr>
          <p:sp>
            <p:nvSpPr>
              <p:cNvPr id="23367" name="Oval 79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68" name="Oval 79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69" name="Freeform 79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70" name="Freeform 79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71" name="Freeform 79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72" name="Oval 79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71" name="Group 798"/>
            <p:cNvGrpSpPr>
              <a:grpSpLocks noChangeAspect="1"/>
            </p:cNvGrpSpPr>
            <p:nvPr/>
          </p:nvGrpSpPr>
          <p:grpSpPr bwMode="auto">
            <a:xfrm rot="10800000">
              <a:off x="8164947" y="2849650"/>
              <a:ext cx="267951" cy="641195"/>
              <a:chOff x="629" y="1829"/>
              <a:chExt cx="175" cy="403"/>
            </a:xfrm>
          </p:grpSpPr>
          <p:sp>
            <p:nvSpPr>
              <p:cNvPr id="23361" name="Oval 79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62" name="Oval 80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63" name="Freeform 80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64" name="Freeform 80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65" name="Freeform 80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66" name="Oval 80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72" name="Group 805"/>
            <p:cNvGrpSpPr>
              <a:grpSpLocks noChangeAspect="1"/>
            </p:cNvGrpSpPr>
            <p:nvPr/>
          </p:nvGrpSpPr>
          <p:grpSpPr bwMode="auto">
            <a:xfrm>
              <a:off x="8441541" y="2123852"/>
              <a:ext cx="267951" cy="641195"/>
              <a:chOff x="629" y="1829"/>
              <a:chExt cx="175" cy="403"/>
            </a:xfrm>
          </p:grpSpPr>
          <p:sp>
            <p:nvSpPr>
              <p:cNvPr id="23355" name="Oval 80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56" name="Oval 80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57" name="Freeform 80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58" name="Freeform 80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59" name="Freeform 81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60" name="Oval 81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73" name="Group 812"/>
            <p:cNvGrpSpPr>
              <a:grpSpLocks noChangeAspect="1"/>
            </p:cNvGrpSpPr>
            <p:nvPr/>
          </p:nvGrpSpPr>
          <p:grpSpPr bwMode="auto">
            <a:xfrm rot="10800000">
              <a:off x="8450185" y="2849650"/>
              <a:ext cx="267951" cy="641195"/>
              <a:chOff x="629" y="1829"/>
              <a:chExt cx="175" cy="403"/>
            </a:xfrm>
          </p:grpSpPr>
          <p:sp>
            <p:nvSpPr>
              <p:cNvPr id="23349" name="Oval 81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50" name="Oval 81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51" name="Freeform 81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52" name="Freeform 81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53" name="Freeform 81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54" name="Oval 81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74" name="Group 819"/>
            <p:cNvGrpSpPr>
              <a:grpSpLocks noChangeAspect="1"/>
            </p:cNvGrpSpPr>
            <p:nvPr/>
          </p:nvGrpSpPr>
          <p:grpSpPr bwMode="auto">
            <a:xfrm>
              <a:off x="8718136" y="2123852"/>
              <a:ext cx="267951" cy="641195"/>
              <a:chOff x="629" y="1829"/>
              <a:chExt cx="175" cy="403"/>
            </a:xfrm>
          </p:grpSpPr>
          <p:sp>
            <p:nvSpPr>
              <p:cNvPr id="23343" name="Oval 82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44" name="Oval 82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45" name="Freeform 82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46" name="Freeform 82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47" name="Freeform 82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48" name="Oval 82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75" name="Group 826"/>
            <p:cNvGrpSpPr>
              <a:grpSpLocks noChangeAspect="1"/>
            </p:cNvGrpSpPr>
            <p:nvPr/>
          </p:nvGrpSpPr>
          <p:grpSpPr bwMode="auto">
            <a:xfrm rot="10800000">
              <a:off x="8726780" y="2849650"/>
              <a:ext cx="267951" cy="641195"/>
              <a:chOff x="629" y="1829"/>
              <a:chExt cx="175" cy="403"/>
            </a:xfrm>
          </p:grpSpPr>
          <p:sp>
            <p:nvSpPr>
              <p:cNvPr id="23337" name="Oval 82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38" name="Oval 82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39" name="Freeform 82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40" name="Freeform 83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41" name="Freeform 83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42" name="Oval 83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76" name="Group 833"/>
            <p:cNvGrpSpPr>
              <a:grpSpLocks noChangeAspect="1"/>
            </p:cNvGrpSpPr>
            <p:nvPr/>
          </p:nvGrpSpPr>
          <p:grpSpPr bwMode="auto">
            <a:xfrm>
              <a:off x="8999053" y="2123852"/>
              <a:ext cx="267951" cy="641195"/>
              <a:chOff x="629" y="1829"/>
              <a:chExt cx="175" cy="403"/>
            </a:xfrm>
          </p:grpSpPr>
          <p:sp>
            <p:nvSpPr>
              <p:cNvPr id="23331" name="Oval 83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32" name="Oval 83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33" name="Freeform 83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34" name="Freeform 83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35" name="Freeform 83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36" name="Oval 83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77" name="Group 840"/>
            <p:cNvGrpSpPr>
              <a:grpSpLocks noChangeAspect="1"/>
            </p:cNvGrpSpPr>
            <p:nvPr/>
          </p:nvGrpSpPr>
          <p:grpSpPr bwMode="auto">
            <a:xfrm rot="10800000">
              <a:off x="9007697" y="2849650"/>
              <a:ext cx="267951" cy="641195"/>
              <a:chOff x="629" y="1829"/>
              <a:chExt cx="175" cy="403"/>
            </a:xfrm>
          </p:grpSpPr>
          <p:sp>
            <p:nvSpPr>
              <p:cNvPr id="23325" name="Oval 84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26" name="Oval 84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27" name="Freeform 84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28" name="Freeform 84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29" name="Freeform 84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30" name="Oval 84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78" name="Group 847"/>
            <p:cNvGrpSpPr>
              <a:grpSpLocks noChangeAspect="1"/>
            </p:cNvGrpSpPr>
            <p:nvPr/>
          </p:nvGrpSpPr>
          <p:grpSpPr bwMode="auto">
            <a:xfrm>
              <a:off x="9292935" y="2114947"/>
              <a:ext cx="267951" cy="641195"/>
              <a:chOff x="629" y="1829"/>
              <a:chExt cx="175" cy="403"/>
            </a:xfrm>
          </p:grpSpPr>
          <p:sp>
            <p:nvSpPr>
              <p:cNvPr id="23319" name="Oval 84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20" name="Oval 84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21" name="Freeform 85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22" name="Freeform 85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23" name="Freeform 85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24" name="Oval 85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79" name="Group 854"/>
            <p:cNvGrpSpPr>
              <a:grpSpLocks noChangeAspect="1"/>
            </p:cNvGrpSpPr>
            <p:nvPr/>
          </p:nvGrpSpPr>
          <p:grpSpPr bwMode="auto">
            <a:xfrm rot="10800000">
              <a:off x="9301579" y="2840744"/>
              <a:ext cx="267951" cy="641195"/>
              <a:chOff x="629" y="1829"/>
              <a:chExt cx="175" cy="403"/>
            </a:xfrm>
          </p:grpSpPr>
          <p:sp>
            <p:nvSpPr>
              <p:cNvPr id="23313" name="Oval 85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14" name="Oval 85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15" name="Freeform 85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16" name="Freeform 85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17" name="Freeform 85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18" name="Oval 86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80" name="Group 861"/>
            <p:cNvGrpSpPr>
              <a:grpSpLocks noChangeAspect="1"/>
            </p:cNvGrpSpPr>
            <p:nvPr/>
          </p:nvGrpSpPr>
          <p:grpSpPr bwMode="auto">
            <a:xfrm>
              <a:off x="9578174" y="2114947"/>
              <a:ext cx="267951" cy="641195"/>
              <a:chOff x="629" y="1829"/>
              <a:chExt cx="175" cy="403"/>
            </a:xfrm>
          </p:grpSpPr>
          <p:sp>
            <p:nvSpPr>
              <p:cNvPr id="23307" name="Oval 86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08" name="Oval 86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09" name="Freeform 86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10" name="Freeform 86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11" name="Freeform 86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12" name="Oval 86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81" name="Group 868"/>
            <p:cNvGrpSpPr>
              <a:grpSpLocks noChangeAspect="1"/>
            </p:cNvGrpSpPr>
            <p:nvPr/>
          </p:nvGrpSpPr>
          <p:grpSpPr bwMode="auto">
            <a:xfrm rot="10800000">
              <a:off x="9586817" y="2840744"/>
              <a:ext cx="267951" cy="641195"/>
              <a:chOff x="629" y="1829"/>
              <a:chExt cx="175" cy="403"/>
            </a:xfrm>
          </p:grpSpPr>
          <p:sp>
            <p:nvSpPr>
              <p:cNvPr id="23301" name="Oval 86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02" name="Oval 87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03" name="Freeform 87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04" name="Freeform 87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05" name="Freeform 87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06" name="Oval 87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82" name="Group 875"/>
            <p:cNvGrpSpPr>
              <a:grpSpLocks noChangeAspect="1"/>
            </p:cNvGrpSpPr>
            <p:nvPr/>
          </p:nvGrpSpPr>
          <p:grpSpPr bwMode="auto">
            <a:xfrm>
              <a:off x="9854768" y="2114947"/>
              <a:ext cx="267951" cy="641195"/>
              <a:chOff x="629" y="1829"/>
              <a:chExt cx="175" cy="403"/>
            </a:xfrm>
          </p:grpSpPr>
          <p:sp>
            <p:nvSpPr>
              <p:cNvPr id="23295" name="Oval 87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96" name="Oval 87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97" name="Freeform 87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98" name="Freeform 87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99" name="Freeform 88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300" name="Oval 88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83" name="Group 882"/>
            <p:cNvGrpSpPr>
              <a:grpSpLocks noChangeAspect="1"/>
            </p:cNvGrpSpPr>
            <p:nvPr/>
          </p:nvGrpSpPr>
          <p:grpSpPr bwMode="auto">
            <a:xfrm rot="10800000">
              <a:off x="9863412" y="2840744"/>
              <a:ext cx="267951" cy="641195"/>
              <a:chOff x="629" y="1829"/>
              <a:chExt cx="175" cy="403"/>
            </a:xfrm>
          </p:grpSpPr>
          <p:sp>
            <p:nvSpPr>
              <p:cNvPr id="23289" name="Oval 88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90" name="Oval 88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91" name="Freeform 88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92" name="Freeform 88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93" name="Freeform 88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94" name="Oval 88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84" name="Group 903"/>
            <p:cNvGrpSpPr>
              <a:grpSpLocks noChangeAspect="1"/>
            </p:cNvGrpSpPr>
            <p:nvPr/>
          </p:nvGrpSpPr>
          <p:grpSpPr bwMode="auto">
            <a:xfrm>
              <a:off x="5727454" y="2266340"/>
              <a:ext cx="267951" cy="641195"/>
              <a:chOff x="629" y="1829"/>
              <a:chExt cx="175" cy="403"/>
            </a:xfrm>
          </p:grpSpPr>
          <p:sp>
            <p:nvSpPr>
              <p:cNvPr id="23283" name="Oval 90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84" name="Oval 90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85" name="Freeform 90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86" name="Freeform 90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87" name="Freeform 90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88" name="Oval 90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85" name="Group 910"/>
            <p:cNvGrpSpPr>
              <a:grpSpLocks noChangeAspect="1"/>
            </p:cNvGrpSpPr>
            <p:nvPr/>
          </p:nvGrpSpPr>
          <p:grpSpPr bwMode="auto">
            <a:xfrm rot="10800000">
              <a:off x="5736098" y="2992138"/>
              <a:ext cx="267951" cy="641195"/>
              <a:chOff x="629" y="1829"/>
              <a:chExt cx="175" cy="403"/>
            </a:xfrm>
          </p:grpSpPr>
          <p:sp>
            <p:nvSpPr>
              <p:cNvPr id="23277" name="Oval 91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78" name="Oval 91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79" name="Freeform 91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80" name="Freeform 91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81" name="Freeform 91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82" name="Oval 91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86" name="Group 917"/>
            <p:cNvGrpSpPr>
              <a:grpSpLocks noChangeAspect="1"/>
            </p:cNvGrpSpPr>
            <p:nvPr/>
          </p:nvGrpSpPr>
          <p:grpSpPr bwMode="auto">
            <a:xfrm>
              <a:off x="6012693" y="2266340"/>
              <a:ext cx="267951" cy="641195"/>
              <a:chOff x="629" y="1829"/>
              <a:chExt cx="175" cy="403"/>
            </a:xfrm>
          </p:grpSpPr>
          <p:sp>
            <p:nvSpPr>
              <p:cNvPr id="23271" name="Oval 91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72" name="Oval 91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73" name="Freeform 92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74" name="Freeform 92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75" name="Freeform 92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76" name="Oval 92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87" name="Group 924"/>
            <p:cNvGrpSpPr>
              <a:grpSpLocks noChangeAspect="1"/>
            </p:cNvGrpSpPr>
            <p:nvPr/>
          </p:nvGrpSpPr>
          <p:grpSpPr bwMode="auto">
            <a:xfrm rot="10800000">
              <a:off x="6021336" y="2992138"/>
              <a:ext cx="267951" cy="641195"/>
              <a:chOff x="629" y="1829"/>
              <a:chExt cx="175" cy="403"/>
            </a:xfrm>
          </p:grpSpPr>
          <p:sp>
            <p:nvSpPr>
              <p:cNvPr id="23265" name="Oval 92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66" name="Oval 92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67" name="Freeform 92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68" name="Freeform 92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69" name="Freeform 92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70" name="Oval 93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88" name="Group 931"/>
            <p:cNvGrpSpPr>
              <a:grpSpLocks noChangeAspect="1"/>
            </p:cNvGrpSpPr>
            <p:nvPr/>
          </p:nvGrpSpPr>
          <p:grpSpPr bwMode="auto">
            <a:xfrm>
              <a:off x="6289288" y="2266340"/>
              <a:ext cx="267951" cy="641195"/>
              <a:chOff x="629" y="1829"/>
              <a:chExt cx="175" cy="403"/>
            </a:xfrm>
          </p:grpSpPr>
          <p:sp>
            <p:nvSpPr>
              <p:cNvPr id="23259" name="Oval 93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60" name="Oval 93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61" name="Freeform 93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62" name="Freeform 93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63" name="Freeform 93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64" name="Oval 93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89" name="Group 938"/>
            <p:cNvGrpSpPr>
              <a:grpSpLocks noChangeAspect="1"/>
            </p:cNvGrpSpPr>
            <p:nvPr/>
          </p:nvGrpSpPr>
          <p:grpSpPr bwMode="auto">
            <a:xfrm rot="10800000">
              <a:off x="6297931" y="2992138"/>
              <a:ext cx="267951" cy="641195"/>
              <a:chOff x="629" y="1829"/>
              <a:chExt cx="175" cy="403"/>
            </a:xfrm>
          </p:grpSpPr>
          <p:sp>
            <p:nvSpPr>
              <p:cNvPr id="23253" name="Oval 93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54" name="Oval 94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55" name="Freeform 94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56" name="Freeform 94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57" name="Freeform 94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58" name="Oval 94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90" name="Group 945"/>
            <p:cNvGrpSpPr>
              <a:grpSpLocks noChangeAspect="1"/>
            </p:cNvGrpSpPr>
            <p:nvPr/>
          </p:nvGrpSpPr>
          <p:grpSpPr bwMode="auto">
            <a:xfrm>
              <a:off x="6570204" y="2266340"/>
              <a:ext cx="267951" cy="641195"/>
              <a:chOff x="629" y="1829"/>
              <a:chExt cx="175" cy="403"/>
            </a:xfrm>
          </p:grpSpPr>
          <p:sp>
            <p:nvSpPr>
              <p:cNvPr id="23247" name="Oval 94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48" name="Oval 94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49" name="Freeform 94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50" name="Freeform 94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51" name="Freeform 95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52" name="Oval 95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91" name="Group 952"/>
            <p:cNvGrpSpPr>
              <a:grpSpLocks noChangeAspect="1"/>
            </p:cNvGrpSpPr>
            <p:nvPr/>
          </p:nvGrpSpPr>
          <p:grpSpPr bwMode="auto">
            <a:xfrm rot="10800000">
              <a:off x="6578848" y="2992138"/>
              <a:ext cx="267951" cy="641195"/>
              <a:chOff x="629" y="1829"/>
              <a:chExt cx="175" cy="403"/>
            </a:xfrm>
          </p:grpSpPr>
          <p:sp>
            <p:nvSpPr>
              <p:cNvPr id="23241" name="Oval 95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42" name="Oval 95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43" name="Freeform 95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44" name="Freeform 95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45" name="Freeform 95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46" name="Oval 95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98" name="Group 959"/>
            <p:cNvGrpSpPr>
              <a:grpSpLocks noChangeAspect="1"/>
            </p:cNvGrpSpPr>
            <p:nvPr/>
          </p:nvGrpSpPr>
          <p:grpSpPr bwMode="auto">
            <a:xfrm>
              <a:off x="6864086" y="2257435"/>
              <a:ext cx="267951" cy="641195"/>
              <a:chOff x="629" y="1829"/>
              <a:chExt cx="175" cy="403"/>
            </a:xfrm>
          </p:grpSpPr>
          <p:sp>
            <p:nvSpPr>
              <p:cNvPr id="23235" name="Oval 96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36" name="Oval 96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37" name="Freeform 96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38" name="Freeform 96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39" name="Freeform 96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40" name="Oval 96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599" name="Group 966"/>
            <p:cNvGrpSpPr>
              <a:grpSpLocks noChangeAspect="1"/>
            </p:cNvGrpSpPr>
            <p:nvPr/>
          </p:nvGrpSpPr>
          <p:grpSpPr bwMode="auto">
            <a:xfrm rot="10800000">
              <a:off x="6872730" y="2983232"/>
              <a:ext cx="267951" cy="641195"/>
              <a:chOff x="629" y="1829"/>
              <a:chExt cx="175" cy="403"/>
            </a:xfrm>
          </p:grpSpPr>
          <p:sp>
            <p:nvSpPr>
              <p:cNvPr id="23229" name="Oval 96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30" name="Oval 96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31" name="Freeform 96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32" name="Freeform 97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33" name="Freeform 97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34" name="Oval 97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63" name="Group 973"/>
            <p:cNvGrpSpPr>
              <a:grpSpLocks noChangeAspect="1"/>
            </p:cNvGrpSpPr>
            <p:nvPr/>
          </p:nvGrpSpPr>
          <p:grpSpPr bwMode="auto">
            <a:xfrm>
              <a:off x="7149325" y="2257435"/>
              <a:ext cx="267951" cy="641195"/>
              <a:chOff x="629" y="1829"/>
              <a:chExt cx="175" cy="403"/>
            </a:xfrm>
          </p:grpSpPr>
          <p:sp>
            <p:nvSpPr>
              <p:cNvPr id="23223" name="Oval 97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24" name="Oval 97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25" name="Freeform 97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26" name="Freeform 97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27" name="Freeform 97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28" name="Oval 97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64" name="Group 980"/>
            <p:cNvGrpSpPr>
              <a:grpSpLocks noChangeAspect="1"/>
            </p:cNvGrpSpPr>
            <p:nvPr/>
          </p:nvGrpSpPr>
          <p:grpSpPr bwMode="auto">
            <a:xfrm rot="10800000">
              <a:off x="7157968" y="2983232"/>
              <a:ext cx="267951" cy="641195"/>
              <a:chOff x="629" y="1829"/>
              <a:chExt cx="175" cy="403"/>
            </a:xfrm>
          </p:grpSpPr>
          <p:sp>
            <p:nvSpPr>
              <p:cNvPr id="23217" name="Oval 98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18" name="Oval 98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19" name="Freeform 98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20" name="Freeform 98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21" name="Freeform 98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22" name="Oval 98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65" name="Group 987"/>
            <p:cNvGrpSpPr>
              <a:grpSpLocks noChangeAspect="1"/>
            </p:cNvGrpSpPr>
            <p:nvPr/>
          </p:nvGrpSpPr>
          <p:grpSpPr bwMode="auto">
            <a:xfrm>
              <a:off x="7425920" y="2257435"/>
              <a:ext cx="267951" cy="641195"/>
              <a:chOff x="629" y="1829"/>
              <a:chExt cx="175" cy="403"/>
            </a:xfrm>
          </p:grpSpPr>
          <p:sp>
            <p:nvSpPr>
              <p:cNvPr id="23211" name="Oval 98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12" name="Oval 98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13" name="Freeform 99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14" name="Freeform 99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15" name="Freeform 99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16" name="Oval 99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70" name="Group 994"/>
            <p:cNvGrpSpPr>
              <a:grpSpLocks noChangeAspect="1"/>
            </p:cNvGrpSpPr>
            <p:nvPr/>
          </p:nvGrpSpPr>
          <p:grpSpPr bwMode="auto">
            <a:xfrm rot="10800000">
              <a:off x="7434563" y="2983232"/>
              <a:ext cx="267951" cy="641195"/>
              <a:chOff x="629" y="1829"/>
              <a:chExt cx="175" cy="403"/>
            </a:xfrm>
          </p:grpSpPr>
          <p:sp>
            <p:nvSpPr>
              <p:cNvPr id="23205" name="Oval 99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06" name="Oval 99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07" name="Freeform 99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08" name="Freeform 99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09" name="Freeform 99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10" name="Oval 100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71" name="Group 1001"/>
            <p:cNvGrpSpPr>
              <a:grpSpLocks noChangeAspect="1"/>
            </p:cNvGrpSpPr>
            <p:nvPr/>
          </p:nvGrpSpPr>
          <p:grpSpPr bwMode="auto">
            <a:xfrm>
              <a:off x="7706836" y="2257435"/>
              <a:ext cx="267951" cy="641195"/>
              <a:chOff x="629" y="1829"/>
              <a:chExt cx="175" cy="403"/>
            </a:xfrm>
          </p:grpSpPr>
          <p:sp>
            <p:nvSpPr>
              <p:cNvPr id="23199" name="Oval 100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00" name="Oval 100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01" name="Freeform 100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02" name="Freeform 100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03" name="Freeform 100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204" name="Oval 100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74" name="Group 1008"/>
            <p:cNvGrpSpPr>
              <a:grpSpLocks noChangeAspect="1"/>
            </p:cNvGrpSpPr>
            <p:nvPr/>
          </p:nvGrpSpPr>
          <p:grpSpPr bwMode="auto">
            <a:xfrm rot="10800000">
              <a:off x="7715480" y="2983232"/>
              <a:ext cx="267951" cy="641195"/>
              <a:chOff x="629" y="1829"/>
              <a:chExt cx="175" cy="403"/>
            </a:xfrm>
          </p:grpSpPr>
          <p:sp>
            <p:nvSpPr>
              <p:cNvPr id="23193" name="Oval 100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94" name="Oval 101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95" name="Freeform 101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96" name="Freeform 101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97" name="Freeform 101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98" name="Oval 101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75" name="Group 1015"/>
            <p:cNvGrpSpPr>
              <a:grpSpLocks noChangeAspect="1"/>
            </p:cNvGrpSpPr>
            <p:nvPr/>
          </p:nvGrpSpPr>
          <p:grpSpPr bwMode="auto">
            <a:xfrm>
              <a:off x="8000718" y="2257435"/>
              <a:ext cx="267951" cy="641195"/>
              <a:chOff x="629" y="1829"/>
              <a:chExt cx="175" cy="403"/>
            </a:xfrm>
          </p:grpSpPr>
          <p:sp>
            <p:nvSpPr>
              <p:cNvPr id="23187" name="Oval 101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88" name="Oval 101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89" name="Freeform 101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90" name="Freeform 101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91" name="Freeform 102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92" name="Oval 102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78" name="Group 1022"/>
            <p:cNvGrpSpPr>
              <a:grpSpLocks noChangeAspect="1"/>
            </p:cNvGrpSpPr>
            <p:nvPr/>
          </p:nvGrpSpPr>
          <p:grpSpPr bwMode="auto">
            <a:xfrm rot="10800000">
              <a:off x="8009362" y="2983232"/>
              <a:ext cx="267951" cy="641195"/>
              <a:chOff x="629" y="1829"/>
              <a:chExt cx="175" cy="403"/>
            </a:xfrm>
          </p:grpSpPr>
          <p:sp>
            <p:nvSpPr>
              <p:cNvPr id="23181" name="Oval 102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82" name="Oval 102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83" name="Freeform 102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84" name="Freeform 102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85" name="Freeform 102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86" name="Oval 102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79" name="Group 1029"/>
            <p:cNvGrpSpPr>
              <a:grpSpLocks noChangeAspect="1"/>
            </p:cNvGrpSpPr>
            <p:nvPr/>
          </p:nvGrpSpPr>
          <p:grpSpPr bwMode="auto">
            <a:xfrm>
              <a:off x="8285957" y="2257435"/>
              <a:ext cx="267951" cy="641195"/>
              <a:chOff x="629" y="1829"/>
              <a:chExt cx="175" cy="403"/>
            </a:xfrm>
          </p:grpSpPr>
          <p:sp>
            <p:nvSpPr>
              <p:cNvPr id="23175" name="Oval 103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76" name="Oval 103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77" name="Freeform 103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78" name="Freeform 103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79" name="Freeform 103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80" name="Oval 103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81" name="Group 1036"/>
            <p:cNvGrpSpPr>
              <a:grpSpLocks noChangeAspect="1"/>
            </p:cNvGrpSpPr>
            <p:nvPr/>
          </p:nvGrpSpPr>
          <p:grpSpPr bwMode="auto">
            <a:xfrm rot="10800000">
              <a:off x="8294600" y="2983232"/>
              <a:ext cx="267951" cy="641195"/>
              <a:chOff x="629" y="1829"/>
              <a:chExt cx="175" cy="403"/>
            </a:xfrm>
          </p:grpSpPr>
          <p:sp>
            <p:nvSpPr>
              <p:cNvPr id="23169" name="Oval 103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70" name="Oval 103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71" name="Freeform 103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72" name="Freeform 104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73" name="Freeform 104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74" name="Oval 104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82" name="Group 1043"/>
            <p:cNvGrpSpPr>
              <a:grpSpLocks noChangeAspect="1"/>
            </p:cNvGrpSpPr>
            <p:nvPr/>
          </p:nvGrpSpPr>
          <p:grpSpPr bwMode="auto">
            <a:xfrm>
              <a:off x="8562552" y="2257435"/>
              <a:ext cx="267951" cy="641195"/>
              <a:chOff x="629" y="1829"/>
              <a:chExt cx="175" cy="403"/>
            </a:xfrm>
          </p:grpSpPr>
          <p:sp>
            <p:nvSpPr>
              <p:cNvPr id="23163" name="Oval 104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64" name="Oval 104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65" name="Freeform 104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66" name="Freeform 104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67" name="Freeform 104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68" name="Oval 104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83" name="Group 1050"/>
            <p:cNvGrpSpPr>
              <a:grpSpLocks noChangeAspect="1"/>
            </p:cNvGrpSpPr>
            <p:nvPr/>
          </p:nvGrpSpPr>
          <p:grpSpPr bwMode="auto">
            <a:xfrm rot="10800000">
              <a:off x="8571195" y="2983232"/>
              <a:ext cx="267951" cy="641195"/>
              <a:chOff x="629" y="1829"/>
              <a:chExt cx="175" cy="403"/>
            </a:xfrm>
          </p:grpSpPr>
          <p:sp>
            <p:nvSpPr>
              <p:cNvPr id="23157" name="Oval 105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58" name="Oval 105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59" name="Freeform 105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60" name="Freeform 105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61" name="Freeform 105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62" name="Oval 105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84" name="Group 1057"/>
            <p:cNvGrpSpPr>
              <a:grpSpLocks noChangeAspect="1"/>
            </p:cNvGrpSpPr>
            <p:nvPr/>
          </p:nvGrpSpPr>
          <p:grpSpPr bwMode="auto">
            <a:xfrm>
              <a:off x="8843468" y="2257435"/>
              <a:ext cx="267951" cy="641195"/>
              <a:chOff x="629" y="1829"/>
              <a:chExt cx="175" cy="403"/>
            </a:xfrm>
          </p:grpSpPr>
          <p:sp>
            <p:nvSpPr>
              <p:cNvPr id="23151" name="Oval 105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52" name="Oval 105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53" name="Freeform 106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54" name="Freeform 106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55" name="Freeform 106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56" name="Oval 106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85" name="Group 1064"/>
            <p:cNvGrpSpPr>
              <a:grpSpLocks noChangeAspect="1"/>
            </p:cNvGrpSpPr>
            <p:nvPr/>
          </p:nvGrpSpPr>
          <p:grpSpPr bwMode="auto">
            <a:xfrm rot="10800000">
              <a:off x="8852112" y="2983232"/>
              <a:ext cx="267951" cy="641195"/>
              <a:chOff x="629" y="1829"/>
              <a:chExt cx="175" cy="403"/>
            </a:xfrm>
          </p:grpSpPr>
          <p:sp>
            <p:nvSpPr>
              <p:cNvPr id="23145" name="Oval 106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46" name="Oval 106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47" name="Freeform 106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48" name="Freeform 106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49" name="Freeform 106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50" name="Oval 107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2586" name="Group 1071"/>
            <p:cNvGrpSpPr>
              <a:grpSpLocks noChangeAspect="1"/>
            </p:cNvGrpSpPr>
            <p:nvPr/>
          </p:nvGrpSpPr>
          <p:grpSpPr bwMode="auto">
            <a:xfrm>
              <a:off x="9137350" y="2248529"/>
              <a:ext cx="267951" cy="641195"/>
              <a:chOff x="629" y="1829"/>
              <a:chExt cx="175" cy="403"/>
            </a:xfrm>
          </p:grpSpPr>
          <p:sp>
            <p:nvSpPr>
              <p:cNvPr id="23139" name="Oval 107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40" name="Oval 107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41" name="Freeform 107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42" name="Freeform 107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43" name="Freeform 107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44" name="Oval 107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00" name="Group 1078"/>
            <p:cNvGrpSpPr>
              <a:grpSpLocks noChangeAspect="1"/>
            </p:cNvGrpSpPr>
            <p:nvPr/>
          </p:nvGrpSpPr>
          <p:grpSpPr bwMode="auto">
            <a:xfrm rot="10800000">
              <a:off x="9145994" y="2974327"/>
              <a:ext cx="267951" cy="641195"/>
              <a:chOff x="629" y="1829"/>
              <a:chExt cx="175" cy="403"/>
            </a:xfrm>
          </p:grpSpPr>
          <p:sp>
            <p:nvSpPr>
              <p:cNvPr id="23133" name="Oval 107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34" name="Oval 108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35" name="Freeform 108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36" name="Freeform 108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37" name="Freeform 108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38" name="Oval 108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01" name="Group 1085"/>
            <p:cNvGrpSpPr>
              <a:grpSpLocks noChangeAspect="1"/>
            </p:cNvGrpSpPr>
            <p:nvPr/>
          </p:nvGrpSpPr>
          <p:grpSpPr bwMode="auto">
            <a:xfrm>
              <a:off x="9422589" y="2248529"/>
              <a:ext cx="267951" cy="641195"/>
              <a:chOff x="629" y="1829"/>
              <a:chExt cx="175" cy="403"/>
            </a:xfrm>
          </p:grpSpPr>
          <p:sp>
            <p:nvSpPr>
              <p:cNvPr id="23127" name="Oval 108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28" name="Oval 108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29" name="Freeform 108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30" name="Freeform 108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31" name="Freeform 109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32" name="Oval 109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03" name="Group 1092"/>
            <p:cNvGrpSpPr>
              <a:grpSpLocks noChangeAspect="1"/>
            </p:cNvGrpSpPr>
            <p:nvPr/>
          </p:nvGrpSpPr>
          <p:grpSpPr bwMode="auto">
            <a:xfrm rot="10800000">
              <a:off x="9431233" y="2974327"/>
              <a:ext cx="267951" cy="641195"/>
              <a:chOff x="629" y="1829"/>
              <a:chExt cx="175" cy="403"/>
            </a:xfrm>
          </p:grpSpPr>
          <p:sp>
            <p:nvSpPr>
              <p:cNvPr id="23121" name="Oval 109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22" name="Oval 109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23" name="Freeform 109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24" name="Freeform 109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25" name="Freeform 109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26" name="Oval 109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04" name="Group 1099"/>
            <p:cNvGrpSpPr>
              <a:grpSpLocks noChangeAspect="1"/>
            </p:cNvGrpSpPr>
            <p:nvPr/>
          </p:nvGrpSpPr>
          <p:grpSpPr bwMode="auto">
            <a:xfrm>
              <a:off x="9699184" y="2248529"/>
              <a:ext cx="267951" cy="641195"/>
              <a:chOff x="629" y="1829"/>
              <a:chExt cx="175" cy="403"/>
            </a:xfrm>
          </p:grpSpPr>
          <p:sp>
            <p:nvSpPr>
              <p:cNvPr id="23116" name="Oval 110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17" name="Oval 110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18" name="Freeform 110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19" name="Freeform 110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20" name="Freeform 110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05" name="Group 1106"/>
            <p:cNvGrpSpPr>
              <a:grpSpLocks noChangeAspect="1"/>
            </p:cNvGrpSpPr>
            <p:nvPr/>
          </p:nvGrpSpPr>
          <p:grpSpPr bwMode="auto">
            <a:xfrm rot="10800000">
              <a:off x="9707827" y="2974327"/>
              <a:ext cx="267951" cy="641195"/>
              <a:chOff x="629" y="1829"/>
              <a:chExt cx="175" cy="403"/>
            </a:xfrm>
          </p:grpSpPr>
          <p:sp>
            <p:nvSpPr>
              <p:cNvPr id="23110" name="Oval 110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11" name="Oval 110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12" name="Freeform 110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13" name="Freeform 111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14" name="Freeform 111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15" name="Oval 111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06" name="Group 1113"/>
            <p:cNvGrpSpPr>
              <a:grpSpLocks noChangeAspect="1"/>
            </p:cNvGrpSpPr>
            <p:nvPr/>
          </p:nvGrpSpPr>
          <p:grpSpPr bwMode="auto">
            <a:xfrm>
              <a:off x="9980100" y="2248529"/>
              <a:ext cx="267951" cy="641195"/>
              <a:chOff x="629" y="1829"/>
              <a:chExt cx="175" cy="403"/>
            </a:xfrm>
          </p:grpSpPr>
          <p:sp>
            <p:nvSpPr>
              <p:cNvPr id="23104" name="Oval 111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05" name="Oval 111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06" name="Freeform 111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07" name="Freeform 111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08" name="Freeform 111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09" name="Oval 111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08" name="Group 1120"/>
            <p:cNvGrpSpPr>
              <a:grpSpLocks noChangeAspect="1"/>
            </p:cNvGrpSpPr>
            <p:nvPr/>
          </p:nvGrpSpPr>
          <p:grpSpPr bwMode="auto">
            <a:xfrm rot="10800000">
              <a:off x="9988744" y="2974327"/>
              <a:ext cx="267951" cy="641195"/>
              <a:chOff x="629" y="1829"/>
              <a:chExt cx="175" cy="403"/>
            </a:xfrm>
          </p:grpSpPr>
          <p:sp>
            <p:nvSpPr>
              <p:cNvPr id="23098" name="Oval 112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99" name="Oval 112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00" name="Freeform 112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01" name="Freeform 112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02" name="Freeform 112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103" name="Oval 112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10" name="Group 1141"/>
            <p:cNvGrpSpPr>
              <a:grpSpLocks noChangeAspect="1"/>
            </p:cNvGrpSpPr>
            <p:nvPr/>
          </p:nvGrpSpPr>
          <p:grpSpPr bwMode="auto">
            <a:xfrm>
              <a:off x="5839821" y="2391017"/>
              <a:ext cx="267951" cy="641195"/>
              <a:chOff x="629" y="1829"/>
              <a:chExt cx="175" cy="403"/>
            </a:xfrm>
          </p:grpSpPr>
          <p:sp>
            <p:nvSpPr>
              <p:cNvPr id="23092" name="Oval 114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93" name="Oval 114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94" name="Freeform 114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95" name="Freeform 114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96" name="Freeform 114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97" name="Oval 114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11" name="Group 1148"/>
            <p:cNvGrpSpPr>
              <a:grpSpLocks noChangeAspect="1"/>
            </p:cNvGrpSpPr>
            <p:nvPr/>
          </p:nvGrpSpPr>
          <p:grpSpPr bwMode="auto">
            <a:xfrm rot="10800000">
              <a:off x="5848464" y="3116815"/>
              <a:ext cx="267951" cy="641195"/>
              <a:chOff x="629" y="1829"/>
              <a:chExt cx="175" cy="403"/>
            </a:xfrm>
          </p:grpSpPr>
          <p:sp>
            <p:nvSpPr>
              <p:cNvPr id="23086" name="Oval 114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87" name="Oval 115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88" name="Freeform 115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89" name="Freeform 115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90" name="Freeform 115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91" name="Oval 115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13" name="Group 1155"/>
            <p:cNvGrpSpPr>
              <a:grpSpLocks noChangeAspect="1"/>
            </p:cNvGrpSpPr>
            <p:nvPr/>
          </p:nvGrpSpPr>
          <p:grpSpPr bwMode="auto">
            <a:xfrm>
              <a:off x="6116416" y="2391017"/>
              <a:ext cx="267951" cy="641195"/>
              <a:chOff x="629" y="1829"/>
              <a:chExt cx="175" cy="403"/>
            </a:xfrm>
          </p:grpSpPr>
          <p:sp>
            <p:nvSpPr>
              <p:cNvPr id="23080" name="Oval 115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81" name="Oval 115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82" name="Freeform 115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83" name="Freeform 115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84" name="Freeform 116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85" name="Oval 116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14" name="Group 1162"/>
            <p:cNvGrpSpPr>
              <a:grpSpLocks noChangeAspect="1"/>
            </p:cNvGrpSpPr>
            <p:nvPr/>
          </p:nvGrpSpPr>
          <p:grpSpPr bwMode="auto">
            <a:xfrm rot="10800000">
              <a:off x="6125059" y="3116815"/>
              <a:ext cx="267951" cy="641195"/>
              <a:chOff x="629" y="1829"/>
              <a:chExt cx="175" cy="403"/>
            </a:xfrm>
          </p:grpSpPr>
          <p:sp>
            <p:nvSpPr>
              <p:cNvPr id="23074" name="Oval 116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75" name="Oval 116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76" name="Freeform 116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77" name="Freeform 116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78" name="Freeform 116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79" name="Oval 116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15" name="Group 1169"/>
            <p:cNvGrpSpPr>
              <a:grpSpLocks noChangeAspect="1"/>
            </p:cNvGrpSpPr>
            <p:nvPr/>
          </p:nvGrpSpPr>
          <p:grpSpPr bwMode="auto">
            <a:xfrm>
              <a:off x="6397332" y="2391017"/>
              <a:ext cx="267951" cy="641195"/>
              <a:chOff x="629" y="1829"/>
              <a:chExt cx="175" cy="403"/>
            </a:xfrm>
          </p:grpSpPr>
          <p:sp>
            <p:nvSpPr>
              <p:cNvPr id="23068" name="Oval 117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69" name="Oval 117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70" name="Freeform 117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71" name="Freeform 117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72" name="Freeform 117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73" name="Oval 117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19" name="Group 1176"/>
            <p:cNvGrpSpPr>
              <a:grpSpLocks noChangeAspect="1"/>
            </p:cNvGrpSpPr>
            <p:nvPr/>
          </p:nvGrpSpPr>
          <p:grpSpPr bwMode="auto">
            <a:xfrm rot="10800000">
              <a:off x="6405976" y="3116815"/>
              <a:ext cx="267951" cy="641195"/>
              <a:chOff x="629" y="1829"/>
              <a:chExt cx="175" cy="403"/>
            </a:xfrm>
          </p:grpSpPr>
          <p:sp>
            <p:nvSpPr>
              <p:cNvPr id="23062" name="Oval 117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63" name="Oval 117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64" name="Freeform 117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65" name="Freeform 118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66" name="Freeform 118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67" name="Oval 118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20" name="Group 1183"/>
            <p:cNvGrpSpPr>
              <a:grpSpLocks noChangeAspect="1"/>
            </p:cNvGrpSpPr>
            <p:nvPr/>
          </p:nvGrpSpPr>
          <p:grpSpPr bwMode="auto">
            <a:xfrm>
              <a:off x="6691214" y="2382112"/>
              <a:ext cx="267951" cy="641195"/>
              <a:chOff x="629" y="1829"/>
              <a:chExt cx="175" cy="403"/>
            </a:xfrm>
          </p:grpSpPr>
          <p:sp>
            <p:nvSpPr>
              <p:cNvPr id="23056" name="Oval 118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57" name="Oval 118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58" name="Freeform 118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59" name="Freeform 118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60" name="Freeform 118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61" name="Oval 118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21" name="Group 1190"/>
            <p:cNvGrpSpPr>
              <a:grpSpLocks noChangeAspect="1"/>
            </p:cNvGrpSpPr>
            <p:nvPr/>
          </p:nvGrpSpPr>
          <p:grpSpPr bwMode="auto">
            <a:xfrm rot="10800000">
              <a:off x="6699858" y="3107909"/>
              <a:ext cx="267951" cy="641195"/>
              <a:chOff x="629" y="1829"/>
              <a:chExt cx="175" cy="403"/>
            </a:xfrm>
          </p:grpSpPr>
          <p:sp>
            <p:nvSpPr>
              <p:cNvPr id="23050" name="Oval 119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51" name="Oval 119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52" name="Freeform 119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53" name="Freeform 119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54" name="Freeform 119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55" name="Oval 119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22" name="Group 1197"/>
            <p:cNvGrpSpPr>
              <a:grpSpLocks noChangeAspect="1"/>
            </p:cNvGrpSpPr>
            <p:nvPr/>
          </p:nvGrpSpPr>
          <p:grpSpPr bwMode="auto">
            <a:xfrm>
              <a:off x="6976453" y="2382112"/>
              <a:ext cx="267951" cy="641195"/>
              <a:chOff x="629" y="1829"/>
              <a:chExt cx="175" cy="403"/>
            </a:xfrm>
          </p:grpSpPr>
          <p:sp>
            <p:nvSpPr>
              <p:cNvPr id="23044" name="Oval 119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45" name="Oval 119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46" name="Freeform 120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47" name="Freeform 120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48" name="Freeform 120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49" name="Oval 120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23" name="Group 1204"/>
            <p:cNvGrpSpPr>
              <a:grpSpLocks noChangeAspect="1"/>
            </p:cNvGrpSpPr>
            <p:nvPr/>
          </p:nvGrpSpPr>
          <p:grpSpPr bwMode="auto">
            <a:xfrm rot="10800000">
              <a:off x="6985097" y="3107909"/>
              <a:ext cx="267951" cy="641195"/>
              <a:chOff x="629" y="1829"/>
              <a:chExt cx="175" cy="403"/>
            </a:xfrm>
          </p:grpSpPr>
          <p:sp>
            <p:nvSpPr>
              <p:cNvPr id="23038" name="Oval 120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39" name="Oval 120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40" name="Freeform 120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41" name="Freeform 120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42" name="Freeform 120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43" name="Oval 121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24" name="Group 1211"/>
            <p:cNvGrpSpPr>
              <a:grpSpLocks noChangeAspect="1"/>
            </p:cNvGrpSpPr>
            <p:nvPr/>
          </p:nvGrpSpPr>
          <p:grpSpPr bwMode="auto">
            <a:xfrm>
              <a:off x="7253048" y="2382112"/>
              <a:ext cx="267951" cy="641195"/>
              <a:chOff x="629" y="1829"/>
              <a:chExt cx="175" cy="403"/>
            </a:xfrm>
          </p:grpSpPr>
          <p:sp>
            <p:nvSpPr>
              <p:cNvPr id="23032" name="Oval 121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33" name="Oval 121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34" name="Freeform 121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35" name="Freeform 121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36" name="Freeform 121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37" name="Oval 121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25" name="Group 1218"/>
            <p:cNvGrpSpPr>
              <a:grpSpLocks noChangeAspect="1"/>
            </p:cNvGrpSpPr>
            <p:nvPr/>
          </p:nvGrpSpPr>
          <p:grpSpPr bwMode="auto">
            <a:xfrm rot="10800000">
              <a:off x="7261691" y="3107909"/>
              <a:ext cx="267951" cy="641195"/>
              <a:chOff x="629" y="1829"/>
              <a:chExt cx="175" cy="403"/>
            </a:xfrm>
          </p:grpSpPr>
          <p:sp>
            <p:nvSpPr>
              <p:cNvPr id="23026" name="Oval 121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27" name="Oval 122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28" name="Freeform 122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29" name="Freeform 122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30" name="Freeform 1223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31" name="Oval 122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26" name="Group 1225"/>
            <p:cNvGrpSpPr>
              <a:grpSpLocks noChangeAspect="1"/>
            </p:cNvGrpSpPr>
            <p:nvPr/>
          </p:nvGrpSpPr>
          <p:grpSpPr bwMode="auto">
            <a:xfrm>
              <a:off x="7533965" y="2382112"/>
              <a:ext cx="267951" cy="641195"/>
              <a:chOff x="629" y="1829"/>
              <a:chExt cx="175" cy="403"/>
            </a:xfrm>
          </p:grpSpPr>
          <p:sp>
            <p:nvSpPr>
              <p:cNvPr id="23020" name="Oval 122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21" name="Oval 122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22" name="Freeform 122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23" name="Freeform 122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24" name="Freeform 123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25" name="Oval 123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27" name="Group 1232"/>
            <p:cNvGrpSpPr>
              <a:grpSpLocks noChangeAspect="1"/>
            </p:cNvGrpSpPr>
            <p:nvPr/>
          </p:nvGrpSpPr>
          <p:grpSpPr bwMode="auto">
            <a:xfrm rot="10800000">
              <a:off x="7542608" y="3107909"/>
              <a:ext cx="267951" cy="641195"/>
              <a:chOff x="629" y="1829"/>
              <a:chExt cx="175" cy="403"/>
            </a:xfrm>
          </p:grpSpPr>
          <p:sp>
            <p:nvSpPr>
              <p:cNvPr id="23014" name="Oval 123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15" name="Oval 123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16" name="Freeform 123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17" name="Freeform 123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18" name="Freeform 123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19" name="Oval 123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31" name="Group 1239"/>
            <p:cNvGrpSpPr>
              <a:grpSpLocks noChangeAspect="1"/>
            </p:cNvGrpSpPr>
            <p:nvPr/>
          </p:nvGrpSpPr>
          <p:grpSpPr bwMode="auto">
            <a:xfrm>
              <a:off x="7827847" y="2382112"/>
              <a:ext cx="267951" cy="641195"/>
              <a:chOff x="629" y="1829"/>
              <a:chExt cx="175" cy="403"/>
            </a:xfrm>
          </p:grpSpPr>
          <p:sp>
            <p:nvSpPr>
              <p:cNvPr id="23008" name="Oval 124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09" name="Oval 124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10" name="Freeform 124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11" name="Freeform 124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12" name="Freeform 124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13" name="Oval 124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32" name="Group 1246"/>
            <p:cNvGrpSpPr>
              <a:grpSpLocks noChangeAspect="1"/>
            </p:cNvGrpSpPr>
            <p:nvPr/>
          </p:nvGrpSpPr>
          <p:grpSpPr bwMode="auto">
            <a:xfrm rot="10800000">
              <a:off x="7836490" y="3107909"/>
              <a:ext cx="267951" cy="641195"/>
              <a:chOff x="629" y="1829"/>
              <a:chExt cx="175" cy="403"/>
            </a:xfrm>
          </p:grpSpPr>
          <p:sp>
            <p:nvSpPr>
              <p:cNvPr id="23002" name="Oval 124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03" name="Oval 124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04" name="Freeform 124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05" name="Freeform 125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06" name="Freeform 125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07" name="Oval 125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33" name="Group 1253"/>
            <p:cNvGrpSpPr>
              <a:grpSpLocks noChangeAspect="1"/>
            </p:cNvGrpSpPr>
            <p:nvPr/>
          </p:nvGrpSpPr>
          <p:grpSpPr bwMode="auto">
            <a:xfrm>
              <a:off x="7629044" y="2382112"/>
              <a:ext cx="730383" cy="641195"/>
              <a:chOff x="318" y="1829"/>
              <a:chExt cx="486" cy="403"/>
            </a:xfrm>
          </p:grpSpPr>
          <p:sp>
            <p:nvSpPr>
              <p:cNvPr id="22996" name="Oval 125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97" name="Oval 125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98" name="Freeform 125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99" name="Freeform 1257"/>
              <p:cNvSpPr>
                <a:spLocks noChangeAspect="1"/>
              </p:cNvSpPr>
              <p:nvPr/>
            </p:nvSpPr>
            <p:spPr bwMode="auto">
              <a:xfrm>
                <a:off x="318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00" name="Freeform 125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3001" name="Oval 125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34" name="Group 1260"/>
            <p:cNvGrpSpPr>
              <a:grpSpLocks noChangeAspect="1"/>
            </p:cNvGrpSpPr>
            <p:nvPr/>
          </p:nvGrpSpPr>
          <p:grpSpPr bwMode="auto">
            <a:xfrm rot="10800000">
              <a:off x="8121729" y="3107909"/>
              <a:ext cx="267951" cy="641195"/>
              <a:chOff x="629" y="1829"/>
              <a:chExt cx="175" cy="403"/>
            </a:xfrm>
          </p:grpSpPr>
          <p:sp>
            <p:nvSpPr>
              <p:cNvPr id="22990" name="Oval 126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91" name="Oval 126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92" name="Freeform 126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93" name="Freeform 126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94" name="Freeform 126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95" name="Oval 126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35" name="Group 1267"/>
            <p:cNvGrpSpPr>
              <a:grpSpLocks noChangeAspect="1"/>
            </p:cNvGrpSpPr>
            <p:nvPr/>
          </p:nvGrpSpPr>
          <p:grpSpPr bwMode="auto">
            <a:xfrm>
              <a:off x="8389680" y="2382112"/>
              <a:ext cx="267951" cy="641195"/>
              <a:chOff x="629" y="1829"/>
              <a:chExt cx="175" cy="403"/>
            </a:xfrm>
          </p:grpSpPr>
          <p:sp>
            <p:nvSpPr>
              <p:cNvPr id="22984" name="Oval 126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85" name="Oval 126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86" name="Freeform 127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87" name="Freeform 127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88" name="Freeform 127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89" name="Oval 127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36" name="Group 1274"/>
            <p:cNvGrpSpPr>
              <a:grpSpLocks noChangeAspect="1"/>
            </p:cNvGrpSpPr>
            <p:nvPr/>
          </p:nvGrpSpPr>
          <p:grpSpPr bwMode="auto">
            <a:xfrm rot="10800000">
              <a:off x="8398324" y="3107909"/>
              <a:ext cx="267951" cy="641195"/>
              <a:chOff x="629" y="1829"/>
              <a:chExt cx="175" cy="403"/>
            </a:xfrm>
          </p:grpSpPr>
          <p:sp>
            <p:nvSpPr>
              <p:cNvPr id="22978" name="Oval 127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79" name="Oval 127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80" name="Freeform 127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81" name="Freeform 127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82" name="Freeform 127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83" name="Oval 128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37" name="Group 1281"/>
            <p:cNvGrpSpPr>
              <a:grpSpLocks noChangeAspect="1"/>
            </p:cNvGrpSpPr>
            <p:nvPr/>
          </p:nvGrpSpPr>
          <p:grpSpPr bwMode="auto">
            <a:xfrm>
              <a:off x="8670597" y="2382112"/>
              <a:ext cx="267951" cy="641195"/>
              <a:chOff x="629" y="1829"/>
              <a:chExt cx="175" cy="403"/>
            </a:xfrm>
          </p:grpSpPr>
          <p:sp>
            <p:nvSpPr>
              <p:cNvPr id="22972" name="Oval 128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73" name="Oval 128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74" name="Freeform 1284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75" name="Freeform 1285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76" name="Freeform 1286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77" name="Oval 1287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38" name="Group 1288"/>
            <p:cNvGrpSpPr>
              <a:grpSpLocks noChangeAspect="1"/>
            </p:cNvGrpSpPr>
            <p:nvPr/>
          </p:nvGrpSpPr>
          <p:grpSpPr bwMode="auto">
            <a:xfrm rot="10800000">
              <a:off x="8627379" y="3107909"/>
              <a:ext cx="319813" cy="641195"/>
              <a:chOff x="629" y="1829"/>
              <a:chExt cx="209" cy="403"/>
            </a:xfrm>
          </p:grpSpPr>
          <p:sp>
            <p:nvSpPr>
              <p:cNvPr id="22966" name="Oval 128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67" name="Oval 129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68" name="Freeform 1291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69" name="Freeform 1292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70" name="Freeform 1293"/>
              <p:cNvSpPr>
                <a:spLocks noChangeAspect="1"/>
              </p:cNvSpPr>
              <p:nvPr/>
            </p:nvSpPr>
            <p:spPr bwMode="auto">
              <a:xfrm>
                <a:off x="818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71" name="Oval 1294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39" name="Group 1295"/>
            <p:cNvGrpSpPr>
              <a:grpSpLocks noChangeAspect="1"/>
            </p:cNvGrpSpPr>
            <p:nvPr/>
          </p:nvGrpSpPr>
          <p:grpSpPr bwMode="auto">
            <a:xfrm>
              <a:off x="8964479" y="2373206"/>
              <a:ext cx="267951" cy="641195"/>
              <a:chOff x="629" y="1829"/>
              <a:chExt cx="175" cy="403"/>
            </a:xfrm>
          </p:grpSpPr>
          <p:sp>
            <p:nvSpPr>
              <p:cNvPr id="22960" name="Oval 129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61" name="Oval 129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62" name="Freeform 1298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63" name="Freeform 1299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64" name="Freeform 1300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65" name="Oval 1301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40" name="Group 1302"/>
            <p:cNvGrpSpPr>
              <a:grpSpLocks noChangeAspect="1"/>
            </p:cNvGrpSpPr>
            <p:nvPr/>
          </p:nvGrpSpPr>
          <p:grpSpPr bwMode="auto">
            <a:xfrm rot="10800000">
              <a:off x="8973122" y="3099004"/>
              <a:ext cx="267951" cy="641195"/>
              <a:chOff x="629" y="1829"/>
              <a:chExt cx="175" cy="403"/>
            </a:xfrm>
          </p:grpSpPr>
          <p:sp>
            <p:nvSpPr>
              <p:cNvPr id="22954" name="Oval 1303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55" name="Oval 130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56" name="Freeform 1305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57" name="Freeform 1306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58" name="Freeform 1307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59" name="Oval 1308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41" name="Group 1309"/>
            <p:cNvGrpSpPr>
              <a:grpSpLocks noChangeAspect="1"/>
            </p:cNvGrpSpPr>
            <p:nvPr/>
          </p:nvGrpSpPr>
          <p:grpSpPr bwMode="auto">
            <a:xfrm>
              <a:off x="9249717" y="2373206"/>
              <a:ext cx="267951" cy="641195"/>
              <a:chOff x="629" y="1829"/>
              <a:chExt cx="175" cy="403"/>
            </a:xfrm>
          </p:grpSpPr>
          <p:sp>
            <p:nvSpPr>
              <p:cNvPr id="22948" name="Oval 1310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49" name="Oval 131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50" name="Freeform 1312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51" name="Freeform 1313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52" name="Freeform 1314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53" name="Oval 1315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42" name="Group 1316"/>
            <p:cNvGrpSpPr>
              <a:grpSpLocks noChangeAspect="1"/>
            </p:cNvGrpSpPr>
            <p:nvPr/>
          </p:nvGrpSpPr>
          <p:grpSpPr bwMode="auto">
            <a:xfrm rot="10800000">
              <a:off x="9258361" y="3099004"/>
              <a:ext cx="267951" cy="641195"/>
              <a:chOff x="629" y="1829"/>
              <a:chExt cx="175" cy="403"/>
            </a:xfrm>
          </p:grpSpPr>
          <p:sp>
            <p:nvSpPr>
              <p:cNvPr id="22942" name="Oval 1317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43" name="Oval 131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44" name="Freeform 1319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45" name="Freeform 1320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46" name="Freeform 1321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47" name="Oval 1322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43" name="Group 1323"/>
            <p:cNvGrpSpPr>
              <a:grpSpLocks noChangeAspect="1"/>
            </p:cNvGrpSpPr>
            <p:nvPr/>
          </p:nvGrpSpPr>
          <p:grpSpPr bwMode="auto">
            <a:xfrm>
              <a:off x="9526312" y="2373206"/>
              <a:ext cx="267951" cy="641195"/>
              <a:chOff x="629" y="1829"/>
              <a:chExt cx="175" cy="403"/>
            </a:xfrm>
          </p:grpSpPr>
          <p:sp>
            <p:nvSpPr>
              <p:cNvPr id="22936" name="Oval 1324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37" name="Oval 132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38" name="Freeform 1326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39" name="Freeform 1327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40" name="Freeform 1328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41" name="Oval 1329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44" name="Group 1330"/>
            <p:cNvGrpSpPr>
              <a:grpSpLocks noChangeAspect="1"/>
            </p:cNvGrpSpPr>
            <p:nvPr/>
          </p:nvGrpSpPr>
          <p:grpSpPr bwMode="auto">
            <a:xfrm rot="10800000">
              <a:off x="9534956" y="3099004"/>
              <a:ext cx="267951" cy="641195"/>
              <a:chOff x="629" y="1829"/>
              <a:chExt cx="175" cy="403"/>
            </a:xfrm>
          </p:grpSpPr>
          <p:sp>
            <p:nvSpPr>
              <p:cNvPr id="22930" name="Oval 1331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31" name="Oval 1332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32" name="Freeform 1333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33" name="Freeform 1334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34" name="Freeform 1335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35" name="Oval 1336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46" name="Group 1337"/>
            <p:cNvGrpSpPr>
              <a:grpSpLocks noChangeAspect="1"/>
            </p:cNvGrpSpPr>
            <p:nvPr/>
          </p:nvGrpSpPr>
          <p:grpSpPr bwMode="auto">
            <a:xfrm>
              <a:off x="9807229" y="2373206"/>
              <a:ext cx="267951" cy="641195"/>
              <a:chOff x="629" y="1829"/>
              <a:chExt cx="175" cy="403"/>
            </a:xfrm>
          </p:grpSpPr>
          <p:sp>
            <p:nvSpPr>
              <p:cNvPr id="22924" name="Oval 133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25" name="Oval 133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26" name="Freeform 134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27" name="Freeform 134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28" name="Freeform 134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29" name="Oval 134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47" name="Group 1344"/>
            <p:cNvGrpSpPr>
              <a:grpSpLocks noChangeAspect="1"/>
            </p:cNvGrpSpPr>
            <p:nvPr/>
          </p:nvGrpSpPr>
          <p:grpSpPr bwMode="auto">
            <a:xfrm rot="10800000">
              <a:off x="9815872" y="3099004"/>
              <a:ext cx="267951" cy="641195"/>
              <a:chOff x="629" y="1829"/>
              <a:chExt cx="175" cy="403"/>
            </a:xfrm>
          </p:grpSpPr>
          <p:sp>
            <p:nvSpPr>
              <p:cNvPr id="22918" name="Oval 1345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19" name="Oval 1346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20" name="Freeform 1347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21" name="Freeform 1348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22" name="Freeform 1349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23" name="Oval 1350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48" name="Group 1127"/>
            <p:cNvGrpSpPr>
              <a:grpSpLocks noChangeAspect="1"/>
            </p:cNvGrpSpPr>
            <p:nvPr/>
          </p:nvGrpSpPr>
          <p:grpSpPr bwMode="auto">
            <a:xfrm>
              <a:off x="5550883" y="2414120"/>
              <a:ext cx="267951" cy="641195"/>
              <a:chOff x="629" y="1829"/>
              <a:chExt cx="175" cy="403"/>
            </a:xfrm>
          </p:grpSpPr>
          <p:sp>
            <p:nvSpPr>
              <p:cNvPr id="22912" name="Oval 1128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13" name="Oval 1129"/>
              <p:cNvSpPr>
                <a:spLocks noChangeAspect="1" noChangeArrowheads="1"/>
              </p:cNvSpPr>
              <p:nvPr/>
            </p:nvSpPr>
            <p:spPr bwMode="auto">
              <a:xfrm>
                <a:off x="629" y="1829"/>
                <a:ext cx="175" cy="18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14" name="Freeform 1130"/>
              <p:cNvSpPr>
                <a:spLocks noChangeAspect="1"/>
              </p:cNvSpPr>
              <p:nvPr/>
            </p:nvSpPr>
            <p:spPr bwMode="auto">
              <a:xfrm>
                <a:off x="672" y="2000"/>
                <a:ext cx="87" cy="232"/>
              </a:xfrm>
              <a:custGeom>
                <a:avLst/>
                <a:gdLst>
                  <a:gd name="T0" fmla="*/ 4455749 w 35"/>
                  <a:gd name="T1" fmla="*/ 10330415 h 87"/>
                  <a:gd name="T2" fmla="*/ 4564656 w 35"/>
                  <a:gd name="T3" fmla="*/ 10711892 h 87"/>
                  <a:gd name="T4" fmla="*/ 4720577 w 35"/>
                  <a:gd name="T5" fmla="*/ 11402295 h 87"/>
                  <a:gd name="T6" fmla="*/ 4720577 w 35"/>
                  <a:gd name="T7" fmla="*/ 11783127 h 87"/>
                  <a:gd name="T8" fmla="*/ 4836182 w 35"/>
                  <a:gd name="T9" fmla="*/ 12020844 h 87"/>
                  <a:gd name="T10" fmla="*/ 4836182 w 35"/>
                  <a:gd name="T11" fmla="*/ 13038571 h 87"/>
                  <a:gd name="T12" fmla="*/ 4836182 w 35"/>
                  <a:gd name="T13" fmla="*/ 28311937 h 87"/>
                  <a:gd name="T14" fmla="*/ 4159631 w 35"/>
                  <a:gd name="T15" fmla="*/ 30022912 h 87"/>
                  <a:gd name="T16" fmla="*/ 3448207 w 35"/>
                  <a:gd name="T17" fmla="*/ 28311937 h 87"/>
                  <a:gd name="T18" fmla="*/ 3448207 w 35"/>
                  <a:gd name="T19" fmla="*/ 13038571 h 87"/>
                  <a:gd name="T20" fmla="*/ 2503708 w 35"/>
                  <a:gd name="T21" fmla="*/ 10997759 h 87"/>
                  <a:gd name="T22" fmla="*/ 1387210 w 35"/>
                  <a:gd name="T23" fmla="*/ 13038571 h 87"/>
                  <a:gd name="T24" fmla="*/ 1387210 w 35"/>
                  <a:gd name="T25" fmla="*/ 28311937 h 87"/>
                  <a:gd name="T26" fmla="*/ 673213 w 35"/>
                  <a:gd name="T27" fmla="*/ 30022912 h 87"/>
                  <a:gd name="T28" fmla="*/ 0 w 35"/>
                  <a:gd name="T29" fmla="*/ 28311937 h 87"/>
                  <a:gd name="T30" fmla="*/ 0 w 35"/>
                  <a:gd name="T31" fmla="*/ 13038571 h 87"/>
                  <a:gd name="T32" fmla="*/ 108956 w 35"/>
                  <a:gd name="T33" fmla="*/ 12020844 h 87"/>
                  <a:gd name="T34" fmla="*/ 108956 w 35"/>
                  <a:gd name="T35" fmla="*/ 11783127 h 87"/>
                  <a:gd name="T36" fmla="*/ 270833 w 35"/>
                  <a:gd name="T37" fmla="*/ 11402295 h 87"/>
                  <a:gd name="T38" fmla="*/ 270833 w 35"/>
                  <a:gd name="T39" fmla="*/ 10997759 h 87"/>
                  <a:gd name="T40" fmla="*/ 377684 w 35"/>
                  <a:gd name="T41" fmla="*/ 10330415 h 87"/>
                  <a:gd name="T42" fmla="*/ 558073 w 35"/>
                  <a:gd name="T43" fmla="*/ 9949578 h 87"/>
                  <a:gd name="T44" fmla="*/ 829135 w 35"/>
                  <a:gd name="T45" fmla="*/ 9308138 h 87"/>
                  <a:gd name="T46" fmla="*/ 938814 w 35"/>
                  <a:gd name="T47" fmla="*/ 8673413 h 87"/>
                  <a:gd name="T48" fmla="*/ 1116456 w 35"/>
                  <a:gd name="T49" fmla="*/ 8673413 h 87"/>
                  <a:gd name="T50" fmla="*/ 1387210 w 35"/>
                  <a:gd name="T51" fmla="*/ 8292581 h 87"/>
                  <a:gd name="T52" fmla="*/ 1387210 w 35"/>
                  <a:gd name="T53" fmla="*/ 7909227 h 87"/>
                  <a:gd name="T54" fmla="*/ 1673415 w 35"/>
                  <a:gd name="T55" fmla="*/ 7617707 h 87"/>
                  <a:gd name="T56" fmla="*/ 1673415 w 35"/>
                  <a:gd name="T57" fmla="*/ 1690432 h 87"/>
                  <a:gd name="T58" fmla="*/ 2333623 w 35"/>
                  <a:gd name="T59" fmla="*/ 0 h 87"/>
                  <a:gd name="T60" fmla="*/ 3072395 w 35"/>
                  <a:gd name="T61" fmla="*/ 1690432 h 87"/>
                  <a:gd name="T62" fmla="*/ 3072395 w 35"/>
                  <a:gd name="T63" fmla="*/ 7617707 h 87"/>
                  <a:gd name="T64" fmla="*/ 3072395 w 35"/>
                  <a:gd name="T65" fmla="*/ 7617707 h 87"/>
                  <a:gd name="T66" fmla="*/ 4279216 w 35"/>
                  <a:gd name="T67" fmla="*/ 9688949 h 87"/>
                  <a:gd name="T68" fmla="*/ 4279216 w 35"/>
                  <a:gd name="T69" fmla="*/ 9949578 h 87"/>
                  <a:gd name="T70" fmla="*/ 4455749 w 35"/>
                  <a:gd name="T71" fmla="*/ 10330415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15" name="Freeform 1131"/>
              <p:cNvSpPr>
                <a:spLocks noChangeAspect="1"/>
              </p:cNvSpPr>
              <p:nvPr/>
            </p:nvSpPr>
            <p:spPr bwMode="auto">
              <a:xfrm>
                <a:off x="677" y="2096"/>
                <a:ext cx="5" cy="133"/>
              </a:xfrm>
              <a:custGeom>
                <a:avLst/>
                <a:gdLst>
                  <a:gd name="T0" fmla="*/ 0 w 2"/>
                  <a:gd name="T1" fmla="*/ 14667390 h 50"/>
                  <a:gd name="T2" fmla="*/ 0 w 2"/>
                  <a:gd name="T3" fmla="*/ 0 h 50"/>
                  <a:gd name="T4" fmla="*/ 0 w 2"/>
                  <a:gd name="T5" fmla="*/ 0 h 50"/>
                  <a:gd name="T6" fmla="*/ 284842 w 2"/>
                  <a:gd name="T7" fmla="*/ 7639733 h 50"/>
                  <a:gd name="T8" fmla="*/ 284842 w 2"/>
                  <a:gd name="T9" fmla="*/ 14294000 h 50"/>
                  <a:gd name="T10" fmla="*/ 284842 w 2"/>
                  <a:gd name="T11" fmla="*/ 16708109 h 50"/>
                  <a:gd name="T12" fmla="*/ 284842 w 2"/>
                  <a:gd name="T13" fmla="*/ 16708109 h 50"/>
                  <a:gd name="T14" fmla="*/ 0 w 2"/>
                  <a:gd name="T15" fmla="*/ 1466739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50"/>
                  <a:gd name="T26" fmla="*/ 2 w 2"/>
                  <a:gd name="T27" fmla="*/ 50 h 5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50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5"/>
                      <a:pt x="2" y="23"/>
                    </a:cubicBezTo>
                    <a:cubicBezTo>
                      <a:pt x="2" y="30"/>
                      <a:pt x="2" y="43"/>
                      <a:pt x="2" y="43"/>
                    </a:cubicBezTo>
                    <a:cubicBezTo>
                      <a:pt x="2" y="44"/>
                      <a:pt x="2" y="49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48"/>
                      <a:pt x="0" y="46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16" name="Freeform 1132"/>
              <p:cNvSpPr>
                <a:spLocks noChangeAspect="1"/>
              </p:cNvSpPr>
              <p:nvPr/>
            </p:nvSpPr>
            <p:spPr bwMode="auto">
              <a:xfrm>
                <a:off x="724" y="2085"/>
                <a:ext cx="20" cy="144"/>
              </a:xfrm>
              <a:custGeom>
                <a:avLst/>
                <a:gdLst>
                  <a:gd name="T0" fmla="*/ 876950 w 8"/>
                  <a:gd name="T1" fmla="*/ 16528673 h 54"/>
                  <a:gd name="T2" fmla="*/ 1190105 w 8"/>
                  <a:gd name="T3" fmla="*/ 18622987 h 54"/>
                  <a:gd name="T4" fmla="*/ 712105 w 8"/>
                  <a:gd name="T5" fmla="*/ 16528673 h 54"/>
                  <a:gd name="T6" fmla="*/ 712105 w 8"/>
                  <a:gd name="T7" fmla="*/ 13440130 h 54"/>
                  <a:gd name="T8" fmla="*/ 712105 w 8"/>
                  <a:gd name="T9" fmla="*/ 2094328 h 54"/>
                  <a:gd name="T10" fmla="*/ 0 w 8"/>
                  <a:gd name="T11" fmla="*/ 0 h 54"/>
                  <a:gd name="T12" fmla="*/ 999012 w 8"/>
                  <a:gd name="T13" fmla="*/ 2708160 h 54"/>
                  <a:gd name="T14" fmla="*/ 876950 w 8"/>
                  <a:gd name="T15" fmla="*/ 16528673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17" name="Oval 1133"/>
              <p:cNvSpPr>
                <a:spLocks noChangeAspect="1" noChangeArrowheads="1"/>
              </p:cNvSpPr>
              <p:nvPr/>
            </p:nvSpPr>
            <p:spPr bwMode="auto">
              <a:xfrm>
                <a:off x="657" y="1867"/>
                <a:ext cx="57" cy="61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49" name="Groupe 1545"/>
            <p:cNvGrpSpPr>
              <a:grpSpLocks/>
            </p:cNvGrpSpPr>
            <p:nvPr/>
          </p:nvGrpSpPr>
          <p:grpSpPr bwMode="auto">
            <a:xfrm>
              <a:off x="5555489" y="3139918"/>
              <a:ext cx="267667" cy="641195"/>
              <a:chOff x="1014308" y="3144984"/>
              <a:chExt cx="267667" cy="641195"/>
            </a:xfrm>
          </p:grpSpPr>
          <p:sp>
            <p:nvSpPr>
              <p:cNvPr id="22907" name="Oval 1135"/>
              <p:cNvSpPr>
                <a:spLocks noChangeAspect="1" noChangeArrowheads="1"/>
              </p:cNvSpPr>
              <p:nvPr/>
            </p:nvSpPr>
            <p:spPr bwMode="auto">
              <a:xfrm rot="10800000">
                <a:off x="1014308" y="3488652"/>
                <a:ext cx="267667" cy="297527"/>
              </a:xfrm>
              <a:prstGeom prst="ellipse">
                <a:avLst/>
              </a:prstGeom>
              <a:solidFill>
                <a:srgbClr val="4A76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08" name="Oval 1136"/>
              <p:cNvSpPr>
                <a:spLocks noChangeAspect="1" noChangeArrowheads="1"/>
              </p:cNvSpPr>
              <p:nvPr/>
            </p:nvSpPr>
            <p:spPr bwMode="auto">
              <a:xfrm rot="10800000">
                <a:off x="1014308" y="3488652"/>
                <a:ext cx="267667" cy="297527"/>
              </a:xfrm>
              <a:prstGeom prst="ellips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09" name="Freeform 1137"/>
              <p:cNvSpPr>
                <a:spLocks noChangeAspect="1"/>
              </p:cNvSpPr>
              <p:nvPr/>
            </p:nvSpPr>
            <p:spPr bwMode="auto">
              <a:xfrm rot="10800000">
                <a:off x="1083137" y="3144984"/>
                <a:ext cx="133069" cy="369125"/>
              </a:xfrm>
              <a:custGeom>
                <a:avLst/>
                <a:gdLst>
                  <a:gd name="T0" fmla="*/ 2147483647 w 35"/>
                  <a:gd name="T1" fmla="*/ 2147483647 h 87"/>
                  <a:gd name="T2" fmla="*/ 2147483647 w 35"/>
                  <a:gd name="T3" fmla="*/ 2147483647 h 87"/>
                  <a:gd name="T4" fmla="*/ 2147483647 w 35"/>
                  <a:gd name="T5" fmla="*/ 2147483647 h 87"/>
                  <a:gd name="T6" fmla="*/ 2147483647 w 35"/>
                  <a:gd name="T7" fmla="*/ 2147483647 h 87"/>
                  <a:gd name="T8" fmla="*/ 2147483647 w 35"/>
                  <a:gd name="T9" fmla="*/ 2147483647 h 87"/>
                  <a:gd name="T10" fmla="*/ 2147483647 w 35"/>
                  <a:gd name="T11" fmla="*/ 2147483647 h 87"/>
                  <a:gd name="T12" fmla="*/ 2147483647 w 35"/>
                  <a:gd name="T13" fmla="*/ 2147483647 h 87"/>
                  <a:gd name="T14" fmla="*/ 2147483647 w 35"/>
                  <a:gd name="T15" fmla="*/ 2147483647 h 87"/>
                  <a:gd name="T16" fmla="*/ 2147483647 w 35"/>
                  <a:gd name="T17" fmla="*/ 2147483647 h 87"/>
                  <a:gd name="T18" fmla="*/ 2147483647 w 35"/>
                  <a:gd name="T19" fmla="*/ 2147483647 h 87"/>
                  <a:gd name="T20" fmla="*/ 2147483647 w 35"/>
                  <a:gd name="T21" fmla="*/ 2147483647 h 87"/>
                  <a:gd name="T22" fmla="*/ 2147483647 w 35"/>
                  <a:gd name="T23" fmla="*/ 2147483647 h 87"/>
                  <a:gd name="T24" fmla="*/ 2147483647 w 35"/>
                  <a:gd name="T25" fmla="*/ 2147483647 h 87"/>
                  <a:gd name="T26" fmla="*/ 2147483647 w 35"/>
                  <a:gd name="T27" fmla="*/ 2147483647 h 87"/>
                  <a:gd name="T28" fmla="*/ 0 w 35"/>
                  <a:gd name="T29" fmla="*/ 2147483647 h 87"/>
                  <a:gd name="T30" fmla="*/ 0 w 35"/>
                  <a:gd name="T31" fmla="*/ 2147483647 h 87"/>
                  <a:gd name="T32" fmla="*/ 2147483647 w 35"/>
                  <a:gd name="T33" fmla="*/ 2147483647 h 87"/>
                  <a:gd name="T34" fmla="*/ 2147483647 w 35"/>
                  <a:gd name="T35" fmla="*/ 2147483647 h 87"/>
                  <a:gd name="T36" fmla="*/ 2147483647 w 35"/>
                  <a:gd name="T37" fmla="*/ 2147483647 h 87"/>
                  <a:gd name="T38" fmla="*/ 2147483647 w 35"/>
                  <a:gd name="T39" fmla="*/ 2147483647 h 87"/>
                  <a:gd name="T40" fmla="*/ 2147483647 w 35"/>
                  <a:gd name="T41" fmla="*/ 2147483647 h 87"/>
                  <a:gd name="T42" fmla="*/ 2147483647 w 35"/>
                  <a:gd name="T43" fmla="*/ 2147483647 h 87"/>
                  <a:gd name="T44" fmla="*/ 2147483647 w 35"/>
                  <a:gd name="T45" fmla="*/ 2147483647 h 87"/>
                  <a:gd name="T46" fmla="*/ 2147483647 w 35"/>
                  <a:gd name="T47" fmla="*/ 2147483647 h 87"/>
                  <a:gd name="T48" fmla="*/ 2147483647 w 35"/>
                  <a:gd name="T49" fmla="*/ 2147483647 h 87"/>
                  <a:gd name="T50" fmla="*/ 2147483647 w 35"/>
                  <a:gd name="T51" fmla="*/ 2147483647 h 87"/>
                  <a:gd name="T52" fmla="*/ 2147483647 w 35"/>
                  <a:gd name="T53" fmla="*/ 2147483647 h 87"/>
                  <a:gd name="T54" fmla="*/ 2147483647 w 35"/>
                  <a:gd name="T55" fmla="*/ 2147483647 h 87"/>
                  <a:gd name="T56" fmla="*/ 2147483647 w 35"/>
                  <a:gd name="T57" fmla="*/ 2147483647 h 87"/>
                  <a:gd name="T58" fmla="*/ 2147483647 w 35"/>
                  <a:gd name="T59" fmla="*/ 0 h 87"/>
                  <a:gd name="T60" fmla="*/ 2147483647 w 35"/>
                  <a:gd name="T61" fmla="*/ 2147483647 h 87"/>
                  <a:gd name="T62" fmla="*/ 2147483647 w 35"/>
                  <a:gd name="T63" fmla="*/ 2147483647 h 87"/>
                  <a:gd name="T64" fmla="*/ 2147483647 w 35"/>
                  <a:gd name="T65" fmla="*/ 2147483647 h 87"/>
                  <a:gd name="T66" fmla="*/ 2147483647 w 35"/>
                  <a:gd name="T67" fmla="*/ 2147483647 h 87"/>
                  <a:gd name="T68" fmla="*/ 2147483647 w 35"/>
                  <a:gd name="T69" fmla="*/ 2147483647 h 87"/>
                  <a:gd name="T70" fmla="*/ 2147483647 w 35"/>
                  <a:gd name="T71" fmla="*/ 2147483647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"/>
                  <a:gd name="T109" fmla="*/ 0 h 87"/>
                  <a:gd name="T110" fmla="*/ 35 w 35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" h="87">
                    <a:moveTo>
                      <a:pt x="32" y="30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2"/>
                      <a:pt x="33" y="32"/>
                      <a:pt x="34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8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5"/>
                      <a:pt x="33" y="87"/>
                      <a:pt x="30" y="87"/>
                    </a:cubicBezTo>
                    <a:cubicBezTo>
                      <a:pt x="27" y="87"/>
                      <a:pt x="25" y="85"/>
                      <a:pt x="25" y="8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6"/>
                      <a:pt x="22" y="32"/>
                      <a:pt x="18" y="32"/>
                    </a:cubicBezTo>
                    <a:cubicBezTo>
                      <a:pt x="13" y="32"/>
                      <a:pt x="10" y="36"/>
                      <a:pt x="10" y="38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5"/>
                      <a:pt x="8" y="87"/>
                      <a:pt x="5" y="87"/>
                    </a:cubicBezTo>
                    <a:cubicBezTo>
                      <a:pt x="3" y="87"/>
                      <a:pt x="0" y="85"/>
                      <a:pt x="0" y="8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0" y="36"/>
                      <a:pt x="1" y="35"/>
                    </a:cubicBezTo>
                    <a:cubicBezTo>
                      <a:pt x="1" y="35"/>
                      <a:pt x="1" y="35"/>
                      <a:pt x="1" y="34"/>
                    </a:cubicBezTo>
                    <a:cubicBezTo>
                      <a:pt x="1" y="34"/>
                      <a:pt x="1" y="33"/>
                      <a:pt x="2" y="33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8"/>
                      <a:pt x="5" y="27"/>
                      <a:pt x="6" y="27"/>
                    </a:cubicBezTo>
                    <a:cubicBezTo>
                      <a:pt x="6" y="26"/>
                      <a:pt x="7" y="26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4" y="0"/>
                      <a:pt x="17" y="0"/>
                    </a:cubicBezTo>
                    <a:cubicBezTo>
                      <a:pt x="20" y="0"/>
                      <a:pt x="22" y="3"/>
                      <a:pt x="22" y="5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3"/>
                      <a:pt x="28" y="25"/>
                      <a:pt x="31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2" y="29"/>
                      <a:pt x="32" y="30"/>
                      <a:pt x="32" y="30"/>
                    </a:cubicBezTo>
                    <a:close/>
                  </a:path>
                </a:pathLst>
              </a:custGeom>
              <a:solidFill>
                <a:srgbClr val="9DCF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10" name="Freeform 1139"/>
              <p:cNvSpPr>
                <a:spLocks noChangeAspect="1"/>
              </p:cNvSpPr>
              <p:nvPr/>
            </p:nvSpPr>
            <p:spPr bwMode="auto">
              <a:xfrm rot="10800000">
                <a:off x="1106080" y="3149757"/>
                <a:ext cx="30590" cy="229112"/>
              </a:xfrm>
              <a:custGeom>
                <a:avLst/>
                <a:gdLst>
                  <a:gd name="T0" fmla="*/ 2147483647 w 8"/>
                  <a:gd name="T1" fmla="*/ 2147483647 h 54"/>
                  <a:gd name="T2" fmla="*/ 2147483647 w 8"/>
                  <a:gd name="T3" fmla="*/ 2147483647 h 54"/>
                  <a:gd name="T4" fmla="*/ 2147483647 w 8"/>
                  <a:gd name="T5" fmla="*/ 2147483647 h 54"/>
                  <a:gd name="T6" fmla="*/ 2147483647 w 8"/>
                  <a:gd name="T7" fmla="*/ 2147483647 h 54"/>
                  <a:gd name="T8" fmla="*/ 2147483647 w 8"/>
                  <a:gd name="T9" fmla="*/ 2147483647 h 54"/>
                  <a:gd name="T10" fmla="*/ 0 w 8"/>
                  <a:gd name="T11" fmla="*/ 0 h 54"/>
                  <a:gd name="T12" fmla="*/ 2147483647 w 8"/>
                  <a:gd name="T13" fmla="*/ 2147483647 h 54"/>
                  <a:gd name="T14" fmla="*/ 2147483647 w 8"/>
                  <a:gd name="T15" fmla="*/ 2147483647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4"/>
                  <a:gd name="T26" fmla="*/ 8 w 8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4">
                    <a:moveTo>
                      <a:pt x="6" y="48"/>
                    </a:moveTo>
                    <a:cubicBezTo>
                      <a:pt x="6" y="50"/>
                      <a:pt x="7" y="53"/>
                      <a:pt x="8" y="54"/>
                    </a:cubicBezTo>
                    <a:cubicBezTo>
                      <a:pt x="6" y="52"/>
                      <a:pt x="5" y="50"/>
                      <a:pt x="5" y="4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3" y="0"/>
                      <a:pt x="0" y="0"/>
                    </a:cubicBezTo>
                    <a:cubicBezTo>
                      <a:pt x="6" y="0"/>
                      <a:pt x="7" y="5"/>
                      <a:pt x="7" y="8"/>
                    </a:cubicBezTo>
                    <a:lnTo>
                      <a:pt x="6" y="4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911" name="Oval 1140"/>
              <p:cNvSpPr>
                <a:spLocks noChangeAspect="1" noChangeArrowheads="1"/>
              </p:cNvSpPr>
              <p:nvPr/>
            </p:nvSpPr>
            <p:spPr bwMode="auto">
              <a:xfrm rot="10800000">
                <a:off x="1151965" y="3628665"/>
                <a:ext cx="87183" cy="97054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</p:grpSp>
      <p:sp>
        <p:nvSpPr>
          <p:cNvPr id="1555" name="Rectangle 1554"/>
          <p:cNvSpPr/>
          <p:nvPr/>
        </p:nvSpPr>
        <p:spPr>
          <a:xfrm>
            <a:off x="6010275" y="3006651"/>
            <a:ext cx="3133725" cy="68535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r>
              <a:rPr lang="fr-FR" sz="2400" dirty="0">
                <a:solidFill>
                  <a:schemeClr val="bg1"/>
                </a:solidFill>
              </a:rPr>
              <a:t>Membrane Plasmique</a:t>
            </a:r>
          </a:p>
        </p:txBody>
      </p:sp>
      <p:grpSp>
        <p:nvGrpSpPr>
          <p:cNvPr id="1650" name="Group 2378"/>
          <p:cNvGrpSpPr>
            <a:grpSpLocks/>
          </p:cNvGrpSpPr>
          <p:nvPr/>
        </p:nvGrpSpPr>
        <p:grpSpPr bwMode="auto">
          <a:xfrm>
            <a:off x="500063" y="2490713"/>
            <a:ext cx="857250" cy="1643063"/>
            <a:chOff x="3637" y="1236"/>
            <a:chExt cx="425" cy="787"/>
          </a:xfrm>
        </p:grpSpPr>
        <p:sp>
          <p:nvSpPr>
            <p:cNvPr id="22698" name="Oval 2379"/>
            <p:cNvSpPr>
              <a:spLocks noChangeArrowheads="1"/>
            </p:cNvSpPr>
            <p:nvPr/>
          </p:nvSpPr>
          <p:spPr bwMode="auto">
            <a:xfrm>
              <a:off x="3637" y="1277"/>
              <a:ext cx="153" cy="746"/>
            </a:xfrm>
            <a:prstGeom prst="ellipse">
              <a:avLst/>
            </a:prstGeom>
            <a:solidFill>
              <a:srgbClr val="73F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99" name="Freeform 2380"/>
            <p:cNvSpPr>
              <a:spLocks/>
            </p:cNvSpPr>
            <p:nvPr/>
          </p:nvSpPr>
          <p:spPr bwMode="auto">
            <a:xfrm>
              <a:off x="3665" y="1312"/>
              <a:ext cx="123" cy="707"/>
            </a:xfrm>
            <a:custGeom>
              <a:avLst/>
              <a:gdLst>
                <a:gd name="T0" fmla="*/ 437863 w 52"/>
                <a:gd name="T1" fmla="*/ 0 h 299"/>
                <a:gd name="T2" fmla="*/ 541952 w 52"/>
                <a:gd name="T3" fmla="*/ 1393551 h 299"/>
                <a:gd name="T4" fmla="*/ 152924 w 52"/>
                <a:gd name="T5" fmla="*/ 3408747 h 299"/>
                <a:gd name="T6" fmla="*/ 0 w 52"/>
                <a:gd name="T7" fmla="*/ 3246348 h 299"/>
                <a:gd name="T8" fmla="*/ 284939 w 52"/>
                <a:gd name="T9" fmla="*/ 3863677 h 299"/>
                <a:gd name="T10" fmla="*/ 673990 w 52"/>
                <a:gd name="T11" fmla="*/ 1845977 h 299"/>
                <a:gd name="T12" fmla="*/ 437863 w 52"/>
                <a:gd name="T13" fmla="*/ 0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299"/>
                <a:gd name="T23" fmla="*/ 52 w 52"/>
                <a:gd name="T24" fmla="*/ 299 h 2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299">
                  <a:moveTo>
                    <a:pt x="34" y="0"/>
                  </a:moveTo>
                  <a:cubicBezTo>
                    <a:pt x="39" y="28"/>
                    <a:pt x="42" y="66"/>
                    <a:pt x="42" y="108"/>
                  </a:cubicBezTo>
                  <a:cubicBezTo>
                    <a:pt x="42" y="194"/>
                    <a:pt x="29" y="264"/>
                    <a:pt x="12" y="264"/>
                  </a:cubicBezTo>
                  <a:cubicBezTo>
                    <a:pt x="8" y="264"/>
                    <a:pt x="4" y="259"/>
                    <a:pt x="0" y="251"/>
                  </a:cubicBezTo>
                  <a:cubicBezTo>
                    <a:pt x="6" y="281"/>
                    <a:pt x="14" y="299"/>
                    <a:pt x="22" y="299"/>
                  </a:cubicBezTo>
                  <a:cubicBezTo>
                    <a:pt x="39" y="299"/>
                    <a:pt x="52" y="229"/>
                    <a:pt x="52" y="143"/>
                  </a:cubicBezTo>
                  <a:cubicBezTo>
                    <a:pt x="52" y="79"/>
                    <a:pt x="44" y="23"/>
                    <a:pt x="34" y="0"/>
                  </a:cubicBezTo>
                  <a:close/>
                </a:path>
              </a:pathLst>
            </a:custGeom>
            <a:solidFill>
              <a:srgbClr val="72EA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700" name="Freeform 2381"/>
            <p:cNvSpPr>
              <a:spLocks/>
            </p:cNvSpPr>
            <p:nvPr/>
          </p:nvSpPr>
          <p:spPr bwMode="auto">
            <a:xfrm>
              <a:off x="3684" y="1293"/>
              <a:ext cx="121" cy="730"/>
            </a:xfrm>
            <a:custGeom>
              <a:avLst/>
              <a:gdLst>
                <a:gd name="T0" fmla="*/ 350314 w 51"/>
                <a:gd name="T1" fmla="*/ 0 h 309"/>
                <a:gd name="T2" fmla="*/ 605543 w 51"/>
                <a:gd name="T3" fmla="*/ 1813270 h 309"/>
                <a:gd name="T4" fmla="*/ 157483 w 51"/>
                <a:gd name="T5" fmla="*/ 3878509 h 309"/>
                <a:gd name="T6" fmla="*/ 0 w 51"/>
                <a:gd name="T7" fmla="*/ 3748332 h 309"/>
                <a:gd name="T8" fmla="*/ 202599 w 51"/>
                <a:gd name="T9" fmla="*/ 3953956 h 309"/>
                <a:gd name="T10" fmla="*/ 683804 w 51"/>
                <a:gd name="T11" fmla="*/ 1932915 h 309"/>
                <a:gd name="T12" fmla="*/ 350314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701" name="Freeform 2382"/>
            <p:cNvSpPr>
              <a:spLocks/>
            </p:cNvSpPr>
            <p:nvPr/>
          </p:nvSpPr>
          <p:spPr bwMode="auto">
            <a:xfrm>
              <a:off x="3649" y="1284"/>
              <a:ext cx="92" cy="666"/>
            </a:xfrm>
            <a:custGeom>
              <a:avLst/>
              <a:gdLst>
                <a:gd name="T0" fmla="*/ 112997 w 39"/>
                <a:gd name="T1" fmla="*/ 3302954 h 282"/>
                <a:gd name="T2" fmla="*/ 90299 w 39"/>
                <a:gd name="T3" fmla="*/ 1965843 h 282"/>
                <a:gd name="T4" fmla="*/ 443039 w 39"/>
                <a:gd name="T5" fmla="*/ 27030 h 282"/>
                <a:gd name="T6" fmla="*/ 491101 w 39"/>
                <a:gd name="T7" fmla="*/ 75437 h 282"/>
                <a:gd name="T8" fmla="*/ 389427 w 39"/>
                <a:gd name="T9" fmla="*/ 0 h 282"/>
                <a:gd name="T10" fmla="*/ 0 w 39"/>
                <a:gd name="T11" fmla="*/ 1899859 h 282"/>
                <a:gd name="T12" fmla="*/ 101695 w 39"/>
                <a:gd name="T13" fmla="*/ 3341957 h 282"/>
                <a:gd name="T14" fmla="*/ 112997 w 39"/>
                <a:gd name="T15" fmla="*/ 3302954 h 2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282"/>
                <a:gd name="T26" fmla="*/ 39 w 39"/>
                <a:gd name="T27" fmla="*/ 282 h 2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282">
                  <a:moveTo>
                    <a:pt x="9" y="259"/>
                  </a:moveTo>
                  <a:cubicBezTo>
                    <a:pt x="4" y="231"/>
                    <a:pt x="7" y="194"/>
                    <a:pt x="7" y="154"/>
                  </a:cubicBezTo>
                  <a:cubicBezTo>
                    <a:pt x="7" y="74"/>
                    <a:pt x="17" y="2"/>
                    <a:pt x="35" y="2"/>
                  </a:cubicBezTo>
                  <a:cubicBezTo>
                    <a:pt x="36" y="2"/>
                    <a:pt x="39" y="5"/>
                    <a:pt x="39" y="6"/>
                  </a:cubicBezTo>
                  <a:cubicBezTo>
                    <a:pt x="37" y="2"/>
                    <a:pt x="34" y="0"/>
                    <a:pt x="31" y="0"/>
                  </a:cubicBezTo>
                  <a:cubicBezTo>
                    <a:pt x="13" y="0"/>
                    <a:pt x="0" y="69"/>
                    <a:pt x="0" y="149"/>
                  </a:cubicBezTo>
                  <a:cubicBezTo>
                    <a:pt x="0" y="194"/>
                    <a:pt x="3" y="234"/>
                    <a:pt x="8" y="262"/>
                  </a:cubicBezTo>
                  <a:cubicBezTo>
                    <a:pt x="13" y="282"/>
                    <a:pt x="12" y="277"/>
                    <a:pt x="9" y="25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702" name="Freeform 2383"/>
            <p:cNvSpPr>
              <a:spLocks/>
            </p:cNvSpPr>
            <p:nvPr/>
          </p:nvSpPr>
          <p:spPr bwMode="auto">
            <a:xfrm>
              <a:off x="3701" y="1236"/>
              <a:ext cx="361" cy="787"/>
            </a:xfrm>
            <a:custGeom>
              <a:avLst/>
              <a:gdLst>
                <a:gd name="T0" fmla="*/ 1373607 w 153"/>
                <a:gd name="T1" fmla="*/ 92696 h 333"/>
                <a:gd name="T2" fmla="*/ 0 w 153"/>
                <a:gd name="T3" fmla="*/ 271326 h 333"/>
                <a:gd name="T4" fmla="*/ 555265 w 153"/>
                <a:gd name="T5" fmla="*/ 2249475 h 333"/>
                <a:gd name="T6" fmla="*/ 165260 w 153"/>
                <a:gd name="T7" fmla="*/ 4278477 h 333"/>
                <a:gd name="T8" fmla="*/ 1187057 w 153"/>
                <a:gd name="T9" fmla="*/ 4278477 h 333"/>
                <a:gd name="T10" fmla="*/ 1160313 w 153"/>
                <a:gd name="T11" fmla="*/ 4266993 h 333"/>
                <a:gd name="T12" fmla="*/ 1148756 w 153"/>
                <a:gd name="T13" fmla="*/ 4250398 h 333"/>
                <a:gd name="T14" fmla="*/ 1122078 w 153"/>
                <a:gd name="T15" fmla="*/ 4229806 h 333"/>
                <a:gd name="T16" fmla="*/ 1097209 w 153"/>
                <a:gd name="T17" fmla="*/ 4202693 h 333"/>
                <a:gd name="T18" fmla="*/ 1085284 w 153"/>
                <a:gd name="T19" fmla="*/ 4175503 h 333"/>
                <a:gd name="T20" fmla="*/ 1058501 w 153"/>
                <a:gd name="T21" fmla="*/ 4147107 h 333"/>
                <a:gd name="T22" fmla="*/ 1047188 w 153"/>
                <a:gd name="T23" fmla="*/ 4109945 h 333"/>
                <a:gd name="T24" fmla="*/ 1021814 w 153"/>
                <a:gd name="T25" fmla="*/ 4071295 h 333"/>
                <a:gd name="T26" fmla="*/ 1010396 w 153"/>
                <a:gd name="T27" fmla="*/ 4023538 h 333"/>
                <a:gd name="T28" fmla="*/ 995029 w 153"/>
                <a:gd name="T29" fmla="*/ 3620803 h 333"/>
                <a:gd name="T30" fmla="*/ 983496 w 153"/>
                <a:gd name="T31" fmla="*/ 3572226 h 333"/>
                <a:gd name="T32" fmla="*/ 972093 w 153"/>
                <a:gd name="T33" fmla="*/ 3505865 h 333"/>
                <a:gd name="T34" fmla="*/ 956728 w 153"/>
                <a:gd name="T35" fmla="*/ 3429684 h 333"/>
                <a:gd name="T36" fmla="*/ 946924 w 153"/>
                <a:gd name="T37" fmla="*/ 3353901 h 333"/>
                <a:gd name="T38" fmla="*/ 935523 w 153"/>
                <a:gd name="T39" fmla="*/ 3278089 h 333"/>
                <a:gd name="T40" fmla="*/ 935523 w 153"/>
                <a:gd name="T41" fmla="*/ 3197356 h 333"/>
                <a:gd name="T42" fmla="*/ 920024 w 153"/>
                <a:gd name="T43" fmla="*/ 3109782 h 333"/>
                <a:gd name="T44" fmla="*/ 908623 w 153"/>
                <a:gd name="T45" fmla="*/ 3018275 h 333"/>
                <a:gd name="T46" fmla="*/ 908623 w 153"/>
                <a:gd name="T47" fmla="*/ 2930611 h 333"/>
                <a:gd name="T48" fmla="*/ 897182 w 153"/>
                <a:gd name="T49" fmla="*/ 2838208 h 333"/>
                <a:gd name="T50" fmla="*/ 897182 w 153"/>
                <a:gd name="T51" fmla="*/ 2751506 h 333"/>
                <a:gd name="T52" fmla="*/ 881840 w 153"/>
                <a:gd name="T53" fmla="*/ 2647246 h 333"/>
                <a:gd name="T54" fmla="*/ 881840 w 153"/>
                <a:gd name="T55" fmla="*/ 2555739 h 333"/>
                <a:gd name="T56" fmla="*/ 881840 w 153"/>
                <a:gd name="T57" fmla="*/ 2451576 h 333"/>
                <a:gd name="T58" fmla="*/ 881840 w 153"/>
                <a:gd name="T59" fmla="*/ 2348557 h 333"/>
                <a:gd name="T60" fmla="*/ 1223851 w 153"/>
                <a:gd name="T61" fmla="*/ 219074 h 333"/>
                <a:gd name="T62" fmla="*/ 1250539 w 153"/>
                <a:gd name="T63" fmla="*/ 4278477 h 333"/>
                <a:gd name="T64" fmla="*/ 1690766 w 153"/>
                <a:gd name="T65" fmla="*/ 3947726 h 333"/>
                <a:gd name="T66" fmla="*/ 1706933 w 153"/>
                <a:gd name="T67" fmla="*/ 423446 h 3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3"/>
                <a:gd name="T103" fmla="*/ 0 h 333"/>
                <a:gd name="T104" fmla="*/ 153 w 153"/>
                <a:gd name="T105" fmla="*/ 333 h 3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3" h="333">
                  <a:moveTo>
                    <a:pt x="135" y="33"/>
                  </a:move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  <a:cubicBezTo>
                    <a:pt x="3" y="18"/>
                    <a:pt x="5" y="17"/>
                    <a:pt x="8" y="17"/>
                  </a:cubicBezTo>
                  <a:cubicBezTo>
                    <a:pt x="28" y="17"/>
                    <a:pt x="44" y="88"/>
                    <a:pt x="44" y="175"/>
                  </a:cubicBezTo>
                  <a:cubicBezTo>
                    <a:pt x="44" y="256"/>
                    <a:pt x="30" y="323"/>
                    <a:pt x="13" y="332"/>
                  </a:cubicBezTo>
                  <a:cubicBezTo>
                    <a:pt x="13" y="333"/>
                    <a:pt x="13" y="333"/>
                    <a:pt x="13" y="333"/>
                  </a:cubicBezTo>
                  <a:cubicBezTo>
                    <a:pt x="23" y="327"/>
                    <a:pt x="37" y="324"/>
                    <a:pt x="53" y="324"/>
                  </a:cubicBezTo>
                  <a:cubicBezTo>
                    <a:pt x="69" y="324"/>
                    <a:pt x="83" y="328"/>
                    <a:pt x="94" y="333"/>
                  </a:cubicBezTo>
                  <a:cubicBezTo>
                    <a:pt x="94" y="333"/>
                    <a:pt x="94" y="333"/>
                    <a:pt x="94" y="333"/>
                  </a:cubicBezTo>
                  <a:cubicBezTo>
                    <a:pt x="93" y="333"/>
                    <a:pt x="93" y="332"/>
                    <a:pt x="92" y="332"/>
                  </a:cubicBezTo>
                  <a:cubicBezTo>
                    <a:pt x="92" y="332"/>
                    <a:pt x="92" y="332"/>
                    <a:pt x="92" y="332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0" y="330"/>
                    <a:pt x="89" y="330"/>
                    <a:pt x="89" y="329"/>
                  </a:cubicBezTo>
                  <a:cubicBezTo>
                    <a:pt x="89" y="329"/>
                    <a:pt x="89" y="329"/>
                    <a:pt x="89" y="329"/>
                  </a:cubicBezTo>
                  <a:cubicBezTo>
                    <a:pt x="88" y="329"/>
                    <a:pt x="88" y="328"/>
                    <a:pt x="87" y="327"/>
                  </a:cubicBezTo>
                  <a:cubicBezTo>
                    <a:pt x="87" y="327"/>
                    <a:pt x="87" y="327"/>
                    <a:pt x="87" y="327"/>
                  </a:cubicBezTo>
                  <a:cubicBezTo>
                    <a:pt x="87" y="327"/>
                    <a:pt x="86" y="326"/>
                    <a:pt x="86" y="325"/>
                  </a:cubicBezTo>
                  <a:cubicBezTo>
                    <a:pt x="86" y="325"/>
                    <a:pt x="86" y="325"/>
                    <a:pt x="86" y="325"/>
                  </a:cubicBezTo>
                  <a:cubicBezTo>
                    <a:pt x="85" y="324"/>
                    <a:pt x="85" y="324"/>
                    <a:pt x="84" y="323"/>
                  </a:cubicBezTo>
                  <a:cubicBezTo>
                    <a:pt x="84" y="323"/>
                    <a:pt x="84" y="323"/>
                    <a:pt x="84" y="323"/>
                  </a:cubicBezTo>
                  <a:cubicBezTo>
                    <a:pt x="84" y="322"/>
                    <a:pt x="83" y="321"/>
                    <a:pt x="83" y="320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82" y="319"/>
                    <a:pt x="82" y="318"/>
                    <a:pt x="81" y="317"/>
                  </a:cubicBezTo>
                  <a:cubicBezTo>
                    <a:pt x="81" y="317"/>
                    <a:pt x="81" y="317"/>
                    <a:pt x="81" y="317"/>
                  </a:cubicBezTo>
                  <a:cubicBezTo>
                    <a:pt x="81" y="316"/>
                    <a:pt x="80" y="315"/>
                    <a:pt x="80" y="313"/>
                  </a:cubicBezTo>
                  <a:cubicBezTo>
                    <a:pt x="80" y="313"/>
                    <a:pt x="80" y="313"/>
                    <a:pt x="80" y="313"/>
                  </a:cubicBezTo>
                  <a:cubicBezTo>
                    <a:pt x="77" y="305"/>
                    <a:pt x="81" y="295"/>
                    <a:pt x="79" y="282"/>
                  </a:cubicBezTo>
                  <a:cubicBezTo>
                    <a:pt x="79" y="282"/>
                    <a:pt x="79" y="282"/>
                    <a:pt x="79" y="282"/>
                  </a:cubicBezTo>
                  <a:cubicBezTo>
                    <a:pt x="79" y="281"/>
                    <a:pt x="78" y="279"/>
                    <a:pt x="78" y="278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78" y="275"/>
                    <a:pt x="77" y="274"/>
                    <a:pt x="77" y="273"/>
                  </a:cubicBezTo>
                  <a:cubicBezTo>
                    <a:pt x="77" y="272"/>
                    <a:pt x="77" y="271"/>
                    <a:pt x="77" y="271"/>
                  </a:cubicBezTo>
                  <a:cubicBezTo>
                    <a:pt x="77" y="270"/>
                    <a:pt x="76" y="268"/>
                    <a:pt x="76" y="267"/>
                  </a:cubicBezTo>
                  <a:cubicBezTo>
                    <a:pt x="76" y="266"/>
                    <a:pt x="76" y="266"/>
                    <a:pt x="76" y="265"/>
                  </a:cubicBezTo>
                  <a:cubicBezTo>
                    <a:pt x="76" y="264"/>
                    <a:pt x="75" y="262"/>
                    <a:pt x="75" y="261"/>
                  </a:cubicBezTo>
                  <a:cubicBezTo>
                    <a:pt x="75" y="260"/>
                    <a:pt x="75" y="259"/>
                    <a:pt x="75" y="259"/>
                  </a:cubicBezTo>
                  <a:cubicBezTo>
                    <a:pt x="75" y="257"/>
                    <a:pt x="75" y="256"/>
                    <a:pt x="74" y="255"/>
                  </a:cubicBezTo>
                  <a:cubicBezTo>
                    <a:pt x="74" y="254"/>
                    <a:pt x="74" y="253"/>
                    <a:pt x="74" y="252"/>
                  </a:cubicBezTo>
                  <a:cubicBezTo>
                    <a:pt x="74" y="251"/>
                    <a:pt x="74" y="250"/>
                    <a:pt x="74" y="249"/>
                  </a:cubicBezTo>
                  <a:cubicBezTo>
                    <a:pt x="73" y="248"/>
                    <a:pt x="73" y="247"/>
                    <a:pt x="73" y="246"/>
                  </a:cubicBezTo>
                  <a:cubicBezTo>
                    <a:pt x="73" y="244"/>
                    <a:pt x="73" y="243"/>
                    <a:pt x="73" y="242"/>
                  </a:cubicBezTo>
                  <a:cubicBezTo>
                    <a:pt x="73" y="241"/>
                    <a:pt x="73" y="240"/>
                    <a:pt x="73" y="239"/>
                  </a:cubicBezTo>
                  <a:cubicBezTo>
                    <a:pt x="72" y="238"/>
                    <a:pt x="72" y="236"/>
                    <a:pt x="72" y="235"/>
                  </a:cubicBezTo>
                  <a:cubicBezTo>
                    <a:pt x="72" y="234"/>
                    <a:pt x="72" y="233"/>
                    <a:pt x="72" y="232"/>
                  </a:cubicBezTo>
                  <a:cubicBezTo>
                    <a:pt x="72" y="231"/>
                    <a:pt x="72" y="229"/>
                    <a:pt x="72" y="228"/>
                  </a:cubicBezTo>
                  <a:cubicBezTo>
                    <a:pt x="72" y="227"/>
                    <a:pt x="71" y="226"/>
                    <a:pt x="71" y="225"/>
                  </a:cubicBezTo>
                  <a:cubicBezTo>
                    <a:pt x="71" y="223"/>
                    <a:pt x="71" y="222"/>
                    <a:pt x="71" y="221"/>
                  </a:cubicBezTo>
                  <a:cubicBezTo>
                    <a:pt x="71" y="220"/>
                    <a:pt x="71" y="218"/>
                    <a:pt x="71" y="217"/>
                  </a:cubicBezTo>
                  <a:cubicBezTo>
                    <a:pt x="71" y="216"/>
                    <a:pt x="71" y="215"/>
                    <a:pt x="71" y="214"/>
                  </a:cubicBezTo>
                  <a:cubicBezTo>
                    <a:pt x="71" y="212"/>
                    <a:pt x="70" y="211"/>
                    <a:pt x="70" y="210"/>
                  </a:cubicBezTo>
                  <a:cubicBezTo>
                    <a:pt x="70" y="209"/>
                    <a:pt x="70" y="207"/>
                    <a:pt x="70" y="206"/>
                  </a:cubicBezTo>
                  <a:cubicBezTo>
                    <a:pt x="70" y="205"/>
                    <a:pt x="70" y="203"/>
                    <a:pt x="70" y="202"/>
                  </a:cubicBezTo>
                  <a:cubicBezTo>
                    <a:pt x="70" y="201"/>
                    <a:pt x="70" y="200"/>
                    <a:pt x="70" y="199"/>
                  </a:cubicBezTo>
                  <a:cubicBezTo>
                    <a:pt x="70" y="197"/>
                    <a:pt x="70" y="196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89"/>
                    <a:pt x="70" y="187"/>
                    <a:pt x="70" y="186"/>
                  </a:cubicBezTo>
                  <a:cubicBezTo>
                    <a:pt x="70" y="185"/>
                    <a:pt x="70" y="184"/>
                    <a:pt x="70" y="183"/>
                  </a:cubicBezTo>
                  <a:cubicBezTo>
                    <a:pt x="70" y="180"/>
                    <a:pt x="70" y="178"/>
                    <a:pt x="70" y="175"/>
                  </a:cubicBezTo>
                  <a:cubicBezTo>
                    <a:pt x="70" y="88"/>
                    <a:pt x="77" y="17"/>
                    <a:pt x="97" y="17"/>
                  </a:cubicBezTo>
                  <a:cubicBezTo>
                    <a:pt x="117" y="17"/>
                    <a:pt x="132" y="88"/>
                    <a:pt x="132" y="175"/>
                  </a:cubicBezTo>
                  <a:cubicBezTo>
                    <a:pt x="132" y="260"/>
                    <a:pt x="118" y="329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lose/>
                </a:path>
              </a:pathLst>
            </a:custGeom>
            <a:solidFill>
              <a:srgbClr val="72EC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703" name="Freeform 2384"/>
            <p:cNvSpPr>
              <a:spLocks/>
            </p:cNvSpPr>
            <p:nvPr/>
          </p:nvSpPr>
          <p:spPr bwMode="auto">
            <a:xfrm>
              <a:off x="3731" y="1253"/>
              <a:ext cx="203" cy="770"/>
            </a:xfrm>
            <a:custGeom>
              <a:avLst/>
              <a:gdLst>
                <a:gd name="T0" fmla="*/ 998215 w 86"/>
                <a:gd name="T1" fmla="*/ 4150796 h 326"/>
                <a:gd name="T2" fmla="*/ 986799 w 86"/>
                <a:gd name="T3" fmla="*/ 4134456 h 326"/>
                <a:gd name="T4" fmla="*/ 986799 w 86"/>
                <a:gd name="T5" fmla="*/ 4134456 h 326"/>
                <a:gd name="T6" fmla="*/ 961953 w 86"/>
                <a:gd name="T7" fmla="*/ 4111013 h 326"/>
                <a:gd name="T8" fmla="*/ 961953 w 86"/>
                <a:gd name="T9" fmla="*/ 4111013 h 326"/>
                <a:gd name="T10" fmla="*/ 939449 w 86"/>
                <a:gd name="T11" fmla="*/ 4086031 h 326"/>
                <a:gd name="T12" fmla="*/ 939449 w 86"/>
                <a:gd name="T13" fmla="*/ 4086031 h 326"/>
                <a:gd name="T14" fmla="*/ 923180 w 86"/>
                <a:gd name="T15" fmla="*/ 4058885 h 326"/>
                <a:gd name="T16" fmla="*/ 923180 w 86"/>
                <a:gd name="T17" fmla="*/ 4058885 h 326"/>
                <a:gd name="T18" fmla="*/ 903100 w 86"/>
                <a:gd name="T19" fmla="*/ 4031465 h 326"/>
                <a:gd name="T20" fmla="*/ 903100 w 86"/>
                <a:gd name="T21" fmla="*/ 4031465 h 326"/>
                <a:gd name="T22" fmla="*/ 884778 w 86"/>
                <a:gd name="T23" fmla="*/ 3992932 h 326"/>
                <a:gd name="T24" fmla="*/ 884778 w 86"/>
                <a:gd name="T25" fmla="*/ 3992932 h 326"/>
                <a:gd name="T26" fmla="*/ 864353 w 86"/>
                <a:gd name="T27" fmla="*/ 3955960 h 326"/>
                <a:gd name="T28" fmla="*/ 864353 w 86"/>
                <a:gd name="T29" fmla="*/ 3955960 h 326"/>
                <a:gd name="T30" fmla="*/ 848082 w 86"/>
                <a:gd name="T31" fmla="*/ 3907691 h 326"/>
                <a:gd name="T32" fmla="*/ 848082 w 86"/>
                <a:gd name="T33" fmla="*/ 3907691 h 326"/>
                <a:gd name="T34" fmla="*/ 837375 w 86"/>
                <a:gd name="T35" fmla="*/ 3512329 h 326"/>
                <a:gd name="T36" fmla="*/ 837375 w 86"/>
                <a:gd name="T37" fmla="*/ 3512329 h 326"/>
                <a:gd name="T38" fmla="*/ 821109 w 86"/>
                <a:gd name="T39" fmla="*/ 3459312 h 326"/>
                <a:gd name="T40" fmla="*/ 821109 w 86"/>
                <a:gd name="T41" fmla="*/ 3447547 h 326"/>
                <a:gd name="T42" fmla="*/ 809677 w 86"/>
                <a:gd name="T43" fmla="*/ 3393364 h 326"/>
                <a:gd name="T44" fmla="*/ 809677 w 86"/>
                <a:gd name="T45" fmla="*/ 3372857 h 326"/>
                <a:gd name="T46" fmla="*/ 801024 w 86"/>
                <a:gd name="T47" fmla="*/ 3317793 h 326"/>
                <a:gd name="T48" fmla="*/ 801024 w 86"/>
                <a:gd name="T49" fmla="*/ 3290753 h 326"/>
                <a:gd name="T50" fmla="*/ 784257 w 86"/>
                <a:gd name="T51" fmla="*/ 3241943 h 326"/>
                <a:gd name="T52" fmla="*/ 784257 w 86"/>
                <a:gd name="T53" fmla="*/ 3214868 h 326"/>
                <a:gd name="T54" fmla="*/ 773706 w 86"/>
                <a:gd name="T55" fmla="*/ 3166601 h 326"/>
                <a:gd name="T56" fmla="*/ 773706 w 86"/>
                <a:gd name="T57" fmla="*/ 3130126 h 326"/>
                <a:gd name="T58" fmla="*/ 773706 w 86"/>
                <a:gd name="T59" fmla="*/ 3091097 h 326"/>
                <a:gd name="T60" fmla="*/ 762345 w 86"/>
                <a:gd name="T61" fmla="*/ 3054236 h 326"/>
                <a:gd name="T62" fmla="*/ 762345 w 86"/>
                <a:gd name="T63" fmla="*/ 3000083 h 326"/>
                <a:gd name="T64" fmla="*/ 762345 w 86"/>
                <a:gd name="T65" fmla="*/ 2960310 h 326"/>
                <a:gd name="T66" fmla="*/ 746075 w 86"/>
                <a:gd name="T67" fmla="*/ 2912757 h 326"/>
                <a:gd name="T68" fmla="*/ 746075 w 86"/>
                <a:gd name="T69" fmla="*/ 2869152 h 326"/>
                <a:gd name="T70" fmla="*/ 746075 w 86"/>
                <a:gd name="T71" fmla="*/ 2820843 h 326"/>
                <a:gd name="T72" fmla="*/ 734492 w 86"/>
                <a:gd name="T73" fmla="*/ 2782338 h 326"/>
                <a:gd name="T74" fmla="*/ 734492 w 86"/>
                <a:gd name="T75" fmla="*/ 2729686 h 326"/>
                <a:gd name="T76" fmla="*/ 734492 w 86"/>
                <a:gd name="T77" fmla="*/ 2681473 h 326"/>
                <a:gd name="T78" fmla="*/ 734492 w 86"/>
                <a:gd name="T79" fmla="*/ 2642347 h 326"/>
                <a:gd name="T80" fmla="*/ 725609 w 86"/>
                <a:gd name="T81" fmla="*/ 2587507 h 326"/>
                <a:gd name="T82" fmla="*/ 725609 w 86"/>
                <a:gd name="T83" fmla="*/ 2539947 h 326"/>
                <a:gd name="T84" fmla="*/ 725609 w 86"/>
                <a:gd name="T85" fmla="*/ 2491524 h 326"/>
                <a:gd name="T86" fmla="*/ 725609 w 86"/>
                <a:gd name="T87" fmla="*/ 2448080 h 326"/>
                <a:gd name="T88" fmla="*/ 725609 w 86"/>
                <a:gd name="T89" fmla="*/ 2388873 h 326"/>
                <a:gd name="T90" fmla="*/ 725609 w 86"/>
                <a:gd name="T91" fmla="*/ 2350004 h 326"/>
                <a:gd name="T92" fmla="*/ 725609 w 86"/>
                <a:gd name="T93" fmla="*/ 2286104 h 326"/>
                <a:gd name="T94" fmla="*/ 725609 w 86"/>
                <a:gd name="T95" fmla="*/ 2249132 h 326"/>
                <a:gd name="T96" fmla="*/ 725609 w 86"/>
                <a:gd name="T97" fmla="*/ 2146665 h 326"/>
                <a:gd name="T98" fmla="*/ 961953 w 86"/>
                <a:gd name="T99" fmla="*/ 178340 h 326"/>
                <a:gd name="T100" fmla="*/ 961953 w 86"/>
                <a:gd name="T101" fmla="*/ 166518 h 326"/>
                <a:gd name="T102" fmla="*/ 541757 w 86"/>
                <a:gd name="T103" fmla="*/ 27052 h 326"/>
                <a:gd name="T104" fmla="*/ 114027 w 86"/>
                <a:gd name="T105" fmla="*/ 270369 h 326"/>
                <a:gd name="T106" fmla="*/ 114027 w 86"/>
                <a:gd name="T107" fmla="*/ 281766 h 326"/>
                <a:gd name="T108" fmla="*/ 391101 w 86"/>
                <a:gd name="T109" fmla="*/ 2146665 h 326"/>
                <a:gd name="T110" fmla="*/ 0 w 86"/>
                <a:gd name="T111" fmla="*/ 4150796 h 326"/>
                <a:gd name="T112" fmla="*/ 0 w 86"/>
                <a:gd name="T113" fmla="*/ 4161495 h 326"/>
                <a:gd name="T114" fmla="*/ 505128 w 86"/>
                <a:gd name="T115" fmla="*/ 4047117 h 326"/>
                <a:gd name="T116" fmla="*/ 1026436 w 86"/>
                <a:gd name="T117" fmla="*/ 4161495 h 326"/>
                <a:gd name="T118" fmla="*/ 1026436 w 86"/>
                <a:gd name="T119" fmla="*/ 4161495 h 326"/>
                <a:gd name="T120" fmla="*/ 998215 w 86"/>
                <a:gd name="T121" fmla="*/ 4150796 h 326"/>
                <a:gd name="T122" fmla="*/ 998215 w 86"/>
                <a:gd name="T123" fmla="*/ 4150796 h 3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"/>
                <a:gd name="T187" fmla="*/ 0 h 326"/>
                <a:gd name="T188" fmla="*/ 86 w 86"/>
                <a:gd name="T189" fmla="*/ 326 h 3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31" y="102"/>
                    <a:pt x="31" y="168"/>
                  </a:cubicBezTo>
                  <a:cubicBezTo>
                    <a:pt x="31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</a:path>
              </a:pathLst>
            </a:custGeom>
            <a:solidFill>
              <a:srgbClr val="73D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704" name="Freeform 2385"/>
            <p:cNvSpPr>
              <a:spLocks noEditPoints="1"/>
            </p:cNvSpPr>
            <p:nvPr/>
          </p:nvSpPr>
          <p:spPr bwMode="auto">
            <a:xfrm>
              <a:off x="3731" y="1253"/>
              <a:ext cx="203" cy="770"/>
            </a:xfrm>
            <a:custGeom>
              <a:avLst/>
              <a:gdLst>
                <a:gd name="T0" fmla="*/ 986799 w 86"/>
                <a:gd name="T1" fmla="*/ 4134456 h 326"/>
                <a:gd name="T2" fmla="*/ 961953 w 86"/>
                <a:gd name="T3" fmla="*/ 4111013 h 326"/>
                <a:gd name="T4" fmla="*/ 939449 w 86"/>
                <a:gd name="T5" fmla="*/ 4086031 h 326"/>
                <a:gd name="T6" fmla="*/ 923180 w 86"/>
                <a:gd name="T7" fmla="*/ 4058885 h 326"/>
                <a:gd name="T8" fmla="*/ 903100 w 86"/>
                <a:gd name="T9" fmla="*/ 4031465 h 326"/>
                <a:gd name="T10" fmla="*/ 884778 w 86"/>
                <a:gd name="T11" fmla="*/ 3992932 h 326"/>
                <a:gd name="T12" fmla="*/ 864353 w 86"/>
                <a:gd name="T13" fmla="*/ 3955960 h 326"/>
                <a:gd name="T14" fmla="*/ 848082 w 86"/>
                <a:gd name="T15" fmla="*/ 3907691 h 326"/>
                <a:gd name="T16" fmla="*/ 837375 w 86"/>
                <a:gd name="T17" fmla="*/ 3512329 h 326"/>
                <a:gd name="T18" fmla="*/ 821109 w 86"/>
                <a:gd name="T19" fmla="*/ 3459312 h 326"/>
                <a:gd name="T20" fmla="*/ 809677 w 86"/>
                <a:gd name="T21" fmla="*/ 3393364 h 326"/>
                <a:gd name="T22" fmla="*/ 801024 w 86"/>
                <a:gd name="T23" fmla="*/ 3317793 h 326"/>
                <a:gd name="T24" fmla="*/ 784257 w 86"/>
                <a:gd name="T25" fmla="*/ 3241943 h 326"/>
                <a:gd name="T26" fmla="*/ 773706 w 86"/>
                <a:gd name="T27" fmla="*/ 3166601 h 326"/>
                <a:gd name="T28" fmla="*/ 773706 w 86"/>
                <a:gd name="T29" fmla="*/ 3091097 h 326"/>
                <a:gd name="T30" fmla="*/ 762345 w 86"/>
                <a:gd name="T31" fmla="*/ 3000083 h 326"/>
                <a:gd name="T32" fmla="*/ 746075 w 86"/>
                <a:gd name="T33" fmla="*/ 2912757 h 326"/>
                <a:gd name="T34" fmla="*/ 746075 w 86"/>
                <a:gd name="T35" fmla="*/ 2820843 h 326"/>
                <a:gd name="T36" fmla="*/ 734492 w 86"/>
                <a:gd name="T37" fmla="*/ 2729686 h 326"/>
                <a:gd name="T38" fmla="*/ 734492 w 86"/>
                <a:gd name="T39" fmla="*/ 2642347 h 326"/>
                <a:gd name="T40" fmla="*/ 725609 w 86"/>
                <a:gd name="T41" fmla="*/ 2539947 h 326"/>
                <a:gd name="T42" fmla="*/ 725609 w 86"/>
                <a:gd name="T43" fmla="*/ 2448080 h 326"/>
                <a:gd name="T44" fmla="*/ 725609 w 86"/>
                <a:gd name="T45" fmla="*/ 2350004 h 326"/>
                <a:gd name="T46" fmla="*/ 725609 w 86"/>
                <a:gd name="T47" fmla="*/ 2249132 h 326"/>
                <a:gd name="T48" fmla="*/ 961953 w 86"/>
                <a:gd name="T49" fmla="*/ 178340 h 326"/>
                <a:gd name="T50" fmla="*/ 541757 w 86"/>
                <a:gd name="T51" fmla="*/ 27052 h 326"/>
                <a:gd name="T52" fmla="*/ 114027 w 86"/>
                <a:gd name="T53" fmla="*/ 281766 h 326"/>
                <a:gd name="T54" fmla="*/ 0 w 86"/>
                <a:gd name="T55" fmla="*/ 4150796 h 326"/>
                <a:gd name="T56" fmla="*/ 505128 w 86"/>
                <a:gd name="T57" fmla="*/ 4047117 h 326"/>
                <a:gd name="T58" fmla="*/ 1026436 w 86"/>
                <a:gd name="T59" fmla="*/ 4161495 h 326"/>
                <a:gd name="T60" fmla="*/ 998215 w 86"/>
                <a:gd name="T61" fmla="*/ 4150796 h 326"/>
                <a:gd name="T62" fmla="*/ 327777 w 86"/>
                <a:gd name="T63" fmla="*/ 524224 h 326"/>
                <a:gd name="T64" fmla="*/ 557001 w 86"/>
                <a:gd name="T65" fmla="*/ 139467 h 326"/>
                <a:gd name="T66" fmla="*/ 801024 w 86"/>
                <a:gd name="T67" fmla="*/ 214943 h 326"/>
                <a:gd name="T68" fmla="*/ 481759 w 86"/>
                <a:gd name="T69" fmla="*/ 1508354 h 326"/>
                <a:gd name="T70" fmla="*/ 568747 w 86"/>
                <a:gd name="T71" fmla="*/ 3928167 h 326"/>
                <a:gd name="T72" fmla="*/ 505128 w 86"/>
                <a:gd name="T73" fmla="*/ 2182610 h 326"/>
                <a:gd name="T74" fmla="*/ 505128 w 86"/>
                <a:gd name="T75" fmla="*/ 2269579 h 326"/>
                <a:gd name="T76" fmla="*/ 505128 w 86"/>
                <a:gd name="T77" fmla="*/ 2448080 h 326"/>
                <a:gd name="T78" fmla="*/ 505128 w 86"/>
                <a:gd name="T79" fmla="*/ 2587507 h 326"/>
                <a:gd name="T80" fmla="*/ 521309 w 86"/>
                <a:gd name="T81" fmla="*/ 2691181 h 326"/>
                <a:gd name="T82" fmla="*/ 521309 w 86"/>
                <a:gd name="T83" fmla="*/ 2793792 h 326"/>
                <a:gd name="T84" fmla="*/ 532079 w 86"/>
                <a:gd name="T85" fmla="*/ 2869152 h 326"/>
                <a:gd name="T86" fmla="*/ 541757 w 86"/>
                <a:gd name="T87" fmla="*/ 2972132 h 326"/>
                <a:gd name="T88" fmla="*/ 541757 w 86"/>
                <a:gd name="T89" fmla="*/ 3063948 h 326"/>
                <a:gd name="T90" fmla="*/ 568747 w 86"/>
                <a:gd name="T91" fmla="*/ 3189881 h 326"/>
                <a:gd name="T92" fmla="*/ 568747 w 86"/>
                <a:gd name="T93" fmla="*/ 3253937 h 326"/>
                <a:gd name="T94" fmla="*/ 595696 w 86"/>
                <a:gd name="T95" fmla="*/ 3383439 h 326"/>
                <a:gd name="T96" fmla="*/ 607109 w 86"/>
                <a:gd name="T97" fmla="*/ 3459312 h 326"/>
                <a:gd name="T98" fmla="*/ 623378 w 86"/>
                <a:gd name="T99" fmla="*/ 3534883 h 326"/>
                <a:gd name="T100" fmla="*/ 643843 w 86"/>
                <a:gd name="T101" fmla="*/ 3944507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"/>
                <a:gd name="T154" fmla="*/ 0 h 326"/>
                <a:gd name="T155" fmla="*/ 86 w 86"/>
                <a:gd name="T156" fmla="*/ 326 h 3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26" y="102"/>
                    <a:pt x="26" y="168"/>
                  </a:cubicBezTo>
                  <a:cubicBezTo>
                    <a:pt x="26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  <a:moveTo>
                    <a:pt x="38" y="118"/>
                  </a:moveTo>
                  <a:cubicBezTo>
                    <a:pt x="36" y="88"/>
                    <a:pt x="31" y="61"/>
                    <a:pt x="26" y="41"/>
                  </a:cubicBezTo>
                  <a:cubicBezTo>
                    <a:pt x="23" y="33"/>
                    <a:pt x="22" y="15"/>
                    <a:pt x="34" y="12"/>
                  </a:cubicBezTo>
                  <a:cubicBezTo>
                    <a:pt x="37" y="12"/>
                    <a:pt x="40" y="12"/>
                    <a:pt x="44" y="11"/>
                  </a:cubicBezTo>
                  <a:cubicBezTo>
                    <a:pt x="50" y="11"/>
                    <a:pt x="55" y="10"/>
                    <a:pt x="60" y="11"/>
                  </a:cubicBezTo>
                  <a:cubicBezTo>
                    <a:pt x="64" y="11"/>
                    <a:pt x="64" y="15"/>
                    <a:pt x="63" y="17"/>
                  </a:cubicBezTo>
                  <a:cubicBezTo>
                    <a:pt x="51" y="38"/>
                    <a:pt x="44" y="77"/>
                    <a:pt x="41" y="119"/>
                  </a:cubicBezTo>
                  <a:cubicBezTo>
                    <a:pt x="40" y="135"/>
                    <a:pt x="39" y="133"/>
                    <a:pt x="38" y="118"/>
                  </a:cubicBezTo>
                  <a:close/>
                  <a:moveTo>
                    <a:pt x="51" y="309"/>
                  </a:moveTo>
                  <a:cubicBezTo>
                    <a:pt x="49" y="309"/>
                    <a:pt x="47" y="309"/>
                    <a:pt x="45" y="308"/>
                  </a:cubicBezTo>
                  <a:cubicBezTo>
                    <a:pt x="33" y="306"/>
                    <a:pt x="26" y="298"/>
                    <a:pt x="31" y="272"/>
                  </a:cubicBezTo>
                  <a:cubicBezTo>
                    <a:pt x="37" y="243"/>
                    <a:pt x="40" y="206"/>
                    <a:pt x="40" y="171"/>
                  </a:cubicBezTo>
                  <a:cubicBezTo>
                    <a:pt x="40" y="173"/>
                    <a:pt x="40" y="176"/>
                    <a:pt x="40" y="176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42" y="222"/>
                    <a:pt x="42" y="222"/>
                    <a:pt x="42" y="222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2" y="229"/>
                    <a:pt x="42" y="229"/>
                    <a:pt x="42" y="229"/>
                  </a:cubicBezTo>
                  <a:cubicBezTo>
                    <a:pt x="43" y="233"/>
                    <a:pt x="43" y="233"/>
                    <a:pt x="43" y="233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40"/>
                    <a:pt x="43" y="240"/>
                    <a:pt x="43" y="240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7" y="265"/>
                    <a:pt x="47" y="265"/>
                    <a:pt x="47" y="265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48" y="271"/>
                    <a:pt x="48" y="271"/>
                    <a:pt x="48" y="271"/>
                  </a:cubicBezTo>
                  <a:cubicBezTo>
                    <a:pt x="48" y="272"/>
                    <a:pt x="48" y="272"/>
                    <a:pt x="48" y="272"/>
                  </a:cubicBezTo>
                  <a:cubicBezTo>
                    <a:pt x="48" y="273"/>
                    <a:pt x="49" y="277"/>
                    <a:pt x="49" y="277"/>
                  </a:cubicBezTo>
                  <a:cubicBezTo>
                    <a:pt x="51" y="287"/>
                    <a:pt x="54" y="296"/>
                    <a:pt x="56" y="304"/>
                  </a:cubicBezTo>
                  <a:cubicBezTo>
                    <a:pt x="57" y="306"/>
                    <a:pt x="54" y="309"/>
                    <a:pt x="51" y="309"/>
                  </a:cubicBezTo>
                  <a:close/>
                </a:path>
              </a:pathLst>
            </a:custGeom>
            <a:solidFill>
              <a:srgbClr val="73B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705" name="Freeform 2386"/>
            <p:cNvSpPr>
              <a:spLocks/>
            </p:cNvSpPr>
            <p:nvPr/>
          </p:nvSpPr>
          <p:spPr bwMode="auto">
            <a:xfrm>
              <a:off x="3831" y="1269"/>
              <a:ext cx="54" cy="95"/>
            </a:xfrm>
            <a:custGeom>
              <a:avLst/>
              <a:gdLst>
                <a:gd name="T0" fmla="*/ 0 w 23"/>
                <a:gd name="T1" fmla="*/ 57591 h 40"/>
                <a:gd name="T2" fmla="*/ 275168 w 23"/>
                <a:gd name="T3" fmla="*/ 78810 h 40"/>
                <a:gd name="T4" fmla="*/ 117201 w 23"/>
                <a:gd name="T5" fmla="*/ 543400 h 40"/>
                <a:gd name="T6" fmla="*/ 214368 w 23"/>
                <a:gd name="T7" fmla="*/ 96337 h 40"/>
                <a:gd name="T8" fmla="*/ 0 w 23"/>
                <a:gd name="T9" fmla="*/ 5759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0"/>
                <a:gd name="T17" fmla="*/ 23 w 23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0">
                  <a:moveTo>
                    <a:pt x="0" y="4"/>
                  </a:moveTo>
                  <a:cubicBezTo>
                    <a:pt x="10" y="3"/>
                    <a:pt x="23" y="0"/>
                    <a:pt x="23" y="6"/>
                  </a:cubicBezTo>
                  <a:cubicBezTo>
                    <a:pt x="23" y="13"/>
                    <a:pt x="13" y="23"/>
                    <a:pt x="10" y="40"/>
                  </a:cubicBezTo>
                  <a:cubicBezTo>
                    <a:pt x="12" y="23"/>
                    <a:pt x="20" y="9"/>
                    <a:pt x="18" y="7"/>
                  </a:cubicBezTo>
                  <a:cubicBezTo>
                    <a:pt x="15" y="3"/>
                    <a:pt x="2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706" name="Freeform 2387"/>
            <p:cNvSpPr>
              <a:spLocks/>
            </p:cNvSpPr>
            <p:nvPr/>
          </p:nvSpPr>
          <p:spPr bwMode="auto">
            <a:xfrm>
              <a:off x="3956" y="1293"/>
              <a:ext cx="78" cy="728"/>
            </a:xfrm>
            <a:custGeom>
              <a:avLst/>
              <a:gdLst>
                <a:gd name="T0" fmla="*/ 0 w 33"/>
                <a:gd name="T1" fmla="*/ 0 h 308"/>
                <a:gd name="T2" fmla="*/ 0 w 33"/>
                <a:gd name="T3" fmla="*/ 0 h 308"/>
                <a:gd name="T4" fmla="*/ 310743 w 33"/>
                <a:gd name="T5" fmla="*/ 1943422 h 308"/>
                <a:gd name="T6" fmla="*/ 27213 w 33"/>
                <a:gd name="T7" fmla="*/ 3847915 h 308"/>
                <a:gd name="T8" fmla="*/ 27213 w 33"/>
                <a:gd name="T9" fmla="*/ 3962839 h 308"/>
                <a:gd name="T10" fmla="*/ 423762 w 33"/>
                <a:gd name="T11" fmla="*/ 1943422 h 308"/>
                <a:gd name="T12" fmla="*/ 0 w 33"/>
                <a:gd name="T13" fmla="*/ 0 h 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08"/>
                <a:gd name="T23" fmla="*/ 33 w 33"/>
                <a:gd name="T24" fmla="*/ 308 h 3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0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20"/>
                    <a:pt x="24" y="80"/>
                    <a:pt x="24" y="151"/>
                  </a:cubicBezTo>
                  <a:cubicBezTo>
                    <a:pt x="24" y="219"/>
                    <a:pt x="15" y="276"/>
                    <a:pt x="2" y="299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19" y="299"/>
                    <a:pt x="33" y="232"/>
                    <a:pt x="33" y="151"/>
                  </a:cubicBezTo>
                  <a:cubicBezTo>
                    <a:pt x="33" y="85"/>
                    <a:pt x="26" y="31"/>
                    <a:pt x="0" y="0"/>
                  </a:cubicBezTo>
                  <a:close/>
                </a:path>
              </a:pathLst>
            </a:custGeom>
            <a:solidFill>
              <a:srgbClr val="73D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707" name="Freeform 2388"/>
            <p:cNvSpPr>
              <a:spLocks/>
            </p:cNvSpPr>
            <p:nvPr/>
          </p:nvSpPr>
          <p:spPr bwMode="auto">
            <a:xfrm>
              <a:off x="3819" y="1662"/>
              <a:ext cx="19" cy="146"/>
            </a:xfrm>
            <a:custGeom>
              <a:avLst/>
              <a:gdLst>
                <a:gd name="T0" fmla="*/ 0 w 8"/>
                <a:gd name="T1" fmla="*/ 719549 h 62"/>
                <a:gd name="T2" fmla="*/ 78810 w 8"/>
                <a:gd name="T3" fmla="*/ 719549 h 62"/>
                <a:gd name="T4" fmla="*/ 96337 w 8"/>
                <a:gd name="T5" fmla="*/ 483048 h 62"/>
                <a:gd name="T6" fmla="*/ 78810 w 8"/>
                <a:gd name="T7" fmla="*/ 73857 h 62"/>
                <a:gd name="T8" fmla="*/ 0 w 8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2"/>
                <a:gd name="T17" fmla="*/ 8 w 8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2">
                  <a:moveTo>
                    <a:pt x="0" y="58"/>
                  </a:moveTo>
                  <a:cubicBezTo>
                    <a:pt x="2" y="49"/>
                    <a:pt x="4" y="55"/>
                    <a:pt x="6" y="58"/>
                  </a:cubicBezTo>
                  <a:cubicBezTo>
                    <a:pt x="8" y="62"/>
                    <a:pt x="7" y="39"/>
                    <a:pt x="7" y="3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3B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708" name="Oval 2389"/>
            <p:cNvSpPr>
              <a:spLocks noChangeArrowheads="1"/>
            </p:cNvSpPr>
            <p:nvPr/>
          </p:nvSpPr>
          <p:spPr bwMode="auto">
            <a:xfrm>
              <a:off x="3859" y="1277"/>
              <a:ext cx="153" cy="746"/>
            </a:xfrm>
            <a:prstGeom prst="ellipse">
              <a:avLst/>
            </a:prstGeom>
            <a:solidFill>
              <a:srgbClr val="73F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709" name="Freeform 2390"/>
            <p:cNvSpPr>
              <a:spLocks/>
            </p:cNvSpPr>
            <p:nvPr/>
          </p:nvSpPr>
          <p:spPr bwMode="auto">
            <a:xfrm>
              <a:off x="3878" y="1305"/>
              <a:ext cx="137" cy="718"/>
            </a:xfrm>
            <a:custGeom>
              <a:avLst/>
              <a:gdLst>
                <a:gd name="T0" fmla="*/ 460221 w 58"/>
                <a:gd name="T1" fmla="*/ 0 h 304"/>
                <a:gd name="T2" fmla="*/ 588250 w 58"/>
                <a:gd name="T3" fmla="*/ 1404108 h 304"/>
                <a:gd name="T4" fmla="*/ 139485 w 58"/>
                <a:gd name="T5" fmla="*/ 3419246 h 304"/>
                <a:gd name="T6" fmla="*/ 0 w 58"/>
                <a:gd name="T7" fmla="*/ 3267861 h 304"/>
                <a:gd name="T8" fmla="*/ 281908 w 58"/>
                <a:gd name="T9" fmla="*/ 3879186 h 304"/>
                <a:gd name="T10" fmla="*/ 741257 w 58"/>
                <a:gd name="T11" fmla="*/ 1864110 h 304"/>
                <a:gd name="T12" fmla="*/ 460221 w 58"/>
                <a:gd name="T13" fmla="*/ 0 h 3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304"/>
                <a:gd name="T23" fmla="*/ 58 w 58"/>
                <a:gd name="T24" fmla="*/ 304 h 3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304">
                  <a:moveTo>
                    <a:pt x="36" y="0"/>
                  </a:moveTo>
                  <a:cubicBezTo>
                    <a:pt x="42" y="29"/>
                    <a:pt x="46" y="67"/>
                    <a:pt x="46" y="110"/>
                  </a:cubicBezTo>
                  <a:cubicBezTo>
                    <a:pt x="46" y="198"/>
                    <a:pt x="30" y="268"/>
                    <a:pt x="11" y="268"/>
                  </a:cubicBezTo>
                  <a:cubicBezTo>
                    <a:pt x="6" y="268"/>
                    <a:pt x="4" y="264"/>
                    <a:pt x="0" y="256"/>
                  </a:cubicBezTo>
                  <a:cubicBezTo>
                    <a:pt x="6" y="286"/>
                    <a:pt x="12" y="304"/>
                    <a:pt x="22" y="304"/>
                  </a:cubicBezTo>
                  <a:cubicBezTo>
                    <a:pt x="42" y="304"/>
                    <a:pt x="58" y="234"/>
                    <a:pt x="58" y="146"/>
                  </a:cubicBezTo>
                  <a:cubicBezTo>
                    <a:pt x="58" y="81"/>
                    <a:pt x="49" y="24"/>
                    <a:pt x="36" y="0"/>
                  </a:cubicBezTo>
                  <a:close/>
                </a:path>
              </a:pathLst>
            </a:custGeom>
            <a:solidFill>
              <a:srgbClr val="72EA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710" name="Freeform 2391"/>
            <p:cNvSpPr>
              <a:spLocks/>
            </p:cNvSpPr>
            <p:nvPr/>
          </p:nvSpPr>
          <p:spPr bwMode="auto">
            <a:xfrm>
              <a:off x="3894" y="1293"/>
              <a:ext cx="121" cy="730"/>
            </a:xfrm>
            <a:custGeom>
              <a:avLst/>
              <a:gdLst>
                <a:gd name="T0" fmla="*/ 350314 w 51"/>
                <a:gd name="T1" fmla="*/ 0 h 309"/>
                <a:gd name="T2" fmla="*/ 605543 w 51"/>
                <a:gd name="T3" fmla="*/ 1813270 h 309"/>
                <a:gd name="T4" fmla="*/ 157483 w 51"/>
                <a:gd name="T5" fmla="*/ 3878509 h 309"/>
                <a:gd name="T6" fmla="*/ 0 w 51"/>
                <a:gd name="T7" fmla="*/ 3748332 h 309"/>
                <a:gd name="T8" fmla="*/ 202599 w 51"/>
                <a:gd name="T9" fmla="*/ 3953956 h 309"/>
                <a:gd name="T10" fmla="*/ 683804 w 51"/>
                <a:gd name="T11" fmla="*/ 1932915 h 309"/>
                <a:gd name="T12" fmla="*/ 350314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711" name="Freeform 2392"/>
            <p:cNvSpPr>
              <a:spLocks/>
            </p:cNvSpPr>
            <p:nvPr/>
          </p:nvSpPr>
          <p:spPr bwMode="auto">
            <a:xfrm>
              <a:off x="3866" y="1281"/>
              <a:ext cx="85" cy="669"/>
            </a:xfrm>
            <a:custGeom>
              <a:avLst/>
              <a:gdLst>
                <a:gd name="T0" fmla="*/ 114190 w 36"/>
                <a:gd name="T1" fmla="*/ 3351966 h 283"/>
                <a:gd name="T2" fmla="*/ 90787 w 36"/>
                <a:gd name="T3" fmla="*/ 1994227 h 283"/>
                <a:gd name="T4" fmla="*/ 392280 w 36"/>
                <a:gd name="T5" fmla="*/ 11517 h 283"/>
                <a:gd name="T6" fmla="*/ 459000 w 36"/>
                <a:gd name="T7" fmla="*/ 64361 h 283"/>
                <a:gd name="T8" fmla="*/ 366980 w 36"/>
                <a:gd name="T9" fmla="*/ 0 h 283"/>
                <a:gd name="T10" fmla="*/ 0 w 36"/>
                <a:gd name="T11" fmla="*/ 1933991 h 283"/>
                <a:gd name="T12" fmla="*/ 114190 w 36"/>
                <a:gd name="T13" fmla="*/ 3389123 h 283"/>
                <a:gd name="T14" fmla="*/ 114190 w 36"/>
                <a:gd name="T15" fmla="*/ 3351966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83"/>
                <a:gd name="T26" fmla="*/ 36 w 36"/>
                <a:gd name="T27" fmla="*/ 283 h 2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83">
                  <a:moveTo>
                    <a:pt x="9" y="260"/>
                  </a:moveTo>
                  <a:cubicBezTo>
                    <a:pt x="5" y="232"/>
                    <a:pt x="7" y="195"/>
                    <a:pt x="7" y="155"/>
                  </a:cubicBezTo>
                  <a:cubicBezTo>
                    <a:pt x="7" y="75"/>
                    <a:pt x="13" y="1"/>
                    <a:pt x="31" y="1"/>
                  </a:cubicBezTo>
                  <a:cubicBezTo>
                    <a:pt x="32" y="1"/>
                    <a:pt x="36" y="5"/>
                    <a:pt x="36" y="5"/>
                  </a:cubicBezTo>
                  <a:cubicBezTo>
                    <a:pt x="33" y="2"/>
                    <a:pt x="32" y="0"/>
                    <a:pt x="29" y="0"/>
                  </a:cubicBezTo>
                  <a:cubicBezTo>
                    <a:pt x="11" y="0"/>
                    <a:pt x="0" y="70"/>
                    <a:pt x="0" y="150"/>
                  </a:cubicBezTo>
                  <a:cubicBezTo>
                    <a:pt x="0" y="195"/>
                    <a:pt x="3" y="235"/>
                    <a:pt x="9" y="263"/>
                  </a:cubicBezTo>
                  <a:cubicBezTo>
                    <a:pt x="13" y="283"/>
                    <a:pt x="12" y="278"/>
                    <a:pt x="9" y="26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712" name="Freeform 2393"/>
            <p:cNvSpPr>
              <a:spLocks/>
            </p:cNvSpPr>
            <p:nvPr/>
          </p:nvSpPr>
          <p:spPr bwMode="auto">
            <a:xfrm>
              <a:off x="3731" y="2002"/>
              <a:ext cx="192" cy="21"/>
            </a:xfrm>
            <a:custGeom>
              <a:avLst/>
              <a:gdLst>
                <a:gd name="T0" fmla="*/ 0 w 81"/>
                <a:gd name="T1" fmla="*/ 90410 h 9"/>
                <a:gd name="T2" fmla="*/ 0 w 81"/>
                <a:gd name="T3" fmla="*/ 100221 h 9"/>
                <a:gd name="T4" fmla="*/ 531093 w 81"/>
                <a:gd name="T5" fmla="*/ 0 h 9"/>
                <a:gd name="T6" fmla="*/ 1075468 w 81"/>
                <a:gd name="T7" fmla="*/ 100221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9"/>
                <a:gd name="T14" fmla="*/ 81 w 8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9"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0" y="3"/>
                    <a:pt x="24" y="0"/>
                    <a:pt x="40" y="0"/>
                  </a:cubicBezTo>
                  <a:cubicBezTo>
                    <a:pt x="56" y="0"/>
                    <a:pt x="70" y="4"/>
                    <a:pt x="81" y="9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713" name="Freeform 2394"/>
            <p:cNvSpPr>
              <a:spLocks/>
            </p:cNvSpPr>
            <p:nvPr/>
          </p:nvSpPr>
          <p:spPr bwMode="auto">
            <a:xfrm>
              <a:off x="3753" y="1253"/>
              <a:ext cx="177" cy="45"/>
            </a:xfrm>
            <a:custGeom>
              <a:avLst/>
              <a:gdLst>
                <a:gd name="T0" fmla="*/ 858308 w 75"/>
                <a:gd name="T1" fmla="*/ 154269 h 19"/>
                <a:gd name="T2" fmla="*/ 429355 w 75"/>
                <a:gd name="T3" fmla="*/ 27502 h 19"/>
                <a:gd name="T4" fmla="*/ 0 w 75"/>
                <a:gd name="T5" fmla="*/ 250472 h 19"/>
                <a:gd name="T6" fmla="*/ 0 60000 65536"/>
                <a:gd name="T7" fmla="*/ 0 60000 65536"/>
                <a:gd name="T8" fmla="*/ 0 60000 65536"/>
                <a:gd name="T9" fmla="*/ 0 w 75"/>
                <a:gd name="T10" fmla="*/ 0 h 19"/>
                <a:gd name="T11" fmla="*/ 75 w 7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" h="19">
                  <a:moveTo>
                    <a:pt x="68" y="12"/>
                  </a:moveTo>
                  <a:cubicBezTo>
                    <a:pt x="75" y="4"/>
                    <a:pt x="49" y="0"/>
                    <a:pt x="34" y="2"/>
                  </a:cubicBezTo>
                  <a:cubicBezTo>
                    <a:pt x="12" y="4"/>
                    <a:pt x="2" y="1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714" name="Oval 2395"/>
            <p:cNvSpPr>
              <a:spLocks noChangeArrowheads="1"/>
            </p:cNvSpPr>
            <p:nvPr/>
          </p:nvSpPr>
          <p:spPr bwMode="auto">
            <a:xfrm>
              <a:off x="3859" y="1277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715" name="Oval 2396"/>
            <p:cNvSpPr>
              <a:spLocks noChangeArrowheads="1"/>
            </p:cNvSpPr>
            <p:nvPr/>
          </p:nvSpPr>
          <p:spPr bwMode="auto">
            <a:xfrm>
              <a:off x="3637" y="1277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716" name="Freeform 2397"/>
            <p:cNvSpPr>
              <a:spLocks/>
            </p:cNvSpPr>
            <p:nvPr/>
          </p:nvSpPr>
          <p:spPr bwMode="auto">
            <a:xfrm>
              <a:off x="3701" y="1236"/>
              <a:ext cx="361" cy="787"/>
            </a:xfrm>
            <a:custGeom>
              <a:avLst/>
              <a:gdLst>
                <a:gd name="T0" fmla="*/ 1663799 w 153"/>
                <a:gd name="T1" fmla="*/ 2249475 h 333"/>
                <a:gd name="T2" fmla="*/ 1663799 w 153"/>
                <a:gd name="T3" fmla="*/ 2392359 h 333"/>
                <a:gd name="T4" fmla="*/ 1663799 w 153"/>
                <a:gd name="T5" fmla="*/ 2488735 h 333"/>
                <a:gd name="T6" fmla="*/ 1663799 w 153"/>
                <a:gd name="T7" fmla="*/ 2592901 h 333"/>
                <a:gd name="T8" fmla="*/ 1663799 w 153"/>
                <a:gd name="T9" fmla="*/ 2696198 h 333"/>
                <a:gd name="T10" fmla="*/ 1652080 w 153"/>
                <a:gd name="T11" fmla="*/ 2799210 h 333"/>
                <a:gd name="T12" fmla="*/ 1652080 w 153"/>
                <a:gd name="T13" fmla="*/ 2891892 h 333"/>
                <a:gd name="T14" fmla="*/ 1640679 w 153"/>
                <a:gd name="T15" fmla="*/ 2979187 h 333"/>
                <a:gd name="T16" fmla="*/ 1625179 w 153"/>
                <a:gd name="T17" fmla="*/ 3070538 h 333"/>
                <a:gd name="T18" fmla="*/ 1625179 w 153"/>
                <a:gd name="T19" fmla="*/ 3158359 h 333"/>
                <a:gd name="T20" fmla="*/ 1615876 w 153"/>
                <a:gd name="T21" fmla="*/ 3249641 h 333"/>
                <a:gd name="T22" fmla="*/ 1605159 w 153"/>
                <a:gd name="T23" fmla="*/ 3326018 h 333"/>
                <a:gd name="T24" fmla="*/ 1588910 w 153"/>
                <a:gd name="T25" fmla="*/ 3420257 h 333"/>
                <a:gd name="T26" fmla="*/ 1577197 w 153"/>
                <a:gd name="T27" fmla="*/ 3496045 h 333"/>
                <a:gd name="T28" fmla="*/ 1565794 w 153"/>
                <a:gd name="T29" fmla="*/ 3560182 h 333"/>
                <a:gd name="T30" fmla="*/ 1550297 w 153"/>
                <a:gd name="T31" fmla="*/ 3636498 h 333"/>
                <a:gd name="T32" fmla="*/ 1540944 w 153"/>
                <a:gd name="T33" fmla="*/ 3701535 h 333"/>
                <a:gd name="T34" fmla="*/ 1523389 w 153"/>
                <a:gd name="T35" fmla="*/ 3779408 h 333"/>
                <a:gd name="T36" fmla="*/ 1502163 w 153"/>
                <a:gd name="T37" fmla="*/ 3827824 h 333"/>
                <a:gd name="T38" fmla="*/ 1486825 w 153"/>
                <a:gd name="T39" fmla="*/ 3892124 h 333"/>
                <a:gd name="T40" fmla="*/ 1475424 w 153"/>
                <a:gd name="T41" fmla="*/ 3947726 h 333"/>
                <a:gd name="T42" fmla="*/ 1448518 w 153"/>
                <a:gd name="T43" fmla="*/ 3995511 h 333"/>
                <a:gd name="T44" fmla="*/ 1438630 w 153"/>
                <a:gd name="T45" fmla="*/ 4044088 h 333"/>
                <a:gd name="T46" fmla="*/ 1411954 w 153"/>
                <a:gd name="T47" fmla="*/ 4087822 h 333"/>
                <a:gd name="T48" fmla="*/ 1400534 w 153"/>
                <a:gd name="T49" fmla="*/ 4126881 h 333"/>
                <a:gd name="T50" fmla="*/ 1373607 w 153"/>
                <a:gd name="T51" fmla="*/ 4163605 h 333"/>
                <a:gd name="T52" fmla="*/ 1348755 w 153"/>
                <a:gd name="T53" fmla="*/ 4202693 h 333"/>
                <a:gd name="T54" fmla="*/ 1337064 w 153"/>
                <a:gd name="T55" fmla="*/ 4229806 h 333"/>
                <a:gd name="T56" fmla="*/ 1310135 w 153"/>
                <a:gd name="T57" fmla="*/ 4239758 h 333"/>
                <a:gd name="T58" fmla="*/ 1290115 w 153"/>
                <a:gd name="T59" fmla="*/ 4266993 h 333"/>
                <a:gd name="T60" fmla="*/ 1273870 w 153"/>
                <a:gd name="T61" fmla="*/ 4278477 h 333"/>
                <a:gd name="T62" fmla="*/ 1250539 w 153"/>
                <a:gd name="T63" fmla="*/ 4278477 h 333"/>
                <a:gd name="T64" fmla="*/ 1690766 w 153"/>
                <a:gd name="T65" fmla="*/ 3947726 h 333"/>
                <a:gd name="T66" fmla="*/ 1706933 w 153"/>
                <a:gd name="T67" fmla="*/ 423446 h 333"/>
                <a:gd name="T68" fmla="*/ 857054 w 153"/>
                <a:gd name="T69" fmla="*/ 0 h 3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3"/>
                <a:gd name="T106" fmla="*/ 0 h 333"/>
                <a:gd name="T107" fmla="*/ 153 w 153"/>
                <a:gd name="T108" fmla="*/ 333 h 3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3" h="333">
                  <a:moveTo>
                    <a:pt x="97" y="17"/>
                  </a:moveTo>
                  <a:cubicBezTo>
                    <a:pt x="117" y="17"/>
                    <a:pt x="132" y="88"/>
                    <a:pt x="132" y="175"/>
                  </a:cubicBezTo>
                  <a:cubicBezTo>
                    <a:pt x="132" y="178"/>
                    <a:pt x="132" y="181"/>
                    <a:pt x="132" y="183"/>
                  </a:cubicBezTo>
                  <a:cubicBezTo>
                    <a:pt x="132" y="184"/>
                    <a:pt x="132" y="185"/>
                    <a:pt x="132" y="186"/>
                  </a:cubicBezTo>
                  <a:cubicBezTo>
                    <a:pt x="132" y="188"/>
                    <a:pt x="132" y="189"/>
                    <a:pt x="132" y="191"/>
                  </a:cubicBezTo>
                  <a:cubicBezTo>
                    <a:pt x="132" y="192"/>
                    <a:pt x="132" y="193"/>
                    <a:pt x="132" y="194"/>
                  </a:cubicBezTo>
                  <a:cubicBezTo>
                    <a:pt x="132" y="196"/>
                    <a:pt x="132" y="197"/>
                    <a:pt x="132" y="199"/>
                  </a:cubicBezTo>
                  <a:cubicBezTo>
                    <a:pt x="132" y="200"/>
                    <a:pt x="132" y="201"/>
                    <a:pt x="132" y="202"/>
                  </a:cubicBezTo>
                  <a:cubicBezTo>
                    <a:pt x="132" y="204"/>
                    <a:pt x="132" y="205"/>
                    <a:pt x="132" y="207"/>
                  </a:cubicBezTo>
                  <a:cubicBezTo>
                    <a:pt x="132" y="208"/>
                    <a:pt x="132" y="209"/>
                    <a:pt x="132" y="210"/>
                  </a:cubicBezTo>
                  <a:cubicBezTo>
                    <a:pt x="132" y="211"/>
                    <a:pt x="131" y="213"/>
                    <a:pt x="131" y="214"/>
                  </a:cubicBezTo>
                  <a:cubicBezTo>
                    <a:pt x="131" y="215"/>
                    <a:pt x="131" y="216"/>
                    <a:pt x="131" y="218"/>
                  </a:cubicBezTo>
                  <a:cubicBezTo>
                    <a:pt x="131" y="219"/>
                    <a:pt x="131" y="220"/>
                    <a:pt x="131" y="222"/>
                  </a:cubicBezTo>
                  <a:cubicBezTo>
                    <a:pt x="131" y="223"/>
                    <a:pt x="131" y="224"/>
                    <a:pt x="131" y="225"/>
                  </a:cubicBezTo>
                  <a:cubicBezTo>
                    <a:pt x="131" y="226"/>
                    <a:pt x="130" y="228"/>
                    <a:pt x="130" y="229"/>
                  </a:cubicBezTo>
                  <a:cubicBezTo>
                    <a:pt x="130" y="230"/>
                    <a:pt x="130" y="231"/>
                    <a:pt x="130" y="232"/>
                  </a:cubicBezTo>
                  <a:cubicBezTo>
                    <a:pt x="130" y="233"/>
                    <a:pt x="130" y="235"/>
                    <a:pt x="130" y="236"/>
                  </a:cubicBezTo>
                  <a:cubicBezTo>
                    <a:pt x="130" y="237"/>
                    <a:pt x="130" y="238"/>
                    <a:pt x="129" y="239"/>
                  </a:cubicBezTo>
                  <a:cubicBezTo>
                    <a:pt x="129" y="240"/>
                    <a:pt x="129" y="242"/>
                    <a:pt x="129" y="243"/>
                  </a:cubicBezTo>
                  <a:cubicBezTo>
                    <a:pt x="129" y="244"/>
                    <a:pt x="129" y="245"/>
                    <a:pt x="129" y="246"/>
                  </a:cubicBezTo>
                  <a:cubicBezTo>
                    <a:pt x="129" y="247"/>
                    <a:pt x="128" y="248"/>
                    <a:pt x="128" y="250"/>
                  </a:cubicBezTo>
                  <a:cubicBezTo>
                    <a:pt x="128" y="251"/>
                    <a:pt x="128" y="252"/>
                    <a:pt x="128" y="253"/>
                  </a:cubicBezTo>
                  <a:cubicBezTo>
                    <a:pt x="128" y="254"/>
                    <a:pt x="128" y="255"/>
                    <a:pt x="127" y="256"/>
                  </a:cubicBezTo>
                  <a:cubicBezTo>
                    <a:pt x="127" y="257"/>
                    <a:pt x="127" y="258"/>
                    <a:pt x="127" y="259"/>
                  </a:cubicBezTo>
                  <a:cubicBezTo>
                    <a:pt x="127" y="260"/>
                    <a:pt x="127" y="261"/>
                    <a:pt x="127" y="263"/>
                  </a:cubicBezTo>
                  <a:cubicBezTo>
                    <a:pt x="126" y="264"/>
                    <a:pt x="126" y="265"/>
                    <a:pt x="126" y="266"/>
                  </a:cubicBezTo>
                  <a:cubicBezTo>
                    <a:pt x="126" y="267"/>
                    <a:pt x="126" y="268"/>
                    <a:pt x="126" y="269"/>
                  </a:cubicBezTo>
                  <a:cubicBezTo>
                    <a:pt x="125" y="270"/>
                    <a:pt x="125" y="271"/>
                    <a:pt x="125" y="272"/>
                  </a:cubicBezTo>
                  <a:cubicBezTo>
                    <a:pt x="125" y="273"/>
                    <a:pt x="125" y="274"/>
                    <a:pt x="125" y="275"/>
                  </a:cubicBezTo>
                  <a:cubicBezTo>
                    <a:pt x="124" y="276"/>
                    <a:pt x="124" y="277"/>
                    <a:pt x="124" y="277"/>
                  </a:cubicBezTo>
                  <a:cubicBezTo>
                    <a:pt x="124" y="278"/>
                    <a:pt x="124" y="279"/>
                    <a:pt x="124" y="280"/>
                  </a:cubicBezTo>
                  <a:cubicBezTo>
                    <a:pt x="123" y="281"/>
                    <a:pt x="123" y="282"/>
                    <a:pt x="123" y="283"/>
                  </a:cubicBezTo>
                  <a:cubicBezTo>
                    <a:pt x="123" y="284"/>
                    <a:pt x="123" y="285"/>
                    <a:pt x="122" y="286"/>
                  </a:cubicBezTo>
                  <a:cubicBezTo>
                    <a:pt x="122" y="287"/>
                    <a:pt x="122" y="288"/>
                    <a:pt x="122" y="288"/>
                  </a:cubicBezTo>
                  <a:cubicBezTo>
                    <a:pt x="122" y="289"/>
                    <a:pt x="121" y="290"/>
                    <a:pt x="121" y="291"/>
                  </a:cubicBezTo>
                  <a:cubicBezTo>
                    <a:pt x="121" y="292"/>
                    <a:pt x="121" y="293"/>
                    <a:pt x="121" y="294"/>
                  </a:cubicBezTo>
                  <a:cubicBezTo>
                    <a:pt x="120" y="294"/>
                    <a:pt x="120" y="295"/>
                    <a:pt x="120" y="296"/>
                  </a:cubicBezTo>
                  <a:cubicBezTo>
                    <a:pt x="120" y="297"/>
                    <a:pt x="119" y="298"/>
                    <a:pt x="119" y="298"/>
                  </a:cubicBezTo>
                  <a:cubicBezTo>
                    <a:pt x="119" y="299"/>
                    <a:pt x="119" y="300"/>
                    <a:pt x="119" y="301"/>
                  </a:cubicBezTo>
                  <a:cubicBezTo>
                    <a:pt x="118" y="301"/>
                    <a:pt x="118" y="302"/>
                    <a:pt x="118" y="303"/>
                  </a:cubicBezTo>
                  <a:cubicBezTo>
                    <a:pt x="118" y="304"/>
                    <a:pt x="117" y="304"/>
                    <a:pt x="117" y="305"/>
                  </a:cubicBezTo>
                  <a:cubicBezTo>
                    <a:pt x="117" y="306"/>
                    <a:pt x="117" y="307"/>
                    <a:pt x="117" y="307"/>
                  </a:cubicBezTo>
                  <a:cubicBezTo>
                    <a:pt x="116" y="308"/>
                    <a:pt x="116" y="309"/>
                    <a:pt x="116" y="309"/>
                  </a:cubicBezTo>
                  <a:cubicBezTo>
                    <a:pt x="116" y="310"/>
                    <a:pt x="115" y="311"/>
                    <a:pt x="115" y="311"/>
                  </a:cubicBezTo>
                  <a:cubicBezTo>
                    <a:pt x="115" y="312"/>
                    <a:pt x="115" y="312"/>
                    <a:pt x="114" y="313"/>
                  </a:cubicBezTo>
                  <a:cubicBezTo>
                    <a:pt x="114" y="314"/>
                    <a:pt x="114" y="314"/>
                    <a:pt x="114" y="315"/>
                  </a:cubicBezTo>
                  <a:cubicBezTo>
                    <a:pt x="113" y="316"/>
                    <a:pt x="113" y="316"/>
                    <a:pt x="113" y="317"/>
                  </a:cubicBezTo>
                  <a:cubicBezTo>
                    <a:pt x="112" y="318"/>
                    <a:pt x="112" y="318"/>
                    <a:pt x="112" y="318"/>
                  </a:cubicBezTo>
                  <a:cubicBezTo>
                    <a:pt x="112" y="319"/>
                    <a:pt x="112" y="319"/>
                    <a:pt x="111" y="320"/>
                  </a:cubicBezTo>
                  <a:cubicBezTo>
                    <a:pt x="111" y="321"/>
                    <a:pt x="111" y="321"/>
                    <a:pt x="111" y="321"/>
                  </a:cubicBezTo>
                  <a:cubicBezTo>
                    <a:pt x="110" y="322"/>
                    <a:pt x="110" y="322"/>
                    <a:pt x="110" y="323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09" y="325"/>
                    <a:pt x="109" y="325"/>
                    <a:pt x="108" y="325"/>
                  </a:cubicBezTo>
                  <a:cubicBezTo>
                    <a:pt x="108" y="326"/>
                    <a:pt x="108" y="326"/>
                    <a:pt x="107" y="327"/>
                  </a:cubicBezTo>
                  <a:cubicBezTo>
                    <a:pt x="107" y="327"/>
                    <a:pt x="107" y="327"/>
                    <a:pt x="107" y="327"/>
                  </a:cubicBezTo>
                  <a:cubicBezTo>
                    <a:pt x="106" y="328"/>
                    <a:pt x="106" y="328"/>
                    <a:pt x="106" y="329"/>
                  </a:cubicBezTo>
                  <a:cubicBezTo>
                    <a:pt x="105" y="329"/>
                    <a:pt x="105" y="329"/>
                    <a:pt x="105" y="329"/>
                  </a:cubicBezTo>
                  <a:cubicBezTo>
                    <a:pt x="105" y="330"/>
                    <a:pt x="104" y="330"/>
                    <a:pt x="104" y="330"/>
                  </a:cubicBezTo>
                  <a:cubicBezTo>
                    <a:pt x="104" y="331"/>
                    <a:pt x="104" y="331"/>
                    <a:pt x="103" y="331"/>
                  </a:cubicBezTo>
                  <a:cubicBezTo>
                    <a:pt x="103" y="331"/>
                    <a:pt x="103" y="331"/>
                    <a:pt x="102" y="332"/>
                  </a:cubicBezTo>
                  <a:cubicBezTo>
                    <a:pt x="102" y="332"/>
                    <a:pt x="102" y="332"/>
                    <a:pt x="102" y="332"/>
                  </a:cubicBezTo>
                  <a:cubicBezTo>
                    <a:pt x="101" y="332"/>
                    <a:pt x="101" y="333"/>
                    <a:pt x="101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1651" name="Group 2490"/>
          <p:cNvGrpSpPr>
            <a:grpSpLocks/>
          </p:cNvGrpSpPr>
          <p:nvPr/>
        </p:nvGrpSpPr>
        <p:grpSpPr bwMode="auto">
          <a:xfrm>
            <a:off x="1785938" y="2508176"/>
            <a:ext cx="642938" cy="1641475"/>
            <a:chOff x="835" y="1134"/>
            <a:chExt cx="330" cy="918"/>
          </a:xfrm>
        </p:grpSpPr>
        <p:sp>
          <p:nvSpPr>
            <p:cNvPr id="22663" name="Oval 2491"/>
            <p:cNvSpPr>
              <a:spLocks noChangeArrowheads="1"/>
            </p:cNvSpPr>
            <p:nvPr/>
          </p:nvSpPr>
          <p:spPr bwMode="auto">
            <a:xfrm>
              <a:off x="929" y="1134"/>
              <a:ext cx="165" cy="75"/>
            </a:xfrm>
            <a:prstGeom prst="ellipse">
              <a:avLst/>
            </a:prstGeom>
            <a:solidFill>
              <a:srgbClr val="DFA9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64" name="Freeform 2492"/>
            <p:cNvSpPr>
              <a:spLocks/>
            </p:cNvSpPr>
            <p:nvPr/>
          </p:nvSpPr>
          <p:spPr bwMode="auto">
            <a:xfrm>
              <a:off x="960" y="1148"/>
              <a:ext cx="123" cy="54"/>
            </a:xfrm>
            <a:custGeom>
              <a:avLst/>
              <a:gdLst>
                <a:gd name="T0" fmla="*/ 531088 w 52"/>
                <a:gd name="T1" fmla="*/ 0 h 23"/>
                <a:gd name="T2" fmla="*/ 597785 w 52"/>
                <a:gd name="T3" fmla="*/ 82261 h 23"/>
                <a:gd name="T4" fmla="*/ 220355 w 52"/>
                <a:gd name="T5" fmla="*/ 238340 h 23"/>
                <a:gd name="T6" fmla="*/ 0 w 52"/>
                <a:gd name="T7" fmla="*/ 214368 h 23"/>
                <a:gd name="T8" fmla="*/ 312865 w 52"/>
                <a:gd name="T9" fmla="*/ 275168 h 23"/>
                <a:gd name="T10" fmla="*/ 673990 w 52"/>
                <a:gd name="T11" fmla="*/ 117201 h 23"/>
                <a:gd name="T12" fmla="*/ 531088 w 52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23"/>
                <a:gd name="T23" fmla="*/ 52 w 52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23">
                  <a:moveTo>
                    <a:pt x="41" y="0"/>
                  </a:moveTo>
                  <a:cubicBezTo>
                    <a:pt x="44" y="2"/>
                    <a:pt x="46" y="4"/>
                    <a:pt x="46" y="7"/>
                  </a:cubicBezTo>
                  <a:cubicBezTo>
                    <a:pt x="46" y="14"/>
                    <a:pt x="33" y="20"/>
                    <a:pt x="17" y="20"/>
                  </a:cubicBezTo>
                  <a:cubicBezTo>
                    <a:pt x="11" y="20"/>
                    <a:pt x="5" y="19"/>
                    <a:pt x="0" y="18"/>
                  </a:cubicBezTo>
                  <a:cubicBezTo>
                    <a:pt x="6" y="21"/>
                    <a:pt x="14" y="23"/>
                    <a:pt x="24" y="23"/>
                  </a:cubicBezTo>
                  <a:cubicBezTo>
                    <a:pt x="40" y="23"/>
                    <a:pt x="52" y="18"/>
                    <a:pt x="52" y="10"/>
                  </a:cubicBezTo>
                  <a:cubicBezTo>
                    <a:pt x="52" y="6"/>
                    <a:pt x="48" y="2"/>
                    <a:pt x="41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65" name="Freeform 2493"/>
            <p:cNvSpPr>
              <a:spLocks/>
            </p:cNvSpPr>
            <p:nvPr/>
          </p:nvSpPr>
          <p:spPr bwMode="auto">
            <a:xfrm>
              <a:off x="929" y="1172"/>
              <a:ext cx="165" cy="810"/>
            </a:xfrm>
            <a:custGeom>
              <a:avLst/>
              <a:gdLst>
                <a:gd name="T0" fmla="*/ 534461 w 70"/>
                <a:gd name="T1" fmla="*/ 392859 h 343"/>
                <a:gd name="T2" fmla="*/ 873701 w 70"/>
                <a:gd name="T3" fmla="*/ 189549 h 343"/>
                <a:gd name="T4" fmla="*/ 873701 w 70"/>
                <a:gd name="T5" fmla="*/ 0 h 343"/>
                <a:gd name="T6" fmla="*/ 440305 w 70"/>
                <a:gd name="T7" fmla="*/ 206012 h 343"/>
                <a:gd name="T8" fmla="*/ 0 w 70"/>
                <a:gd name="T9" fmla="*/ 0 h 343"/>
                <a:gd name="T10" fmla="*/ 0 w 70"/>
                <a:gd name="T11" fmla="*/ 241623 h 343"/>
                <a:gd name="T12" fmla="*/ 137002 w 70"/>
                <a:gd name="T13" fmla="*/ 392859 h 343"/>
                <a:gd name="T14" fmla="*/ 137002 w 70"/>
                <a:gd name="T15" fmla="*/ 4302998 h 343"/>
                <a:gd name="T16" fmla="*/ 440305 w 70"/>
                <a:gd name="T17" fmla="*/ 4369742 h 343"/>
                <a:gd name="T18" fmla="*/ 534461 w 70"/>
                <a:gd name="T19" fmla="*/ 4358359 h 343"/>
                <a:gd name="T20" fmla="*/ 534461 w 70"/>
                <a:gd name="T21" fmla="*/ 392859 h 3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343"/>
                <a:gd name="T35" fmla="*/ 70 w 70"/>
                <a:gd name="T36" fmla="*/ 343 h 3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343">
                  <a:moveTo>
                    <a:pt x="43" y="31"/>
                  </a:moveTo>
                  <a:cubicBezTo>
                    <a:pt x="43" y="23"/>
                    <a:pt x="54" y="17"/>
                    <a:pt x="70" y="15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9"/>
                    <a:pt x="54" y="16"/>
                    <a:pt x="35" y="16"/>
                  </a:cubicBezTo>
                  <a:cubicBezTo>
                    <a:pt x="15" y="16"/>
                    <a:pt x="0" y="9"/>
                    <a:pt x="0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6" y="22"/>
                    <a:pt x="11" y="26"/>
                    <a:pt x="11" y="31"/>
                  </a:cubicBezTo>
                  <a:cubicBezTo>
                    <a:pt x="11" y="338"/>
                    <a:pt x="11" y="338"/>
                    <a:pt x="11" y="338"/>
                  </a:cubicBezTo>
                  <a:cubicBezTo>
                    <a:pt x="17" y="341"/>
                    <a:pt x="25" y="343"/>
                    <a:pt x="35" y="343"/>
                  </a:cubicBezTo>
                  <a:cubicBezTo>
                    <a:pt x="37" y="343"/>
                    <a:pt x="40" y="342"/>
                    <a:pt x="43" y="342"/>
                  </a:cubicBezTo>
                  <a:lnTo>
                    <a:pt x="43" y="31"/>
                  </a:lnTo>
                  <a:close/>
                </a:path>
              </a:pathLst>
            </a:custGeom>
            <a:solidFill>
              <a:srgbClr val="C155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66" name="Freeform 2494"/>
            <p:cNvSpPr>
              <a:spLocks noEditPoints="1"/>
            </p:cNvSpPr>
            <p:nvPr/>
          </p:nvSpPr>
          <p:spPr bwMode="auto">
            <a:xfrm>
              <a:off x="929" y="1172"/>
              <a:ext cx="165" cy="810"/>
            </a:xfrm>
            <a:custGeom>
              <a:avLst/>
              <a:gdLst>
                <a:gd name="T0" fmla="*/ 873701 w 70"/>
                <a:gd name="T1" fmla="*/ 189549 h 343"/>
                <a:gd name="T2" fmla="*/ 873701 w 70"/>
                <a:gd name="T3" fmla="*/ 0 h 343"/>
                <a:gd name="T4" fmla="*/ 440305 w 70"/>
                <a:gd name="T5" fmla="*/ 206012 h 343"/>
                <a:gd name="T6" fmla="*/ 0 w 70"/>
                <a:gd name="T7" fmla="*/ 0 h 343"/>
                <a:gd name="T8" fmla="*/ 0 w 70"/>
                <a:gd name="T9" fmla="*/ 241623 h 343"/>
                <a:gd name="T10" fmla="*/ 137002 w 70"/>
                <a:gd name="T11" fmla="*/ 392859 h 343"/>
                <a:gd name="T12" fmla="*/ 137002 w 70"/>
                <a:gd name="T13" fmla="*/ 4302998 h 343"/>
                <a:gd name="T14" fmla="*/ 440305 w 70"/>
                <a:gd name="T15" fmla="*/ 4369742 h 343"/>
                <a:gd name="T16" fmla="*/ 534461 w 70"/>
                <a:gd name="T17" fmla="*/ 4358359 h 343"/>
                <a:gd name="T18" fmla="*/ 534461 w 70"/>
                <a:gd name="T19" fmla="*/ 392859 h 343"/>
                <a:gd name="T20" fmla="*/ 873701 w 70"/>
                <a:gd name="T21" fmla="*/ 189549 h 343"/>
                <a:gd name="T22" fmla="*/ 440305 w 70"/>
                <a:gd name="T23" fmla="*/ 392859 h 343"/>
                <a:gd name="T24" fmla="*/ 440305 w 70"/>
                <a:gd name="T25" fmla="*/ 4136705 h 343"/>
                <a:gd name="T26" fmla="*/ 375639 w 70"/>
                <a:gd name="T27" fmla="*/ 4255969 h 343"/>
                <a:gd name="T28" fmla="*/ 301170 w 70"/>
                <a:gd name="T29" fmla="*/ 4239556 h 343"/>
                <a:gd name="T30" fmla="*/ 238107 w 70"/>
                <a:gd name="T31" fmla="*/ 4127313 h 343"/>
                <a:gd name="T32" fmla="*/ 238107 w 70"/>
                <a:gd name="T33" fmla="*/ 392859 h 343"/>
                <a:gd name="T34" fmla="*/ 276507 w 70"/>
                <a:gd name="T35" fmla="*/ 292089 h 343"/>
                <a:gd name="T36" fmla="*/ 386100 w 70"/>
                <a:gd name="T37" fmla="*/ 308395 h 343"/>
                <a:gd name="T38" fmla="*/ 440305 w 70"/>
                <a:gd name="T39" fmla="*/ 392859 h 34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0"/>
                <a:gd name="T61" fmla="*/ 0 h 343"/>
                <a:gd name="T62" fmla="*/ 70 w 70"/>
                <a:gd name="T63" fmla="*/ 343 h 34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0" h="343">
                  <a:moveTo>
                    <a:pt x="70" y="15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70" y="9"/>
                    <a:pt x="54" y="16"/>
                    <a:pt x="35" y="16"/>
                  </a:cubicBezTo>
                  <a:cubicBezTo>
                    <a:pt x="15" y="16"/>
                    <a:pt x="0" y="9"/>
                    <a:pt x="0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6" y="22"/>
                    <a:pt x="11" y="26"/>
                    <a:pt x="11" y="31"/>
                  </a:cubicBezTo>
                  <a:cubicBezTo>
                    <a:pt x="11" y="338"/>
                    <a:pt x="11" y="338"/>
                    <a:pt x="11" y="338"/>
                  </a:cubicBezTo>
                  <a:cubicBezTo>
                    <a:pt x="17" y="341"/>
                    <a:pt x="25" y="343"/>
                    <a:pt x="35" y="343"/>
                  </a:cubicBezTo>
                  <a:cubicBezTo>
                    <a:pt x="37" y="343"/>
                    <a:pt x="40" y="342"/>
                    <a:pt x="43" y="342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23"/>
                    <a:pt x="54" y="17"/>
                    <a:pt x="70" y="15"/>
                  </a:cubicBezTo>
                  <a:close/>
                  <a:moveTo>
                    <a:pt x="35" y="31"/>
                  </a:moveTo>
                  <a:cubicBezTo>
                    <a:pt x="35" y="31"/>
                    <a:pt x="35" y="275"/>
                    <a:pt x="35" y="325"/>
                  </a:cubicBezTo>
                  <a:cubicBezTo>
                    <a:pt x="35" y="330"/>
                    <a:pt x="31" y="334"/>
                    <a:pt x="30" y="334"/>
                  </a:cubicBezTo>
                  <a:cubicBezTo>
                    <a:pt x="28" y="334"/>
                    <a:pt x="26" y="334"/>
                    <a:pt x="24" y="333"/>
                  </a:cubicBezTo>
                  <a:cubicBezTo>
                    <a:pt x="22" y="333"/>
                    <a:pt x="19" y="328"/>
                    <a:pt x="19" y="324"/>
                  </a:cubicBezTo>
                  <a:cubicBezTo>
                    <a:pt x="19" y="278"/>
                    <a:pt x="19" y="31"/>
                    <a:pt x="19" y="31"/>
                  </a:cubicBezTo>
                  <a:cubicBezTo>
                    <a:pt x="19" y="28"/>
                    <a:pt x="20" y="23"/>
                    <a:pt x="22" y="23"/>
                  </a:cubicBezTo>
                  <a:cubicBezTo>
                    <a:pt x="25" y="24"/>
                    <a:pt x="28" y="24"/>
                    <a:pt x="31" y="24"/>
                  </a:cubicBezTo>
                  <a:cubicBezTo>
                    <a:pt x="32" y="24"/>
                    <a:pt x="35" y="28"/>
                    <a:pt x="35" y="31"/>
                  </a:cubicBezTo>
                  <a:close/>
                </a:path>
              </a:pathLst>
            </a:custGeom>
            <a:solidFill>
              <a:srgbClr val="B4323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67" name="Oval 2495"/>
            <p:cNvSpPr>
              <a:spLocks noChangeArrowheads="1"/>
            </p:cNvSpPr>
            <p:nvPr/>
          </p:nvSpPr>
          <p:spPr bwMode="auto">
            <a:xfrm>
              <a:off x="929" y="1134"/>
              <a:ext cx="165" cy="75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68" name="Freeform 2496"/>
            <p:cNvSpPr>
              <a:spLocks/>
            </p:cNvSpPr>
            <p:nvPr/>
          </p:nvSpPr>
          <p:spPr bwMode="auto">
            <a:xfrm>
              <a:off x="929" y="1172"/>
              <a:ext cx="165" cy="810"/>
            </a:xfrm>
            <a:custGeom>
              <a:avLst/>
              <a:gdLst>
                <a:gd name="T0" fmla="*/ 534461 w 70"/>
                <a:gd name="T1" fmla="*/ 392859 h 343"/>
                <a:gd name="T2" fmla="*/ 873701 w 70"/>
                <a:gd name="T3" fmla="*/ 189549 h 343"/>
                <a:gd name="T4" fmla="*/ 873701 w 70"/>
                <a:gd name="T5" fmla="*/ 0 h 343"/>
                <a:gd name="T6" fmla="*/ 440305 w 70"/>
                <a:gd name="T7" fmla="*/ 206012 h 343"/>
                <a:gd name="T8" fmla="*/ 0 w 70"/>
                <a:gd name="T9" fmla="*/ 0 h 343"/>
                <a:gd name="T10" fmla="*/ 0 w 70"/>
                <a:gd name="T11" fmla="*/ 241623 h 343"/>
                <a:gd name="T12" fmla="*/ 137002 w 70"/>
                <a:gd name="T13" fmla="*/ 392859 h 343"/>
                <a:gd name="T14" fmla="*/ 137002 w 70"/>
                <a:gd name="T15" fmla="*/ 4302998 h 343"/>
                <a:gd name="T16" fmla="*/ 440305 w 70"/>
                <a:gd name="T17" fmla="*/ 4369742 h 343"/>
                <a:gd name="T18" fmla="*/ 534461 w 70"/>
                <a:gd name="T19" fmla="*/ 4358359 h 343"/>
                <a:gd name="T20" fmla="*/ 534461 w 70"/>
                <a:gd name="T21" fmla="*/ 392859 h 3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343"/>
                <a:gd name="T35" fmla="*/ 70 w 70"/>
                <a:gd name="T36" fmla="*/ 343 h 3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343">
                  <a:moveTo>
                    <a:pt x="43" y="31"/>
                  </a:moveTo>
                  <a:cubicBezTo>
                    <a:pt x="43" y="23"/>
                    <a:pt x="54" y="17"/>
                    <a:pt x="70" y="15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9"/>
                    <a:pt x="54" y="16"/>
                    <a:pt x="35" y="16"/>
                  </a:cubicBezTo>
                  <a:cubicBezTo>
                    <a:pt x="15" y="16"/>
                    <a:pt x="0" y="9"/>
                    <a:pt x="0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6" y="22"/>
                    <a:pt x="11" y="26"/>
                    <a:pt x="11" y="31"/>
                  </a:cubicBezTo>
                  <a:cubicBezTo>
                    <a:pt x="11" y="338"/>
                    <a:pt x="11" y="338"/>
                    <a:pt x="11" y="338"/>
                  </a:cubicBezTo>
                  <a:cubicBezTo>
                    <a:pt x="17" y="341"/>
                    <a:pt x="25" y="343"/>
                    <a:pt x="35" y="343"/>
                  </a:cubicBezTo>
                  <a:cubicBezTo>
                    <a:pt x="37" y="343"/>
                    <a:pt x="40" y="342"/>
                    <a:pt x="43" y="342"/>
                  </a:cubicBezTo>
                  <a:lnTo>
                    <a:pt x="43" y="31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69" name="Oval 2497"/>
            <p:cNvSpPr>
              <a:spLocks noChangeArrowheads="1"/>
            </p:cNvSpPr>
            <p:nvPr/>
          </p:nvSpPr>
          <p:spPr bwMode="auto">
            <a:xfrm>
              <a:off x="1000" y="1207"/>
              <a:ext cx="165" cy="76"/>
            </a:xfrm>
            <a:prstGeom prst="ellipse">
              <a:avLst/>
            </a:prstGeom>
            <a:solidFill>
              <a:srgbClr val="DFA9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70" name="Freeform 2498"/>
            <p:cNvSpPr>
              <a:spLocks/>
            </p:cNvSpPr>
            <p:nvPr/>
          </p:nvSpPr>
          <p:spPr bwMode="auto">
            <a:xfrm>
              <a:off x="1031" y="1217"/>
              <a:ext cx="122" cy="56"/>
            </a:xfrm>
            <a:custGeom>
              <a:avLst/>
              <a:gdLst>
                <a:gd name="T0" fmla="*/ 484814 w 52"/>
                <a:gd name="T1" fmla="*/ 0 h 24"/>
                <a:gd name="T2" fmla="*/ 545502 w 52"/>
                <a:gd name="T3" fmla="*/ 90410 h 24"/>
                <a:gd name="T4" fmla="*/ 202663 w 52"/>
                <a:gd name="T5" fmla="*/ 233849 h 24"/>
                <a:gd name="T6" fmla="*/ 0 w 52"/>
                <a:gd name="T7" fmla="*/ 201063 h 24"/>
                <a:gd name="T8" fmla="*/ 281724 w 52"/>
                <a:gd name="T9" fmla="*/ 268847 h 24"/>
                <a:gd name="T10" fmla="*/ 615880 w 52"/>
                <a:gd name="T11" fmla="*/ 124558 h 24"/>
                <a:gd name="T12" fmla="*/ 484814 w 52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24"/>
                <a:gd name="T23" fmla="*/ 52 w 52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24">
                  <a:moveTo>
                    <a:pt x="41" y="0"/>
                  </a:moveTo>
                  <a:cubicBezTo>
                    <a:pt x="44" y="2"/>
                    <a:pt x="46" y="5"/>
                    <a:pt x="46" y="8"/>
                  </a:cubicBezTo>
                  <a:cubicBezTo>
                    <a:pt x="46" y="15"/>
                    <a:pt x="33" y="21"/>
                    <a:pt x="17" y="21"/>
                  </a:cubicBezTo>
                  <a:cubicBezTo>
                    <a:pt x="11" y="21"/>
                    <a:pt x="5" y="20"/>
                    <a:pt x="0" y="18"/>
                  </a:cubicBezTo>
                  <a:cubicBezTo>
                    <a:pt x="6" y="22"/>
                    <a:pt x="14" y="24"/>
                    <a:pt x="24" y="24"/>
                  </a:cubicBezTo>
                  <a:cubicBezTo>
                    <a:pt x="40" y="24"/>
                    <a:pt x="52" y="18"/>
                    <a:pt x="52" y="11"/>
                  </a:cubicBezTo>
                  <a:cubicBezTo>
                    <a:pt x="52" y="6"/>
                    <a:pt x="48" y="2"/>
                    <a:pt x="41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71" name="Oval 2499"/>
            <p:cNvSpPr>
              <a:spLocks noChangeArrowheads="1"/>
            </p:cNvSpPr>
            <p:nvPr/>
          </p:nvSpPr>
          <p:spPr bwMode="auto">
            <a:xfrm>
              <a:off x="1000" y="1207"/>
              <a:ext cx="165" cy="76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72" name="Freeform 2500"/>
            <p:cNvSpPr>
              <a:spLocks/>
            </p:cNvSpPr>
            <p:nvPr/>
          </p:nvSpPr>
          <p:spPr bwMode="auto">
            <a:xfrm>
              <a:off x="1000" y="1245"/>
              <a:ext cx="165" cy="807"/>
            </a:xfrm>
            <a:custGeom>
              <a:avLst/>
              <a:gdLst>
                <a:gd name="T0" fmla="*/ 0 w 70"/>
                <a:gd name="T1" fmla="*/ 4116443 h 342"/>
                <a:gd name="T2" fmla="*/ 440305 w 70"/>
                <a:gd name="T3" fmla="*/ 4318325 h 342"/>
                <a:gd name="T4" fmla="*/ 873701 w 70"/>
                <a:gd name="T5" fmla="*/ 4116443 h 342"/>
                <a:gd name="T6" fmla="*/ 873701 w 70"/>
                <a:gd name="T7" fmla="*/ 0 h 342"/>
                <a:gd name="T8" fmla="*/ 440305 w 70"/>
                <a:gd name="T9" fmla="*/ 203659 h 342"/>
                <a:gd name="T10" fmla="*/ 0 w 70"/>
                <a:gd name="T11" fmla="*/ 0 h 342"/>
                <a:gd name="T12" fmla="*/ 0 w 70"/>
                <a:gd name="T13" fmla="*/ 4116443 h 3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0"/>
                <a:gd name="T22" fmla="*/ 0 h 342"/>
                <a:gd name="T23" fmla="*/ 70 w 70"/>
                <a:gd name="T24" fmla="*/ 342 h 34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0" h="342">
                  <a:moveTo>
                    <a:pt x="0" y="326"/>
                  </a:moveTo>
                  <a:cubicBezTo>
                    <a:pt x="0" y="335"/>
                    <a:pt x="16" y="342"/>
                    <a:pt x="35" y="342"/>
                  </a:cubicBezTo>
                  <a:cubicBezTo>
                    <a:pt x="54" y="342"/>
                    <a:pt x="70" y="335"/>
                    <a:pt x="70" y="326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8"/>
                    <a:pt x="54" y="16"/>
                    <a:pt x="35" y="16"/>
                  </a:cubicBezTo>
                  <a:cubicBezTo>
                    <a:pt x="16" y="16"/>
                    <a:pt x="0" y="8"/>
                    <a:pt x="0" y="0"/>
                  </a:cubicBezTo>
                  <a:lnTo>
                    <a:pt x="0" y="326"/>
                  </a:lnTo>
                  <a:close/>
                </a:path>
              </a:pathLst>
            </a:custGeom>
            <a:solidFill>
              <a:srgbClr val="D285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73" name="Freeform 2501"/>
            <p:cNvSpPr>
              <a:spLocks/>
            </p:cNvSpPr>
            <p:nvPr/>
          </p:nvSpPr>
          <p:spPr bwMode="auto">
            <a:xfrm>
              <a:off x="1007" y="1273"/>
              <a:ext cx="149" cy="772"/>
            </a:xfrm>
            <a:custGeom>
              <a:avLst/>
              <a:gdLst>
                <a:gd name="T0" fmla="*/ 805428 w 63"/>
                <a:gd name="T1" fmla="*/ 102175 h 327"/>
                <a:gd name="T2" fmla="*/ 710785 w 63"/>
                <a:gd name="T3" fmla="*/ 3834354 h 327"/>
                <a:gd name="T4" fmla="*/ 257439 w 63"/>
                <a:gd name="T5" fmla="*/ 4087013 h 327"/>
                <a:gd name="T6" fmla="*/ 0 w 63"/>
                <a:gd name="T7" fmla="*/ 4023260 h 327"/>
                <a:gd name="T8" fmla="*/ 361415 w 63"/>
                <a:gd name="T9" fmla="*/ 4153674 h 327"/>
                <a:gd name="T10" fmla="*/ 815401 w 63"/>
                <a:gd name="T11" fmla="*/ 3901015 h 327"/>
                <a:gd name="T12" fmla="*/ 815401 w 63"/>
                <a:gd name="T13" fmla="*/ 75177 h 327"/>
                <a:gd name="T14" fmla="*/ 805428 w 63"/>
                <a:gd name="T15" fmla="*/ 102175 h 3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3"/>
                <a:gd name="T25" fmla="*/ 0 h 327"/>
                <a:gd name="T26" fmla="*/ 63 w 63"/>
                <a:gd name="T27" fmla="*/ 327 h 32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3" h="327">
                  <a:moveTo>
                    <a:pt x="62" y="8"/>
                  </a:moveTo>
                  <a:cubicBezTo>
                    <a:pt x="55" y="302"/>
                    <a:pt x="55" y="302"/>
                    <a:pt x="55" y="302"/>
                  </a:cubicBezTo>
                  <a:cubicBezTo>
                    <a:pt x="55" y="313"/>
                    <a:pt x="39" y="322"/>
                    <a:pt x="20" y="322"/>
                  </a:cubicBezTo>
                  <a:cubicBezTo>
                    <a:pt x="12" y="322"/>
                    <a:pt x="6" y="319"/>
                    <a:pt x="0" y="317"/>
                  </a:cubicBezTo>
                  <a:cubicBezTo>
                    <a:pt x="7" y="322"/>
                    <a:pt x="16" y="327"/>
                    <a:pt x="28" y="327"/>
                  </a:cubicBezTo>
                  <a:cubicBezTo>
                    <a:pt x="47" y="327"/>
                    <a:pt x="63" y="318"/>
                    <a:pt x="63" y="307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0"/>
                    <a:pt x="62" y="3"/>
                    <a:pt x="62" y="8"/>
                  </a:cubicBezTo>
                  <a:close/>
                </a:path>
              </a:pathLst>
            </a:custGeom>
            <a:solidFill>
              <a:srgbClr val="C868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74" name="Freeform 2502"/>
            <p:cNvSpPr>
              <a:spLocks/>
            </p:cNvSpPr>
            <p:nvPr/>
          </p:nvSpPr>
          <p:spPr bwMode="auto">
            <a:xfrm>
              <a:off x="1073" y="1287"/>
              <a:ext cx="85" cy="758"/>
            </a:xfrm>
            <a:custGeom>
              <a:avLst/>
              <a:gdLst>
                <a:gd name="T0" fmla="*/ 447192 w 36"/>
                <a:gd name="T1" fmla="*/ 0 h 321"/>
                <a:gd name="T2" fmla="*/ 419291 w 36"/>
                <a:gd name="T3" fmla="*/ 3833303 h 321"/>
                <a:gd name="T4" fmla="*/ 0 w 36"/>
                <a:gd name="T5" fmla="*/ 4086614 h 321"/>
                <a:gd name="T6" fmla="*/ 0 w 36"/>
                <a:gd name="T7" fmla="*/ 4086614 h 321"/>
                <a:gd name="T8" fmla="*/ 459000 w 36"/>
                <a:gd name="T9" fmla="*/ 3833303 h 321"/>
                <a:gd name="T10" fmla="*/ 447192 w 36"/>
                <a:gd name="T11" fmla="*/ 0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"/>
                <a:gd name="T19" fmla="*/ 0 h 321"/>
                <a:gd name="T20" fmla="*/ 36 w 36"/>
                <a:gd name="T21" fmla="*/ 321 h 3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" h="321">
                  <a:moveTo>
                    <a:pt x="35" y="0"/>
                  </a:moveTo>
                  <a:cubicBezTo>
                    <a:pt x="33" y="301"/>
                    <a:pt x="33" y="301"/>
                    <a:pt x="33" y="301"/>
                  </a:cubicBezTo>
                  <a:cubicBezTo>
                    <a:pt x="33" y="309"/>
                    <a:pt x="19" y="321"/>
                    <a:pt x="0" y="321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17" y="321"/>
                    <a:pt x="36" y="315"/>
                    <a:pt x="36" y="301"/>
                  </a:cubicBezTo>
                  <a:cubicBezTo>
                    <a:pt x="35" y="0"/>
                    <a:pt x="35" y="0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75" name="Freeform 2503"/>
            <p:cNvSpPr>
              <a:spLocks/>
            </p:cNvSpPr>
            <p:nvPr/>
          </p:nvSpPr>
          <p:spPr bwMode="auto">
            <a:xfrm>
              <a:off x="1005" y="1273"/>
              <a:ext cx="11" cy="612"/>
            </a:xfrm>
            <a:custGeom>
              <a:avLst/>
              <a:gdLst>
                <a:gd name="T0" fmla="*/ 4994 w 5"/>
                <a:gd name="T1" fmla="*/ 0 h 259"/>
                <a:gd name="T2" fmla="*/ 4994 w 5"/>
                <a:gd name="T3" fmla="*/ 3320790 h 259"/>
                <a:gd name="T4" fmla="*/ 0 w 5"/>
                <a:gd name="T5" fmla="*/ 38972 h 259"/>
                <a:gd name="T6" fmla="*/ 0 60000 65536"/>
                <a:gd name="T7" fmla="*/ 0 60000 65536"/>
                <a:gd name="T8" fmla="*/ 0 60000 65536"/>
                <a:gd name="T9" fmla="*/ 0 w 5"/>
                <a:gd name="T10" fmla="*/ 0 h 259"/>
                <a:gd name="T11" fmla="*/ 5 w 5"/>
                <a:gd name="T12" fmla="*/ 259 h 25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259">
                  <a:moveTo>
                    <a:pt x="1" y="0"/>
                  </a:moveTo>
                  <a:cubicBezTo>
                    <a:pt x="1" y="259"/>
                    <a:pt x="1" y="259"/>
                    <a:pt x="1" y="259"/>
                  </a:cubicBezTo>
                  <a:cubicBezTo>
                    <a:pt x="2" y="236"/>
                    <a:pt x="5" y="29"/>
                    <a:pt x="0" y="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76" name="Oval 2504"/>
            <p:cNvSpPr>
              <a:spLocks noChangeArrowheads="1"/>
            </p:cNvSpPr>
            <p:nvPr/>
          </p:nvSpPr>
          <p:spPr bwMode="auto">
            <a:xfrm>
              <a:off x="835" y="1207"/>
              <a:ext cx="165" cy="76"/>
            </a:xfrm>
            <a:prstGeom prst="ellipse">
              <a:avLst/>
            </a:prstGeom>
            <a:solidFill>
              <a:srgbClr val="DFA9A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77" name="Freeform 2505"/>
            <p:cNvSpPr>
              <a:spLocks/>
            </p:cNvSpPr>
            <p:nvPr/>
          </p:nvSpPr>
          <p:spPr bwMode="auto">
            <a:xfrm>
              <a:off x="835" y="1245"/>
              <a:ext cx="165" cy="807"/>
            </a:xfrm>
            <a:custGeom>
              <a:avLst/>
              <a:gdLst>
                <a:gd name="T0" fmla="*/ 0 w 70"/>
                <a:gd name="T1" fmla="*/ 4116443 h 342"/>
                <a:gd name="T2" fmla="*/ 440305 w 70"/>
                <a:gd name="T3" fmla="*/ 4318325 h 342"/>
                <a:gd name="T4" fmla="*/ 873701 w 70"/>
                <a:gd name="T5" fmla="*/ 4116443 h 342"/>
                <a:gd name="T6" fmla="*/ 873701 w 70"/>
                <a:gd name="T7" fmla="*/ 0 h 342"/>
                <a:gd name="T8" fmla="*/ 440305 w 70"/>
                <a:gd name="T9" fmla="*/ 203659 h 342"/>
                <a:gd name="T10" fmla="*/ 0 w 70"/>
                <a:gd name="T11" fmla="*/ 0 h 342"/>
                <a:gd name="T12" fmla="*/ 0 w 70"/>
                <a:gd name="T13" fmla="*/ 4116443 h 3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0"/>
                <a:gd name="T22" fmla="*/ 0 h 342"/>
                <a:gd name="T23" fmla="*/ 70 w 70"/>
                <a:gd name="T24" fmla="*/ 342 h 34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0" h="342">
                  <a:moveTo>
                    <a:pt x="0" y="326"/>
                  </a:moveTo>
                  <a:cubicBezTo>
                    <a:pt x="0" y="335"/>
                    <a:pt x="16" y="342"/>
                    <a:pt x="35" y="342"/>
                  </a:cubicBezTo>
                  <a:cubicBezTo>
                    <a:pt x="54" y="342"/>
                    <a:pt x="70" y="335"/>
                    <a:pt x="70" y="326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8"/>
                    <a:pt x="54" y="16"/>
                    <a:pt x="35" y="16"/>
                  </a:cubicBezTo>
                  <a:cubicBezTo>
                    <a:pt x="16" y="16"/>
                    <a:pt x="0" y="8"/>
                    <a:pt x="0" y="0"/>
                  </a:cubicBezTo>
                  <a:lnTo>
                    <a:pt x="0" y="326"/>
                  </a:lnTo>
                  <a:close/>
                </a:path>
              </a:pathLst>
            </a:custGeom>
            <a:solidFill>
              <a:srgbClr val="D285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78" name="Freeform 2506"/>
            <p:cNvSpPr>
              <a:spLocks/>
            </p:cNvSpPr>
            <p:nvPr/>
          </p:nvSpPr>
          <p:spPr bwMode="auto">
            <a:xfrm>
              <a:off x="842" y="1273"/>
              <a:ext cx="146" cy="772"/>
            </a:xfrm>
            <a:custGeom>
              <a:avLst/>
              <a:gdLst>
                <a:gd name="T0" fmla="*/ 754516 w 62"/>
                <a:gd name="T1" fmla="*/ 102175 h 327"/>
                <a:gd name="T2" fmla="*/ 681912 w 62"/>
                <a:gd name="T3" fmla="*/ 3834354 h 327"/>
                <a:gd name="T4" fmla="*/ 246919 w 62"/>
                <a:gd name="T5" fmla="*/ 4087013 h 327"/>
                <a:gd name="T6" fmla="*/ 0 w 62"/>
                <a:gd name="T7" fmla="*/ 4023260 h 327"/>
                <a:gd name="T8" fmla="*/ 336431 w 62"/>
                <a:gd name="T9" fmla="*/ 4153674 h 327"/>
                <a:gd name="T10" fmla="*/ 765824 w 62"/>
                <a:gd name="T11" fmla="*/ 3901015 h 327"/>
                <a:gd name="T12" fmla="*/ 765824 w 62"/>
                <a:gd name="T13" fmla="*/ 75177 h 327"/>
                <a:gd name="T14" fmla="*/ 754516 w 62"/>
                <a:gd name="T15" fmla="*/ 102175 h 3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2"/>
                <a:gd name="T25" fmla="*/ 0 h 327"/>
                <a:gd name="T26" fmla="*/ 62 w 62"/>
                <a:gd name="T27" fmla="*/ 327 h 32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2" h="327">
                  <a:moveTo>
                    <a:pt x="61" y="8"/>
                  </a:moveTo>
                  <a:cubicBezTo>
                    <a:pt x="55" y="302"/>
                    <a:pt x="55" y="302"/>
                    <a:pt x="55" y="302"/>
                  </a:cubicBezTo>
                  <a:cubicBezTo>
                    <a:pt x="55" y="313"/>
                    <a:pt x="39" y="322"/>
                    <a:pt x="20" y="322"/>
                  </a:cubicBezTo>
                  <a:cubicBezTo>
                    <a:pt x="12" y="322"/>
                    <a:pt x="6" y="319"/>
                    <a:pt x="0" y="317"/>
                  </a:cubicBezTo>
                  <a:cubicBezTo>
                    <a:pt x="6" y="322"/>
                    <a:pt x="16" y="327"/>
                    <a:pt x="27" y="327"/>
                  </a:cubicBezTo>
                  <a:cubicBezTo>
                    <a:pt x="47" y="327"/>
                    <a:pt x="62" y="318"/>
                    <a:pt x="62" y="307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2" y="0"/>
                    <a:pt x="61" y="3"/>
                    <a:pt x="61" y="8"/>
                  </a:cubicBezTo>
                  <a:close/>
                </a:path>
              </a:pathLst>
            </a:custGeom>
            <a:solidFill>
              <a:srgbClr val="C868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79" name="Freeform 2507"/>
            <p:cNvSpPr>
              <a:spLocks/>
            </p:cNvSpPr>
            <p:nvPr/>
          </p:nvSpPr>
          <p:spPr bwMode="auto">
            <a:xfrm>
              <a:off x="906" y="1287"/>
              <a:ext cx="87" cy="758"/>
            </a:xfrm>
            <a:custGeom>
              <a:avLst/>
              <a:gdLst>
                <a:gd name="T0" fmla="*/ 424339 w 37"/>
                <a:gd name="T1" fmla="*/ 0 h 321"/>
                <a:gd name="T2" fmla="*/ 412850 w 37"/>
                <a:gd name="T3" fmla="*/ 3833303 h 321"/>
                <a:gd name="T4" fmla="*/ 0 w 37"/>
                <a:gd name="T5" fmla="*/ 4086614 h 321"/>
                <a:gd name="T6" fmla="*/ 0 w 37"/>
                <a:gd name="T7" fmla="*/ 4086614 h 321"/>
                <a:gd name="T8" fmla="*/ 450237 w 37"/>
                <a:gd name="T9" fmla="*/ 3833303 h 321"/>
                <a:gd name="T10" fmla="*/ 424339 w 37"/>
                <a:gd name="T11" fmla="*/ 0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"/>
                <a:gd name="T19" fmla="*/ 0 h 321"/>
                <a:gd name="T20" fmla="*/ 37 w 37"/>
                <a:gd name="T21" fmla="*/ 321 h 3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" h="321">
                  <a:moveTo>
                    <a:pt x="35" y="0"/>
                  </a:moveTo>
                  <a:cubicBezTo>
                    <a:pt x="34" y="301"/>
                    <a:pt x="34" y="301"/>
                    <a:pt x="34" y="301"/>
                  </a:cubicBezTo>
                  <a:cubicBezTo>
                    <a:pt x="34" y="309"/>
                    <a:pt x="20" y="321"/>
                    <a:pt x="0" y="321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18" y="321"/>
                    <a:pt x="37" y="315"/>
                    <a:pt x="37" y="301"/>
                  </a:cubicBezTo>
                  <a:cubicBezTo>
                    <a:pt x="35" y="0"/>
                    <a:pt x="35" y="0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80" name="Freeform 2508"/>
            <p:cNvSpPr>
              <a:spLocks/>
            </p:cNvSpPr>
            <p:nvPr/>
          </p:nvSpPr>
          <p:spPr bwMode="auto">
            <a:xfrm>
              <a:off x="865" y="1235"/>
              <a:ext cx="130" cy="107"/>
            </a:xfrm>
            <a:custGeom>
              <a:avLst/>
              <a:gdLst>
                <a:gd name="T0" fmla="*/ 0 w 130"/>
                <a:gd name="T1" fmla="*/ 0 h 107"/>
                <a:gd name="T2" fmla="*/ 130 w 130"/>
                <a:gd name="T3" fmla="*/ 0 h 107"/>
                <a:gd name="T4" fmla="*/ 111 w 130"/>
                <a:gd name="T5" fmla="*/ 22 h 107"/>
                <a:gd name="T6" fmla="*/ 64 w 130"/>
                <a:gd name="T7" fmla="*/ 107 h 107"/>
                <a:gd name="T8" fmla="*/ 0 w 130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107"/>
                <a:gd name="T17" fmla="*/ 130 w 130"/>
                <a:gd name="T18" fmla="*/ 107 h 10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107">
                  <a:moveTo>
                    <a:pt x="0" y="0"/>
                  </a:moveTo>
                  <a:lnTo>
                    <a:pt x="130" y="0"/>
                  </a:lnTo>
                  <a:lnTo>
                    <a:pt x="111" y="22"/>
                  </a:lnTo>
                  <a:lnTo>
                    <a:pt x="64" y="1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3A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81" name="Freeform 2509"/>
            <p:cNvSpPr>
              <a:spLocks/>
            </p:cNvSpPr>
            <p:nvPr/>
          </p:nvSpPr>
          <p:spPr bwMode="auto">
            <a:xfrm>
              <a:off x="865" y="1235"/>
              <a:ext cx="130" cy="107"/>
            </a:xfrm>
            <a:custGeom>
              <a:avLst/>
              <a:gdLst>
                <a:gd name="T0" fmla="*/ 0 w 130"/>
                <a:gd name="T1" fmla="*/ 0 h 107"/>
                <a:gd name="T2" fmla="*/ 130 w 130"/>
                <a:gd name="T3" fmla="*/ 0 h 107"/>
                <a:gd name="T4" fmla="*/ 111 w 130"/>
                <a:gd name="T5" fmla="*/ 22 h 107"/>
                <a:gd name="T6" fmla="*/ 64 w 130"/>
                <a:gd name="T7" fmla="*/ 107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0"/>
                <a:gd name="T13" fmla="*/ 0 h 107"/>
                <a:gd name="T14" fmla="*/ 130 w 130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0" h="107">
                  <a:moveTo>
                    <a:pt x="0" y="0"/>
                  </a:moveTo>
                  <a:lnTo>
                    <a:pt x="130" y="0"/>
                  </a:lnTo>
                  <a:lnTo>
                    <a:pt x="111" y="22"/>
                  </a:lnTo>
                  <a:lnTo>
                    <a:pt x="64" y="107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82" name="Freeform 2510"/>
            <p:cNvSpPr>
              <a:spLocks/>
            </p:cNvSpPr>
            <p:nvPr/>
          </p:nvSpPr>
          <p:spPr bwMode="auto">
            <a:xfrm>
              <a:off x="839" y="1278"/>
              <a:ext cx="118" cy="120"/>
            </a:xfrm>
            <a:custGeom>
              <a:avLst/>
              <a:gdLst>
                <a:gd name="T0" fmla="*/ 0 w 50"/>
                <a:gd name="T1" fmla="*/ 0 h 51"/>
                <a:gd name="T2" fmla="*/ 381329 w 50"/>
                <a:gd name="T3" fmla="*/ 623624 h 51"/>
                <a:gd name="T4" fmla="*/ 631147 w 50"/>
                <a:gd name="T5" fmla="*/ 172927 h 51"/>
                <a:gd name="T6" fmla="*/ 631147 w 50"/>
                <a:gd name="T7" fmla="*/ 172927 h 51"/>
                <a:gd name="T8" fmla="*/ 381329 w 50"/>
                <a:gd name="T9" fmla="*/ 561894 h 51"/>
                <a:gd name="T10" fmla="*/ 113320 w 50"/>
                <a:gd name="T11" fmla="*/ 161689 h 51"/>
                <a:gd name="T12" fmla="*/ 0 w 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51"/>
                <a:gd name="T23" fmla="*/ 50 w 5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51">
                  <a:moveTo>
                    <a:pt x="0" y="0"/>
                  </a:moveTo>
                  <a:cubicBezTo>
                    <a:pt x="30" y="51"/>
                    <a:pt x="30" y="51"/>
                    <a:pt x="30" y="51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31" y="44"/>
                    <a:pt x="30" y="46"/>
                  </a:cubicBezTo>
                  <a:cubicBezTo>
                    <a:pt x="29" y="44"/>
                    <a:pt x="9" y="13"/>
                    <a:pt x="9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83" name="Freeform 2511"/>
            <p:cNvSpPr>
              <a:spLocks/>
            </p:cNvSpPr>
            <p:nvPr/>
          </p:nvSpPr>
          <p:spPr bwMode="auto">
            <a:xfrm>
              <a:off x="842" y="1280"/>
              <a:ext cx="12" cy="605"/>
            </a:xfrm>
            <a:custGeom>
              <a:avLst/>
              <a:gdLst>
                <a:gd name="T0" fmla="*/ 0 w 5"/>
                <a:gd name="T1" fmla="*/ 0 h 256"/>
                <a:gd name="T2" fmla="*/ 0 w 5"/>
                <a:gd name="T3" fmla="*/ 3287986 h 256"/>
                <a:gd name="T4" fmla="*/ 76999 w 5"/>
                <a:gd name="T5" fmla="*/ 114792 h 256"/>
                <a:gd name="T6" fmla="*/ 0 60000 65536"/>
                <a:gd name="T7" fmla="*/ 0 60000 65536"/>
                <a:gd name="T8" fmla="*/ 0 60000 65536"/>
                <a:gd name="T9" fmla="*/ 0 w 5"/>
                <a:gd name="T10" fmla="*/ 0 h 256"/>
                <a:gd name="T11" fmla="*/ 5 w 5"/>
                <a:gd name="T12" fmla="*/ 256 h 2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256">
                  <a:moveTo>
                    <a:pt x="0" y="0"/>
                  </a:moveTo>
                  <a:cubicBezTo>
                    <a:pt x="0" y="256"/>
                    <a:pt x="0" y="256"/>
                    <a:pt x="0" y="256"/>
                  </a:cubicBezTo>
                  <a:cubicBezTo>
                    <a:pt x="2" y="233"/>
                    <a:pt x="2" y="12"/>
                    <a:pt x="5" y="9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84" name="Freeform 2512"/>
            <p:cNvSpPr>
              <a:spLocks/>
            </p:cNvSpPr>
            <p:nvPr/>
          </p:nvSpPr>
          <p:spPr bwMode="auto">
            <a:xfrm>
              <a:off x="851" y="1302"/>
              <a:ext cx="19" cy="26"/>
            </a:xfrm>
            <a:custGeom>
              <a:avLst/>
              <a:gdLst>
                <a:gd name="T0" fmla="*/ 0 w 8"/>
                <a:gd name="T1" fmla="*/ 140173 h 11"/>
                <a:gd name="T2" fmla="*/ 78810 w 8"/>
                <a:gd name="T3" fmla="*/ 103433 h 11"/>
                <a:gd name="T4" fmla="*/ 66942 w 8"/>
                <a:gd name="T5" fmla="*/ 75851 h 11"/>
                <a:gd name="T6" fmla="*/ 11868 w 8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1"/>
                <a:gd name="T14" fmla="*/ 8 w 8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1">
                  <a:moveTo>
                    <a:pt x="0" y="11"/>
                  </a:moveTo>
                  <a:cubicBezTo>
                    <a:pt x="0" y="8"/>
                    <a:pt x="4" y="7"/>
                    <a:pt x="6" y="8"/>
                  </a:cubicBezTo>
                  <a:cubicBezTo>
                    <a:pt x="8" y="10"/>
                    <a:pt x="5" y="6"/>
                    <a:pt x="5" y="6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85" name="Freeform 2513"/>
            <p:cNvSpPr>
              <a:spLocks/>
            </p:cNvSpPr>
            <p:nvPr/>
          </p:nvSpPr>
          <p:spPr bwMode="auto">
            <a:xfrm>
              <a:off x="1000" y="1245"/>
              <a:ext cx="165" cy="807"/>
            </a:xfrm>
            <a:custGeom>
              <a:avLst/>
              <a:gdLst>
                <a:gd name="T0" fmla="*/ 0 w 70"/>
                <a:gd name="T1" fmla="*/ 4116443 h 342"/>
                <a:gd name="T2" fmla="*/ 440305 w 70"/>
                <a:gd name="T3" fmla="*/ 4318325 h 342"/>
                <a:gd name="T4" fmla="*/ 873701 w 70"/>
                <a:gd name="T5" fmla="*/ 4116443 h 342"/>
                <a:gd name="T6" fmla="*/ 873701 w 70"/>
                <a:gd name="T7" fmla="*/ 0 h 342"/>
                <a:gd name="T8" fmla="*/ 440305 w 70"/>
                <a:gd name="T9" fmla="*/ 203659 h 342"/>
                <a:gd name="T10" fmla="*/ 0 w 70"/>
                <a:gd name="T11" fmla="*/ 0 h 342"/>
                <a:gd name="T12" fmla="*/ 0 w 70"/>
                <a:gd name="T13" fmla="*/ 4116443 h 3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0"/>
                <a:gd name="T22" fmla="*/ 0 h 342"/>
                <a:gd name="T23" fmla="*/ 70 w 70"/>
                <a:gd name="T24" fmla="*/ 342 h 34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0" h="342">
                  <a:moveTo>
                    <a:pt x="0" y="326"/>
                  </a:moveTo>
                  <a:cubicBezTo>
                    <a:pt x="0" y="335"/>
                    <a:pt x="16" y="342"/>
                    <a:pt x="35" y="342"/>
                  </a:cubicBezTo>
                  <a:cubicBezTo>
                    <a:pt x="54" y="342"/>
                    <a:pt x="70" y="335"/>
                    <a:pt x="70" y="326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8"/>
                    <a:pt x="54" y="16"/>
                    <a:pt x="35" y="16"/>
                  </a:cubicBezTo>
                  <a:cubicBezTo>
                    <a:pt x="16" y="16"/>
                    <a:pt x="0" y="8"/>
                    <a:pt x="0" y="0"/>
                  </a:cubicBezTo>
                  <a:lnTo>
                    <a:pt x="0" y="326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86" name="Freeform 2514"/>
            <p:cNvSpPr>
              <a:spLocks/>
            </p:cNvSpPr>
            <p:nvPr/>
          </p:nvSpPr>
          <p:spPr bwMode="auto">
            <a:xfrm>
              <a:off x="967" y="1238"/>
              <a:ext cx="38" cy="40"/>
            </a:xfrm>
            <a:custGeom>
              <a:avLst/>
              <a:gdLst>
                <a:gd name="T0" fmla="*/ 0 w 16"/>
                <a:gd name="T1" fmla="*/ 207696 h 17"/>
                <a:gd name="T2" fmla="*/ 78810 w 16"/>
                <a:gd name="T3" fmla="*/ 83527 h 17"/>
                <a:gd name="T4" fmla="*/ 158987 w 16"/>
                <a:gd name="T5" fmla="*/ 0 h 17"/>
                <a:gd name="T6" fmla="*/ 158987 w 16"/>
                <a:gd name="T7" fmla="*/ 181238 h 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7"/>
                <a:gd name="T14" fmla="*/ 16 w 16"/>
                <a:gd name="T15" fmla="*/ 17 h 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7">
                  <a:moveTo>
                    <a:pt x="0" y="17"/>
                  </a:moveTo>
                  <a:cubicBezTo>
                    <a:pt x="1" y="13"/>
                    <a:pt x="3" y="9"/>
                    <a:pt x="6" y="7"/>
                  </a:cubicBezTo>
                  <a:cubicBezTo>
                    <a:pt x="8" y="5"/>
                    <a:pt x="10" y="2"/>
                    <a:pt x="12" y="0"/>
                  </a:cubicBezTo>
                  <a:cubicBezTo>
                    <a:pt x="16" y="4"/>
                    <a:pt x="13" y="11"/>
                    <a:pt x="12" y="15"/>
                  </a:cubicBezTo>
                </a:path>
              </a:pathLst>
            </a:custGeom>
            <a:solidFill>
              <a:srgbClr val="D2857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87" name="Freeform 2515"/>
            <p:cNvSpPr>
              <a:spLocks/>
            </p:cNvSpPr>
            <p:nvPr/>
          </p:nvSpPr>
          <p:spPr bwMode="auto">
            <a:xfrm>
              <a:off x="1163" y="1257"/>
              <a:ext cx="1" cy="4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0 h 4"/>
                <a:gd name="T4" fmla="*/ 0 w 1"/>
                <a:gd name="T5" fmla="*/ 4 h 4"/>
                <a:gd name="T6" fmla="*/ 0 60000 65536"/>
                <a:gd name="T7" fmla="*/ 0 60000 65536"/>
                <a:gd name="T8" fmla="*/ 0 60000 65536"/>
                <a:gd name="T9" fmla="*/ 0 w 1"/>
                <a:gd name="T10" fmla="*/ 0 h 4"/>
                <a:gd name="T11" fmla="*/ 1 w 1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88" name="Line 2516"/>
            <p:cNvSpPr>
              <a:spLocks noChangeShapeType="1"/>
            </p:cNvSpPr>
            <p:nvPr/>
          </p:nvSpPr>
          <p:spPr bwMode="auto">
            <a:xfrm flipV="1">
              <a:off x="1163" y="1257"/>
              <a:ext cx="1" cy="4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89" name="Freeform 2517"/>
            <p:cNvSpPr>
              <a:spLocks/>
            </p:cNvSpPr>
            <p:nvPr/>
          </p:nvSpPr>
          <p:spPr bwMode="auto">
            <a:xfrm>
              <a:off x="835" y="1207"/>
              <a:ext cx="165" cy="38"/>
            </a:xfrm>
            <a:custGeom>
              <a:avLst/>
              <a:gdLst>
                <a:gd name="T0" fmla="*/ 0 w 70"/>
                <a:gd name="T1" fmla="*/ 216419 h 16"/>
                <a:gd name="T2" fmla="*/ 440305 w 70"/>
                <a:gd name="T3" fmla="*/ 0 h 16"/>
                <a:gd name="T4" fmla="*/ 873701 w 70"/>
                <a:gd name="T5" fmla="*/ 216419 h 16"/>
                <a:gd name="T6" fmla="*/ 0 60000 65536"/>
                <a:gd name="T7" fmla="*/ 0 60000 65536"/>
                <a:gd name="T8" fmla="*/ 0 60000 65536"/>
                <a:gd name="T9" fmla="*/ 0 w 70"/>
                <a:gd name="T10" fmla="*/ 0 h 16"/>
                <a:gd name="T11" fmla="*/ 70 w 7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0" h="16">
                  <a:moveTo>
                    <a:pt x="0" y="16"/>
                  </a:moveTo>
                  <a:cubicBezTo>
                    <a:pt x="0" y="7"/>
                    <a:pt x="16" y="0"/>
                    <a:pt x="35" y="0"/>
                  </a:cubicBezTo>
                  <a:cubicBezTo>
                    <a:pt x="54" y="0"/>
                    <a:pt x="70" y="7"/>
                    <a:pt x="70" y="1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90" name="Freeform 2518"/>
            <p:cNvSpPr>
              <a:spLocks/>
            </p:cNvSpPr>
            <p:nvPr/>
          </p:nvSpPr>
          <p:spPr bwMode="auto">
            <a:xfrm>
              <a:off x="835" y="1245"/>
              <a:ext cx="165" cy="807"/>
            </a:xfrm>
            <a:custGeom>
              <a:avLst/>
              <a:gdLst>
                <a:gd name="T0" fmla="*/ 36392 w 70"/>
                <a:gd name="T1" fmla="*/ 90429 h 342"/>
                <a:gd name="T2" fmla="*/ 0 w 70"/>
                <a:gd name="T3" fmla="*/ 0 h 342"/>
                <a:gd name="T4" fmla="*/ 0 w 70"/>
                <a:gd name="T5" fmla="*/ 4116443 h 342"/>
                <a:gd name="T6" fmla="*/ 440305 w 70"/>
                <a:gd name="T7" fmla="*/ 4318325 h 342"/>
                <a:gd name="T8" fmla="*/ 873701 w 70"/>
                <a:gd name="T9" fmla="*/ 4116443 h 342"/>
                <a:gd name="T10" fmla="*/ 873701 w 70"/>
                <a:gd name="T11" fmla="*/ 0 h 3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0"/>
                <a:gd name="T19" fmla="*/ 0 h 342"/>
                <a:gd name="T20" fmla="*/ 70 w 70"/>
                <a:gd name="T21" fmla="*/ 342 h 3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0" h="342">
                  <a:moveTo>
                    <a:pt x="3" y="7"/>
                  </a:moveTo>
                  <a:cubicBezTo>
                    <a:pt x="1" y="5"/>
                    <a:pt x="0" y="2"/>
                    <a:pt x="0" y="0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0" y="335"/>
                    <a:pt x="16" y="342"/>
                    <a:pt x="35" y="342"/>
                  </a:cubicBezTo>
                  <a:cubicBezTo>
                    <a:pt x="54" y="342"/>
                    <a:pt x="70" y="335"/>
                    <a:pt x="70" y="326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91" name="Freeform 2519"/>
            <p:cNvSpPr>
              <a:spLocks/>
            </p:cNvSpPr>
            <p:nvPr/>
          </p:nvSpPr>
          <p:spPr bwMode="auto">
            <a:xfrm>
              <a:off x="995" y="1257"/>
              <a:ext cx="3" cy="4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0 h 4"/>
                <a:gd name="T4" fmla="*/ 0 w 3"/>
                <a:gd name="T5" fmla="*/ 4 h 4"/>
                <a:gd name="T6" fmla="*/ 0 60000 65536"/>
                <a:gd name="T7" fmla="*/ 0 60000 65536"/>
                <a:gd name="T8" fmla="*/ 0 60000 65536"/>
                <a:gd name="T9" fmla="*/ 0 w 3"/>
                <a:gd name="T10" fmla="*/ 0 h 4"/>
                <a:gd name="T11" fmla="*/ 3 w 3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4">
                  <a:moveTo>
                    <a:pt x="0" y="4"/>
                  </a:move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92" name="Line 2520"/>
            <p:cNvSpPr>
              <a:spLocks noChangeShapeType="1"/>
            </p:cNvSpPr>
            <p:nvPr/>
          </p:nvSpPr>
          <p:spPr bwMode="auto">
            <a:xfrm flipV="1">
              <a:off x="995" y="1257"/>
              <a:ext cx="3" cy="4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93" name="Freeform 2521"/>
            <p:cNvSpPr>
              <a:spLocks/>
            </p:cNvSpPr>
            <p:nvPr/>
          </p:nvSpPr>
          <p:spPr bwMode="auto">
            <a:xfrm>
              <a:off x="839" y="1235"/>
              <a:ext cx="90" cy="140"/>
            </a:xfrm>
            <a:custGeom>
              <a:avLst/>
              <a:gdLst>
                <a:gd name="T0" fmla="*/ 0 w 38"/>
                <a:gd name="T1" fmla="*/ 147835 h 59"/>
                <a:gd name="T2" fmla="*/ 11612 w 38"/>
                <a:gd name="T3" fmla="*/ 135506 h 59"/>
                <a:gd name="T4" fmla="*/ 394169 w 38"/>
                <a:gd name="T5" fmla="*/ 792006 h 59"/>
                <a:gd name="T6" fmla="*/ 499175 w 38"/>
                <a:gd name="T7" fmla="*/ 606198 h 59"/>
                <a:gd name="T8" fmla="*/ 145464 w 38"/>
                <a:gd name="T9" fmla="*/ 0 h 59"/>
                <a:gd name="T10" fmla="*/ 0 w 38"/>
                <a:gd name="T11" fmla="*/ 147835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8"/>
                <a:gd name="T19" fmla="*/ 0 h 59"/>
                <a:gd name="T20" fmla="*/ 38 w 38"/>
                <a:gd name="T21" fmla="*/ 59 h 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8" h="59">
                  <a:moveTo>
                    <a:pt x="0" y="11"/>
                  </a:moveTo>
                  <a:cubicBezTo>
                    <a:pt x="0" y="11"/>
                    <a:pt x="1" y="11"/>
                    <a:pt x="1" y="10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C8686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94" name="Freeform 2522"/>
            <p:cNvSpPr>
              <a:spLocks/>
            </p:cNvSpPr>
            <p:nvPr/>
          </p:nvSpPr>
          <p:spPr bwMode="auto">
            <a:xfrm>
              <a:off x="839" y="1235"/>
              <a:ext cx="90" cy="140"/>
            </a:xfrm>
            <a:custGeom>
              <a:avLst/>
              <a:gdLst>
                <a:gd name="T0" fmla="*/ 0 w 38"/>
                <a:gd name="T1" fmla="*/ 147835 h 59"/>
                <a:gd name="T2" fmla="*/ 11612 w 38"/>
                <a:gd name="T3" fmla="*/ 135506 h 59"/>
                <a:gd name="T4" fmla="*/ 394169 w 38"/>
                <a:gd name="T5" fmla="*/ 792006 h 59"/>
                <a:gd name="T6" fmla="*/ 499175 w 38"/>
                <a:gd name="T7" fmla="*/ 606198 h 59"/>
                <a:gd name="T8" fmla="*/ 145464 w 38"/>
                <a:gd name="T9" fmla="*/ 0 h 59"/>
                <a:gd name="T10" fmla="*/ 0 w 38"/>
                <a:gd name="T11" fmla="*/ 147835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8"/>
                <a:gd name="T19" fmla="*/ 0 h 59"/>
                <a:gd name="T20" fmla="*/ 38 w 38"/>
                <a:gd name="T21" fmla="*/ 59 h 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8" h="59">
                  <a:moveTo>
                    <a:pt x="0" y="11"/>
                  </a:moveTo>
                  <a:cubicBezTo>
                    <a:pt x="0" y="11"/>
                    <a:pt x="1" y="11"/>
                    <a:pt x="1" y="10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0" y="11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2695" name="Freeform 2523"/>
            <p:cNvSpPr>
              <a:spLocks/>
            </p:cNvSpPr>
            <p:nvPr/>
          </p:nvSpPr>
          <p:spPr bwMode="auto">
            <a:xfrm>
              <a:off x="868" y="1235"/>
              <a:ext cx="130" cy="107"/>
            </a:xfrm>
            <a:custGeom>
              <a:avLst/>
              <a:gdLst>
                <a:gd name="T0" fmla="*/ 0 w 130"/>
                <a:gd name="T1" fmla="*/ 0 h 107"/>
                <a:gd name="T2" fmla="*/ 130 w 130"/>
                <a:gd name="T3" fmla="*/ 0 h 107"/>
                <a:gd name="T4" fmla="*/ 106 w 130"/>
                <a:gd name="T5" fmla="*/ 24 h 107"/>
                <a:gd name="T6" fmla="*/ 61 w 130"/>
                <a:gd name="T7" fmla="*/ 107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0"/>
                <a:gd name="T13" fmla="*/ 0 h 107"/>
                <a:gd name="T14" fmla="*/ 130 w 130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0" h="107">
                  <a:moveTo>
                    <a:pt x="0" y="0"/>
                  </a:moveTo>
                  <a:lnTo>
                    <a:pt x="130" y="0"/>
                  </a:lnTo>
                  <a:lnTo>
                    <a:pt x="106" y="24"/>
                  </a:lnTo>
                  <a:lnTo>
                    <a:pt x="61" y="107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1557" name="Rectangle 1556"/>
          <p:cNvSpPr/>
          <p:nvPr/>
        </p:nvSpPr>
        <p:spPr bwMode="auto">
          <a:xfrm>
            <a:off x="1714500" y="3078088"/>
            <a:ext cx="913284" cy="50006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r>
              <a:rPr lang="fr-FR" dirty="0">
                <a:solidFill>
                  <a:schemeClr val="bg1"/>
                </a:solidFill>
              </a:rPr>
              <a:t>Chimio-</a:t>
            </a:r>
            <a:r>
              <a:rPr lang="fr-FR" dirty="0" err="1">
                <a:solidFill>
                  <a:schemeClr val="bg1"/>
                </a:solidFill>
              </a:rPr>
              <a:t>dép</a:t>
            </a:r>
            <a:endParaRPr lang="fr-FR" dirty="0">
              <a:solidFill>
                <a:schemeClr val="bg1"/>
              </a:solidFill>
            </a:endParaRPr>
          </a:p>
        </p:txBody>
      </p:sp>
      <p:grpSp>
        <p:nvGrpSpPr>
          <p:cNvPr id="1652" name="Groupe 1794"/>
          <p:cNvGrpSpPr>
            <a:grpSpLocks/>
          </p:cNvGrpSpPr>
          <p:nvPr/>
        </p:nvGrpSpPr>
        <p:grpSpPr bwMode="auto">
          <a:xfrm>
            <a:off x="3000375" y="2316163"/>
            <a:ext cx="1071563" cy="2143125"/>
            <a:chOff x="6715140" y="4301496"/>
            <a:chExt cx="857889" cy="1443991"/>
          </a:xfrm>
        </p:grpSpPr>
        <p:grpSp>
          <p:nvGrpSpPr>
            <p:cNvPr id="1653" name="Groupe 896"/>
            <p:cNvGrpSpPr>
              <a:grpSpLocks/>
            </p:cNvGrpSpPr>
            <p:nvPr/>
          </p:nvGrpSpPr>
          <p:grpSpPr bwMode="auto">
            <a:xfrm>
              <a:off x="6929454" y="4429132"/>
              <a:ext cx="419101" cy="1058862"/>
              <a:chOff x="3559167" y="5640388"/>
              <a:chExt cx="419101" cy="1058862"/>
            </a:xfrm>
          </p:grpSpPr>
          <p:sp>
            <p:nvSpPr>
              <p:cNvPr id="22655" name="Freeform 1693"/>
              <p:cNvSpPr>
                <a:spLocks/>
              </p:cNvSpPr>
              <p:nvPr/>
            </p:nvSpPr>
            <p:spPr bwMode="auto">
              <a:xfrm>
                <a:off x="3559167" y="5640388"/>
                <a:ext cx="419101" cy="1058862"/>
              </a:xfrm>
              <a:custGeom>
                <a:avLst/>
                <a:gdLst>
                  <a:gd name="T0" fmla="*/ 2147483647 w 121"/>
                  <a:gd name="T1" fmla="*/ 0 h 286"/>
                  <a:gd name="T2" fmla="*/ 2147483647 w 121"/>
                  <a:gd name="T3" fmla="*/ 0 h 286"/>
                  <a:gd name="T4" fmla="*/ 2147483647 w 121"/>
                  <a:gd name="T5" fmla="*/ 2147483647 h 286"/>
                  <a:gd name="T6" fmla="*/ 2147483647 w 121"/>
                  <a:gd name="T7" fmla="*/ 2147483647 h 286"/>
                  <a:gd name="T8" fmla="*/ 2147483647 w 121"/>
                  <a:gd name="T9" fmla="*/ 2147483647 h 286"/>
                  <a:gd name="T10" fmla="*/ 2147483647 w 121"/>
                  <a:gd name="T11" fmla="*/ 2147483647 h 286"/>
                  <a:gd name="T12" fmla="*/ 2147483647 w 121"/>
                  <a:gd name="T13" fmla="*/ 2147483647 h 286"/>
                  <a:gd name="T14" fmla="*/ 2147483647 w 121"/>
                  <a:gd name="T15" fmla="*/ 2147483647 h 286"/>
                  <a:gd name="T16" fmla="*/ 2147483647 w 121"/>
                  <a:gd name="T17" fmla="*/ 2147483647 h 286"/>
                  <a:gd name="T18" fmla="*/ 2147483647 w 121"/>
                  <a:gd name="T19" fmla="*/ 2147483647 h 286"/>
                  <a:gd name="T20" fmla="*/ 2147483647 w 121"/>
                  <a:gd name="T21" fmla="*/ 2147483647 h 286"/>
                  <a:gd name="T22" fmla="*/ 2147483647 w 121"/>
                  <a:gd name="T23" fmla="*/ 2147483647 h 286"/>
                  <a:gd name="T24" fmla="*/ 2147483647 w 121"/>
                  <a:gd name="T25" fmla="*/ 2147483647 h 286"/>
                  <a:gd name="T26" fmla="*/ 2147483647 w 121"/>
                  <a:gd name="T27" fmla="*/ 2147483647 h 286"/>
                  <a:gd name="T28" fmla="*/ 2147483647 w 121"/>
                  <a:gd name="T29" fmla="*/ 2147483647 h 286"/>
                  <a:gd name="T30" fmla="*/ 2147483647 w 121"/>
                  <a:gd name="T31" fmla="*/ 2147483647 h 286"/>
                  <a:gd name="T32" fmla="*/ 2147483647 w 121"/>
                  <a:gd name="T33" fmla="*/ 2147483647 h 286"/>
                  <a:gd name="T34" fmla="*/ 2147483647 w 121"/>
                  <a:gd name="T35" fmla="*/ 2147483647 h 286"/>
                  <a:gd name="T36" fmla="*/ 2147483647 w 121"/>
                  <a:gd name="T37" fmla="*/ 2147483647 h 286"/>
                  <a:gd name="T38" fmla="*/ 2147483647 w 121"/>
                  <a:gd name="T39" fmla="*/ 2147483647 h 286"/>
                  <a:gd name="T40" fmla="*/ 2147483647 w 121"/>
                  <a:gd name="T41" fmla="*/ 2147483647 h 286"/>
                  <a:gd name="T42" fmla="*/ 2147483647 w 121"/>
                  <a:gd name="T43" fmla="*/ 2147483647 h 286"/>
                  <a:gd name="T44" fmla="*/ 2147483647 w 121"/>
                  <a:gd name="T45" fmla="*/ 2147483647 h 286"/>
                  <a:gd name="T46" fmla="*/ 2147483647 w 121"/>
                  <a:gd name="T47" fmla="*/ 2147483647 h 286"/>
                  <a:gd name="T48" fmla="*/ 2147483647 w 121"/>
                  <a:gd name="T49" fmla="*/ 2147483647 h 286"/>
                  <a:gd name="T50" fmla="*/ 2147483647 w 121"/>
                  <a:gd name="T51" fmla="*/ 2147483647 h 286"/>
                  <a:gd name="T52" fmla="*/ 2147483647 w 121"/>
                  <a:gd name="T53" fmla="*/ 2147483647 h 286"/>
                  <a:gd name="T54" fmla="*/ 2147483647 w 121"/>
                  <a:gd name="T55" fmla="*/ 2147483647 h 286"/>
                  <a:gd name="T56" fmla="*/ 2147483647 w 121"/>
                  <a:gd name="T57" fmla="*/ 2147483647 h 286"/>
                  <a:gd name="T58" fmla="*/ 2147483647 w 121"/>
                  <a:gd name="T59" fmla="*/ 2147483647 h 286"/>
                  <a:gd name="T60" fmla="*/ 2147483647 w 121"/>
                  <a:gd name="T61" fmla="*/ 2147483647 h 286"/>
                  <a:gd name="T62" fmla="*/ 2147483647 w 121"/>
                  <a:gd name="T63" fmla="*/ 2147483647 h 286"/>
                  <a:gd name="T64" fmla="*/ 2147483647 w 121"/>
                  <a:gd name="T65" fmla="*/ 2147483647 h 286"/>
                  <a:gd name="T66" fmla="*/ 2147483647 w 121"/>
                  <a:gd name="T67" fmla="*/ 2147483647 h 286"/>
                  <a:gd name="T68" fmla="*/ 2147483647 w 121"/>
                  <a:gd name="T69" fmla="*/ 2147483647 h 286"/>
                  <a:gd name="T70" fmla="*/ 2147483647 w 121"/>
                  <a:gd name="T71" fmla="*/ 2147483647 h 286"/>
                  <a:gd name="T72" fmla="*/ 2147483647 w 121"/>
                  <a:gd name="T73" fmla="*/ 2147483647 h 286"/>
                  <a:gd name="T74" fmla="*/ 2147483647 w 121"/>
                  <a:gd name="T75" fmla="*/ 2147483647 h 286"/>
                  <a:gd name="T76" fmla="*/ 2147483647 w 121"/>
                  <a:gd name="T77" fmla="*/ 2147483647 h 286"/>
                  <a:gd name="T78" fmla="*/ 2147483647 w 121"/>
                  <a:gd name="T79" fmla="*/ 2147483647 h 286"/>
                  <a:gd name="T80" fmla="*/ 2147483647 w 121"/>
                  <a:gd name="T81" fmla="*/ 2147483647 h 286"/>
                  <a:gd name="T82" fmla="*/ 2147483647 w 121"/>
                  <a:gd name="T83" fmla="*/ 2147483647 h 286"/>
                  <a:gd name="T84" fmla="*/ 2147483647 w 121"/>
                  <a:gd name="T85" fmla="*/ 2147483647 h 286"/>
                  <a:gd name="T86" fmla="*/ 2147483647 w 121"/>
                  <a:gd name="T87" fmla="*/ 2147483647 h 286"/>
                  <a:gd name="T88" fmla="*/ 2147483647 w 121"/>
                  <a:gd name="T89" fmla="*/ 2147483647 h 286"/>
                  <a:gd name="T90" fmla="*/ 2147483647 w 121"/>
                  <a:gd name="T91" fmla="*/ 2147483647 h 286"/>
                  <a:gd name="T92" fmla="*/ 2147483647 w 121"/>
                  <a:gd name="T93" fmla="*/ 2147483647 h 286"/>
                  <a:gd name="T94" fmla="*/ 2147483647 w 121"/>
                  <a:gd name="T95" fmla="*/ 2147483647 h 286"/>
                  <a:gd name="T96" fmla="*/ 2147483647 w 121"/>
                  <a:gd name="T97" fmla="*/ 2147483647 h 286"/>
                  <a:gd name="T98" fmla="*/ 2147483647 w 121"/>
                  <a:gd name="T99" fmla="*/ 2147483647 h 286"/>
                  <a:gd name="T100" fmla="*/ 2147483647 w 121"/>
                  <a:gd name="T101" fmla="*/ 2147483647 h 286"/>
                  <a:gd name="T102" fmla="*/ 2147483647 w 121"/>
                  <a:gd name="T103" fmla="*/ 2147483647 h 286"/>
                  <a:gd name="T104" fmla="*/ 2147483647 w 121"/>
                  <a:gd name="T105" fmla="*/ 2147483647 h 286"/>
                  <a:gd name="T106" fmla="*/ 0 w 121"/>
                  <a:gd name="T107" fmla="*/ 2147483647 h 286"/>
                  <a:gd name="T108" fmla="*/ 2147483647 w 121"/>
                  <a:gd name="T109" fmla="*/ 0 h 28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21"/>
                  <a:gd name="T166" fmla="*/ 0 h 286"/>
                  <a:gd name="T167" fmla="*/ 121 w 121"/>
                  <a:gd name="T168" fmla="*/ 286 h 28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21" h="286">
                    <a:moveTo>
                      <a:pt x="60" y="0"/>
                    </a:moveTo>
                    <a:cubicBezTo>
                      <a:pt x="61" y="0"/>
                      <a:pt x="61" y="0"/>
                      <a:pt x="61" y="0"/>
                    </a:cubicBezTo>
                    <a:cubicBezTo>
                      <a:pt x="84" y="0"/>
                      <a:pt x="102" y="4"/>
                      <a:pt x="121" y="12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0" y="11"/>
                      <a:pt x="119" y="11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0"/>
                    </a:cubicBezTo>
                    <a:cubicBezTo>
                      <a:pt x="116" y="10"/>
                      <a:pt x="115" y="10"/>
                      <a:pt x="115" y="10"/>
                    </a:cubicBezTo>
                    <a:cubicBezTo>
                      <a:pt x="114" y="10"/>
                      <a:pt x="114" y="10"/>
                      <a:pt x="113" y="10"/>
                    </a:cubicBezTo>
                    <a:cubicBezTo>
                      <a:pt x="113" y="10"/>
                      <a:pt x="113" y="10"/>
                      <a:pt x="112" y="10"/>
                    </a:cubicBezTo>
                    <a:cubicBezTo>
                      <a:pt x="112" y="10"/>
                      <a:pt x="111" y="10"/>
                      <a:pt x="110" y="10"/>
                    </a:cubicBezTo>
                    <a:cubicBezTo>
                      <a:pt x="110" y="10"/>
                      <a:pt x="110" y="10"/>
                      <a:pt x="109" y="10"/>
                    </a:cubicBezTo>
                    <a:cubicBezTo>
                      <a:pt x="109" y="10"/>
                      <a:pt x="108" y="10"/>
                      <a:pt x="107" y="10"/>
                    </a:cubicBezTo>
                    <a:cubicBezTo>
                      <a:pt x="107" y="10"/>
                      <a:pt x="107" y="10"/>
                      <a:pt x="107" y="10"/>
                    </a:cubicBezTo>
                    <a:cubicBezTo>
                      <a:pt x="106" y="10"/>
                      <a:pt x="105" y="11"/>
                      <a:pt x="105" y="11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1"/>
                      <a:pt x="102" y="11"/>
                      <a:pt x="102" y="12"/>
                    </a:cubicBezTo>
                    <a:cubicBezTo>
                      <a:pt x="101" y="12"/>
                      <a:pt x="101" y="12"/>
                      <a:pt x="101" y="12"/>
                    </a:cubicBezTo>
                    <a:cubicBezTo>
                      <a:pt x="100" y="12"/>
                      <a:pt x="99" y="13"/>
                      <a:pt x="98" y="13"/>
                    </a:cubicBezTo>
                    <a:cubicBezTo>
                      <a:pt x="69" y="27"/>
                      <a:pt x="81" y="68"/>
                      <a:pt x="88" y="100"/>
                    </a:cubicBezTo>
                    <a:cubicBezTo>
                      <a:pt x="95" y="130"/>
                      <a:pt x="95" y="160"/>
                      <a:pt x="88" y="198"/>
                    </a:cubicBezTo>
                    <a:cubicBezTo>
                      <a:pt x="88" y="199"/>
                      <a:pt x="87" y="200"/>
                      <a:pt x="87" y="202"/>
                    </a:cubicBezTo>
                    <a:cubicBezTo>
                      <a:pt x="87" y="203"/>
                      <a:pt x="86" y="204"/>
                      <a:pt x="86" y="205"/>
                    </a:cubicBezTo>
                    <a:cubicBezTo>
                      <a:pt x="86" y="205"/>
                      <a:pt x="86" y="206"/>
                      <a:pt x="86" y="206"/>
                    </a:cubicBezTo>
                    <a:cubicBezTo>
                      <a:pt x="86" y="207"/>
                      <a:pt x="85" y="209"/>
                      <a:pt x="85" y="210"/>
                    </a:cubicBezTo>
                    <a:cubicBezTo>
                      <a:pt x="85" y="210"/>
                      <a:pt x="85" y="210"/>
                      <a:pt x="85" y="210"/>
                    </a:cubicBezTo>
                    <a:cubicBezTo>
                      <a:pt x="85" y="212"/>
                      <a:pt x="84" y="213"/>
                      <a:pt x="84" y="214"/>
                    </a:cubicBezTo>
                    <a:cubicBezTo>
                      <a:pt x="84" y="214"/>
                      <a:pt x="84" y="215"/>
                      <a:pt x="84" y="215"/>
                    </a:cubicBezTo>
                    <a:cubicBezTo>
                      <a:pt x="83" y="218"/>
                      <a:pt x="83" y="220"/>
                      <a:pt x="82" y="223"/>
                    </a:cubicBezTo>
                    <a:cubicBezTo>
                      <a:pt x="82" y="223"/>
                      <a:pt x="82" y="223"/>
                      <a:pt x="82" y="223"/>
                    </a:cubicBezTo>
                    <a:cubicBezTo>
                      <a:pt x="82" y="225"/>
                      <a:pt x="82" y="226"/>
                      <a:pt x="82" y="227"/>
                    </a:cubicBezTo>
                    <a:cubicBezTo>
                      <a:pt x="82" y="227"/>
                      <a:pt x="81" y="228"/>
                      <a:pt x="81" y="228"/>
                    </a:cubicBezTo>
                    <a:cubicBezTo>
                      <a:pt x="81" y="230"/>
                      <a:pt x="81" y="233"/>
                      <a:pt x="80" y="236"/>
                    </a:cubicBezTo>
                    <a:cubicBezTo>
                      <a:pt x="80" y="236"/>
                      <a:pt x="80" y="236"/>
                      <a:pt x="80" y="236"/>
                    </a:cubicBezTo>
                    <a:cubicBezTo>
                      <a:pt x="80" y="238"/>
                      <a:pt x="80" y="239"/>
                      <a:pt x="80" y="240"/>
                    </a:cubicBezTo>
                    <a:cubicBezTo>
                      <a:pt x="80" y="240"/>
                      <a:pt x="80" y="240"/>
                      <a:pt x="80" y="240"/>
                    </a:cubicBezTo>
                    <a:cubicBezTo>
                      <a:pt x="80" y="243"/>
                      <a:pt x="80" y="246"/>
                      <a:pt x="80" y="249"/>
                    </a:cubicBezTo>
                    <a:cubicBezTo>
                      <a:pt x="80" y="249"/>
                      <a:pt x="80" y="249"/>
                      <a:pt x="80" y="249"/>
                    </a:cubicBezTo>
                    <a:cubicBezTo>
                      <a:pt x="80" y="252"/>
                      <a:pt x="80" y="254"/>
                      <a:pt x="80" y="257"/>
                    </a:cubicBezTo>
                    <a:cubicBezTo>
                      <a:pt x="80" y="257"/>
                      <a:pt x="80" y="257"/>
                      <a:pt x="80" y="257"/>
                    </a:cubicBezTo>
                    <a:cubicBezTo>
                      <a:pt x="80" y="258"/>
                      <a:pt x="80" y="259"/>
                      <a:pt x="81" y="260"/>
                    </a:cubicBezTo>
                    <a:cubicBezTo>
                      <a:pt x="81" y="260"/>
                      <a:pt x="81" y="260"/>
                      <a:pt x="81" y="261"/>
                    </a:cubicBezTo>
                    <a:cubicBezTo>
                      <a:pt x="81" y="262"/>
                      <a:pt x="81" y="263"/>
                      <a:pt x="82" y="264"/>
                    </a:cubicBezTo>
                    <a:cubicBezTo>
                      <a:pt x="82" y="266"/>
                      <a:pt x="82" y="267"/>
                      <a:pt x="81" y="269"/>
                    </a:cubicBezTo>
                    <a:cubicBezTo>
                      <a:pt x="79" y="270"/>
                      <a:pt x="76" y="272"/>
                      <a:pt x="73" y="273"/>
                    </a:cubicBezTo>
                    <a:cubicBezTo>
                      <a:pt x="69" y="271"/>
                      <a:pt x="65" y="271"/>
                      <a:pt x="61" y="271"/>
                    </a:cubicBezTo>
                    <a:cubicBezTo>
                      <a:pt x="60" y="271"/>
                      <a:pt x="60" y="271"/>
                      <a:pt x="60" y="271"/>
                    </a:cubicBezTo>
                    <a:cubicBezTo>
                      <a:pt x="46" y="271"/>
                      <a:pt x="39" y="278"/>
                      <a:pt x="20" y="286"/>
                    </a:cubicBezTo>
                    <a:cubicBezTo>
                      <a:pt x="20" y="285"/>
                      <a:pt x="20" y="285"/>
                      <a:pt x="20" y="285"/>
                    </a:cubicBezTo>
                    <a:cubicBezTo>
                      <a:pt x="21" y="285"/>
                      <a:pt x="22" y="285"/>
                      <a:pt x="23" y="284"/>
                    </a:cubicBezTo>
                    <a:cubicBezTo>
                      <a:pt x="52" y="270"/>
                      <a:pt x="40" y="229"/>
                      <a:pt x="33" y="198"/>
                    </a:cubicBezTo>
                    <a:cubicBezTo>
                      <a:pt x="26" y="160"/>
                      <a:pt x="26" y="130"/>
                      <a:pt x="33" y="100"/>
                    </a:cubicBezTo>
                    <a:cubicBezTo>
                      <a:pt x="40" y="68"/>
                      <a:pt x="52" y="27"/>
                      <a:pt x="23" y="13"/>
                    </a:cubicBezTo>
                    <a:cubicBezTo>
                      <a:pt x="15" y="9"/>
                      <a:pt x="7" y="9"/>
                      <a:pt x="0" y="12"/>
                    </a:cubicBezTo>
                    <a:cubicBezTo>
                      <a:pt x="19" y="4"/>
                      <a:pt x="37" y="0"/>
                      <a:pt x="60" y="0"/>
                    </a:cubicBezTo>
                    <a:close/>
                  </a:path>
                </a:pathLst>
              </a:custGeom>
              <a:solidFill>
                <a:srgbClr val="FF7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56" name="Freeform 1697"/>
              <p:cNvSpPr>
                <a:spLocks/>
              </p:cNvSpPr>
              <p:nvPr/>
            </p:nvSpPr>
            <p:spPr bwMode="auto">
              <a:xfrm>
                <a:off x="3697279" y="5670550"/>
                <a:ext cx="190500" cy="976312"/>
              </a:xfrm>
              <a:custGeom>
                <a:avLst/>
                <a:gdLst>
                  <a:gd name="T0" fmla="*/ 0 w 55"/>
                  <a:gd name="T1" fmla="*/ 2147483647 h 264"/>
                  <a:gd name="T2" fmla="*/ 2147483647 w 55"/>
                  <a:gd name="T3" fmla="*/ 2147483647 h 264"/>
                  <a:gd name="T4" fmla="*/ 2147483647 w 55"/>
                  <a:gd name="T5" fmla="*/ 2147483647 h 264"/>
                  <a:gd name="T6" fmla="*/ 2147483647 w 55"/>
                  <a:gd name="T7" fmla="*/ 2147483647 h 264"/>
                  <a:gd name="T8" fmla="*/ 2147483647 w 55"/>
                  <a:gd name="T9" fmla="*/ 2147483647 h 264"/>
                  <a:gd name="T10" fmla="*/ 2147483647 w 55"/>
                  <a:gd name="T11" fmla="*/ 2147483647 h 264"/>
                  <a:gd name="T12" fmla="*/ 2147483647 w 55"/>
                  <a:gd name="T13" fmla="*/ 2147483647 h 264"/>
                  <a:gd name="T14" fmla="*/ 2147483647 w 55"/>
                  <a:gd name="T15" fmla="*/ 2147483647 h 264"/>
                  <a:gd name="T16" fmla="*/ 2147483647 w 55"/>
                  <a:gd name="T17" fmla="*/ 2147483647 h 264"/>
                  <a:gd name="T18" fmla="*/ 2147483647 w 55"/>
                  <a:gd name="T19" fmla="*/ 2147483647 h 264"/>
                  <a:gd name="T20" fmla="*/ 2147483647 w 55"/>
                  <a:gd name="T21" fmla="*/ 2147483647 h 264"/>
                  <a:gd name="T22" fmla="*/ 2147483647 w 55"/>
                  <a:gd name="T23" fmla="*/ 2147483647 h 264"/>
                  <a:gd name="T24" fmla="*/ 2147483647 w 55"/>
                  <a:gd name="T25" fmla="*/ 2147483647 h 264"/>
                  <a:gd name="T26" fmla="*/ 2147483647 w 55"/>
                  <a:gd name="T27" fmla="*/ 2147483647 h 264"/>
                  <a:gd name="T28" fmla="*/ 2147483647 w 55"/>
                  <a:gd name="T29" fmla="*/ 2147483647 h 264"/>
                  <a:gd name="T30" fmla="*/ 2147483647 w 55"/>
                  <a:gd name="T31" fmla="*/ 2147483647 h 264"/>
                  <a:gd name="T32" fmla="*/ 2147483647 w 55"/>
                  <a:gd name="T33" fmla="*/ 2147483647 h 264"/>
                  <a:gd name="T34" fmla="*/ 2147483647 w 55"/>
                  <a:gd name="T35" fmla="*/ 2147483647 h 264"/>
                  <a:gd name="T36" fmla="*/ 2147483647 w 55"/>
                  <a:gd name="T37" fmla="*/ 2147483647 h 264"/>
                  <a:gd name="T38" fmla="*/ 2147483647 w 55"/>
                  <a:gd name="T39" fmla="*/ 2147483647 h 264"/>
                  <a:gd name="T40" fmla="*/ 2147483647 w 55"/>
                  <a:gd name="T41" fmla="*/ 2147483647 h 264"/>
                  <a:gd name="T42" fmla="*/ 2147483647 w 55"/>
                  <a:gd name="T43" fmla="*/ 2147483647 h 264"/>
                  <a:gd name="T44" fmla="*/ 2147483647 w 55"/>
                  <a:gd name="T45" fmla="*/ 2147483647 h 264"/>
                  <a:gd name="T46" fmla="*/ 2147483647 w 55"/>
                  <a:gd name="T47" fmla="*/ 2147483647 h 264"/>
                  <a:gd name="T48" fmla="*/ 2147483647 w 55"/>
                  <a:gd name="T49" fmla="*/ 2147483647 h 264"/>
                  <a:gd name="T50" fmla="*/ 2147483647 w 55"/>
                  <a:gd name="T51" fmla="*/ 2147483647 h 264"/>
                  <a:gd name="T52" fmla="*/ 2147483647 w 55"/>
                  <a:gd name="T53" fmla="*/ 2147483647 h 264"/>
                  <a:gd name="T54" fmla="*/ 2147483647 w 55"/>
                  <a:gd name="T55" fmla="*/ 2147483647 h 264"/>
                  <a:gd name="T56" fmla="*/ 2147483647 w 55"/>
                  <a:gd name="T57" fmla="*/ 2147483647 h 264"/>
                  <a:gd name="T58" fmla="*/ 2147483647 w 55"/>
                  <a:gd name="T59" fmla="*/ 2147483647 h 264"/>
                  <a:gd name="T60" fmla="*/ 2147483647 w 55"/>
                  <a:gd name="T61" fmla="*/ 2147483647 h 264"/>
                  <a:gd name="T62" fmla="*/ 2147483647 w 55"/>
                  <a:gd name="T63" fmla="*/ 2147483647 h 264"/>
                  <a:gd name="T64" fmla="*/ 2147483647 w 55"/>
                  <a:gd name="T65" fmla="*/ 2147483647 h 264"/>
                  <a:gd name="T66" fmla="*/ 2147483647 w 55"/>
                  <a:gd name="T67" fmla="*/ 2147483647 h 264"/>
                  <a:gd name="T68" fmla="*/ 0 w 55"/>
                  <a:gd name="T69" fmla="*/ 2147483647 h 2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5"/>
                  <a:gd name="T106" fmla="*/ 0 h 264"/>
                  <a:gd name="T107" fmla="*/ 55 w 55"/>
                  <a:gd name="T108" fmla="*/ 264 h 2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5" h="264">
                    <a:moveTo>
                      <a:pt x="0" y="264"/>
                    </a:moveTo>
                    <a:cubicBezTo>
                      <a:pt x="8" y="252"/>
                      <a:pt x="17" y="245"/>
                      <a:pt x="23" y="240"/>
                    </a:cubicBezTo>
                    <a:cubicBezTo>
                      <a:pt x="33" y="229"/>
                      <a:pt x="32" y="187"/>
                      <a:pt x="37" y="153"/>
                    </a:cubicBezTo>
                    <a:cubicBezTo>
                      <a:pt x="42" y="118"/>
                      <a:pt x="30" y="90"/>
                      <a:pt x="28" y="52"/>
                    </a:cubicBezTo>
                    <a:cubicBezTo>
                      <a:pt x="25" y="17"/>
                      <a:pt x="41" y="13"/>
                      <a:pt x="15" y="4"/>
                    </a:cubicBezTo>
                    <a:cubicBezTo>
                      <a:pt x="13" y="3"/>
                      <a:pt x="13" y="1"/>
                      <a:pt x="16" y="1"/>
                    </a:cubicBezTo>
                    <a:cubicBezTo>
                      <a:pt x="29" y="0"/>
                      <a:pt x="45" y="2"/>
                      <a:pt x="55" y="7"/>
                    </a:cubicBezTo>
                    <a:cubicBezTo>
                      <a:pt x="30" y="22"/>
                      <a:pt x="41" y="61"/>
                      <a:pt x="48" y="92"/>
                    </a:cubicBezTo>
                    <a:cubicBezTo>
                      <a:pt x="55" y="122"/>
                      <a:pt x="55" y="152"/>
                      <a:pt x="48" y="190"/>
                    </a:cubicBezTo>
                    <a:cubicBezTo>
                      <a:pt x="48" y="191"/>
                      <a:pt x="47" y="192"/>
                      <a:pt x="47" y="194"/>
                    </a:cubicBezTo>
                    <a:cubicBezTo>
                      <a:pt x="47" y="195"/>
                      <a:pt x="46" y="196"/>
                      <a:pt x="46" y="197"/>
                    </a:cubicBezTo>
                    <a:cubicBezTo>
                      <a:pt x="46" y="197"/>
                      <a:pt x="46" y="198"/>
                      <a:pt x="46" y="198"/>
                    </a:cubicBezTo>
                    <a:cubicBezTo>
                      <a:pt x="46" y="199"/>
                      <a:pt x="45" y="201"/>
                      <a:pt x="45" y="202"/>
                    </a:cubicBezTo>
                    <a:cubicBezTo>
                      <a:pt x="45" y="202"/>
                      <a:pt x="45" y="202"/>
                      <a:pt x="45" y="202"/>
                    </a:cubicBezTo>
                    <a:cubicBezTo>
                      <a:pt x="45" y="204"/>
                      <a:pt x="44" y="205"/>
                      <a:pt x="44" y="206"/>
                    </a:cubicBezTo>
                    <a:cubicBezTo>
                      <a:pt x="44" y="206"/>
                      <a:pt x="44" y="207"/>
                      <a:pt x="44" y="207"/>
                    </a:cubicBezTo>
                    <a:cubicBezTo>
                      <a:pt x="43" y="210"/>
                      <a:pt x="43" y="212"/>
                      <a:pt x="42" y="215"/>
                    </a:cubicBezTo>
                    <a:cubicBezTo>
                      <a:pt x="42" y="215"/>
                      <a:pt x="42" y="215"/>
                      <a:pt x="42" y="215"/>
                    </a:cubicBezTo>
                    <a:cubicBezTo>
                      <a:pt x="42" y="217"/>
                      <a:pt x="42" y="218"/>
                      <a:pt x="42" y="219"/>
                    </a:cubicBezTo>
                    <a:cubicBezTo>
                      <a:pt x="42" y="219"/>
                      <a:pt x="41" y="220"/>
                      <a:pt x="41" y="220"/>
                    </a:cubicBezTo>
                    <a:cubicBezTo>
                      <a:pt x="41" y="222"/>
                      <a:pt x="41" y="225"/>
                      <a:pt x="40" y="228"/>
                    </a:cubicBezTo>
                    <a:cubicBezTo>
                      <a:pt x="40" y="228"/>
                      <a:pt x="40" y="228"/>
                      <a:pt x="40" y="228"/>
                    </a:cubicBezTo>
                    <a:cubicBezTo>
                      <a:pt x="40" y="230"/>
                      <a:pt x="40" y="231"/>
                      <a:pt x="40" y="232"/>
                    </a:cubicBezTo>
                    <a:cubicBezTo>
                      <a:pt x="40" y="232"/>
                      <a:pt x="40" y="232"/>
                      <a:pt x="40" y="232"/>
                    </a:cubicBezTo>
                    <a:cubicBezTo>
                      <a:pt x="40" y="235"/>
                      <a:pt x="40" y="238"/>
                      <a:pt x="40" y="241"/>
                    </a:cubicBezTo>
                    <a:cubicBezTo>
                      <a:pt x="40" y="241"/>
                      <a:pt x="40" y="241"/>
                      <a:pt x="40" y="241"/>
                    </a:cubicBezTo>
                    <a:cubicBezTo>
                      <a:pt x="40" y="244"/>
                      <a:pt x="40" y="246"/>
                      <a:pt x="40" y="249"/>
                    </a:cubicBezTo>
                    <a:cubicBezTo>
                      <a:pt x="40" y="249"/>
                      <a:pt x="40" y="249"/>
                      <a:pt x="40" y="249"/>
                    </a:cubicBezTo>
                    <a:cubicBezTo>
                      <a:pt x="40" y="250"/>
                      <a:pt x="40" y="251"/>
                      <a:pt x="41" y="252"/>
                    </a:cubicBezTo>
                    <a:cubicBezTo>
                      <a:pt x="41" y="252"/>
                      <a:pt x="41" y="252"/>
                      <a:pt x="41" y="253"/>
                    </a:cubicBezTo>
                    <a:cubicBezTo>
                      <a:pt x="41" y="254"/>
                      <a:pt x="41" y="255"/>
                      <a:pt x="42" y="256"/>
                    </a:cubicBezTo>
                    <a:cubicBezTo>
                      <a:pt x="42" y="258"/>
                      <a:pt x="42" y="259"/>
                      <a:pt x="41" y="261"/>
                    </a:cubicBezTo>
                    <a:cubicBezTo>
                      <a:pt x="39" y="262"/>
                      <a:pt x="37" y="263"/>
                      <a:pt x="35" y="264"/>
                    </a:cubicBezTo>
                    <a:cubicBezTo>
                      <a:pt x="34" y="260"/>
                      <a:pt x="30" y="256"/>
                      <a:pt x="24" y="256"/>
                    </a:cubicBezTo>
                    <a:cubicBezTo>
                      <a:pt x="11" y="256"/>
                      <a:pt x="4" y="260"/>
                      <a:pt x="0" y="264"/>
                    </a:cubicBezTo>
                    <a:close/>
                  </a:path>
                </a:pathLst>
              </a:custGeom>
              <a:solidFill>
                <a:srgbClr val="FF7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57" name="Freeform 1699"/>
              <p:cNvSpPr>
                <a:spLocks/>
              </p:cNvSpPr>
              <p:nvPr/>
            </p:nvSpPr>
            <p:spPr bwMode="auto">
              <a:xfrm>
                <a:off x="3644892" y="5648325"/>
                <a:ext cx="215900" cy="22225"/>
              </a:xfrm>
              <a:custGeom>
                <a:avLst/>
                <a:gdLst>
                  <a:gd name="T0" fmla="*/ 2147483647 w 62"/>
                  <a:gd name="T1" fmla="*/ 2147483647 h 6"/>
                  <a:gd name="T2" fmla="*/ 0 w 62"/>
                  <a:gd name="T3" fmla="*/ 2147483647 h 6"/>
                  <a:gd name="T4" fmla="*/ 2147483647 w 62"/>
                  <a:gd name="T5" fmla="*/ 2147483647 h 6"/>
                  <a:gd name="T6" fmla="*/ 0 60000 65536"/>
                  <a:gd name="T7" fmla="*/ 0 60000 65536"/>
                  <a:gd name="T8" fmla="*/ 0 60000 65536"/>
                  <a:gd name="T9" fmla="*/ 0 w 62"/>
                  <a:gd name="T10" fmla="*/ 0 h 6"/>
                  <a:gd name="T11" fmla="*/ 62 w 62"/>
                  <a:gd name="T12" fmla="*/ 6 h 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2" h="6">
                    <a:moveTo>
                      <a:pt x="62" y="6"/>
                    </a:moveTo>
                    <a:cubicBezTo>
                      <a:pt x="49" y="0"/>
                      <a:pt x="17" y="0"/>
                      <a:pt x="0" y="6"/>
                    </a:cubicBezTo>
                    <a:cubicBezTo>
                      <a:pt x="15" y="1"/>
                      <a:pt x="58" y="5"/>
                      <a:pt x="6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58" name="Freeform 1700"/>
              <p:cNvSpPr>
                <a:spLocks/>
              </p:cNvSpPr>
              <p:nvPr/>
            </p:nvSpPr>
            <p:spPr bwMode="auto">
              <a:xfrm>
                <a:off x="3822692" y="5918200"/>
                <a:ext cx="68263" cy="647700"/>
              </a:xfrm>
              <a:custGeom>
                <a:avLst/>
                <a:gdLst>
                  <a:gd name="T0" fmla="*/ 2147483647 w 20"/>
                  <a:gd name="T1" fmla="*/ 0 h 175"/>
                  <a:gd name="T2" fmla="*/ 2147483647 w 20"/>
                  <a:gd name="T3" fmla="*/ 2147483647 h 175"/>
                  <a:gd name="T4" fmla="*/ 2147483647 w 20"/>
                  <a:gd name="T5" fmla="*/ 2147483647 h 175"/>
                  <a:gd name="T6" fmla="*/ 2147483647 w 20"/>
                  <a:gd name="T7" fmla="*/ 2147483647 h 175"/>
                  <a:gd name="T8" fmla="*/ 2147483647 w 20"/>
                  <a:gd name="T9" fmla="*/ 0 h 1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175"/>
                  <a:gd name="T17" fmla="*/ 20 w 20"/>
                  <a:gd name="T18" fmla="*/ 175 h 17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175">
                    <a:moveTo>
                      <a:pt x="7" y="0"/>
                    </a:moveTo>
                    <a:cubicBezTo>
                      <a:pt x="14" y="20"/>
                      <a:pt x="20" y="68"/>
                      <a:pt x="14" y="110"/>
                    </a:cubicBezTo>
                    <a:cubicBezTo>
                      <a:pt x="8" y="153"/>
                      <a:pt x="2" y="165"/>
                      <a:pt x="4" y="175"/>
                    </a:cubicBezTo>
                    <a:cubicBezTo>
                      <a:pt x="0" y="159"/>
                      <a:pt x="4" y="130"/>
                      <a:pt x="7" y="112"/>
                    </a:cubicBezTo>
                    <a:cubicBezTo>
                      <a:pt x="12" y="84"/>
                      <a:pt x="15" y="50"/>
                      <a:pt x="7" y="0"/>
                    </a:cubicBezTo>
                    <a:close/>
                  </a:path>
                </a:pathLst>
              </a:custGeom>
              <a:solidFill>
                <a:srgbClr val="C37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59" name="Freeform 1701"/>
              <p:cNvSpPr>
                <a:spLocks/>
              </p:cNvSpPr>
              <p:nvPr/>
            </p:nvSpPr>
            <p:spPr bwMode="auto">
              <a:xfrm>
                <a:off x="3687754" y="6065838"/>
                <a:ext cx="30163" cy="266700"/>
              </a:xfrm>
              <a:custGeom>
                <a:avLst/>
                <a:gdLst>
                  <a:gd name="T0" fmla="*/ 2147483647 w 9"/>
                  <a:gd name="T1" fmla="*/ 0 h 72"/>
                  <a:gd name="T2" fmla="*/ 2147483647 w 9"/>
                  <a:gd name="T3" fmla="*/ 2147483647 h 72"/>
                  <a:gd name="T4" fmla="*/ 2147483647 w 9"/>
                  <a:gd name="T5" fmla="*/ 0 h 72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72"/>
                  <a:gd name="T11" fmla="*/ 9 w 9"/>
                  <a:gd name="T12" fmla="*/ 72 h 7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72">
                    <a:moveTo>
                      <a:pt x="6" y="0"/>
                    </a:moveTo>
                    <a:cubicBezTo>
                      <a:pt x="4" y="10"/>
                      <a:pt x="0" y="36"/>
                      <a:pt x="9" y="72"/>
                    </a:cubicBezTo>
                    <a:cubicBezTo>
                      <a:pt x="7" y="62"/>
                      <a:pt x="5" y="14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60" name="Freeform 1704"/>
              <p:cNvSpPr>
                <a:spLocks/>
              </p:cNvSpPr>
              <p:nvPr/>
            </p:nvSpPr>
            <p:spPr bwMode="auto">
              <a:xfrm>
                <a:off x="3559167" y="5640388"/>
                <a:ext cx="419101" cy="1058862"/>
              </a:xfrm>
              <a:custGeom>
                <a:avLst/>
                <a:gdLst>
                  <a:gd name="T0" fmla="*/ 2147483647 w 121"/>
                  <a:gd name="T1" fmla="*/ 0 h 286"/>
                  <a:gd name="T2" fmla="*/ 2147483647 w 121"/>
                  <a:gd name="T3" fmla="*/ 0 h 286"/>
                  <a:gd name="T4" fmla="*/ 2147483647 w 121"/>
                  <a:gd name="T5" fmla="*/ 2147483647 h 286"/>
                  <a:gd name="T6" fmla="*/ 2147483647 w 121"/>
                  <a:gd name="T7" fmla="*/ 2147483647 h 286"/>
                  <a:gd name="T8" fmla="*/ 2147483647 w 121"/>
                  <a:gd name="T9" fmla="*/ 2147483647 h 286"/>
                  <a:gd name="T10" fmla="*/ 2147483647 w 121"/>
                  <a:gd name="T11" fmla="*/ 2147483647 h 286"/>
                  <a:gd name="T12" fmla="*/ 2147483647 w 121"/>
                  <a:gd name="T13" fmla="*/ 2147483647 h 286"/>
                  <a:gd name="T14" fmla="*/ 2147483647 w 121"/>
                  <a:gd name="T15" fmla="*/ 2147483647 h 286"/>
                  <a:gd name="T16" fmla="*/ 2147483647 w 121"/>
                  <a:gd name="T17" fmla="*/ 2147483647 h 286"/>
                  <a:gd name="T18" fmla="*/ 2147483647 w 121"/>
                  <a:gd name="T19" fmla="*/ 2147483647 h 286"/>
                  <a:gd name="T20" fmla="*/ 2147483647 w 121"/>
                  <a:gd name="T21" fmla="*/ 2147483647 h 286"/>
                  <a:gd name="T22" fmla="*/ 2147483647 w 121"/>
                  <a:gd name="T23" fmla="*/ 2147483647 h 286"/>
                  <a:gd name="T24" fmla="*/ 2147483647 w 121"/>
                  <a:gd name="T25" fmla="*/ 2147483647 h 286"/>
                  <a:gd name="T26" fmla="*/ 2147483647 w 121"/>
                  <a:gd name="T27" fmla="*/ 2147483647 h 286"/>
                  <a:gd name="T28" fmla="*/ 2147483647 w 121"/>
                  <a:gd name="T29" fmla="*/ 2147483647 h 286"/>
                  <a:gd name="T30" fmla="*/ 2147483647 w 121"/>
                  <a:gd name="T31" fmla="*/ 2147483647 h 286"/>
                  <a:gd name="T32" fmla="*/ 2147483647 w 121"/>
                  <a:gd name="T33" fmla="*/ 2147483647 h 286"/>
                  <a:gd name="T34" fmla="*/ 2147483647 w 121"/>
                  <a:gd name="T35" fmla="*/ 2147483647 h 286"/>
                  <a:gd name="T36" fmla="*/ 2147483647 w 121"/>
                  <a:gd name="T37" fmla="*/ 2147483647 h 286"/>
                  <a:gd name="T38" fmla="*/ 2147483647 w 121"/>
                  <a:gd name="T39" fmla="*/ 2147483647 h 286"/>
                  <a:gd name="T40" fmla="*/ 2147483647 w 121"/>
                  <a:gd name="T41" fmla="*/ 2147483647 h 286"/>
                  <a:gd name="T42" fmla="*/ 2147483647 w 121"/>
                  <a:gd name="T43" fmla="*/ 2147483647 h 286"/>
                  <a:gd name="T44" fmla="*/ 2147483647 w 121"/>
                  <a:gd name="T45" fmla="*/ 2147483647 h 286"/>
                  <a:gd name="T46" fmla="*/ 2147483647 w 121"/>
                  <a:gd name="T47" fmla="*/ 2147483647 h 286"/>
                  <a:gd name="T48" fmla="*/ 2147483647 w 121"/>
                  <a:gd name="T49" fmla="*/ 2147483647 h 286"/>
                  <a:gd name="T50" fmla="*/ 2147483647 w 121"/>
                  <a:gd name="T51" fmla="*/ 2147483647 h 286"/>
                  <a:gd name="T52" fmla="*/ 2147483647 w 121"/>
                  <a:gd name="T53" fmla="*/ 2147483647 h 286"/>
                  <a:gd name="T54" fmla="*/ 2147483647 w 121"/>
                  <a:gd name="T55" fmla="*/ 2147483647 h 286"/>
                  <a:gd name="T56" fmla="*/ 2147483647 w 121"/>
                  <a:gd name="T57" fmla="*/ 2147483647 h 286"/>
                  <a:gd name="T58" fmla="*/ 2147483647 w 121"/>
                  <a:gd name="T59" fmla="*/ 2147483647 h 286"/>
                  <a:gd name="T60" fmla="*/ 2147483647 w 121"/>
                  <a:gd name="T61" fmla="*/ 2147483647 h 286"/>
                  <a:gd name="T62" fmla="*/ 2147483647 w 121"/>
                  <a:gd name="T63" fmla="*/ 2147483647 h 286"/>
                  <a:gd name="T64" fmla="*/ 2147483647 w 121"/>
                  <a:gd name="T65" fmla="*/ 2147483647 h 286"/>
                  <a:gd name="T66" fmla="*/ 2147483647 w 121"/>
                  <a:gd name="T67" fmla="*/ 2147483647 h 286"/>
                  <a:gd name="T68" fmla="*/ 2147483647 w 121"/>
                  <a:gd name="T69" fmla="*/ 2147483647 h 286"/>
                  <a:gd name="T70" fmla="*/ 2147483647 w 121"/>
                  <a:gd name="T71" fmla="*/ 2147483647 h 286"/>
                  <a:gd name="T72" fmla="*/ 2147483647 w 121"/>
                  <a:gd name="T73" fmla="*/ 2147483647 h 286"/>
                  <a:gd name="T74" fmla="*/ 2147483647 w 121"/>
                  <a:gd name="T75" fmla="*/ 2147483647 h 286"/>
                  <a:gd name="T76" fmla="*/ 2147483647 w 121"/>
                  <a:gd name="T77" fmla="*/ 2147483647 h 286"/>
                  <a:gd name="T78" fmla="*/ 2147483647 w 121"/>
                  <a:gd name="T79" fmla="*/ 2147483647 h 286"/>
                  <a:gd name="T80" fmla="*/ 2147483647 w 121"/>
                  <a:gd name="T81" fmla="*/ 2147483647 h 286"/>
                  <a:gd name="T82" fmla="*/ 2147483647 w 121"/>
                  <a:gd name="T83" fmla="*/ 2147483647 h 286"/>
                  <a:gd name="T84" fmla="*/ 2147483647 w 121"/>
                  <a:gd name="T85" fmla="*/ 2147483647 h 286"/>
                  <a:gd name="T86" fmla="*/ 2147483647 w 121"/>
                  <a:gd name="T87" fmla="*/ 2147483647 h 286"/>
                  <a:gd name="T88" fmla="*/ 2147483647 w 121"/>
                  <a:gd name="T89" fmla="*/ 2147483647 h 286"/>
                  <a:gd name="T90" fmla="*/ 2147483647 w 121"/>
                  <a:gd name="T91" fmla="*/ 2147483647 h 286"/>
                  <a:gd name="T92" fmla="*/ 2147483647 w 121"/>
                  <a:gd name="T93" fmla="*/ 2147483647 h 286"/>
                  <a:gd name="T94" fmla="*/ 2147483647 w 121"/>
                  <a:gd name="T95" fmla="*/ 2147483647 h 286"/>
                  <a:gd name="T96" fmla="*/ 2147483647 w 121"/>
                  <a:gd name="T97" fmla="*/ 2147483647 h 286"/>
                  <a:gd name="T98" fmla="*/ 2147483647 w 121"/>
                  <a:gd name="T99" fmla="*/ 2147483647 h 286"/>
                  <a:gd name="T100" fmla="*/ 2147483647 w 121"/>
                  <a:gd name="T101" fmla="*/ 2147483647 h 286"/>
                  <a:gd name="T102" fmla="*/ 2147483647 w 121"/>
                  <a:gd name="T103" fmla="*/ 2147483647 h 286"/>
                  <a:gd name="T104" fmla="*/ 2147483647 w 121"/>
                  <a:gd name="T105" fmla="*/ 2147483647 h 286"/>
                  <a:gd name="T106" fmla="*/ 0 w 121"/>
                  <a:gd name="T107" fmla="*/ 2147483647 h 286"/>
                  <a:gd name="T108" fmla="*/ 2147483647 w 121"/>
                  <a:gd name="T109" fmla="*/ 0 h 28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21"/>
                  <a:gd name="T166" fmla="*/ 0 h 286"/>
                  <a:gd name="T167" fmla="*/ 121 w 121"/>
                  <a:gd name="T168" fmla="*/ 286 h 28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21" h="286">
                    <a:moveTo>
                      <a:pt x="60" y="0"/>
                    </a:moveTo>
                    <a:cubicBezTo>
                      <a:pt x="61" y="0"/>
                      <a:pt x="61" y="0"/>
                      <a:pt x="61" y="0"/>
                    </a:cubicBezTo>
                    <a:cubicBezTo>
                      <a:pt x="84" y="0"/>
                      <a:pt x="102" y="4"/>
                      <a:pt x="121" y="12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0" y="11"/>
                      <a:pt x="119" y="11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0"/>
                    </a:cubicBezTo>
                    <a:cubicBezTo>
                      <a:pt x="116" y="10"/>
                      <a:pt x="115" y="10"/>
                      <a:pt x="115" y="10"/>
                    </a:cubicBezTo>
                    <a:cubicBezTo>
                      <a:pt x="114" y="10"/>
                      <a:pt x="114" y="10"/>
                      <a:pt x="113" y="10"/>
                    </a:cubicBezTo>
                    <a:cubicBezTo>
                      <a:pt x="113" y="10"/>
                      <a:pt x="113" y="10"/>
                      <a:pt x="112" y="10"/>
                    </a:cubicBezTo>
                    <a:cubicBezTo>
                      <a:pt x="112" y="10"/>
                      <a:pt x="111" y="10"/>
                      <a:pt x="110" y="10"/>
                    </a:cubicBezTo>
                    <a:cubicBezTo>
                      <a:pt x="110" y="10"/>
                      <a:pt x="110" y="10"/>
                      <a:pt x="109" y="10"/>
                    </a:cubicBezTo>
                    <a:cubicBezTo>
                      <a:pt x="109" y="10"/>
                      <a:pt x="108" y="10"/>
                      <a:pt x="107" y="10"/>
                    </a:cubicBezTo>
                    <a:cubicBezTo>
                      <a:pt x="107" y="10"/>
                      <a:pt x="107" y="10"/>
                      <a:pt x="107" y="10"/>
                    </a:cubicBezTo>
                    <a:cubicBezTo>
                      <a:pt x="106" y="10"/>
                      <a:pt x="105" y="11"/>
                      <a:pt x="105" y="11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1"/>
                      <a:pt x="102" y="11"/>
                      <a:pt x="102" y="12"/>
                    </a:cubicBezTo>
                    <a:cubicBezTo>
                      <a:pt x="101" y="12"/>
                      <a:pt x="101" y="12"/>
                      <a:pt x="101" y="12"/>
                    </a:cubicBezTo>
                    <a:cubicBezTo>
                      <a:pt x="100" y="12"/>
                      <a:pt x="99" y="13"/>
                      <a:pt x="98" y="13"/>
                    </a:cubicBezTo>
                    <a:cubicBezTo>
                      <a:pt x="69" y="27"/>
                      <a:pt x="81" y="68"/>
                      <a:pt x="88" y="100"/>
                    </a:cubicBezTo>
                    <a:cubicBezTo>
                      <a:pt x="95" y="130"/>
                      <a:pt x="95" y="160"/>
                      <a:pt x="88" y="198"/>
                    </a:cubicBezTo>
                    <a:cubicBezTo>
                      <a:pt x="88" y="199"/>
                      <a:pt x="87" y="200"/>
                      <a:pt x="87" y="202"/>
                    </a:cubicBezTo>
                    <a:cubicBezTo>
                      <a:pt x="87" y="203"/>
                      <a:pt x="86" y="204"/>
                      <a:pt x="86" y="205"/>
                    </a:cubicBezTo>
                    <a:cubicBezTo>
                      <a:pt x="86" y="205"/>
                      <a:pt x="86" y="206"/>
                      <a:pt x="86" y="206"/>
                    </a:cubicBezTo>
                    <a:cubicBezTo>
                      <a:pt x="86" y="207"/>
                      <a:pt x="85" y="209"/>
                      <a:pt x="85" y="210"/>
                    </a:cubicBezTo>
                    <a:cubicBezTo>
                      <a:pt x="85" y="210"/>
                      <a:pt x="85" y="210"/>
                      <a:pt x="85" y="210"/>
                    </a:cubicBezTo>
                    <a:cubicBezTo>
                      <a:pt x="85" y="212"/>
                      <a:pt x="84" y="213"/>
                      <a:pt x="84" y="214"/>
                    </a:cubicBezTo>
                    <a:cubicBezTo>
                      <a:pt x="84" y="214"/>
                      <a:pt x="84" y="215"/>
                      <a:pt x="84" y="215"/>
                    </a:cubicBezTo>
                    <a:cubicBezTo>
                      <a:pt x="83" y="218"/>
                      <a:pt x="83" y="220"/>
                      <a:pt x="82" y="223"/>
                    </a:cubicBezTo>
                    <a:cubicBezTo>
                      <a:pt x="82" y="223"/>
                      <a:pt x="82" y="223"/>
                      <a:pt x="82" y="223"/>
                    </a:cubicBezTo>
                    <a:cubicBezTo>
                      <a:pt x="82" y="225"/>
                      <a:pt x="82" y="226"/>
                      <a:pt x="82" y="227"/>
                    </a:cubicBezTo>
                    <a:cubicBezTo>
                      <a:pt x="82" y="227"/>
                      <a:pt x="81" y="228"/>
                      <a:pt x="81" y="228"/>
                    </a:cubicBezTo>
                    <a:cubicBezTo>
                      <a:pt x="81" y="230"/>
                      <a:pt x="81" y="233"/>
                      <a:pt x="80" y="236"/>
                    </a:cubicBezTo>
                    <a:cubicBezTo>
                      <a:pt x="80" y="236"/>
                      <a:pt x="80" y="236"/>
                      <a:pt x="80" y="236"/>
                    </a:cubicBezTo>
                    <a:cubicBezTo>
                      <a:pt x="80" y="238"/>
                      <a:pt x="80" y="239"/>
                      <a:pt x="80" y="240"/>
                    </a:cubicBezTo>
                    <a:cubicBezTo>
                      <a:pt x="80" y="240"/>
                      <a:pt x="80" y="240"/>
                      <a:pt x="80" y="240"/>
                    </a:cubicBezTo>
                    <a:cubicBezTo>
                      <a:pt x="80" y="243"/>
                      <a:pt x="80" y="246"/>
                      <a:pt x="80" y="249"/>
                    </a:cubicBezTo>
                    <a:cubicBezTo>
                      <a:pt x="80" y="249"/>
                      <a:pt x="80" y="249"/>
                      <a:pt x="80" y="249"/>
                    </a:cubicBezTo>
                    <a:cubicBezTo>
                      <a:pt x="80" y="252"/>
                      <a:pt x="80" y="254"/>
                      <a:pt x="80" y="257"/>
                    </a:cubicBezTo>
                    <a:cubicBezTo>
                      <a:pt x="80" y="257"/>
                      <a:pt x="80" y="257"/>
                      <a:pt x="80" y="257"/>
                    </a:cubicBezTo>
                    <a:cubicBezTo>
                      <a:pt x="80" y="258"/>
                      <a:pt x="80" y="259"/>
                      <a:pt x="81" y="260"/>
                    </a:cubicBezTo>
                    <a:cubicBezTo>
                      <a:pt x="81" y="260"/>
                      <a:pt x="81" y="260"/>
                      <a:pt x="81" y="261"/>
                    </a:cubicBezTo>
                    <a:cubicBezTo>
                      <a:pt x="81" y="262"/>
                      <a:pt x="81" y="263"/>
                      <a:pt x="82" y="264"/>
                    </a:cubicBezTo>
                    <a:cubicBezTo>
                      <a:pt x="82" y="266"/>
                      <a:pt x="82" y="267"/>
                      <a:pt x="81" y="269"/>
                    </a:cubicBezTo>
                    <a:cubicBezTo>
                      <a:pt x="79" y="270"/>
                      <a:pt x="76" y="272"/>
                      <a:pt x="73" y="273"/>
                    </a:cubicBezTo>
                    <a:cubicBezTo>
                      <a:pt x="69" y="271"/>
                      <a:pt x="65" y="271"/>
                      <a:pt x="61" y="271"/>
                    </a:cubicBezTo>
                    <a:cubicBezTo>
                      <a:pt x="60" y="271"/>
                      <a:pt x="60" y="271"/>
                      <a:pt x="60" y="271"/>
                    </a:cubicBezTo>
                    <a:cubicBezTo>
                      <a:pt x="46" y="271"/>
                      <a:pt x="39" y="278"/>
                      <a:pt x="20" y="286"/>
                    </a:cubicBezTo>
                    <a:cubicBezTo>
                      <a:pt x="20" y="285"/>
                      <a:pt x="20" y="285"/>
                      <a:pt x="20" y="285"/>
                    </a:cubicBezTo>
                    <a:cubicBezTo>
                      <a:pt x="21" y="285"/>
                      <a:pt x="22" y="285"/>
                      <a:pt x="23" y="284"/>
                    </a:cubicBezTo>
                    <a:cubicBezTo>
                      <a:pt x="52" y="270"/>
                      <a:pt x="40" y="229"/>
                      <a:pt x="33" y="198"/>
                    </a:cubicBezTo>
                    <a:cubicBezTo>
                      <a:pt x="26" y="160"/>
                      <a:pt x="26" y="130"/>
                      <a:pt x="33" y="100"/>
                    </a:cubicBezTo>
                    <a:cubicBezTo>
                      <a:pt x="40" y="68"/>
                      <a:pt x="52" y="27"/>
                      <a:pt x="23" y="13"/>
                    </a:cubicBezTo>
                    <a:cubicBezTo>
                      <a:pt x="15" y="9"/>
                      <a:pt x="7" y="9"/>
                      <a:pt x="0" y="12"/>
                    </a:cubicBezTo>
                    <a:cubicBezTo>
                      <a:pt x="19" y="4"/>
                      <a:pt x="37" y="0"/>
                      <a:pt x="60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54" name="Groupe 889"/>
            <p:cNvGrpSpPr>
              <a:grpSpLocks/>
            </p:cNvGrpSpPr>
            <p:nvPr/>
          </p:nvGrpSpPr>
          <p:grpSpPr bwMode="auto">
            <a:xfrm rot="10800000">
              <a:off x="6715140" y="4301496"/>
              <a:ext cx="581659" cy="1220787"/>
              <a:chOff x="7000892" y="1285860"/>
              <a:chExt cx="581659" cy="1220787"/>
            </a:xfrm>
          </p:grpSpPr>
          <p:sp>
            <p:nvSpPr>
              <p:cNvPr id="22649" name="Freeform 1689"/>
              <p:cNvSpPr>
                <a:spLocks/>
              </p:cNvSpPr>
              <p:nvPr/>
            </p:nvSpPr>
            <p:spPr bwMode="auto">
              <a:xfrm>
                <a:off x="7000892" y="1285860"/>
                <a:ext cx="579438" cy="1220787"/>
              </a:xfrm>
              <a:custGeom>
                <a:avLst/>
                <a:gdLst>
                  <a:gd name="T0" fmla="*/ 2147483647 w 167"/>
                  <a:gd name="T1" fmla="*/ 2147483647 h 330"/>
                  <a:gd name="T2" fmla="*/ 2147483647 w 167"/>
                  <a:gd name="T3" fmla="*/ 2147483647 h 330"/>
                  <a:gd name="T4" fmla="*/ 2147483647 w 167"/>
                  <a:gd name="T5" fmla="*/ 2147483647 h 330"/>
                  <a:gd name="T6" fmla="*/ 2147483647 w 167"/>
                  <a:gd name="T7" fmla="*/ 2147483647 h 330"/>
                  <a:gd name="T8" fmla="*/ 2147483647 w 167"/>
                  <a:gd name="T9" fmla="*/ 2147483647 h 330"/>
                  <a:gd name="T10" fmla="*/ 2147483647 w 167"/>
                  <a:gd name="T11" fmla="*/ 2147483647 h 330"/>
                  <a:gd name="T12" fmla="*/ 2147483647 w 167"/>
                  <a:gd name="T13" fmla="*/ 2147483647 h 330"/>
                  <a:gd name="T14" fmla="*/ 2147483647 w 167"/>
                  <a:gd name="T15" fmla="*/ 2147483647 h 330"/>
                  <a:gd name="T16" fmla="*/ 2147483647 w 167"/>
                  <a:gd name="T17" fmla="*/ 2147483647 h 330"/>
                  <a:gd name="T18" fmla="*/ 2147483647 w 167"/>
                  <a:gd name="T19" fmla="*/ 2147483647 h 330"/>
                  <a:gd name="T20" fmla="*/ 2147483647 w 167"/>
                  <a:gd name="T21" fmla="*/ 2147483647 h 330"/>
                  <a:gd name="T22" fmla="*/ 2147483647 w 167"/>
                  <a:gd name="T23" fmla="*/ 2147483647 h 330"/>
                  <a:gd name="T24" fmla="*/ 0 w 167"/>
                  <a:gd name="T25" fmla="*/ 2147483647 h 330"/>
                  <a:gd name="T26" fmla="*/ 2147483647 w 167"/>
                  <a:gd name="T27" fmla="*/ 2147483647 h 3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7"/>
                  <a:gd name="T43" fmla="*/ 0 h 330"/>
                  <a:gd name="T44" fmla="*/ 167 w 167"/>
                  <a:gd name="T45" fmla="*/ 330 h 33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7" h="330">
                    <a:moveTo>
                      <a:pt x="40" y="280"/>
                    </a:moveTo>
                    <a:cubicBezTo>
                      <a:pt x="54" y="276"/>
                      <a:pt x="63" y="274"/>
                      <a:pt x="69" y="270"/>
                    </a:cubicBezTo>
                    <a:cubicBezTo>
                      <a:pt x="70" y="268"/>
                      <a:pt x="70" y="266"/>
                      <a:pt x="70" y="265"/>
                    </a:cubicBezTo>
                    <a:cubicBezTo>
                      <a:pt x="64" y="246"/>
                      <a:pt x="71" y="220"/>
                      <a:pt x="76" y="199"/>
                    </a:cubicBezTo>
                    <a:cubicBezTo>
                      <a:pt x="83" y="161"/>
                      <a:pt x="83" y="131"/>
                      <a:pt x="76" y="101"/>
                    </a:cubicBezTo>
                    <a:cubicBezTo>
                      <a:pt x="69" y="69"/>
                      <a:pt x="57" y="28"/>
                      <a:pt x="86" y="14"/>
                    </a:cubicBezTo>
                    <a:cubicBezTo>
                      <a:pt x="115" y="0"/>
                      <a:pt x="146" y="37"/>
                      <a:pt x="156" y="72"/>
                    </a:cubicBezTo>
                    <a:cubicBezTo>
                      <a:pt x="160" y="86"/>
                      <a:pt x="167" y="116"/>
                      <a:pt x="167" y="148"/>
                    </a:cubicBezTo>
                    <a:cubicBezTo>
                      <a:pt x="167" y="179"/>
                      <a:pt x="161" y="211"/>
                      <a:pt x="156" y="228"/>
                    </a:cubicBezTo>
                    <a:cubicBezTo>
                      <a:pt x="151" y="243"/>
                      <a:pt x="143" y="259"/>
                      <a:pt x="132" y="271"/>
                    </a:cubicBezTo>
                    <a:cubicBezTo>
                      <a:pt x="130" y="273"/>
                      <a:pt x="129" y="276"/>
                      <a:pt x="129" y="278"/>
                    </a:cubicBezTo>
                    <a:cubicBezTo>
                      <a:pt x="128" y="301"/>
                      <a:pt x="91" y="330"/>
                      <a:pt x="53" y="330"/>
                    </a:cubicBezTo>
                    <a:cubicBezTo>
                      <a:pt x="11" y="330"/>
                      <a:pt x="0" y="317"/>
                      <a:pt x="0" y="304"/>
                    </a:cubicBezTo>
                    <a:cubicBezTo>
                      <a:pt x="0" y="291"/>
                      <a:pt x="18" y="285"/>
                      <a:pt x="40" y="280"/>
                    </a:cubicBezTo>
                    <a:close/>
                  </a:path>
                </a:pathLst>
              </a:custGeom>
              <a:solidFill>
                <a:srgbClr val="FFA97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50" name="Freeform 1691"/>
              <p:cNvSpPr>
                <a:spLocks/>
              </p:cNvSpPr>
              <p:nvPr/>
            </p:nvSpPr>
            <p:spPr bwMode="auto">
              <a:xfrm>
                <a:off x="7263463" y="1444610"/>
                <a:ext cx="107950" cy="755650"/>
              </a:xfrm>
              <a:custGeom>
                <a:avLst/>
                <a:gdLst>
                  <a:gd name="T0" fmla="*/ 2147483647 w 31"/>
                  <a:gd name="T1" fmla="*/ 2147483647 h 204"/>
                  <a:gd name="T2" fmla="*/ 2147483647 w 31"/>
                  <a:gd name="T3" fmla="*/ 2147483647 h 204"/>
                  <a:gd name="T4" fmla="*/ 2147483647 w 31"/>
                  <a:gd name="T5" fmla="*/ 2147483647 h 204"/>
                  <a:gd name="T6" fmla="*/ 2147483647 w 31"/>
                  <a:gd name="T7" fmla="*/ 0 h 204"/>
                  <a:gd name="T8" fmla="*/ 2147483647 w 31"/>
                  <a:gd name="T9" fmla="*/ 2147483647 h 204"/>
                  <a:gd name="T10" fmla="*/ 2147483647 w 31"/>
                  <a:gd name="T11" fmla="*/ 2147483647 h 204"/>
                  <a:gd name="T12" fmla="*/ 2147483647 w 31"/>
                  <a:gd name="T13" fmla="*/ 2147483647 h 2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204"/>
                  <a:gd name="T23" fmla="*/ 31 w 31"/>
                  <a:gd name="T24" fmla="*/ 204 h 2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204">
                    <a:moveTo>
                      <a:pt x="2" y="204"/>
                    </a:moveTo>
                    <a:cubicBezTo>
                      <a:pt x="2" y="188"/>
                      <a:pt x="7" y="171"/>
                      <a:pt x="10" y="156"/>
                    </a:cubicBezTo>
                    <a:cubicBezTo>
                      <a:pt x="17" y="118"/>
                      <a:pt x="17" y="88"/>
                      <a:pt x="10" y="58"/>
                    </a:cubicBezTo>
                    <a:cubicBezTo>
                      <a:pt x="6" y="39"/>
                      <a:pt x="0" y="18"/>
                      <a:pt x="2" y="0"/>
                    </a:cubicBezTo>
                    <a:cubicBezTo>
                      <a:pt x="2" y="13"/>
                      <a:pt x="7" y="27"/>
                      <a:pt x="19" y="62"/>
                    </a:cubicBezTo>
                    <a:cubicBezTo>
                      <a:pt x="31" y="97"/>
                      <a:pt x="21" y="128"/>
                      <a:pt x="16" y="155"/>
                    </a:cubicBezTo>
                    <a:cubicBezTo>
                      <a:pt x="11" y="181"/>
                      <a:pt x="1" y="192"/>
                      <a:pt x="2" y="204"/>
                    </a:cubicBezTo>
                    <a:close/>
                  </a:path>
                </a:pathLst>
              </a:custGeom>
              <a:solidFill>
                <a:srgbClr val="FF7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51" name="Freeform 1695"/>
              <p:cNvSpPr>
                <a:spLocks/>
              </p:cNvSpPr>
              <p:nvPr/>
            </p:nvSpPr>
            <p:spPr bwMode="auto">
              <a:xfrm>
                <a:off x="7336488" y="1322372"/>
                <a:ext cx="246063" cy="800100"/>
              </a:xfrm>
              <a:custGeom>
                <a:avLst/>
                <a:gdLst>
                  <a:gd name="T0" fmla="*/ 2147483647 w 71"/>
                  <a:gd name="T1" fmla="*/ 2147483647 h 216"/>
                  <a:gd name="T2" fmla="*/ 0 w 71"/>
                  <a:gd name="T3" fmla="*/ 2147483647 h 216"/>
                  <a:gd name="T4" fmla="*/ 2147483647 w 71"/>
                  <a:gd name="T5" fmla="*/ 2147483647 h 216"/>
                  <a:gd name="T6" fmla="*/ 2147483647 w 71"/>
                  <a:gd name="T7" fmla="*/ 2147483647 h 216"/>
                  <a:gd name="T8" fmla="*/ 2147483647 w 71"/>
                  <a:gd name="T9" fmla="*/ 2147483647 h 216"/>
                  <a:gd name="T10" fmla="*/ 2147483647 w 71"/>
                  <a:gd name="T11" fmla="*/ 2147483647 h 2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1"/>
                  <a:gd name="T19" fmla="*/ 0 h 216"/>
                  <a:gd name="T20" fmla="*/ 71 w 71"/>
                  <a:gd name="T21" fmla="*/ 216 h 2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1" h="216">
                    <a:moveTo>
                      <a:pt x="54" y="65"/>
                    </a:moveTo>
                    <a:cubicBezTo>
                      <a:pt x="39" y="25"/>
                      <a:pt x="16" y="1"/>
                      <a:pt x="0" y="5"/>
                    </a:cubicBezTo>
                    <a:cubicBezTo>
                      <a:pt x="26" y="0"/>
                      <a:pt x="50" y="34"/>
                      <a:pt x="59" y="65"/>
                    </a:cubicBezTo>
                    <a:cubicBezTo>
                      <a:pt x="63" y="79"/>
                      <a:pt x="70" y="108"/>
                      <a:pt x="70" y="138"/>
                    </a:cubicBezTo>
                    <a:cubicBezTo>
                      <a:pt x="70" y="168"/>
                      <a:pt x="64" y="199"/>
                      <a:pt x="59" y="216"/>
                    </a:cubicBezTo>
                    <a:cubicBezTo>
                      <a:pt x="71" y="164"/>
                      <a:pt x="68" y="106"/>
                      <a:pt x="54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52" name="Freeform 1696"/>
              <p:cNvSpPr>
                <a:spLocks/>
              </p:cNvSpPr>
              <p:nvPr/>
            </p:nvSpPr>
            <p:spPr bwMode="auto">
              <a:xfrm>
                <a:off x="7017401" y="2359010"/>
                <a:ext cx="204788" cy="133350"/>
              </a:xfrm>
              <a:custGeom>
                <a:avLst/>
                <a:gdLst>
                  <a:gd name="T0" fmla="*/ 2147483647 w 59"/>
                  <a:gd name="T1" fmla="*/ 2147483647 h 36"/>
                  <a:gd name="T2" fmla="*/ 2147483647 w 59"/>
                  <a:gd name="T3" fmla="*/ 2147483647 h 36"/>
                  <a:gd name="T4" fmla="*/ 2147483647 w 59"/>
                  <a:gd name="T5" fmla="*/ 0 h 36"/>
                  <a:gd name="T6" fmla="*/ 2147483647 w 59"/>
                  <a:gd name="T7" fmla="*/ 2147483647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9"/>
                  <a:gd name="T13" fmla="*/ 0 h 36"/>
                  <a:gd name="T14" fmla="*/ 59 w 59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9" h="36">
                    <a:moveTo>
                      <a:pt x="59" y="34"/>
                    </a:moveTo>
                    <a:cubicBezTo>
                      <a:pt x="35" y="36"/>
                      <a:pt x="11" y="31"/>
                      <a:pt x="5" y="20"/>
                    </a:cubicBezTo>
                    <a:cubicBezTo>
                      <a:pt x="0" y="9"/>
                      <a:pt x="12" y="3"/>
                      <a:pt x="24" y="0"/>
                    </a:cubicBezTo>
                    <a:cubicBezTo>
                      <a:pt x="11" y="3"/>
                      <a:pt x="0" y="27"/>
                      <a:pt x="59" y="34"/>
                    </a:cubicBezTo>
                    <a:close/>
                  </a:path>
                </a:pathLst>
              </a:custGeom>
              <a:solidFill>
                <a:srgbClr val="FF7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53" name="Freeform 1703"/>
              <p:cNvSpPr>
                <a:spLocks/>
              </p:cNvSpPr>
              <p:nvPr/>
            </p:nvSpPr>
            <p:spPr bwMode="auto">
              <a:xfrm>
                <a:off x="7000892" y="1285860"/>
                <a:ext cx="579438" cy="1220787"/>
              </a:xfrm>
              <a:custGeom>
                <a:avLst/>
                <a:gdLst>
                  <a:gd name="T0" fmla="*/ 2147483647 w 167"/>
                  <a:gd name="T1" fmla="*/ 2147483647 h 330"/>
                  <a:gd name="T2" fmla="*/ 2147483647 w 167"/>
                  <a:gd name="T3" fmla="*/ 2147483647 h 330"/>
                  <a:gd name="T4" fmla="*/ 2147483647 w 167"/>
                  <a:gd name="T5" fmla="*/ 2147483647 h 330"/>
                  <a:gd name="T6" fmla="*/ 2147483647 w 167"/>
                  <a:gd name="T7" fmla="*/ 2147483647 h 330"/>
                  <a:gd name="T8" fmla="*/ 2147483647 w 167"/>
                  <a:gd name="T9" fmla="*/ 2147483647 h 330"/>
                  <a:gd name="T10" fmla="*/ 2147483647 w 167"/>
                  <a:gd name="T11" fmla="*/ 2147483647 h 330"/>
                  <a:gd name="T12" fmla="*/ 2147483647 w 167"/>
                  <a:gd name="T13" fmla="*/ 2147483647 h 330"/>
                  <a:gd name="T14" fmla="*/ 2147483647 w 167"/>
                  <a:gd name="T15" fmla="*/ 2147483647 h 330"/>
                  <a:gd name="T16" fmla="*/ 2147483647 w 167"/>
                  <a:gd name="T17" fmla="*/ 2147483647 h 330"/>
                  <a:gd name="T18" fmla="*/ 2147483647 w 167"/>
                  <a:gd name="T19" fmla="*/ 2147483647 h 330"/>
                  <a:gd name="T20" fmla="*/ 2147483647 w 167"/>
                  <a:gd name="T21" fmla="*/ 2147483647 h 330"/>
                  <a:gd name="T22" fmla="*/ 2147483647 w 167"/>
                  <a:gd name="T23" fmla="*/ 2147483647 h 330"/>
                  <a:gd name="T24" fmla="*/ 0 w 167"/>
                  <a:gd name="T25" fmla="*/ 2147483647 h 330"/>
                  <a:gd name="T26" fmla="*/ 2147483647 w 167"/>
                  <a:gd name="T27" fmla="*/ 2147483647 h 3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7"/>
                  <a:gd name="T43" fmla="*/ 0 h 330"/>
                  <a:gd name="T44" fmla="*/ 167 w 167"/>
                  <a:gd name="T45" fmla="*/ 330 h 33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7" h="330">
                    <a:moveTo>
                      <a:pt x="40" y="280"/>
                    </a:moveTo>
                    <a:cubicBezTo>
                      <a:pt x="54" y="276"/>
                      <a:pt x="63" y="274"/>
                      <a:pt x="69" y="270"/>
                    </a:cubicBezTo>
                    <a:cubicBezTo>
                      <a:pt x="70" y="268"/>
                      <a:pt x="70" y="266"/>
                      <a:pt x="70" y="265"/>
                    </a:cubicBezTo>
                    <a:cubicBezTo>
                      <a:pt x="64" y="246"/>
                      <a:pt x="71" y="220"/>
                      <a:pt x="76" y="199"/>
                    </a:cubicBezTo>
                    <a:cubicBezTo>
                      <a:pt x="83" y="161"/>
                      <a:pt x="83" y="131"/>
                      <a:pt x="76" y="101"/>
                    </a:cubicBezTo>
                    <a:cubicBezTo>
                      <a:pt x="69" y="69"/>
                      <a:pt x="57" y="28"/>
                      <a:pt x="86" y="14"/>
                    </a:cubicBezTo>
                    <a:cubicBezTo>
                      <a:pt x="115" y="0"/>
                      <a:pt x="146" y="37"/>
                      <a:pt x="156" y="72"/>
                    </a:cubicBezTo>
                    <a:cubicBezTo>
                      <a:pt x="160" y="86"/>
                      <a:pt x="167" y="116"/>
                      <a:pt x="167" y="148"/>
                    </a:cubicBezTo>
                    <a:cubicBezTo>
                      <a:pt x="167" y="179"/>
                      <a:pt x="161" y="211"/>
                      <a:pt x="156" y="228"/>
                    </a:cubicBezTo>
                    <a:cubicBezTo>
                      <a:pt x="151" y="243"/>
                      <a:pt x="143" y="259"/>
                      <a:pt x="132" y="271"/>
                    </a:cubicBezTo>
                    <a:cubicBezTo>
                      <a:pt x="130" y="273"/>
                      <a:pt x="129" y="276"/>
                      <a:pt x="129" y="278"/>
                    </a:cubicBezTo>
                    <a:cubicBezTo>
                      <a:pt x="128" y="301"/>
                      <a:pt x="91" y="330"/>
                      <a:pt x="53" y="330"/>
                    </a:cubicBezTo>
                    <a:cubicBezTo>
                      <a:pt x="11" y="330"/>
                      <a:pt x="0" y="317"/>
                      <a:pt x="0" y="304"/>
                    </a:cubicBezTo>
                    <a:cubicBezTo>
                      <a:pt x="0" y="291"/>
                      <a:pt x="18" y="285"/>
                      <a:pt x="40" y="28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54" name="Freeform 1692"/>
              <p:cNvSpPr>
                <a:spLocks/>
              </p:cNvSpPr>
              <p:nvPr/>
            </p:nvSpPr>
            <p:spPr bwMode="auto">
              <a:xfrm>
                <a:off x="7263463" y="1300147"/>
                <a:ext cx="315913" cy="1173162"/>
              </a:xfrm>
              <a:custGeom>
                <a:avLst/>
                <a:gdLst>
                  <a:gd name="T0" fmla="*/ 0 w 91"/>
                  <a:gd name="T1" fmla="*/ 2147483647 h 317"/>
                  <a:gd name="T2" fmla="*/ 2147483647 w 91"/>
                  <a:gd name="T3" fmla="*/ 2147483647 h 317"/>
                  <a:gd name="T4" fmla="*/ 2147483647 w 91"/>
                  <a:gd name="T5" fmla="*/ 2147483647 h 317"/>
                  <a:gd name="T6" fmla="*/ 2147483647 w 91"/>
                  <a:gd name="T7" fmla="*/ 2147483647 h 317"/>
                  <a:gd name="T8" fmla="*/ 2147483647 w 91"/>
                  <a:gd name="T9" fmla="*/ 2147483647 h 317"/>
                  <a:gd name="T10" fmla="*/ 2147483647 w 91"/>
                  <a:gd name="T11" fmla="*/ 2147483647 h 317"/>
                  <a:gd name="T12" fmla="*/ 2147483647 w 91"/>
                  <a:gd name="T13" fmla="*/ 2147483647 h 317"/>
                  <a:gd name="T14" fmla="*/ 2147483647 w 91"/>
                  <a:gd name="T15" fmla="*/ 2147483647 h 317"/>
                  <a:gd name="T16" fmla="*/ 2147483647 w 91"/>
                  <a:gd name="T17" fmla="*/ 2147483647 h 317"/>
                  <a:gd name="T18" fmla="*/ 2147483647 w 91"/>
                  <a:gd name="T19" fmla="*/ 2147483647 h 317"/>
                  <a:gd name="T20" fmla="*/ 2147483647 w 91"/>
                  <a:gd name="T21" fmla="*/ 2147483647 h 317"/>
                  <a:gd name="T22" fmla="*/ 2147483647 w 91"/>
                  <a:gd name="T23" fmla="*/ 2147483647 h 317"/>
                  <a:gd name="T24" fmla="*/ 2147483647 w 91"/>
                  <a:gd name="T25" fmla="*/ 2147483647 h 317"/>
                  <a:gd name="T26" fmla="*/ 0 w 91"/>
                  <a:gd name="T27" fmla="*/ 2147483647 h 3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1"/>
                  <a:gd name="T43" fmla="*/ 0 h 317"/>
                  <a:gd name="T44" fmla="*/ 91 w 91"/>
                  <a:gd name="T45" fmla="*/ 317 h 3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1" h="317">
                    <a:moveTo>
                      <a:pt x="0" y="317"/>
                    </a:moveTo>
                    <a:cubicBezTo>
                      <a:pt x="29" y="310"/>
                      <a:pt x="50" y="289"/>
                      <a:pt x="51" y="271"/>
                    </a:cubicBezTo>
                    <a:cubicBezTo>
                      <a:pt x="51" y="270"/>
                      <a:pt x="55" y="265"/>
                      <a:pt x="57" y="263"/>
                    </a:cubicBezTo>
                    <a:cubicBezTo>
                      <a:pt x="67" y="252"/>
                      <a:pt x="75" y="236"/>
                      <a:pt x="80" y="222"/>
                    </a:cubicBezTo>
                    <a:cubicBezTo>
                      <a:pt x="85" y="205"/>
                      <a:pt x="91" y="174"/>
                      <a:pt x="91" y="144"/>
                    </a:cubicBezTo>
                    <a:cubicBezTo>
                      <a:pt x="91" y="114"/>
                      <a:pt x="84" y="85"/>
                      <a:pt x="80" y="71"/>
                    </a:cubicBezTo>
                    <a:cubicBezTo>
                      <a:pt x="70" y="38"/>
                      <a:pt x="42" y="0"/>
                      <a:pt x="15" y="14"/>
                    </a:cubicBezTo>
                    <a:cubicBezTo>
                      <a:pt x="13" y="15"/>
                      <a:pt x="12" y="16"/>
                      <a:pt x="10" y="16"/>
                    </a:cubicBezTo>
                    <a:cubicBezTo>
                      <a:pt x="33" y="7"/>
                      <a:pt x="53" y="35"/>
                      <a:pt x="62" y="64"/>
                    </a:cubicBezTo>
                    <a:cubicBezTo>
                      <a:pt x="66" y="77"/>
                      <a:pt x="76" y="116"/>
                      <a:pt x="76" y="147"/>
                    </a:cubicBezTo>
                    <a:cubicBezTo>
                      <a:pt x="76" y="177"/>
                      <a:pt x="73" y="209"/>
                      <a:pt x="68" y="226"/>
                    </a:cubicBezTo>
                    <a:cubicBezTo>
                      <a:pt x="63" y="240"/>
                      <a:pt x="56" y="254"/>
                      <a:pt x="46" y="265"/>
                    </a:cubicBezTo>
                    <a:cubicBezTo>
                      <a:pt x="44" y="267"/>
                      <a:pt x="43" y="271"/>
                      <a:pt x="43" y="272"/>
                    </a:cubicBezTo>
                    <a:cubicBezTo>
                      <a:pt x="43" y="287"/>
                      <a:pt x="21" y="308"/>
                      <a:pt x="0" y="317"/>
                    </a:cubicBezTo>
                    <a:close/>
                  </a:path>
                </a:pathLst>
              </a:custGeom>
              <a:solidFill>
                <a:srgbClr val="FFF4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55" name="Groupe 879"/>
            <p:cNvGrpSpPr>
              <a:grpSpLocks/>
            </p:cNvGrpSpPr>
            <p:nvPr/>
          </p:nvGrpSpPr>
          <p:grpSpPr bwMode="auto">
            <a:xfrm>
              <a:off x="7184726" y="4383412"/>
              <a:ext cx="388303" cy="1362075"/>
              <a:chOff x="8501090" y="1214422"/>
              <a:chExt cx="388303" cy="1362075"/>
            </a:xfrm>
          </p:grpSpPr>
          <p:sp>
            <p:nvSpPr>
              <p:cNvPr id="22640" name="Freeform 1707"/>
              <p:cNvSpPr>
                <a:spLocks/>
              </p:cNvSpPr>
              <p:nvPr/>
            </p:nvSpPr>
            <p:spPr bwMode="auto">
              <a:xfrm>
                <a:off x="8511568" y="1214422"/>
                <a:ext cx="377825" cy="1362075"/>
              </a:xfrm>
              <a:custGeom>
                <a:avLst/>
                <a:gdLst>
                  <a:gd name="T0" fmla="*/ 2147483647 w 109"/>
                  <a:gd name="T1" fmla="*/ 2147483647 h 368"/>
                  <a:gd name="T2" fmla="*/ 2147483647 w 109"/>
                  <a:gd name="T3" fmla="*/ 2147483647 h 368"/>
                  <a:gd name="T4" fmla="*/ 2147483647 w 109"/>
                  <a:gd name="T5" fmla="*/ 2147483647 h 368"/>
                  <a:gd name="T6" fmla="*/ 2147483647 w 109"/>
                  <a:gd name="T7" fmla="*/ 2147483647 h 368"/>
                  <a:gd name="T8" fmla="*/ 2147483647 w 109"/>
                  <a:gd name="T9" fmla="*/ 2147483647 h 368"/>
                  <a:gd name="T10" fmla="*/ 2147483647 w 109"/>
                  <a:gd name="T11" fmla="*/ 2147483647 h 368"/>
                  <a:gd name="T12" fmla="*/ 2147483647 w 109"/>
                  <a:gd name="T13" fmla="*/ 2147483647 h 368"/>
                  <a:gd name="T14" fmla="*/ 2147483647 w 109"/>
                  <a:gd name="T15" fmla="*/ 2147483647 h 368"/>
                  <a:gd name="T16" fmla="*/ 2147483647 w 109"/>
                  <a:gd name="T17" fmla="*/ 2147483647 h 368"/>
                  <a:gd name="T18" fmla="*/ 2147483647 w 109"/>
                  <a:gd name="T19" fmla="*/ 2147483647 h 368"/>
                  <a:gd name="T20" fmla="*/ 2147483647 w 109"/>
                  <a:gd name="T21" fmla="*/ 2147483647 h 368"/>
                  <a:gd name="T22" fmla="*/ 2147483647 w 109"/>
                  <a:gd name="T23" fmla="*/ 2147483647 h 368"/>
                  <a:gd name="T24" fmla="*/ 2147483647 w 109"/>
                  <a:gd name="T25" fmla="*/ 2147483647 h 3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9"/>
                  <a:gd name="T40" fmla="*/ 0 h 368"/>
                  <a:gd name="T41" fmla="*/ 109 w 109"/>
                  <a:gd name="T42" fmla="*/ 368 h 3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9" h="368">
                    <a:moveTo>
                      <a:pt x="11" y="263"/>
                    </a:moveTo>
                    <a:cubicBezTo>
                      <a:pt x="7" y="245"/>
                      <a:pt x="13" y="220"/>
                      <a:pt x="18" y="199"/>
                    </a:cubicBezTo>
                    <a:cubicBezTo>
                      <a:pt x="25" y="162"/>
                      <a:pt x="25" y="132"/>
                      <a:pt x="18" y="101"/>
                    </a:cubicBezTo>
                    <a:cubicBezTo>
                      <a:pt x="11" y="70"/>
                      <a:pt x="0" y="29"/>
                      <a:pt x="28" y="15"/>
                    </a:cubicBezTo>
                    <a:cubicBezTo>
                      <a:pt x="57" y="0"/>
                      <a:pt x="88" y="38"/>
                      <a:pt x="98" y="72"/>
                    </a:cubicBezTo>
                    <a:cubicBezTo>
                      <a:pt x="103" y="86"/>
                      <a:pt x="109" y="117"/>
                      <a:pt x="109" y="148"/>
                    </a:cubicBezTo>
                    <a:cubicBezTo>
                      <a:pt x="109" y="179"/>
                      <a:pt x="103" y="211"/>
                      <a:pt x="98" y="228"/>
                    </a:cubicBezTo>
                    <a:cubicBezTo>
                      <a:pt x="93" y="245"/>
                      <a:pt x="84" y="262"/>
                      <a:pt x="72" y="274"/>
                    </a:cubicBezTo>
                    <a:cubicBezTo>
                      <a:pt x="64" y="281"/>
                      <a:pt x="69" y="293"/>
                      <a:pt x="78" y="314"/>
                    </a:cubicBezTo>
                    <a:cubicBezTo>
                      <a:pt x="87" y="334"/>
                      <a:pt x="94" y="352"/>
                      <a:pt x="83" y="360"/>
                    </a:cubicBezTo>
                    <a:cubicBezTo>
                      <a:pt x="73" y="368"/>
                      <a:pt x="56" y="367"/>
                      <a:pt x="31" y="334"/>
                    </a:cubicBezTo>
                    <a:cubicBezTo>
                      <a:pt x="17" y="317"/>
                      <a:pt x="12" y="294"/>
                      <a:pt x="12" y="275"/>
                    </a:cubicBezTo>
                    <a:cubicBezTo>
                      <a:pt x="13" y="270"/>
                      <a:pt x="12" y="265"/>
                      <a:pt x="11" y="263"/>
                    </a:cubicBezTo>
                    <a:close/>
                  </a:path>
                </a:pathLst>
              </a:custGeom>
              <a:solidFill>
                <a:srgbClr val="FFA97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41" name="Freeform 1712"/>
              <p:cNvSpPr>
                <a:spLocks/>
              </p:cNvSpPr>
              <p:nvPr/>
            </p:nvSpPr>
            <p:spPr bwMode="auto">
              <a:xfrm>
                <a:off x="8538870" y="1362695"/>
                <a:ext cx="103188" cy="754063"/>
              </a:xfrm>
              <a:custGeom>
                <a:avLst/>
                <a:gdLst>
                  <a:gd name="T0" fmla="*/ 2147483647 w 30"/>
                  <a:gd name="T1" fmla="*/ 2147483647 h 204"/>
                  <a:gd name="T2" fmla="*/ 2147483647 w 30"/>
                  <a:gd name="T3" fmla="*/ 2147483647 h 204"/>
                  <a:gd name="T4" fmla="*/ 2147483647 w 30"/>
                  <a:gd name="T5" fmla="*/ 2147483647 h 204"/>
                  <a:gd name="T6" fmla="*/ 2147483647 w 30"/>
                  <a:gd name="T7" fmla="*/ 0 h 204"/>
                  <a:gd name="T8" fmla="*/ 2147483647 w 30"/>
                  <a:gd name="T9" fmla="*/ 2147483647 h 204"/>
                  <a:gd name="T10" fmla="*/ 2147483647 w 30"/>
                  <a:gd name="T11" fmla="*/ 2147483647 h 204"/>
                  <a:gd name="T12" fmla="*/ 2147483647 w 30"/>
                  <a:gd name="T13" fmla="*/ 2147483647 h 2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204"/>
                  <a:gd name="T23" fmla="*/ 30 w 30"/>
                  <a:gd name="T24" fmla="*/ 204 h 2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204">
                    <a:moveTo>
                      <a:pt x="1" y="204"/>
                    </a:moveTo>
                    <a:cubicBezTo>
                      <a:pt x="2" y="188"/>
                      <a:pt x="6" y="171"/>
                      <a:pt x="10" y="155"/>
                    </a:cubicBezTo>
                    <a:cubicBezTo>
                      <a:pt x="17" y="118"/>
                      <a:pt x="16" y="88"/>
                      <a:pt x="10" y="57"/>
                    </a:cubicBezTo>
                    <a:cubicBezTo>
                      <a:pt x="6" y="39"/>
                      <a:pt x="0" y="18"/>
                      <a:pt x="2" y="0"/>
                    </a:cubicBezTo>
                    <a:cubicBezTo>
                      <a:pt x="1" y="12"/>
                      <a:pt x="7" y="27"/>
                      <a:pt x="19" y="62"/>
                    </a:cubicBezTo>
                    <a:cubicBezTo>
                      <a:pt x="30" y="97"/>
                      <a:pt x="20" y="128"/>
                      <a:pt x="15" y="154"/>
                    </a:cubicBezTo>
                    <a:cubicBezTo>
                      <a:pt x="11" y="181"/>
                      <a:pt x="1" y="192"/>
                      <a:pt x="1" y="204"/>
                    </a:cubicBezTo>
                    <a:close/>
                  </a:path>
                </a:pathLst>
              </a:custGeom>
              <a:solidFill>
                <a:srgbClr val="FF7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42" name="Freeform 1713"/>
              <p:cNvSpPr>
                <a:spLocks/>
              </p:cNvSpPr>
              <p:nvPr/>
            </p:nvSpPr>
            <p:spPr bwMode="auto">
              <a:xfrm>
                <a:off x="8572207" y="1218232"/>
                <a:ext cx="277813" cy="973138"/>
              </a:xfrm>
              <a:custGeom>
                <a:avLst/>
                <a:gdLst>
                  <a:gd name="T0" fmla="*/ 2147483647 w 80"/>
                  <a:gd name="T1" fmla="*/ 2147483647 h 263"/>
                  <a:gd name="T2" fmla="*/ 2147483647 w 80"/>
                  <a:gd name="T3" fmla="*/ 2147483647 h 263"/>
                  <a:gd name="T4" fmla="*/ 2147483647 w 80"/>
                  <a:gd name="T5" fmla="*/ 2147483647 h 263"/>
                  <a:gd name="T6" fmla="*/ 2147483647 w 80"/>
                  <a:gd name="T7" fmla="*/ 2147483647 h 263"/>
                  <a:gd name="T8" fmla="*/ 2147483647 w 80"/>
                  <a:gd name="T9" fmla="*/ 2147483647 h 263"/>
                  <a:gd name="T10" fmla="*/ 0 w 80"/>
                  <a:gd name="T11" fmla="*/ 2147483647 h 263"/>
                  <a:gd name="T12" fmla="*/ 2147483647 w 80"/>
                  <a:gd name="T13" fmla="*/ 2147483647 h 263"/>
                  <a:gd name="T14" fmla="*/ 2147483647 w 80"/>
                  <a:gd name="T15" fmla="*/ 2147483647 h 263"/>
                  <a:gd name="T16" fmla="*/ 2147483647 w 80"/>
                  <a:gd name="T17" fmla="*/ 2147483647 h 263"/>
                  <a:gd name="T18" fmla="*/ 2147483647 w 80"/>
                  <a:gd name="T19" fmla="*/ 2147483647 h 26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0"/>
                  <a:gd name="T31" fmla="*/ 0 h 263"/>
                  <a:gd name="T32" fmla="*/ 80 w 80"/>
                  <a:gd name="T33" fmla="*/ 263 h 26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0" h="263">
                    <a:moveTo>
                      <a:pt x="46" y="263"/>
                    </a:moveTo>
                    <a:cubicBezTo>
                      <a:pt x="57" y="251"/>
                      <a:pt x="65" y="236"/>
                      <a:pt x="69" y="221"/>
                    </a:cubicBezTo>
                    <a:cubicBezTo>
                      <a:pt x="74" y="205"/>
                      <a:pt x="80" y="174"/>
                      <a:pt x="80" y="144"/>
                    </a:cubicBezTo>
                    <a:cubicBezTo>
                      <a:pt x="80" y="114"/>
                      <a:pt x="74" y="85"/>
                      <a:pt x="69" y="71"/>
                    </a:cubicBezTo>
                    <a:cubicBezTo>
                      <a:pt x="60" y="37"/>
                      <a:pt x="32" y="0"/>
                      <a:pt x="4" y="13"/>
                    </a:cubicBezTo>
                    <a:cubicBezTo>
                      <a:pt x="3" y="14"/>
                      <a:pt x="1" y="15"/>
                      <a:pt x="0" y="16"/>
                    </a:cubicBezTo>
                    <a:cubicBezTo>
                      <a:pt x="23" y="6"/>
                      <a:pt x="43" y="35"/>
                      <a:pt x="51" y="63"/>
                    </a:cubicBezTo>
                    <a:cubicBezTo>
                      <a:pt x="56" y="77"/>
                      <a:pt x="65" y="116"/>
                      <a:pt x="65" y="146"/>
                    </a:cubicBezTo>
                    <a:cubicBezTo>
                      <a:pt x="65" y="176"/>
                      <a:pt x="67" y="199"/>
                      <a:pt x="63" y="219"/>
                    </a:cubicBezTo>
                    <a:cubicBezTo>
                      <a:pt x="60" y="234"/>
                      <a:pt x="56" y="251"/>
                      <a:pt x="46" y="263"/>
                    </a:cubicBezTo>
                  </a:path>
                </a:pathLst>
              </a:custGeom>
              <a:solidFill>
                <a:srgbClr val="FFF4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43" name="Freeform 1715"/>
              <p:cNvSpPr>
                <a:spLocks/>
              </p:cNvSpPr>
              <p:nvPr/>
            </p:nvSpPr>
            <p:spPr bwMode="auto">
              <a:xfrm>
                <a:off x="8610307" y="1270937"/>
                <a:ext cx="242888" cy="795338"/>
              </a:xfrm>
              <a:custGeom>
                <a:avLst/>
                <a:gdLst>
                  <a:gd name="T0" fmla="*/ 2147483647 w 70"/>
                  <a:gd name="T1" fmla="*/ 2147483647 h 215"/>
                  <a:gd name="T2" fmla="*/ 0 w 70"/>
                  <a:gd name="T3" fmla="*/ 2147483647 h 215"/>
                  <a:gd name="T4" fmla="*/ 2147483647 w 70"/>
                  <a:gd name="T5" fmla="*/ 2147483647 h 215"/>
                  <a:gd name="T6" fmla="*/ 2147483647 w 70"/>
                  <a:gd name="T7" fmla="*/ 2147483647 h 215"/>
                  <a:gd name="T8" fmla="*/ 2147483647 w 70"/>
                  <a:gd name="T9" fmla="*/ 2147483647 h 215"/>
                  <a:gd name="T10" fmla="*/ 2147483647 w 70"/>
                  <a:gd name="T11" fmla="*/ 2147483647 h 2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0"/>
                  <a:gd name="T19" fmla="*/ 0 h 215"/>
                  <a:gd name="T20" fmla="*/ 70 w 70"/>
                  <a:gd name="T21" fmla="*/ 215 h 21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0" h="215">
                    <a:moveTo>
                      <a:pt x="53" y="65"/>
                    </a:moveTo>
                    <a:cubicBezTo>
                      <a:pt x="39" y="25"/>
                      <a:pt x="15" y="1"/>
                      <a:pt x="0" y="5"/>
                    </a:cubicBezTo>
                    <a:cubicBezTo>
                      <a:pt x="25" y="0"/>
                      <a:pt x="49" y="34"/>
                      <a:pt x="58" y="65"/>
                    </a:cubicBezTo>
                    <a:cubicBezTo>
                      <a:pt x="63" y="79"/>
                      <a:pt x="69" y="108"/>
                      <a:pt x="69" y="138"/>
                    </a:cubicBezTo>
                    <a:cubicBezTo>
                      <a:pt x="69" y="168"/>
                      <a:pt x="63" y="199"/>
                      <a:pt x="58" y="215"/>
                    </a:cubicBezTo>
                    <a:cubicBezTo>
                      <a:pt x="70" y="163"/>
                      <a:pt x="68" y="106"/>
                      <a:pt x="53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44" name="Freeform 1718"/>
              <p:cNvSpPr>
                <a:spLocks/>
              </p:cNvSpPr>
              <p:nvPr/>
            </p:nvSpPr>
            <p:spPr bwMode="auto">
              <a:xfrm>
                <a:off x="8540775" y="1500172"/>
                <a:ext cx="174629" cy="647700"/>
              </a:xfrm>
              <a:custGeom>
                <a:avLst/>
                <a:gdLst>
                  <a:gd name="T0" fmla="*/ 2147483647 w 19"/>
                  <a:gd name="T1" fmla="*/ 0 h 175"/>
                  <a:gd name="T2" fmla="*/ 2147483647 w 19"/>
                  <a:gd name="T3" fmla="*/ 2147483647 h 175"/>
                  <a:gd name="T4" fmla="*/ 2147483647 w 19"/>
                  <a:gd name="T5" fmla="*/ 2147483647 h 175"/>
                  <a:gd name="T6" fmla="*/ 2147483647 w 19"/>
                  <a:gd name="T7" fmla="*/ 2147483647 h 175"/>
                  <a:gd name="T8" fmla="*/ 2147483647 w 19"/>
                  <a:gd name="T9" fmla="*/ 0 h 1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75"/>
                  <a:gd name="T17" fmla="*/ 19 w 19"/>
                  <a:gd name="T18" fmla="*/ 175 h 17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75">
                    <a:moveTo>
                      <a:pt x="6" y="0"/>
                    </a:moveTo>
                    <a:cubicBezTo>
                      <a:pt x="13" y="19"/>
                      <a:pt x="19" y="68"/>
                      <a:pt x="13" y="110"/>
                    </a:cubicBezTo>
                    <a:cubicBezTo>
                      <a:pt x="8" y="152"/>
                      <a:pt x="1" y="164"/>
                      <a:pt x="3" y="175"/>
                    </a:cubicBezTo>
                    <a:cubicBezTo>
                      <a:pt x="0" y="158"/>
                      <a:pt x="4" y="129"/>
                      <a:pt x="7" y="111"/>
                    </a:cubicBezTo>
                    <a:cubicBezTo>
                      <a:pt x="12" y="84"/>
                      <a:pt x="15" y="49"/>
                      <a:pt x="6" y="0"/>
                    </a:cubicBezTo>
                    <a:close/>
                  </a:path>
                </a:pathLst>
              </a:custGeom>
              <a:solidFill>
                <a:srgbClr val="FF7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45" name="Freeform 1719"/>
              <p:cNvSpPr>
                <a:spLocks/>
              </p:cNvSpPr>
              <p:nvPr/>
            </p:nvSpPr>
            <p:spPr bwMode="auto">
              <a:xfrm>
                <a:off x="8715082" y="2288207"/>
                <a:ext cx="73025" cy="242888"/>
              </a:xfrm>
              <a:custGeom>
                <a:avLst/>
                <a:gdLst>
                  <a:gd name="T0" fmla="*/ 0 w 21"/>
                  <a:gd name="T1" fmla="*/ 0 h 66"/>
                  <a:gd name="T2" fmla="*/ 2147483647 w 21"/>
                  <a:gd name="T3" fmla="*/ 2147483647 h 66"/>
                  <a:gd name="T4" fmla="*/ 2147483647 w 21"/>
                  <a:gd name="T5" fmla="*/ 2147483647 h 66"/>
                  <a:gd name="T6" fmla="*/ 2147483647 w 21"/>
                  <a:gd name="T7" fmla="*/ 2147483647 h 66"/>
                  <a:gd name="T8" fmla="*/ 0 w 21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66"/>
                  <a:gd name="T17" fmla="*/ 21 w 21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66">
                    <a:moveTo>
                      <a:pt x="0" y="0"/>
                    </a:moveTo>
                    <a:cubicBezTo>
                      <a:pt x="5" y="15"/>
                      <a:pt x="16" y="31"/>
                      <a:pt x="18" y="46"/>
                    </a:cubicBezTo>
                    <a:cubicBezTo>
                      <a:pt x="21" y="60"/>
                      <a:pt x="19" y="63"/>
                      <a:pt x="9" y="66"/>
                    </a:cubicBezTo>
                    <a:cubicBezTo>
                      <a:pt x="18" y="62"/>
                      <a:pt x="16" y="57"/>
                      <a:pt x="12" y="43"/>
                    </a:cubicBezTo>
                    <a:cubicBezTo>
                      <a:pt x="9" y="29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4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46" name="Freeform 1720"/>
              <p:cNvSpPr>
                <a:spLocks/>
              </p:cNvSpPr>
              <p:nvPr/>
            </p:nvSpPr>
            <p:spPr bwMode="auto">
              <a:xfrm>
                <a:off x="8542045" y="2243757"/>
                <a:ext cx="161925" cy="284163"/>
              </a:xfrm>
              <a:custGeom>
                <a:avLst/>
                <a:gdLst>
                  <a:gd name="T0" fmla="*/ 2147483647 w 47"/>
                  <a:gd name="T1" fmla="*/ 0 h 77"/>
                  <a:gd name="T2" fmla="*/ 2147483647 w 47"/>
                  <a:gd name="T3" fmla="*/ 2147483647 h 77"/>
                  <a:gd name="T4" fmla="*/ 2147483647 w 47"/>
                  <a:gd name="T5" fmla="*/ 0 h 77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77"/>
                  <a:gd name="T11" fmla="*/ 47 w 47"/>
                  <a:gd name="T12" fmla="*/ 77 h 7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77">
                    <a:moveTo>
                      <a:pt x="1" y="0"/>
                    </a:moveTo>
                    <a:cubicBezTo>
                      <a:pt x="0" y="12"/>
                      <a:pt x="4" y="49"/>
                      <a:pt x="47" y="77"/>
                    </a:cubicBezTo>
                    <a:cubicBezTo>
                      <a:pt x="34" y="68"/>
                      <a:pt x="10" y="28"/>
                      <a:pt x="1" y="0"/>
                    </a:cubicBezTo>
                    <a:close/>
                  </a:path>
                </a:pathLst>
              </a:custGeom>
              <a:solidFill>
                <a:srgbClr val="FF7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47" name="Freeform 1721"/>
              <p:cNvSpPr>
                <a:spLocks/>
              </p:cNvSpPr>
              <p:nvPr/>
            </p:nvSpPr>
            <p:spPr bwMode="auto">
              <a:xfrm>
                <a:off x="8756357" y="2388220"/>
                <a:ext cx="34925" cy="125413"/>
              </a:xfrm>
              <a:custGeom>
                <a:avLst/>
                <a:gdLst>
                  <a:gd name="T0" fmla="*/ 0 w 10"/>
                  <a:gd name="T1" fmla="*/ 0 h 34"/>
                  <a:gd name="T2" fmla="*/ 2147483647 w 10"/>
                  <a:gd name="T3" fmla="*/ 2147483647 h 34"/>
                  <a:gd name="T4" fmla="*/ 0 w 10"/>
                  <a:gd name="T5" fmla="*/ 0 h 34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34"/>
                  <a:gd name="T11" fmla="*/ 10 w 10"/>
                  <a:gd name="T12" fmla="*/ 34 h 3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34">
                    <a:moveTo>
                      <a:pt x="0" y="0"/>
                    </a:moveTo>
                    <a:cubicBezTo>
                      <a:pt x="5" y="9"/>
                      <a:pt x="10" y="27"/>
                      <a:pt x="6" y="34"/>
                    </a:cubicBezTo>
                    <a:cubicBezTo>
                      <a:pt x="7" y="22"/>
                      <a:pt x="1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48" name="Freeform 1724"/>
              <p:cNvSpPr>
                <a:spLocks/>
              </p:cNvSpPr>
              <p:nvPr/>
            </p:nvSpPr>
            <p:spPr bwMode="auto">
              <a:xfrm>
                <a:off x="8501090" y="1214422"/>
                <a:ext cx="377825" cy="1362075"/>
              </a:xfrm>
              <a:custGeom>
                <a:avLst/>
                <a:gdLst>
                  <a:gd name="T0" fmla="*/ 2147483647 w 109"/>
                  <a:gd name="T1" fmla="*/ 2147483647 h 368"/>
                  <a:gd name="T2" fmla="*/ 2147483647 w 109"/>
                  <a:gd name="T3" fmla="*/ 2147483647 h 368"/>
                  <a:gd name="T4" fmla="*/ 2147483647 w 109"/>
                  <a:gd name="T5" fmla="*/ 2147483647 h 368"/>
                  <a:gd name="T6" fmla="*/ 2147483647 w 109"/>
                  <a:gd name="T7" fmla="*/ 2147483647 h 368"/>
                  <a:gd name="T8" fmla="*/ 2147483647 w 109"/>
                  <a:gd name="T9" fmla="*/ 2147483647 h 368"/>
                  <a:gd name="T10" fmla="*/ 2147483647 w 109"/>
                  <a:gd name="T11" fmla="*/ 2147483647 h 368"/>
                  <a:gd name="T12" fmla="*/ 2147483647 w 109"/>
                  <a:gd name="T13" fmla="*/ 2147483647 h 368"/>
                  <a:gd name="T14" fmla="*/ 2147483647 w 109"/>
                  <a:gd name="T15" fmla="*/ 2147483647 h 368"/>
                  <a:gd name="T16" fmla="*/ 2147483647 w 109"/>
                  <a:gd name="T17" fmla="*/ 2147483647 h 368"/>
                  <a:gd name="T18" fmla="*/ 2147483647 w 109"/>
                  <a:gd name="T19" fmla="*/ 2147483647 h 368"/>
                  <a:gd name="T20" fmla="*/ 2147483647 w 109"/>
                  <a:gd name="T21" fmla="*/ 2147483647 h 368"/>
                  <a:gd name="T22" fmla="*/ 2147483647 w 109"/>
                  <a:gd name="T23" fmla="*/ 2147483647 h 368"/>
                  <a:gd name="T24" fmla="*/ 2147483647 w 109"/>
                  <a:gd name="T25" fmla="*/ 2147483647 h 3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9"/>
                  <a:gd name="T40" fmla="*/ 0 h 368"/>
                  <a:gd name="T41" fmla="*/ 109 w 109"/>
                  <a:gd name="T42" fmla="*/ 368 h 3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9" h="368">
                    <a:moveTo>
                      <a:pt x="11" y="263"/>
                    </a:moveTo>
                    <a:cubicBezTo>
                      <a:pt x="7" y="245"/>
                      <a:pt x="13" y="220"/>
                      <a:pt x="18" y="199"/>
                    </a:cubicBezTo>
                    <a:cubicBezTo>
                      <a:pt x="25" y="162"/>
                      <a:pt x="25" y="132"/>
                      <a:pt x="18" y="101"/>
                    </a:cubicBezTo>
                    <a:cubicBezTo>
                      <a:pt x="11" y="70"/>
                      <a:pt x="0" y="29"/>
                      <a:pt x="28" y="15"/>
                    </a:cubicBezTo>
                    <a:cubicBezTo>
                      <a:pt x="57" y="0"/>
                      <a:pt x="88" y="38"/>
                      <a:pt x="98" y="72"/>
                    </a:cubicBezTo>
                    <a:cubicBezTo>
                      <a:pt x="103" y="86"/>
                      <a:pt x="109" y="117"/>
                      <a:pt x="109" y="148"/>
                    </a:cubicBezTo>
                    <a:cubicBezTo>
                      <a:pt x="109" y="179"/>
                      <a:pt x="103" y="211"/>
                      <a:pt x="98" y="228"/>
                    </a:cubicBezTo>
                    <a:cubicBezTo>
                      <a:pt x="93" y="245"/>
                      <a:pt x="84" y="262"/>
                      <a:pt x="72" y="274"/>
                    </a:cubicBezTo>
                    <a:cubicBezTo>
                      <a:pt x="64" y="281"/>
                      <a:pt x="69" y="293"/>
                      <a:pt x="78" y="314"/>
                    </a:cubicBezTo>
                    <a:cubicBezTo>
                      <a:pt x="87" y="334"/>
                      <a:pt x="94" y="352"/>
                      <a:pt x="83" y="360"/>
                    </a:cubicBezTo>
                    <a:cubicBezTo>
                      <a:pt x="73" y="368"/>
                      <a:pt x="56" y="367"/>
                      <a:pt x="31" y="334"/>
                    </a:cubicBezTo>
                    <a:cubicBezTo>
                      <a:pt x="17" y="317"/>
                      <a:pt x="12" y="294"/>
                      <a:pt x="12" y="275"/>
                    </a:cubicBezTo>
                    <a:cubicBezTo>
                      <a:pt x="13" y="270"/>
                      <a:pt x="12" y="265"/>
                      <a:pt x="11" y="26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</p:grpSp>
      <p:sp>
        <p:nvSpPr>
          <p:cNvPr id="1592" name="Rectangle 1591"/>
          <p:cNvSpPr/>
          <p:nvPr/>
        </p:nvSpPr>
        <p:spPr bwMode="auto">
          <a:xfrm>
            <a:off x="3071812" y="3078088"/>
            <a:ext cx="996131" cy="50006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r>
              <a:rPr lang="fr-FR" dirty="0">
                <a:solidFill>
                  <a:schemeClr val="bg1"/>
                </a:solidFill>
              </a:rPr>
              <a:t>Voltage-</a:t>
            </a:r>
            <a:r>
              <a:rPr lang="fr-FR" dirty="0" err="1">
                <a:solidFill>
                  <a:schemeClr val="bg1"/>
                </a:solidFill>
              </a:rPr>
              <a:t>dép</a:t>
            </a:r>
            <a:endParaRPr lang="fr-FR" dirty="0">
              <a:solidFill>
                <a:schemeClr val="bg1"/>
              </a:solidFill>
            </a:endParaRPr>
          </a:p>
        </p:txBody>
      </p:sp>
      <p:grpSp>
        <p:nvGrpSpPr>
          <p:cNvPr id="1656" name="Groupe 1349"/>
          <p:cNvGrpSpPr>
            <a:grpSpLocks/>
          </p:cNvGrpSpPr>
          <p:nvPr/>
        </p:nvGrpSpPr>
        <p:grpSpPr bwMode="auto">
          <a:xfrm>
            <a:off x="4643438" y="2292276"/>
            <a:ext cx="928687" cy="1928812"/>
            <a:chOff x="6858016" y="1963984"/>
            <a:chExt cx="892175" cy="1225298"/>
          </a:xfrm>
        </p:grpSpPr>
        <p:grpSp>
          <p:nvGrpSpPr>
            <p:cNvPr id="1657" name="Group 4470"/>
            <p:cNvGrpSpPr>
              <a:grpSpLocks/>
            </p:cNvGrpSpPr>
            <p:nvPr/>
          </p:nvGrpSpPr>
          <p:grpSpPr bwMode="auto">
            <a:xfrm>
              <a:off x="6858016" y="2051044"/>
              <a:ext cx="892175" cy="1138238"/>
              <a:chOff x="2340" y="3035"/>
              <a:chExt cx="562" cy="717"/>
            </a:xfrm>
          </p:grpSpPr>
          <p:sp>
            <p:nvSpPr>
              <p:cNvPr id="22595" name="Freeform 4430"/>
              <p:cNvSpPr>
                <a:spLocks/>
              </p:cNvSpPr>
              <p:nvPr/>
            </p:nvSpPr>
            <p:spPr bwMode="auto">
              <a:xfrm>
                <a:off x="2400" y="3035"/>
                <a:ext cx="418" cy="658"/>
              </a:xfrm>
              <a:custGeom>
                <a:avLst/>
                <a:gdLst>
                  <a:gd name="T0" fmla="*/ 27834 w 228"/>
                  <a:gd name="T1" fmla="*/ 235115 h 337"/>
                  <a:gd name="T2" fmla="*/ 21569 w 228"/>
                  <a:gd name="T3" fmla="*/ 173214 h 337"/>
                  <a:gd name="T4" fmla="*/ 18042 w 228"/>
                  <a:gd name="T5" fmla="*/ 156296 h 337"/>
                  <a:gd name="T6" fmla="*/ 21949 w 228"/>
                  <a:gd name="T7" fmla="*/ 138563 h 337"/>
                  <a:gd name="T8" fmla="*/ 23612 w 228"/>
                  <a:gd name="T9" fmla="*/ 128671 h 337"/>
                  <a:gd name="T10" fmla="*/ 21949 w 228"/>
                  <a:gd name="T11" fmla="*/ 122449 h 337"/>
                  <a:gd name="T12" fmla="*/ 17125 w 228"/>
                  <a:gd name="T13" fmla="*/ 102216 h 337"/>
                  <a:gd name="T14" fmla="*/ 20550 w 228"/>
                  <a:gd name="T15" fmla="*/ 84515 h 337"/>
                  <a:gd name="T16" fmla="*/ 23236 w 228"/>
                  <a:gd name="T17" fmla="*/ 74092 h 337"/>
                  <a:gd name="T18" fmla="*/ 17622 w 228"/>
                  <a:gd name="T19" fmla="*/ 56362 h 337"/>
                  <a:gd name="T20" fmla="*/ 9192 w 228"/>
                  <a:gd name="T21" fmla="*/ 26367 h 337"/>
                  <a:gd name="T22" fmla="*/ 0 w 228"/>
                  <a:gd name="T23" fmla="*/ 19435 h 337"/>
                  <a:gd name="T24" fmla="*/ 0 w 228"/>
                  <a:gd name="T25" fmla="*/ 19435 h 337"/>
                  <a:gd name="T26" fmla="*/ 55627 w 228"/>
                  <a:gd name="T27" fmla="*/ 4883 h 337"/>
                  <a:gd name="T28" fmla="*/ 56192 w 228"/>
                  <a:gd name="T29" fmla="*/ 5696 h 337"/>
                  <a:gd name="T30" fmla="*/ 97741 w 228"/>
                  <a:gd name="T31" fmla="*/ 42116 h 337"/>
                  <a:gd name="T32" fmla="*/ 97741 w 228"/>
                  <a:gd name="T33" fmla="*/ 42116 h 337"/>
                  <a:gd name="T34" fmla="*/ 93553 w 228"/>
                  <a:gd name="T35" fmla="*/ 38847 h 337"/>
                  <a:gd name="T36" fmla="*/ 87564 w 228"/>
                  <a:gd name="T37" fmla="*/ 49865 h 337"/>
                  <a:gd name="T38" fmla="*/ 85023 w 228"/>
                  <a:gd name="T39" fmla="*/ 60151 h 337"/>
                  <a:gd name="T40" fmla="*/ 81191 w 228"/>
                  <a:gd name="T41" fmla="*/ 72702 h 337"/>
                  <a:gd name="T42" fmla="*/ 82841 w 228"/>
                  <a:gd name="T43" fmla="*/ 82232 h 337"/>
                  <a:gd name="T44" fmla="*/ 84526 w 228"/>
                  <a:gd name="T45" fmla="*/ 94863 h 337"/>
                  <a:gd name="T46" fmla="*/ 78597 w 228"/>
                  <a:gd name="T47" fmla="*/ 114252 h 337"/>
                  <a:gd name="T48" fmla="*/ 71080 w 228"/>
                  <a:gd name="T49" fmla="*/ 140179 h 337"/>
                  <a:gd name="T50" fmla="*/ 71080 w 228"/>
                  <a:gd name="T51" fmla="*/ 140179 h 337"/>
                  <a:gd name="T52" fmla="*/ 71080 w 228"/>
                  <a:gd name="T53" fmla="*/ 135968 h 337"/>
                  <a:gd name="T54" fmla="*/ 69071 w 228"/>
                  <a:gd name="T55" fmla="*/ 126887 h 337"/>
                  <a:gd name="T56" fmla="*/ 63149 w 228"/>
                  <a:gd name="T57" fmla="*/ 103117 h 337"/>
                  <a:gd name="T58" fmla="*/ 66482 w 228"/>
                  <a:gd name="T59" fmla="*/ 79632 h 337"/>
                  <a:gd name="T60" fmla="*/ 67401 w 228"/>
                  <a:gd name="T61" fmla="*/ 41231 h 337"/>
                  <a:gd name="T62" fmla="*/ 58225 w 228"/>
                  <a:gd name="T63" fmla="*/ 17731 h 337"/>
                  <a:gd name="T64" fmla="*/ 36493 w 228"/>
                  <a:gd name="T65" fmla="*/ 18615 h 337"/>
                  <a:gd name="T66" fmla="*/ 36493 w 228"/>
                  <a:gd name="T67" fmla="*/ 28150 h 337"/>
                  <a:gd name="T68" fmla="*/ 40240 w 228"/>
                  <a:gd name="T69" fmla="*/ 47483 h 337"/>
                  <a:gd name="T70" fmla="*/ 35994 w 228"/>
                  <a:gd name="T71" fmla="*/ 66768 h 337"/>
                  <a:gd name="T72" fmla="*/ 34445 w 228"/>
                  <a:gd name="T73" fmla="*/ 70098 h 337"/>
                  <a:gd name="T74" fmla="*/ 33407 w 228"/>
                  <a:gd name="T75" fmla="*/ 74981 h 337"/>
                  <a:gd name="T76" fmla="*/ 34865 w 228"/>
                  <a:gd name="T77" fmla="*/ 82232 h 337"/>
                  <a:gd name="T78" fmla="*/ 35994 w 228"/>
                  <a:gd name="T79" fmla="*/ 83601 h 337"/>
                  <a:gd name="T80" fmla="*/ 40099 w 228"/>
                  <a:gd name="T81" fmla="*/ 102216 h 337"/>
                  <a:gd name="T82" fmla="*/ 35642 w 228"/>
                  <a:gd name="T83" fmla="*/ 122449 h 337"/>
                  <a:gd name="T84" fmla="*/ 33407 w 228"/>
                  <a:gd name="T85" fmla="*/ 128671 h 337"/>
                  <a:gd name="T86" fmla="*/ 35086 w 228"/>
                  <a:gd name="T87" fmla="*/ 138563 h 337"/>
                  <a:gd name="T88" fmla="*/ 39079 w 228"/>
                  <a:gd name="T89" fmla="*/ 156296 h 337"/>
                  <a:gd name="T90" fmla="*/ 35642 w 228"/>
                  <a:gd name="T91" fmla="*/ 173214 h 337"/>
                  <a:gd name="T92" fmla="*/ 29253 w 228"/>
                  <a:gd name="T93" fmla="*/ 235115 h 337"/>
                  <a:gd name="T94" fmla="*/ 35642 w 228"/>
                  <a:gd name="T95" fmla="*/ 271436 h 337"/>
                  <a:gd name="T96" fmla="*/ 28334 w 228"/>
                  <a:gd name="T97" fmla="*/ 268960 h 337"/>
                  <a:gd name="T98" fmla="*/ 21569 w 228"/>
                  <a:gd name="T99" fmla="*/ 271436 h 337"/>
                  <a:gd name="T100" fmla="*/ 27834 w 228"/>
                  <a:gd name="T101" fmla="*/ 235115 h 33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28"/>
                  <a:gd name="T154" fmla="*/ 0 h 337"/>
                  <a:gd name="T155" fmla="*/ 228 w 228"/>
                  <a:gd name="T156" fmla="*/ 337 h 33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28" h="337">
                    <a:moveTo>
                      <a:pt x="65" y="292"/>
                    </a:moveTo>
                    <a:cubicBezTo>
                      <a:pt x="65" y="268"/>
                      <a:pt x="66" y="227"/>
                      <a:pt x="50" y="215"/>
                    </a:cubicBezTo>
                    <a:cubicBezTo>
                      <a:pt x="45" y="210"/>
                      <a:pt x="42" y="202"/>
                      <a:pt x="42" y="194"/>
                    </a:cubicBezTo>
                    <a:cubicBezTo>
                      <a:pt x="42" y="185"/>
                      <a:pt x="46" y="177"/>
                      <a:pt x="51" y="172"/>
                    </a:cubicBezTo>
                    <a:cubicBezTo>
                      <a:pt x="56" y="169"/>
                      <a:pt x="55" y="164"/>
                      <a:pt x="55" y="160"/>
                    </a:cubicBezTo>
                    <a:cubicBezTo>
                      <a:pt x="55" y="158"/>
                      <a:pt x="55" y="154"/>
                      <a:pt x="51" y="152"/>
                    </a:cubicBezTo>
                    <a:cubicBezTo>
                      <a:pt x="43" y="148"/>
                      <a:pt x="40" y="134"/>
                      <a:pt x="40" y="127"/>
                    </a:cubicBezTo>
                    <a:cubicBezTo>
                      <a:pt x="40" y="121"/>
                      <a:pt x="43" y="110"/>
                      <a:pt x="48" y="105"/>
                    </a:cubicBezTo>
                    <a:cubicBezTo>
                      <a:pt x="52" y="101"/>
                      <a:pt x="54" y="99"/>
                      <a:pt x="54" y="92"/>
                    </a:cubicBezTo>
                    <a:cubicBezTo>
                      <a:pt x="54" y="88"/>
                      <a:pt x="48" y="81"/>
                      <a:pt x="41" y="70"/>
                    </a:cubicBezTo>
                    <a:cubicBezTo>
                      <a:pt x="32" y="54"/>
                      <a:pt x="22" y="34"/>
                      <a:pt x="21" y="33"/>
                    </a:cubicBezTo>
                    <a:cubicBezTo>
                      <a:pt x="15" y="25"/>
                      <a:pt x="8" y="20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7" y="17"/>
                      <a:pt x="77" y="0"/>
                      <a:pt x="130" y="6"/>
                    </a:cubicBezTo>
                    <a:cubicBezTo>
                      <a:pt x="131" y="7"/>
                      <a:pt x="131" y="7"/>
                      <a:pt x="131" y="7"/>
                    </a:cubicBezTo>
                    <a:cubicBezTo>
                      <a:pt x="183" y="13"/>
                      <a:pt x="215" y="37"/>
                      <a:pt x="228" y="52"/>
                    </a:cubicBezTo>
                    <a:cubicBezTo>
                      <a:pt x="228" y="52"/>
                      <a:pt x="228" y="52"/>
                      <a:pt x="228" y="52"/>
                    </a:cubicBezTo>
                    <a:cubicBezTo>
                      <a:pt x="225" y="49"/>
                      <a:pt x="222" y="48"/>
                      <a:pt x="218" y="48"/>
                    </a:cubicBezTo>
                    <a:cubicBezTo>
                      <a:pt x="205" y="48"/>
                      <a:pt x="206" y="57"/>
                      <a:pt x="204" y="62"/>
                    </a:cubicBezTo>
                    <a:cubicBezTo>
                      <a:pt x="203" y="68"/>
                      <a:pt x="204" y="69"/>
                      <a:pt x="198" y="75"/>
                    </a:cubicBezTo>
                    <a:cubicBezTo>
                      <a:pt x="193" y="79"/>
                      <a:pt x="189" y="84"/>
                      <a:pt x="189" y="90"/>
                    </a:cubicBezTo>
                    <a:cubicBezTo>
                      <a:pt x="189" y="95"/>
                      <a:pt x="192" y="101"/>
                      <a:pt x="193" y="102"/>
                    </a:cubicBezTo>
                    <a:cubicBezTo>
                      <a:pt x="196" y="107"/>
                      <a:pt x="197" y="112"/>
                      <a:pt x="197" y="118"/>
                    </a:cubicBezTo>
                    <a:cubicBezTo>
                      <a:pt x="197" y="129"/>
                      <a:pt x="191" y="138"/>
                      <a:pt x="183" y="142"/>
                    </a:cubicBezTo>
                    <a:cubicBezTo>
                      <a:pt x="178" y="145"/>
                      <a:pt x="166" y="156"/>
                      <a:pt x="166" y="174"/>
                    </a:cubicBezTo>
                    <a:cubicBezTo>
                      <a:pt x="166" y="174"/>
                      <a:pt x="166" y="174"/>
                      <a:pt x="166" y="174"/>
                    </a:cubicBezTo>
                    <a:cubicBezTo>
                      <a:pt x="166" y="172"/>
                      <a:pt x="166" y="170"/>
                      <a:pt x="166" y="169"/>
                    </a:cubicBezTo>
                    <a:cubicBezTo>
                      <a:pt x="166" y="167"/>
                      <a:pt x="165" y="162"/>
                      <a:pt x="161" y="158"/>
                    </a:cubicBezTo>
                    <a:cubicBezTo>
                      <a:pt x="154" y="152"/>
                      <a:pt x="147" y="142"/>
                      <a:pt x="147" y="128"/>
                    </a:cubicBezTo>
                    <a:cubicBezTo>
                      <a:pt x="147" y="113"/>
                      <a:pt x="150" y="107"/>
                      <a:pt x="155" y="99"/>
                    </a:cubicBezTo>
                    <a:cubicBezTo>
                      <a:pt x="161" y="92"/>
                      <a:pt x="158" y="56"/>
                      <a:pt x="157" y="51"/>
                    </a:cubicBezTo>
                    <a:cubicBezTo>
                      <a:pt x="155" y="39"/>
                      <a:pt x="149" y="28"/>
                      <a:pt x="136" y="22"/>
                    </a:cubicBezTo>
                    <a:cubicBezTo>
                      <a:pt x="114" y="11"/>
                      <a:pt x="90" y="21"/>
                      <a:pt x="85" y="23"/>
                    </a:cubicBezTo>
                    <a:cubicBezTo>
                      <a:pt x="80" y="25"/>
                      <a:pt x="80" y="32"/>
                      <a:pt x="85" y="35"/>
                    </a:cubicBezTo>
                    <a:cubicBezTo>
                      <a:pt x="92" y="40"/>
                      <a:pt x="94" y="49"/>
                      <a:pt x="94" y="59"/>
                    </a:cubicBezTo>
                    <a:cubicBezTo>
                      <a:pt x="94" y="70"/>
                      <a:pt x="91" y="78"/>
                      <a:pt x="84" y="83"/>
                    </a:cubicBezTo>
                    <a:cubicBezTo>
                      <a:pt x="83" y="84"/>
                      <a:pt x="81" y="85"/>
                      <a:pt x="80" y="87"/>
                    </a:cubicBezTo>
                    <a:cubicBezTo>
                      <a:pt x="79" y="88"/>
                      <a:pt x="78" y="91"/>
                      <a:pt x="78" y="93"/>
                    </a:cubicBezTo>
                    <a:cubicBezTo>
                      <a:pt x="78" y="97"/>
                      <a:pt x="79" y="101"/>
                      <a:pt x="81" y="102"/>
                    </a:cubicBezTo>
                    <a:cubicBezTo>
                      <a:pt x="81" y="102"/>
                      <a:pt x="83" y="103"/>
                      <a:pt x="84" y="104"/>
                    </a:cubicBezTo>
                    <a:cubicBezTo>
                      <a:pt x="91" y="108"/>
                      <a:pt x="93" y="121"/>
                      <a:pt x="93" y="127"/>
                    </a:cubicBezTo>
                    <a:cubicBezTo>
                      <a:pt x="93" y="134"/>
                      <a:pt x="91" y="148"/>
                      <a:pt x="83" y="152"/>
                    </a:cubicBezTo>
                    <a:cubicBezTo>
                      <a:pt x="79" y="154"/>
                      <a:pt x="78" y="158"/>
                      <a:pt x="78" y="160"/>
                    </a:cubicBezTo>
                    <a:cubicBezTo>
                      <a:pt x="78" y="164"/>
                      <a:pt x="77" y="169"/>
                      <a:pt x="82" y="172"/>
                    </a:cubicBezTo>
                    <a:cubicBezTo>
                      <a:pt x="88" y="177"/>
                      <a:pt x="91" y="185"/>
                      <a:pt x="91" y="194"/>
                    </a:cubicBezTo>
                    <a:cubicBezTo>
                      <a:pt x="91" y="202"/>
                      <a:pt x="88" y="210"/>
                      <a:pt x="83" y="215"/>
                    </a:cubicBezTo>
                    <a:cubicBezTo>
                      <a:pt x="67" y="227"/>
                      <a:pt x="68" y="268"/>
                      <a:pt x="68" y="292"/>
                    </a:cubicBezTo>
                    <a:cubicBezTo>
                      <a:pt x="68" y="309"/>
                      <a:pt x="71" y="327"/>
                      <a:pt x="83" y="337"/>
                    </a:cubicBezTo>
                    <a:cubicBezTo>
                      <a:pt x="78" y="336"/>
                      <a:pt x="72" y="334"/>
                      <a:pt x="66" y="334"/>
                    </a:cubicBezTo>
                    <a:cubicBezTo>
                      <a:pt x="60" y="334"/>
                      <a:pt x="55" y="336"/>
                      <a:pt x="50" y="337"/>
                    </a:cubicBezTo>
                    <a:cubicBezTo>
                      <a:pt x="62" y="327"/>
                      <a:pt x="65" y="309"/>
                      <a:pt x="65" y="292"/>
                    </a:cubicBezTo>
                    <a:close/>
                  </a:path>
                </a:pathLst>
              </a:custGeom>
              <a:solidFill>
                <a:srgbClr val="D04B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596" name="Freeform 4431"/>
              <p:cNvSpPr>
                <a:spLocks/>
              </p:cNvSpPr>
              <p:nvPr/>
            </p:nvSpPr>
            <p:spPr bwMode="auto">
              <a:xfrm>
                <a:off x="2704" y="3129"/>
                <a:ext cx="198" cy="584"/>
              </a:xfrm>
              <a:custGeom>
                <a:avLst/>
                <a:gdLst>
                  <a:gd name="T0" fmla="*/ 0 w 108"/>
                  <a:gd name="T1" fmla="*/ 101702 h 299"/>
                  <a:gd name="T2" fmla="*/ 0 w 108"/>
                  <a:gd name="T3" fmla="*/ 101702 h 299"/>
                  <a:gd name="T4" fmla="*/ 7253 w 108"/>
                  <a:gd name="T5" fmla="*/ 76008 h 299"/>
                  <a:gd name="T6" fmla="*/ 13297 w 108"/>
                  <a:gd name="T7" fmla="*/ 56740 h 299"/>
                  <a:gd name="T8" fmla="*/ 11765 w 108"/>
                  <a:gd name="T9" fmla="*/ 43361 h 299"/>
                  <a:gd name="T10" fmla="*/ 9841 w 108"/>
                  <a:gd name="T11" fmla="*/ 33911 h 299"/>
                  <a:gd name="T12" fmla="*/ 13798 w 108"/>
                  <a:gd name="T13" fmla="*/ 21973 h 299"/>
                  <a:gd name="T14" fmla="*/ 16363 w 108"/>
                  <a:gd name="T15" fmla="*/ 11250 h 299"/>
                  <a:gd name="T16" fmla="*/ 22220 w 108"/>
                  <a:gd name="T17" fmla="*/ 0 h 299"/>
                  <a:gd name="T18" fmla="*/ 30895 w 108"/>
                  <a:gd name="T19" fmla="*/ 30690 h 299"/>
                  <a:gd name="T20" fmla="*/ 28334 w 108"/>
                  <a:gd name="T21" fmla="*/ 85561 h 299"/>
                  <a:gd name="T22" fmla="*/ 37010 w 108"/>
                  <a:gd name="T23" fmla="*/ 151082 h 299"/>
                  <a:gd name="T24" fmla="*/ 46376 w 108"/>
                  <a:gd name="T25" fmla="*/ 201027 h 299"/>
                  <a:gd name="T26" fmla="*/ 24794 w 108"/>
                  <a:gd name="T27" fmla="*/ 241731 h 299"/>
                  <a:gd name="T28" fmla="*/ 0 w 108"/>
                  <a:gd name="T29" fmla="*/ 201027 h 299"/>
                  <a:gd name="T30" fmla="*/ 0 w 108"/>
                  <a:gd name="T31" fmla="*/ 201027 h 299"/>
                  <a:gd name="T32" fmla="*/ 0 w 108"/>
                  <a:gd name="T33" fmla="*/ 101702 h 29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299"/>
                  <a:gd name="T53" fmla="*/ 108 w 108"/>
                  <a:gd name="T54" fmla="*/ 299 h 29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299">
                    <a:moveTo>
                      <a:pt x="0" y="126"/>
                    </a:move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08"/>
                      <a:pt x="12" y="97"/>
                      <a:pt x="17" y="94"/>
                    </a:cubicBezTo>
                    <a:cubicBezTo>
                      <a:pt x="25" y="90"/>
                      <a:pt x="31" y="81"/>
                      <a:pt x="31" y="70"/>
                    </a:cubicBezTo>
                    <a:cubicBezTo>
                      <a:pt x="31" y="64"/>
                      <a:pt x="30" y="59"/>
                      <a:pt x="27" y="54"/>
                    </a:cubicBezTo>
                    <a:cubicBezTo>
                      <a:pt x="26" y="53"/>
                      <a:pt x="23" y="47"/>
                      <a:pt x="23" y="42"/>
                    </a:cubicBezTo>
                    <a:cubicBezTo>
                      <a:pt x="23" y="36"/>
                      <a:pt x="27" y="31"/>
                      <a:pt x="32" y="27"/>
                    </a:cubicBezTo>
                    <a:cubicBezTo>
                      <a:pt x="38" y="21"/>
                      <a:pt x="37" y="20"/>
                      <a:pt x="38" y="14"/>
                    </a:cubicBezTo>
                    <a:cubicBezTo>
                      <a:pt x="40" y="9"/>
                      <a:pt x="39" y="0"/>
                      <a:pt x="52" y="0"/>
                    </a:cubicBezTo>
                    <a:cubicBezTo>
                      <a:pt x="65" y="0"/>
                      <a:pt x="72" y="17"/>
                      <a:pt x="72" y="38"/>
                    </a:cubicBezTo>
                    <a:cubicBezTo>
                      <a:pt x="72" y="69"/>
                      <a:pt x="68" y="87"/>
                      <a:pt x="66" y="106"/>
                    </a:cubicBezTo>
                    <a:cubicBezTo>
                      <a:pt x="63" y="125"/>
                      <a:pt x="70" y="155"/>
                      <a:pt x="86" y="187"/>
                    </a:cubicBezTo>
                    <a:cubicBezTo>
                      <a:pt x="102" y="218"/>
                      <a:pt x="108" y="227"/>
                      <a:pt x="108" y="249"/>
                    </a:cubicBezTo>
                    <a:cubicBezTo>
                      <a:pt x="108" y="277"/>
                      <a:pt x="88" y="299"/>
                      <a:pt x="58" y="299"/>
                    </a:cubicBezTo>
                    <a:cubicBezTo>
                      <a:pt x="28" y="299"/>
                      <a:pt x="0" y="277"/>
                      <a:pt x="0" y="249"/>
                    </a:cubicBezTo>
                    <a:cubicBezTo>
                      <a:pt x="0" y="249"/>
                      <a:pt x="0" y="249"/>
                      <a:pt x="0" y="249"/>
                    </a:cubicBezTo>
                    <a:lnTo>
                      <a:pt x="0" y="126"/>
                    </a:lnTo>
                    <a:close/>
                  </a:path>
                </a:pathLst>
              </a:custGeom>
              <a:solidFill>
                <a:srgbClr val="F19C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597" name="Freeform 4432"/>
              <p:cNvSpPr>
                <a:spLocks/>
              </p:cNvSpPr>
              <p:nvPr/>
            </p:nvSpPr>
            <p:spPr bwMode="auto">
              <a:xfrm>
                <a:off x="2778" y="3133"/>
                <a:ext cx="119" cy="482"/>
              </a:xfrm>
              <a:custGeom>
                <a:avLst/>
                <a:gdLst>
                  <a:gd name="T0" fmla="*/ 4676 w 65"/>
                  <a:gd name="T1" fmla="*/ 2498 h 247"/>
                  <a:gd name="T2" fmla="*/ 10199 w 65"/>
                  <a:gd name="T3" fmla="*/ 28789 h 247"/>
                  <a:gd name="T4" fmla="*/ 6706 w 65"/>
                  <a:gd name="T5" fmla="*/ 100117 h 247"/>
                  <a:gd name="T6" fmla="*/ 20814 w 65"/>
                  <a:gd name="T7" fmla="*/ 163341 h 247"/>
                  <a:gd name="T8" fmla="*/ 27478 w 65"/>
                  <a:gd name="T9" fmla="*/ 197850 h 247"/>
                  <a:gd name="T10" fmla="*/ 18267 w 65"/>
                  <a:gd name="T11" fmla="*/ 148056 h 247"/>
                  <a:gd name="T12" fmla="*/ 9707 w 65"/>
                  <a:gd name="T13" fmla="*/ 83281 h 247"/>
                  <a:gd name="T14" fmla="*/ 11708 w 65"/>
                  <a:gd name="T15" fmla="*/ 28789 h 247"/>
                  <a:gd name="T16" fmla="*/ 4676 w 65"/>
                  <a:gd name="T17" fmla="*/ 0 h 247"/>
                  <a:gd name="T18" fmla="*/ 0 w 65"/>
                  <a:gd name="T19" fmla="*/ 11964 h 247"/>
                  <a:gd name="T20" fmla="*/ 4676 w 65"/>
                  <a:gd name="T21" fmla="*/ 2498 h 2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5"/>
                  <a:gd name="T34" fmla="*/ 0 h 247"/>
                  <a:gd name="T35" fmla="*/ 65 w 65"/>
                  <a:gd name="T36" fmla="*/ 247 h 24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5" h="247">
                    <a:moveTo>
                      <a:pt x="11" y="3"/>
                    </a:moveTo>
                    <a:cubicBezTo>
                      <a:pt x="17" y="2"/>
                      <a:pt x="24" y="12"/>
                      <a:pt x="24" y="36"/>
                    </a:cubicBezTo>
                    <a:cubicBezTo>
                      <a:pt x="25" y="57"/>
                      <a:pt x="16" y="82"/>
                      <a:pt x="16" y="125"/>
                    </a:cubicBezTo>
                    <a:cubicBezTo>
                      <a:pt x="17" y="167"/>
                      <a:pt x="39" y="190"/>
                      <a:pt x="49" y="204"/>
                    </a:cubicBezTo>
                    <a:cubicBezTo>
                      <a:pt x="58" y="218"/>
                      <a:pt x="64" y="235"/>
                      <a:pt x="65" y="247"/>
                    </a:cubicBezTo>
                    <a:cubicBezTo>
                      <a:pt x="65" y="225"/>
                      <a:pt x="59" y="216"/>
                      <a:pt x="43" y="185"/>
                    </a:cubicBezTo>
                    <a:cubicBezTo>
                      <a:pt x="27" y="153"/>
                      <a:pt x="20" y="123"/>
                      <a:pt x="23" y="104"/>
                    </a:cubicBezTo>
                    <a:cubicBezTo>
                      <a:pt x="25" y="85"/>
                      <a:pt x="28" y="67"/>
                      <a:pt x="28" y="36"/>
                    </a:cubicBezTo>
                    <a:cubicBezTo>
                      <a:pt x="28" y="15"/>
                      <a:pt x="24" y="0"/>
                      <a:pt x="11" y="0"/>
                    </a:cubicBezTo>
                    <a:cubicBezTo>
                      <a:pt x="2" y="0"/>
                      <a:pt x="1" y="10"/>
                      <a:pt x="0" y="15"/>
                    </a:cubicBezTo>
                    <a:cubicBezTo>
                      <a:pt x="3" y="7"/>
                      <a:pt x="6" y="4"/>
                      <a:pt x="11" y="3"/>
                    </a:cubicBezTo>
                    <a:close/>
                  </a:path>
                </a:pathLst>
              </a:custGeom>
              <a:solidFill>
                <a:srgbClr val="EC77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598" name="Freeform 4433"/>
              <p:cNvSpPr>
                <a:spLocks/>
              </p:cNvSpPr>
              <p:nvPr/>
            </p:nvSpPr>
            <p:spPr bwMode="auto">
              <a:xfrm>
                <a:off x="2523" y="3057"/>
                <a:ext cx="181" cy="656"/>
              </a:xfrm>
              <a:custGeom>
                <a:avLst/>
                <a:gdLst>
                  <a:gd name="T0" fmla="*/ 6167 w 99"/>
                  <a:gd name="T1" fmla="*/ 129449 h 336"/>
                  <a:gd name="T2" fmla="*/ 4640 w 99"/>
                  <a:gd name="T3" fmla="*/ 119915 h 336"/>
                  <a:gd name="T4" fmla="*/ 6611 w 99"/>
                  <a:gd name="T5" fmla="*/ 113336 h 336"/>
                  <a:gd name="T6" fmla="*/ 10993 w 99"/>
                  <a:gd name="T7" fmla="*/ 93107 h 336"/>
                  <a:gd name="T8" fmla="*/ 7083 w 99"/>
                  <a:gd name="T9" fmla="*/ 74940 h 336"/>
                  <a:gd name="T10" fmla="*/ 6013 w 99"/>
                  <a:gd name="T11" fmla="*/ 73445 h 336"/>
                  <a:gd name="T12" fmla="*/ 4640 w 99"/>
                  <a:gd name="T13" fmla="*/ 65834 h 336"/>
                  <a:gd name="T14" fmla="*/ 5452 w 99"/>
                  <a:gd name="T15" fmla="*/ 60996 h 336"/>
                  <a:gd name="T16" fmla="*/ 7083 w 99"/>
                  <a:gd name="T17" fmla="*/ 58050 h 336"/>
                  <a:gd name="T18" fmla="*/ 11275 w 99"/>
                  <a:gd name="T19" fmla="*/ 38839 h 336"/>
                  <a:gd name="T20" fmla="*/ 7498 w 99"/>
                  <a:gd name="T21" fmla="*/ 19424 h 336"/>
                  <a:gd name="T22" fmla="*/ 7498 w 99"/>
                  <a:gd name="T23" fmla="*/ 9533 h 336"/>
                  <a:gd name="T24" fmla="*/ 28761 w 99"/>
                  <a:gd name="T25" fmla="*/ 8649 h 336"/>
                  <a:gd name="T26" fmla="*/ 37688 w 99"/>
                  <a:gd name="T27" fmla="*/ 32115 h 336"/>
                  <a:gd name="T28" fmla="*/ 36745 w 99"/>
                  <a:gd name="T29" fmla="*/ 70946 h 336"/>
                  <a:gd name="T30" fmla="*/ 33319 w 99"/>
                  <a:gd name="T31" fmla="*/ 93980 h 336"/>
                  <a:gd name="T32" fmla="*/ 39186 w 99"/>
                  <a:gd name="T33" fmla="*/ 118189 h 336"/>
                  <a:gd name="T34" fmla="*/ 41305 w 99"/>
                  <a:gd name="T35" fmla="*/ 126827 h 336"/>
                  <a:gd name="T36" fmla="*/ 41305 w 99"/>
                  <a:gd name="T37" fmla="*/ 189133 h 336"/>
                  <a:gd name="T38" fmla="*/ 41305 w 99"/>
                  <a:gd name="T39" fmla="*/ 229893 h 336"/>
                  <a:gd name="T40" fmla="*/ 20098 w 99"/>
                  <a:gd name="T41" fmla="*/ 270432 h 336"/>
                  <a:gd name="T42" fmla="*/ 20098 w 99"/>
                  <a:gd name="T43" fmla="*/ 270432 h 336"/>
                  <a:gd name="T44" fmla="*/ 488 w 99"/>
                  <a:gd name="T45" fmla="*/ 226283 h 336"/>
                  <a:gd name="T46" fmla="*/ 6611 w 99"/>
                  <a:gd name="T47" fmla="*/ 164053 h 336"/>
                  <a:gd name="T48" fmla="*/ 9968 w 99"/>
                  <a:gd name="T49" fmla="*/ 147143 h 336"/>
                  <a:gd name="T50" fmla="*/ 6167 w 99"/>
                  <a:gd name="T51" fmla="*/ 129449 h 3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99"/>
                  <a:gd name="T79" fmla="*/ 0 h 336"/>
                  <a:gd name="T80" fmla="*/ 99 w 99"/>
                  <a:gd name="T81" fmla="*/ 336 h 3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99" h="336">
                    <a:moveTo>
                      <a:pt x="15" y="161"/>
                    </a:moveTo>
                    <a:cubicBezTo>
                      <a:pt x="10" y="158"/>
                      <a:pt x="11" y="153"/>
                      <a:pt x="11" y="149"/>
                    </a:cubicBezTo>
                    <a:cubicBezTo>
                      <a:pt x="11" y="147"/>
                      <a:pt x="12" y="143"/>
                      <a:pt x="16" y="141"/>
                    </a:cubicBezTo>
                    <a:cubicBezTo>
                      <a:pt x="24" y="137"/>
                      <a:pt x="26" y="123"/>
                      <a:pt x="26" y="116"/>
                    </a:cubicBezTo>
                    <a:cubicBezTo>
                      <a:pt x="26" y="110"/>
                      <a:pt x="24" y="97"/>
                      <a:pt x="17" y="93"/>
                    </a:cubicBezTo>
                    <a:cubicBezTo>
                      <a:pt x="16" y="92"/>
                      <a:pt x="14" y="91"/>
                      <a:pt x="14" y="91"/>
                    </a:cubicBezTo>
                    <a:cubicBezTo>
                      <a:pt x="12" y="90"/>
                      <a:pt x="11" y="86"/>
                      <a:pt x="11" y="82"/>
                    </a:cubicBezTo>
                    <a:cubicBezTo>
                      <a:pt x="11" y="80"/>
                      <a:pt x="12" y="77"/>
                      <a:pt x="13" y="76"/>
                    </a:cubicBezTo>
                    <a:cubicBezTo>
                      <a:pt x="14" y="74"/>
                      <a:pt x="16" y="73"/>
                      <a:pt x="17" y="72"/>
                    </a:cubicBezTo>
                    <a:cubicBezTo>
                      <a:pt x="24" y="67"/>
                      <a:pt x="27" y="59"/>
                      <a:pt x="27" y="48"/>
                    </a:cubicBezTo>
                    <a:cubicBezTo>
                      <a:pt x="27" y="38"/>
                      <a:pt x="25" y="29"/>
                      <a:pt x="18" y="24"/>
                    </a:cubicBezTo>
                    <a:cubicBezTo>
                      <a:pt x="13" y="21"/>
                      <a:pt x="13" y="14"/>
                      <a:pt x="18" y="12"/>
                    </a:cubicBezTo>
                    <a:cubicBezTo>
                      <a:pt x="23" y="10"/>
                      <a:pt x="47" y="0"/>
                      <a:pt x="69" y="11"/>
                    </a:cubicBezTo>
                    <a:cubicBezTo>
                      <a:pt x="82" y="17"/>
                      <a:pt x="88" y="28"/>
                      <a:pt x="90" y="40"/>
                    </a:cubicBezTo>
                    <a:cubicBezTo>
                      <a:pt x="91" y="45"/>
                      <a:pt x="94" y="81"/>
                      <a:pt x="88" y="88"/>
                    </a:cubicBezTo>
                    <a:cubicBezTo>
                      <a:pt x="83" y="96"/>
                      <a:pt x="80" y="102"/>
                      <a:pt x="80" y="117"/>
                    </a:cubicBezTo>
                    <a:cubicBezTo>
                      <a:pt x="80" y="131"/>
                      <a:pt x="87" y="141"/>
                      <a:pt x="94" y="147"/>
                    </a:cubicBezTo>
                    <a:cubicBezTo>
                      <a:pt x="98" y="151"/>
                      <a:pt x="99" y="156"/>
                      <a:pt x="99" y="158"/>
                    </a:cubicBezTo>
                    <a:cubicBezTo>
                      <a:pt x="99" y="167"/>
                      <a:pt x="99" y="210"/>
                      <a:pt x="99" y="235"/>
                    </a:cubicBezTo>
                    <a:cubicBezTo>
                      <a:pt x="99" y="261"/>
                      <a:pt x="99" y="277"/>
                      <a:pt x="99" y="286"/>
                    </a:cubicBezTo>
                    <a:cubicBezTo>
                      <a:pt x="99" y="314"/>
                      <a:pt x="86" y="336"/>
                      <a:pt x="48" y="336"/>
                    </a:cubicBezTo>
                    <a:cubicBezTo>
                      <a:pt x="48" y="336"/>
                      <a:pt x="48" y="336"/>
                      <a:pt x="48" y="336"/>
                    </a:cubicBezTo>
                    <a:cubicBezTo>
                      <a:pt x="9" y="336"/>
                      <a:pt x="1" y="309"/>
                      <a:pt x="1" y="281"/>
                    </a:cubicBezTo>
                    <a:cubicBezTo>
                      <a:pt x="1" y="257"/>
                      <a:pt x="0" y="216"/>
                      <a:pt x="16" y="204"/>
                    </a:cubicBezTo>
                    <a:cubicBezTo>
                      <a:pt x="21" y="199"/>
                      <a:pt x="24" y="191"/>
                      <a:pt x="24" y="183"/>
                    </a:cubicBezTo>
                    <a:cubicBezTo>
                      <a:pt x="24" y="174"/>
                      <a:pt x="21" y="166"/>
                      <a:pt x="15" y="161"/>
                    </a:cubicBezTo>
                    <a:close/>
                  </a:path>
                </a:pathLst>
              </a:custGeom>
              <a:solidFill>
                <a:srgbClr val="F19C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599" name="Freeform 4434"/>
              <p:cNvSpPr>
                <a:spLocks/>
              </p:cNvSpPr>
              <p:nvPr/>
            </p:nvSpPr>
            <p:spPr bwMode="auto">
              <a:xfrm>
                <a:off x="2659" y="3238"/>
                <a:ext cx="42" cy="352"/>
              </a:xfrm>
              <a:custGeom>
                <a:avLst/>
                <a:gdLst>
                  <a:gd name="T0" fmla="*/ 2515 w 23"/>
                  <a:gd name="T1" fmla="*/ 39381 h 180"/>
                  <a:gd name="T2" fmla="*/ 0 w 23"/>
                  <a:gd name="T3" fmla="*/ 18793 h 180"/>
                  <a:gd name="T4" fmla="*/ 3311 w 23"/>
                  <a:gd name="T5" fmla="*/ 0 h 180"/>
                  <a:gd name="T6" fmla="*/ 3311 w 23"/>
                  <a:gd name="T7" fmla="*/ 0 h 180"/>
                  <a:gd name="T8" fmla="*/ 1077 w 23"/>
                  <a:gd name="T9" fmla="*/ 17052 h 180"/>
                  <a:gd name="T10" fmla="*/ 5425 w 23"/>
                  <a:gd name="T11" fmla="*/ 41902 h 180"/>
                  <a:gd name="T12" fmla="*/ 8530 w 23"/>
                  <a:gd name="T13" fmla="*/ 49867 h 180"/>
                  <a:gd name="T14" fmla="*/ 9518 w 23"/>
                  <a:gd name="T15" fmla="*/ 54793 h 180"/>
                  <a:gd name="T16" fmla="*/ 9518 w 23"/>
                  <a:gd name="T17" fmla="*/ 147079 h 180"/>
                  <a:gd name="T18" fmla="*/ 7447 w 23"/>
                  <a:gd name="T19" fmla="*/ 56426 h 180"/>
                  <a:gd name="T20" fmla="*/ 4593 w 23"/>
                  <a:gd name="T21" fmla="*/ 44295 h 180"/>
                  <a:gd name="T22" fmla="*/ 2515 w 23"/>
                  <a:gd name="T23" fmla="*/ 39381 h 1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3"/>
                  <a:gd name="T37" fmla="*/ 0 h 180"/>
                  <a:gd name="T38" fmla="*/ 23 w 23"/>
                  <a:gd name="T39" fmla="*/ 180 h 18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3" h="180">
                    <a:moveTo>
                      <a:pt x="6" y="48"/>
                    </a:moveTo>
                    <a:cubicBezTo>
                      <a:pt x="2" y="42"/>
                      <a:pt x="0" y="34"/>
                      <a:pt x="0" y="23"/>
                    </a:cubicBezTo>
                    <a:cubicBezTo>
                      <a:pt x="0" y="14"/>
                      <a:pt x="4" y="6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5"/>
                      <a:pt x="3" y="13"/>
                      <a:pt x="3" y="21"/>
                    </a:cubicBezTo>
                    <a:cubicBezTo>
                      <a:pt x="3" y="32"/>
                      <a:pt x="7" y="46"/>
                      <a:pt x="13" y="51"/>
                    </a:cubicBezTo>
                    <a:cubicBezTo>
                      <a:pt x="16" y="54"/>
                      <a:pt x="20" y="57"/>
                      <a:pt x="21" y="61"/>
                    </a:cubicBezTo>
                    <a:cubicBezTo>
                      <a:pt x="22" y="63"/>
                      <a:pt x="22" y="63"/>
                      <a:pt x="23" y="67"/>
                    </a:cubicBezTo>
                    <a:cubicBezTo>
                      <a:pt x="23" y="71"/>
                      <a:pt x="23" y="180"/>
                      <a:pt x="23" y="180"/>
                    </a:cubicBezTo>
                    <a:cubicBezTo>
                      <a:pt x="22" y="159"/>
                      <a:pt x="20" y="78"/>
                      <a:pt x="18" y="69"/>
                    </a:cubicBezTo>
                    <a:cubicBezTo>
                      <a:pt x="17" y="62"/>
                      <a:pt x="13" y="57"/>
                      <a:pt x="11" y="54"/>
                    </a:cubicBezTo>
                    <a:cubicBezTo>
                      <a:pt x="10" y="53"/>
                      <a:pt x="7" y="49"/>
                      <a:pt x="6" y="48"/>
                    </a:cubicBezTo>
                    <a:close/>
                  </a:path>
                </a:pathLst>
              </a:custGeom>
              <a:solidFill>
                <a:srgbClr val="EC77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00" name="Freeform 4435"/>
              <p:cNvSpPr>
                <a:spLocks/>
              </p:cNvSpPr>
              <p:nvPr/>
            </p:nvSpPr>
            <p:spPr bwMode="auto">
              <a:xfrm>
                <a:off x="2340" y="3074"/>
                <a:ext cx="181" cy="639"/>
              </a:xfrm>
              <a:custGeom>
                <a:avLst/>
                <a:gdLst>
                  <a:gd name="T0" fmla="*/ 6013 w 99"/>
                  <a:gd name="T1" fmla="*/ 30797 h 327"/>
                  <a:gd name="T2" fmla="*/ 12950 w 99"/>
                  <a:gd name="T3" fmla="*/ 4246 h 327"/>
                  <a:gd name="T4" fmla="*/ 22592 w 99"/>
                  <a:gd name="T5" fmla="*/ 10455 h 327"/>
                  <a:gd name="T6" fmla="*/ 30849 w 99"/>
                  <a:gd name="T7" fmla="*/ 40802 h 327"/>
                  <a:gd name="T8" fmla="*/ 36344 w 99"/>
                  <a:gd name="T9" fmla="*/ 58649 h 327"/>
                  <a:gd name="T10" fmla="*/ 33807 w 99"/>
                  <a:gd name="T11" fmla="*/ 68869 h 327"/>
                  <a:gd name="T12" fmla="*/ 30337 w 99"/>
                  <a:gd name="T13" fmla="*/ 86701 h 327"/>
                  <a:gd name="T14" fmla="*/ 35218 w 99"/>
                  <a:gd name="T15" fmla="*/ 107192 h 327"/>
                  <a:gd name="T16" fmla="*/ 36745 w 99"/>
                  <a:gd name="T17" fmla="*/ 113691 h 327"/>
                  <a:gd name="T18" fmla="*/ 35218 w 99"/>
                  <a:gd name="T19" fmla="*/ 123272 h 327"/>
                  <a:gd name="T20" fmla="*/ 31216 w 99"/>
                  <a:gd name="T21" fmla="*/ 141227 h 327"/>
                  <a:gd name="T22" fmla="*/ 34683 w 99"/>
                  <a:gd name="T23" fmla="*/ 158404 h 327"/>
                  <a:gd name="T24" fmla="*/ 40816 w 99"/>
                  <a:gd name="T25" fmla="*/ 221117 h 327"/>
                  <a:gd name="T26" fmla="*/ 21700 w 99"/>
                  <a:gd name="T27" fmla="*/ 265590 h 327"/>
                  <a:gd name="T28" fmla="*/ 21700 w 99"/>
                  <a:gd name="T29" fmla="*/ 265590 h 327"/>
                  <a:gd name="T30" fmla="*/ 0 w 99"/>
                  <a:gd name="T31" fmla="*/ 224795 h 327"/>
                  <a:gd name="T32" fmla="*/ 6167 w 99"/>
                  <a:gd name="T33" fmla="*/ 176897 h 327"/>
                  <a:gd name="T34" fmla="*/ 7990 w 99"/>
                  <a:gd name="T35" fmla="*/ 120982 h 327"/>
                  <a:gd name="T36" fmla="*/ 6013 w 99"/>
                  <a:gd name="T37" fmla="*/ 30797 h 3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9"/>
                  <a:gd name="T58" fmla="*/ 0 h 327"/>
                  <a:gd name="T59" fmla="*/ 99 w 99"/>
                  <a:gd name="T60" fmla="*/ 327 h 3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9" h="327">
                    <a:moveTo>
                      <a:pt x="14" y="38"/>
                    </a:moveTo>
                    <a:cubicBezTo>
                      <a:pt x="17" y="23"/>
                      <a:pt x="22" y="12"/>
                      <a:pt x="31" y="5"/>
                    </a:cubicBezTo>
                    <a:cubicBezTo>
                      <a:pt x="41" y="0"/>
                      <a:pt x="48" y="5"/>
                      <a:pt x="54" y="13"/>
                    </a:cubicBezTo>
                    <a:cubicBezTo>
                      <a:pt x="55" y="14"/>
                      <a:pt x="65" y="34"/>
                      <a:pt x="74" y="50"/>
                    </a:cubicBezTo>
                    <a:cubicBezTo>
                      <a:pt x="81" y="61"/>
                      <a:pt x="87" y="68"/>
                      <a:pt x="87" y="72"/>
                    </a:cubicBezTo>
                    <a:cubicBezTo>
                      <a:pt x="87" y="79"/>
                      <a:pt x="85" y="81"/>
                      <a:pt x="81" y="85"/>
                    </a:cubicBezTo>
                    <a:cubicBezTo>
                      <a:pt x="76" y="90"/>
                      <a:pt x="73" y="101"/>
                      <a:pt x="73" y="107"/>
                    </a:cubicBezTo>
                    <a:cubicBezTo>
                      <a:pt x="73" y="114"/>
                      <a:pt x="76" y="128"/>
                      <a:pt x="84" y="132"/>
                    </a:cubicBezTo>
                    <a:cubicBezTo>
                      <a:pt x="88" y="134"/>
                      <a:pt x="88" y="138"/>
                      <a:pt x="88" y="140"/>
                    </a:cubicBezTo>
                    <a:cubicBezTo>
                      <a:pt x="88" y="144"/>
                      <a:pt x="89" y="149"/>
                      <a:pt x="84" y="152"/>
                    </a:cubicBezTo>
                    <a:cubicBezTo>
                      <a:pt x="79" y="157"/>
                      <a:pt x="75" y="165"/>
                      <a:pt x="75" y="174"/>
                    </a:cubicBezTo>
                    <a:cubicBezTo>
                      <a:pt x="75" y="182"/>
                      <a:pt x="78" y="190"/>
                      <a:pt x="83" y="195"/>
                    </a:cubicBezTo>
                    <a:cubicBezTo>
                      <a:pt x="99" y="207"/>
                      <a:pt x="98" y="248"/>
                      <a:pt x="98" y="272"/>
                    </a:cubicBezTo>
                    <a:cubicBezTo>
                      <a:pt x="98" y="300"/>
                      <a:pt x="90" y="327"/>
                      <a:pt x="52" y="327"/>
                    </a:cubicBezTo>
                    <a:cubicBezTo>
                      <a:pt x="52" y="327"/>
                      <a:pt x="52" y="327"/>
                      <a:pt x="52" y="327"/>
                    </a:cubicBezTo>
                    <a:cubicBezTo>
                      <a:pt x="13" y="327"/>
                      <a:pt x="0" y="305"/>
                      <a:pt x="0" y="277"/>
                    </a:cubicBezTo>
                    <a:cubicBezTo>
                      <a:pt x="0" y="258"/>
                      <a:pt x="5" y="238"/>
                      <a:pt x="15" y="218"/>
                    </a:cubicBezTo>
                    <a:cubicBezTo>
                      <a:pt x="25" y="198"/>
                      <a:pt x="26" y="175"/>
                      <a:pt x="19" y="149"/>
                    </a:cubicBezTo>
                    <a:cubicBezTo>
                      <a:pt x="11" y="121"/>
                      <a:pt x="7" y="77"/>
                      <a:pt x="14" y="38"/>
                    </a:cubicBezTo>
                    <a:close/>
                  </a:path>
                </a:pathLst>
              </a:custGeom>
              <a:solidFill>
                <a:srgbClr val="F19C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01" name="Freeform 4436"/>
              <p:cNvSpPr>
                <a:spLocks/>
              </p:cNvSpPr>
              <p:nvPr/>
            </p:nvSpPr>
            <p:spPr bwMode="auto">
              <a:xfrm>
                <a:off x="2349" y="3149"/>
                <a:ext cx="92" cy="554"/>
              </a:xfrm>
              <a:custGeom>
                <a:avLst/>
                <a:gdLst>
                  <a:gd name="T0" fmla="*/ 22189 w 50"/>
                  <a:gd name="T1" fmla="*/ 226668 h 284"/>
                  <a:gd name="T2" fmla="*/ 0 w 50"/>
                  <a:gd name="T3" fmla="*/ 190566 h 284"/>
                  <a:gd name="T4" fmla="*/ 6280 w 50"/>
                  <a:gd name="T5" fmla="*/ 143595 h 284"/>
                  <a:gd name="T6" fmla="*/ 7987 w 50"/>
                  <a:gd name="T7" fmla="*/ 88658 h 284"/>
                  <a:gd name="T8" fmla="*/ 5776 w 50"/>
                  <a:gd name="T9" fmla="*/ 0 h 284"/>
                  <a:gd name="T10" fmla="*/ 11139 w 50"/>
                  <a:gd name="T11" fmla="*/ 89966 h 284"/>
                  <a:gd name="T12" fmla="*/ 11139 w 50"/>
                  <a:gd name="T13" fmla="*/ 147553 h 284"/>
                  <a:gd name="T14" fmla="*/ 7489 w 50"/>
                  <a:gd name="T15" fmla="*/ 215486 h 284"/>
                  <a:gd name="T16" fmla="*/ 22189 w 50"/>
                  <a:gd name="T17" fmla="*/ 226668 h 2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284"/>
                  <a:gd name="T29" fmla="*/ 50 w 50"/>
                  <a:gd name="T30" fmla="*/ 284 h 2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284">
                    <a:moveTo>
                      <a:pt x="50" y="284"/>
                    </a:moveTo>
                    <a:cubicBezTo>
                      <a:pt x="12" y="284"/>
                      <a:pt x="0" y="267"/>
                      <a:pt x="0" y="239"/>
                    </a:cubicBezTo>
                    <a:cubicBezTo>
                      <a:pt x="0" y="220"/>
                      <a:pt x="4" y="200"/>
                      <a:pt x="14" y="180"/>
                    </a:cubicBezTo>
                    <a:cubicBezTo>
                      <a:pt x="24" y="160"/>
                      <a:pt x="25" y="137"/>
                      <a:pt x="18" y="111"/>
                    </a:cubicBezTo>
                    <a:cubicBezTo>
                      <a:pt x="10" y="83"/>
                      <a:pt x="6" y="39"/>
                      <a:pt x="13" y="0"/>
                    </a:cubicBezTo>
                    <a:cubicBezTo>
                      <a:pt x="11" y="18"/>
                      <a:pt x="11" y="78"/>
                      <a:pt x="25" y="113"/>
                    </a:cubicBezTo>
                    <a:cubicBezTo>
                      <a:pt x="39" y="147"/>
                      <a:pt x="31" y="164"/>
                      <a:pt x="25" y="185"/>
                    </a:cubicBezTo>
                    <a:cubicBezTo>
                      <a:pt x="19" y="206"/>
                      <a:pt x="4" y="254"/>
                      <a:pt x="17" y="270"/>
                    </a:cubicBezTo>
                    <a:cubicBezTo>
                      <a:pt x="25" y="279"/>
                      <a:pt x="42" y="283"/>
                      <a:pt x="50" y="284"/>
                    </a:cubicBezTo>
                    <a:close/>
                  </a:path>
                </a:pathLst>
              </a:custGeom>
              <a:solidFill>
                <a:srgbClr val="E853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02" name="Freeform 4437"/>
              <p:cNvSpPr>
                <a:spLocks/>
              </p:cNvSpPr>
              <p:nvPr/>
            </p:nvSpPr>
            <p:spPr bwMode="auto">
              <a:xfrm>
                <a:off x="2347" y="3365"/>
                <a:ext cx="53" cy="250"/>
              </a:xfrm>
              <a:custGeom>
                <a:avLst/>
                <a:gdLst>
                  <a:gd name="T0" fmla="*/ 488 w 29"/>
                  <a:gd name="T1" fmla="*/ 103316 h 128"/>
                  <a:gd name="T2" fmla="*/ 6115 w 29"/>
                  <a:gd name="T3" fmla="*/ 55969 h 128"/>
                  <a:gd name="T4" fmla="*/ 7979 w 29"/>
                  <a:gd name="T5" fmla="*/ 0 h 128"/>
                  <a:gd name="T6" fmla="*/ 10945 w 29"/>
                  <a:gd name="T7" fmla="*/ 41299 h 128"/>
                  <a:gd name="T8" fmla="*/ 488 w 29"/>
                  <a:gd name="T9" fmla="*/ 103316 h 1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128"/>
                  <a:gd name="T17" fmla="*/ 29 w 29"/>
                  <a:gd name="T18" fmla="*/ 128 h 1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128">
                    <a:moveTo>
                      <a:pt x="1" y="128"/>
                    </a:moveTo>
                    <a:cubicBezTo>
                      <a:pt x="1" y="109"/>
                      <a:pt x="5" y="89"/>
                      <a:pt x="15" y="69"/>
                    </a:cubicBezTo>
                    <a:cubicBezTo>
                      <a:pt x="25" y="49"/>
                      <a:pt x="26" y="26"/>
                      <a:pt x="19" y="0"/>
                    </a:cubicBezTo>
                    <a:cubicBezTo>
                      <a:pt x="21" y="12"/>
                      <a:pt x="29" y="33"/>
                      <a:pt x="26" y="51"/>
                    </a:cubicBezTo>
                    <a:cubicBezTo>
                      <a:pt x="22" y="70"/>
                      <a:pt x="0" y="104"/>
                      <a:pt x="1" y="128"/>
                    </a:cubicBezTo>
                    <a:close/>
                  </a:path>
                </a:pathLst>
              </a:custGeom>
              <a:solidFill>
                <a:srgbClr val="D04B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03" name="Freeform 4438"/>
              <p:cNvSpPr>
                <a:spLocks/>
              </p:cNvSpPr>
              <p:nvPr/>
            </p:nvSpPr>
            <p:spPr bwMode="auto">
              <a:xfrm>
                <a:off x="2673" y="3615"/>
                <a:ext cx="77" cy="80"/>
              </a:xfrm>
              <a:custGeom>
                <a:avLst/>
                <a:gdLst>
                  <a:gd name="T0" fmla="*/ 7253 w 42"/>
                  <a:gd name="T1" fmla="*/ 0 h 41"/>
                  <a:gd name="T2" fmla="*/ 7253 w 42"/>
                  <a:gd name="T3" fmla="*/ 0 h 41"/>
                  <a:gd name="T4" fmla="*/ 7253 w 42"/>
                  <a:gd name="T5" fmla="*/ 0 h 41"/>
                  <a:gd name="T6" fmla="*/ 18042 w 42"/>
                  <a:gd name="T7" fmla="*/ 32732 h 41"/>
                  <a:gd name="T8" fmla="*/ 9192 w 42"/>
                  <a:gd name="T9" fmla="*/ 29411 h 41"/>
                  <a:gd name="T10" fmla="*/ 0 w 42"/>
                  <a:gd name="T11" fmla="*/ 32732 h 41"/>
                  <a:gd name="T12" fmla="*/ 0 w 42"/>
                  <a:gd name="T13" fmla="*/ 32732 h 41"/>
                  <a:gd name="T14" fmla="*/ 7253 w 42"/>
                  <a:gd name="T15" fmla="*/ 0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41"/>
                  <a:gd name="T26" fmla="*/ 42 w 42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41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7"/>
                      <a:pt x="27" y="32"/>
                      <a:pt x="42" y="41"/>
                    </a:cubicBezTo>
                    <a:cubicBezTo>
                      <a:pt x="36" y="39"/>
                      <a:pt x="28" y="37"/>
                      <a:pt x="21" y="37"/>
                    </a:cubicBezTo>
                    <a:cubicBezTo>
                      <a:pt x="14" y="37"/>
                      <a:pt x="6" y="39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2" y="32"/>
                      <a:pt x="17" y="17"/>
                      <a:pt x="17" y="0"/>
                    </a:cubicBezTo>
                    <a:close/>
                  </a:path>
                </a:pathLst>
              </a:custGeom>
              <a:solidFill>
                <a:srgbClr val="002C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04" name="Freeform 4439"/>
              <p:cNvSpPr>
                <a:spLocks/>
              </p:cNvSpPr>
              <p:nvPr/>
            </p:nvSpPr>
            <p:spPr bwMode="auto">
              <a:xfrm>
                <a:off x="2466" y="3379"/>
                <a:ext cx="42" cy="119"/>
              </a:xfrm>
              <a:custGeom>
                <a:avLst/>
                <a:gdLst>
                  <a:gd name="T0" fmla="*/ 3311 w 23"/>
                  <a:gd name="T1" fmla="*/ 0 h 61"/>
                  <a:gd name="T2" fmla="*/ 1077 w 23"/>
                  <a:gd name="T3" fmla="*/ 14268 h 61"/>
                  <a:gd name="T4" fmla="*/ 5829 w 23"/>
                  <a:gd name="T5" fmla="*/ 35294 h 61"/>
                  <a:gd name="T6" fmla="*/ 9518 w 23"/>
                  <a:gd name="T7" fmla="*/ 47842 h 61"/>
                  <a:gd name="T8" fmla="*/ 9518 w 23"/>
                  <a:gd name="T9" fmla="*/ 47842 h 61"/>
                  <a:gd name="T10" fmla="*/ 5425 w 23"/>
                  <a:gd name="T11" fmla="*/ 37551 h 61"/>
                  <a:gd name="T12" fmla="*/ 0 w 23"/>
                  <a:gd name="T13" fmla="*/ 15930 h 61"/>
                  <a:gd name="T14" fmla="*/ 3311 w 23"/>
                  <a:gd name="T15" fmla="*/ 0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"/>
                  <a:gd name="T25" fmla="*/ 0 h 61"/>
                  <a:gd name="T26" fmla="*/ 23 w 23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" h="61">
                    <a:moveTo>
                      <a:pt x="8" y="0"/>
                    </a:moveTo>
                    <a:cubicBezTo>
                      <a:pt x="5" y="4"/>
                      <a:pt x="3" y="11"/>
                      <a:pt x="3" y="18"/>
                    </a:cubicBezTo>
                    <a:cubicBezTo>
                      <a:pt x="3" y="28"/>
                      <a:pt x="8" y="40"/>
                      <a:pt x="14" y="44"/>
                    </a:cubicBezTo>
                    <a:cubicBezTo>
                      <a:pt x="19" y="46"/>
                      <a:pt x="22" y="55"/>
                      <a:pt x="23" y="60"/>
                    </a:cubicBezTo>
                    <a:cubicBezTo>
                      <a:pt x="23" y="61"/>
                      <a:pt x="23" y="61"/>
                      <a:pt x="23" y="60"/>
                    </a:cubicBezTo>
                    <a:cubicBezTo>
                      <a:pt x="21" y="56"/>
                      <a:pt x="17" y="49"/>
                      <a:pt x="13" y="47"/>
                    </a:cubicBezTo>
                    <a:cubicBezTo>
                      <a:pt x="4" y="42"/>
                      <a:pt x="0" y="33"/>
                      <a:pt x="0" y="20"/>
                    </a:cubicBezTo>
                    <a:cubicBezTo>
                      <a:pt x="0" y="12"/>
                      <a:pt x="4" y="5"/>
                      <a:pt x="8" y="0"/>
                    </a:cubicBezTo>
                    <a:close/>
                  </a:path>
                </a:pathLst>
              </a:custGeom>
              <a:solidFill>
                <a:srgbClr val="EC77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05" name="Freeform 4440"/>
              <p:cNvSpPr>
                <a:spLocks/>
              </p:cNvSpPr>
              <p:nvPr/>
            </p:nvSpPr>
            <p:spPr bwMode="auto">
              <a:xfrm>
                <a:off x="2461" y="3400"/>
                <a:ext cx="35" cy="69"/>
              </a:xfrm>
              <a:custGeom>
                <a:avLst/>
                <a:gdLst>
                  <a:gd name="T0" fmla="*/ 2651 w 19"/>
                  <a:gd name="T1" fmla="*/ 0 h 35"/>
                  <a:gd name="T2" fmla="*/ 8490 w 19"/>
                  <a:gd name="T3" fmla="*/ 30991 h 35"/>
                  <a:gd name="T4" fmla="*/ 2651 w 19"/>
                  <a:gd name="T5" fmla="*/ 0 h 35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35"/>
                  <a:gd name="T11" fmla="*/ 19 w 19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35">
                    <a:moveTo>
                      <a:pt x="6" y="0"/>
                    </a:moveTo>
                    <a:cubicBezTo>
                      <a:pt x="5" y="6"/>
                      <a:pt x="4" y="22"/>
                      <a:pt x="19" y="35"/>
                    </a:cubicBezTo>
                    <a:cubicBezTo>
                      <a:pt x="10" y="29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06" name="Freeform 4441"/>
              <p:cNvSpPr>
                <a:spLocks/>
              </p:cNvSpPr>
              <p:nvPr/>
            </p:nvSpPr>
            <p:spPr bwMode="auto">
              <a:xfrm>
                <a:off x="2655" y="3264"/>
                <a:ext cx="31" cy="78"/>
              </a:xfrm>
              <a:custGeom>
                <a:avLst/>
                <a:gdLst>
                  <a:gd name="T0" fmla="*/ 2422 w 17"/>
                  <a:gd name="T1" fmla="*/ 0 h 40"/>
                  <a:gd name="T2" fmla="*/ 6980 w 17"/>
                  <a:gd name="T3" fmla="*/ 31721 h 40"/>
                  <a:gd name="T4" fmla="*/ 2422 w 17"/>
                  <a:gd name="T5" fmla="*/ 0 h 40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40"/>
                  <a:gd name="T11" fmla="*/ 17 w 17"/>
                  <a:gd name="T12" fmla="*/ 40 h 4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40">
                    <a:moveTo>
                      <a:pt x="6" y="0"/>
                    </a:moveTo>
                    <a:cubicBezTo>
                      <a:pt x="4" y="7"/>
                      <a:pt x="4" y="26"/>
                      <a:pt x="17" y="40"/>
                    </a:cubicBezTo>
                    <a:cubicBezTo>
                      <a:pt x="9" y="34"/>
                      <a:pt x="0" y="2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07" name="Freeform 4442"/>
              <p:cNvSpPr>
                <a:spLocks/>
              </p:cNvSpPr>
              <p:nvPr/>
            </p:nvSpPr>
            <p:spPr bwMode="auto">
              <a:xfrm>
                <a:off x="2545" y="3248"/>
                <a:ext cx="38" cy="111"/>
              </a:xfrm>
              <a:custGeom>
                <a:avLst/>
                <a:gdLst>
                  <a:gd name="T0" fmla="*/ 4942 w 21"/>
                  <a:gd name="T1" fmla="*/ 865 h 57"/>
                  <a:gd name="T2" fmla="*/ 6902 w 21"/>
                  <a:gd name="T3" fmla="*/ 14009 h 57"/>
                  <a:gd name="T4" fmla="*/ 2731 w 21"/>
                  <a:gd name="T5" fmla="*/ 35351 h 57"/>
                  <a:gd name="T6" fmla="*/ 461 w 21"/>
                  <a:gd name="T7" fmla="*/ 44721 h 57"/>
                  <a:gd name="T8" fmla="*/ 834 w 21"/>
                  <a:gd name="T9" fmla="*/ 43857 h 57"/>
                  <a:gd name="T10" fmla="*/ 2848 w 21"/>
                  <a:gd name="T11" fmla="*/ 37072 h 57"/>
                  <a:gd name="T12" fmla="*/ 7933 w 21"/>
                  <a:gd name="T13" fmla="*/ 16580 h 57"/>
                  <a:gd name="T14" fmla="*/ 4942 w 21"/>
                  <a:gd name="T15" fmla="*/ 0 h 57"/>
                  <a:gd name="T16" fmla="*/ 4942 w 21"/>
                  <a:gd name="T17" fmla="*/ 865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7"/>
                  <a:gd name="T29" fmla="*/ 21 w 21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7">
                    <a:moveTo>
                      <a:pt x="13" y="1"/>
                    </a:moveTo>
                    <a:cubicBezTo>
                      <a:pt x="16" y="4"/>
                      <a:pt x="18" y="12"/>
                      <a:pt x="18" y="18"/>
                    </a:cubicBezTo>
                    <a:cubicBezTo>
                      <a:pt x="18" y="28"/>
                      <a:pt x="13" y="41"/>
                      <a:pt x="7" y="45"/>
                    </a:cubicBezTo>
                    <a:cubicBezTo>
                      <a:pt x="0" y="49"/>
                      <a:pt x="2" y="55"/>
                      <a:pt x="1" y="57"/>
                    </a:cubicBezTo>
                    <a:cubicBezTo>
                      <a:pt x="1" y="57"/>
                      <a:pt x="1" y="57"/>
                      <a:pt x="2" y="56"/>
                    </a:cubicBezTo>
                    <a:cubicBezTo>
                      <a:pt x="1" y="52"/>
                      <a:pt x="4" y="50"/>
                      <a:pt x="8" y="47"/>
                    </a:cubicBezTo>
                    <a:cubicBezTo>
                      <a:pt x="17" y="42"/>
                      <a:pt x="21" y="33"/>
                      <a:pt x="21" y="21"/>
                    </a:cubicBezTo>
                    <a:cubicBezTo>
                      <a:pt x="21" y="12"/>
                      <a:pt x="17" y="6"/>
                      <a:pt x="13" y="0"/>
                    </a:cubicBez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EC77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08" name="Freeform 4443"/>
              <p:cNvSpPr>
                <a:spLocks/>
              </p:cNvSpPr>
              <p:nvPr/>
            </p:nvSpPr>
            <p:spPr bwMode="auto">
              <a:xfrm>
                <a:off x="2549" y="3115"/>
                <a:ext cx="38" cy="110"/>
              </a:xfrm>
              <a:custGeom>
                <a:avLst/>
                <a:gdLst>
                  <a:gd name="T0" fmla="*/ 4558 w 21"/>
                  <a:gd name="T1" fmla="*/ 0 h 56"/>
                  <a:gd name="T2" fmla="*/ 6902 w 21"/>
                  <a:gd name="T3" fmla="*/ 15317 h 56"/>
                  <a:gd name="T4" fmla="*/ 2293 w 21"/>
                  <a:gd name="T5" fmla="*/ 37457 h 56"/>
                  <a:gd name="T6" fmla="*/ 461 w 21"/>
                  <a:gd name="T7" fmla="*/ 47848 h 56"/>
                  <a:gd name="T8" fmla="*/ 461 w 21"/>
                  <a:gd name="T9" fmla="*/ 47848 h 56"/>
                  <a:gd name="T10" fmla="*/ 2848 w 21"/>
                  <a:gd name="T11" fmla="*/ 40154 h 56"/>
                  <a:gd name="T12" fmla="*/ 7933 w 21"/>
                  <a:gd name="T13" fmla="*/ 17046 h 56"/>
                  <a:gd name="T14" fmla="*/ 4942 w 21"/>
                  <a:gd name="T15" fmla="*/ 0 h 56"/>
                  <a:gd name="T16" fmla="*/ 4558 w 21"/>
                  <a:gd name="T17" fmla="*/ 0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6"/>
                  <a:gd name="T29" fmla="*/ 21 w 21"/>
                  <a:gd name="T30" fmla="*/ 56 h 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6">
                    <a:moveTo>
                      <a:pt x="12" y="0"/>
                    </a:moveTo>
                    <a:cubicBezTo>
                      <a:pt x="15" y="4"/>
                      <a:pt x="18" y="11"/>
                      <a:pt x="18" y="18"/>
                    </a:cubicBezTo>
                    <a:cubicBezTo>
                      <a:pt x="18" y="27"/>
                      <a:pt x="13" y="40"/>
                      <a:pt x="6" y="44"/>
                    </a:cubicBezTo>
                    <a:cubicBezTo>
                      <a:pt x="0" y="49"/>
                      <a:pt x="1" y="55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51"/>
                      <a:pt x="4" y="49"/>
                      <a:pt x="8" y="47"/>
                    </a:cubicBezTo>
                    <a:cubicBezTo>
                      <a:pt x="17" y="41"/>
                      <a:pt x="21" y="33"/>
                      <a:pt x="21" y="20"/>
                    </a:cubicBezTo>
                    <a:cubicBezTo>
                      <a:pt x="21" y="12"/>
                      <a:pt x="17" y="5"/>
                      <a:pt x="13" y="0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EC77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09" name="Freeform 4444"/>
              <p:cNvSpPr>
                <a:spLocks/>
              </p:cNvSpPr>
              <p:nvPr/>
            </p:nvSpPr>
            <p:spPr bwMode="auto">
              <a:xfrm>
                <a:off x="2408" y="3084"/>
                <a:ext cx="93" cy="275"/>
              </a:xfrm>
              <a:custGeom>
                <a:avLst/>
                <a:gdLst>
                  <a:gd name="T0" fmla="*/ 7320 w 51"/>
                  <a:gd name="T1" fmla="*/ 11070 h 141"/>
                  <a:gd name="T2" fmla="*/ 16773 w 51"/>
                  <a:gd name="T3" fmla="*/ 44536 h 141"/>
                  <a:gd name="T4" fmla="*/ 18392 w 51"/>
                  <a:gd name="T5" fmla="*/ 58830 h 141"/>
                  <a:gd name="T6" fmla="*/ 14275 w 51"/>
                  <a:gd name="T7" fmla="*/ 71830 h 141"/>
                  <a:gd name="T8" fmla="*/ 13348 w 51"/>
                  <a:gd name="T9" fmla="*/ 81244 h 141"/>
                  <a:gd name="T10" fmla="*/ 17827 w 51"/>
                  <a:gd name="T11" fmla="*/ 102803 h 141"/>
                  <a:gd name="T12" fmla="*/ 19778 w 51"/>
                  <a:gd name="T13" fmla="*/ 111416 h 141"/>
                  <a:gd name="T14" fmla="*/ 19778 w 51"/>
                  <a:gd name="T15" fmla="*/ 111416 h 141"/>
                  <a:gd name="T16" fmla="*/ 17362 w 51"/>
                  <a:gd name="T17" fmla="*/ 104020 h 141"/>
                  <a:gd name="T18" fmla="*/ 11390 w 51"/>
                  <a:gd name="T19" fmla="*/ 83709 h 141"/>
                  <a:gd name="T20" fmla="*/ 16288 w 51"/>
                  <a:gd name="T21" fmla="*/ 54216 h 141"/>
                  <a:gd name="T22" fmla="*/ 6510 w 51"/>
                  <a:gd name="T23" fmla="*/ 11880 h 141"/>
                  <a:gd name="T24" fmla="*/ 0 w 51"/>
                  <a:gd name="T25" fmla="*/ 868 h 141"/>
                  <a:gd name="T26" fmla="*/ 7320 w 51"/>
                  <a:gd name="T27" fmla="*/ 11070 h 1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1"/>
                  <a:gd name="T43" fmla="*/ 0 h 141"/>
                  <a:gd name="T44" fmla="*/ 51 w 51"/>
                  <a:gd name="T45" fmla="*/ 141 h 1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1" h="141">
                    <a:moveTo>
                      <a:pt x="18" y="14"/>
                    </a:moveTo>
                    <a:cubicBezTo>
                      <a:pt x="24" y="24"/>
                      <a:pt x="33" y="46"/>
                      <a:pt x="41" y="56"/>
                    </a:cubicBezTo>
                    <a:cubicBezTo>
                      <a:pt x="46" y="63"/>
                      <a:pt x="50" y="66"/>
                      <a:pt x="45" y="74"/>
                    </a:cubicBezTo>
                    <a:cubicBezTo>
                      <a:pt x="39" y="83"/>
                      <a:pt x="38" y="84"/>
                      <a:pt x="35" y="90"/>
                    </a:cubicBezTo>
                    <a:cubicBezTo>
                      <a:pt x="34" y="94"/>
                      <a:pt x="33" y="98"/>
                      <a:pt x="33" y="102"/>
                    </a:cubicBezTo>
                    <a:cubicBezTo>
                      <a:pt x="33" y="112"/>
                      <a:pt x="38" y="125"/>
                      <a:pt x="44" y="129"/>
                    </a:cubicBezTo>
                    <a:cubicBezTo>
                      <a:pt x="51" y="133"/>
                      <a:pt x="49" y="139"/>
                      <a:pt x="49" y="140"/>
                    </a:cubicBezTo>
                    <a:cubicBezTo>
                      <a:pt x="49" y="140"/>
                      <a:pt x="49" y="141"/>
                      <a:pt x="49" y="140"/>
                    </a:cubicBezTo>
                    <a:cubicBezTo>
                      <a:pt x="49" y="135"/>
                      <a:pt x="47" y="134"/>
                      <a:pt x="43" y="131"/>
                    </a:cubicBezTo>
                    <a:cubicBezTo>
                      <a:pt x="34" y="126"/>
                      <a:pt x="28" y="117"/>
                      <a:pt x="28" y="105"/>
                    </a:cubicBezTo>
                    <a:cubicBezTo>
                      <a:pt x="27" y="82"/>
                      <a:pt x="42" y="77"/>
                      <a:pt x="40" y="68"/>
                    </a:cubicBezTo>
                    <a:cubicBezTo>
                      <a:pt x="38" y="58"/>
                      <a:pt x="20" y="22"/>
                      <a:pt x="16" y="15"/>
                    </a:cubicBezTo>
                    <a:cubicBezTo>
                      <a:pt x="12" y="8"/>
                      <a:pt x="5" y="0"/>
                      <a:pt x="0" y="1"/>
                    </a:cubicBezTo>
                    <a:cubicBezTo>
                      <a:pt x="5" y="0"/>
                      <a:pt x="12" y="4"/>
                      <a:pt x="18" y="14"/>
                    </a:cubicBezTo>
                    <a:close/>
                  </a:path>
                </a:pathLst>
              </a:custGeom>
              <a:solidFill>
                <a:srgbClr val="EC77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10" name="Freeform 4445"/>
              <p:cNvSpPr>
                <a:spLocks/>
              </p:cNvSpPr>
              <p:nvPr/>
            </p:nvSpPr>
            <p:spPr bwMode="auto">
              <a:xfrm>
                <a:off x="2455" y="3272"/>
                <a:ext cx="37" cy="66"/>
              </a:xfrm>
              <a:custGeom>
                <a:avLst/>
                <a:gdLst>
                  <a:gd name="T0" fmla="*/ 3254 w 20"/>
                  <a:gd name="T1" fmla="*/ 0 h 34"/>
                  <a:gd name="T2" fmla="*/ 9333 w 20"/>
                  <a:gd name="T3" fmla="*/ 25740 h 34"/>
                  <a:gd name="T4" fmla="*/ 3254 w 20"/>
                  <a:gd name="T5" fmla="*/ 0 h 34"/>
                  <a:gd name="T6" fmla="*/ 0 60000 65536"/>
                  <a:gd name="T7" fmla="*/ 0 60000 65536"/>
                  <a:gd name="T8" fmla="*/ 0 60000 65536"/>
                  <a:gd name="T9" fmla="*/ 0 w 20"/>
                  <a:gd name="T10" fmla="*/ 0 h 34"/>
                  <a:gd name="T11" fmla="*/ 20 w 20"/>
                  <a:gd name="T12" fmla="*/ 34 h 3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" h="34">
                    <a:moveTo>
                      <a:pt x="7" y="0"/>
                    </a:moveTo>
                    <a:cubicBezTo>
                      <a:pt x="6" y="6"/>
                      <a:pt x="5" y="22"/>
                      <a:pt x="20" y="34"/>
                    </a:cubicBezTo>
                    <a:cubicBezTo>
                      <a:pt x="11" y="29"/>
                      <a:pt x="0" y="18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11" name="Freeform 4446"/>
              <p:cNvSpPr>
                <a:spLocks/>
              </p:cNvSpPr>
              <p:nvPr/>
            </p:nvSpPr>
            <p:spPr bwMode="auto">
              <a:xfrm>
                <a:off x="2530" y="3379"/>
                <a:ext cx="52" cy="170"/>
              </a:xfrm>
              <a:custGeom>
                <a:avLst/>
                <a:gdLst>
                  <a:gd name="T0" fmla="*/ 9230 w 28"/>
                  <a:gd name="T1" fmla="*/ 889 h 87"/>
                  <a:gd name="T2" fmla="*/ 12016 w 28"/>
                  <a:gd name="T3" fmla="*/ 14475 h 87"/>
                  <a:gd name="T4" fmla="*/ 6411 w 28"/>
                  <a:gd name="T5" fmla="*/ 34784 h 87"/>
                  <a:gd name="T6" fmla="*/ 2832 w 28"/>
                  <a:gd name="T7" fmla="*/ 43184 h 87"/>
                  <a:gd name="T8" fmla="*/ 0 w 28"/>
                  <a:gd name="T9" fmla="*/ 70587 h 87"/>
                  <a:gd name="T10" fmla="*/ 0 w 28"/>
                  <a:gd name="T11" fmla="*/ 70587 h 87"/>
                  <a:gd name="T12" fmla="*/ 6756 w 28"/>
                  <a:gd name="T13" fmla="*/ 38281 h 87"/>
                  <a:gd name="T14" fmla="*/ 13696 w 28"/>
                  <a:gd name="T15" fmla="*/ 16980 h 87"/>
                  <a:gd name="T16" fmla="*/ 9230 w 28"/>
                  <a:gd name="T17" fmla="*/ 0 h 87"/>
                  <a:gd name="T18" fmla="*/ 9230 w 28"/>
                  <a:gd name="T19" fmla="*/ 889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8"/>
                  <a:gd name="T31" fmla="*/ 0 h 87"/>
                  <a:gd name="T32" fmla="*/ 28 w 28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8" h="87">
                    <a:moveTo>
                      <a:pt x="19" y="1"/>
                    </a:moveTo>
                    <a:cubicBezTo>
                      <a:pt x="22" y="5"/>
                      <a:pt x="25" y="12"/>
                      <a:pt x="25" y="18"/>
                    </a:cubicBezTo>
                    <a:cubicBezTo>
                      <a:pt x="25" y="28"/>
                      <a:pt x="20" y="39"/>
                      <a:pt x="13" y="43"/>
                    </a:cubicBezTo>
                    <a:cubicBezTo>
                      <a:pt x="9" y="44"/>
                      <a:pt x="7" y="50"/>
                      <a:pt x="6" y="53"/>
                    </a:cubicBezTo>
                    <a:cubicBezTo>
                      <a:pt x="6" y="54"/>
                      <a:pt x="0" y="78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77"/>
                      <a:pt x="10" y="50"/>
                      <a:pt x="14" y="47"/>
                    </a:cubicBezTo>
                    <a:cubicBezTo>
                      <a:pt x="23" y="42"/>
                      <a:pt x="28" y="33"/>
                      <a:pt x="28" y="21"/>
                    </a:cubicBezTo>
                    <a:cubicBezTo>
                      <a:pt x="28" y="12"/>
                      <a:pt x="24" y="6"/>
                      <a:pt x="19" y="0"/>
                    </a:cubicBez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EC77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12" name="Freeform 4447"/>
              <p:cNvSpPr>
                <a:spLocks/>
              </p:cNvSpPr>
              <p:nvPr/>
            </p:nvSpPr>
            <p:spPr bwMode="auto">
              <a:xfrm>
                <a:off x="2721" y="3233"/>
                <a:ext cx="53" cy="107"/>
              </a:xfrm>
              <a:custGeom>
                <a:avLst/>
                <a:gdLst>
                  <a:gd name="T0" fmla="*/ 8454 w 29"/>
                  <a:gd name="T1" fmla="*/ 0 h 55"/>
                  <a:gd name="T2" fmla="*/ 10474 w 29"/>
                  <a:gd name="T3" fmla="*/ 13939 h 55"/>
                  <a:gd name="T4" fmla="*/ 5989 w 29"/>
                  <a:gd name="T5" fmla="*/ 32802 h 55"/>
                  <a:gd name="T6" fmla="*/ 0 w 29"/>
                  <a:gd name="T7" fmla="*/ 41860 h 55"/>
                  <a:gd name="T8" fmla="*/ 488 w 29"/>
                  <a:gd name="T9" fmla="*/ 41860 h 55"/>
                  <a:gd name="T10" fmla="*/ 6115 w 29"/>
                  <a:gd name="T11" fmla="*/ 35139 h 55"/>
                  <a:gd name="T12" fmla="*/ 12024 w 29"/>
                  <a:gd name="T13" fmla="*/ 15601 h 55"/>
                  <a:gd name="T14" fmla="*/ 8454 w 29"/>
                  <a:gd name="T15" fmla="*/ 0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55"/>
                  <a:gd name="T26" fmla="*/ 29 w 29"/>
                  <a:gd name="T27" fmla="*/ 55 h 5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55">
                    <a:moveTo>
                      <a:pt x="20" y="0"/>
                    </a:moveTo>
                    <a:cubicBezTo>
                      <a:pt x="23" y="4"/>
                      <a:pt x="25" y="12"/>
                      <a:pt x="25" y="18"/>
                    </a:cubicBezTo>
                    <a:cubicBezTo>
                      <a:pt x="25" y="28"/>
                      <a:pt x="20" y="38"/>
                      <a:pt x="14" y="42"/>
                    </a:cubicBezTo>
                    <a:cubicBezTo>
                      <a:pt x="8" y="45"/>
                      <a:pt x="0" y="52"/>
                      <a:pt x="0" y="54"/>
                    </a:cubicBezTo>
                    <a:cubicBezTo>
                      <a:pt x="1" y="55"/>
                      <a:pt x="1" y="54"/>
                      <a:pt x="1" y="54"/>
                    </a:cubicBezTo>
                    <a:cubicBezTo>
                      <a:pt x="1" y="50"/>
                      <a:pt x="13" y="46"/>
                      <a:pt x="15" y="45"/>
                    </a:cubicBezTo>
                    <a:cubicBezTo>
                      <a:pt x="24" y="40"/>
                      <a:pt x="29" y="33"/>
                      <a:pt x="29" y="20"/>
                    </a:cubicBezTo>
                    <a:cubicBezTo>
                      <a:pt x="29" y="12"/>
                      <a:pt x="24" y="5"/>
                      <a:pt x="20" y="0"/>
                    </a:cubicBezTo>
                    <a:close/>
                  </a:path>
                </a:pathLst>
              </a:custGeom>
              <a:solidFill>
                <a:srgbClr val="EC77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13" name="Freeform 4448"/>
              <p:cNvSpPr>
                <a:spLocks/>
              </p:cNvSpPr>
              <p:nvPr/>
            </p:nvSpPr>
            <p:spPr bwMode="auto">
              <a:xfrm>
                <a:off x="2594" y="3070"/>
                <a:ext cx="94" cy="129"/>
              </a:xfrm>
              <a:custGeom>
                <a:avLst/>
                <a:gdLst>
                  <a:gd name="T0" fmla="*/ 0 w 51"/>
                  <a:gd name="T1" fmla="*/ 2510 h 66"/>
                  <a:gd name="T2" fmla="*/ 20380 w 51"/>
                  <a:gd name="T3" fmla="*/ 19628 h 66"/>
                  <a:gd name="T4" fmla="*/ 22612 w 51"/>
                  <a:gd name="T5" fmla="*/ 53740 h 66"/>
                  <a:gd name="T6" fmla="*/ 0 w 51"/>
                  <a:gd name="T7" fmla="*/ 2510 h 6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"/>
                  <a:gd name="T13" fmla="*/ 0 h 66"/>
                  <a:gd name="T14" fmla="*/ 51 w 51"/>
                  <a:gd name="T15" fmla="*/ 66 h 6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" h="66">
                    <a:moveTo>
                      <a:pt x="0" y="3"/>
                    </a:moveTo>
                    <a:cubicBezTo>
                      <a:pt x="15" y="0"/>
                      <a:pt x="39" y="10"/>
                      <a:pt x="45" y="24"/>
                    </a:cubicBezTo>
                    <a:cubicBezTo>
                      <a:pt x="51" y="38"/>
                      <a:pt x="50" y="66"/>
                      <a:pt x="50" y="66"/>
                    </a:cubicBezTo>
                    <a:cubicBezTo>
                      <a:pt x="46" y="46"/>
                      <a:pt x="45" y="8"/>
                      <a:pt x="0" y="3"/>
                    </a:cubicBezTo>
                    <a:close/>
                  </a:path>
                </a:pathLst>
              </a:custGeom>
              <a:solidFill>
                <a:srgbClr val="EC77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14" name="Freeform 4449"/>
              <p:cNvSpPr>
                <a:spLocks/>
              </p:cNvSpPr>
              <p:nvPr/>
            </p:nvSpPr>
            <p:spPr bwMode="auto">
              <a:xfrm>
                <a:off x="2525" y="3565"/>
                <a:ext cx="154" cy="187"/>
              </a:xfrm>
              <a:custGeom>
                <a:avLst/>
                <a:gdLst>
                  <a:gd name="T0" fmla="*/ 1177 w 84"/>
                  <a:gd name="T1" fmla="*/ 0 h 96"/>
                  <a:gd name="T2" fmla="*/ 21103 w 84"/>
                  <a:gd name="T3" fmla="*/ 57458 h 96"/>
                  <a:gd name="T4" fmla="*/ 35990 w 84"/>
                  <a:gd name="T5" fmla="*/ 47251 h 96"/>
                  <a:gd name="T6" fmla="*/ 1177 w 84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4"/>
                  <a:gd name="T13" fmla="*/ 0 h 96"/>
                  <a:gd name="T14" fmla="*/ 84 w 84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4" h="96">
                    <a:moveTo>
                      <a:pt x="3" y="0"/>
                    </a:moveTo>
                    <a:cubicBezTo>
                      <a:pt x="3" y="22"/>
                      <a:pt x="0" y="74"/>
                      <a:pt x="49" y="73"/>
                    </a:cubicBezTo>
                    <a:cubicBezTo>
                      <a:pt x="67" y="73"/>
                      <a:pt x="81" y="65"/>
                      <a:pt x="84" y="60"/>
                    </a:cubicBezTo>
                    <a:cubicBezTo>
                      <a:pt x="78" y="66"/>
                      <a:pt x="10" y="96"/>
                      <a:pt x="3" y="0"/>
                    </a:cubicBezTo>
                    <a:close/>
                  </a:path>
                </a:pathLst>
              </a:custGeom>
              <a:solidFill>
                <a:srgbClr val="E853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15" name="Freeform 4450"/>
              <p:cNvSpPr>
                <a:spLocks/>
              </p:cNvSpPr>
              <p:nvPr/>
            </p:nvSpPr>
            <p:spPr bwMode="auto">
              <a:xfrm>
                <a:off x="2708" y="3385"/>
                <a:ext cx="178" cy="336"/>
              </a:xfrm>
              <a:custGeom>
                <a:avLst/>
                <a:gdLst>
                  <a:gd name="T0" fmla="*/ 42039 w 97"/>
                  <a:gd name="T1" fmla="*/ 115586 h 172"/>
                  <a:gd name="T2" fmla="*/ 16049 w 97"/>
                  <a:gd name="T3" fmla="*/ 130831 h 172"/>
                  <a:gd name="T4" fmla="*/ 919 w 97"/>
                  <a:gd name="T5" fmla="*/ 100310 h 172"/>
                  <a:gd name="T6" fmla="*/ 501 w 97"/>
                  <a:gd name="T7" fmla="*/ 0 h 172"/>
                  <a:gd name="T8" fmla="*/ 9384 w 97"/>
                  <a:gd name="T9" fmla="*/ 113021 h 172"/>
                  <a:gd name="T10" fmla="*/ 42039 w 97"/>
                  <a:gd name="T11" fmla="*/ 115586 h 1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7"/>
                  <a:gd name="T19" fmla="*/ 0 h 172"/>
                  <a:gd name="T20" fmla="*/ 97 w 97"/>
                  <a:gd name="T21" fmla="*/ 172 h 17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7" h="172">
                    <a:moveTo>
                      <a:pt x="97" y="143"/>
                    </a:moveTo>
                    <a:cubicBezTo>
                      <a:pt x="91" y="154"/>
                      <a:pt x="62" y="172"/>
                      <a:pt x="37" y="162"/>
                    </a:cubicBezTo>
                    <a:cubicBezTo>
                      <a:pt x="14" y="153"/>
                      <a:pt x="4" y="134"/>
                      <a:pt x="2" y="124"/>
                    </a:cubicBezTo>
                    <a:cubicBezTo>
                      <a:pt x="0" y="113"/>
                      <a:pt x="1" y="8"/>
                      <a:pt x="1" y="0"/>
                    </a:cubicBezTo>
                    <a:cubicBezTo>
                      <a:pt x="4" y="20"/>
                      <a:pt x="1" y="119"/>
                      <a:pt x="22" y="140"/>
                    </a:cubicBezTo>
                    <a:cubicBezTo>
                      <a:pt x="47" y="168"/>
                      <a:pt x="87" y="158"/>
                      <a:pt x="97" y="143"/>
                    </a:cubicBezTo>
                    <a:close/>
                  </a:path>
                </a:pathLst>
              </a:custGeom>
              <a:solidFill>
                <a:srgbClr val="E853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16" name="Freeform 4451"/>
              <p:cNvSpPr>
                <a:spLocks/>
              </p:cNvSpPr>
              <p:nvPr/>
            </p:nvSpPr>
            <p:spPr bwMode="auto">
              <a:xfrm>
                <a:off x="2477" y="3092"/>
                <a:ext cx="96" cy="601"/>
              </a:xfrm>
              <a:custGeom>
                <a:avLst/>
                <a:gdLst>
                  <a:gd name="T0" fmla="*/ 10529 w 52"/>
                  <a:gd name="T1" fmla="*/ 210356 h 308"/>
                  <a:gd name="T2" fmla="*/ 3799 w 52"/>
                  <a:gd name="T3" fmla="*/ 148892 h 308"/>
                  <a:gd name="T4" fmla="*/ 0 w 52"/>
                  <a:gd name="T5" fmla="*/ 131943 h 308"/>
                  <a:gd name="T6" fmla="*/ 1741 w 52"/>
                  <a:gd name="T7" fmla="*/ 120227 h 308"/>
                  <a:gd name="T8" fmla="*/ 1741 w 52"/>
                  <a:gd name="T9" fmla="*/ 121923 h 308"/>
                  <a:gd name="T10" fmla="*/ 7444 w 52"/>
                  <a:gd name="T11" fmla="*/ 151343 h 308"/>
                  <a:gd name="T12" fmla="*/ 11987 w 52"/>
                  <a:gd name="T13" fmla="*/ 150474 h 308"/>
                  <a:gd name="T14" fmla="*/ 16241 w 52"/>
                  <a:gd name="T15" fmla="*/ 132811 h 308"/>
                  <a:gd name="T16" fmla="*/ 12439 w 52"/>
                  <a:gd name="T17" fmla="*/ 116036 h 308"/>
                  <a:gd name="T18" fmla="*/ 12439 w 52"/>
                  <a:gd name="T19" fmla="*/ 99179 h 308"/>
                  <a:gd name="T20" fmla="*/ 17027 w 52"/>
                  <a:gd name="T21" fmla="*/ 81535 h 308"/>
                  <a:gd name="T22" fmla="*/ 15290 w 52"/>
                  <a:gd name="T23" fmla="*/ 67238 h 308"/>
                  <a:gd name="T24" fmla="*/ 11987 w 52"/>
                  <a:gd name="T25" fmla="*/ 47073 h 308"/>
                  <a:gd name="T26" fmla="*/ 20225 w 52"/>
                  <a:gd name="T27" fmla="*/ 21642 h 308"/>
                  <a:gd name="T28" fmla="*/ 17972 w 52"/>
                  <a:gd name="T29" fmla="*/ 0 h 308"/>
                  <a:gd name="T30" fmla="*/ 19713 w 52"/>
                  <a:gd name="T31" fmla="*/ 4874 h 308"/>
                  <a:gd name="T32" fmla="*/ 23906 w 52"/>
                  <a:gd name="T33" fmla="*/ 24124 h 308"/>
                  <a:gd name="T34" fmla="*/ 19438 w 52"/>
                  <a:gd name="T35" fmla="*/ 43114 h 308"/>
                  <a:gd name="T36" fmla="*/ 17365 w 52"/>
                  <a:gd name="T37" fmla="*/ 46189 h 308"/>
                  <a:gd name="T38" fmla="*/ 16422 w 52"/>
                  <a:gd name="T39" fmla="*/ 51296 h 308"/>
                  <a:gd name="T40" fmla="*/ 17972 w 52"/>
                  <a:gd name="T41" fmla="*/ 58309 h 308"/>
                  <a:gd name="T42" fmla="*/ 19438 w 52"/>
                  <a:gd name="T43" fmla="*/ 59889 h 308"/>
                  <a:gd name="T44" fmla="*/ 23490 w 52"/>
                  <a:gd name="T45" fmla="*/ 78444 h 308"/>
                  <a:gd name="T46" fmla="*/ 18851 w 52"/>
                  <a:gd name="T47" fmla="*/ 98369 h 308"/>
                  <a:gd name="T48" fmla="*/ 16422 w 52"/>
                  <a:gd name="T49" fmla="*/ 105093 h 308"/>
                  <a:gd name="T50" fmla="*/ 18480 w 52"/>
                  <a:gd name="T51" fmla="*/ 114371 h 308"/>
                  <a:gd name="T52" fmla="*/ 22375 w 52"/>
                  <a:gd name="T53" fmla="*/ 131943 h 308"/>
                  <a:gd name="T54" fmla="*/ 18851 w 52"/>
                  <a:gd name="T55" fmla="*/ 148892 h 308"/>
                  <a:gd name="T56" fmla="*/ 11987 w 52"/>
                  <a:gd name="T57" fmla="*/ 210356 h 308"/>
                  <a:gd name="T58" fmla="*/ 18851 w 52"/>
                  <a:gd name="T59" fmla="*/ 246578 h 308"/>
                  <a:gd name="T60" fmla="*/ 10955 w 52"/>
                  <a:gd name="T61" fmla="*/ 243992 h 308"/>
                  <a:gd name="T62" fmla="*/ 3799 w 52"/>
                  <a:gd name="T63" fmla="*/ 246578 h 308"/>
                  <a:gd name="T64" fmla="*/ 10529 w 52"/>
                  <a:gd name="T65" fmla="*/ 210356 h 30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2"/>
                  <a:gd name="T100" fmla="*/ 0 h 308"/>
                  <a:gd name="T101" fmla="*/ 52 w 52"/>
                  <a:gd name="T102" fmla="*/ 308 h 30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2" h="308">
                    <a:moveTo>
                      <a:pt x="23" y="263"/>
                    </a:moveTo>
                    <a:cubicBezTo>
                      <a:pt x="23" y="239"/>
                      <a:pt x="24" y="198"/>
                      <a:pt x="8" y="186"/>
                    </a:cubicBezTo>
                    <a:cubicBezTo>
                      <a:pt x="3" y="181"/>
                      <a:pt x="0" y="173"/>
                      <a:pt x="0" y="165"/>
                    </a:cubicBezTo>
                    <a:cubicBezTo>
                      <a:pt x="0" y="159"/>
                      <a:pt x="1" y="154"/>
                      <a:pt x="4" y="150"/>
                    </a:cubicBezTo>
                    <a:cubicBezTo>
                      <a:pt x="4" y="150"/>
                      <a:pt x="4" y="151"/>
                      <a:pt x="4" y="152"/>
                    </a:cubicBezTo>
                    <a:cubicBezTo>
                      <a:pt x="0" y="169"/>
                      <a:pt x="10" y="183"/>
                      <a:pt x="16" y="189"/>
                    </a:cubicBezTo>
                    <a:cubicBezTo>
                      <a:pt x="21" y="195"/>
                      <a:pt x="24" y="196"/>
                      <a:pt x="26" y="188"/>
                    </a:cubicBezTo>
                    <a:cubicBezTo>
                      <a:pt x="28" y="179"/>
                      <a:pt x="35" y="176"/>
                      <a:pt x="35" y="166"/>
                    </a:cubicBezTo>
                    <a:cubicBezTo>
                      <a:pt x="35" y="156"/>
                      <a:pt x="28" y="150"/>
                      <a:pt x="27" y="145"/>
                    </a:cubicBezTo>
                    <a:cubicBezTo>
                      <a:pt x="27" y="140"/>
                      <a:pt x="25" y="133"/>
                      <a:pt x="27" y="124"/>
                    </a:cubicBezTo>
                    <a:cubicBezTo>
                      <a:pt x="30" y="114"/>
                      <a:pt x="37" y="108"/>
                      <a:pt x="37" y="102"/>
                    </a:cubicBezTo>
                    <a:cubicBezTo>
                      <a:pt x="37" y="95"/>
                      <a:pt x="37" y="88"/>
                      <a:pt x="33" y="84"/>
                    </a:cubicBezTo>
                    <a:cubicBezTo>
                      <a:pt x="29" y="80"/>
                      <a:pt x="24" y="78"/>
                      <a:pt x="26" y="59"/>
                    </a:cubicBezTo>
                    <a:cubicBezTo>
                      <a:pt x="28" y="40"/>
                      <a:pt x="45" y="41"/>
                      <a:pt x="44" y="27"/>
                    </a:cubicBezTo>
                    <a:cubicBezTo>
                      <a:pt x="42" y="14"/>
                      <a:pt x="35" y="9"/>
                      <a:pt x="39" y="0"/>
                    </a:cubicBezTo>
                    <a:cubicBezTo>
                      <a:pt x="39" y="3"/>
                      <a:pt x="40" y="5"/>
                      <a:pt x="43" y="6"/>
                    </a:cubicBezTo>
                    <a:cubicBezTo>
                      <a:pt x="50" y="11"/>
                      <a:pt x="52" y="20"/>
                      <a:pt x="52" y="30"/>
                    </a:cubicBezTo>
                    <a:cubicBezTo>
                      <a:pt x="52" y="41"/>
                      <a:pt x="49" y="49"/>
                      <a:pt x="42" y="54"/>
                    </a:cubicBezTo>
                    <a:cubicBezTo>
                      <a:pt x="41" y="55"/>
                      <a:pt x="39" y="56"/>
                      <a:pt x="38" y="58"/>
                    </a:cubicBezTo>
                    <a:cubicBezTo>
                      <a:pt x="37" y="59"/>
                      <a:pt x="36" y="62"/>
                      <a:pt x="36" y="64"/>
                    </a:cubicBezTo>
                    <a:cubicBezTo>
                      <a:pt x="36" y="68"/>
                      <a:pt x="37" y="72"/>
                      <a:pt x="39" y="73"/>
                    </a:cubicBezTo>
                    <a:cubicBezTo>
                      <a:pt x="39" y="73"/>
                      <a:pt x="41" y="74"/>
                      <a:pt x="42" y="75"/>
                    </a:cubicBezTo>
                    <a:cubicBezTo>
                      <a:pt x="49" y="79"/>
                      <a:pt x="51" y="92"/>
                      <a:pt x="51" y="98"/>
                    </a:cubicBezTo>
                    <a:cubicBezTo>
                      <a:pt x="51" y="105"/>
                      <a:pt x="49" y="119"/>
                      <a:pt x="41" y="123"/>
                    </a:cubicBezTo>
                    <a:cubicBezTo>
                      <a:pt x="37" y="125"/>
                      <a:pt x="36" y="129"/>
                      <a:pt x="36" y="131"/>
                    </a:cubicBezTo>
                    <a:cubicBezTo>
                      <a:pt x="36" y="135"/>
                      <a:pt x="35" y="140"/>
                      <a:pt x="40" y="143"/>
                    </a:cubicBezTo>
                    <a:cubicBezTo>
                      <a:pt x="46" y="148"/>
                      <a:pt x="49" y="156"/>
                      <a:pt x="49" y="165"/>
                    </a:cubicBezTo>
                    <a:cubicBezTo>
                      <a:pt x="49" y="173"/>
                      <a:pt x="46" y="181"/>
                      <a:pt x="41" y="186"/>
                    </a:cubicBezTo>
                    <a:cubicBezTo>
                      <a:pt x="25" y="198"/>
                      <a:pt x="26" y="239"/>
                      <a:pt x="26" y="263"/>
                    </a:cubicBezTo>
                    <a:cubicBezTo>
                      <a:pt x="26" y="280"/>
                      <a:pt x="29" y="298"/>
                      <a:pt x="41" y="308"/>
                    </a:cubicBezTo>
                    <a:cubicBezTo>
                      <a:pt x="36" y="307"/>
                      <a:pt x="30" y="305"/>
                      <a:pt x="24" y="305"/>
                    </a:cubicBezTo>
                    <a:cubicBezTo>
                      <a:pt x="18" y="305"/>
                      <a:pt x="13" y="307"/>
                      <a:pt x="8" y="308"/>
                    </a:cubicBezTo>
                    <a:cubicBezTo>
                      <a:pt x="20" y="298"/>
                      <a:pt x="23" y="280"/>
                      <a:pt x="23" y="263"/>
                    </a:cubicBezTo>
                    <a:close/>
                  </a:path>
                </a:pathLst>
              </a:custGeom>
              <a:solidFill>
                <a:srgbClr val="9B384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17" name="Freeform 4452"/>
              <p:cNvSpPr>
                <a:spLocks/>
              </p:cNvSpPr>
              <p:nvPr/>
            </p:nvSpPr>
            <p:spPr bwMode="auto">
              <a:xfrm>
                <a:off x="2472" y="3233"/>
                <a:ext cx="29" cy="111"/>
              </a:xfrm>
              <a:custGeom>
                <a:avLst/>
                <a:gdLst>
                  <a:gd name="T0" fmla="*/ 3400 w 16"/>
                  <a:gd name="T1" fmla="*/ 3279 h 57"/>
                  <a:gd name="T2" fmla="*/ 4618 w 16"/>
                  <a:gd name="T3" fmla="*/ 0 h 57"/>
                  <a:gd name="T4" fmla="*/ 4618 w 16"/>
                  <a:gd name="T5" fmla="*/ 0 h 57"/>
                  <a:gd name="T6" fmla="*/ 4618 w 16"/>
                  <a:gd name="T7" fmla="*/ 38225 h 57"/>
                  <a:gd name="T8" fmla="*/ 6162 w 16"/>
                  <a:gd name="T9" fmla="*/ 44721 h 57"/>
                  <a:gd name="T10" fmla="*/ 4618 w 16"/>
                  <a:gd name="T11" fmla="*/ 39909 h 57"/>
                  <a:gd name="T12" fmla="*/ 464 w 16"/>
                  <a:gd name="T13" fmla="*/ 20494 h 57"/>
                  <a:gd name="T14" fmla="*/ 3400 w 16"/>
                  <a:gd name="T15" fmla="*/ 3279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"/>
                  <a:gd name="T25" fmla="*/ 0 h 57"/>
                  <a:gd name="T26" fmla="*/ 16 w 1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" h="57">
                    <a:moveTo>
                      <a:pt x="9" y="4"/>
                    </a:moveTo>
                    <a:cubicBezTo>
                      <a:pt x="10" y="3"/>
                      <a:pt x="11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9"/>
                      <a:pt x="0" y="35"/>
                      <a:pt x="12" y="49"/>
                    </a:cubicBezTo>
                    <a:cubicBezTo>
                      <a:pt x="16" y="53"/>
                      <a:pt x="16" y="55"/>
                      <a:pt x="16" y="57"/>
                    </a:cubicBezTo>
                    <a:cubicBezTo>
                      <a:pt x="15" y="55"/>
                      <a:pt x="14" y="52"/>
                      <a:pt x="12" y="51"/>
                    </a:cubicBezTo>
                    <a:cubicBezTo>
                      <a:pt x="4" y="47"/>
                      <a:pt x="1" y="33"/>
                      <a:pt x="1" y="26"/>
                    </a:cubicBezTo>
                    <a:cubicBezTo>
                      <a:pt x="1" y="20"/>
                      <a:pt x="4" y="9"/>
                      <a:pt x="9" y="4"/>
                    </a:cubicBezTo>
                    <a:close/>
                  </a:path>
                </a:pathLst>
              </a:custGeom>
              <a:solidFill>
                <a:srgbClr val="9B384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18" name="Freeform 4453"/>
              <p:cNvSpPr>
                <a:spLocks noEditPoints="1"/>
              </p:cNvSpPr>
              <p:nvPr/>
            </p:nvSpPr>
            <p:spPr bwMode="auto">
              <a:xfrm>
                <a:off x="2664" y="3065"/>
                <a:ext cx="115" cy="310"/>
              </a:xfrm>
              <a:custGeom>
                <a:avLst/>
                <a:gdLst>
                  <a:gd name="T0" fmla="*/ 1623 w 63"/>
                  <a:gd name="T1" fmla="*/ 79360 h 159"/>
                  <a:gd name="T2" fmla="*/ 2512 w 63"/>
                  <a:gd name="T3" fmla="*/ 102489 h 159"/>
                  <a:gd name="T4" fmla="*/ 2512 w 63"/>
                  <a:gd name="T5" fmla="*/ 101623 h 159"/>
                  <a:gd name="T6" fmla="*/ 7024 w 63"/>
                  <a:gd name="T7" fmla="*/ 113643 h 159"/>
                  <a:gd name="T8" fmla="*/ 8997 w 63"/>
                  <a:gd name="T9" fmla="*/ 122210 h 159"/>
                  <a:gd name="T10" fmla="*/ 8997 w 63"/>
                  <a:gd name="T11" fmla="*/ 126160 h 159"/>
                  <a:gd name="T12" fmla="*/ 8997 w 63"/>
                  <a:gd name="T13" fmla="*/ 126160 h 159"/>
                  <a:gd name="T14" fmla="*/ 16007 w 63"/>
                  <a:gd name="T15" fmla="*/ 101107 h 159"/>
                  <a:gd name="T16" fmla="*/ 21828 w 63"/>
                  <a:gd name="T17" fmla="*/ 81842 h 159"/>
                  <a:gd name="T18" fmla="*/ 19986 w 63"/>
                  <a:gd name="T19" fmla="*/ 69111 h 159"/>
                  <a:gd name="T20" fmla="*/ 18510 w 63"/>
                  <a:gd name="T21" fmla="*/ 59536 h 159"/>
                  <a:gd name="T22" fmla="*/ 22275 w 63"/>
                  <a:gd name="T23" fmla="*/ 47668 h 159"/>
                  <a:gd name="T24" fmla="*/ 24780 w 63"/>
                  <a:gd name="T25" fmla="*/ 37352 h 159"/>
                  <a:gd name="T26" fmla="*/ 25857 w 63"/>
                  <a:gd name="T27" fmla="*/ 29216 h 159"/>
                  <a:gd name="T28" fmla="*/ 24303 w 63"/>
                  <a:gd name="T29" fmla="*/ 27742 h 159"/>
                  <a:gd name="T30" fmla="*/ 9507 w 63"/>
                  <a:gd name="T31" fmla="*/ 11043 h 159"/>
                  <a:gd name="T32" fmla="*/ 9507 w 63"/>
                  <a:gd name="T33" fmla="*/ 13408 h 159"/>
                  <a:gd name="T34" fmla="*/ 17487 w 63"/>
                  <a:gd name="T35" fmla="*/ 36545 h 159"/>
                  <a:gd name="T36" fmla="*/ 10949 w 63"/>
                  <a:gd name="T37" fmla="*/ 46787 h 159"/>
                  <a:gd name="T38" fmla="*/ 10315 w 63"/>
                  <a:gd name="T39" fmla="*/ 45919 h 159"/>
                  <a:gd name="T40" fmla="*/ 7924 w 63"/>
                  <a:gd name="T41" fmla="*/ 39103 h 159"/>
                  <a:gd name="T42" fmla="*/ 0 w 63"/>
                  <a:gd name="T43" fmla="*/ 0 h 159"/>
                  <a:gd name="T44" fmla="*/ 4929 w 63"/>
                  <a:gd name="T45" fmla="*/ 24449 h 159"/>
                  <a:gd name="T46" fmla="*/ 5821 w 63"/>
                  <a:gd name="T47" fmla="*/ 61789 h 159"/>
                  <a:gd name="T48" fmla="*/ 1623 w 63"/>
                  <a:gd name="T49" fmla="*/ 79360 h 159"/>
                  <a:gd name="T50" fmla="*/ 4074 w 63"/>
                  <a:gd name="T51" fmla="*/ 83532 h 159"/>
                  <a:gd name="T52" fmla="*/ 8369 w 63"/>
                  <a:gd name="T53" fmla="*/ 50967 h 159"/>
                  <a:gd name="T54" fmla="*/ 9507 w 63"/>
                  <a:gd name="T55" fmla="*/ 50101 h 159"/>
                  <a:gd name="T56" fmla="*/ 13035 w 63"/>
                  <a:gd name="T57" fmla="*/ 57843 h 159"/>
                  <a:gd name="T58" fmla="*/ 16007 w 63"/>
                  <a:gd name="T59" fmla="*/ 86623 h 159"/>
                  <a:gd name="T60" fmla="*/ 9507 w 63"/>
                  <a:gd name="T61" fmla="*/ 103768 h 159"/>
                  <a:gd name="T62" fmla="*/ 2512 w 63"/>
                  <a:gd name="T63" fmla="*/ 101107 h 159"/>
                  <a:gd name="T64" fmla="*/ 4074 w 63"/>
                  <a:gd name="T65" fmla="*/ 83532 h 1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3"/>
                  <a:gd name="T100" fmla="*/ 0 h 159"/>
                  <a:gd name="T101" fmla="*/ 63 w 63"/>
                  <a:gd name="T102" fmla="*/ 159 h 15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3" h="159">
                    <a:moveTo>
                      <a:pt x="4" y="100"/>
                    </a:moveTo>
                    <a:cubicBezTo>
                      <a:pt x="3" y="110"/>
                      <a:pt x="3" y="124"/>
                      <a:pt x="6" y="129"/>
                    </a:cubicBezTo>
                    <a:cubicBezTo>
                      <a:pt x="6" y="129"/>
                      <a:pt x="6" y="129"/>
                      <a:pt x="6" y="128"/>
                    </a:cubicBezTo>
                    <a:cubicBezTo>
                      <a:pt x="9" y="135"/>
                      <a:pt x="13" y="140"/>
                      <a:pt x="17" y="143"/>
                    </a:cubicBezTo>
                    <a:cubicBezTo>
                      <a:pt x="21" y="147"/>
                      <a:pt x="22" y="152"/>
                      <a:pt x="22" y="154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2" y="141"/>
                      <a:pt x="34" y="130"/>
                      <a:pt x="39" y="127"/>
                    </a:cubicBezTo>
                    <a:cubicBezTo>
                      <a:pt x="47" y="123"/>
                      <a:pt x="53" y="114"/>
                      <a:pt x="53" y="103"/>
                    </a:cubicBezTo>
                    <a:cubicBezTo>
                      <a:pt x="53" y="97"/>
                      <a:pt x="52" y="92"/>
                      <a:pt x="49" y="87"/>
                    </a:cubicBezTo>
                    <a:cubicBezTo>
                      <a:pt x="48" y="86"/>
                      <a:pt x="45" y="80"/>
                      <a:pt x="45" y="75"/>
                    </a:cubicBezTo>
                    <a:cubicBezTo>
                      <a:pt x="45" y="69"/>
                      <a:pt x="49" y="64"/>
                      <a:pt x="54" y="60"/>
                    </a:cubicBezTo>
                    <a:cubicBezTo>
                      <a:pt x="60" y="54"/>
                      <a:pt x="59" y="53"/>
                      <a:pt x="60" y="47"/>
                    </a:cubicBezTo>
                    <a:cubicBezTo>
                      <a:pt x="61" y="45"/>
                      <a:pt x="61" y="40"/>
                      <a:pt x="63" y="37"/>
                    </a:cubicBezTo>
                    <a:cubicBezTo>
                      <a:pt x="62" y="37"/>
                      <a:pt x="61" y="36"/>
                      <a:pt x="59" y="35"/>
                    </a:cubicBezTo>
                    <a:cubicBezTo>
                      <a:pt x="52" y="31"/>
                      <a:pt x="37" y="17"/>
                      <a:pt x="23" y="14"/>
                    </a:cubicBezTo>
                    <a:cubicBezTo>
                      <a:pt x="21" y="14"/>
                      <a:pt x="21" y="15"/>
                      <a:pt x="23" y="17"/>
                    </a:cubicBezTo>
                    <a:cubicBezTo>
                      <a:pt x="32" y="23"/>
                      <a:pt x="44" y="34"/>
                      <a:pt x="43" y="46"/>
                    </a:cubicBezTo>
                    <a:cubicBezTo>
                      <a:pt x="43" y="60"/>
                      <a:pt x="38" y="62"/>
                      <a:pt x="27" y="59"/>
                    </a:cubicBezTo>
                    <a:cubicBezTo>
                      <a:pt x="26" y="59"/>
                      <a:pt x="26" y="58"/>
                      <a:pt x="25" y="58"/>
                    </a:cubicBezTo>
                    <a:cubicBezTo>
                      <a:pt x="20" y="57"/>
                      <a:pt x="20" y="52"/>
                      <a:pt x="19" y="49"/>
                    </a:cubicBezTo>
                    <a:cubicBezTo>
                      <a:pt x="17" y="31"/>
                      <a:pt x="13" y="11"/>
                      <a:pt x="0" y="0"/>
                    </a:cubicBezTo>
                    <a:cubicBezTo>
                      <a:pt x="5" y="7"/>
                      <a:pt x="10" y="21"/>
                      <a:pt x="12" y="31"/>
                    </a:cubicBezTo>
                    <a:cubicBezTo>
                      <a:pt x="14" y="42"/>
                      <a:pt x="15" y="69"/>
                      <a:pt x="14" y="78"/>
                    </a:cubicBezTo>
                    <a:cubicBezTo>
                      <a:pt x="12" y="88"/>
                      <a:pt x="5" y="90"/>
                      <a:pt x="4" y="100"/>
                    </a:cubicBezTo>
                    <a:close/>
                    <a:moveTo>
                      <a:pt x="10" y="105"/>
                    </a:moveTo>
                    <a:cubicBezTo>
                      <a:pt x="17" y="93"/>
                      <a:pt x="22" y="85"/>
                      <a:pt x="20" y="64"/>
                    </a:cubicBezTo>
                    <a:cubicBezTo>
                      <a:pt x="20" y="63"/>
                      <a:pt x="22" y="62"/>
                      <a:pt x="23" y="63"/>
                    </a:cubicBezTo>
                    <a:cubicBezTo>
                      <a:pt x="26" y="66"/>
                      <a:pt x="29" y="69"/>
                      <a:pt x="32" y="73"/>
                    </a:cubicBezTo>
                    <a:cubicBezTo>
                      <a:pt x="41" y="84"/>
                      <a:pt x="43" y="96"/>
                      <a:pt x="39" y="109"/>
                    </a:cubicBezTo>
                    <a:cubicBezTo>
                      <a:pt x="35" y="121"/>
                      <a:pt x="28" y="121"/>
                      <a:pt x="23" y="131"/>
                    </a:cubicBezTo>
                    <a:cubicBezTo>
                      <a:pt x="18" y="140"/>
                      <a:pt x="13" y="136"/>
                      <a:pt x="6" y="127"/>
                    </a:cubicBezTo>
                    <a:cubicBezTo>
                      <a:pt x="4" y="122"/>
                      <a:pt x="4" y="115"/>
                      <a:pt x="10" y="105"/>
                    </a:cubicBezTo>
                    <a:close/>
                  </a:path>
                </a:pathLst>
              </a:custGeom>
              <a:solidFill>
                <a:srgbClr val="9B384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19" name="Freeform 4454"/>
              <p:cNvSpPr>
                <a:spLocks/>
              </p:cNvSpPr>
              <p:nvPr/>
            </p:nvSpPr>
            <p:spPr bwMode="auto">
              <a:xfrm>
                <a:off x="2441" y="3084"/>
                <a:ext cx="84" cy="117"/>
              </a:xfrm>
              <a:custGeom>
                <a:avLst/>
                <a:gdLst>
                  <a:gd name="T0" fmla="*/ 0 w 46"/>
                  <a:gd name="T1" fmla="*/ 7305 h 60"/>
                  <a:gd name="T2" fmla="*/ 18858 w 46"/>
                  <a:gd name="T3" fmla="*/ 0 h 60"/>
                  <a:gd name="T4" fmla="*/ 6046 w 46"/>
                  <a:gd name="T5" fmla="*/ 12552 h 60"/>
                  <a:gd name="T6" fmla="*/ 11977 w 46"/>
                  <a:gd name="T7" fmla="*/ 47728 h 60"/>
                  <a:gd name="T8" fmla="*/ 11977 w 46"/>
                  <a:gd name="T9" fmla="*/ 47728 h 60"/>
                  <a:gd name="T10" fmla="*/ 7940 w 46"/>
                  <a:gd name="T11" fmla="*/ 35888 h 60"/>
                  <a:gd name="T12" fmla="*/ 0 w 46"/>
                  <a:gd name="T13" fmla="*/ 7305 h 60"/>
                  <a:gd name="T14" fmla="*/ 0 w 46"/>
                  <a:gd name="T15" fmla="*/ 7305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6"/>
                  <a:gd name="T25" fmla="*/ 0 h 60"/>
                  <a:gd name="T26" fmla="*/ 46 w 46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6" h="60">
                    <a:moveTo>
                      <a:pt x="0" y="9"/>
                    </a:moveTo>
                    <a:cubicBezTo>
                      <a:pt x="3" y="6"/>
                      <a:pt x="28" y="0"/>
                      <a:pt x="46" y="0"/>
                    </a:cubicBezTo>
                    <a:cubicBezTo>
                      <a:pt x="36" y="1"/>
                      <a:pt x="18" y="6"/>
                      <a:pt x="15" y="16"/>
                    </a:cubicBezTo>
                    <a:cubicBezTo>
                      <a:pt x="11" y="25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7" y="56"/>
                      <a:pt x="23" y="51"/>
                      <a:pt x="19" y="45"/>
                    </a:cubicBezTo>
                    <a:cubicBezTo>
                      <a:pt x="12" y="31"/>
                      <a:pt x="3" y="15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9B384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20" name="Freeform 4455"/>
              <p:cNvSpPr>
                <a:spLocks/>
              </p:cNvSpPr>
              <p:nvPr/>
            </p:nvSpPr>
            <p:spPr bwMode="auto">
              <a:xfrm>
                <a:off x="2483" y="3264"/>
                <a:ext cx="9" cy="52"/>
              </a:xfrm>
              <a:custGeom>
                <a:avLst/>
                <a:gdLst>
                  <a:gd name="T0" fmla="*/ 774 w 5"/>
                  <a:gd name="T1" fmla="*/ 0 h 27"/>
                  <a:gd name="T2" fmla="*/ 1773 w 5"/>
                  <a:gd name="T3" fmla="*/ 18972 h 27"/>
                  <a:gd name="T4" fmla="*/ 774 w 5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27"/>
                  <a:gd name="T11" fmla="*/ 5 w 5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27">
                    <a:moveTo>
                      <a:pt x="2" y="0"/>
                    </a:moveTo>
                    <a:cubicBezTo>
                      <a:pt x="0" y="8"/>
                      <a:pt x="0" y="20"/>
                      <a:pt x="5" y="27"/>
                    </a:cubicBezTo>
                    <a:cubicBezTo>
                      <a:pt x="3" y="22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21" name="Freeform 4456"/>
              <p:cNvSpPr>
                <a:spLocks/>
              </p:cNvSpPr>
              <p:nvPr/>
            </p:nvSpPr>
            <p:spPr bwMode="auto">
              <a:xfrm>
                <a:off x="2483" y="3400"/>
                <a:ext cx="14" cy="45"/>
              </a:xfrm>
              <a:custGeom>
                <a:avLst/>
                <a:gdLst>
                  <a:gd name="T0" fmla="*/ 348 w 8"/>
                  <a:gd name="T1" fmla="*/ 0 h 23"/>
                  <a:gd name="T2" fmla="*/ 2100 w 8"/>
                  <a:gd name="T3" fmla="*/ 18886 h 23"/>
                  <a:gd name="T4" fmla="*/ 348 w 8"/>
                  <a:gd name="T5" fmla="*/ 0 h 23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23"/>
                  <a:gd name="T11" fmla="*/ 8 w 8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23">
                    <a:moveTo>
                      <a:pt x="1" y="0"/>
                    </a:moveTo>
                    <a:cubicBezTo>
                      <a:pt x="0" y="9"/>
                      <a:pt x="2" y="18"/>
                      <a:pt x="8" y="23"/>
                    </a:cubicBezTo>
                    <a:cubicBezTo>
                      <a:pt x="5" y="1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22" name="Freeform 4457"/>
              <p:cNvSpPr>
                <a:spLocks/>
              </p:cNvSpPr>
              <p:nvPr/>
            </p:nvSpPr>
            <p:spPr bwMode="auto">
              <a:xfrm>
                <a:off x="2439" y="3061"/>
                <a:ext cx="69" cy="15"/>
              </a:xfrm>
              <a:custGeom>
                <a:avLst/>
                <a:gdLst>
                  <a:gd name="T0" fmla="*/ 14764 w 38"/>
                  <a:gd name="T1" fmla="*/ 0 h 8"/>
                  <a:gd name="T2" fmla="*/ 0 w 38"/>
                  <a:gd name="T3" fmla="*/ 4211 h 8"/>
                  <a:gd name="T4" fmla="*/ 0 60000 65536"/>
                  <a:gd name="T5" fmla="*/ 0 60000 65536"/>
                  <a:gd name="T6" fmla="*/ 0 w 38"/>
                  <a:gd name="T7" fmla="*/ 0 h 8"/>
                  <a:gd name="T8" fmla="*/ 38 w 38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8" h="8">
                    <a:moveTo>
                      <a:pt x="38" y="0"/>
                    </a:moveTo>
                    <a:cubicBezTo>
                      <a:pt x="23" y="0"/>
                      <a:pt x="6" y="5"/>
                      <a:pt x="0" y="8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23" name="Freeform 4458"/>
              <p:cNvSpPr>
                <a:spLocks/>
              </p:cNvSpPr>
              <p:nvPr/>
            </p:nvSpPr>
            <p:spPr bwMode="auto">
              <a:xfrm>
                <a:off x="2704" y="3129"/>
                <a:ext cx="198" cy="584"/>
              </a:xfrm>
              <a:custGeom>
                <a:avLst/>
                <a:gdLst>
                  <a:gd name="T0" fmla="*/ 0 w 108"/>
                  <a:gd name="T1" fmla="*/ 101702 h 299"/>
                  <a:gd name="T2" fmla="*/ 0 w 108"/>
                  <a:gd name="T3" fmla="*/ 101702 h 299"/>
                  <a:gd name="T4" fmla="*/ 7253 w 108"/>
                  <a:gd name="T5" fmla="*/ 76008 h 299"/>
                  <a:gd name="T6" fmla="*/ 13297 w 108"/>
                  <a:gd name="T7" fmla="*/ 56740 h 299"/>
                  <a:gd name="T8" fmla="*/ 11765 w 108"/>
                  <a:gd name="T9" fmla="*/ 43361 h 299"/>
                  <a:gd name="T10" fmla="*/ 9841 w 108"/>
                  <a:gd name="T11" fmla="*/ 33911 h 299"/>
                  <a:gd name="T12" fmla="*/ 13798 w 108"/>
                  <a:gd name="T13" fmla="*/ 21973 h 299"/>
                  <a:gd name="T14" fmla="*/ 16363 w 108"/>
                  <a:gd name="T15" fmla="*/ 11250 h 299"/>
                  <a:gd name="T16" fmla="*/ 22220 w 108"/>
                  <a:gd name="T17" fmla="*/ 0 h 299"/>
                  <a:gd name="T18" fmla="*/ 30895 w 108"/>
                  <a:gd name="T19" fmla="*/ 30690 h 299"/>
                  <a:gd name="T20" fmla="*/ 28334 w 108"/>
                  <a:gd name="T21" fmla="*/ 85561 h 299"/>
                  <a:gd name="T22" fmla="*/ 37010 w 108"/>
                  <a:gd name="T23" fmla="*/ 151082 h 299"/>
                  <a:gd name="T24" fmla="*/ 46376 w 108"/>
                  <a:gd name="T25" fmla="*/ 201027 h 299"/>
                  <a:gd name="T26" fmla="*/ 24794 w 108"/>
                  <a:gd name="T27" fmla="*/ 241731 h 299"/>
                  <a:gd name="T28" fmla="*/ 0 w 108"/>
                  <a:gd name="T29" fmla="*/ 201027 h 299"/>
                  <a:gd name="T30" fmla="*/ 0 w 108"/>
                  <a:gd name="T31" fmla="*/ 201027 h 299"/>
                  <a:gd name="T32" fmla="*/ 0 w 108"/>
                  <a:gd name="T33" fmla="*/ 101702 h 29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299"/>
                  <a:gd name="T53" fmla="*/ 108 w 108"/>
                  <a:gd name="T54" fmla="*/ 299 h 29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299">
                    <a:moveTo>
                      <a:pt x="0" y="126"/>
                    </a:move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08"/>
                      <a:pt x="12" y="97"/>
                      <a:pt x="17" y="94"/>
                    </a:cubicBezTo>
                    <a:cubicBezTo>
                      <a:pt x="25" y="90"/>
                      <a:pt x="31" y="81"/>
                      <a:pt x="31" y="70"/>
                    </a:cubicBezTo>
                    <a:cubicBezTo>
                      <a:pt x="31" y="64"/>
                      <a:pt x="30" y="59"/>
                      <a:pt x="27" y="54"/>
                    </a:cubicBezTo>
                    <a:cubicBezTo>
                      <a:pt x="26" y="53"/>
                      <a:pt x="23" y="47"/>
                      <a:pt x="23" y="42"/>
                    </a:cubicBezTo>
                    <a:cubicBezTo>
                      <a:pt x="23" y="36"/>
                      <a:pt x="27" y="31"/>
                      <a:pt x="32" y="27"/>
                    </a:cubicBezTo>
                    <a:cubicBezTo>
                      <a:pt x="38" y="21"/>
                      <a:pt x="37" y="20"/>
                      <a:pt x="38" y="14"/>
                    </a:cubicBezTo>
                    <a:cubicBezTo>
                      <a:pt x="40" y="9"/>
                      <a:pt x="39" y="0"/>
                      <a:pt x="52" y="0"/>
                    </a:cubicBezTo>
                    <a:cubicBezTo>
                      <a:pt x="65" y="0"/>
                      <a:pt x="72" y="17"/>
                      <a:pt x="72" y="38"/>
                    </a:cubicBezTo>
                    <a:cubicBezTo>
                      <a:pt x="72" y="69"/>
                      <a:pt x="68" y="87"/>
                      <a:pt x="66" y="106"/>
                    </a:cubicBezTo>
                    <a:cubicBezTo>
                      <a:pt x="63" y="125"/>
                      <a:pt x="70" y="155"/>
                      <a:pt x="86" y="187"/>
                    </a:cubicBezTo>
                    <a:cubicBezTo>
                      <a:pt x="102" y="218"/>
                      <a:pt x="108" y="227"/>
                      <a:pt x="108" y="249"/>
                    </a:cubicBezTo>
                    <a:cubicBezTo>
                      <a:pt x="108" y="277"/>
                      <a:pt x="88" y="299"/>
                      <a:pt x="58" y="299"/>
                    </a:cubicBezTo>
                    <a:cubicBezTo>
                      <a:pt x="28" y="299"/>
                      <a:pt x="0" y="277"/>
                      <a:pt x="0" y="249"/>
                    </a:cubicBezTo>
                    <a:cubicBezTo>
                      <a:pt x="0" y="249"/>
                      <a:pt x="0" y="249"/>
                      <a:pt x="0" y="249"/>
                    </a:cubicBezTo>
                    <a:lnTo>
                      <a:pt x="0" y="12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24" name="Freeform 4459"/>
              <p:cNvSpPr>
                <a:spLocks/>
              </p:cNvSpPr>
              <p:nvPr/>
            </p:nvSpPr>
            <p:spPr bwMode="auto">
              <a:xfrm>
                <a:off x="2523" y="3057"/>
                <a:ext cx="181" cy="656"/>
              </a:xfrm>
              <a:custGeom>
                <a:avLst/>
                <a:gdLst>
                  <a:gd name="T0" fmla="*/ 6167 w 99"/>
                  <a:gd name="T1" fmla="*/ 129449 h 336"/>
                  <a:gd name="T2" fmla="*/ 4640 w 99"/>
                  <a:gd name="T3" fmla="*/ 119915 h 336"/>
                  <a:gd name="T4" fmla="*/ 6611 w 99"/>
                  <a:gd name="T5" fmla="*/ 113336 h 336"/>
                  <a:gd name="T6" fmla="*/ 10993 w 99"/>
                  <a:gd name="T7" fmla="*/ 93107 h 336"/>
                  <a:gd name="T8" fmla="*/ 7083 w 99"/>
                  <a:gd name="T9" fmla="*/ 74940 h 336"/>
                  <a:gd name="T10" fmla="*/ 6013 w 99"/>
                  <a:gd name="T11" fmla="*/ 73445 h 336"/>
                  <a:gd name="T12" fmla="*/ 4640 w 99"/>
                  <a:gd name="T13" fmla="*/ 65834 h 336"/>
                  <a:gd name="T14" fmla="*/ 5452 w 99"/>
                  <a:gd name="T15" fmla="*/ 60996 h 336"/>
                  <a:gd name="T16" fmla="*/ 7083 w 99"/>
                  <a:gd name="T17" fmla="*/ 58050 h 336"/>
                  <a:gd name="T18" fmla="*/ 11275 w 99"/>
                  <a:gd name="T19" fmla="*/ 38839 h 336"/>
                  <a:gd name="T20" fmla="*/ 7498 w 99"/>
                  <a:gd name="T21" fmla="*/ 19424 h 336"/>
                  <a:gd name="T22" fmla="*/ 7498 w 99"/>
                  <a:gd name="T23" fmla="*/ 9533 h 336"/>
                  <a:gd name="T24" fmla="*/ 28761 w 99"/>
                  <a:gd name="T25" fmla="*/ 8649 h 336"/>
                  <a:gd name="T26" fmla="*/ 37688 w 99"/>
                  <a:gd name="T27" fmla="*/ 32115 h 336"/>
                  <a:gd name="T28" fmla="*/ 36745 w 99"/>
                  <a:gd name="T29" fmla="*/ 70946 h 336"/>
                  <a:gd name="T30" fmla="*/ 33319 w 99"/>
                  <a:gd name="T31" fmla="*/ 93980 h 336"/>
                  <a:gd name="T32" fmla="*/ 39186 w 99"/>
                  <a:gd name="T33" fmla="*/ 118189 h 336"/>
                  <a:gd name="T34" fmla="*/ 41305 w 99"/>
                  <a:gd name="T35" fmla="*/ 126827 h 336"/>
                  <a:gd name="T36" fmla="*/ 41305 w 99"/>
                  <a:gd name="T37" fmla="*/ 189133 h 336"/>
                  <a:gd name="T38" fmla="*/ 41305 w 99"/>
                  <a:gd name="T39" fmla="*/ 229893 h 336"/>
                  <a:gd name="T40" fmla="*/ 20098 w 99"/>
                  <a:gd name="T41" fmla="*/ 270432 h 336"/>
                  <a:gd name="T42" fmla="*/ 20098 w 99"/>
                  <a:gd name="T43" fmla="*/ 270432 h 336"/>
                  <a:gd name="T44" fmla="*/ 488 w 99"/>
                  <a:gd name="T45" fmla="*/ 226283 h 336"/>
                  <a:gd name="T46" fmla="*/ 6611 w 99"/>
                  <a:gd name="T47" fmla="*/ 164053 h 336"/>
                  <a:gd name="T48" fmla="*/ 9968 w 99"/>
                  <a:gd name="T49" fmla="*/ 147143 h 336"/>
                  <a:gd name="T50" fmla="*/ 6167 w 99"/>
                  <a:gd name="T51" fmla="*/ 129449 h 3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99"/>
                  <a:gd name="T79" fmla="*/ 0 h 336"/>
                  <a:gd name="T80" fmla="*/ 99 w 99"/>
                  <a:gd name="T81" fmla="*/ 336 h 3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99" h="336">
                    <a:moveTo>
                      <a:pt x="15" y="161"/>
                    </a:moveTo>
                    <a:cubicBezTo>
                      <a:pt x="10" y="158"/>
                      <a:pt x="11" y="153"/>
                      <a:pt x="11" y="149"/>
                    </a:cubicBezTo>
                    <a:cubicBezTo>
                      <a:pt x="11" y="147"/>
                      <a:pt x="12" y="143"/>
                      <a:pt x="16" y="141"/>
                    </a:cubicBezTo>
                    <a:cubicBezTo>
                      <a:pt x="24" y="137"/>
                      <a:pt x="26" y="123"/>
                      <a:pt x="26" y="116"/>
                    </a:cubicBezTo>
                    <a:cubicBezTo>
                      <a:pt x="26" y="110"/>
                      <a:pt x="24" y="97"/>
                      <a:pt x="17" y="93"/>
                    </a:cubicBezTo>
                    <a:cubicBezTo>
                      <a:pt x="16" y="92"/>
                      <a:pt x="14" y="91"/>
                      <a:pt x="14" y="91"/>
                    </a:cubicBezTo>
                    <a:cubicBezTo>
                      <a:pt x="12" y="90"/>
                      <a:pt x="11" y="86"/>
                      <a:pt x="11" y="82"/>
                    </a:cubicBezTo>
                    <a:cubicBezTo>
                      <a:pt x="11" y="80"/>
                      <a:pt x="12" y="77"/>
                      <a:pt x="13" y="76"/>
                    </a:cubicBezTo>
                    <a:cubicBezTo>
                      <a:pt x="14" y="74"/>
                      <a:pt x="16" y="73"/>
                      <a:pt x="17" y="72"/>
                    </a:cubicBezTo>
                    <a:cubicBezTo>
                      <a:pt x="24" y="67"/>
                      <a:pt x="27" y="59"/>
                      <a:pt x="27" y="48"/>
                    </a:cubicBezTo>
                    <a:cubicBezTo>
                      <a:pt x="27" y="38"/>
                      <a:pt x="25" y="29"/>
                      <a:pt x="18" y="24"/>
                    </a:cubicBezTo>
                    <a:cubicBezTo>
                      <a:pt x="13" y="21"/>
                      <a:pt x="13" y="14"/>
                      <a:pt x="18" y="12"/>
                    </a:cubicBezTo>
                    <a:cubicBezTo>
                      <a:pt x="23" y="10"/>
                      <a:pt x="47" y="0"/>
                      <a:pt x="69" y="11"/>
                    </a:cubicBezTo>
                    <a:cubicBezTo>
                      <a:pt x="82" y="17"/>
                      <a:pt x="88" y="28"/>
                      <a:pt x="90" y="40"/>
                    </a:cubicBezTo>
                    <a:cubicBezTo>
                      <a:pt x="91" y="45"/>
                      <a:pt x="94" y="81"/>
                      <a:pt x="88" y="88"/>
                    </a:cubicBezTo>
                    <a:cubicBezTo>
                      <a:pt x="83" y="96"/>
                      <a:pt x="80" y="102"/>
                      <a:pt x="80" y="117"/>
                    </a:cubicBezTo>
                    <a:cubicBezTo>
                      <a:pt x="80" y="131"/>
                      <a:pt x="87" y="141"/>
                      <a:pt x="94" y="147"/>
                    </a:cubicBezTo>
                    <a:cubicBezTo>
                      <a:pt x="98" y="151"/>
                      <a:pt x="99" y="156"/>
                      <a:pt x="99" y="158"/>
                    </a:cubicBezTo>
                    <a:cubicBezTo>
                      <a:pt x="99" y="167"/>
                      <a:pt x="99" y="210"/>
                      <a:pt x="99" y="235"/>
                    </a:cubicBezTo>
                    <a:cubicBezTo>
                      <a:pt x="99" y="261"/>
                      <a:pt x="99" y="277"/>
                      <a:pt x="99" y="286"/>
                    </a:cubicBezTo>
                    <a:cubicBezTo>
                      <a:pt x="99" y="314"/>
                      <a:pt x="86" y="336"/>
                      <a:pt x="48" y="336"/>
                    </a:cubicBezTo>
                    <a:cubicBezTo>
                      <a:pt x="48" y="336"/>
                      <a:pt x="48" y="336"/>
                      <a:pt x="48" y="336"/>
                    </a:cubicBezTo>
                    <a:cubicBezTo>
                      <a:pt x="9" y="336"/>
                      <a:pt x="1" y="309"/>
                      <a:pt x="1" y="281"/>
                    </a:cubicBezTo>
                    <a:cubicBezTo>
                      <a:pt x="1" y="257"/>
                      <a:pt x="0" y="216"/>
                      <a:pt x="16" y="204"/>
                    </a:cubicBezTo>
                    <a:cubicBezTo>
                      <a:pt x="21" y="199"/>
                      <a:pt x="24" y="191"/>
                      <a:pt x="24" y="183"/>
                    </a:cubicBezTo>
                    <a:cubicBezTo>
                      <a:pt x="24" y="174"/>
                      <a:pt x="21" y="166"/>
                      <a:pt x="15" y="161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25" name="Freeform 4460"/>
              <p:cNvSpPr>
                <a:spLocks/>
              </p:cNvSpPr>
              <p:nvPr/>
            </p:nvSpPr>
            <p:spPr bwMode="auto">
              <a:xfrm>
                <a:off x="2340" y="3074"/>
                <a:ext cx="181" cy="639"/>
              </a:xfrm>
              <a:custGeom>
                <a:avLst/>
                <a:gdLst>
                  <a:gd name="T0" fmla="*/ 6013 w 99"/>
                  <a:gd name="T1" fmla="*/ 30797 h 327"/>
                  <a:gd name="T2" fmla="*/ 12950 w 99"/>
                  <a:gd name="T3" fmla="*/ 4246 h 327"/>
                  <a:gd name="T4" fmla="*/ 22592 w 99"/>
                  <a:gd name="T5" fmla="*/ 10455 h 327"/>
                  <a:gd name="T6" fmla="*/ 30849 w 99"/>
                  <a:gd name="T7" fmla="*/ 40802 h 327"/>
                  <a:gd name="T8" fmla="*/ 36344 w 99"/>
                  <a:gd name="T9" fmla="*/ 58649 h 327"/>
                  <a:gd name="T10" fmla="*/ 33807 w 99"/>
                  <a:gd name="T11" fmla="*/ 68869 h 327"/>
                  <a:gd name="T12" fmla="*/ 30337 w 99"/>
                  <a:gd name="T13" fmla="*/ 86701 h 327"/>
                  <a:gd name="T14" fmla="*/ 35218 w 99"/>
                  <a:gd name="T15" fmla="*/ 107192 h 327"/>
                  <a:gd name="T16" fmla="*/ 36745 w 99"/>
                  <a:gd name="T17" fmla="*/ 113691 h 327"/>
                  <a:gd name="T18" fmla="*/ 35218 w 99"/>
                  <a:gd name="T19" fmla="*/ 123272 h 327"/>
                  <a:gd name="T20" fmla="*/ 31216 w 99"/>
                  <a:gd name="T21" fmla="*/ 141227 h 327"/>
                  <a:gd name="T22" fmla="*/ 34683 w 99"/>
                  <a:gd name="T23" fmla="*/ 158404 h 327"/>
                  <a:gd name="T24" fmla="*/ 40816 w 99"/>
                  <a:gd name="T25" fmla="*/ 221117 h 327"/>
                  <a:gd name="T26" fmla="*/ 21700 w 99"/>
                  <a:gd name="T27" fmla="*/ 265590 h 327"/>
                  <a:gd name="T28" fmla="*/ 21700 w 99"/>
                  <a:gd name="T29" fmla="*/ 265590 h 327"/>
                  <a:gd name="T30" fmla="*/ 0 w 99"/>
                  <a:gd name="T31" fmla="*/ 224795 h 327"/>
                  <a:gd name="T32" fmla="*/ 6167 w 99"/>
                  <a:gd name="T33" fmla="*/ 176897 h 327"/>
                  <a:gd name="T34" fmla="*/ 7990 w 99"/>
                  <a:gd name="T35" fmla="*/ 120982 h 327"/>
                  <a:gd name="T36" fmla="*/ 6013 w 99"/>
                  <a:gd name="T37" fmla="*/ 30797 h 3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9"/>
                  <a:gd name="T58" fmla="*/ 0 h 327"/>
                  <a:gd name="T59" fmla="*/ 99 w 99"/>
                  <a:gd name="T60" fmla="*/ 327 h 3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9" h="327">
                    <a:moveTo>
                      <a:pt x="14" y="38"/>
                    </a:moveTo>
                    <a:cubicBezTo>
                      <a:pt x="17" y="23"/>
                      <a:pt x="22" y="12"/>
                      <a:pt x="31" y="5"/>
                    </a:cubicBezTo>
                    <a:cubicBezTo>
                      <a:pt x="41" y="0"/>
                      <a:pt x="48" y="5"/>
                      <a:pt x="54" y="13"/>
                    </a:cubicBezTo>
                    <a:cubicBezTo>
                      <a:pt x="55" y="14"/>
                      <a:pt x="65" y="34"/>
                      <a:pt x="74" y="50"/>
                    </a:cubicBezTo>
                    <a:cubicBezTo>
                      <a:pt x="81" y="61"/>
                      <a:pt x="87" y="68"/>
                      <a:pt x="87" y="72"/>
                    </a:cubicBezTo>
                    <a:cubicBezTo>
                      <a:pt x="87" y="79"/>
                      <a:pt x="85" y="81"/>
                      <a:pt x="81" y="85"/>
                    </a:cubicBezTo>
                    <a:cubicBezTo>
                      <a:pt x="76" y="90"/>
                      <a:pt x="73" y="101"/>
                      <a:pt x="73" y="107"/>
                    </a:cubicBezTo>
                    <a:cubicBezTo>
                      <a:pt x="73" y="114"/>
                      <a:pt x="76" y="128"/>
                      <a:pt x="84" y="132"/>
                    </a:cubicBezTo>
                    <a:cubicBezTo>
                      <a:pt x="88" y="134"/>
                      <a:pt x="88" y="138"/>
                      <a:pt x="88" y="140"/>
                    </a:cubicBezTo>
                    <a:cubicBezTo>
                      <a:pt x="88" y="144"/>
                      <a:pt x="89" y="149"/>
                      <a:pt x="84" y="152"/>
                    </a:cubicBezTo>
                    <a:cubicBezTo>
                      <a:pt x="79" y="157"/>
                      <a:pt x="75" y="165"/>
                      <a:pt x="75" y="174"/>
                    </a:cubicBezTo>
                    <a:cubicBezTo>
                      <a:pt x="75" y="182"/>
                      <a:pt x="78" y="190"/>
                      <a:pt x="83" y="195"/>
                    </a:cubicBezTo>
                    <a:cubicBezTo>
                      <a:pt x="99" y="207"/>
                      <a:pt x="98" y="248"/>
                      <a:pt x="98" y="272"/>
                    </a:cubicBezTo>
                    <a:cubicBezTo>
                      <a:pt x="98" y="300"/>
                      <a:pt x="90" y="327"/>
                      <a:pt x="52" y="327"/>
                    </a:cubicBezTo>
                    <a:cubicBezTo>
                      <a:pt x="52" y="327"/>
                      <a:pt x="52" y="327"/>
                      <a:pt x="52" y="327"/>
                    </a:cubicBezTo>
                    <a:cubicBezTo>
                      <a:pt x="13" y="327"/>
                      <a:pt x="0" y="305"/>
                      <a:pt x="0" y="277"/>
                    </a:cubicBezTo>
                    <a:cubicBezTo>
                      <a:pt x="0" y="258"/>
                      <a:pt x="5" y="238"/>
                      <a:pt x="15" y="218"/>
                    </a:cubicBezTo>
                    <a:cubicBezTo>
                      <a:pt x="25" y="198"/>
                      <a:pt x="26" y="175"/>
                      <a:pt x="19" y="149"/>
                    </a:cubicBezTo>
                    <a:cubicBezTo>
                      <a:pt x="11" y="121"/>
                      <a:pt x="7" y="77"/>
                      <a:pt x="14" y="3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26" name="Freeform 4461"/>
              <p:cNvSpPr>
                <a:spLocks/>
              </p:cNvSpPr>
              <p:nvPr/>
            </p:nvSpPr>
            <p:spPr bwMode="auto">
              <a:xfrm>
                <a:off x="2668" y="3070"/>
                <a:ext cx="18" cy="59"/>
              </a:xfrm>
              <a:custGeom>
                <a:avLst/>
                <a:gdLst>
                  <a:gd name="T0" fmla="*/ 0 w 10"/>
                  <a:gd name="T1" fmla="*/ 0 h 30"/>
                  <a:gd name="T2" fmla="*/ 3541 w 10"/>
                  <a:gd name="T3" fmla="*/ 25923 h 30"/>
                  <a:gd name="T4" fmla="*/ 0 60000 65536"/>
                  <a:gd name="T5" fmla="*/ 0 60000 65536"/>
                  <a:gd name="T6" fmla="*/ 0 w 10"/>
                  <a:gd name="T7" fmla="*/ 0 h 30"/>
                  <a:gd name="T8" fmla="*/ 10 w 10"/>
                  <a:gd name="T9" fmla="*/ 30 h 3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0" h="30">
                    <a:moveTo>
                      <a:pt x="0" y="0"/>
                    </a:moveTo>
                    <a:cubicBezTo>
                      <a:pt x="4" y="7"/>
                      <a:pt x="9" y="18"/>
                      <a:pt x="10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27" name="Freeform 4462"/>
              <p:cNvSpPr>
                <a:spLocks/>
              </p:cNvSpPr>
              <p:nvPr/>
            </p:nvSpPr>
            <p:spPr bwMode="auto">
              <a:xfrm>
                <a:off x="2660" y="305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024 w 1"/>
                  <a:gd name="T3" fmla="*/ 2048 h 2"/>
                  <a:gd name="T4" fmla="*/ 0 60000 65536"/>
                  <a:gd name="T5" fmla="*/ 0 60000 65536"/>
                  <a:gd name="T6" fmla="*/ 0 w 1"/>
                  <a:gd name="T7" fmla="*/ 0 h 2"/>
                  <a:gd name="T8" fmla="*/ 1 w 1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28" name="Freeform 4463"/>
              <p:cNvSpPr>
                <a:spLocks/>
              </p:cNvSpPr>
              <p:nvPr/>
            </p:nvSpPr>
            <p:spPr bwMode="auto">
              <a:xfrm>
                <a:off x="2551" y="3059"/>
                <a:ext cx="14" cy="25"/>
              </a:xfrm>
              <a:custGeom>
                <a:avLst/>
                <a:gdLst>
                  <a:gd name="T0" fmla="*/ 2100 w 8"/>
                  <a:gd name="T1" fmla="*/ 0 h 13"/>
                  <a:gd name="T2" fmla="*/ 0 w 8"/>
                  <a:gd name="T3" fmla="*/ 8946 h 13"/>
                  <a:gd name="T4" fmla="*/ 0 60000 65536"/>
                  <a:gd name="T5" fmla="*/ 0 60000 65536"/>
                  <a:gd name="T6" fmla="*/ 0 w 8"/>
                  <a:gd name="T7" fmla="*/ 0 h 13"/>
                  <a:gd name="T8" fmla="*/ 8 w 8"/>
                  <a:gd name="T9" fmla="*/ 13 h 1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13">
                    <a:moveTo>
                      <a:pt x="8" y="0"/>
                    </a:moveTo>
                    <a:cubicBezTo>
                      <a:pt x="6" y="4"/>
                      <a:pt x="3" y="8"/>
                      <a:pt x="0" y="1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29" name="Freeform 4464"/>
              <p:cNvSpPr>
                <a:spLocks/>
              </p:cNvSpPr>
              <p:nvPr/>
            </p:nvSpPr>
            <p:spPr bwMode="auto">
              <a:xfrm>
                <a:off x="2706" y="3094"/>
                <a:ext cx="4" cy="1"/>
              </a:xfrm>
              <a:custGeom>
                <a:avLst/>
                <a:gdLst>
                  <a:gd name="T0" fmla="*/ 2048 w 2"/>
                  <a:gd name="T1" fmla="*/ 0 h 1"/>
                  <a:gd name="T2" fmla="*/ 0 w 2"/>
                  <a:gd name="T3" fmla="*/ 0 h 1"/>
                  <a:gd name="T4" fmla="*/ 0 60000 65536"/>
                  <a:gd name="T5" fmla="*/ 0 60000 65536"/>
                  <a:gd name="T6" fmla="*/ 0 w 2"/>
                  <a:gd name="T7" fmla="*/ 0 h 1"/>
                  <a:gd name="T8" fmla="*/ 2 w 2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30" name="Freeform 4465"/>
              <p:cNvSpPr>
                <a:spLocks/>
              </p:cNvSpPr>
              <p:nvPr/>
            </p:nvSpPr>
            <p:spPr bwMode="auto">
              <a:xfrm>
                <a:off x="2719" y="3098"/>
                <a:ext cx="55" cy="39"/>
              </a:xfrm>
              <a:custGeom>
                <a:avLst/>
                <a:gdLst>
                  <a:gd name="T0" fmla="*/ 12879 w 30"/>
                  <a:gd name="T1" fmla="*/ 15906 h 20"/>
                  <a:gd name="T2" fmla="*/ 0 w 30"/>
                  <a:gd name="T3" fmla="*/ 0 h 20"/>
                  <a:gd name="T4" fmla="*/ 0 60000 65536"/>
                  <a:gd name="T5" fmla="*/ 0 60000 65536"/>
                  <a:gd name="T6" fmla="*/ 0 w 30"/>
                  <a:gd name="T7" fmla="*/ 0 h 20"/>
                  <a:gd name="T8" fmla="*/ 30 w 30"/>
                  <a:gd name="T9" fmla="*/ 20 h 2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0" h="20">
                    <a:moveTo>
                      <a:pt x="30" y="20"/>
                    </a:moveTo>
                    <a:cubicBezTo>
                      <a:pt x="21" y="11"/>
                      <a:pt x="9" y="4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31" name="Freeform 4466"/>
              <p:cNvSpPr>
                <a:spLocks/>
              </p:cNvSpPr>
              <p:nvPr/>
            </p:nvSpPr>
            <p:spPr bwMode="auto">
              <a:xfrm>
                <a:off x="2715" y="3182"/>
                <a:ext cx="15" cy="8"/>
              </a:xfrm>
              <a:custGeom>
                <a:avLst/>
                <a:gdLst>
                  <a:gd name="T0" fmla="*/ 4211 w 8"/>
                  <a:gd name="T1" fmla="*/ 4096 h 4"/>
                  <a:gd name="T2" fmla="*/ 0 w 8"/>
                  <a:gd name="T3" fmla="*/ 0 h 4"/>
                  <a:gd name="T4" fmla="*/ 0 60000 65536"/>
                  <a:gd name="T5" fmla="*/ 0 60000 65536"/>
                  <a:gd name="T6" fmla="*/ 0 w 8"/>
                  <a:gd name="T7" fmla="*/ 0 h 4"/>
                  <a:gd name="T8" fmla="*/ 8 w 8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4">
                    <a:moveTo>
                      <a:pt x="8" y="4"/>
                    </a:move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32" name="Freeform 4467"/>
              <p:cNvSpPr>
                <a:spLocks/>
              </p:cNvSpPr>
              <p:nvPr/>
            </p:nvSpPr>
            <p:spPr bwMode="auto">
              <a:xfrm>
                <a:off x="2737" y="3197"/>
                <a:ext cx="6" cy="8"/>
              </a:xfrm>
              <a:custGeom>
                <a:avLst/>
                <a:gdLst>
                  <a:gd name="T0" fmla="*/ 3072 w 3"/>
                  <a:gd name="T1" fmla="*/ 4096 h 4"/>
                  <a:gd name="T2" fmla="*/ 0 w 3"/>
                  <a:gd name="T3" fmla="*/ 0 h 4"/>
                  <a:gd name="T4" fmla="*/ 0 60000 65536"/>
                  <a:gd name="T5" fmla="*/ 0 60000 65536"/>
                  <a:gd name="T6" fmla="*/ 0 w 3"/>
                  <a:gd name="T7" fmla="*/ 0 h 4"/>
                  <a:gd name="T8" fmla="*/ 3 w 3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33" name="Freeform 4468"/>
              <p:cNvSpPr>
                <a:spLocks/>
              </p:cNvSpPr>
              <p:nvPr/>
            </p:nvSpPr>
            <p:spPr bwMode="auto">
              <a:xfrm>
                <a:off x="2673" y="3615"/>
                <a:ext cx="77" cy="80"/>
              </a:xfrm>
              <a:custGeom>
                <a:avLst/>
                <a:gdLst>
                  <a:gd name="T0" fmla="*/ 7253 w 42"/>
                  <a:gd name="T1" fmla="*/ 0 h 41"/>
                  <a:gd name="T2" fmla="*/ 7253 w 42"/>
                  <a:gd name="T3" fmla="*/ 0 h 41"/>
                  <a:gd name="T4" fmla="*/ 7253 w 42"/>
                  <a:gd name="T5" fmla="*/ 0 h 41"/>
                  <a:gd name="T6" fmla="*/ 18042 w 42"/>
                  <a:gd name="T7" fmla="*/ 32732 h 41"/>
                  <a:gd name="T8" fmla="*/ 9192 w 42"/>
                  <a:gd name="T9" fmla="*/ 29411 h 41"/>
                  <a:gd name="T10" fmla="*/ 0 w 42"/>
                  <a:gd name="T11" fmla="*/ 32732 h 41"/>
                  <a:gd name="T12" fmla="*/ 0 w 42"/>
                  <a:gd name="T13" fmla="*/ 32732 h 41"/>
                  <a:gd name="T14" fmla="*/ 7253 w 42"/>
                  <a:gd name="T15" fmla="*/ 0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41"/>
                  <a:gd name="T26" fmla="*/ 42 w 42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41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7"/>
                      <a:pt x="27" y="32"/>
                      <a:pt x="42" y="41"/>
                    </a:cubicBezTo>
                    <a:cubicBezTo>
                      <a:pt x="36" y="39"/>
                      <a:pt x="28" y="37"/>
                      <a:pt x="21" y="37"/>
                    </a:cubicBezTo>
                    <a:cubicBezTo>
                      <a:pt x="14" y="37"/>
                      <a:pt x="6" y="39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2" y="32"/>
                      <a:pt x="17" y="17"/>
                      <a:pt x="17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634" name="Freeform 4469"/>
              <p:cNvSpPr>
                <a:spLocks/>
              </p:cNvSpPr>
              <p:nvPr/>
            </p:nvSpPr>
            <p:spPr bwMode="auto">
              <a:xfrm>
                <a:off x="2400" y="3035"/>
                <a:ext cx="418" cy="658"/>
              </a:xfrm>
              <a:custGeom>
                <a:avLst/>
                <a:gdLst>
                  <a:gd name="T0" fmla="*/ 27834 w 228"/>
                  <a:gd name="T1" fmla="*/ 235115 h 337"/>
                  <a:gd name="T2" fmla="*/ 21569 w 228"/>
                  <a:gd name="T3" fmla="*/ 173214 h 337"/>
                  <a:gd name="T4" fmla="*/ 18042 w 228"/>
                  <a:gd name="T5" fmla="*/ 156296 h 337"/>
                  <a:gd name="T6" fmla="*/ 21949 w 228"/>
                  <a:gd name="T7" fmla="*/ 138563 h 337"/>
                  <a:gd name="T8" fmla="*/ 23612 w 228"/>
                  <a:gd name="T9" fmla="*/ 128671 h 337"/>
                  <a:gd name="T10" fmla="*/ 21949 w 228"/>
                  <a:gd name="T11" fmla="*/ 122449 h 337"/>
                  <a:gd name="T12" fmla="*/ 17125 w 228"/>
                  <a:gd name="T13" fmla="*/ 102216 h 337"/>
                  <a:gd name="T14" fmla="*/ 20550 w 228"/>
                  <a:gd name="T15" fmla="*/ 84515 h 337"/>
                  <a:gd name="T16" fmla="*/ 23236 w 228"/>
                  <a:gd name="T17" fmla="*/ 74092 h 337"/>
                  <a:gd name="T18" fmla="*/ 17622 w 228"/>
                  <a:gd name="T19" fmla="*/ 56362 h 337"/>
                  <a:gd name="T20" fmla="*/ 9192 w 228"/>
                  <a:gd name="T21" fmla="*/ 26367 h 337"/>
                  <a:gd name="T22" fmla="*/ 0 w 228"/>
                  <a:gd name="T23" fmla="*/ 19435 h 337"/>
                  <a:gd name="T24" fmla="*/ 0 w 228"/>
                  <a:gd name="T25" fmla="*/ 19435 h 337"/>
                  <a:gd name="T26" fmla="*/ 55627 w 228"/>
                  <a:gd name="T27" fmla="*/ 4883 h 337"/>
                  <a:gd name="T28" fmla="*/ 56192 w 228"/>
                  <a:gd name="T29" fmla="*/ 5696 h 337"/>
                  <a:gd name="T30" fmla="*/ 97741 w 228"/>
                  <a:gd name="T31" fmla="*/ 42116 h 337"/>
                  <a:gd name="T32" fmla="*/ 97741 w 228"/>
                  <a:gd name="T33" fmla="*/ 42116 h 337"/>
                  <a:gd name="T34" fmla="*/ 93553 w 228"/>
                  <a:gd name="T35" fmla="*/ 38847 h 337"/>
                  <a:gd name="T36" fmla="*/ 87564 w 228"/>
                  <a:gd name="T37" fmla="*/ 49865 h 337"/>
                  <a:gd name="T38" fmla="*/ 85023 w 228"/>
                  <a:gd name="T39" fmla="*/ 60151 h 337"/>
                  <a:gd name="T40" fmla="*/ 81191 w 228"/>
                  <a:gd name="T41" fmla="*/ 72702 h 337"/>
                  <a:gd name="T42" fmla="*/ 82841 w 228"/>
                  <a:gd name="T43" fmla="*/ 82232 h 337"/>
                  <a:gd name="T44" fmla="*/ 84526 w 228"/>
                  <a:gd name="T45" fmla="*/ 94863 h 337"/>
                  <a:gd name="T46" fmla="*/ 78597 w 228"/>
                  <a:gd name="T47" fmla="*/ 114252 h 337"/>
                  <a:gd name="T48" fmla="*/ 71080 w 228"/>
                  <a:gd name="T49" fmla="*/ 140179 h 337"/>
                  <a:gd name="T50" fmla="*/ 71080 w 228"/>
                  <a:gd name="T51" fmla="*/ 140179 h 337"/>
                  <a:gd name="T52" fmla="*/ 71080 w 228"/>
                  <a:gd name="T53" fmla="*/ 135968 h 337"/>
                  <a:gd name="T54" fmla="*/ 69071 w 228"/>
                  <a:gd name="T55" fmla="*/ 126887 h 337"/>
                  <a:gd name="T56" fmla="*/ 63149 w 228"/>
                  <a:gd name="T57" fmla="*/ 103117 h 337"/>
                  <a:gd name="T58" fmla="*/ 66482 w 228"/>
                  <a:gd name="T59" fmla="*/ 79632 h 337"/>
                  <a:gd name="T60" fmla="*/ 67401 w 228"/>
                  <a:gd name="T61" fmla="*/ 41231 h 337"/>
                  <a:gd name="T62" fmla="*/ 58225 w 228"/>
                  <a:gd name="T63" fmla="*/ 17731 h 337"/>
                  <a:gd name="T64" fmla="*/ 36493 w 228"/>
                  <a:gd name="T65" fmla="*/ 18615 h 337"/>
                  <a:gd name="T66" fmla="*/ 36493 w 228"/>
                  <a:gd name="T67" fmla="*/ 28150 h 337"/>
                  <a:gd name="T68" fmla="*/ 40240 w 228"/>
                  <a:gd name="T69" fmla="*/ 47483 h 337"/>
                  <a:gd name="T70" fmla="*/ 35994 w 228"/>
                  <a:gd name="T71" fmla="*/ 66768 h 337"/>
                  <a:gd name="T72" fmla="*/ 34445 w 228"/>
                  <a:gd name="T73" fmla="*/ 70098 h 337"/>
                  <a:gd name="T74" fmla="*/ 33407 w 228"/>
                  <a:gd name="T75" fmla="*/ 74981 h 337"/>
                  <a:gd name="T76" fmla="*/ 34865 w 228"/>
                  <a:gd name="T77" fmla="*/ 82232 h 337"/>
                  <a:gd name="T78" fmla="*/ 35994 w 228"/>
                  <a:gd name="T79" fmla="*/ 83601 h 337"/>
                  <a:gd name="T80" fmla="*/ 40099 w 228"/>
                  <a:gd name="T81" fmla="*/ 102216 h 337"/>
                  <a:gd name="T82" fmla="*/ 35642 w 228"/>
                  <a:gd name="T83" fmla="*/ 122449 h 337"/>
                  <a:gd name="T84" fmla="*/ 33407 w 228"/>
                  <a:gd name="T85" fmla="*/ 128671 h 337"/>
                  <a:gd name="T86" fmla="*/ 35086 w 228"/>
                  <a:gd name="T87" fmla="*/ 138563 h 337"/>
                  <a:gd name="T88" fmla="*/ 39079 w 228"/>
                  <a:gd name="T89" fmla="*/ 156296 h 337"/>
                  <a:gd name="T90" fmla="*/ 35642 w 228"/>
                  <a:gd name="T91" fmla="*/ 173214 h 337"/>
                  <a:gd name="T92" fmla="*/ 29253 w 228"/>
                  <a:gd name="T93" fmla="*/ 235115 h 337"/>
                  <a:gd name="T94" fmla="*/ 35642 w 228"/>
                  <a:gd name="T95" fmla="*/ 271436 h 337"/>
                  <a:gd name="T96" fmla="*/ 28334 w 228"/>
                  <a:gd name="T97" fmla="*/ 268960 h 337"/>
                  <a:gd name="T98" fmla="*/ 21569 w 228"/>
                  <a:gd name="T99" fmla="*/ 271436 h 337"/>
                  <a:gd name="T100" fmla="*/ 27834 w 228"/>
                  <a:gd name="T101" fmla="*/ 235115 h 33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28"/>
                  <a:gd name="T154" fmla="*/ 0 h 337"/>
                  <a:gd name="T155" fmla="*/ 228 w 228"/>
                  <a:gd name="T156" fmla="*/ 337 h 33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28" h="337">
                    <a:moveTo>
                      <a:pt x="65" y="292"/>
                    </a:moveTo>
                    <a:cubicBezTo>
                      <a:pt x="65" y="268"/>
                      <a:pt x="66" y="227"/>
                      <a:pt x="50" y="215"/>
                    </a:cubicBezTo>
                    <a:cubicBezTo>
                      <a:pt x="45" y="210"/>
                      <a:pt x="42" y="202"/>
                      <a:pt x="42" y="194"/>
                    </a:cubicBezTo>
                    <a:cubicBezTo>
                      <a:pt x="42" y="185"/>
                      <a:pt x="46" y="177"/>
                      <a:pt x="51" y="172"/>
                    </a:cubicBezTo>
                    <a:cubicBezTo>
                      <a:pt x="56" y="169"/>
                      <a:pt x="55" y="164"/>
                      <a:pt x="55" y="160"/>
                    </a:cubicBezTo>
                    <a:cubicBezTo>
                      <a:pt x="55" y="158"/>
                      <a:pt x="55" y="154"/>
                      <a:pt x="51" y="152"/>
                    </a:cubicBezTo>
                    <a:cubicBezTo>
                      <a:pt x="43" y="148"/>
                      <a:pt x="40" y="134"/>
                      <a:pt x="40" y="127"/>
                    </a:cubicBezTo>
                    <a:cubicBezTo>
                      <a:pt x="40" y="121"/>
                      <a:pt x="43" y="110"/>
                      <a:pt x="48" y="105"/>
                    </a:cubicBezTo>
                    <a:cubicBezTo>
                      <a:pt x="52" y="101"/>
                      <a:pt x="54" y="99"/>
                      <a:pt x="54" y="92"/>
                    </a:cubicBezTo>
                    <a:cubicBezTo>
                      <a:pt x="54" y="88"/>
                      <a:pt x="48" y="81"/>
                      <a:pt x="41" y="70"/>
                    </a:cubicBezTo>
                    <a:cubicBezTo>
                      <a:pt x="32" y="54"/>
                      <a:pt x="22" y="34"/>
                      <a:pt x="21" y="33"/>
                    </a:cubicBezTo>
                    <a:cubicBezTo>
                      <a:pt x="15" y="25"/>
                      <a:pt x="8" y="20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7" y="17"/>
                      <a:pt x="77" y="0"/>
                      <a:pt x="130" y="6"/>
                    </a:cubicBezTo>
                    <a:cubicBezTo>
                      <a:pt x="131" y="7"/>
                      <a:pt x="131" y="7"/>
                      <a:pt x="131" y="7"/>
                    </a:cubicBezTo>
                    <a:cubicBezTo>
                      <a:pt x="183" y="13"/>
                      <a:pt x="215" y="37"/>
                      <a:pt x="228" y="52"/>
                    </a:cubicBezTo>
                    <a:cubicBezTo>
                      <a:pt x="228" y="52"/>
                      <a:pt x="228" y="52"/>
                      <a:pt x="228" y="52"/>
                    </a:cubicBezTo>
                    <a:cubicBezTo>
                      <a:pt x="225" y="49"/>
                      <a:pt x="222" y="48"/>
                      <a:pt x="218" y="48"/>
                    </a:cubicBezTo>
                    <a:cubicBezTo>
                      <a:pt x="205" y="48"/>
                      <a:pt x="206" y="57"/>
                      <a:pt x="204" y="62"/>
                    </a:cubicBezTo>
                    <a:cubicBezTo>
                      <a:pt x="203" y="68"/>
                      <a:pt x="204" y="69"/>
                      <a:pt x="198" y="75"/>
                    </a:cubicBezTo>
                    <a:cubicBezTo>
                      <a:pt x="193" y="79"/>
                      <a:pt x="189" y="84"/>
                      <a:pt x="189" y="90"/>
                    </a:cubicBezTo>
                    <a:cubicBezTo>
                      <a:pt x="189" y="95"/>
                      <a:pt x="192" y="101"/>
                      <a:pt x="193" y="102"/>
                    </a:cubicBezTo>
                    <a:cubicBezTo>
                      <a:pt x="196" y="107"/>
                      <a:pt x="197" y="112"/>
                      <a:pt x="197" y="118"/>
                    </a:cubicBezTo>
                    <a:cubicBezTo>
                      <a:pt x="197" y="129"/>
                      <a:pt x="191" y="138"/>
                      <a:pt x="183" y="142"/>
                    </a:cubicBezTo>
                    <a:cubicBezTo>
                      <a:pt x="178" y="145"/>
                      <a:pt x="166" y="156"/>
                      <a:pt x="166" y="174"/>
                    </a:cubicBezTo>
                    <a:cubicBezTo>
                      <a:pt x="166" y="174"/>
                      <a:pt x="166" y="174"/>
                      <a:pt x="166" y="174"/>
                    </a:cubicBezTo>
                    <a:cubicBezTo>
                      <a:pt x="166" y="172"/>
                      <a:pt x="166" y="170"/>
                      <a:pt x="166" y="169"/>
                    </a:cubicBezTo>
                    <a:cubicBezTo>
                      <a:pt x="166" y="167"/>
                      <a:pt x="165" y="162"/>
                      <a:pt x="161" y="158"/>
                    </a:cubicBezTo>
                    <a:cubicBezTo>
                      <a:pt x="154" y="152"/>
                      <a:pt x="147" y="142"/>
                      <a:pt x="147" y="128"/>
                    </a:cubicBezTo>
                    <a:cubicBezTo>
                      <a:pt x="147" y="113"/>
                      <a:pt x="150" y="107"/>
                      <a:pt x="155" y="99"/>
                    </a:cubicBezTo>
                    <a:cubicBezTo>
                      <a:pt x="161" y="92"/>
                      <a:pt x="158" y="56"/>
                      <a:pt x="157" y="51"/>
                    </a:cubicBezTo>
                    <a:cubicBezTo>
                      <a:pt x="155" y="39"/>
                      <a:pt x="149" y="28"/>
                      <a:pt x="136" y="22"/>
                    </a:cubicBezTo>
                    <a:cubicBezTo>
                      <a:pt x="114" y="11"/>
                      <a:pt x="90" y="21"/>
                      <a:pt x="85" y="23"/>
                    </a:cubicBezTo>
                    <a:cubicBezTo>
                      <a:pt x="80" y="25"/>
                      <a:pt x="80" y="32"/>
                      <a:pt x="85" y="35"/>
                    </a:cubicBezTo>
                    <a:cubicBezTo>
                      <a:pt x="92" y="40"/>
                      <a:pt x="94" y="49"/>
                      <a:pt x="94" y="59"/>
                    </a:cubicBezTo>
                    <a:cubicBezTo>
                      <a:pt x="94" y="70"/>
                      <a:pt x="91" y="78"/>
                      <a:pt x="84" y="83"/>
                    </a:cubicBezTo>
                    <a:cubicBezTo>
                      <a:pt x="83" y="84"/>
                      <a:pt x="81" y="85"/>
                      <a:pt x="80" y="87"/>
                    </a:cubicBezTo>
                    <a:cubicBezTo>
                      <a:pt x="79" y="88"/>
                      <a:pt x="78" y="91"/>
                      <a:pt x="78" y="93"/>
                    </a:cubicBezTo>
                    <a:cubicBezTo>
                      <a:pt x="78" y="97"/>
                      <a:pt x="79" y="101"/>
                      <a:pt x="81" y="102"/>
                    </a:cubicBezTo>
                    <a:cubicBezTo>
                      <a:pt x="81" y="102"/>
                      <a:pt x="83" y="103"/>
                      <a:pt x="84" y="104"/>
                    </a:cubicBezTo>
                    <a:cubicBezTo>
                      <a:pt x="91" y="108"/>
                      <a:pt x="93" y="121"/>
                      <a:pt x="93" y="127"/>
                    </a:cubicBezTo>
                    <a:cubicBezTo>
                      <a:pt x="93" y="134"/>
                      <a:pt x="91" y="148"/>
                      <a:pt x="83" y="152"/>
                    </a:cubicBezTo>
                    <a:cubicBezTo>
                      <a:pt x="79" y="154"/>
                      <a:pt x="78" y="158"/>
                      <a:pt x="78" y="160"/>
                    </a:cubicBezTo>
                    <a:cubicBezTo>
                      <a:pt x="78" y="164"/>
                      <a:pt x="77" y="169"/>
                      <a:pt x="82" y="172"/>
                    </a:cubicBezTo>
                    <a:cubicBezTo>
                      <a:pt x="88" y="177"/>
                      <a:pt x="91" y="185"/>
                      <a:pt x="91" y="194"/>
                    </a:cubicBezTo>
                    <a:cubicBezTo>
                      <a:pt x="91" y="202"/>
                      <a:pt x="88" y="210"/>
                      <a:pt x="83" y="215"/>
                    </a:cubicBezTo>
                    <a:cubicBezTo>
                      <a:pt x="67" y="227"/>
                      <a:pt x="68" y="268"/>
                      <a:pt x="68" y="292"/>
                    </a:cubicBezTo>
                    <a:cubicBezTo>
                      <a:pt x="68" y="309"/>
                      <a:pt x="71" y="327"/>
                      <a:pt x="83" y="337"/>
                    </a:cubicBezTo>
                    <a:cubicBezTo>
                      <a:pt x="78" y="336"/>
                      <a:pt x="72" y="334"/>
                      <a:pt x="66" y="334"/>
                    </a:cubicBezTo>
                    <a:cubicBezTo>
                      <a:pt x="60" y="334"/>
                      <a:pt x="55" y="336"/>
                      <a:pt x="50" y="337"/>
                    </a:cubicBezTo>
                    <a:cubicBezTo>
                      <a:pt x="62" y="327"/>
                      <a:pt x="65" y="309"/>
                      <a:pt x="65" y="292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58" name="Group 4672"/>
            <p:cNvGrpSpPr>
              <a:grpSpLocks/>
            </p:cNvGrpSpPr>
            <p:nvPr/>
          </p:nvGrpSpPr>
          <p:grpSpPr bwMode="auto">
            <a:xfrm>
              <a:off x="7063007" y="2114773"/>
              <a:ext cx="41579" cy="48487"/>
              <a:chOff x="1293" y="2879"/>
              <a:chExt cx="78" cy="91"/>
            </a:xfrm>
          </p:grpSpPr>
          <p:sp>
            <p:nvSpPr>
              <p:cNvPr id="22592" name="Oval 4677"/>
              <p:cNvSpPr>
                <a:spLocks noChangeArrowheads="1"/>
              </p:cNvSpPr>
              <p:nvPr/>
            </p:nvSpPr>
            <p:spPr bwMode="auto">
              <a:xfrm>
                <a:off x="1293" y="2887"/>
                <a:ext cx="55" cy="50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593" name="Oval 4678"/>
              <p:cNvSpPr>
                <a:spLocks noChangeArrowheads="1"/>
              </p:cNvSpPr>
              <p:nvPr/>
            </p:nvSpPr>
            <p:spPr bwMode="auto">
              <a:xfrm>
                <a:off x="1348" y="2879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594" name="Oval 4679"/>
              <p:cNvSpPr>
                <a:spLocks noChangeArrowheads="1"/>
              </p:cNvSpPr>
              <p:nvPr/>
            </p:nvSpPr>
            <p:spPr bwMode="auto">
              <a:xfrm>
                <a:off x="1301" y="2954"/>
                <a:ext cx="16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59" name="Group 4699"/>
            <p:cNvGrpSpPr>
              <a:grpSpLocks/>
            </p:cNvGrpSpPr>
            <p:nvPr/>
          </p:nvGrpSpPr>
          <p:grpSpPr bwMode="auto">
            <a:xfrm>
              <a:off x="7544023" y="1963984"/>
              <a:ext cx="37315" cy="48488"/>
              <a:chOff x="1680" y="3300"/>
              <a:chExt cx="70" cy="91"/>
            </a:xfrm>
          </p:grpSpPr>
          <p:sp>
            <p:nvSpPr>
              <p:cNvPr id="22589" name="Oval 4704"/>
              <p:cNvSpPr>
                <a:spLocks noChangeArrowheads="1"/>
              </p:cNvSpPr>
              <p:nvPr/>
            </p:nvSpPr>
            <p:spPr bwMode="auto">
              <a:xfrm>
                <a:off x="1680" y="3308"/>
                <a:ext cx="55" cy="49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590" name="Oval 4705"/>
              <p:cNvSpPr>
                <a:spLocks noChangeArrowheads="1"/>
              </p:cNvSpPr>
              <p:nvPr/>
            </p:nvSpPr>
            <p:spPr bwMode="auto">
              <a:xfrm>
                <a:off x="1735" y="3300"/>
                <a:ext cx="15" cy="24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591" name="Oval 4706"/>
              <p:cNvSpPr>
                <a:spLocks noChangeArrowheads="1"/>
              </p:cNvSpPr>
              <p:nvPr/>
            </p:nvSpPr>
            <p:spPr bwMode="auto">
              <a:xfrm>
                <a:off x="1688" y="3374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660" name="Group 4708"/>
            <p:cNvGrpSpPr>
              <a:grpSpLocks/>
            </p:cNvGrpSpPr>
            <p:nvPr/>
          </p:nvGrpSpPr>
          <p:grpSpPr bwMode="auto">
            <a:xfrm>
              <a:off x="7443528" y="2163973"/>
              <a:ext cx="33051" cy="48487"/>
              <a:chOff x="1688" y="3300"/>
              <a:chExt cx="62" cy="91"/>
            </a:xfrm>
          </p:grpSpPr>
          <p:sp>
            <p:nvSpPr>
              <p:cNvPr id="22587" name="Oval 4714"/>
              <p:cNvSpPr>
                <a:spLocks noChangeArrowheads="1"/>
              </p:cNvSpPr>
              <p:nvPr/>
            </p:nvSpPr>
            <p:spPr bwMode="auto">
              <a:xfrm>
                <a:off x="1735" y="3300"/>
                <a:ext cx="15" cy="24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588" name="Oval 4715"/>
              <p:cNvSpPr>
                <a:spLocks noChangeArrowheads="1"/>
              </p:cNvSpPr>
              <p:nvPr/>
            </p:nvSpPr>
            <p:spPr bwMode="auto">
              <a:xfrm>
                <a:off x="1688" y="3374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</p:grpSp>
      <p:sp>
        <p:nvSpPr>
          <p:cNvPr id="1593" name="Rectangle 1592"/>
          <p:cNvSpPr/>
          <p:nvPr/>
        </p:nvSpPr>
        <p:spPr bwMode="auto">
          <a:xfrm>
            <a:off x="4602330" y="3078088"/>
            <a:ext cx="1009253" cy="50006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r>
              <a:rPr lang="fr-FR" dirty="0">
                <a:solidFill>
                  <a:schemeClr val="bg1"/>
                </a:solidFill>
              </a:rPr>
              <a:t>Pompe</a:t>
            </a:r>
          </a:p>
        </p:txBody>
      </p:sp>
      <p:sp>
        <p:nvSpPr>
          <p:cNvPr id="1594" name="Accolade fermante 1593"/>
          <p:cNvSpPr/>
          <p:nvPr/>
        </p:nvSpPr>
        <p:spPr>
          <a:xfrm rot="5400000">
            <a:off x="2107406" y="3209132"/>
            <a:ext cx="428625" cy="3643312"/>
          </a:xfrm>
          <a:prstGeom prst="rightBrace">
            <a:avLst/>
          </a:prstGeom>
          <a:ln w="28575"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596" name="Rectangle 1595"/>
          <p:cNvSpPr/>
          <p:nvPr/>
        </p:nvSpPr>
        <p:spPr>
          <a:xfrm>
            <a:off x="4010025" y="5367338"/>
            <a:ext cx="3429000" cy="91916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r>
              <a:rPr lang="fr-FR" sz="2400" dirty="0">
                <a:solidFill>
                  <a:schemeClr val="bg1"/>
                </a:solidFill>
              </a:rPr>
              <a:t>Transferts sens inverse</a:t>
            </a:r>
          </a:p>
          <a:p>
            <a:pPr algn="ctr">
              <a:defRPr/>
            </a:pPr>
            <a:r>
              <a:rPr lang="fr-FR" sz="2400" b="1" dirty="0">
                <a:solidFill>
                  <a:srgbClr val="FF0000"/>
                </a:solidFill>
              </a:rPr>
              <a:t>= ACTIFS (énergie    )</a:t>
            </a:r>
          </a:p>
        </p:txBody>
      </p:sp>
      <p:sp>
        <p:nvSpPr>
          <p:cNvPr id="1597" name="Flèche vers le bas 1596"/>
          <p:cNvSpPr/>
          <p:nvPr/>
        </p:nvSpPr>
        <p:spPr>
          <a:xfrm>
            <a:off x="4929188" y="4530725"/>
            <a:ext cx="428625" cy="795338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grpSp>
        <p:nvGrpSpPr>
          <p:cNvPr id="1661" name="Groupe 1637"/>
          <p:cNvGrpSpPr>
            <a:grpSpLocks/>
          </p:cNvGrpSpPr>
          <p:nvPr/>
        </p:nvGrpSpPr>
        <p:grpSpPr bwMode="auto">
          <a:xfrm>
            <a:off x="4929189" y="1714492"/>
            <a:ext cx="2008191" cy="523220"/>
            <a:chOff x="4928231" y="1714481"/>
            <a:chExt cx="2009087" cy="522566"/>
          </a:xfrm>
        </p:grpSpPr>
        <p:sp>
          <p:nvSpPr>
            <p:cNvPr id="22577" name="Rectangle 1598"/>
            <p:cNvSpPr>
              <a:spLocks noChangeArrowheads="1"/>
            </p:cNvSpPr>
            <p:nvPr/>
          </p:nvSpPr>
          <p:spPr bwMode="auto">
            <a:xfrm>
              <a:off x="4928231" y="1714481"/>
              <a:ext cx="1743563" cy="5225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 sz="2800" dirty="0">
                  <a:solidFill>
                    <a:schemeClr val="bg1"/>
                  </a:solidFill>
                </a:rPr>
                <a:t>Forte [Cl</a:t>
              </a:r>
              <a:r>
                <a:rPr lang="fr-FR" sz="2800" baseline="30000" dirty="0">
                  <a:solidFill>
                    <a:schemeClr val="bg1"/>
                  </a:solidFill>
                </a:rPr>
                <a:t>-</a:t>
              </a:r>
              <a:r>
                <a:rPr lang="fr-FR" sz="2800" dirty="0">
                  <a:solidFill>
                    <a:schemeClr val="bg1"/>
                  </a:solidFill>
                </a:rPr>
                <a:t>]</a:t>
              </a:r>
            </a:p>
          </p:txBody>
        </p:sp>
        <p:grpSp>
          <p:nvGrpSpPr>
            <p:cNvPr id="1662" name="Groupe 1614"/>
            <p:cNvGrpSpPr>
              <a:grpSpLocks/>
            </p:cNvGrpSpPr>
            <p:nvPr/>
          </p:nvGrpSpPr>
          <p:grpSpPr bwMode="auto">
            <a:xfrm>
              <a:off x="6643702" y="1756430"/>
              <a:ext cx="293616" cy="400110"/>
              <a:chOff x="9445910" y="1142984"/>
              <a:chExt cx="293616" cy="400110"/>
            </a:xfrm>
          </p:grpSpPr>
          <p:sp>
            <p:nvSpPr>
              <p:cNvPr id="1602" name="Oval 91"/>
              <p:cNvSpPr>
                <a:spLocks noChangeAspect="1" noChangeArrowheads="1"/>
              </p:cNvSpPr>
              <p:nvPr/>
            </p:nvSpPr>
            <p:spPr bwMode="auto">
              <a:xfrm>
                <a:off x="9455237" y="1270692"/>
                <a:ext cx="284289" cy="245754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chemeClr val="bg2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22580" name="ZoneTexte 63"/>
              <p:cNvSpPr txBox="1">
                <a:spLocks noChangeArrowheads="1"/>
              </p:cNvSpPr>
              <p:nvPr/>
            </p:nvSpPr>
            <p:spPr bwMode="auto">
              <a:xfrm>
                <a:off x="9445910" y="1142984"/>
                <a:ext cx="269626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000" b="1">
                    <a:solidFill>
                      <a:schemeClr val="bg1"/>
                    </a:solidFill>
                  </a:rPr>
                  <a:t>-</a:t>
                </a:r>
              </a:p>
            </p:txBody>
          </p:sp>
        </p:grpSp>
      </p:grpSp>
      <p:grpSp>
        <p:nvGrpSpPr>
          <p:cNvPr id="1663" name="Groupe 1636"/>
          <p:cNvGrpSpPr>
            <a:grpSpLocks/>
          </p:cNvGrpSpPr>
          <p:nvPr/>
        </p:nvGrpSpPr>
        <p:grpSpPr bwMode="auto">
          <a:xfrm>
            <a:off x="1140479" y="1697185"/>
            <a:ext cx="2193270" cy="523220"/>
            <a:chOff x="1140052" y="1697196"/>
            <a:chExt cx="2194058" cy="522566"/>
          </a:xfrm>
        </p:grpSpPr>
        <p:sp>
          <p:nvSpPr>
            <p:cNvPr id="22573" name="Rectangle 1597"/>
            <p:cNvSpPr>
              <a:spLocks noChangeArrowheads="1"/>
            </p:cNvSpPr>
            <p:nvPr/>
          </p:nvSpPr>
          <p:spPr bwMode="auto">
            <a:xfrm>
              <a:off x="1140052" y="1697196"/>
              <a:ext cx="1923012" cy="5225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 sz="2800" dirty="0">
                  <a:solidFill>
                    <a:schemeClr val="bg1"/>
                  </a:solidFill>
                </a:rPr>
                <a:t>Forte [Na</a:t>
              </a:r>
              <a:r>
                <a:rPr lang="fr-FR" sz="2800" baseline="30000" dirty="0">
                  <a:solidFill>
                    <a:schemeClr val="bg1"/>
                  </a:solidFill>
                </a:rPr>
                <a:t>+</a:t>
              </a:r>
              <a:r>
                <a:rPr lang="fr-FR" sz="2800" dirty="0">
                  <a:solidFill>
                    <a:schemeClr val="bg1"/>
                  </a:solidFill>
                </a:rPr>
                <a:t>]</a:t>
              </a:r>
            </a:p>
          </p:txBody>
        </p:sp>
        <p:grpSp>
          <p:nvGrpSpPr>
            <p:cNvPr id="22635" name="Groupe 1613"/>
            <p:cNvGrpSpPr>
              <a:grpSpLocks/>
            </p:cNvGrpSpPr>
            <p:nvPr/>
          </p:nvGrpSpPr>
          <p:grpSpPr bwMode="auto">
            <a:xfrm>
              <a:off x="3000364" y="1785926"/>
              <a:ext cx="333746" cy="400110"/>
              <a:chOff x="9845966" y="1243918"/>
              <a:chExt cx="333746" cy="400110"/>
            </a:xfrm>
          </p:grpSpPr>
          <p:sp>
            <p:nvSpPr>
              <p:cNvPr id="1607" name="Oval 91"/>
              <p:cNvSpPr>
                <a:spLocks noChangeAspect="1" noChangeArrowheads="1"/>
              </p:cNvSpPr>
              <p:nvPr/>
            </p:nvSpPr>
            <p:spPr bwMode="auto">
              <a:xfrm>
                <a:off x="9858922" y="1313592"/>
                <a:ext cx="284265" cy="245754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bg2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22576" name="ZoneTexte 63"/>
              <p:cNvSpPr txBox="1">
                <a:spLocks noChangeArrowheads="1"/>
              </p:cNvSpPr>
              <p:nvPr/>
            </p:nvSpPr>
            <p:spPr bwMode="auto">
              <a:xfrm>
                <a:off x="9845966" y="1243918"/>
                <a:ext cx="333746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000" b="1" dirty="0">
                    <a:solidFill>
                      <a:schemeClr val="bg1"/>
                    </a:solidFill>
                  </a:rPr>
                  <a:t>+</a:t>
                </a:r>
              </a:p>
            </p:txBody>
          </p:sp>
        </p:grpSp>
      </p:grpSp>
      <p:grpSp>
        <p:nvGrpSpPr>
          <p:cNvPr id="22636" name="Groupe 1638"/>
          <p:cNvGrpSpPr>
            <a:grpSpLocks/>
          </p:cNvGrpSpPr>
          <p:nvPr/>
        </p:nvGrpSpPr>
        <p:grpSpPr bwMode="auto">
          <a:xfrm>
            <a:off x="1192560" y="4210814"/>
            <a:ext cx="1984028" cy="523220"/>
            <a:chOff x="1192257" y="4211457"/>
            <a:chExt cx="1984549" cy="522566"/>
          </a:xfrm>
        </p:grpSpPr>
        <p:sp>
          <p:nvSpPr>
            <p:cNvPr id="22569" name="Rectangle 1599"/>
            <p:cNvSpPr>
              <a:spLocks noChangeArrowheads="1"/>
            </p:cNvSpPr>
            <p:nvPr/>
          </p:nvSpPr>
          <p:spPr bwMode="auto">
            <a:xfrm>
              <a:off x="1192257" y="4211457"/>
              <a:ext cx="1701554" cy="5225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 sz="2800" dirty="0">
                  <a:solidFill>
                    <a:schemeClr val="bg1"/>
                  </a:solidFill>
                </a:rPr>
                <a:t>Forte [K</a:t>
              </a:r>
              <a:r>
                <a:rPr lang="fr-FR" sz="2800" baseline="30000" dirty="0">
                  <a:solidFill>
                    <a:schemeClr val="bg1"/>
                  </a:solidFill>
                </a:rPr>
                <a:t>+</a:t>
              </a:r>
              <a:r>
                <a:rPr lang="fr-FR" sz="2800" dirty="0">
                  <a:solidFill>
                    <a:schemeClr val="bg1"/>
                  </a:solidFill>
                </a:rPr>
                <a:t>]</a:t>
              </a:r>
            </a:p>
          </p:txBody>
        </p:sp>
        <p:grpSp>
          <p:nvGrpSpPr>
            <p:cNvPr id="22637" name="Groupe 1612"/>
            <p:cNvGrpSpPr>
              <a:grpSpLocks/>
            </p:cNvGrpSpPr>
            <p:nvPr/>
          </p:nvGrpSpPr>
          <p:grpSpPr bwMode="auto">
            <a:xfrm>
              <a:off x="2857488" y="4321975"/>
              <a:ext cx="319318" cy="369332"/>
              <a:chOff x="9417338" y="3601372"/>
              <a:chExt cx="319318" cy="369332"/>
            </a:xfrm>
          </p:grpSpPr>
          <p:sp>
            <p:nvSpPr>
              <p:cNvPr id="1609" name="Oval 91"/>
              <p:cNvSpPr>
                <a:spLocks noChangeAspect="1" noChangeArrowheads="1"/>
              </p:cNvSpPr>
              <p:nvPr/>
            </p:nvSpPr>
            <p:spPr bwMode="auto">
              <a:xfrm>
                <a:off x="9430187" y="3642300"/>
                <a:ext cx="284238" cy="245756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 w="9525">
                <a:solidFill>
                  <a:schemeClr val="bg2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22572" name="Rectangle 1610"/>
              <p:cNvSpPr>
                <a:spLocks noChangeArrowheads="1"/>
              </p:cNvSpPr>
              <p:nvPr/>
            </p:nvSpPr>
            <p:spPr bwMode="auto">
              <a:xfrm>
                <a:off x="9417338" y="3601372"/>
                <a:ext cx="319318" cy="3693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b="1" dirty="0">
                    <a:solidFill>
                      <a:schemeClr val="bg1"/>
                    </a:solidFill>
                  </a:rPr>
                  <a:t>+</a:t>
                </a:r>
              </a:p>
            </p:txBody>
          </p:sp>
        </p:grpSp>
      </p:grpSp>
      <p:grpSp>
        <p:nvGrpSpPr>
          <p:cNvPr id="22638" name="Groupe 1639"/>
          <p:cNvGrpSpPr>
            <a:grpSpLocks/>
          </p:cNvGrpSpPr>
          <p:nvPr/>
        </p:nvGrpSpPr>
        <p:grpSpPr bwMode="auto">
          <a:xfrm>
            <a:off x="5880100" y="3857625"/>
            <a:ext cx="2692400" cy="1071563"/>
            <a:chOff x="5879598" y="3857628"/>
            <a:chExt cx="2692930" cy="1071570"/>
          </a:xfrm>
        </p:grpSpPr>
        <p:sp>
          <p:nvSpPr>
            <p:cNvPr id="22549" name="Rectangle 1600"/>
            <p:cNvSpPr>
              <a:spLocks noChangeArrowheads="1"/>
            </p:cNvSpPr>
            <p:nvPr/>
          </p:nvSpPr>
          <p:spPr bwMode="auto">
            <a:xfrm>
              <a:off x="5879598" y="4201180"/>
              <a:ext cx="1784463" cy="5232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 sz="2800">
                  <a:solidFill>
                    <a:schemeClr val="bg1"/>
                  </a:solidFill>
                </a:rPr>
                <a:t>Protéines</a:t>
              </a:r>
              <a:r>
                <a:rPr lang="fr-FR" sz="2800" baseline="30000">
                  <a:solidFill>
                    <a:schemeClr val="bg1"/>
                  </a:solidFill>
                </a:rPr>
                <a:t>-</a:t>
              </a:r>
            </a:p>
          </p:txBody>
        </p:sp>
        <p:grpSp>
          <p:nvGrpSpPr>
            <p:cNvPr id="22639" name="Groupe 1633"/>
            <p:cNvGrpSpPr>
              <a:grpSpLocks/>
            </p:cNvGrpSpPr>
            <p:nvPr/>
          </p:nvGrpSpPr>
          <p:grpSpPr bwMode="auto">
            <a:xfrm>
              <a:off x="7533210" y="3857628"/>
              <a:ext cx="1039318" cy="1071570"/>
              <a:chOff x="9445910" y="2285992"/>
              <a:chExt cx="1039318" cy="1071570"/>
            </a:xfrm>
          </p:grpSpPr>
          <p:sp>
            <p:nvSpPr>
              <p:cNvPr id="22551" name="ZoneTexte 1626"/>
              <p:cNvSpPr txBox="1">
                <a:spLocks noChangeArrowheads="1"/>
              </p:cNvSpPr>
              <p:nvPr/>
            </p:nvSpPr>
            <p:spPr bwMode="auto">
              <a:xfrm>
                <a:off x="9945976" y="2957452"/>
                <a:ext cx="269626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000" b="1">
                    <a:solidFill>
                      <a:schemeClr val="bg1"/>
                    </a:solidFill>
                  </a:rPr>
                  <a:t>-</a:t>
                </a:r>
              </a:p>
            </p:txBody>
          </p:sp>
          <p:sp>
            <p:nvSpPr>
              <p:cNvPr id="1612" name="Oval 91"/>
              <p:cNvSpPr>
                <a:spLocks noChangeAspect="1" noChangeArrowheads="1"/>
              </p:cNvSpPr>
              <p:nvPr/>
            </p:nvSpPr>
            <p:spPr bwMode="auto">
              <a:xfrm>
                <a:off x="9715139" y="2643182"/>
                <a:ext cx="284218" cy="246064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1616" name="Oval 91"/>
              <p:cNvSpPr>
                <a:spLocks noChangeAspect="1" noChangeArrowheads="1"/>
              </p:cNvSpPr>
              <p:nvPr/>
            </p:nvSpPr>
            <p:spPr bwMode="auto">
              <a:xfrm>
                <a:off x="9867569" y="2795583"/>
                <a:ext cx="284218" cy="246064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1617" name="Oval 91"/>
              <p:cNvSpPr>
                <a:spLocks noChangeAspect="1" noChangeArrowheads="1"/>
              </p:cNvSpPr>
              <p:nvPr/>
            </p:nvSpPr>
            <p:spPr bwMode="auto">
              <a:xfrm>
                <a:off x="9716726" y="2786058"/>
                <a:ext cx="284219" cy="246064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1618" name="Oval 91"/>
              <p:cNvSpPr>
                <a:spLocks noChangeAspect="1" noChangeArrowheads="1"/>
              </p:cNvSpPr>
              <p:nvPr/>
            </p:nvSpPr>
            <p:spPr bwMode="auto">
              <a:xfrm>
                <a:off x="9931082" y="2682870"/>
                <a:ext cx="284218" cy="246065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22556" name="ZoneTexte 1619"/>
              <p:cNvSpPr txBox="1">
                <a:spLocks noChangeArrowheads="1"/>
              </p:cNvSpPr>
              <p:nvPr/>
            </p:nvSpPr>
            <p:spPr bwMode="auto">
              <a:xfrm>
                <a:off x="9858412" y="2385948"/>
                <a:ext cx="269626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000" b="1">
                    <a:solidFill>
                      <a:schemeClr val="bg1"/>
                    </a:solidFill>
                  </a:rPr>
                  <a:t>-</a:t>
                </a:r>
              </a:p>
            </p:txBody>
          </p:sp>
          <p:sp>
            <p:nvSpPr>
              <p:cNvPr id="22557" name="ZoneTexte 1620"/>
              <p:cNvSpPr txBox="1">
                <a:spLocks noChangeArrowheads="1"/>
              </p:cNvSpPr>
              <p:nvPr/>
            </p:nvSpPr>
            <p:spPr bwMode="auto">
              <a:xfrm>
                <a:off x="10215602" y="2714620"/>
                <a:ext cx="269626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000" b="1">
                    <a:solidFill>
                      <a:schemeClr val="bg1"/>
                    </a:solidFill>
                  </a:rPr>
                  <a:t>-</a:t>
                </a:r>
              </a:p>
            </p:txBody>
          </p:sp>
          <p:sp>
            <p:nvSpPr>
              <p:cNvPr id="22558" name="ZoneTexte 1621"/>
              <p:cNvSpPr txBox="1">
                <a:spLocks noChangeArrowheads="1"/>
              </p:cNvSpPr>
              <p:nvPr/>
            </p:nvSpPr>
            <p:spPr bwMode="auto">
              <a:xfrm>
                <a:off x="9715536" y="2886014"/>
                <a:ext cx="269626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000" b="1">
                    <a:solidFill>
                      <a:schemeClr val="bg1"/>
                    </a:solidFill>
                  </a:rPr>
                  <a:t>-</a:t>
                </a:r>
              </a:p>
            </p:txBody>
          </p:sp>
          <p:sp>
            <p:nvSpPr>
              <p:cNvPr id="22559" name="ZoneTexte 1622"/>
              <p:cNvSpPr txBox="1">
                <a:spLocks noChangeArrowheads="1"/>
              </p:cNvSpPr>
              <p:nvPr/>
            </p:nvSpPr>
            <p:spPr bwMode="auto">
              <a:xfrm>
                <a:off x="10088852" y="2428868"/>
                <a:ext cx="333746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000" b="1">
                    <a:solidFill>
                      <a:schemeClr val="bg1"/>
                    </a:solidFill>
                  </a:rPr>
                  <a:t>+</a:t>
                </a:r>
              </a:p>
            </p:txBody>
          </p:sp>
          <p:sp>
            <p:nvSpPr>
              <p:cNvPr id="22560" name="ZoneTexte 1623"/>
              <p:cNvSpPr txBox="1">
                <a:spLocks noChangeArrowheads="1"/>
              </p:cNvSpPr>
              <p:nvPr/>
            </p:nvSpPr>
            <p:spPr bwMode="auto">
              <a:xfrm>
                <a:off x="9445910" y="2581268"/>
                <a:ext cx="269626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000" b="1">
                    <a:solidFill>
                      <a:schemeClr val="bg1"/>
                    </a:solidFill>
                  </a:rPr>
                  <a:t>-</a:t>
                </a:r>
              </a:p>
            </p:txBody>
          </p:sp>
          <p:sp>
            <p:nvSpPr>
              <p:cNvPr id="22561" name="ZoneTexte 1624"/>
              <p:cNvSpPr txBox="1">
                <a:spLocks noChangeArrowheads="1"/>
              </p:cNvSpPr>
              <p:nvPr/>
            </p:nvSpPr>
            <p:spPr bwMode="auto">
              <a:xfrm>
                <a:off x="9598310" y="2357430"/>
                <a:ext cx="269626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000" b="1">
                    <a:solidFill>
                      <a:schemeClr val="bg1"/>
                    </a:solidFill>
                  </a:rPr>
                  <a:t>-</a:t>
                </a:r>
              </a:p>
            </p:txBody>
          </p:sp>
          <p:sp>
            <p:nvSpPr>
              <p:cNvPr id="22562" name="ZoneTexte 1625"/>
              <p:cNvSpPr txBox="1">
                <a:spLocks noChangeArrowheads="1"/>
              </p:cNvSpPr>
              <p:nvPr/>
            </p:nvSpPr>
            <p:spPr bwMode="auto">
              <a:xfrm>
                <a:off x="9501222" y="2786058"/>
                <a:ext cx="333746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000" b="1">
                    <a:solidFill>
                      <a:schemeClr val="bg1"/>
                    </a:solidFill>
                  </a:rPr>
                  <a:t>+</a:t>
                </a:r>
              </a:p>
            </p:txBody>
          </p:sp>
          <p:sp>
            <p:nvSpPr>
              <p:cNvPr id="1629" name="Oval 91"/>
              <p:cNvSpPr>
                <a:spLocks noChangeAspect="1" noChangeArrowheads="1"/>
              </p:cNvSpPr>
              <p:nvPr/>
            </p:nvSpPr>
            <p:spPr bwMode="auto">
              <a:xfrm>
                <a:off x="9929493" y="2825746"/>
                <a:ext cx="284219" cy="246065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1630" name="Oval 91"/>
              <p:cNvSpPr>
                <a:spLocks noChangeAspect="1" noChangeArrowheads="1"/>
              </p:cNvSpPr>
              <p:nvPr/>
            </p:nvSpPr>
            <p:spPr bwMode="auto">
              <a:xfrm>
                <a:off x="9858042" y="2857496"/>
                <a:ext cx="284218" cy="246065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1628" name="Rectangle 1627"/>
              <p:cNvSpPr/>
              <p:nvPr/>
            </p:nvSpPr>
            <p:spPr>
              <a:xfrm>
                <a:off x="9757351" y="2788470"/>
                <a:ext cx="441932" cy="191225"/>
              </a:xfrm>
              <a:prstGeom prst="rect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tIns="0" bIns="0" anchor="ctr" anchorCtr="0"/>
              <a:lstStyle/>
              <a:p>
                <a:pPr algn="ctr">
                  <a:defRPr/>
                </a:pPr>
                <a:r>
                  <a:rPr lang="fr-FR" sz="1200" dirty="0">
                    <a:solidFill>
                      <a:schemeClr val="bg1"/>
                    </a:solidFill>
                  </a:rPr>
                  <a:t>Pr </a:t>
                </a:r>
                <a:r>
                  <a:rPr lang="fr-FR" sz="1200" baseline="30000" dirty="0">
                    <a:solidFill>
                      <a:schemeClr val="bg1"/>
                    </a:solidFill>
                  </a:rPr>
                  <a:t>-</a:t>
                </a:r>
              </a:p>
            </p:txBody>
          </p:sp>
          <p:sp>
            <p:nvSpPr>
              <p:cNvPr id="22566" name="ZoneTexte 1630"/>
              <p:cNvSpPr txBox="1">
                <a:spLocks noChangeArrowheads="1"/>
              </p:cNvSpPr>
              <p:nvPr/>
            </p:nvSpPr>
            <p:spPr bwMode="auto">
              <a:xfrm>
                <a:off x="10098376" y="2857496"/>
                <a:ext cx="269626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000" b="1">
                    <a:solidFill>
                      <a:schemeClr val="bg1"/>
                    </a:solidFill>
                  </a:rPr>
                  <a:t>-</a:t>
                </a:r>
              </a:p>
            </p:txBody>
          </p:sp>
          <p:sp>
            <p:nvSpPr>
              <p:cNvPr id="22567" name="ZoneTexte 1631"/>
              <p:cNvSpPr txBox="1">
                <a:spLocks noChangeArrowheads="1"/>
              </p:cNvSpPr>
              <p:nvPr/>
            </p:nvSpPr>
            <p:spPr bwMode="auto">
              <a:xfrm>
                <a:off x="10215602" y="2571744"/>
                <a:ext cx="269626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000" b="1">
                    <a:solidFill>
                      <a:schemeClr val="bg1"/>
                    </a:solidFill>
                  </a:rPr>
                  <a:t>-</a:t>
                </a:r>
              </a:p>
            </p:txBody>
          </p:sp>
          <p:sp>
            <p:nvSpPr>
              <p:cNvPr id="22568" name="ZoneTexte 1632"/>
              <p:cNvSpPr txBox="1">
                <a:spLocks noChangeArrowheads="1"/>
              </p:cNvSpPr>
              <p:nvPr/>
            </p:nvSpPr>
            <p:spPr bwMode="auto">
              <a:xfrm>
                <a:off x="9715536" y="2285992"/>
                <a:ext cx="269626" cy="4001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000" b="1">
                    <a:solidFill>
                      <a:schemeClr val="bg1"/>
                    </a:solidFill>
                  </a:rPr>
                  <a:t>-</a:t>
                </a:r>
              </a:p>
            </p:txBody>
          </p:sp>
        </p:grpSp>
      </p:grpSp>
      <p:sp>
        <p:nvSpPr>
          <p:cNvPr id="1645" name="Éclair 1644"/>
          <p:cNvSpPr/>
          <p:nvPr/>
        </p:nvSpPr>
        <p:spPr>
          <a:xfrm>
            <a:off x="6732240" y="5857875"/>
            <a:ext cx="214313" cy="357188"/>
          </a:xfrm>
          <a:prstGeom prst="lightningBolt">
            <a:avLst/>
          </a:prstGeom>
          <a:gradFill flip="none" rotWithShape="1">
            <a:gsLst>
              <a:gs pos="0">
                <a:srgbClr val="FFFF00">
                  <a:shade val="30000"/>
                  <a:satMod val="115000"/>
                </a:srgbClr>
              </a:gs>
              <a:gs pos="50000">
                <a:srgbClr val="FFFF00">
                  <a:shade val="67500"/>
                  <a:satMod val="115000"/>
                </a:srgbClr>
              </a:gs>
              <a:gs pos="100000">
                <a:srgbClr val="FFFF00">
                  <a:shade val="100000"/>
                  <a:satMod val="115000"/>
                </a:srgbClr>
              </a:gs>
            </a:gsLst>
            <a:lin ang="10800000" scaled="1"/>
            <a:tileRect/>
          </a:gra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595" name="Rectangle 1594"/>
          <p:cNvSpPr/>
          <p:nvPr/>
        </p:nvSpPr>
        <p:spPr>
          <a:xfrm>
            <a:off x="758825" y="5367338"/>
            <a:ext cx="3133725" cy="91916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r>
              <a:rPr lang="fr-FR" sz="2400" dirty="0">
                <a:solidFill>
                  <a:schemeClr val="bg1"/>
                </a:solidFill>
              </a:rPr>
              <a:t>Transferts spontanés</a:t>
            </a:r>
          </a:p>
          <a:p>
            <a:pPr algn="ctr">
              <a:defRPr/>
            </a:pPr>
            <a:r>
              <a:rPr lang="fr-FR" sz="2400" b="1" dirty="0">
                <a:solidFill>
                  <a:srgbClr val="FF0000"/>
                </a:solidFill>
              </a:rPr>
              <a:t>= PASSIFS</a:t>
            </a:r>
          </a:p>
        </p:txBody>
      </p:sp>
      <p:sp>
        <p:nvSpPr>
          <p:cNvPr id="1519" name="Rectangle 1518"/>
          <p:cNvSpPr/>
          <p:nvPr/>
        </p:nvSpPr>
        <p:spPr bwMode="auto">
          <a:xfrm>
            <a:off x="539552" y="3115940"/>
            <a:ext cx="766762" cy="35718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r>
              <a:rPr lang="fr-FR" dirty="0">
                <a:solidFill>
                  <a:schemeClr val="bg1"/>
                </a:solidFill>
              </a:rPr>
              <a:t>Fuite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5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5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5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5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5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5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5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57" grpId="0" animBg="1"/>
      <p:bldP spid="1592" grpId="0" animBg="1"/>
      <p:bldP spid="1593" grpId="0" animBg="1"/>
      <p:bldP spid="1594" grpId="0" animBg="1"/>
      <p:bldP spid="1596" grpId="0" animBg="1"/>
      <p:bldP spid="1597" grpId="0" animBg="1"/>
      <p:bldP spid="1645" grpId="0" animBg="1"/>
      <p:bldP spid="1595" grpId="0" animBg="1"/>
      <p:bldP spid="1519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304800" y="214290"/>
            <a:ext cx="8686800" cy="838200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fr-FR" sz="2800" dirty="0"/>
              <a:t>Le potentiel de repos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73FB9AEC-23C8-AB3E-E491-FDF12780BD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48</a:t>
            </a:fld>
            <a:endParaRPr lang="fr-FR"/>
          </a:p>
        </p:txBody>
      </p:sp>
      <p:sp>
        <p:nvSpPr>
          <p:cNvPr id="38915" name="ZoneTexte 5"/>
          <p:cNvSpPr txBox="1">
            <a:spLocks noChangeArrowheads="1"/>
          </p:cNvSpPr>
          <p:nvPr/>
        </p:nvSpPr>
        <p:spPr bwMode="auto">
          <a:xfrm>
            <a:off x="538163" y="1023938"/>
            <a:ext cx="7242175" cy="585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32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1. Les acteurs: ions/membrane/canaux</a:t>
            </a:r>
          </a:p>
        </p:txBody>
      </p:sp>
      <p:sp>
        <p:nvSpPr>
          <p:cNvPr id="24580" name="ZoneTexte 5"/>
          <p:cNvSpPr txBox="1">
            <a:spLocks noChangeArrowheads="1"/>
          </p:cNvSpPr>
          <p:nvPr/>
        </p:nvSpPr>
        <p:spPr bwMode="auto">
          <a:xfrm>
            <a:off x="538163" y="1566863"/>
            <a:ext cx="8605837" cy="10772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46088" indent="-446088"/>
            <a:r>
              <a:rPr lang="fr-FR" sz="3200" dirty="0"/>
              <a:t>2. Le transfert passif des ions lié au gradient électrochimique</a:t>
            </a: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260"/>
          <p:cNvGrpSpPr>
            <a:grpSpLocks/>
          </p:cNvGrpSpPr>
          <p:nvPr/>
        </p:nvGrpSpPr>
        <p:grpSpPr bwMode="auto">
          <a:xfrm>
            <a:off x="428625" y="3567113"/>
            <a:ext cx="8531225" cy="865187"/>
            <a:chOff x="156" y="1789"/>
            <a:chExt cx="4088" cy="425"/>
          </a:xfrm>
        </p:grpSpPr>
        <p:grpSp>
          <p:nvGrpSpPr>
            <p:cNvPr id="3" name="Group 5261"/>
            <p:cNvGrpSpPr>
              <a:grpSpLocks noChangeAspect="1"/>
            </p:cNvGrpSpPr>
            <p:nvPr/>
          </p:nvGrpSpPr>
          <p:grpSpPr bwMode="auto">
            <a:xfrm>
              <a:off x="85" y="1805"/>
              <a:ext cx="1339" cy="414"/>
              <a:chOff x="3326" y="1190"/>
              <a:chExt cx="1047" cy="318"/>
            </a:xfrm>
          </p:grpSpPr>
          <p:grpSp>
            <p:nvGrpSpPr>
              <p:cNvPr id="4" name="Group 5262"/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92912" name="Oval 52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3" name="Oval 526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4" name="Freeform 526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5" name="Freeform 526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6" name="Freeform 526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7" name="Oval 52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" name="Group 5269"/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92906" name="Oval 52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7" name="Oval 52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8" name="Freeform 527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9" name="Freeform 527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0" name="Freeform 527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1" name="Oval 52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6" name="Group 5276"/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92900" name="Oval 52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1" name="Oval 527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2" name="Freeform 527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3" name="Freeform 528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4" name="Freeform 528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5" name="Oval 52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7" name="Group 5283"/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92894" name="Oval 52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5" name="Oval 528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6" name="Freeform 528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7" name="Freeform 528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8" name="Freeform 528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9" name="Oval 52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" name="Group 5290"/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92888" name="Oval 52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9" name="Oval 529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0" name="Freeform 529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1" name="Freeform 529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2" name="Freeform 529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3" name="Oval 52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" name="Group 5297"/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92882" name="Oval 52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3" name="Oval 529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4" name="Freeform 530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5" name="Freeform 530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6" name="Freeform 530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7" name="Oval 53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0" name="Group 5304"/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92876" name="Oval 53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7" name="Oval 530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8" name="Freeform 530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9" name="Freeform 530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0" name="Freeform 530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1" name="Oval 53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1" name="Group 5311"/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92870" name="Oval 53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1" name="Oval 531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2" name="Freeform 531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3" name="Freeform 531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4" name="Freeform 531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5" name="Oval 53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2" name="Group 5318"/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92864" name="Oval 53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5" name="Oval 532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6" name="Freeform 532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7" name="Freeform 532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8" name="Freeform 532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9" name="Oval 53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3" name="Group 5325"/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92858" name="Oval 53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9" name="Oval 532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0" name="Freeform 532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1" name="Freeform 532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2" name="Freeform 533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3" name="Oval 53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4" name="Group 5332"/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92852" name="Oval 533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3" name="Oval 533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4" name="Freeform 533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5" name="Freeform 533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6" name="Freeform 533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7" name="Oval 533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5" name="Group 5339"/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92846" name="Oval 534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7" name="Oval 534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8" name="Freeform 534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9" name="Freeform 534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0" name="Freeform 534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1" name="Oval 53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6" name="Group 5346"/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92840" name="Oval 534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1" name="Oval 534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2" name="Freeform 534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3" name="Freeform 535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4" name="Freeform 535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5" name="Oval 53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7" name="Group 5353"/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92834" name="Oval 53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5" name="Oval 535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6" name="Freeform 535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7" name="Freeform 535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8" name="Freeform 535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9" name="Oval 53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8" name="Group 5360"/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92828" name="Oval 53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9" name="Oval 536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0" name="Freeform 536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1" name="Freeform 536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2" name="Freeform 536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3" name="Oval 53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9" name="Group 5367"/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92822" name="Oval 53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3" name="Oval 536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4" name="Freeform 537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5" name="Freeform 537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6" name="Freeform 537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7" name="Oval 53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0" name="Group 5374"/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92816" name="Oval 53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7" name="Oval 537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8" name="Freeform 537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9" name="Freeform 537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0" name="Freeform 537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1" name="Oval 53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1" name="Group 5381"/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92810" name="Oval 53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1" name="Oval 538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2" name="Freeform 538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3" name="Freeform 538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4" name="Freeform 538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5" name="Oval 538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2" name="Group 5388"/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92804" name="Oval 53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5" name="Oval 539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6" name="Freeform 539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7" name="Freeform 539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8" name="Freeform 539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9" name="Oval 539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3" name="Group 5395"/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92798" name="Oval 53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9" name="Oval 539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0" name="Freeform 539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1" name="Freeform 539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2" name="Freeform 540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3" name="Oval 540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4" name="Group 5402"/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92792" name="Oval 54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3" name="Oval 540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4" name="Freeform 540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5" name="Freeform 540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6" name="Freeform 540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7" name="Oval 540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5" name="Group 5409"/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92786" name="Oval 54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7" name="Oval 541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8" name="Freeform 541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9" name="Freeform 541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0" name="Freeform 541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1" name="Oval 541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6" name="Group 5416"/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92780" name="Oval 54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1" name="Oval 54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2" name="Freeform 541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3" name="Freeform 542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4" name="Freeform 542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5" name="Oval 542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7" name="Group 5423"/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92774" name="Oval 54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5" name="Oval 54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6" name="Freeform 542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7" name="Freeform 542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8" name="Freeform 542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9" name="Oval 542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8" name="Group 5430"/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92768" name="Oval 54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9" name="Oval 543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0" name="Freeform 543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1" name="Freeform 543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2" name="Freeform 543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3" name="Oval 543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9" name="Group 5437"/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92762" name="Oval 543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3" name="Oval 543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4" name="Freeform 544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5" name="Freeform 544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6" name="Freeform 544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7" name="Oval 544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0" name="Group 5444"/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92756" name="Oval 54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7" name="Oval 54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8" name="Freeform 544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9" name="Freeform 544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0" name="Freeform 544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1" name="Oval 545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1" name="Group 5451"/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92750" name="Oval 54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1" name="Oval 54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2" name="Freeform 545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3" name="Freeform 545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4" name="Freeform 545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5" name="Oval 545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32" name="Group 5458"/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92744" name="Oval 54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5" name="Oval 54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6" name="Freeform 546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7" name="Freeform 546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8" name="Freeform 546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9" name="Oval 546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33" name="Group 5465"/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92738" name="Oval 54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9" name="Oval 54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0" name="Freeform 546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1" name="Freeform 546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2" name="Freeform 547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3" name="Oval 54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34" name="Group 5472"/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92732" name="Oval 54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3" name="Oval 54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4" name="Freeform 547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5" name="Freeform 547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6" name="Freeform 547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7" name="Oval 547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0" name="Group 5479"/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92726" name="Oval 54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27" name="Oval 54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28" name="Freeform 548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29" name="Freeform 548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0" name="Freeform 548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1" name="Oval 548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841" name="Group 5486"/>
            <p:cNvGrpSpPr>
              <a:grpSpLocks noChangeAspect="1"/>
            </p:cNvGrpSpPr>
            <p:nvPr/>
          </p:nvGrpSpPr>
          <p:grpSpPr bwMode="auto">
            <a:xfrm>
              <a:off x="1448" y="1799"/>
              <a:ext cx="1339" cy="414"/>
              <a:chOff x="3326" y="1190"/>
              <a:chExt cx="1047" cy="318"/>
            </a:xfrm>
          </p:grpSpPr>
          <p:grpSp>
            <p:nvGrpSpPr>
              <p:cNvPr id="842" name="Group 5487"/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92688" name="Oval 54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9" name="Oval 54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0" name="Freeform 549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1" name="Freeform 549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2" name="Freeform 549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3" name="Oval 54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3" name="Group 5494"/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92682" name="Oval 549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3" name="Oval 54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4" name="Freeform 549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5" name="Freeform 549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6" name="Freeform 549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7" name="Oval 550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4" name="Group 5501"/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92676" name="Oval 55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7" name="Oval 55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8" name="Freeform 550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9" name="Freeform 550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0" name="Freeform 550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1" name="Oval 55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5" name="Group 5508"/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92670" name="Oval 55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1" name="Oval 55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2" name="Freeform 551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3" name="Freeform 551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4" name="Freeform 551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5" name="Oval 55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6" name="Group 5515"/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92664" name="Oval 55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5" name="Oval 55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6" name="Freeform 551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7" name="Freeform 551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8" name="Freeform 552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9" name="Oval 55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7" name="Group 5522"/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92658" name="Oval 552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9" name="Oval 55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0" name="Freeform 552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1" name="Freeform 552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2" name="Freeform 552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3" name="Oval 55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8" name="Group 5529"/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92652" name="Oval 553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3" name="Oval 55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4" name="Freeform 553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5" name="Freeform 553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6" name="Freeform 553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7" name="Oval 55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9" name="Group 5536"/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92646" name="Oval 553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7" name="Oval 553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8" name="Freeform 553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9" name="Freeform 554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0" name="Freeform 554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1" name="Oval 55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0" name="Group 5543"/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92640" name="Oval 554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1" name="Oval 55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2" name="Freeform 554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3" name="Freeform 554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4" name="Freeform 554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5" name="Oval 55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1" name="Group 5550"/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92634" name="Oval 555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5" name="Oval 55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6" name="Freeform 555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7" name="Freeform 555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8" name="Freeform 555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9" name="Oval 555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2" name="Group 5557"/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92628" name="Oval 55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9" name="Oval 55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0" name="Freeform 556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1" name="Freeform 556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2" name="Freeform 556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3" name="Oval 55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3" name="Group 5564"/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92622" name="Oval 556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3" name="Oval 55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4" name="Freeform 556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5" name="Freeform 556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6" name="Freeform 556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7" name="Oval 55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4" name="Group 5571"/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92616" name="Oval 557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7" name="Oval 55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8" name="Freeform 557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9" name="Freeform 557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0" name="Freeform 557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1" name="Oval 55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5" name="Group 5578"/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92610" name="Oval 557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1" name="Oval 55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2" name="Freeform 558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3" name="Freeform 558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4" name="Freeform 558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5" name="Oval 55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6" name="Group 5585"/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92604" name="Oval 558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5" name="Oval 558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6" name="Freeform 558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7" name="Freeform 558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8" name="Freeform 559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9" name="Oval 55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7" name="Group 5592"/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92598" name="Oval 55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9" name="Oval 559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0" name="Freeform 559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1" name="Freeform 559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2" name="Freeform 559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3" name="Oval 55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8" name="Group 5599"/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92592" name="Oval 560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3" name="Oval 560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4" name="Freeform 560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5" name="Freeform 560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6" name="Freeform 560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7" name="Oval 56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9" name="Group 5606"/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92586" name="Oval 56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7" name="Oval 560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8" name="Freeform 560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9" name="Freeform 561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0" name="Freeform 561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1" name="Oval 56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0" name="Group 5613"/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92580" name="Oval 56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1" name="Oval 561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2" name="Freeform 561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3" name="Freeform 561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4" name="Freeform 561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5" name="Oval 56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1" name="Group 5620"/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92574" name="Oval 56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5" name="Oval 562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6" name="Freeform 562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7" name="Freeform 562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8" name="Freeform 562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9" name="Oval 56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2" name="Group 5627"/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92568" name="Oval 56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9" name="Oval 562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0" name="Freeform 563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1" name="Freeform 563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2" name="Freeform 563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3" name="Oval 563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3" name="Group 5634"/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92562" name="Oval 56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3" name="Oval 563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4" name="Freeform 563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5" name="Freeform 563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6" name="Freeform 563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7" name="Oval 564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4" name="Group 5641"/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92556" name="Oval 56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7" name="Oval 564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8" name="Freeform 564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9" name="Freeform 564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0" name="Freeform 564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1" name="Oval 564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3" name="Group 5648"/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92550" name="Oval 56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1" name="Oval 565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2" name="Freeform 565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3" name="Freeform 565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4" name="Freeform 565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5" name="Oval 56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4" name="Group 5655"/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92544" name="Oval 565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5" name="Oval 565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6" name="Freeform 565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7" name="Freeform 565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8" name="Freeform 566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9" name="Oval 56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5" name="Group 5662"/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92538" name="Oval 56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9" name="Oval 566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0" name="Freeform 566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1" name="Freeform 566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2" name="Freeform 566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3" name="Oval 56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6" name="Group 5669"/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92532" name="Oval 56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3" name="Oval 56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4" name="Freeform 567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5" name="Freeform 567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6" name="Freeform 567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7" name="Oval 56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7" name="Group 5676"/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92526" name="Oval 56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7" name="Oval 567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8" name="Freeform 567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9" name="Freeform 568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0" name="Freeform 568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1" name="Oval 56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8" name="Group 5683"/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92520" name="Oval 56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1" name="Oval 568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2" name="Freeform 568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3" name="Freeform 568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4" name="Freeform 568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5" name="Oval 56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9" name="Group 5690"/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92514" name="Oval 56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5" name="Oval 569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6" name="Freeform 569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7" name="Freeform 569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8" name="Freeform 569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9" name="Oval 56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0" name="Group 5697"/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92508" name="Oval 56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9" name="Oval 569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0" name="Freeform 570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1" name="Freeform 570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2" name="Freeform 570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3" name="Oval 57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1" name="Group 5704"/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92502" name="Oval 57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3" name="Oval 570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4" name="Freeform 570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5" name="Freeform 570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6" name="Freeform 570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7" name="Oval 57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882" name="Group 5711"/>
            <p:cNvGrpSpPr>
              <a:grpSpLocks noChangeAspect="1"/>
            </p:cNvGrpSpPr>
            <p:nvPr/>
          </p:nvGrpSpPr>
          <p:grpSpPr bwMode="auto">
            <a:xfrm>
              <a:off x="2812" y="1793"/>
              <a:ext cx="1339" cy="414"/>
              <a:chOff x="3326" y="1190"/>
              <a:chExt cx="1047" cy="318"/>
            </a:xfrm>
          </p:grpSpPr>
          <p:grpSp>
            <p:nvGrpSpPr>
              <p:cNvPr id="883" name="Group 5712"/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92464" name="Oval 571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5" name="Oval 57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6" name="Freeform 571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7" name="Freeform 571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8" name="Freeform 571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9" name="Oval 57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4" name="Group 5719"/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92458" name="Oval 572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9" name="Oval 57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0" name="Freeform 572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1" name="Freeform 572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2" name="Freeform 572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3" name="Oval 57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5" name="Group 5726"/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92452" name="Oval 572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3" name="Oval 57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4" name="Freeform 572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5" name="Freeform 573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6" name="Freeform 573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7" name="Oval 573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6" name="Group 5733"/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92446" name="Oval 573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7" name="Oval 57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8" name="Freeform 573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9" name="Freeform 573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0" name="Freeform 573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1" name="Oval 573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7" name="Group 5740"/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92440" name="Oval 574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1" name="Oval 57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2" name="Freeform 574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3" name="Freeform 574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4" name="Freeform 574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5" name="Oval 57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8" name="Group 5747"/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92434" name="Oval 574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5" name="Oval 57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6" name="Freeform 575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7" name="Freeform 575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8" name="Freeform 575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9" name="Oval 57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9" name="Group 5754"/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92428" name="Oval 5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9" name="Oval 575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0" name="Freeform 575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1" name="Freeform 575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2" name="Freeform 575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3" name="Oval 57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0" name="Group 5761"/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92422" name="Oval 576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3" name="Oval 57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4" name="Freeform 576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5" name="Freeform 576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6" name="Freeform 576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7" name="Oval 57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1" name="Group 5768"/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92416" name="Oval 576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7" name="Oval 57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8" name="Freeform 577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9" name="Freeform 577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0" name="Freeform 577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1" name="Oval 57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2" name="Group 5775"/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92410" name="Oval 577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1" name="Oval 57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2" name="Freeform 577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3" name="Freeform 577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4" name="Freeform 578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5" name="Oval 57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3" name="Group 5782"/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92404" name="Oval 578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5" name="Oval 57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6" name="Freeform 578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7" name="Freeform 578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8" name="Freeform 578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9" name="Oval 57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4" name="Group 5789"/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92398" name="Oval 579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9" name="Oval 57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0" name="Freeform 579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1" name="Freeform 579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2" name="Freeform 579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3" name="Oval 579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5" name="Group 5796"/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92392" name="Oval 579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3" name="Oval 57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4" name="Freeform 579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5" name="Freeform 580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6" name="Freeform 580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7" name="Oval 58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6" name="Group 5803"/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92386" name="Oval 580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7" name="Oval 58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8" name="Freeform 580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9" name="Freeform 580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0" name="Freeform 580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1" name="Oval 58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7" name="Group 5810"/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92380" name="Oval 581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1" name="Oval 58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2" name="Freeform 581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3" name="Freeform 581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4" name="Freeform 581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5" name="Oval 58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8" name="Group 5817"/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92374" name="Oval 58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5" name="Oval 58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6" name="Freeform 582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7" name="Freeform 582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8" name="Freeform 582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9" name="Oval 582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9" name="Group 5824"/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92368" name="Oval 58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9" name="Oval 58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0" name="Freeform 582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1" name="Freeform 582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2" name="Freeform 582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3" name="Oval 583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0" name="Group 5831"/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92362" name="Oval 583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3" name="Oval 583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4" name="Freeform 583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5" name="Freeform 583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6" name="Freeform 583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7" name="Oval 583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1" name="Group 5838"/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92356" name="Oval 583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7" name="Oval 584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8" name="Freeform 584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9" name="Freeform 584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0" name="Freeform 584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1" name="Oval 584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2" name="Group 5845"/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92350" name="Oval 58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1" name="Oval 584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2" name="Freeform 584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3" name="Freeform 584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4" name="Freeform 585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5" name="Oval 585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3" name="Group 5852"/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92344" name="Oval 58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5" name="Oval 58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6" name="Freeform 585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7" name="Freeform 585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8" name="Freeform 585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9" name="Oval 58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4" name="Group 5859"/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92338" name="Oval 58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9" name="Oval 58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0" name="Freeform 586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1" name="Freeform 586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2" name="Freeform 586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3" name="Oval 586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5" name="Group 5866"/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92332" name="Oval 58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3" name="Oval 58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4" name="Freeform 586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5" name="Freeform 587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6" name="Freeform 587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7" name="Oval 587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6" name="Group 5873"/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92326" name="Oval 58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7" name="Oval 58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8" name="Freeform 587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9" name="Freeform 587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0" name="Freeform 587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1" name="Oval 587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7" name="Group 5880"/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92320" name="Oval 58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1" name="Oval 58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2" name="Freeform 588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3" name="Freeform 588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4" name="Freeform 588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5" name="Oval 588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8" name="Group 5887"/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92314" name="Oval 58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5" name="Oval 58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6" name="Freeform 589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7" name="Freeform 589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8" name="Freeform 589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9" name="Oval 58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9" name="Group 5894"/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92308" name="Oval 589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9" name="Oval 58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0" name="Freeform 589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1" name="Freeform 589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2" name="Freeform 589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3" name="Oval 590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0" name="Group 5901"/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92302" name="Oval 59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3" name="Oval 59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4" name="Freeform 590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5" name="Freeform 590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6" name="Freeform 590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7" name="Oval 59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1" name="Group 5908"/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92296" name="Oval 59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7" name="Oval 59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8" name="Freeform 591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9" name="Freeform 591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0" name="Freeform 591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1" name="Oval 59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2" name="Group 5915"/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92290" name="Oval 59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1" name="Oval 59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2" name="Freeform 591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3" name="Freeform 591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4" name="Freeform 592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5" name="Oval 59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3" name="Group 5922"/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92284" name="Oval 592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5" name="Oval 59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6" name="Freeform 592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7" name="Freeform 592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8" name="Freeform 592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9" name="Oval 59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6" name="Group 5929"/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92278" name="Oval 593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79" name="Oval 59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0" name="Freeform 593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1" name="Freeform 593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2" name="Freeform 593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3" name="Oval 59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</p:grpSp>
      <p:sp>
        <p:nvSpPr>
          <p:cNvPr id="44038" name="ZoneTexte 880"/>
          <p:cNvSpPr txBox="1">
            <a:spLocks noChangeArrowheads="1"/>
          </p:cNvSpPr>
          <p:nvPr/>
        </p:nvSpPr>
        <p:spPr bwMode="auto">
          <a:xfrm>
            <a:off x="1" y="5737117"/>
            <a:ext cx="9143998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sz="2800" b="1" dirty="0">
                <a:solidFill>
                  <a:srgbClr val="C00000"/>
                </a:solidFill>
              </a:rPr>
              <a:t>Au sein de la membrane se trouvent </a:t>
            </a:r>
          </a:p>
          <a:p>
            <a:pPr algn="ctr" eaLnBrk="1" hangingPunct="1"/>
            <a:r>
              <a:rPr lang="fr-FR" sz="2800" b="1" dirty="0">
                <a:solidFill>
                  <a:srgbClr val="C00000"/>
                </a:solidFill>
              </a:rPr>
              <a:t>DES CANAUX DE FUITE : TOUJOURS OUVERTS</a:t>
            </a:r>
          </a:p>
        </p:txBody>
      </p:sp>
      <p:sp>
        <p:nvSpPr>
          <p:cNvPr id="835" name="Titre 3"/>
          <p:cNvSpPr>
            <a:spLocks noGrp="1"/>
          </p:cNvSpPr>
          <p:nvPr>
            <p:ph type="title"/>
          </p:nvPr>
        </p:nvSpPr>
        <p:spPr>
          <a:xfrm>
            <a:off x="0" y="-1488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graphicFrame>
        <p:nvGraphicFramePr>
          <p:cNvPr id="736" name="Espace réservé du contenu 7">
            <a:extLst>
              <a:ext uri="{FF2B5EF4-FFF2-40B4-BE49-F238E27FC236}">
                <a16:creationId xmlns:a16="http://schemas.microsoft.com/office/drawing/2014/main" id="{C3CAF1E0-977C-427E-ABF4-9D0A68D3384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470672611"/>
              </p:ext>
            </p:extLst>
          </p:nvPr>
        </p:nvGraphicFramePr>
        <p:xfrm>
          <a:off x="2214546" y="4564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2" name="Espace réservé du numéro de diapositive 31">
            <a:extLst>
              <a:ext uri="{FF2B5EF4-FFF2-40B4-BE49-F238E27FC236}">
                <a16:creationId xmlns:a16="http://schemas.microsoft.com/office/drawing/2014/main" id="{449C2334-72EC-DB60-2686-3F662FB548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49</a:t>
            </a:fld>
            <a:endParaRPr lang="fr-FR"/>
          </a:p>
        </p:txBody>
      </p:sp>
      <p:sp useBgFill="1">
        <p:nvSpPr>
          <p:cNvPr id="837" name="ZoneTexte 836"/>
          <p:cNvSpPr txBox="1">
            <a:spLocks noChangeArrowheads="1"/>
          </p:cNvSpPr>
          <p:nvPr/>
        </p:nvSpPr>
        <p:spPr bwMode="auto">
          <a:xfrm>
            <a:off x="2099334" y="2523574"/>
            <a:ext cx="2165978" cy="584775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3200" dirty="0">
                <a:solidFill>
                  <a:srgbClr val="FF6600"/>
                </a:solidFill>
              </a:rPr>
              <a:t>Forte [Na</a:t>
            </a:r>
            <a:r>
              <a:rPr lang="fr-FR" sz="3200" baseline="30000" dirty="0">
                <a:solidFill>
                  <a:srgbClr val="FF6600"/>
                </a:solidFill>
              </a:rPr>
              <a:t>+</a:t>
            </a:r>
            <a:r>
              <a:rPr lang="fr-FR" sz="3200" dirty="0">
                <a:solidFill>
                  <a:srgbClr val="FF6600"/>
                </a:solidFill>
              </a:rPr>
              <a:t>]</a:t>
            </a:r>
          </a:p>
        </p:txBody>
      </p:sp>
      <p:sp>
        <p:nvSpPr>
          <p:cNvPr id="839" name="Rectangle 838"/>
          <p:cNvSpPr/>
          <p:nvPr/>
        </p:nvSpPr>
        <p:spPr>
          <a:xfrm>
            <a:off x="0" y="1643063"/>
            <a:ext cx="9143999" cy="4191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r>
              <a:rPr lang="fr-FR" sz="32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Dans tous les tissus vivants, les ions sont différemment répartis entre LEC et LIC</a:t>
            </a:r>
            <a:endParaRPr lang="fr-FR" sz="3200" b="1" dirty="0">
              <a:solidFill>
                <a:schemeClr val="bg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918" name="Groupe 892"/>
          <p:cNvGrpSpPr>
            <a:grpSpLocks/>
          </p:cNvGrpSpPr>
          <p:nvPr/>
        </p:nvGrpSpPr>
        <p:grpSpPr bwMode="auto">
          <a:xfrm>
            <a:off x="2721918" y="3283004"/>
            <a:ext cx="763428" cy="1557465"/>
            <a:chOff x="3936993" y="3714752"/>
            <a:chExt cx="1270013" cy="1190625"/>
          </a:xfrm>
        </p:grpSpPr>
        <p:sp>
          <p:nvSpPr>
            <p:cNvPr id="92216" name="Oval 2359"/>
            <p:cNvSpPr>
              <a:spLocks noChangeArrowheads="1"/>
            </p:cNvSpPr>
            <p:nvPr/>
          </p:nvSpPr>
          <p:spPr bwMode="auto">
            <a:xfrm>
              <a:off x="3936993" y="3776779"/>
              <a:ext cx="457205" cy="1128598"/>
            </a:xfrm>
            <a:prstGeom prst="ellipse">
              <a:avLst/>
            </a:prstGeom>
            <a:solidFill>
              <a:srgbClr val="FFA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17" name="Freeform 2360"/>
            <p:cNvSpPr>
              <a:spLocks/>
            </p:cNvSpPr>
            <p:nvPr/>
          </p:nvSpPr>
          <p:spPr bwMode="auto">
            <a:xfrm>
              <a:off x="4020664" y="3829730"/>
              <a:ext cx="367557" cy="1069596"/>
            </a:xfrm>
            <a:custGeom>
              <a:avLst/>
              <a:gdLst>
                <a:gd name="T0" fmla="*/ 2147483647 w 52"/>
                <a:gd name="T1" fmla="*/ 0 h 299"/>
                <a:gd name="T2" fmla="*/ 2147483647 w 52"/>
                <a:gd name="T3" fmla="*/ 2147483647 h 299"/>
                <a:gd name="T4" fmla="*/ 2147483647 w 52"/>
                <a:gd name="T5" fmla="*/ 2147483647 h 299"/>
                <a:gd name="T6" fmla="*/ 0 w 52"/>
                <a:gd name="T7" fmla="*/ 2147483647 h 299"/>
                <a:gd name="T8" fmla="*/ 2147483647 w 52"/>
                <a:gd name="T9" fmla="*/ 2147483647 h 299"/>
                <a:gd name="T10" fmla="*/ 2147483647 w 52"/>
                <a:gd name="T11" fmla="*/ 2147483647 h 299"/>
                <a:gd name="T12" fmla="*/ 2147483647 w 52"/>
                <a:gd name="T13" fmla="*/ 0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299"/>
                <a:gd name="T23" fmla="*/ 52 w 52"/>
                <a:gd name="T24" fmla="*/ 299 h 2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299">
                  <a:moveTo>
                    <a:pt x="34" y="0"/>
                  </a:moveTo>
                  <a:cubicBezTo>
                    <a:pt x="39" y="28"/>
                    <a:pt x="42" y="66"/>
                    <a:pt x="42" y="108"/>
                  </a:cubicBezTo>
                  <a:cubicBezTo>
                    <a:pt x="42" y="194"/>
                    <a:pt x="29" y="264"/>
                    <a:pt x="12" y="264"/>
                  </a:cubicBezTo>
                  <a:cubicBezTo>
                    <a:pt x="8" y="264"/>
                    <a:pt x="4" y="259"/>
                    <a:pt x="0" y="251"/>
                  </a:cubicBezTo>
                  <a:cubicBezTo>
                    <a:pt x="6" y="281"/>
                    <a:pt x="14" y="299"/>
                    <a:pt x="22" y="299"/>
                  </a:cubicBezTo>
                  <a:cubicBezTo>
                    <a:pt x="39" y="299"/>
                    <a:pt x="52" y="229"/>
                    <a:pt x="52" y="143"/>
                  </a:cubicBezTo>
                  <a:cubicBezTo>
                    <a:pt x="52" y="79"/>
                    <a:pt x="44" y="23"/>
                    <a:pt x="34" y="0"/>
                  </a:cubicBezTo>
                  <a:close/>
                </a:path>
              </a:pathLst>
            </a:custGeom>
            <a:solidFill>
              <a:srgbClr val="FFA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18" name="Freeform 2361"/>
            <p:cNvSpPr>
              <a:spLocks/>
            </p:cNvSpPr>
            <p:nvPr/>
          </p:nvSpPr>
          <p:spPr bwMode="auto">
            <a:xfrm>
              <a:off x="4077441" y="3800985"/>
              <a:ext cx="361580" cy="1104392"/>
            </a:xfrm>
            <a:custGeom>
              <a:avLst/>
              <a:gdLst>
                <a:gd name="T0" fmla="*/ 2147483647 w 51"/>
                <a:gd name="T1" fmla="*/ 0 h 309"/>
                <a:gd name="T2" fmla="*/ 2147483647 w 51"/>
                <a:gd name="T3" fmla="*/ 2147483647 h 309"/>
                <a:gd name="T4" fmla="*/ 2147483647 w 51"/>
                <a:gd name="T5" fmla="*/ 2147483647 h 309"/>
                <a:gd name="T6" fmla="*/ 0 w 51"/>
                <a:gd name="T7" fmla="*/ 2147483647 h 309"/>
                <a:gd name="T8" fmla="*/ 2147483647 w 51"/>
                <a:gd name="T9" fmla="*/ 2147483647 h 309"/>
                <a:gd name="T10" fmla="*/ 2147483647 w 51"/>
                <a:gd name="T11" fmla="*/ 2147483647 h 309"/>
                <a:gd name="T12" fmla="*/ 2147483647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19" name="Freeform 2362"/>
            <p:cNvSpPr>
              <a:spLocks/>
            </p:cNvSpPr>
            <p:nvPr/>
          </p:nvSpPr>
          <p:spPr bwMode="auto">
            <a:xfrm>
              <a:off x="3972852" y="3787370"/>
              <a:ext cx="274920" cy="1007568"/>
            </a:xfrm>
            <a:custGeom>
              <a:avLst/>
              <a:gdLst>
                <a:gd name="T0" fmla="*/ 2147483647 w 39"/>
                <a:gd name="T1" fmla="*/ 2147483647 h 282"/>
                <a:gd name="T2" fmla="*/ 2147483647 w 39"/>
                <a:gd name="T3" fmla="*/ 2147483647 h 282"/>
                <a:gd name="T4" fmla="*/ 2147483647 w 39"/>
                <a:gd name="T5" fmla="*/ 2147483647 h 282"/>
                <a:gd name="T6" fmla="*/ 2147483647 w 39"/>
                <a:gd name="T7" fmla="*/ 2147483647 h 282"/>
                <a:gd name="T8" fmla="*/ 2147483647 w 39"/>
                <a:gd name="T9" fmla="*/ 0 h 282"/>
                <a:gd name="T10" fmla="*/ 0 w 39"/>
                <a:gd name="T11" fmla="*/ 2147483647 h 282"/>
                <a:gd name="T12" fmla="*/ 2147483647 w 39"/>
                <a:gd name="T13" fmla="*/ 2147483647 h 282"/>
                <a:gd name="T14" fmla="*/ 2147483647 w 39"/>
                <a:gd name="T15" fmla="*/ 2147483647 h 2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282"/>
                <a:gd name="T26" fmla="*/ 39 w 39"/>
                <a:gd name="T27" fmla="*/ 282 h 2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282">
                  <a:moveTo>
                    <a:pt x="9" y="259"/>
                  </a:moveTo>
                  <a:cubicBezTo>
                    <a:pt x="4" y="231"/>
                    <a:pt x="7" y="194"/>
                    <a:pt x="7" y="154"/>
                  </a:cubicBezTo>
                  <a:cubicBezTo>
                    <a:pt x="7" y="74"/>
                    <a:pt x="17" y="2"/>
                    <a:pt x="35" y="2"/>
                  </a:cubicBezTo>
                  <a:cubicBezTo>
                    <a:pt x="36" y="2"/>
                    <a:pt x="39" y="5"/>
                    <a:pt x="39" y="6"/>
                  </a:cubicBezTo>
                  <a:cubicBezTo>
                    <a:pt x="37" y="2"/>
                    <a:pt x="34" y="0"/>
                    <a:pt x="31" y="0"/>
                  </a:cubicBezTo>
                  <a:cubicBezTo>
                    <a:pt x="13" y="0"/>
                    <a:pt x="0" y="69"/>
                    <a:pt x="0" y="149"/>
                  </a:cubicBezTo>
                  <a:cubicBezTo>
                    <a:pt x="0" y="194"/>
                    <a:pt x="3" y="234"/>
                    <a:pt x="8" y="262"/>
                  </a:cubicBezTo>
                  <a:cubicBezTo>
                    <a:pt x="13" y="282"/>
                    <a:pt x="12" y="277"/>
                    <a:pt x="9" y="2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0" name="Freeform 2363"/>
            <p:cNvSpPr>
              <a:spLocks/>
            </p:cNvSpPr>
            <p:nvPr/>
          </p:nvSpPr>
          <p:spPr bwMode="auto">
            <a:xfrm>
              <a:off x="4128242" y="3714752"/>
              <a:ext cx="1078764" cy="1190625"/>
            </a:xfrm>
            <a:custGeom>
              <a:avLst/>
              <a:gdLst>
                <a:gd name="T0" fmla="*/ 2147483647 w 153"/>
                <a:gd name="T1" fmla="*/ 2147483647 h 333"/>
                <a:gd name="T2" fmla="*/ 0 w 153"/>
                <a:gd name="T3" fmla="*/ 2147483647 h 333"/>
                <a:gd name="T4" fmla="*/ 2147483647 w 153"/>
                <a:gd name="T5" fmla="*/ 2147483647 h 333"/>
                <a:gd name="T6" fmla="*/ 2147483647 w 153"/>
                <a:gd name="T7" fmla="*/ 2147483647 h 333"/>
                <a:gd name="T8" fmla="*/ 2147483647 w 153"/>
                <a:gd name="T9" fmla="*/ 2147483647 h 333"/>
                <a:gd name="T10" fmla="*/ 2147483647 w 153"/>
                <a:gd name="T11" fmla="*/ 2147483647 h 333"/>
                <a:gd name="T12" fmla="*/ 2147483647 w 153"/>
                <a:gd name="T13" fmla="*/ 2147483647 h 333"/>
                <a:gd name="T14" fmla="*/ 2147483647 w 153"/>
                <a:gd name="T15" fmla="*/ 2147483647 h 333"/>
                <a:gd name="T16" fmla="*/ 2147483647 w 153"/>
                <a:gd name="T17" fmla="*/ 2147483647 h 333"/>
                <a:gd name="T18" fmla="*/ 2147483647 w 153"/>
                <a:gd name="T19" fmla="*/ 2147483647 h 333"/>
                <a:gd name="T20" fmla="*/ 2147483647 w 153"/>
                <a:gd name="T21" fmla="*/ 2147483647 h 333"/>
                <a:gd name="T22" fmla="*/ 2147483647 w 153"/>
                <a:gd name="T23" fmla="*/ 2147483647 h 333"/>
                <a:gd name="T24" fmla="*/ 2147483647 w 153"/>
                <a:gd name="T25" fmla="*/ 2147483647 h 333"/>
                <a:gd name="T26" fmla="*/ 2147483647 w 153"/>
                <a:gd name="T27" fmla="*/ 2147483647 h 333"/>
                <a:gd name="T28" fmla="*/ 2147483647 w 153"/>
                <a:gd name="T29" fmla="*/ 2147483647 h 333"/>
                <a:gd name="T30" fmla="*/ 2147483647 w 153"/>
                <a:gd name="T31" fmla="*/ 2147483647 h 333"/>
                <a:gd name="T32" fmla="*/ 2147483647 w 153"/>
                <a:gd name="T33" fmla="*/ 2147483647 h 333"/>
                <a:gd name="T34" fmla="*/ 2147483647 w 153"/>
                <a:gd name="T35" fmla="*/ 2147483647 h 333"/>
                <a:gd name="T36" fmla="*/ 2147483647 w 153"/>
                <a:gd name="T37" fmla="*/ 2147483647 h 333"/>
                <a:gd name="T38" fmla="*/ 2147483647 w 153"/>
                <a:gd name="T39" fmla="*/ 2147483647 h 333"/>
                <a:gd name="T40" fmla="*/ 2147483647 w 153"/>
                <a:gd name="T41" fmla="*/ 2147483647 h 333"/>
                <a:gd name="T42" fmla="*/ 2147483647 w 153"/>
                <a:gd name="T43" fmla="*/ 2147483647 h 333"/>
                <a:gd name="T44" fmla="*/ 2147483647 w 153"/>
                <a:gd name="T45" fmla="*/ 2147483647 h 333"/>
                <a:gd name="T46" fmla="*/ 2147483647 w 153"/>
                <a:gd name="T47" fmla="*/ 2147483647 h 333"/>
                <a:gd name="T48" fmla="*/ 2147483647 w 153"/>
                <a:gd name="T49" fmla="*/ 2147483647 h 333"/>
                <a:gd name="T50" fmla="*/ 2147483647 w 153"/>
                <a:gd name="T51" fmla="*/ 2147483647 h 333"/>
                <a:gd name="T52" fmla="*/ 2147483647 w 153"/>
                <a:gd name="T53" fmla="*/ 2147483647 h 333"/>
                <a:gd name="T54" fmla="*/ 2147483647 w 153"/>
                <a:gd name="T55" fmla="*/ 2147483647 h 333"/>
                <a:gd name="T56" fmla="*/ 2147483647 w 153"/>
                <a:gd name="T57" fmla="*/ 2147483647 h 333"/>
                <a:gd name="T58" fmla="*/ 2147483647 w 153"/>
                <a:gd name="T59" fmla="*/ 2147483647 h 333"/>
                <a:gd name="T60" fmla="*/ 2147483647 w 153"/>
                <a:gd name="T61" fmla="*/ 2147483647 h 333"/>
                <a:gd name="T62" fmla="*/ 2147483647 w 153"/>
                <a:gd name="T63" fmla="*/ 2147483647 h 333"/>
                <a:gd name="T64" fmla="*/ 2147483647 w 153"/>
                <a:gd name="T65" fmla="*/ 2147483647 h 333"/>
                <a:gd name="T66" fmla="*/ 2147483647 w 153"/>
                <a:gd name="T67" fmla="*/ 2147483647 h 3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3"/>
                <a:gd name="T103" fmla="*/ 0 h 333"/>
                <a:gd name="T104" fmla="*/ 153 w 153"/>
                <a:gd name="T105" fmla="*/ 333 h 3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3" h="333">
                  <a:moveTo>
                    <a:pt x="135" y="33"/>
                  </a:move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  <a:cubicBezTo>
                    <a:pt x="3" y="18"/>
                    <a:pt x="5" y="17"/>
                    <a:pt x="8" y="17"/>
                  </a:cubicBezTo>
                  <a:cubicBezTo>
                    <a:pt x="28" y="17"/>
                    <a:pt x="44" y="88"/>
                    <a:pt x="44" y="175"/>
                  </a:cubicBezTo>
                  <a:cubicBezTo>
                    <a:pt x="44" y="256"/>
                    <a:pt x="30" y="323"/>
                    <a:pt x="13" y="332"/>
                  </a:cubicBezTo>
                  <a:cubicBezTo>
                    <a:pt x="13" y="333"/>
                    <a:pt x="13" y="333"/>
                    <a:pt x="13" y="333"/>
                  </a:cubicBezTo>
                  <a:cubicBezTo>
                    <a:pt x="23" y="327"/>
                    <a:pt x="37" y="324"/>
                    <a:pt x="53" y="324"/>
                  </a:cubicBezTo>
                  <a:cubicBezTo>
                    <a:pt x="69" y="324"/>
                    <a:pt x="83" y="328"/>
                    <a:pt x="94" y="333"/>
                  </a:cubicBezTo>
                  <a:cubicBezTo>
                    <a:pt x="94" y="333"/>
                    <a:pt x="94" y="333"/>
                    <a:pt x="94" y="333"/>
                  </a:cubicBezTo>
                  <a:cubicBezTo>
                    <a:pt x="93" y="333"/>
                    <a:pt x="93" y="332"/>
                    <a:pt x="92" y="332"/>
                  </a:cubicBezTo>
                  <a:cubicBezTo>
                    <a:pt x="92" y="332"/>
                    <a:pt x="92" y="332"/>
                    <a:pt x="92" y="332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0" y="330"/>
                    <a:pt x="89" y="330"/>
                    <a:pt x="89" y="329"/>
                  </a:cubicBezTo>
                  <a:cubicBezTo>
                    <a:pt x="89" y="329"/>
                    <a:pt x="89" y="329"/>
                    <a:pt x="89" y="329"/>
                  </a:cubicBezTo>
                  <a:cubicBezTo>
                    <a:pt x="88" y="329"/>
                    <a:pt x="88" y="328"/>
                    <a:pt x="87" y="327"/>
                  </a:cubicBezTo>
                  <a:cubicBezTo>
                    <a:pt x="87" y="327"/>
                    <a:pt x="87" y="327"/>
                    <a:pt x="87" y="327"/>
                  </a:cubicBezTo>
                  <a:cubicBezTo>
                    <a:pt x="87" y="327"/>
                    <a:pt x="86" y="326"/>
                    <a:pt x="86" y="325"/>
                  </a:cubicBezTo>
                  <a:cubicBezTo>
                    <a:pt x="86" y="325"/>
                    <a:pt x="86" y="325"/>
                    <a:pt x="86" y="325"/>
                  </a:cubicBezTo>
                  <a:cubicBezTo>
                    <a:pt x="85" y="324"/>
                    <a:pt x="85" y="324"/>
                    <a:pt x="84" y="323"/>
                  </a:cubicBezTo>
                  <a:cubicBezTo>
                    <a:pt x="84" y="323"/>
                    <a:pt x="84" y="323"/>
                    <a:pt x="84" y="323"/>
                  </a:cubicBezTo>
                  <a:cubicBezTo>
                    <a:pt x="84" y="322"/>
                    <a:pt x="83" y="321"/>
                    <a:pt x="83" y="320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82" y="319"/>
                    <a:pt x="82" y="318"/>
                    <a:pt x="81" y="317"/>
                  </a:cubicBezTo>
                  <a:cubicBezTo>
                    <a:pt x="81" y="317"/>
                    <a:pt x="81" y="317"/>
                    <a:pt x="81" y="317"/>
                  </a:cubicBezTo>
                  <a:cubicBezTo>
                    <a:pt x="81" y="316"/>
                    <a:pt x="80" y="315"/>
                    <a:pt x="80" y="313"/>
                  </a:cubicBezTo>
                  <a:cubicBezTo>
                    <a:pt x="80" y="313"/>
                    <a:pt x="80" y="313"/>
                    <a:pt x="80" y="313"/>
                  </a:cubicBezTo>
                  <a:cubicBezTo>
                    <a:pt x="77" y="305"/>
                    <a:pt x="81" y="295"/>
                    <a:pt x="79" y="282"/>
                  </a:cubicBezTo>
                  <a:cubicBezTo>
                    <a:pt x="79" y="282"/>
                    <a:pt x="79" y="282"/>
                    <a:pt x="79" y="282"/>
                  </a:cubicBezTo>
                  <a:cubicBezTo>
                    <a:pt x="79" y="281"/>
                    <a:pt x="78" y="279"/>
                    <a:pt x="78" y="278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78" y="275"/>
                    <a:pt x="77" y="274"/>
                    <a:pt x="77" y="273"/>
                  </a:cubicBezTo>
                  <a:cubicBezTo>
                    <a:pt x="77" y="272"/>
                    <a:pt x="77" y="271"/>
                    <a:pt x="77" y="271"/>
                  </a:cubicBezTo>
                  <a:cubicBezTo>
                    <a:pt x="77" y="270"/>
                    <a:pt x="76" y="268"/>
                    <a:pt x="76" y="267"/>
                  </a:cubicBezTo>
                  <a:cubicBezTo>
                    <a:pt x="76" y="266"/>
                    <a:pt x="76" y="266"/>
                    <a:pt x="76" y="265"/>
                  </a:cubicBezTo>
                  <a:cubicBezTo>
                    <a:pt x="76" y="264"/>
                    <a:pt x="75" y="262"/>
                    <a:pt x="75" y="261"/>
                  </a:cubicBezTo>
                  <a:cubicBezTo>
                    <a:pt x="75" y="260"/>
                    <a:pt x="75" y="259"/>
                    <a:pt x="75" y="259"/>
                  </a:cubicBezTo>
                  <a:cubicBezTo>
                    <a:pt x="75" y="257"/>
                    <a:pt x="75" y="256"/>
                    <a:pt x="74" y="255"/>
                  </a:cubicBezTo>
                  <a:cubicBezTo>
                    <a:pt x="74" y="254"/>
                    <a:pt x="74" y="253"/>
                    <a:pt x="74" y="252"/>
                  </a:cubicBezTo>
                  <a:cubicBezTo>
                    <a:pt x="74" y="251"/>
                    <a:pt x="74" y="250"/>
                    <a:pt x="74" y="249"/>
                  </a:cubicBezTo>
                  <a:cubicBezTo>
                    <a:pt x="73" y="248"/>
                    <a:pt x="73" y="247"/>
                    <a:pt x="73" y="246"/>
                  </a:cubicBezTo>
                  <a:cubicBezTo>
                    <a:pt x="73" y="244"/>
                    <a:pt x="73" y="243"/>
                    <a:pt x="73" y="242"/>
                  </a:cubicBezTo>
                  <a:cubicBezTo>
                    <a:pt x="73" y="241"/>
                    <a:pt x="73" y="240"/>
                    <a:pt x="73" y="239"/>
                  </a:cubicBezTo>
                  <a:cubicBezTo>
                    <a:pt x="72" y="238"/>
                    <a:pt x="72" y="236"/>
                    <a:pt x="72" y="235"/>
                  </a:cubicBezTo>
                  <a:cubicBezTo>
                    <a:pt x="72" y="234"/>
                    <a:pt x="72" y="233"/>
                    <a:pt x="72" y="232"/>
                  </a:cubicBezTo>
                  <a:cubicBezTo>
                    <a:pt x="72" y="231"/>
                    <a:pt x="72" y="229"/>
                    <a:pt x="72" y="228"/>
                  </a:cubicBezTo>
                  <a:cubicBezTo>
                    <a:pt x="72" y="227"/>
                    <a:pt x="71" y="226"/>
                    <a:pt x="71" y="225"/>
                  </a:cubicBezTo>
                  <a:cubicBezTo>
                    <a:pt x="71" y="223"/>
                    <a:pt x="71" y="222"/>
                    <a:pt x="71" y="221"/>
                  </a:cubicBezTo>
                  <a:cubicBezTo>
                    <a:pt x="71" y="220"/>
                    <a:pt x="71" y="218"/>
                    <a:pt x="71" y="217"/>
                  </a:cubicBezTo>
                  <a:cubicBezTo>
                    <a:pt x="71" y="216"/>
                    <a:pt x="71" y="215"/>
                    <a:pt x="71" y="214"/>
                  </a:cubicBezTo>
                  <a:cubicBezTo>
                    <a:pt x="71" y="212"/>
                    <a:pt x="70" y="211"/>
                    <a:pt x="70" y="210"/>
                  </a:cubicBezTo>
                  <a:cubicBezTo>
                    <a:pt x="70" y="209"/>
                    <a:pt x="70" y="207"/>
                    <a:pt x="70" y="206"/>
                  </a:cubicBezTo>
                  <a:cubicBezTo>
                    <a:pt x="70" y="205"/>
                    <a:pt x="70" y="203"/>
                    <a:pt x="70" y="202"/>
                  </a:cubicBezTo>
                  <a:cubicBezTo>
                    <a:pt x="70" y="201"/>
                    <a:pt x="70" y="200"/>
                    <a:pt x="70" y="199"/>
                  </a:cubicBezTo>
                  <a:cubicBezTo>
                    <a:pt x="70" y="197"/>
                    <a:pt x="70" y="196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89"/>
                    <a:pt x="70" y="187"/>
                    <a:pt x="70" y="186"/>
                  </a:cubicBezTo>
                  <a:cubicBezTo>
                    <a:pt x="70" y="185"/>
                    <a:pt x="70" y="184"/>
                    <a:pt x="70" y="183"/>
                  </a:cubicBezTo>
                  <a:cubicBezTo>
                    <a:pt x="70" y="180"/>
                    <a:pt x="70" y="178"/>
                    <a:pt x="70" y="175"/>
                  </a:cubicBezTo>
                  <a:cubicBezTo>
                    <a:pt x="70" y="88"/>
                    <a:pt x="77" y="17"/>
                    <a:pt x="97" y="17"/>
                  </a:cubicBezTo>
                  <a:cubicBezTo>
                    <a:pt x="117" y="17"/>
                    <a:pt x="132" y="88"/>
                    <a:pt x="132" y="175"/>
                  </a:cubicBezTo>
                  <a:cubicBezTo>
                    <a:pt x="132" y="260"/>
                    <a:pt x="118" y="329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lose/>
                </a:path>
              </a:pathLst>
            </a:custGeom>
            <a:solidFill>
              <a:srgbClr val="FFA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1" name="Freeform 2364"/>
            <p:cNvSpPr>
              <a:spLocks/>
            </p:cNvSpPr>
            <p:nvPr/>
          </p:nvSpPr>
          <p:spPr bwMode="auto">
            <a:xfrm>
              <a:off x="4217890" y="3740471"/>
              <a:ext cx="606618" cy="1164906"/>
            </a:xfrm>
            <a:custGeom>
              <a:avLst/>
              <a:gdLst>
                <a:gd name="T0" fmla="*/ 2147483647 w 86"/>
                <a:gd name="T1" fmla="*/ 2147483647 h 326"/>
                <a:gd name="T2" fmla="*/ 2147483647 w 86"/>
                <a:gd name="T3" fmla="*/ 2147483647 h 326"/>
                <a:gd name="T4" fmla="*/ 2147483647 w 86"/>
                <a:gd name="T5" fmla="*/ 2147483647 h 326"/>
                <a:gd name="T6" fmla="*/ 2147483647 w 86"/>
                <a:gd name="T7" fmla="*/ 2147483647 h 326"/>
                <a:gd name="T8" fmla="*/ 2147483647 w 86"/>
                <a:gd name="T9" fmla="*/ 2147483647 h 326"/>
                <a:gd name="T10" fmla="*/ 2147483647 w 86"/>
                <a:gd name="T11" fmla="*/ 2147483647 h 326"/>
                <a:gd name="T12" fmla="*/ 2147483647 w 86"/>
                <a:gd name="T13" fmla="*/ 2147483647 h 326"/>
                <a:gd name="T14" fmla="*/ 2147483647 w 86"/>
                <a:gd name="T15" fmla="*/ 2147483647 h 326"/>
                <a:gd name="T16" fmla="*/ 2147483647 w 86"/>
                <a:gd name="T17" fmla="*/ 2147483647 h 326"/>
                <a:gd name="T18" fmla="*/ 2147483647 w 86"/>
                <a:gd name="T19" fmla="*/ 2147483647 h 326"/>
                <a:gd name="T20" fmla="*/ 2147483647 w 86"/>
                <a:gd name="T21" fmla="*/ 2147483647 h 326"/>
                <a:gd name="T22" fmla="*/ 2147483647 w 86"/>
                <a:gd name="T23" fmla="*/ 2147483647 h 326"/>
                <a:gd name="T24" fmla="*/ 2147483647 w 86"/>
                <a:gd name="T25" fmla="*/ 2147483647 h 326"/>
                <a:gd name="T26" fmla="*/ 2147483647 w 86"/>
                <a:gd name="T27" fmla="*/ 2147483647 h 326"/>
                <a:gd name="T28" fmla="*/ 2147483647 w 86"/>
                <a:gd name="T29" fmla="*/ 2147483647 h 326"/>
                <a:gd name="T30" fmla="*/ 2147483647 w 86"/>
                <a:gd name="T31" fmla="*/ 2147483647 h 326"/>
                <a:gd name="T32" fmla="*/ 2147483647 w 86"/>
                <a:gd name="T33" fmla="*/ 2147483647 h 326"/>
                <a:gd name="T34" fmla="*/ 2147483647 w 86"/>
                <a:gd name="T35" fmla="*/ 2147483647 h 326"/>
                <a:gd name="T36" fmla="*/ 2147483647 w 86"/>
                <a:gd name="T37" fmla="*/ 2147483647 h 326"/>
                <a:gd name="T38" fmla="*/ 2147483647 w 86"/>
                <a:gd name="T39" fmla="*/ 2147483647 h 326"/>
                <a:gd name="T40" fmla="*/ 2147483647 w 86"/>
                <a:gd name="T41" fmla="*/ 2147483647 h 326"/>
                <a:gd name="T42" fmla="*/ 2147483647 w 86"/>
                <a:gd name="T43" fmla="*/ 2147483647 h 326"/>
                <a:gd name="T44" fmla="*/ 2147483647 w 86"/>
                <a:gd name="T45" fmla="*/ 2147483647 h 326"/>
                <a:gd name="T46" fmla="*/ 2147483647 w 86"/>
                <a:gd name="T47" fmla="*/ 2147483647 h 326"/>
                <a:gd name="T48" fmla="*/ 2147483647 w 86"/>
                <a:gd name="T49" fmla="*/ 2147483647 h 326"/>
                <a:gd name="T50" fmla="*/ 2147483647 w 86"/>
                <a:gd name="T51" fmla="*/ 2147483647 h 326"/>
                <a:gd name="T52" fmla="*/ 2147483647 w 86"/>
                <a:gd name="T53" fmla="*/ 2147483647 h 326"/>
                <a:gd name="T54" fmla="*/ 2147483647 w 86"/>
                <a:gd name="T55" fmla="*/ 2147483647 h 326"/>
                <a:gd name="T56" fmla="*/ 2147483647 w 86"/>
                <a:gd name="T57" fmla="*/ 2147483647 h 326"/>
                <a:gd name="T58" fmla="*/ 2147483647 w 86"/>
                <a:gd name="T59" fmla="*/ 2147483647 h 326"/>
                <a:gd name="T60" fmla="*/ 2147483647 w 86"/>
                <a:gd name="T61" fmla="*/ 2147483647 h 326"/>
                <a:gd name="T62" fmla="*/ 2147483647 w 86"/>
                <a:gd name="T63" fmla="*/ 2147483647 h 326"/>
                <a:gd name="T64" fmla="*/ 2147483647 w 86"/>
                <a:gd name="T65" fmla="*/ 2147483647 h 326"/>
                <a:gd name="T66" fmla="*/ 2147483647 w 86"/>
                <a:gd name="T67" fmla="*/ 2147483647 h 326"/>
                <a:gd name="T68" fmla="*/ 2147483647 w 86"/>
                <a:gd name="T69" fmla="*/ 2147483647 h 326"/>
                <a:gd name="T70" fmla="*/ 2147483647 w 86"/>
                <a:gd name="T71" fmla="*/ 2147483647 h 326"/>
                <a:gd name="T72" fmla="*/ 2147483647 w 86"/>
                <a:gd name="T73" fmla="*/ 2147483647 h 326"/>
                <a:gd name="T74" fmla="*/ 2147483647 w 86"/>
                <a:gd name="T75" fmla="*/ 2147483647 h 326"/>
                <a:gd name="T76" fmla="*/ 2147483647 w 86"/>
                <a:gd name="T77" fmla="*/ 2147483647 h 326"/>
                <a:gd name="T78" fmla="*/ 2147483647 w 86"/>
                <a:gd name="T79" fmla="*/ 2147483647 h 326"/>
                <a:gd name="T80" fmla="*/ 2147483647 w 86"/>
                <a:gd name="T81" fmla="*/ 2147483647 h 326"/>
                <a:gd name="T82" fmla="*/ 2147483647 w 86"/>
                <a:gd name="T83" fmla="*/ 2147483647 h 326"/>
                <a:gd name="T84" fmla="*/ 2147483647 w 86"/>
                <a:gd name="T85" fmla="*/ 2147483647 h 326"/>
                <a:gd name="T86" fmla="*/ 2147483647 w 86"/>
                <a:gd name="T87" fmla="*/ 2147483647 h 326"/>
                <a:gd name="T88" fmla="*/ 2147483647 w 86"/>
                <a:gd name="T89" fmla="*/ 2147483647 h 326"/>
                <a:gd name="T90" fmla="*/ 2147483647 w 86"/>
                <a:gd name="T91" fmla="*/ 2147483647 h 326"/>
                <a:gd name="T92" fmla="*/ 2147483647 w 86"/>
                <a:gd name="T93" fmla="*/ 2147483647 h 326"/>
                <a:gd name="T94" fmla="*/ 2147483647 w 86"/>
                <a:gd name="T95" fmla="*/ 2147483647 h 326"/>
                <a:gd name="T96" fmla="*/ 2147483647 w 86"/>
                <a:gd name="T97" fmla="*/ 2147483647 h 326"/>
                <a:gd name="T98" fmla="*/ 2147483647 w 86"/>
                <a:gd name="T99" fmla="*/ 2147483647 h 326"/>
                <a:gd name="T100" fmla="*/ 2147483647 w 86"/>
                <a:gd name="T101" fmla="*/ 2147483647 h 326"/>
                <a:gd name="T102" fmla="*/ 2147483647 w 86"/>
                <a:gd name="T103" fmla="*/ 2147483647 h 326"/>
                <a:gd name="T104" fmla="*/ 2147483647 w 86"/>
                <a:gd name="T105" fmla="*/ 2147483647 h 326"/>
                <a:gd name="T106" fmla="*/ 2147483647 w 86"/>
                <a:gd name="T107" fmla="*/ 2147483647 h 326"/>
                <a:gd name="T108" fmla="*/ 2147483647 w 86"/>
                <a:gd name="T109" fmla="*/ 2147483647 h 326"/>
                <a:gd name="T110" fmla="*/ 0 w 86"/>
                <a:gd name="T111" fmla="*/ 2147483647 h 326"/>
                <a:gd name="T112" fmla="*/ 0 w 86"/>
                <a:gd name="T113" fmla="*/ 2147483647 h 326"/>
                <a:gd name="T114" fmla="*/ 2147483647 w 86"/>
                <a:gd name="T115" fmla="*/ 2147483647 h 326"/>
                <a:gd name="T116" fmla="*/ 2147483647 w 86"/>
                <a:gd name="T117" fmla="*/ 2147483647 h 326"/>
                <a:gd name="T118" fmla="*/ 2147483647 w 86"/>
                <a:gd name="T119" fmla="*/ 2147483647 h 326"/>
                <a:gd name="T120" fmla="*/ 2147483647 w 86"/>
                <a:gd name="T121" fmla="*/ 2147483647 h 326"/>
                <a:gd name="T122" fmla="*/ 2147483647 w 86"/>
                <a:gd name="T123" fmla="*/ 2147483647 h 3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"/>
                <a:gd name="T187" fmla="*/ 0 h 326"/>
                <a:gd name="T188" fmla="*/ 86 w 86"/>
                <a:gd name="T189" fmla="*/ 326 h 3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31" y="102"/>
                    <a:pt x="31" y="168"/>
                  </a:cubicBezTo>
                  <a:cubicBezTo>
                    <a:pt x="31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2" name="Freeform 2365"/>
            <p:cNvSpPr>
              <a:spLocks noEditPoints="1"/>
            </p:cNvSpPr>
            <p:nvPr/>
          </p:nvSpPr>
          <p:spPr bwMode="auto">
            <a:xfrm>
              <a:off x="4217890" y="3740471"/>
              <a:ext cx="606618" cy="1164906"/>
            </a:xfrm>
            <a:custGeom>
              <a:avLst/>
              <a:gdLst>
                <a:gd name="T0" fmla="*/ 2147483647 w 86"/>
                <a:gd name="T1" fmla="*/ 2147483647 h 326"/>
                <a:gd name="T2" fmla="*/ 2147483647 w 86"/>
                <a:gd name="T3" fmla="*/ 2147483647 h 326"/>
                <a:gd name="T4" fmla="*/ 2147483647 w 86"/>
                <a:gd name="T5" fmla="*/ 2147483647 h 326"/>
                <a:gd name="T6" fmla="*/ 2147483647 w 86"/>
                <a:gd name="T7" fmla="*/ 2147483647 h 326"/>
                <a:gd name="T8" fmla="*/ 2147483647 w 86"/>
                <a:gd name="T9" fmla="*/ 2147483647 h 326"/>
                <a:gd name="T10" fmla="*/ 2147483647 w 86"/>
                <a:gd name="T11" fmla="*/ 2147483647 h 326"/>
                <a:gd name="T12" fmla="*/ 2147483647 w 86"/>
                <a:gd name="T13" fmla="*/ 2147483647 h 326"/>
                <a:gd name="T14" fmla="*/ 2147483647 w 86"/>
                <a:gd name="T15" fmla="*/ 2147483647 h 326"/>
                <a:gd name="T16" fmla="*/ 2147483647 w 86"/>
                <a:gd name="T17" fmla="*/ 2147483647 h 326"/>
                <a:gd name="T18" fmla="*/ 2147483647 w 86"/>
                <a:gd name="T19" fmla="*/ 2147483647 h 326"/>
                <a:gd name="T20" fmla="*/ 2147483647 w 86"/>
                <a:gd name="T21" fmla="*/ 2147483647 h 326"/>
                <a:gd name="T22" fmla="*/ 2147483647 w 86"/>
                <a:gd name="T23" fmla="*/ 2147483647 h 326"/>
                <a:gd name="T24" fmla="*/ 2147483647 w 86"/>
                <a:gd name="T25" fmla="*/ 2147483647 h 326"/>
                <a:gd name="T26" fmla="*/ 2147483647 w 86"/>
                <a:gd name="T27" fmla="*/ 2147483647 h 326"/>
                <a:gd name="T28" fmla="*/ 2147483647 w 86"/>
                <a:gd name="T29" fmla="*/ 2147483647 h 326"/>
                <a:gd name="T30" fmla="*/ 2147483647 w 86"/>
                <a:gd name="T31" fmla="*/ 2147483647 h 326"/>
                <a:gd name="T32" fmla="*/ 2147483647 w 86"/>
                <a:gd name="T33" fmla="*/ 2147483647 h 326"/>
                <a:gd name="T34" fmla="*/ 2147483647 w 86"/>
                <a:gd name="T35" fmla="*/ 2147483647 h 326"/>
                <a:gd name="T36" fmla="*/ 2147483647 w 86"/>
                <a:gd name="T37" fmla="*/ 2147483647 h 326"/>
                <a:gd name="T38" fmla="*/ 2147483647 w 86"/>
                <a:gd name="T39" fmla="*/ 2147483647 h 326"/>
                <a:gd name="T40" fmla="*/ 2147483647 w 86"/>
                <a:gd name="T41" fmla="*/ 2147483647 h 326"/>
                <a:gd name="T42" fmla="*/ 2147483647 w 86"/>
                <a:gd name="T43" fmla="*/ 2147483647 h 326"/>
                <a:gd name="T44" fmla="*/ 2147483647 w 86"/>
                <a:gd name="T45" fmla="*/ 2147483647 h 326"/>
                <a:gd name="T46" fmla="*/ 2147483647 w 86"/>
                <a:gd name="T47" fmla="*/ 2147483647 h 326"/>
                <a:gd name="T48" fmla="*/ 2147483647 w 86"/>
                <a:gd name="T49" fmla="*/ 2147483647 h 326"/>
                <a:gd name="T50" fmla="*/ 2147483647 w 86"/>
                <a:gd name="T51" fmla="*/ 2147483647 h 326"/>
                <a:gd name="T52" fmla="*/ 2147483647 w 86"/>
                <a:gd name="T53" fmla="*/ 2147483647 h 326"/>
                <a:gd name="T54" fmla="*/ 0 w 86"/>
                <a:gd name="T55" fmla="*/ 2147483647 h 326"/>
                <a:gd name="T56" fmla="*/ 2147483647 w 86"/>
                <a:gd name="T57" fmla="*/ 2147483647 h 326"/>
                <a:gd name="T58" fmla="*/ 2147483647 w 86"/>
                <a:gd name="T59" fmla="*/ 2147483647 h 326"/>
                <a:gd name="T60" fmla="*/ 2147483647 w 86"/>
                <a:gd name="T61" fmla="*/ 2147483647 h 326"/>
                <a:gd name="T62" fmla="*/ 2147483647 w 86"/>
                <a:gd name="T63" fmla="*/ 2147483647 h 326"/>
                <a:gd name="T64" fmla="*/ 2147483647 w 86"/>
                <a:gd name="T65" fmla="*/ 2147483647 h 326"/>
                <a:gd name="T66" fmla="*/ 2147483647 w 86"/>
                <a:gd name="T67" fmla="*/ 2147483647 h 326"/>
                <a:gd name="T68" fmla="*/ 2147483647 w 86"/>
                <a:gd name="T69" fmla="*/ 2147483647 h 326"/>
                <a:gd name="T70" fmla="*/ 2147483647 w 86"/>
                <a:gd name="T71" fmla="*/ 2147483647 h 326"/>
                <a:gd name="T72" fmla="*/ 2147483647 w 86"/>
                <a:gd name="T73" fmla="*/ 2147483647 h 326"/>
                <a:gd name="T74" fmla="*/ 2147483647 w 86"/>
                <a:gd name="T75" fmla="*/ 2147483647 h 326"/>
                <a:gd name="T76" fmla="*/ 2147483647 w 86"/>
                <a:gd name="T77" fmla="*/ 2147483647 h 326"/>
                <a:gd name="T78" fmla="*/ 2147483647 w 86"/>
                <a:gd name="T79" fmla="*/ 2147483647 h 326"/>
                <a:gd name="T80" fmla="*/ 2147483647 w 86"/>
                <a:gd name="T81" fmla="*/ 2147483647 h 326"/>
                <a:gd name="T82" fmla="*/ 2147483647 w 86"/>
                <a:gd name="T83" fmla="*/ 2147483647 h 326"/>
                <a:gd name="T84" fmla="*/ 2147483647 w 86"/>
                <a:gd name="T85" fmla="*/ 2147483647 h 326"/>
                <a:gd name="T86" fmla="*/ 2147483647 w 86"/>
                <a:gd name="T87" fmla="*/ 2147483647 h 326"/>
                <a:gd name="T88" fmla="*/ 2147483647 w 86"/>
                <a:gd name="T89" fmla="*/ 2147483647 h 326"/>
                <a:gd name="T90" fmla="*/ 2147483647 w 86"/>
                <a:gd name="T91" fmla="*/ 2147483647 h 326"/>
                <a:gd name="T92" fmla="*/ 2147483647 w 86"/>
                <a:gd name="T93" fmla="*/ 2147483647 h 326"/>
                <a:gd name="T94" fmla="*/ 2147483647 w 86"/>
                <a:gd name="T95" fmla="*/ 2147483647 h 326"/>
                <a:gd name="T96" fmla="*/ 2147483647 w 86"/>
                <a:gd name="T97" fmla="*/ 2147483647 h 326"/>
                <a:gd name="T98" fmla="*/ 2147483647 w 86"/>
                <a:gd name="T99" fmla="*/ 2147483647 h 326"/>
                <a:gd name="T100" fmla="*/ 2147483647 w 86"/>
                <a:gd name="T101" fmla="*/ 2147483647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"/>
                <a:gd name="T154" fmla="*/ 0 h 326"/>
                <a:gd name="T155" fmla="*/ 86 w 86"/>
                <a:gd name="T156" fmla="*/ 326 h 3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26" y="102"/>
                    <a:pt x="26" y="168"/>
                  </a:cubicBezTo>
                  <a:cubicBezTo>
                    <a:pt x="26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  <a:moveTo>
                    <a:pt x="38" y="118"/>
                  </a:moveTo>
                  <a:cubicBezTo>
                    <a:pt x="36" y="88"/>
                    <a:pt x="31" y="61"/>
                    <a:pt x="26" y="41"/>
                  </a:cubicBezTo>
                  <a:cubicBezTo>
                    <a:pt x="23" y="33"/>
                    <a:pt x="22" y="15"/>
                    <a:pt x="34" y="12"/>
                  </a:cubicBezTo>
                  <a:cubicBezTo>
                    <a:pt x="37" y="12"/>
                    <a:pt x="40" y="12"/>
                    <a:pt x="44" y="11"/>
                  </a:cubicBezTo>
                  <a:cubicBezTo>
                    <a:pt x="50" y="11"/>
                    <a:pt x="55" y="10"/>
                    <a:pt x="60" y="11"/>
                  </a:cubicBezTo>
                  <a:cubicBezTo>
                    <a:pt x="64" y="11"/>
                    <a:pt x="64" y="15"/>
                    <a:pt x="63" y="17"/>
                  </a:cubicBezTo>
                  <a:cubicBezTo>
                    <a:pt x="51" y="38"/>
                    <a:pt x="44" y="77"/>
                    <a:pt x="41" y="119"/>
                  </a:cubicBezTo>
                  <a:cubicBezTo>
                    <a:pt x="40" y="135"/>
                    <a:pt x="39" y="133"/>
                    <a:pt x="38" y="118"/>
                  </a:cubicBezTo>
                  <a:close/>
                  <a:moveTo>
                    <a:pt x="51" y="309"/>
                  </a:moveTo>
                  <a:cubicBezTo>
                    <a:pt x="49" y="309"/>
                    <a:pt x="47" y="309"/>
                    <a:pt x="45" y="308"/>
                  </a:cubicBezTo>
                  <a:cubicBezTo>
                    <a:pt x="33" y="306"/>
                    <a:pt x="26" y="298"/>
                    <a:pt x="31" y="272"/>
                  </a:cubicBezTo>
                  <a:cubicBezTo>
                    <a:pt x="37" y="243"/>
                    <a:pt x="40" y="206"/>
                    <a:pt x="40" y="171"/>
                  </a:cubicBezTo>
                  <a:cubicBezTo>
                    <a:pt x="40" y="173"/>
                    <a:pt x="40" y="176"/>
                    <a:pt x="40" y="176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42" y="222"/>
                    <a:pt x="42" y="222"/>
                    <a:pt x="42" y="222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2" y="229"/>
                    <a:pt x="42" y="229"/>
                    <a:pt x="42" y="229"/>
                  </a:cubicBezTo>
                  <a:cubicBezTo>
                    <a:pt x="43" y="233"/>
                    <a:pt x="43" y="233"/>
                    <a:pt x="43" y="233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40"/>
                    <a:pt x="43" y="240"/>
                    <a:pt x="43" y="240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7" y="265"/>
                    <a:pt x="47" y="265"/>
                    <a:pt x="47" y="265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48" y="271"/>
                    <a:pt x="48" y="271"/>
                    <a:pt x="48" y="271"/>
                  </a:cubicBezTo>
                  <a:cubicBezTo>
                    <a:pt x="48" y="272"/>
                    <a:pt x="48" y="272"/>
                    <a:pt x="48" y="272"/>
                  </a:cubicBezTo>
                  <a:cubicBezTo>
                    <a:pt x="48" y="273"/>
                    <a:pt x="49" y="277"/>
                    <a:pt x="49" y="277"/>
                  </a:cubicBezTo>
                  <a:cubicBezTo>
                    <a:pt x="51" y="287"/>
                    <a:pt x="54" y="296"/>
                    <a:pt x="56" y="304"/>
                  </a:cubicBezTo>
                  <a:cubicBezTo>
                    <a:pt x="57" y="306"/>
                    <a:pt x="54" y="309"/>
                    <a:pt x="51" y="309"/>
                  </a:cubicBezTo>
                  <a:close/>
                </a:path>
              </a:pathLst>
            </a:custGeom>
            <a:solidFill>
              <a:srgbClr val="FF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3" name="Freeform 2366"/>
            <p:cNvSpPr>
              <a:spLocks/>
            </p:cNvSpPr>
            <p:nvPr/>
          </p:nvSpPr>
          <p:spPr bwMode="auto">
            <a:xfrm>
              <a:off x="4516717" y="3764677"/>
              <a:ext cx="161366" cy="143722"/>
            </a:xfrm>
            <a:custGeom>
              <a:avLst/>
              <a:gdLst>
                <a:gd name="T0" fmla="*/ 0 w 23"/>
                <a:gd name="T1" fmla="*/ 2147483647 h 40"/>
                <a:gd name="T2" fmla="*/ 2147483647 w 23"/>
                <a:gd name="T3" fmla="*/ 2147483647 h 40"/>
                <a:gd name="T4" fmla="*/ 2147483647 w 23"/>
                <a:gd name="T5" fmla="*/ 2147483647 h 40"/>
                <a:gd name="T6" fmla="*/ 2147483647 w 23"/>
                <a:gd name="T7" fmla="*/ 2147483647 h 40"/>
                <a:gd name="T8" fmla="*/ 0 w 23"/>
                <a:gd name="T9" fmla="*/ 2147483647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0"/>
                <a:gd name="T17" fmla="*/ 23 w 23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0">
                  <a:moveTo>
                    <a:pt x="0" y="4"/>
                  </a:moveTo>
                  <a:cubicBezTo>
                    <a:pt x="10" y="3"/>
                    <a:pt x="23" y="0"/>
                    <a:pt x="23" y="6"/>
                  </a:cubicBezTo>
                  <a:cubicBezTo>
                    <a:pt x="23" y="13"/>
                    <a:pt x="13" y="23"/>
                    <a:pt x="10" y="40"/>
                  </a:cubicBezTo>
                  <a:cubicBezTo>
                    <a:pt x="12" y="23"/>
                    <a:pt x="20" y="9"/>
                    <a:pt x="18" y="7"/>
                  </a:cubicBezTo>
                  <a:cubicBezTo>
                    <a:pt x="15" y="3"/>
                    <a:pt x="2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4" name="Freeform 2367"/>
            <p:cNvSpPr>
              <a:spLocks/>
            </p:cNvSpPr>
            <p:nvPr/>
          </p:nvSpPr>
          <p:spPr bwMode="auto">
            <a:xfrm>
              <a:off x="4890250" y="3800985"/>
              <a:ext cx="233085" cy="1101366"/>
            </a:xfrm>
            <a:custGeom>
              <a:avLst/>
              <a:gdLst>
                <a:gd name="T0" fmla="*/ 0 w 33"/>
                <a:gd name="T1" fmla="*/ 0 h 308"/>
                <a:gd name="T2" fmla="*/ 0 w 33"/>
                <a:gd name="T3" fmla="*/ 0 h 308"/>
                <a:gd name="T4" fmla="*/ 2147483647 w 33"/>
                <a:gd name="T5" fmla="*/ 2147483647 h 308"/>
                <a:gd name="T6" fmla="*/ 2147483647 w 33"/>
                <a:gd name="T7" fmla="*/ 2147483647 h 308"/>
                <a:gd name="T8" fmla="*/ 2147483647 w 33"/>
                <a:gd name="T9" fmla="*/ 2147483647 h 308"/>
                <a:gd name="T10" fmla="*/ 2147483647 w 33"/>
                <a:gd name="T11" fmla="*/ 2147483647 h 308"/>
                <a:gd name="T12" fmla="*/ 0 w 33"/>
                <a:gd name="T13" fmla="*/ 0 h 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08"/>
                <a:gd name="T23" fmla="*/ 33 w 33"/>
                <a:gd name="T24" fmla="*/ 308 h 3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0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20"/>
                    <a:pt x="24" y="80"/>
                    <a:pt x="24" y="151"/>
                  </a:cubicBezTo>
                  <a:cubicBezTo>
                    <a:pt x="24" y="219"/>
                    <a:pt x="15" y="276"/>
                    <a:pt x="2" y="299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19" y="299"/>
                    <a:pt x="33" y="232"/>
                    <a:pt x="33" y="151"/>
                  </a:cubicBezTo>
                  <a:cubicBezTo>
                    <a:pt x="33" y="85"/>
                    <a:pt x="26" y="31"/>
                    <a:pt x="0" y="0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5" name="Freeform 2368"/>
            <p:cNvSpPr>
              <a:spLocks/>
            </p:cNvSpPr>
            <p:nvPr/>
          </p:nvSpPr>
          <p:spPr bwMode="auto">
            <a:xfrm>
              <a:off x="4480857" y="4359233"/>
              <a:ext cx="56777" cy="220878"/>
            </a:xfrm>
            <a:custGeom>
              <a:avLst/>
              <a:gdLst>
                <a:gd name="T0" fmla="*/ 0 w 8"/>
                <a:gd name="T1" fmla="*/ 2147483647 h 62"/>
                <a:gd name="T2" fmla="*/ 2147483647 w 8"/>
                <a:gd name="T3" fmla="*/ 2147483647 h 62"/>
                <a:gd name="T4" fmla="*/ 2147483647 w 8"/>
                <a:gd name="T5" fmla="*/ 2147483647 h 62"/>
                <a:gd name="T6" fmla="*/ 2147483647 w 8"/>
                <a:gd name="T7" fmla="*/ 2147483647 h 62"/>
                <a:gd name="T8" fmla="*/ 0 w 8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2"/>
                <a:gd name="T17" fmla="*/ 8 w 8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2">
                  <a:moveTo>
                    <a:pt x="0" y="58"/>
                  </a:moveTo>
                  <a:cubicBezTo>
                    <a:pt x="2" y="49"/>
                    <a:pt x="4" y="55"/>
                    <a:pt x="6" y="58"/>
                  </a:cubicBezTo>
                  <a:cubicBezTo>
                    <a:pt x="8" y="62"/>
                    <a:pt x="7" y="39"/>
                    <a:pt x="7" y="3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6" name="Oval 2369"/>
            <p:cNvSpPr>
              <a:spLocks noChangeArrowheads="1"/>
            </p:cNvSpPr>
            <p:nvPr/>
          </p:nvSpPr>
          <p:spPr bwMode="auto">
            <a:xfrm>
              <a:off x="4600388" y="3776779"/>
              <a:ext cx="457205" cy="1128598"/>
            </a:xfrm>
            <a:prstGeom prst="ellipse">
              <a:avLst/>
            </a:prstGeom>
            <a:solidFill>
              <a:srgbClr val="FFA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7" name="Freeform 2370"/>
            <p:cNvSpPr>
              <a:spLocks/>
            </p:cNvSpPr>
            <p:nvPr/>
          </p:nvSpPr>
          <p:spPr bwMode="auto">
            <a:xfrm>
              <a:off x="4657165" y="3819140"/>
              <a:ext cx="409392" cy="1086237"/>
            </a:xfrm>
            <a:custGeom>
              <a:avLst/>
              <a:gdLst>
                <a:gd name="T0" fmla="*/ 2147483647 w 58"/>
                <a:gd name="T1" fmla="*/ 0 h 304"/>
                <a:gd name="T2" fmla="*/ 2147483647 w 58"/>
                <a:gd name="T3" fmla="*/ 2147483647 h 304"/>
                <a:gd name="T4" fmla="*/ 2147483647 w 58"/>
                <a:gd name="T5" fmla="*/ 2147483647 h 304"/>
                <a:gd name="T6" fmla="*/ 0 w 58"/>
                <a:gd name="T7" fmla="*/ 2147483647 h 304"/>
                <a:gd name="T8" fmla="*/ 2147483647 w 58"/>
                <a:gd name="T9" fmla="*/ 2147483647 h 304"/>
                <a:gd name="T10" fmla="*/ 2147483647 w 58"/>
                <a:gd name="T11" fmla="*/ 2147483647 h 304"/>
                <a:gd name="T12" fmla="*/ 2147483647 w 58"/>
                <a:gd name="T13" fmla="*/ 0 h 3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304"/>
                <a:gd name="T23" fmla="*/ 58 w 58"/>
                <a:gd name="T24" fmla="*/ 304 h 3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304">
                  <a:moveTo>
                    <a:pt x="36" y="0"/>
                  </a:moveTo>
                  <a:cubicBezTo>
                    <a:pt x="42" y="29"/>
                    <a:pt x="46" y="67"/>
                    <a:pt x="46" y="110"/>
                  </a:cubicBezTo>
                  <a:cubicBezTo>
                    <a:pt x="46" y="198"/>
                    <a:pt x="30" y="268"/>
                    <a:pt x="11" y="268"/>
                  </a:cubicBezTo>
                  <a:cubicBezTo>
                    <a:pt x="6" y="268"/>
                    <a:pt x="4" y="264"/>
                    <a:pt x="0" y="256"/>
                  </a:cubicBezTo>
                  <a:cubicBezTo>
                    <a:pt x="6" y="286"/>
                    <a:pt x="12" y="304"/>
                    <a:pt x="22" y="304"/>
                  </a:cubicBezTo>
                  <a:cubicBezTo>
                    <a:pt x="42" y="304"/>
                    <a:pt x="58" y="234"/>
                    <a:pt x="58" y="146"/>
                  </a:cubicBezTo>
                  <a:cubicBezTo>
                    <a:pt x="58" y="81"/>
                    <a:pt x="49" y="24"/>
                    <a:pt x="36" y="0"/>
                  </a:cubicBezTo>
                  <a:close/>
                </a:path>
              </a:pathLst>
            </a:custGeom>
            <a:solidFill>
              <a:srgbClr val="FFA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8" name="Freeform 2371"/>
            <p:cNvSpPr>
              <a:spLocks/>
            </p:cNvSpPr>
            <p:nvPr/>
          </p:nvSpPr>
          <p:spPr bwMode="auto">
            <a:xfrm>
              <a:off x="4704977" y="3800985"/>
              <a:ext cx="361580" cy="1104392"/>
            </a:xfrm>
            <a:custGeom>
              <a:avLst/>
              <a:gdLst>
                <a:gd name="T0" fmla="*/ 2147483647 w 51"/>
                <a:gd name="T1" fmla="*/ 0 h 309"/>
                <a:gd name="T2" fmla="*/ 2147483647 w 51"/>
                <a:gd name="T3" fmla="*/ 2147483647 h 309"/>
                <a:gd name="T4" fmla="*/ 2147483647 w 51"/>
                <a:gd name="T5" fmla="*/ 2147483647 h 309"/>
                <a:gd name="T6" fmla="*/ 0 w 51"/>
                <a:gd name="T7" fmla="*/ 2147483647 h 309"/>
                <a:gd name="T8" fmla="*/ 2147483647 w 51"/>
                <a:gd name="T9" fmla="*/ 2147483647 h 309"/>
                <a:gd name="T10" fmla="*/ 2147483647 w 51"/>
                <a:gd name="T11" fmla="*/ 2147483647 h 309"/>
                <a:gd name="T12" fmla="*/ 2147483647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9" name="Freeform 2372"/>
            <p:cNvSpPr>
              <a:spLocks/>
            </p:cNvSpPr>
            <p:nvPr/>
          </p:nvSpPr>
          <p:spPr bwMode="auto">
            <a:xfrm>
              <a:off x="4621306" y="3782831"/>
              <a:ext cx="254003" cy="1012107"/>
            </a:xfrm>
            <a:custGeom>
              <a:avLst/>
              <a:gdLst>
                <a:gd name="T0" fmla="*/ 2147483647 w 36"/>
                <a:gd name="T1" fmla="*/ 2147483647 h 283"/>
                <a:gd name="T2" fmla="*/ 2147483647 w 36"/>
                <a:gd name="T3" fmla="*/ 2147483647 h 283"/>
                <a:gd name="T4" fmla="*/ 2147483647 w 36"/>
                <a:gd name="T5" fmla="*/ 2147483647 h 283"/>
                <a:gd name="T6" fmla="*/ 2147483647 w 36"/>
                <a:gd name="T7" fmla="*/ 2147483647 h 283"/>
                <a:gd name="T8" fmla="*/ 2147483647 w 36"/>
                <a:gd name="T9" fmla="*/ 0 h 283"/>
                <a:gd name="T10" fmla="*/ 0 w 36"/>
                <a:gd name="T11" fmla="*/ 2147483647 h 283"/>
                <a:gd name="T12" fmla="*/ 2147483647 w 36"/>
                <a:gd name="T13" fmla="*/ 2147483647 h 283"/>
                <a:gd name="T14" fmla="*/ 2147483647 w 36"/>
                <a:gd name="T15" fmla="*/ 2147483647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83"/>
                <a:gd name="T26" fmla="*/ 36 w 36"/>
                <a:gd name="T27" fmla="*/ 283 h 2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83">
                  <a:moveTo>
                    <a:pt x="9" y="260"/>
                  </a:moveTo>
                  <a:cubicBezTo>
                    <a:pt x="5" y="232"/>
                    <a:pt x="7" y="195"/>
                    <a:pt x="7" y="155"/>
                  </a:cubicBezTo>
                  <a:cubicBezTo>
                    <a:pt x="7" y="75"/>
                    <a:pt x="13" y="1"/>
                    <a:pt x="31" y="1"/>
                  </a:cubicBezTo>
                  <a:cubicBezTo>
                    <a:pt x="32" y="1"/>
                    <a:pt x="36" y="5"/>
                    <a:pt x="36" y="5"/>
                  </a:cubicBezTo>
                  <a:cubicBezTo>
                    <a:pt x="33" y="2"/>
                    <a:pt x="32" y="0"/>
                    <a:pt x="29" y="0"/>
                  </a:cubicBezTo>
                  <a:cubicBezTo>
                    <a:pt x="11" y="0"/>
                    <a:pt x="0" y="70"/>
                    <a:pt x="0" y="150"/>
                  </a:cubicBezTo>
                  <a:cubicBezTo>
                    <a:pt x="0" y="195"/>
                    <a:pt x="3" y="235"/>
                    <a:pt x="9" y="263"/>
                  </a:cubicBezTo>
                  <a:cubicBezTo>
                    <a:pt x="13" y="283"/>
                    <a:pt x="12" y="278"/>
                    <a:pt x="9" y="2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0" name="Freeform 2373"/>
            <p:cNvSpPr>
              <a:spLocks/>
            </p:cNvSpPr>
            <p:nvPr/>
          </p:nvSpPr>
          <p:spPr bwMode="auto">
            <a:xfrm>
              <a:off x="4217890" y="4873607"/>
              <a:ext cx="573747" cy="31770"/>
            </a:xfrm>
            <a:custGeom>
              <a:avLst/>
              <a:gdLst>
                <a:gd name="T0" fmla="*/ 0 w 81"/>
                <a:gd name="T1" fmla="*/ 2147483647 h 9"/>
                <a:gd name="T2" fmla="*/ 0 w 81"/>
                <a:gd name="T3" fmla="*/ 2147483647 h 9"/>
                <a:gd name="T4" fmla="*/ 2147483647 w 81"/>
                <a:gd name="T5" fmla="*/ 0 h 9"/>
                <a:gd name="T6" fmla="*/ 2147483647 w 81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9"/>
                <a:gd name="T14" fmla="*/ 81 w 8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9"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0" y="3"/>
                    <a:pt x="24" y="0"/>
                    <a:pt x="40" y="0"/>
                  </a:cubicBezTo>
                  <a:cubicBezTo>
                    <a:pt x="56" y="0"/>
                    <a:pt x="70" y="4"/>
                    <a:pt x="81" y="9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1" name="Freeform 2374"/>
            <p:cNvSpPr>
              <a:spLocks/>
            </p:cNvSpPr>
            <p:nvPr/>
          </p:nvSpPr>
          <p:spPr bwMode="auto">
            <a:xfrm>
              <a:off x="4283632" y="3740471"/>
              <a:ext cx="528923" cy="68079"/>
            </a:xfrm>
            <a:custGeom>
              <a:avLst/>
              <a:gdLst>
                <a:gd name="T0" fmla="*/ 2147483647 w 75"/>
                <a:gd name="T1" fmla="*/ 2147483647 h 19"/>
                <a:gd name="T2" fmla="*/ 2147483647 w 75"/>
                <a:gd name="T3" fmla="*/ 2147483647 h 19"/>
                <a:gd name="T4" fmla="*/ 0 w 75"/>
                <a:gd name="T5" fmla="*/ 2147483647 h 19"/>
                <a:gd name="T6" fmla="*/ 0 60000 65536"/>
                <a:gd name="T7" fmla="*/ 0 60000 65536"/>
                <a:gd name="T8" fmla="*/ 0 60000 65536"/>
                <a:gd name="T9" fmla="*/ 0 w 75"/>
                <a:gd name="T10" fmla="*/ 0 h 19"/>
                <a:gd name="T11" fmla="*/ 75 w 7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" h="19">
                  <a:moveTo>
                    <a:pt x="68" y="12"/>
                  </a:moveTo>
                  <a:cubicBezTo>
                    <a:pt x="75" y="4"/>
                    <a:pt x="49" y="0"/>
                    <a:pt x="34" y="2"/>
                  </a:cubicBezTo>
                  <a:cubicBezTo>
                    <a:pt x="12" y="4"/>
                    <a:pt x="2" y="1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2" name="Oval 2375"/>
            <p:cNvSpPr>
              <a:spLocks noChangeArrowheads="1"/>
            </p:cNvSpPr>
            <p:nvPr/>
          </p:nvSpPr>
          <p:spPr bwMode="auto">
            <a:xfrm>
              <a:off x="4600388" y="3776779"/>
              <a:ext cx="457205" cy="1128598"/>
            </a:xfrm>
            <a:prstGeom prst="ellipse">
              <a:avLst/>
            </a:pr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3" name="Oval 2376"/>
            <p:cNvSpPr>
              <a:spLocks noChangeArrowheads="1"/>
            </p:cNvSpPr>
            <p:nvPr/>
          </p:nvSpPr>
          <p:spPr bwMode="auto">
            <a:xfrm>
              <a:off x="3936993" y="3776779"/>
              <a:ext cx="457205" cy="1128598"/>
            </a:xfrm>
            <a:prstGeom prst="ellipse">
              <a:avLst/>
            </a:pr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4" name="Freeform 2377"/>
            <p:cNvSpPr>
              <a:spLocks/>
            </p:cNvSpPr>
            <p:nvPr/>
          </p:nvSpPr>
          <p:spPr bwMode="auto">
            <a:xfrm>
              <a:off x="4128242" y="3714752"/>
              <a:ext cx="1078764" cy="1190625"/>
            </a:xfrm>
            <a:custGeom>
              <a:avLst/>
              <a:gdLst>
                <a:gd name="T0" fmla="*/ 2147483647 w 153"/>
                <a:gd name="T1" fmla="*/ 2147483647 h 333"/>
                <a:gd name="T2" fmla="*/ 2147483647 w 153"/>
                <a:gd name="T3" fmla="*/ 2147483647 h 333"/>
                <a:gd name="T4" fmla="*/ 2147483647 w 153"/>
                <a:gd name="T5" fmla="*/ 2147483647 h 333"/>
                <a:gd name="T6" fmla="*/ 2147483647 w 153"/>
                <a:gd name="T7" fmla="*/ 2147483647 h 333"/>
                <a:gd name="T8" fmla="*/ 2147483647 w 153"/>
                <a:gd name="T9" fmla="*/ 2147483647 h 333"/>
                <a:gd name="T10" fmla="*/ 2147483647 w 153"/>
                <a:gd name="T11" fmla="*/ 2147483647 h 333"/>
                <a:gd name="T12" fmla="*/ 2147483647 w 153"/>
                <a:gd name="T13" fmla="*/ 2147483647 h 333"/>
                <a:gd name="T14" fmla="*/ 2147483647 w 153"/>
                <a:gd name="T15" fmla="*/ 2147483647 h 333"/>
                <a:gd name="T16" fmla="*/ 2147483647 w 153"/>
                <a:gd name="T17" fmla="*/ 2147483647 h 333"/>
                <a:gd name="T18" fmla="*/ 2147483647 w 153"/>
                <a:gd name="T19" fmla="*/ 2147483647 h 333"/>
                <a:gd name="T20" fmla="*/ 2147483647 w 153"/>
                <a:gd name="T21" fmla="*/ 2147483647 h 333"/>
                <a:gd name="T22" fmla="*/ 2147483647 w 153"/>
                <a:gd name="T23" fmla="*/ 2147483647 h 333"/>
                <a:gd name="T24" fmla="*/ 2147483647 w 153"/>
                <a:gd name="T25" fmla="*/ 2147483647 h 333"/>
                <a:gd name="T26" fmla="*/ 2147483647 w 153"/>
                <a:gd name="T27" fmla="*/ 2147483647 h 333"/>
                <a:gd name="T28" fmla="*/ 2147483647 w 153"/>
                <a:gd name="T29" fmla="*/ 2147483647 h 333"/>
                <a:gd name="T30" fmla="*/ 2147483647 w 153"/>
                <a:gd name="T31" fmla="*/ 2147483647 h 333"/>
                <a:gd name="T32" fmla="*/ 2147483647 w 153"/>
                <a:gd name="T33" fmla="*/ 2147483647 h 333"/>
                <a:gd name="T34" fmla="*/ 2147483647 w 153"/>
                <a:gd name="T35" fmla="*/ 2147483647 h 333"/>
                <a:gd name="T36" fmla="*/ 2147483647 w 153"/>
                <a:gd name="T37" fmla="*/ 2147483647 h 333"/>
                <a:gd name="T38" fmla="*/ 2147483647 w 153"/>
                <a:gd name="T39" fmla="*/ 2147483647 h 333"/>
                <a:gd name="T40" fmla="*/ 2147483647 w 153"/>
                <a:gd name="T41" fmla="*/ 2147483647 h 333"/>
                <a:gd name="T42" fmla="*/ 2147483647 w 153"/>
                <a:gd name="T43" fmla="*/ 2147483647 h 333"/>
                <a:gd name="T44" fmla="*/ 2147483647 w 153"/>
                <a:gd name="T45" fmla="*/ 2147483647 h 333"/>
                <a:gd name="T46" fmla="*/ 2147483647 w 153"/>
                <a:gd name="T47" fmla="*/ 2147483647 h 333"/>
                <a:gd name="T48" fmla="*/ 2147483647 w 153"/>
                <a:gd name="T49" fmla="*/ 2147483647 h 333"/>
                <a:gd name="T50" fmla="*/ 2147483647 w 153"/>
                <a:gd name="T51" fmla="*/ 2147483647 h 333"/>
                <a:gd name="T52" fmla="*/ 2147483647 w 153"/>
                <a:gd name="T53" fmla="*/ 2147483647 h 333"/>
                <a:gd name="T54" fmla="*/ 2147483647 w 153"/>
                <a:gd name="T55" fmla="*/ 2147483647 h 333"/>
                <a:gd name="T56" fmla="*/ 2147483647 w 153"/>
                <a:gd name="T57" fmla="*/ 2147483647 h 333"/>
                <a:gd name="T58" fmla="*/ 2147483647 w 153"/>
                <a:gd name="T59" fmla="*/ 2147483647 h 333"/>
                <a:gd name="T60" fmla="*/ 2147483647 w 153"/>
                <a:gd name="T61" fmla="*/ 2147483647 h 333"/>
                <a:gd name="T62" fmla="*/ 2147483647 w 153"/>
                <a:gd name="T63" fmla="*/ 2147483647 h 333"/>
                <a:gd name="T64" fmla="*/ 2147483647 w 153"/>
                <a:gd name="T65" fmla="*/ 2147483647 h 333"/>
                <a:gd name="T66" fmla="*/ 2147483647 w 153"/>
                <a:gd name="T67" fmla="*/ 2147483647 h 333"/>
                <a:gd name="T68" fmla="*/ 2147483647 w 153"/>
                <a:gd name="T69" fmla="*/ 0 h 3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3"/>
                <a:gd name="T106" fmla="*/ 0 h 333"/>
                <a:gd name="T107" fmla="*/ 153 w 153"/>
                <a:gd name="T108" fmla="*/ 333 h 3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3" h="333">
                  <a:moveTo>
                    <a:pt x="97" y="17"/>
                  </a:moveTo>
                  <a:cubicBezTo>
                    <a:pt x="117" y="17"/>
                    <a:pt x="132" y="88"/>
                    <a:pt x="132" y="175"/>
                  </a:cubicBezTo>
                  <a:cubicBezTo>
                    <a:pt x="132" y="178"/>
                    <a:pt x="132" y="181"/>
                    <a:pt x="132" y="183"/>
                  </a:cubicBezTo>
                  <a:cubicBezTo>
                    <a:pt x="132" y="184"/>
                    <a:pt x="132" y="185"/>
                    <a:pt x="132" y="186"/>
                  </a:cubicBezTo>
                  <a:cubicBezTo>
                    <a:pt x="132" y="188"/>
                    <a:pt x="132" y="189"/>
                    <a:pt x="132" y="191"/>
                  </a:cubicBezTo>
                  <a:cubicBezTo>
                    <a:pt x="132" y="192"/>
                    <a:pt x="132" y="193"/>
                    <a:pt x="132" y="194"/>
                  </a:cubicBezTo>
                  <a:cubicBezTo>
                    <a:pt x="132" y="196"/>
                    <a:pt x="132" y="197"/>
                    <a:pt x="132" y="199"/>
                  </a:cubicBezTo>
                  <a:cubicBezTo>
                    <a:pt x="132" y="200"/>
                    <a:pt x="132" y="201"/>
                    <a:pt x="132" y="202"/>
                  </a:cubicBezTo>
                  <a:cubicBezTo>
                    <a:pt x="132" y="204"/>
                    <a:pt x="132" y="205"/>
                    <a:pt x="132" y="207"/>
                  </a:cubicBezTo>
                  <a:cubicBezTo>
                    <a:pt x="132" y="208"/>
                    <a:pt x="132" y="209"/>
                    <a:pt x="132" y="210"/>
                  </a:cubicBezTo>
                  <a:cubicBezTo>
                    <a:pt x="132" y="211"/>
                    <a:pt x="131" y="213"/>
                    <a:pt x="131" y="214"/>
                  </a:cubicBezTo>
                  <a:cubicBezTo>
                    <a:pt x="131" y="215"/>
                    <a:pt x="131" y="216"/>
                    <a:pt x="131" y="218"/>
                  </a:cubicBezTo>
                  <a:cubicBezTo>
                    <a:pt x="131" y="219"/>
                    <a:pt x="131" y="220"/>
                    <a:pt x="131" y="222"/>
                  </a:cubicBezTo>
                  <a:cubicBezTo>
                    <a:pt x="131" y="223"/>
                    <a:pt x="131" y="224"/>
                    <a:pt x="131" y="225"/>
                  </a:cubicBezTo>
                  <a:cubicBezTo>
                    <a:pt x="131" y="226"/>
                    <a:pt x="130" y="228"/>
                    <a:pt x="130" y="229"/>
                  </a:cubicBezTo>
                  <a:cubicBezTo>
                    <a:pt x="130" y="230"/>
                    <a:pt x="130" y="231"/>
                    <a:pt x="130" y="232"/>
                  </a:cubicBezTo>
                  <a:cubicBezTo>
                    <a:pt x="130" y="233"/>
                    <a:pt x="130" y="235"/>
                    <a:pt x="130" y="236"/>
                  </a:cubicBezTo>
                  <a:cubicBezTo>
                    <a:pt x="130" y="237"/>
                    <a:pt x="130" y="238"/>
                    <a:pt x="129" y="239"/>
                  </a:cubicBezTo>
                  <a:cubicBezTo>
                    <a:pt x="129" y="240"/>
                    <a:pt x="129" y="242"/>
                    <a:pt x="129" y="243"/>
                  </a:cubicBezTo>
                  <a:cubicBezTo>
                    <a:pt x="129" y="244"/>
                    <a:pt x="129" y="245"/>
                    <a:pt x="129" y="246"/>
                  </a:cubicBezTo>
                  <a:cubicBezTo>
                    <a:pt x="129" y="247"/>
                    <a:pt x="128" y="248"/>
                    <a:pt x="128" y="250"/>
                  </a:cubicBezTo>
                  <a:cubicBezTo>
                    <a:pt x="128" y="251"/>
                    <a:pt x="128" y="252"/>
                    <a:pt x="128" y="253"/>
                  </a:cubicBezTo>
                  <a:cubicBezTo>
                    <a:pt x="128" y="254"/>
                    <a:pt x="128" y="255"/>
                    <a:pt x="127" y="256"/>
                  </a:cubicBezTo>
                  <a:cubicBezTo>
                    <a:pt x="127" y="257"/>
                    <a:pt x="127" y="258"/>
                    <a:pt x="127" y="259"/>
                  </a:cubicBezTo>
                  <a:cubicBezTo>
                    <a:pt x="127" y="260"/>
                    <a:pt x="127" y="261"/>
                    <a:pt x="127" y="263"/>
                  </a:cubicBezTo>
                  <a:cubicBezTo>
                    <a:pt x="126" y="264"/>
                    <a:pt x="126" y="265"/>
                    <a:pt x="126" y="266"/>
                  </a:cubicBezTo>
                  <a:cubicBezTo>
                    <a:pt x="126" y="267"/>
                    <a:pt x="126" y="268"/>
                    <a:pt x="126" y="269"/>
                  </a:cubicBezTo>
                  <a:cubicBezTo>
                    <a:pt x="125" y="270"/>
                    <a:pt x="125" y="271"/>
                    <a:pt x="125" y="272"/>
                  </a:cubicBezTo>
                  <a:cubicBezTo>
                    <a:pt x="125" y="273"/>
                    <a:pt x="125" y="274"/>
                    <a:pt x="125" y="275"/>
                  </a:cubicBezTo>
                  <a:cubicBezTo>
                    <a:pt x="124" y="276"/>
                    <a:pt x="124" y="277"/>
                    <a:pt x="124" y="277"/>
                  </a:cubicBezTo>
                  <a:cubicBezTo>
                    <a:pt x="124" y="278"/>
                    <a:pt x="124" y="279"/>
                    <a:pt x="124" y="280"/>
                  </a:cubicBezTo>
                  <a:cubicBezTo>
                    <a:pt x="123" y="281"/>
                    <a:pt x="123" y="282"/>
                    <a:pt x="123" y="283"/>
                  </a:cubicBezTo>
                  <a:cubicBezTo>
                    <a:pt x="123" y="284"/>
                    <a:pt x="123" y="285"/>
                    <a:pt x="122" y="286"/>
                  </a:cubicBezTo>
                  <a:cubicBezTo>
                    <a:pt x="122" y="287"/>
                    <a:pt x="122" y="288"/>
                    <a:pt x="122" y="288"/>
                  </a:cubicBezTo>
                  <a:cubicBezTo>
                    <a:pt x="122" y="289"/>
                    <a:pt x="121" y="290"/>
                    <a:pt x="121" y="291"/>
                  </a:cubicBezTo>
                  <a:cubicBezTo>
                    <a:pt x="121" y="292"/>
                    <a:pt x="121" y="293"/>
                    <a:pt x="121" y="294"/>
                  </a:cubicBezTo>
                  <a:cubicBezTo>
                    <a:pt x="120" y="294"/>
                    <a:pt x="120" y="295"/>
                    <a:pt x="120" y="296"/>
                  </a:cubicBezTo>
                  <a:cubicBezTo>
                    <a:pt x="120" y="297"/>
                    <a:pt x="119" y="298"/>
                    <a:pt x="119" y="298"/>
                  </a:cubicBezTo>
                  <a:cubicBezTo>
                    <a:pt x="119" y="299"/>
                    <a:pt x="119" y="300"/>
                    <a:pt x="119" y="301"/>
                  </a:cubicBezTo>
                  <a:cubicBezTo>
                    <a:pt x="118" y="301"/>
                    <a:pt x="118" y="302"/>
                    <a:pt x="118" y="303"/>
                  </a:cubicBezTo>
                  <a:cubicBezTo>
                    <a:pt x="118" y="304"/>
                    <a:pt x="117" y="304"/>
                    <a:pt x="117" y="305"/>
                  </a:cubicBezTo>
                  <a:cubicBezTo>
                    <a:pt x="117" y="306"/>
                    <a:pt x="117" y="307"/>
                    <a:pt x="117" y="307"/>
                  </a:cubicBezTo>
                  <a:cubicBezTo>
                    <a:pt x="116" y="308"/>
                    <a:pt x="116" y="309"/>
                    <a:pt x="116" y="309"/>
                  </a:cubicBezTo>
                  <a:cubicBezTo>
                    <a:pt x="116" y="310"/>
                    <a:pt x="115" y="311"/>
                    <a:pt x="115" y="311"/>
                  </a:cubicBezTo>
                  <a:cubicBezTo>
                    <a:pt x="115" y="312"/>
                    <a:pt x="115" y="312"/>
                    <a:pt x="114" y="313"/>
                  </a:cubicBezTo>
                  <a:cubicBezTo>
                    <a:pt x="114" y="314"/>
                    <a:pt x="114" y="314"/>
                    <a:pt x="114" y="315"/>
                  </a:cubicBezTo>
                  <a:cubicBezTo>
                    <a:pt x="113" y="316"/>
                    <a:pt x="113" y="316"/>
                    <a:pt x="113" y="317"/>
                  </a:cubicBezTo>
                  <a:cubicBezTo>
                    <a:pt x="112" y="318"/>
                    <a:pt x="112" y="318"/>
                    <a:pt x="112" y="318"/>
                  </a:cubicBezTo>
                  <a:cubicBezTo>
                    <a:pt x="112" y="319"/>
                    <a:pt x="112" y="319"/>
                    <a:pt x="111" y="320"/>
                  </a:cubicBezTo>
                  <a:cubicBezTo>
                    <a:pt x="111" y="321"/>
                    <a:pt x="111" y="321"/>
                    <a:pt x="111" y="321"/>
                  </a:cubicBezTo>
                  <a:cubicBezTo>
                    <a:pt x="110" y="322"/>
                    <a:pt x="110" y="322"/>
                    <a:pt x="110" y="323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09" y="325"/>
                    <a:pt x="109" y="325"/>
                    <a:pt x="108" y="325"/>
                  </a:cubicBezTo>
                  <a:cubicBezTo>
                    <a:pt x="108" y="326"/>
                    <a:pt x="108" y="326"/>
                    <a:pt x="107" y="327"/>
                  </a:cubicBezTo>
                  <a:cubicBezTo>
                    <a:pt x="107" y="327"/>
                    <a:pt x="107" y="327"/>
                    <a:pt x="107" y="327"/>
                  </a:cubicBezTo>
                  <a:cubicBezTo>
                    <a:pt x="106" y="328"/>
                    <a:pt x="106" y="328"/>
                    <a:pt x="106" y="329"/>
                  </a:cubicBezTo>
                  <a:cubicBezTo>
                    <a:pt x="105" y="329"/>
                    <a:pt x="105" y="329"/>
                    <a:pt x="105" y="329"/>
                  </a:cubicBezTo>
                  <a:cubicBezTo>
                    <a:pt x="105" y="330"/>
                    <a:pt x="104" y="330"/>
                    <a:pt x="104" y="330"/>
                  </a:cubicBezTo>
                  <a:cubicBezTo>
                    <a:pt x="104" y="331"/>
                    <a:pt x="104" y="331"/>
                    <a:pt x="103" y="331"/>
                  </a:cubicBezTo>
                  <a:cubicBezTo>
                    <a:pt x="103" y="331"/>
                    <a:pt x="103" y="331"/>
                    <a:pt x="102" y="332"/>
                  </a:cubicBezTo>
                  <a:cubicBezTo>
                    <a:pt x="102" y="332"/>
                    <a:pt x="102" y="332"/>
                    <a:pt x="102" y="332"/>
                  </a:cubicBezTo>
                  <a:cubicBezTo>
                    <a:pt x="101" y="332"/>
                    <a:pt x="101" y="333"/>
                    <a:pt x="101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grpSp>
          <p:nvGrpSpPr>
            <p:cNvPr id="919" name="Groupe 386"/>
            <p:cNvGrpSpPr>
              <a:grpSpLocks/>
            </p:cNvGrpSpPr>
            <p:nvPr/>
          </p:nvGrpSpPr>
          <p:grpSpPr bwMode="auto">
            <a:xfrm>
              <a:off x="4229843" y="3714752"/>
              <a:ext cx="657419" cy="1190625"/>
              <a:chOff x="2352567" y="3500438"/>
              <a:chExt cx="657419" cy="1190625"/>
            </a:xfrm>
          </p:grpSpPr>
          <p:sp>
            <p:nvSpPr>
              <p:cNvPr id="914" name="Freeform 2364"/>
              <p:cNvSpPr>
                <a:spLocks/>
              </p:cNvSpPr>
              <p:nvPr/>
            </p:nvSpPr>
            <p:spPr bwMode="auto">
              <a:xfrm>
                <a:off x="2352798" y="3526860"/>
                <a:ext cx="606798" cy="1164203"/>
              </a:xfrm>
              <a:custGeom>
                <a:avLst/>
                <a:gdLst>
                  <a:gd name="T0" fmla="*/ 1036 w 86"/>
                  <a:gd name="T1" fmla="*/ 4285 h 326"/>
                  <a:gd name="T2" fmla="*/ 1024 w 86"/>
                  <a:gd name="T3" fmla="*/ 4268 h 326"/>
                  <a:gd name="T4" fmla="*/ 1024 w 86"/>
                  <a:gd name="T5" fmla="*/ 4268 h 326"/>
                  <a:gd name="T6" fmla="*/ 998 w 86"/>
                  <a:gd name="T7" fmla="*/ 4244 h 326"/>
                  <a:gd name="T8" fmla="*/ 998 w 86"/>
                  <a:gd name="T9" fmla="*/ 4244 h 326"/>
                  <a:gd name="T10" fmla="*/ 975 w 86"/>
                  <a:gd name="T11" fmla="*/ 4218 h 326"/>
                  <a:gd name="T12" fmla="*/ 975 w 86"/>
                  <a:gd name="T13" fmla="*/ 4218 h 326"/>
                  <a:gd name="T14" fmla="*/ 958 w 86"/>
                  <a:gd name="T15" fmla="*/ 4190 h 326"/>
                  <a:gd name="T16" fmla="*/ 958 w 86"/>
                  <a:gd name="T17" fmla="*/ 4190 h 326"/>
                  <a:gd name="T18" fmla="*/ 937 w 86"/>
                  <a:gd name="T19" fmla="*/ 4162 h 326"/>
                  <a:gd name="T20" fmla="*/ 937 w 86"/>
                  <a:gd name="T21" fmla="*/ 4162 h 326"/>
                  <a:gd name="T22" fmla="*/ 918 w 86"/>
                  <a:gd name="T23" fmla="*/ 4122 h 326"/>
                  <a:gd name="T24" fmla="*/ 918 w 86"/>
                  <a:gd name="T25" fmla="*/ 4122 h 326"/>
                  <a:gd name="T26" fmla="*/ 897 w 86"/>
                  <a:gd name="T27" fmla="*/ 4084 h 326"/>
                  <a:gd name="T28" fmla="*/ 897 w 86"/>
                  <a:gd name="T29" fmla="*/ 4084 h 326"/>
                  <a:gd name="T30" fmla="*/ 880 w 86"/>
                  <a:gd name="T31" fmla="*/ 4034 h 326"/>
                  <a:gd name="T32" fmla="*/ 880 w 86"/>
                  <a:gd name="T33" fmla="*/ 4034 h 326"/>
                  <a:gd name="T34" fmla="*/ 869 w 86"/>
                  <a:gd name="T35" fmla="*/ 3626 h 326"/>
                  <a:gd name="T36" fmla="*/ 869 w 86"/>
                  <a:gd name="T37" fmla="*/ 3626 h 326"/>
                  <a:gd name="T38" fmla="*/ 852 w 86"/>
                  <a:gd name="T39" fmla="*/ 3571 h 326"/>
                  <a:gd name="T40" fmla="*/ 852 w 86"/>
                  <a:gd name="T41" fmla="*/ 3559 h 326"/>
                  <a:gd name="T42" fmla="*/ 840 w 86"/>
                  <a:gd name="T43" fmla="*/ 3503 h 326"/>
                  <a:gd name="T44" fmla="*/ 840 w 86"/>
                  <a:gd name="T45" fmla="*/ 3482 h 326"/>
                  <a:gd name="T46" fmla="*/ 831 w 86"/>
                  <a:gd name="T47" fmla="*/ 3425 h 326"/>
                  <a:gd name="T48" fmla="*/ 831 w 86"/>
                  <a:gd name="T49" fmla="*/ 3397 h 326"/>
                  <a:gd name="T50" fmla="*/ 814 w 86"/>
                  <a:gd name="T51" fmla="*/ 3347 h 326"/>
                  <a:gd name="T52" fmla="*/ 814 w 86"/>
                  <a:gd name="T53" fmla="*/ 3319 h 326"/>
                  <a:gd name="T54" fmla="*/ 803 w 86"/>
                  <a:gd name="T55" fmla="*/ 3269 h 326"/>
                  <a:gd name="T56" fmla="*/ 803 w 86"/>
                  <a:gd name="T57" fmla="*/ 3231 h 326"/>
                  <a:gd name="T58" fmla="*/ 803 w 86"/>
                  <a:gd name="T59" fmla="*/ 3191 h 326"/>
                  <a:gd name="T60" fmla="*/ 791 w 86"/>
                  <a:gd name="T61" fmla="*/ 3153 h 326"/>
                  <a:gd name="T62" fmla="*/ 791 w 86"/>
                  <a:gd name="T63" fmla="*/ 3097 h 326"/>
                  <a:gd name="T64" fmla="*/ 791 w 86"/>
                  <a:gd name="T65" fmla="*/ 3056 h 326"/>
                  <a:gd name="T66" fmla="*/ 774 w 86"/>
                  <a:gd name="T67" fmla="*/ 3007 h 326"/>
                  <a:gd name="T68" fmla="*/ 774 w 86"/>
                  <a:gd name="T69" fmla="*/ 2962 h 326"/>
                  <a:gd name="T70" fmla="*/ 774 w 86"/>
                  <a:gd name="T71" fmla="*/ 2912 h 326"/>
                  <a:gd name="T72" fmla="*/ 762 w 86"/>
                  <a:gd name="T73" fmla="*/ 2872 h 326"/>
                  <a:gd name="T74" fmla="*/ 762 w 86"/>
                  <a:gd name="T75" fmla="*/ 2818 h 326"/>
                  <a:gd name="T76" fmla="*/ 762 w 86"/>
                  <a:gd name="T77" fmla="*/ 2768 h 326"/>
                  <a:gd name="T78" fmla="*/ 762 w 86"/>
                  <a:gd name="T79" fmla="*/ 2728 h 326"/>
                  <a:gd name="T80" fmla="*/ 753 w 86"/>
                  <a:gd name="T81" fmla="*/ 2671 h 326"/>
                  <a:gd name="T82" fmla="*/ 753 w 86"/>
                  <a:gd name="T83" fmla="*/ 2622 h 326"/>
                  <a:gd name="T84" fmla="*/ 753 w 86"/>
                  <a:gd name="T85" fmla="*/ 2572 h 326"/>
                  <a:gd name="T86" fmla="*/ 753 w 86"/>
                  <a:gd name="T87" fmla="*/ 2527 h 326"/>
                  <a:gd name="T88" fmla="*/ 753 w 86"/>
                  <a:gd name="T89" fmla="*/ 2466 h 326"/>
                  <a:gd name="T90" fmla="*/ 753 w 86"/>
                  <a:gd name="T91" fmla="*/ 2426 h 326"/>
                  <a:gd name="T92" fmla="*/ 753 w 86"/>
                  <a:gd name="T93" fmla="*/ 2360 h 326"/>
                  <a:gd name="T94" fmla="*/ 753 w 86"/>
                  <a:gd name="T95" fmla="*/ 2322 h 326"/>
                  <a:gd name="T96" fmla="*/ 753 w 86"/>
                  <a:gd name="T97" fmla="*/ 2216 h 326"/>
                  <a:gd name="T98" fmla="*/ 998 w 86"/>
                  <a:gd name="T99" fmla="*/ 184 h 326"/>
                  <a:gd name="T100" fmla="*/ 998 w 86"/>
                  <a:gd name="T101" fmla="*/ 172 h 326"/>
                  <a:gd name="T102" fmla="*/ 562 w 86"/>
                  <a:gd name="T103" fmla="*/ 28 h 326"/>
                  <a:gd name="T104" fmla="*/ 118 w 86"/>
                  <a:gd name="T105" fmla="*/ 279 h 326"/>
                  <a:gd name="T106" fmla="*/ 118 w 86"/>
                  <a:gd name="T107" fmla="*/ 291 h 326"/>
                  <a:gd name="T108" fmla="*/ 406 w 86"/>
                  <a:gd name="T109" fmla="*/ 2216 h 326"/>
                  <a:gd name="T110" fmla="*/ 0 w 86"/>
                  <a:gd name="T111" fmla="*/ 4285 h 326"/>
                  <a:gd name="T112" fmla="*/ 0 w 86"/>
                  <a:gd name="T113" fmla="*/ 4296 h 326"/>
                  <a:gd name="T114" fmla="*/ 524 w 86"/>
                  <a:gd name="T115" fmla="*/ 4178 h 326"/>
                  <a:gd name="T116" fmla="*/ 1065 w 86"/>
                  <a:gd name="T117" fmla="*/ 4296 h 326"/>
                  <a:gd name="T118" fmla="*/ 1065 w 86"/>
                  <a:gd name="T119" fmla="*/ 4296 h 326"/>
                  <a:gd name="T120" fmla="*/ 1036 w 86"/>
                  <a:gd name="T121" fmla="*/ 4285 h 326"/>
                  <a:gd name="T122" fmla="*/ 1036 w 86"/>
                  <a:gd name="T123" fmla="*/ 4285 h 3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6"/>
                  <a:gd name="T187" fmla="*/ 0 h 326"/>
                  <a:gd name="T188" fmla="*/ 86 w 86"/>
                  <a:gd name="T189" fmla="*/ 326 h 3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6" h="326">
                    <a:moveTo>
                      <a:pt x="79" y="325"/>
                    </a:moveTo>
                    <a:cubicBezTo>
                      <a:pt x="78" y="324"/>
                      <a:pt x="78" y="324"/>
                      <a:pt x="78" y="324"/>
                    </a:cubicBezTo>
                    <a:cubicBezTo>
                      <a:pt x="78" y="324"/>
                      <a:pt x="78" y="324"/>
                      <a:pt x="78" y="324"/>
                    </a:cubicBezTo>
                    <a:cubicBezTo>
                      <a:pt x="77" y="323"/>
                      <a:pt x="76" y="323"/>
                      <a:pt x="76" y="322"/>
                    </a:cubicBezTo>
                    <a:cubicBezTo>
                      <a:pt x="76" y="322"/>
                      <a:pt x="76" y="322"/>
                      <a:pt x="76" y="322"/>
                    </a:cubicBezTo>
                    <a:cubicBezTo>
                      <a:pt x="75" y="322"/>
                      <a:pt x="75" y="321"/>
                      <a:pt x="74" y="320"/>
                    </a:cubicBezTo>
                    <a:cubicBezTo>
                      <a:pt x="74" y="320"/>
                      <a:pt x="74" y="320"/>
                      <a:pt x="74" y="320"/>
                    </a:cubicBezTo>
                    <a:cubicBezTo>
                      <a:pt x="74" y="320"/>
                      <a:pt x="73" y="319"/>
                      <a:pt x="73" y="318"/>
                    </a:cubicBezTo>
                    <a:cubicBezTo>
                      <a:pt x="73" y="318"/>
                      <a:pt x="73" y="318"/>
                      <a:pt x="73" y="318"/>
                    </a:cubicBezTo>
                    <a:cubicBezTo>
                      <a:pt x="72" y="317"/>
                      <a:pt x="72" y="317"/>
                      <a:pt x="71" y="316"/>
                    </a:cubicBezTo>
                    <a:cubicBezTo>
                      <a:pt x="71" y="316"/>
                      <a:pt x="71" y="316"/>
                      <a:pt x="71" y="316"/>
                    </a:cubicBezTo>
                    <a:cubicBezTo>
                      <a:pt x="71" y="315"/>
                      <a:pt x="70" y="314"/>
                      <a:pt x="70" y="313"/>
                    </a:cubicBezTo>
                    <a:cubicBezTo>
                      <a:pt x="70" y="313"/>
                      <a:pt x="70" y="313"/>
                      <a:pt x="70" y="313"/>
                    </a:cubicBezTo>
                    <a:cubicBezTo>
                      <a:pt x="69" y="312"/>
                      <a:pt x="69" y="311"/>
                      <a:pt x="68" y="310"/>
                    </a:cubicBezTo>
                    <a:cubicBezTo>
                      <a:pt x="68" y="310"/>
                      <a:pt x="68" y="310"/>
                      <a:pt x="68" y="310"/>
                    </a:cubicBezTo>
                    <a:cubicBezTo>
                      <a:pt x="68" y="309"/>
                      <a:pt x="67" y="308"/>
                      <a:pt x="67" y="306"/>
                    </a:cubicBezTo>
                    <a:cubicBezTo>
                      <a:pt x="67" y="306"/>
                      <a:pt x="67" y="306"/>
                      <a:pt x="67" y="306"/>
                    </a:cubicBezTo>
                    <a:cubicBezTo>
                      <a:pt x="64" y="298"/>
                      <a:pt x="68" y="288"/>
                      <a:pt x="66" y="275"/>
                    </a:cubicBezTo>
                    <a:cubicBezTo>
                      <a:pt x="66" y="275"/>
                      <a:pt x="66" y="275"/>
                      <a:pt x="66" y="275"/>
                    </a:cubicBezTo>
                    <a:cubicBezTo>
                      <a:pt x="66" y="274"/>
                      <a:pt x="65" y="272"/>
                      <a:pt x="65" y="271"/>
                    </a:cubicBezTo>
                    <a:cubicBezTo>
                      <a:pt x="65" y="270"/>
                      <a:pt x="65" y="270"/>
                      <a:pt x="65" y="270"/>
                    </a:cubicBezTo>
                    <a:cubicBezTo>
                      <a:pt x="65" y="268"/>
                      <a:pt x="64" y="267"/>
                      <a:pt x="64" y="266"/>
                    </a:cubicBezTo>
                    <a:cubicBezTo>
                      <a:pt x="64" y="265"/>
                      <a:pt x="64" y="264"/>
                      <a:pt x="64" y="264"/>
                    </a:cubicBezTo>
                    <a:cubicBezTo>
                      <a:pt x="64" y="263"/>
                      <a:pt x="63" y="261"/>
                      <a:pt x="63" y="260"/>
                    </a:cubicBezTo>
                    <a:cubicBezTo>
                      <a:pt x="63" y="259"/>
                      <a:pt x="63" y="259"/>
                      <a:pt x="63" y="258"/>
                    </a:cubicBezTo>
                    <a:cubicBezTo>
                      <a:pt x="63" y="257"/>
                      <a:pt x="62" y="255"/>
                      <a:pt x="62" y="254"/>
                    </a:cubicBezTo>
                    <a:cubicBezTo>
                      <a:pt x="62" y="253"/>
                      <a:pt x="62" y="252"/>
                      <a:pt x="62" y="252"/>
                    </a:cubicBezTo>
                    <a:cubicBezTo>
                      <a:pt x="62" y="250"/>
                      <a:pt x="62" y="249"/>
                      <a:pt x="61" y="248"/>
                    </a:cubicBezTo>
                    <a:cubicBezTo>
                      <a:pt x="61" y="247"/>
                      <a:pt x="61" y="246"/>
                      <a:pt x="61" y="245"/>
                    </a:cubicBezTo>
                    <a:cubicBezTo>
                      <a:pt x="61" y="244"/>
                      <a:pt x="61" y="243"/>
                      <a:pt x="61" y="242"/>
                    </a:cubicBezTo>
                    <a:cubicBezTo>
                      <a:pt x="60" y="241"/>
                      <a:pt x="60" y="240"/>
                      <a:pt x="60" y="239"/>
                    </a:cubicBezTo>
                    <a:cubicBezTo>
                      <a:pt x="60" y="237"/>
                      <a:pt x="60" y="236"/>
                      <a:pt x="60" y="235"/>
                    </a:cubicBezTo>
                    <a:cubicBezTo>
                      <a:pt x="60" y="234"/>
                      <a:pt x="60" y="233"/>
                      <a:pt x="60" y="232"/>
                    </a:cubicBezTo>
                    <a:cubicBezTo>
                      <a:pt x="59" y="231"/>
                      <a:pt x="59" y="229"/>
                      <a:pt x="59" y="228"/>
                    </a:cubicBezTo>
                    <a:cubicBezTo>
                      <a:pt x="59" y="227"/>
                      <a:pt x="59" y="226"/>
                      <a:pt x="59" y="225"/>
                    </a:cubicBezTo>
                    <a:cubicBezTo>
                      <a:pt x="59" y="224"/>
                      <a:pt x="59" y="222"/>
                      <a:pt x="59" y="221"/>
                    </a:cubicBezTo>
                    <a:cubicBezTo>
                      <a:pt x="59" y="220"/>
                      <a:pt x="58" y="219"/>
                      <a:pt x="58" y="218"/>
                    </a:cubicBezTo>
                    <a:cubicBezTo>
                      <a:pt x="58" y="216"/>
                      <a:pt x="58" y="215"/>
                      <a:pt x="58" y="214"/>
                    </a:cubicBezTo>
                    <a:cubicBezTo>
                      <a:pt x="58" y="213"/>
                      <a:pt x="58" y="211"/>
                      <a:pt x="58" y="210"/>
                    </a:cubicBezTo>
                    <a:cubicBezTo>
                      <a:pt x="58" y="209"/>
                      <a:pt x="58" y="208"/>
                      <a:pt x="58" y="207"/>
                    </a:cubicBezTo>
                    <a:cubicBezTo>
                      <a:pt x="58" y="205"/>
                      <a:pt x="57" y="204"/>
                      <a:pt x="57" y="203"/>
                    </a:cubicBezTo>
                    <a:cubicBezTo>
                      <a:pt x="57" y="202"/>
                      <a:pt x="57" y="200"/>
                      <a:pt x="57" y="199"/>
                    </a:cubicBezTo>
                    <a:cubicBezTo>
                      <a:pt x="57" y="198"/>
                      <a:pt x="57" y="196"/>
                      <a:pt x="57" y="195"/>
                    </a:cubicBezTo>
                    <a:cubicBezTo>
                      <a:pt x="57" y="194"/>
                      <a:pt x="57" y="193"/>
                      <a:pt x="57" y="192"/>
                    </a:cubicBezTo>
                    <a:cubicBezTo>
                      <a:pt x="57" y="190"/>
                      <a:pt x="57" y="189"/>
                      <a:pt x="57" y="187"/>
                    </a:cubicBezTo>
                    <a:cubicBezTo>
                      <a:pt x="57" y="186"/>
                      <a:pt x="57" y="185"/>
                      <a:pt x="57" y="184"/>
                    </a:cubicBezTo>
                    <a:cubicBezTo>
                      <a:pt x="57" y="182"/>
                      <a:pt x="57" y="180"/>
                      <a:pt x="57" y="179"/>
                    </a:cubicBezTo>
                    <a:cubicBezTo>
                      <a:pt x="57" y="178"/>
                      <a:pt x="57" y="177"/>
                      <a:pt x="57" y="176"/>
                    </a:cubicBezTo>
                    <a:cubicBezTo>
                      <a:pt x="57" y="173"/>
                      <a:pt x="57" y="171"/>
                      <a:pt x="57" y="168"/>
                    </a:cubicBezTo>
                    <a:cubicBezTo>
                      <a:pt x="57" y="93"/>
                      <a:pt x="60" y="30"/>
                      <a:pt x="76" y="14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6" y="4"/>
                      <a:pt x="58" y="0"/>
                      <a:pt x="43" y="2"/>
                    </a:cubicBezTo>
                    <a:cubicBezTo>
                      <a:pt x="20" y="4"/>
                      <a:pt x="9" y="13"/>
                      <a:pt x="9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22" y="45"/>
                      <a:pt x="31" y="102"/>
                      <a:pt x="31" y="168"/>
                    </a:cubicBezTo>
                    <a:cubicBezTo>
                      <a:pt x="31" y="249"/>
                      <a:pt x="17" y="316"/>
                      <a:pt x="0" y="325"/>
                    </a:cubicBezTo>
                    <a:cubicBezTo>
                      <a:pt x="0" y="326"/>
                      <a:pt x="0" y="326"/>
                      <a:pt x="0" y="326"/>
                    </a:cubicBezTo>
                    <a:cubicBezTo>
                      <a:pt x="10" y="320"/>
                      <a:pt x="24" y="317"/>
                      <a:pt x="40" y="317"/>
                    </a:cubicBezTo>
                    <a:cubicBezTo>
                      <a:pt x="56" y="317"/>
                      <a:pt x="70" y="321"/>
                      <a:pt x="81" y="326"/>
                    </a:cubicBezTo>
                    <a:cubicBezTo>
                      <a:pt x="81" y="326"/>
                      <a:pt x="81" y="326"/>
                      <a:pt x="81" y="326"/>
                    </a:cubicBezTo>
                    <a:cubicBezTo>
                      <a:pt x="80" y="326"/>
                      <a:pt x="80" y="325"/>
                      <a:pt x="79" y="325"/>
                    </a:cubicBezTo>
                    <a:cubicBezTo>
                      <a:pt x="79" y="325"/>
                      <a:pt x="79" y="325"/>
                      <a:pt x="79" y="325"/>
                    </a:cubicBezTo>
                    <a:close/>
                  </a:path>
                </a:pathLst>
              </a:custGeom>
              <a:solidFill>
                <a:srgbClr val="FAC0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915" name="Freeform 2365"/>
              <p:cNvSpPr>
                <a:spLocks noEditPoints="1"/>
              </p:cNvSpPr>
              <p:nvPr/>
            </p:nvSpPr>
            <p:spPr bwMode="auto">
              <a:xfrm>
                <a:off x="2358301" y="3500438"/>
                <a:ext cx="606798" cy="1164203"/>
              </a:xfrm>
              <a:custGeom>
                <a:avLst/>
                <a:gdLst>
                  <a:gd name="T0" fmla="*/ 1024 w 86"/>
                  <a:gd name="T1" fmla="*/ 4268 h 326"/>
                  <a:gd name="T2" fmla="*/ 998 w 86"/>
                  <a:gd name="T3" fmla="*/ 4244 h 326"/>
                  <a:gd name="T4" fmla="*/ 975 w 86"/>
                  <a:gd name="T5" fmla="*/ 4218 h 326"/>
                  <a:gd name="T6" fmla="*/ 958 w 86"/>
                  <a:gd name="T7" fmla="*/ 4190 h 326"/>
                  <a:gd name="T8" fmla="*/ 937 w 86"/>
                  <a:gd name="T9" fmla="*/ 4162 h 326"/>
                  <a:gd name="T10" fmla="*/ 918 w 86"/>
                  <a:gd name="T11" fmla="*/ 4122 h 326"/>
                  <a:gd name="T12" fmla="*/ 897 w 86"/>
                  <a:gd name="T13" fmla="*/ 4084 h 326"/>
                  <a:gd name="T14" fmla="*/ 880 w 86"/>
                  <a:gd name="T15" fmla="*/ 4034 h 326"/>
                  <a:gd name="T16" fmla="*/ 869 w 86"/>
                  <a:gd name="T17" fmla="*/ 3626 h 326"/>
                  <a:gd name="T18" fmla="*/ 852 w 86"/>
                  <a:gd name="T19" fmla="*/ 3571 h 326"/>
                  <a:gd name="T20" fmla="*/ 840 w 86"/>
                  <a:gd name="T21" fmla="*/ 3503 h 326"/>
                  <a:gd name="T22" fmla="*/ 831 w 86"/>
                  <a:gd name="T23" fmla="*/ 3425 h 326"/>
                  <a:gd name="T24" fmla="*/ 814 w 86"/>
                  <a:gd name="T25" fmla="*/ 3347 h 326"/>
                  <a:gd name="T26" fmla="*/ 803 w 86"/>
                  <a:gd name="T27" fmla="*/ 3269 h 326"/>
                  <a:gd name="T28" fmla="*/ 803 w 86"/>
                  <a:gd name="T29" fmla="*/ 3191 h 326"/>
                  <a:gd name="T30" fmla="*/ 791 w 86"/>
                  <a:gd name="T31" fmla="*/ 3097 h 326"/>
                  <a:gd name="T32" fmla="*/ 774 w 86"/>
                  <a:gd name="T33" fmla="*/ 3007 h 326"/>
                  <a:gd name="T34" fmla="*/ 774 w 86"/>
                  <a:gd name="T35" fmla="*/ 2912 h 326"/>
                  <a:gd name="T36" fmla="*/ 762 w 86"/>
                  <a:gd name="T37" fmla="*/ 2818 h 326"/>
                  <a:gd name="T38" fmla="*/ 762 w 86"/>
                  <a:gd name="T39" fmla="*/ 2728 h 326"/>
                  <a:gd name="T40" fmla="*/ 753 w 86"/>
                  <a:gd name="T41" fmla="*/ 2622 h 326"/>
                  <a:gd name="T42" fmla="*/ 753 w 86"/>
                  <a:gd name="T43" fmla="*/ 2527 h 326"/>
                  <a:gd name="T44" fmla="*/ 753 w 86"/>
                  <a:gd name="T45" fmla="*/ 2426 h 326"/>
                  <a:gd name="T46" fmla="*/ 753 w 86"/>
                  <a:gd name="T47" fmla="*/ 2322 h 326"/>
                  <a:gd name="T48" fmla="*/ 998 w 86"/>
                  <a:gd name="T49" fmla="*/ 184 h 326"/>
                  <a:gd name="T50" fmla="*/ 562 w 86"/>
                  <a:gd name="T51" fmla="*/ 28 h 326"/>
                  <a:gd name="T52" fmla="*/ 118 w 86"/>
                  <a:gd name="T53" fmla="*/ 291 h 326"/>
                  <a:gd name="T54" fmla="*/ 0 w 86"/>
                  <a:gd name="T55" fmla="*/ 4285 h 326"/>
                  <a:gd name="T56" fmla="*/ 524 w 86"/>
                  <a:gd name="T57" fmla="*/ 4178 h 326"/>
                  <a:gd name="T58" fmla="*/ 1065 w 86"/>
                  <a:gd name="T59" fmla="*/ 4296 h 326"/>
                  <a:gd name="T60" fmla="*/ 1036 w 86"/>
                  <a:gd name="T61" fmla="*/ 4285 h 326"/>
                  <a:gd name="T62" fmla="*/ 340 w 86"/>
                  <a:gd name="T63" fmla="*/ 541 h 326"/>
                  <a:gd name="T64" fmla="*/ 578 w 86"/>
                  <a:gd name="T65" fmla="*/ 144 h 326"/>
                  <a:gd name="T66" fmla="*/ 831 w 86"/>
                  <a:gd name="T67" fmla="*/ 222 h 326"/>
                  <a:gd name="T68" fmla="*/ 500 w 86"/>
                  <a:gd name="T69" fmla="*/ 1557 h 326"/>
                  <a:gd name="T70" fmla="*/ 590 w 86"/>
                  <a:gd name="T71" fmla="*/ 4055 h 326"/>
                  <a:gd name="T72" fmla="*/ 524 w 86"/>
                  <a:gd name="T73" fmla="*/ 2253 h 326"/>
                  <a:gd name="T74" fmla="*/ 524 w 86"/>
                  <a:gd name="T75" fmla="*/ 2343 h 326"/>
                  <a:gd name="T76" fmla="*/ 524 w 86"/>
                  <a:gd name="T77" fmla="*/ 2527 h 326"/>
                  <a:gd name="T78" fmla="*/ 524 w 86"/>
                  <a:gd name="T79" fmla="*/ 2671 h 326"/>
                  <a:gd name="T80" fmla="*/ 541 w 86"/>
                  <a:gd name="T81" fmla="*/ 2778 h 326"/>
                  <a:gd name="T82" fmla="*/ 541 w 86"/>
                  <a:gd name="T83" fmla="*/ 2884 h 326"/>
                  <a:gd name="T84" fmla="*/ 552 w 86"/>
                  <a:gd name="T85" fmla="*/ 2962 h 326"/>
                  <a:gd name="T86" fmla="*/ 562 w 86"/>
                  <a:gd name="T87" fmla="*/ 3068 h 326"/>
                  <a:gd name="T88" fmla="*/ 562 w 86"/>
                  <a:gd name="T89" fmla="*/ 3163 h 326"/>
                  <a:gd name="T90" fmla="*/ 590 w 86"/>
                  <a:gd name="T91" fmla="*/ 3293 h 326"/>
                  <a:gd name="T92" fmla="*/ 590 w 86"/>
                  <a:gd name="T93" fmla="*/ 3359 h 326"/>
                  <a:gd name="T94" fmla="*/ 618 w 86"/>
                  <a:gd name="T95" fmla="*/ 3493 h 326"/>
                  <a:gd name="T96" fmla="*/ 630 w 86"/>
                  <a:gd name="T97" fmla="*/ 3571 h 326"/>
                  <a:gd name="T98" fmla="*/ 647 w 86"/>
                  <a:gd name="T99" fmla="*/ 3649 h 326"/>
                  <a:gd name="T100" fmla="*/ 668 w 86"/>
                  <a:gd name="T101" fmla="*/ 4072 h 32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"/>
                  <a:gd name="T154" fmla="*/ 0 h 326"/>
                  <a:gd name="T155" fmla="*/ 86 w 86"/>
                  <a:gd name="T156" fmla="*/ 326 h 32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" h="326">
                    <a:moveTo>
                      <a:pt x="79" y="325"/>
                    </a:moveTo>
                    <a:cubicBezTo>
                      <a:pt x="78" y="324"/>
                      <a:pt x="78" y="324"/>
                      <a:pt x="78" y="324"/>
                    </a:cubicBezTo>
                    <a:cubicBezTo>
                      <a:pt x="78" y="324"/>
                      <a:pt x="78" y="324"/>
                      <a:pt x="78" y="324"/>
                    </a:cubicBezTo>
                    <a:cubicBezTo>
                      <a:pt x="77" y="323"/>
                      <a:pt x="76" y="323"/>
                      <a:pt x="76" y="322"/>
                    </a:cubicBezTo>
                    <a:cubicBezTo>
                      <a:pt x="76" y="322"/>
                      <a:pt x="76" y="322"/>
                      <a:pt x="76" y="322"/>
                    </a:cubicBezTo>
                    <a:cubicBezTo>
                      <a:pt x="75" y="322"/>
                      <a:pt x="75" y="321"/>
                      <a:pt x="74" y="320"/>
                    </a:cubicBezTo>
                    <a:cubicBezTo>
                      <a:pt x="74" y="320"/>
                      <a:pt x="74" y="320"/>
                      <a:pt x="74" y="320"/>
                    </a:cubicBezTo>
                    <a:cubicBezTo>
                      <a:pt x="74" y="320"/>
                      <a:pt x="73" y="319"/>
                      <a:pt x="73" y="318"/>
                    </a:cubicBezTo>
                    <a:cubicBezTo>
                      <a:pt x="73" y="318"/>
                      <a:pt x="73" y="318"/>
                      <a:pt x="73" y="318"/>
                    </a:cubicBezTo>
                    <a:cubicBezTo>
                      <a:pt x="72" y="317"/>
                      <a:pt x="72" y="317"/>
                      <a:pt x="71" y="316"/>
                    </a:cubicBezTo>
                    <a:cubicBezTo>
                      <a:pt x="71" y="316"/>
                      <a:pt x="71" y="316"/>
                      <a:pt x="71" y="316"/>
                    </a:cubicBezTo>
                    <a:cubicBezTo>
                      <a:pt x="71" y="315"/>
                      <a:pt x="70" y="314"/>
                      <a:pt x="70" y="313"/>
                    </a:cubicBezTo>
                    <a:cubicBezTo>
                      <a:pt x="70" y="313"/>
                      <a:pt x="70" y="313"/>
                      <a:pt x="70" y="313"/>
                    </a:cubicBezTo>
                    <a:cubicBezTo>
                      <a:pt x="69" y="312"/>
                      <a:pt x="69" y="311"/>
                      <a:pt x="68" y="310"/>
                    </a:cubicBezTo>
                    <a:cubicBezTo>
                      <a:pt x="68" y="310"/>
                      <a:pt x="68" y="310"/>
                      <a:pt x="68" y="310"/>
                    </a:cubicBezTo>
                    <a:cubicBezTo>
                      <a:pt x="68" y="309"/>
                      <a:pt x="67" y="308"/>
                      <a:pt x="67" y="306"/>
                    </a:cubicBezTo>
                    <a:cubicBezTo>
                      <a:pt x="67" y="306"/>
                      <a:pt x="67" y="306"/>
                      <a:pt x="67" y="306"/>
                    </a:cubicBezTo>
                    <a:cubicBezTo>
                      <a:pt x="64" y="298"/>
                      <a:pt x="68" y="288"/>
                      <a:pt x="66" y="275"/>
                    </a:cubicBezTo>
                    <a:cubicBezTo>
                      <a:pt x="66" y="275"/>
                      <a:pt x="66" y="275"/>
                      <a:pt x="66" y="275"/>
                    </a:cubicBezTo>
                    <a:cubicBezTo>
                      <a:pt x="66" y="274"/>
                      <a:pt x="65" y="272"/>
                      <a:pt x="65" y="271"/>
                    </a:cubicBezTo>
                    <a:cubicBezTo>
                      <a:pt x="65" y="270"/>
                      <a:pt x="65" y="270"/>
                      <a:pt x="65" y="270"/>
                    </a:cubicBezTo>
                    <a:cubicBezTo>
                      <a:pt x="65" y="268"/>
                      <a:pt x="64" y="267"/>
                      <a:pt x="64" y="266"/>
                    </a:cubicBezTo>
                    <a:cubicBezTo>
                      <a:pt x="64" y="265"/>
                      <a:pt x="64" y="264"/>
                      <a:pt x="64" y="264"/>
                    </a:cubicBezTo>
                    <a:cubicBezTo>
                      <a:pt x="64" y="263"/>
                      <a:pt x="63" y="261"/>
                      <a:pt x="63" y="260"/>
                    </a:cubicBezTo>
                    <a:cubicBezTo>
                      <a:pt x="63" y="259"/>
                      <a:pt x="63" y="259"/>
                      <a:pt x="63" y="258"/>
                    </a:cubicBezTo>
                    <a:cubicBezTo>
                      <a:pt x="63" y="257"/>
                      <a:pt x="62" y="255"/>
                      <a:pt x="62" y="254"/>
                    </a:cubicBezTo>
                    <a:cubicBezTo>
                      <a:pt x="62" y="253"/>
                      <a:pt x="62" y="252"/>
                      <a:pt x="62" y="252"/>
                    </a:cubicBezTo>
                    <a:cubicBezTo>
                      <a:pt x="62" y="250"/>
                      <a:pt x="62" y="249"/>
                      <a:pt x="61" y="248"/>
                    </a:cubicBezTo>
                    <a:cubicBezTo>
                      <a:pt x="61" y="247"/>
                      <a:pt x="61" y="246"/>
                      <a:pt x="61" y="245"/>
                    </a:cubicBezTo>
                    <a:cubicBezTo>
                      <a:pt x="61" y="244"/>
                      <a:pt x="61" y="243"/>
                      <a:pt x="61" y="242"/>
                    </a:cubicBezTo>
                    <a:cubicBezTo>
                      <a:pt x="60" y="241"/>
                      <a:pt x="60" y="240"/>
                      <a:pt x="60" y="239"/>
                    </a:cubicBezTo>
                    <a:cubicBezTo>
                      <a:pt x="60" y="237"/>
                      <a:pt x="60" y="236"/>
                      <a:pt x="60" y="235"/>
                    </a:cubicBezTo>
                    <a:cubicBezTo>
                      <a:pt x="60" y="234"/>
                      <a:pt x="60" y="233"/>
                      <a:pt x="60" y="232"/>
                    </a:cubicBezTo>
                    <a:cubicBezTo>
                      <a:pt x="59" y="231"/>
                      <a:pt x="59" y="229"/>
                      <a:pt x="59" y="228"/>
                    </a:cubicBezTo>
                    <a:cubicBezTo>
                      <a:pt x="59" y="227"/>
                      <a:pt x="59" y="226"/>
                      <a:pt x="59" y="225"/>
                    </a:cubicBezTo>
                    <a:cubicBezTo>
                      <a:pt x="59" y="224"/>
                      <a:pt x="59" y="222"/>
                      <a:pt x="59" y="221"/>
                    </a:cubicBezTo>
                    <a:cubicBezTo>
                      <a:pt x="59" y="220"/>
                      <a:pt x="58" y="219"/>
                      <a:pt x="58" y="218"/>
                    </a:cubicBezTo>
                    <a:cubicBezTo>
                      <a:pt x="58" y="216"/>
                      <a:pt x="58" y="215"/>
                      <a:pt x="58" y="214"/>
                    </a:cubicBezTo>
                    <a:cubicBezTo>
                      <a:pt x="58" y="213"/>
                      <a:pt x="58" y="211"/>
                      <a:pt x="58" y="210"/>
                    </a:cubicBezTo>
                    <a:cubicBezTo>
                      <a:pt x="58" y="209"/>
                      <a:pt x="58" y="208"/>
                      <a:pt x="58" y="207"/>
                    </a:cubicBezTo>
                    <a:cubicBezTo>
                      <a:pt x="58" y="205"/>
                      <a:pt x="57" y="204"/>
                      <a:pt x="57" y="203"/>
                    </a:cubicBezTo>
                    <a:cubicBezTo>
                      <a:pt x="57" y="202"/>
                      <a:pt x="57" y="200"/>
                      <a:pt x="57" y="199"/>
                    </a:cubicBezTo>
                    <a:cubicBezTo>
                      <a:pt x="57" y="198"/>
                      <a:pt x="57" y="196"/>
                      <a:pt x="57" y="195"/>
                    </a:cubicBezTo>
                    <a:cubicBezTo>
                      <a:pt x="57" y="194"/>
                      <a:pt x="57" y="193"/>
                      <a:pt x="57" y="192"/>
                    </a:cubicBezTo>
                    <a:cubicBezTo>
                      <a:pt x="57" y="190"/>
                      <a:pt x="57" y="189"/>
                      <a:pt x="57" y="187"/>
                    </a:cubicBezTo>
                    <a:cubicBezTo>
                      <a:pt x="57" y="186"/>
                      <a:pt x="57" y="185"/>
                      <a:pt x="57" y="184"/>
                    </a:cubicBezTo>
                    <a:cubicBezTo>
                      <a:pt x="57" y="182"/>
                      <a:pt x="57" y="180"/>
                      <a:pt x="57" y="179"/>
                    </a:cubicBezTo>
                    <a:cubicBezTo>
                      <a:pt x="57" y="178"/>
                      <a:pt x="57" y="177"/>
                      <a:pt x="57" y="176"/>
                    </a:cubicBezTo>
                    <a:cubicBezTo>
                      <a:pt x="57" y="173"/>
                      <a:pt x="57" y="171"/>
                      <a:pt x="57" y="168"/>
                    </a:cubicBezTo>
                    <a:cubicBezTo>
                      <a:pt x="57" y="93"/>
                      <a:pt x="60" y="30"/>
                      <a:pt x="76" y="14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6" y="4"/>
                      <a:pt x="58" y="0"/>
                      <a:pt x="43" y="2"/>
                    </a:cubicBezTo>
                    <a:cubicBezTo>
                      <a:pt x="20" y="4"/>
                      <a:pt x="9" y="13"/>
                      <a:pt x="9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22" y="45"/>
                      <a:pt x="26" y="102"/>
                      <a:pt x="26" y="168"/>
                    </a:cubicBezTo>
                    <a:cubicBezTo>
                      <a:pt x="26" y="249"/>
                      <a:pt x="17" y="316"/>
                      <a:pt x="0" y="325"/>
                    </a:cubicBezTo>
                    <a:cubicBezTo>
                      <a:pt x="0" y="326"/>
                      <a:pt x="0" y="326"/>
                      <a:pt x="0" y="326"/>
                    </a:cubicBezTo>
                    <a:cubicBezTo>
                      <a:pt x="10" y="320"/>
                      <a:pt x="24" y="317"/>
                      <a:pt x="40" y="317"/>
                    </a:cubicBezTo>
                    <a:cubicBezTo>
                      <a:pt x="56" y="317"/>
                      <a:pt x="70" y="321"/>
                      <a:pt x="81" y="326"/>
                    </a:cubicBezTo>
                    <a:cubicBezTo>
                      <a:pt x="81" y="326"/>
                      <a:pt x="81" y="326"/>
                      <a:pt x="81" y="326"/>
                    </a:cubicBezTo>
                    <a:cubicBezTo>
                      <a:pt x="80" y="326"/>
                      <a:pt x="80" y="325"/>
                      <a:pt x="79" y="325"/>
                    </a:cubicBezTo>
                    <a:cubicBezTo>
                      <a:pt x="79" y="325"/>
                      <a:pt x="79" y="325"/>
                      <a:pt x="79" y="325"/>
                    </a:cubicBezTo>
                    <a:close/>
                    <a:moveTo>
                      <a:pt x="38" y="118"/>
                    </a:moveTo>
                    <a:cubicBezTo>
                      <a:pt x="36" y="88"/>
                      <a:pt x="31" y="61"/>
                      <a:pt x="26" y="41"/>
                    </a:cubicBezTo>
                    <a:cubicBezTo>
                      <a:pt x="23" y="33"/>
                      <a:pt x="22" y="15"/>
                      <a:pt x="34" y="12"/>
                    </a:cubicBezTo>
                    <a:cubicBezTo>
                      <a:pt x="37" y="12"/>
                      <a:pt x="40" y="12"/>
                      <a:pt x="44" y="11"/>
                    </a:cubicBezTo>
                    <a:cubicBezTo>
                      <a:pt x="50" y="11"/>
                      <a:pt x="55" y="10"/>
                      <a:pt x="60" y="11"/>
                    </a:cubicBezTo>
                    <a:cubicBezTo>
                      <a:pt x="64" y="11"/>
                      <a:pt x="64" y="15"/>
                      <a:pt x="63" y="17"/>
                    </a:cubicBezTo>
                    <a:cubicBezTo>
                      <a:pt x="51" y="38"/>
                      <a:pt x="44" y="77"/>
                      <a:pt x="41" y="119"/>
                    </a:cubicBezTo>
                    <a:cubicBezTo>
                      <a:pt x="40" y="135"/>
                      <a:pt x="39" y="133"/>
                      <a:pt x="38" y="118"/>
                    </a:cubicBezTo>
                    <a:close/>
                    <a:moveTo>
                      <a:pt x="51" y="309"/>
                    </a:moveTo>
                    <a:cubicBezTo>
                      <a:pt x="49" y="309"/>
                      <a:pt x="47" y="309"/>
                      <a:pt x="45" y="308"/>
                    </a:cubicBezTo>
                    <a:cubicBezTo>
                      <a:pt x="33" y="306"/>
                      <a:pt x="26" y="298"/>
                      <a:pt x="31" y="272"/>
                    </a:cubicBezTo>
                    <a:cubicBezTo>
                      <a:pt x="37" y="243"/>
                      <a:pt x="40" y="206"/>
                      <a:pt x="40" y="171"/>
                    </a:cubicBezTo>
                    <a:cubicBezTo>
                      <a:pt x="40" y="173"/>
                      <a:pt x="40" y="176"/>
                      <a:pt x="40" y="176"/>
                    </a:cubicBezTo>
                    <a:cubicBezTo>
                      <a:pt x="40" y="178"/>
                      <a:pt x="40" y="178"/>
                      <a:pt x="40" y="178"/>
                    </a:cubicBezTo>
                    <a:cubicBezTo>
                      <a:pt x="40" y="184"/>
                      <a:pt x="40" y="184"/>
                      <a:pt x="40" y="184"/>
                    </a:cubicBezTo>
                    <a:cubicBezTo>
                      <a:pt x="40" y="192"/>
                      <a:pt x="40" y="192"/>
                      <a:pt x="40" y="192"/>
                    </a:cubicBezTo>
                    <a:cubicBezTo>
                      <a:pt x="40" y="200"/>
                      <a:pt x="40" y="200"/>
                      <a:pt x="40" y="200"/>
                    </a:cubicBezTo>
                    <a:cubicBezTo>
                      <a:pt x="40" y="203"/>
                      <a:pt x="40" y="203"/>
                      <a:pt x="40" y="203"/>
                    </a:cubicBezTo>
                    <a:cubicBezTo>
                      <a:pt x="41" y="207"/>
                      <a:pt x="41" y="207"/>
                      <a:pt x="41" y="207"/>
                    </a:cubicBezTo>
                    <a:cubicBezTo>
                      <a:pt x="41" y="211"/>
                      <a:pt x="41" y="211"/>
                      <a:pt x="41" y="211"/>
                    </a:cubicBezTo>
                    <a:cubicBezTo>
                      <a:pt x="41" y="215"/>
                      <a:pt x="41" y="215"/>
                      <a:pt x="41" y="215"/>
                    </a:cubicBezTo>
                    <a:cubicBezTo>
                      <a:pt x="41" y="219"/>
                      <a:pt x="41" y="219"/>
                      <a:pt x="41" y="219"/>
                    </a:cubicBezTo>
                    <a:cubicBezTo>
                      <a:pt x="42" y="222"/>
                      <a:pt x="42" y="222"/>
                      <a:pt x="42" y="222"/>
                    </a:cubicBezTo>
                    <a:cubicBezTo>
                      <a:pt x="42" y="225"/>
                      <a:pt x="42" y="225"/>
                      <a:pt x="42" y="225"/>
                    </a:cubicBezTo>
                    <a:cubicBezTo>
                      <a:pt x="42" y="229"/>
                      <a:pt x="42" y="229"/>
                      <a:pt x="42" y="229"/>
                    </a:cubicBezTo>
                    <a:cubicBezTo>
                      <a:pt x="43" y="233"/>
                      <a:pt x="43" y="233"/>
                      <a:pt x="43" y="233"/>
                    </a:cubicBezTo>
                    <a:cubicBezTo>
                      <a:pt x="43" y="236"/>
                      <a:pt x="43" y="236"/>
                      <a:pt x="43" y="236"/>
                    </a:cubicBezTo>
                    <a:cubicBezTo>
                      <a:pt x="43" y="240"/>
                      <a:pt x="43" y="240"/>
                      <a:pt x="43" y="240"/>
                    </a:cubicBezTo>
                    <a:cubicBezTo>
                      <a:pt x="44" y="246"/>
                      <a:pt x="44" y="246"/>
                      <a:pt x="44" y="246"/>
                    </a:cubicBezTo>
                    <a:cubicBezTo>
                      <a:pt x="45" y="250"/>
                      <a:pt x="45" y="250"/>
                      <a:pt x="45" y="250"/>
                    </a:cubicBezTo>
                    <a:cubicBezTo>
                      <a:pt x="45" y="253"/>
                      <a:pt x="45" y="253"/>
                      <a:pt x="45" y="253"/>
                    </a:cubicBezTo>
                    <a:cubicBezTo>
                      <a:pt x="45" y="255"/>
                      <a:pt x="45" y="255"/>
                      <a:pt x="45" y="255"/>
                    </a:cubicBezTo>
                    <a:cubicBezTo>
                      <a:pt x="46" y="259"/>
                      <a:pt x="46" y="259"/>
                      <a:pt x="46" y="259"/>
                    </a:cubicBezTo>
                    <a:cubicBezTo>
                      <a:pt x="47" y="265"/>
                      <a:pt x="47" y="265"/>
                      <a:pt x="47" y="265"/>
                    </a:cubicBezTo>
                    <a:cubicBezTo>
                      <a:pt x="47" y="267"/>
                      <a:pt x="47" y="267"/>
                      <a:pt x="47" y="267"/>
                    </a:cubicBezTo>
                    <a:cubicBezTo>
                      <a:pt x="48" y="271"/>
                      <a:pt x="48" y="271"/>
                      <a:pt x="48" y="271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48" y="273"/>
                      <a:pt x="49" y="277"/>
                      <a:pt x="49" y="277"/>
                    </a:cubicBezTo>
                    <a:cubicBezTo>
                      <a:pt x="51" y="287"/>
                      <a:pt x="54" y="296"/>
                      <a:pt x="56" y="304"/>
                    </a:cubicBezTo>
                    <a:cubicBezTo>
                      <a:pt x="57" y="306"/>
                      <a:pt x="54" y="309"/>
                      <a:pt x="51" y="309"/>
                    </a:cubicBezTo>
                    <a:close/>
                  </a:path>
                </a:pathLst>
              </a:custGeom>
              <a:solidFill>
                <a:srgbClr val="EA8B00"/>
              </a:solidFill>
              <a:ln w="9525">
                <a:solidFill>
                  <a:srgbClr val="EA8B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 dirty="0"/>
              </a:p>
            </p:txBody>
          </p:sp>
          <p:sp>
            <p:nvSpPr>
              <p:cNvPr id="92238" name="Freeform 2366"/>
              <p:cNvSpPr>
                <a:spLocks/>
              </p:cNvSpPr>
              <p:nvPr/>
            </p:nvSpPr>
            <p:spPr bwMode="auto">
              <a:xfrm>
                <a:off x="2651394" y="3550363"/>
                <a:ext cx="161366" cy="143722"/>
              </a:xfrm>
              <a:custGeom>
                <a:avLst/>
                <a:gdLst>
                  <a:gd name="T0" fmla="*/ 0 w 23"/>
                  <a:gd name="T1" fmla="*/ 2147483647 h 40"/>
                  <a:gd name="T2" fmla="*/ 2147483647 w 23"/>
                  <a:gd name="T3" fmla="*/ 2147483647 h 40"/>
                  <a:gd name="T4" fmla="*/ 2147483647 w 23"/>
                  <a:gd name="T5" fmla="*/ 2147483647 h 40"/>
                  <a:gd name="T6" fmla="*/ 2147483647 w 23"/>
                  <a:gd name="T7" fmla="*/ 2147483647 h 40"/>
                  <a:gd name="T8" fmla="*/ 0 w 23"/>
                  <a:gd name="T9" fmla="*/ 2147483647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40"/>
                  <a:gd name="T17" fmla="*/ 23 w 23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40">
                    <a:moveTo>
                      <a:pt x="0" y="4"/>
                    </a:moveTo>
                    <a:cubicBezTo>
                      <a:pt x="10" y="3"/>
                      <a:pt x="23" y="0"/>
                      <a:pt x="23" y="6"/>
                    </a:cubicBezTo>
                    <a:cubicBezTo>
                      <a:pt x="23" y="13"/>
                      <a:pt x="13" y="23"/>
                      <a:pt x="10" y="40"/>
                    </a:cubicBezTo>
                    <a:cubicBezTo>
                      <a:pt x="12" y="23"/>
                      <a:pt x="20" y="9"/>
                      <a:pt x="18" y="7"/>
                    </a:cubicBezTo>
                    <a:cubicBezTo>
                      <a:pt x="15" y="3"/>
                      <a:pt x="2" y="5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917" name="Freeform 2368"/>
              <p:cNvSpPr>
                <a:spLocks/>
              </p:cNvSpPr>
              <p:nvPr/>
            </p:nvSpPr>
            <p:spPr bwMode="auto">
              <a:xfrm>
                <a:off x="2615606" y="4144465"/>
                <a:ext cx="56415" cy="221281"/>
              </a:xfrm>
              <a:custGeom>
                <a:avLst/>
                <a:gdLst>
                  <a:gd name="T0" fmla="*/ 0 w 8"/>
                  <a:gd name="T1" fmla="*/ 761 h 62"/>
                  <a:gd name="T2" fmla="*/ 78 w 8"/>
                  <a:gd name="T3" fmla="*/ 761 h 62"/>
                  <a:gd name="T4" fmla="*/ 95 w 8"/>
                  <a:gd name="T5" fmla="*/ 511 h 62"/>
                  <a:gd name="T6" fmla="*/ 78 w 8"/>
                  <a:gd name="T7" fmla="*/ 78 h 62"/>
                  <a:gd name="T8" fmla="*/ 0 w 8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62"/>
                  <a:gd name="T17" fmla="*/ 8 w 8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62">
                    <a:moveTo>
                      <a:pt x="0" y="58"/>
                    </a:moveTo>
                    <a:cubicBezTo>
                      <a:pt x="2" y="49"/>
                      <a:pt x="4" y="55"/>
                      <a:pt x="6" y="58"/>
                    </a:cubicBezTo>
                    <a:cubicBezTo>
                      <a:pt x="8" y="62"/>
                      <a:pt x="7" y="39"/>
                      <a:pt x="7" y="39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AC0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92240" name="Freeform 2372"/>
              <p:cNvSpPr>
                <a:spLocks/>
              </p:cNvSpPr>
              <p:nvPr/>
            </p:nvSpPr>
            <p:spPr bwMode="auto">
              <a:xfrm>
                <a:off x="2755983" y="3568517"/>
                <a:ext cx="254003" cy="1012107"/>
              </a:xfrm>
              <a:custGeom>
                <a:avLst/>
                <a:gdLst>
                  <a:gd name="T0" fmla="*/ 2147483647 w 36"/>
                  <a:gd name="T1" fmla="*/ 2147483647 h 283"/>
                  <a:gd name="T2" fmla="*/ 2147483647 w 36"/>
                  <a:gd name="T3" fmla="*/ 2147483647 h 283"/>
                  <a:gd name="T4" fmla="*/ 2147483647 w 36"/>
                  <a:gd name="T5" fmla="*/ 2147483647 h 283"/>
                  <a:gd name="T6" fmla="*/ 2147483647 w 36"/>
                  <a:gd name="T7" fmla="*/ 2147483647 h 283"/>
                  <a:gd name="T8" fmla="*/ 2147483647 w 36"/>
                  <a:gd name="T9" fmla="*/ 0 h 283"/>
                  <a:gd name="T10" fmla="*/ 0 w 36"/>
                  <a:gd name="T11" fmla="*/ 2147483647 h 283"/>
                  <a:gd name="T12" fmla="*/ 2147483647 w 36"/>
                  <a:gd name="T13" fmla="*/ 2147483647 h 283"/>
                  <a:gd name="T14" fmla="*/ 2147483647 w 36"/>
                  <a:gd name="T15" fmla="*/ 2147483647 h 2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83"/>
                  <a:gd name="T26" fmla="*/ 36 w 36"/>
                  <a:gd name="T27" fmla="*/ 283 h 28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83">
                    <a:moveTo>
                      <a:pt x="9" y="260"/>
                    </a:moveTo>
                    <a:cubicBezTo>
                      <a:pt x="5" y="232"/>
                      <a:pt x="7" y="195"/>
                      <a:pt x="7" y="155"/>
                    </a:cubicBezTo>
                    <a:cubicBezTo>
                      <a:pt x="7" y="75"/>
                      <a:pt x="13" y="1"/>
                      <a:pt x="31" y="1"/>
                    </a:cubicBezTo>
                    <a:cubicBezTo>
                      <a:pt x="32" y="1"/>
                      <a:pt x="36" y="5"/>
                      <a:pt x="36" y="5"/>
                    </a:cubicBezTo>
                    <a:cubicBezTo>
                      <a:pt x="33" y="2"/>
                      <a:pt x="32" y="0"/>
                      <a:pt x="29" y="0"/>
                    </a:cubicBezTo>
                    <a:cubicBezTo>
                      <a:pt x="11" y="0"/>
                      <a:pt x="0" y="70"/>
                      <a:pt x="0" y="150"/>
                    </a:cubicBezTo>
                    <a:cubicBezTo>
                      <a:pt x="0" y="195"/>
                      <a:pt x="3" y="235"/>
                      <a:pt x="9" y="263"/>
                    </a:cubicBezTo>
                    <a:cubicBezTo>
                      <a:pt x="13" y="283"/>
                      <a:pt x="12" y="278"/>
                      <a:pt x="9" y="2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92241" name="Freeform 2373"/>
              <p:cNvSpPr>
                <a:spLocks/>
              </p:cNvSpPr>
              <p:nvPr/>
            </p:nvSpPr>
            <p:spPr bwMode="auto">
              <a:xfrm>
                <a:off x="2352567" y="4659293"/>
                <a:ext cx="573747" cy="31770"/>
              </a:xfrm>
              <a:custGeom>
                <a:avLst/>
                <a:gdLst>
                  <a:gd name="T0" fmla="*/ 0 w 81"/>
                  <a:gd name="T1" fmla="*/ 2147483647 h 9"/>
                  <a:gd name="T2" fmla="*/ 0 w 81"/>
                  <a:gd name="T3" fmla="*/ 2147483647 h 9"/>
                  <a:gd name="T4" fmla="*/ 2147483647 w 81"/>
                  <a:gd name="T5" fmla="*/ 0 h 9"/>
                  <a:gd name="T6" fmla="*/ 2147483647 w 81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1"/>
                  <a:gd name="T13" fmla="*/ 0 h 9"/>
                  <a:gd name="T14" fmla="*/ 81 w 81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1" h="9"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0" y="3"/>
                      <a:pt x="24" y="0"/>
                      <a:pt x="40" y="0"/>
                    </a:cubicBezTo>
                    <a:cubicBezTo>
                      <a:pt x="56" y="0"/>
                      <a:pt x="70" y="4"/>
                      <a:pt x="81" y="9"/>
                    </a:cubicBezTo>
                  </a:path>
                </a:pathLst>
              </a:custGeom>
              <a:noFill/>
              <a:ln w="7938" cap="rnd">
                <a:solidFill>
                  <a:srgbClr val="75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92242" name="Freeform 2374"/>
              <p:cNvSpPr>
                <a:spLocks/>
              </p:cNvSpPr>
              <p:nvPr/>
            </p:nvSpPr>
            <p:spPr bwMode="auto">
              <a:xfrm>
                <a:off x="2418309" y="3526157"/>
                <a:ext cx="528923" cy="68079"/>
              </a:xfrm>
              <a:custGeom>
                <a:avLst/>
                <a:gdLst>
                  <a:gd name="T0" fmla="*/ 2147483647 w 75"/>
                  <a:gd name="T1" fmla="*/ 2147483647 h 19"/>
                  <a:gd name="T2" fmla="*/ 2147483647 w 75"/>
                  <a:gd name="T3" fmla="*/ 2147483647 h 19"/>
                  <a:gd name="T4" fmla="*/ 0 w 75"/>
                  <a:gd name="T5" fmla="*/ 2147483647 h 19"/>
                  <a:gd name="T6" fmla="*/ 0 60000 65536"/>
                  <a:gd name="T7" fmla="*/ 0 60000 65536"/>
                  <a:gd name="T8" fmla="*/ 0 60000 65536"/>
                  <a:gd name="T9" fmla="*/ 0 w 75"/>
                  <a:gd name="T10" fmla="*/ 0 h 19"/>
                  <a:gd name="T11" fmla="*/ 75 w 75"/>
                  <a:gd name="T12" fmla="*/ 19 h 1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5" h="19">
                    <a:moveTo>
                      <a:pt x="68" y="12"/>
                    </a:moveTo>
                    <a:cubicBezTo>
                      <a:pt x="75" y="4"/>
                      <a:pt x="49" y="0"/>
                      <a:pt x="34" y="2"/>
                    </a:cubicBezTo>
                    <a:cubicBezTo>
                      <a:pt x="12" y="4"/>
                      <a:pt x="2" y="12"/>
                      <a:pt x="0" y="19"/>
                    </a:cubicBezTo>
                  </a:path>
                </a:pathLst>
              </a:custGeom>
              <a:noFill/>
              <a:ln w="7938" cap="rnd">
                <a:solidFill>
                  <a:srgbClr val="75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</p:grpSp>
      <p:sp>
        <p:nvSpPr>
          <p:cNvPr id="838" name="ZoneTexte 837"/>
          <p:cNvSpPr txBox="1">
            <a:spLocks noChangeArrowheads="1"/>
          </p:cNvSpPr>
          <p:nvPr/>
        </p:nvSpPr>
        <p:spPr bwMode="auto">
          <a:xfrm>
            <a:off x="5039985" y="4973451"/>
            <a:ext cx="1915909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3200" dirty="0">
                <a:solidFill>
                  <a:srgbClr val="00B050"/>
                </a:solidFill>
              </a:rPr>
              <a:t>Forte [K</a:t>
            </a:r>
            <a:r>
              <a:rPr lang="fr-FR" sz="3200" baseline="30000" dirty="0">
                <a:solidFill>
                  <a:srgbClr val="00B050"/>
                </a:solidFill>
              </a:rPr>
              <a:t>+</a:t>
            </a:r>
            <a:r>
              <a:rPr lang="fr-FR" sz="3200" dirty="0">
                <a:solidFill>
                  <a:srgbClr val="00B050"/>
                </a:solidFill>
              </a:rPr>
              <a:t>]</a:t>
            </a:r>
          </a:p>
        </p:txBody>
      </p:sp>
      <p:grpSp>
        <p:nvGrpSpPr>
          <p:cNvPr id="743" name="Group 2378">
            <a:extLst>
              <a:ext uri="{FF2B5EF4-FFF2-40B4-BE49-F238E27FC236}">
                <a16:creationId xmlns:a16="http://schemas.microsoft.com/office/drawing/2014/main" id="{91EA74F3-BDB3-4E61-BEBA-D65BF038C0DD}"/>
              </a:ext>
            </a:extLst>
          </p:cNvPr>
          <p:cNvGrpSpPr>
            <a:grpSpLocks/>
          </p:cNvGrpSpPr>
          <p:nvPr/>
        </p:nvGrpSpPr>
        <p:grpSpPr bwMode="auto">
          <a:xfrm>
            <a:off x="5444956" y="3189055"/>
            <a:ext cx="857250" cy="1643063"/>
            <a:chOff x="3637" y="1236"/>
            <a:chExt cx="425" cy="787"/>
          </a:xfrm>
        </p:grpSpPr>
        <p:sp>
          <p:nvSpPr>
            <p:cNvPr id="744" name="Oval 2379">
              <a:extLst>
                <a:ext uri="{FF2B5EF4-FFF2-40B4-BE49-F238E27FC236}">
                  <a16:creationId xmlns:a16="http://schemas.microsoft.com/office/drawing/2014/main" id="{A6FF4AB9-E9C9-4384-A7A8-CD2681802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277"/>
              <a:ext cx="153" cy="746"/>
            </a:xfrm>
            <a:prstGeom prst="ellipse">
              <a:avLst/>
            </a:prstGeom>
            <a:solidFill>
              <a:srgbClr val="73F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5" name="Freeform 2380">
              <a:extLst>
                <a:ext uri="{FF2B5EF4-FFF2-40B4-BE49-F238E27FC236}">
                  <a16:creationId xmlns:a16="http://schemas.microsoft.com/office/drawing/2014/main" id="{DCF6BE11-E502-4430-AB4F-3A771128E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312"/>
              <a:ext cx="123" cy="707"/>
            </a:xfrm>
            <a:custGeom>
              <a:avLst/>
              <a:gdLst>
                <a:gd name="T0" fmla="*/ 437863 w 52"/>
                <a:gd name="T1" fmla="*/ 0 h 299"/>
                <a:gd name="T2" fmla="*/ 541952 w 52"/>
                <a:gd name="T3" fmla="*/ 1393551 h 299"/>
                <a:gd name="T4" fmla="*/ 152924 w 52"/>
                <a:gd name="T5" fmla="*/ 3408747 h 299"/>
                <a:gd name="T6" fmla="*/ 0 w 52"/>
                <a:gd name="T7" fmla="*/ 3246348 h 299"/>
                <a:gd name="T8" fmla="*/ 284939 w 52"/>
                <a:gd name="T9" fmla="*/ 3863677 h 299"/>
                <a:gd name="T10" fmla="*/ 673990 w 52"/>
                <a:gd name="T11" fmla="*/ 1845977 h 299"/>
                <a:gd name="T12" fmla="*/ 437863 w 52"/>
                <a:gd name="T13" fmla="*/ 0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299"/>
                <a:gd name="T23" fmla="*/ 52 w 52"/>
                <a:gd name="T24" fmla="*/ 299 h 2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299">
                  <a:moveTo>
                    <a:pt x="34" y="0"/>
                  </a:moveTo>
                  <a:cubicBezTo>
                    <a:pt x="39" y="28"/>
                    <a:pt x="42" y="66"/>
                    <a:pt x="42" y="108"/>
                  </a:cubicBezTo>
                  <a:cubicBezTo>
                    <a:pt x="42" y="194"/>
                    <a:pt x="29" y="264"/>
                    <a:pt x="12" y="264"/>
                  </a:cubicBezTo>
                  <a:cubicBezTo>
                    <a:pt x="8" y="264"/>
                    <a:pt x="4" y="259"/>
                    <a:pt x="0" y="251"/>
                  </a:cubicBezTo>
                  <a:cubicBezTo>
                    <a:pt x="6" y="281"/>
                    <a:pt x="14" y="299"/>
                    <a:pt x="22" y="299"/>
                  </a:cubicBezTo>
                  <a:cubicBezTo>
                    <a:pt x="39" y="299"/>
                    <a:pt x="52" y="229"/>
                    <a:pt x="52" y="143"/>
                  </a:cubicBezTo>
                  <a:cubicBezTo>
                    <a:pt x="52" y="79"/>
                    <a:pt x="44" y="23"/>
                    <a:pt x="34" y="0"/>
                  </a:cubicBezTo>
                  <a:close/>
                </a:path>
              </a:pathLst>
            </a:custGeom>
            <a:solidFill>
              <a:srgbClr val="72EA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6" name="Freeform 2381">
              <a:extLst>
                <a:ext uri="{FF2B5EF4-FFF2-40B4-BE49-F238E27FC236}">
                  <a16:creationId xmlns:a16="http://schemas.microsoft.com/office/drawing/2014/main" id="{46F0A2B7-0C1D-4E56-B2DF-51EF0AC1D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293"/>
              <a:ext cx="121" cy="730"/>
            </a:xfrm>
            <a:custGeom>
              <a:avLst/>
              <a:gdLst>
                <a:gd name="T0" fmla="*/ 350314 w 51"/>
                <a:gd name="T1" fmla="*/ 0 h 309"/>
                <a:gd name="T2" fmla="*/ 605543 w 51"/>
                <a:gd name="T3" fmla="*/ 1813270 h 309"/>
                <a:gd name="T4" fmla="*/ 157483 w 51"/>
                <a:gd name="T5" fmla="*/ 3878509 h 309"/>
                <a:gd name="T6" fmla="*/ 0 w 51"/>
                <a:gd name="T7" fmla="*/ 3748332 h 309"/>
                <a:gd name="T8" fmla="*/ 202599 w 51"/>
                <a:gd name="T9" fmla="*/ 3953956 h 309"/>
                <a:gd name="T10" fmla="*/ 683804 w 51"/>
                <a:gd name="T11" fmla="*/ 1932915 h 309"/>
                <a:gd name="T12" fmla="*/ 350314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7" name="Freeform 2382">
              <a:extLst>
                <a:ext uri="{FF2B5EF4-FFF2-40B4-BE49-F238E27FC236}">
                  <a16:creationId xmlns:a16="http://schemas.microsoft.com/office/drawing/2014/main" id="{62A98A04-A1CB-4541-847A-D560C982C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284"/>
              <a:ext cx="92" cy="666"/>
            </a:xfrm>
            <a:custGeom>
              <a:avLst/>
              <a:gdLst>
                <a:gd name="T0" fmla="*/ 112997 w 39"/>
                <a:gd name="T1" fmla="*/ 3302954 h 282"/>
                <a:gd name="T2" fmla="*/ 90299 w 39"/>
                <a:gd name="T3" fmla="*/ 1965843 h 282"/>
                <a:gd name="T4" fmla="*/ 443039 w 39"/>
                <a:gd name="T5" fmla="*/ 27030 h 282"/>
                <a:gd name="T6" fmla="*/ 491101 w 39"/>
                <a:gd name="T7" fmla="*/ 75437 h 282"/>
                <a:gd name="T8" fmla="*/ 389427 w 39"/>
                <a:gd name="T9" fmla="*/ 0 h 282"/>
                <a:gd name="T10" fmla="*/ 0 w 39"/>
                <a:gd name="T11" fmla="*/ 1899859 h 282"/>
                <a:gd name="T12" fmla="*/ 101695 w 39"/>
                <a:gd name="T13" fmla="*/ 3341957 h 282"/>
                <a:gd name="T14" fmla="*/ 112997 w 39"/>
                <a:gd name="T15" fmla="*/ 3302954 h 2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282"/>
                <a:gd name="T26" fmla="*/ 39 w 39"/>
                <a:gd name="T27" fmla="*/ 282 h 2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282">
                  <a:moveTo>
                    <a:pt x="9" y="259"/>
                  </a:moveTo>
                  <a:cubicBezTo>
                    <a:pt x="4" y="231"/>
                    <a:pt x="7" y="194"/>
                    <a:pt x="7" y="154"/>
                  </a:cubicBezTo>
                  <a:cubicBezTo>
                    <a:pt x="7" y="74"/>
                    <a:pt x="17" y="2"/>
                    <a:pt x="35" y="2"/>
                  </a:cubicBezTo>
                  <a:cubicBezTo>
                    <a:pt x="36" y="2"/>
                    <a:pt x="39" y="5"/>
                    <a:pt x="39" y="6"/>
                  </a:cubicBezTo>
                  <a:cubicBezTo>
                    <a:pt x="37" y="2"/>
                    <a:pt x="34" y="0"/>
                    <a:pt x="31" y="0"/>
                  </a:cubicBezTo>
                  <a:cubicBezTo>
                    <a:pt x="13" y="0"/>
                    <a:pt x="0" y="69"/>
                    <a:pt x="0" y="149"/>
                  </a:cubicBezTo>
                  <a:cubicBezTo>
                    <a:pt x="0" y="194"/>
                    <a:pt x="3" y="234"/>
                    <a:pt x="8" y="262"/>
                  </a:cubicBezTo>
                  <a:cubicBezTo>
                    <a:pt x="13" y="282"/>
                    <a:pt x="12" y="277"/>
                    <a:pt x="9" y="25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8" name="Freeform 2383">
              <a:extLst>
                <a:ext uri="{FF2B5EF4-FFF2-40B4-BE49-F238E27FC236}">
                  <a16:creationId xmlns:a16="http://schemas.microsoft.com/office/drawing/2014/main" id="{20AD69B8-992D-4945-A11D-7066D1F89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236"/>
              <a:ext cx="361" cy="787"/>
            </a:xfrm>
            <a:custGeom>
              <a:avLst/>
              <a:gdLst>
                <a:gd name="T0" fmla="*/ 1373607 w 153"/>
                <a:gd name="T1" fmla="*/ 92696 h 333"/>
                <a:gd name="T2" fmla="*/ 0 w 153"/>
                <a:gd name="T3" fmla="*/ 271326 h 333"/>
                <a:gd name="T4" fmla="*/ 555265 w 153"/>
                <a:gd name="T5" fmla="*/ 2249475 h 333"/>
                <a:gd name="T6" fmla="*/ 165260 w 153"/>
                <a:gd name="T7" fmla="*/ 4278477 h 333"/>
                <a:gd name="T8" fmla="*/ 1187057 w 153"/>
                <a:gd name="T9" fmla="*/ 4278477 h 333"/>
                <a:gd name="T10" fmla="*/ 1160313 w 153"/>
                <a:gd name="T11" fmla="*/ 4266993 h 333"/>
                <a:gd name="T12" fmla="*/ 1148756 w 153"/>
                <a:gd name="T13" fmla="*/ 4250398 h 333"/>
                <a:gd name="T14" fmla="*/ 1122078 w 153"/>
                <a:gd name="T15" fmla="*/ 4229806 h 333"/>
                <a:gd name="T16" fmla="*/ 1097209 w 153"/>
                <a:gd name="T17" fmla="*/ 4202693 h 333"/>
                <a:gd name="T18" fmla="*/ 1085284 w 153"/>
                <a:gd name="T19" fmla="*/ 4175503 h 333"/>
                <a:gd name="T20" fmla="*/ 1058501 w 153"/>
                <a:gd name="T21" fmla="*/ 4147107 h 333"/>
                <a:gd name="T22" fmla="*/ 1047188 w 153"/>
                <a:gd name="T23" fmla="*/ 4109945 h 333"/>
                <a:gd name="T24" fmla="*/ 1021814 w 153"/>
                <a:gd name="T25" fmla="*/ 4071295 h 333"/>
                <a:gd name="T26" fmla="*/ 1010396 w 153"/>
                <a:gd name="T27" fmla="*/ 4023538 h 333"/>
                <a:gd name="T28" fmla="*/ 995029 w 153"/>
                <a:gd name="T29" fmla="*/ 3620803 h 333"/>
                <a:gd name="T30" fmla="*/ 983496 w 153"/>
                <a:gd name="T31" fmla="*/ 3572226 h 333"/>
                <a:gd name="T32" fmla="*/ 972093 w 153"/>
                <a:gd name="T33" fmla="*/ 3505865 h 333"/>
                <a:gd name="T34" fmla="*/ 956728 w 153"/>
                <a:gd name="T35" fmla="*/ 3429684 h 333"/>
                <a:gd name="T36" fmla="*/ 946924 w 153"/>
                <a:gd name="T37" fmla="*/ 3353901 h 333"/>
                <a:gd name="T38" fmla="*/ 935523 w 153"/>
                <a:gd name="T39" fmla="*/ 3278089 h 333"/>
                <a:gd name="T40" fmla="*/ 935523 w 153"/>
                <a:gd name="T41" fmla="*/ 3197356 h 333"/>
                <a:gd name="T42" fmla="*/ 920024 w 153"/>
                <a:gd name="T43" fmla="*/ 3109782 h 333"/>
                <a:gd name="T44" fmla="*/ 908623 w 153"/>
                <a:gd name="T45" fmla="*/ 3018275 h 333"/>
                <a:gd name="T46" fmla="*/ 908623 w 153"/>
                <a:gd name="T47" fmla="*/ 2930611 h 333"/>
                <a:gd name="T48" fmla="*/ 897182 w 153"/>
                <a:gd name="T49" fmla="*/ 2838208 h 333"/>
                <a:gd name="T50" fmla="*/ 897182 w 153"/>
                <a:gd name="T51" fmla="*/ 2751506 h 333"/>
                <a:gd name="T52" fmla="*/ 881840 w 153"/>
                <a:gd name="T53" fmla="*/ 2647246 h 333"/>
                <a:gd name="T54" fmla="*/ 881840 w 153"/>
                <a:gd name="T55" fmla="*/ 2555739 h 333"/>
                <a:gd name="T56" fmla="*/ 881840 w 153"/>
                <a:gd name="T57" fmla="*/ 2451576 h 333"/>
                <a:gd name="T58" fmla="*/ 881840 w 153"/>
                <a:gd name="T59" fmla="*/ 2348557 h 333"/>
                <a:gd name="T60" fmla="*/ 1223851 w 153"/>
                <a:gd name="T61" fmla="*/ 219074 h 333"/>
                <a:gd name="T62" fmla="*/ 1250539 w 153"/>
                <a:gd name="T63" fmla="*/ 4278477 h 333"/>
                <a:gd name="T64" fmla="*/ 1690766 w 153"/>
                <a:gd name="T65" fmla="*/ 3947726 h 333"/>
                <a:gd name="T66" fmla="*/ 1706933 w 153"/>
                <a:gd name="T67" fmla="*/ 423446 h 3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3"/>
                <a:gd name="T103" fmla="*/ 0 h 333"/>
                <a:gd name="T104" fmla="*/ 153 w 153"/>
                <a:gd name="T105" fmla="*/ 333 h 3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3" h="333">
                  <a:moveTo>
                    <a:pt x="135" y="33"/>
                  </a:move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  <a:cubicBezTo>
                    <a:pt x="3" y="18"/>
                    <a:pt x="5" y="17"/>
                    <a:pt x="8" y="17"/>
                  </a:cubicBezTo>
                  <a:cubicBezTo>
                    <a:pt x="28" y="17"/>
                    <a:pt x="44" y="88"/>
                    <a:pt x="44" y="175"/>
                  </a:cubicBezTo>
                  <a:cubicBezTo>
                    <a:pt x="44" y="256"/>
                    <a:pt x="30" y="323"/>
                    <a:pt x="13" y="332"/>
                  </a:cubicBezTo>
                  <a:cubicBezTo>
                    <a:pt x="13" y="333"/>
                    <a:pt x="13" y="333"/>
                    <a:pt x="13" y="333"/>
                  </a:cubicBezTo>
                  <a:cubicBezTo>
                    <a:pt x="23" y="327"/>
                    <a:pt x="37" y="324"/>
                    <a:pt x="53" y="324"/>
                  </a:cubicBezTo>
                  <a:cubicBezTo>
                    <a:pt x="69" y="324"/>
                    <a:pt x="83" y="328"/>
                    <a:pt x="94" y="333"/>
                  </a:cubicBezTo>
                  <a:cubicBezTo>
                    <a:pt x="94" y="333"/>
                    <a:pt x="94" y="333"/>
                    <a:pt x="94" y="333"/>
                  </a:cubicBezTo>
                  <a:cubicBezTo>
                    <a:pt x="93" y="333"/>
                    <a:pt x="93" y="332"/>
                    <a:pt x="92" y="332"/>
                  </a:cubicBezTo>
                  <a:cubicBezTo>
                    <a:pt x="92" y="332"/>
                    <a:pt x="92" y="332"/>
                    <a:pt x="92" y="332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0" y="330"/>
                    <a:pt x="89" y="330"/>
                    <a:pt x="89" y="329"/>
                  </a:cubicBezTo>
                  <a:cubicBezTo>
                    <a:pt x="89" y="329"/>
                    <a:pt x="89" y="329"/>
                    <a:pt x="89" y="329"/>
                  </a:cubicBezTo>
                  <a:cubicBezTo>
                    <a:pt x="88" y="329"/>
                    <a:pt x="88" y="328"/>
                    <a:pt x="87" y="327"/>
                  </a:cubicBezTo>
                  <a:cubicBezTo>
                    <a:pt x="87" y="327"/>
                    <a:pt x="87" y="327"/>
                    <a:pt x="87" y="327"/>
                  </a:cubicBezTo>
                  <a:cubicBezTo>
                    <a:pt x="87" y="327"/>
                    <a:pt x="86" y="326"/>
                    <a:pt x="86" y="325"/>
                  </a:cubicBezTo>
                  <a:cubicBezTo>
                    <a:pt x="86" y="325"/>
                    <a:pt x="86" y="325"/>
                    <a:pt x="86" y="325"/>
                  </a:cubicBezTo>
                  <a:cubicBezTo>
                    <a:pt x="85" y="324"/>
                    <a:pt x="85" y="324"/>
                    <a:pt x="84" y="323"/>
                  </a:cubicBezTo>
                  <a:cubicBezTo>
                    <a:pt x="84" y="323"/>
                    <a:pt x="84" y="323"/>
                    <a:pt x="84" y="323"/>
                  </a:cubicBezTo>
                  <a:cubicBezTo>
                    <a:pt x="84" y="322"/>
                    <a:pt x="83" y="321"/>
                    <a:pt x="83" y="320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82" y="319"/>
                    <a:pt x="82" y="318"/>
                    <a:pt x="81" y="317"/>
                  </a:cubicBezTo>
                  <a:cubicBezTo>
                    <a:pt x="81" y="317"/>
                    <a:pt x="81" y="317"/>
                    <a:pt x="81" y="317"/>
                  </a:cubicBezTo>
                  <a:cubicBezTo>
                    <a:pt x="81" y="316"/>
                    <a:pt x="80" y="315"/>
                    <a:pt x="80" y="313"/>
                  </a:cubicBezTo>
                  <a:cubicBezTo>
                    <a:pt x="80" y="313"/>
                    <a:pt x="80" y="313"/>
                    <a:pt x="80" y="313"/>
                  </a:cubicBezTo>
                  <a:cubicBezTo>
                    <a:pt x="77" y="305"/>
                    <a:pt x="81" y="295"/>
                    <a:pt x="79" y="282"/>
                  </a:cubicBezTo>
                  <a:cubicBezTo>
                    <a:pt x="79" y="282"/>
                    <a:pt x="79" y="282"/>
                    <a:pt x="79" y="282"/>
                  </a:cubicBezTo>
                  <a:cubicBezTo>
                    <a:pt x="79" y="281"/>
                    <a:pt x="78" y="279"/>
                    <a:pt x="78" y="278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78" y="275"/>
                    <a:pt x="77" y="274"/>
                    <a:pt x="77" y="273"/>
                  </a:cubicBezTo>
                  <a:cubicBezTo>
                    <a:pt x="77" y="272"/>
                    <a:pt x="77" y="271"/>
                    <a:pt x="77" y="271"/>
                  </a:cubicBezTo>
                  <a:cubicBezTo>
                    <a:pt x="77" y="270"/>
                    <a:pt x="76" y="268"/>
                    <a:pt x="76" y="267"/>
                  </a:cubicBezTo>
                  <a:cubicBezTo>
                    <a:pt x="76" y="266"/>
                    <a:pt x="76" y="266"/>
                    <a:pt x="76" y="265"/>
                  </a:cubicBezTo>
                  <a:cubicBezTo>
                    <a:pt x="76" y="264"/>
                    <a:pt x="75" y="262"/>
                    <a:pt x="75" y="261"/>
                  </a:cubicBezTo>
                  <a:cubicBezTo>
                    <a:pt x="75" y="260"/>
                    <a:pt x="75" y="259"/>
                    <a:pt x="75" y="259"/>
                  </a:cubicBezTo>
                  <a:cubicBezTo>
                    <a:pt x="75" y="257"/>
                    <a:pt x="75" y="256"/>
                    <a:pt x="74" y="255"/>
                  </a:cubicBezTo>
                  <a:cubicBezTo>
                    <a:pt x="74" y="254"/>
                    <a:pt x="74" y="253"/>
                    <a:pt x="74" y="252"/>
                  </a:cubicBezTo>
                  <a:cubicBezTo>
                    <a:pt x="74" y="251"/>
                    <a:pt x="74" y="250"/>
                    <a:pt x="74" y="249"/>
                  </a:cubicBezTo>
                  <a:cubicBezTo>
                    <a:pt x="73" y="248"/>
                    <a:pt x="73" y="247"/>
                    <a:pt x="73" y="246"/>
                  </a:cubicBezTo>
                  <a:cubicBezTo>
                    <a:pt x="73" y="244"/>
                    <a:pt x="73" y="243"/>
                    <a:pt x="73" y="242"/>
                  </a:cubicBezTo>
                  <a:cubicBezTo>
                    <a:pt x="73" y="241"/>
                    <a:pt x="73" y="240"/>
                    <a:pt x="73" y="239"/>
                  </a:cubicBezTo>
                  <a:cubicBezTo>
                    <a:pt x="72" y="238"/>
                    <a:pt x="72" y="236"/>
                    <a:pt x="72" y="235"/>
                  </a:cubicBezTo>
                  <a:cubicBezTo>
                    <a:pt x="72" y="234"/>
                    <a:pt x="72" y="233"/>
                    <a:pt x="72" y="232"/>
                  </a:cubicBezTo>
                  <a:cubicBezTo>
                    <a:pt x="72" y="231"/>
                    <a:pt x="72" y="229"/>
                    <a:pt x="72" y="228"/>
                  </a:cubicBezTo>
                  <a:cubicBezTo>
                    <a:pt x="72" y="227"/>
                    <a:pt x="71" y="226"/>
                    <a:pt x="71" y="225"/>
                  </a:cubicBezTo>
                  <a:cubicBezTo>
                    <a:pt x="71" y="223"/>
                    <a:pt x="71" y="222"/>
                    <a:pt x="71" y="221"/>
                  </a:cubicBezTo>
                  <a:cubicBezTo>
                    <a:pt x="71" y="220"/>
                    <a:pt x="71" y="218"/>
                    <a:pt x="71" y="217"/>
                  </a:cubicBezTo>
                  <a:cubicBezTo>
                    <a:pt x="71" y="216"/>
                    <a:pt x="71" y="215"/>
                    <a:pt x="71" y="214"/>
                  </a:cubicBezTo>
                  <a:cubicBezTo>
                    <a:pt x="71" y="212"/>
                    <a:pt x="70" y="211"/>
                    <a:pt x="70" y="210"/>
                  </a:cubicBezTo>
                  <a:cubicBezTo>
                    <a:pt x="70" y="209"/>
                    <a:pt x="70" y="207"/>
                    <a:pt x="70" y="206"/>
                  </a:cubicBezTo>
                  <a:cubicBezTo>
                    <a:pt x="70" y="205"/>
                    <a:pt x="70" y="203"/>
                    <a:pt x="70" y="202"/>
                  </a:cubicBezTo>
                  <a:cubicBezTo>
                    <a:pt x="70" y="201"/>
                    <a:pt x="70" y="200"/>
                    <a:pt x="70" y="199"/>
                  </a:cubicBezTo>
                  <a:cubicBezTo>
                    <a:pt x="70" y="197"/>
                    <a:pt x="70" y="196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89"/>
                    <a:pt x="70" y="187"/>
                    <a:pt x="70" y="186"/>
                  </a:cubicBezTo>
                  <a:cubicBezTo>
                    <a:pt x="70" y="185"/>
                    <a:pt x="70" y="184"/>
                    <a:pt x="70" y="183"/>
                  </a:cubicBezTo>
                  <a:cubicBezTo>
                    <a:pt x="70" y="180"/>
                    <a:pt x="70" y="178"/>
                    <a:pt x="70" y="175"/>
                  </a:cubicBezTo>
                  <a:cubicBezTo>
                    <a:pt x="70" y="88"/>
                    <a:pt x="77" y="17"/>
                    <a:pt x="97" y="17"/>
                  </a:cubicBezTo>
                  <a:cubicBezTo>
                    <a:pt x="117" y="17"/>
                    <a:pt x="132" y="88"/>
                    <a:pt x="132" y="175"/>
                  </a:cubicBezTo>
                  <a:cubicBezTo>
                    <a:pt x="132" y="260"/>
                    <a:pt x="118" y="329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lose/>
                </a:path>
              </a:pathLst>
            </a:custGeom>
            <a:solidFill>
              <a:srgbClr val="72EC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9" name="Freeform 2384">
              <a:extLst>
                <a:ext uri="{FF2B5EF4-FFF2-40B4-BE49-F238E27FC236}">
                  <a16:creationId xmlns:a16="http://schemas.microsoft.com/office/drawing/2014/main" id="{0273461D-F80C-452C-84EE-4184BC903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253"/>
              <a:ext cx="203" cy="770"/>
            </a:xfrm>
            <a:custGeom>
              <a:avLst/>
              <a:gdLst>
                <a:gd name="T0" fmla="*/ 998215 w 86"/>
                <a:gd name="T1" fmla="*/ 4150796 h 326"/>
                <a:gd name="T2" fmla="*/ 986799 w 86"/>
                <a:gd name="T3" fmla="*/ 4134456 h 326"/>
                <a:gd name="T4" fmla="*/ 986799 w 86"/>
                <a:gd name="T5" fmla="*/ 4134456 h 326"/>
                <a:gd name="T6" fmla="*/ 961953 w 86"/>
                <a:gd name="T7" fmla="*/ 4111013 h 326"/>
                <a:gd name="T8" fmla="*/ 961953 w 86"/>
                <a:gd name="T9" fmla="*/ 4111013 h 326"/>
                <a:gd name="T10" fmla="*/ 939449 w 86"/>
                <a:gd name="T11" fmla="*/ 4086031 h 326"/>
                <a:gd name="T12" fmla="*/ 939449 w 86"/>
                <a:gd name="T13" fmla="*/ 4086031 h 326"/>
                <a:gd name="T14" fmla="*/ 923180 w 86"/>
                <a:gd name="T15" fmla="*/ 4058885 h 326"/>
                <a:gd name="T16" fmla="*/ 923180 w 86"/>
                <a:gd name="T17" fmla="*/ 4058885 h 326"/>
                <a:gd name="T18" fmla="*/ 903100 w 86"/>
                <a:gd name="T19" fmla="*/ 4031465 h 326"/>
                <a:gd name="T20" fmla="*/ 903100 w 86"/>
                <a:gd name="T21" fmla="*/ 4031465 h 326"/>
                <a:gd name="T22" fmla="*/ 884778 w 86"/>
                <a:gd name="T23" fmla="*/ 3992932 h 326"/>
                <a:gd name="T24" fmla="*/ 884778 w 86"/>
                <a:gd name="T25" fmla="*/ 3992932 h 326"/>
                <a:gd name="T26" fmla="*/ 864353 w 86"/>
                <a:gd name="T27" fmla="*/ 3955960 h 326"/>
                <a:gd name="T28" fmla="*/ 864353 w 86"/>
                <a:gd name="T29" fmla="*/ 3955960 h 326"/>
                <a:gd name="T30" fmla="*/ 848082 w 86"/>
                <a:gd name="T31" fmla="*/ 3907691 h 326"/>
                <a:gd name="T32" fmla="*/ 848082 w 86"/>
                <a:gd name="T33" fmla="*/ 3907691 h 326"/>
                <a:gd name="T34" fmla="*/ 837375 w 86"/>
                <a:gd name="T35" fmla="*/ 3512329 h 326"/>
                <a:gd name="T36" fmla="*/ 837375 w 86"/>
                <a:gd name="T37" fmla="*/ 3512329 h 326"/>
                <a:gd name="T38" fmla="*/ 821109 w 86"/>
                <a:gd name="T39" fmla="*/ 3459312 h 326"/>
                <a:gd name="T40" fmla="*/ 821109 w 86"/>
                <a:gd name="T41" fmla="*/ 3447547 h 326"/>
                <a:gd name="T42" fmla="*/ 809677 w 86"/>
                <a:gd name="T43" fmla="*/ 3393364 h 326"/>
                <a:gd name="T44" fmla="*/ 809677 w 86"/>
                <a:gd name="T45" fmla="*/ 3372857 h 326"/>
                <a:gd name="T46" fmla="*/ 801024 w 86"/>
                <a:gd name="T47" fmla="*/ 3317793 h 326"/>
                <a:gd name="T48" fmla="*/ 801024 w 86"/>
                <a:gd name="T49" fmla="*/ 3290753 h 326"/>
                <a:gd name="T50" fmla="*/ 784257 w 86"/>
                <a:gd name="T51" fmla="*/ 3241943 h 326"/>
                <a:gd name="T52" fmla="*/ 784257 w 86"/>
                <a:gd name="T53" fmla="*/ 3214868 h 326"/>
                <a:gd name="T54" fmla="*/ 773706 w 86"/>
                <a:gd name="T55" fmla="*/ 3166601 h 326"/>
                <a:gd name="T56" fmla="*/ 773706 w 86"/>
                <a:gd name="T57" fmla="*/ 3130126 h 326"/>
                <a:gd name="T58" fmla="*/ 773706 w 86"/>
                <a:gd name="T59" fmla="*/ 3091097 h 326"/>
                <a:gd name="T60" fmla="*/ 762345 w 86"/>
                <a:gd name="T61" fmla="*/ 3054236 h 326"/>
                <a:gd name="T62" fmla="*/ 762345 w 86"/>
                <a:gd name="T63" fmla="*/ 3000083 h 326"/>
                <a:gd name="T64" fmla="*/ 762345 w 86"/>
                <a:gd name="T65" fmla="*/ 2960310 h 326"/>
                <a:gd name="T66" fmla="*/ 746075 w 86"/>
                <a:gd name="T67" fmla="*/ 2912757 h 326"/>
                <a:gd name="T68" fmla="*/ 746075 w 86"/>
                <a:gd name="T69" fmla="*/ 2869152 h 326"/>
                <a:gd name="T70" fmla="*/ 746075 w 86"/>
                <a:gd name="T71" fmla="*/ 2820843 h 326"/>
                <a:gd name="T72" fmla="*/ 734492 w 86"/>
                <a:gd name="T73" fmla="*/ 2782338 h 326"/>
                <a:gd name="T74" fmla="*/ 734492 w 86"/>
                <a:gd name="T75" fmla="*/ 2729686 h 326"/>
                <a:gd name="T76" fmla="*/ 734492 w 86"/>
                <a:gd name="T77" fmla="*/ 2681473 h 326"/>
                <a:gd name="T78" fmla="*/ 734492 w 86"/>
                <a:gd name="T79" fmla="*/ 2642347 h 326"/>
                <a:gd name="T80" fmla="*/ 725609 w 86"/>
                <a:gd name="T81" fmla="*/ 2587507 h 326"/>
                <a:gd name="T82" fmla="*/ 725609 w 86"/>
                <a:gd name="T83" fmla="*/ 2539947 h 326"/>
                <a:gd name="T84" fmla="*/ 725609 w 86"/>
                <a:gd name="T85" fmla="*/ 2491524 h 326"/>
                <a:gd name="T86" fmla="*/ 725609 w 86"/>
                <a:gd name="T87" fmla="*/ 2448080 h 326"/>
                <a:gd name="T88" fmla="*/ 725609 w 86"/>
                <a:gd name="T89" fmla="*/ 2388873 h 326"/>
                <a:gd name="T90" fmla="*/ 725609 w 86"/>
                <a:gd name="T91" fmla="*/ 2350004 h 326"/>
                <a:gd name="T92" fmla="*/ 725609 w 86"/>
                <a:gd name="T93" fmla="*/ 2286104 h 326"/>
                <a:gd name="T94" fmla="*/ 725609 w 86"/>
                <a:gd name="T95" fmla="*/ 2249132 h 326"/>
                <a:gd name="T96" fmla="*/ 725609 w 86"/>
                <a:gd name="T97" fmla="*/ 2146665 h 326"/>
                <a:gd name="T98" fmla="*/ 961953 w 86"/>
                <a:gd name="T99" fmla="*/ 178340 h 326"/>
                <a:gd name="T100" fmla="*/ 961953 w 86"/>
                <a:gd name="T101" fmla="*/ 166518 h 326"/>
                <a:gd name="T102" fmla="*/ 541757 w 86"/>
                <a:gd name="T103" fmla="*/ 27052 h 326"/>
                <a:gd name="T104" fmla="*/ 114027 w 86"/>
                <a:gd name="T105" fmla="*/ 270369 h 326"/>
                <a:gd name="T106" fmla="*/ 114027 w 86"/>
                <a:gd name="T107" fmla="*/ 281766 h 326"/>
                <a:gd name="T108" fmla="*/ 391101 w 86"/>
                <a:gd name="T109" fmla="*/ 2146665 h 326"/>
                <a:gd name="T110" fmla="*/ 0 w 86"/>
                <a:gd name="T111" fmla="*/ 4150796 h 326"/>
                <a:gd name="T112" fmla="*/ 0 w 86"/>
                <a:gd name="T113" fmla="*/ 4161495 h 326"/>
                <a:gd name="T114" fmla="*/ 505128 w 86"/>
                <a:gd name="T115" fmla="*/ 4047117 h 326"/>
                <a:gd name="T116" fmla="*/ 1026436 w 86"/>
                <a:gd name="T117" fmla="*/ 4161495 h 326"/>
                <a:gd name="T118" fmla="*/ 1026436 w 86"/>
                <a:gd name="T119" fmla="*/ 4161495 h 326"/>
                <a:gd name="T120" fmla="*/ 998215 w 86"/>
                <a:gd name="T121" fmla="*/ 4150796 h 326"/>
                <a:gd name="T122" fmla="*/ 998215 w 86"/>
                <a:gd name="T123" fmla="*/ 4150796 h 3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"/>
                <a:gd name="T187" fmla="*/ 0 h 326"/>
                <a:gd name="T188" fmla="*/ 86 w 86"/>
                <a:gd name="T189" fmla="*/ 326 h 3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31" y="102"/>
                    <a:pt x="31" y="168"/>
                  </a:cubicBezTo>
                  <a:cubicBezTo>
                    <a:pt x="31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</a:path>
              </a:pathLst>
            </a:custGeom>
            <a:solidFill>
              <a:srgbClr val="73D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0" name="Freeform 2385">
              <a:extLst>
                <a:ext uri="{FF2B5EF4-FFF2-40B4-BE49-F238E27FC236}">
                  <a16:creationId xmlns:a16="http://schemas.microsoft.com/office/drawing/2014/main" id="{15A523F8-345C-4D66-B136-15E6646CF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1" y="1253"/>
              <a:ext cx="203" cy="770"/>
            </a:xfrm>
            <a:custGeom>
              <a:avLst/>
              <a:gdLst>
                <a:gd name="T0" fmla="*/ 986799 w 86"/>
                <a:gd name="T1" fmla="*/ 4134456 h 326"/>
                <a:gd name="T2" fmla="*/ 961953 w 86"/>
                <a:gd name="T3" fmla="*/ 4111013 h 326"/>
                <a:gd name="T4" fmla="*/ 939449 w 86"/>
                <a:gd name="T5" fmla="*/ 4086031 h 326"/>
                <a:gd name="T6" fmla="*/ 923180 w 86"/>
                <a:gd name="T7" fmla="*/ 4058885 h 326"/>
                <a:gd name="T8" fmla="*/ 903100 w 86"/>
                <a:gd name="T9" fmla="*/ 4031465 h 326"/>
                <a:gd name="T10" fmla="*/ 884778 w 86"/>
                <a:gd name="T11" fmla="*/ 3992932 h 326"/>
                <a:gd name="T12" fmla="*/ 864353 w 86"/>
                <a:gd name="T13" fmla="*/ 3955960 h 326"/>
                <a:gd name="T14" fmla="*/ 848082 w 86"/>
                <a:gd name="T15" fmla="*/ 3907691 h 326"/>
                <a:gd name="T16" fmla="*/ 837375 w 86"/>
                <a:gd name="T17" fmla="*/ 3512329 h 326"/>
                <a:gd name="T18" fmla="*/ 821109 w 86"/>
                <a:gd name="T19" fmla="*/ 3459312 h 326"/>
                <a:gd name="T20" fmla="*/ 809677 w 86"/>
                <a:gd name="T21" fmla="*/ 3393364 h 326"/>
                <a:gd name="T22" fmla="*/ 801024 w 86"/>
                <a:gd name="T23" fmla="*/ 3317793 h 326"/>
                <a:gd name="T24" fmla="*/ 784257 w 86"/>
                <a:gd name="T25" fmla="*/ 3241943 h 326"/>
                <a:gd name="T26" fmla="*/ 773706 w 86"/>
                <a:gd name="T27" fmla="*/ 3166601 h 326"/>
                <a:gd name="T28" fmla="*/ 773706 w 86"/>
                <a:gd name="T29" fmla="*/ 3091097 h 326"/>
                <a:gd name="T30" fmla="*/ 762345 w 86"/>
                <a:gd name="T31" fmla="*/ 3000083 h 326"/>
                <a:gd name="T32" fmla="*/ 746075 w 86"/>
                <a:gd name="T33" fmla="*/ 2912757 h 326"/>
                <a:gd name="T34" fmla="*/ 746075 w 86"/>
                <a:gd name="T35" fmla="*/ 2820843 h 326"/>
                <a:gd name="T36" fmla="*/ 734492 w 86"/>
                <a:gd name="T37" fmla="*/ 2729686 h 326"/>
                <a:gd name="T38" fmla="*/ 734492 w 86"/>
                <a:gd name="T39" fmla="*/ 2642347 h 326"/>
                <a:gd name="T40" fmla="*/ 725609 w 86"/>
                <a:gd name="T41" fmla="*/ 2539947 h 326"/>
                <a:gd name="T42" fmla="*/ 725609 w 86"/>
                <a:gd name="T43" fmla="*/ 2448080 h 326"/>
                <a:gd name="T44" fmla="*/ 725609 w 86"/>
                <a:gd name="T45" fmla="*/ 2350004 h 326"/>
                <a:gd name="T46" fmla="*/ 725609 w 86"/>
                <a:gd name="T47" fmla="*/ 2249132 h 326"/>
                <a:gd name="T48" fmla="*/ 961953 w 86"/>
                <a:gd name="T49" fmla="*/ 178340 h 326"/>
                <a:gd name="T50" fmla="*/ 541757 w 86"/>
                <a:gd name="T51" fmla="*/ 27052 h 326"/>
                <a:gd name="T52" fmla="*/ 114027 w 86"/>
                <a:gd name="T53" fmla="*/ 281766 h 326"/>
                <a:gd name="T54" fmla="*/ 0 w 86"/>
                <a:gd name="T55" fmla="*/ 4150796 h 326"/>
                <a:gd name="T56" fmla="*/ 505128 w 86"/>
                <a:gd name="T57" fmla="*/ 4047117 h 326"/>
                <a:gd name="T58" fmla="*/ 1026436 w 86"/>
                <a:gd name="T59" fmla="*/ 4161495 h 326"/>
                <a:gd name="T60" fmla="*/ 998215 w 86"/>
                <a:gd name="T61" fmla="*/ 4150796 h 326"/>
                <a:gd name="T62" fmla="*/ 327777 w 86"/>
                <a:gd name="T63" fmla="*/ 524224 h 326"/>
                <a:gd name="T64" fmla="*/ 557001 w 86"/>
                <a:gd name="T65" fmla="*/ 139467 h 326"/>
                <a:gd name="T66" fmla="*/ 801024 w 86"/>
                <a:gd name="T67" fmla="*/ 214943 h 326"/>
                <a:gd name="T68" fmla="*/ 481759 w 86"/>
                <a:gd name="T69" fmla="*/ 1508354 h 326"/>
                <a:gd name="T70" fmla="*/ 568747 w 86"/>
                <a:gd name="T71" fmla="*/ 3928167 h 326"/>
                <a:gd name="T72" fmla="*/ 505128 w 86"/>
                <a:gd name="T73" fmla="*/ 2182610 h 326"/>
                <a:gd name="T74" fmla="*/ 505128 w 86"/>
                <a:gd name="T75" fmla="*/ 2269579 h 326"/>
                <a:gd name="T76" fmla="*/ 505128 w 86"/>
                <a:gd name="T77" fmla="*/ 2448080 h 326"/>
                <a:gd name="T78" fmla="*/ 505128 w 86"/>
                <a:gd name="T79" fmla="*/ 2587507 h 326"/>
                <a:gd name="T80" fmla="*/ 521309 w 86"/>
                <a:gd name="T81" fmla="*/ 2691181 h 326"/>
                <a:gd name="T82" fmla="*/ 521309 w 86"/>
                <a:gd name="T83" fmla="*/ 2793792 h 326"/>
                <a:gd name="T84" fmla="*/ 532079 w 86"/>
                <a:gd name="T85" fmla="*/ 2869152 h 326"/>
                <a:gd name="T86" fmla="*/ 541757 w 86"/>
                <a:gd name="T87" fmla="*/ 2972132 h 326"/>
                <a:gd name="T88" fmla="*/ 541757 w 86"/>
                <a:gd name="T89" fmla="*/ 3063948 h 326"/>
                <a:gd name="T90" fmla="*/ 568747 w 86"/>
                <a:gd name="T91" fmla="*/ 3189881 h 326"/>
                <a:gd name="T92" fmla="*/ 568747 w 86"/>
                <a:gd name="T93" fmla="*/ 3253937 h 326"/>
                <a:gd name="T94" fmla="*/ 595696 w 86"/>
                <a:gd name="T95" fmla="*/ 3383439 h 326"/>
                <a:gd name="T96" fmla="*/ 607109 w 86"/>
                <a:gd name="T97" fmla="*/ 3459312 h 326"/>
                <a:gd name="T98" fmla="*/ 623378 w 86"/>
                <a:gd name="T99" fmla="*/ 3534883 h 326"/>
                <a:gd name="T100" fmla="*/ 643843 w 86"/>
                <a:gd name="T101" fmla="*/ 3944507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"/>
                <a:gd name="T154" fmla="*/ 0 h 326"/>
                <a:gd name="T155" fmla="*/ 86 w 86"/>
                <a:gd name="T156" fmla="*/ 326 h 3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26" y="102"/>
                    <a:pt x="26" y="168"/>
                  </a:cubicBezTo>
                  <a:cubicBezTo>
                    <a:pt x="26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  <a:moveTo>
                    <a:pt x="38" y="118"/>
                  </a:moveTo>
                  <a:cubicBezTo>
                    <a:pt x="36" y="88"/>
                    <a:pt x="31" y="61"/>
                    <a:pt x="26" y="41"/>
                  </a:cubicBezTo>
                  <a:cubicBezTo>
                    <a:pt x="23" y="33"/>
                    <a:pt x="22" y="15"/>
                    <a:pt x="34" y="12"/>
                  </a:cubicBezTo>
                  <a:cubicBezTo>
                    <a:pt x="37" y="12"/>
                    <a:pt x="40" y="12"/>
                    <a:pt x="44" y="11"/>
                  </a:cubicBezTo>
                  <a:cubicBezTo>
                    <a:pt x="50" y="11"/>
                    <a:pt x="55" y="10"/>
                    <a:pt x="60" y="11"/>
                  </a:cubicBezTo>
                  <a:cubicBezTo>
                    <a:pt x="64" y="11"/>
                    <a:pt x="64" y="15"/>
                    <a:pt x="63" y="17"/>
                  </a:cubicBezTo>
                  <a:cubicBezTo>
                    <a:pt x="51" y="38"/>
                    <a:pt x="44" y="77"/>
                    <a:pt x="41" y="119"/>
                  </a:cubicBezTo>
                  <a:cubicBezTo>
                    <a:pt x="40" y="135"/>
                    <a:pt x="39" y="133"/>
                    <a:pt x="38" y="118"/>
                  </a:cubicBezTo>
                  <a:close/>
                  <a:moveTo>
                    <a:pt x="51" y="309"/>
                  </a:moveTo>
                  <a:cubicBezTo>
                    <a:pt x="49" y="309"/>
                    <a:pt x="47" y="309"/>
                    <a:pt x="45" y="308"/>
                  </a:cubicBezTo>
                  <a:cubicBezTo>
                    <a:pt x="33" y="306"/>
                    <a:pt x="26" y="298"/>
                    <a:pt x="31" y="272"/>
                  </a:cubicBezTo>
                  <a:cubicBezTo>
                    <a:pt x="37" y="243"/>
                    <a:pt x="40" y="206"/>
                    <a:pt x="40" y="171"/>
                  </a:cubicBezTo>
                  <a:cubicBezTo>
                    <a:pt x="40" y="173"/>
                    <a:pt x="40" y="176"/>
                    <a:pt x="40" y="176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42" y="222"/>
                    <a:pt x="42" y="222"/>
                    <a:pt x="42" y="222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2" y="229"/>
                    <a:pt x="42" y="229"/>
                    <a:pt x="42" y="229"/>
                  </a:cubicBezTo>
                  <a:cubicBezTo>
                    <a:pt x="43" y="233"/>
                    <a:pt x="43" y="233"/>
                    <a:pt x="43" y="233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40"/>
                    <a:pt x="43" y="240"/>
                    <a:pt x="43" y="240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7" y="265"/>
                    <a:pt x="47" y="265"/>
                    <a:pt x="47" y="265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48" y="271"/>
                    <a:pt x="48" y="271"/>
                    <a:pt x="48" y="271"/>
                  </a:cubicBezTo>
                  <a:cubicBezTo>
                    <a:pt x="48" y="272"/>
                    <a:pt x="48" y="272"/>
                    <a:pt x="48" y="272"/>
                  </a:cubicBezTo>
                  <a:cubicBezTo>
                    <a:pt x="48" y="273"/>
                    <a:pt x="49" y="277"/>
                    <a:pt x="49" y="277"/>
                  </a:cubicBezTo>
                  <a:cubicBezTo>
                    <a:pt x="51" y="287"/>
                    <a:pt x="54" y="296"/>
                    <a:pt x="56" y="304"/>
                  </a:cubicBezTo>
                  <a:cubicBezTo>
                    <a:pt x="57" y="306"/>
                    <a:pt x="54" y="309"/>
                    <a:pt x="51" y="309"/>
                  </a:cubicBezTo>
                  <a:close/>
                </a:path>
              </a:pathLst>
            </a:custGeom>
            <a:solidFill>
              <a:srgbClr val="73B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1" name="Freeform 2386">
              <a:extLst>
                <a:ext uri="{FF2B5EF4-FFF2-40B4-BE49-F238E27FC236}">
                  <a16:creationId xmlns:a16="http://schemas.microsoft.com/office/drawing/2014/main" id="{1B311A08-F962-4548-9594-B2CD0D9E3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269"/>
              <a:ext cx="54" cy="95"/>
            </a:xfrm>
            <a:custGeom>
              <a:avLst/>
              <a:gdLst>
                <a:gd name="T0" fmla="*/ 0 w 23"/>
                <a:gd name="T1" fmla="*/ 57591 h 40"/>
                <a:gd name="T2" fmla="*/ 275168 w 23"/>
                <a:gd name="T3" fmla="*/ 78810 h 40"/>
                <a:gd name="T4" fmla="*/ 117201 w 23"/>
                <a:gd name="T5" fmla="*/ 543400 h 40"/>
                <a:gd name="T6" fmla="*/ 214368 w 23"/>
                <a:gd name="T7" fmla="*/ 96337 h 40"/>
                <a:gd name="T8" fmla="*/ 0 w 23"/>
                <a:gd name="T9" fmla="*/ 5759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0"/>
                <a:gd name="T17" fmla="*/ 23 w 23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0">
                  <a:moveTo>
                    <a:pt x="0" y="4"/>
                  </a:moveTo>
                  <a:cubicBezTo>
                    <a:pt x="10" y="3"/>
                    <a:pt x="23" y="0"/>
                    <a:pt x="23" y="6"/>
                  </a:cubicBezTo>
                  <a:cubicBezTo>
                    <a:pt x="23" y="13"/>
                    <a:pt x="13" y="23"/>
                    <a:pt x="10" y="40"/>
                  </a:cubicBezTo>
                  <a:cubicBezTo>
                    <a:pt x="12" y="23"/>
                    <a:pt x="20" y="9"/>
                    <a:pt x="18" y="7"/>
                  </a:cubicBezTo>
                  <a:cubicBezTo>
                    <a:pt x="15" y="3"/>
                    <a:pt x="2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2" name="Freeform 2387">
              <a:extLst>
                <a:ext uri="{FF2B5EF4-FFF2-40B4-BE49-F238E27FC236}">
                  <a16:creationId xmlns:a16="http://schemas.microsoft.com/office/drawing/2014/main" id="{B22F6D35-9972-402D-A001-7891FE32D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1293"/>
              <a:ext cx="78" cy="728"/>
            </a:xfrm>
            <a:custGeom>
              <a:avLst/>
              <a:gdLst>
                <a:gd name="T0" fmla="*/ 0 w 33"/>
                <a:gd name="T1" fmla="*/ 0 h 308"/>
                <a:gd name="T2" fmla="*/ 0 w 33"/>
                <a:gd name="T3" fmla="*/ 0 h 308"/>
                <a:gd name="T4" fmla="*/ 310743 w 33"/>
                <a:gd name="T5" fmla="*/ 1943422 h 308"/>
                <a:gd name="T6" fmla="*/ 27213 w 33"/>
                <a:gd name="T7" fmla="*/ 3847915 h 308"/>
                <a:gd name="T8" fmla="*/ 27213 w 33"/>
                <a:gd name="T9" fmla="*/ 3962839 h 308"/>
                <a:gd name="T10" fmla="*/ 423762 w 33"/>
                <a:gd name="T11" fmla="*/ 1943422 h 308"/>
                <a:gd name="T12" fmla="*/ 0 w 33"/>
                <a:gd name="T13" fmla="*/ 0 h 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08"/>
                <a:gd name="T23" fmla="*/ 33 w 33"/>
                <a:gd name="T24" fmla="*/ 308 h 3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0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20"/>
                    <a:pt x="24" y="80"/>
                    <a:pt x="24" y="151"/>
                  </a:cubicBezTo>
                  <a:cubicBezTo>
                    <a:pt x="24" y="219"/>
                    <a:pt x="15" y="276"/>
                    <a:pt x="2" y="299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19" y="299"/>
                    <a:pt x="33" y="232"/>
                    <a:pt x="33" y="151"/>
                  </a:cubicBezTo>
                  <a:cubicBezTo>
                    <a:pt x="33" y="85"/>
                    <a:pt x="26" y="31"/>
                    <a:pt x="0" y="0"/>
                  </a:cubicBezTo>
                  <a:close/>
                </a:path>
              </a:pathLst>
            </a:custGeom>
            <a:solidFill>
              <a:srgbClr val="73D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3" name="Freeform 2388">
              <a:extLst>
                <a:ext uri="{FF2B5EF4-FFF2-40B4-BE49-F238E27FC236}">
                  <a16:creationId xmlns:a16="http://schemas.microsoft.com/office/drawing/2014/main" id="{0591EA95-10F5-41E8-92C7-95347D572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1662"/>
              <a:ext cx="19" cy="146"/>
            </a:xfrm>
            <a:custGeom>
              <a:avLst/>
              <a:gdLst>
                <a:gd name="T0" fmla="*/ 0 w 8"/>
                <a:gd name="T1" fmla="*/ 719549 h 62"/>
                <a:gd name="T2" fmla="*/ 78810 w 8"/>
                <a:gd name="T3" fmla="*/ 719549 h 62"/>
                <a:gd name="T4" fmla="*/ 96337 w 8"/>
                <a:gd name="T5" fmla="*/ 483048 h 62"/>
                <a:gd name="T6" fmla="*/ 78810 w 8"/>
                <a:gd name="T7" fmla="*/ 73857 h 62"/>
                <a:gd name="T8" fmla="*/ 0 w 8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2"/>
                <a:gd name="T17" fmla="*/ 8 w 8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2">
                  <a:moveTo>
                    <a:pt x="0" y="58"/>
                  </a:moveTo>
                  <a:cubicBezTo>
                    <a:pt x="2" y="49"/>
                    <a:pt x="4" y="55"/>
                    <a:pt x="6" y="58"/>
                  </a:cubicBezTo>
                  <a:cubicBezTo>
                    <a:pt x="8" y="62"/>
                    <a:pt x="7" y="39"/>
                    <a:pt x="7" y="3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3B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4" name="Oval 2389">
              <a:extLst>
                <a:ext uri="{FF2B5EF4-FFF2-40B4-BE49-F238E27FC236}">
                  <a16:creationId xmlns:a16="http://schemas.microsoft.com/office/drawing/2014/main" id="{493440F7-D240-4B80-BA02-64BF7964D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9" y="1277"/>
              <a:ext cx="153" cy="746"/>
            </a:xfrm>
            <a:prstGeom prst="ellipse">
              <a:avLst/>
            </a:prstGeom>
            <a:solidFill>
              <a:srgbClr val="73F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5" name="Freeform 2390">
              <a:extLst>
                <a:ext uri="{FF2B5EF4-FFF2-40B4-BE49-F238E27FC236}">
                  <a16:creationId xmlns:a16="http://schemas.microsoft.com/office/drawing/2014/main" id="{6A98522A-5401-4421-9942-18960DF5D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1305"/>
              <a:ext cx="137" cy="718"/>
            </a:xfrm>
            <a:custGeom>
              <a:avLst/>
              <a:gdLst>
                <a:gd name="T0" fmla="*/ 460221 w 58"/>
                <a:gd name="T1" fmla="*/ 0 h 304"/>
                <a:gd name="T2" fmla="*/ 588250 w 58"/>
                <a:gd name="T3" fmla="*/ 1404108 h 304"/>
                <a:gd name="T4" fmla="*/ 139485 w 58"/>
                <a:gd name="T5" fmla="*/ 3419246 h 304"/>
                <a:gd name="T6" fmla="*/ 0 w 58"/>
                <a:gd name="T7" fmla="*/ 3267861 h 304"/>
                <a:gd name="T8" fmla="*/ 281908 w 58"/>
                <a:gd name="T9" fmla="*/ 3879186 h 304"/>
                <a:gd name="T10" fmla="*/ 741257 w 58"/>
                <a:gd name="T11" fmla="*/ 1864110 h 304"/>
                <a:gd name="T12" fmla="*/ 460221 w 58"/>
                <a:gd name="T13" fmla="*/ 0 h 3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304"/>
                <a:gd name="T23" fmla="*/ 58 w 58"/>
                <a:gd name="T24" fmla="*/ 304 h 3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304">
                  <a:moveTo>
                    <a:pt x="36" y="0"/>
                  </a:moveTo>
                  <a:cubicBezTo>
                    <a:pt x="42" y="29"/>
                    <a:pt x="46" y="67"/>
                    <a:pt x="46" y="110"/>
                  </a:cubicBezTo>
                  <a:cubicBezTo>
                    <a:pt x="46" y="198"/>
                    <a:pt x="30" y="268"/>
                    <a:pt x="11" y="268"/>
                  </a:cubicBezTo>
                  <a:cubicBezTo>
                    <a:pt x="6" y="268"/>
                    <a:pt x="4" y="264"/>
                    <a:pt x="0" y="256"/>
                  </a:cubicBezTo>
                  <a:cubicBezTo>
                    <a:pt x="6" y="286"/>
                    <a:pt x="12" y="304"/>
                    <a:pt x="22" y="304"/>
                  </a:cubicBezTo>
                  <a:cubicBezTo>
                    <a:pt x="42" y="304"/>
                    <a:pt x="58" y="234"/>
                    <a:pt x="58" y="146"/>
                  </a:cubicBezTo>
                  <a:cubicBezTo>
                    <a:pt x="58" y="81"/>
                    <a:pt x="49" y="24"/>
                    <a:pt x="36" y="0"/>
                  </a:cubicBezTo>
                  <a:close/>
                </a:path>
              </a:pathLst>
            </a:custGeom>
            <a:solidFill>
              <a:srgbClr val="72EA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6" name="Freeform 2391">
              <a:extLst>
                <a:ext uri="{FF2B5EF4-FFF2-40B4-BE49-F238E27FC236}">
                  <a16:creationId xmlns:a16="http://schemas.microsoft.com/office/drawing/2014/main" id="{C498C335-67DB-4E5F-AD1E-DA2019DAC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1293"/>
              <a:ext cx="121" cy="730"/>
            </a:xfrm>
            <a:custGeom>
              <a:avLst/>
              <a:gdLst>
                <a:gd name="T0" fmla="*/ 350314 w 51"/>
                <a:gd name="T1" fmla="*/ 0 h 309"/>
                <a:gd name="T2" fmla="*/ 605543 w 51"/>
                <a:gd name="T3" fmla="*/ 1813270 h 309"/>
                <a:gd name="T4" fmla="*/ 157483 w 51"/>
                <a:gd name="T5" fmla="*/ 3878509 h 309"/>
                <a:gd name="T6" fmla="*/ 0 w 51"/>
                <a:gd name="T7" fmla="*/ 3748332 h 309"/>
                <a:gd name="T8" fmla="*/ 202599 w 51"/>
                <a:gd name="T9" fmla="*/ 3953956 h 309"/>
                <a:gd name="T10" fmla="*/ 683804 w 51"/>
                <a:gd name="T11" fmla="*/ 1932915 h 309"/>
                <a:gd name="T12" fmla="*/ 350314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7" name="Freeform 2392">
              <a:extLst>
                <a:ext uri="{FF2B5EF4-FFF2-40B4-BE49-F238E27FC236}">
                  <a16:creationId xmlns:a16="http://schemas.microsoft.com/office/drawing/2014/main" id="{CDFA3489-C371-41AD-80AA-A8E23754A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281"/>
              <a:ext cx="85" cy="669"/>
            </a:xfrm>
            <a:custGeom>
              <a:avLst/>
              <a:gdLst>
                <a:gd name="T0" fmla="*/ 114190 w 36"/>
                <a:gd name="T1" fmla="*/ 3351966 h 283"/>
                <a:gd name="T2" fmla="*/ 90787 w 36"/>
                <a:gd name="T3" fmla="*/ 1994227 h 283"/>
                <a:gd name="T4" fmla="*/ 392280 w 36"/>
                <a:gd name="T5" fmla="*/ 11517 h 283"/>
                <a:gd name="T6" fmla="*/ 459000 w 36"/>
                <a:gd name="T7" fmla="*/ 64361 h 283"/>
                <a:gd name="T8" fmla="*/ 366980 w 36"/>
                <a:gd name="T9" fmla="*/ 0 h 283"/>
                <a:gd name="T10" fmla="*/ 0 w 36"/>
                <a:gd name="T11" fmla="*/ 1933991 h 283"/>
                <a:gd name="T12" fmla="*/ 114190 w 36"/>
                <a:gd name="T13" fmla="*/ 3389123 h 283"/>
                <a:gd name="T14" fmla="*/ 114190 w 36"/>
                <a:gd name="T15" fmla="*/ 3351966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83"/>
                <a:gd name="T26" fmla="*/ 36 w 36"/>
                <a:gd name="T27" fmla="*/ 283 h 2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83">
                  <a:moveTo>
                    <a:pt x="9" y="260"/>
                  </a:moveTo>
                  <a:cubicBezTo>
                    <a:pt x="5" y="232"/>
                    <a:pt x="7" y="195"/>
                    <a:pt x="7" y="155"/>
                  </a:cubicBezTo>
                  <a:cubicBezTo>
                    <a:pt x="7" y="75"/>
                    <a:pt x="13" y="1"/>
                    <a:pt x="31" y="1"/>
                  </a:cubicBezTo>
                  <a:cubicBezTo>
                    <a:pt x="32" y="1"/>
                    <a:pt x="36" y="5"/>
                    <a:pt x="36" y="5"/>
                  </a:cubicBezTo>
                  <a:cubicBezTo>
                    <a:pt x="33" y="2"/>
                    <a:pt x="32" y="0"/>
                    <a:pt x="29" y="0"/>
                  </a:cubicBezTo>
                  <a:cubicBezTo>
                    <a:pt x="11" y="0"/>
                    <a:pt x="0" y="70"/>
                    <a:pt x="0" y="150"/>
                  </a:cubicBezTo>
                  <a:cubicBezTo>
                    <a:pt x="0" y="195"/>
                    <a:pt x="3" y="235"/>
                    <a:pt x="9" y="263"/>
                  </a:cubicBezTo>
                  <a:cubicBezTo>
                    <a:pt x="13" y="283"/>
                    <a:pt x="12" y="278"/>
                    <a:pt x="9" y="26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8" name="Freeform 2393">
              <a:extLst>
                <a:ext uri="{FF2B5EF4-FFF2-40B4-BE49-F238E27FC236}">
                  <a16:creationId xmlns:a16="http://schemas.microsoft.com/office/drawing/2014/main" id="{6475192B-8997-4AD1-A55F-924E5536C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002"/>
              <a:ext cx="192" cy="21"/>
            </a:xfrm>
            <a:custGeom>
              <a:avLst/>
              <a:gdLst>
                <a:gd name="T0" fmla="*/ 0 w 81"/>
                <a:gd name="T1" fmla="*/ 90410 h 9"/>
                <a:gd name="T2" fmla="*/ 0 w 81"/>
                <a:gd name="T3" fmla="*/ 100221 h 9"/>
                <a:gd name="T4" fmla="*/ 531093 w 81"/>
                <a:gd name="T5" fmla="*/ 0 h 9"/>
                <a:gd name="T6" fmla="*/ 1075468 w 81"/>
                <a:gd name="T7" fmla="*/ 100221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9"/>
                <a:gd name="T14" fmla="*/ 81 w 8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9"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0" y="3"/>
                    <a:pt x="24" y="0"/>
                    <a:pt x="40" y="0"/>
                  </a:cubicBezTo>
                  <a:cubicBezTo>
                    <a:pt x="56" y="0"/>
                    <a:pt x="70" y="4"/>
                    <a:pt x="81" y="9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9" name="Freeform 2394">
              <a:extLst>
                <a:ext uri="{FF2B5EF4-FFF2-40B4-BE49-F238E27FC236}">
                  <a16:creationId xmlns:a16="http://schemas.microsoft.com/office/drawing/2014/main" id="{2AEDD5FC-8949-4B91-99AD-765373729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1253"/>
              <a:ext cx="177" cy="45"/>
            </a:xfrm>
            <a:custGeom>
              <a:avLst/>
              <a:gdLst>
                <a:gd name="T0" fmla="*/ 858308 w 75"/>
                <a:gd name="T1" fmla="*/ 154269 h 19"/>
                <a:gd name="T2" fmla="*/ 429355 w 75"/>
                <a:gd name="T3" fmla="*/ 27502 h 19"/>
                <a:gd name="T4" fmla="*/ 0 w 75"/>
                <a:gd name="T5" fmla="*/ 250472 h 19"/>
                <a:gd name="T6" fmla="*/ 0 60000 65536"/>
                <a:gd name="T7" fmla="*/ 0 60000 65536"/>
                <a:gd name="T8" fmla="*/ 0 60000 65536"/>
                <a:gd name="T9" fmla="*/ 0 w 75"/>
                <a:gd name="T10" fmla="*/ 0 h 19"/>
                <a:gd name="T11" fmla="*/ 75 w 7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" h="19">
                  <a:moveTo>
                    <a:pt x="68" y="12"/>
                  </a:moveTo>
                  <a:cubicBezTo>
                    <a:pt x="75" y="4"/>
                    <a:pt x="49" y="0"/>
                    <a:pt x="34" y="2"/>
                  </a:cubicBezTo>
                  <a:cubicBezTo>
                    <a:pt x="12" y="4"/>
                    <a:pt x="2" y="1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60" name="Oval 2395">
              <a:extLst>
                <a:ext uri="{FF2B5EF4-FFF2-40B4-BE49-F238E27FC236}">
                  <a16:creationId xmlns:a16="http://schemas.microsoft.com/office/drawing/2014/main" id="{CCC8E877-27F3-4AFE-8BAE-56B12B54F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9" y="1277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61" name="Oval 2396">
              <a:extLst>
                <a:ext uri="{FF2B5EF4-FFF2-40B4-BE49-F238E27FC236}">
                  <a16:creationId xmlns:a16="http://schemas.microsoft.com/office/drawing/2014/main" id="{5B7CC9BF-A7D5-4BEA-B709-7390EB2FC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277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62" name="Freeform 2397">
              <a:extLst>
                <a:ext uri="{FF2B5EF4-FFF2-40B4-BE49-F238E27FC236}">
                  <a16:creationId xmlns:a16="http://schemas.microsoft.com/office/drawing/2014/main" id="{C9FCE7DA-AE82-4EF3-AFEB-6A890F6A1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236"/>
              <a:ext cx="361" cy="787"/>
            </a:xfrm>
            <a:custGeom>
              <a:avLst/>
              <a:gdLst>
                <a:gd name="T0" fmla="*/ 1663799 w 153"/>
                <a:gd name="T1" fmla="*/ 2249475 h 333"/>
                <a:gd name="T2" fmla="*/ 1663799 w 153"/>
                <a:gd name="T3" fmla="*/ 2392359 h 333"/>
                <a:gd name="T4" fmla="*/ 1663799 w 153"/>
                <a:gd name="T5" fmla="*/ 2488735 h 333"/>
                <a:gd name="T6" fmla="*/ 1663799 w 153"/>
                <a:gd name="T7" fmla="*/ 2592901 h 333"/>
                <a:gd name="T8" fmla="*/ 1663799 w 153"/>
                <a:gd name="T9" fmla="*/ 2696198 h 333"/>
                <a:gd name="T10" fmla="*/ 1652080 w 153"/>
                <a:gd name="T11" fmla="*/ 2799210 h 333"/>
                <a:gd name="T12" fmla="*/ 1652080 w 153"/>
                <a:gd name="T13" fmla="*/ 2891892 h 333"/>
                <a:gd name="T14" fmla="*/ 1640679 w 153"/>
                <a:gd name="T15" fmla="*/ 2979187 h 333"/>
                <a:gd name="T16" fmla="*/ 1625179 w 153"/>
                <a:gd name="T17" fmla="*/ 3070538 h 333"/>
                <a:gd name="T18" fmla="*/ 1625179 w 153"/>
                <a:gd name="T19" fmla="*/ 3158359 h 333"/>
                <a:gd name="T20" fmla="*/ 1615876 w 153"/>
                <a:gd name="T21" fmla="*/ 3249641 h 333"/>
                <a:gd name="T22" fmla="*/ 1605159 w 153"/>
                <a:gd name="T23" fmla="*/ 3326018 h 333"/>
                <a:gd name="T24" fmla="*/ 1588910 w 153"/>
                <a:gd name="T25" fmla="*/ 3420257 h 333"/>
                <a:gd name="T26" fmla="*/ 1577197 w 153"/>
                <a:gd name="T27" fmla="*/ 3496045 h 333"/>
                <a:gd name="T28" fmla="*/ 1565794 w 153"/>
                <a:gd name="T29" fmla="*/ 3560182 h 333"/>
                <a:gd name="T30" fmla="*/ 1550297 w 153"/>
                <a:gd name="T31" fmla="*/ 3636498 h 333"/>
                <a:gd name="T32" fmla="*/ 1540944 w 153"/>
                <a:gd name="T33" fmla="*/ 3701535 h 333"/>
                <a:gd name="T34" fmla="*/ 1523389 w 153"/>
                <a:gd name="T35" fmla="*/ 3779408 h 333"/>
                <a:gd name="T36" fmla="*/ 1502163 w 153"/>
                <a:gd name="T37" fmla="*/ 3827824 h 333"/>
                <a:gd name="T38" fmla="*/ 1486825 w 153"/>
                <a:gd name="T39" fmla="*/ 3892124 h 333"/>
                <a:gd name="T40" fmla="*/ 1475424 w 153"/>
                <a:gd name="T41" fmla="*/ 3947726 h 333"/>
                <a:gd name="T42" fmla="*/ 1448518 w 153"/>
                <a:gd name="T43" fmla="*/ 3995511 h 333"/>
                <a:gd name="T44" fmla="*/ 1438630 w 153"/>
                <a:gd name="T45" fmla="*/ 4044088 h 333"/>
                <a:gd name="T46" fmla="*/ 1411954 w 153"/>
                <a:gd name="T47" fmla="*/ 4087822 h 333"/>
                <a:gd name="T48" fmla="*/ 1400534 w 153"/>
                <a:gd name="T49" fmla="*/ 4126881 h 333"/>
                <a:gd name="T50" fmla="*/ 1373607 w 153"/>
                <a:gd name="T51" fmla="*/ 4163605 h 333"/>
                <a:gd name="T52" fmla="*/ 1348755 w 153"/>
                <a:gd name="T53" fmla="*/ 4202693 h 333"/>
                <a:gd name="T54" fmla="*/ 1337064 w 153"/>
                <a:gd name="T55" fmla="*/ 4229806 h 333"/>
                <a:gd name="T56" fmla="*/ 1310135 w 153"/>
                <a:gd name="T57" fmla="*/ 4239758 h 333"/>
                <a:gd name="T58" fmla="*/ 1290115 w 153"/>
                <a:gd name="T59" fmla="*/ 4266993 h 333"/>
                <a:gd name="T60" fmla="*/ 1273870 w 153"/>
                <a:gd name="T61" fmla="*/ 4278477 h 333"/>
                <a:gd name="T62" fmla="*/ 1250539 w 153"/>
                <a:gd name="T63" fmla="*/ 4278477 h 333"/>
                <a:gd name="T64" fmla="*/ 1690766 w 153"/>
                <a:gd name="T65" fmla="*/ 3947726 h 333"/>
                <a:gd name="T66" fmla="*/ 1706933 w 153"/>
                <a:gd name="T67" fmla="*/ 423446 h 333"/>
                <a:gd name="T68" fmla="*/ 857054 w 153"/>
                <a:gd name="T69" fmla="*/ 0 h 3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3"/>
                <a:gd name="T106" fmla="*/ 0 h 333"/>
                <a:gd name="T107" fmla="*/ 153 w 153"/>
                <a:gd name="T108" fmla="*/ 333 h 3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3" h="333">
                  <a:moveTo>
                    <a:pt x="97" y="17"/>
                  </a:moveTo>
                  <a:cubicBezTo>
                    <a:pt x="117" y="17"/>
                    <a:pt x="132" y="88"/>
                    <a:pt x="132" y="175"/>
                  </a:cubicBezTo>
                  <a:cubicBezTo>
                    <a:pt x="132" y="178"/>
                    <a:pt x="132" y="181"/>
                    <a:pt x="132" y="183"/>
                  </a:cubicBezTo>
                  <a:cubicBezTo>
                    <a:pt x="132" y="184"/>
                    <a:pt x="132" y="185"/>
                    <a:pt x="132" y="186"/>
                  </a:cubicBezTo>
                  <a:cubicBezTo>
                    <a:pt x="132" y="188"/>
                    <a:pt x="132" y="189"/>
                    <a:pt x="132" y="191"/>
                  </a:cubicBezTo>
                  <a:cubicBezTo>
                    <a:pt x="132" y="192"/>
                    <a:pt x="132" y="193"/>
                    <a:pt x="132" y="194"/>
                  </a:cubicBezTo>
                  <a:cubicBezTo>
                    <a:pt x="132" y="196"/>
                    <a:pt x="132" y="197"/>
                    <a:pt x="132" y="199"/>
                  </a:cubicBezTo>
                  <a:cubicBezTo>
                    <a:pt x="132" y="200"/>
                    <a:pt x="132" y="201"/>
                    <a:pt x="132" y="202"/>
                  </a:cubicBezTo>
                  <a:cubicBezTo>
                    <a:pt x="132" y="204"/>
                    <a:pt x="132" y="205"/>
                    <a:pt x="132" y="207"/>
                  </a:cubicBezTo>
                  <a:cubicBezTo>
                    <a:pt x="132" y="208"/>
                    <a:pt x="132" y="209"/>
                    <a:pt x="132" y="210"/>
                  </a:cubicBezTo>
                  <a:cubicBezTo>
                    <a:pt x="132" y="211"/>
                    <a:pt x="131" y="213"/>
                    <a:pt x="131" y="214"/>
                  </a:cubicBezTo>
                  <a:cubicBezTo>
                    <a:pt x="131" y="215"/>
                    <a:pt x="131" y="216"/>
                    <a:pt x="131" y="218"/>
                  </a:cubicBezTo>
                  <a:cubicBezTo>
                    <a:pt x="131" y="219"/>
                    <a:pt x="131" y="220"/>
                    <a:pt x="131" y="222"/>
                  </a:cubicBezTo>
                  <a:cubicBezTo>
                    <a:pt x="131" y="223"/>
                    <a:pt x="131" y="224"/>
                    <a:pt x="131" y="225"/>
                  </a:cubicBezTo>
                  <a:cubicBezTo>
                    <a:pt x="131" y="226"/>
                    <a:pt x="130" y="228"/>
                    <a:pt x="130" y="229"/>
                  </a:cubicBezTo>
                  <a:cubicBezTo>
                    <a:pt x="130" y="230"/>
                    <a:pt x="130" y="231"/>
                    <a:pt x="130" y="232"/>
                  </a:cubicBezTo>
                  <a:cubicBezTo>
                    <a:pt x="130" y="233"/>
                    <a:pt x="130" y="235"/>
                    <a:pt x="130" y="236"/>
                  </a:cubicBezTo>
                  <a:cubicBezTo>
                    <a:pt x="130" y="237"/>
                    <a:pt x="130" y="238"/>
                    <a:pt x="129" y="239"/>
                  </a:cubicBezTo>
                  <a:cubicBezTo>
                    <a:pt x="129" y="240"/>
                    <a:pt x="129" y="242"/>
                    <a:pt x="129" y="243"/>
                  </a:cubicBezTo>
                  <a:cubicBezTo>
                    <a:pt x="129" y="244"/>
                    <a:pt x="129" y="245"/>
                    <a:pt x="129" y="246"/>
                  </a:cubicBezTo>
                  <a:cubicBezTo>
                    <a:pt x="129" y="247"/>
                    <a:pt x="128" y="248"/>
                    <a:pt x="128" y="250"/>
                  </a:cubicBezTo>
                  <a:cubicBezTo>
                    <a:pt x="128" y="251"/>
                    <a:pt x="128" y="252"/>
                    <a:pt x="128" y="253"/>
                  </a:cubicBezTo>
                  <a:cubicBezTo>
                    <a:pt x="128" y="254"/>
                    <a:pt x="128" y="255"/>
                    <a:pt x="127" y="256"/>
                  </a:cubicBezTo>
                  <a:cubicBezTo>
                    <a:pt x="127" y="257"/>
                    <a:pt x="127" y="258"/>
                    <a:pt x="127" y="259"/>
                  </a:cubicBezTo>
                  <a:cubicBezTo>
                    <a:pt x="127" y="260"/>
                    <a:pt x="127" y="261"/>
                    <a:pt x="127" y="263"/>
                  </a:cubicBezTo>
                  <a:cubicBezTo>
                    <a:pt x="126" y="264"/>
                    <a:pt x="126" y="265"/>
                    <a:pt x="126" y="266"/>
                  </a:cubicBezTo>
                  <a:cubicBezTo>
                    <a:pt x="126" y="267"/>
                    <a:pt x="126" y="268"/>
                    <a:pt x="126" y="269"/>
                  </a:cubicBezTo>
                  <a:cubicBezTo>
                    <a:pt x="125" y="270"/>
                    <a:pt x="125" y="271"/>
                    <a:pt x="125" y="272"/>
                  </a:cubicBezTo>
                  <a:cubicBezTo>
                    <a:pt x="125" y="273"/>
                    <a:pt x="125" y="274"/>
                    <a:pt x="125" y="275"/>
                  </a:cubicBezTo>
                  <a:cubicBezTo>
                    <a:pt x="124" y="276"/>
                    <a:pt x="124" y="277"/>
                    <a:pt x="124" y="277"/>
                  </a:cubicBezTo>
                  <a:cubicBezTo>
                    <a:pt x="124" y="278"/>
                    <a:pt x="124" y="279"/>
                    <a:pt x="124" y="280"/>
                  </a:cubicBezTo>
                  <a:cubicBezTo>
                    <a:pt x="123" y="281"/>
                    <a:pt x="123" y="282"/>
                    <a:pt x="123" y="283"/>
                  </a:cubicBezTo>
                  <a:cubicBezTo>
                    <a:pt x="123" y="284"/>
                    <a:pt x="123" y="285"/>
                    <a:pt x="122" y="286"/>
                  </a:cubicBezTo>
                  <a:cubicBezTo>
                    <a:pt x="122" y="287"/>
                    <a:pt x="122" y="288"/>
                    <a:pt x="122" y="288"/>
                  </a:cubicBezTo>
                  <a:cubicBezTo>
                    <a:pt x="122" y="289"/>
                    <a:pt x="121" y="290"/>
                    <a:pt x="121" y="291"/>
                  </a:cubicBezTo>
                  <a:cubicBezTo>
                    <a:pt x="121" y="292"/>
                    <a:pt x="121" y="293"/>
                    <a:pt x="121" y="294"/>
                  </a:cubicBezTo>
                  <a:cubicBezTo>
                    <a:pt x="120" y="294"/>
                    <a:pt x="120" y="295"/>
                    <a:pt x="120" y="296"/>
                  </a:cubicBezTo>
                  <a:cubicBezTo>
                    <a:pt x="120" y="297"/>
                    <a:pt x="119" y="298"/>
                    <a:pt x="119" y="298"/>
                  </a:cubicBezTo>
                  <a:cubicBezTo>
                    <a:pt x="119" y="299"/>
                    <a:pt x="119" y="300"/>
                    <a:pt x="119" y="301"/>
                  </a:cubicBezTo>
                  <a:cubicBezTo>
                    <a:pt x="118" y="301"/>
                    <a:pt x="118" y="302"/>
                    <a:pt x="118" y="303"/>
                  </a:cubicBezTo>
                  <a:cubicBezTo>
                    <a:pt x="118" y="304"/>
                    <a:pt x="117" y="304"/>
                    <a:pt x="117" y="305"/>
                  </a:cubicBezTo>
                  <a:cubicBezTo>
                    <a:pt x="117" y="306"/>
                    <a:pt x="117" y="307"/>
                    <a:pt x="117" y="307"/>
                  </a:cubicBezTo>
                  <a:cubicBezTo>
                    <a:pt x="116" y="308"/>
                    <a:pt x="116" y="309"/>
                    <a:pt x="116" y="309"/>
                  </a:cubicBezTo>
                  <a:cubicBezTo>
                    <a:pt x="116" y="310"/>
                    <a:pt x="115" y="311"/>
                    <a:pt x="115" y="311"/>
                  </a:cubicBezTo>
                  <a:cubicBezTo>
                    <a:pt x="115" y="312"/>
                    <a:pt x="115" y="312"/>
                    <a:pt x="114" y="313"/>
                  </a:cubicBezTo>
                  <a:cubicBezTo>
                    <a:pt x="114" y="314"/>
                    <a:pt x="114" y="314"/>
                    <a:pt x="114" y="315"/>
                  </a:cubicBezTo>
                  <a:cubicBezTo>
                    <a:pt x="113" y="316"/>
                    <a:pt x="113" y="316"/>
                    <a:pt x="113" y="317"/>
                  </a:cubicBezTo>
                  <a:cubicBezTo>
                    <a:pt x="112" y="318"/>
                    <a:pt x="112" y="318"/>
                    <a:pt x="112" y="318"/>
                  </a:cubicBezTo>
                  <a:cubicBezTo>
                    <a:pt x="112" y="319"/>
                    <a:pt x="112" y="319"/>
                    <a:pt x="111" y="320"/>
                  </a:cubicBezTo>
                  <a:cubicBezTo>
                    <a:pt x="111" y="321"/>
                    <a:pt x="111" y="321"/>
                    <a:pt x="111" y="321"/>
                  </a:cubicBezTo>
                  <a:cubicBezTo>
                    <a:pt x="110" y="322"/>
                    <a:pt x="110" y="322"/>
                    <a:pt x="110" y="323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09" y="325"/>
                    <a:pt x="109" y="325"/>
                    <a:pt x="108" y="325"/>
                  </a:cubicBezTo>
                  <a:cubicBezTo>
                    <a:pt x="108" y="326"/>
                    <a:pt x="108" y="326"/>
                    <a:pt x="107" y="327"/>
                  </a:cubicBezTo>
                  <a:cubicBezTo>
                    <a:pt x="107" y="327"/>
                    <a:pt x="107" y="327"/>
                    <a:pt x="107" y="327"/>
                  </a:cubicBezTo>
                  <a:cubicBezTo>
                    <a:pt x="106" y="328"/>
                    <a:pt x="106" y="328"/>
                    <a:pt x="106" y="329"/>
                  </a:cubicBezTo>
                  <a:cubicBezTo>
                    <a:pt x="105" y="329"/>
                    <a:pt x="105" y="329"/>
                    <a:pt x="105" y="329"/>
                  </a:cubicBezTo>
                  <a:cubicBezTo>
                    <a:pt x="105" y="330"/>
                    <a:pt x="104" y="330"/>
                    <a:pt x="104" y="330"/>
                  </a:cubicBezTo>
                  <a:cubicBezTo>
                    <a:pt x="104" y="331"/>
                    <a:pt x="104" y="331"/>
                    <a:pt x="103" y="331"/>
                  </a:cubicBezTo>
                  <a:cubicBezTo>
                    <a:pt x="103" y="331"/>
                    <a:pt x="103" y="331"/>
                    <a:pt x="102" y="332"/>
                  </a:cubicBezTo>
                  <a:cubicBezTo>
                    <a:pt x="102" y="332"/>
                    <a:pt x="102" y="332"/>
                    <a:pt x="102" y="332"/>
                  </a:cubicBezTo>
                  <a:cubicBezTo>
                    <a:pt x="101" y="332"/>
                    <a:pt x="101" y="333"/>
                    <a:pt x="101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734" name="Rectangle 733">
            <a:extLst>
              <a:ext uri="{FF2B5EF4-FFF2-40B4-BE49-F238E27FC236}">
                <a16:creationId xmlns:a16="http://schemas.microsoft.com/office/drawing/2014/main" id="{12207B06-57B5-4F54-94C9-98D87AFA9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099" y="4576209"/>
            <a:ext cx="928688" cy="523220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8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LIC</a:t>
            </a:r>
          </a:p>
        </p:txBody>
      </p:sp>
      <p:sp>
        <p:nvSpPr>
          <p:cNvPr id="735" name="Rectangle 734">
            <a:extLst>
              <a:ext uri="{FF2B5EF4-FFF2-40B4-BE49-F238E27FC236}">
                <a16:creationId xmlns:a16="http://schemas.microsoft.com/office/drawing/2014/main" id="{E76CCFCB-BB6C-4D89-804C-6FD6A96FAC1B}"/>
              </a:ext>
            </a:extLst>
          </p:cNvPr>
          <p:cNvSpPr/>
          <p:nvPr/>
        </p:nvSpPr>
        <p:spPr>
          <a:xfrm>
            <a:off x="456099" y="2821769"/>
            <a:ext cx="928688" cy="523220"/>
          </a:xfrm>
          <a:prstGeom prst="rect">
            <a:avLst/>
          </a:prstGeom>
          <a:ln>
            <a:noFill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fr-FR" sz="28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LEC</a:t>
            </a:r>
          </a:p>
        </p:txBody>
      </p:sp>
    </p:spTree>
    <p:extLst>
      <p:ext uri="{BB962C8B-B14F-4D97-AF65-F5344CB8AC3E}">
        <p14:creationId xmlns:p14="http://schemas.microsoft.com/office/powerpoint/2010/main" val="301489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3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304800" y="214290"/>
            <a:ext cx="8686800" cy="838200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fr-FR" sz="28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Potentiels membranaires : mise en évidence expérimentale &amp; caractéristiques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BF6D40C7-749E-6A8A-E7B6-196E9794DE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5</a:t>
            </a:fld>
            <a:endParaRPr lang="fr-FR"/>
          </a:p>
        </p:txBody>
      </p:sp>
      <p:sp>
        <p:nvSpPr>
          <p:cNvPr id="9219" name="ZoneTexte 5"/>
          <p:cNvSpPr txBox="1">
            <a:spLocks noChangeArrowheads="1"/>
          </p:cNvSpPr>
          <p:nvPr/>
        </p:nvSpPr>
        <p:spPr bwMode="auto">
          <a:xfrm>
            <a:off x="538163" y="1658938"/>
            <a:ext cx="47625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3200" dirty="0"/>
              <a:t>1. Dispositif expérimental</a:t>
            </a:r>
          </a:p>
        </p:txBody>
      </p:sp>
      <p:sp>
        <p:nvSpPr>
          <p:cNvPr id="5" name="ZoneTexte 5"/>
          <p:cNvSpPr txBox="1">
            <a:spLocks noChangeArrowheads="1"/>
          </p:cNvSpPr>
          <p:nvPr/>
        </p:nvSpPr>
        <p:spPr bwMode="auto">
          <a:xfrm>
            <a:off x="1" y="3429000"/>
            <a:ext cx="9144000" cy="10772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fr-FR" sz="3200" dirty="0"/>
              <a:t>Pour visualiser la réponse électrique on utilise </a:t>
            </a:r>
          </a:p>
          <a:p>
            <a:pPr algn="ctr"/>
            <a:r>
              <a:rPr lang="fr-FR" sz="3200" dirty="0">
                <a:solidFill>
                  <a:srgbClr val="C00000"/>
                </a:solidFill>
              </a:rPr>
              <a:t>une électrode </a:t>
            </a:r>
            <a:r>
              <a:rPr lang="fr-FR" sz="3200" dirty="0">
                <a:solidFill>
                  <a:schemeClr val="tx1">
                    <a:lumMod val="75000"/>
                  </a:schemeClr>
                </a:solidFill>
              </a:rPr>
              <a:t>et une référence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9" grpId="0"/>
      <p:bldP spid="5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7EFC90C4-F430-45A0-917F-FB9FBE1A119E}"/>
              </a:ext>
            </a:extLst>
          </p:cNvPr>
          <p:cNvSpPr/>
          <p:nvPr/>
        </p:nvSpPr>
        <p:spPr>
          <a:xfrm>
            <a:off x="2752873" y="3682860"/>
            <a:ext cx="6365638" cy="1882573"/>
          </a:xfrm>
          <a:prstGeom prst="rect">
            <a:avLst/>
          </a:prstGeom>
          <a:solidFill>
            <a:srgbClr val="F1F5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70520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graphicFrame>
        <p:nvGraphicFramePr>
          <p:cNvPr id="8" name="Espace réservé du contenu 7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984975479"/>
              </p:ext>
            </p:extLst>
          </p:nvPr>
        </p:nvGraphicFramePr>
        <p:xfrm>
          <a:off x="2214546" y="76572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78C5056C-4622-366D-0AAB-7E3E0F9B07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50</a:t>
            </a:fld>
            <a:endParaRPr lang="fr-FR"/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0" y="1150891"/>
            <a:ext cx="9144000" cy="2062085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</p:spPr>
        <p:txBody>
          <a:bodyPr lIns="91426" tIns="45711" rIns="91426" bIns="45711">
            <a:spAutoFit/>
          </a:bodyPr>
          <a:lstStyle/>
          <a:p>
            <a:pPr algn="ctr">
              <a:defRPr/>
            </a:pPr>
            <a:r>
              <a:rPr lang="fr-FR" sz="3200" dirty="0">
                <a:ln w="3175" cmpd="sng">
                  <a:solidFill>
                    <a:schemeClr val="bg2">
                      <a:lumMod val="75000"/>
                    </a:schemeClr>
                  </a:solidFill>
                  <a:prstDash val="solid"/>
                </a:ln>
                <a:solidFill>
                  <a:schemeClr val="bg1">
                    <a:lumMod val="75000"/>
                    <a:lumOff val="25000"/>
                  </a:schemeClr>
                </a:solidFill>
              </a:rPr>
              <a:t>Canaux ouverts + inégalité de répartition des ions</a:t>
            </a:r>
          </a:p>
          <a:p>
            <a:pPr algn="ctr">
              <a:defRPr/>
            </a:pPr>
            <a:r>
              <a:rPr lang="fr-FR" sz="3200" dirty="0">
                <a:ln w="3175" cmpd="sng">
                  <a:solidFill>
                    <a:schemeClr val="bg2">
                      <a:lumMod val="75000"/>
                    </a:schemeClr>
                  </a:solidFill>
                  <a:prstDash val="solid"/>
                </a:ln>
                <a:solidFill>
                  <a:schemeClr val="bg1">
                    <a:lumMod val="75000"/>
                    <a:lumOff val="25000"/>
                  </a:schemeClr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=</a:t>
            </a:r>
          </a:p>
          <a:p>
            <a:pPr algn="ctr">
              <a:defRPr/>
            </a:pPr>
            <a:r>
              <a:rPr lang="fr-FR" sz="3200" b="1" dirty="0">
                <a:ln w="3175" cmpd="sng">
                  <a:solidFill>
                    <a:schemeClr val="bg2">
                      <a:lumMod val="75000"/>
                    </a:schemeClr>
                  </a:solidFill>
                  <a:prstDash val="solid"/>
                </a:ln>
                <a:solidFill>
                  <a:schemeClr val="bg1">
                    <a:lumMod val="75000"/>
                    <a:lumOff val="25000"/>
                  </a:schemeClr>
                </a:solidFill>
              </a:rPr>
              <a:t>Déplacement </a:t>
            </a:r>
            <a:r>
              <a:rPr lang="fr-FR" sz="3200" b="1" dirty="0">
                <a:ln w="3175" cmpd="sng">
                  <a:solidFill>
                    <a:schemeClr val="bg2">
                      <a:lumMod val="75000"/>
                    </a:schemeClr>
                  </a:solidFill>
                  <a:prstDash val="solid"/>
                </a:ln>
                <a:solidFill>
                  <a:srgbClr val="C00000"/>
                </a:solidFill>
              </a:rPr>
              <a:t>passif spontané </a:t>
            </a:r>
            <a:r>
              <a:rPr lang="fr-FR" sz="3200" b="1" dirty="0">
                <a:ln w="3175" cmpd="sng">
                  <a:solidFill>
                    <a:schemeClr val="bg2">
                      <a:lumMod val="75000"/>
                    </a:schemeClr>
                  </a:solidFill>
                  <a:prstDash val="solid"/>
                </a:ln>
                <a:solidFill>
                  <a:schemeClr val="bg1">
                    <a:lumMod val="75000"/>
                    <a:lumOff val="25000"/>
                  </a:schemeClr>
                </a:solidFill>
              </a:rPr>
              <a:t>des ions </a:t>
            </a:r>
          </a:p>
          <a:p>
            <a:pPr algn="ctr">
              <a:defRPr/>
            </a:pPr>
            <a:r>
              <a:rPr lang="fr-FR" sz="3200" b="1" dirty="0">
                <a:ln w="3175" cmpd="sng">
                  <a:solidFill>
                    <a:schemeClr val="bg2">
                      <a:lumMod val="75000"/>
                    </a:schemeClr>
                  </a:solidFill>
                  <a:prstDash val="solid"/>
                </a:ln>
                <a:solidFill>
                  <a:schemeClr val="bg1">
                    <a:lumMod val="75000"/>
                    <a:lumOff val="25000"/>
                  </a:schemeClr>
                </a:solidFill>
              </a:rPr>
              <a:t>(pas d’apport d’énergie)</a:t>
            </a:r>
            <a:endParaRPr lang="fr-FR" sz="3200" b="1" baseline="30000" dirty="0">
              <a:ln w="3175" cmpd="sng">
                <a:solidFill>
                  <a:schemeClr val="bg2">
                    <a:lumMod val="75000"/>
                  </a:schemeClr>
                </a:solidFill>
                <a:prstDash val="solid"/>
              </a:ln>
              <a:solidFill>
                <a:schemeClr val="bg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582" name="Rectangle 81"/>
          <p:cNvSpPr>
            <a:spLocks noChangeArrowheads="1"/>
          </p:cNvSpPr>
          <p:nvPr/>
        </p:nvSpPr>
        <p:spPr bwMode="auto">
          <a:xfrm>
            <a:off x="0" y="3933056"/>
            <a:ext cx="9144000" cy="5232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6" tIns="45711" rIns="91426" bIns="45711">
            <a:spAutoFit/>
          </a:bodyPr>
          <a:lstStyle/>
          <a:p>
            <a:pPr>
              <a:tabLst>
                <a:tab pos="411163" algn="l"/>
              </a:tabLst>
            </a:pPr>
            <a:r>
              <a:rPr lang="fr-FR" sz="2800" dirty="0"/>
              <a:t>Dans le sens du </a:t>
            </a:r>
            <a:r>
              <a:rPr lang="fr-FR" sz="2800" dirty="0">
                <a:solidFill>
                  <a:srgbClr val="C00000"/>
                </a:solidFill>
              </a:rPr>
              <a:t>GRADIENT</a:t>
            </a:r>
            <a:r>
              <a:rPr lang="fr-FR" sz="2800" dirty="0">
                <a:solidFill>
                  <a:srgbClr val="FFFF00"/>
                </a:solidFill>
              </a:rPr>
              <a:t>   ELECTROCHIMIQUE </a:t>
            </a:r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4831096" y="3933056"/>
            <a:ext cx="1898650" cy="523220"/>
          </a:xfrm>
          <a:prstGeom prst="rect">
            <a:avLst/>
          </a:prstGeom>
          <a:solidFill>
            <a:srgbClr val="F1F5FA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sz="2800" dirty="0">
                <a:solidFill>
                  <a:srgbClr val="00B050"/>
                </a:solidFill>
              </a:rPr>
              <a:t>ELECTRO</a:t>
            </a:r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6623383" y="3937819"/>
            <a:ext cx="1963738" cy="523220"/>
          </a:xfrm>
          <a:prstGeom prst="rect">
            <a:avLst/>
          </a:prstGeom>
          <a:solidFill>
            <a:srgbClr val="F1F5FA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sz="2800" dirty="0">
                <a:solidFill>
                  <a:schemeClr val="accent1"/>
                </a:solidFill>
              </a:rPr>
              <a:t>CHIMIQUE</a:t>
            </a:r>
            <a:r>
              <a:rPr lang="fr-FR" sz="1100" dirty="0">
                <a:solidFill>
                  <a:srgbClr val="FFFF00"/>
                </a:solidFill>
              </a:rPr>
              <a:t> </a:t>
            </a:r>
            <a:endParaRPr lang="fr-FR" sz="1100" dirty="0"/>
          </a:p>
        </p:txBody>
      </p:sp>
      <p:sp>
        <p:nvSpPr>
          <p:cNvPr id="2" name="ZoneTexte 1"/>
          <p:cNvSpPr txBox="1"/>
          <p:nvPr/>
        </p:nvSpPr>
        <p:spPr>
          <a:xfrm>
            <a:off x="4863989" y="4365104"/>
            <a:ext cx="237230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dirty="0">
                <a:solidFill>
                  <a:srgbClr val="00B050"/>
                </a:solidFill>
              </a:rPr>
              <a:t>Champ électrique </a:t>
            </a:r>
          </a:p>
          <a:p>
            <a:pPr>
              <a:tabLst>
                <a:tab pos="179388" algn="l"/>
              </a:tabLst>
            </a:pPr>
            <a:r>
              <a:rPr lang="fr-FR" sz="2400" dirty="0">
                <a:solidFill>
                  <a:srgbClr val="00B050"/>
                </a:solidFill>
              </a:rPr>
              <a:t>	(E)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5508107" y="4365104"/>
            <a:ext cx="403244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tabLst>
                <a:tab pos="1163638" algn="l"/>
              </a:tabLst>
            </a:pPr>
            <a:r>
              <a:rPr lang="fr-FR" sz="2400" dirty="0">
                <a:solidFill>
                  <a:schemeClr val="accent1"/>
                </a:solidFill>
              </a:rPr>
              <a:t>	Gradient de 	concentration </a:t>
            </a:r>
          </a:p>
          <a:p>
            <a:pPr algn="ctr">
              <a:tabLst>
                <a:tab pos="1163638" algn="l"/>
              </a:tabLst>
            </a:pPr>
            <a:r>
              <a:rPr lang="fr-FR" sz="2400" dirty="0">
                <a:solidFill>
                  <a:schemeClr val="accent1"/>
                </a:solidFill>
              </a:rPr>
              <a:t>(G)</a:t>
            </a:r>
          </a:p>
        </p:txBody>
      </p:sp>
      <p:cxnSp>
        <p:nvCxnSpPr>
          <p:cNvPr id="6" name="Connecteur droit 5">
            <a:extLst>
              <a:ext uri="{FF2B5EF4-FFF2-40B4-BE49-F238E27FC236}">
                <a16:creationId xmlns:a16="http://schemas.microsoft.com/office/drawing/2014/main" id="{87E4B30D-39F9-44E8-861B-363E8D01D7E0}"/>
              </a:ext>
            </a:extLst>
          </p:cNvPr>
          <p:cNvCxnSpPr/>
          <p:nvPr/>
        </p:nvCxnSpPr>
        <p:spPr>
          <a:xfrm>
            <a:off x="10980712" y="3569444"/>
            <a:ext cx="0" cy="352839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Connecteur droit 12">
            <a:extLst>
              <a:ext uri="{FF2B5EF4-FFF2-40B4-BE49-F238E27FC236}">
                <a16:creationId xmlns:a16="http://schemas.microsoft.com/office/drawing/2014/main" id="{C5748BDE-C2DB-4571-BEC3-72F28EDBCEC0}"/>
              </a:ext>
            </a:extLst>
          </p:cNvPr>
          <p:cNvCxnSpPr>
            <a:cxnSpLocks/>
          </p:cNvCxnSpPr>
          <p:nvPr/>
        </p:nvCxnSpPr>
        <p:spPr>
          <a:xfrm rot="5400000">
            <a:off x="11304748" y="2240868"/>
            <a:ext cx="0" cy="352839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ZoneTexte 15">
            <a:extLst>
              <a:ext uri="{FF2B5EF4-FFF2-40B4-BE49-F238E27FC236}">
                <a16:creationId xmlns:a16="http://schemas.microsoft.com/office/drawing/2014/main" id="{69DDB1A5-7969-4868-BC74-5688846E032D}"/>
              </a:ext>
            </a:extLst>
          </p:cNvPr>
          <p:cNvSpPr txBox="1"/>
          <p:nvPr/>
        </p:nvSpPr>
        <p:spPr>
          <a:xfrm>
            <a:off x="4089642" y="4333157"/>
            <a:ext cx="285862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tabLst>
                <a:tab pos="2239963" algn="l"/>
              </a:tabLst>
            </a:pPr>
            <a:r>
              <a:rPr lang="fr-FR" sz="28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=	+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5" grpId="0" uiExpand="1" build="p" animBg="1"/>
      <p:bldP spid="24582" grpId="0" build="p" bldLvl="2"/>
      <p:bldP spid="7" grpId="0" animBg="1"/>
      <p:bldP spid="9" grpId="0" animBg="1"/>
      <p:bldP spid="2" grpId="0"/>
      <p:bldP spid="11" grpId="0"/>
      <p:bldP spid="16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44624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67CF4EB7-2F56-ACAC-3AB1-407CA82119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51</a:t>
            </a:fld>
            <a:endParaRPr lang="fr-FR"/>
          </a:p>
        </p:txBody>
      </p:sp>
      <p:sp>
        <p:nvSpPr>
          <p:cNvPr id="23557" name="Text Box 2"/>
          <p:cNvSpPr txBox="1">
            <a:spLocks noChangeArrowheads="1"/>
          </p:cNvSpPr>
          <p:nvPr/>
        </p:nvSpPr>
        <p:spPr bwMode="auto">
          <a:xfrm>
            <a:off x="3571875" y="1857375"/>
            <a:ext cx="5572125" cy="147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6" tIns="45711" rIns="91426" bIns="45711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sz="3000" dirty="0"/>
              <a:t>On observe qu’l existe une différence de concentration entre les 2 compartiments</a:t>
            </a:r>
          </a:p>
        </p:txBody>
      </p:sp>
      <p:sp>
        <p:nvSpPr>
          <p:cNvPr id="49" name="Text Box 2"/>
          <p:cNvSpPr txBox="1">
            <a:spLocks noChangeArrowheads="1"/>
          </p:cNvSpPr>
          <p:nvPr/>
        </p:nvSpPr>
        <p:spPr bwMode="auto">
          <a:xfrm>
            <a:off x="0" y="3429000"/>
            <a:ext cx="9144000" cy="147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6" tIns="45711" rIns="91426" bIns="45711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sz="3000" dirty="0">
                <a:solidFill>
                  <a:srgbClr val="C00000"/>
                </a:solidFill>
              </a:rPr>
              <a:t>Comme la membrane est perméable </a:t>
            </a:r>
            <a:r>
              <a:rPr lang="fr-FR" sz="3000" dirty="0"/>
              <a:t>aux ions il y aura un </a:t>
            </a:r>
            <a:r>
              <a:rPr lang="fr-FR" sz="3000" dirty="0">
                <a:solidFill>
                  <a:srgbClr val="C00000"/>
                </a:solidFill>
              </a:rPr>
              <a:t>déplacement spontané </a:t>
            </a:r>
            <a:r>
              <a:rPr lang="fr-FR" sz="3000" dirty="0"/>
              <a:t>des ions </a:t>
            </a:r>
          </a:p>
          <a:p>
            <a:pPr algn="ctr" eaLnBrk="1" hangingPunct="1"/>
            <a:r>
              <a:rPr lang="fr-FR" sz="3000" dirty="0"/>
              <a:t>= TRANSFERT PASSIF</a:t>
            </a:r>
          </a:p>
        </p:txBody>
      </p:sp>
      <p:sp>
        <p:nvSpPr>
          <p:cNvPr id="51" name="Flèche vers le bas 50"/>
          <p:cNvSpPr/>
          <p:nvPr/>
        </p:nvSpPr>
        <p:spPr>
          <a:xfrm>
            <a:off x="4286250" y="5122863"/>
            <a:ext cx="571500" cy="877887"/>
          </a:xfrm>
          <a:prstGeom prst="downArrow">
            <a:avLst/>
          </a:prstGeom>
          <a:solidFill>
            <a:schemeClr val="bg2">
              <a:lumMod val="20000"/>
              <a:lumOff val="80000"/>
            </a:schemeClr>
          </a:solidFill>
          <a:ln w="3810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2" name="Text Box 2"/>
          <p:cNvSpPr txBox="1">
            <a:spLocks noChangeArrowheads="1"/>
          </p:cNvSpPr>
          <p:nvPr/>
        </p:nvSpPr>
        <p:spPr bwMode="auto">
          <a:xfrm>
            <a:off x="0" y="6089650"/>
            <a:ext cx="91440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6" tIns="45711" rIns="91426" bIns="45711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sz="3000" dirty="0"/>
              <a:t>Du côté </a:t>
            </a:r>
            <a:r>
              <a:rPr lang="fr-FR" sz="3000" dirty="0">
                <a:solidFill>
                  <a:srgbClr val="C00000"/>
                </a:solidFill>
              </a:rPr>
              <a:t>+ concentré vers le côté le - concentré</a:t>
            </a:r>
          </a:p>
        </p:txBody>
      </p:sp>
      <p:sp>
        <p:nvSpPr>
          <p:cNvPr id="53" name="Text Box 2"/>
          <p:cNvSpPr txBox="1">
            <a:spLocks noChangeArrowheads="1"/>
          </p:cNvSpPr>
          <p:nvPr/>
        </p:nvSpPr>
        <p:spPr bwMode="auto">
          <a:xfrm>
            <a:off x="4929188" y="5000625"/>
            <a:ext cx="4214812" cy="954088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</p:spPr>
        <p:txBody>
          <a:bodyPr lIns="91426" tIns="45711" rIns="91426" bIns="45711">
            <a:spAutoFit/>
          </a:bodyPr>
          <a:lstStyle/>
          <a:p>
            <a:pPr>
              <a:defRPr/>
            </a:pPr>
            <a:r>
              <a:rPr lang="fr-FR" sz="2800" b="1" dirty="0">
                <a:solidFill>
                  <a:schemeClr val="accent1"/>
                </a:solidFill>
              </a:rPr>
              <a:t>GRADIENT DE CONCENTRATION (G)</a:t>
            </a:r>
          </a:p>
        </p:txBody>
      </p:sp>
      <p:sp>
        <p:nvSpPr>
          <p:cNvPr id="794" name="ZoneTexte 793"/>
          <p:cNvSpPr txBox="1"/>
          <p:nvPr/>
        </p:nvSpPr>
        <p:spPr>
          <a:xfrm>
            <a:off x="119499" y="972017"/>
            <a:ext cx="89050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32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Qu’est ce que le </a:t>
            </a:r>
            <a:r>
              <a:rPr lang="fr-FR" sz="3200" dirty="0">
                <a:solidFill>
                  <a:schemeClr val="accent1"/>
                </a:solidFill>
              </a:rPr>
              <a:t>Gradient de concentration (G)</a:t>
            </a:r>
            <a:r>
              <a:rPr lang="fr-FR" sz="32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?</a:t>
            </a:r>
          </a:p>
        </p:txBody>
      </p:sp>
      <p:graphicFrame>
        <p:nvGraphicFramePr>
          <p:cNvPr id="12" name="Espace réservé du contenu 7">
            <a:extLst>
              <a:ext uri="{FF2B5EF4-FFF2-40B4-BE49-F238E27FC236}">
                <a16:creationId xmlns:a16="http://schemas.microsoft.com/office/drawing/2014/main" id="{5E22019D-446C-4E6F-829B-4EA2F1227E8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25762572"/>
              </p:ext>
            </p:extLst>
          </p:nvPr>
        </p:nvGraphicFramePr>
        <p:xfrm>
          <a:off x="2214546" y="50676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5" name="Image 4">
            <a:extLst>
              <a:ext uri="{FF2B5EF4-FFF2-40B4-BE49-F238E27FC236}">
                <a16:creationId xmlns:a16="http://schemas.microsoft.com/office/drawing/2014/main" id="{34519208-B3BA-47AD-836F-83873F7C451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23528" y="1904655"/>
            <a:ext cx="3507322" cy="1367176"/>
          </a:xfrm>
          <a:prstGeom prst="rect">
            <a:avLst/>
          </a:prstGeom>
          <a:ln>
            <a:solidFill>
              <a:schemeClr val="bg1">
                <a:lumMod val="65000"/>
                <a:lumOff val="35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1895172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57" grpId="0"/>
      <p:bldP spid="49" grpId="0"/>
      <p:bldP spid="51" grpId="0" animBg="1"/>
      <p:bldP spid="52" grpId="0"/>
      <p:bldP spid="53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260"/>
          <p:cNvGrpSpPr>
            <a:grpSpLocks/>
          </p:cNvGrpSpPr>
          <p:nvPr/>
        </p:nvGrpSpPr>
        <p:grpSpPr bwMode="auto">
          <a:xfrm>
            <a:off x="428625" y="3567113"/>
            <a:ext cx="8531225" cy="865187"/>
            <a:chOff x="156" y="1789"/>
            <a:chExt cx="4088" cy="425"/>
          </a:xfrm>
        </p:grpSpPr>
        <p:grpSp>
          <p:nvGrpSpPr>
            <p:cNvPr id="3" name="Group 5261"/>
            <p:cNvGrpSpPr>
              <a:grpSpLocks noChangeAspect="1"/>
            </p:cNvGrpSpPr>
            <p:nvPr/>
          </p:nvGrpSpPr>
          <p:grpSpPr bwMode="auto">
            <a:xfrm>
              <a:off x="85" y="1805"/>
              <a:ext cx="1339" cy="414"/>
              <a:chOff x="3326" y="1190"/>
              <a:chExt cx="1047" cy="318"/>
            </a:xfrm>
          </p:grpSpPr>
          <p:grpSp>
            <p:nvGrpSpPr>
              <p:cNvPr id="4" name="Group 5262"/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92912" name="Oval 52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3" name="Oval 526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4" name="Freeform 526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5" name="Freeform 526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6" name="Freeform 526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7" name="Oval 52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" name="Group 5269"/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92906" name="Oval 52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7" name="Oval 52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8" name="Freeform 527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9" name="Freeform 527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0" name="Freeform 527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1" name="Oval 52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6" name="Group 5276"/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92900" name="Oval 52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1" name="Oval 527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2" name="Freeform 527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3" name="Freeform 528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4" name="Freeform 528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5" name="Oval 52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7" name="Group 5283"/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92894" name="Oval 52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5" name="Oval 528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6" name="Freeform 528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7" name="Freeform 528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8" name="Freeform 528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9" name="Oval 52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" name="Group 5290"/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92888" name="Oval 52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9" name="Oval 529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0" name="Freeform 529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1" name="Freeform 529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2" name="Freeform 529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3" name="Oval 52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" name="Group 5297"/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92882" name="Oval 52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3" name="Oval 529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4" name="Freeform 530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5" name="Freeform 530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6" name="Freeform 530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7" name="Oval 53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0" name="Group 5304"/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92876" name="Oval 53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7" name="Oval 530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8" name="Freeform 530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9" name="Freeform 530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0" name="Freeform 530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1" name="Oval 53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1" name="Group 5311"/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92870" name="Oval 53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1" name="Oval 531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2" name="Freeform 531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3" name="Freeform 531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4" name="Freeform 531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5" name="Oval 53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2" name="Group 5318"/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92864" name="Oval 53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5" name="Oval 532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6" name="Freeform 532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7" name="Freeform 532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8" name="Freeform 532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9" name="Oval 53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3" name="Group 5325"/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92858" name="Oval 53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9" name="Oval 532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0" name="Freeform 532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1" name="Freeform 532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2" name="Freeform 533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3" name="Oval 53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4" name="Group 5332"/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92852" name="Oval 533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3" name="Oval 533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4" name="Freeform 533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5" name="Freeform 533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6" name="Freeform 533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7" name="Oval 533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5" name="Group 5339"/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92846" name="Oval 534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7" name="Oval 534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8" name="Freeform 534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9" name="Freeform 534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0" name="Freeform 534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1" name="Oval 53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6" name="Group 5346"/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92840" name="Oval 534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1" name="Oval 534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2" name="Freeform 534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3" name="Freeform 535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4" name="Freeform 535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5" name="Oval 53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7" name="Group 5353"/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92834" name="Oval 53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5" name="Oval 535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6" name="Freeform 535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7" name="Freeform 535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8" name="Freeform 535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9" name="Oval 53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8" name="Group 5360"/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92828" name="Oval 53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9" name="Oval 536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0" name="Freeform 536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1" name="Freeform 536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2" name="Freeform 536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3" name="Oval 53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9" name="Group 5367"/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92822" name="Oval 53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3" name="Oval 536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4" name="Freeform 537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5" name="Freeform 537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6" name="Freeform 537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7" name="Oval 53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0" name="Group 5374"/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92816" name="Oval 53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7" name="Oval 537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8" name="Freeform 537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9" name="Freeform 537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0" name="Freeform 537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1" name="Oval 53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1" name="Group 5381"/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92810" name="Oval 53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1" name="Oval 538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2" name="Freeform 538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3" name="Freeform 538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4" name="Freeform 538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5" name="Oval 538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2" name="Group 5388"/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92804" name="Oval 53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5" name="Oval 539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6" name="Freeform 539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7" name="Freeform 539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8" name="Freeform 539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9" name="Oval 539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3" name="Group 5395"/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92798" name="Oval 53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9" name="Oval 539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0" name="Freeform 539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1" name="Freeform 539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2" name="Freeform 540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3" name="Oval 540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4" name="Group 5402"/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92792" name="Oval 54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3" name="Oval 540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4" name="Freeform 540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5" name="Freeform 540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6" name="Freeform 540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7" name="Oval 540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5" name="Group 5409"/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92786" name="Oval 54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7" name="Oval 541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8" name="Freeform 541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9" name="Freeform 541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0" name="Freeform 541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1" name="Oval 541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6" name="Group 5416"/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92780" name="Oval 54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1" name="Oval 54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2" name="Freeform 541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3" name="Freeform 542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4" name="Freeform 542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5" name="Oval 542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7" name="Group 5423"/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92774" name="Oval 54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5" name="Oval 54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6" name="Freeform 542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7" name="Freeform 542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8" name="Freeform 542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9" name="Oval 542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8" name="Group 5430"/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92768" name="Oval 54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9" name="Oval 543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0" name="Freeform 543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1" name="Freeform 543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2" name="Freeform 543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3" name="Oval 543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9" name="Group 5437"/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92762" name="Oval 543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3" name="Oval 543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4" name="Freeform 544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5" name="Freeform 544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6" name="Freeform 544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7" name="Oval 544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0" name="Group 5444"/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92756" name="Oval 54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7" name="Oval 54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8" name="Freeform 544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9" name="Freeform 544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0" name="Freeform 544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1" name="Oval 545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1" name="Group 5451"/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92750" name="Oval 54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1" name="Oval 54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2" name="Freeform 545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3" name="Freeform 545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4" name="Freeform 545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5" name="Oval 545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32" name="Group 5458"/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92744" name="Oval 54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5" name="Oval 54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6" name="Freeform 546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7" name="Freeform 546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8" name="Freeform 546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9" name="Oval 546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33" name="Group 5465"/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92738" name="Oval 54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9" name="Oval 54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0" name="Freeform 546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1" name="Freeform 546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2" name="Freeform 547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3" name="Oval 54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34" name="Group 5472"/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92732" name="Oval 54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3" name="Oval 54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4" name="Freeform 547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5" name="Freeform 547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6" name="Freeform 547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7" name="Oval 547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0" name="Group 5479"/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92726" name="Oval 54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27" name="Oval 54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28" name="Freeform 548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29" name="Freeform 548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0" name="Freeform 548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1" name="Oval 548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841" name="Group 5486"/>
            <p:cNvGrpSpPr>
              <a:grpSpLocks noChangeAspect="1"/>
            </p:cNvGrpSpPr>
            <p:nvPr/>
          </p:nvGrpSpPr>
          <p:grpSpPr bwMode="auto">
            <a:xfrm>
              <a:off x="1448" y="1799"/>
              <a:ext cx="1339" cy="414"/>
              <a:chOff x="3326" y="1190"/>
              <a:chExt cx="1047" cy="318"/>
            </a:xfrm>
          </p:grpSpPr>
          <p:grpSp>
            <p:nvGrpSpPr>
              <p:cNvPr id="842" name="Group 5487"/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92688" name="Oval 54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9" name="Oval 54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0" name="Freeform 549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1" name="Freeform 549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2" name="Freeform 549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3" name="Oval 54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3" name="Group 5494"/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92682" name="Oval 549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3" name="Oval 54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4" name="Freeform 549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5" name="Freeform 549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6" name="Freeform 549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7" name="Oval 550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4" name="Group 5501"/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92676" name="Oval 55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7" name="Oval 55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8" name="Freeform 550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9" name="Freeform 550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0" name="Freeform 550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1" name="Oval 55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5" name="Group 5508"/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92670" name="Oval 55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1" name="Oval 55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2" name="Freeform 551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3" name="Freeform 551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4" name="Freeform 551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5" name="Oval 55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6" name="Group 5515"/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92664" name="Oval 55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5" name="Oval 55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6" name="Freeform 551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7" name="Freeform 551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8" name="Freeform 552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9" name="Oval 55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7" name="Group 5522"/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92658" name="Oval 552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9" name="Oval 55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0" name="Freeform 552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1" name="Freeform 552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2" name="Freeform 552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3" name="Oval 55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8" name="Group 5529"/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92652" name="Oval 553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3" name="Oval 55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4" name="Freeform 553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5" name="Freeform 553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6" name="Freeform 553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7" name="Oval 55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9" name="Group 5536"/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92646" name="Oval 553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7" name="Oval 553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8" name="Freeform 553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9" name="Freeform 554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0" name="Freeform 554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1" name="Oval 55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0" name="Group 5543"/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92640" name="Oval 554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1" name="Oval 55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2" name="Freeform 554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3" name="Freeform 554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4" name="Freeform 554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5" name="Oval 55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1" name="Group 5550"/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92634" name="Oval 555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5" name="Oval 55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6" name="Freeform 555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7" name="Freeform 555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8" name="Freeform 555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9" name="Oval 555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2" name="Group 5557"/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92628" name="Oval 55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9" name="Oval 55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0" name="Freeform 556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1" name="Freeform 556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2" name="Freeform 556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3" name="Oval 55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3" name="Group 5564"/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92622" name="Oval 556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3" name="Oval 55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4" name="Freeform 556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5" name="Freeform 556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6" name="Freeform 556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7" name="Oval 55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4" name="Group 5571"/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92616" name="Oval 557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7" name="Oval 55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8" name="Freeform 557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9" name="Freeform 557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0" name="Freeform 557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1" name="Oval 55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5" name="Group 5578"/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92610" name="Oval 557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1" name="Oval 55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2" name="Freeform 558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3" name="Freeform 558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4" name="Freeform 558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5" name="Oval 55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6" name="Group 5585"/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92604" name="Oval 558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5" name="Oval 558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6" name="Freeform 558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7" name="Freeform 558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8" name="Freeform 559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9" name="Oval 55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7" name="Group 5592"/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92598" name="Oval 55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9" name="Oval 559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0" name="Freeform 559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1" name="Freeform 559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2" name="Freeform 559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3" name="Oval 55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8" name="Group 5599"/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92592" name="Oval 560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3" name="Oval 560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4" name="Freeform 560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5" name="Freeform 560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6" name="Freeform 560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7" name="Oval 56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9" name="Group 5606"/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92586" name="Oval 56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7" name="Oval 560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8" name="Freeform 560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9" name="Freeform 561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0" name="Freeform 561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1" name="Oval 56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0" name="Group 5613"/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92580" name="Oval 56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1" name="Oval 561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2" name="Freeform 561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3" name="Freeform 561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4" name="Freeform 561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5" name="Oval 56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1" name="Group 5620"/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92574" name="Oval 56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5" name="Oval 562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6" name="Freeform 562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7" name="Freeform 562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8" name="Freeform 562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9" name="Oval 56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2" name="Group 5627"/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92568" name="Oval 56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9" name="Oval 562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0" name="Freeform 563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1" name="Freeform 563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2" name="Freeform 563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3" name="Oval 563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3" name="Group 5634"/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92562" name="Oval 56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3" name="Oval 563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4" name="Freeform 563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5" name="Freeform 563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6" name="Freeform 563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7" name="Oval 564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4" name="Group 5641"/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92556" name="Oval 56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7" name="Oval 564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8" name="Freeform 564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9" name="Freeform 564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0" name="Freeform 564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1" name="Oval 564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3" name="Group 5648"/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92550" name="Oval 56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1" name="Oval 565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2" name="Freeform 565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3" name="Freeform 565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4" name="Freeform 565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5" name="Oval 56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4" name="Group 5655"/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92544" name="Oval 565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5" name="Oval 565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6" name="Freeform 565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7" name="Freeform 565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8" name="Freeform 566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9" name="Oval 56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5" name="Group 5662"/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92538" name="Oval 56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9" name="Oval 566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0" name="Freeform 566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1" name="Freeform 566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2" name="Freeform 566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3" name="Oval 56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6" name="Group 5669"/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92532" name="Oval 56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3" name="Oval 56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4" name="Freeform 567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5" name="Freeform 567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6" name="Freeform 567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7" name="Oval 56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7" name="Group 5676"/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92526" name="Oval 56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7" name="Oval 567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8" name="Freeform 567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9" name="Freeform 568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0" name="Freeform 568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1" name="Oval 56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8" name="Group 5683"/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92520" name="Oval 56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1" name="Oval 568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2" name="Freeform 568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3" name="Freeform 568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4" name="Freeform 568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5" name="Oval 56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9" name="Group 5690"/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92514" name="Oval 56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5" name="Oval 569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6" name="Freeform 569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7" name="Freeform 569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8" name="Freeform 569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9" name="Oval 56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0" name="Group 5697"/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92508" name="Oval 56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9" name="Oval 569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0" name="Freeform 570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1" name="Freeform 570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2" name="Freeform 570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3" name="Oval 57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1" name="Group 5704"/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92502" name="Oval 57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3" name="Oval 570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4" name="Freeform 570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5" name="Freeform 570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6" name="Freeform 570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7" name="Oval 57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882" name="Group 5711"/>
            <p:cNvGrpSpPr>
              <a:grpSpLocks noChangeAspect="1"/>
            </p:cNvGrpSpPr>
            <p:nvPr/>
          </p:nvGrpSpPr>
          <p:grpSpPr bwMode="auto">
            <a:xfrm>
              <a:off x="2812" y="1793"/>
              <a:ext cx="1339" cy="414"/>
              <a:chOff x="3326" y="1190"/>
              <a:chExt cx="1047" cy="318"/>
            </a:xfrm>
          </p:grpSpPr>
          <p:grpSp>
            <p:nvGrpSpPr>
              <p:cNvPr id="883" name="Group 5712"/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92464" name="Oval 571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5" name="Oval 57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6" name="Freeform 571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7" name="Freeform 571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8" name="Freeform 571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9" name="Oval 57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4" name="Group 5719"/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92458" name="Oval 572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9" name="Oval 57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0" name="Freeform 572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1" name="Freeform 572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2" name="Freeform 572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3" name="Oval 57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5" name="Group 5726"/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92452" name="Oval 572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3" name="Oval 57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4" name="Freeform 572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5" name="Freeform 573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6" name="Freeform 573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7" name="Oval 573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6" name="Group 5733"/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92446" name="Oval 573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7" name="Oval 57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8" name="Freeform 573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9" name="Freeform 573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0" name="Freeform 573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1" name="Oval 573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7" name="Group 5740"/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92440" name="Oval 574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1" name="Oval 57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2" name="Freeform 574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3" name="Freeform 574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4" name="Freeform 574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5" name="Oval 57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8" name="Group 5747"/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92434" name="Oval 574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5" name="Oval 57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6" name="Freeform 575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7" name="Freeform 575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8" name="Freeform 575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9" name="Oval 57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9" name="Group 5754"/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92428" name="Oval 5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9" name="Oval 575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0" name="Freeform 575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1" name="Freeform 575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2" name="Freeform 575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3" name="Oval 57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0" name="Group 5761"/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92422" name="Oval 576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3" name="Oval 57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4" name="Freeform 576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5" name="Freeform 576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6" name="Freeform 576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7" name="Oval 57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1" name="Group 5768"/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92416" name="Oval 576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7" name="Oval 57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8" name="Freeform 577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9" name="Freeform 577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0" name="Freeform 577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1" name="Oval 57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2" name="Group 5775"/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92410" name="Oval 577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1" name="Oval 57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2" name="Freeform 577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3" name="Freeform 577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4" name="Freeform 578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5" name="Oval 57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3" name="Group 5782"/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92404" name="Oval 578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5" name="Oval 57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6" name="Freeform 578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7" name="Freeform 578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8" name="Freeform 578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9" name="Oval 57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4" name="Group 5789"/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92398" name="Oval 579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9" name="Oval 57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0" name="Freeform 579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1" name="Freeform 579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2" name="Freeform 579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3" name="Oval 579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5" name="Group 5796"/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92392" name="Oval 579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3" name="Oval 57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4" name="Freeform 579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5" name="Freeform 580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6" name="Freeform 580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7" name="Oval 58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6" name="Group 5803"/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92386" name="Oval 580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7" name="Oval 58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8" name="Freeform 580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9" name="Freeform 580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0" name="Freeform 580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1" name="Oval 58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7" name="Group 5810"/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92380" name="Oval 581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1" name="Oval 58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2" name="Freeform 581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3" name="Freeform 581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4" name="Freeform 581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5" name="Oval 58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8" name="Group 5817"/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92374" name="Oval 58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5" name="Oval 58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6" name="Freeform 582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7" name="Freeform 582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8" name="Freeform 582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9" name="Oval 582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9" name="Group 5824"/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92368" name="Oval 58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9" name="Oval 58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0" name="Freeform 582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1" name="Freeform 582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2" name="Freeform 582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3" name="Oval 583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0" name="Group 5831"/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92362" name="Oval 583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3" name="Oval 583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4" name="Freeform 583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5" name="Freeform 583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6" name="Freeform 583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7" name="Oval 583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1" name="Group 5838"/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92356" name="Oval 583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7" name="Oval 584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8" name="Freeform 584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9" name="Freeform 584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0" name="Freeform 584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1" name="Oval 584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2" name="Group 5845"/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92350" name="Oval 58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1" name="Oval 584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2" name="Freeform 584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3" name="Freeform 584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4" name="Freeform 585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5" name="Oval 585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3" name="Group 5852"/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92344" name="Oval 58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5" name="Oval 58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6" name="Freeform 585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7" name="Freeform 585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8" name="Freeform 585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9" name="Oval 58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4" name="Group 5859"/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92338" name="Oval 58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9" name="Oval 58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0" name="Freeform 586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1" name="Freeform 586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2" name="Freeform 586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3" name="Oval 586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5" name="Group 5866"/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92332" name="Oval 58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3" name="Oval 58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4" name="Freeform 586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5" name="Freeform 587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6" name="Freeform 587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7" name="Oval 587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6" name="Group 5873"/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92326" name="Oval 58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7" name="Oval 58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8" name="Freeform 587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9" name="Freeform 587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0" name="Freeform 587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1" name="Oval 587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7" name="Group 5880"/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92320" name="Oval 58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1" name="Oval 58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2" name="Freeform 588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3" name="Freeform 588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4" name="Freeform 588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5" name="Oval 588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8" name="Group 5887"/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92314" name="Oval 58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5" name="Oval 58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6" name="Freeform 589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7" name="Freeform 589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8" name="Freeform 589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9" name="Oval 58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9" name="Group 5894"/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92308" name="Oval 589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9" name="Oval 58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0" name="Freeform 589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1" name="Freeform 589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2" name="Freeform 589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3" name="Oval 590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0" name="Group 5901"/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92302" name="Oval 59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3" name="Oval 59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4" name="Freeform 590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5" name="Freeform 590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6" name="Freeform 590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7" name="Oval 59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1" name="Group 5908"/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92296" name="Oval 59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7" name="Oval 59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8" name="Freeform 591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9" name="Freeform 591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0" name="Freeform 591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1" name="Oval 59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2" name="Group 5915"/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92290" name="Oval 59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1" name="Oval 59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2" name="Freeform 591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3" name="Freeform 591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4" name="Freeform 592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5" name="Oval 59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3" name="Group 5922"/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92284" name="Oval 592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5" name="Oval 59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6" name="Freeform 592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7" name="Freeform 592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8" name="Freeform 592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9" name="Oval 59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6" name="Group 5929"/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92278" name="Oval 593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79" name="Oval 59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0" name="Freeform 593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1" name="Freeform 593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2" name="Freeform 593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3" name="Oval 59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</p:grpSp>
      <p:sp>
        <p:nvSpPr>
          <p:cNvPr id="835" name="Titre 3"/>
          <p:cNvSpPr>
            <a:spLocks noGrp="1"/>
          </p:cNvSpPr>
          <p:nvPr>
            <p:ph type="title"/>
          </p:nvPr>
        </p:nvSpPr>
        <p:spPr>
          <a:xfrm>
            <a:off x="0" y="-1488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graphicFrame>
        <p:nvGraphicFramePr>
          <p:cNvPr id="763" name="Espace réservé du contenu 7">
            <a:extLst>
              <a:ext uri="{FF2B5EF4-FFF2-40B4-BE49-F238E27FC236}">
                <a16:creationId xmlns:a16="http://schemas.microsoft.com/office/drawing/2014/main" id="{09B2D5F4-085D-4995-B253-F417161EAB46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653813933"/>
              </p:ext>
            </p:extLst>
          </p:nvPr>
        </p:nvGraphicFramePr>
        <p:xfrm>
          <a:off x="2214546" y="4564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2" name="Espace réservé du numéro de diapositive 31">
            <a:extLst>
              <a:ext uri="{FF2B5EF4-FFF2-40B4-BE49-F238E27FC236}">
                <a16:creationId xmlns:a16="http://schemas.microsoft.com/office/drawing/2014/main" id="{8A1DD349-1521-FA8B-E492-9AA1448728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52</a:t>
            </a:fld>
            <a:endParaRPr lang="fr-FR"/>
          </a:p>
        </p:txBody>
      </p:sp>
      <p:sp useBgFill="1">
        <p:nvSpPr>
          <p:cNvPr id="837" name="ZoneTexte 836"/>
          <p:cNvSpPr txBox="1">
            <a:spLocks noChangeArrowheads="1"/>
          </p:cNvSpPr>
          <p:nvPr/>
        </p:nvSpPr>
        <p:spPr bwMode="auto">
          <a:xfrm>
            <a:off x="2086276" y="2208109"/>
            <a:ext cx="2165978" cy="584775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3200" dirty="0">
                <a:solidFill>
                  <a:srgbClr val="FF6600"/>
                </a:solidFill>
              </a:rPr>
              <a:t>Forte [Na</a:t>
            </a:r>
            <a:r>
              <a:rPr lang="fr-FR" sz="3200" baseline="30000" dirty="0">
                <a:solidFill>
                  <a:srgbClr val="FF6600"/>
                </a:solidFill>
              </a:rPr>
              <a:t>+</a:t>
            </a:r>
            <a:r>
              <a:rPr lang="fr-FR" sz="3200" dirty="0">
                <a:solidFill>
                  <a:srgbClr val="FF6600"/>
                </a:solidFill>
              </a:rPr>
              <a:t>]</a:t>
            </a:r>
          </a:p>
        </p:txBody>
      </p:sp>
      <p:grpSp>
        <p:nvGrpSpPr>
          <p:cNvPr id="918" name="Groupe 892"/>
          <p:cNvGrpSpPr>
            <a:grpSpLocks/>
          </p:cNvGrpSpPr>
          <p:nvPr/>
        </p:nvGrpSpPr>
        <p:grpSpPr bwMode="auto">
          <a:xfrm>
            <a:off x="2721918" y="3306925"/>
            <a:ext cx="763428" cy="1557465"/>
            <a:chOff x="3936993" y="3714752"/>
            <a:chExt cx="1270013" cy="1190625"/>
          </a:xfrm>
        </p:grpSpPr>
        <p:sp>
          <p:nvSpPr>
            <p:cNvPr id="92216" name="Oval 2359"/>
            <p:cNvSpPr>
              <a:spLocks noChangeArrowheads="1"/>
            </p:cNvSpPr>
            <p:nvPr/>
          </p:nvSpPr>
          <p:spPr bwMode="auto">
            <a:xfrm>
              <a:off x="3936993" y="3776779"/>
              <a:ext cx="457205" cy="1128598"/>
            </a:xfrm>
            <a:prstGeom prst="ellipse">
              <a:avLst/>
            </a:prstGeom>
            <a:solidFill>
              <a:srgbClr val="FFA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17" name="Freeform 2360"/>
            <p:cNvSpPr>
              <a:spLocks/>
            </p:cNvSpPr>
            <p:nvPr/>
          </p:nvSpPr>
          <p:spPr bwMode="auto">
            <a:xfrm>
              <a:off x="4020664" y="3829730"/>
              <a:ext cx="367557" cy="1069596"/>
            </a:xfrm>
            <a:custGeom>
              <a:avLst/>
              <a:gdLst>
                <a:gd name="T0" fmla="*/ 2147483647 w 52"/>
                <a:gd name="T1" fmla="*/ 0 h 299"/>
                <a:gd name="T2" fmla="*/ 2147483647 w 52"/>
                <a:gd name="T3" fmla="*/ 2147483647 h 299"/>
                <a:gd name="T4" fmla="*/ 2147483647 w 52"/>
                <a:gd name="T5" fmla="*/ 2147483647 h 299"/>
                <a:gd name="T6" fmla="*/ 0 w 52"/>
                <a:gd name="T7" fmla="*/ 2147483647 h 299"/>
                <a:gd name="T8" fmla="*/ 2147483647 w 52"/>
                <a:gd name="T9" fmla="*/ 2147483647 h 299"/>
                <a:gd name="T10" fmla="*/ 2147483647 w 52"/>
                <a:gd name="T11" fmla="*/ 2147483647 h 299"/>
                <a:gd name="T12" fmla="*/ 2147483647 w 52"/>
                <a:gd name="T13" fmla="*/ 0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299"/>
                <a:gd name="T23" fmla="*/ 52 w 52"/>
                <a:gd name="T24" fmla="*/ 299 h 2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299">
                  <a:moveTo>
                    <a:pt x="34" y="0"/>
                  </a:moveTo>
                  <a:cubicBezTo>
                    <a:pt x="39" y="28"/>
                    <a:pt x="42" y="66"/>
                    <a:pt x="42" y="108"/>
                  </a:cubicBezTo>
                  <a:cubicBezTo>
                    <a:pt x="42" y="194"/>
                    <a:pt x="29" y="264"/>
                    <a:pt x="12" y="264"/>
                  </a:cubicBezTo>
                  <a:cubicBezTo>
                    <a:pt x="8" y="264"/>
                    <a:pt x="4" y="259"/>
                    <a:pt x="0" y="251"/>
                  </a:cubicBezTo>
                  <a:cubicBezTo>
                    <a:pt x="6" y="281"/>
                    <a:pt x="14" y="299"/>
                    <a:pt x="22" y="299"/>
                  </a:cubicBezTo>
                  <a:cubicBezTo>
                    <a:pt x="39" y="299"/>
                    <a:pt x="52" y="229"/>
                    <a:pt x="52" y="143"/>
                  </a:cubicBezTo>
                  <a:cubicBezTo>
                    <a:pt x="52" y="79"/>
                    <a:pt x="44" y="23"/>
                    <a:pt x="34" y="0"/>
                  </a:cubicBezTo>
                  <a:close/>
                </a:path>
              </a:pathLst>
            </a:custGeom>
            <a:solidFill>
              <a:srgbClr val="FFA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18" name="Freeform 2361"/>
            <p:cNvSpPr>
              <a:spLocks/>
            </p:cNvSpPr>
            <p:nvPr/>
          </p:nvSpPr>
          <p:spPr bwMode="auto">
            <a:xfrm>
              <a:off x="4077441" y="3800985"/>
              <a:ext cx="361580" cy="1104392"/>
            </a:xfrm>
            <a:custGeom>
              <a:avLst/>
              <a:gdLst>
                <a:gd name="T0" fmla="*/ 2147483647 w 51"/>
                <a:gd name="T1" fmla="*/ 0 h 309"/>
                <a:gd name="T2" fmla="*/ 2147483647 w 51"/>
                <a:gd name="T3" fmla="*/ 2147483647 h 309"/>
                <a:gd name="T4" fmla="*/ 2147483647 w 51"/>
                <a:gd name="T5" fmla="*/ 2147483647 h 309"/>
                <a:gd name="T6" fmla="*/ 0 w 51"/>
                <a:gd name="T7" fmla="*/ 2147483647 h 309"/>
                <a:gd name="T8" fmla="*/ 2147483647 w 51"/>
                <a:gd name="T9" fmla="*/ 2147483647 h 309"/>
                <a:gd name="T10" fmla="*/ 2147483647 w 51"/>
                <a:gd name="T11" fmla="*/ 2147483647 h 309"/>
                <a:gd name="T12" fmla="*/ 2147483647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19" name="Freeform 2362"/>
            <p:cNvSpPr>
              <a:spLocks/>
            </p:cNvSpPr>
            <p:nvPr/>
          </p:nvSpPr>
          <p:spPr bwMode="auto">
            <a:xfrm>
              <a:off x="3972852" y="3787370"/>
              <a:ext cx="274920" cy="1007568"/>
            </a:xfrm>
            <a:custGeom>
              <a:avLst/>
              <a:gdLst>
                <a:gd name="T0" fmla="*/ 2147483647 w 39"/>
                <a:gd name="T1" fmla="*/ 2147483647 h 282"/>
                <a:gd name="T2" fmla="*/ 2147483647 w 39"/>
                <a:gd name="T3" fmla="*/ 2147483647 h 282"/>
                <a:gd name="T4" fmla="*/ 2147483647 w 39"/>
                <a:gd name="T5" fmla="*/ 2147483647 h 282"/>
                <a:gd name="T6" fmla="*/ 2147483647 w 39"/>
                <a:gd name="T7" fmla="*/ 2147483647 h 282"/>
                <a:gd name="T8" fmla="*/ 2147483647 w 39"/>
                <a:gd name="T9" fmla="*/ 0 h 282"/>
                <a:gd name="T10" fmla="*/ 0 w 39"/>
                <a:gd name="T11" fmla="*/ 2147483647 h 282"/>
                <a:gd name="T12" fmla="*/ 2147483647 w 39"/>
                <a:gd name="T13" fmla="*/ 2147483647 h 282"/>
                <a:gd name="T14" fmla="*/ 2147483647 w 39"/>
                <a:gd name="T15" fmla="*/ 2147483647 h 2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282"/>
                <a:gd name="T26" fmla="*/ 39 w 39"/>
                <a:gd name="T27" fmla="*/ 282 h 2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282">
                  <a:moveTo>
                    <a:pt x="9" y="259"/>
                  </a:moveTo>
                  <a:cubicBezTo>
                    <a:pt x="4" y="231"/>
                    <a:pt x="7" y="194"/>
                    <a:pt x="7" y="154"/>
                  </a:cubicBezTo>
                  <a:cubicBezTo>
                    <a:pt x="7" y="74"/>
                    <a:pt x="17" y="2"/>
                    <a:pt x="35" y="2"/>
                  </a:cubicBezTo>
                  <a:cubicBezTo>
                    <a:pt x="36" y="2"/>
                    <a:pt x="39" y="5"/>
                    <a:pt x="39" y="6"/>
                  </a:cubicBezTo>
                  <a:cubicBezTo>
                    <a:pt x="37" y="2"/>
                    <a:pt x="34" y="0"/>
                    <a:pt x="31" y="0"/>
                  </a:cubicBezTo>
                  <a:cubicBezTo>
                    <a:pt x="13" y="0"/>
                    <a:pt x="0" y="69"/>
                    <a:pt x="0" y="149"/>
                  </a:cubicBezTo>
                  <a:cubicBezTo>
                    <a:pt x="0" y="194"/>
                    <a:pt x="3" y="234"/>
                    <a:pt x="8" y="262"/>
                  </a:cubicBezTo>
                  <a:cubicBezTo>
                    <a:pt x="13" y="282"/>
                    <a:pt x="12" y="277"/>
                    <a:pt x="9" y="2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0" name="Freeform 2363"/>
            <p:cNvSpPr>
              <a:spLocks/>
            </p:cNvSpPr>
            <p:nvPr/>
          </p:nvSpPr>
          <p:spPr bwMode="auto">
            <a:xfrm>
              <a:off x="4128242" y="3714752"/>
              <a:ext cx="1078764" cy="1190625"/>
            </a:xfrm>
            <a:custGeom>
              <a:avLst/>
              <a:gdLst>
                <a:gd name="T0" fmla="*/ 2147483647 w 153"/>
                <a:gd name="T1" fmla="*/ 2147483647 h 333"/>
                <a:gd name="T2" fmla="*/ 0 w 153"/>
                <a:gd name="T3" fmla="*/ 2147483647 h 333"/>
                <a:gd name="T4" fmla="*/ 2147483647 w 153"/>
                <a:gd name="T5" fmla="*/ 2147483647 h 333"/>
                <a:gd name="T6" fmla="*/ 2147483647 w 153"/>
                <a:gd name="T7" fmla="*/ 2147483647 h 333"/>
                <a:gd name="T8" fmla="*/ 2147483647 w 153"/>
                <a:gd name="T9" fmla="*/ 2147483647 h 333"/>
                <a:gd name="T10" fmla="*/ 2147483647 w 153"/>
                <a:gd name="T11" fmla="*/ 2147483647 h 333"/>
                <a:gd name="T12" fmla="*/ 2147483647 w 153"/>
                <a:gd name="T13" fmla="*/ 2147483647 h 333"/>
                <a:gd name="T14" fmla="*/ 2147483647 w 153"/>
                <a:gd name="T15" fmla="*/ 2147483647 h 333"/>
                <a:gd name="T16" fmla="*/ 2147483647 w 153"/>
                <a:gd name="T17" fmla="*/ 2147483647 h 333"/>
                <a:gd name="T18" fmla="*/ 2147483647 w 153"/>
                <a:gd name="T19" fmla="*/ 2147483647 h 333"/>
                <a:gd name="T20" fmla="*/ 2147483647 w 153"/>
                <a:gd name="T21" fmla="*/ 2147483647 h 333"/>
                <a:gd name="T22" fmla="*/ 2147483647 w 153"/>
                <a:gd name="T23" fmla="*/ 2147483647 h 333"/>
                <a:gd name="T24" fmla="*/ 2147483647 w 153"/>
                <a:gd name="T25" fmla="*/ 2147483647 h 333"/>
                <a:gd name="T26" fmla="*/ 2147483647 w 153"/>
                <a:gd name="T27" fmla="*/ 2147483647 h 333"/>
                <a:gd name="T28" fmla="*/ 2147483647 w 153"/>
                <a:gd name="T29" fmla="*/ 2147483647 h 333"/>
                <a:gd name="T30" fmla="*/ 2147483647 w 153"/>
                <a:gd name="T31" fmla="*/ 2147483647 h 333"/>
                <a:gd name="T32" fmla="*/ 2147483647 w 153"/>
                <a:gd name="T33" fmla="*/ 2147483647 h 333"/>
                <a:gd name="T34" fmla="*/ 2147483647 w 153"/>
                <a:gd name="T35" fmla="*/ 2147483647 h 333"/>
                <a:gd name="T36" fmla="*/ 2147483647 w 153"/>
                <a:gd name="T37" fmla="*/ 2147483647 h 333"/>
                <a:gd name="T38" fmla="*/ 2147483647 w 153"/>
                <a:gd name="T39" fmla="*/ 2147483647 h 333"/>
                <a:gd name="T40" fmla="*/ 2147483647 w 153"/>
                <a:gd name="T41" fmla="*/ 2147483647 h 333"/>
                <a:gd name="T42" fmla="*/ 2147483647 w 153"/>
                <a:gd name="T43" fmla="*/ 2147483647 h 333"/>
                <a:gd name="T44" fmla="*/ 2147483647 w 153"/>
                <a:gd name="T45" fmla="*/ 2147483647 h 333"/>
                <a:gd name="T46" fmla="*/ 2147483647 w 153"/>
                <a:gd name="T47" fmla="*/ 2147483647 h 333"/>
                <a:gd name="T48" fmla="*/ 2147483647 w 153"/>
                <a:gd name="T49" fmla="*/ 2147483647 h 333"/>
                <a:gd name="T50" fmla="*/ 2147483647 w 153"/>
                <a:gd name="T51" fmla="*/ 2147483647 h 333"/>
                <a:gd name="T52" fmla="*/ 2147483647 w 153"/>
                <a:gd name="T53" fmla="*/ 2147483647 h 333"/>
                <a:gd name="T54" fmla="*/ 2147483647 w 153"/>
                <a:gd name="T55" fmla="*/ 2147483647 h 333"/>
                <a:gd name="T56" fmla="*/ 2147483647 w 153"/>
                <a:gd name="T57" fmla="*/ 2147483647 h 333"/>
                <a:gd name="T58" fmla="*/ 2147483647 w 153"/>
                <a:gd name="T59" fmla="*/ 2147483647 h 333"/>
                <a:gd name="T60" fmla="*/ 2147483647 w 153"/>
                <a:gd name="T61" fmla="*/ 2147483647 h 333"/>
                <a:gd name="T62" fmla="*/ 2147483647 w 153"/>
                <a:gd name="T63" fmla="*/ 2147483647 h 333"/>
                <a:gd name="T64" fmla="*/ 2147483647 w 153"/>
                <a:gd name="T65" fmla="*/ 2147483647 h 333"/>
                <a:gd name="T66" fmla="*/ 2147483647 w 153"/>
                <a:gd name="T67" fmla="*/ 2147483647 h 3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3"/>
                <a:gd name="T103" fmla="*/ 0 h 333"/>
                <a:gd name="T104" fmla="*/ 153 w 153"/>
                <a:gd name="T105" fmla="*/ 333 h 3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3" h="333">
                  <a:moveTo>
                    <a:pt x="135" y="33"/>
                  </a:move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  <a:cubicBezTo>
                    <a:pt x="3" y="18"/>
                    <a:pt x="5" y="17"/>
                    <a:pt x="8" y="17"/>
                  </a:cubicBezTo>
                  <a:cubicBezTo>
                    <a:pt x="28" y="17"/>
                    <a:pt x="44" y="88"/>
                    <a:pt x="44" y="175"/>
                  </a:cubicBezTo>
                  <a:cubicBezTo>
                    <a:pt x="44" y="256"/>
                    <a:pt x="30" y="323"/>
                    <a:pt x="13" y="332"/>
                  </a:cubicBezTo>
                  <a:cubicBezTo>
                    <a:pt x="13" y="333"/>
                    <a:pt x="13" y="333"/>
                    <a:pt x="13" y="333"/>
                  </a:cubicBezTo>
                  <a:cubicBezTo>
                    <a:pt x="23" y="327"/>
                    <a:pt x="37" y="324"/>
                    <a:pt x="53" y="324"/>
                  </a:cubicBezTo>
                  <a:cubicBezTo>
                    <a:pt x="69" y="324"/>
                    <a:pt x="83" y="328"/>
                    <a:pt x="94" y="333"/>
                  </a:cubicBezTo>
                  <a:cubicBezTo>
                    <a:pt x="94" y="333"/>
                    <a:pt x="94" y="333"/>
                    <a:pt x="94" y="333"/>
                  </a:cubicBezTo>
                  <a:cubicBezTo>
                    <a:pt x="93" y="333"/>
                    <a:pt x="93" y="332"/>
                    <a:pt x="92" y="332"/>
                  </a:cubicBezTo>
                  <a:cubicBezTo>
                    <a:pt x="92" y="332"/>
                    <a:pt x="92" y="332"/>
                    <a:pt x="92" y="332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0" y="330"/>
                    <a:pt x="89" y="330"/>
                    <a:pt x="89" y="329"/>
                  </a:cubicBezTo>
                  <a:cubicBezTo>
                    <a:pt x="89" y="329"/>
                    <a:pt x="89" y="329"/>
                    <a:pt x="89" y="329"/>
                  </a:cubicBezTo>
                  <a:cubicBezTo>
                    <a:pt x="88" y="329"/>
                    <a:pt x="88" y="328"/>
                    <a:pt x="87" y="327"/>
                  </a:cubicBezTo>
                  <a:cubicBezTo>
                    <a:pt x="87" y="327"/>
                    <a:pt x="87" y="327"/>
                    <a:pt x="87" y="327"/>
                  </a:cubicBezTo>
                  <a:cubicBezTo>
                    <a:pt x="87" y="327"/>
                    <a:pt x="86" y="326"/>
                    <a:pt x="86" y="325"/>
                  </a:cubicBezTo>
                  <a:cubicBezTo>
                    <a:pt x="86" y="325"/>
                    <a:pt x="86" y="325"/>
                    <a:pt x="86" y="325"/>
                  </a:cubicBezTo>
                  <a:cubicBezTo>
                    <a:pt x="85" y="324"/>
                    <a:pt x="85" y="324"/>
                    <a:pt x="84" y="323"/>
                  </a:cubicBezTo>
                  <a:cubicBezTo>
                    <a:pt x="84" y="323"/>
                    <a:pt x="84" y="323"/>
                    <a:pt x="84" y="323"/>
                  </a:cubicBezTo>
                  <a:cubicBezTo>
                    <a:pt x="84" y="322"/>
                    <a:pt x="83" y="321"/>
                    <a:pt x="83" y="320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82" y="319"/>
                    <a:pt x="82" y="318"/>
                    <a:pt x="81" y="317"/>
                  </a:cubicBezTo>
                  <a:cubicBezTo>
                    <a:pt x="81" y="317"/>
                    <a:pt x="81" y="317"/>
                    <a:pt x="81" y="317"/>
                  </a:cubicBezTo>
                  <a:cubicBezTo>
                    <a:pt x="81" y="316"/>
                    <a:pt x="80" y="315"/>
                    <a:pt x="80" y="313"/>
                  </a:cubicBezTo>
                  <a:cubicBezTo>
                    <a:pt x="80" y="313"/>
                    <a:pt x="80" y="313"/>
                    <a:pt x="80" y="313"/>
                  </a:cubicBezTo>
                  <a:cubicBezTo>
                    <a:pt x="77" y="305"/>
                    <a:pt x="81" y="295"/>
                    <a:pt x="79" y="282"/>
                  </a:cubicBezTo>
                  <a:cubicBezTo>
                    <a:pt x="79" y="282"/>
                    <a:pt x="79" y="282"/>
                    <a:pt x="79" y="282"/>
                  </a:cubicBezTo>
                  <a:cubicBezTo>
                    <a:pt x="79" y="281"/>
                    <a:pt x="78" y="279"/>
                    <a:pt x="78" y="278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78" y="275"/>
                    <a:pt x="77" y="274"/>
                    <a:pt x="77" y="273"/>
                  </a:cubicBezTo>
                  <a:cubicBezTo>
                    <a:pt x="77" y="272"/>
                    <a:pt x="77" y="271"/>
                    <a:pt x="77" y="271"/>
                  </a:cubicBezTo>
                  <a:cubicBezTo>
                    <a:pt x="77" y="270"/>
                    <a:pt x="76" y="268"/>
                    <a:pt x="76" y="267"/>
                  </a:cubicBezTo>
                  <a:cubicBezTo>
                    <a:pt x="76" y="266"/>
                    <a:pt x="76" y="266"/>
                    <a:pt x="76" y="265"/>
                  </a:cubicBezTo>
                  <a:cubicBezTo>
                    <a:pt x="76" y="264"/>
                    <a:pt x="75" y="262"/>
                    <a:pt x="75" y="261"/>
                  </a:cubicBezTo>
                  <a:cubicBezTo>
                    <a:pt x="75" y="260"/>
                    <a:pt x="75" y="259"/>
                    <a:pt x="75" y="259"/>
                  </a:cubicBezTo>
                  <a:cubicBezTo>
                    <a:pt x="75" y="257"/>
                    <a:pt x="75" y="256"/>
                    <a:pt x="74" y="255"/>
                  </a:cubicBezTo>
                  <a:cubicBezTo>
                    <a:pt x="74" y="254"/>
                    <a:pt x="74" y="253"/>
                    <a:pt x="74" y="252"/>
                  </a:cubicBezTo>
                  <a:cubicBezTo>
                    <a:pt x="74" y="251"/>
                    <a:pt x="74" y="250"/>
                    <a:pt x="74" y="249"/>
                  </a:cubicBezTo>
                  <a:cubicBezTo>
                    <a:pt x="73" y="248"/>
                    <a:pt x="73" y="247"/>
                    <a:pt x="73" y="246"/>
                  </a:cubicBezTo>
                  <a:cubicBezTo>
                    <a:pt x="73" y="244"/>
                    <a:pt x="73" y="243"/>
                    <a:pt x="73" y="242"/>
                  </a:cubicBezTo>
                  <a:cubicBezTo>
                    <a:pt x="73" y="241"/>
                    <a:pt x="73" y="240"/>
                    <a:pt x="73" y="239"/>
                  </a:cubicBezTo>
                  <a:cubicBezTo>
                    <a:pt x="72" y="238"/>
                    <a:pt x="72" y="236"/>
                    <a:pt x="72" y="235"/>
                  </a:cubicBezTo>
                  <a:cubicBezTo>
                    <a:pt x="72" y="234"/>
                    <a:pt x="72" y="233"/>
                    <a:pt x="72" y="232"/>
                  </a:cubicBezTo>
                  <a:cubicBezTo>
                    <a:pt x="72" y="231"/>
                    <a:pt x="72" y="229"/>
                    <a:pt x="72" y="228"/>
                  </a:cubicBezTo>
                  <a:cubicBezTo>
                    <a:pt x="72" y="227"/>
                    <a:pt x="71" y="226"/>
                    <a:pt x="71" y="225"/>
                  </a:cubicBezTo>
                  <a:cubicBezTo>
                    <a:pt x="71" y="223"/>
                    <a:pt x="71" y="222"/>
                    <a:pt x="71" y="221"/>
                  </a:cubicBezTo>
                  <a:cubicBezTo>
                    <a:pt x="71" y="220"/>
                    <a:pt x="71" y="218"/>
                    <a:pt x="71" y="217"/>
                  </a:cubicBezTo>
                  <a:cubicBezTo>
                    <a:pt x="71" y="216"/>
                    <a:pt x="71" y="215"/>
                    <a:pt x="71" y="214"/>
                  </a:cubicBezTo>
                  <a:cubicBezTo>
                    <a:pt x="71" y="212"/>
                    <a:pt x="70" y="211"/>
                    <a:pt x="70" y="210"/>
                  </a:cubicBezTo>
                  <a:cubicBezTo>
                    <a:pt x="70" y="209"/>
                    <a:pt x="70" y="207"/>
                    <a:pt x="70" y="206"/>
                  </a:cubicBezTo>
                  <a:cubicBezTo>
                    <a:pt x="70" y="205"/>
                    <a:pt x="70" y="203"/>
                    <a:pt x="70" y="202"/>
                  </a:cubicBezTo>
                  <a:cubicBezTo>
                    <a:pt x="70" y="201"/>
                    <a:pt x="70" y="200"/>
                    <a:pt x="70" y="199"/>
                  </a:cubicBezTo>
                  <a:cubicBezTo>
                    <a:pt x="70" y="197"/>
                    <a:pt x="70" y="196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89"/>
                    <a:pt x="70" y="187"/>
                    <a:pt x="70" y="186"/>
                  </a:cubicBezTo>
                  <a:cubicBezTo>
                    <a:pt x="70" y="185"/>
                    <a:pt x="70" y="184"/>
                    <a:pt x="70" y="183"/>
                  </a:cubicBezTo>
                  <a:cubicBezTo>
                    <a:pt x="70" y="180"/>
                    <a:pt x="70" y="178"/>
                    <a:pt x="70" y="175"/>
                  </a:cubicBezTo>
                  <a:cubicBezTo>
                    <a:pt x="70" y="88"/>
                    <a:pt x="77" y="17"/>
                    <a:pt x="97" y="17"/>
                  </a:cubicBezTo>
                  <a:cubicBezTo>
                    <a:pt x="117" y="17"/>
                    <a:pt x="132" y="88"/>
                    <a:pt x="132" y="175"/>
                  </a:cubicBezTo>
                  <a:cubicBezTo>
                    <a:pt x="132" y="260"/>
                    <a:pt x="118" y="329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lose/>
                </a:path>
              </a:pathLst>
            </a:custGeom>
            <a:solidFill>
              <a:srgbClr val="FFA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1" name="Freeform 2364"/>
            <p:cNvSpPr>
              <a:spLocks/>
            </p:cNvSpPr>
            <p:nvPr/>
          </p:nvSpPr>
          <p:spPr bwMode="auto">
            <a:xfrm>
              <a:off x="4217890" y="3740471"/>
              <a:ext cx="606618" cy="1164906"/>
            </a:xfrm>
            <a:custGeom>
              <a:avLst/>
              <a:gdLst>
                <a:gd name="T0" fmla="*/ 2147483647 w 86"/>
                <a:gd name="T1" fmla="*/ 2147483647 h 326"/>
                <a:gd name="T2" fmla="*/ 2147483647 w 86"/>
                <a:gd name="T3" fmla="*/ 2147483647 h 326"/>
                <a:gd name="T4" fmla="*/ 2147483647 w 86"/>
                <a:gd name="T5" fmla="*/ 2147483647 h 326"/>
                <a:gd name="T6" fmla="*/ 2147483647 w 86"/>
                <a:gd name="T7" fmla="*/ 2147483647 h 326"/>
                <a:gd name="T8" fmla="*/ 2147483647 w 86"/>
                <a:gd name="T9" fmla="*/ 2147483647 h 326"/>
                <a:gd name="T10" fmla="*/ 2147483647 w 86"/>
                <a:gd name="T11" fmla="*/ 2147483647 h 326"/>
                <a:gd name="T12" fmla="*/ 2147483647 w 86"/>
                <a:gd name="T13" fmla="*/ 2147483647 h 326"/>
                <a:gd name="T14" fmla="*/ 2147483647 w 86"/>
                <a:gd name="T15" fmla="*/ 2147483647 h 326"/>
                <a:gd name="T16" fmla="*/ 2147483647 w 86"/>
                <a:gd name="T17" fmla="*/ 2147483647 h 326"/>
                <a:gd name="T18" fmla="*/ 2147483647 w 86"/>
                <a:gd name="T19" fmla="*/ 2147483647 h 326"/>
                <a:gd name="T20" fmla="*/ 2147483647 w 86"/>
                <a:gd name="T21" fmla="*/ 2147483647 h 326"/>
                <a:gd name="T22" fmla="*/ 2147483647 w 86"/>
                <a:gd name="T23" fmla="*/ 2147483647 h 326"/>
                <a:gd name="T24" fmla="*/ 2147483647 w 86"/>
                <a:gd name="T25" fmla="*/ 2147483647 h 326"/>
                <a:gd name="T26" fmla="*/ 2147483647 w 86"/>
                <a:gd name="T27" fmla="*/ 2147483647 h 326"/>
                <a:gd name="T28" fmla="*/ 2147483647 w 86"/>
                <a:gd name="T29" fmla="*/ 2147483647 h 326"/>
                <a:gd name="T30" fmla="*/ 2147483647 w 86"/>
                <a:gd name="T31" fmla="*/ 2147483647 h 326"/>
                <a:gd name="T32" fmla="*/ 2147483647 w 86"/>
                <a:gd name="T33" fmla="*/ 2147483647 h 326"/>
                <a:gd name="T34" fmla="*/ 2147483647 w 86"/>
                <a:gd name="T35" fmla="*/ 2147483647 h 326"/>
                <a:gd name="T36" fmla="*/ 2147483647 w 86"/>
                <a:gd name="T37" fmla="*/ 2147483647 h 326"/>
                <a:gd name="T38" fmla="*/ 2147483647 w 86"/>
                <a:gd name="T39" fmla="*/ 2147483647 h 326"/>
                <a:gd name="T40" fmla="*/ 2147483647 w 86"/>
                <a:gd name="T41" fmla="*/ 2147483647 h 326"/>
                <a:gd name="T42" fmla="*/ 2147483647 w 86"/>
                <a:gd name="T43" fmla="*/ 2147483647 h 326"/>
                <a:gd name="T44" fmla="*/ 2147483647 w 86"/>
                <a:gd name="T45" fmla="*/ 2147483647 h 326"/>
                <a:gd name="T46" fmla="*/ 2147483647 w 86"/>
                <a:gd name="T47" fmla="*/ 2147483647 h 326"/>
                <a:gd name="T48" fmla="*/ 2147483647 w 86"/>
                <a:gd name="T49" fmla="*/ 2147483647 h 326"/>
                <a:gd name="T50" fmla="*/ 2147483647 w 86"/>
                <a:gd name="T51" fmla="*/ 2147483647 h 326"/>
                <a:gd name="T52" fmla="*/ 2147483647 w 86"/>
                <a:gd name="T53" fmla="*/ 2147483647 h 326"/>
                <a:gd name="T54" fmla="*/ 2147483647 w 86"/>
                <a:gd name="T55" fmla="*/ 2147483647 h 326"/>
                <a:gd name="T56" fmla="*/ 2147483647 w 86"/>
                <a:gd name="T57" fmla="*/ 2147483647 h 326"/>
                <a:gd name="T58" fmla="*/ 2147483647 w 86"/>
                <a:gd name="T59" fmla="*/ 2147483647 h 326"/>
                <a:gd name="T60" fmla="*/ 2147483647 w 86"/>
                <a:gd name="T61" fmla="*/ 2147483647 h 326"/>
                <a:gd name="T62" fmla="*/ 2147483647 w 86"/>
                <a:gd name="T63" fmla="*/ 2147483647 h 326"/>
                <a:gd name="T64" fmla="*/ 2147483647 w 86"/>
                <a:gd name="T65" fmla="*/ 2147483647 h 326"/>
                <a:gd name="T66" fmla="*/ 2147483647 w 86"/>
                <a:gd name="T67" fmla="*/ 2147483647 h 326"/>
                <a:gd name="T68" fmla="*/ 2147483647 w 86"/>
                <a:gd name="T69" fmla="*/ 2147483647 h 326"/>
                <a:gd name="T70" fmla="*/ 2147483647 w 86"/>
                <a:gd name="T71" fmla="*/ 2147483647 h 326"/>
                <a:gd name="T72" fmla="*/ 2147483647 w 86"/>
                <a:gd name="T73" fmla="*/ 2147483647 h 326"/>
                <a:gd name="T74" fmla="*/ 2147483647 w 86"/>
                <a:gd name="T75" fmla="*/ 2147483647 h 326"/>
                <a:gd name="T76" fmla="*/ 2147483647 w 86"/>
                <a:gd name="T77" fmla="*/ 2147483647 h 326"/>
                <a:gd name="T78" fmla="*/ 2147483647 w 86"/>
                <a:gd name="T79" fmla="*/ 2147483647 h 326"/>
                <a:gd name="T80" fmla="*/ 2147483647 w 86"/>
                <a:gd name="T81" fmla="*/ 2147483647 h 326"/>
                <a:gd name="T82" fmla="*/ 2147483647 w 86"/>
                <a:gd name="T83" fmla="*/ 2147483647 h 326"/>
                <a:gd name="T84" fmla="*/ 2147483647 w 86"/>
                <a:gd name="T85" fmla="*/ 2147483647 h 326"/>
                <a:gd name="T86" fmla="*/ 2147483647 w 86"/>
                <a:gd name="T87" fmla="*/ 2147483647 h 326"/>
                <a:gd name="T88" fmla="*/ 2147483647 w 86"/>
                <a:gd name="T89" fmla="*/ 2147483647 h 326"/>
                <a:gd name="T90" fmla="*/ 2147483647 w 86"/>
                <a:gd name="T91" fmla="*/ 2147483647 h 326"/>
                <a:gd name="T92" fmla="*/ 2147483647 w 86"/>
                <a:gd name="T93" fmla="*/ 2147483647 h 326"/>
                <a:gd name="T94" fmla="*/ 2147483647 w 86"/>
                <a:gd name="T95" fmla="*/ 2147483647 h 326"/>
                <a:gd name="T96" fmla="*/ 2147483647 w 86"/>
                <a:gd name="T97" fmla="*/ 2147483647 h 326"/>
                <a:gd name="T98" fmla="*/ 2147483647 w 86"/>
                <a:gd name="T99" fmla="*/ 2147483647 h 326"/>
                <a:gd name="T100" fmla="*/ 2147483647 w 86"/>
                <a:gd name="T101" fmla="*/ 2147483647 h 326"/>
                <a:gd name="T102" fmla="*/ 2147483647 w 86"/>
                <a:gd name="T103" fmla="*/ 2147483647 h 326"/>
                <a:gd name="T104" fmla="*/ 2147483647 w 86"/>
                <a:gd name="T105" fmla="*/ 2147483647 h 326"/>
                <a:gd name="T106" fmla="*/ 2147483647 w 86"/>
                <a:gd name="T107" fmla="*/ 2147483647 h 326"/>
                <a:gd name="T108" fmla="*/ 2147483647 w 86"/>
                <a:gd name="T109" fmla="*/ 2147483647 h 326"/>
                <a:gd name="T110" fmla="*/ 0 w 86"/>
                <a:gd name="T111" fmla="*/ 2147483647 h 326"/>
                <a:gd name="T112" fmla="*/ 0 w 86"/>
                <a:gd name="T113" fmla="*/ 2147483647 h 326"/>
                <a:gd name="T114" fmla="*/ 2147483647 w 86"/>
                <a:gd name="T115" fmla="*/ 2147483647 h 326"/>
                <a:gd name="T116" fmla="*/ 2147483647 w 86"/>
                <a:gd name="T117" fmla="*/ 2147483647 h 326"/>
                <a:gd name="T118" fmla="*/ 2147483647 w 86"/>
                <a:gd name="T119" fmla="*/ 2147483647 h 326"/>
                <a:gd name="T120" fmla="*/ 2147483647 w 86"/>
                <a:gd name="T121" fmla="*/ 2147483647 h 326"/>
                <a:gd name="T122" fmla="*/ 2147483647 w 86"/>
                <a:gd name="T123" fmla="*/ 2147483647 h 3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"/>
                <a:gd name="T187" fmla="*/ 0 h 326"/>
                <a:gd name="T188" fmla="*/ 86 w 86"/>
                <a:gd name="T189" fmla="*/ 326 h 3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31" y="102"/>
                    <a:pt x="31" y="168"/>
                  </a:cubicBezTo>
                  <a:cubicBezTo>
                    <a:pt x="31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2" name="Freeform 2365"/>
            <p:cNvSpPr>
              <a:spLocks noEditPoints="1"/>
            </p:cNvSpPr>
            <p:nvPr/>
          </p:nvSpPr>
          <p:spPr bwMode="auto">
            <a:xfrm>
              <a:off x="4217890" y="3740471"/>
              <a:ext cx="606618" cy="1164906"/>
            </a:xfrm>
            <a:custGeom>
              <a:avLst/>
              <a:gdLst>
                <a:gd name="T0" fmla="*/ 2147483647 w 86"/>
                <a:gd name="T1" fmla="*/ 2147483647 h 326"/>
                <a:gd name="T2" fmla="*/ 2147483647 w 86"/>
                <a:gd name="T3" fmla="*/ 2147483647 h 326"/>
                <a:gd name="T4" fmla="*/ 2147483647 w 86"/>
                <a:gd name="T5" fmla="*/ 2147483647 h 326"/>
                <a:gd name="T6" fmla="*/ 2147483647 w 86"/>
                <a:gd name="T7" fmla="*/ 2147483647 h 326"/>
                <a:gd name="T8" fmla="*/ 2147483647 w 86"/>
                <a:gd name="T9" fmla="*/ 2147483647 h 326"/>
                <a:gd name="T10" fmla="*/ 2147483647 w 86"/>
                <a:gd name="T11" fmla="*/ 2147483647 h 326"/>
                <a:gd name="T12" fmla="*/ 2147483647 w 86"/>
                <a:gd name="T13" fmla="*/ 2147483647 h 326"/>
                <a:gd name="T14" fmla="*/ 2147483647 w 86"/>
                <a:gd name="T15" fmla="*/ 2147483647 h 326"/>
                <a:gd name="T16" fmla="*/ 2147483647 w 86"/>
                <a:gd name="T17" fmla="*/ 2147483647 h 326"/>
                <a:gd name="T18" fmla="*/ 2147483647 w 86"/>
                <a:gd name="T19" fmla="*/ 2147483647 h 326"/>
                <a:gd name="T20" fmla="*/ 2147483647 w 86"/>
                <a:gd name="T21" fmla="*/ 2147483647 h 326"/>
                <a:gd name="T22" fmla="*/ 2147483647 w 86"/>
                <a:gd name="T23" fmla="*/ 2147483647 h 326"/>
                <a:gd name="T24" fmla="*/ 2147483647 w 86"/>
                <a:gd name="T25" fmla="*/ 2147483647 h 326"/>
                <a:gd name="T26" fmla="*/ 2147483647 w 86"/>
                <a:gd name="T27" fmla="*/ 2147483647 h 326"/>
                <a:gd name="T28" fmla="*/ 2147483647 w 86"/>
                <a:gd name="T29" fmla="*/ 2147483647 h 326"/>
                <a:gd name="T30" fmla="*/ 2147483647 w 86"/>
                <a:gd name="T31" fmla="*/ 2147483647 h 326"/>
                <a:gd name="T32" fmla="*/ 2147483647 w 86"/>
                <a:gd name="T33" fmla="*/ 2147483647 h 326"/>
                <a:gd name="T34" fmla="*/ 2147483647 w 86"/>
                <a:gd name="T35" fmla="*/ 2147483647 h 326"/>
                <a:gd name="T36" fmla="*/ 2147483647 w 86"/>
                <a:gd name="T37" fmla="*/ 2147483647 h 326"/>
                <a:gd name="T38" fmla="*/ 2147483647 w 86"/>
                <a:gd name="T39" fmla="*/ 2147483647 h 326"/>
                <a:gd name="T40" fmla="*/ 2147483647 w 86"/>
                <a:gd name="T41" fmla="*/ 2147483647 h 326"/>
                <a:gd name="T42" fmla="*/ 2147483647 w 86"/>
                <a:gd name="T43" fmla="*/ 2147483647 h 326"/>
                <a:gd name="T44" fmla="*/ 2147483647 w 86"/>
                <a:gd name="T45" fmla="*/ 2147483647 h 326"/>
                <a:gd name="T46" fmla="*/ 2147483647 w 86"/>
                <a:gd name="T47" fmla="*/ 2147483647 h 326"/>
                <a:gd name="T48" fmla="*/ 2147483647 w 86"/>
                <a:gd name="T49" fmla="*/ 2147483647 h 326"/>
                <a:gd name="T50" fmla="*/ 2147483647 w 86"/>
                <a:gd name="T51" fmla="*/ 2147483647 h 326"/>
                <a:gd name="T52" fmla="*/ 2147483647 w 86"/>
                <a:gd name="T53" fmla="*/ 2147483647 h 326"/>
                <a:gd name="T54" fmla="*/ 0 w 86"/>
                <a:gd name="T55" fmla="*/ 2147483647 h 326"/>
                <a:gd name="T56" fmla="*/ 2147483647 w 86"/>
                <a:gd name="T57" fmla="*/ 2147483647 h 326"/>
                <a:gd name="T58" fmla="*/ 2147483647 w 86"/>
                <a:gd name="T59" fmla="*/ 2147483647 h 326"/>
                <a:gd name="T60" fmla="*/ 2147483647 w 86"/>
                <a:gd name="T61" fmla="*/ 2147483647 h 326"/>
                <a:gd name="T62" fmla="*/ 2147483647 w 86"/>
                <a:gd name="T63" fmla="*/ 2147483647 h 326"/>
                <a:gd name="T64" fmla="*/ 2147483647 w 86"/>
                <a:gd name="T65" fmla="*/ 2147483647 h 326"/>
                <a:gd name="T66" fmla="*/ 2147483647 w 86"/>
                <a:gd name="T67" fmla="*/ 2147483647 h 326"/>
                <a:gd name="T68" fmla="*/ 2147483647 w 86"/>
                <a:gd name="T69" fmla="*/ 2147483647 h 326"/>
                <a:gd name="T70" fmla="*/ 2147483647 w 86"/>
                <a:gd name="T71" fmla="*/ 2147483647 h 326"/>
                <a:gd name="T72" fmla="*/ 2147483647 w 86"/>
                <a:gd name="T73" fmla="*/ 2147483647 h 326"/>
                <a:gd name="T74" fmla="*/ 2147483647 w 86"/>
                <a:gd name="T75" fmla="*/ 2147483647 h 326"/>
                <a:gd name="T76" fmla="*/ 2147483647 w 86"/>
                <a:gd name="T77" fmla="*/ 2147483647 h 326"/>
                <a:gd name="T78" fmla="*/ 2147483647 w 86"/>
                <a:gd name="T79" fmla="*/ 2147483647 h 326"/>
                <a:gd name="T80" fmla="*/ 2147483647 w 86"/>
                <a:gd name="T81" fmla="*/ 2147483647 h 326"/>
                <a:gd name="T82" fmla="*/ 2147483647 w 86"/>
                <a:gd name="T83" fmla="*/ 2147483647 h 326"/>
                <a:gd name="T84" fmla="*/ 2147483647 w 86"/>
                <a:gd name="T85" fmla="*/ 2147483647 h 326"/>
                <a:gd name="T86" fmla="*/ 2147483647 w 86"/>
                <a:gd name="T87" fmla="*/ 2147483647 h 326"/>
                <a:gd name="T88" fmla="*/ 2147483647 w 86"/>
                <a:gd name="T89" fmla="*/ 2147483647 h 326"/>
                <a:gd name="T90" fmla="*/ 2147483647 w 86"/>
                <a:gd name="T91" fmla="*/ 2147483647 h 326"/>
                <a:gd name="T92" fmla="*/ 2147483647 w 86"/>
                <a:gd name="T93" fmla="*/ 2147483647 h 326"/>
                <a:gd name="T94" fmla="*/ 2147483647 w 86"/>
                <a:gd name="T95" fmla="*/ 2147483647 h 326"/>
                <a:gd name="T96" fmla="*/ 2147483647 w 86"/>
                <a:gd name="T97" fmla="*/ 2147483647 h 326"/>
                <a:gd name="T98" fmla="*/ 2147483647 w 86"/>
                <a:gd name="T99" fmla="*/ 2147483647 h 326"/>
                <a:gd name="T100" fmla="*/ 2147483647 w 86"/>
                <a:gd name="T101" fmla="*/ 2147483647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"/>
                <a:gd name="T154" fmla="*/ 0 h 326"/>
                <a:gd name="T155" fmla="*/ 86 w 86"/>
                <a:gd name="T156" fmla="*/ 326 h 3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26" y="102"/>
                    <a:pt x="26" y="168"/>
                  </a:cubicBezTo>
                  <a:cubicBezTo>
                    <a:pt x="26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  <a:moveTo>
                    <a:pt x="38" y="118"/>
                  </a:moveTo>
                  <a:cubicBezTo>
                    <a:pt x="36" y="88"/>
                    <a:pt x="31" y="61"/>
                    <a:pt x="26" y="41"/>
                  </a:cubicBezTo>
                  <a:cubicBezTo>
                    <a:pt x="23" y="33"/>
                    <a:pt x="22" y="15"/>
                    <a:pt x="34" y="12"/>
                  </a:cubicBezTo>
                  <a:cubicBezTo>
                    <a:pt x="37" y="12"/>
                    <a:pt x="40" y="12"/>
                    <a:pt x="44" y="11"/>
                  </a:cubicBezTo>
                  <a:cubicBezTo>
                    <a:pt x="50" y="11"/>
                    <a:pt x="55" y="10"/>
                    <a:pt x="60" y="11"/>
                  </a:cubicBezTo>
                  <a:cubicBezTo>
                    <a:pt x="64" y="11"/>
                    <a:pt x="64" y="15"/>
                    <a:pt x="63" y="17"/>
                  </a:cubicBezTo>
                  <a:cubicBezTo>
                    <a:pt x="51" y="38"/>
                    <a:pt x="44" y="77"/>
                    <a:pt x="41" y="119"/>
                  </a:cubicBezTo>
                  <a:cubicBezTo>
                    <a:pt x="40" y="135"/>
                    <a:pt x="39" y="133"/>
                    <a:pt x="38" y="118"/>
                  </a:cubicBezTo>
                  <a:close/>
                  <a:moveTo>
                    <a:pt x="51" y="309"/>
                  </a:moveTo>
                  <a:cubicBezTo>
                    <a:pt x="49" y="309"/>
                    <a:pt x="47" y="309"/>
                    <a:pt x="45" y="308"/>
                  </a:cubicBezTo>
                  <a:cubicBezTo>
                    <a:pt x="33" y="306"/>
                    <a:pt x="26" y="298"/>
                    <a:pt x="31" y="272"/>
                  </a:cubicBezTo>
                  <a:cubicBezTo>
                    <a:pt x="37" y="243"/>
                    <a:pt x="40" y="206"/>
                    <a:pt x="40" y="171"/>
                  </a:cubicBezTo>
                  <a:cubicBezTo>
                    <a:pt x="40" y="173"/>
                    <a:pt x="40" y="176"/>
                    <a:pt x="40" y="176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42" y="222"/>
                    <a:pt x="42" y="222"/>
                    <a:pt x="42" y="222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2" y="229"/>
                    <a:pt x="42" y="229"/>
                    <a:pt x="42" y="229"/>
                  </a:cubicBezTo>
                  <a:cubicBezTo>
                    <a:pt x="43" y="233"/>
                    <a:pt x="43" y="233"/>
                    <a:pt x="43" y="233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40"/>
                    <a:pt x="43" y="240"/>
                    <a:pt x="43" y="240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7" y="265"/>
                    <a:pt x="47" y="265"/>
                    <a:pt x="47" y="265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48" y="271"/>
                    <a:pt x="48" y="271"/>
                    <a:pt x="48" y="271"/>
                  </a:cubicBezTo>
                  <a:cubicBezTo>
                    <a:pt x="48" y="272"/>
                    <a:pt x="48" y="272"/>
                    <a:pt x="48" y="272"/>
                  </a:cubicBezTo>
                  <a:cubicBezTo>
                    <a:pt x="48" y="273"/>
                    <a:pt x="49" y="277"/>
                    <a:pt x="49" y="277"/>
                  </a:cubicBezTo>
                  <a:cubicBezTo>
                    <a:pt x="51" y="287"/>
                    <a:pt x="54" y="296"/>
                    <a:pt x="56" y="304"/>
                  </a:cubicBezTo>
                  <a:cubicBezTo>
                    <a:pt x="57" y="306"/>
                    <a:pt x="54" y="309"/>
                    <a:pt x="51" y="309"/>
                  </a:cubicBezTo>
                  <a:close/>
                </a:path>
              </a:pathLst>
            </a:custGeom>
            <a:solidFill>
              <a:srgbClr val="FF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3" name="Freeform 2366"/>
            <p:cNvSpPr>
              <a:spLocks/>
            </p:cNvSpPr>
            <p:nvPr/>
          </p:nvSpPr>
          <p:spPr bwMode="auto">
            <a:xfrm>
              <a:off x="4516717" y="3764677"/>
              <a:ext cx="161366" cy="143722"/>
            </a:xfrm>
            <a:custGeom>
              <a:avLst/>
              <a:gdLst>
                <a:gd name="T0" fmla="*/ 0 w 23"/>
                <a:gd name="T1" fmla="*/ 2147483647 h 40"/>
                <a:gd name="T2" fmla="*/ 2147483647 w 23"/>
                <a:gd name="T3" fmla="*/ 2147483647 h 40"/>
                <a:gd name="T4" fmla="*/ 2147483647 w 23"/>
                <a:gd name="T5" fmla="*/ 2147483647 h 40"/>
                <a:gd name="T6" fmla="*/ 2147483647 w 23"/>
                <a:gd name="T7" fmla="*/ 2147483647 h 40"/>
                <a:gd name="T8" fmla="*/ 0 w 23"/>
                <a:gd name="T9" fmla="*/ 2147483647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0"/>
                <a:gd name="T17" fmla="*/ 23 w 23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0">
                  <a:moveTo>
                    <a:pt x="0" y="4"/>
                  </a:moveTo>
                  <a:cubicBezTo>
                    <a:pt x="10" y="3"/>
                    <a:pt x="23" y="0"/>
                    <a:pt x="23" y="6"/>
                  </a:cubicBezTo>
                  <a:cubicBezTo>
                    <a:pt x="23" y="13"/>
                    <a:pt x="13" y="23"/>
                    <a:pt x="10" y="40"/>
                  </a:cubicBezTo>
                  <a:cubicBezTo>
                    <a:pt x="12" y="23"/>
                    <a:pt x="20" y="9"/>
                    <a:pt x="18" y="7"/>
                  </a:cubicBezTo>
                  <a:cubicBezTo>
                    <a:pt x="15" y="3"/>
                    <a:pt x="2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4" name="Freeform 2367"/>
            <p:cNvSpPr>
              <a:spLocks/>
            </p:cNvSpPr>
            <p:nvPr/>
          </p:nvSpPr>
          <p:spPr bwMode="auto">
            <a:xfrm>
              <a:off x="4890250" y="3800985"/>
              <a:ext cx="233085" cy="1101366"/>
            </a:xfrm>
            <a:custGeom>
              <a:avLst/>
              <a:gdLst>
                <a:gd name="T0" fmla="*/ 0 w 33"/>
                <a:gd name="T1" fmla="*/ 0 h 308"/>
                <a:gd name="T2" fmla="*/ 0 w 33"/>
                <a:gd name="T3" fmla="*/ 0 h 308"/>
                <a:gd name="T4" fmla="*/ 2147483647 w 33"/>
                <a:gd name="T5" fmla="*/ 2147483647 h 308"/>
                <a:gd name="T6" fmla="*/ 2147483647 w 33"/>
                <a:gd name="T7" fmla="*/ 2147483647 h 308"/>
                <a:gd name="T8" fmla="*/ 2147483647 w 33"/>
                <a:gd name="T9" fmla="*/ 2147483647 h 308"/>
                <a:gd name="T10" fmla="*/ 2147483647 w 33"/>
                <a:gd name="T11" fmla="*/ 2147483647 h 308"/>
                <a:gd name="T12" fmla="*/ 0 w 33"/>
                <a:gd name="T13" fmla="*/ 0 h 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08"/>
                <a:gd name="T23" fmla="*/ 33 w 33"/>
                <a:gd name="T24" fmla="*/ 308 h 3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0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20"/>
                    <a:pt x="24" y="80"/>
                    <a:pt x="24" y="151"/>
                  </a:cubicBezTo>
                  <a:cubicBezTo>
                    <a:pt x="24" y="219"/>
                    <a:pt x="15" y="276"/>
                    <a:pt x="2" y="299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19" y="299"/>
                    <a:pt x="33" y="232"/>
                    <a:pt x="33" y="151"/>
                  </a:cubicBezTo>
                  <a:cubicBezTo>
                    <a:pt x="33" y="85"/>
                    <a:pt x="26" y="31"/>
                    <a:pt x="0" y="0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5" name="Freeform 2368"/>
            <p:cNvSpPr>
              <a:spLocks/>
            </p:cNvSpPr>
            <p:nvPr/>
          </p:nvSpPr>
          <p:spPr bwMode="auto">
            <a:xfrm>
              <a:off x="4480857" y="4359233"/>
              <a:ext cx="56777" cy="220878"/>
            </a:xfrm>
            <a:custGeom>
              <a:avLst/>
              <a:gdLst>
                <a:gd name="T0" fmla="*/ 0 w 8"/>
                <a:gd name="T1" fmla="*/ 2147483647 h 62"/>
                <a:gd name="T2" fmla="*/ 2147483647 w 8"/>
                <a:gd name="T3" fmla="*/ 2147483647 h 62"/>
                <a:gd name="T4" fmla="*/ 2147483647 w 8"/>
                <a:gd name="T5" fmla="*/ 2147483647 h 62"/>
                <a:gd name="T6" fmla="*/ 2147483647 w 8"/>
                <a:gd name="T7" fmla="*/ 2147483647 h 62"/>
                <a:gd name="T8" fmla="*/ 0 w 8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2"/>
                <a:gd name="T17" fmla="*/ 8 w 8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2">
                  <a:moveTo>
                    <a:pt x="0" y="58"/>
                  </a:moveTo>
                  <a:cubicBezTo>
                    <a:pt x="2" y="49"/>
                    <a:pt x="4" y="55"/>
                    <a:pt x="6" y="58"/>
                  </a:cubicBezTo>
                  <a:cubicBezTo>
                    <a:pt x="8" y="62"/>
                    <a:pt x="7" y="39"/>
                    <a:pt x="7" y="3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6" name="Oval 2369"/>
            <p:cNvSpPr>
              <a:spLocks noChangeArrowheads="1"/>
            </p:cNvSpPr>
            <p:nvPr/>
          </p:nvSpPr>
          <p:spPr bwMode="auto">
            <a:xfrm>
              <a:off x="4600388" y="3776779"/>
              <a:ext cx="457205" cy="1128598"/>
            </a:xfrm>
            <a:prstGeom prst="ellipse">
              <a:avLst/>
            </a:prstGeom>
            <a:solidFill>
              <a:srgbClr val="FFA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7" name="Freeform 2370"/>
            <p:cNvSpPr>
              <a:spLocks/>
            </p:cNvSpPr>
            <p:nvPr/>
          </p:nvSpPr>
          <p:spPr bwMode="auto">
            <a:xfrm>
              <a:off x="4657165" y="3819140"/>
              <a:ext cx="409392" cy="1086237"/>
            </a:xfrm>
            <a:custGeom>
              <a:avLst/>
              <a:gdLst>
                <a:gd name="T0" fmla="*/ 2147483647 w 58"/>
                <a:gd name="T1" fmla="*/ 0 h 304"/>
                <a:gd name="T2" fmla="*/ 2147483647 w 58"/>
                <a:gd name="T3" fmla="*/ 2147483647 h 304"/>
                <a:gd name="T4" fmla="*/ 2147483647 w 58"/>
                <a:gd name="T5" fmla="*/ 2147483647 h 304"/>
                <a:gd name="T6" fmla="*/ 0 w 58"/>
                <a:gd name="T7" fmla="*/ 2147483647 h 304"/>
                <a:gd name="T8" fmla="*/ 2147483647 w 58"/>
                <a:gd name="T9" fmla="*/ 2147483647 h 304"/>
                <a:gd name="T10" fmla="*/ 2147483647 w 58"/>
                <a:gd name="T11" fmla="*/ 2147483647 h 304"/>
                <a:gd name="T12" fmla="*/ 2147483647 w 58"/>
                <a:gd name="T13" fmla="*/ 0 h 3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304"/>
                <a:gd name="T23" fmla="*/ 58 w 58"/>
                <a:gd name="T24" fmla="*/ 304 h 3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304">
                  <a:moveTo>
                    <a:pt x="36" y="0"/>
                  </a:moveTo>
                  <a:cubicBezTo>
                    <a:pt x="42" y="29"/>
                    <a:pt x="46" y="67"/>
                    <a:pt x="46" y="110"/>
                  </a:cubicBezTo>
                  <a:cubicBezTo>
                    <a:pt x="46" y="198"/>
                    <a:pt x="30" y="268"/>
                    <a:pt x="11" y="268"/>
                  </a:cubicBezTo>
                  <a:cubicBezTo>
                    <a:pt x="6" y="268"/>
                    <a:pt x="4" y="264"/>
                    <a:pt x="0" y="256"/>
                  </a:cubicBezTo>
                  <a:cubicBezTo>
                    <a:pt x="6" y="286"/>
                    <a:pt x="12" y="304"/>
                    <a:pt x="22" y="304"/>
                  </a:cubicBezTo>
                  <a:cubicBezTo>
                    <a:pt x="42" y="304"/>
                    <a:pt x="58" y="234"/>
                    <a:pt x="58" y="146"/>
                  </a:cubicBezTo>
                  <a:cubicBezTo>
                    <a:pt x="58" y="81"/>
                    <a:pt x="49" y="24"/>
                    <a:pt x="36" y="0"/>
                  </a:cubicBezTo>
                  <a:close/>
                </a:path>
              </a:pathLst>
            </a:custGeom>
            <a:solidFill>
              <a:srgbClr val="FFA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8" name="Freeform 2371"/>
            <p:cNvSpPr>
              <a:spLocks/>
            </p:cNvSpPr>
            <p:nvPr/>
          </p:nvSpPr>
          <p:spPr bwMode="auto">
            <a:xfrm>
              <a:off x="4704977" y="3800985"/>
              <a:ext cx="361580" cy="1104392"/>
            </a:xfrm>
            <a:custGeom>
              <a:avLst/>
              <a:gdLst>
                <a:gd name="T0" fmla="*/ 2147483647 w 51"/>
                <a:gd name="T1" fmla="*/ 0 h 309"/>
                <a:gd name="T2" fmla="*/ 2147483647 w 51"/>
                <a:gd name="T3" fmla="*/ 2147483647 h 309"/>
                <a:gd name="T4" fmla="*/ 2147483647 w 51"/>
                <a:gd name="T5" fmla="*/ 2147483647 h 309"/>
                <a:gd name="T6" fmla="*/ 0 w 51"/>
                <a:gd name="T7" fmla="*/ 2147483647 h 309"/>
                <a:gd name="T8" fmla="*/ 2147483647 w 51"/>
                <a:gd name="T9" fmla="*/ 2147483647 h 309"/>
                <a:gd name="T10" fmla="*/ 2147483647 w 51"/>
                <a:gd name="T11" fmla="*/ 2147483647 h 309"/>
                <a:gd name="T12" fmla="*/ 2147483647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9" name="Freeform 2372"/>
            <p:cNvSpPr>
              <a:spLocks/>
            </p:cNvSpPr>
            <p:nvPr/>
          </p:nvSpPr>
          <p:spPr bwMode="auto">
            <a:xfrm>
              <a:off x="4621306" y="3782831"/>
              <a:ext cx="254003" cy="1012107"/>
            </a:xfrm>
            <a:custGeom>
              <a:avLst/>
              <a:gdLst>
                <a:gd name="T0" fmla="*/ 2147483647 w 36"/>
                <a:gd name="T1" fmla="*/ 2147483647 h 283"/>
                <a:gd name="T2" fmla="*/ 2147483647 w 36"/>
                <a:gd name="T3" fmla="*/ 2147483647 h 283"/>
                <a:gd name="T4" fmla="*/ 2147483647 w 36"/>
                <a:gd name="T5" fmla="*/ 2147483647 h 283"/>
                <a:gd name="T6" fmla="*/ 2147483647 w 36"/>
                <a:gd name="T7" fmla="*/ 2147483647 h 283"/>
                <a:gd name="T8" fmla="*/ 2147483647 w 36"/>
                <a:gd name="T9" fmla="*/ 0 h 283"/>
                <a:gd name="T10" fmla="*/ 0 w 36"/>
                <a:gd name="T11" fmla="*/ 2147483647 h 283"/>
                <a:gd name="T12" fmla="*/ 2147483647 w 36"/>
                <a:gd name="T13" fmla="*/ 2147483647 h 283"/>
                <a:gd name="T14" fmla="*/ 2147483647 w 36"/>
                <a:gd name="T15" fmla="*/ 2147483647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83"/>
                <a:gd name="T26" fmla="*/ 36 w 36"/>
                <a:gd name="T27" fmla="*/ 283 h 2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83">
                  <a:moveTo>
                    <a:pt x="9" y="260"/>
                  </a:moveTo>
                  <a:cubicBezTo>
                    <a:pt x="5" y="232"/>
                    <a:pt x="7" y="195"/>
                    <a:pt x="7" y="155"/>
                  </a:cubicBezTo>
                  <a:cubicBezTo>
                    <a:pt x="7" y="75"/>
                    <a:pt x="13" y="1"/>
                    <a:pt x="31" y="1"/>
                  </a:cubicBezTo>
                  <a:cubicBezTo>
                    <a:pt x="32" y="1"/>
                    <a:pt x="36" y="5"/>
                    <a:pt x="36" y="5"/>
                  </a:cubicBezTo>
                  <a:cubicBezTo>
                    <a:pt x="33" y="2"/>
                    <a:pt x="32" y="0"/>
                    <a:pt x="29" y="0"/>
                  </a:cubicBezTo>
                  <a:cubicBezTo>
                    <a:pt x="11" y="0"/>
                    <a:pt x="0" y="70"/>
                    <a:pt x="0" y="150"/>
                  </a:cubicBezTo>
                  <a:cubicBezTo>
                    <a:pt x="0" y="195"/>
                    <a:pt x="3" y="235"/>
                    <a:pt x="9" y="263"/>
                  </a:cubicBezTo>
                  <a:cubicBezTo>
                    <a:pt x="13" y="283"/>
                    <a:pt x="12" y="278"/>
                    <a:pt x="9" y="2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0" name="Freeform 2373"/>
            <p:cNvSpPr>
              <a:spLocks/>
            </p:cNvSpPr>
            <p:nvPr/>
          </p:nvSpPr>
          <p:spPr bwMode="auto">
            <a:xfrm>
              <a:off x="4217890" y="4873607"/>
              <a:ext cx="573747" cy="31770"/>
            </a:xfrm>
            <a:custGeom>
              <a:avLst/>
              <a:gdLst>
                <a:gd name="T0" fmla="*/ 0 w 81"/>
                <a:gd name="T1" fmla="*/ 2147483647 h 9"/>
                <a:gd name="T2" fmla="*/ 0 w 81"/>
                <a:gd name="T3" fmla="*/ 2147483647 h 9"/>
                <a:gd name="T4" fmla="*/ 2147483647 w 81"/>
                <a:gd name="T5" fmla="*/ 0 h 9"/>
                <a:gd name="T6" fmla="*/ 2147483647 w 81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9"/>
                <a:gd name="T14" fmla="*/ 81 w 8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9"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0" y="3"/>
                    <a:pt x="24" y="0"/>
                    <a:pt x="40" y="0"/>
                  </a:cubicBezTo>
                  <a:cubicBezTo>
                    <a:pt x="56" y="0"/>
                    <a:pt x="70" y="4"/>
                    <a:pt x="81" y="9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1" name="Freeform 2374"/>
            <p:cNvSpPr>
              <a:spLocks/>
            </p:cNvSpPr>
            <p:nvPr/>
          </p:nvSpPr>
          <p:spPr bwMode="auto">
            <a:xfrm>
              <a:off x="4283632" y="3740471"/>
              <a:ext cx="528923" cy="68079"/>
            </a:xfrm>
            <a:custGeom>
              <a:avLst/>
              <a:gdLst>
                <a:gd name="T0" fmla="*/ 2147483647 w 75"/>
                <a:gd name="T1" fmla="*/ 2147483647 h 19"/>
                <a:gd name="T2" fmla="*/ 2147483647 w 75"/>
                <a:gd name="T3" fmla="*/ 2147483647 h 19"/>
                <a:gd name="T4" fmla="*/ 0 w 75"/>
                <a:gd name="T5" fmla="*/ 2147483647 h 19"/>
                <a:gd name="T6" fmla="*/ 0 60000 65536"/>
                <a:gd name="T7" fmla="*/ 0 60000 65536"/>
                <a:gd name="T8" fmla="*/ 0 60000 65536"/>
                <a:gd name="T9" fmla="*/ 0 w 75"/>
                <a:gd name="T10" fmla="*/ 0 h 19"/>
                <a:gd name="T11" fmla="*/ 75 w 7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" h="19">
                  <a:moveTo>
                    <a:pt x="68" y="12"/>
                  </a:moveTo>
                  <a:cubicBezTo>
                    <a:pt x="75" y="4"/>
                    <a:pt x="49" y="0"/>
                    <a:pt x="34" y="2"/>
                  </a:cubicBezTo>
                  <a:cubicBezTo>
                    <a:pt x="12" y="4"/>
                    <a:pt x="2" y="1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2" name="Oval 2375"/>
            <p:cNvSpPr>
              <a:spLocks noChangeArrowheads="1"/>
            </p:cNvSpPr>
            <p:nvPr/>
          </p:nvSpPr>
          <p:spPr bwMode="auto">
            <a:xfrm>
              <a:off x="4600388" y="3776779"/>
              <a:ext cx="457205" cy="1128598"/>
            </a:xfrm>
            <a:prstGeom prst="ellipse">
              <a:avLst/>
            </a:pr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3" name="Oval 2376"/>
            <p:cNvSpPr>
              <a:spLocks noChangeArrowheads="1"/>
            </p:cNvSpPr>
            <p:nvPr/>
          </p:nvSpPr>
          <p:spPr bwMode="auto">
            <a:xfrm>
              <a:off x="3936993" y="3776779"/>
              <a:ext cx="457205" cy="1128598"/>
            </a:xfrm>
            <a:prstGeom prst="ellipse">
              <a:avLst/>
            </a:pr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4" name="Freeform 2377"/>
            <p:cNvSpPr>
              <a:spLocks/>
            </p:cNvSpPr>
            <p:nvPr/>
          </p:nvSpPr>
          <p:spPr bwMode="auto">
            <a:xfrm>
              <a:off x="4128242" y="3714752"/>
              <a:ext cx="1078764" cy="1190625"/>
            </a:xfrm>
            <a:custGeom>
              <a:avLst/>
              <a:gdLst>
                <a:gd name="T0" fmla="*/ 2147483647 w 153"/>
                <a:gd name="T1" fmla="*/ 2147483647 h 333"/>
                <a:gd name="T2" fmla="*/ 2147483647 w 153"/>
                <a:gd name="T3" fmla="*/ 2147483647 h 333"/>
                <a:gd name="T4" fmla="*/ 2147483647 w 153"/>
                <a:gd name="T5" fmla="*/ 2147483647 h 333"/>
                <a:gd name="T6" fmla="*/ 2147483647 w 153"/>
                <a:gd name="T7" fmla="*/ 2147483647 h 333"/>
                <a:gd name="T8" fmla="*/ 2147483647 w 153"/>
                <a:gd name="T9" fmla="*/ 2147483647 h 333"/>
                <a:gd name="T10" fmla="*/ 2147483647 w 153"/>
                <a:gd name="T11" fmla="*/ 2147483647 h 333"/>
                <a:gd name="T12" fmla="*/ 2147483647 w 153"/>
                <a:gd name="T13" fmla="*/ 2147483647 h 333"/>
                <a:gd name="T14" fmla="*/ 2147483647 w 153"/>
                <a:gd name="T15" fmla="*/ 2147483647 h 333"/>
                <a:gd name="T16" fmla="*/ 2147483647 w 153"/>
                <a:gd name="T17" fmla="*/ 2147483647 h 333"/>
                <a:gd name="T18" fmla="*/ 2147483647 w 153"/>
                <a:gd name="T19" fmla="*/ 2147483647 h 333"/>
                <a:gd name="T20" fmla="*/ 2147483647 w 153"/>
                <a:gd name="T21" fmla="*/ 2147483647 h 333"/>
                <a:gd name="T22" fmla="*/ 2147483647 w 153"/>
                <a:gd name="T23" fmla="*/ 2147483647 h 333"/>
                <a:gd name="T24" fmla="*/ 2147483647 w 153"/>
                <a:gd name="T25" fmla="*/ 2147483647 h 333"/>
                <a:gd name="T26" fmla="*/ 2147483647 w 153"/>
                <a:gd name="T27" fmla="*/ 2147483647 h 333"/>
                <a:gd name="T28" fmla="*/ 2147483647 w 153"/>
                <a:gd name="T29" fmla="*/ 2147483647 h 333"/>
                <a:gd name="T30" fmla="*/ 2147483647 w 153"/>
                <a:gd name="T31" fmla="*/ 2147483647 h 333"/>
                <a:gd name="T32" fmla="*/ 2147483647 w 153"/>
                <a:gd name="T33" fmla="*/ 2147483647 h 333"/>
                <a:gd name="T34" fmla="*/ 2147483647 w 153"/>
                <a:gd name="T35" fmla="*/ 2147483647 h 333"/>
                <a:gd name="T36" fmla="*/ 2147483647 w 153"/>
                <a:gd name="T37" fmla="*/ 2147483647 h 333"/>
                <a:gd name="T38" fmla="*/ 2147483647 w 153"/>
                <a:gd name="T39" fmla="*/ 2147483647 h 333"/>
                <a:gd name="T40" fmla="*/ 2147483647 w 153"/>
                <a:gd name="T41" fmla="*/ 2147483647 h 333"/>
                <a:gd name="T42" fmla="*/ 2147483647 w 153"/>
                <a:gd name="T43" fmla="*/ 2147483647 h 333"/>
                <a:gd name="T44" fmla="*/ 2147483647 w 153"/>
                <a:gd name="T45" fmla="*/ 2147483647 h 333"/>
                <a:gd name="T46" fmla="*/ 2147483647 w 153"/>
                <a:gd name="T47" fmla="*/ 2147483647 h 333"/>
                <a:gd name="T48" fmla="*/ 2147483647 w 153"/>
                <a:gd name="T49" fmla="*/ 2147483647 h 333"/>
                <a:gd name="T50" fmla="*/ 2147483647 w 153"/>
                <a:gd name="T51" fmla="*/ 2147483647 h 333"/>
                <a:gd name="T52" fmla="*/ 2147483647 w 153"/>
                <a:gd name="T53" fmla="*/ 2147483647 h 333"/>
                <a:gd name="T54" fmla="*/ 2147483647 w 153"/>
                <a:gd name="T55" fmla="*/ 2147483647 h 333"/>
                <a:gd name="T56" fmla="*/ 2147483647 w 153"/>
                <a:gd name="T57" fmla="*/ 2147483647 h 333"/>
                <a:gd name="T58" fmla="*/ 2147483647 w 153"/>
                <a:gd name="T59" fmla="*/ 2147483647 h 333"/>
                <a:gd name="T60" fmla="*/ 2147483647 w 153"/>
                <a:gd name="T61" fmla="*/ 2147483647 h 333"/>
                <a:gd name="T62" fmla="*/ 2147483647 w 153"/>
                <a:gd name="T63" fmla="*/ 2147483647 h 333"/>
                <a:gd name="T64" fmla="*/ 2147483647 w 153"/>
                <a:gd name="T65" fmla="*/ 2147483647 h 333"/>
                <a:gd name="T66" fmla="*/ 2147483647 w 153"/>
                <a:gd name="T67" fmla="*/ 2147483647 h 333"/>
                <a:gd name="T68" fmla="*/ 2147483647 w 153"/>
                <a:gd name="T69" fmla="*/ 0 h 3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3"/>
                <a:gd name="T106" fmla="*/ 0 h 333"/>
                <a:gd name="T107" fmla="*/ 153 w 153"/>
                <a:gd name="T108" fmla="*/ 333 h 3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3" h="333">
                  <a:moveTo>
                    <a:pt x="97" y="17"/>
                  </a:moveTo>
                  <a:cubicBezTo>
                    <a:pt x="117" y="17"/>
                    <a:pt x="132" y="88"/>
                    <a:pt x="132" y="175"/>
                  </a:cubicBezTo>
                  <a:cubicBezTo>
                    <a:pt x="132" y="178"/>
                    <a:pt x="132" y="181"/>
                    <a:pt x="132" y="183"/>
                  </a:cubicBezTo>
                  <a:cubicBezTo>
                    <a:pt x="132" y="184"/>
                    <a:pt x="132" y="185"/>
                    <a:pt x="132" y="186"/>
                  </a:cubicBezTo>
                  <a:cubicBezTo>
                    <a:pt x="132" y="188"/>
                    <a:pt x="132" y="189"/>
                    <a:pt x="132" y="191"/>
                  </a:cubicBezTo>
                  <a:cubicBezTo>
                    <a:pt x="132" y="192"/>
                    <a:pt x="132" y="193"/>
                    <a:pt x="132" y="194"/>
                  </a:cubicBezTo>
                  <a:cubicBezTo>
                    <a:pt x="132" y="196"/>
                    <a:pt x="132" y="197"/>
                    <a:pt x="132" y="199"/>
                  </a:cubicBezTo>
                  <a:cubicBezTo>
                    <a:pt x="132" y="200"/>
                    <a:pt x="132" y="201"/>
                    <a:pt x="132" y="202"/>
                  </a:cubicBezTo>
                  <a:cubicBezTo>
                    <a:pt x="132" y="204"/>
                    <a:pt x="132" y="205"/>
                    <a:pt x="132" y="207"/>
                  </a:cubicBezTo>
                  <a:cubicBezTo>
                    <a:pt x="132" y="208"/>
                    <a:pt x="132" y="209"/>
                    <a:pt x="132" y="210"/>
                  </a:cubicBezTo>
                  <a:cubicBezTo>
                    <a:pt x="132" y="211"/>
                    <a:pt x="131" y="213"/>
                    <a:pt x="131" y="214"/>
                  </a:cubicBezTo>
                  <a:cubicBezTo>
                    <a:pt x="131" y="215"/>
                    <a:pt x="131" y="216"/>
                    <a:pt x="131" y="218"/>
                  </a:cubicBezTo>
                  <a:cubicBezTo>
                    <a:pt x="131" y="219"/>
                    <a:pt x="131" y="220"/>
                    <a:pt x="131" y="222"/>
                  </a:cubicBezTo>
                  <a:cubicBezTo>
                    <a:pt x="131" y="223"/>
                    <a:pt x="131" y="224"/>
                    <a:pt x="131" y="225"/>
                  </a:cubicBezTo>
                  <a:cubicBezTo>
                    <a:pt x="131" y="226"/>
                    <a:pt x="130" y="228"/>
                    <a:pt x="130" y="229"/>
                  </a:cubicBezTo>
                  <a:cubicBezTo>
                    <a:pt x="130" y="230"/>
                    <a:pt x="130" y="231"/>
                    <a:pt x="130" y="232"/>
                  </a:cubicBezTo>
                  <a:cubicBezTo>
                    <a:pt x="130" y="233"/>
                    <a:pt x="130" y="235"/>
                    <a:pt x="130" y="236"/>
                  </a:cubicBezTo>
                  <a:cubicBezTo>
                    <a:pt x="130" y="237"/>
                    <a:pt x="130" y="238"/>
                    <a:pt x="129" y="239"/>
                  </a:cubicBezTo>
                  <a:cubicBezTo>
                    <a:pt x="129" y="240"/>
                    <a:pt x="129" y="242"/>
                    <a:pt x="129" y="243"/>
                  </a:cubicBezTo>
                  <a:cubicBezTo>
                    <a:pt x="129" y="244"/>
                    <a:pt x="129" y="245"/>
                    <a:pt x="129" y="246"/>
                  </a:cubicBezTo>
                  <a:cubicBezTo>
                    <a:pt x="129" y="247"/>
                    <a:pt x="128" y="248"/>
                    <a:pt x="128" y="250"/>
                  </a:cubicBezTo>
                  <a:cubicBezTo>
                    <a:pt x="128" y="251"/>
                    <a:pt x="128" y="252"/>
                    <a:pt x="128" y="253"/>
                  </a:cubicBezTo>
                  <a:cubicBezTo>
                    <a:pt x="128" y="254"/>
                    <a:pt x="128" y="255"/>
                    <a:pt x="127" y="256"/>
                  </a:cubicBezTo>
                  <a:cubicBezTo>
                    <a:pt x="127" y="257"/>
                    <a:pt x="127" y="258"/>
                    <a:pt x="127" y="259"/>
                  </a:cubicBezTo>
                  <a:cubicBezTo>
                    <a:pt x="127" y="260"/>
                    <a:pt x="127" y="261"/>
                    <a:pt x="127" y="263"/>
                  </a:cubicBezTo>
                  <a:cubicBezTo>
                    <a:pt x="126" y="264"/>
                    <a:pt x="126" y="265"/>
                    <a:pt x="126" y="266"/>
                  </a:cubicBezTo>
                  <a:cubicBezTo>
                    <a:pt x="126" y="267"/>
                    <a:pt x="126" y="268"/>
                    <a:pt x="126" y="269"/>
                  </a:cubicBezTo>
                  <a:cubicBezTo>
                    <a:pt x="125" y="270"/>
                    <a:pt x="125" y="271"/>
                    <a:pt x="125" y="272"/>
                  </a:cubicBezTo>
                  <a:cubicBezTo>
                    <a:pt x="125" y="273"/>
                    <a:pt x="125" y="274"/>
                    <a:pt x="125" y="275"/>
                  </a:cubicBezTo>
                  <a:cubicBezTo>
                    <a:pt x="124" y="276"/>
                    <a:pt x="124" y="277"/>
                    <a:pt x="124" y="277"/>
                  </a:cubicBezTo>
                  <a:cubicBezTo>
                    <a:pt x="124" y="278"/>
                    <a:pt x="124" y="279"/>
                    <a:pt x="124" y="280"/>
                  </a:cubicBezTo>
                  <a:cubicBezTo>
                    <a:pt x="123" y="281"/>
                    <a:pt x="123" y="282"/>
                    <a:pt x="123" y="283"/>
                  </a:cubicBezTo>
                  <a:cubicBezTo>
                    <a:pt x="123" y="284"/>
                    <a:pt x="123" y="285"/>
                    <a:pt x="122" y="286"/>
                  </a:cubicBezTo>
                  <a:cubicBezTo>
                    <a:pt x="122" y="287"/>
                    <a:pt x="122" y="288"/>
                    <a:pt x="122" y="288"/>
                  </a:cubicBezTo>
                  <a:cubicBezTo>
                    <a:pt x="122" y="289"/>
                    <a:pt x="121" y="290"/>
                    <a:pt x="121" y="291"/>
                  </a:cubicBezTo>
                  <a:cubicBezTo>
                    <a:pt x="121" y="292"/>
                    <a:pt x="121" y="293"/>
                    <a:pt x="121" y="294"/>
                  </a:cubicBezTo>
                  <a:cubicBezTo>
                    <a:pt x="120" y="294"/>
                    <a:pt x="120" y="295"/>
                    <a:pt x="120" y="296"/>
                  </a:cubicBezTo>
                  <a:cubicBezTo>
                    <a:pt x="120" y="297"/>
                    <a:pt x="119" y="298"/>
                    <a:pt x="119" y="298"/>
                  </a:cubicBezTo>
                  <a:cubicBezTo>
                    <a:pt x="119" y="299"/>
                    <a:pt x="119" y="300"/>
                    <a:pt x="119" y="301"/>
                  </a:cubicBezTo>
                  <a:cubicBezTo>
                    <a:pt x="118" y="301"/>
                    <a:pt x="118" y="302"/>
                    <a:pt x="118" y="303"/>
                  </a:cubicBezTo>
                  <a:cubicBezTo>
                    <a:pt x="118" y="304"/>
                    <a:pt x="117" y="304"/>
                    <a:pt x="117" y="305"/>
                  </a:cubicBezTo>
                  <a:cubicBezTo>
                    <a:pt x="117" y="306"/>
                    <a:pt x="117" y="307"/>
                    <a:pt x="117" y="307"/>
                  </a:cubicBezTo>
                  <a:cubicBezTo>
                    <a:pt x="116" y="308"/>
                    <a:pt x="116" y="309"/>
                    <a:pt x="116" y="309"/>
                  </a:cubicBezTo>
                  <a:cubicBezTo>
                    <a:pt x="116" y="310"/>
                    <a:pt x="115" y="311"/>
                    <a:pt x="115" y="311"/>
                  </a:cubicBezTo>
                  <a:cubicBezTo>
                    <a:pt x="115" y="312"/>
                    <a:pt x="115" y="312"/>
                    <a:pt x="114" y="313"/>
                  </a:cubicBezTo>
                  <a:cubicBezTo>
                    <a:pt x="114" y="314"/>
                    <a:pt x="114" y="314"/>
                    <a:pt x="114" y="315"/>
                  </a:cubicBezTo>
                  <a:cubicBezTo>
                    <a:pt x="113" y="316"/>
                    <a:pt x="113" y="316"/>
                    <a:pt x="113" y="317"/>
                  </a:cubicBezTo>
                  <a:cubicBezTo>
                    <a:pt x="112" y="318"/>
                    <a:pt x="112" y="318"/>
                    <a:pt x="112" y="318"/>
                  </a:cubicBezTo>
                  <a:cubicBezTo>
                    <a:pt x="112" y="319"/>
                    <a:pt x="112" y="319"/>
                    <a:pt x="111" y="320"/>
                  </a:cubicBezTo>
                  <a:cubicBezTo>
                    <a:pt x="111" y="321"/>
                    <a:pt x="111" y="321"/>
                    <a:pt x="111" y="321"/>
                  </a:cubicBezTo>
                  <a:cubicBezTo>
                    <a:pt x="110" y="322"/>
                    <a:pt x="110" y="322"/>
                    <a:pt x="110" y="323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09" y="325"/>
                    <a:pt x="109" y="325"/>
                    <a:pt x="108" y="325"/>
                  </a:cubicBezTo>
                  <a:cubicBezTo>
                    <a:pt x="108" y="326"/>
                    <a:pt x="108" y="326"/>
                    <a:pt x="107" y="327"/>
                  </a:cubicBezTo>
                  <a:cubicBezTo>
                    <a:pt x="107" y="327"/>
                    <a:pt x="107" y="327"/>
                    <a:pt x="107" y="327"/>
                  </a:cubicBezTo>
                  <a:cubicBezTo>
                    <a:pt x="106" y="328"/>
                    <a:pt x="106" y="328"/>
                    <a:pt x="106" y="329"/>
                  </a:cubicBezTo>
                  <a:cubicBezTo>
                    <a:pt x="105" y="329"/>
                    <a:pt x="105" y="329"/>
                    <a:pt x="105" y="329"/>
                  </a:cubicBezTo>
                  <a:cubicBezTo>
                    <a:pt x="105" y="330"/>
                    <a:pt x="104" y="330"/>
                    <a:pt x="104" y="330"/>
                  </a:cubicBezTo>
                  <a:cubicBezTo>
                    <a:pt x="104" y="331"/>
                    <a:pt x="104" y="331"/>
                    <a:pt x="103" y="331"/>
                  </a:cubicBezTo>
                  <a:cubicBezTo>
                    <a:pt x="103" y="331"/>
                    <a:pt x="103" y="331"/>
                    <a:pt x="102" y="332"/>
                  </a:cubicBezTo>
                  <a:cubicBezTo>
                    <a:pt x="102" y="332"/>
                    <a:pt x="102" y="332"/>
                    <a:pt x="102" y="332"/>
                  </a:cubicBezTo>
                  <a:cubicBezTo>
                    <a:pt x="101" y="332"/>
                    <a:pt x="101" y="333"/>
                    <a:pt x="101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grpSp>
          <p:nvGrpSpPr>
            <p:cNvPr id="919" name="Groupe 386"/>
            <p:cNvGrpSpPr>
              <a:grpSpLocks/>
            </p:cNvGrpSpPr>
            <p:nvPr/>
          </p:nvGrpSpPr>
          <p:grpSpPr bwMode="auto">
            <a:xfrm>
              <a:off x="4229843" y="3714752"/>
              <a:ext cx="657419" cy="1190625"/>
              <a:chOff x="2352567" y="3500438"/>
              <a:chExt cx="657419" cy="1190625"/>
            </a:xfrm>
          </p:grpSpPr>
          <p:sp>
            <p:nvSpPr>
              <p:cNvPr id="914" name="Freeform 2364"/>
              <p:cNvSpPr>
                <a:spLocks/>
              </p:cNvSpPr>
              <p:nvPr/>
            </p:nvSpPr>
            <p:spPr bwMode="auto">
              <a:xfrm>
                <a:off x="2352798" y="3526860"/>
                <a:ext cx="606798" cy="1164203"/>
              </a:xfrm>
              <a:custGeom>
                <a:avLst/>
                <a:gdLst>
                  <a:gd name="T0" fmla="*/ 1036 w 86"/>
                  <a:gd name="T1" fmla="*/ 4285 h 326"/>
                  <a:gd name="T2" fmla="*/ 1024 w 86"/>
                  <a:gd name="T3" fmla="*/ 4268 h 326"/>
                  <a:gd name="T4" fmla="*/ 1024 w 86"/>
                  <a:gd name="T5" fmla="*/ 4268 h 326"/>
                  <a:gd name="T6" fmla="*/ 998 w 86"/>
                  <a:gd name="T7" fmla="*/ 4244 h 326"/>
                  <a:gd name="T8" fmla="*/ 998 w 86"/>
                  <a:gd name="T9" fmla="*/ 4244 h 326"/>
                  <a:gd name="T10" fmla="*/ 975 w 86"/>
                  <a:gd name="T11" fmla="*/ 4218 h 326"/>
                  <a:gd name="T12" fmla="*/ 975 w 86"/>
                  <a:gd name="T13" fmla="*/ 4218 h 326"/>
                  <a:gd name="T14" fmla="*/ 958 w 86"/>
                  <a:gd name="T15" fmla="*/ 4190 h 326"/>
                  <a:gd name="T16" fmla="*/ 958 w 86"/>
                  <a:gd name="T17" fmla="*/ 4190 h 326"/>
                  <a:gd name="T18" fmla="*/ 937 w 86"/>
                  <a:gd name="T19" fmla="*/ 4162 h 326"/>
                  <a:gd name="T20" fmla="*/ 937 w 86"/>
                  <a:gd name="T21" fmla="*/ 4162 h 326"/>
                  <a:gd name="T22" fmla="*/ 918 w 86"/>
                  <a:gd name="T23" fmla="*/ 4122 h 326"/>
                  <a:gd name="T24" fmla="*/ 918 w 86"/>
                  <a:gd name="T25" fmla="*/ 4122 h 326"/>
                  <a:gd name="T26" fmla="*/ 897 w 86"/>
                  <a:gd name="T27" fmla="*/ 4084 h 326"/>
                  <a:gd name="T28" fmla="*/ 897 w 86"/>
                  <a:gd name="T29" fmla="*/ 4084 h 326"/>
                  <a:gd name="T30" fmla="*/ 880 w 86"/>
                  <a:gd name="T31" fmla="*/ 4034 h 326"/>
                  <a:gd name="T32" fmla="*/ 880 w 86"/>
                  <a:gd name="T33" fmla="*/ 4034 h 326"/>
                  <a:gd name="T34" fmla="*/ 869 w 86"/>
                  <a:gd name="T35" fmla="*/ 3626 h 326"/>
                  <a:gd name="T36" fmla="*/ 869 w 86"/>
                  <a:gd name="T37" fmla="*/ 3626 h 326"/>
                  <a:gd name="T38" fmla="*/ 852 w 86"/>
                  <a:gd name="T39" fmla="*/ 3571 h 326"/>
                  <a:gd name="T40" fmla="*/ 852 w 86"/>
                  <a:gd name="T41" fmla="*/ 3559 h 326"/>
                  <a:gd name="T42" fmla="*/ 840 w 86"/>
                  <a:gd name="T43" fmla="*/ 3503 h 326"/>
                  <a:gd name="T44" fmla="*/ 840 w 86"/>
                  <a:gd name="T45" fmla="*/ 3482 h 326"/>
                  <a:gd name="T46" fmla="*/ 831 w 86"/>
                  <a:gd name="T47" fmla="*/ 3425 h 326"/>
                  <a:gd name="T48" fmla="*/ 831 w 86"/>
                  <a:gd name="T49" fmla="*/ 3397 h 326"/>
                  <a:gd name="T50" fmla="*/ 814 w 86"/>
                  <a:gd name="T51" fmla="*/ 3347 h 326"/>
                  <a:gd name="T52" fmla="*/ 814 w 86"/>
                  <a:gd name="T53" fmla="*/ 3319 h 326"/>
                  <a:gd name="T54" fmla="*/ 803 w 86"/>
                  <a:gd name="T55" fmla="*/ 3269 h 326"/>
                  <a:gd name="T56" fmla="*/ 803 w 86"/>
                  <a:gd name="T57" fmla="*/ 3231 h 326"/>
                  <a:gd name="T58" fmla="*/ 803 w 86"/>
                  <a:gd name="T59" fmla="*/ 3191 h 326"/>
                  <a:gd name="T60" fmla="*/ 791 w 86"/>
                  <a:gd name="T61" fmla="*/ 3153 h 326"/>
                  <a:gd name="T62" fmla="*/ 791 w 86"/>
                  <a:gd name="T63" fmla="*/ 3097 h 326"/>
                  <a:gd name="T64" fmla="*/ 791 w 86"/>
                  <a:gd name="T65" fmla="*/ 3056 h 326"/>
                  <a:gd name="T66" fmla="*/ 774 w 86"/>
                  <a:gd name="T67" fmla="*/ 3007 h 326"/>
                  <a:gd name="T68" fmla="*/ 774 w 86"/>
                  <a:gd name="T69" fmla="*/ 2962 h 326"/>
                  <a:gd name="T70" fmla="*/ 774 w 86"/>
                  <a:gd name="T71" fmla="*/ 2912 h 326"/>
                  <a:gd name="T72" fmla="*/ 762 w 86"/>
                  <a:gd name="T73" fmla="*/ 2872 h 326"/>
                  <a:gd name="T74" fmla="*/ 762 w 86"/>
                  <a:gd name="T75" fmla="*/ 2818 h 326"/>
                  <a:gd name="T76" fmla="*/ 762 w 86"/>
                  <a:gd name="T77" fmla="*/ 2768 h 326"/>
                  <a:gd name="T78" fmla="*/ 762 w 86"/>
                  <a:gd name="T79" fmla="*/ 2728 h 326"/>
                  <a:gd name="T80" fmla="*/ 753 w 86"/>
                  <a:gd name="T81" fmla="*/ 2671 h 326"/>
                  <a:gd name="T82" fmla="*/ 753 w 86"/>
                  <a:gd name="T83" fmla="*/ 2622 h 326"/>
                  <a:gd name="T84" fmla="*/ 753 w 86"/>
                  <a:gd name="T85" fmla="*/ 2572 h 326"/>
                  <a:gd name="T86" fmla="*/ 753 w 86"/>
                  <a:gd name="T87" fmla="*/ 2527 h 326"/>
                  <a:gd name="T88" fmla="*/ 753 w 86"/>
                  <a:gd name="T89" fmla="*/ 2466 h 326"/>
                  <a:gd name="T90" fmla="*/ 753 w 86"/>
                  <a:gd name="T91" fmla="*/ 2426 h 326"/>
                  <a:gd name="T92" fmla="*/ 753 w 86"/>
                  <a:gd name="T93" fmla="*/ 2360 h 326"/>
                  <a:gd name="T94" fmla="*/ 753 w 86"/>
                  <a:gd name="T95" fmla="*/ 2322 h 326"/>
                  <a:gd name="T96" fmla="*/ 753 w 86"/>
                  <a:gd name="T97" fmla="*/ 2216 h 326"/>
                  <a:gd name="T98" fmla="*/ 998 w 86"/>
                  <a:gd name="T99" fmla="*/ 184 h 326"/>
                  <a:gd name="T100" fmla="*/ 998 w 86"/>
                  <a:gd name="T101" fmla="*/ 172 h 326"/>
                  <a:gd name="T102" fmla="*/ 562 w 86"/>
                  <a:gd name="T103" fmla="*/ 28 h 326"/>
                  <a:gd name="T104" fmla="*/ 118 w 86"/>
                  <a:gd name="T105" fmla="*/ 279 h 326"/>
                  <a:gd name="T106" fmla="*/ 118 w 86"/>
                  <a:gd name="T107" fmla="*/ 291 h 326"/>
                  <a:gd name="T108" fmla="*/ 406 w 86"/>
                  <a:gd name="T109" fmla="*/ 2216 h 326"/>
                  <a:gd name="T110" fmla="*/ 0 w 86"/>
                  <a:gd name="T111" fmla="*/ 4285 h 326"/>
                  <a:gd name="T112" fmla="*/ 0 w 86"/>
                  <a:gd name="T113" fmla="*/ 4296 h 326"/>
                  <a:gd name="T114" fmla="*/ 524 w 86"/>
                  <a:gd name="T115" fmla="*/ 4178 h 326"/>
                  <a:gd name="T116" fmla="*/ 1065 w 86"/>
                  <a:gd name="T117" fmla="*/ 4296 h 326"/>
                  <a:gd name="T118" fmla="*/ 1065 w 86"/>
                  <a:gd name="T119" fmla="*/ 4296 h 326"/>
                  <a:gd name="T120" fmla="*/ 1036 w 86"/>
                  <a:gd name="T121" fmla="*/ 4285 h 326"/>
                  <a:gd name="T122" fmla="*/ 1036 w 86"/>
                  <a:gd name="T123" fmla="*/ 4285 h 3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6"/>
                  <a:gd name="T187" fmla="*/ 0 h 326"/>
                  <a:gd name="T188" fmla="*/ 86 w 86"/>
                  <a:gd name="T189" fmla="*/ 326 h 3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6" h="326">
                    <a:moveTo>
                      <a:pt x="79" y="325"/>
                    </a:moveTo>
                    <a:cubicBezTo>
                      <a:pt x="78" y="324"/>
                      <a:pt x="78" y="324"/>
                      <a:pt x="78" y="324"/>
                    </a:cubicBezTo>
                    <a:cubicBezTo>
                      <a:pt x="78" y="324"/>
                      <a:pt x="78" y="324"/>
                      <a:pt x="78" y="324"/>
                    </a:cubicBezTo>
                    <a:cubicBezTo>
                      <a:pt x="77" y="323"/>
                      <a:pt x="76" y="323"/>
                      <a:pt x="76" y="322"/>
                    </a:cubicBezTo>
                    <a:cubicBezTo>
                      <a:pt x="76" y="322"/>
                      <a:pt x="76" y="322"/>
                      <a:pt x="76" y="322"/>
                    </a:cubicBezTo>
                    <a:cubicBezTo>
                      <a:pt x="75" y="322"/>
                      <a:pt x="75" y="321"/>
                      <a:pt x="74" y="320"/>
                    </a:cubicBezTo>
                    <a:cubicBezTo>
                      <a:pt x="74" y="320"/>
                      <a:pt x="74" y="320"/>
                      <a:pt x="74" y="320"/>
                    </a:cubicBezTo>
                    <a:cubicBezTo>
                      <a:pt x="74" y="320"/>
                      <a:pt x="73" y="319"/>
                      <a:pt x="73" y="318"/>
                    </a:cubicBezTo>
                    <a:cubicBezTo>
                      <a:pt x="73" y="318"/>
                      <a:pt x="73" y="318"/>
                      <a:pt x="73" y="318"/>
                    </a:cubicBezTo>
                    <a:cubicBezTo>
                      <a:pt x="72" y="317"/>
                      <a:pt x="72" y="317"/>
                      <a:pt x="71" y="316"/>
                    </a:cubicBezTo>
                    <a:cubicBezTo>
                      <a:pt x="71" y="316"/>
                      <a:pt x="71" y="316"/>
                      <a:pt x="71" y="316"/>
                    </a:cubicBezTo>
                    <a:cubicBezTo>
                      <a:pt x="71" y="315"/>
                      <a:pt x="70" y="314"/>
                      <a:pt x="70" y="313"/>
                    </a:cubicBezTo>
                    <a:cubicBezTo>
                      <a:pt x="70" y="313"/>
                      <a:pt x="70" y="313"/>
                      <a:pt x="70" y="313"/>
                    </a:cubicBezTo>
                    <a:cubicBezTo>
                      <a:pt x="69" y="312"/>
                      <a:pt x="69" y="311"/>
                      <a:pt x="68" y="310"/>
                    </a:cubicBezTo>
                    <a:cubicBezTo>
                      <a:pt x="68" y="310"/>
                      <a:pt x="68" y="310"/>
                      <a:pt x="68" y="310"/>
                    </a:cubicBezTo>
                    <a:cubicBezTo>
                      <a:pt x="68" y="309"/>
                      <a:pt x="67" y="308"/>
                      <a:pt x="67" y="306"/>
                    </a:cubicBezTo>
                    <a:cubicBezTo>
                      <a:pt x="67" y="306"/>
                      <a:pt x="67" y="306"/>
                      <a:pt x="67" y="306"/>
                    </a:cubicBezTo>
                    <a:cubicBezTo>
                      <a:pt x="64" y="298"/>
                      <a:pt x="68" y="288"/>
                      <a:pt x="66" y="275"/>
                    </a:cubicBezTo>
                    <a:cubicBezTo>
                      <a:pt x="66" y="275"/>
                      <a:pt x="66" y="275"/>
                      <a:pt x="66" y="275"/>
                    </a:cubicBezTo>
                    <a:cubicBezTo>
                      <a:pt x="66" y="274"/>
                      <a:pt x="65" y="272"/>
                      <a:pt x="65" y="271"/>
                    </a:cubicBezTo>
                    <a:cubicBezTo>
                      <a:pt x="65" y="270"/>
                      <a:pt x="65" y="270"/>
                      <a:pt x="65" y="270"/>
                    </a:cubicBezTo>
                    <a:cubicBezTo>
                      <a:pt x="65" y="268"/>
                      <a:pt x="64" y="267"/>
                      <a:pt x="64" y="266"/>
                    </a:cubicBezTo>
                    <a:cubicBezTo>
                      <a:pt x="64" y="265"/>
                      <a:pt x="64" y="264"/>
                      <a:pt x="64" y="264"/>
                    </a:cubicBezTo>
                    <a:cubicBezTo>
                      <a:pt x="64" y="263"/>
                      <a:pt x="63" y="261"/>
                      <a:pt x="63" y="260"/>
                    </a:cubicBezTo>
                    <a:cubicBezTo>
                      <a:pt x="63" y="259"/>
                      <a:pt x="63" y="259"/>
                      <a:pt x="63" y="258"/>
                    </a:cubicBezTo>
                    <a:cubicBezTo>
                      <a:pt x="63" y="257"/>
                      <a:pt x="62" y="255"/>
                      <a:pt x="62" y="254"/>
                    </a:cubicBezTo>
                    <a:cubicBezTo>
                      <a:pt x="62" y="253"/>
                      <a:pt x="62" y="252"/>
                      <a:pt x="62" y="252"/>
                    </a:cubicBezTo>
                    <a:cubicBezTo>
                      <a:pt x="62" y="250"/>
                      <a:pt x="62" y="249"/>
                      <a:pt x="61" y="248"/>
                    </a:cubicBezTo>
                    <a:cubicBezTo>
                      <a:pt x="61" y="247"/>
                      <a:pt x="61" y="246"/>
                      <a:pt x="61" y="245"/>
                    </a:cubicBezTo>
                    <a:cubicBezTo>
                      <a:pt x="61" y="244"/>
                      <a:pt x="61" y="243"/>
                      <a:pt x="61" y="242"/>
                    </a:cubicBezTo>
                    <a:cubicBezTo>
                      <a:pt x="60" y="241"/>
                      <a:pt x="60" y="240"/>
                      <a:pt x="60" y="239"/>
                    </a:cubicBezTo>
                    <a:cubicBezTo>
                      <a:pt x="60" y="237"/>
                      <a:pt x="60" y="236"/>
                      <a:pt x="60" y="235"/>
                    </a:cubicBezTo>
                    <a:cubicBezTo>
                      <a:pt x="60" y="234"/>
                      <a:pt x="60" y="233"/>
                      <a:pt x="60" y="232"/>
                    </a:cubicBezTo>
                    <a:cubicBezTo>
                      <a:pt x="59" y="231"/>
                      <a:pt x="59" y="229"/>
                      <a:pt x="59" y="228"/>
                    </a:cubicBezTo>
                    <a:cubicBezTo>
                      <a:pt x="59" y="227"/>
                      <a:pt x="59" y="226"/>
                      <a:pt x="59" y="225"/>
                    </a:cubicBezTo>
                    <a:cubicBezTo>
                      <a:pt x="59" y="224"/>
                      <a:pt x="59" y="222"/>
                      <a:pt x="59" y="221"/>
                    </a:cubicBezTo>
                    <a:cubicBezTo>
                      <a:pt x="59" y="220"/>
                      <a:pt x="58" y="219"/>
                      <a:pt x="58" y="218"/>
                    </a:cubicBezTo>
                    <a:cubicBezTo>
                      <a:pt x="58" y="216"/>
                      <a:pt x="58" y="215"/>
                      <a:pt x="58" y="214"/>
                    </a:cubicBezTo>
                    <a:cubicBezTo>
                      <a:pt x="58" y="213"/>
                      <a:pt x="58" y="211"/>
                      <a:pt x="58" y="210"/>
                    </a:cubicBezTo>
                    <a:cubicBezTo>
                      <a:pt x="58" y="209"/>
                      <a:pt x="58" y="208"/>
                      <a:pt x="58" y="207"/>
                    </a:cubicBezTo>
                    <a:cubicBezTo>
                      <a:pt x="58" y="205"/>
                      <a:pt x="57" y="204"/>
                      <a:pt x="57" y="203"/>
                    </a:cubicBezTo>
                    <a:cubicBezTo>
                      <a:pt x="57" y="202"/>
                      <a:pt x="57" y="200"/>
                      <a:pt x="57" y="199"/>
                    </a:cubicBezTo>
                    <a:cubicBezTo>
                      <a:pt x="57" y="198"/>
                      <a:pt x="57" y="196"/>
                      <a:pt x="57" y="195"/>
                    </a:cubicBezTo>
                    <a:cubicBezTo>
                      <a:pt x="57" y="194"/>
                      <a:pt x="57" y="193"/>
                      <a:pt x="57" y="192"/>
                    </a:cubicBezTo>
                    <a:cubicBezTo>
                      <a:pt x="57" y="190"/>
                      <a:pt x="57" y="189"/>
                      <a:pt x="57" y="187"/>
                    </a:cubicBezTo>
                    <a:cubicBezTo>
                      <a:pt x="57" y="186"/>
                      <a:pt x="57" y="185"/>
                      <a:pt x="57" y="184"/>
                    </a:cubicBezTo>
                    <a:cubicBezTo>
                      <a:pt x="57" y="182"/>
                      <a:pt x="57" y="180"/>
                      <a:pt x="57" y="179"/>
                    </a:cubicBezTo>
                    <a:cubicBezTo>
                      <a:pt x="57" y="178"/>
                      <a:pt x="57" y="177"/>
                      <a:pt x="57" y="176"/>
                    </a:cubicBezTo>
                    <a:cubicBezTo>
                      <a:pt x="57" y="173"/>
                      <a:pt x="57" y="171"/>
                      <a:pt x="57" y="168"/>
                    </a:cubicBezTo>
                    <a:cubicBezTo>
                      <a:pt x="57" y="93"/>
                      <a:pt x="60" y="30"/>
                      <a:pt x="76" y="14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6" y="4"/>
                      <a:pt x="58" y="0"/>
                      <a:pt x="43" y="2"/>
                    </a:cubicBezTo>
                    <a:cubicBezTo>
                      <a:pt x="20" y="4"/>
                      <a:pt x="9" y="13"/>
                      <a:pt x="9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22" y="45"/>
                      <a:pt x="31" y="102"/>
                      <a:pt x="31" y="168"/>
                    </a:cubicBezTo>
                    <a:cubicBezTo>
                      <a:pt x="31" y="249"/>
                      <a:pt x="17" y="316"/>
                      <a:pt x="0" y="325"/>
                    </a:cubicBezTo>
                    <a:cubicBezTo>
                      <a:pt x="0" y="326"/>
                      <a:pt x="0" y="326"/>
                      <a:pt x="0" y="326"/>
                    </a:cubicBezTo>
                    <a:cubicBezTo>
                      <a:pt x="10" y="320"/>
                      <a:pt x="24" y="317"/>
                      <a:pt x="40" y="317"/>
                    </a:cubicBezTo>
                    <a:cubicBezTo>
                      <a:pt x="56" y="317"/>
                      <a:pt x="70" y="321"/>
                      <a:pt x="81" y="326"/>
                    </a:cubicBezTo>
                    <a:cubicBezTo>
                      <a:pt x="81" y="326"/>
                      <a:pt x="81" y="326"/>
                      <a:pt x="81" y="326"/>
                    </a:cubicBezTo>
                    <a:cubicBezTo>
                      <a:pt x="80" y="326"/>
                      <a:pt x="80" y="325"/>
                      <a:pt x="79" y="325"/>
                    </a:cubicBezTo>
                    <a:cubicBezTo>
                      <a:pt x="79" y="325"/>
                      <a:pt x="79" y="325"/>
                      <a:pt x="79" y="325"/>
                    </a:cubicBezTo>
                    <a:close/>
                  </a:path>
                </a:pathLst>
              </a:custGeom>
              <a:solidFill>
                <a:srgbClr val="FAC0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915" name="Freeform 2365"/>
              <p:cNvSpPr>
                <a:spLocks noEditPoints="1"/>
              </p:cNvSpPr>
              <p:nvPr/>
            </p:nvSpPr>
            <p:spPr bwMode="auto">
              <a:xfrm>
                <a:off x="2358301" y="3500438"/>
                <a:ext cx="606798" cy="1164203"/>
              </a:xfrm>
              <a:custGeom>
                <a:avLst/>
                <a:gdLst>
                  <a:gd name="T0" fmla="*/ 1024 w 86"/>
                  <a:gd name="T1" fmla="*/ 4268 h 326"/>
                  <a:gd name="T2" fmla="*/ 998 w 86"/>
                  <a:gd name="T3" fmla="*/ 4244 h 326"/>
                  <a:gd name="T4" fmla="*/ 975 w 86"/>
                  <a:gd name="T5" fmla="*/ 4218 h 326"/>
                  <a:gd name="T6" fmla="*/ 958 w 86"/>
                  <a:gd name="T7" fmla="*/ 4190 h 326"/>
                  <a:gd name="T8" fmla="*/ 937 w 86"/>
                  <a:gd name="T9" fmla="*/ 4162 h 326"/>
                  <a:gd name="T10" fmla="*/ 918 w 86"/>
                  <a:gd name="T11" fmla="*/ 4122 h 326"/>
                  <a:gd name="T12" fmla="*/ 897 w 86"/>
                  <a:gd name="T13" fmla="*/ 4084 h 326"/>
                  <a:gd name="T14" fmla="*/ 880 w 86"/>
                  <a:gd name="T15" fmla="*/ 4034 h 326"/>
                  <a:gd name="T16" fmla="*/ 869 w 86"/>
                  <a:gd name="T17" fmla="*/ 3626 h 326"/>
                  <a:gd name="T18" fmla="*/ 852 w 86"/>
                  <a:gd name="T19" fmla="*/ 3571 h 326"/>
                  <a:gd name="T20" fmla="*/ 840 w 86"/>
                  <a:gd name="T21" fmla="*/ 3503 h 326"/>
                  <a:gd name="T22" fmla="*/ 831 w 86"/>
                  <a:gd name="T23" fmla="*/ 3425 h 326"/>
                  <a:gd name="T24" fmla="*/ 814 w 86"/>
                  <a:gd name="T25" fmla="*/ 3347 h 326"/>
                  <a:gd name="T26" fmla="*/ 803 w 86"/>
                  <a:gd name="T27" fmla="*/ 3269 h 326"/>
                  <a:gd name="T28" fmla="*/ 803 w 86"/>
                  <a:gd name="T29" fmla="*/ 3191 h 326"/>
                  <a:gd name="T30" fmla="*/ 791 w 86"/>
                  <a:gd name="T31" fmla="*/ 3097 h 326"/>
                  <a:gd name="T32" fmla="*/ 774 w 86"/>
                  <a:gd name="T33" fmla="*/ 3007 h 326"/>
                  <a:gd name="T34" fmla="*/ 774 w 86"/>
                  <a:gd name="T35" fmla="*/ 2912 h 326"/>
                  <a:gd name="T36" fmla="*/ 762 w 86"/>
                  <a:gd name="T37" fmla="*/ 2818 h 326"/>
                  <a:gd name="T38" fmla="*/ 762 w 86"/>
                  <a:gd name="T39" fmla="*/ 2728 h 326"/>
                  <a:gd name="T40" fmla="*/ 753 w 86"/>
                  <a:gd name="T41" fmla="*/ 2622 h 326"/>
                  <a:gd name="T42" fmla="*/ 753 w 86"/>
                  <a:gd name="T43" fmla="*/ 2527 h 326"/>
                  <a:gd name="T44" fmla="*/ 753 w 86"/>
                  <a:gd name="T45" fmla="*/ 2426 h 326"/>
                  <a:gd name="T46" fmla="*/ 753 w 86"/>
                  <a:gd name="T47" fmla="*/ 2322 h 326"/>
                  <a:gd name="T48" fmla="*/ 998 w 86"/>
                  <a:gd name="T49" fmla="*/ 184 h 326"/>
                  <a:gd name="T50" fmla="*/ 562 w 86"/>
                  <a:gd name="T51" fmla="*/ 28 h 326"/>
                  <a:gd name="T52" fmla="*/ 118 w 86"/>
                  <a:gd name="T53" fmla="*/ 291 h 326"/>
                  <a:gd name="T54" fmla="*/ 0 w 86"/>
                  <a:gd name="T55" fmla="*/ 4285 h 326"/>
                  <a:gd name="T56" fmla="*/ 524 w 86"/>
                  <a:gd name="T57" fmla="*/ 4178 h 326"/>
                  <a:gd name="T58" fmla="*/ 1065 w 86"/>
                  <a:gd name="T59" fmla="*/ 4296 h 326"/>
                  <a:gd name="T60" fmla="*/ 1036 w 86"/>
                  <a:gd name="T61" fmla="*/ 4285 h 326"/>
                  <a:gd name="T62" fmla="*/ 340 w 86"/>
                  <a:gd name="T63" fmla="*/ 541 h 326"/>
                  <a:gd name="T64" fmla="*/ 578 w 86"/>
                  <a:gd name="T65" fmla="*/ 144 h 326"/>
                  <a:gd name="T66" fmla="*/ 831 w 86"/>
                  <a:gd name="T67" fmla="*/ 222 h 326"/>
                  <a:gd name="T68" fmla="*/ 500 w 86"/>
                  <a:gd name="T69" fmla="*/ 1557 h 326"/>
                  <a:gd name="T70" fmla="*/ 590 w 86"/>
                  <a:gd name="T71" fmla="*/ 4055 h 326"/>
                  <a:gd name="T72" fmla="*/ 524 w 86"/>
                  <a:gd name="T73" fmla="*/ 2253 h 326"/>
                  <a:gd name="T74" fmla="*/ 524 w 86"/>
                  <a:gd name="T75" fmla="*/ 2343 h 326"/>
                  <a:gd name="T76" fmla="*/ 524 w 86"/>
                  <a:gd name="T77" fmla="*/ 2527 h 326"/>
                  <a:gd name="T78" fmla="*/ 524 w 86"/>
                  <a:gd name="T79" fmla="*/ 2671 h 326"/>
                  <a:gd name="T80" fmla="*/ 541 w 86"/>
                  <a:gd name="T81" fmla="*/ 2778 h 326"/>
                  <a:gd name="T82" fmla="*/ 541 w 86"/>
                  <a:gd name="T83" fmla="*/ 2884 h 326"/>
                  <a:gd name="T84" fmla="*/ 552 w 86"/>
                  <a:gd name="T85" fmla="*/ 2962 h 326"/>
                  <a:gd name="T86" fmla="*/ 562 w 86"/>
                  <a:gd name="T87" fmla="*/ 3068 h 326"/>
                  <a:gd name="T88" fmla="*/ 562 w 86"/>
                  <a:gd name="T89" fmla="*/ 3163 h 326"/>
                  <a:gd name="T90" fmla="*/ 590 w 86"/>
                  <a:gd name="T91" fmla="*/ 3293 h 326"/>
                  <a:gd name="T92" fmla="*/ 590 w 86"/>
                  <a:gd name="T93" fmla="*/ 3359 h 326"/>
                  <a:gd name="T94" fmla="*/ 618 w 86"/>
                  <a:gd name="T95" fmla="*/ 3493 h 326"/>
                  <a:gd name="T96" fmla="*/ 630 w 86"/>
                  <a:gd name="T97" fmla="*/ 3571 h 326"/>
                  <a:gd name="T98" fmla="*/ 647 w 86"/>
                  <a:gd name="T99" fmla="*/ 3649 h 326"/>
                  <a:gd name="T100" fmla="*/ 668 w 86"/>
                  <a:gd name="T101" fmla="*/ 4072 h 32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"/>
                  <a:gd name="T154" fmla="*/ 0 h 326"/>
                  <a:gd name="T155" fmla="*/ 86 w 86"/>
                  <a:gd name="T156" fmla="*/ 326 h 32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" h="326">
                    <a:moveTo>
                      <a:pt x="79" y="325"/>
                    </a:moveTo>
                    <a:cubicBezTo>
                      <a:pt x="78" y="324"/>
                      <a:pt x="78" y="324"/>
                      <a:pt x="78" y="324"/>
                    </a:cubicBezTo>
                    <a:cubicBezTo>
                      <a:pt x="78" y="324"/>
                      <a:pt x="78" y="324"/>
                      <a:pt x="78" y="324"/>
                    </a:cubicBezTo>
                    <a:cubicBezTo>
                      <a:pt x="77" y="323"/>
                      <a:pt x="76" y="323"/>
                      <a:pt x="76" y="322"/>
                    </a:cubicBezTo>
                    <a:cubicBezTo>
                      <a:pt x="76" y="322"/>
                      <a:pt x="76" y="322"/>
                      <a:pt x="76" y="322"/>
                    </a:cubicBezTo>
                    <a:cubicBezTo>
                      <a:pt x="75" y="322"/>
                      <a:pt x="75" y="321"/>
                      <a:pt x="74" y="320"/>
                    </a:cubicBezTo>
                    <a:cubicBezTo>
                      <a:pt x="74" y="320"/>
                      <a:pt x="74" y="320"/>
                      <a:pt x="74" y="320"/>
                    </a:cubicBezTo>
                    <a:cubicBezTo>
                      <a:pt x="74" y="320"/>
                      <a:pt x="73" y="319"/>
                      <a:pt x="73" y="318"/>
                    </a:cubicBezTo>
                    <a:cubicBezTo>
                      <a:pt x="73" y="318"/>
                      <a:pt x="73" y="318"/>
                      <a:pt x="73" y="318"/>
                    </a:cubicBezTo>
                    <a:cubicBezTo>
                      <a:pt x="72" y="317"/>
                      <a:pt x="72" y="317"/>
                      <a:pt x="71" y="316"/>
                    </a:cubicBezTo>
                    <a:cubicBezTo>
                      <a:pt x="71" y="316"/>
                      <a:pt x="71" y="316"/>
                      <a:pt x="71" y="316"/>
                    </a:cubicBezTo>
                    <a:cubicBezTo>
                      <a:pt x="71" y="315"/>
                      <a:pt x="70" y="314"/>
                      <a:pt x="70" y="313"/>
                    </a:cubicBezTo>
                    <a:cubicBezTo>
                      <a:pt x="70" y="313"/>
                      <a:pt x="70" y="313"/>
                      <a:pt x="70" y="313"/>
                    </a:cubicBezTo>
                    <a:cubicBezTo>
                      <a:pt x="69" y="312"/>
                      <a:pt x="69" y="311"/>
                      <a:pt x="68" y="310"/>
                    </a:cubicBezTo>
                    <a:cubicBezTo>
                      <a:pt x="68" y="310"/>
                      <a:pt x="68" y="310"/>
                      <a:pt x="68" y="310"/>
                    </a:cubicBezTo>
                    <a:cubicBezTo>
                      <a:pt x="68" y="309"/>
                      <a:pt x="67" y="308"/>
                      <a:pt x="67" y="306"/>
                    </a:cubicBezTo>
                    <a:cubicBezTo>
                      <a:pt x="67" y="306"/>
                      <a:pt x="67" y="306"/>
                      <a:pt x="67" y="306"/>
                    </a:cubicBezTo>
                    <a:cubicBezTo>
                      <a:pt x="64" y="298"/>
                      <a:pt x="68" y="288"/>
                      <a:pt x="66" y="275"/>
                    </a:cubicBezTo>
                    <a:cubicBezTo>
                      <a:pt x="66" y="275"/>
                      <a:pt x="66" y="275"/>
                      <a:pt x="66" y="275"/>
                    </a:cubicBezTo>
                    <a:cubicBezTo>
                      <a:pt x="66" y="274"/>
                      <a:pt x="65" y="272"/>
                      <a:pt x="65" y="271"/>
                    </a:cubicBezTo>
                    <a:cubicBezTo>
                      <a:pt x="65" y="270"/>
                      <a:pt x="65" y="270"/>
                      <a:pt x="65" y="270"/>
                    </a:cubicBezTo>
                    <a:cubicBezTo>
                      <a:pt x="65" y="268"/>
                      <a:pt x="64" y="267"/>
                      <a:pt x="64" y="266"/>
                    </a:cubicBezTo>
                    <a:cubicBezTo>
                      <a:pt x="64" y="265"/>
                      <a:pt x="64" y="264"/>
                      <a:pt x="64" y="264"/>
                    </a:cubicBezTo>
                    <a:cubicBezTo>
                      <a:pt x="64" y="263"/>
                      <a:pt x="63" y="261"/>
                      <a:pt x="63" y="260"/>
                    </a:cubicBezTo>
                    <a:cubicBezTo>
                      <a:pt x="63" y="259"/>
                      <a:pt x="63" y="259"/>
                      <a:pt x="63" y="258"/>
                    </a:cubicBezTo>
                    <a:cubicBezTo>
                      <a:pt x="63" y="257"/>
                      <a:pt x="62" y="255"/>
                      <a:pt x="62" y="254"/>
                    </a:cubicBezTo>
                    <a:cubicBezTo>
                      <a:pt x="62" y="253"/>
                      <a:pt x="62" y="252"/>
                      <a:pt x="62" y="252"/>
                    </a:cubicBezTo>
                    <a:cubicBezTo>
                      <a:pt x="62" y="250"/>
                      <a:pt x="62" y="249"/>
                      <a:pt x="61" y="248"/>
                    </a:cubicBezTo>
                    <a:cubicBezTo>
                      <a:pt x="61" y="247"/>
                      <a:pt x="61" y="246"/>
                      <a:pt x="61" y="245"/>
                    </a:cubicBezTo>
                    <a:cubicBezTo>
                      <a:pt x="61" y="244"/>
                      <a:pt x="61" y="243"/>
                      <a:pt x="61" y="242"/>
                    </a:cubicBezTo>
                    <a:cubicBezTo>
                      <a:pt x="60" y="241"/>
                      <a:pt x="60" y="240"/>
                      <a:pt x="60" y="239"/>
                    </a:cubicBezTo>
                    <a:cubicBezTo>
                      <a:pt x="60" y="237"/>
                      <a:pt x="60" y="236"/>
                      <a:pt x="60" y="235"/>
                    </a:cubicBezTo>
                    <a:cubicBezTo>
                      <a:pt x="60" y="234"/>
                      <a:pt x="60" y="233"/>
                      <a:pt x="60" y="232"/>
                    </a:cubicBezTo>
                    <a:cubicBezTo>
                      <a:pt x="59" y="231"/>
                      <a:pt x="59" y="229"/>
                      <a:pt x="59" y="228"/>
                    </a:cubicBezTo>
                    <a:cubicBezTo>
                      <a:pt x="59" y="227"/>
                      <a:pt x="59" y="226"/>
                      <a:pt x="59" y="225"/>
                    </a:cubicBezTo>
                    <a:cubicBezTo>
                      <a:pt x="59" y="224"/>
                      <a:pt x="59" y="222"/>
                      <a:pt x="59" y="221"/>
                    </a:cubicBezTo>
                    <a:cubicBezTo>
                      <a:pt x="59" y="220"/>
                      <a:pt x="58" y="219"/>
                      <a:pt x="58" y="218"/>
                    </a:cubicBezTo>
                    <a:cubicBezTo>
                      <a:pt x="58" y="216"/>
                      <a:pt x="58" y="215"/>
                      <a:pt x="58" y="214"/>
                    </a:cubicBezTo>
                    <a:cubicBezTo>
                      <a:pt x="58" y="213"/>
                      <a:pt x="58" y="211"/>
                      <a:pt x="58" y="210"/>
                    </a:cubicBezTo>
                    <a:cubicBezTo>
                      <a:pt x="58" y="209"/>
                      <a:pt x="58" y="208"/>
                      <a:pt x="58" y="207"/>
                    </a:cubicBezTo>
                    <a:cubicBezTo>
                      <a:pt x="58" y="205"/>
                      <a:pt x="57" y="204"/>
                      <a:pt x="57" y="203"/>
                    </a:cubicBezTo>
                    <a:cubicBezTo>
                      <a:pt x="57" y="202"/>
                      <a:pt x="57" y="200"/>
                      <a:pt x="57" y="199"/>
                    </a:cubicBezTo>
                    <a:cubicBezTo>
                      <a:pt x="57" y="198"/>
                      <a:pt x="57" y="196"/>
                      <a:pt x="57" y="195"/>
                    </a:cubicBezTo>
                    <a:cubicBezTo>
                      <a:pt x="57" y="194"/>
                      <a:pt x="57" y="193"/>
                      <a:pt x="57" y="192"/>
                    </a:cubicBezTo>
                    <a:cubicBezTo>
                      <a:pt x="57" y="190"/>
                      <a:pt x="57" y="189"/>
                      <a:pt x="57" y="187"/>
                    </a:cubicBezTo>
                    <a:cubicBezTo>
                      <a:pt x="57" y="186"/>
                      <a:pt x="57" y="185"/>
                      <a:pt x="57" y="184"/>
                    </a:cubicBezTo>
                    <a:cubicBezTo>
                      <a:pt x="57" y="182"/>
                      <a:pt x="57" y="180"/>
                      <a:pt x="57" y="179"/>
                    </a:cubicBezTo>
                    <a:cubicBezTo>
                      <a:pt x="57" y="178"/>
                      <a:pt x="57" y="177"/>
                      <a:pt x="57" y="176"/>
                    </a:cubicBezTo>
                    <a:cubicBezTo>
                      <a:pt x="57" y="173"/>
                      <a:pt x="57" y="171"/>
                      <a:pt x="57" y="168"/>
                    </a:cubicBezTo>
                    <a:cubicBezTo>
                      <a:pt x="57" y="93"/>
                      <a:pt x="60" y="30"/>
                      <a:pt x="76" y="14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6" y="4"/>
                      <a:pt x="58" y="0"/>
                      <a:pt x="43" y="2"/>
                    </a:cubicBezTo>
                    <a:cubicBezTo>
                      <a:pt x="20" y="4"/>
                      <a:pt x="9" y="13"/>
                      <a:pt x="9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22" y="45"/>
                      <a:pt x="26" y="102"/>
                      <a:pt x="26" y="168"/>
                    </a:cubicBezTo>
                    <a:cubicBezTo>
                      <a:pt x="26" y="249"/>
                      <a:pt x="17" y="316"/>
                      <a:pt x="0" y="325"/>
                    </a:cubicBezTo>
                    <a:cubicBezTo>
                      <a:pt x="0" y="326"/>
                      <a:pt x="0" y="326"/>
                      <a:pt x="0" y="326"/>
                    </a:cubicBezTo>
                    <a:cubicBezTo>
                      <a:pt x="10" y="320"/>
                      <a:pt x="24" y="317"/>
                      <a:pt x="40" y="317"/>
                    </a:cubicBezTo>
                    <a:cubicBezTo>
                      <a:pt x="56" y="317"/>
                      <a:pt x="70" y="321"/>
                      <a:pt x="81" y="326"/>
                    </a:cubicBezTo>
                    <a:cubicBezTo>
                      <a:pt x="81" y="326"/>
                      <a:pt x="81" y="326"/>
                      <a:pt x="81" y="326"/>
                    </a:cubicBezTo>
                    <a:cubicBezTo>
                      <a:pt x="80" y="326"/>
                      <a:pt x="80" y="325"/>
                      <a:pt x="79" y="325"/>
                    </a:cubicBezTo>
                    <a:cubicBezTo>
                      <a:pt x="79" y="325"/>
                      <a:pt x="79" y="325"/>
                      <a:pt x="79" y="325"/>
                    </a:cubicBezTo>
                    <a:close/>
                    <a:moveTo>
                      <a:pt x="38" y="118"/>
                    </a:moveTo>
                    <a:cubicBezTo>
                      <a:pt x="36" y="88"/>
                      <a:pt x="31" y="61"/>
                      <a:pt x="26" y="41"/>
                    </a:cubicBezTo>
                    <a:cubicBezTo>
                      <a:pt x="23" y="33"/>
                      <a:pt x="22" y="15"/>
                      <a:pt x="34" y="12"/>
                    </a:cubicBezTo>
                    <a:cubicBezTo>
                      <a:pt x="37" y="12"/>
                      <a:pt x="40" y="12"/>
                      <a:pt x="44" y="11"/>
                    </a:cubicBezTo>
                    <a:cubicBezTo>
                      <a:pt x="50" y="11"/>
                      <a:pt x="55" y="10"/>
                      <a:pt x="60" y="11"/>
                    </a:cubicBezTo>
                    <a:cubicBezTo>
                      <a:pt x="64" y="11"/>
                      <a:pt x="64" y="15"/>
                      <a:pt x="63" y="17"/>
                    </a:cubicBezTo>
                    <a:cubicBezTo>
                      <a:pt x="51" y="38"/>
                      <a:pt x="44" y="77"/>
                      <a:pt x="41" y="119"/>
                    </a:cubicBezTo>
                    <a:cubicBezTo>
                      <a:pt x="40" y="135"/>
                      <a:pt x="39" y="133"/>
                      <a:pt x="38" y="118"/>
                    </a:cubicBezTo>
                    <a:close/>
                    <a:moveTo>
                      <a:pt x="51" y="309"/>
                    </a:moveTo>
                    <a:cubicBezTo>
                      <a:pt x="49" y="309"/>
                      <a:pt x="47" y="309"/>
                      <a:pt x="45" y="308"/>
                    </a:cubicBezTo>
                    <a:cubicBezTo>
                      <a:pt x="33" y="306"/>
                      <a:pt x="26" y="298"/>
                      <a:pt x="31" y="272"/>
                    </a:cubicBezTo>
                    <a:cubicBezTo>
                      <a:pt x="37" y="243"/>
                      <a:pt x="40" y="206"/>
                      <a:pt x="40" y="171"/>
                    </a:cubicBezTo>
                    <a:cubicBezTo>
                      <a:pt x="40" y="173"/>
                      <a:pt x="40" y="176"/>
                      <a:pt x="40" y="176"/>
                    </a:cubicBezTo>
                    <a:cubicBezTo>
                      <a:pt x="40" y="178"/>
                      <a:pt x="40" y="178"/>
                      <a:pt x="40" y="178"/>
                    </a:cubicBezTo>
                    <a:cubicBezTo>
                      <a:pt x="40" y="184"/>
                      <a:pt x="40" y="184"/>
                      <a:pt x="40" y="184"/>
                    </a:cubicBezTo>
                    <a:cubicBezTo>
                      <a:pt x="40" y="192"/>
                      <a:pt x="40" y="192"/>
                      <a:pt x="40" y="192"/>
                    </a:cubicBezTo>
                    <a:cubicBezTo>
                      <a:pt x="40" y="200"/>
                      <a:pt x="40" y="200"/>
                      <a:pt x="40" y="200"/>
                    </a:cubicBezTo>
                    <a:cubicBezTo>
                      <a:pt x="40" y="203"/>
                      <a:pt x="40" y="203"/>
                      <a:pt x="40" y="203"/>
                    </a:cubicBezTo>
                    <a:cubicBezTo>
                      <a:pt x="41" y="207"/>
                      <a:pt x="41" y="207"/>
                      <a:pt x="41" y="207"/>
                    </a:cubicBezTo>
                    <a:cubicBezTo>
                      <a:pt x="41" y="211"/>
                      <a:pt x="41" y="211"/>
                      <a:pt x="41" y="211"/>
                    </a:cubicBezTo>
                    <a:cubicBezTo>
                      <a:pt x="41" y="215"/>
                      <a:pt x="41" y="215"/>
                      <a:pt x="41" y="215"/>
                    </a:cubicBezTo>
                    <a:cubicBezTo>
                      <a:pt x="41" y="219"/>
                      <a:pt x="41" y="219"/>
                      <a:pt x="41" y="219"/>
                    </a:cubicBezTo>
                    <a:cubicBezTo>
                      <a:pt x="42" y="222"/>
                      <a:pt x="42" y="222"/>
                      <a:pt x="42" y="222"/>
                    </a:cubicBezTo>
                    <a:cubicBezTo>
                      <a:pt x="42" y="225"/>
                      <a:pt x="42" y="225"/>
                      <a:pt x="42" y="225"/>
                    </a:cubicBezTo>
                    <a:cubicBezTo>
                      <a:pt x="42" y="229"/>
                      <a:pt x="42" y="229"/>
                      <a:pt x="42" y="229"/>
                    </a:cubicBezTo>
                    <a:cubicBezTo>
                      <a:pt x="43" y="233"/>
                      <a:pt x="43" y="233"/>
                      <a:pt x="43" y="233"/>
                    </a:cubicBezTo>
                    <a:cubicBezTo>
                      <a:pt x="43" y="236"/>
                      <a:pt x="43" y="236"/>
                      <a:pt x="43" y="236"/>
                    </a:cubicBezTo>
                    <a:cubicBezTo>
                      <a:pt x="43" y="240"/>
                      <a:pt x="43" y="240"/>
                      <a:pt x="43" y="240"/>
                    </a:cubicBezTo>
                    <a:cubicBezTo>
                      <a:pt x="44" y="246"/>
                      <a:pt x="44" y="246"/>
                      <a:pt x="44" y="246"/>
                    </a:cubicBezTo>
                    <a:cubicBezTo>
                      <a:pt x="45" y="250"/>
                      <a:pt x="45" y="250"/>
                      <a:pt x="45" y="250"/>
                    </a:cubicBezTo>
                    <a:cubicBezTo>
                      <a:pt x="45" y="253"/>
                      <a:pt x="45" y="253"/>
                      <a:pt x="45" y="253"/>
                    </a:cubicBezTo>
                    <a:cubicBezTo>
                      <a:pt x="45" y="255"/>
                      <a:pt x="45" y="255"/>
                      <a:pt x="45" y="255"/>
                    </a:cubicBezTo>
                    <a:cubicBezTo>
                      <a:pt x="46" y="259"/>
                      <a:pt x="46" y="259"/>
                      <a:pt x="46" y="259"/>
                    </a:cubicBezTo>
                    <a:cubicBezTo>
                      <a:pt x="47" y="265"/>
                      <a:pt x="47" y="265"/>
                      <a:pt x="47" y="265"/>
                    </a:cubicBezTo>
                    <a:cubicBezTo>
                      <a:pt x="47" y="267"/>
                      <a:pt x="47" y="267"/>
                      <a:pt x="47" y="267"/>
                    </a:cubicBezTo>
                    <a:cubicBezTo>
                      <a:pt x="48" y="271"/>
                      <a:pt x="48" y="271"/>
                      <a:pt x="48" y="271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48" y="273"/>
                      <a:pt x="49" y="277"/>
                      <a:pt x="49" y="277"/>
                    </a:cubicBezTo>
                    <a:cubicBezTo>
                      <a:pt x="51" y="287"/>
                      <a:pt x="54" y="296"/>
                      <a:pt x="56" y="304"/>
                    </a:cubicBezTo>
                    <a:cubicBezTo>
                      <a:pt x="57" y="306"/>
                      <a:pt x="54" y="309"/>
                      <a:pt x="51" y="309"/>
                    </a:cubicBezTo>
                    <a:close/>
                  </a:path>
                </a:pathLst>
              </a:custGeom>
              <a:solidFill>
                <a:srgbClr val="EA8B00"/>
              </a:solidFill>
              <a:ln w="9525">
                <a:solidFill>
                  <a:srgbClr val="EA8B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 dirty="0"/>
              </a:p>
            </p:txBody>
          </p:sp>
          <p:sp>
            <p:nvSpPr>
              <p:cNvPr id="92238" name="Freeform 2366"/>
              <p:cNvSpPr>
                <a:spLocks/>
              </p:cNvSpPr>
              <p:nvPr/>
            </p:nvSpPr>
            <p:spPr bwMode="auto">
              <a:xfrm>
                <a:off x="2651394" y="3550363"/>
                <a:ext cx="161366" cy="143722"/>
              </a:xfrm>
              <a:custGeom>
                <a:avLst/>
                <a:gdLst>
                  <a:gd name="T0" fmla="*/ 0 w 23"/>
                  <a:gd name="T1" fmla="*/ 2147483647 h 40"/>
                  <a:gd name="T2" fmla="*/ 2147483647 w 23"/>
                  <a:gd name="T3" fmla="*/ 2147483647 h 40"/>
                  <a:gd name="T4" fmla="*/ 2147483647 w 23"/>
                  <a:gd name="T5" fmla="*/ 2147483647 h 40"/>
                  <a:gd name="T6" fmla="*/ 2147483647 w 23"/>
                  <a:gd name="T7" fmla="*/ 2147483647 h 40"/>
                  <a:gd name="T8" fmla="*/ 0 w 23"/>
                  <a:gd name="T9" fmla="*/ 2147483647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40"/>
                  <a:gd name="T17" fmla="*/ 23 w 23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40">
                    <a:moveTo>
                      <a:pt x="0" y="4"/>
                    </a:moveTo>
                    <a:cubicBezTo>
                      <a:pt x="10" y="3"/>
                      <a:pt x="23" y="0"/>
                      <a:pt x="23" y="6"/>
                    </a:cubicBezTo>
                    <a:cubicBezTo>
                      <a:pt x="23" y="13"/>
                      <a:pt x="13" y="23"/>
                      <a:pt x="10" y="40"/>
                    </a:cubicBezTo>
                    <a:cubicBezTo>
                      <a:pt x="12" y="23"/>
                      <a:pt x="20" y="9"/>
                      <a:pt x="18" y="7"/>
                    </a:cubicBezTo>
                    <a:cubicBezTo>
                      <a:pt x="15" y="3"/>
                      <a:pt x="2" y="5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917" name="Freeform 2368"/>
              <p:cNvSpPr>
                <a:spLocks/>
              </p:cNvSpPr>
              <p:nvPr/>
            </p:nvSpPr>
            <p:spPr bwMode="auto">
              <a:xfrm>
                <a:off x="2615606" y="4144465"/>
                <a:ext cx="56415" cy="221281"/>
              </a:xfrm>
              <a:custGeom>
                <a:avLst/>
                <a:gdLst>
                  <a:gd name="T0" fmla="*/ 0 w 8"/>
                  <a:gd name="T1" fmla="*/ 761 h 62"/>
                  <a:gd name="T2" fmla="*/ 78 w 8"/>
                  <a:gd name="T3" fmla="*/ 761 h 62"/>
                  <a:gd name="T4" fmla="*/ 95 w 8"/>
                  <a:gd name="T5" fmla="*/ 511 h 62"/>
                  <a:gd name="T6" fmla="*/ 78 w 8"/>
                  <a:gd name="T7" fmla="*/ 78 h 62"/>
                  <a:gd name="T8" fmla="*/ 0 w 8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62"/>
                  <a:gd name="T17" fmla="*/ 8 w 8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62">
                    <a:moveTo>
                      <a:pt x="0" y="58"/>
                    </a:moveTo>
                    <a:cubicBezTo>
                      <a:pt x="2" y="49"/>
                      <a:pt x="4" y="55"/>
                      <a:pt x="6" y="58"/>
                    </a:cubicBezTo>
                    <a:cubicBezTo>
                      <a:pt x="8" y="62"/>
                      <a:pt x="7" y="39"/>
                      <a:pt x="7" y="39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AC0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92240" name="Freeform 2372"/>
              <p:cNvSpPr>
                <a:spLocks/>
              </p:cNvSpPr>
              <p:nvPr/>
            </p:nvSpPr>
            <p:spPr bwMode="auto">
              <a:xfrm>
                <a:off x="2755983" y="3568517"/>
                <a:ext cx="254003" cy="1012107"/>
              </a:xfrm>
              <a:custGeom>
                <a:avLst/>
                <a:gdLst>
                  <a:gd name="T0" fmla="*/ 2147483647 w 36"/>
                  <a:gd name="T1" fmla="*/ 2147483647 h 283"/>
                  <a:gd name="T2" fmla="*/ 2147483647 w 36"/>
                  <a:gd name="T3" fmla="*/ 2147483647 h 283"/>
                  <a:gd name="T4" fmla="*/ 2147483647 w 36"/>
                  <a:gd name="T5" fmla="*/ 2147483647 h 283"/>
                  <a:gd name="T6" fmla="*/ 2147483647 w 36"/>
                  <a:gd name="T7" fmla="*/ 2147483647 h 283"/>
                  <a:gd name="T8" fmla="*/ 2147483647 w 36"/>
                  <a:gd name="T9" fmla="*/ 0 h 283"/>
                  <a:gd name="T10" fmla="*/ 0 w 36"/>
                  <a:gd name="T11" fmla="*/ 2147483647 h 283"/>
                  <a:gd name="T12" fmla="*/ 2147483647 w 36"/>
                  <a:gd name="T13" fmla="*/ 2147483647 h 283"/>
                  <a:gd name="T14" fmla="*/ 2147483647 w 36"/>
                  <a:gd name="T15" fmla="*/ 2147483647 h 2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83"/>
                  <a:gd name="T26" fmla="*/ 36 w 36"/>
                  <a:gd name="T27" fmla="*/ 283 h 28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83">
                    <a:moveTo>
                      <a:pt x="9" y="260"/>
                    </a:moveTo>
                    <a:cubicBezTo>
                      <a:pt x="5" y="232"/>
                      <a:pt x="7" y="195"/>
                      <a:pt x="7" y="155"/>
                    </a:cubicBezTo>
                    <a:cubicBezTo>
                      <a:pt x="7" y="75"/>
                      <a:pt x="13" y="1"/>
                      <a:pt x="31" y="1"/>
                    </a:cubicBezTo>
                    <a:cubicBezTo>
                      <a:pt x="32" y="1"/>
                      <a:pt x="36" y="5"/>
                      <a:pt x="36" y="5"/>
                    </a:cubicBezTo>
                    <a:cubicBezTo>
                      <a:pt x="33" y="2"/>
                      <a:pt x="32" y="0"/>
                      <a:pt x="29" y="0"/>
                    </a:cubicBezTo>
                    <a:cubicBezTo>
                      <a:pt x="11" y="0"/>
                      <a:pt x="0" y="70"/>
                      <a:pt x="0" y="150"/>
                    </a:cubicBezTo>
                    <a:cubicBezTo>
                      <a:pt x="0" y="195"/>
                      <a:pt x="3" y="235"/>
                      <a:pt x="9" y="263"/>
                    </a:cubicBezTo>
                    <a:cubicBezTo>
                      <a:pt x="13" y="283"/>
                      <a:pt x="12" y="278"/>
                      <a:pt x="9" y="2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92241" name="Freeform 2373"/>
              <p:cNvSpPr>
                <a:spLocks/>
              </p:cNvSpPr>
              <p:nvPr/>
            </p:nvSpPr>
            <p:spPr bwMode="auto">
              <a:xfrm>
                <a:off x="2352567" y="4659293"/>
                <a:ext cx="573747" cy="31770"/>
              </a:xfrm>
              <a:custGeom>
                <a:avLst/>
                <a:gdLst>
                  <a:gd name="T0" fmla="*/ 0 w 81"/>
                  <a:gd name="T1" fmla="*/ 2147483647 h 9"/>
                  <a:gd name="T2" fmla="*/ 0 w 81"/>
                  <a:gd name="T3" fmla="*/ 2147483647 h 9"/>
                  <a:gd name="T4" fmla="*/ 2147483647 w 81"/>
                  <a:gd name="T5" fmla="*/ 0 h 9"/>
                  <a:gd name="T6" fmla="*/ 2147483647 w 81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1"/>
                  <a:gd name="T13" fmla="*/ 0 h 9"/>
                  <a:gd name="T14" fmla="*/ 81 w 81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1" h="9"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0" y="3"/>
                      <a:pt x="24" y="0"/>
                      <a:pt x="40" y="0"/>
                    </a:cubicBezTo>
                    <a:cubicBezTo>
                      <a:pt x="56" y="0"/>
                      <a:pt x="70" y="4"/>
                      <a:pt x="81" y="9"/>
                    </a:cubicBezTo>
                  </a:path>
                </a:pathLst>
              </a:custGeom>
              <a:noFill/>
              <a:ln w="7938" cap="rnd">
                <a:solidFill>
                  <a:srgbClr val="75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92242" name="Freeform 2374"/>
              <p:cNvSpPr>
                <a:spLocks/>
              </p:cNvSpPr>
              <p:nvPr/>
            </p:nvSpPr>
            <p:spPr bwMode="auto">
              <a:xfrm>
                <a:off x="2418309" y="3526157"/>
                <a:ext cx="528923" cy="68079"/>
              </a:xfrm>
              <a:custGeom>
                <a:avLst/>
                <a:gdLst>
                  <a:gd name="T0" fmla="*/ 2147483647 w 75"/>
                  <a:gd name="T1" fmla="*/ 2147483647 h 19"/>
                  <a:gd name="T2" fmla="*/ 2147483647 w 75"/>
                  <a:gd name="T3" fmla="*/ 2147483647 h 19"/>
                  <a:gd name="T4" fmla="*/ 0 w 75"/>
                  <a:gd name="T5" fmla="*/ 2147483647 h 19"/>
                  <a:gd name="T6" fmla="*/ 0 60000 65536"/>
                  <a:gd name="T7" fmla="*/ 0 60000 65536"/>
                  <a:gd name="T8" fmla="*/ 0 60000 65536"/>
                  <a:gd name="T9" fmla="*/ 0 w 75"/>
                  <a:gd name="T10" fmla="*/ 0 h 19"/>
                  <a:gd name="T11" fmla="*/ 75 w 75"/>
                  <a:gd name="T12" fmla="*/ 19 h 1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5" h="19">
                    <a:moveTo>
                      <a:pt x="68" y="12"/>
                    </a:moveTo>
                    <a:cubicBezTo>
                      <a:pt x="75" y="4"/>
                      <a:pt x="49" y="0"/>
                      <a:pt x="34" y="2"/>
                    </a:cubicBezTo>
                    <a:cubicBezTo>
                      <a:pt x="12" y="4"/>
                      <a:pt x="2" y="12"/>
                      <a:pt x="0" y="19"/>
                    </a:cubicBezTo>
                  </a:path>
                </a:pathLst>
              </a:custGeom>
              <a:noFill/>
              <a:ln w="7938" cap="rnd">
                <a:solidFill>
                  <a:srgbClr val="75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</p:grpSp>
      <p:sp>
        <p:nvSpPr>
          <p:cNvPr id="838" name="ZoneTexte 837"/>
          <p:cNvSpPr txBox="1">
            <a:spLocks noChangeArrowheads="1"/>
          </p:cNvSpPr>
          <p:nvPr/>
        </p:nvSpPr>
        <p:spPr bwMode="auto">
          <a:xfrm>
            <a:off x="5098076" y="5309760"/>
            <a:ext cx="1915909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3200" dirty="0">
                <a:solidFill>
                  <a:srgbClr val="00B050"/>
                </a:solidFill>
              </a:rPr>
              <a:t>Forte [K</a:t>
            </a:r>
            <a:r>
              <a:rPr lang="fr-FR" sz="3200" baseline="30000" dirty="0">
                <a:solidFill>
                  <a:srgbClr val="00B050"/>
                </a:solidFill>
              </a:rPr>
              <a:t>+</a:t>
            </a:r>
            <a:r>
              <a:rPr lang="fr-FR" sz="3200" dirty="0">
                <a:solidFill>
                  <a:srgbClr val="00B050"/>
                </a:solidFill>
              </a:rPr>
              <a:t>]</a:t>
            </a:r>
          </a:p>
        </p:txBody>
      </p:sp>
      <p:grpSp>
        <p:nvGrpSpPr>
          <p:cNvPr id="743" name="Group 2378">
            <a:extLst>
              <a:ext uri="{FF2B5EF4-FFF2-40B4-BE49-F238E27FC236}">
                <a16:creationId xmlns:a16="http://schemas.microsoft.com/office/drawing/2014/main" id="{91EA74F3-BDB3-4E61-BEBA-D65BF038C0DD}"/>
              </a:ext>
            </a:extLst>
          </p:cNvPr>
          <p:cNvGrpSpPr>
            <a:grpSpLocks/>
          </p:cNvGrpSpPr>
          <p:nvPr/>
        </p:nvGrpSpPr>
        <p:grpSpPr bwMode="auto">
          <a:xfrm>
            <a:off x="5444956" y="3212976"/>
            <a:ext cx="857250" cy="1643063"/>
            <a:chOff x="3637" y="1236"/>
            <a:chExt cx="425" cy="787"/>
          </a:xfrm>
        </p:grpSpPr>
        <p:sp>
          <p:nvSpPr>
            <p:cNvPr id="744" name="Oval 2379">
              <a:extLst>
                <a:ext uri="{FF2B5EF4-FFF2-40B4-BE49-F238E27FC236}">
                  <a16:creationId xmlns:a16="http://schemas.microsoft.com/office/drawing/2014/main" id="{A6FF4AB9-E9C9-4384-A7A8-CD2681802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277"/>
              <a:ext cx="153" cy="746"/>
            </a:xfrm>
            <a:prstGeom prst="ellipse">
              <a:avLst/>
            </a:prstGeom>
            <a:solidFill>
              <a:srgbClr val="73F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5" name="Freeform 2380">
              <a:extLst>
                <a:ext uri="{FF2B5EF4-FFF2-40B4-BE49-F238E27FC236}">
                  <a16:creationId xmlns:a16="http://schemas.microsoft.com/office/drawing/2014/main" id="{DCF6BE11-E502-4430-AB4F-3A771128E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312"/>
              <a:ext cx="123" cy="707"/>
            </a:xfrm>
            <a:custGeom>
              <a:avLst/>
              <a:gdLst>
                <a:gd name="T0" fmla="*/ 437863 w 52"/>
                <a:gd name="T1" fmla="*/ 0 h 299"/>
                <a:gd name="T2" fmla="*/ 541952 w 52"/>
                <a:gd name="T3" fmla="*/ 1393551 h 299"/>
                <a:gd name="T4" fmla="*/ 152924 w 52"/>
                <a:gd name="T5" fmla="*/ 3408747 h 299"/>
                <a:gd name="T6" fmla="*/ 0 w 52"/>
                <a:gd name="T7" fmla="*/ 3246348 h 299"/>
                <a:gd name="T8" fmla="*/ 284939 w 52"/>
                <a:gd name="T9" fmla="*/ 3863677 h 299"/>
                <a:gd name="T10" fmla="*/ 673990 w 52"/>
                <a:gd name="T11" fmla="*/ 1845977 h 299"/>
                <a:gd name="T12" fmla="*/ 437863 w 52"/>
                <a:gd name="T13" fmla="*/ 0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299"/>
                <a:gd name="T23" fmla="*/ 52 w 52"/>
                <a:gd name="T24" fmla="*/ 299 h 2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299">
                  <a:moveTo>
                    <a:pt x="34" y="0"/>
                  </a:moveTo>
                  <a:cubicBezTo>
                    <a:pt x="39" y="28"/>
                    <a:pt x="42" y="66"/>
                    <a:pt x="42" y="108"/>
                  </a:cubicBezTo>
                  <a:cubicBezTo>
                    <a:pt x="42" y="194"/>
                    <a:pt x="29" y="264"/>
                    <a:pt x="12" y="264"/>
                  </a:cubicBezTo>
                  <a:cubicBezTo>
                    <a:pt x="8" y="264"/>
                    <a:pt x="4" y="259"/>
                    <a:pt x="0" y="251"/>
                  </a:cubicBezTo>
                  <a:cubicBezTo>
                    <a:pt x="6" y="281"/>
                    <a:pt x="14" y="299"/>
                    <a:pt x="22" y="299"/>
                  </a:cubicBezTo>
                  <a:cubicBezTo>
                    <a:pt x="39" y="299"/>
                    <a:pt x="52" y="229"/>
                    <a:pt x="52" y="143"/>
                  </a:cubicBezTo>
                  <a:cubicBezTo>
                    <a:pt x="52" y="79"/>
                    <a:pt x="44" y="23"/>
                    <a:pt x="34" y="0"/>
                  </a:cubicBezTo>
                  <a:close/>
                </a:path>
              </a:pathLst>
            </a:custGeom>
            <a:solidFill>
              <a:srgbClr val="72EA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6" name="Freeform 2381">
              <a:extLst>
                <a:ext uri="{FF2B5EF4-FFF2-40B4-BE49-F238E27FC236}">
                  <a16:creationId xmlns:a16="http://schemas.microsoft.com/office/drawing/2014/main" id="{46F0A2B7-0C1D-4E56-B2DF-51EF0AC1D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293"/>
              <a:ext cx="121" cy="730"/>
            </a:xfrm>
            <a:custGeom>
              <a:avLst/>
              <a:gdLst>
                <a:gd name="T0" fmla="*/ 350314 w 51"/>
                <a:gd name="T1" fmla="*/ 0 h 309"/>
                <a:gd name="T2" fmla="*/ 605543 w 51"/>
                <a:gd name="T3" fmla="*/ 1813270 h 309"/>
                <a:gd name="T4" fmla="*/ 157483 w 51"/>
                <a:gd name="T5" fmla="*/ 3878509 h 309"/>
                <a:gd name="T6" fmla="*/ 0 w 51"/>
                <a:gd name="T7" fmla="*/ 3748332 h 309"/>
                <a:gd name="T8" fmla="*/ 202599 w 51"/>
                <a:gd name="T9" fmla="*/ 3953956 h 309"/>
                <a:gd name="T10" fmla="*/ 683804 w 51"/>
                <a:gd name="T11" fmla="*/ 1932915 h 309"/>
                <a:gd name="T12" fmla="*/ 350314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7" name="Freeform 2382">
              <a:extLst>
                <a:ext uri="{FF2B5EF4-FFF2-40B4-BE49-F238E27FC236}">
                  <a16:creationId xmlns:a16="http://schemas.microsoft.com/office/drawing/2014/main" id="{62A98A04-A1CB-4541-847A-D560C982C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284"/>
              <a:ext cx="92" cy="666"/>
            </a:xfrm>
            <a:custGeom>
              <a:avLst/>
              <a:gdLst>
                <a:gd name="T0" fmla="*/ 112997 w 39"/>
                <a:gd name="T1" fmla="*/ 3302954 h 282"/>
                <a:gd name="T2" fmla="*/ 90299 w 39"/>
                <a:gd name="T3" fmla="*/ 1965843 h 282"/>
                <a:gd name="T4" fmla="*/ 443039 w 39"/>
                <a:gd name="T5" fmla="*/ 27030 h 282"/>
                <a:gd name="T6" fmla="*/ 491101 w 39"/>
                <a:gd name="T7" fmla="*/ 75437 h 282"/>
                <a:gd name="T8" fmla="*/ 389427 w 39"/>
                <a:gd name="T9" fmla="*/ 0 h 282"/>
                <a:gd name="T10" fmla="*/ 0 w 39"/>
                <a:gd name="T11" fmla="*/ 1899859 h 282"/>
                <a:gd name="T12" fmla="*/ 101695 w 39"/>
                <a:gd name="T13" fmla="*/ 3341957 h 282"/>
                <a:gd name="T14" fmla="*/ 112997 w 39"/>
                <a:gd name="T15" fmla="*/ 3302954 h 2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282"/>
                <a:gd name="T26" fmla="*/ 39 w 39"/>
                <a:gd name="T27" fmla="*/ 282 h 2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282">
                  <a:moveTo>
                    <a:pt x="9" y="259"/>
                  </a:moveTo>
                  <a:cubicBezTo>
                    <a:pt x="4" y="231"/>
                    <a:pt x="7" y="194"/>
                    <a:pt x="7" y="154"/>
                  </a:cubicBezTo>
                  <a:cubicBezTo>
                    <a:pt x="7" y="74"/>
                    <a:pt x="17" y="2"/>
                    <a:pt x="35" y="2"/>
                  </a:cubicBezTo>
                  <a:cubicBezTo>
                    <a:pt x="36" y="2"/>
                    <a:pt x="39" y="5"/>
                    <a:pt x="39" y="6"/>
                  </a:cubicBezTo>
                  <a:cubicBezTo>
                    <a:pt x="37" y="2"/>
                    <a:pt x="34" y="0"/>
                    <a:pt x="31" y="0"/>
                  </a:cubicBezTo>
                  <a:cubicBezTo>
                    <a:pt x="13" y="0"/>
                    <a:pt x="0" y="69"/>
                    <a:pt x="0" y="149"/>
                  </a:cubicBezTo>
                  <a:cubicBezTo>
                    <a:pt x="0" y="194"/>
                    <a:pt x="3" y="234"/>
                    <a:pt x="8" y="262"/>
                  </a:cubicBezTo>
                  <a:cubicBezTo>
                    <a:pt x="13" y="282"/>
                    <a:pt x="12" y="277"/>
                    <a:pt x="9" y="25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8" name="Freeform 2383">
              <a:extLst>
                <a:ext uri="{FF2B5EF4-FFF2-40B4-BE49-F238E27FC236}">
                  <a16:creationId xmlns:a16="http://schemas.microsoft.com/office/drawing/2014/main" id="{20AD69B8-992D-4945-A11D-7066D1F89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236"/>
              <a:ext cx="361" cy="787"/>
            </a:xfrm>
            <a:custGeom>
              <a:avLst/>
              <a:gdLst>
                <a:gd name="T0" fmla="*/ 1373607 w 153"/>
                <a:gd name="T1" fmla="*/ 92696 h 333"/>
                <a:gd name="T2" fmla="*/ 0 w 153"/>
                <a:gd name="T3" fmla="*/ 271326 h 333"/>
                <a:gd name="T4" fmla="*/ 555265 w 153"/>
                <a:gd name="T5" fmla="*/ 2249475 h 333"/>
                <a:gd name="T6" fmla="*/ 165260 w 153"/>
                <a:gd name="T7" fmla="*/ 4278477 h 333"/>
                <a:gd name="T8" fmla="*/ 1187057 w 153"/>
                <a:gd name="T9" fmla="*/ 4278477 h 333"/>
                <a:gd name="T10" fmla="*/ 1160313 w 153"/>
                <a:gd name="T11" fmla="*/ 4266993 h 333"/>
                <a:gd name="T12" fmla="*/ 1148756 w 153"/>
                <a:gd name="T13" fmla="*/ 4250398 h 333"/>
                <a:gd name="T14" fmla="*/ 1122078 w 153"/>
                <a:gd name="T15" fmla="*/ 4229806 h 333"/>
                <a:gd name="T16" fmla="*/ 1097209 w 153"/>
                <a:gd name="T17" fmla="*/ 4202693 h 333"/>
                <a:gd name="T18" fmla="*/ 1085284 w 153"/>
                <a:gd name="T19" fmla="*/ 4175503 h 333"/>
                <a:gd name="T20" fmla="*/ 1058501 w 153"/>
                <a:gd name="T21" fmla="*/ 4147107 h 333"/>
                <a:gd name="T22" fmla="*/ 1047188 w 153"/>
                <a:gd name="T23" fmla="*/ 4109945 h 333"/>
                <a:gd name="T24" fmla="*/ 1021814 w 153"/>
                <a:gd name="T25" fmla="*/ 4071295 h 333"/>
                <a:gd name="T26" fmla="*/ 1010396 w 153"/>
                <a:gd name="T27" fmla="*/ 4023538 h 333"/>
                <a:gd name="T28" fmla="*/ 995029 w 153"/>
                <a:gd name="T29" fmla="*/ 3620803 h 333"/>
                <a:gd name="T30" fmla="*/ 983496 w 153"/>
                <a:gd name="T31" fmla="*/ 3572226 h 333"/>
                <a:gd name="T32" fmla="*/ 972093 w 153"/>
                <a:gd name="T33" fmla="*/ 3505865 h 333"/>
                <a:gd name="T34" fmla="*/ 956728 w 153"/>
                <a:gd name="T35" fmla="*/ 3429684 h 333"/>
                <a:gd name="T36" fmla="*/ 946924 w 153"/>
                <a:gd name="T37" fmla="*/ 3353901 h 333"/>
                <a:gd name="T38" fmla="*/ 935523 w 153"/>
                <a:gd name="T39" fmla="*/ 3278089 h 333"/>
                <a:gd name="T40" fmla="*/ 935523 w 153"/>
                <a:gd name="T41" fmla="*/ 3197356 h 333"/>
                <a:gd name="T42" fmla="*/ 920024 w 153"/>
                <a:gd name="T43" fmla="*/ 3109782 h 333"/>
                <a:gd name="T44" fmla="*/ 908623 w 153"/>
                <a:gd name="T45" fmla="*/ 3018275 h 333"/>
                <a:gd name="T46" fmla="*/ 908623 w 153"/>
                <a:gd name="T47" fmla="*/ 2930611 h 333"/>
                <a:gd name="T48" fmla="*/ 897182 w 153"/>
                <a:gd name="T49" fmla="*/ 2838208 h 333"/>
                <a:gd name="T50" fmla="*/ 897182 w 153"/>
                <a:gd name="T51" fmla="*/ 2751506 h 333"/>
                <a:gd name="T52" fmla="*/ 881840 w 153"/>
                <a:gd name="T53" fmla="*/ 2647246 h 333"/>
                <a:gd name="T54" fmla="*/ 881840 w 153"/>
                <a:gd name="T55" fmla="*/ 2555739 h 333"/>
                <a:gd name="T56" fmla="*/ 881840 w 153"/>
                <a:gd name="T57" fmla="*/ 2451576 h 333"/>
                <a:gd name="T58" fmla="*/ 881840 w 153"/>
                <a:gd name="T59" fmla="*/ 2348557 h 333"/>
                <a:gd name="T60" fmla="*/ 1223851 w 153"/>
                <a:gd name="T61" fmla="*/ 219074 h 333"/>
                <a:gd name="T62" fmla="*/ 1250539 w 153"/>
                <a:gd name="T63" fmla="*/ 4278477 h 333"/>
                <a:gd name="T64" fmla="*/ 1690766 w 153"/>
                <a:gd name="T65" fmla="*/ 3947726 h 333"/>
                <a:gd name="T66" fmla="*/ 1706933 w 153"/>
                <a:gd name="T67" fmla="*/ 423446 h 3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3"/>
                <a:gd name="T103" fmla="*/ 0 h 333"/>
                <a:gd name="T104" fmla="*/ 153 w 153"/>
                <a:gd name="T105" fmla="*/ 333 h 3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3" h="333">
                  <a:moveTo>
                    <a:pt x="135" y="33"/>
                  </a:move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  <a:cubicBezTo>
                    <a:pt x="3" y="18"/>
                    <a:pt x="5" y="17"/>
                    <a:pt x="8" y="17"/>
                  </a:cubicBezTo>
                  <a:cubicBezTo>
                    <a:pt x="28" y="17"/>
                    <a:pt x="44" y="88"/>
                    <a:pt x="44" y="175"/>
                  </a:cubicBezTo>
                  <a:cubicBezTo>
                    <a:pt x="44" y="256"/>
                    <a:pt x="30" y="323"/>
                    <a:pt x="13" y="332"/>
                  </a:cubicBezTo>
                  <a:cubicBezTo>
                    <a:pt x="13" y="333"/>
                    <a:pt x="13" y="333"/>
                    <a:pt x="13" y="333"/>
                  </a:cubicBezTo>
                  <a:cubicBezTo>
                    <a:pt x="23" y="327"/>
                    <a:pt x="37" y="324"/>
                    <a:pt x="53" y="324"/>
                  </a:cubicBezTo>
                  <a:cubicBezTo>
                    <a:pt x="69" y="324"/>
                    <a:pt x="83" y="328"/>
                    <a:pt x="94" y="333"/>
                  </a:cubicBezTo>
                  <a:cubicBezTo>
                    <a:pt x="94" y="333"/>
                    <a:pt x="94" y="333"/>
                    <a:pt x="94" y="333"/>
                  </a:cubicBezTo>
                  <a:cubicBezTo>
                    <a:pt x="93" y="333"/>
                    <a:pt x="93" y="332"/>
                    <a:pt x="92" y="332"/>
                  </a:cubicBezTo>
                  <a:cubicBezTo>
                    <a:pt x="92" y="332"/>
                    <a:pt x="92" y="332"/>
                    <a:pt x="92" y="332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0" y="330"/>
                    <a:pt x="89" y="330"/>
                    <a:pt x="89" y="329"/>
                  </a:cubicBezTo>
                  <a:cubicBezTo>
                    <a:pt x="89" y="329"/>
                    <a:pt x="89" y="329"/>
                    <a:pt x="89" y="329"/>
                  </a:cubicBezTo>
                  <a:cubicBezTo>
                    <a:pt x="88" y="329"/>
                    <a:pt x="88" y="328"/>
                    <a:pt x="87" y="327"/>
                  </a:cubicBezTo>
                  <a:cubicBezTo>
                    <a:pt x="87" y="327"/>
                    <a:pt x="87" y="327"/>
                    <a:pt x="87" y="327"/>
                  </a:cubicBezTo>
                  <a:cubicBezTo>
                    <a:pt x="87" y="327"/>
                    <a:pt x="86" y="326"/>
                    <a:pt x="86" y="325"/>
                  </a:cubicBezTo>
                  <a:cubicBezTo>
                    <a:pt x="86" y="325"/>
                    <a:pt x="86" y="325"/>
                    <a:pt x="86" y="325"/>
                  </a:cubicBezTo>
                  <a:cubicBezTo>
                    <a:pt x="85" y="324"/>
                    <a:pt x="85" y="324"/>
                    <a:pt x="84" y="323"/>
                  </a:cubicBezTo>
                  <a:cubicBezTo>
                    <a:pt x="84" y="323"/>
                    <a:pt x="84" y="323"/>
                    <a:pt x="84" y="323"/>
                  </a:cubicBezTo>
                  <a:cubicBezTo>
                    <a:pt x="84" y="322"/>
                    <a:pt x="83" y="321"/>
                    <a:pt x="83" y="320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82" y="319"/>
                    <a:pt x="82" y="318"/>
                    <a:pt x="81" y="317"/>
                  </a:cubicBezTo>
                  <a:cubicBezTo>
                    <a:pt x="81" y="317"/>
                    <a:pt x="81" y="317"/>
                    <a:pt x="81" y="317"/>
                  </a:cubicBezTo>
                  <a:cubicBezTo>
                    <a:pt x="81" y="316"/>
                    <a:pt x="80" y="315"/>
                    <a:pt x="80" y="313"/>
                  </a:cubicBezTo>
                  <a:cubicBezTo>
                    <a:pt x="80" y="313"/>
                    <a:pt x="80" y="313"/>
                    <a:pt x="80" y="313"/>
                  </a:cubicBezTo>
                  <a:cubicBezTo>
                    <a:pt x="77" y="305"/>
                    <a:pt x="81" y="295"/>
                    <a:pt x="79" y="282"/>
                  </a:cubicBezTo>
                  <a:cubicBezTo>
                    <a:pt x="79" y="282"/>
                    <a:pt x="79" y="282"/>
                    <a:pt x="79" y="282"/>
                  </a:cubicBezTo>
                  <a:cubicBezTo>
                    <a:pt x="79" y="281"/>
                    <a:pt x="78" y="279"/>
                    <a:pt x="78" y="278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78" y="275"/>
                    <a:pt x="77" y="274"/>
                    <a:pt x="77" y="273"/>
                  </a:cubicBezTo>
                  <a:cubicBezTo>
                    <a:pt x="77" y="272"/>
                    <a:pt x="77" y="271"/>
                    <a:pt x="77" y="271"/>
                  </a:cubicBezTo>
                  <a:cubicBezTo>
                    <a:pt x="77" y="270"/>
                    <a:pt x="76" y="268"/>
                    <a:pt x="76" y="267"/>
                  </a:cubicBezTo>
                  <a:cubicBezTo>
                    <a:pt x="76" y="266"/>
                    <a:pt x="76" y="266"/>
                    <a:pt x="76" y="265"/>
                  </a:cubicBezTo>
                  <a:cubicBezTo>
                    <a:pt x="76" y="264"/>
                    <a:pt x="75" y="262"/>
                    <a:pt x="75" y="261"/>
                  </a:cubicBezTo>
                  <a:cubicBezTo>
                    <a:pt x="75" y="260"/>
                    <a:pt x="75" y="259"/>
                    <a:pt x="75" y="259"/>
                  </a:cubicBezTo>
                  <a:cubicBezTo>
                    <a:pt x="75" y="257"/>
                    <a:pt x="75" y="256"/>
                    <a:pt x="74" y="255"/>
                  </a:cubicBezTo>
                  <a:cubicBezTo>
                    <a:pt x="74" y="254"/>
                    <a:pt x="74" y="253"/>
                    <a:pt x="74" y="252"/>
                  </a:cubicBezTo>
                  <a:cubicBezTo>
                    <a:pt x="74" y="251"/>
                    <a:pt x="74" y="250"/>
                    <a:pt x="74" y="249"/>
                  </a:cubicBezTo>
                  <a:cubicBezTo>
                    <a:pt x="73" y="248"/>
                    <a:pt x="73" y="247"/>
                    <a:pt x="73" y="246"/>
                  </a:cubicBezTo>
                  <a:cubicBezTo>
                    <a:pt x="73" y="244"/>
                    <a:pt x="73" y="243"/>
                    <a:pt x="73" y="242"/>
                  </a:cubicBezTo>
                  <a:cubicBezTo>
                    <a:pt x="73" y="241"/>
                    <a:pt x="73" y="240"/>
                    <a:pt x="73" y="239"/>
                  </a:cubicBezTo>
                  <a:cubicBezTo>
                    <a:pt x="72" y="238"/>
                    <a:pt x="72" y="236"/>
                    <a:pt x="72" y="235"/>
                  </a:cubicBezTo>
                  <a:cubicBezTo>
                    <a:pt x="72" y="234"/>
                    <a:pt x="72" y="233"/>
                    <a:pt x="72" y="232"/>
                  </a:cubicBezTo>
                  <a:cubicBezTo>
                    <a:pt x="72" y="231"/>
                    <a:pt x="72" y="229"/>
                    <a:pt x="72" y="228"/>
                  </a:cubicBezTo>
                  <a:cubicBezTo>
                    <a:pt x="72" y="227"/>
                    <a:pt x="71" y="226"/>
                    <a:pt x="71" y="225"/>
                  </a:cubicBezTo>
                  <a:cubicBezTo>
                    <a:pt x="71" y="223"/>
                    <a:pt x="71" y="222"/>
                    <a:pt x="71" y="221"/>
                  </a:cubicBezTo>
                  <a:cubicBezTo>
                    <a:pt x="71" y="220"/>
                    <a:pt x="71" y="218"/>
                    <a:pt x="71" y="217"/>
                  </a:cubicBezTo>
                  <a:cubicBezTo>
                    <a:pt x="71" y="216"/>
                    <a:pt x="71" y="215"/>
                    <a:pt x="71" y="214"/>
                  </a:cubicBezTo>
                  <a:cubicBezTo>
                    <a:pt x="71" y="212"/>
                    <a:pt x="70" y="211"/>
                    <a:pt x="70" y="210"/>
                  </a:cubicBezTo>
                  <a:cubicBezTo>
                    <a:pt x="70" y="209"/>
                    <a:pt x="70" y="207"/>
                    <a:pt x="70" y="206"/>
                  </a:cubicBezTo>
                  <a:cubicBezTo>
                    <a:pt x="70" y="205"/>
                    <a:pt x="70" y="203"/>
                    <a:pt x="70" y="202"/>
                  </a:cubicBezTo>
                  <a:cubicBezTo>
                    <a:pt x="70" y="201"/>
                    <a:pt x="70" y="200"/>
                    <a:pt x="70" y="199"/>
                  </a:cubicBezTo>
                  <a:cubicBezTo>
                    <a:pt x="70" y="197"/>
                    <a:pt x="70" y="196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89"/>
                    <a:pt x="70" y="187"/>
                    <a:pt x="70" y="186"/>
                  </a:cubicBezTo>
                  <a:cubicBezTo>
                    <a:pt x="70" y="185"/>
                    <a:pt x="70" y="184"/>
                    <a:pt x="70" y="183"/>
                  </a:cubicBezTo>
                  <a:cubicBezTo>
                    <a:pt x="70" y="180"/>
                    <a:pt x="70" y="178"/>
                    <a:pt x="70" y="175"/>
                  </a:cubicBezTo>
                  <a:cubicBezTo>
                    <a:pt x="70" y="88"/>
                    <a:pt x="77" y="17"/>
                    <a:pt x="97" y="17"/>
                  </a:cubicBezTo>
                  <a:cubicBezTo>
                    <a:pt x="117" y="17"/>
                    <a:pt x="132" y="88"/>
                    <a:pt x="132" y="175"/>
                  </a:cubicBezTo>
                  <a:cubicBezTo>
                    <a:pt x="132" y="260"/>
                    <a:pt x="118" y="329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lose/>
                </a:path>
              </a:pathLst>
            </a:custGeom>
            <a:solidFill>
              <a:srgbClr val="72EC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9" name="Freeform 2384">
              <a:extLst>
                <a:ext uri="{FF2B5EF4-FFF2-40B4-BE49-F238E27FC236}">
                  <a16:creationId xmlns:a16="http://schemas.microsoft.com/office/drawing/2014/main" id="{0273461D-F80C-452C-84EE-4184BC903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253"/>
              <a:ext cx="203" cy="770"/>
            </a:xfrm>
            <a:custGeom>
              <a:avLst/>
              <a:gdLst>
                <a:gd name="T0" fmla="*/ 998215 w 86"/>
                <a:gd name="T1" fmla="*/ 4150796 h 326"/>
                <a:gd name="T2" fmla="*/ 986799 w 86"/>
                <a:gd name="T3" fmla="*/ 4134456 h 326"/>
                <a:gd name="T4" fmla="*/ 986799 w 86"/>
                <a:gd name="T5" fmla="*/ 4134456 h 326"/>
                <a:gd name="T6" fmla="*/ 961953 w 86"/>
                <a:gd name="T7" fmla="*/ 4111013 h 326"/>
                <a:gd name="T8" fmla="*/ 961953 w 86"/>
                <a:gd name="T9" fmla="*/ 4111013 h 326"/>
                <a:gd name="T10" fmla="*/ 939449 w 86"/>
                <a:gd name="T11" fmla="*/ 4086031 h 326"/>
                <a:gd name="T12" fmla="*/ 939449 w 86"/>
                <a:gd name="T13" fmla="*/ 4086031 h 326"/>
                <a:gd name="T14" fmla="*/ 923180 w 86"/>
                <a:gd name="T15" fmla="*/ 4058885 h 326"/>
                <a:gd name="T16" fmla="*/ 923180 w 86"/>
                <a:gd name="T17" fmla="*/ 4058885 h 326"/>
                <a:gd name="T18" fmla="*/ 903100 w 86"/>
                <a:gd name="T19" fmla="*/ 4031465 h 326"/>
                <a:gd name="T20" fmla="*/ 903100 w 86"/>
                <a:gd name="T21" fmla="*/ 4031465 h 326"/>
                <a:gd name="T22" fmla="*/ 884778 w 86"/>
                <a:gd name="T23" fmla="*/ 3992932 h 326"/>
                <a:gd name="T24" fmla="*/ 884778 w 86"/>
                <a:gd name="T25" fmla="*/ 3992932 h 326"/>
                <a:gd name="T26" fmla="*/ 864353 w 86"/>
                <a:gd name="T27" fmla="*/ 3955960 h 326"/>
                <a:gd name="T28" fmla="*/ 864353 w 86"/>
                <a:gd name="T29" fmla="*/ 3955960 h 326"/>
                <a:gd name="T30" fmla="*/ 848082 w 86"/>
                <a:gd name="T31" fmla="*/ 3907691 h 326"/>
                <a:gd name="T32" fmla="*/ 848082 w 86"/>
                <a:gd name="T33" fmla="*/ 3907691 h 326"/>
                <a:gd name="T34" fmla="*/ 837375 w 86"/>
                <a:gd name="T35" fmla="*/ 3512329 h 326"/>
                <a:gd name="T36" fmla="*/ 837375 w 86"/>
                <a:gd name="T37" fmla="*/ 3512329 h 326"/>
                <a:gd name="T38" fmla="*/ 821109 w 86"/>
                <a:gd name="T39" fmla="*/ 3459312 h 326"/>
                <a:gd name="T40" fmla="*/ 821109 w 86"/>
                <a:gd name="T41" fmla="*/ 3447547 h 326"/>
                <a:gd name="T42" fmla="*/ 809677 w 86"/>
                <a:gd name="T43" fmla="*/ 3393364 h 326"/>
                <a:gd name="T44" fmla="*/ 809677 w 86"/>
                <a:gd name="T45" fmla="*/ 3372857 h 326"/>
                <a:gd name="T46" fmla="*/ 801024 w 86"/>
                <a:gd name="T47" fmla="*/ 3317793 h 326"/>
                <a:gd name="T48" fmla="*/ 801024 w 86"/>
                <a:gd name="T49" fmla="*/ 3290753 h 326"/>
                <a:gd name="T50" fmla="*/ 784257 w 86"/>
                <a:gd name="T51" fmla="*/ 3241943 h 326"/>
                <a:gd name="T52" fmla="*/ 784257 w 86"/>
                <a:gd name="T53" fmla="*/ 3214868 h 326"/>
                <a:gd name="T54" fmla="*/ 773706 w 86"/>
                <a:gd name="T55" fmla="*/ 3166601 h 326"/>
                <a:gd name="T56" fmla="*/ 773706 w 86"/>
                <a:gd name="T57" fmla="*/ 3130126 h 326"/>
                <a:gd name="T58" fmla="*/ 773706 w 86"/>
                <a:gd name="T59" fmla="*/ 3091097 h 326"/>
                <a:gd name="T60" fmla="*/ 762345 w 86"/>
                <a:gd name="T61" fmla="*/ 3054236 h 326"/>
                <a:gd name="T62" fmla="*/ 762345 w 86"/>
                <a:gd name="T63" fmla="*/ 3000083 h 326"/>
                <a:gd name="T64" fmla="*/ 762345 w 86"/>
                <a:gd name="T65" fmla="*/ 2960310 h 326"/>
                <a:gd name="T66" fmla="*/ 746075 w 86"/>
                <a:gd name="T67" fmla="*/ 2912757 h 326"/>
                <a:gd name="T68" fmla="*/ 746075 w 86"/>
                <a:gd name="T69" fmla="*/ 2869152 h 326"/>
                <a:gd name="T70" fmla="*/ 746075 w 86"/>
                <a:gd name="T71" fmla="*/ 2820843 h 326"/>
                <a:gd name="T72" fmla="*/ 734492 w 86"/>
                <a:gd name="T73" fmla="*/ 2782338 h 326"/>
                <a:gd name="T74" fmla="*/ 734492 w 86"/>
                <a:gd name="T75" fmla="*/ 2729686 h 326"/>
                <a:gd name="T76" fmla="*/ 734492 w 86"/>
                <a:gd name="T77" fmla="*/ 2681473 h 326"/>
                <a:gd name="T78" fmla="*/ 734492 w 86"/>
                <a:gd name="T79" fmla="*/ 2642347 h 326"/>
                <a:gd name="T80" fmla="*/ 725609 w 86"/>
                <a:gd name="T81" fmla="*/ 2587507 h 326"/>
                <a:gd name="T82" fmla="*/ 725609 w 86"/>
                <a:gd name="T83" fmla="*/ 2539947 h 326"/>
                <a:gd name="T84" fmla="*/ 725609 w 86"/>
                <a:gd name="T85" fmla="*/ 2491524 h 326"/>
                <a:gd name="T86" fmla="*/ 725609 w 86"/>
                <a:gd name="T87" fmla="*/ 2448080 h 326"/>
                <a:gd name="T88" fmla="*/ 725609 w 86"/>
                <a:gd name="T89" fmla="*/ 2388873 h 326"/>
                <a:gd name="T90" fmla="*/ 725609 w 86"/>
                <a:gd name="T91" fmla="*/ 2350004 h 326"/>
                <a:gd name="T92" fmla="*/ 725609 w 86"/>
                <a:gd name="T93" fmla="*/ 2286104 h 326"/>
                <a:gd name="T94" fmla="*/ 725609 w 86"/>
                <a:gd name="T95" fmla="*/ 2249132 h 326"/>
                <a:gd name="T96" fmla="*/ 725609 w 86"/>
                <a:gd name="T97" fmla="*/ 2146665 h 326"/>
                <a:gd name="T98" fmla="*/ 961953 w 86"/>
                <a:gd name="T99" fmla="*/ 178340 h 326"/>
                <a:gd name="T100" fmla="*/ 961953 w 86"/>
                <a:gd name="T101" fmla="*/ 166518 h 326"/>
                <a:gd name="T102" fmla="*/ 541757 w 86"/>
                <a:gd name="T103" fmla="*/ 27052 h 326"/>
                <a:gd name="T104" fmla="*/ 114027 w 86"/>
                <a:gd name="T105" fmla="*/ 270369 h 326"/>
                <a:gd name="T106" fmla="*/ 114027 w 86"/>
                <a:gd name="T107" fmla="*/ 281766 h 326"/>
                <a:gd name="T108" fmla="*/ 391101 w 86"/>
                <a:gd name="T109" fmla="*/ 2146665 h 326"/>
                <a:gd name="T110" fmla="*/ 0 w 86"/>
                <a:gd name="T111" fmla="*/ 4150796 h 326"/>
                <a:gd name="T112" fmla="*/ 0 w 86"/>
                <a:gd name="T113" fmla="*/ 4161495 h 326"/>
                <a:gd name="T114" fmla="*/ 505128 w 86"/>
                <a:gd name="T115" fmla="*/ 4047117 h 326"/>
                <a:gd name="T116" fmla="*/ 1026436 w 86"/>
                <a:gd name="T117" fmla="*/ 4161495 h 326"/>
                <a:gd name="T118" fmla="*/ 1026436 w 86"/>
                <a:gd name="T119" fmla="*/ 4161495 h 326"/>
                <a:gd name="T120" fmla="*/ 998215 w 86"/>
                <a:gd name="T121" fmla="*/ 4150796 h 326"/>
                <a:gd name="T122" fmla="*/ 998215 w 86"/>
                <a:gd name="T123" fmla="*/ 4150796 h 3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"/>
                <a:gd name="T187" fmla="*/ 0 h 326"/>
                <a:gd name="T188" fmla="*/ 86 w 86"/>
                <a:gd name="T189" fmla="*/ 326 h 3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31" y="102"/>
                    <a:pt x="31" y="168"/>
                  </a:cubicBezTo>
                  <a:cubicBezTo>
                    <a:pt x="31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</a:path>
              </a:pathLst>
            </a:custGeom>
            <a:solidFill>
              <a:srgbClr val="73D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0" name="Freeform 2385">
              <a:extLst>
                <a:ext uri="{FF2B5EF4-FFF2-40B4-BE49-F238E27FC236}">
                  <a16:creationId xmlns:a16="http://schemas.microsoft.com/office/drawing/2014/main" id="{15A523F8-345C-4D66-B136-15E6646CF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1" y="1253"/>
              <a:ext cx="203" cy="770"/>
            </a:xfrm>
            <a:custGeom>
              <a:avLst/>
              <a:gdLst>
                <a:gd name="T0" fmla="*/ 986799 w 86"/>
                <a:gd name="T1" fmla="*/ 4134456 h 326"/>
                <a:gd name="T2" fmla="*/ 961953 w 86"/>
                <a:gd name="T3" fmla="*/ 4111013 h 326"/>
                <a:gd name="T4" fmla="*/ 939449 w 86"/>
                <a:gd name="T5" fmla="*/ 4086031 h 326"/>
                <a:gd name="T6" fmla="*/ 923180 w 86"/>
                <a:gd name="T7" fmla="*/ 4058885 h 326"/>
                <a:gd name="T8" fmla="*/ 903100 w 86"/>
                <a:gd name="T9" fmla="*/ 4031465 h 326"/>
                <a:gd name="T10" fmla="*/ 884778 w 86"/>
                <a:gd name="T11" fmla="*/ 3992932 h 326"/>
                <a:gd name="T12" fmla="*/ 864353 w 86"/>
                <a:gd name="T13" fmla="*/ 3955960 h 326"/>
                <a:gd name="T14" fmla="*/ 848082 w 86"/>
                <a:gd name="T15" fmla="*/ 3907691 h 326"/>
                <a:gd name="T16" fmla="*/ 837375 w 86"/>
                <a:gd name="T17" fmla="*/ 3512329 h 326"/>
                <a:gd name="T18" fmla="*/ 821109 w 86"/>
                <a:gd name="T19" fmla="*/ 3459312 h 326"/>
                <a:gd name="T20" fmla="*/ 809677 w 86"/>
                <a:gd name="T21" fmla="*/ 3393364 h 326"/>
                <a:gd name="T22" fmla="*/ 801024 w 86"/>
                <a:gd name="T23" fmla="*/ 3317793 h 326"/>
                <a:gd name="T24" fmla="*/ 784257 w 86"/>
                <a:gd name="T25" fmla="*/ 3241943 h 326"/>
                <a:gd name="T26" fmla="*/ 773706 w 86"/>
                <a:gd name="T27" fmla="*/ 3166601 h 326"/>
                <a:gd name="T28" fmla="*/ 773706 w 86"/>
                <a:gd name="T29" fmla="*/ 3091097 h 326"/>
                <a:gd name="T30" fmla="*/ 762345 w 86"/>
                <a:gd name="T31" fmla="*/ 3000083 h 326"/>
                <a:gd name="T32" fmla="*/ 746075 w 86"/>
                <a:gd name="T33" fmla="*/ 2912757 h 326"/>
                <a:gd name="T34" fmla="*/ 746075 w 86"/>
                <a:gd name="T35" fmla="*/ 2820843 h 326"/>
                <a:gd name="T36" fmla="*/ 734492 w 86"/>
                <a:gd name="T37" fmla="*/ 2729686 h 326"/>
                <a:gd name="T38" fmla="*/ 734492 w 86"/>
                <a:gd name="T39" fmla="*/ 2642347 h 326"/>
                <a:gd name="T40" fmla="*/ 725609 w 86"/>
                <a:gd name="T41" fmla="*/ 2539947 h 326"/>
                <a:gd name="T42" fmla="*/ 725609 w 86"/>
                <a:gd name="T43" fmla="*/ 2448080 h 326"/>
                <a:gd name="T44" fmla="*/ 725609 w 86"/>
                <a:gd name="T45" fmla="*/ 2350004 h 326"/>
                <a:gd name="T46" fmla="*/ 725609 w 86"/>
                <a:gd name="T47" fmla="*/ 2249132 h 326"/>
                <a:gd name="T48" fmla="*/ 961953 w 86"/>
                <a:gd name="T49" fmla="*/ 178340 h 326"/>
                <a:gd name="T50" fmla="*/ 541757 w 86"/>
                <a:gd name="T51" fmla="*/ 27052 h 326"/>
                <a:gd name="T52" fmla="*/ 114027 w 86"/>
                <a:gd name="T53" fmla="*/ 281766 h 326"/>
                <a:gd name="T54" fmla="*/ 0 w 86"/>
                <a:gd name="T55" fmla="*/ 4150796 h 326"/>
                <a:gd name="T56" fmla="*/ 505128 w 86"/>
                <a:gd name="T57" fmla="*/ 4047117 h 326"/>
                <a:gd name="T58" fmla="*/ 1026436 w 86"/>
                <a:gd name="T59" fmla="*/ 4161495 h 326"/>
                <a:gd name="T60" fmla="*/ 998215 w 86"/>
                <a:gd name="T61" fmla="*/ 4150796 h 326"/>
                <a:gd name="T62" fmla="*/ 327777 w 86"/>
                <a:gd name="T63" fmla="*/ 524224 h 326"/>
                <a:gd name="T64" fmla="*/ 557001 w 86"/>
                <a:gd name="T65" fmla="*/ 139467 h 326"/>
                <a:gd name="T66" fmla="*/ 801024 w 86"/>
                <a:gd name="T67" fmla="*/ 214943 h 326"/>
                <a:gd name="T68" fmla="*/ 481759 w 86"/>
                <a:gd name="T69" fmla="*/ 1508354 h 326"/>
                <a:gd name="T70" fmla="*/ 568747 w 86"/>
                <a:gd name="T71" fmla="*/ 3928167 h 326"/>
                <a:gd name="T72" fmla="*/ 505128 w 86"/>
                <a:gd name="T73" fmla="*/ 2182610 h 326"/>
                <a:gd name="T74" fmla="*/ 505128 w 86"/>
                <a:gd name="T75" fmla="*/ 2269579 h 326"/>
                <a:gd name="T76" fmla="*/ 505128 w 86"/>
                <a:gd name="T77" fmla="*/ 2448080 h 326"/>
                <a:gd name="T78" fmla="*/ 505128 w 86"/>
                <a:gd name="T79" fmla="*/ 2587507 h 326"/>
                <a:gd name="T80" fmla="*/ 521309 w 86"/>
                <a:gd name="T81" fmla="*/ 2691181 h 326"/>
                <a:gd name="T82" fmla="*/ 521309 w 86"/>
                <a:gd name="T83" fmla="*/ 2793792 h 326"/>
                <a:gd name="T84" fmla="*/ 532079 w 86"/>
                <a:gd name="T85" fmla="*/ 2869152 h 326"/>
                <a:gd name="T86" fmla="*/ 541757 w 86"/>
                <a:gd name="T87" fmla="*/ 2972132 h 326"/>
                <a:gd name="T88" fmla="*/ 541757 w 86"/>
                <a:gd name="T89" fmla="*/ 3063948 h 326"/>
                <a:gd name="T90" fmla="*/ 568747 w 86"/>
                <a:gd name="T91" fmla="*/ 3189881 h 326"/>
                <a:gd name="T92" fmla="*/ 568747 w 86"/>
                <a:gd name="T93" fmla="*/ 3253937 h 326"/>
                <a:gd name="T94" fmla="*/ 595696 w 86"/>
                <a:gd name="T95" fmla="*/ 3383439 h 326"/>
                <a:gd name="T96" fmla="*/ 607109 w 86"/>
                <a:gd name="T97" fmla="*/ 3459312 h 326"/>
                <a:gd name="T98" fmla="*/ 623378 w 86"/>
                <a:gd name="T99" fmla="*/ 3534883 h 326"/>
                <a:gd name="T100" fmla="*/ 643843 w 86"/>
                <a:gd name="T101" fmla="*/ 3944507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"/>
                <a:gd name="T154" fmla="*/ 0 h 326"/>
                <a:gd name="T155" fmla="*/ 86 w 86"/>
                <a:gd name="T156" fmla="*/ 326 h 3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26" y="102"/>
                    <a:pt x="26" y="168"/>
                  </a:cubicBezTo>
                  <a:cubicBezTo>
                    <a:pt x="26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  <a:moveTo>
                    <a:pt x="38" y="118"/>
                  </a:moveTo>
                  <a:cubicBezTo>
                    <a:pt x="36" y="88"/>
                    <a:pt x="31" y="61"/>
                    <a:pt x="26" y="41"/>
                  </a:cubicBezTo>
                  <a:cubicBezTo>
                    <a:pt x="23" y="33"/>
                    <a:pt x="22" y="15"/>
                    <a:pt x="34" y="12"/>
                  </a:cubicBezTo>
                  <a:cubicBezTo>
                    <a:pt x="37" y="12"/>
                    <a:pt x="40" y="12"/>
                    <a:pt x="44" y="11"/>
                  </a:cubicBezTo>
                  <a:cubicBezTo>
                    <a:pt x="50" y="11"/>
                    <a:pt x="55" y="10"/>
                    <a:pt x="60" y="11"/>
                  </a:cubicBezTo>
                  <a:cubicBezTo>
                    <a:pt x="64" y="11"/>
                    <a:pt x="64" y="15"/>
                    <a:pt x="63" y="17"/>
                  </a:cubicBezTo>
                  <a:cubicBezTo>
                    <a:pt x="51" y="38"/>
                    <a:pt x="44" y="77"/>
                    <a:pt x="41" y="119"/>
                  </a:cubicBezTo>
                  <a:cubicBezTo>
                    <a:pt x="40" y="135"/>
                    <a:pt x="39" y="133"/>
                    <a:pt x="38" y="118"/>
                  </a:cubicBezTo>
                  <a:close/>
                  <a:moveTo>
                    <a:pt x="51" y="309"/>
                  </a:moveTo>
                  <a:cubicBezTo>
                    <a:pt x="49" y="309"/>
                    <a:pt x="47" y="309"/>
                    <a:pt x="45" y="308"/>
                  </a:cubicBezTo>
                  <a:cubicBezTo>
                    <a:pt x="33" y="306"/>
                    <a:pt x="26" y="298"/>
                    <a:pt x="31" y="272"/>
                  </a:cubicBezTo>
                  <a:cubicBezTo>
                    <a:pt x="37" y="243"/>
                    <a:pt x="40" y="206"/>
                    <a:pt x="40" y="171"/>
                  </a:cubicBezTo>
                  <a:cubicBezTo>
                    <a:pt x="40" y="173"/>
                    <a:pt x="40" y="176"/>
                    <a:pt x="40" y="176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42" y="222"/>
                    <a:pt x="42" y="222"/>
                    <a:pt x="42" y="222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2" y="229"/>
                    <a:pt x="42" y="229"/>
                    <a:pt x="42" y="229"/>
                  </a:cubicBezTo>
                  <a:cubicBezTo>
                    <a:pt x="43" y="233"/>
                    <a:pt x="43" y="233"/>
                    <a:pt x="43" y="233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40"/>
                    <a:pt x="43" y="240"/>
                    <a:pt x="43" y="240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7" y="265"/>
                    <a:pt x="47" y="265"/>
                    <a:pt x="47" y="265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48" y="271"/>
                    <a:pt x="48" y="271"/>
                    <a:pt x="48" y="271"/>
                  </a:cubicBezTo>
                  <a:cubicBezTo>
                    <a:pt x="48" y="272"/>
                    <a:pt x="48" y="272"/>
                    <a:pt x="48" y="272"/>
                  </a:cubicBezTo>
                  <a:cubicBezTo>
                    <a:pt x="48" y="273"/>
                    <a:pt x="49" y="277"/>
                    <a:pt x="49" y="277"/>
                  </a:cubicBezTo>
                  <a:cubicBezTo>
                    <a:pt x="51" y="287"/>
                    <a:pt x="54" y="296"/>
                    <a:pt x="56" y="304"/>
                  </a:cubicBezTo>
                  <a:cubicBezTo>
                    <a:pt x="57" y="306"/>
                    <a:pt x="54" y="309"/>
                    <a:pt x="51" y="309"/>
                  </a:cubicBezTo>
                  <a:close/>
                </a:path>
              </a:pathLst>
            </a:custGeom>
            <a:solidFill>
              <a:srgbClr val="73B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1" name="Freeform 2386">
              <a:extLst>
                <a:ext uri="{FF2B5EF4-FFF2-40B4-BE49-F238E27FC236}">
                  <a16:creationId xmlns:a16="http://schemas.microsoft.com/office/drawing/2014/main" id="{1B311A08-F962-4548-9594-B2CD0D9E3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269"/>
              <a:ext cx="54" cy="95"/>
            </a:xfrm>
            <a:custGeom>
              <a:avLst/>
              <a:gdLst>
                <a:gd name="T0" fmla="*/ 0 w 23"/>
                <a:gd name="T1" fmla="*/ 57591 h 40"/>
                <a:gd name="T2" fmla="*/ 275168 w 23"/>
                <a:gd name="T3" fmla="*/ 78810 h 40"/>
                <a:gd name="T4" fmla="*/ 117201 w 23"/>
                <a:gd name="T5" fmla="*/ 543400 h 40"/>
                <a:gd name="T6" fmla="*/ 214368 w 23"/>
                <a:gd name="T7" fmla="*/ 96337 h 40"/>
                <a:gd name="T8" fmla="*/ 0 w 23"/>
                <a:gd name="T9" fmla="*/ 5759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0"/>
                <a:gd name="T17" fmla="*/ 23 w 23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0">
                  <a:moveTo>
                    <a:pt x="0" y="4"/>
                  </a:moveTo>
                  <a:cubicBezTo>
                    <a:pt x="10" y="3"/>
                    <a:pt x="23" y="0"/>
                    <a:pt x="23" y="6"/>
                  </a:cubicBezTo>
                  <a:cubicBezTo>
                    <a:pt x="23" y="13"/>
                    <a:pt x="13" y="23"/>
                    <a:pt x="10" y="40"/>
                  </a:cubicBezTo>
                  <a:cubicBezTo>
                    <a:pt x="12" y="23"/>
                    <a:pt x="20" y="9"/>
                    <a:pt x="18" y="7"/>
                  </a:cubicBezTo>
                  <a:cubicBezTo>
                    <a:pt x="15" y="3"/>
                    <a:pt x="2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2" name="Freeform 2387">
              <a:extLst>
                <a:ext uri="{FF2B5EF4-FFF2-40B4-BE49-F238E27FC236}">
                  <a16:creationId xmlns:a16="http://schemas.microsoft.com/office/drawing/2014/main" id="{B22F6D35-9972-402D-A001-7891FE32D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1293"/>
              <a:ext cx="78" cy="728"/>
            </a:xfrm>
            <a:custGeom>
              <a:avLst/>
              <a:gdLst>
                <a:gd name="T0" fmla="*/ 0 w 33"/>
                <a:gd name="T1" fmla="*/ 0 h 308"/>
                <a:gd name="T2" fmla="*/ 0 w 33"/>
                <a:gd name="T3" fmla="*/ 0 h 308"/>
                <a:gd name="T4" fmla="*/ 310743 w 33"/>
                <a:gd name="T5" fmla="*/ 1943422 h 308"/>
                <a:gd name="T6" fmla="*/ 27213 w 33"/>
                <a:gd name="T7" fmla="*/ 3847915 h 308"/>
                <a:gd name="T8" fmla="*/ 27213 w 33"/>
                <a:gd name="T9" fmla="*/ 3962839 h 308"/>
                <a:gd name="T10" fmla="*/ 423762 w 33"/>
                <a:gd name="T11" fmla="*/ 1943422 h 308"/>
                <a:gd name="T12" fmla="*/ 0 w 33"/>
                <a:gd name="T13" fmla="*/ 0 h 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08"/>
                <a:gd name="T23" fmla="*/ 33 w 33"/>
                <a:gd name="T24" fmla="*/ 308 h 3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0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20"/>
                    <a:pt x="24" y="80"/>
                    <a:pt x="24" y="151"/>
                  </a:cubicBezTo>
                  <a:cubicBezTo>
                    <a:pt x="24" y="219"/>
                    <a:pt x="15" y="276"/>
                    <a:pt x="2" y="299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19" y="299"/>
                    <a:pt x="33" y="232"/>
                    <a:pt x="33" y="151"/>
                  </a:cubicBezTo>
                  <a:cubicBezTo>
                    <a:pt x="33" y="85"/>
                    <a:pt x="26" y="31"/>
                    <a:pt x="0" y="0"/>
                  </a:cubicBezTo>
                  <a:close/>
                </a:path>
              </a:pathLst>
            </a:custGeom>
            <a:solidFill>
              <a:srgbClr val="73D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3" name="Freeform 2388">
              <a:extLst>
                <a:ext uri="{FF2B5EF4-FFF2-40B4-BE49-F238E27FC236}">
                  <a16:creationId xmlns:a16="http://schemas.microsoft.com/office/drawing/2014/main" id="{0591EA95-10F5-41E8-92C7-95347D572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1662"/>
              <a:ext cx="19" cy="146"/>
            </a:xfrm>
            <a:custGeom>
              <a:avLst/>
              <a:gdLst>
                <a:gd name="T0" fmla="*/ 0 w 8"/>
                <a:gd name="T1" fmla="*/ 719549 h 62"/>
                <a:gd name="T2" fmla="*/ 78810 w 8"/>
                <a:gd name="T3" fmla="*/ 719549 h 62"/>
                <a:gd name="T4" fmla="*/ 96337 w 8"/>
                <a:gd name="T5" fmla="*/ 483048 h 62"/>
                <a:gd name="T6" fmla="*/ 78810 w 8"/>
                <a:gd name="T7" fmla="*/ 73857 h 62"/>
                <a:gd name="T8" fmla="*/ 0 w 8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2"/>
                <a:gd name="T17" fmla="*/ 8 w 8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2">
                  <a:moveTo>
                    <a:pt x="0" y="58"/>
                  </a:moveTo>
                  <a:cubicBezTo>
                    <a:pt x="2" y="49"/>
                    <a:pt x="4" y="55"/>
                    <a:pt x="6" y="58"/>
                  </a:cubicBezTo>
                  <a:cubicBezTo>
                    <a:pt x="8" y="62"/>
                    <a:pt x="7" y="39"/>
                    <a:pt x="7" y="3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3B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4" name="Oval 2389">
              <a:extLst>
                <a:ext uri="{FF2B5EF4-FFF2-40B4-BE49-F238E27FC236}">
                  <a16:creationId xmlns:a16="http://schemas.microsoft.com/office/drawing/2014/main" id="{493440F7-D240-4B80-BA02-64BF7964D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9" y="1277"/>
              <a:ext cx="153" cy="746"/>
            </a:xfrm>
            <a:prstGeom prst="ellipse">
              <a:avLst/>
            </a:prstGeom>
            <a:solidFill>
              <a:srgbClr val="73F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5" name="Freeform 2390">
              <a:extLst>
                <a:ext uri="{FF2B5EF4-FFF2-40B4-BE49-F238E27FC236}">
                  <a16:creationId xmlns:a16="http://schemas.microsoft.com/office/drawing/2014/main" id="{6A98522A-5401-4421-9942-18960DF5D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1305"/>
              <a:ext cx="137" cy="718"/>
            </a:xfrm>
            <a:custGeom>
              <a:avLst/>
              <a:gdLst>
                <a:gd name="T0" fmla="*/ 460221 w 58"/>
                <a:gd name="T1" fmla="*/ 0 h 304"/>
                <a:gd name="T2" fmla="*/ 588250 w 58"/>
                <a:gd name="T3" fmla="*/ 1404108 h 304"/>
                <a:gd name="T4" fmla="*/ 139485 w 58"/>
                <a:gd name="T5" fmla="*/ 3419246 h 304"/>
                <a:gd name="T6" fmla="*/ 0 w 58"/>
                <a:gd name="T7" fmla="*/ 3267861 h 304"/>
                <a:gd name="T8" fmla="*/ 281908 w 58"/>
                <a:gd name="T9" fmla="*/ 3879186 h 304"/>
                <a:gd name="T10" fmla="*/ 741257 w 58"/>
                <a:gd name="T11" fmla="*/ 1864110 h 304"/>
                <a:gd name="T12" fmla="*/ 460221 w 58"/>
                <a:gd name="T13" fmla="*/ 0 h 3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304"/>
                <a:gd name="T23" fmla="*/ 58 w 58"/>
                <a:gd name="T24" fmla="*/ 304 h 3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304">
                  <a:moveTo>
                    <a:pt x="36" y="0"/>
                  </a:moveTo>
                  <a:cubicBezTo>
                    <a:pt x="42" y="29"/>
                    <a:pt x="46" y="67"/>
                    <a:pt x="46" y="110"/>
                  </a:cubicBezTo>
                  <a:cubicBezTo>
                    <a:pt x="46" y="198"/>
                    <a:pt x="30" y="268"/>
                    <a:pt x="11" y="268"/>
                  </a:cubicBezTo>
                  <a:cubicBezTo>
                    <a:pt x="6" y="268"/>
                    <a:pt x="4" y="264"/>
                    <a:pt x="0" y="256"/>
                  </a:cubicBezTo>
                  <a:cubicBezTo>
                    <a:pt x="6" y="286"/>
                    <a:pt x="12" y="304"/>
                    <a:pt x="22" y="304"/>
                  </a:cubicBezTo>
                  <a:cubicBezTo>
                    <a:pt x="42" y="304"/>
                    <a:pt x="58" y="234"/>
                    <a:pt x="58" y="146"/>
                  </a:cubicBezTo>
                  <a:cubicBezTo>
                    <a:pt x="58" y="81"/>
                    <a:pt x="49" y="24"/>
                    <a:pt x="36" y="0"/>
                  </a:cubicBezTo>
                  <a:close/>
                </a:path>
              </a:pathLst>
            </a:custGeom>
            <a:solidFill>
              <a:srgbClr val="72EA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6" name="Freeform 2391">
              <a:extLst>
                <a:ext uri="{FF2B5EF4-FFF2-40B4-BE49-F238E27FC236}">
                  <a16:creationId xmlns:a16="http://schemas.microsoft.com/office/drawing/2014/main" id="{C498C335-67DB-4E5F-AD1E-DA2019DAC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1293"/>
              <a:ext cx="121" cy="730"/>
            </a:xfrm>
            <a:custGeom>
              <a:avLst/>
              <a:gdLst>
                <a:gd name="T0" fmla="*/ 350314 w 51"/>
                <a:gd name="T1" fmla="*/ 0 h 309"/>
                <a:gd name="T2" fmla="*/ 605543 w 51"/>
                <a:gd name="T3" fmla="*/ 1813270 h 309"/>
                <a:gd name="T4" fmla="*/ 157483 w 51"/>
                <a:gd name="T5" fmla="*/ 3878509 h 309"/>
                <a:gd name="T6" fmla="*/ 0 w 51"/>
                <a:gd name="T7" fmla="*/ 3748332 h 309"/>
                <a:gd name="T8" fmla="*/ 202599 w 51"/>
                <a:gd name="T9" fmla="*/ 3953956 h 309"/>
                <a:gd name="T10" fmla="*/ 683804 w 51"/>
                <a:gd name="T11" fmla="*/ 1932915 h 309"/>
                <a:gd name="T12" fmla="*/ 350314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7" name="Freeform 2392">
              <a:extLst>
                <a:ext uri="{FF2B5EF4-FFF2-40B4-BE49-F238E27FC236}">
                  <a16:creationId xmlns:a16="http://schemas.microsoft.com/office/drawing/2014/main" id="{CDFA3489-C371-41AD-80AA-A8E23754A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281"/>
              <a:ext cx="85" cy="669"/>
            </a:xfrm>
            <a:custGeom>
              <a:avLst/>
              <a:gdLst>
                <a:gd name="T0" fmla="*/ 114190 w 36"/>
                <a:gd name="T1" fmla="*/ 3351966 h 283"/>
                <a:gd name="T2" fmla="*/ 90787 w 36"/>
                <a:gd name="T3" fmla="*/ 1994227 h 283"/>
                <a:gd name="T4" fmla="*/ 392280 w 36"/>
                <a:gd name="T5" fmla="*/ 11517 h 283"/>
                <a:gd name="T6" fmla="*/ 459000 w 36"/>
                <a:gd name="T7" fmla="*/ 64361 h 283"/>
                <a:gd name="T8" fmla="*/ 366980 w 36"/>
                <a:gd name="T9" fmla="*/ 0 h 283"/>
                <a:gd name="T10" fmla="*/ 0 w 36"/>
                <a:gd name="T11" fmla="*/ 1933991 h 283"/>
                <a:gd name="T12" fmla="*/ 114190 w 36"/>
                <a:gd name="T13" fmla="*/ 3389123 h 283"/>
                <a:gd name="T14" fmla="*/ 114190 w 36"/>
                <a:gd name="T15" fmla="*/ 3351966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83"/>
                <a:gd name="T26" fmla="*/ 36 w 36"/>
                <a:gd name="T27" fmla="*/ 283 h 2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83">
                  <a:moveTo>
                    <a:pt x="9" y="260"/>
                  </a:moveTo>
                  <a:cubicBezTo>
                    <a:pt x="5" y="232"/>
                    <a:pt x="7" y="195"/>
                    <a:pt x="7" y="155"/>
                  </a:cubicBezTo>
                  <a:cubicBezTo>
                    <a:pt x="7" y="75"/>
                    <a:pt x="13" y="1"/>
                    <a:pt x="31" y="1"/>
                  </a:cubicBezTo>
                  <a:cubicBezTo>
                    <a:pt x="32" y="1"/>
                    <a:pt x="36" y="5"/>
                    <a:pt x="36" y="5"/>
                  </a:cubicBezTo>
                  <a:cubicBezTo>
                    <a:pt x="33" y="2"/>
                    <a:pt x="32" y="0"/>
                    <a:pt x="29" y="0"/>
                  </a:cubicBezTo>
                  <a:cubicBezTo>
                    <a:pt x="11" y="0"/>
                    <a:pt x="0" y="70"/>
                    <a:pt x="0" y="150"/>
                  </a:cubicBezTo>
                  <a:cubicBezTo>
                    <a:pt x="0" y="195"/>
                    <a:pt x="3" y="235"/>
                    <a:pt x="9" y="263"/>
                  </a:cubicBezTo>
                  <a:cubicBezTo>
                    <a:pt x="13" y="283"/>
                    <a:pt x="12" y="278"/>
                    <a:pt x="9" y="26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8" name="Freeform 2393">
              <a:extLst>
                <a:ext uri="{FF2B5EF4-FFF2-40B4-BE49-F238E27FC236}">
                  <a16:creationId xmlns:a16="http://schemas.microsoft.com/office/drawing/2014/main" id="{6475192B-8997-4AD1-A55F-924E5536C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002"/>
              <a:ext cx="192" cy="21"/>
            </a:xfrm>
            <a:custGeom>
              <a:avLst/>
              <a:gdLst>
                <a:gd name="T0" fmla="*/ 0 w 81"/>
                <a:gd name="T1" fmla="*/ 90410 h 9"/>
                <a:gd name="T2" fmla="*/ 0 w 81"/>
                <a:gd name="T3" fmla="*/ 100221 h 9"/>
                <a:gd name="T4" fmla="*/ 531093 w 81"/>
                <a:gd name="T5" fmla="*/ 0 h 9"/>
                <a:gd name="T6" fmla="*/ 1075468 w 81"/>
                <a:gd name="T7" fmla="*/ 100221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9"/>
                <a:gd name="T14" fmla="*/ 81 w 8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9"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0" y="3"/>
                    <a:pt x="24" y="0"/>
                    <a:pt x="40" y="0"/>
                  </a:cubicBezTo>
                  <a:cubicBezTo>
                    <a:pt x="56" y="0"/>
                    <a:pt x="70" y="4"/>
                    <a:pt x="81" y="9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9" name="Freeform 2394">
              <a:extLst>
                <a:ext uri="{FF2B5EF4-FFF2-40B4-BE49-F238E27FC236}">
                  <a16:creationId xmlns:a16="http://schemas.microsoft.com/office/drawing/2014/main" id="{2AEDD5FC-8949-4B91-99AD-765373729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1253"/>
              <a:ext cx="177" cy="45"/>
            </a:xfrm>
            <a:custGeom>
              <a:avLst/>
              <a:gdLst>
                <a:gd name="T0" fmla="*/ 858308 w 75"/>
                <a:gd name="T1" fmla="*/ 154269 h 19"/>
                <a:gd name="T2" fmla="*/ 429355 w 75"/>
                <a:gd name="T3" fmla="*/ 27502 h 19"/>
                <a:gd name="T4" fmla="*/ 0 w 75"/>
                <a:gd name="T5" fmla="*/ 250472 h 19"/>
                <a:gd name="T6" fmla="*/ 0 60000 65536"/>
                <a:gd name="T7" fmla="*/ 0 60000 65536"/>
                <a:gd name="T8" fmla="*/ 0 60000 65536"/>
                <a:gd name="T9" fmla="*/ 0 w 75"/>
                <a:gd name="T10" fmla="*/ 0 h 19"/>
                <a:gd name="T11" fmla="*/ 75 w 7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" h="19">
                  <a:moveTo>
                    <a:pt x="68" y="12"/>
                  </a:moveTo>
                  <a:cubicBezTo>
                    <a:pt x="75" y="4"/>
                    <a:pt x="49" y="0"/>
                    <a:pt x="34" y="2"/>
                  </a:cubicBezTo>
                  <a:cubicBezTo>
                    <a:pt x="12" y="4"/>
                    <a:pt x="2" y="1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60" name="Oval 2395">
              <a:extLst>
                <a:ext uri="{FF2B5EF4-FFF2-40B4-BE49-F238E27FC236}">
                  <a16:creationId xmlns:a16="http://schemas.microsoft.com/office/drawing/2014/main" id="{CCC8E877-27F3-4AFE-8BAE-56B12B54F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9" y="1277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61" name="Oval 2396">
              <a:extLst>
                <a:ext uri="{FF2B5EF4-FFF2-40B4-BE49-F238E27FC236}">
                  <a16:creationId xmlns:a16="http://schemas.microsoft.com/office/drawing/2014/main" id="{5B7CC9BF-A7D5-4BEA-B709-7390EB2FC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277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62" name="Freeform 2397">
              <a:extLst>
                <a:ext uri="{FF2B5EF4-FFF2-40B4-BE49-F238E27FC236}">
                  <a16:creationId xmlns:a16="http://schemas.microsoft.com/office/drawing/2014/main" id="{C9FCE7DA-AE82-4EF3-AFEB-6A890F6A1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236"/>
              <a:ext cx="361" cy="787"/>
            </a:xfrm>
            <a:custGeom>
              <a:avLst/>
              <a:gdLst>
                <a:gd name="T0" fmla="*/ 1663799 w 153"/>
                <a:gd name="T1" fmla="*/ 2249475 h 333"/>
                <a:gd name="T2" fmla="*/ 1663799 w 153"/>
                <a:gd name="T3" fmla="*/ 2392359 h 333"/>
                <a:gd name="T4" fmla="*/ 1663799 w 153"/>
                <a:gd name="T5" fmla="*/ 2488735 h 333"/>
                <a:gd name="T6" fmla="*/ 1663799 w 153"/>
                <a:gd name="T7" fmla="*/ 2592901 h 333"/>
                <a:gd name="T8" fmla="*/ 1663799 w 153"/>
                <a:gd name="T9" fmla="*/ 2696198 h 333"/>
                <a:gd name="T10" fmla="*/ 1652080 w 153"/>
                <a:gd name="T11" fmla="*/ 2799210 h 333"/>
                <a:gd name="T12" fmla="*/ 1652080 w 153"/>
                <a:gd name="T13" fmla="*/ 2891892 h 333"/>
                <a:gd name="T14" fmla="*/ 1640679 w 153"/>
                <a:gd name="T15" fmla="*/ 2979187 h 333"/>
                <a:gd name="T16" fmla="*/ 1625179 w 153"/>
                <a:gd name="T17" fmla="*/ 3070538 h 333"/>
                <a:gd name="T18" fmla="*/ 1625179 w 153"/>
                <a:gd name="T19" fmla="*/ 3158359 h 333"/>
                <a:gd name="T20" fmla="*/ 1615876 w 153"/>
                <a:gd name="T21" fmla="*/ 3249641 h 333"/>
                <a:gd name="T22" fmla="*/ 1605159 w 153"/>
                <a:gd name="T23" fmla="*/ 3326018 h 333"/>
                <a:gd name="T24" fmla="*/ 1588910 w 153"/>
                <a:gd name="T25" fmla="*/ 3420257 h 333"/>
                <a:gd name="T26" fmla="*/ 1577197 w 153"/>
                <a:gd name="T27" fmla="*/ 3496045 h 333"/>
                <a:gd name="T28" fmla="*/ 1565794 w 153"/>
                <a:gd name="T29" fmla="*/ 3560182 h 333"/>
                <a:gd name="T30" fmla="*/ 1550297 w 153"/>
                <a:gd name="T31" fmla="*/ 3636498 h 333"/>
                <a:gd name="T32" fmla="*/ 1540944 w 153"/>
                <a:gd name="T33" fmla="*/ 3701535 h 333"/>
                <a:gd name="T34" fmla="*/ 1523389 w 153"/>
                <a:gd name="T35" fmla="*/ 3779408 h 333"/>
                <a:gd name="T36" fmla="*/ 1502163 w 153"/>
                <a:gd name="T37" fmla="*/ 3827824 h 333"/>
                <a:gd name="T38" fmla="*/ 1486825 w 153"/>
                <a:gd name="T39" fmla="*/ 3892124 h 333"/>
                <a:gd name="T40" fmla="*/ 1475424 w 153"/>
                <a:gd name="T41" fmla="*/ 3947726 h 333"/>
                <a:gd name="T42" fmla="*/ 1448518 w 153"/>
                <a:gd name="T43" fmla="*/ 3995511 h 333"/>
                <a:gd name="T44" fmla="*/ 1438630 w 153"/>
                <a:gd name="T45" fmla="*/ 4044088 h 333"/>
                <a:gd name="T46" fmla="*/ 1411954 w 153"/>
                <a:gd name="T47" fmla="*/ 4087822 h 333"/>
                <a:gd name="T48" fmla="*/ 1400534 w 153"/>
                <a:gd name="T49" fmla="*/ 4126881 h 333"/>
                <a:gd name="T50" fmla="*/ 1373607 w 153"/>
                <a:gd name="T51" fmla="*/ 4163605 h 333"/>
                <a:gd name="T52" fmla="*/ 1348755 w 153"/>
                <a:gd name="T53" fmla="*/ 4202693 h 333"/>
                <a:gd name="T54" fmla="*/ 1337064 w 153"/>
                <a:gd name="T55" fmla="*/ 4229806 h 333"/>
                <a:gd name="T56" fmla="*/ 1310135 w 153"/>
                <a:gd name="T57" fmla="*/ 4239758 h 333"/>
                <a:gd name="T58" fmla="*/ 1290115 w 153"/>
                <a:gd name="T59" fmla="*/ 4266993 h 333"/>
                <a:gd name="T60" fmla="*/ 1273870 w 153"/>
                <a:gd name="T61" fmla="*/ 4278477 h 333"/>
                <a:gd name="T62" fmla="*/ 1250539 w 153"/>
                <a:gd name="T63" fmla="*/ 4278477 h 333"/>
                <a:gd name="T64" fmla="*/ 1690766 w 153"/>
                <a:gd name="T65" fmla="*/ 3947726 h 333"/>
                <a:gd name="T66" fmla="*/ 1706933 w 153"/>
                <a:gd name="T67" fmla="*/ 423446 h 333"/>
                <a:gd name="T68" fmla="*/ 857054 w 153"/>
                <a:gd name="T69" fmla="*/ 0 h 3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3"/>
                <a:gd name="T106" fmla="*/ 0 h 333"/>
                <a:gd name="T107" fmla="*/ 153 w 153"/>
                <a:gd name="T108" fmla="*/ 333 h 3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3" h="333">
                  <a:moveTo>
                    <a:pt x="97" y="17"/>
                  </a:moveTo>
                  <a:cubicBezTo>
                    <a:pt x="117" y="17"/>
                    <a:pt x="132" y="88"/>
                    <a:pt x="132" y="175"/>
                  </a:cubicBezTo>
                  <a:cubicBezTo>
                    <a:pt x="132" y="178"/>
                    <a:pt x="132" y="181"/>
                    <a:pt x="132" y="183"/>
                  </a:cubicBezTo>
                  <a:cubicBezTo>
                    <a:pt x="132" y="184"/>
                    <a:pt x="132" y="185"/>
                    <a:pt x="132" y="186"/>
                  </a:cubicBezTo>
                  <a:cubicBezTo>
                    <a:pt x="132" y="188"/>
                    <a:pt x="132" y="189"/>
                    <a:pt x="132" y="191"/>
                  </a:cubicBezTo>
                  <a:cubicBezTo>
                    <a:pt x="132" y="192"/>
                    <a:pt x="132" y="193"/>
                    <a:pt x="132" y="194"/>
                  </a:cubicBezTo>
                  <a:cubicBezTo>
                    <a:pt x="132" y="196"/>
                    <a:pt x="132" y="197"/>
                    <a:pt x="132" y="199"/>
                  </a:cubicBezTo>
                  <a:cubicBezTo>
                    <a:pt x="132" y="200"/>
                    <a:pt x="132" y="201"/>
                    <a:pt x="132" y="202"/>
                  </a:cubicBezTo>
                  <a:cubicBezTo>
                    <a:pt x="132" y="204"/>
                    <a:pt x="132" y="205"/>
                    <a:pt x="132" y="207"/>
                  </a:cubicBezTo>
                  <a:cubicBezTo>
                    <a:pt x="132" y="208"/>
                    <a:pt x="132" y="209"/>
                    <a:pt x="132" y="210"/>
                  </a:cubicBezTo>
                  <a:cubicBezTo>
                    <a:pt x="132" y="211"/>
                    <a:pt x="131" y="213"/>
                    <a:pt x="131" y="214"/>
                  </a:cubicBezTo>
                  <a:cubicBezTo>
                    <a:pt x="131" y="215"/>
                    <a:pt x="131" y="216"/>
                    <a:pt x="131" y="218"/>
                  </a:cubicBezTo>
                  <a:cubicBezTo>
                    <a:pt x="131" y="219"/>
                    <a:pt x="131" y="220"/>
                    <a:pt x="131" y="222"/>
                  </a:cubicBezTo>
                  <a:cubicBezTo>
                    <a:pt x="131" y="223"/>
                    <a:pt x="131" y="224"/>
                    <a:pt x="131" y="225"/>
                  </a:cubicBezTo>
                  <a:cubicBezTo>
                    <a:pt x="131" y="226"/>
                    <a:pt x="130" y="228"/>
                    <a:pt x="130" y="229"/>
                  </a:cubicBezTo>
                  <a:cubicBezTo>
                    <a:pt x="130" y="230"/>
                    <a:pt x="130" y="231"/>
                    <a:pt x="130" y="232"/>
                  </a:cubicBezTo>
                  <a:cubicBezTo>
                    <a:pt x="130" y="233"/>
                    <a:pt x="130" y="235"/>
                    <a:pt x="130" y="236"/>
                  </a:cubicBezTo>
                  <a:cubicBezTo>
                    <a:pt x="130" y="237"/>
                    <a:pt x="130" y="238"/>
                    <a:pt x="129" y="239"/>
                  </a:cubicBezTo>
                  <a:cubicBezTo>
                    <a:pt x="129" y="240"/>
                    <a:pt x="129" y="242"/>
                    <a:pt x="129" y="243"/>
                  </a:cubicBezTo>
                  <a:cubicBezTo>
                    <a:pt x="129" y="244"/>
                    <a:pt x="129" y="245"/>
                    <a:pt x="129" y="246"/>
                  </a:cubicBezTo>
                  <a:cubicBezTo>
                    <a:pt x="129" y="247"/>
                    <a:pt x="128" y="248"/>
                    <a:pt x="128" y="250"/>
                  </a:cubicBezTo>
                  <a:cubicBezTo>
                    <a:pt x="128" y="251"/>
                    <a:pt x="128" y="252"/>
                    <a:pt x="128" y="253"/>
                  </a:cubicBezTo>
                  <a:cubicBezTo>
                    <a:pt x="128" y="254"/>
                    <a:pt x="128" y="255"/>
                    <a:pt x="127" y="256"/>
                  </a:cubicBezTo>
                  <a:cubicBezTo>
                    <a:pt x="127" y="257"/>
                    <a:pt x="127" y="258"/>
                    <a:pt x="127" y="259"/>
                  </a:cubicBezTo>
                  <a:cubicBezTo>
                    <a:pt x="127" y="260"/>
                    <a:pt x="127" y="261"/>
                    <a:pt x="127" y="263"/>
                  </a:cubicBezTo>
                  <a:cubicBezTo>
                    <a:pt x="126" y="264"/>
                    <a:pt x="126" y="265"/>
                    <a:pt x="126" y="266"/>
                  </a:cubicBezTo>
                  <a:cubicBezTo>
                    <a:pt x="126" y="267"/>
                    <a:pt x="126" y="268"/>
                    <a:pt x="126" y="269"/>
                  </a:cubicBezTo>
                  <a:cubicBezTo>
                    <a:pt x="125" y="270"/>
                    <a:pt x="125" y="271"/>
                    <a:pt x="125" y="272"/>
                  </a:cubicBezTo>
                  <a:cubicBezTo>
                    <a:pt x="125" y="273"/>
                    <a:pt x="125" y="274"/>
                    <a:pt x="125" y="275"/>
                  </a:cubicBezTo>
                  <a:cubicBezTo>
                    <a:pt x="124" y="276"/>
                    <a:pt x="124" y="277"/>
                    <a:pt x="124" y="277"/>
                  </a:cubicBezTo>
                  <a:cubicBezTo>
                    <a:pt x="124" y="278"/>
                    <a:pt x="124" y="279"/>
                    <a:pt x="124" y="280"/>
                  </a:cubicBezTo>
                  <a:cubicBezTo>
                    <a:pt x="123" y="281"/>
                    <a:pt x="123" y="282"/>
                    <a:pt x="123" y="283"/>
                  </a:cubicBezTo>
                  <a:cubicBezTo>
                    <a:pt x="123" y="284"/>
                    <a:pt x="123" y="285"/>
                    <a:pt x="122" y="286"/>
                  </a:cubicBezTo>
                  <a:cubicBezTo>
                    <a:pt x="122" y="287"/>
                    <a:pt x="122" y="288"/>
                    <a:pt x="122" y="288"/>
                  </a:cubicBezTo>
                  <a:cubicBezTo>
                    <a:pt x="122" y="289"/>
                    <a:pt x="121" y="290"/>
                    <a:pt x="121" y="291"/>
                  </a:cubicBezTo>
                  <a:cubicBezTo>
                    <a:pt x="121" y="292"/>
                    <a:pt x="121" y="293"/>
                    <a:pt x="121" y="294"/>
                  </a:cubicBezTo>
                  <a:cubicBezTo>
                    <a:pt x="120" y="294"/>
                    <a:pt x="120" y="295"/>
                    <a:pt x="120" y="296"/>
                  </a:cubicBezTo>
                  <a:cubicBezTo>
                    <a:pt x="120" y="297"/>
                    <a:pt x="119" y="298"/>
                    <a:pt x="119" y="298"/>
                  </a:cubicBezTo>
                  <a:cubicBezTo>
                    <a:pt x="119" y="299"/>
                    <a:pt x="119" y="300"/>
                    <a:pt x="119" y="301"/>
                  </a:cubicBezTo>
                  <a:cubicBezTo>
                    <a:pt x="118" y="301"/>
                    <a:pt x="118" y="302"/>
                    <a:pt x="118" y="303"/>
                  </a:cubicBezTo>
                  <a:cubicBezTo>
                    <a:pt x="118" y="304"/>
                    <a:pt x="117" y="304"/>
                    <a:pt x="117" y="305"/>
                  </a:cubicBezTo>
                  <a:cubicBezTo>
                    <a:pt x="117" y="306"/>
                    <a:pt x="117" y="307"/>
                    <a:pt x="117" y="307"/>
                  </a:cubicBezTo>
                  <a:cubicBezTo>
                    <a:pt x="116" y="308"/>
                    <a:pt x="116" y="309"/>
                    <a:pt x="116" y="309"/>
                  </a:cubicBezTo>
                  <a:cubicBezTo>
                    <a:pt x="116" y="310"/>
                    <a:pt x="115" y="311"/>
                    <a:pt x="115" y="311"/>
                  </a:cubicBezTo>
                  <a:cubicBezTo>
                    <a:pt x="115" y="312"/>
                    <a:pt x="115" y="312"/>
                    <a:pt x="114" y="313"/>
                  </a:cubicBezTo>
                  <a:cubicBezTo>
                    <a:pt x="114" y="314"/>
                    <a:pt x="114" y="314"/>
                    <a:pt x="114" y="315"/>
                  </a:cubicBezTo>
                  <a:cubicBezTo>
                    <a:pt x="113" y="316"/>
                    <a:pt x="113" y="316"/>
                    <a:pt x="113" y="317"/>
                  </a:cubicBezTo>
                  <a:cubicBezTo>
                    <a:pt x="112" y="318"/>
                    <a:pt x="112" y="318"/>
                    <a:pt x="112" y="318"/>
                  </a:cubicBezTo>
                  <a:cubicBezTo>
                    <a:pt x="112" y="319"/>
                    <a:pt x="112" y="319"/>
                    <a:pt x="111" y="320"/>
                  </a:cubicBezTo>
                  <a:cubicBezTo>
                    <a:pt x="111" y="321"/>
                    <a:pt x="111" y="321"/>
                    <a:pt x="111" y="321"/>
                  </a:cubicBezTo>
                  <a:cubicBezTo>
                    <a:pt x="110" y="322"/>
                    <a:pt x="110" y="322"/>
                    <a:pt x="110" y="323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09" y="325"/>
                    <a:pt x="109" y="325"/>
                    <a:pt x="108" y="325"/>
                  </a:cubicBezTo>
                  <a:cubicBezTo>
                    <a:pt x="108" y="326"/>
                    <a:pt x="108" y="326"/>
                    <a:pt x="107" y="327"/>
                  </a:cubicBezTo>
                  <a:cubicBezTo>
                    <a:pt x="107" y="327"/>
                    <a:pt x="107" y="327"/>
                    <a:pt x="107" y="327"/>
                  </a:cubicBezTo>
                  <a:cubicBezTo>
                    <a:pt x="106" y="328"/>
                    <a:pt x="106" y="328"/>
                    <a:pt x="106" y="329"/>
                  </a:cubicBezTo>
                  <a:cubicBezTo>
                    <a:pt x="105" y="329"/>
                    <a:pt x="105" y="329"/>
                    <a:pt x="105" y="329"/>
                  </a:cubicBezTo>
                  <a:cubicBezTo>
                    <a:pt x="105" y="330"/>
                    <a:pt x="104" y="330"/>
                    <a:pt x="104" y="330"/>
                  </a:cubicBezTo>
                  <a:cubicBezTo>
                    <a:pt x="104" y="331"/>
                    <a:pt x="104" y="331"/>
                    <a:pt x="103" y="331"/>
                  </a:cubicBezTo>
                  <a:cubicBezTo>
                    <a:pt x="103" y="331"/>
                    <a:pt x="103" y="331"/>
                    <a:pt x="102" y="332"/>
                  </a:cubicBezTo>
                  <a:cubicBezTo>
                    <a:pt x="102" y="332"/>
                    <a:pt x="102" y="332"/>
                    <a:pt x="102" y="332"/>
                  </a:cubicBezTo>
                  <a:cubicBezTo>
                    <a:pt x="101" y="332"/>
                    <a:pt x="101" y="333"/>
                    <a:pt x="101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734" name="Rectangle 733">
            <a:extLst>
              <a:ext uri="{FF2B5EF4-FFF2-40B4-BE49-F238E27FC236}">
                <a16:creationId xmlns:a16="http://schemas.microsoft.com/office/drawing/2014/main" id="{0C7B3549-4E2E-4AF8-8D38-6AC3056CBC46}"/>
              </a:ext>
            </a:extLst>
          </p:cNvPr>
          <p:cNvSpPr/>
          <p:nvPr/>
        </p:nvSpPr>
        <p:spPr>
          <a:xfrm>
            <a:off x="1368431" y="1196752"/>
            <a:ext cx="6272657" cy="4191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>
              <a:defRPr/>
            </a:pPr>
            <a:r>
              <a:rPr lang="fr-FR" sz="3600" b="1" dirty="0">
                <a:solidFill>
                  <a:schemeClr val="accent1"/>
                </a:solidFill>
              </a:rPr>
              <a:t>G = Gradient de concentration</a:t>
            </a:r>
          </a:p>
        </p:txBody>
      </p:sp>
      <p:sp>
        <p:nvSpPr>
          <p:cNvPr id="735" name="ZoneTexte 734">
            <a:extLst>
              <a:ext uri="{FF2B5EF4-FFF2-40B4-BE49-F238E27FC236}">
                <a16:creationId xmlns:a16="http://schemas.microsoft.com/office/drawing/2014/main" id="{0109FEEE-77AB-477F-8D87-4BAF781E06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3992" y="3802229"/>
            <a:ext cx="463550" cy="523875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>
                <a:solidFill>
                  <a:schemeClr val="accent1"/>
                </a:solidFill>
              </a:rPr>
              <a:t>G</a:t>
            </a:r>
          </a:p>
        </p:txBody>
      </p:sp>
      <p:cxnSp>
        <p:nvCxnSpPr>
          <p:cNvPr id="736" name="Connecteur droit avec flèche 735">
            <a:extLst>
              <a:ext uri="{FF2B5EF4-FFF2-40B4-BE49-F238E27FC236}">
                <a16:creationId xmlns:a16="http://schemas.microsoft.com/office/drawing/2014/main" id="{195263F6-8353-4139-AD31-1CAAC78B9536}"/>
              </a:ext>
            </a:extLst>
          </p:cNvPr>
          <p:cNvCxnSpPr/>
          <p:nvPr/>
        </p:nvCxnSpPr>
        <p:spPr>
          <a:xfrm rot="5400000">
            <a:off x="1849032" y="4107657"/>
            <a:ext cx="2447925" cy="1588"/>
          </a:xfrm>
          <a:prstGeom prst="straightConnector1">
            <a:avLst/>
          </a:prstGeom>
          <a:ln w="76200">
            <a:solidFill>
              <a:srgbClr val="4F81BD"/>
            </a:solidFill>
            <a:tailEnd type="arrow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7" name="ZoneTexte 736">
            <a:extLst>
              <a:ext uri="{FF2B5EF4-FFF2-40B4-BE49-F238E27FC236}">
                <a16:creationId xmlns:a16="http://schemas.microsoft.com/office/drawing/2014/main" id="{BBDE5C57-111E-43DB-8E0E-FBAD4B8DD0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6720" y="3759891"/>
            <a:ext cx="463588" cy="52322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>
                <a:solidFill>
                  <a:schemeClr val="accent1"/>
                </a:solidFill>
              </a:rPr>
              <a:t>G</a:t>
            </a:r>
          </a:p>
        </p:txBody>
      </p:sp>
      <p:cxnSp>
        <p:nvCxnSpPr>
          <p:cNvPr id="738" name="Connecteur droit avec flèche 737">
            <a:extLst>
              <a:ext uri="{FF2B5EF4-FFF2-40B4-BE49-F238E27FC236}">
                <a16:creationId xmlns:a16="http://schemas.microsoft.com/office/drawing/2014/main" id="{EEB9ADFD-9BFF-4EB6-9D8A-A5677BDD6E32}"/>
              </a:ext>
            </a:extLst>
          </p:cNvPr>
          <p:cNvCxnSpPr/>
          <p:nvPr/>
        </p:nvCxnSpPr>
        <p:spPr>
          <a:xfrm rot="16200000" flipV="1">
            <a:off x="4618674" y="4055269"/>
            <a:ext cx="2447925" cy="1587"/>
          </a:xfrm>
          <a:prstGeom prst="straightConnector1">
            <a:avLst/>
          </a:prstGeom>
          <a:ln w="57150">
            <a:solidFill>
              <a:srgbClr val="4F81BD"/>
            </a:solidFill>
            <a:tailEnd type="arrow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 useBgFill="1">
        <p:nvSpPr>
          <p:cNvPr id="739" name="ZoneTexte 738">
            <a:extLst>
              <a:ext uri="{FF2B5EF4-FFF2-40B4-BE49-F238E27FC236}">
                <a16:creationId xmlns:a16="http://schemas.microsoft.com/office/drawing/2014/main" id="{F86BE7D7-5D63-466A-935F-5E9A3A2B3B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6124" y="5286455"/>
            <a:ext cx="569387" cy="369332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dirty="0">
                <a:solidFill>
                  <a:srgbClr val="FF6600"/>
                </a:solidFill>
              </a:rPr>
              <a:t>Na</a:t>
            </a:r>
            <a:r>
              <a:rPr lang="fr-FR" baseline="30000" dirty="0">
                <a:solidFill>
                  <a:srgbClr val="FF6600"/>
                </a:solidFill>
              </a:rPr>
              <a:t>+</a:t>
            </a:r>
          </a:p>
        </p:txBody>
      </p:sp>
      <p:sp>
        <p:nvSpPr>
          <p:cNvPr id="741" name="ZoneTexte 740">
            <a:extLst>
              <a:ext uri="{FF2B5EF4-FFF2-40B4-BE49-F238E27FC236}">
                <a16:creationId xmlns:a16="http://schemas.microsoft.com/office/drawing/2014/main" id="{F3E0A2C0-E43E-40E7-A164-3A99AF2F7F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661" y="2386596"/>
            <a:ext cx="45557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000" dirty="0">
                <a:solidFill>
                  <a:srgbClr val="00B050"/>
                </a:solidFill>
              </a:rPr>
              <a:t>K</a:t>
            </a:r>
            <a:r>
              <a:rPr lang="fr-FR" sz="2000" baseline="30000" dirty="0">
                <a:solidFill>
                  <a:srgbClr val="00B050"/>
                </a:solidFill>
              </a:rPr>
              <a:t>+</a:t>
            </a:r>
          </a:p>
        </p:txBody>
      </p:sp>
      <p:sp>
        <p:nvSpPr>
          <p:cNvPr id="740" name="Rectangle 739">
            <a:extLst>
              <a:ext uri="{FF2B5EF4-FFF2-40B4-BE49-F238E27FC236}">
                <a16:creationId xmlns:a16="http://schemas.microsoft.com/office/drawing/2014/main" id="{01D6FC31-43C2-42A4-942E-D41EAC687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099" y="4576209"/>
            <a:ext cx="928688" cy="523220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8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LIC</a:t>
            </a:r>
          </a:p>
        </p:txBody>
      </p:sp>
      <p:sp>
        <p:nvSpPr>
          <p:cNvPr id="742" name="Rectangle 741">
            <a:extLst>
              <a:ext uri="{FF2B5EF4-FFF2-40B4-BE49-F238E27FC236}">
                <a16:creationId xmlns:a16="http://schemas.microsoft.com/office/drawing/2014/main" id="{9186C2DD-8870-47FC-A193-E1510EA1FDD8}"/>
              </a:ext>
            </a:extLst>
          </p:cNvPr>
          <p:cNvSpPr/>
          <p:nvPr/>
        </p:nvSpPr>
        <p:spPr>
          <a:xfrm>
            <a:off x="456099" y="2821769"/>
            <a:ext cx="928688" cy="523220"/>
          </a:xfrm>
          <a:prstGeom prst="rect">
            <a:avLst/>
          </a:prstGeom>
          <a:ln>
            <a:noFill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fr-FR" sz="28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LEC</a:t>
            </a:r>
          </a:p>
        </p:txBody>
      </p:sp>
    </p:spTree>
    <p:extLst>
      <p:ext uri="{BB962C8B-B14F-4D97-AF65-F5344CB8AC3E}">
        <p14:creationId xmlns:p14="http://schemas.microsoft.com/office/powerpoint/2010/main" val="19435357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5" grpId="0" animBg="1"/>
      <p:bldP spid="737" grpId="0" animBg="1"/>
      <p:bldP spid="739" grpId="0" animBg="1"/>
      <p:bldP spid="741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" name="Titre 3"/>
          <p:cNvSpPr>
            <a:spLocks noGrp="1"/>
          </p:cNvSpPr>
          <p:nvPr>
            <p:ph type="title"/>
          </p:nvPr>
        </p:nvSpPr>
        <p:spPr>
          <a:xfrm>
            <a:off x="179512" y="91552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graphicFrame>
        <p:nvGraphicFramePr>
          <p:cNvPr id="25" name="Espace réservé du contenu 7">
            <a:extLst>
              <a:ext uri="{FF2B5EF4-FFF2-40B4-BE49-F238E27FC236}">
                <a16:creationId xmlns:a16="http://schemas.microsoft.com/office/drawing/2014/main" id="{7FD46BBB-3539-45B1-9668-0CBDA2627F53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39255243"/>
              </p:ext>
            </p:extLst>
          </p:nvPr>
        </p:nvGraphicFramePr>
        <p:xfrm>
          <a:off x="2214546" y="-27384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16CEF20C-6BA9-3FCA-56BF-C3D43F72CF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53</a:t>
            </a:fld>
            <a:endParaRPr lang="fr-FR"/>
          </a:p>
        </p:txBody>
      </p:sp>
      <p:sp>
        <p:nvSpPr>
          <p:cNvPr id="871" name="Rectangle 870"/>
          <p:cNvSpPr/>
          <p:nvPr/>
        </p:nvSpPr>
        <p:spPr>
          <a:xfrm>
            <a:off x="20785" y="1960514"/>
            <a:ext cx="9144000" cy="4191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>
              <a:defRPr/>
            </a:pPr>
            <a:r>
              <a:rPr lang="fr-FR" sz="2800" dirty="0">
                <a:solidFill>
                  <a:schemeClr val="tx1"/>
                </a:solidFill>
              </a:rPr>
              <a:t>On observe que la Membrane est</a:t>
            </a:r>
            <a:r>
              <a:rPr lang="fr-FR" sz="2800" dirty="0">
                <a:solidFill>
                  <a:srgbClr val="FFFF00"/>
                </a:solidFill>
              </a:rPr>
              <a:t> </a:t>
            </a:r>
            <a:r>
              <a:rPr lang="fr-FR" sz="2800" b="1" dirty="0">
                <a:solidFill>
                  <a:srgbClr val="C00000"/>
                </a:solidFill>
              </a:rPr>
              <a:t>polarisée </a:t>
            </a:r>
            <a:r>
              <a:rPr lang="fr-FR" sz="2800" dirty="0">
                <a:solidFill>
                  <a:schemeClr val="tx1"/>
                </a:solidFill>
              </a:rPr>
              <a:t>:</a:t>
            </a:r>
            <a:r>
              <a:rPr lang="fr-FR" sz="2800" dirty="0">
                <a:solidFill>
                  <a:srgbClr val="FFFF00"/>
                </a:solidFill>
              </a:rPr>
              <a:t> </a:t>
            </a:r>
          </a:p>
          <a:p>
            <a:pPr>
              <a:tabLst>
                <a:tab pos="1703388" algn="l"/>
                <a:tab pos="1885950" algn="l"/>
              </a:tabLst>
              <a:defRPr/>
            </a:pPr>
            <a:r>
              <a:rPr lang="fr-FR" sz="2800" dirty="0">
                <a:solidFill>
                  <a:srgbClr val="FFFF00"/>
                </a:solidFill>
              </a:rPr>
              <a:t>	</a:t>
            </a:r>
            <a:r>
              <a:rPr lang="fr-FR" sz="2800" dirty="0">
                <a:solidFill>
                  <a:srgbClr val="C00000"/>
                </a:solidFill>
              </a:rPr>
              <a:t>POTENTIEL DE REPOS</a:t>
            </a:r>
            <a:endParaRPr lang="fr-FR" sz="2800" b="1" dirty="0">
              <a:solidFill>
                <a:srgbClr val="C00000"/>
              </a:solidFill>
            </a:endParaRPr>
          </a:p>
        </p:txBody>
      </p:sp>
      <p:pic>
        <p:nvPicPr>
          <p:cNvPr id="749" name="Picture 2" descr="pot_local1"/>
          <p:cNvPicPr>
            <a:picLocks noChangeAspect="1" noChangeArrowheads="1"/>
          </p:cNvPicPr>
          <p:nvPr/>
        </p:nvPicPr>
        <p:blipFill>
          <a:blip r:embed="rId7" cstate="print"/>
          <a:srcRect b="56618"/>
          <a:stretch>
            <a:fillRect/>
          </a:stretch>
        </p:blipFill>
        <p:spPr bwMode="auto">
          <a:xfrm>
            <a:off x="467544" y="2745268"/>
            <a:ext cx="8074025" cy="2503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ZoneTexte 5"/>
          <p:cNvSpPr txBox="1"/>
          <p:nvPr/>
        </p:nvSpPr>
        <p:spPr>
          <a:xfrm>
            <a:off x="790355" y="980728"/>
            <a:ext cx="756328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r-FR" sz="32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Qu’est ce que le </a:t>
            </a:r>
            <a:r>
              <a:rPr lang="fr-FR" sz="3200" dirty="0">
                <a:solidFill>
                  <a:srgbClr val="00B050"/>
                </a:solidFill>
              </a:rPr>
              <a:t>Champ électrique (E)</a:t>
            </a:r>
            <a:r>
              <a:rPr lang="fr-FR" sz="32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?</a:t>
            </a:r>
          </a:p>
        </p:txBody>
      </p:sp>
      <p:sp>
        <p:nvSpPr>
          <p:cNvPr id="7" name="Rectangle 81">
            <a:extLst>
              <a:ext uri="{FF2B5EF4-FFF2-40B4-BE49-F238E27FC236}">
                <a16:creationId xmlns:a16="http://schemas.microsoft.com/office/drawing/2014/main" id="{53D7F392-E228-4AF0-9AA8-9109D4DE4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512" y="5661248"/>
            <a:ext cx="3240360" cy="5232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426" tIns="45711" rIns="91426" bIns="45711">
            <a:spAutoFit/>
          </a:bodyPr>
          <a:lstStyle/>
          <a:p>
            <a:pPr>
              <a:tabLst>
                <a:tab pos="411163" algn="l"/>
              </a:tabLst>
            </a:pPr>
            <a:r>
              <a:rPr lang="fr-FR" sz="2800" dirty="0">
                <a:solidFill>
                  <a:srgbClr val="C00000"/>
                </a:solidFill>
              </a:rPr>
              <a:t>Membrane </a:t>
            </a:r>
            <a:r>
              <a:rPr lang="fr-FR" sz="2800" dirty="0">
                <a:solidFill>
                  <a:srgbClr val="C00000"/>
                </a:solidFill>
                <a:sym typeface="Symbol" panose="05050102010706020507" pitchFamily="18" charset="2"/>
              </a:rPr>
              <a:t> </a:t>
            </a:r>
            <a:r>
              <a:rPr lang="fr-FR" sz="2800" dirty="0">
                <a:solidFill>
                  <a:srgbClr val="C00000"/>
                </a:solidFill>
              </a:rPr>
              <a:t>PILE</a:t>
            </a:r>
          </a:p>
        </p:txBody>
      </p:sp>
      <p:grpSp>
        <p:nvGrpSpPr>
          <p:cNvPr id="15" name="Groupe 350">
            <a:extLst>
              <a:ext uri="{FF2B5EF4-FFF2-40B4-BE49-F238E27FC236}">
                <a16:creationId xmlns:a16="http://schemas.microsoft.com/office/drawing/2014/main" id="{A3D57BC7-1B1B-4319-B95A-F694F697BDBF}"/>
              </a:ext>
            </a:extLst>
          </p:cNvPr>
          <p:cNvGrpSpPr>
            <a:grpSpLocks/>
          </p:cNvGrpSpPr>
          <p:nvPr/>
        </p:nvGrpSpPr>
        <p:grpSpPr bwMode="auto">
          <a:xfrm>
            <a:off x="4788024" y="5661248"/>
            <a:ext cx="1664283" cy="1143000"/>
            <a:chOff x="1583398" y="1785926"/>
            <a:chExt cx="1664041" cy="1143008"/>
          </a:xfrm>
        </p:grpSpPr>
        <p:cxnSp>
          <p:nvCxnSpPr>
            <p:cNvPr id="16" name="Connecteur droit 15">
              <a:extLst>
                <a:ext uri="{FF2B5EF4-FFF2-40B4-BE49-F238E27FC236}">
                  <a16:creationId xmlns:a16="http://schemas.microsoft.com/office/drawing/2014/main" id="{D7C9A540-9AF8-419E-9001-0BDD3A48328B}"/>
                </a:ext>
              </a:extLst>
            </p:cNvPr>
            <p:cNvCxnSpPr/>
            <p:nvPr/>
          </p:nvCxnSpPr>
          <p:spPr bwMode="auto">
            <a:xfrm>
              <a:off x="1583398" y="2291529"/>
              <a:ext cx="683900" cy="1587"/>
            </a:xfrm>
            <a:prstGeom prst="line">
              <a:avLst/>
            </a:prstGeom>
            <a:ln w="3810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Connecteur droit 16">
              <a:extLst>
                <a:ext uri="{FF2B5EF4-FFF2-40B4-BE49-F238E27FC236}">
                  <a16:creationId xmlns:a16="http://schemas.microsoft.com/office/drawing/2014/main" id="{9FA3E615-7CD5-48F8-A5CA-9EC7199E3173}"/>
                </a:ext>
              </a:extLst>
            </p:cNvPr>
            <p:cNvCxnSpPr/>
            <p:nvPr/>
          </p:nvCxnSpPr>
          <p:spPr bwMode="auto">
            <a:xfrm>
              <a:off x="2526819" y="2285991"/>
              <a:ext cx="720620" cy="0"/>
            </a:xfrm>
            <a:prstGeom prst="line">
              <a:avLst/>
            </a:prstGeom>
            <a:ln w="3810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Connecteur droit 17">
              <a:extLst>
                <a:ext uri="{FF2B5EF4-FFF2-40B4-BE49-F238E27FC236}">
                  <a16:creationId xmlns:a16="http://schemas.microsoft.com/office/drawing/2014/main" id="{D513D361-6A98-42D6-B07D-A1769F37E269}"/>
                </a:ext>
              </a:extLst>
            </p:cNvPr>
            <p:cNvCxnSpPr/>
            <p:nvPr/>
          </p:nvCxnSpPr>
          <p:spPr bwMode="auto">
            <a:xfrm rot="5400000">
              <a:off x="1670400" y="2356636"/>
              <a:ext cx="1143008" cy="1588"/>
            </a:xfrm>
            <a:prstGeom prst="line">
              <a:avLst/>
            </a:prstGeom>
            <a:ln w="3810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Connecteur droit 18">
              <a:extLst>
                <a:ext uri="{FF2B5EF4-FFF2-40B4-BE49-F238E27FC236}">
                  <a16:creationId xmlns:a16="http://schemas.microsoft.com/office/drawing/2014/main" id="{808EF15B-CC9C-49B2-809D-6E79D3D2A972}"/>
                </a:ext>
              </a:extLst>
            </p:cNvPr>
            <p:cNvCxnSpPr/>
            <p:nvPr/>
          </p:nvCxnSpPr>
          <p:spPr bwMode="auto">
            <a:xfrm rot="5400000">
              <a:off x="2204554" y="2320919"/>
              <a:ext cx="633417" cy="11110"/>
            </a:xfrm>
            <a:prstGeom prst="line">
              <a:avLst/>
            </a:prstGeom>
            <a:ln w="3810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Ellipse 19">
              <a:extLst>
                <a:ext uri="{FF2B5EF4-FFF2-40B4-BE49-F238E27FC236}">
                  <a16:creationId xmlns:a16="http://schemas.microsoft.com/office/drawing/2014/main" id="{E1D14942-92A1-4BCD-B4CB-8F10F0C4C890}"/>
                </a:ext>
              </a:extLst>
            </p:cNvPr>
            <p:cNvSpPr/>
            <p:nvPr/>
          </p:nvSpPr>
          <p:spPr>
            <a:xfrm>
              <a:off x="1741121" y="1785926"/>
              <a:ext cx="357135" cy="357189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anchorCtr="1"/>
            <a:lstStyle/>
            <a:p>
              <a:pPr algn="ctr">
                <a:defRPr/>
              </a:pPr>
              <a:r>
                <a:rPr lang="fr-FR" sz="2800" b="1" dirty="0">
                  <a:solidFill>
                    <a:schemeClr val="bg1"/>
                  </a:solidFill>
                </a:rPr>
                <a:t>+</a:t>
              </a:r>
            </a:p>
          </p:txBody>
        </p:sp>
        <p:sp>
          <p:nvSpPr>
            <p:cNvPr id="21" name="Ellipse 20">
              <a:extLst>
                <a:ext uri="{FF2B5EF4-FFF2-40B4-BE49-F238E27FC236}">
                  <a16:creationId xmlns:a16="http://schemas.microsoft.com/office/drawing/2014/main" id="{2A0D032F-FFBB-4A11-AD70-E0AAA18D30C9}"/>
                </a:ext>
              </a:extLst>
            </p:cNvPr>
            <p:cNvSpPr/>
            <p:nvPr/>
          </p:nvSpPr>
          <p:spPr>
            <a:xfrm>
              <a:off x="2598246" y="1785926"/>
              <a:ext cx="357135" cy="357189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anchorCtr="1"/>
            <a:lstStyle/>
            <a:p>
              <a:pPr algn="ctr">
                <a:defRPr/>
              </a:pPr>
              <a:r>
                <a:rPr lang="fr-FR" sz="2800" b="1" dirty="0">
                  <a:solidFill>
                    <a:schemeClr val="bg1"/>
                  </a:solidFill>
                </a:rPr>
                <a:t>-</a:t>
              </a:r>
            </a:p>
          </p:txBody>
        </p:sp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id="{BE2BEDE6-2855-4F3B-8514-AF72460EFB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8089" y="5354052"/>
            <a:ext cx="928688" cy="523220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8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LIC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5FCB864C-41F5-4A5E-8EC0-B4064122C968}"/>
              </a:ext>
            </a:extLst>
          </p:cNvPr>
          <p:cNvSpPr/>
          <p:nvPr/>
        </p:nvSpPr>
        <p:spPr>
          <a:xfrm>
            <a:off x="4046450" y="5354052"/>
            <a:ext cx="928688" cy="523220"/>
          </a:xfrm>
          <a:prstGeom prst="rect">
            <a:avLst/>
          </a:prstGeom>
          <a:ln>
            <a:noFill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fr-FR" sz="28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LEC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E640121-739E-7648-3AB8-E4379F92A9E2}"/>
              </a:ext>
            </a:extLst>
          </p:cNvPr>
          <p:cNvSpPr/>
          <p:nvPr/>
        </p:nvSpPr>
        <p:spPr>
          <a:xfrm>
            <a:off x="1239618" y="4888715"/>
            <a:ext cx="1008112" cy="36004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</p:spTree>
    <p:extLst>
      <p:ext uri="{BB962C8B-B14F-4D97-AF65-F5344CB8AC3E}">
        <p14:creationId xmlns:p14="http://schemas.microsoft.com/office/powerpoint/2010/main" val="301489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1" grpId="0"/>
      <p:bldP spid="6" grpId="0"/>
      <p:bldP spid="7" grpId="0" build="p" bldLvl="2"/>
      <p:bldP spid="22" grpId="0"/>
      <p:bldP spid="23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re 3"/>
          <p:cNvSpPr>
            <a:spLocks noGrp="1"/>
          </p:cNvSpPr>
          <p:nvPr>
            <p:ph type="title"/>
          </p:nvPr>
        </p:nvSpPr>
        <p:spPr>
          <a:xfrm>
            <a:off x="0" y="44624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graphicFrame>
        <p:nvGraphicFramePr>
          <p:cNvPr id="174" name="Espace réservé du contenu 7">
            <a:extLst>
              <a:ext uri="{FF2B5EF4-FFF2-40B4-BE49-F238E27FC236}">
                <a16:creationId xmlns:a16="http://schemas.microsoft.com/office/drawing/2014/main" id="{A70DC126-DE29-4E3D-8344-08723499A941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239164876"/>
              </p:ext>
            </p:extLst>
          </p:nvPr>
        </p:nvGraphicFramePr>
        <p:xfrm>
          <a:off x="2214546" y="50676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C9359679-9F44-1B90-C4D8-B24D011D01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54</a:t>
            </a:fld>
            <a:endParaRPr lang="fr-FR"/>
          </a:p>
        </p:txBody>
      </p:sp>
      <p:sp>
        <p:nvSpPr>
          <p:cNvPr id="75780" name="Text Box 8"/>
          <p:cNvSpPr txBox="1">
            <a:spLocks noChangeArrowheads="1"/>
          </p:cNvSpPr>
          <p:nvPr/>
        </p:nvSpPr>
        <p:spPr bwMode="auto">
          <a:xfrm>
            <a:off x="0" y="1124744"/>
            <a:ext cx="8820472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sz="3200" dirty="0">
                <a:solidFill>
                  <a:srgbClr val="C00000"/>
                </a:solidFill>
              </a:rPr>
              <a:t>ions = particules chargées</a:t>
            </a:r>
          </a:p>
          <a:p>
            <a:pPr algn="ctr" eaLnBrk="1" hangingPunct="1"/>
            <a:r>
              <a:rPr lang="fr-FR" sz="3200" dirty="0"/>
              <a:t>=&gt; Ils se déplacent dans un champ électrique en fonction de la charge qu’ils portent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5997F68-0307-4546-863D-A32F73BE044F}"/>
              </a:ext>
            </a:extLst>
          </p:cNvPr>
          <p:cNvSpPr/>
          <p:nvPr/>
        </p:nvSpPr>
        <p:spPr>
          <a:xfrm>
            <a:off x="434399" y="2731703"/>
            <a:ext cx="4428000" cy="4106167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2" name="Ellipse 11">
            <a:extLst>
              <a:ext uri="{FF2B5EF4-FFF2-40B4-BE49-F238E27FC236}">
                <a16:creationId xmlns:a16="http://schemas.microsoft.com/office/drawing/2014/main" id="{CE4FD99F-6E51-4CAA-94ED-436F5C1003ED}"/>
              </a:ext>
            </a:extLst>
          </p:cNvPr>
          <p:cNvSpPr/>
          <p:nvPr/>
        </p:nvSpPr>
        <p:spPr>
          <a:xfrm>
            <a:off x="5572125" y="6028704"/>
            <a:ext cx="2571750" cy="928688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3" name="Ellipse 12">
            <a:extLst>
              <a:ext uri="{FF2B5EF4-FFF2-40B4-BE49-F238E27FC236}">
                <a16:creationId xmlns:a16="http://schemas.microsoft.com/office/drawing/2014/main" id="{2F89C399-AD13-41D2-94C1-868D691E313D}"/>
              </a:ext>
            </a:extLst>
          </p:cNvPr>
          <p:cNvSpPr/>
          <p:nvPr/>
        </p:nvSpPr>
        <p:spPr>
          <a:xfrm>
            <a:off x="5572125" y="4742829"/>
            <a:ext cx="2571750" cy="92868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8247D16-84E4-4BC9-8B30-44063842AF5F}"/>
              </a:ext>
            </a:extLst>
          </p:cNvPr>
          <p:cNvSpPr/>
          <p:nvPr/>
        </p:nvSpPr>
        <p:spPr>
          <a:xfrm>
            <a:off x="455613" y="4623309"/>
            <a:ext cx="4367212" cy="214312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5" name="Line 84">
            <a:extLst>
              <a:ext uri="{FF2B5EF4-FFF2-40B4-BE49-F238E27FC236}">
                <a16:creationId xmlns:a16="http://schemas.microsoft.com/office/drawing/2014/main" id="{11F1A0D8-C737-4832-A036-3DBE5B7C48C6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28625" y="3789871"/>
            <a:ext cx="0" cy="3001963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16" name="Line 85">
            <a:extLst>
              <a:ext uri="{FF2B5EF4-FFF2-40B4-BE49-F238E27FC236}">
                <a16:creationId xmlns:a16="http://schemas.microsoft.com/office/drawing/2014/main" id="{E804B617-E909-4662-86C4-F652CE0CDA1B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28625" y="6791834"/>
            <a:ext cx="4422775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18" name="Line 86">
            <a:extLst>
              <a:ext uri="{FF2B5EF4-FFF2-40B4-BE49-F238E27FC236}">
                <a16:creationId xmlns:a16="http://schemas.microsoft.com/office/drawing/2014/main" id="{A7F483AF-CCC7-47A3-A30E-5274DDC4E6B7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851400" y="3789871"/>
            <a:ext cx="0" cy="3001963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19" name="Line 87">
            <a:extLst>
              <a:ext uri="{FF2B5EF4-FFF2-40B4-BE49-F238E27FC236}">
                <a16:creationId xmlns:a16="http://schemas.microsoft.com/office/drawing/2014/main" id="{56416EF9-A34D-4662-B1A4-BEA04666570B}"/>
              </a:ext>
            </a:extLst>
          </p:cNvPr>
          <p:cNvSpPr>
            <a:spLocks noChangeAspect="1" noChangeShapeType="1"/>
          </p:cNvSpPr>
          <p:nvPr/>
        </p:nvSpPr>
        <p:spPr bwMode="auto">
          <a:xfrm>
            <a:off x="450850" y="4609021"/>
            <a:ext cx="4383088" cy="317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2FD99027-D845-4632-9452-FC12473FE158}"/>
              </a:ext>
            </a:extLst>
          </p:cNvPr>
          <p:cNvSpPr txBox="1"/>
          <p:nvPr/>
        </p:nvSpPr>
        <p:spPr>
          <a:xfrm>
            <a:off x="741363" y="2837371"/>
            <a:ext cx="850900" cy="369888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solidFill>
              <a:schemeClr val="accent3">
                <a:lumMod val="50000"/>
              </a:schemeClr>
            </a:solidFill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>
                <a:solidFill>
                  <a:schemeClr val="bg1"/>
                </a:solidFill>
              </a:rPr>
              <a:t>Anode</a:t>
            </a:r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id="{80FCE42F-0557-4825-B6E8-01459DB8A97C}"/>
              </a:ext>
            </a:extLst>
          </p:cNvPr>
          <p:cNvSpPr txBox="1"/>
          <p:nvPr/>
        </p:nvSpPr>
        <p:spPr>
          <a:xfrm>
            <a:off x="3170238" y="2837371"/>
            <a:ext cx="1057275" cy="369888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solidFill>
              <a:schemeClr val="accent3">
                <a:lumMod val="50000"/>
              </a:schemeClr>
            </a:solidFill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>
                <a:solidFill>
                  <a:schemeClr val="bg1"/>
                </a:solidFill>
              </a:rPr>
              <a:t>Cathode</a:t>
            </a:r>
          </a:p>
        </p:txBody>
      </p:sp>
      <p:grpSp>
        <p:nvGrpSpPr>
          <p:cNvPr id="22" name="Groupe 176">
            <a:extLst>
              <a:ext uri="{FF2B5EF4-FFF2-40B4-BE49-F238E27FC236}">
                <a16:creationId xmlns:a16="http://schemas.microsoft.com/office/drawing/2014/main" id="{66F9F6D7-5A41-4926-89DC-A50D1F9D1F87}"/>
              </a:ext>
            </a:extLst>
          </p:cNvPr>
          <p:cNvGrpSpPr>
            <a:grpSpLocks/>
          </p:cNvGrpSpPr>
          <p:nvPr/>
        </p:nvGrpSpPr>
        <p:grpSpPr bwMode="auto">
          <a:xfrm>
            <a:off x="4929188" y="4493671"/>
            <a:ext cx="4249737" cy="522287"/>
            <a:chOff x="5072066" y="3322536"/>
            <a:chExt cx="4249881" cy="523220"/>
          </a:xfrm>
        </p:grpSpPr>
        <p:sp>
          <p:nvSpPr>
            <p:cNvPr id="28" name="ZoneTexte 27">
              <a:extLst>
                <a:ext uri="{FF2B5EF4-FFF2-40B4-BE49-F238E27FC236}">
                  <a16:creationId xmlns:a16="http://schemas.microsoft.com/office/drawing/2014/main" id="{19881FCB-0030-460C-A133-4BA07AFDE736}"/>
                </a:ext>
              </a:extLst>
            </p:cNvPr>
            <p:cNvSpPr txBox="1"/>
            <p:nvPr/>
          </p:nvSpPr>
          <p:spPr>
            <a:xfrm>
              <a:off x="5072066" y="3357444"/>
              <a:ext cx="4249881" cy="461197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fr-FR" sz="2400" b="1" dirty="0">
                  <a:solidFill>
                    <a:schemeClr val="bg1"/>
                  </a:solidFill>
                </a:rPr>
                <a:t>Ions    attirés par cathode    </a:t>
              </a:r>
            </a:p>
          </p:txBody>
        </p:sp>
        <p:grpSp>
          <p:nvGrpSpPr>
            <p:cNvPr id="29" name="Groupe 172">
              <a:extLst>
                <a:ext uri="{FF2B5EF4-FFF2-40B4-BE49-F238E27FC236}">
                  <a16:creationId xmlns:a16="http://schemas.microsoft.com/office/drawing/2014/main" id="{DABA229B-5C8B-4681-80F6-BED49C4C37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29332" y="3322536"/>
              <a:ext cx="394660" cy="523220"/>
              <a:chOff x="9126630" y="1333922"/>
              <a:chExt cx="394660" cy="523220"/>
            </a:xfrm>
          </p:grpSpPr>
          <p:sp>
            <p:nvSpPr>
              <p:cNvPr id="31" name="Oval 102">
                <a:extLst>
                  <a:ext uri="{FF2B5EF4-FFF2-40B4-BE49-F238E27FC236}">
                    <a16:creationId xmlns:a16="http://schemas.microsoft.com/office/drawing/2014/main" id="{A6CEE953-5067-4E86-A914-4C9B68660C1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9205911" y="1470010"/>
                <a:ext cx="252000" cy="254544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fr-FR" sz="2400"/>
              </a:p>
            </p:txBody>
          </p:sp>
          <p:sp>
            <p:nvSpPr>
              <p:cNvPr id="32" name="ZoneTexte 61">
                <a:extLst>
                  <a:ext uri="{FF2B5EF4-FFF2-40B4-BE49-F238E27FC236}">
                    <a16:creationId xmlns:a16="http://schemas.microsoft.com/office/drawing/2014/main" id="{98A4F9E0-407E-4C78-9124-B23DC16EAC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26630" y="1333922"/>
                <a:ext cx="394660" cy="5232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800" b="1" dirty="0">
                    <a:solidFill>
                      <a:schemeClr val="bg1"/>
                    </a:solidFill>
                  </a:rPr>
                  <a:t>+</a:t>
                </a:r>
              </a:p>
            </p:txBody>
          </p:sp>
        </p:grpSp>
        <p:sp>
          <p:nvSpPr>
            <p:cNvPr id="30" name="Ellipse 29">
              <a:extLst>
                <a:ext uri="{FF2B5EF4-FFF2-40B4-BE49-F238E27FC236}">
                  <a16:creationId xmlns:a16="http://schemas.microsoft.com/office/drawing/2014/main" id="{0DB15978-AA51-4A76-B5B2-3FDB87B717E9}"/>
                </a:ext>
              </a:extLst>
            </p:cNvPr>
            <p:cNvSpPr/>
            <p:nvPr/>
          </p:nvSpPr>
          <p:spPr>
            <a:xfrm>
              <a:off x="8858381" y="3405969"/>
              <a:ext cx="357200" cy="357826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anchorCtr="1"/>
            <a:lstStyle/>
            <a:p>
              <a:pPr algn="ctr">
                <a:defRPr/>
              </a:pPr>
              <a:r>
                <a:rPr lang="fr-FR" sz="3200" b="1" dirty="0">
                  <a:solidFill>
                    <a:schemeClr val="bg1"/>
                  </a:solidFill>
                </a:rPr>
                <a:t>-</a:t>
              </a:r>
            </a:p>
          </p:txBody>
        </p:sp>
      </p:grpSp>
      <p:grpSp>
        <p:nvGrpSpPr>
          <p:cNvPr id="33" name="Groupe 178">
            <a:extLst>
              <a:ext uri="{FF2B5EF4-FFF2-40B4-BE49-F238E27FC236}">
                <a16:creationId xmlns:a16="http://schemas.microsoft.com/office/drawing/2014/main" id="{6B67233F-EB46-4B90-A779-3149A3D1978E}"/>
              </a:ext>
            </a:extLst>
          </p:cNvPr>
          <p:cNvGrpSpPr>
            <a:grpSpLocks/>
          </p:cNvGrpSpPr>
          <p:nvPr/>
        </p:nvGrpSpPr>
        <p:grpSpPr bwMode="auto">
          <a:xfrm>
            <a:off x="4929188" y="5828679"/>
            <a:ext cx="4230687" cy="528638"/>
            <a:chOff x="4929190" y="4657514"/>
            <a:chExt cx="4230645" cy="528551"/>
          </a:xfrm>
        </p:grpSpPr>
        <p:sp>
          <p:nvSpPr>
            <p:cNvPr id="34" name="ZoneTexte 33">
              <a:extLst>
                <a:ext uri="{FF2B5EF4-FFF2-40B4-BE49-F238E27FC236}">
                  <a16:creationId xmlns:a16="http://schemas.microsoft.com/office/drawing/2014/main" id="{8CA6FD85-9952-4D3B-B6C3-9E61419643B0}"/>
                </a:ext>
              </a:extLst>
            </p:cNvPr>
            <p:cNvSpPr txBox="1"/>
            <p:nvPr/>
          </p:nvSpPr>
          <p:spPr>
            <a:xfrm>
              <a:off x="4929190" y="4724178"/>
              <a:ext cx="4230645" cy="461887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fr-FR" sz="2400" b="1" dirty="0">
                  <a:solidFill>
                    <a:schemeClr val="bg1"/>
                  </a:solidFill>
                </a:rPr>
                <a:t>Ions     attirés par anode      </a:t>
              </a:r>
            </a:p>
          </p:txBody>
        </p:sp>
        <p:grpSp>
          <p:nvGrpSpPr>
            <p:cNvPr id="35" name="Groupe 171">
              <a:extLst>
                <a:ext uri="{FF2B5EF4-FFF2-40B4-BE49-F238E27FC236}">
                  <a16:creationId xmlns:a16="http://schemas.microsoft.com/office/drawing/2014/main" id="{8A18789F-4C09-4DE1-AAF4-DC6375714F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1706" y="4657514"/>
              <a:ext cx="304892" cy="523220"/>
              <a:chOff x="9618380" y="3477284"/>
              <a:chExt cx="304892" cy="523220"/>
            </a:xfrm>
          </p:grpSpPr>
          <p:sp>
            <p:nvSpPr>
              <p:cNvPr id="37" name="Oval 102">
                <a:extLst>
                  <a:ext uri="{FF2B5EF4-FFF2-40B4-BE49-F238E27FC236}">
                    <a16:creationId xmlns:a16="http://schemas.microsoft.com/office/drawing/2014/main" id="{79A8B9A2-7318-44EE-9DB8-C9DB81094C1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9644098" y="3643314"/>
                <a:ext cx="252000" cy="254544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fr-FR" sz="2400"/>
              </a:p>
            </p:txBody>
          </p:sp>
          <p:sp>
            <p:nvSpPr>
              <p:cNvPr id="38" name="ZoneTexte 61">
                <a:extLst>
                  <a:ext uri="{FF2B5EF4-FFF2-40B4-BE49-F238E27FC236}">
                    <a16:creationId xmlns:a16="http://schemas.microsoft.com/office/drawing/2014/main" id="{B3C12A34-792E-47C3-BC9C-8FCAFD3D67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618380" y="3477284"/>
                <a:ext cx="304892" cy="5232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2800" b="1">
                    <a:solidFill>
                      <a:schemeClr val="bg1"/>
                    </a:solidFill>
                  </a:rPr>
                  <a:t>-</a:t>
                </a:r>
              </a:p>
            </p:txBody>
          </p:sp>
        </p:grpSp>
        <p:sp>
          <p:nvSpPr>
            <p:cNvPr id="36" name="Ellipse 35">
              <a:extLst>
                <a:ext uri="{FF2B5EF4-FFF2-40B4-BE49-F238E27FC236}">
                  <a16:creationId xmlns:a16="http://schemas.microsoft.com/office/drawing/2014/main" id="{B60F879B-C6EB-4584-8B34-A7663065C1D5}"/>
                </a:ext>
              </a:extLst>
            </p:cNvPr>
            <p:cNvSpPr/>
            <p:nvPr/>
          </p:nvSpPr>
          <p:spPr>
            <a:xfrm>
              <a:off x="8643903" y="4786081"/>
              <a:ext cx="357183" cy="357128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anchorCtr="1"/>
            <a:lstStyle/>
            <a:p>
              <a:pPr algn="ctr">
                <a:defRPr/>
              </a:pPr>
              <a:r>
                <a:rPr lang="fr-FR" sz="2800" b="1" dirty="0">
                  <a:solidFill>
                    <a:schemeClr val="bg1"/>
                  </a:solidFill>
                </a:rPr>
                <a:t>+</a:t>
              </a:r>
            </a:p>
          </p:txBody>
        </p:sp>
      </p:grpSp>
      <p:grpSp>
        <p:nvGrpSpPr>
          <p:cNvPr id="39" name="Groupe 212">
            <a:extLst>
              <a:ext uri="{FF2B5EF4-FFF2-40B4-BE49-F238E27FC236}">
                <a16:creationId xmlns:a16="http://schemas.microsoft.com/office/drawing/2014/main" id="{F931BC43-7E1F-4D06-896F-A9E71286589B}"/>
              </a:ext>
            </a:extLst>
          </p:cNvPr>
          <p:cNvGrpSpPr>
            <a:grpSpLocks/>
          </p:cNvGrpSpPr>
          <p:nvPr/>
        </p:nvGrpSpPr>
        <p:grpSpPr bwMode="auto">
          <a:xfrm>
            <a:off x="1071563" y="5337684"/>
            <a:ext cx="261937" cy="369887"/>
            <a:chOff x="5367354" y="4973637"/>
            <a:chExt cx="261937" cy="369888"/>
          </a:xfrm>
        </p:grpSpPr>
        <p:sp>
          <p:nvSpPr>
            <p:cNvPr id="40" name="Oval 103">
              <a:extLst>
                <a:ext uri="{FF2B5EF4-FFF2-40B4-BE49-F238E27FC236}">
                  <a16:creationId xmlns:a16="http://schemas.microsoft.com/office/drawing/2014/main" id="{5F80006F-2EAD-4676-8EDD-2CF223B4D29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97516" y="5102225"/>
              <a:ext cx="157163" cy="161925"/>
            </a:xfrm>
            <a:prstGeom prst="ellipse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41" name="ZoneTexte 94">
              <a:extLst>
                <a:ext uri="{FF2B5EF4-FFF2-40B4-BE49-F238E27FC236}">
                  <a16:creationId xmlns:a16="http://schemas.microsoft.com/office/drawing/2014/main" id="{C03F33AC-6749-406F-8F97-C6C3794C81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54" y="4973637"/>
              <a:ext cx="261937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-</a:t>
              </a:r>
            </a:p>
          </p:txBody>
        </p:sp>
      </p:grpSp>
      <p:grpSp>
        <p:nvGrpSpPr>
          <p:cNvPr id="42" name="Groupe 212">
            <a:extLst>
              <a:ext uri="{FF2B5EF4-FFF2-40B4-BE49-F238E27FC236}">
                <a16:creationId xmlns:a16="http://schemas.microsoft.com/office/drawing/2014/main" id="{FEF7F527-1BBA-4E25-A9DC-AA9A0F0611AE}"/>
              </a:ext>
            </a:extLst>
          </p:cNvPr>
          <p:cNvGrpSpPr>
            <a:grpSpLocks/>
          </p:cNvGrpSpPr>
          <p:nvPr/>
        </p:nvGrpSpPr>
        <p:grpSpPr bwMode="auto">
          <a:xfrm>
            <a:off x="2571750" y="5804409"/>
            <a:ext cx="261938" cy="371475"/>
            <a:chOff x="5367354" y="4973637"/>
            <a:chExt cx="261937" cy="369888"/>
          </a:xfrm>
        </p:grpSpPr>
        <p:sp>
          <p:nvSpPr>
            <p:cNvPr id="43" name="Oval 103">
              <a:extLst>
                <a:ext uri="{FF2B5EF4-FFF2-40B4-BE49-F238E27FC236}">
                  <a16:creationId xmlns:a16="http://schemas.microsoft.com/office/drawing/2014/main" id="{D64DD13C-3FE7-4B09-B7B7-D64E159B930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97516" y="5102225"/>
              <a:ext cx="157163" cy="161925"/>
            </a:xfrm>
            <a:prstGeom prst="ellipse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44" name="ZoneTexte 94">
              <a:extLst>
                <a:ext uri="{FF2B5EF4-FFF2-40B4-BE49-F238E27FC236}">
                  <a16:creationId xmlns:a16="http://schemas.microsoft.com/office/drawing/2014/main" id="{310CA834-0626-4522-A79B-DC07832FB4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54" y="4973637"/>
              <a:ext cx="261937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-</a:t>
              </a:r>
            </a:p>
          </p:txBody>
        </p:sp>
      </p:grpSp>
      <p:grpSp>
        <p:nvGrpSpPr>
          <p:cNvPr id="45" name="Groupe 212">
            <a:extLst>
              <a:ext uri="{FF2B5EF4-FFF2-40B4-BE49-F238E27FC236}">
                <a16:creationId xmlns:a16="http://schemas.microsoft.com/office/drawing/2014/main" id="{D171E873-076A-4D64-8FBF-9CCB71C3206F}"/>
              </a:ext>
            </a:extLst>
          </p:cNvPr>
          <p:cNvGrpSpPr>
            <a:grpSpLocks/>
          </p:cNvGrpSpPr>
          <p:nvPr/>
        </p:nvGrpSpPr>
        <p:grpSpPr bwMode="auto">
          <a:xfrm>
            <a:off x="785813" y="5990146"/>
            <a:ext cx="261937" cy="369888"/>
            <a:chOff x="5367354" y="4973637"/>
            <a:chExt cx="261937" cy="369888"/>
          </a:xfrm>
        </p:grpSpPr>
        <p:sp>
          <p:nvSpPr>
            <p:cNvPr id="46" name="Oval 103">
              <a:extLst>
                <a:ext uri="{FF2B5EF4-FFF2-40B4-BE49-F238E27FC236}">
                  <a16:creationId xmlns:a16="http://schemas.microsoft.com/office/drawing/2014/main" id="{716127B7-5200-481E-9EA8-8440CF32F40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97516" y="5102225"/>
              <a:ext cx="157163" cy="161925"/>
            </a:xfrm>
            <a:prstGeom prst="ellipse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47" name="ZoneTexte 94">
              <a:extLst>
                <a:ext uri="{FF2B5EF4-FFF2-40B4-BE49-F238E27FC236}">
                  <a16:creationId xmlns:a16="http://schemas.microsoft.com/office/drawing/2014/main" id="{45ABCF7F-9B76-4DB4-8DAB-5A78E74946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54" y="4973637"/>
              <a:ext cx="261937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-</a:t>
              </a:r>
            </a:p>
          </p:txBody>
        </p:sp>
      </p:grpSp>
      <p:grpSp>
        <p:nvGrpSpPr>
          <p:cNvPr id="48" name="Groupe 212">
            <a:extLst>
              <a:ext uri="{FF2B5EF4-FFF2-40B4-BE49-F238E27FC236}">
                <a16:creationId xmlns:a16="http://schemas.microsoft.com/office/drawing/2014/main" id="{4BAADD88-7AAE-4E75-8BE0-89B65E09778F}"/>
              </a:ext>
            </a:extLst>
          </p:cNvPr>
          <p:cNvGrpSpPr>
            <a:grpSpLocks/>
          </p:cNvGrpSpPr>
          <p:nvPr/>
        </p:nvGrpSpPr>
        <p:grpSpPr bwMode="auto">
          <a:xfrm>
            <a:off x="3714750" y="6409246"/>
            <a:ext cx="261938" cy="369888"/>
            <a:chOff x="5367354" y="4973637"/>
            <a:chExt cx="261937" cy="369888"/>
          </a:xfrm>
        </p:grpSpPr>
        <p:sp>
          <p:nvSpPr>
            <p:cNvPr id="49" name="Oval 103">
              <a:extLst>
                <a:ext uri="{FF2B5EF4-FFF2-40B4-BE49-F238E27FC236}">
                  <a16:creationId xmlns:a16="http://schemas.microsoft.com/office/drawing/2014/main" id="{9875F677-E1ED-4215-8370-03B4AFEC44E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97516" y="5102225"/>
              <a:ext cx="157163" cy="161925"/>
            </a:xfrm>
            <a:prstGeom prst="ellipse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50" name="ZoneTexte 94">
              <a:extLst>
                <a:ext uri="{FF2B5EF4-FFF2-40B4-BE49-F238E27FC236}">
                  <a16:creationId xmlns:a16="http://schemas.microsoft.com/office/drawing/2014/main" id="{A6A74008-9D94-4E9B-A92D-03CEB18DED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54" y="4973637"/>
              <a:ext cx="261937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-</a:t>
              </a:r>
            </a:p>
          </p:txBody>
        </p:sp>
      </p:grpSp>
      <p:grpSp>
        <p:nvGrpSpPr>
          <p:cNvPr id="51" name="Groupe 212">
            <a:extLst>
              <a:ext uri="{FF2B5EF4-FFF2-40B4-BE49-F238E27FC236}">
                <a16:creationId xmlns:a16="http://schemas.microsoft.com/office/drawing/2014/main" id="{FC8B6D41-B37E-442A-A5CA-8D02FE067AC8}"/>
              </a:ext>
            </a:extLst>
          </p:cNvPr>
          <p:cNvGrpSpPr>
            <a:grpSpLocks/>
          </p:cNvGrpSpPr>
          <p:nvPr/>
        </p:nvGrpSpPr>
        <p:grpSpPr bwMode="auto">
          <a:xfrm>
            <a:off x="1857375" y="6266371"/>
            <a:ext cx="261938" cy="369888"/>
            <a:chOff x="5367354" y="4973637"/>
            <a:chExt cx="261937" cy="369888"/>
          </a:xfrm>
        </p:grpSpPr>
        <p:sp>
          <p:nvSpPr>
            <p:cNvPr id="52" name="Oval 103">
              <a:extLst>
                <a:ext uri="{FF2B5EF4-FFF2-40B4-BE49-F238E27FC236}">
                  <a16:creationId xmlns:a16="http://schemas.microsoft.com/office/drawing/2014/main" id="{A9B23672-22CA-4E1D-966F-B77923416FA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97516" y="5102225"/>
              <a:ext cx="157163" cy="161925"/>
            </a:xfrm>
            <a:prstGeom prst="ellipse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53" name="ZoneTexte 94">
              <a:extLst>
                <a:ext uri="{FF2B5EF4-FFF2-40B4-BE49-F238E27FC236}">
                  <a16:creationId xmlns:a16="http://schemas.microsoft.com/office/drawing/2014/main" id="{A15F124E-6C5A-473D-923E-8EA3228E7F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54" y="4973637"/>
              <a:ext cx="261937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-</a:t>
              </a:r>
            </a:p>
          </p:txBody>
        </p:sp>
      </p:grpSp>
      <p:grpSp>
        <p:nvGrpSpPr>
          <p:cNvPr id="54" name="Groupe 212">
            <a:extLst>
              <a:ext uri="{FF2B5EF4-FFF2-40B4-BE49-F238E27FC236}">
                <a16:creationId xmlns:a16="http://schemas.microsoft.com/office/drawing/2014/main" id="{E32625CC-9EDD-48DF-BD4E-011845B57BC2}"/>
              </a:ext>
            </a:extLst>
          </p:cNvPr>
          <p:cNvGrpSpPr>
            <a:grpSpLocks/>
          </p:cNvGrpSpPr>
          <p:nvPr/>
        </p:nvGrpSpPr>
        <p:grpSpPr bwMode="auto">
          <a:xfrm>
            <a:off x="1928813" y="5409121"/>
            <a:ext cx="261937" cy="369888"/>
            <a:chOff x="5367354" y="4973637"/>
            <a:chExt cx="261937" cy="369888"/>
          </a:xfrm>
        </p:grpSpPr>
        <p:sp>
          <p:nvSpPr>
            <p:cNvPr id="55" name="Oval 103">
              <a:extLst>
                <a:ext uri="{FF2B5EF4-FFF2-40B4-BE49-F238E27FC236}">
                  <a16:creationId xmlns:a16="http://schemas.microsoft.com/office/drawing/2014/main" id="{ACA02FD9-41EC-4DF7-A13D-F685B0A98F2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97516" y="5102225"/>
              <a:ext cx="157163" cy="161925"/>
            </a:xfrm>
            <a:prstGeom prst="ellipse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56" name="ZoneTexte 94">
              <a:extLst>
                <a:ext uri="{FF2B5EF4-FFF2-40B4-BE49-F238E27FC236}">
                  <a16:creationId xmlns:a16="http://schemas.microsoft.com/office/drawing/2014/main" id="{C4F72D08-1C52-4B82-A592-4C5A7E8412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54" y="4973637"/>
              <a:ext cx="261937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-</a:t>
              </a:r>
            </a:p>
          </p:txBody>
        </p:sp>
      </p:grpSp>
      <p:grpSp>
        <p:nvGrpSpPr>
          <p:cNvPr id="57" name="Groupe 212">
            <a:extLst>
              <a:ext uri="{FF2B5EF4-FFF2-40B4-BE49-F238E27FC236}">
                <a16:creationId xmlns:a16="http://schemas.microsoft.com/office/drawing/2014/main" id="{E2793F0B-F578-4DB8-ACA0-110EA400B004}"/>
              </a:ext>
            </a:extLst>
          </p:cNvPr>
          <p:cNvGrpSpPr>
            <a:grpSpLocks/>
          </p:cNvGrpSpPr>
          <p:nvPr/>
        </p:nvGrpSpPr>
        <p:grpSpPr bwMode="auto">
          <a:xfrm>
            <a:off x="3000375" y="4909059"/>
            <a:ext cx="261938" cy="369887"/>
            <a:chOff x="5367354" y="4973637"/>
            <a:chExt cx="261937" cy="369888"/>
          </a:xfrm>
        </p:grpSpPr>
        <p:sp>
          <p:nvSpPr>
            <p:cNvPr id="58" name="Oval 103">
              <a:extLst>
                <a:ext uri="{FF2B5EF4-FFF2-40B4-BE49-F238E27FC236}">
                  <a16:creationId xmlns:a16="http://schemas.microsoft.com/office/drawing/2014/main" id="{FA01D098-D618-4EAC-82F8-F4E832084B0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97516" y="5102225"/>
              <a:ext cx="157163" cy="161925"/>
            </a:xfrm>
            <a:prstGeom prst="ellipse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59" name="ZoneTexte 94">
              <a:extLst>
                <a:ext uri="{FF2B5EF4-FFF2-40B4-BE49-F238E27FC236}">
                  <a16:creationId xmlns:a16="http://schemas.microsoft.com/office/drawing/2014/main" id="{90276497-F4BF-42C1-A6E2-65F99E79AD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54" y="4973637"/>
              <a:ext cx="261937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-</a:t>
              </a:r>
            </a:p>
          </p:txBody>
        </p:sp>
      </p:grpSp>
      <p:grpSp>
        <p:nvGrpSpPr>
          <p:cNvPr id="60" name="Groupe 212">
            <a:extLst>
              <a:ext uri="{FF2B5EF4-FFF2-40B4-BE49-F238E27FC236}">
                <a16:creationId xmlns:a16="http://schemas.microsoft.com/office/drawing/2014/main" id="{49530B89-83EE-41F8-AF79-36DF544DEFBA}"/>
              </a:ext>
            </a:extLst>
          </p:cNvPr>
          <p:cNvGrpSpPr>
            <a:grpSpLocks/>
          </p:cNvGrpSpPr>
          <p:nvPr/>
        </p:nvGrpSpPr>
        <p:grpSpPr bwMode="auto">
          <a:xfrm>
            <a:off x="3786188" y="5620259"/>
            <a:ext cx="261937" cy="369887"/>
            <a:chOff x="5367354" y="4973637"/>
            <a:chExt cx="261937" cy="369888"/>
          </a:xfrm>
        </p:grpSpPr>
        <p:sp>
          <p:nvSpPr>
            <p:cNvPr id="61" name="Oval 103">
              <a:extLst>
                <a:ext uri="{FF2B5EF4-FFF2-40B4-BE49-F238E27FC236}">
                  <a16:creationId xmlns:a16="http://schemas.microsoft.com/office/drawing/2014/main" id="{FDBDAD65-E62F-4884-8364-C047E8E617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97516" y="5102225"/>
              <a:ext cx="157163" cy="161925"/>
            </a:xfrm>
            <a:prstGeom prst="ellipse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2" name="ZoneTexte 94">
              <a:extLst>
                <a:ext uri="{FF2B5EF4-FFF2-40B4-BE49-F238E27FC236}">
                  <a16:creationId xmlns:a16="http://schemas.microsoft.com/office/drawing/2014/main" id="{CBF47645-80E9-44E9-B978-6215180B1D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54" y="4973637"/>
              <a:ext cx="261937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-</a:t>
              </a:r>
            </a:p>
          </p:txBody>
        </p:sp>
      </p:grpSp>
      <p:grpSp>
        <p:nvGrpSpPr>
          <p:cNvPr id="63" name="Groupe 212">
            <a:extLst>
              <a:ext uri="{FF2B5EF4-FFF2-40B4-BE49-F238E27FC236}">
                <a16:creationId xmlns:a16="http://schemas.microsoft.com/office/drawing/2014/main" id="{BDB35A23-72BB-4D7A-B26F-85B08B9F4B78}"/>
              </a:ext>
            </a:extLst>
          </p:cNvPr>
          <p:cNvGrpSpPr>
            <a:grpSpLocks/>
          </p:cNvGrpSpPr>
          <p:nvPr/>
        </p:nvGrpSpPr>
        <p:grpSpPr bwMode="auto">
          <a:xfrm>
            <a:off x="4440238" y="5123371"/>
            <a:ext cx="261937" cy="369888"/>
            <a:chOff x="5367354" y="4973637"/>
            <a:chExt cx="261937" cy="369888"/>
          </a:xfrm>
        </p:grpSpPr>
        <p:sp>
          <p:nvSpPr>
            <p:cNvPr id="64" name="Oval 103">
              <a:extLst>
                <a:ext uri="{FF2B5EF4-FFF2-40B4-BE49-F238E27FC236}">
                  <a16:creationId xmlns:a16="http://schemas.microsoft.com/office/drawing/2014/main" id="{09AF6ED3-D427-4AB5-A309-847C82E0BAC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97516" y="5102225"/>
              <a:ext cx="157163" cy="161925"/>
            </a:xfrm>
            <a:prstGeom prst="ellipse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5" name="ZoneTexte 94">
              <a:extLst>
                <a:ext uri="{FF2B5EF4-FFF2-40B4-BE49-F238E27FC236}">
                  <a16:creationId xmlns:a16="http://schemas.microsoft.com/office/drawing/2014/main" id="{91CD3FAB-E4F5-4673-AC0F-134135D817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54" y="4973637"/>
              <a:ext cx="261937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-</a:t>
              </a:r>
            </a:p>
          </p:txBody>
        </p:sp>
      </p:grpSp>
      <p:grpSp>
        <p:nvGrpSpPr>
          <p:cNvPr id="66" name="Groupe 212">
            <a:extLst>
              <a:ext uri="{FF2B5EF4-FFF2-40B4-BE49-F238E27FC236}">
                <a16:creationId xmlns:a16="http://schemas.microsoft.com/office/drawing/2014/main" id="{7F14A0CF-23A2-4E63-BA43-F1885734D62D}"/>
              </a:ext>
            </a:extLst>
          </p:cNvPr>
          <p:cNvGrpSpPr>
            <a:grpSpLocks/>
          </p:cNvGrpSpPr>
          <p:nvPr/>
        </p:nvGrpSpPr>
        <p:grpSpPr bwMode="auto">
          <a:xfrm>
            <a:off x="4310063" y="5804409"/>
            <a:ext cx="261937" cy="371475"/>
            <a:chOff x="5367354" y="4973637"/>
            <a:chExt cx="261937" cy="369888"/>
          </a:xfrm>
        </p:grpSpPr>
        <p:sp>
          <p:nvSpPr>
            <p:cNvPr id="67" name="Oval 103">
              <a:extLst>
                <a:ext uri="{FF2B5EF4-FFF2-40B4-BE49-F238E27FC236}">
                  <a16:creationId xmlns:a16="http://schemas.microsoft.com/office/drawing/2014/main" id="{48231795-5461-4F59-A1A5-5604C5907E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97516" y="5102225"/>
              <a:ext cx="157163" cy="161925"/>
            </a:xfrm>
            <a:prstGeom prst="ellipse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8" name="ZoneTexte 94">
              <a:extLst>
                <a:ext uri="{FF2B5EF4-FFF2-40B4-BE49-F238E27FC236}">
                  <a16:creationId xmlns:a16="http://schemas.microsoft.com/office/drawing/2014/main" id="{B8449168-0E6B-4574-918B-F83D6C0323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54" y="4973637"/>
              <a:ext cx="261937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-</a:t>
              </a:r>
            </a:p>
          </p:txBody>
        </p:sp>
      </p:grpSp>
      <p:grpSp>
        <p:nvGrpSpPr>
          <p:cNvPr id="69" name="Groupe 212">
            <a:extLst>
              <a:ext uri="{FF2B5EF4-FFF2-40B4-BE49-F238E27FC236}">
                <a16:creationId xmlns:a16="http://schemas.microsoft.com/office/drawing/2014/main" id="{9575C354-987B-4573-B1CB-F33CF8530141}"/>
              </a:ext>
            </a:extLst>
          </p:cNvPr>
          <p:cNvGrpSpPr>
            <a:grpSpLocks/>
          </p:cNvGrpSpPr>
          <p:nvPr/>
        </p:nvGrpSpPr>
        <p:grpSpPr bwMode="auto">
          <a:xfrm>
            <a:off x="3286125" y="5804409"/>
            <a:ext cx="261938" cy="371475"/>
            <a:chOff x="5367354" y="4973637"/>
            <a:chExt cx="261937" cy="369888"/>
          </a:xfrm>
        </p:grpSpPr>
        <p:sp>
          <p:nvSpPr>
            <p:cNvPr id="70" name="Oval 103">
              <a:extLst>
                <a:ext uri="{FF2B5EF4-FFF2-40B4-BE49-F238E27FC236}">
                  <a16:creationId xmlns:a16="http://schemas.microsoft.com/office/drawing/2014/main" id="{AE580CD3-DB50-45E9-A353-496CE8B2F4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97516" y="5102225"/>
              <a:ext cx="157163" cy="161925"/>
            </a:xfrm>
            <a:prstGeom prst="ellipse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71" name="ZoneTexte 94">
              <a:extLst>
                <a:ext uri="{FF2B5EF4-FFF2-40B4-BE49-F238E27FC236}">
                  <a16:creationId xmlns:a16="http://schemas.microsoft.com/office/drawing/2014/main" id="{D8EDD9E2-C0B4-4BAD-9D1E-D9286CE542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54" y="4973637"/>
              <a:ext cx="261937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-</a:t>
              </a:r>
            </a:p>
          </p:txBody>
        </p:sp>
      </p:grpSp>
      <p:grpSp>
        <p:nvGrpSpPr>
          <p:cNvPr id="72" name="Groupe 212">
            <a:extLst>
              <a:ext uri="{FF2B5EF4-FFF2-40B4-BE49-F238E27FC236}">
                <a16:creationId xmlns:a16="http://schemas.microsoft.com/office/drawing/2014/main" id="{D43BF945-064C-449B-8315-ABE59B945E7D}"/>
              </a:ext>
            </a:extLst>
          </p:cNvPr>
          <p:cNvGrpSpPr>
            <a:grpSpLocks/>
          </p:cNvGrpSpPr>
          <p:nvPr/>
        </p:nvGrpSpPr>
        <p:grpSpPr bwMode="auto">
          <a:xfrm>
            <a:off x="2857500" y="6266371"/>
            <a:ext cx="261938" cy="369888"/>
            <a:chOff x="5367354" y="4973637"/>
            <a:chExt cx="261937" cy="369888"/>
          </a:xfrm>
        </p:grpSpPr>
        <p:sp>
          <p:nvSpPr>
            <p:cNvPr id="73" name="Oval 103">
              <a:extLst>
                <a:ext uri="{FF2B5EF4-FFF2-40B4-BE49-F238E27FC236}">
                  <a16:creationId xmlns:a16="http://schemas.microsoft.com/office/drawing/2014/main" id="{1E1BBAEB-27FD-4646-9DF4-DC56053BD0D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97516" y="5102225"/>
              <a:ext cx="157163" cy="161925"/>
            </a:xfrm>
            <a:prstGeom prst="ellipse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74" name="ZoneTexte 94">
              <a:extLst>
                <a:ext uri="{FF2B5EF4-FFF2-40B4-BE49-F238E27FC236}">
                  <a16:creationId xmlns:a16="http://schemas.microsoft.com/office/drawing/2014/main" id="{BF2EDA51-398B-48AD-9398-DD6AFB08B1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54" y="4973637"/>
              <a:ext cx="261937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-</a:t>
              </a:r>
            </a:p>
          </p:txBody>
        </p:sp>
      </p:grpSp>
      <p:grpSp>
        <p:nvGrpSpPr>
          <p:cNvPr id="75" name="Groupe 212">
            <a:extLst>
              <a:ext uri="{FF2B5EF4-FFF2-40B4-BE49-F238E27FC236}">
                <a16:creationId xmlns:a16="http://schemas.microsoft.com/office/drawing/2014/main" id="{BE9D3F8C-5C9D-4903-ADD5-F99B3B7FFC8C}"/>
              </a:ext>
            </a:extLst>
          </p:cNvPr>
          <p:cNvGrpSpPr>
            <a:grpSpLocks/>
          </p:cNvGrpSpPr>
          <p:nvPr/>
        </p:nvGrpSpPr>
        <p:grpSpPr bwMode="auto">
          <a:xfrm>
            <a:off x="2786063" y="5337684"/>
            <a:ext cx="261937" cy="369887"/>
            <a:chOff x="5367354" y="4973637"/>
            <a:chExt cx="261937" cy="369888"/>
          </a:xfrm>
        </p:grpSpPr>
        <p:sp>
          <p:nvSpPr>
            <p:cNvPr id="76" name="Oval 103">
              <a:extLst>
                <a:ext uri="{FF2B5EF4-FFF2-40B4-BE49-F238E27FC236}">
                  <a16:creationId xmlns:a16="http://schemas.microsoft.com/office/drawing/2014/main" id="{56D376F0-9C3D-4FA7-9DF5-A06FA32AC4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97516" y="5102225"/>
              <a:ext cx="157163" cy="161925"/>
            </a:xfrm>
            <a:prstGeom prst="ellipse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77" name="ZoneTexte 94">
              <a:extLst>
                <a:ext uri="{FF2B5EF4-FFF2-40B4-BE49-F238E27FC236}">
                  <a16:creationId xmlns:a16="http://schemas.microsoft.com/office/drawing/2014/main" id="{B8EC642F-D94D-4CFD-8720-70A4739C95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54" y="4973637"/>
              <a:ext cx="261937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-</a:t>
              </a:r>
            </a:p>
          </p:txBody>
        </p:sp>
      </p:grpSp>
      <p:grpSp>
        <p:nvGrpSpPr>
          <p:cNvPr id="78" name="Groupe 212">
            <a:extLst>
              <a:ext uri="{FF2B5EF4-FFF2-40B4-BE49-F238E27FC236}">
                <a16:creationId xmlns:a16="http://schemas.microsoft.com/office/drawing/2014/main" id="{3E3AAE36-DC8B-4EEF-8F4D-C679A28E3537}"/>
              </a:ext>
            </a:extLst>
          </p:cNvPr>
          <p:cNvGrpSpPr>
            <a:grpSpLocks/>
          </p:cNvGrpSpPr>
          <p:nvPr/>
        </p:nvGrpSpPr>
        <p:grpSpPr bwMode="auto">
          <a:xfrm>
            <a:off x="1643063" y="5990146"/>
            <a:ext cx="261937" cy="369888"/>
            <a:chOff x="5367354" y="4973637"/>
            <a:chExt cx="261937" cy="369888"/>
          </a:xfrm>
        </p:grpSpPr>
        <p:sp>
          <p:nvSpPr>
            <p:cNvPr id="79" name="Oval 103">
              <a:extLst>
                <a:ext uri="{FF2B5EF4-FFF2-40B4-BE49-F238E27FC236}">
                  <a16:creationId xmlns:a16="http://schemas.microsoft.com/office/drawing/2014/main" id="{C4AAA984-9099-4808-8D43-EEB637CF749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97516" y="5102225"/>
              <a:ext cx="157163" cy="161925"/>
            </a:xfrm>
            <a:prstGeom prst="ellipse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80" name="ZoneTexte 94">
              <a:extLst>
                <a:ext uri="{FF2B5EF4-FFF2-40B4-BE49-F238E27FC236}">
                  <a16:creationId xmlns:a16="http://schemas.microsoft.com/office/drawing/2014/main" id="{C63D8A8C-D77A-42B0-8A46-0D04F8D66C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54" y="4973637"/>
              <a:ext cx="261937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-</a:t>
              </a:r>
            </a:p>
          </p:txBody>
        </p:sp>
      </p:grpSp>
      <p:grpSp>
        <p:nvGrpSpPr>
          <p:cNvPr id="81" name="Groupe 212">
            <a:extLst>
              <a:ext uri="{FF2B5EF4-FFF2-40B4-BE49-F238E27FC236}">
                <a16:creationId xmlns:a16="http://schemas.microsoft.com/office/drawing/2014/main" id="{F11AF493-45FF-440D-9BE6-131842AA82A9}"/>
              </a:ext>
            </a:extLst>
          </p:cNvPr>
          <p:cNvGrpSpPr>
            <a:grpSpLocks/>
          </p:cNvGrpSpPr>
          <p:nvPr/>
        </p:nvGrpSpPr>
        <p:grpSpPr bwMode="auto">
          <a:xfrm>
            <a:off x="1214438" y="6266371"/>
            <a:ext cx="261937" cy="369888"/>
            <a:chOff x="5367354" y="4973637"/>
            <a:chExt cx="261937" cy="369888"/>
          </a:xfrm>
        </p:grpSpPr>
        <p:sp>
          <p:nvSpPr>
            <p:cNvPr id="82" name="Oval 103">
              <a:extLst>
                <a:ext uri="{FF2B5EF4-FFF2-40B4-BE49-F238E27FC236}">
                  <a16:creationId xmlns:a16="http://schemas.microsoft.com/office/drawing/2014/main" id="{90C4FE0A-8EDD-4B3B-8D27-20E387CBF21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97516" y="5102225"/>
              <a:ext cx="157163" cy="161925"/>
            </a:xfrm>
            <a:prstGeom prst="ellipse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83" name="ZoneTexte 94">
              <a:extLst>
                <a:ext uri="{FF2B5EF4-FFF2-40B4-BE49-F238E27FC236}">
                  <a16:creationId xmlns:a16="http://schemas.microsoft.com/office/drawing/2014/main" id="{4C54D8AF-5258-4434-9C23-96B265BBE5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54" y="4973637"/>
              <a:ext cx="261937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-</a:t>
              </a:r>
            </a:p>
          </p:txBody>
        </p:sp>
      </p:grpSp>
      <p:grpSp>
        <p:nvGrpSpPr>
          <p:cNvPr id="84" name="Groupe 212">
            <a:extLst>
              <a:ext uri="{FF2B5EF4-FFF2-40B4-BE49-F238E27FC236}">
                <a16:creationId xmlns:a16="http://schemas.microsoft.com/office/drawing/2014/main" id="{EA1439C6-E93B-4506-9EF5-CDB44FD32FF8}"/>
              </a:ext>
            </a:extLst>
          </p:cNvPr>
          <p:cNvGrpSpPr>
            <a:grpSpLocks/>
          </p:cNvGrpSpPr>
          <p:nvPr/>
        </p:nvGrpSpPr>
        <p:grpSpPr bwMode="auto">
          <a:xfrm>
            <a:off x="500063" y="4766184"/>
            <a:ext cx="261937" cy="369887"/>
            <a:chOff x="5367354" y="4973637"/>
            <a:chExt cx="261937" cy="369888"/>
          </a:xfrm>
        </p:grpSpPr>
        <p:sp>
          <p:nvSpPr>
            <p:cNvPr id="85" name="Oval 103">
              <a:extLst>
                <a:ext uri="{FF2B5EF4-FFF2-40B4-BE49-F238E27FC236}">
                  <a16:creationId xmlns:a16="http://schemas.microsoft.com/office/drawing/2014/main" id="{AC624803-E6CE-454B-ADCA-7AD3FBEB459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97516" y="5102225"/>
              <a:ext cx="157163" cy="161925"/>
            </a:xfrm>
            <a:prstGeom prst="ellipse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86" name="ZoneTexte 94">
              <a:extLst>
                <a:ext uri="{FF2B5EF4-FFF2-40B4-BE49-F238E27FC236}">
                  <a16:creationId xmlns:a16="http://schemas.microsoft.com/office/drawing/2014/main" id="{C25D181C-8CE3-4BDE-BCEA-0348AFD3C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54" y="4973637"/>
              <a:ext cx="261937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-</a:t>
              </a:r>
            </a:p>
          </p:txBody>
        </p:sp>
      </p:grpSp>
      <p:grpSp>
        <p:nvGrpSpPr>
          <p:cNvPr id="87" name="Groupe 212">
            <a:extLst>
              <a:ext uri="{FF2B5EF4-FFF2-40B4-BE49-F238E27FC236}">
                <a16:creationId xmlns:a16="http://schemas.microsoft.com/office/drawing/2014/main" id="{E564BF24-3D8A-47AF-86AD-82FFDA7D2736}"/>
              </a:ext>
            </a:extLst>
          </p:cNvPr>
          <p:cNvGrpSpPr>
            <a:grpSpLocks/>
          </p:cNvGrpSpPr>
          <p:nvPr/>
        </p:nvGrpSpPr>
        <p:grpSpPr bwMode="auto">
          <a:xfrm>
            <a:off x="4440238" y="4694746"/>
            <a:ext cx="261937" cy="369888"/>
            <a:chOff x="5367354" y="4973637"/>
            <a:chExt cx="261937" cy="369888"/>
          </a:xfrm>
        </p:grpSpPr>
        <p:sp>
          <p:nvSpPr>
            <p:cNvPr id="88" name="Oval 103">
              <a:extLst>
                <a:ext uri="{FF2B5EF4-FFF2-40B4-BE49-F238E27FC236}">
                  <a16:creationId xmlns:a16="http://schemas.microsoft.com/office/drawing/2014/main" id="{4BCFE2AE-FA6B-4DE4-8FA7-F419187DD2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97516" y="5102225"/>
              <a:ext cx="157163" cy="161925"/>
            </a:xfrm>
            <a:prstGeom prst="ellipse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89" name="ZoneTexte 94">
              <a:extLst>
                <a:ext uri="{FF2B5EF4-FFF2-40B4-BE49-F238E27FC236}">
                  <a16:creationId xmlns:a16="http://schemas.microsoft.com/office/drawing/2014/main" id="{58E0A177-4C1C-4987-9D24-2411E2F316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54" y="4973637"/>
              <a:ext cx="261937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-</a:t>
              </a:r>
            </a:p>
          </p:txBody>
        </p:sp>
      </p:grpSp>
      <p:grpSp>
        <p:nvGrpSpPr>
          <p:cNvPr id="90" name="Groupe 212">
            <a:extLst>
              <a:ext uri="{FF2B5EF4-FFF2-40B4-BE49-F238E27FC236}">
                <a16:creationId xmlns:a16="http://schemas.microsoft.com/office/drawing/2014/main" id="{ABCC04C5-47DE-4F13-BA65-590073F6EA1B}"/>
              </a:ext>
            </a:extLst>
          </p:cNvPr>
          <p:cNvGrpSpPr>
            <a:grpSpLocks/>
          </p:cNvGrpSpPr>
          <p:nvPr/>
        </p:nvGrpSpPr>
        <p:grpSpPr bwMode="auto">
          <a:xfrm>
            <a:off x="642938" y="5620259"/>
            <a:ext cx="261937" cy="369887"/>
            <a:chOff x="5367354" y="4973637"/>
            <a:chExt cx="261937" cy="369888"/>
          </a:xfrm>
        </p:grpSpPr>
        <p:sp>
          <p:nvSpPr>
            <p:cNvPr id="91" name="Oval 103">
              <a:extLst>
                <a:ext uri="{FF2B5EF4-FFF2-40B4-BE49-F238E27FC236}">
                  <a16:creationId xmlns:a16="http://schemas.microsoft.com/office/drawing/2014/main" id="{804C258B-B4F8-4412-A33A-0BC7D2FBE1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97516" y="5102225"/>
              <a:ext cx="157163" cy="161925"/>
            </a:xfrm>
            <a:prstGeom prst="ellipse">
              <a:avLst/>
            </a:prstGeom>
            <a:solidFill>
              <a:srgbClr val="FF66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92" name="ZoneTexte 94">
              <a:extLst>
                <a:ext uri="{FF2B5EF4-FFF2-40B4-BE49-F238E27FC236}">
                  <a16:creationId xmlns:a16="http://schemas.microsoft.com/office/drawing/2014/main" id="{FB4FFB85-89B0-4A97-B6A9-41476E8FAF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54" y="4973637"/>
              <a:ext cx="261937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-</a:t>
              </a:r>
            </a:p>
          </p:txBody>
        </p:sp>
      </p:grpSp>
      <p:grpSp>
        <p:nvGrpSpPr>
          <p:cNvPr id="93" name="Groupe 269">
            <a:extLst>
              <a:ext uri="{FF2B5EF4-FFF2-40B4-BE49-F238E27FC236}">
                <a16:creationId xmlns:a16="http://schemas.microsoft.com/office/drawing/2014/main" id="{FDA027F2-E86A-43C2-B2B5-A723D353EB88}"/>
              </a:ext>
            </a:extLst>
          </p:cNvPr>
          <p:cNvGrpSpPr>
            <a:grpSpLocks/>
          </p:cNvGrpSpPr>
          <p:nvPr/>
        </p:nvGrpSpPr>
        <p:grpSpPr bwMode="auto">
          <a:xfrm>
            <a:off x="3214688" y="4766184"/>
            <a:ext cx="319087" cy="369887"/>
            <a:chOff x="5076859" y="1643044"/>
            <a:chExt cx="319088" cy="369888"/>
          </a:xfrm>
        </p:grpSpPr>
        <p:sp>
          <p:nvSpPr>
            <p:cNvPr id="94" name="Oval 106">
              <a:extLst>
                <a:ext uri="{FF2B5EF4-FFF2-40B4-BE49-F238E27FC236}">
                  <a16:creationId xmlns:a16="http://schemas.microsoft.com/office/drawing/2014/main" id="{C9C0AFCD-75C2-44C7-A2E4-BFC0FE150AC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53059" y="1755757"/>
              <a:ext cx="157163" cy="158750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95" name="ZoneTexte 66">
              <a:extLst>
                <a:ext uri="{FF2B5EF4-FFF2-40B4-BE49-F238E27FC236}">
                  <a16:creationId xmlns:a16="http://schemas.microsoft.com/office/drawing/2014/main" id="{CB55A055-614B-4379-991D-C22D8E6EAB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76859" y="1643044"/>
              <a:ext cx="319088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+</a:t>
              </a:r>
            </a:p>
          </p:txBody>
        </p:sp>
      </p:grpSp>
      <p:grpSp>
        <p:nvGrpSpPr>
          <p:cNvPr id="96" name="Groupe 270">
            <a:extLst>
              <a:ext uri="{FF2B5EF4-FFF2-40B4-BE49-F238E27FC236}">
                <a16:creationId xmlns:a16="http://schemas.microsoft.com/office/drawing/2014/main" id="{3214FF49-A2AA-4FC0-A4A5-6F3BC2816083}"/>
              </a:ext>
            </a:extLst>
          </p:cNvPr>
          <p:cNvGrpSpPr>
            <a:grpSpLocks/>
          </p:cNvGrpSpPr>
          <p:nvPr/>
        </p:nvGrpSpPr>
        <p:grpSpPr bwMode="auto">
          <a:xfrm>
            <a:off x="1785938" y="4551871"/>
            <a:ext cx="319087" cy="369888"/>
            <a:chOff x="5076859" y="1643044"/>
            <a:chExt cx="319088" cy="369888"/>
          </a:xfrm>
        </p:grpSpPr>
        <p:sp>
          <p:nvSpPr>
            <p:cNvPr id="97" name="Oval 106">
              <a:extLst>
                <a:ext uri="{FF2B5EF4-FFF2-40B4-BE49-F238E27FC236}">
                  <a16:creationId xmlns:a16="http://schemas.microsoft.com/office/drawing/2014/main" id="{A3368DC0-06AC-43F4-95CE-D9E573BF2B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53059" y="1755757"/>
              <a:ext cx="157163" cy="158750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98" name="ZoneTexte 66">
              <a:extLst>
                <a:ext uri="{FF2B5EF4-FFF2-40B4-BE49-F238E27FC236}">
                  <a16:creationId xmlns:a16="http://schemas.microsoft.com/office/drawing/2014/main" id="{C478B47D-827B-43B4-98DE-F350CC1E1A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76859" y="1643044"/>
              <a:ext cx="319088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+</a:t>
              </a:r>
            </a:p>
          </p:txBody>
        </p:sp>
      </p:grpSp>
      <p:grpSp>
        <p:nvGrpSpPr>
          <p:cNvPr id="99" name="Groupe 273">
            <a:extLst>
              <a:ext uri="{FF2B5EF4-FFF2-40B4-BE49-F238E27FC236}">
                <a16:creationId xmlns:a16="http://schemas.microsoft.com/office/drawing/2014/main" id="{9725AFA5-1678-495B-B61C-C811778C299C}"/>
              </a:ext>
            </a:extLst>
          </p:cNvPr>
          <p:cNvGrpSpPr>
            <a:grpSpLocks/>
          </p:cNvGrpSpPr>
          <p:nvPr/>
        </p:nvGrpSpPr>
        <p:grpSpPr bwMode="auto">
          <a:xfrm>
            <a:off x="4252913" y="6266371"/>
            <a:ext cx="319087" cy="369888"/>
            <a:chOff x="5076859" y="1643044"/>
            <a:chExt cx="319088" cy="369888"/>
          </a:xfrm>
        </p:grpSpPr>
        <p:sp>
          <p:nvSpPr>
            <p:cNvPr id="100" name="Oval 106">
              <a:extLst>
                <a:ext uri="{FF2B5EF4-FFF2-40B4-BE49-F238E27FC236}">
                  <a16:creationId xmlns:a16="http://schemas.microsoft.com/office/drawing/2014/main" id="{C028B3CA-C761-4789-85F0-C55DF4601E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53059" y="1755757"/>
              <a:ext cx="157163" cy="158750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101" name="ZoneTexte 66">
              <a:extLst>
                <a:ext uri="{FF2B5EF4-FFF2-40B4-BE49-F238E27FC236}">
                  <a16:creationId xmlns:a16="http://schemas.microsoft.com/office/drawing/2014/main" id="{9AD2D6D8-DB61-4F67-A2B0-37D3CBFA15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76859" y="1643044"/>
              <a:ext cx="319088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+</a:t>
              </a:r>
            </a:p>
          </p:txBody>
        </p:sp>
      </p:grpSp>
      <p:grpSp>
        <p:nvGrpSpPr>
          <p:cNvPr id="102" name="Groupe 276">
            <a:extLst>
              <a:ext uri="{FF2B5EF4-FFF2-40B4-BE49-F238E27FC236}">
                <a16:creationId xmlns:a16="http://schemas.microsoft.com/office/drawing/2014/main" id="{0F334D3B-E3BC-452F-8D13-2F9982752356}"/>
              </a:ext>
            </a:extLst>
          </p:cNvPr>
          <p:cNvGrpSpPr>
            <a:grpSpLocks/>
          </p:cNvGrpSpPr>
          <p:nvPr/>
        </p:nvGrpSpPr>
        <p:grpSpPr bwMode="auto">
          <a:xfrm>
            <a:off x="3500438" y="5266246"/>
            <a:ext cx="319087" cy="369888"/>
            <a:chOff x="5076859" y="1643044"/>
            <a:chExt cx="319088" cy="369888"/>
          </a:xfrm>
        </p:grpSpPr>
        <p:sp>
          <p:nvSpPr>
            <p:cNvPr id="103" name="Oval 106">
              <a:extLst>
                <a:ext uri="{FF2B5EF4-FFF2-40B4-BE49-F238E27FC236}">
                  <a16:creationId xmlns:a16="http://schemas.microsoft.com/office/drawing/2014/main" id="{C9A73ACE-B2CD-4C31-8940-11661F0FCFA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153059" y="1755757"/>
              <a:ext cx="157163" cy="158750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104" name="ZoneTexte 66">
              <a:extLst>
                <a:ext uri="{FF2B5EF4-FFF2-40B4-BE49-F238E27FC236}">
                  <a16:creationId xmlns:a16="http://schemas.microsoft.com/office/drawing/2014/main" id="{39F985E1-F8CC-40C1-8A0B-002D996CB5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76859" y="1643044"/>
              <a:ext cx="319088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+</a:t>
              </a:r>
            </a:p>
          </p:txBody>
        </p:sp>
      </p:grpSp>
      <p:grpSp>
        <p:nvGrpSpPr>
          <p:cNvPr id="105" name="Groupe 289">
            <a:extLst>
              <a:ext uri="{FF2B5EF4-FFF2-40B4-BE49-F238E27FC236}">
                <a16:creationId xmlns:a16="http://schemas.microsoft.com/office/drawing/2014/main" id="{26671E53-7003-41F6-8AF7-5D6E1D495256}"/>
              </a:ext>
            </a:extLst>
          </p:cNvPr>
          <p:cNvGrpSpPr>
            <a:grpSpLocks/>
          </p:cNvGrpSpPr>
          <p:nvPr/>
        </p:nvGrpSpPr>
        <p:grpSpPr bwMode="auto">
          <a:xfrm>
            <a:off x="1357313" y="5123371"/>
            <a:ext cx="319087" cy="368300"/>
            <a:chOff x="5229259" y="1887519"/>
            <a:chExt cx="319088" cy="368300"/>
          </a:xfrm>
        </p:grpSpPr>
        <p:sp>
          <p:nvSpPr>
            <p:cNvPr id="106" name="Oval 116">
              <a:extLst>
                <a:ext uri="{FF2B5EF4-FFF2-40B4-BE49-F238E27FC236}">
                  <a16:creationId xmlns:a16="http://schemas.microsoft.com/office/drawing/2014/main" id="{5DC320D3-C55E-4E0A-9DE1-6A1BC6AD21C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14984" y="1981182"/>
              <a:ext cx="157163" cy="16351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107" name="ZoneTexte 67">
              <a:extLst>
                <a:ext uri="{FF2B5EF4-FFF2-40B4-BE49-F238E27FC236}">
                  <a16:creationId xmlns:a16="http://schemas.microsoft.com/office/drawing/2014/main" id="{5FF030DF-2061-41F8-9291-F1FB27D730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9259" y="1887519"/>
              <a:ext cx="319088" cy="3683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+</a:t>
              </a:r>
            </a:p>
          </p:txBody>
        </p:sp>
      </p:grpSp>
      <p:grpSp>
        <p:nvGrpSpPr>
          <p:cNvPr id="108" name="Groupe 292">
            <a:extLst>
              <a:ext uri="{FF2B5EF4-FFF2-40B4-BE49-F238E27FC236}">
                <a16:creationId xmlns:a16="http://schemas.microsoft.com/office/drawing/2014/main" id="{497696C2-6AE7-4A17-8132-7EB51B635BE5}"/>
              </a:ext>
            </a:extLst>
          </p:cNvPr>
          <p:cNvGrpSpPr>
            <a:grpSpLocks/>
          </p:cNvGrpSpPr>
          <p:nvPr/>
        </p:nvGrpSpPr>
        <p:grpSpPr bwMode="auto">
          <a:xfrm>
            <a:off x="1857375" y="6266371"/>
            <a:ext cx="319088" cy="368300"/>
            <a:chOff x="5229259" y="1887519"/>
            <a:chExt cx="319088" cy="368300"/>
          </a:xfrm>
        </p:grpSpPr>
        <p:sp>
          <p:nvSpPr>
            <p:cNvPr id="109" name="Oval 116">
              <a:extLst>
                <a:ext uri="{FF2B5EF4-FFF2-40B4-BE49-F238E27FC236}">
                  <a16:creationId xmlns:a16="http://schemas.microsoft.com/office/drawing/2014/main" id="{9DA07CEB-3019-4C8D-9F41-E51E82E6573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14984" y="1981182"/>
              <a:ext cx="157163" cy="16351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110" name="ZoneTexte 67">
              <a:extLst>
                <a:ext uri="{FF2B5EF4-FFF2-40B4-BE49-F238E27FC236}">
                  <a16:creationId xmlns:a16="http://schemas.microsoft.com/office/drawing/2014/main" id="{EC786AFC-5E86-46C4-AD96-3823A4E639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9259" y="1887519"/>
              <a:ext cx="319088" cy="3683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+</a:t>
              </a:r>
            </a:p>
          </p:txBody>
        </p:sp>
      </p:grpSp>
      <p:grpSp>
        <p:nvGrpSpPr>
          <p:cNvPr id="111" name="Groupe 295">
            <a:extLst>
              <a:ext uri="{FF2B5EF4-FFF2-40B4-BE49-F238E27FC236}">
                <a16:creationId xmlns:a16="http://schemas.microsoft.com/office/drawing/2014/main" id="{68A7AAF9-7700-4871-9506-CB8C69731353}"/>
              </a:ext>
            </a:extLst>
          </p:cNvPr>
          <p:cNvGrpSpPr>
            <a:grpSpLocks/>
          </p:cNvGrpSpPr>
          <p:nvPr/>
        </p:nvGrpSpPr>
        <p:grpSpPr bwMode="auto">
          <a:xfrm>
            <a:off x="428625" y="5621846"/>
            <a:ext cx="319088" cy="368300"/>
            <a:chOff x="5229259" y="1887519"/>
            <a:chExt cx="319088" cy="368300"/>
          </a:xfrm>
        </p:grpSpPr>
        <p:sp>
          <p:nvSpPr>
            <p:cNvPr id="112" name="Oval 116">
              <a:extLst>
                <a:ext uri="{FF2B5EF4-FFF2-40B4-BE49-F238E27FC236}">
                  <a16:creationId xmlns:a16="http://schemas.microsoft.com/office/drawing/2014/main" id="{411FF5FE-AAA4-4F8C-9C8D-2720878628F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14984" y="1981182"/>
              <a:ext cx="157163" cy="16351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113" name="ZoneTexte 67">
              <a:extLst>
                <a:ext uri="{FF2B5EF4-FFF2-40B4-BE49-F238E27FC236}">
                  <a16:creationId xmlns:a16="http://schemas.microsoft.com/office/drawing/2014/main" id="{26ABF48A-A2A7-4645-A11C-E76C0B024B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9259" y="1887519"/>
              <a:ext cx="319088" cy="3683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+</a:t>
              </a:r>
            </a:p>
          </p:txBody>
        </p:sp>
      </p:grpSp>
      <p:grpSp>
        <p:nvGrpSpPr>
          <p:cNvPr id="114" name="Groupe 298">
            <a:extLst>
              <a:ext uri="{FF2B5EF4-FFF2-40B4-BE49-F238E27FC236}">
                <a16:creationId xmlns:a16="http://schemas.microsoft.com/office/drawing/2014/main" id="{09262EC5-7C8F-4E71-8C3A-AA8867346E62}"/>
              </a:ext>
            </a:extLst>
          </p:cNvPr>
          <p:cNvGrpSpPr>
            <a:grpSpLocks/>
          </p:cNvGrpSpPr>
          <p:nvPr/>
        </p:nvGrpSpPr>
        <p:grpSpPr bwMode="auto">
          <a:xfrm>
            <a:off x="4411663" y="5266246"/>
            <a:ext cx="320675" cy="368300"/>
            <a:chOff x="5229259" y="1887519"/>
            <a:chExt cx="319088" cy="368300"/>
          </a:xfrm>
        </p:grpSpPr>
        <p:sp>
          <p:nvSpPr>
            <p:cNvPr id="115" name="Oval 116">
              <a:extLst>
                <a:ext uri="{FF2B5EF4-FFF2-40B4-BE49-F238E27FC236}">
                  <a16:creationId xmlns:a16="http://schemas.microsoft.com/office/drawing/2014/main" id="{E4ECFAFF-1DE2-4E7C-95BD-D5C46DC8BD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14984" y="1981182"/>
              <a:ext cx="157163" cy="16351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116" name="ZoneTexte 67">
              <a:extLst>
                <a:ext uri="{FF2B5EF4-FFF2-40B4-BE49-F238E27FC236}">
                  <a16:creationId xmlns:a16="http://schemas.microsoft.com/office/drawing/2014/main" id="{E2ECC3E3-737B-41EC-A229-4F58BCEAE3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9259" y="1887519"/>
              <a:ext cx="319088" cy="3683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+</a:t>
              </a:r>
            </a:p>
          </p:txBody>
        </p:sp>
      </p:grpSp>
      <p:grpSp>
        <p:nvGrpSpPr>
          <p:cNvPr id="117" name="Groupe 301">
            <a:extLst>
              <a:ext uri="{FF2B5EF4-FFF2-40B4-BE49-F238E27FC236}">
                <a16:creationId xmlns:a16="http://schemas.microsoft.com/office/drawing/2014/main" id="{655446C7-325D-41A2-A03A-EDDBB55A2F90}"/>
              </a:ext>
            </a:extLst>
          </p:cNvPr>
          <p:cNvGrpSpPr>
            <a:grpSpLocks/>
          </p:cNvGrpSpPr>
          <p:nvPr/>
        </p:nvGrpSpPr>
        <p:grpSpPr bwMode="auto">
          <a:xfrm>
            <a:off x="2071688" y="5409121"/>
            <a:ext cx="319087" cy="368300"/>
            <a:chOff x="5229259" y="1887519"/>
            <a:chExt cx="319088" cy="368300"/>
          </a:xfrm>
        </p:grpSpPr>
        <p:sp>
          <p:nvSpPr>
            <p:cNvPr id="118" name="Oval 116">
              <a:extLst>
                <a:ext uri="{FF2B5EF4-FFF2-40B4-BE49-F238E27FC236}">
                  <a16:creationId xmlns:a16="http://schemas.microsoft.com/office/drawing/2014/main" id="{F8E61894-AD0B-432A-BEF3-8CEEF6C373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14984" y="1981182"/>
              <a:ext cx="157163" cy="16351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119" name="ZoneTexte 67">
              <a:extLst>
                <a:ext uri="{FF2B5EF4-FFF2-40B4-BE49-F238E27FC236}">
                  <a16:creationId xmlns:a16="http://schemas.microsoft.com/office/drawing/2014/main" id="{DEAD096B-3406-4533-A15C-0973908965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9259" y="1887519"/>
              <a:ext cx="319088" cy="3683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+</a:t>
              </a:r>
            </a:p>
          </p:txBody>
        </p:sp>
      </p:grpSp>
      <p:grpSp>
        <p:nvGrpSpPr>
          <p:cNvPr id="120" name="Groupe 304">
            <a:extLst>
              <a:ext uri="{FF2B5EF4-FFF2-40B4-BE49-F238E27FC236}">
                <a16:creationId xmlns:a16="http://schemas.microsoft.com/office/drawing/2014/main" id="{E99153F6-4E72-4115-B961-C8979B7C3A7C}"/>
              </a:ext>
            </a:extLst>
          </p:cNvPr>
          <p:cNvGrpSpPr>
            <a:grpSpLocks/>
          </p:cNvGrpSpPr>
          <p:nvPr/>
        </p:nvGrpSpPr>
        <p:grpSpPr bwMode="auto">
          <a:xfrm>
            <a:off x="2571750" y="5990146"/>
            <a:ext cx="319088" cy="368300"/>
            <a:chOff x="5229259" y="1887519"/>
            <a:chExt cx="319088" cy="368300"/>
          </a:xfrm>
        </p:grpSpPr>
        <p:sp>
          <p:nvSpPr>
            <p:cNvPr id="121" name="Oval 116">
              <a:extLst>
                <a:ext uri="{FF2B5EF4-FFF2-40B4-BE49-F238E27FC236}">
                  <a16:creationId xmlns:a16="http://schemas.microsoft.com/office/drawing/2014/main" id="{03144F29-DEE7-462C-8A50-3F27F3DC575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14984" y="1981182"/>
              <a:ext cx="157163" cy="16351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122" name="ZoneTexte 67">
              <a:extLst>
                <a:ext uri="{FF2B5EF4-FFF2-40B4-BE49-F238E27FC236}">
                  <a16:creationId xmlns:a16="http://schemas.microsoft.com/office/drawing/2014/main" id="{3707E8FB-77EA-46A4-A8EF-5D2B74F98C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9259" y="1887519"/>
              <a:ext cx="319088" cy="3683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+</a:t>
              </a:r>
            </a:p>
          </p:txBody>
        </p:sp>
      </p:grpSp>
      <p:grpSp>
        <p:nvGrpSpPr>
          <p:cNvPr id="123" name="Groupe 307">
            <a:extLst>
              <a:ext uri="{FF2B5EF4-FFF2-40B4-BE49-F238E27FC236}">
                <a16:creationId xmlns:a16="http://schemas.microsoft.com/office/drawing/2014/main" id="{BDE5D82D-1B78-407D-A20C-4D08398079E0}"/>
              </a:ext>
            </a:extLst>
          </p:cNvPr>
          <p:cNvGrpSpPr>
            <a:grpSpLocks/>
          </p:cNvGrpSpPr>
          <p:nvPr/>
        </p:nvGrpSpPr>
        <p:grpSpPr bwMode="auto">
          <a:xfrm>
            <a:off x="642938" y="6266371"/>
            <a:ext cx="319087" cy="368300"/>
            <a:chOff x="5229259" y="1887519"/>
            <a:chExt cx="319088" cy="368300"/>
          </a:xfrm>
        </p:grpSpPr>
        <p:sp>
          <p:nvSpPr>
            <p:cNvPr id="124" name="Oval 116">
              <a:extLst>
                <a:ext uri="{FF2B5EF4-FFF2-40B4-BE49-F238E27FC236}">
                  <a16:creationId xmlns:a16="http://schemas.microsoft.com/office/drawing/2014/main" id="{81CAF344-BAC3-4FFC-9D80-279FBCCD4D3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14984" y="1981182"/>
              <a:ext cx="157163" cy="16351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125" name="ZoneTexte 67">
              <a:extLst>
                <a:ext uri="{FF2B5EF4-FFF2-40B4-BE49-F238E27FC236}">
                  <a16:creationId xmlns:a16="http://schemas.microsoft.com/office/drawing/2014/main" id="{93B1FFE2-F5C5-4862-A77A-C00D67AE84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9259" y="1887519"/>
              <a:ext cx="319088" cy="3683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+</a:t>
              </a:r>
            </a:p>
          </p:txBody>
        </p:sp>
      </p:grpSp>
      <p:grpSp>
        <p:nvGrpSpPr>
          <p:cNvPr id="126" name="Groupe 310">
            <a:extLst>
              <a:ext uri="{FF2B5EF4-FFF2-40B4-BE49-F238E27FC236}">
                <a16:creationId xmlns:a16="http://schemas.microsoft.com/office/drawing/2014/main" id="{0CD1CCFE-9AFF-4F49-8AC1-56CDDB32C716}"/>
              </a:ext>
            </a:extLst>
          </p:cNvPr>
          <p:cNvGrpSpPr>
            <a:grpSpLocks/>
          </p:cNvGrpSpPr>
          <p:nvPr/>
        </p:nvGrpSpPr>
        <p:grpSpPr bwMode="auto">
          <a:xfrm>
            <a:off x="714375" y="4694746"/>
            <a:ext cx="319088" cy="368300"/>
            <a:chOff x="5229259" y="1887519"/>
            <a:chExt cx="319088" cy="368300"/>
          </a:xfrm>
        </p:grpSpPr>
        <p:sp>
          <p:nvSpPr>
            <p:cNvPr id="127" name="Oval 116">
              <a:extLst>
                <a:ext uri="{FF2B5EF4-FFF2-40B4-BE49-F238E27FC236}">
                  <a16:creationId xmlns:a16="http://schemas.microsoft.com/office/drawing/2014/main" id="{83751085-04B6-4021-A976-01E698CEBAE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14984" y="1981182"/>
              <a:ext cx="157163" cy="16351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128" name="ZoneTexte 67">
              <a:extLst>
                <a:ext uri="{FF2B5EF4-FFF2-40B4-BE49-F238E27FC236}">
                  <a16:creationId xmlns:a16="http://schemas.microsoft.com/office/drawing/2014/main" id="{5305F671-1824-4CC8-90FA-4ACB547ED0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9259" y="1887519"/>
              <a:ext cx="319088" cy="3683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+</a:t>
              </a:r>
            </a:p>
          </p:txBody>
        </p:sp>
      </p:grpSp>
      <p:grpSp>
        <p:nvGrpSpPr>
          <p:cNvPr id="129" name="Groupe 313">
            <a:extLst>
              <a:ext uri="{FF2B5EF4-FFF2-40B4-BE49-F238E27FC236}">
                <a16:creationId xmlns:a16="http://schemas.microsoft.com/office/drawing/2014/main" id="{01195682-BED3-4C09-B744-44C3E69CB89B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4909059"/>
            <a:ext cx="319088" cy="368300"/>
            <a:chOff x="5229259" y="1887519"/>
            <a:chExt cx="319088" cy="368300"/>
          </a:xfrm>
        </p:grpSpPr>
        <p:sp>
          <p:nvSpPr>
            <p:cNvPr id="130" name="Oval 116">
              <a:extLst>
                <a:ext uri="{FF2B5EF4-FFF2-40B4-BE49-F238E27FC236}">
                  <a16:creationId xmlns:a16="http://schemas.microsoft.com/office/drawing/2014/main" id="{059F2641-7CDF-4865-8992-B1CDAD25A57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14984" y="1981182"/>
              <a:ext cx="157163" cy="16351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131" name="ZoneTexte 67">
              <a:extLst>
                <a:ext uri="{FF2B5EF4-FFF2-40B4-BE49-F238E27FC236}">
                  <a16:creationId xmlns:a16="http://schemas.microsoft.com/office/drawing/2014/main" id="{4BD68DE6-16F7-4496-8272-62B8683AC1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9259" y="1887519"/>
              <a:ext cx="319088" cy="3683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+</a:t>
              </a:r>
            </a:p>
          </p:txBody>
        </p:sp>
      </p:grpSp>
      <p:grpSp>
        <p:nvGrpSpPr>
          <p:cNvPr id="132" name="Groupe 316">
            <a:extLst>
              <a:ext uri="{FF2B5EF4-FFF2-40B4-BE49-F238E27FC236}">
                <a16:creationId xmlns:a16="http://schemas.microsoft.com/office/drawing/2014/main" id="{435B2DA2-E61B-4B9E-AA72-AB6D113AECED}"/>
              </a:ext>
            </a:extLst>
          </p:cNvPr>
          <p:cNvGrpSpPr>
            <a:grpSpLocks/>
          </p:cNvGrpSpPr>
          <p:nvPr/>
        </p:nvGrpSpPr>
        <p:grpSpPr bwMode="auto">
          <a:xfrm>
            <a:off x="1071563" y="5621846"/>
            <a:ext cx="319087" cy="368300"/>
            <a:chOff x="5229259" y="1887519"/>
            <a:chExt cx="319088" cy="368300"/>
          </a:xfrm>
        </p:grpSpPr>
        <p:sp>
          <p:nvSpPr>
            <p:cNvPr id="133" name="Oval 116">
              <a:extLst>
                <a:ext uri="{FF2B5EF4-FFF2-40B4-BE49-F238E27FC236}">
                  <a16:creationId xmlns:a16="http://schemas.microsoft.com/office/drawing/2014/main" id="{D0F4412E-1511-4984-9468-F6E5D95F06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14984" y="1981182"/>
              <a:ext cx="157163" cy="16351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134" name="ZoneTexte 67">
              <a:extLst>
                <a:ext uri="{FF2B5EF4-FFF2-40B4-BE49-F238E27FC236}">
                  <a16:creationId xmlns:a16="http://schemas.microsoft.com/office/drawing/2014/main" id="{00884E1F-8353-48E6-A90E-5DEDCD4A2D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9259" y="1887519"/>
              <a:ext cx="319088" cy="3683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+</a:t>
              </a:r>
            </a:p>
          </p:txBody>
        </p:sp>
      </p:grpSp>
      <p:grpSp>
        <p:nvGrpSpPr>
          <p:cNvPr id="135" name="Groupe 319">
            <a:extLst>
              <a:ext uri="{FF2B5EF4-FFF2-40B4-BE49-F238E27FC236}">
                <a16:creationId xmlns:a16="http://schemas.microsoft.com/office/drawing/2014/main" id="{E240A20A-5869-4CB4-A600-701C78910C40}"/>
              </a:ext>
            </a:extLst>
          </p:cNvPr>
          <p:cNvGrpSpPr>
            <a:grpSpLocks/>
          </p:cNvGrpSpPr>
          <p:nvPr/>
        </p:nvGrpSpPr>
        <p:grpSpPr bwMode="auto">
          <a:xfrm>
            <a:off x="2714625" y="5409121"/>
            <a:ext cx="319088" cy="368300"/>
            <a:chOff x="5229259" y="1887519"/>
            <a:chExt cx="319088" cy="368300"/>
          </a:xfrm>
        </p:grpSpPr>
        <p:sp>
          <p:nvSpPr>
            <p:cNvPr id="136" name="Oval 116">
              <a:extLst>
                <a:ext uri="{FF2B5EF4-FFF2-40B4-BE49-F238E27FC236}">
                  <a16:creationId xmlns:a16="http://schemas.microsoft.com/office/drawing/2014/main" id="{83DFDD24-5E19-4B89-9FA6-BD8CDCA529D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14984" y="1981182"/>
              <a:ext cx="157163" cy="16351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137" name="ZoneTexte 67">
              <a:extLst>
                <a:ext uri="{FF2B5EF4-FFF2-40B4-BE49-F238E27FC236}">
                  <a16:creationId xmlns:a16="http://schemas.microsoft.com/office/drawing/2014/main" id="{FE3C4C54-F005-46F1-9062-91F5CD5EC5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9259" y="1887519"/>
              <a:ext cx="319088" cy="3683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+</a:t>
              </a:r>
            </a:p>
          </p:txBody>
        </p:sp>
      </p:grpSp>
      <p:grpSp>
        <p:nvGrpSpPr>
          <p:cNvPr id="138" name="Groupe 322">
            <a:extLst>
              <a:ext uri="{FF2B5EF4-FFF2-40B4-BE49-F238E27FC236}">
                <a16:creationId xmlns:a16="http://schemas.microsoft.com/office/drawing/2014/main" id="{CB292ED0-0593-4A84-B770-901086C2E636}"/>
              </a:ext>
            </a:extLst>
          </p:cNvPr>
          <p:cNvGrpSpPr>
            <a:grpSpLocks/>
          </p:cNvGrpSpPr>
          <p:nvPr/>
        </p:nvGrpSpPr>
        <p:grpSpPr bwMode="auto">
          <a:xfrm>
            <a:off x="3214688" y="5990146"/>
            <a:ext cx="319087" cy="368300"/>
            <a:chOff x="5229259" y="1887519"/>
            <a:chExt cx="319088" cy="368300"/>
          </a:xfrm>
        </p:grpSpPr>
        <p:sp>
          <p:nvSpPr>
            <p:cNvPr id="139" name="Oval 116">
              <a:extLst>
                <a:ext uri="{FF2B5EF4-FFF2-40B4-BE49-F238E27FC236}">
                  <a16:creationId xmlns:a16="http://schemas.microsoft.com/office/drawing/2014/main" id="{D24DE93D-59BC-4AF3-BDE2-C8C21A8DF5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14984" y="1981182"/>
              <a:ext cx="157163" cy="16351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140" name="ZoneTexte 67">
              <a:extLst>
                <a:ext uri="{FF2B5EF4-FFF2-40B4-BE49-F238E27FC236}">
                  <a16:creationId xmlns:a16="http://schemas.microsoft.com/office/drawing/2014/main" id="{B1B00E13-33DF-4F33-88AB-07CE46D0C9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9259" y="1887519"/>
              <a:ext cx="319088" cy="3683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+</a:t>
              </a:r>
            </a:p>
          </p:txBody>
        </p:sp>
      </p:grpSp>
      <p:grpSp>
        <p:nvGrpSpPr>
          <p:cNvPr id="141" name="Groupe 325">
            <a:extLst>
              <a:ext uri="{FF2B5EF4-FFF2-40B4-BE49-F238E27FC236}">
                <a16:creationId xmlns:a16="http://schemas.microsoft.com/office/drawing/2014/main" id="{B0BD6170-8EFB-46F7-91F3-2D6323B99BAB}"/>
              </a:ext>
            </a:extLst>
          </p:cNvPr>
          <p:cNvGrpSpPr>
            <a:grpSpLocks/>
          </p:cNvGrpSpPr>
          <p:nvPr/>
        </p:nvGrpSpPr>
        <p:grpSpPr bwMode="auto">
          <a:xfrm>
            <a:off x="2357438" y="6337809"/>
            <a:ext cx="319087" cy="368300"/>
            <a:chOff x="5229259" y="1887519"/>
            <a:chExt cx="319088" cy="368300"/>
          </a:xfrm>
        </p:grpSpPr>
        <p:sp>
          <p:nvSpPr>
            <p:cNvPr id="142" name="Oval 116">
              <a:extLst>
                <a:ext uri="{FF2B5EF4-FFF2-40B4-BE49-F238E27FC236}">
                  <a16:creationId xmlns:a16="http://schemas.microsoft.com/office/drawing/2014/main" id="{A2199C73-247D-4E35-83D5-C0E528C426B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14984" y="1981182"/>
              <a:ext cx="157163" cy="16351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143" name="ZoneTexte 67">
              <a:extLst>
                <a:ext uri="{FF2B5EF4-FFF2-40B4-BE49-F238E27FC236}">
                  <a16:creationId xmlns:a16="http://schemas.microsoft.com/office/drawing/2014/main" id="{CE88505A-AE7E-4174-B710-3721FD1CA1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9259" y="1887519"/>
              <a:ext cx="319088" cy="3683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+</a:t>
              </a:r>
            </a:p>
          </p:txBody>
        </p:sp>
      </p:grpSp>
      <p:grpSp>
        <p:nvGrpSpPr>
          <p:cNvPr id="144" name="Groupe 328">
            <a:extLst>
              <a:ext uri="{FF2B5EF4-FFF2-40B4-BE49-F238E27FC236}">
                <a16:creationId xmlns:a16="http://schemas.microsoft.com/office/drawing/2014/main" id="{294CB804-B1DA-497A-9531-51A9084C3F08}"/>
              </a:ext>
            </a:extLst>
          </p:cNvPr>
          <p:cNvGrpSpPr>
            <a:grpSpLocks/>
          </p:cNvGrpSpPr>
          <p:nvPr/>
        </p:nvGrpSpPr>
        <p:grpSpPr bwMode="auto">
          <a:xfrm>
            <a:off x="4071938" y="4694746"/>
            <a:ext cx="319087" cy="368300"/>
            <a:chOff x="5229259" y="1887519"/>
            <a:chExt cx="319088" cy="368300"/>
          </a:xfrm>
        </p:grpSpPr>
        <p:sp>
          <p:nvSpPr>
            <p:cNvPr id="145" name="Oval 116">
              <a:extLst>
                <a:ext uri="{FF2B5EF4-FFF2-40B4-BE49-F238E27FC236}">
                  <a16:creationId xmlns:a16="http://schemas.microsoft.com/office/drawing/2014/main" id="{B5912C29-689D-4EAF-BDC2-A3359FDB595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14984" y="1981182"/>
              <a:ext cx="157163" cy="16351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146" name="ZoneTexte 67">
              <a:extLst>
                <a:ext uri="{FF2B5EF4-FFF2-40B4-BE49-F238E27FC236}">
                  <a16:creationId xmlns:a16="http://schemas.microsoft.com/office/drawing/2014/main" id="{9F68FC9F-03EF-42DF-B65A-0055C6D6C3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9259" y="1887519"/>
              <a:ext cx="319088" cy="3683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+</a:t>
              </a:r>
            </a:p>
          </p:txBody>
        </p:sp>
      </p:grpSp>
      <p:grpSp>
        <p:nvGrpSpPr>
          <p:cNvPr id="147" name="Groupe 331">
            <a:extLst>
              <a:ext uri="{FF2B5EF4-FFF2-40B4-BE49-F238E27FC236}">
                <a16:creationId xmlns:a16="http://schemas.microsoft.com/office/drawing/2014/main" id="{2B04BE23-DE82-49B6-8CC7-C6ADCFBD87D3}"/>
              </a:ext>
            </a:extLst>
          </p:cNvPr>
          <p:cNvGrpSpPr>
            <a:grpSpLocks/>
          </p:cNvGrpSpPr>
          <p:nvPr/>
        </p:nvGrpSpPr>
        <p:grpSpPr bwMode="auto">
          <a:xfrm>
            <a:off x="4252913" y="5621846"/>
            <a:ext cx="319087" cy="368300"/>
            <a:chOff x="5229259" y="1887519"/>
            <a:chExt cx="319088" cy="368300"/>
          </a:xfrm>
        </p:grpSpPr>
        <p:sp>
          <p:nvSpPr>
            <p:cNvPr id="148" name="Oval 116">
              <a:extLst>
                <a:ext uri="{FF2B5EF4-FFF2-40B4-BE49-F238E27FC236}">
                  <a16:creationId xmlns:a16="http://schemas.microsoft.com/office/drawing/2014/main" id="{C0F5BC6E-409E-4071-B34E-EE775BC5611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14984" y="1981182"/>
              <a:ext cx="157163" cy="16351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149" name="ZoneTexte 67">
              <a:extLst>
                <a:ext uri="{FF2B5EF4-FFF2-40B4-BE49-F238E27FC236}">
                  <a16:creationId xmlns:a16="http://schemas.microsoft.com/office/drawing/2014/main" id="{A02A8B0C-66F3-4DFE-ABEE-5AE6C45715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9259" y="1887519"/>
              <a:ext cx="319088" cy="3683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+</a:t>
              </a:r>
            </a:p>
          </p:txBody>
        </p:sp>
      </p:grpSp>
      <p:grpSp>
        <p:nvGrpSpPr>
          <p:cNvPr id="150" name="Groupe 334">
            <a:extLst>
              <a:ext uri="{FF2B5EF4-FFF2-40B4-BE49-F238E27FC236}">
                <a16:creationId xmlns:a16="http://schemas.microsoft.com/office/drawing/2014/main" id="{B7A6B4AE-4F1D-4AF7-89DE-6FC5235EFAD7}"/>
              </a:ext>
            </a:extLst>
          </p:cNvPr>
          <p:cNvGrpSpPr>
            <a:grpSpLocks/>
          </p:cNvGrpSpPr>
          <p:nvPr/>
        </p:nvGrpSpPr>
        <p:grpSpPr bwMode="auto">
          <a:xfrm>
            <a:off x="1500188" y="5805996"/>
            <a:ext cx="319087" cy="368300"/>
            <a:chOff x="5229259" y="1887519"/>
            <a:chExt cx="319088" cy="368300"/>
          </a:xfrm>
        </p:grpSpPr>
        <p:sp>
          <p:nvSpPr>
            <p:cNvPr id="151" name="Oval 116">
              <a:extLst>
                <a:ext uri="{FF2B5EF4-FFF2-40B4-BE49-F238E27FC236}">
                  <a16:creationId xmlns:a16="http://schemas.microsoft.com/office/drawing/2014/main" id="{A07B941A-0155-422D-9DE7-A1B5298834A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14984" y="1981182"/>
              <a:ext cx="157163" cy="16351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152" name="ZoneTexte 67">
              <a:extLst>
                <a:ext uri="{FF2B5EF4-FFF2-40B4-BE49-F238E27FC236}">
                  <a16:creationId xmlns:a16="http://schemas.microsoft.com/office/drawing/2014/main" id="{FADA52DD-D257-442B-9A32-CE249027EF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9259" y="1887519"/>
              <a:ext cx="319088" cy="3683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+</a:t>
              </a:r>
            </a:p>
          </p:txBody>
        </p:sp>
      </p:grpSp>
      <p:grpSp>
        <p:nvGrpSpPr>
          <p:cNvPr id="153" name="Groupe 337">
            <a:extLst>
              <a:ext uri="{FF2B5EF4-FFF2-40B4-BE49-F238E27FC236}">
                <a16:creationId xmlns:a16="http://schemas.microsoft.com/office/drawing/2014/main" id="{95D08522-FF37-4FE4-8675-879F199349A8}"/>
              </a:ext>
            </a:extLst>
          </p:cNvPr>
          <p:cNvGrpSpPr>
            <a:grpSpLocks/>
          </p:cNvGrpSpPr>
          <p:nvPr/>
        </p:nvGrpSpPr>
        <p:grpSpPr bwMode="auto">
          <a:xfrm>
            <a:off x="3500438" y="6266371"/>
            <a:ext cx="319087" cy="368300"/>
            <a:chOff x="5229259" y="1887519"/>
            <a:chExt cx="319088" cy="368300"/>
          </a:xfrm>
        </p:grpSpPr>
        <p:sp>
          <p:nvSpPr>
            <p:cNvPr id="154" name="Oval 116">
              <a:extLst>
                <a:ext uri="{FF2B5EF4-FFF2-40B4-BE49-F238E27FC236}">
                  <a16:creationId xmlns:a16="http://schemas.microsoft.com/office/drawing/2014/main" id="{56076F25-D69A-49AD-A7A0-F3D3E9C9A95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14984" y="1981182"/>
              <a:ext cx="157163" cy="163512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155" name="ZoneTexte 67">
              <a:extLst>
                <a:ext uri="{FF2B5EF4-FFF2-40B4-BE49-F238E27FC236}">
                  <a16:creationId xmlns:a16="http://schemas.microsoft.com/office/drawing/2014/main" id="{A2DF1570-BE37-4345-91C8-4706216FF9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9259" y="1887519"/>
              <a:ext cx="319088" cy="3683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>
                  <a:solidFill>
                    <a:schemeClr val="bg1"/>
                  </a:solidFill>
                </a:rPr>
                <a:t>+</a:t>
              </a:r>
            </a:p>
          </p:txBody>
        </p:sp>
      </p:grpSp>
      <p:sp>
        <p:nvSpPr>
          <p:cNvPr id="156" name="Flèche droite 151">
            <a:extLst>
              <a:ext uri="{FF2B5EF4-FFF2-40B4-BE49-F238E27FC236}">
                <a16:creationId xmlns:a16="http://schemas.microsoft.com/office/drawing/2014/main" id="{284D77D0-C1C3-4DFD-9637-99FA6B086A50}"/>
              </a:ext>
            </a:extLst>
          </p:cNvPr>
          <p:cNvSpPr/>
          <p:nvPr/>
        </p:nvSpPr>
        <p:spPr>
          <a:xfrm>
            <a:off x="1241425" y="4337559"/>
            <a:ext cx="2687638" cy="1285875"/>
          </a:xfrm>
          <a:prstGeom prst="rightArrow">
            <a:avLst/>
          </a:prstGeom>
          <a:solidFill>
            <a:srgbClr val="FF66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r>
              <a:rPr lang="fr-FR" sz="2400" b="1" dirty="0"/>
              <a:t>E=champ électrique</a:t>
            </a:r>
            <a:endParaRPr lang="fr-FR" sz="2400" b="1" baseline="30000" dirty="0"/>
          </a:p>
        </p:txBody>
      </p:sp>
      <p:sp>
        <p:nvSpPr>
          <p:cNvPr id="157" name="ZoneTexte 156">
            <a:extLst>
              <a:ext uri="{FF2B5EF4-FFF2-40B4-BE49-F238E27FC236}">
                <a16:creationId xmlns:a16="http://schemas.microsoft.com/office/drawing/2014/main" id="{82A6ECD5-7359-484E-A891-D475BDCCAA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3625" y="4995242"/>
            <a:ext cx="15462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400" b="1">
                <a:solidFill>
                  <a:srgbClr val="FFFF00"/>
                </a:solidFill>
              </a:rPr>
              <a:t>CATIONS</a:t>
            </a:r>
          </a:p>
        </p:txBody>
      </p:sp>
      <p:sp>
        <p:nvSpPr>
          <p:cNvPr id="158" name="ZoneTexte 157">
            <a:extLst>
              <a:ext uri="{FF2B5EF4-FFF2-40B4-BE49-F238E27FC236}">
                <a16:creationId xmlns:a16="http://schemas.microsoft.com/office/drawing/2014/main" id="{658363EB-600A-40B1-A3E8-F29562AD46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5063" y="6352554"/>
            <a:ext cx="1382712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400" b="1">
                <a:solidFill>
                  <a:srgbClr val="FF6600"/>
                </a:solidFill>
              </a:rPr>
              <a:t>ANIONS</a:t>
            </a:r>
          </a:p>
        </p:txBody>
      </p:sp>
      <p:grpSp>
        <p:nvGrpSpPr>
          <p:cNvPr id="159" name="Groupe 350">
            <a:extLst>
              <a:ext uri="{FF2B5EF4-FFF2-40B4-BE49-F238E27FC236}">
                <a16:creationId xmlns:a16="http://schemas.microsoft.com/office/drawing/2014/main" id="{0FB65117-9C99-4F45-A595-694CCC3F728A}"/>
              </a:ext>
            </a:extLst>
          </p:cNvPr>
          <p:cNvGrpSpPr>
            <a:grpSpLocks/>
          </p:cNvGrpSpPr>
          <p:nvPr/>
        </p:nvGrpSpPr>
        <p:grpSpPr bwMode="auto">
          <a:xfrm>
            <a:off x="898525" y="3051684"/>
            <a:ext cx="3216275" cy="2286000"/>
            <a:chOff x="898280" y="1785926"/>
            <a:chExt cx="3215808" cy="2286016"/>
          </a:xfrm>
        </p:grpSpPr>
        <p:cxnSp>
          <p:nvCxnSpPr>
            <p:cNvPr id="160" name="Connecteur droit 159">
              <a:extLst>
                <a:ext uri="{FF2B5EF4-FFF2-40B4-BE49-F238E27FC236}">
                  <a16:creationId xmlns:a16="http://schemas.microsoft.com/office/drawing/2014/main" id="{D45EE2B7-49A6-4903-8480-CD5D0D5022EB}"/>
                </a:ext>
              </a:extLst>
            </p:cNvPr>
            <p:cNvCxnSpPr/>
            <p:nvPr/>
          </p:nvCxnSpPr>
          <p:spPr bwMode="auto">
            <a:xfrm rot="5400000">
              <a:off x="214841" y="3071016"/>
              <a:ext cx="1571636" cy="1588"/>
            </a:xfrm>
            <a:prstGeom prst="line">
              <a:avLst/>
            </a:prstGeom>
            <a:ln w="3810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Connecteur droit 160">
              <a:extLst>
                <a:ext uri="{FF2B5EF4-FFF2-40B4-BE49-F238E27FC236}">
                  <a16:creationId xmlns:a16="http://schemas.microsoft.com/office/drawing/2014/main" id="{4D321C2B-B76E-4879-B236-C168201E1C15}"/>
                </a:ext>
              </a:extLst>
            </p:cNvPr>
            <p:cNvCxnSpPr/>
            <p:nvPr/>
          </p:nvCxnSpPr>
          <p:spPr bwMode="auto">
            <a:xfrm rot="5400000">
              <a:off x="3221129" y="3067841"/>
              <a:ext cx="1571636" cy="1588"/>
            </a:xfrm>
            <a:prstGeom prst="line">
              <a:avLst/>
            </a:prstGeom>
            <a:ln w="3810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Connecteur droit 161">
              <a:extLst>
                <a:ext uri="{FF2B5EF4-FFF2-40B4-BE49-F238E27FC236}">
                  <a16:creationId xmlns:a16="http://schemas.microsoft.com/office/drawing/2014/main" id="{A1034273-3BC8-4407-8BA5-7B52F05CC2E0}"/>
                </a:ext>
              </a:extLst>
            </p:cNvPr>
            <p:cNvCxnSpPr/>
            <p:nvPr/>
          </p:nvCxnSpPr>
          <p:spPr bwMode="auto">
            <a:xfrm>
              <a:off x="987167" y="2297105"/>
              <a:ext cx="1260292" cy="1587"/>
            </a:xfrm>
            <a:prstGeom prst="line">
              <a:avLst/>
            </a:prstGeom>
            <a:ln w="3810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Connecteur droit 162">
              <a:extLst>
                <a:ext uri="{FF2B5EF4-FFF2-40B4-BE49-F238E27FC236}">
                  <a16:creationId xmlns:a16="http://schemas.microsoft.com/office/drawing/2014/main" id="{106FF1DD-311F-4277-AEFD-61D6FB1C5476}"/>
                </a:ext>
              </a:extLst>
            </p:cNvPr>
            <p:cNvCxnSpPr/>
            <p:nvPr/>
          </p:nvCxnSpPr>
          <p:spPr bwMode="auto">
            <a:xfrm>
              <a:off x="2526819" y="2285991"/>
              <a:ext cx="720620" cy="0"/>
            </a:xfrm>
            <a:prstGeom prst="line">
              <a:avLst/>
            </a:prstGeom>
            <a:ln w="3810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Connecteur droit 163">
              <a:extLst>
                <a:ext uri="{FF2B5EF4-FFF2-40B4-BE49-F238E27FC236}">
                  <a16:creationId xmlns:a16="http://schemas.microsoft.com/office/drawing/2014/main" id="{3FDDC473-9C9C-49F2-A524-9FD66E2E4790}"/>
                </a:ext>
              </a:extLst>
            </p:cNvPr>
            <p:cNvCxnSpPr/>
            <p:nvPr/>
          </p:nvCxnSpPr>
          <p:spPr bwMode="auto">
            <a:xfrm rot="5400000">
              <a:off x="1670400" y="2356636"/>
              <a:ext cx="1143008" cy="1588"/>
            </a:xfrm>
            <a:prstGeom prst="line">
              <a:avLst/>
            </a:prstGeom>
            <a:ln w="3810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Connecteur droit 164">
              <a:extLst>
                <a:ext uri="{FF2B5EF4-FFF2-40B4-BE49-F238E27FC236}">
                  <a16:creationId xmlns:a16="http://schemas.microsoft.com/office/drawing/2014/main" id="{02B3DD30-A974-4766-9077-F95DCB86DF8C}"/>
                </a:ext>
              </a:extLst>
            </p:cNvPr>
            <p:cNvCxnSpPr/>
            <p:nvPr/>
          </p:nvCxnSpPr>
          <p:spPr bwMode="auto">
            <a:xfrm rot="5400000">
              <a:off x="2204554" y="2320919"/>
              <a:ext cx="633417" cy="11110"/>
            </a:xfrm>
            <a:prstGeom prst="line">
              <a:avLst/>
            </a:prstGeom>
            <a:ln w="3810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6" name="Ellipse 165">
              <a:extLst>
                <a:ext uri="{FF2B5EF4-FFF2-40B4-BE49-F238E27FC236}">
                  <a16:creationId xmlns:a16="http://schemas.microsoft.com/office/drawing/2014/main" id="{14EB511B-9C40-4BAC-B742-CFD02FE2E1B6}"/>
                </a:ext>
              </a:extLst>
            </p:cNvPr>
            <p:cNvSpPr/>
            <p:nvPr/>
          </p:nvSpPr>
          <p:spPr>
            <a:xfrm>
              <a:off x="1741121" y="1785926"/>
              <a:ext cx="357135" cy="357189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anchorCtr="1"/>
            <a:lstStyle/>
            <a:p>
              <a:pPr algn="ctr">
                <a:defRPr/>
              </a:pPr>
              <a:r>
                <a:rPr lang="fr-FR" sz="2800" b="1" dirty="0">
                  <a:solidFill>
                    <a:schemeClr val="bg1"/>
                  </a:solidFill>
                </a:rPr>
                <a:t>+</a:t>
              </a:r>
            </a:p>
          </p:txBody>
        </p:sp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B6F1ACA0-6450-4328-B086-95691104E27F}"/>
                </a:ext>
              </a:extLst>
            </p:cNvPr>
            <p:cNvSpPr/>
            <p:nvPr/>
          </p:nvSpPr>
          <p:spPr>
            <a:xfrm>
              <a:off x="2598246" y="1785926"/>
              <a:ext cx="357135" cy="357189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anchorCtr="1"/>
            <a:lstStyle/>
            <a:p>
              <a:pPr algn="ctr">
                <a:defRPr/>
              </a:pPr>
              <a:r>
                <a:rPr lang="fr-FR" sz="4000" b="1" dirty="0">
                  <a:solidFill>
                    <a:schemeClr val="bg1"/>
                  </a:solidFill>
                </a:rPr>
                <a:t>-</a:t>
              </a:r>
              <a:endParaRPr lang="fr-FR" sz="2800" b="1" dirty="0">
                <a:solidFill>
                  <a:schemeClr val="bg1"/>
                </a:solidFill>
              </a:endParaRPr>
            </a:p>
          </p:txBody>
        </p:sp>
        <p:sp>
          <p:nvSpPr>
            <p:cNvPr id="168" name="Ellipse 167">
              <a:extLst>
                <a:ext uri="{FF2B5EF4-FFF2-40B4-BE49-F238E27FC236}">
                  <a16:creationId xmlns:a16="http://schemas.microsoft.com/office/drawing/2014/main" id="{791AAF36-ED80-4DB2-A028-AAB0465418C2}"/>
                </a:ext>
              </a:extLst>
            </p:cNvPr>
            <p:cNvSpPr/>
            <p:nvPr/>
          </p:nvSpPr>
          <p:spPr>
            <a:xfrm>
              <a:off x="898280" y="3857627"/>
              <a:ext cx="214282" cy="214315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anchorCtr="1"/>
            <a:lstStyle/>
            <a:p>
              <a:pPr algn="ctr">
                <a:defRPr/>
              </a:pPr>
              <a:endParaRPr lang="fr-FR" dirty="0" err="1"/>
            </a:p>
          </p:txBody>
        </p:sp>
        <p:sp>
          <p:nvSpPr>
            <p:cNvPr id="169" name="Ellipse 168">
              <a:extLst>
                <a:ext uri="{FF2B5EF4-FFF2-40B4-BE49-F238E27FC236}">
                  <a16:creationId xmlns:a16="http://schemas.microsoft.com/office/drawing/2014/main" id="{90F8AA72-B955-4DA4-BFFC-DBA87A3DA5A0}"/>
                </a:ext>
              </a:extLst>
            </p:cNvPr>
            <p:cNvSpPr/>
            <p:nvPr/>
          </p:nvSpPr>
          <p:spPr>
            <a:xfrm>
              <a:off x="3899807" y="3857627"/>
              <a:ext cx="214281" cy="214315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anchorCtr="1"/>
            <a:lstStyle/>
            <a:p>
              <a:pPr algn="ctr">
                <a:defRPr/>
              </a:pPr>
              <a:endParaRPr lang="fr-FR" dirty="0" err="1"/>
            </a:p>
          </p:txBody>
        </p:sp>
        <p:cxnSp>
          <p:nvCxnSpPr>
            <p:cNvPr id="170" name="Connecteur droit 169">
              <a:extLst>
                <a:ext uri="{FF2B5EF4-FFF2-40B4-BE49-F238E27FC236}">
                  <a16:creationId xmlns:a16="http://schemas.microsoft.com/office/drawing/2014/main" id="{4A37BA59-EF7B-4BE9-8358-6A0F6E729995}"/>
                </a:ext>
              </a:extLst>
            </p:cNvPr>
            <p:cNvCxnSpPr/>
            <p:nvPr/>
          </p:nvCxnSpPr>
          <p:spPr bwMode="auto">
            <a:xfrm>
              <a:off x="3666478" y="2285991"/>
              <a:ext cx="360311" cy="0"/>
            </a:xfrm>
            <a:prstGeom prst="line">
              <a:avLst/>
            </a:prstGeom>
            <a:ln w="3810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1" name="Connecteur droit 170">
            <a:extLst>
              <a:ext uri="{FF2B5EF4-FFF2-40B4-BE49-F238E27FC236}">
                <a16:creationId xmlns:a16="http://schemas.microsoft.com/office/drawing/2014/main" id="{7A61CD54-29AC-4015-89AF-69DBB9A27593}"/>
              </a:ext>
            </a:extLst>
          </p:cNvPr>
          <p:cNvCxnSpPr/>
          <p:nvPr/>
        </p:nvCxnSpPr>
        <p:spPr bwMode="auto">
          <a:xfrm flipV="1">
            <a:off x="3214688" y="3337434"/>
            <a:ext cx="357187" cy="214312"/>
          </a:xfrm>
          <a:prstGeom prst="line">
            <a:avLst/>
          </a:prstGeom>
          <a:ln w="381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Connecteur droit 171">
            <a:extLst>
              <a:ext uri="{FF2B5EF4-FFF2-40B4-BE49-F238E27FC236}">
                <a16:creationId xmlns:a16="http://schemas.microsoft.com/office/drawing/2014/main" id="{A49DADCA-C1D1-4ABE-B216-183A6853C2D4}"/>
              </a:ext>
            </a:extLst>
          </p:cNvPr>
          <p:cNvCxnSpPr/>
          <p:nvPr/>
        </p:nvCxnSpPr>
        <p:spPr bwMode="auto">
          <a:xfrm flipV="1">
            <a:off x="3214688" y="3551746"/>
            <a:ext cx="490537" cy="0"/>
          </a:xfrm>
          <a:prstGeom prst="line">
            <a:avLst/>
          </a:prstGeom>
          <a:ln w="381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3" name="ZoneTexte 172">
            <a:extLst>
              <a:ext uri="{FF2B5EF4-FFF2-40B4-BE49-F238E27FC236}">
                <a16:creationId xmlns:a16="http://schemas.microsoft.com/office/drawing/2014/main" id="{73D04356-A04B-41F8-9443-C5FE68F627EB}"/>
              </a:ext>
            </a:extLst>
          </p:cNvPr>
          <p:cNvSpPr txBox="1"/>
          <p:nvPr/>
        </p:nvSpPr>
        <p:spPr>
          <a:xfrm>
            <a:off x="1571625" y="5551996"/>
            <a:ext cx="2138363" cy="5238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rgbClr val="FF0000"/>
            </a:solidFill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2800" b="1" dirty="0">
                <a:solidFill>
                  <a:srgbClr val="FF0000"/>
                </a:solidFill>
              </a:rPr>
              <a:t>EQUILIBRE</a:t>
            </a:r>
          </a:p>
        </p:txBody>
      </p:sp>
      <p:sp useBgFill="1">
        <p:nvSpPr>
          <p:cNvPr id="2" name="Rectangle 1">
            <a:extLst>
              <a:ext uri="{FF2B5EF4-FFF2-40B4-BE49-F238E27FC236}">
                <a16:creationId xmlns:a16="http://schemas.microsoft.com/office/drawing/2014/main" id="{744204BD-5EDA-4E72-9979-D65AE9FE7146}"/>
              </a:ext>
            </a:extLst>
          </p:cNvPr>
          <p:cNvSpPr/>
          <p:nvPr/>
        </p:nvSpPr>
        <p:spPr>
          <a:xfrm>
            <a:off x="0" y="3408871"/>
            <a:ext cx="4984538" cy="361055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</p:spTree>
    <p:extLst>
      <p:ext uri="{BB962C8B-B14F-4D97-AF65-F5344CB8AC3E}">
        <p14:creationId xmlns:p14="http://schemas.microsoft.com/office/powerpoint/2010/main" val="1408061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55" presetClass="entr" presetSubtype="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-1.48148E-6 C -0.01319 0.00232 -0.02639 0.00486 -0.03993 -0.0044 C -0.05347 -0.01366 -0.0743 -0.03565 -0.08159 -0.05555 C -0.08889 -0.07546 -0.08298 -0.11204 -0.08333 -0.12454 " pathEditMode="relative" rAng="0" ptsTypes="AAAA">
                                      <p:cBhvr>
                                        <p:cTn id="61" dur="2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271" y="-6134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3.7037E-7 C -0.03334 0.00069 -0.06667 0.00162 -0.09167 -0.0088 C -0.11667 -0.01921 -0.13334 -0.04074 -0.15 -0.06204 " pathEditMode="relative" rAng="0" ptsTypes="AAA">
                                      <p:cBhvr>
                                        <p:cTn id="63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500" y="-3102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-2.59259E-6 C -0.00642 -0.01597 -0.01284 -0.03171 -0.0151 -0.03773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4" y="-1898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-1.48148E-6 C 0.00539 -0.04074 0.01094 -0.08148 0.01337 -0.09768 " pathEditMode="relative" rAng="0" ptsTypes="AA">
                                      <p:cBhvr>
                                        <p:cTn id="67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60" y="-4884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7.40741E-7 L -0.02674 -0.07107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37" y="-3565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3.7037E-6 L -0.11337 3.7037E-6 L -0.25833 -0.04445 " pathEditMode="relative" rAng="0" ptsTypes="AAA">
                                      <p:cBhvr>
                                        <p:cTn id="71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917" y="-2222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2.59259E-6 L -0.11164 -0.0044 L -0.21823 -0.1 " pathEditMode="relative" rAng="0" ptsTypes="AAA">
                                      <p:cBhvr>
                                        <p:cTn id="73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920" y="-5000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7.40741E-7 L -0.08993 -0.0287 L -0.18334 -0.12662 " pathEditMode="relative" rAng="0" ptsTypes="AAA">
                                      <p:cBhvr>
                                        <p:cTn id="75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67" y="-6343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7.40741E-7 L 0.025 0.01991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" y="995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3.7037E-6 L 0.01823 -0.05324 " pathEditMode="relative" rAng="0" ptsTypes="AA">
                                      <p:cBhvr>
                                        <p:cTn id="79" dur="2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03" y="-2662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6 0.02871 C -0.05225 0.02338 -0.10173 0.01806 -0.13246 0.0132 C -0.16319 0.00834 -0.17534 0.00417 -0.1875 -2.59259E-6 " pathEditMode="relative" rAng="0" ptsTypes="AAA">
                                      <p:cBhvr>
                                        <p:cTn id="81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53" y="-1435"/>
                                    </p:animMotion>
                                  </p:childTnLst>
                                </p:cTn>
                              </p:par>
                              <p:par>
                                <p:cTn id="8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7.40741E-7 L -0.05833 7.40741E-7 L -0.10329 -0.03125 " pathEditMode="relative" rAng="0" ptsTypes="AAA">
                                      <p:cBhvr>
                                        <p:cTn id="83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174" y="-1574"/>
                                    </p:animMotion>
                                  </p:childTnLst>
                                </p:cTn>
                              </p:par>
                              <p:par>
                                <p:cTn id="8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3.7037E-7 L -0.1217 0.02222 L -0.21823 -0.00671 L -0.2967 -0.05324 " pathEditMode="relative" rAng="0" ptsTypes="AAAA">
                                      <p:cBhvr>
                                        <p:cTn id="85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844" y="-1551"/>
                                    </p:animMotion>
                                  </p:childTnLst>
                                </p:cTn>
                              </p:par>
                              <p:par>
                                <p:cTn id="8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3.7037E-7 L -0.08489 -0.02222 L -0.15833 -0.03333 " pathEditMode="relative" rAng="0" ptsTypes="AAA">
                                      <p:cBhvr>
                                        <p:cTn id="87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917" y="-1667"/>
                                    </p:animMotion>
                                  </p:childTnLst>
                                </p:cTn>
                              </p:par>
                              <p:par>
                                <p:cTn id="8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2.59259E-6 L -0.16372 0.04885 L -0.35504 0.03773 " pathEditMode="relative" rAng="0" ptsTypes="AAA">
                                      <p:cBhvr>
                                        <p:cTn id="89" dur="2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760" y="2431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2.59259E-6 L -0.12327 0.09352 L -0.32657 0.1 " pathEditMode="relative" rAng="0" ptsTypes="AAA">
                                      <p:cBhvr>
                                        <p:cTn id="91" dur="2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337" y="5000"/>
                                    </p:animMotion>
                                  </p:childTnLst>
                                </p:cTn>
                              </p:par>
                              <p:par>
                                <p:cTn id="9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7.40741E-7 L -0.07847 -0.06458 L -0.0967 -0.11343 " pathEditMode="relative" rAng="0" ptsTypes="AAA">
                                      <p:cBhvr>
                                        <p:cTn id="93" dur="2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44" y="-5671"/>
                                    </p:animMotion>
                                  </p:childTnLst>
                                </p:cTn>
                              </p:par>
                              <p:par>
                                <p:cTn id="9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2.59259E-6 L -0.13837 0.03797 L -0.2217 0.01574 " pathEditMode="relative" rAng="0" ptsTypes="AAA">
                                      <p:cBhvr>
                                        <p:cTn id="95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094" y="1898"/>
                                    </p:animMotion>
                                  </p:childTnLst>
                                </p:cTn>
                              </p:par>
                              <p:par>
                                <p:cTn id="9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4.07407E-6 L 0.0316 -0.04005 " pathEditMode="relative" rAng="0" ptsTypes="AA">
                                      <p:cBhvr>
                                        <p:cTn id="97" dur="2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80" y="-2014"/>
                                    </p:animMotion>
                                  </p:childTnLst>
                                </p:cTn>
                              </p:par>
                              <p:par>
                                <p:cTn id="9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7.40741E-7 L 0.04844 0.01343 " pathEditMode="relative" rAng="0" ptsTypes="AA">
                                      <p:cBhvr>
                                        <p:cTn id="99" dur="2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13" y="671"/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389 0.10023 C 0.03247 0.12407 0.05105 0.14792 0.0757 0.16018 C 0.10035 0.17245 0.13907 0.1743 0.16233 0.17361 C 0.18559 0.17292 0.20052 0.16435 0.21563 0.15579 " pathEditMode="relative" rAng="0" ptsTypes="AAAA">
                                      <p:cBhvr>
                                        <p:cTn id="101" dur="2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87" y="3657"/>
                                    </p:animMotion>
                                  </p:childTnLst>
                                </p:cTn>
                              </p:par>
                              <p:par>
                                <p:cTn id="10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7.40741E-7 L -0.0316 -0.08889 L -0.04653 -0.16458 " pathEditMode="relative" rAng="0" ptsTypes="AAA">
                                      <p:cBhvr>
                                        <p:cTn id="103" dur="2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26" y="-8241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-2.59259E-6 L 0.06319 0.05996 L 0.21163 0.06435 L 0.25 0.0132 " pathEditMode="relative" rAng="0" ptsTypes="AAAA">
                                      <p:cBhvr>
                                        <p:cTn id="105" dur="2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3218"/>
                                    </p:animMotion>
                                  </p:childTnLst>
                                </p:cTn>
                              </p:par>
                              <p:par>
                                <p:cTn id="10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7.40741E-7 L 0.08836 -0.01991 L 0.1967 -0.13102 " pathEditMode="relative" rAng="0" ptsTypes="AAA">
                                      <p:cBhvr>
                                        <p:cTn id="107" dur="2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826" y="-6551"/>
                                    </p:animMotion>
                                  </p:childTnLst>
                                </p:cTn>
                              </p:par>
                              <p:par>
                                <p:cTn id="10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22222E-6 L 0.11163 0.02685 L 0.30833 0.00903 L 0.37326 -0.06204 " pathEditMode="relative" rAng="0" ptsTypes="AAAA">
                                      <p:cBhvr>
                                        <p:cTn id="109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663" y="-1759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07407E-6 L -0.0533 -0.02223 " pathEditMode="relative" rAng="0" ptsTypes="AA">
                                      <p:cBhvr>
                                        <p:cTn id="111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74" y="-1111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7.40741E-7 L 0.07171 0.01343 L 0.13334 -0.0044 " pathEditMode="relative" rAng="0" ptsTypes="AAA">
                                      <p:cBhvr>
                                        <p:cTn id="113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667" y="440"/>
                                    </p:animMotion>
                                  </p:childTnLst>
                                </p:cTn>
                              </p:par>
                              <p:par>
                                <p:cTn id="11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1.48148E-6 L 0.07153 -0.00208 L 0.12327 -0.09329 " pathEditMode="relative" rAng="0" ptsTypes="AAA">
                                      <p:cBhvr>
                                        <p:cTn id="115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163" y="-4676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5052 0.04352 L 0.11719 0.01898 L 0.30886 -0.04097 L 0.34063 -0.09421 " pathEditMode="relative" rAng="0" ptsTypes="AAAA">
                                      <p:cBhvr>
                                        <p:cTn id="11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497" y="-6898"/>
                                    </p:animMotion>
                                  </p:childTnLst>
                                </p:cTn>
                              </p:par>
                              <p:par>
                                <p:cTn id="11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2.59259E-6 L 0.0901 0.08681 L 0.27673 0.09792 " pathEditMode="relative" rAng="0" ptsTypes="AAA">
                                      <p:cBhvr>
                                        <p:cTn id="119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37" y="4884"/>
                                    </p:animMotion>
                                  </p:childTnLst>
                                </p:cTn>
                              </p:par>
                              <p:par>
                                <p:cTn id="12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2.59259E-6 L 0.04167 0.04885 L 0.11337 0.04676 " pathEditMode="relative" rAng="0" ptsTypes="AAA">
                                      <p:cBhvr>
                                        <p:cTn id="121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660" y="2431"/>
                                    </p:animMotion>
                                  </p:childTnLst>
                                </p:cTn>
                              </p:par>
                              <p:par>
                                <p:cTn id="12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2.22222E-6 L 0.08177 0.03333 L 0.24167 -0.02222 " pathEditMode="relative" rAng="0" ptsTypes="AAA">
                                      <p:cBhvr>
                                        <p:cTn id="12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083" y="556"/>
                                    </p:animMotion>
                                  </p:childTnLst>
                                </p:cTn>
                              </p:par>
                              <p:par>
                                <p:cTn id="12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7.40741E-7 L 0.10833 -0.02222 " pathEditMode="relative" rAng="0" ptsTypes="AA">
                                      <p:cBhvr>
                                        <p:cTn id="125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17" y="-1111"/>
                                    </p:animMotion>
                                  </p:childTnLst>
                                </p:cTn>
                              </p:par>
                              <p:par>
                                <p:cTn id="12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5938 -0.05393 L 0.10105 -0.125 " pathEditMode="relative" rAng="0" ptsTypes="AA">
                                      <p:cBhvr>
                                        <p:cTn id="12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83" y="-3565"/>
                                    </p:animMotion>
                                  </p:childTnLst>
                                </p:cTn>
                              </p:par>
                              <p:par>
                                <p:cTn id="12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677 0.03981 L 0.0849 0.03078 L 0.15313 -0.04028 L 0.15313 -0.10463 " pathEditMode="relative" rAng="0" ptsTypes="AAAA">
                                      <p:cBhvr>
                                        <p:cTn id="129" dur="2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86" y="-7222"/>
                                    </p:animMotion>
                                  </p:childTnLst>
                                </p:cTn>
                              </p:par>
                              <p:par>
                                <p:cTn id="13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-2.59259E-6 L -0.02326 0.06667 " pathEditMode="relative" rAng="0" ptsTypes="AA">
                                      <p:cBhvr>
                                        <p:cTn id="131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63" y="3333"/>
                                    </p:animMotion>
                                  </p:childTnLst>
                                </p:cTn>
                              </p:par>
                              <p:par>
                                <p:cTn id="13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2.22222E-6 L -0.03178 -0.04445 " pathEditMode="relative" rAng="0" ptsTypes="AA">
                                      <p:cBhvr>
                                        <p:cTn id="133" dur="2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97" y="-2222"/>
                                    </p:animMotion>
                                  </p:childTnLst>
                                </p:cTn>
                              </p:par>
                              <p:par>
                                <p:cTn id="13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7037E-7 L 0.06511 0.01551 L 0.23507 3.7037E-7 L 0.23681 -0.03102 " pathEditMode="relative" rAng="0" ptsTypes="AAAA">
                                      <p:cBhvr>
                                        <p:cTn id="135" dur="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840" y="-787"/>
                                    </p:animMotion>
                                  </p:childTnLst>
                                </p:cTn>
                              </p:par>
                              <p:par>
                                <p:cTn id="13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7.40741E-7 L 0.03664 -0.11343 " pathEditMode="relative" rAng="0" ptsTypes="AA">
                                      <p:cBhvr>
                                        <p:cTn id="137" dur="2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3" y="-567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2000"/>
                            </p:stCondLst>
                            <p:childTnLst>
                              <p:par>
                                <p:cTn id="139" presetID="1" presetClass="entr" presetSubtype="0" fill="hold" grpId="2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20" grpId="0" animBg="1"/>
      <p:bldP spid="21" grpId="0" animBg="1"/>
      <p:bldP spid="156" grpId="0" animBg="1"/>
      <p:bldP spid="157" grpId="0"/>
      <p:bldP spid="158" grpId="0"/>
      <p:bldP spid="173" grpId="0" animBg="1"/>
      <p:bldP spid="173" grpId="1" animBg="1"/>
      <p:bldP spid="173" grpId="2" animBg="1"/>
      <p:bldP spid="2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260"/>
          <p:cNvGrpSpPr>
            <a:grpSpLocks/>
          </p:cNvGrpSpPr>
          <p:nvPr/>
        </p:nvGrpSpPr>
        <p:grpSpPr bwMode="auto">
          <a:xfrm>
            <a:off x="428625" y="3905100"/>
            <a:ext cx="8531225" cy="865187"/>
            <a:chOff x="156" y="1789"/>
            <a:chExt cx="4088" cy="425"/>
          </a:xfrm>
        </p:grpSpPr>
        <p:grpSp>
          <p:nvGrpSpPr>
            <p:cNvPr id="3" name="Group 5261"/>
            <p:cNvGrpSpPr>
              <a:grpSpLocks noChangeAspect="1"/>
            </p:cNvGrpSpPr>
            <p:nvPr/>
          </p:nvGrpSpPr>
          <p:grpSpPr bwMode="auto">
            <a:xfrm>
              <a:off x="85" y="1805"/>
              <a:ext cx="1339" cy="414"/>
              <a:chOff x="3326" y="1190"/>
              <a:chExt cx="1047" cy="318"/>
            </a:xfrm>
          </p:grpSpPr>
          <p:grpSp>
            <p:nvGrpSpPr>
              <p:cNvPr id="4" name="Group 5262"/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92912" name="Oval 52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3" name="Oval 526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4" name="Freeform 526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5" name="Freeform 526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6" name="Freeform 526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7" name="Oval 52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" name="Group 5269"/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92906" name="Oval 52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7" name="Oval 52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8" name="Freeform 527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9" name="Freeform 527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0" name="Freeform 527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1" name="Oval 52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6" name="Group 5276"/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92900" name="Oval 52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1" name="Oval 527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2" name="Freeform 527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3" name="Freeform 528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4" name="Freeform 528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5" name="Oval 52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7" name="Group 5283"/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92894" name="Oval 52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5" name="Oval 528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6" name="Freeform 528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7" name="Freeform 528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8" name="Freeform 528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9" name="Oval 52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" name="Group 5290"/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92888" name="Oval 52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9" name="Oval 529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0" name="Freeform 529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1" name="Freeform 529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2" name="Freeform 529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3" name="Oval 52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" name="Group 5297"/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92882" name="Oval 52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3" name="Oval 529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4" name="Freeform 530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5" name="Freeform 530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6" name="Freeform 530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7" name="Oval 53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0" name="Group 5304"/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92876" name="Oval 53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7" name="Oval 530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8" name="Freeform 530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9" name="Freeform 530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0" name="Freeform 530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1" name="Oval 53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1" name="Group 5311"/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92870" name="Oval 53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1" name="Oval 531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2" name="Freeform 531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3" name="Freeform 531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4" name="Freeform 531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5" name="Oval 53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2" name="Group 5318"/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92864" name="Oval 53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5" name="Oval 532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6" name="Freeform 532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7" name="Freeform 532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8" name="Freeform 532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9" name="Oval 53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3" name="Group 5325"/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92858" name="Oval 53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9" name="Oval 532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0" name="Freeform 532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1" name="Freeform 532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2" name="Freeform 533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3" name="Oval 53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4" name="Group 5332"/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92852" name="Oval 533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3" name="Oval 533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4" name="Freeform 533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5" name="Freeform 533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6" name="Freeform 533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7" name="Oval 533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5" name="Group 5339"/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92846" name="Oval 534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7" name="Oval 534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8" name="Freeform 534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9" name="Freeform 534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0" name="Freeform 534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1" name="Oval 53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6" name="Group 5346"/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92840" name="Oval 534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1" name="Oval 534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2" name="Freeform 534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3" name="Freeform 535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4" name="Freeform 535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5" name="Oval 53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7" name="Group 5353"/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92834" name="Oval 53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5" name="Oval 535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6" name="Freeform 535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7" name="Freeform 535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8" name="Freeform 535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9" name="Oval 53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8" name="Group 5360"/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92828" name="Oval 53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9" name="Oval 536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0" name="Freeform 536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1" name="Freeform 536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2" name="Freeform 536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3" name="Oval 53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9" name="Group 5367"/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92822" name="Oval 53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3" name="Oval 536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4" name="Freeform 537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5" name="Freeform 537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6" name="Freeform 537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7" name="Oval 53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0" name="Group 5374"/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92816" name="Oval 53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7" name="Oval 537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8" name="Freeform 537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9" name="Freeform 537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0" name="Freeform 537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1" name="Oval 53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1" name="Group 5381"/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92810" name="Oval 53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1" name="Oval 538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2" name="Freeform 538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3" name="Freeform 538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4" name="Freeform 538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5" name="Oval 538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2" name="Group 5388"/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92804" name="Oval 53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5" name="Oval 539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6" name="Freeform 539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7" name="Freeform 539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8" name="Freeform 539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9" name="Oval 539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3" name="Group 5395"/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92798" name="Oval 53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9" name="Oval 539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0" name="Freeform 539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1" name="Freeform 539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2" name="Freeform 540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3" name="Oval 540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4" name="Group 5402"/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92792" name="Oval 54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3" name="Oval 540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4" name="Freeform 540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5" name="Freeform 540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6" name="Freeform 540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7" name="Oval 540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5" name="Group 5409"/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92786" name="Oval 54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7" name="Oval 541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8" name="Freeform 541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9" name="Freeform 541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0" name="Freeform 541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1" name="Oval 541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6" name="Group 5416"/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92780" name="Oval 54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1" name="Oval 54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2" name="Freeform 541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3" name="Freeform 542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4" name="Freeform 542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5" name="Oval 542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7" name="Group 5423"/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92774" name="Oval 54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5" name="Oval 54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6" name="Freeform 542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7" name="Freeform 542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8" name="Freeform 542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9" name="Oval 542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8" name="Group 5430"/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92768" name="Oval 54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9" name="Oval 543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0" name="Freeform 543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1" name="Freeform 543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2" name="Freeform 543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3" name="Oval 543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9" name="Group 5437"/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92762" name="Oval 543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3" name="Oval 543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4" name="Freeform 544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5" name="Freeform 544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6" name="Freeform 544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7" name="Oval 544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0" name="Group 5444"/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92756" name="Oval 54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7" name="Oval 54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8" name="Freeform 544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9" name="Freeform 544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0" name="Freeform 544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1" name="Oval 545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1" name="Group 5451"/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92750" name="Oval 54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1" name="Oval 54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2" name="Freeform 545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3" name="Freeform 545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4" name="Freeform 545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5" name="Oval 545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32" name="Group 5458"/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92744" name="Oval 54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5" name="Oval 54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6" name="Freeform 546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7" name="Freeform 546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8" name="Freeform 546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9" name="Oval 546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33" name="Group 5465"/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92738" name="Oval 54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9" name="Oval 54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0" name="Freeform 546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1" name="Freeform 546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2" name="Freeform 547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3" name="Oval 54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34" name="Group 5472"/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92732" name="Oval 54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3" name="Oval 54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4" name="Freeform 547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5" name="Freeform 547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6" name="Freeform 547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7" name="Oval 547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0" name="Group 5479"/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92726" name="Oval 54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27" name="Oval 54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28" name="Freeform 548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29" name="Freeform 548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0" name="Freeform 548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1" name="Oval 548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841" name="Group 5486"/>
            <p:cNvGrpSpPr>
              <a:grpSpLocks noChangeAspect="1"/>
            </p:cNvGrpSpPr>
            <p:nvPr/>
          </p:nvGrpSpPr>
          <p:grpSpPr bwMode="auto">
            <a:xfrm>
              <a:off x="1448" y="1799"/>
              <a:ext cx="1339" cy="414"/>
              <a:chOff x="3326" y="1190"/>
              <a:chExt cx="1047" cy="318"/>
            </a:xfrm>
          </p:grpSpPr>
          <p:grpSp>
            <p:nvGrpSpPr>
              <p:cNvPr id="842" name="Group 5487"/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92688" name="Oval 54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9" name="Oval 54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0" name="Freeform 549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1" name="Freeform 549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2" name="Freeform 549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3" name="Oval 54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3" name="Group 5494"/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92682" name="Oval 549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3" name="Oval 54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4" name="Freeform 549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5" name="Freeform 549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6" name="Freeform 549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7" name="Oval 550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4" name="Group 5501"/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92676" name="Oval 55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7" name="Oval 55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8" name="Freeform 550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9" name="Freeform 550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0" name="Freeform 550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1" name="Oval 55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5" name="Group 5508"/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92670" name="Oval 55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1" name="Oval 55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2" name="Freeform 551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3" name="Freeform 551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4" name="Freeform 551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5" name="Oval 55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6" name="Group 5515"/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92664" name="Oval 55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5" name="Oval 55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6" name="Freeform 551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7" name="Freeform 551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8" name="Freeform 552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9" name="Oval 55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7" name="Group 5522"/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92658" name="Oval 552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9" name="Oval 55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0" name="Freeform 552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1" name="Freeform 552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2" name="Freeform 552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3" name="Oval 55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8" name="Group 5529"/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92652" name="Oval 553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3" name="Oval 55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4" name="Freeform 553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5" name="Freeform 553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6" name="Freeform 553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7" name="Oval 55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9" name="Group 5536"/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92646" name="Oval 553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7" name="Oval 553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8" name="Freeform 553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9" name="Freeform 554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0" name="Freeform 554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1" name="Oval 55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0" name="Group 5543"/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92640" name="Oval 554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1" name="Oval 55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2" name="Freeform 554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3" name="Freeform 554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4" name="Freeform 554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5" name="Oval 55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1" name="Group 5550"/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92634" name="Oval 555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5" name="Oval 55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6" name="Freeform 555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7" name="Freeform 555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8" name="Freeform 555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9" name="Oval 555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2" name="Group 5557"/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92628" name="Oval 55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9" name="Oval 55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0" name="Freeform 556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1" name="Freeform 556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2" name="Freeform 556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3" name="Oval 55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3" name="Group 5564"/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92622" name="Oval 556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3" name="Oval 55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4" name="Freeform 556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5" name="Freeform 556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6" name="Freeform 556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7" name="Oval 55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4" name="Group 5571"/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92616" name="Oval 557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7" name="Oval 55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8" name="Freeform 557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9" name="Freeform 557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0" name="Freeform 557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1" name="Oval 55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5" name="Group 5578"/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92610" name="Oval 557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1" name="Oval 55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2" name="Freeform 558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3" name="Freeform 558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4" name="Freeform 558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5" name="Oval 55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6" name="Group 5585"/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92604" name="Oval 558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5" name="Oval 558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6" name="Freeform 558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7" name="Freeform 558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8" name="Freeform 559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9" name="Oval 55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7" name="Group 5592"/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92598" name="Oval 55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9" name="Oval 559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0" name="Freeform 559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1" name="Freeform 559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2" name="Freeform 559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3" name="Oval 55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8" name="Group 5599"/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92592" name="Oval 560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3" name="Oval 560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4" name="Freeform 560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5" name="Freeform 560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6" name="Freeform 560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7" name="Oval 56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9" name="Group 5606"/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92586" name="Oval 56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7" name="Oval 560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8" name="Freeform 560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9" name="Freeform 561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0" name="Freeform 561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1" name="Oval 56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0" name="Group 5613"/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92580" name="Oval 56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1" name="Oval 561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2" name="Freeform 561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3" name="Freeform 561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4" name="Freeform 561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5" name="Oval 56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1" name="Group 5620"/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92574" name="Oval 56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5" name="Oval 562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6" name="Freeform 562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7" name="Freeform 562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8" name="Freeform 562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9" name="Oval 56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2" name="Group 5627"/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92568" name="Oval 56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9" name="Oval 562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0" name="Freeform 563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1" name="Freeform 563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2" name="Freeform 563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3" name="Oval 563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3" name="Group 5634"/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92562" name="Oval 56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3" name="Oval 563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4" name="Freeform 563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5" name="Freeform 563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6" name="Freeform 563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7" name="Oval 564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4" name="Group 5641"/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92556" name="Oval 56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7" name="Oval 564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8" name="Freeform 564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9" name="Freeform 564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0" name="Freeform 564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1" name="Oval 564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3" name="Group 5648"/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92550" name="Oval 56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1" name="Oval 565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2" name="Freeform 565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3" name="Freeform 565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4" name="Freeform 565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5" name="Oval 56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4" name="Group 5655"/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92544" name="Oval 565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5" name="Oval 565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6" name="Freeform 565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7" name="Freeform 565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8" name="Freeform 566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9" name="Oval 56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5" name="Group 5662"/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92538" name="Oval 56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9" name="Oval 566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0" name="Freeform 566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1" name="Freeform 566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2" name="Freeform 566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3" name="Oval 56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6" name="Group 5669"/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92532" name="Oval 56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3" name="Oval 56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4" name="Freeform 567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5" name="Freeform 567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6" name="Freeform 567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7" name="Oval 56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7" name="Group 5676"/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92526" name="Oval 56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7" name="Oval 567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8" name="Freeform 567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9" name="Freeform 568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0" name="Freeform 568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1" name="Oval 56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8" name="Group 5683"/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92520" name="Oval 56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1" name="Oval 568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2" name="Freeform 568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3" name="Freeform 568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4" name="Freeform 568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5" name="Oval 56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9" name="Group 5690"/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92514" name="Oval 56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5" name="Oval 569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6" name="Freeform 569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7" name="Freeform 569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8" name="Freeform 569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9" name="Oval 56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0" name="Group 5697"/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92508" name="Oval 56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9" name="Oval 569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0" name="Freeform 570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1" name="Freeform 570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2" name="Freeform 570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3" name="Oval 57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1" name="Group 5704"/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92502" name="Oval 57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3" name="Oval 570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4" name="Freeform 570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5" name="Freeform 570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6" name="Freeform 570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7" name="Oval 57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882" name="Group 5711"/>
            <p:cNvGrpSpPr>
              <a:grpSpLocks noChangeAspect="1"/>
            </p:cNvGrpSpPr>
            <p:nvPr/>
          </p:nvGrpSpPr>
          <p:grpSpPr bwMode="auto">
            <a:xfrm>
              <a:off x="2812" y="1793"/>
              <a:ext cx="1339" cy="414"/>
              <a:chOff x="3326" y="1190"/>
              <a:chExt cx="1047" cy="318"/>
            </a:xfrm>
          </p:grpSpPr>
          <p:grpSp>
            <p:nvGrpSpPr>
              <p:cNvPr id="883" name="Group 5712"/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92464" name="Oval 571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5" name="Oval 57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6" name="Freeform 571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7" name="Freeform 571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8" name="Freeform 571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9" name="Oval 57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4" name="Group 5719"/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92458" name="Oval 572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9" name="Oval 57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0" name="Freeform 572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1" name="Freeform 572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2" name="Freeform 572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3" name="Oval 57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5" name="Group 5726"/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92452" name="Oval 572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3" name="Oval 57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4" name="Freeform 572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5" name="Freeform 573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6" name="Freeform 573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7" name="Oval 573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6" name="Group 5733"/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92446" name="Oval 573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7" name="Oval 57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8" name="Freeform 573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9" name="Freeform 573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0" name="Freeform 573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1" name="Oval 573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7" name="Group 5740"/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92440" name="Oval 574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1" name="Oval 57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2" name="Freeform 574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3" name="Freeform 574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4" name="Freeform 574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5" name="Oval 57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8" name="Group 5747"/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92434" name="Oval 574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5" name="Oval 57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6" name="Freeform 575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7" name="Freeform 575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8" name="Freeform 575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9" name="Oval 57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9" name="Group 5754"/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92428" name="Oval 5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9" name="Oval 575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0" name="Freeform 575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1" name="Freeform 575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2" name="Freeform 575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3" name="Oval 57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0" name="Group 5761"/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92422" name="Oval 576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3" name="Oval 57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4" name="Freeform 576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5" name="Freeform 576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6" name="Freeform 576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7" name="Oval 57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1" name="Group 5768"/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92416" name="Oval 576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7" name="Oval 57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8" name="Freeform 577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9" name="Freeform 577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0" name="Freeform 577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1" name="Oval 57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2" name="Group 5775"/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92410" name="Oval 577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1" name="Oval 57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2" name="Freeform 577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3" name="Freeform 577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4" name="Freeform 578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5" name="Oval 57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3" name="Group 5782"/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92404" name="Oval 578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5" name="Oval 57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6" name="Freeform 578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7" name="Freeform 578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8" name="Freeform 578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9" name="Oval 57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4" name="Group 5789"/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92398" name="Oval 579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9" name="Oval 57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0" name="Freeform 579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1" name="Freeform 579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2" name="Freeform 579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3" name="Oval 579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5" name="Group 5796"/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92392" name="Oval 579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3" name="Oval 57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4" name="Freeform 579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5" name="Freeform 580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6" name="Freeform 580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7" name="Oval 58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6" name="Group 5803"/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92386" name="Oval 580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7" name="Oval 58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8" name="Freeform 580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9" name="Freeform 580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0" name="Freeform 580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1" name="Oval 58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7" name="Group 5810"/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92380" name="Oval 581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1" name="Oval 58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2" name="Freeform 581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3" name="Freeform 581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4" name="Freeform 581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5" name="Oval 58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8" name="Group 5817"/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92374" name="Oval 58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5" name="Oval 58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6" name="Freeform 582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7" name="Freeform 582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8" name="Freeform 582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9" name="Oval 582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9" name="Group 5824"/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92368" name="Oval 58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9" name="Oval 58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0" name="Freeform 582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1" name="Freeform 582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2" name="Freeform 582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3" name="Oval 583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0" name="Group 5831"/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92362" name="Oval 583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3" name="Oval 583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4" name="Freeform 583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5" name="Freeform 583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6" name="Freeform 583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7" name="Oval 583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1" name="Group 5838"/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92356" name="Oval 583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7" name="Oval 584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8" name="Freeform 584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9" name="Freeform 584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0" name="Freeform 584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1" name="Oval 584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2" name="Group 5845"/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92350" name="Oval 58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1" name="Oval 584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2" name="Freeform 584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3" name="Freeform 584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4" name="Freeform 585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5" name="Oval 585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3" name="Group 5852"/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92344" name="Oval 58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5" name="Oval 58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6" name="Freeform 585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7" name="Freeform 585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8" name="Freeform 585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9" name="Oval 58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4" name="Group 5859"/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92338" name="Oval 58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9" name="Oval 58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0" name="Freeform 586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1" name="Freeform 586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2" name="Freeform 586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3" name="Oval 586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5" name="Group 5866"/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92332" name="Oval 58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3" name="Oval 58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4" name="Freeform 586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5" name="Freeform 587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6" name="Freeform 587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7" name="Oval 587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6" name="Group 5873"/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92326" name="Oval 58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7" name="Oval 58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8" name="Freeform 587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9" name="Freeform 587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0" name="Freeform 587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1" name="Oval 587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7" name="Group 5880"/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92320" name="Oval 58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1" name="Oval 58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2" name="Freeform 588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3" name="Freeform 588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4" name="Freeform 588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5" name="Oval 588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8" name="Group 5887"/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92314" name="Oval 58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5" name="Oval 58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6" name="Freeform 589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7" name="Freeform 589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8" name="Freeform 589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9" name="Oval 58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9" name="Group 5894"/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92308" name="Oval 589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9" name="Oval 58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0" name="Freeform 589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1" name="Freeform 589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2" name="Freeform 589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3" name="Oval 590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0" name="Group 5901"/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92302" name="Oval 59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3" name="Oval 59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4" name="Freeform 590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5" name="Freeform 590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6" name="Freeform 590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7" name="Oval 59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1" name="Group 5908"/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92296" name="Oval 59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7" name="Oval 59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8" name="Freeform 591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9" name="Freeform 591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0" name="Freeform 591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1" name="Oval 59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2" name="Group 5915"/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92290" name="Oval 59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1" name="Oval 59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2" name="Freeform 591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3" name="Freeform 591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4" name="Freeform 592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5" name="Oval 59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3" name="Group 5922"/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92284" name="Oval 592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5" name="Oval 59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6" name="Freeform 592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7" name="Freeform 592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8" name="Freeform 592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9" name="Oval 59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6" name="Group 5929"/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92278" name="Oval 593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79" name="Oval 59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0" name="Freeform 593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1" name="Freeform 593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2" name="Freeform 593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3" name="Oval 59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</p:grpSp>
      <p:sp>
        <p:nvSpPr>
          <p:cNvPr id="1056" name="Rectangle 1055"/>
          <p:cNvSpPr>
            <a:spLocks noChangeArrowheads="1"/>
          </p:cNvSpPr>
          <p:nvPr/>
        </p:nvSpPr>
        <p:spPr bwMode="auto">
          <a:xfrm>
            <a:off x="456099" y="4914196"/>
            <a:ext cx="928688" cy="523220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8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LIC</a:t>
            </a:r>
          </a:p>
        </p:txBody>
      </p:sp>
      <p:sp>
        <p:nvSpPr>
          <p:cNvPr id="835" name="Titre 3"/>
          <p:cNvSpPr>
            <a:spLocks noGrp="1"/>
          </p:cNvSpPr>
          <p:nvPr>
            <p:ph type="title"/>
          </p:nvPr>
        </p:nvSpPr>
        <p:spPr>
          <a:xfrm>
            <a:off x="0" y="-27384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graphicFrame>
        <p:nvGraphicFramePr>
          <p:cNvPr id="768" name="Espace réservé du contenu 7">
            <a:extLst>
              <a:ext uri="{FF2B5EF4-FFF2-40B4-BE49-F238E27FC236}">
                <a16:creationId xmlns:a16="http://schemas.microsoft.com/office/drawing/2014/main" id="{20914A0B-CB56-46E5-AF7A-0C7BB4812DA2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213260856"/>
              </p:ext>
            </p:extLst>
          </p:nvPr>
        </p:nvGraphicFramePr>
        <p:xfrm>
          <a:off x="2214546" y="-21332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2" name="Espace réservé du numéro de diapositive 31">
            <a:extLst>
              <a:ext uri="{FF2B5EF4-FFF2-40B4-BE49-F238E27FC236}">
                <a16:creationId xmlns:a16="http://schemas.microsoft.com/office/drawing/2014/main" id="{1E240EE0-D0CB-647D-CEB1-760591BF36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55</a:t>
            </a:fld>
            <a:endParaRPr lang="fr-FR"/>
          </a:p>
        </p:txBody>
      </p:sp>
      <p:sp>
        <p:nvSpPr>
          <p:cNvPr id="872" name="Rectangle 871"/>
          <p:cNvSpPr/>
          <p:nvPr/>
        </p:nvSpPr>
        <p:spPr>
          <a:xfrm>
            <a:off x="456099" y="3159756"/>
            <a:ext cx="928688" cy="523220"/>
          </a:xfrm>
          <a:prstGeom prst="rect">
            <a:avLst/>
          </a:prstGeom>
          <a:ln>
            <a:noFill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fr-FR" sz="28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LEC</a:t>
            </a:r>
          </a:p>
        </p:txBody>
      </p:sp>
      <p:grpSp>
        <p:nvGrpSpPr>
          <p:cNvPr id="918" name="Groupe 892"/>
          <p:cNvGrpSpPr>
            <a:grpSpLocks/>
          </p:cNvGrpSpPr>
          <p:nvPr/>
        </p:nvGrpSpPr>
        <p:grpSpPr bwMode="auto">
          <a:xfrm>
            <a:off x="2721918" y="3644912"/>
            <a:ext cx="763428" cy="1557465"/>
            <a:chOff x="3936993" y="3714752"/>
            <a:chExt cx="1270013" cy="1190625"/>
          </a:xfrm>
        </p:grpSpPr>
        <p:sp>
          <p:nvSpPr>
            <p:cNvPr id="92216" name="Oval 2359"/>
            <p:cNvSpPr>
              <a:spLocks noChangeArrowheads="1"/>
            </p:cNvSpPr>
            <p:nvPr/>
          </p:nvSpPr>
          <p:spPr bwMode="auto">
            <a:xfrm>
              <a:off x="3936993" y="3776779"/>
              <a:ext cx="457205" cy="1128598"/>
            </a:xfrm>
            <a:prstGeom prst="ellipse">
              <a:avLst/>
            </a:prstGeom>
            <a:solidFill>
              <a:srgbClr val="FFA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17" name="Freeform 2360"/>
            <p:cNvSpPr>
              <a:spLocks/>
            </p:cNvSpPr>
            <p:nvPr/>
          </p:nvSpPr>
          <p:spPr bwMode="auto">
            <a:xfrm>
              <a:off x="4020664" y="3829730"/>
              <a:ext cx="367557" cy="1069596"/>
            </a:xfrm>
            <a:custGeom>
              <a:avLst/>
              <a:gdLst>
                <a:gd name="T0" fmla="*/ 2147483647 w 52"/>
                <a:gd name="T1" fmla="*/ 0 h 299"/>
                <a:gd name="T2" fmla="*/ 2147483647 w 52"/>
                <a:gd name="T3" fmla="*/ 2147483647 h 299"/>
                <a:gd name="T4" fmla="*/ 2147483647 w 52"/>
                <a:gd name="T5" fmla="*/ 2147483647 h 299"/>
                <a:gd name="T6" fmla="*/ 0 w 52"/>
                <a:gd name="T7" fmla="*/ 2147483647 h 299"/>
                <a:gd name="T8" fmla="*/ 2147483647 w 52"/>
                <a:gd name="T9" fmla="*/ 2147483647 h 299"/>
                <a:gd name="T10" fmla="*/ 2147483647 w 52"/>
                <a:gd name="T11" fmla="*/ 2147483647 h 299"/>
                <a:gd name="T12" fmla="*/ 2147483647 w 52"/>
                <a:gd name="T13" fmla="*/ 0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299"/>
                <a:gd name="T23" fmla="*/ 52 w 52"/>
                <a:gd name="T24" fmla="*/ 299 h 2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299">
                  <a:moveTo>
                    <a:pt x="34" y="0"/>
                  </a:moveTo>
                  <a:cubicBezTo>
                    <a:pt x="39" y="28"/>
                    <a:pt x="42" y="66"/>
                    <a:pt x="42" y="108"/>
                  </a:cubicBezTo>
                  <a:cubicBezTo>
                    <a:pt x="42" y="194"/>
                    <a:pt x="29" y="264"/>
                    <a:pt x="12" y="264"/>
                  </a:cubicBezTo>
                  <a:cubicBezTo>
                    <a:pt x="8" y="264"/>
                    <a:pt x="4" y="259"/>
                    <a:pt x="0" y="251"/>
                  </a:cubicBezTo>
                  <a:cubicBezTo>
                    <a:pt x="6" y="281"/>
                    <a:pt x="14" y="299"/>
                    <a:pt x="22" y="299"/>
                  </a:cubicBezTo>
                  <a:cubicBezTo>
                    <a:pt x="39" y="299"/>
                    <a:pt x="52" y="229"/>
                    <a:pt x="52" y="143"/>
                  </a:cubicBezTo>
                  <a:cubicBezTo>
                    <a:pt x="52" y="79"/>
                    <a:pt x="44" y="23"/>
                    <a:pt x="34" y="0"/>
                  </a:cubicBezTo>
                  <a:close/>
                </a:path>
              </a:pathLst>
            </a:custGeom>
            <a:solidFill>
              <a:srgbClr val="FFA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18" name="Freeform 2361"/>
            <p:cNvSpPr>
              <a:spLocks/>
            </p:cNvSpPr>
            <p:nvPr/>
          </p:nvSpPr>
          <p:spPr bwMode="auto">
            <a:xfrm>
              <a:off x="4077441" y="3800985"/>
              <a:ext cx="361580" cy="1104392"/>
            </a:xfrm>
            <a:custGeom>
              <a:avLst/>
              <a:gdLst>
                <a:gd name="T0" fmla="*/ 2147483647 w 51"/>
                <a:gd name="T1" fmla="*/ 0 h 309"/>
                <a:gd name="T2" fmla="*/ 2147483647 w 51"/>
                <a:gd name="T3" fmla="*/ 2147483647 h 309"/>
                <a:gd name="T4" fmla="*/ 2147483647 w 51"/>
                <a:gd name="T5" fmla="*/ 2147483647 h 309"/>
                <a:gd name="T6" fmla="*/ 0 w 51"/>
                <a:gd name="T7" fmla="*/ 2147483647 h 309"/>
                <a:gd name="T8" fmla="*/ 2147483647 w 51"/>
                <a:gd name="T9" fmla="*/ 2147483647 h 309"/>
                <a:gd name="T10" fmla="*/ 2147483647 w 51"/>
                <a:gd name="T11" fmla="*/ 2147483647 h 309"/>
                <a:gd name="T12" fmla="*/ 2147483647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19" name="Freeform 2362"/>
            <p:cNvSpPr>
              <a:spLocks/>
            </p:cNvSpPr>
            <p:nvPr/>
          </p:nvSpPr>
          <p:spPr bwMode="auto">
            <a:xfrm>
              <a:off x="3972852" y="3787370"/>
              <a:ext cx="274920" cy="1007568"/>
            </a:xfrm>
            <a:custGeom>
              <a:avLst/>
              <a:gdLst>
                <a:gd name="T0" fmla="*/ 2147483647 w 39"/>
                <a:gd name="T1" fmla="*/ 2147483647 h 282"/>
                <a:gd name="T2" fmla="*/ 2147483647 w 39"/>
                <a:gd name="T3" fmla="*/ 2147483647 h 282"/>
                <a:gd name="T4" fmla="*/ 2147483647 w 39"/>
                <a:gd name="T5" fmla="*/ 2147483647 h 282"/>
                <a:gd name="T6" fmla="*/ 2147483647 w 39"/>
                <a:gd name="T7" fmla="*/ 2147483647 h 282"/>
                <a:gd name="T8" fmla="*/ 2147483647 w 39"/>
                <a:gd name="T9" fmla="*/ 0 h 282"/>
                <a:gd name="T10" fmla="*/ 0 w 39"/>
                <a:gd name="T11" fmla="*/ 2147483647 h 282"/>
                <a:gd name="T12" fmla="*/ 2147483647 w 39"/>
                <a:gd name="T13" fmla="*/ 2147483647 h 282"/>
                <a:gd name="T14" fmla="*/ 2147483647 w 39"/>
                <a:gd name="T15" fmla="*/ 2147483647 h 2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282"/>
                <a:gd name="T26" fmla="*/ 39 w 39"/>
                <a:gd name="T27" fmla="*/ 282 h 2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282">
                  <a:moveTo>
                    <a:pt x="9" y="259"/>
                  </a:moveTo>
                  <a:cubicBezTo>
                    <a:pt x="4" y="231"/>
                    <a:pt x="7" y="194"/>
                    <a:pt x="7" y="154"/>
                  </a:cubicBezTo>
                  <a:cubicBezTo>
                    <a:pt x="7" y="74"/>
                    <a:pt x="17" y="2"/>
                    <a:pt x="35" y="2"/>
                  </a:cubicBezTo>
                  <a:cubicBezTo>
                    <a:pt x="36" y="2"/>
                    <a:pt x="39" y="5"/>
                    <a:pt x="39" y="6"/>
                  </a:cubicBezTo>
                  <a:cubicBezTo>
                    <a:pt x="37" y="2"/>
                    <a:pt x="34" y="0"/>
                    <a:pt x="31" y="0"/>
                  </a:cubicBezTo>
                  <a:cubicBezTo>
                    <a:pt x="13" y="0"/>
                    <a:pt x="0" y="69"/>
                    <a:pt x="0" y="149"/>
                  </a:cubicBezTo>
                  <a:cubicBezTo>
                    <a:pt x="0" y="194"/>
                    <a:pt x="3" y="234"/>
                    <a:pt x="8" y="262"/>
                  </a:cubicBezTo>
                  <a:cubicBezTo>
                    <a:pt x="13" y="282"/>
                    <a:pt x="12" y="277"/>
                    <a:pt x="9" y="2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0" name="Freeform 2363"/>
            <p:cNvSpPr>
              <a:spLocks/>
            </p:cNvSpPr>
            <p:nvPr/>
          </p:nvSpPr>
          <p:spPr bwMode="auto">
            <a:xfrm>
              <a:off x="4128242" y="3714752"/>
              <a:ext cx="1078764" cy="1190625"/>
            </a:xfrm>
            <a:custGeom>
              <a:avLst/>
              <a:gdLst>
                <a:gd name="T0" fmla="*/ 2147483647 w 153"/>
                <a:gd name="T1" fmla="*/ 2147483647 h 333"/>
                <a:gd name="T2" fmla="*/ 0 w 153"/>
                <a:gd name="T3" fmla="*/ 2147483647 h 333"/>
                <a:gd name="T4" fmla="*/ 2147483647 w 153"/>
                <a:gd name="T5" fmla="*/ 2147483647 h 333"/>
                <a:gd name="T6" fmla="*/ 2147483647 w 153"/>
                <a:gd name="T7" fmla="*/ 2147483647 h 333"/>
                <a:gd name="T8" fmla="*/ 2147483647 w 153"/>
                <a:gd name="T9" fmla="*/ 2147483647 h 333"/>
                <a:gd name="T10" fmla="*/ 2147483647 w 153"/>
                <a:gd name="T11" fmla="*/ 2147483647 h 333"/>
                <a:gd name="T12" fmla="*/ 2147483647 w 153"/>
                <a:gd name="T13" fmla="*/ 2147483647 h 333"/>
                <a:gd name="T14" fmla="*/ 2147483647 w 153"/>
                <a:gd name="T15" fmla="*/ 2147483647 h 333"/>
                <a:gd name="T16" fmla="*/ 2147483647 w 153"/>
                <a:gd name="T17" fmla="*/ 2147483647 h 333"/>
                <a:gd name="T18" fmla="*/ 2147483647 w 153"/>
                <a:gd name="T19" fmla="*/ 2147483647 h 333"/>
                <a:gd name="T20" fmla="*/ 2147483647 w 153"/>
                <a:gd name="T21" fmla="*/ 2147483647 h 333"/>
                <a:gd name="T22" fmla="*/ 2147483647 w 153"/>
                <a:gd name="T23" fmla="*/ 2147483647 h 333"/>
                <a:gd name="T24" fmla="*/ 2147483647 w 153"/>
                <a:gd name="T25" fmla="*/ 2147483647 h 333"/>
                <a:gd name="T26" fmla="*/ 2147483647 w 153"/>
                <a:gd name="T27" fmla="*/ 2147483647 h 333"/>
                <a:gd name="T28" fmla="*/ 2147483647 w 153"/>
                <a:gd name="T29" fmla="*/ 2147483647 h 333"/>
                <a:gd name="T30" fmla="*/ 2147483647 w 153"/>
                <a:gd name="T31" fmla="*/ 2147483647 h 333"/>
                <a:gd name="T32" fmla="*/ 2147483647 w 153"/>
                <a:gd name="T33" fmla="*/ 2147483647 h 333"/>
                <a:gd name="T34" fmla="*/ 2147483647 w 153"/>
                <a:gd name="T35" fmla="*/ 2147483647 h 333"/>
                <a:gd name="T36" fmla="*/ 2147483647 w 153"/>
                <a:gd name="T37" fmla="*/ 2147483647 h 333"/>
                <a:gd name="T38" fmla="*/ 2147483647 w 153"/>
                <a:gd name="T39" fmla="*/ 2147483647 h 333"/>
                <a:gd name="T40" fmla="*/ 2147483647 w 153"/>
                <a:gd name="T41" fmla="*/ 2147483647 h 333"/>
                <a:gd name="T42" fmla="*/ 2147483647 w 153"/>
                <a:gd name="T43" fmla="*/ 2147483647 h 333"/>
                <a:gd name="T44" fmla="*/ 2147483647 w 153"/>
                <a:gd name="T45" fmla="*/ 2147483647 h 333"/>
                <a:gd name="T46" fmla="*/ 2147483647 w 153"/>
                <a:gd name="T47" fmla="*/ 2147483647 h 333"/>
                <a:gd name="T48" fmla="*/ 2147483647 w 153"/>
                <a:gd name="T49" fmla="*/ 2147483647 h 333"/>
                <a:gd name="T50" fmla="*/ 2147483647 w 153"/>
                <a:gd name="T51" fmla="*/ 2147483647 h 333"/>
                <a:gd name="T52" fmla="*/ 2147483647 w 153"/>
                <a:gd name="T53" fmla="*/ 2147483647 h 333"/>
                <a:gd name="T54" fmla="*/ 2147483647 w 153"/>
                <a:gd name="T55" fmla="*/ 2147483647 h 333"/>
                <a:gd name="T56" fmla="*/ 2147483647 w 153"/>
                <a:gd name="T57" fmla="*/ 2147483647 h 333"/>
                <a:gd name="T58" fmla="*/ 2147483647 w 153"/>
                <a:gd name="T59" fmla="*/ 2147483647 h 333"/>
                <a:gd name="T60" fmla="*/ 2147483647 w 153"/>
                <a:gd name="T61" fmla="*/ 2147483647 h 333"/>
                <a:gd name="T62" fmla="*/ 2147483647 w 153"/>
                <a:gd name="T63" fmla="*/ 2147483647 h 333"/>
                <a:gd name="T64" fmla="*/ 2147483647 w 153"/>
                <a:gd name="T65" fmla="*/ 2147483647 h 333"/>
                <a:gd name="T66" fmla="*/ 2147483647 w 153"/>
                <a:gd name="T67" fmla="*/ 2147483647 h 3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3"/>
                <a:gd name="T103" fmla="*/ 0 h 333"/>
                <a:gd name="T104" fmla="*/ 153 w 153"/>
                <a:gd name="T105" fmla="*/ 333 h 3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3" h="333">
                  <a:moveTo>
                    <a:pt x="135" y="33"/>
                  </a:move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  <a:cubicBezTo>
                    <a:pt x="3" y="18"/>
                    <a:pt x="5" y="17"/>
                    <a:pt x="8" y="17"/>
                  </a:cubicBezTo>
                  <a:cubicBezTo>
                    <a:pt x="28" y="17"/>
                    <a:pt x="44" y="88"/>
                    <a:pt x="44" y="175"/>
                  </a:cubicBezTo>
                  <a:cubicBezTo>
                    <a:pt x="44" y="256"/>
                    <a:pt x="30" y="323"/>
                    <a:pt x="13" y="332"/>
                  </a:cubicBezTo>
                  <a:cubicBezTo>
                    <a:pt x="13" y="333"/>
                    <a:pt x="13" y="333"/>
                    <a:pt x="13" y="333"/>
                  </a:cubicBezTo>
                  <a:cubicBezTo>
                    <a:pt x="23" y="327"/>
                    <a:pt x="37" y="324"/>
                    <a:pt x="53" y="324"/>
                  </a:cubicBezTo>
                  <a:cubicBezTo>
                    <a:pt x="69" y="324"/>
                    <a:pt x="83" y="328"/>
                    <a:pt x="94" y="333"/>
                  </a:cubicBezTo>
                  <a:cubicBezTo>
                    <a:pt x="94" y="333"/>
                    <a:pt x="94" y="333"/>
                    <a:pt x="94" y="333"/>
                  </a:cubicBezTo>
                  <a:cubicBezTo>
                    <a:pt x="93" y="333"/>
                    <a:pt x="93" y="332"/>
                    <a:pt x="92" y="332"/>
                  </a:cubicBezTo>
                  <a:cubicBezTo>
                    <a:pt x="92" y="332"/>
                    <a:pt x="92" y="332"/>
                    <a:pt x="92" y="332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0" y="330"/>
                    <a:pt x="89" y="330"/>
                    <a:pt x="89" y="329"/>
                  </a:cubicBezTo>
                  <a:cubicBezTo>
                    <a:pt x="89" y="329"/>
                    <a:pt x="89" y="329"/>
                    <a:pt x="89" y="329"/>
                  </a:cubicBezTo>
                  <a:cubicBezTo>
                    <a:pt x="88" y="329"/>
                    <a:pt x="88" y="328"/>
                    <a:pt x="87" y="327"/>
                  </a:cubicBezTo>
                  <a:cubicBezTo>
                    <a:pt x="87" y="327"/>
                    <a:pt x="87" y="327"/>
                    <a:pt x="87" y="327"/>
                  </a:cubicBezTo>
                  <a:cubicBezTo>
                    <a:pt x="87" y="327"/>
                    <a:pt x="86" y="326"/>
                    <a:pt x="86" y="325"/>
                  </a:cubicBezTo>
                  <a:cubicBezTo>
                    <a:pt x="86" y="325"/>
                    <a:pt x="86" y="325"/>
                    <a:pt x="86" y="325"/>
                  </a:cubicBezTo>
                  <a:cubicBezTo>
                    <a:pt x="85" y="324"/>
                    <a:pt x="85" y="324"/>
                    <a:pt x="84" y="323"/>
                  </a:cubicBezTo>
                  <a:cubicBezTo>
                    <a:pt x="84" y="323"/>
                    <a:pt x="84" y="323"/>
                    <a:pt x="84" y="323"/>
                  </a:cubicBezTo>
                  <a:cubicBezTo>
                    <a:pt x="84" y="322"/>
                    <a:pt x="83" y="321"/>
                    <a:pt x="83" y="320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82" y="319"/>
                    <a:pt x="82" y="318"/>
                    <a:pt x="81" y="317"/>
                  </a:cubicBezTo>
                  <a:cubicBezTo>
                    <a:pt x="81" y="317"/>
                    <a:pt x="81" y="317"/>
                    <a:pt x="81" y="317"/>
                  </a:cubicBezTo>
                  <a:cubicBezTo>
                    <a:pt x="81" y="316"/>
                    <a:pt x="80" y="315"/>
                    <a:pt x="80" y="313"/>
                  </a:cubicBezTo>
                  <a:cubicBezTo>
                    <a:pt x="80" y="313"/>
                    <a:pt x="80" y="313"/>
                    <a:pt x="80" y="313"/>
                  </a:cubicBezTo>
                  <a:cubicBezTo>
                    <a:pt x="77" y="305"/>
                    <a:pt x="81" y="295"/>
                    <a:pt x="79" y="282"/>
                  </a:cubicBezTo>
                  <a:cubicBezTo>
                    <a:pt x="79" y="282"/>
                    <a:pt x="79" y="282"/>
                    <a:pt x="79" y="282"/>
                  </a:cubicBezTo>
                  <a:cubicBezTo>
                    <a:pt x="79" y="281"/>
                    <a:pt x="78" y="279"/>
                    <a:pt x="78" y="278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78" y="275"/>
                    <a:pt x="77" y="274"/>
                    <a:pt x="77" y="273"/>
                  </a:cubicBezTo>
                  <a:cubicBezTo>
                    <a:pt x="77" y="272"/>
                    <a:pt x="77" y="271"/>
                    <a:pt x="77" y="271"/>
                  </a:cubicBezTo>
                  <a:cubicBezTo>
                    <a:pt x="77" y="270"/>
                    <a:pt x="76" y="268"/>
                    <a:pt x="76" y="267"/>
                  </a:cubicBezTo>
                  <a:cubicBezTo>
                    <a:pt x="76" y="266"/>
                    <a:pt x="76" y="266"/>
                    <a:pt x="76" y="265"/>
                  </a:cubicBezTo>
                  <a:cubicBezTo>
                    <a:pt x="76" y="264"/>
                    <a:pt x="75" y="262"/>
                    <a:pt x="75" y="261"/>
                  </a:cubicBezTo>
                  <a:cubicBezTo>
                    <a:pt x="75" y="260"/>
                    <a:pt x="75" y="259"/>
                    <a:pt x="75" y="259"/>
                  </a:cubicBezTo>
                  <a:cubicBezTo>
                    <a:pt x="75" y="257"/>
                    <a:pt x="75" y="256"/>
                    <a:pt x="74" y="255"/>
                  </a:cubicBezTo>
                  <a:cubicBezTo>
                    <a:pt x="74" y="254"/>
                    <a:pt x="74" y="253"/>
                    <a:pt x="74" y="252"/>
                  </a:cubicBezTo>
                  <a:cubicBezTo>
                    <a:pt x="74" y="251"/>
                    <a:pt x="74" y="250"/>
                    <a:pt x="74" y="249"/>
                  </a:cubicBezTo>
                  <a:cubicBezTo>
                    <a:pt x="73" y="248"/>
                    <a:pt x="73" y="247"/>
                    <a:pt x="73" y="246"/>
                  </a:cubicBezTo>
                  <a:cubicBezTo>
                    <a:pt x="73" y="244"/>
                    <a:pt x="73" y="243"/>
                    <a:pt x="73" y="242"/>
                  </a:cubicBezTo>
                  <a:cubicBezTo>
                    <a:pt x="73" y="241"/>
                    <a:pt x="73" y="240"/>
                    <a:pt x="73" y="239"/>
                  </a:cubicBezTo>
                  <a:cubicBezTo>
                    <a:pt x="72" y="238"/>
                    <a:pt x="72" y="236"/>
                    <a:pt x="72" y="235"/>
                  </a:cubicBezTo>
                  <a:cubicBezTo>
                    <a:pt x="72" y="234"/>
                    <a:pt x="72" y="233"/>
                    <a:pt x="72" y="232"/>
                  </a:cubicBezTo>
                  <a:cubicBezTo>
                    <a:pt x="72" y="231"/>
                    <a:pt x="72" y="229"/>
                    <a:pt x="72" y="228"/>
                  </a:cubicBezTo>
                  <a:cubicBezTo>
                    <a:pt x="72" y="227"/>
                    <a:pt x="71" y="226"/>
                    <a:pt x="71" y="225"/>
                  </a:cubicBezTo>
                  <a:cubicBezTo>
                    <a:pt x="71" y="223"/>
                    <a:pt x="71" y="222"/>
                    <a:pt x="71" y="221"/>
                  </a:cubicBezTo>
                  <a:cubicBezTo>
                    <a:pt x="71" y="220"/>
                    <a:pt x="71" y="218"/>
                    <a:pt x="71" y="217"/>
                  </a:cubicBezTo>
                  <a:cubicBezTo>
                    <a:pt x="71" y="216"/>
                    <a:pt x="71" y="215"/>
                    <a:pt x="71" y="214"/>
                  </a:cubicBezTo>
                  <a:cubicBezTo>
                    <a:pt x="71" y="212"/>
                    <a:pt x="70" y="211"/>
                    <a:pt x="70" y="210"/>
                  </a:cubicBezTo>
                  <a:cubicBezTo>
                    <a:pt x="70" y="209"/>
                    <a:pt x="70" y="207"/>
                    <a:pt x="70" y="206"/>
                  </a:cubicBezTo>
                  <a:cubicBezTo>
                    <a:pt x="70" y="205"/>
                    <a:pt x="70" y="203"/>
                    <a:pt x="70" y="202"/>
                  </a:cubicBezTo>
                  <a:cubicBezTo>
                    <a:pt x="70" y="201"/>
                    <a:pt x="70" y="200"/>
                    <a:pt x="70" y="199"/>
                  </a:cubicBezTo>
                  <a:cubicBezTo>
                    <a:pt x="70" y="197"/>
                    <a:pt x="70" y="196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89"/>
                    <a:pt x="70" y="187"/>
                    <a:pt x="70" y="186"/>
                  </a:cubicBezTo>
                  <a:cubicBezTo>
                    <a:pt x="70" y="185"/>
                    <a:pt x="70" y="184"/>
                    <a:pt x="70" y="183"/>
                  </a:cubicBezTo>
                  <a:cubicBezTo>
                    <a:pt x="70" y="180"/>
                    <a:pt x="70" y="178"/>
                    <a:pt x="70" y="175"/>
                  </a:cubicBezTo>
                  <a:cubicBezTo>
                    <a:pt x="70" y="88"/>
                    <a:pt x="77" y="17"/>
                    <a:pt x="97" y="17"/>
                  </a:cubicBezTo>
                  <a:cubicBezTo>
                    <a:pt x="117" y="17"/>
                    <a:pt x="132" y="88"/>
                    <a:pt x="132" y="175"/>
                  </a:cubicBezTo>
                  <a:cubicBezTo>
                    <a:pt x="132" y="260"/>
                    <a:pt x="118" y="329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lose/>
                </a:path>
              </a:pathLst>
            </a:custGeom>
            <a:solidFill>
              <a:srgbClr val="FFA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1" name="Freeform 2364"/>
            <p:cNvSpPr>
              <a:spLocks/>
            </p:cNvSpPr>
            <p:nvPr/>
          </p:nvSpPr>
          <p:spPr bwMode="auto">
            <a:xfrm>
              <a:off x="4217890" y="3740471"/>
              <a:ext cx="606618" cy="1164906"/>
            </a:xfrm>
            <a:custGeom>
              <a:avLst/>
              <a:gdLst>
                <a:gd name="T0" fmla="*/ 2147483647 w 86"/>
                <a:gd name="T1" fmla="*/ 2147483647 h 326"/>
                <a:gd name="T2" fmla="*/ 2147483647 w 86"/>
                <a:gd name="T3" fmla="*/ 2147483647 h 326"/>
                <a:gd name="T4" fmla="*/ 2147483647 w 86"/>
                <a:gd name="T5" fmla="*/ 2147483647 h 326"/>
                <a:gd name="T6" fmla="*/ 2147483647 w 86"/>
                <a:gd name="T7" fmla="*/ 2147483647 h 326"/>
                <a:gd name="T8" fmla="*/ 2147483647 w 86"/>
                <a:gd name="T9" fmla="*/ 2147483647 h 326"/>
                <a:gd name="T10" fmla="*/ 2147483647 w 86"/>
                <a:gd name="T11" fmla="*/ 2147483647 h 326"/>
                <a:gd name="T12" fmla="*/ 2147483647 w 86"/>
                <a:gd name="T13" fmla="*/ 2147483647 h 326"/>
                <a:gd name="T14" fmla="*/ 2147483647 w 86"/>
                <a:gd name="T15" fmla="*/ 2147483647 h 326"/>
                <a:gd name="T16" fmla="*/ 2147483647 w 86"/>
                <a:gd name="T17" fmla="*/ 2147483647 h 326"/>
                <a:gd name="T18" fmla="*/ 2147483647 w 86"/>
                <a:gd name="T19" fmla="*/ 2147483647 h 326"/>
                <a:gd name="T20" fmla="*/ 2147483647 w 86"/>
                <a:gd name="T21" fmla="*/ 2147483647 h 326"/>
                <a:gd name="T22" fmla="*/ 2147483647 w 86"/>
                <a:gd name="T23" fmla="*/ 2147483647 h 326"/>
                <a:gd name="T24" fmla="*/ 2147483647 w 86"/>
                <a:gd name="T25" fmla="*/ 2147483647 h 326"/>
                <a:gd name="T26" fmla="*/ 2147483647 w 86"/>
                <a:gd name="T27" fmla="*/ 2147483647 h 326"/>
                <a:gd name="T28" fmla="*/ 2147483647 w 86"/>
                <a:gd name="T29" fmla="*/ 2147483647 h 326"/>
                <a:gd name="T30" fmla="*/ 2147483647 w 86"/>
                <a:gd name="T31" fmla="*/ 2147483647 h 326"/>
                <a:gd name="T32" fmla="*/ 2147483647 w 86"/>
                <a:gd name="T33" fmla="*/ 2147483647 h 326"/>
                <a:gd name="T34" fmla="*/ 2147483647 w 86"/>
                <a:gd name="T35" fmla="*/ 2147483647 h 326"/>
                <a:gd name="T36" fmla="*/ 2147483647 w 86"/>
                <a:gd name="T37" fmla="*/ 2147483647 h 326"/>
                <a:gd name="T38" fmla="*/ 2147483647 w 86"/>
                <a:gd name="T39" fmla="*/ 2147483647 h 326"/>
                <a:gd name="T40" fmla="*/ 2147483647 w 86"/>
                <a:gd name="T41" fmla="*/ 2147483647 h 326"/>
                <a:gd name="T42" fmla="*/ 2147483647 w 86"/>
                <a:gd name="T43" fmla="*/ 2147483647 h 326"/>
                <a:gd name="T44" fmla="*/ 2147483647 w 86"/>
                <a:gd name="T45" fmla="*/ 2147483647 h 326"/>
                <a:gd name="T46" fmla="*/ 2147483647 w 86"/>
                <a:gd name="T47" fmla="*/ 2147483647 h 326"/>
                <a:gd name="T48" fmla="*/ 2147483647 w 86"/>
                <a:gd name="T49" fmla="*/ 2147483647 h 326"/>
                <a:gd name="T50" fmla="*/ 2147483647 w 86"/>
                <a:gd name="T51" fmla="*/ 2147483647 h 326"/>
                <a:gd name="T52" fmla="*/ 2147483647 w 86"/>
                <a:gd name="T53" fmla="*/ 2147483647 h 326"/>
                <a:gd name="T54" fmla="*/ 2147483647 w 86"/>
                <a:gd name="T55" fmla="*/ 2147483647 h 326"/>
                <a:gd name="T56" fmla="*/ 2147483647 w 86"/>
                <a:gd name="T57" fmla="*/ 2147483647 h 326"/>
                <a:gd name="T58" fmla="*/ 2147483647 w 86"/>
                <a:gd name="T59" fmla="*/ 2147483647 h 326"/>
                <a:gd name="T60" fmla="*/ 2147483647 w 86"/>
                <a:gd name="T61" fmla="*/ 2147483647 h 326"/>
                <a:gd name="T62" fmla="*/ 2147483647 w 86"/>
                <a:gd name="T63" fmla="*/ 2147483647 h 326"/>
                <a:gd name="T64" fmla="*/ 2147483647 w 86"/>
                <a:gd name="T65" fmla="*/ 2147483647 h 326"/>
                <a:gd name="T66" fmla="*/ 2147483647 w 86"/>
                <a:gd name="T67" fmla="*/ 2147483647 h 326"/>
                <a:gd name="T68" fmla="*/ 2147483647 w 86"/>
                <a:gd name="T69" fmla="*/ 2147483647 h 326"/>
                <a:gd name="T70" fmla="*/ 2147483647 w 86"/>
                <a:gd name="T71" fmla="*/ 2147483647 h 326"/>
                <a:gd name="T72" fmla="*/ 2147483647 w 86"/>
                <a:gd name="T73" fmla="*/ 2147483647 h 326"/>
                <a:gd name="T74" fmla="*/ 2147483647 w 86"/>
                <a:gd name="T75" fmla="*/ 2147483647 h 326"/>
                <a:gd name="T76" fmla="*/ 2147483647 w 86"/>
                <a:gd name="T77" fmla="*/ 2147483647 h 326"/>
                <a:gd name="T78" fmla="*/ 2147483647 w 86"/>
                <a:gd name="T79" fmla="*/ 2147483647 h 326"/>
                <a:gd name="T80" fmla="*/ 2147483647 w 86"/>
                <a:gd name="T81" fmla="*/ 2147483647 h 326"/>
                <a:gd name="T82" fmla="*/ 2147483647 w 86"/>
                <a:gd name="T83" fmla="*/ 2147483647 h 326"/>
                <a:gd name="T84" fmla="*/ 2147483647 w 86"/>
                <a:gd name="T85" fmla="*/ 2147483647 h 326"/>
                <a:gd name="T86" fmla="*/ 2147483647 w 86"/>
                <a:gd name="T87" fmla="*/ 2147483647 h 326"/>
                <a:gd name="T88" fmla="*/ 2147483647 w 86"/>
                <a:gd name="T89" fmla="*/ 2147483647 h 326"/>
                <a:gd name="T90" fmla="*/ 2147483647 w 86"/>
                <a:gd name="T91" fmla="*/ 2147483647 h 326"/>
                <a:gd name="T92" fmla="*/ 2147483647 w 86"/>
                <a:gd name="T93" fmla="*/ 2147483647 h 326"/>
                <a:gd name="T94" fmla="*/ 2147483647 w 86"/>
                <a:gd name="T95" fmla="*/ 2147483647 h 326"/>
                <a:gd name="T96" fmla="*/ 2147483647 w 86"/>
                <a:gd name="T97" fmla="*/ 2147483647 h 326"/>
                <a:gd name="T98" fmla="*/ 2147483647 w 86"/>
                <a:gd name="T99" fmla="*/ 2147483647 h 326"/>
                <a:gd name="T100" fmla="*/ 2147483647 w 86"/>
                <a:gd name="T101" fmla="*/ 2147483647 h 326"/>
                <a:gd name="T102" fmla="*/ 2147483647 w 86"/>
                <a:gd name="T103" fmla="*/ 2147483647 h 326"/>
                <a:gd name="T104" fmla="*/ 2147483647 w 86"/>
                <a:gd name="T105" fmla="*/ 2147483647 h 326"/>
                <a:gd name="T106" fmla="*/ 2147483647 w 86"/>
                <a:gd name="T107" fmla="*/ 2147483647 h 326"/>
                <a:gd name="T108" fmla="*/ 2147483647 w 86"/>
                <a:gd name="T109" fmla="*/ 2147483647 h 326"/>
                <a:gd name="T110" fmla="*/ 0 w 86"/>
                <a:gd name="T111" fmla="*/ 2147483647 h 326"/>
                <a:gd name="T112" fmla="*/ 0 w 86"/>
                <a:gd name="T113" fmla="*/ 2147483647 h 326"/>
                <a:gd name="T114" fmla="*/ 2147483647 w 86"/>
                <a:gd name="T115" fmla="*/ 2147483647 h 326"/>
                <a:gd name="T116" fmla="*/ 2147483647 w 86"/>
                <a:gd name="T117" fmla="*/ 2147483647 h 326"/>
                <a:gd name="T118" fmla="*/ 2147483647 w 86"/>
                <a:gd name="T119" fmla="*/ 2147483647 h 326"/>
                <a:gd name="T120" fmla="*/ 2147483647 w 86"/>
                <a:gd name="T121" fmla="*/ 2147483647 h 326"/>
                <a:gd name="T122" fmla="*/ 2147483647 w 86"/>
                <a:gd name="T123" fmla="*/ 2147483647 h 3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"/>
                <a:gd name="T187" fmla="*/ 0 h 326"/>
                <a:gd name="T188" fmla="*/ 86 w 86"/>
                <a:gd name="T189" fmla="*/ 326 h 3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31" y="102"/>
                    <a:pt x="31" y="168"/>
                  </a:cubicBezTo>
                  <a:cubicBezTo>
                    <a:pt x="31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2" name="Freeform 2365"/>
            <p:cNvSpPr>
              <a:spLocks noEditPoints="1"/>
            </p:cNvSpPr>
            <p:nvPr/>
          </p:nvSpPr>
          <p:spPr bwMode="auto">
            <a:xfrm>
              <a:off x="4217890" y="3740471"/>
              <a:ext cx="606618" cy="1164906"/>
            </a:xfrm>
            <a:custGeom>
              <a:avLst/>
              <a:gdLst>
                <a:gd name="T0" fmla="*/ 2147483647 w 86"/>
                <a:gd name="T1" fmla="*/ 2147483647 h 326"/>
                <a:gd name="T2" fmla="*/ 2147483647 w 86"/>
                <a:gd name="T3" fmla="*/ 2147483647 h 326"/>
                <a:gd name="T4" fmla="*/ 2147483647 w 86"/>
                <a:gd name="T5" fmla="*/ 2147483647 h 326"/>
                <a:gd name="T6" fmla="*/ 2147483647 w 86"/>
                <a:gd name="T7" fmla="*/ 2147483647 h 326"/>
                <a:gd name="T8" fmla="*/ 2147483647 w 86"/>
                <a:gd name="T9" fmla="*/ 2147483647 h 326"/>
                <a:gd name="T10" fmla="*/ 2147483647 w 86"/>
                <a:gd name="T11" fmla="*/ 2147483647 h 326"/>
                <a:gd name="T12" fmla="*/ 2147483647 w 86"/>
                <a:gd name="T13" fmla="*/ 2147483647 h 326"/>
                <a:gd name="T14" fmla="*/ 2147483647 w 86"/>
                <a:gd name="T15" fmla="*/ 2147483647 h 326"/>
                <a:gd name="T16" fmla="*/ 2147483647 w 86"/>
                <a:gd name="T17" fmla="*/ 2147483647 h 326"/>
                <a:gd name="T18" fmla="*/ 2147483647 w 86"/>
                <a:gd name="T19" fmla="*/ 2147483647 h 326"/>
                <a:gd name="T20" fmla="*/ 2147483647 w 86"/>
                <a:gd name="T21" fmla="*/ 2147483647 h 326"/>
                <a:gd name="T22" fmla="*/ 2147483647 w 86"/>
                <a:gd name="T23" fmla="*/ 2147483647 h 326"/>
                <a:gd name="T24" fmla="*/ 2147483647 w 86"/>
                <a:gd name="T25" fmla="*/ 2147483647 h 326"/>
                <a:gd name="T26" fmla="*/ 2147483647 w 86"/>
                <a:gd name="T27" fmla="*/ 2147483647 h 326"/>
                <a:gd name="T28" fmla="*/ 2147483647 w 86"/>
                <a:gd name="T29" fmla="*/ 2147483647 h 326"/>
                <a:gd name="T30" fmla="*/ 2147483647 w 86"/>
                <a:gd name="T31" fmla="*/ 2147483647 h 326"/>
                <a:gd name="T32" fmla="*/ 2147483647 w 86"/>
                <a:gd name="T33" fmla="*/ 2147483647 h 326"/>
                <a:gd name="T34" fmla="*/ 2147483647 w 86"/>
                <a:gd name="T35" fmla="*/ 2147483647 h 326"/>
                <a:gd name="T36" fmla="*/ 2147483647 w 86"/>
                <a:gd name="T37" fmla="*/ 2147483647 h 326"/>
                <a:gd name="T38" fmla="*/ 2147483647 w 86"/>
                <a:gd name="T39" fmla="*/ 2147483647 h 326"/>
                <a:gd name="T40" fmla="*/ 2147483647 w 86"/>
                <a:gd name="T41" fmla="*/ 2147483647 h 326"/>
                <a:gd name="T42" fmla="*/ 2147483647 w 86"/>
                <a:gd name="T43" fmla="*/ 2147483647 h 326"/>
                <a:gd name="T44" fmla="*/ 2147483647 w 86"/>
                <a:gd name="T45" fmla="*/ 2147483647 h 326"/>
                <a:gd name="T46" fmla="*/ 2147483647 w 86"/>
                <a:gd name="T47" fmla="*/ 2147483647 h 326"/>
                <a:gd name="T48" fmla="*/ 2147483647 w 86"/>
                <a:gd name="T49" fmla="*/ 2147483647 h 326"/>
                <a:gd name="T50" fmla="*/ 2147483647 w 86"/>
                <a:gd name="T51" fmla="*/ 2147483647 h 326"/>
                <a:gd name="T52" fmla="*/ 2147483647 w 86"/>
                <a:gd name="T53" fmla="*/ 2147483647 h 326"/>
                <a:gd name="T54" fmla="*/ 0 w 86"/>
                <a:gd name="T55" fmla="*/ 2147483647 h 326"/>
                <a:gd name="T56" fmla="*/ 2147483647 w 86"/>
                <a:gd name="T57" fmla="*/ 2147483647 h 326"/>
                <a:gd name="T58" fmla="*/ 2147483647 w 86"/>
                <a:gd name="T59" fmla="*/ 2147483647 h 326"/>
                <a:gd name="T60" fmla="*/ 2147483647 w 86"/>
                <a:gd name="T61" fmla="*/ 2147483647 h 326"/>
                <a:gd name="T62" fmla="*/ 2147483647 w 86"/>
                <a:gd name="T63" fmla="*/ 2147483647 h 326"/>
                <a:gd name="T64" fmla="*/ 2147483647 w 86"/>
                <a:gd name="T65" fmla="*/ 2147483647 h 326"/>
                <a:gd name="T66" fmla="*/ 2147483647 w 86"/>
                <a:gd name="T67" fmla="*/ 2147483647 h 326"/>
                <a:gd name="T68" fmla="*/ 2147483647 w 86"/>
                <a:gd name="T69" fmla="*/ 2147483647 h 326"/>
                <a:gd name="T70" fmla="*/ 2147483647 w 86"/>
                <a:gd name="T71" fmla="*/ 2147483647 h 326"/>
                <a:gd name="T72" fmla="*/ 2147483647 w 86"/>
                <a:gd name="T73" fmla="*/ 2147483647 h 326"/>
                <a:gd name="T74" fmla="*/ 2147483647 w 86"/>
                <a:gd name="T75" fmla="*/ 2147483647 h 326"/>
                <a:gd name="T76" fmla="*/ 2147483647 w 86"/>
                <a:gd name="T77" fmla="*/ 2147483647 h 326"/>
                <a:gd name="T78" fmla="*/ 2147483647 w 86"/>
                <a:gd name="T79" fmla="*/ 2147483647 h 326"/>
                <a:gd name="T80" fmla="*/ 2147483647 w 86"/>
                <a:gd name="T81" fmla="*/ 2147483647 h 326"/>
                <a:gd name="T82" fmla="*/ 2147483647 w 86"/>
                <a:gd name="T83" fmla="*/ 2147483647 h 326"/>
                <a:gd name="T84" fmla="*/ 2147483647 w 86"/>
                <a:gd name="T85" fmla="*/ 2147483647 h 326"/>
                <a:gd name="T86" fmla="*/ 2147483647 w 86"/>
                <a:gd name="T87" fmla="*/ 2147483647 h 326"/>
                <a:gd name="T88" fmla="*/ 2147483647 w 86"/>
                <a:gd name="T89" fmla="*/ 2147483647 h 326"/>
                <a:gd name="T90" fmla="*/ 2147483647 w 86"/>
                <a:gd name="T91" fmla="*/ 2147483647 h 326"/>
                <a:gd name="T92" fmla="*/ 2147483647 w 86"/>
                <a:gd name="T93" fmla="*/ 2147483647 h 326"/>
                <a:gd name="T94" fmla="*/ 2147483647 w 86"/>
                <a:gd name="T95" fmla="*/ 2147483647 h 326"/>
                <a:gd name="T96" fmla="*/ 2147483647 w 86"/>
                <a:gd name="T97" fmla="*/ 2147483647 h 326"/>
                <a:gd name="T98" fmla="*/ 2147483647 w 86"/>
                <a:gd name="T99" fmla="*/ 2147483647 h 326"/>
                <a:gd name="T100" fmla="*/ 2147483647 w 86"/>
                <a:gd name="T101" fmla="*/ 2147483647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"/>
                <a:gd name="T154" fmla="*/ 0 h 326"/>
                <a:gd name="T155" fmla="*/ 86 w 86"/>
                <a:gd name="T156" fmla="*/ 326 h 3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26" y="102"/>
                    <a:pt x="26" y="168"/>
                  </a:cubicBezTo>
                  <a:cubicBezTo>
                    <a:pt x="26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  <a:moveTo>
                    <a:pt x="38" y="118"/>
                  </a:moveTo>
                  <a:cubicBezTo>
                    <a:pt x="36" y="88"/>
                    <a:pt x="31" y="61"/>
                    <a:pt x="26" y="41"/>
                  </a:cubicBezTo>
                  <a:cubicBezTo>
                    <a:pt x="23" y="33"/>
                    <a:pt x="22" y="15"/>
                    <a:pt x="34" y="12"/>
                  </a:cubicBezTo>
                  <a:cubicBezTo>
                    <a:pt x="37" y="12"/>
                    <a:pt x="40" y="12"/>
                    <a:pt x="44" y="11"/>
                  </a:cubicBezTo>
                  <a:cubicBezTo>
                    <a:pt x="50" y="11"/>
                    <a:pt x="55" y="10"/>
                    <a:pt x="60" y="11"/>
                  </a:cubicBezTo>
                  <a:cubicBezTo>
                    <a:pt x="64" y="11"/>
                    <a:pt x="64" y="15"/>
                    <a:pt x="63" y="17"/>
                  </a:cubicBezTo>
                  <a:cubicBezTo>
                    <a:pt x="51" y="38"/>
                    <a:pt x="44" y="77"/>
                    <a:pt x="41" y="119"/>
                  </a:cubicBezTo>
                  <a:cubicBezTo>
                    <a:pt x="40" y="135"/>
                    <a:pt x="39" y="133"/>
                    <a:pt x="38" y="118"/>
                  </a:cubicBezTo>
                  <a:close/>
                  <a:moveTo>
                    <a:pt x="51" y="309"/>
                  </a:moveTo>
                  <a:cubicBezTo>
                    <a:pt x="49" y="309"/>
                    <a:pt x="47" y="309"/>
                    <a:pt x="45" y="308"/>
                  </a:cubicBezTo>
                  <a:cubicBezTo>
                    <a:pt x="33" y="306"/>
                    <a:pt x="26" y="298"/>
                    <a:pt x="31" y="272"/>
                  </a:cubicBezTo>
                  <a:cubicBezTo>
                    <a:pt x="37" y="243"/>
                    <a:pt x="40" y="206"/>
                    <a:pt x="40" y="171"/>
                  </a:cubicBezTo>
                  <a:cubicBezTo>
                    <a:pt x="40" y="173"/>
                    <a:pt x="40" y="176"/>
                    <a:pt x="40" y="176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42" y="222"/>
                    <a:pt x="42" y="222"/>
                    <a:pt x="42" y="222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2" y="229"/>
                    <a:pt x="42" y="229"/>
                    <a:pt x="42" y="229"/>
                  </a:cubicBezTo>
                  <a:cubicBezTo>
                    <a:pt x="43" y="233"/>
                    <a:pt x="43" y="233"/>
                    <a:pt x="43" y="233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40"/>
                    <a:pt x="43" y="240"/>
                    <a:pt x="43" y="240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7" y="265"/>
                    <a:pt x="47" y="265"/>
                    <a:pt x="47" y="265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48" y="271"/>
                    <a:pt x="48" y="271"/>
                    <a:pt x="48" y="271"/>
                  </a:cubicBezTo>
                  <a:cubicBezTo>
                    <a:pt x="48" y="272"/>
                    <a:pt x="48" y="272"/>
                    <a:pt x="48" y="272"/>
                  </a:cubicBezTo>
                  <a:cubicBezTo>
                    <a:pt x="48" y="273"/>
                    <a:pt x="49" y="277"/>
                    <a:pt x="49" y="277"/>
                  </a:cubicBezTo>
                  <a:cubicBezTo>
                    <a:pt x="51" y="287"/>
                    <a:pt x="54" y="296"/>
                    <a:pt x="56" y="304"/>
                  </a:cubicBezTo>
                  <a:cubicBezTo>
                    <a:pt x="57" y="306"/>
                    <a:pt x="54" y="309"/>
                    <a:pt x="51" y="309"/>
                  </a:cubicBezTo>
                  <a:close/>
                </a:path>
              </a:pathLst>
            </a:custGeom>
            <a:solidFill>
              <a:srgbClr val="FF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3" name="Freeform 2366"/>
            <p:cNvSpPr>
              <a:spLocks/>
            </p:cNvSpPr>
            <p:nvPr/>
          </p:nvSpPr>
          <p:spPr bwMode="auto">
            <a:xfrm>
              <a:off x="4516717" y="3764677"/>
              <a:ext cx="161366" cy="143722"/>
            </a:xfrm>
            <a:custGeom>
              <a:avLst/>
              <a:gdLst>
                <a:gd name="T0" fmla="*/ 0 w 23"/>
                <a:gd name="T1" fmla="*/ 2147483647 h 40"/>
                <a:gd name="T2" fmla="*/ 2147483647 w 23"/>
                <a:gd name="T3" fmla="*/ 2147483647 h 40"/>
                <a:gd name="T4" fmla="*/ 2147483647 w 23"/>
                <a:gd name="T5" fmla="*/ 2147483647 h 40"/>
                <a:gd name="T6" fmla="*/ 2147483647 w 23"/>
                <a:gd name="T7" fmla="*/ 2147483647 h 40"/>
                <a:gd name="T8" fmla="*/ 0 w 23"/>
                <a:gd name="T9" fmla="*/ 2147483647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0"/>
                <a:gd name="T17" fmla="*/ 23 w 23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0">
                  <a:moveTo>
                    <a:pt x="0" y="4"/>
                  </a:moveTo>
                  <a:cubicBezTo>
                    <a:pt x="10" y="3"/>
                    <a:pt x="23" y="0"/>
                    <a:pt x="23" y="6"/>
                  </a:cubicBezTo>
                  <a:cubicBezTo>
                    <a:pt x="23" y="13"/>
                    <a:pt x="13" y="23"/>
                    <a:pt x="10" y="40"/>
                  </a:cubicBezTo>
                  <a:cubicBezTo>
                    <a:pt x="12" y="23"/>
                    <a:pt x="20" y="9"/>
                    <a:pt x="18" y="7"/>
                  </a:cubicBezTo>
                  <a:cubicBezTo>
                    <a:pt x="15" y="3"/>
                    <a:pt x="2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4" name="Freeform 2367"/>
            <p:cNvSpPr>
              <a:spLocks/>
            </p:cNvSpPr>
            <p:nvPr/>
          </p:nvSpPr>
          <p:spPr bwMode="auto">
            <a:xfrm>
              <a:off x="4890250" y="3800985"/>
              <a:ext cx="233085" cy="1101366"/>
            </a:xfrm>
            <a:custGeom>
              <a:avLst/>
              <a:gdLst>
                <a:gd name="T0" fmla="*/ 0 w 33"/>
                <a:gd name="T1" fmla="*/ 0 h 308"/>
                <a:gd name="T2" fmla="*/ 0 w 33"/>
                <a:gd name="T3" fmla="*/ 0 h 308"/>
                <a:gd name="T4" fmla="*/ 2147483647 w 33"/>
                <a:gd name="T5" fmla="*/ 2147483647 h 308"/>
                <a:gd name="T6" fmla="*/ 2147483647 w 33"/>
                <a:gd name="T7" fmla="*/ 2147483647 h 308"/>
                <a:gd name="T8" fmla="*/ 2147483647 w 33"/>
                <a:gd name="T9" fmla="*/ 2147483647 h 308"/>
                <a:gd name="T10" fmla="*/ 2147483647 w 33"/>
                <a:gd name="T11" fmla="*/ 2147483647 h 308"/>
                <a:gd name="T12" fmla="*/ 0 w 33"/>
                <a:gd name="T13" fmla="*/ 0 h 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08"/>
                <a:gd name="T23" fmla="*/ 33 w 33"/>
                <a:gd name="T24" fmla="*/ 308 h 3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0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20"/>
                    <a:pt x="24" y="80"/>
                    <a:pt x="24" y="151"/>
                  </a:cubicBezTo>
                  <a:cubicBezTo>
                    <a:pt x="24" y="219"/>
                    <a:pt x="15" y="276"/>
                    <a:pt x="2" y="299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19" y="299"/>
                    <a:pt x="33" y="232"/>
                    <a:pt x="33" y="151"/>
                  </a:cubicBezTo>
                  <a:cubicBezTo>
                    <a:pt x="33" y="85"/>
                    <a:pt x="26" y="31"/>
                    <a:pt x="0" y="0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5" name="Freeform 2368"/>
            <p:cNvSpPr>
              <a:spLocks/>
            </p:cNvSpPr>
            <p:nvPr/>
          </p:nvSpPr>
          <p:spPr bwMode="auto">
            <a:xfrm>
              <a:off x="4480857" y="4359233"/>
              <a:ext cx="56777" cy="220878"/>
            </a:xfrm>
            <a:custGeom>
              <a:avLst/>
              <a:gdLst>
                <a:gd name="T0" fmla="*/ 0 w 8"/>
                <a:gd name="T1" fmla="*/ 2147483647 h 62"/>
                <a:gd name="T2" fmla="*/ 2147483647 w 8"/>
                <a:gd name="T3" fmla="*/ 2147483647 h 62"/>
                <a:gd name="T4" fmla="*/ 2147483647 w 8"/>
                <a:gd name="T5" fmla="*/ 2147483647 h 62"/>
                <a:gd name="T6" fmla="*/ 2147483647 w 8"/>
                <a:gd name="T7" fmla="*/ 2147483647 h 62"/>
                <a:gd name="T8" fmla="*/ 0 w 8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2"/>
                <a:gd name="T17" fmla="*/ 8 w 8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2">
                  <a:moveTo>
                    <a:pt x="0" y="58"/>
                  </a:moveTo>
                  <a:cubicBezTo>
                    <a:pt x="2" y="49"/>
                    <a:pt x="4" y="55"/>
                    <a:pt x="6" y="58"/>
                  </a:cubicBezTo>
                  <a:cubicBezTo>
                    <a:pt x="8" y="62"/>
                    <a:pt x="7" y="39"/>
                    <a:pt x="7" y="3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6" name="Oval 2369"/>
            <p:cNvSpPr>
              <a:spLocks noChangeArrowheads="1"/>
            </p:cNvSpPr>
            <p:nvPr/>
          </p:nvSpPr>
          <p:spPr bwMode="auto">
            <a:xfrm>
              <a:off x="4600388" y="3776779"/>
              <a:ext cx="457205" cy="1128598"/>
            </a:xfrm>
            <a:prstGeom prst="ellipse">
              <a:avLst/>
            </a:prstGeom>
            <a:solidFill>
              <a:srgbClr val="FFA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7" name="Freeform 2370"/>
            <p:cNvSpPr>
              <a:spLocks/>
            </p:cNvSpPr>
            <p:nvPr/>
          </p:nvSpPr>
          <p:spPr bwMode="auto">
            <a:xfrm>
              <a:off x="4657165" y="3819140"/>
              <a:ext cx="409392" cy="1086237"/>
            </a:xfrm>
            <a:custGeom>
              <a:avLst/>
              <a:gdLst>
                <a:gd name="T0" fmla="*/ 2147483647 w 58"/>
                <a:gd name="T1" fmla="*/ 0 h 304"/>
                <a:gd name="T2" fmla="*/ 2147483647 w 58"/>
                <a:gd name="T3" fmla="*/ 2147483647 h 304"/>
                <a:gd name="T4" fmla="*/ 2147483647 w 58"/>
                <a:gd name="T5" fmla="*/ 2147483647 h 304"/>
                <a:gd name="T6" fmla="*/ 0 w 58"/>
                <a:gd name="T7" fmla="*/ 2147483647 h 304"/>
                <a:gd name="T8" fmla="*/ 2147483647 w 58"/>
                <a:gd name="T9" fmla="*/ 2147483647 h 304"/>
                <a:gd name="T10" fmla="*/ 2147483647 w 58"/>
                <a:gd name="T11" fmla="*/ 2147483647 h 304"/>
                <a:gd name="T12" fmla="*/ 2147483647 w 58"/>
                <a:gd name="T13" fmla="*/ 0 h 3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304"/>
                <a:gd name="T23" fmla="*/ 58 w 58"/>
                <a:gd name="T24" fmla="*/ 304 h 3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304">
                  <a:moveTo>
                    <a:pt x="36" y="0"/>
                  </a:moveTo>
                  <a:cubicBezTo>
                    <a:pt x="42" y="29"/>
                    <a:pt x="46" y="67"/>
                    <a:pt x="46" y="110"/>
                  </a:cubicBezTo>
                  <a:cubicBezTo>
                    <a:pt x="46" y="198"/>
                    <a:pt x="30" y="268"/>
                    <a:pt x="11" y="268"/>
                  </a:cubicBezTo>
                  <a:cubicBezTo>
                    <a:pt x="6" y="268"/>
                    <a:pt x="4" y="264"/>
                    <a:pt x="0" y="256"/>
                  </a:cubicBezTo>
                  <a:cubicBezTo>
                    <a:pt x="6" y="286"/>
                    <a:pt x="12" y="304"/>
                    <a:pt x="22" y="304"/>
                  </a:cubicBezTo>
                  <a:cubicBezTo>
                    <a:pt x="42" y="304"/>
                    <a:pt x="58" y="234"/>
                    <a:pt x="58" y="146"/>
                  </a:cubicBezTo>
                  <a:cubicBezTo>
                    <a:pt x="58" y="81"/>
                    <a:pt x="49" y="24"/>
                    <a:pt x="36" y="0"/>
                  </a:cubicBezTo>
                  <a:close/>
                </a:path>
              </a:pathLst>
            </a:custGeom>
            <a:solidFill>
              <a:srgbClr val="FFA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8" name="Freeform 2371"/>
            <p:cNvSpPr>
              <a:spLocks/>
            </p:cNvSpPr>
            <p:nvPr/>
          </p:nvSpPr>
          <p:spPr bwMode="auto">
            <a:xfrm>
              <a:off x="4704977" y="3800985"/>
              <a:ext cx="361580" cy="1104392"/>
            </a:xfrm>
            <a:custGeom>
              <a:avLst/>
              <a:gdLst>
                <a:gd name="T0" fmla="*/ 2147483647 w 51"/>
                <a:gd name="T1" fmla="*/ 0 h 309"/>
                <a:gd name="T2" fmla="*/ 2147483647 w 51"/>
                <a:gd name="T3" fmla="*/ 2147483647 h 309"/>
                <a:gd name="T4" fmla="*/ 2147483647 w 51"/>
                <a:gd name="T5" fmla="*/ 2147483647 h 309"/>
                <a:gd name="T6" fmla="*/ 0 w 51"/>
                <a:gd name="T7" fmla="*/ 2147483647 h 309"/>
                <a:gd name="T8" fmla="*/ 2147483647 w 51"/>
                <a:gd name="T9" fmla="*/ 2147483647 h 309"/>
                <a:gd name="T10" fmla="*/ 2147483647 w 51"/>
                <a:gd name="T11" fmla="*/ 2147483647 h 309"/>
                <a:gd name="T12" fmla="*/ 2147483647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9" name="Freeform 2372"/>
            <p:cNvSpPr>
              <a:spLocks/>
            </p:cNvSpPr>
            <p:nvPr/>
          </p:nvSpPr>
          <p:spPr bwMode="auto">
            <a:xfrm>
              <a:off x="4621306" y="3782831"/>
              <a:ext cx="254003" cy="1012107"/>
            </a:xfrm>
            <a:custGeom>
              <a:avLst/>
              <a:gdLst>
                <a:gd name="T0" fmla="*/ 2147483647 w 36"/>
                <a:gd name="T1" fmla="*/ 2147483647 h 283"/>
                <a:gd name="T2" fmla="*/ 2147483647 w 36"/>
                <a:gd name="T3" fmla="*/ 2147483647 h 283"/>
                <a:gd name="T4" fmla="*/ 2147483647 w 36"/>
                <a:gd name="T5" fmla="*/ 2147483647 h 283"/>
                <a:gd name="T6" fmla="*/ 2147483647 w 36"/>
                <a:gd name="T7" fmla="*/ 2147483647 h 283"/>
                <a:gd name="T8" fmla="*/ 2147483647 w 36"/>
                <a:gd name="T9" fmla="*/ 0 h 283"/>
                <a:gd name="T10" fmla="*/ 0 w 36"/>
                <a:gd name="T11" fmla="*/ 2147483647 h 283"/>
                <a:gd name="T12" fmla="*/ 2147483647 w 36"/>
                <a:gd name="T13" fmla="*/ 2147483647 h 283"/>
                <a:gd name="T14" fmla="*/ 2147483647 w 36"/>
                <a:gd name="T15" fmla="*/ 2147483647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83"/>
                <a:gd name="T26" fmla="*/ 36 w 36"/>
                <a:gd name="T27" fmla="*/ 283 h 2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83">
                  <a:moveTo>
                    <a:pt x="9" y="260"/>
                  </a:moveTo>
                  <a:cubicBezTo>
                    <a:pt x="5" y="232"/>
                    <a:pt x="7" y="195"/>
                    <a:pt x="7" y="155"/>
                  </a:cubicBezTo>
                  <a:cubicBezTo>
                    <a:pt x="7" y="75"/>
                    <a:pt x="13" y="1"/>
                    <a:pt x="31" y="1"/>
                  </a:cubicBezTo>
                  <a:cubicBezTo>
                    <a:pt x="32" y="1"/>
                    <a:pt x="36" y="5"/>
                    <a:pt x="36" y="5"/>
                  </a:cubicBezTo>
                  <a:cubicBezTo>
                    <a:pt x="33" y="2"/>
                    <a:pt x="32" y="0"/>
                    <a:pt x="29" y="0"/>
                  </a:cubicBezTo>
                  <a:cubicBezTo>
                    <a:pt x="11" y="0"/>
                    <a:pt x="0" y="70"/>
                    <a:pt x="0" y="150"/>
                  </a:cubicBezTo>
                  <a:cubicBezTo>
                    <a:pt x="0" y="195"/>
                    <a:pt x="3" y="235"/>
                    <a:pt x="9" y="263"/>
                  </a:cubicBezTo>
                  <a:cubicBezTo>
                    <a:pt x="13" y="283"/>
                    <a:pt x="12" y="278"/>
                    <a:pt x="9" y="2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0" name="Freeform 2373"/>
            <p:cNvSpPr>
              <a:spLocks/>
            </p:cNvSpPr>
            <p:nvPr/>
          </p:nvSpPr>
          <p:spPr bwMode="auto">
            <a:xfrm>
              <a:off x="4217890" y="4873607"/>
              <a:ext cx="573747" cy="31770"/>
            </a:xfrm>
            <a:custGeom>
              <a:avLst/>
              <a:gdLst>
                <a:gd name="T0" fmla="*/ 0 w 81"/>
                <a:gd name="T1" fmla="*/ 2147483647 h 9"/>
                <a:gd name="T2" fmla="*/ 0 w 81"/>
                <a:gd name="T3" fmla="*/ 2147483647 h 9"/>
                <a:gd name="T4" fmla="*/ 2147483647 w 81"/>
                <a:gd name="T5" fmla="*/ 0 h 9"/>
                <a:gd name="T6" fmla="*/ 2147483647 w 81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9"/>
                <a:gd name="T14" fmla="*/ 81 w 8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9"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0" y="3"/>
                    <a:pt x="24" y="0"/>
                    <a:pt x="40" y="0"/>
                  </a:cubicBezTo>
                  <a:cubicBezTo>
                    <a:pt x="56" y="0"/>
                    <a:pt x="70" y="4"/>
                    <a:pt x="81" y="9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1" name="Freeform 2374"/>
            <p:cNvSpPr>
              <a:spLocks/>
            </p:cNvSpPr>
            <p:nvPr/>
          </p:nvSpPr>
          <p:spPr bwMode="auto">
            <a:xfrm>
              <a:off x="4283632" y="3740471"/>
              <a:ext cx="528923" cy="68079"/>
            </a:xfrm>
            <a:custGeom>
              <a:avLst/>
              <a:gdLst>
                <a:gd name="T0" fmla="*/ 2147483647 w 75"/>
                <a:gd name="T1" fmla="*/ 2147483647 h 19"/>
                <a:gd name="T2" fmla="*/ 2147483647 w 75"/>
                <a:gd name="T3" fmla="*/ 2147483647 h 19"/>
                <a:gd name="T4" fmla="*/ 0 w 75"/>
                <a:gd name="T5" fmla="*/ 2147483647 h 19"/>
                <a:gd name="T6" fmla="*/ 0 60000 65536"/>
                <a:gd name="T7" fmla="*/ 0 60000 65536"/>
                <a:gd name="T8" fmla="*/ 0 60000 65536"/>
                <a:gd name="T9" fmla="*/ 0 w 75"/>
                <a:gd name="T10" fmla="*/ 0 h 19"/>
                <a:gd name="T11" fmla="*/ 75 w 7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" h="19">
                  <a:moveTo>
                    <a:pt x="68" y="12"/>
                  </a:moveTo>
                  <a:cubicBezTo>
                    <a:pt x="75" y="4"/>
                    <a:pt x="49" y="0"/>
                    <a:pt x="34" y="2"/>
                  </a:cubicBezTo>
                  <a:cubicBezTo>
                    <a:pt x="12" y="4"/>
                    <a:pt x="2" y="1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2" name="Oval 2375"/>
            <p:cNvSpPr>
              <a:spLocks noChangeArrowheads="1"/>
            </p:cNvSpPr>
            <p:nvPr/>
          </p:nvSpPr>
          <p:spPr bwMode="auto">
            <a:xfrm>
              <a:off x="4600388" y="3776779"/>
              <a:ext cx="457205" cy="1128598"/>
            </a:xfrm>
            <a:prstGeom prst="ellipse">
              <a:avLst/>
            </a:pr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3" name="Oval 2376"/>
            <p:cNvSpPr>
              <a:spLocks noChangeArrowheads="1"/>
            </p:cNvSpPr>
            <p:nvPr/>
          </p:nvSpPr>
          <p:spPr bwMode="auto">
            <a:xfrm>
              <a:off x="3936993" y="3776779"/>
              <a:ext cx="457205" cy="1128598"/>
            </a:xfrm>
            <a:prstGeom prst="ellipse">
              <a:avLst/>
            </a:pr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4" name="Freeform 2377"/>
            <p:cNvSpPr>
              <a:spLocks/>
            </p:cNvSpPr>
            <p:nvPr/>
          </p:nvSpPr>
          <p:spPr bwMode="auto">
            <a:xfrm>
              <a:off x="4128242" y="3714752"/>
              <a:ext cx="1078764" cy="1190625"/>
            </a:xfrm>
            <a:custGeom>
              <a:avLst/>
              <a:gdLst>
                <a:gd name="T0" fmla="*/ 2147483647 w 153"/>
                <a:gd name="T1" fmla="*/ 2147483647 h 333"/>
                <a:gd name="T2" fmla="*/ 2147483647 w 153"/>
                <a:gd name="T3" fmla="*/ 2147483647 h 333"/>
                <a:gd name="T4" fmla="*/ 2147483647 w 153"/>
                <a:gd name="T5" fmla="*/ 2147483647 h 333"/>
                <a:gd name="T6" fmla="*/ 2147483647 w 153"/>
                <a:gd name="T7" fmla="*/ 2147483647 h 333"/>
                <a:gd name="T8" fmla="*/ 2147483647 w 153"/>
                <a:gd name="T9" fmla="*/ 2147483647 h 333"/>
                <a:gd name="T10" fmla="*/ 2147483647 w 153"/>
                <a:gd name="T11" fmla="*/ 2147483647 h 333"/>
                <a:gd name="T12" fmla="*/ 2147483647 w 153"/>
                <a:gd name="T13" fmla="*/ 2147483647 h 333"/>
                <a:gd name="T14" fmla="*/ 2147483647 w 153"/>
                <a:gd name="T15" fmla="*/ 2147483647 h 333"/>
                <a:gd name="T16" fmla="*/ 2147483647 w 153"/>
                <a:gd name="T17" fmla="*/ 2147483647 h 333"/>
                <a:gd name="T18" fmla="*/ 2147483647 w 153"/>
                <a:gd name="T19" fmla="*/ 2147483647 h 333"/>
                <a:gd name="T20" fmla="*/ 2147483647 w 153"/>
                <a:gd name="T21" fmla="*/ 2147483647 h 333"/>
                <a:gd name="T22" fmla="*/ 2147483647 w 153"/>
                <a:gd name="T23" fmla="*/ 2147483647 h 333"/>
                <a:gd name="T24" fmla="*/ 2147483647 w 153"/>
                <a:gd name="T25" fmla="*/ 2147483647 h 333"/>
                <a:gd name="T26" fmla="*/ 2147483647 w 153"/>
                <a:gd name="T27" fmla="*/ 2147483647 h 333"/>
                <a:gd name="T28" fmla="*/ 2147483647 w 153"/>
                <a:gd name="T29" fmla="*/ 2147483647 h 333"/>
                <a:gd name="T30" fmla="*/ 2147483647 w 153"/>
                <a:gd name="T31" fmla="*/ 2147483647 h 333"/>
                <a:gd name="T32" fmla="*/ 2147483647 w 153"/>
                <a:gd name="T33" fmla="*/ 2147483647 h 333"/>
                <a:gd name="T34" fmla="*/ 2147483647 w 153"/>
                <a:gd name="T35" fmla="*/ 2147483647 h 333"/>
                <a:gd name="T36" fmla="*/ 2147483647 w 153"/>
                <a:gd name="T37" fmla="*/ 2147483647 h 333"/>
                <a:gd name="T38" fmla="*/ 2147483647 w 153"/>
                <a:gd name="T39" fmla="*/ 2147483647 h 333"/>
                <a:gd name="T40" fmla="*/ 2147483647 w 153"/>
                <a:gd name="T41" fmla="*/ 2147483647 h 333"/>
                <a:gd name="T42" fmla="*/ 2147483647 w 153"/>
                <a:gd name="T43" fmla="*/ 2147483647 h 333"/>
                <a:gd name="T44" fmla="*/ 2147483647 w 153"/>
                <a:gd name="T45" fmla="*/ 2147483647 h 333"/>
                <a:gd name="T46" fmla="*/ 2147483647 w 153"/>
                <a:gd name="T47" fmla="*/ 2147483647 h 333"/>
                <a:gd name="T48" fmla="*/ 2147483647 w 153"/>
                <a:gd name="T49" fmla="*/ 2147483647 h 333"/>
                <a:gd name="T50" fmla="*/ 2147483647 w 153"/>
                <a:gd name="T51" fmla="*/ 2147483647 h 333"/>
                <a:gd name="T52" fmla="*/ 2147483647 w 153"/>
                <a:gd name="T53" fmla="*/ 2147483647 h 333"/>
                <a:gd name="T54" fmla="*/ 2147483647 w 153"/>
                <a:gd name="T55" fmla="*/ 2147483647 h 333"/>
                <a:gd name="T56" fmla="*/ 2147483647 w 153"/>
                <a:gd name="T57" fmla="*/ 2147483647 h 333"/>
                <a:gd name="T58" fmla="*/ 2147483647 w 153"/>
                <a:gd name="T59" fmla="*/ 2147483647 h 333"/>
                <a:gd name="T60" fmla="*/ 2147483647 w 153"/>
                <a:gd name="T61" fmla="*/ 2147483647 h 333"/>
                <a:gd name="T62" fmla="*/ 2147483647 w 153"/>
                <a:gd name="T63" fmla="*/ 2147483647 h 333"/>
                <a:gd name="T64" fmla="*/ 2147483647 w 153"/>
                <a:gd name="T65" fmla="*/ 2147483647 h 333"/>
                <a:gd name="T66" fmla="*/ 2147483647 w 153"/>
                <a:gd name="T67" fmla="*/ 2147483647 h 333"/>
                <a:gd name="T68" fmla="*/ 2147483647 w 153"/>
                <a:gd name="T69" fmla="*/ 0 h 3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3"/>
                <a:gd name="T106" fmla="*/ 0 h 333"/>
                <a:gd name="T107" fmla="*/ 153 w 153"/>
                <a:gd name="T108" fmla="*/ 333 h 3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3" h="333">
                  <a:moveTo>
                    <a:pt x="97" y="17"/>
                  </a:moveTo>
                  <a:cubicBezTo>
                    <a:pt x="117" y="17"/>
                    <a:pt x="132" y="88"/>
                    <a:pt x="132" y="175"/>
                  </a:cubicBezTo>
                  <a:cubicBezTo>
                    <a:pt x="132" y="178"/>
                    <a:pt x="132" y="181"/>
                    <a:pt x="132" y="183"/>
                  </a:cubicBezTo>
                  <a:cubicBezTo>
                    <a:pt x="132" y="184"/>
                    <a:pt x="132" y="185"/>
                    <a:pt x="132" y="186"/>
                  </a:cubicBezTo>
                  <a:cubicBezTo>
                    <a:pt x="132" y="188"/>
                    <a:pt x="132" y="189"/>
                    <a:pt x="132" y="191"/>
                  </a:cubicBezTo>
                  <a:cubicBezTo>
                    <a:pt x="132" y="192"/>
                    <a:pt x="132" y="193"/>
                    <a:pt x="132" y="194"/>
                  </a:cubicBezTo>
                  <a:cubicBezTo>
                    <a:pt x="132" y="196"/>
                    <a:pt x="132" y="197"/>
                    <a:pt x="132" y="199"/>
                  </a:cubicBezTo>
                  <a:cubicBezTo>
                    <a:pt x="132" y="200"/>
                    <a:pt x="132" y="201"/>
                    <a:pt x="132" y="202"/>
                  </a:cubicBezTo>
                  <a:cubicBezTo>
                    <a:pt x="132" y="204"/>
                    <a:pt x="132" y="205"/>
                    <a:pt x="132" y="207"/>
                  </a:cubicBezTo>
                  <a:cubicBezTo>
                    <a:pt x="132" y="208"/>
                    <a:pt x="132" y="209"/>
                    <a:pt x="132" y="210"/>
                  </a:cubicBezTo>
                  <a:cubicBezTo>
                    <a:pt x="132" y="211"/>
                    <a:pt x="131" y="213"/>
                    <a:pt x="131" y="214"/>
                  </a:cubicBezTo>
                  <a:cubicBezTo>
                    <a:pt x="131" y="215"/>
                    <a:pt x="131" y="216"/>
                    <a:pt x="131" y="218"/>
                  </a:cubicBezTo>
                  <a:cubicBezTo>
                    <a:pt x="131" y="219"/>
                    <a:pt x="131" y="220"/>
                    <a:pt x="131" y="222"/>
                  </a:cubicBezTo>
                  <a:cubicBezTo>
                    <a:pt x="131" y="223"/>
                    <a:pt x="131" y="224"/>
                    <a:pt x="131" y="225"/>
                  </a:cubicBezTo>
                  <a:cubicBezTo>
                    <a:pt x="131" y="226"/>
                    <a:pt x="130" y="228"/>
                    <a:pt x="130" y="229"/>
                  </a:cubicBezTo>
                  <a:cubicBezTo>
                    <a:pt x="130" y="230"/>
                    <a:pt x="130" y="231"/>
                    <a:pt x="130" y="232"/>
                  </a:cubicBezTo>
                  <a:cubicBezTo>
                    <a:pt x="130" y="233"/>
                    <a:pt x="130" y="235"/>
                    <a:pt x="130" y="236"/>
                  </a:cubicBezTo>
                  <a:cubicBezTo>
                    <a:pt x="130" y="237"/>
                    <a:pt x="130" y="238"/>
                    <a:pt x="129" y="239"/>
                  </a:cubicBezTo>
                  <a:cubicBezTo>
                    <a:pt x="129" y="240"/>
                    <a:pt x="129" y="242"/>
                    <a:pt x="129" y="243"/>
                  </a:cubicBezTo>
                  <a:cubicBezTo>
                    <a:pt x="129" y="244"/>
                    <a:pt x="129" y="245"/>
                    <a:pt x="129" y="246"/>
                  </a:cubicBezTo>
                  <a:cubicBezTo>
                    <a:pt x="129" y="247"/>
                    <a:pt x="128" y="248"/>
                    <a:pt x="128" y="250"/>
                  </a:cubicBezTo>
                  <a:cubicBezTo>
                    <a:pt x="128" y="251"/>
                    <a:pt x="128" y="252"/>
                    <a:pt x="128" y="253"/>
                  </a:cubicBezTo>
                  <a:cubicBezTo>
                    <a:pt x="128" y="254"/>
                    <a:pt x="128" y="255"/>
                    <a:pt x="127" y="256"/>
                  </a:cubicBezTo>
                  <a:cubicBezTo>
                    <a:pt x="127" y="257"/>
                    <a:pt x="127" y="258"/>
                    <a:pt x="127" y="259"/>
                  </a:cubicBezTo>
                  <a:cubicBezTo>
                    <a:pt x="127" y="260"/>
                    <a:pt x="127" y="261"/>
                    <a:pt x="127" y="263"/>
                  </a:cubicBezTo>
                  <a:cubicBezTo>
                    <a:pt x="126" y="264"/>
                    <a:pt x="126" y="265"/>
                    <a:pt x="126" y="266"/>
                  </a:cubicBezTo>
                  <a:cubicBezTo>
                    <a:pt x="126" y="267"/>
                    <a:pt x="126" y="268"/>
                    <a:pt x="126" y="269"/>
                  </a:cubicBezTo>
                  <a:cubicBezTo>
                    <a:pt x="125" y="270"/>
                    <a:pt x="125" y="271"/>
                    <a:pt x="125" y="272"/>
                  </a:cubicBezTo>
                  <a:cubicBezTo>
                    <a:pt x="125" y="273"/>
                    <a:pt x="125" y="274"/>
                    <a:pt x="125" y="275"/>
                  </a:cubicBezTo>
                  <a:cubicBezTo>
                    <a:pt x="124" y="276"/>
                    <a:pt x="124" y="277"/>
                    <a:pt x="124" y="277"/>
                  </a:cubicBezTo>
                  <a:cubicBezTo>
                    <a:pt x="124" y="278"/>
                    <a:pt x="124" y="279"/>
                    <a:pt x="124" y="280"/>
                  </a:cubicBezTo>
                  <a:cubicBezTo>
                    <a:pt x="123" y="281"/>
                    <a:pt x="123" y="282"/>
                    <a:pt x="123" y="283"/>
                  </a:cubicBezTo>
                  <a:cubicBezTo>
                    <a:pt x="123" y="284"/>
                    <a:pt x="123" y="285"/>
                    <a:pt x="122" y="286"/>
                  </a:cubicBezTo>
                  <a:cubicBezTo>
                    <a:pt x="122" y="287"/>
                    <a:pt x="122" y="288"/>
                    <a:pt x="122" y="288"/>
                  </a:cubicBezTo>
                  <a:cubicBezTo>
                    <a:pt x="122" y="289"/>
                    <a:pt x="121" y="290"/>
                    <a:pt x="121" y="291"/>
                  </a:cubicBezTo>
                  <a:cubicBezTo>
                    <a:pt x="121" y="292"/>
                    <a:pt x="121" y="293"/>
                    <a:pt x="121" y="294"/>
                  </a:cubicBezTo>
                  <a:cubicBezTo>
                    <a:pt x="120" y="294"/>
                    <a:pt x="120" y="295"/>
                    <a:pt x="120" y="296"/>
                  </a:cubicBezTo>
                  <a:cubicBezTo>
                    <a:pt x="120" y="297"/>
                    <a:pt x="119" y="298"/>
                    <a:pt x="119" y="298"/>
                  </a:cubicBezTo>
                  <a:cubicBezTo>
                    <a:pt x="119" y="299"/>
                    <a:pt x="119" y="300"/>
                    <a:pt x="119" y="301"/>
                  </a:cubicBezTo>
                  <a:cubicBezTo>
                    <a:pt x="118" y="301"/>
                    <a:pt x="118" y="302"/>
                    <a:pt x="118" y="303"/>
                  </a:cubicBezTo>
                  <a:cubicBezTo>
                    <a:pt x="118" y="304"/>
                    <a:pt x="117" y="304"/>
                    <a:pt x="117" y="305"/>
                  </a:cubicBezTo>
                  <a:cubicBezTo>
                    <a:pt x="117" y="306"/>
                    <a:pt x="117" y="307"/>
                    <a:pt x="117" y="307"/>
                  </a:cubicBezTo>
                  <a:cubicBezTo>
                    <a:pt x="116" y="308"/>
                    <a:pt x="116" y="309"/>
                    <a:pt x="116" y="309"/>
                  </a:cubicBezTo>
                  <a:cubicBezTo>
                    <a:pt x="116" y="310"/>
                    <a:pt x="115" y="311"/>
                    <a:pt x="115" y="311"/>
                  </a:cubicBezTo>
                  <a:cubicBezTo>
                    <a:pt x="115" y="312"/>
                    <a:pt x="115" y="312"/>
                    <a:pt x="114" y="313"/>
                  </a:cubicBezTo>
                  <a:cubicBezTo>
                    <a:pt x="114" y="314"/>
                    <a:pt x="114" y="314"/>
                    <a:pt x="114" y="315"/>
                  </a:cubicBezTo>
                  <a:cubicBezTo>
                    <a:pt x="113" y="316"/>
                    <a:pt x="113" y="316"/>
                    <a:pt x="113" y="317"/>
                  </a:cubicBezTo>
                  <a:cubicBezTo>
                    <a:pt x="112" y="318"/>
                    <a:pt x="112" y="318"/>
                    <a:pt x="112" y="318"/>
                  </a:cubicBezTo>
                  <a:cubicBezTo>
                    <a:pt x="112" y="319"/>
                    <a:pt x="112" y="319"/>
                    <a:pt x="111" y="320"/>
                  </a:cubicBezTo>
                  <a:cubicBezTo>
                    <a:pt x="111" y="321"/>
                    <a:pt x="111" y="321"/>
                    <a:pt x="111" y="321"/>
                  </a:cubicBezTo>
                  <a:cubicBezTo>
                    <a:pt x="110" y="322"/>
                    <a:pt x="110" y="322"/>
                    <a:pt x="110" y="323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09" y="325"/>
                    <a:pt x="109" y="325"/>
                    <a:pt x="108" y="325"/>
                  </a:cubicBezTo>
                  <a:cubicBezTo>
                    <a:pt x="108" y="326"/>
                    <a:pt x="108" y="326"/>
                    <a:pt x="107" y="327"/>
                  </a:cubicBezTo>
                  <a:cubicBezTo>
                    <a:pt x="107" y="327"/>
                    <a:pt x="107" y="327"/>
                    <a:pt x="107" y="327"/>
                  </a:cubicBezTo>
                  <a:cubicBezTo>
                    <a:pt x="106" y="328"/>
                    <a:pt x="106" y="328"/>
                    <a:pt x="106" y="329"/>
                  </a:cubicBezTo>
                  <a:cubicBezTo>
                    <a:pt x="105" y="329"/>
                    <a:pt x="105" y="329"/>
                    <a:pt x="105" y="329"/>
                  </a:cubicBezTo>
                  <a:cubicBezTo>
                    <a:pt x="105" y="330"/>
                    <a:pt x="104" y="330"/>
                    <a:pt x="104" y="330"/>
                  </a:cubicBezTo>
                  <a:cubicBezTo>
                    <a:pt x="104" y="331"/>
                    <a:pt x="104" y="331"/>
                    <a:pt x="103" y="331"/>
                  </a:cubicBezTo>
                  <a:cubicBezTo>
                    <a:pt x="103" y="331"/>
                    <a:pt x="103" y="331"/>
                    <a:pt x="102" y="332"/>
                  </a:cubicBezTo>
                  <a:cubicBezTo>
                    <a:pt x="102" y="332"/>
                    <a:pt x="102" y="332"/>
                    <a:pt x="102" y="332"/>
                  </a:cubicBezTo>
                  <a:cubicBezTo>
                    <a:pt x="101" y="332"/>
                    <a:pt x="101" y="333"/>
                    <a:pt x="101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grpSp>
          <p:nvGrpSpPr>
            <p:cNvPr id="919" name="Groupe 386"/>
            <p:cNvGrpSpPr>
              <a:grpSpLocks/>
            </p:cNvGrpSpPr>
            <p:nvPr/>
          </p:nvGrpSpPr>
          <p:grpSpPr bwMode="auto">
            <a:xfrm>
              <a:off x="4229843" y="3714752"/>
              <a:ext cx="657419" cy="1190625"/>
              <a:chOff x="2352567" y="3500438"/>
              <a:chExt cx="657419" cy="1190625"/>
            </a:xfrm>
          </p:grpSpPr>
          <p:sp>
            <p:nvSpPr>
              <p:cNvPr id="914" name="Freeform 2364"/>
              <p:cNvSpPr>
                <a:spLocks/>
              </p:cNvSpPr>
              <p:nvPr/>
            </p:nvSpPr>
            <p:spPr bwMode="auto">
              <a:xfrm>
                <a:off x="2352798" y="3526860"/>
                <a:ext cx="606798" cy="1164203"/>
              </a:xfrm>
              <a:custGeom>
                <a:avLst/>
                <a:gdLst>
                  <a:gd name="T0" fmla="*/ 1036 w 86"/>
                  <a:gd name="T1" fmla="*/ 4285 h 326"/>
                  <a:gd name="T2" fmla="*/ 1024 w 86"/>
                  <a:gd name="T3" fmla="*/ 4268 h 326"/>
                  <a:gd name="T4" fmla="*/ 1024 w 86"/>
                  <a:gd name="T5" fmla="*/ 4268 h 326"/>
                  <a:gd name="T6" fmla="*/ 998 w 86"/>
                  <a:gd name="T7" fmla="*/ 4244 h 326"/>
                  <a:gd name="T8" fmla="*/ 998 w 86"/>
                  <a:gd name="T9" fmla="*/ 4244 h 326"/>
                  <a:gd name="T10" fmla="*/ 975 w 86"/>
                  <a:gd name="T11" fmla="*/ 4218 h 326"/>
                  <a:gd name="T12" fmla="*/ 975 w 86"/>
                  <a:gd name="T13" fmla="*/ 4218 h 326"/>
                  <a:gd name="T14" fmla="*/ 958 w 86"/>
                  <a:gd name="T15" fmla="*/ 4190 h 326"/>
                  <a:gd name="T16" fmla="*/ 958 w 86"/>
                  <a:gd name="T17" fmla="*/ 4190 h 326"/>
                  <a:gd name="T18" fmla="*/ 937 w 86"/>
                  <a:gd name="T19" fmla="*/ 4162 h 326"/>
                  <a:gd name="T20" fmla="*/ 937 w 86"/>
                  <a:gd name="T21" fmla="*/ 4162 h 326"/>
                  <a:gd name="T22" fmla="*/ 918 w 86"/>
                  <a:gd name="T23" fmla="*/ 4122 h 326"/>
                  <a:gd name="T24" fmla="*/ 918 w 86"/>
                  <a:gd name="T25" fmla="*/ 4122 h 326"/>
                  <a:gd name="T26" fmla="*/ 897 w 86"/>
                  <a:gd name="T27" fmla="*/ 4084 h 326"/>
                  <a:gd name="T28" fmla="*/ 897 w 86"/>
                  <a:gd name="T29" fmla="*/ 4084 h 326"/>
                  <a:gd name="T30" fmla="*/ 880 w 86"/>
                  <a:gd name="T31" fmla="*/ 4034 h 326"/>
                  <a:gd name="T32" fmla="*/ 880 w 86"/>
                  <a:gd name="T33" fmla="*/ 4034 h 326"/>
                  <a:gd name="T34" fmla="*/ 869 w 86"/>
                  <a:gd name="T35" fmla="*/ 3626 h 326"/>
                  <a:gd name="T36" fmla="*/ 869 w 86"/>
                  <a:gd name="T37" fmla="*/ 3626 h 326"/>
                  <a:gd name="T38" fmla="*/ 852 w 86"/>
                  <a:gd name="T39" fmla="*/ 3571 h 326"/>
                  <a:gd name="T40" fmla="*/ 852 w 86"/>
                  <a:gd name="T41" fmla="*/ 3559 h 326"/>
                  <a:gd name="T42" fmla="*/ 840 w 86"/>
                  <a:gd name="T43" fmla="*/ 3503 h 326"/>
                  <a:gd name="T44" fmla="*/ 840 w 86"/>
                  <a:gd name="T45" fmla="*/ 3482 h 326"/>
                  <a:gd name="T46" fmla="*/ 831 w 86"/>
                  <a:gd name="T47" fmla="*/ 3425 h 326"/>
                  <a:gd name="T48" fmla="*/ 831 w 86"/>
                  <a:gd name="T49" fmla="*/ 3397 h 326"/>
                  <a:gd name="T50" fmla="*/ 814 w 86"/>
                  <a:gd name="T51" fmla="*/ 3347 h 326"/>
                  <a:gd name="T52" fmla="*/ 814 w 86"/>
                  <a:gd name="T53" fmla="*/ 3319 h 326"/>
                  <a:gd name="T54" fmla="*/ 803 w 86"/>
                  <a:gd name="T55" fmla="*/ 3269 h 326"/>
                  <a:gd name="T56" fmla="*/ 803 w 86"/>
                  <a:gd name="T57" fmla="*/ 3231 h 326"/>
                  <a:gd name="T58" fmla="*/ 803 w 86"/>
                  <a:gd name="T59" fmla="*/ 3191 h 326"/>
                  <a:gd name="T60" fmla="*/ 791 w 86"/>
                  <a:gd name="T61" fmla="*/ 3153 h 326"/>
                  <a:gd name="T62" fmla="*/ 791 w 86"/>
                  <a:gd name="T63" fmla="*/ 3097 h 326"/>
                  <a:gd name="T64" fmla="*/ 791 w 86"/>
                  <a:gd name="T65" fmla="*/ 3056 h 326"/>
                  <a:gd name="T66" fmla="*/ 774 w 86"/>
                  <a:gd name="T67" fmla="*/ 3007 h 326"/>
                  <a:gd name="T68" fmla="*/ 774 w 86"/>
                  <a:gd name="T69" fmla="*/ 2962 h 326"/>
                  <a:gd name="T70" fmla="*/ 774 w 86"/>
                  <a:gd name="T71" fmla="*/ 2912 h 326"/>
                  <a:gd name="T72" fmla="*/ 762 w 86"/>
                  <a:gd name="T73" fmla="*/ 2872 h 326"/>
                  <a:gd name="T74" fmla="*/ 762 w 86"/>
                  <a:gd name="T75" fmla="*/ 2818 h 326"/>
                  <a:gd name="T76" fmla="*/ 762 w 86"/>
                  <a:gd name="T77" fmla="*/ 2768 h 326"/>
                  <a:gd name="T78" fmla="*/ 762 w 86"/>
                  <a:gd name="T79" fmla="*/ 2728 h 326"/>
                  <a:gd name="T80" fmla="*/ 753 w 86"/>
                  <a:gd name="T81" fmla="*/ 2671 h 326"/>
                  <a:gd name="T82" fmla="*/ 753 w 86"/>
                  <a:gd name="T83" fmla="*/ 2622 h 326"/>
                  <a:gd name="T84" fmla="*/ 753 w 86"/>
                  <a:gd name="T85" fmla="*/ 2572 h 326"/>
                  <a:gd name="T86" fmla="*/ 753 w 86"/>
                  <a:gd name="T87" fmla="*/ 2527 h 326"/>
                  <a:gd name="T88" fmla="*/ 753 w 86"/>
                  <a:gd name="T89" fmla="*/ 2466 h 326"/>
                  <a:gd name="T90" fmla="*/ 753 w 86"/>
                  <a:gd name="T91" fmla="*/ 2426 h 326"/>
                  <a:gd name="T92" fmla="*/ 753 w 86"/>
                  <a:gd name="T93" fmla="*/ 2360 h 326"/>
                  <a:gd name="T94" fmla="*/ 753 w 86"/>
                  <a:gd name="T95" fmla="*/ 2322 h 326"/>
                  <a:gd name="T96" fmla="*/ 753 w 86"/>
                  <a:gd name="T97" fmla="*/ 2216 h 326"/>
                  <a:gd name="T98" fmla="*/ 998 w 86"/>
                  <a:gd name="T99" fmla="*/ 184 h 326"/>
                  <a:gd name="T100" fmla="*/ 998 w 86"/>
                  <a:gd name="T101" fmla="*/ 172 h 326"/>
                  <a:gd name="T102" fmla="*/ 562 w 86"/>
                  <a:gd name="T103" fmla="*/ 28 h 326"/>
                  <a:gd name="T104" fmla="*/ 118 w 86"/>
                  <a:gd name="T105" fmla="*/ 279 h 326"/>
                  <a:gd name="T106" fmla="*/ 118 w 86"/>
                  <a:gd name="T107" fmla="*/ 291 h 326"/>
                  <a:gd name="T108" fmla="*/ 406 w 86"/>
                  <a:gd name="T109" fmla="*/ 2216 h 326"/>
                  <a:gd name="T110" fmla="*/ 0 w 86"/>
                  <a:gd name="T111" fmla="*/ 4285 h 326"/>
                  <a:gd name="T112" fmla="*/ 0 w 86"/>
                  <a:gd name="T113" fmla="*/ 4296 h 326"/>
                  <a:gd name="T114" fmla="*/ 524 w 86"/>
                  <a:gd name="T115" fmla="*/ 4178 h 326"/>
                  <a:gd name="T116" fmla="*/ 1065 w 86"/>
                  <a:gd name="T117" fmla="*/ 4296 h 326"/>
                  <a:gd name="T118" fmla="*/ 1065 w 86"/>
                  <a:gd name="T119" fmla="*/ 4296 h 326"/>
                  <a:gd name="T120" fmla="*/ 1036 w 86"/>
                  <a:gd name="T121" fmla="*/ 4285 h 326"/>
                  <a:gd name="T122" fmla="*/ 1036 w 86"/>
                  <a:gd name="T123" fmla="*/ 4285 h 3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6"/>
                  <a:gd name="T187" fmla="*/ 0 h 326"/>
                  <a:gd name="T188" fmla="*/ 86 w 86"/>
                  <a:gd name="T189" fmla="*/ 326 h 3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6" h="326">
                    <a:moveTo>
                      <a:pt x="79" y="325"/>
                    </a:moveTo>
                    <a:cubicBezTo>
                      <a:pt x="78" y="324"/>
                      <a:pt x="78" y="324"/>
                      <a:pt x="78" y="324"/>
                    </a:cubicBezTo>
                    <a:cubicBezTo>
                      <a:pt x="78" y="324"/>
                      <a:pt x="78" y="324"/>
                      <a:pt x="78" y="324"/>
                    </a:cubicBezTo>
                    <a:cubicBezTo>
                      <a:pt x="77" y="323"/>
                      <a:pt x="76" y="323"/>
                      <a:pt x="76" y="322"/>
                    </a:cubicBezTo>
                    <a:cubicBezTo>
                      <a:pt x="76" y="322"/>
                      <a:pt x="76" y="322"/>
                      <a:pt x="76" y="322"/>
                    </a:cubicBezTo>
                    <a:cubicBezTo>
                      <a:pt x="75" y="322"/>
                      <a:pt x="75" y="321"/>
                      <a:pt x="74" y="320"/>
                    </a:cubicBezTo>
                    <a:cubicBezTo>
                      <a:pt x="74" y="320"/>
                      <a:pt x="74" y="320"/>
                      <a:pt x="74" y="320"/>
                    </a:cubicBezTo>
                    <a:cubicBezTo>
                      <a:pt x="74" y="320"/>
                      <a:pt x="73" y="319"/>
                      <a:pt x="73" y="318"/>
                    </a:cubicBezTo>
                    <a:cubicBezTo>
                      <a:pt x="73" y="318"/>
                      <a:pt x="73" y="318"/>
                      <a:pt x="73" y="318"/>
                    </a:cubicBezTo>
                    <a:cubicBezTo>
                      <a:pt x="72" y="317"/>
                      <a:pt x="72" y="317"/>
                      <a:pt x="71" y="316"/>
                    </a:cubicBezTo>
                    <a:cubicBezTo>
                      <a:pt x="71" y="316"/>
                      <a:pt x="71" y="316"/>
                      <a:pt x="71" y="316"/>
                    </a:cubicBezTo>
                    <a:cubicBezTo>
                      <a:pt x="71" y="315"/>
                      <a:pt x="70" y="314"/>
                      <a:pt x="70" y="313"/>
                    </a:cubicBezTo>
                    <a:cubicBezTo>
                      <a:pt x="70" y="313"/>
                      <a:pt x="70" y="313"/>
                      <a:pt x="70" y="313"/>
                    </a:cubicBezTo>
                    <a:cubicBezTo>
                      <a:pt x="69" y="312"/>
                      <a:pt x="69" y="311"/>
                      <a:pt x="68" y="310"/>
                    </a:cubicBezTo>
                    <a:cubicBezTo>
                      <a:pt x="68" y="310"/>
                      <a:pt x="68" y="310"/>
                      <a:pt x="68" y="310"/>
                    </a:cubicBezTo>
                    <a:cubicBezTo>
                      <a:pt x="68" y="309"/>
                      <a:pt x="67" y="308"/>
                      <a:pt x="67" y="306"/>
                    </a:cubicBezTo>
                    <a:cubicBezTo>
                      <a:pt x="67" y="306"/>
                      <a:pt x="67" y="306"/>
                      <a:pt x="67" y="306"/>
                    </a:cubicBezTo>
                    <a:cubicBezTo>
                      <a:pt x="64" y="298"/>
                      <a:pt x="68" y="288"/>
                      <a:pt x="66" y="275"/>
                    </a:cubicBezTo>
                    <a:cubicBezTo>
                      <a:pt x="66" y="275"/>
                      <a:pt x="66" y="275"/>
                      <a:pt x="66" y="275"/>
                    </a:cubicBezTo>
                    <a:cubicBezTo>
                      <a:pt x="66" y="274"/>
                      <a:pt x="65" y="272"/>
                      <a:pt x="65" y="271"/>
                    </a:cubicBezTo>
                    <a:cubicBezTo>
                      <a:pt x="65" y="270"/>
                      <a:pt x="65" y="270"/>
                      <a:pt x="65" y="270"/>
                    </a:cubicBezTo>
                    <a:cubicBezTo>
                      <a:pt x="65" y="268"/>
                      <a:pt x="64" y="267"/>
                      <a:pt x="64" y="266"/>
                    </a:cubicBezTo>
                    <a:cubicBezTo>
                      <a:pt x="64" y="265"/>
                      <a:pt x="64" y="264"/>
                      <a:pt x="64" y="264"/>
                    </a:cubicBezTo>
                    <a:cubicBezTo>
                      <a:pt x="64" y="263"/>
                      <a:pt x="63" y="261"/>
                      <a:pt x="63" y="260"/>
                    </a:cubicBezTo>
                    <a:cubicBezTo>
                      <a:pt x="63" y="259"/>
                      <a:pt x="63" y="259"/>
                      <a:pt x="63" y="258"/>
                    </a:cubicBezTo>
                    <a:cubicBezTo>
                      <a:pt x="63" y="257"/>
                      <a:pt x="62" y="255"/>
                      <a:pt x="62" y="254"/>
                    </a:cubicBezTo>
                    <a:cubicBezTo>
                      <a:pt x="62" y="253"/>
                      <a:pt x="62" y="252"/>
                      <a:pt x="62" y="252"/>
                    </a:cubicBezTo>
                    <a:cubicBezTo>
                      <a:pt x="62" y="250"/>
                      <a:pt x="62" y="249"/>
                      <a:pt x="61" y="248"/>
                    </a:cubicBezTo>
                    <a:cubicBezTo>
                      <a:pt x="61" y="247"/>
                      <a:pt x="61" y="246"/>
                      <a:pt x="61" y="245"/>
                    </a:cubicBezTo>
                    <a:cubicBezTo>
                      <a:pt x="61" y="244"/>
                      <a:pt x="61" y="243"/>
                      <a:pt x="61" y="242"/>
                    </a:cubicBezTo>
                    <a:cubicBezTo>
                      <a:pt x="60" y="241"/>
                      <a:pt x="60" y="240"/>
                      <a:pt x="60" y="239"/>
                    </a:cubicBezTo>
                    <a:cubicBezTo>
                      <a:pt x="60" y="237"/>
                      <a:pt x="60" y="236"/>
                      <a:pt x="60" y="235"/>
                    </a:cubicBezTo>
                    <a:cubicBezTo>
                      <a:pt x="60" y="234"/>
                      <a:pt x="60" y="233"/>
                      <a:pt x="60" y="232"/>
                    </a:cubicBezTo>
                    <a:cubicBezTo>
                      <a:pt x="59" y="231"/>
                      <a:pt x="59" y="229"/>
                      <a:pt x="59" y="228"/>
                    </a:cubicBezTo>
                    <a:cubicBezTo>
                      <a:pt x="59" y="227"/>
                      <a:pt x="59" y="226"/>
                      <a:pt x="59" y="225"/>
                    </a:cubicBezTo>
                    <a:cubicBezTo>
                      <a:pt x="59" y="224"/>
                      <a:pt x="59" y="222"/>
                      <a:pt x="59" y="221"/>
                    </a:cubicBezTo>
                    <a:cubicBezTo>
                      <a:pt x="59" y="220"/>
                      <a:pt x="58" y="219"/>
                      <a:pt x="58" y="218"/>
                    </a:cubicBezTo>
                    <a:cubicBezTo>
                      <a:pt x="58" y="216"/>
                      <a:pt x="58" y="215"/>
                      <a:pt x="58" y="214"/>
                    </a:cubicBezTo>
                    <a:cubicBezTo>
                      <a:pt x="58" y="213"/>
                      <a:pt x="58" y="211"/>
                      <a:pt x="58" y="210"/>
                    </a:cubicBezTo>
                    <a:cubicBezTo>
                      <a:pt x="58" y="209"/>
                      <a:pt x="58" y="208"/>
                      <a:pt x="58" y="207"/>
                    </a:cubicBezTo>
                    <a:cubicBezTo>
                      <a:pt x="58" y="205"/>
                      <a:pt x="57" y="204"/>
                      <a:pt x="57" y="203"/>
                    </a:cubicBezTo>
                    <a:cubicBezTo>
                      <a:pt x="57" y="202"/>
                      <a:pt x="57" y="200"/>
                      <a:pt x="57" y="199"/>
                    </a:cubicBezTo>
                    <a:cubicBezTo>
                      <a:pt x="57" y="198"/>
                      <a:pt x="57" y="196"/>
                      <a:pt x="57" y="195"/>
                    </a:cubicBezTo>
                    <a:cubicBezTo>
                      <a:pt x="57" y="194"/>
                      <a:pt x="57" y="193"/>
                      <a:pt x="57" y="192"/>
                    </a:cubicBezTo>
                    <a:cubicBezTo>
                      <a:pt x="57" y="190"/>
                      <a:pt x="57" y="189"/>
                      <a:pt x="57" y="187"/>
                    </a:cubicBezTo>
                    <a:cubicBezTo>
                      <a:pt x="57" y="186"/>
                      <a:pt x="57" y="185"/>
                      <a:pt x="57" y="184"/>
                    </a:cubicBezTo>
                    <a:cubicBezTo>
                      <a:pt x="57" y="182"/>
                      <a:pt x="57" y="180"/>
                      <a:pt x="57" y="179"/>
                    </a:cubicBezTo>
                    <a:cubicBezTo>
                      <a:pt x="57" y="178"/>
                      <a:pt x="57" y="177"/>
                      <a:pt x="57" y="176"/>
                    </a:cubicBezTo>
                    <a:cubicBezTo>
                      <a:pt x="57" y="173"/>
                      <a:pt x="57" y="171"/>
                      <a:pt x="57" y="168"/>
                    </a:cubicBezTo>
                    <a:cubicBezTo>
                      <a:pt x="57" y="93"/>
                      <a:pt x="60" y="30"/>
                      <a:pt x="76" y="14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6" y="4"/>
                      <a:pt x="58" y="0"/>
                      <a:pt x="43" y="2"/>
                    </a:cubicBezTo>
                    <a:cubicBezTo>
                      <a:pt x="20" y="4"/>
                      <a:pt x="9" y="13"/>
                      <a:pt x="9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22" y="45"/>
                      <a:pt x="31" y="102"/>
                      <a:pt x="31" y="168"/>
                    </a:cubicBezTo>
                    <a:cubicBezTo>
                      <a:pt x="31" y="249"/>
                      <a:pt x="17" y="316"/>
                      <a:pt x="0" y="325"/>
                    </a:cubicBezTo>
                    <a:cubicBezTo>
                      <a:pt x="0" y="326"/>
                      <a:pt x="0" y="326"/>
                      <a:pt x="0" y="326"/>
                    </a:cubicBezTo>
                    <a:cubicBezTo>
                      <a:pt x="10" y="320"/>
                      <a:pt x="24" y="317"/>
                      <a:pt x="40" y="317"/>
                    </a:cubicBezTo>
                    <a:cubicBezTo>
                      <a:pt x="56" y="317"/>
                      <a:pt x="70" y="321"/>
                      <a:pt x="81" y="326"/>
                    </a:cubicBezTo>
                    <a:cubicBezTo>
                      <a:pt x="81" y="326"/>
                      <a:pt x="81" y="326"/>
                      <a:pt x="81" y="326"/>
                    </a:cubicBezTo>
                    <a:cubicBezTo>
                      <a:pt x="80" y="326"/>
                      <a:pt x="80" y="325"/>
                      <a:pt x="79" y="325"/>
                    </a:cubicBezTo>
                    <a:cubicBezTo>
                      <a:pt x="79" y="325"/>
                      <a:pt x="79" y="325"/>
                      <a:pt x="79" y="325"/>
                    </a:cubicBezTo>
                    <a:close/>
                  </a:path>
                </a:pathLst>
              </a:custGeom>
              <a:solidFill>
                <a:srgbClr val="FAC0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915" name="Freeform 2365"/>
              <p:cNvSpPr>
                <a:spLocks noEditPoints="1"/>
              </p:cNvSpPr>
              <p:nvPr/>
            </p:nvSpPr>
            <p:spPr bwMode="auto">
              <a:xfrm>
                <a:off x="2358301" y="3500438"/>
                <a:ext cx="606798" cy="1164203"/>
              </a:xfrm>
              <a:custGeom>
                <a:avLst/>
                <a:gdLst>
                  <a:gd name="T0" fmla="*/ 1024 w 86"/>
                  <a:gd name="T1" fmla="*/ 4268 h 326"/>
                  <a:gd name="T2" fmla="*/ 998 w 86"/>
                  <a:gd name="T3" fmla="*/ 4244 h 326"/>
                  <a:gd name="T4" fmla="*/ 975 w 86"/>
                  <a:gd name="T5" fmla="*/ 4218 h 326"/>
                  <a:gd name="T6" fmla="*/ 958 w 86"/>
                  <a:gd name="T7" fmla="*/ 4190 h 326"/>
                  <a:gd name="T8" fmla="*/ 937 w 86"/>
                  <a:gd name="T9" fmla="*/ 4162 h 326"/>
                  <a:gd name="T10" fmla="*/ 918 w 86"/>
                  <a:gd name="T11" fmla="*/ 4122 h 326"/>
                  <a:gd name="T12" fmla="*/ 897 w 86"/>
                  <a:gd name="T13" fmla="*/ 4084 h 326"/>
                  <a:gd name="T14" fmla="*/ 880 w 86"/>
                  <a:gd name="T15" fmla="*/ 4034 h 326"/>
                  <a:gd name="T16" fmla="*/ 869 w 86"/>
                  <a:gd name="T17" fmla="*/ 3626 h 326"/>
                  <a:gd name="T18" fmla="*/ 852 w 86"/>
                  <a:gd name="T19" fmla="*/ 3571 h 326"/>
                  <a:gd name="T20" fmla="*/ 840 w 86"/>
                  <a:gd name="T21" fmla="*/ 3503 h 326"/>
                  <a:gd name="T22" fmla="*/ 831 w 86"/>
                  <a:gd name="T23" fmla="*/ 3425 h 326"/>
                  <a:gd name="T24" fmla="*/ 814 w 86"/>
                  <a:gd name="T25" fmla="*/ 3347 h 326"/>
                  <a:gd name="T26" fmla="*/ 803 w 86"/>
                  <a:gd name="T27" fmla="*/ 3269 h 326"/>
                  <a:gd name="T28" fmla="*/ 803 w 86"/>
                  <a:gd name="T29" fmla="*/ 3191 h 326"/>
                  <a:gd name="T30" fmla="*/ 791 w 86"/>
                  <a:gd name="T31" fmla="*/ 3097 h 326"/>
                  <a:gd name="T32" fmla="*/ 774 w 86"/>
                  <a:gd name="T33" fmla="*/ 3007 h 326"/>
                  <a:gd name="T34" fmla="*/ 774 w 86"/>
                  <a:gd name="T35" fmla="*/ 2912 h 326"/>
                  <a:gd name="T36" fmla="*/ 762 w 86"/>
                  <a:gd name="T37" fmla="*/ 2818 h 326"/>
                  <a:gd name="T38" fmla="*/ 762 w 86"/>
                  <a:gd name="T39" fmla="*/ 2728 h 326"/>
                  <a:gd name="T40" fmla="*/ 753 w 86"/>
                  <a:gd name="T41" fmla="*/ 2622 h 326"/>
                  <a:gd name="T42" fmla="*/ 753 w 86"/>
                  <a:gd name="T43" fmla="*/ 2527 h 326"/>
                  <a:gd name="T44" fmla="*/ 753 w 86"/>
                  <a:gd name="T45" fmla="*/ 2426 h 326"/>
                  <a:gd name="T46" fmla="*/ 753 w 86"/>
                  <a:gd name="T47" fmla="*/ 2322 h 326"/>
                  <a:gd name="T48" fmla="*/ 998 w 86"/>
                  <a:gd name="T49" fmla="*/ 184 h 326"/>
                  <a:gd name="T50" fmla="*/ 562 w 86"/>
                  <a:gd name="T51" fmla="*/ 28 h 326"/>
                  <a:gd name="T52" fmla="*/ 118 w 86"/>
                  <a:gd name="T53" fmla="*/ 291 h 326"/>
                  <a:gd name="T54" fmla="*/ 0 w 86"/>
                  <a:gd name="T55" fmla="*/ 4285 h 326"/>
                  <a:gd name="T56" fmla="*/ 524 w 86"/>
                  <a:gd name="T57" fmla="*/ 4178 h 326"/>
                  <a:gd name="T58" fmla="*/ 1065 w 86"/>
                  <a:gd name="T59" fmla="*/ 4296 h 326"/>
                  <a:gd name="T60" fmla="*/ 1036 w 86"/>
                  <a:gd name="T61" fmla="*/ 4285 h 326"/>
                  <a:gd name="T62" fmla="*/ 340 w 86"/>
                  <a:gd name="T63" fmla="*/ 541 h 326"/>
                  <a:gd name="T64" fmla="*/ 578 w 86"/>
                  <a:gd name="T65" fmla="*/ 144 h 326"/>
                  <a:gd name="T66" fmla="*/ 831 w 86"/>
                  <a:gd name="T67" fmla="*/ 222 h 326"/>
                  <a:gd name="T68" fmla="*/ 500 w 86"/>
                  <a:gd name="T69" fmla="*/ 1557 h 326"/>
                  <a:gd name="T70" fmla="*/ 590 w 86"/>
                  <a:gd name="T71" fmla="*/ 4055 h 326"/>
                  <a:gd name="T72" fmla="*/ 524 w 86"/>
                  <a:gd name="T73" fmla="*/ 2253 h 326"/>
                  <a:gd name="T74" fmla="*/ 524 w 86"/>
                  <a:gd name="T75" fmla="*/ 2343 h 326"/>
                  <a:gd name="T76" fmla="*/ 524 w 86"/>
                  <a:gd name="T77" fmla="*/ 2527 h 326"/>
                  <a:gd name="T78" fmla="*/ 524 w 86"/>
                  <a:gd name="T79" fmla="*/ 2671 h 326"/>
                  <a:gd name="T80" fmla="*/ 541 w 86"/>
                  <a:gd name="T81" fmla="*/ 2778 h 326"/>
                  <a:gd name="T82" fmla="*/ 541 w 86"/>
                  <a:gd name="T83" fmla="*/ 2884 h 326"/>
                  <a:gd name="T84" fmla="*/ 552 w 86"/>
                  <a:gd name="T85" fmla="*/ 2962 h 326"/>
                  <a:gd name="T86" fmla="*/ 562 w 86"/>
                  <a:gd name="T87" fmla="*/ 3068 h 326"/>
                  <a:gd name="T88" fmla="*/ 562 w 86"/>
                  <a:gd name="T89" fmla="*/ 3163 h 326"/>
                  <a:gd name="T90" fmla="*/ 590 w 86"/>
                  <a:gd name="T91" fmla="*/ 3293 h 326"/>
                  <a:gd name="T92" fmla="*/ 590 w 86"/>
                  <a:gd name="T93" fmla="*/ 3359 h 326"/>
                  <a:gd name="T94" fmla="*/ 618 w 86"/>
                  <a:gd name="T95" fmla="*/ 3493 h 326"/>
                  <a:gd name="T96" fmla="*/ 630 w 86"/>
                  <a:gd name="T97" fmla="*/ 3571 h 326"/>
                  <a:gd name="T98" fmla="*/ 647 w 86"/>
                  <a:gd name="T99" fmla="*/ 3649 h 326"/>
                  <a:gd name="T100" fmla="*/ 668 w 86"/>
                  <a:gd name="T101" fmla="*/ 4072 h 32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"/>
                  <a:gd name="T154" fmla="*/ 0 h 326"/>
                  <a:gd name="T155" fmla="*/ 86 w 86"/>
                  <a:gd name="T156" fmla="*/ 326 h 32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" h="326">
                    <a:moveTo>
                      <a:pt x="79" y="325"/>
                    </a:moveTo>
                    <a:cubicBezTo>
                      <a:pt x="78" y="324"/>
                      <a:pt x="78" y="324"/>
                      <a:pt x="78" y="324"/>
                    </a:cubicBezTo>
                    <a:cubicBezTo>
                      <a:pt x="78" y="324"/>
                      <a:pt x="78" y="324"/>
                      <a:pt x="78" y="324"/>
                    </a:cubicBezTo>
                    <a:cubicBezTo>
                      <a:pt x="77" y="323"/>
                      <a:pt x="76" y="323"/>
                      <a:pt x="76" y="322"/>
                    </a:cubicBezTo>
                    <a:cubicBezTo>
                      <a:pt x="76" y="322"/>
                      <a:pt x="76" y="322"/>
                      <a:pt x="76" y="322"/>
                    </a:cubicBezTo>
                    <a:cubicBezTo>
                      <a:pt x="75" y="322"/>
                      <a:pt x="75" y="321"/>
                      <a:pt x="74" y="320"/>
                    </a:cubicBezTo>
                    <a:cubicBezTo>
                      <a:pt x="74" y="320"/>
                      <a:pt x="74" y="320"/>
                      <a:pt x="74" y="320"/>
                    </a:cubicBezTo>
                    <a:cubicBezTo>
                      <a:pt x="74" y="320"/>
                      <a:pt x="73" y="319"/>
                      <a:pt x="73" y="318"/>
                    </a:cubicBezTo>
                    <a:cubicBezTo>
                      <a:pt x="73" y="318"/>
                      <a:pt x="73" y="318"/>
                      <a:pt x="73" y="318"/>
                    </a:cubicBezTo>
                    <a:cubicBezTo>
                      <a:pt x="72" y="317"/>
                      <a:pt x="72" y="317"/>
                      <a:pt x="71" y="316"/>
                    </a:cubicBezTo>
                    <a:cubicBezTo>
                      <a:pt x="71" y="316"/>
                      <a:pt x="71" y="316"/>
                      <a:pt x="71" y="316"/>
                    </a:cubicBezTo>
                    <a:cubicBezTo>
                      <a:pt x="71" y="315"/>
                      <a:pt x="70" y="314"/>
                      <a:pt x="70" y="313"/>
                    </a:cubicBezTo>
                    <a:cubicBezTo>
                      <a:pt x="70" y="313"/>
                      <a:pt x="70" y="313"/>
                      <a:pt x="70" y="313"/>
                    </a:cubicBezTo>
                    <a:cubicBezTo>
                      <a:pt x="69" y="312"/>
                      <a:pt x="69" y="311"/>
                      <a:pt x="68" y="310"/>
                    </a:cubicBezTo>
                    <a:cubicBezTo>
                      <a:pt x="68" y="310"/>
                      <a:pt x="68" y="310"/>
                      <a:pt x="68" y="310"/>
                    </a:cubicBezTo>
                    <a:cubicBezTo>
                      <a:pt x="68" y="309"/>
                      <a:pt x="67" y="308"/>
                      <a:pt x="67" y="306"/>
                    </a:cubicBezTo>
                    <a:cubicBezTo>
                      <a:pt x="67" y="306"/>
                      <a:pt x="67" y="306"/>
                      <a:pt x="67" y="306"/>
                    </a:cubicBezTo>
                    <a:cubicBezTo>
                      <a:pt x="64" y="298"/>
                      <a:pt x="68" y="288"/>
                      <a:pt x="66" y="275"/>
                    </a:cubicBezTo>
                    <a:cubicBezTo>
                      <a:pt x="66" y="275"/>
                      <a:pt x="66" y="275"/>
                      <a:pt x="66" y="275"/>
                    </a:cubicBezTo>
                    <a:cubicBezTo>
                      <a:pt x="66" y="274"/>
                      <a:pt x="65" y="272"/>
                      <a:pt x="65" y="271"/>
                    </a:cubicBezTo>
                    <a:cubicBezTo>
                      <a:pt x="65" y="270"/>
                      <a:pt x="65" y="270"/>
                      <a:pt x="65" y="270"/>
                    </a:cubicBezTo>
                    <a:cubicBezTo>
                      <a:pt x="65" y="268"/>
                      <a:pt x="64" y="267"/>
                      <a:pt x="64" y="266"/>
                    </a:cubicBezTo>
                    <a:cubicBezTo>
                      <a:pt x="64" y="265"/>
                      <a:pt x="64" y="264"/>
                      <a:pt x="64" y="264"/>
                    </a:cubicBezTo>
                    <a:cubicBezTo>
                      <a:pt x="64" y="263"/>
                      <a:pt x="63" y="261"/>
                      <a:pt x="63" y="260"/>
                    </a:cubicBezTo>
                    <a:cubicBezTo>
                      <a:pt x="63" y="259"/>
                      <a:pt x="63" y="259"/>
                      <a:pt x="63" y="258"/>
                    </a:cubicBezTo>
                    <a:cubicBezTo>
                      <a:pt x="63" y="257"/>
                      <a:pt x="62" y="255"/>
                      <a:pt x="62" y="254"/>
                    </a:cubicBezTo>
                    <a:cubicBezTo>
                      <a:pt x="62" y="253"/>
                      <a:pt x="62" y="252"/>
                      <a:pt x="62" y="252"/>
                    </a:cubicBezTo>
                    <a:cubicBezTo>
                      <a:pt x="62" y="250"/>
                      <a:pt x="62" y="249"/>
                      <a:pt x="61" y="248"/>
                    </a:cubicBezTo>
                    <a:cubicBezTo>
                      <a:pt x="61" y="247"/>
                      <a:pt x="61" y="246"/>
                      <a:pt x="61" y="245"/>
                    </a:cubicBezTo>
                    <a:cubicBezTo>
                      <a:pt x="61" y="244"/>
                      <a:pt x="61" y="243"/>
                      <a:pt x="61" y="242"/>
                    </a:cubicBezTo>
                    <a:cubicBezTo>
                      <a:pt x="60" y="241"/>
                      <a:pt x="60" y="240"/>
                      <a:pt x="60" y="239"/>
                    </a:cubicBezTo>
                    <a:cubicBezTo>
                      <a:pt x="60" y="237"/>
                      <a:pt x="60" y="236"/>
                      <a:pt x="60" y="235"/>
                    </a:cubicBezTo>
                    <a:cubicBezTo>
                      <a:pt x="60" y="234"/>
                      <a:pt x="60" y="233"/>
                      <a:pt x="60" y="232"/>
                    </a:cubicBezTo>
                    <a:cubicBezTo>
                      <a:pt x="59" y="231"/>
                      <a:pt x="59" y="229"/>
                      <a:pt x="59" y="228"/>
                    </a:cubicBezTo>
                    <a:cubicBezTo>
                      <a:pt x="59" y="227"/>
                      <a:pt x="59" y="226"/>
                      <a:pt x="59" y="225"/>
                    </a:cubicBezTo>
                    <a:cubicBezTo>
                      <a:pt x="59" y="224"/>
                      <a:pt x="59" y="222"/>
                      <a:pt x="59" y="221"/>
                    </a:cubicBezTo>
                    <a:cubicBezTo>
                      <a:pt x="59" y="220"/>
                      <a:pt x="58" y="219"/>
                      <a:pt x="58" y="218"/>
                    </a:cubicBezTo>
                    <a:cubicBezTo>
                      <a:pt x="58" y="216"/>
                      <a:pt x="58" y="215"/>
                      <a:pt x="58" y="214"/>
                    </a:cubicBezTo>
                    <a:cubicBezTo>
                      <a:pt x="58" y="213"/>
                      <a:pt x="58" y="211"/>
                      <a:pt x="58" y="210"/>
                    </a:cubicBezTo>
                    <a:cubicBezTo>
                      <a:pt x="58" y="209"/>
                      <a:pt x="58" y="208"/>
                      <a:pt x="58" y="207"/>
                    </a:cubicBezTo>
                    <a:cubicBezTo>
                      <a:pt x="58" y="205"/>
                      <a:pt x="57" y="204"/>
                      <a:pt x="57" y="203"/>
                    </a:cubicBezTo>
                    <a:cubicBezTo>
                      <a:pt x="57" y="202"/>
                      <a:pt x="57" y="200"/>
                      <a:pt x="57" y="199"/>
                    </a:cubicBezTo>
                    <a:cubicBezTo>
                      <a:pt x="57" y="198"/>
                      <a:pt x="57" y="196"/>
                      <a:pt x="57" y="195"/>
                    </a:cubicBezTo>
                    <a:cubicBezTo>
                      <a:pt x="57" y="194"/>
                      <a:pt x="57" y="193"/>
                      <a:pt x="57" y="192"/>
                    </a:cubicBezTo>
                    <a:cubicBezTo>
                      <a:pt x="57" y="190"/>
                      <a:pt x="57" y="189"/>
                      <a:pt x="57" y="187"/>
                    </a:cubicBezTo>
                    <a:cubicBezTo>
                      <a:pt x="57" y="186"/>
                      <a:pt x="57" y="185"/>
                      <a:pt x="57" y="184"/>
                    </a:cubicBezTo>
                    <a:cubicBezTo>
                      <a:pt x="57" y="182"/>
                      <a:pt x="57" y="180"/>
                      <a:pt x="57" y="179"/>
                    </a:cubicBezTo>
                    <a:cubicBezTo>
                      <a:pt x="57" y="178"/>
                      <a:pt x="57" y="177"/>
                      <a:pt x="57" y="176"/>
                    </a:cubicBezTo>
                    <a:cubicBezTo>
                      <a:pt x="57" y="173"/>
                      <a:pt x="57" y="171"/>
                      <a:pt x="57" y="168"/>
                    </a:cubicBezTo>
                    <a:cubicBezTo>
                      <a:pt x="57" y="93"/>
                      <a:pt x="60" y="30"/>
                      <a:pt x="76" y="14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6" y="4"/>
                      <a:pt x="58" y="0"/>
                      <a:pt x="43" y="2"/>
                    </a:cubicBezTo>
                    <a:cubicBezTo>
                      <a:pt x="20" y="4"/>
                      <a:pt x="9" y="13"/>
                      <a:pt x="9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22" y="45"/>
                      <a:pt x="26" y="102"/>
                      <a:pt x="26" y="168"/>
                    </a:cubicBezTo>
                    <a:cubicBezTo>
                      <a:pt x="26" y="249"/>
                      <a:pt x="17" y="316"/>
                      <a:pt x="0" y="325"/>
                    </a:cubicBezTo>
                    <a:cubicBezTo>
                      <a:pt x="0" y="326"/>
                      <a:pt x="0" y="326"/>
                      <a:pt x="0" y="326"/>
                    </a:cubicBezTo>
                    <a:cubicBezTo>
                      <a:pt x="10" y="320"/>
                      <a:pt x="24" y="317"/>
                      <a:pt x="40" y="317"/>
                    </a:cubicBezTo>
                    <a:cubicBezTo>
                      <a:pt x="56" y="317"/>
                      <a:pt x="70" y="321"/>
                      <a:pt x="81" y="326"/>
                    </a:cubicBezTo>
                    <a:cubicBezTo>
                      <a:pt x="81" y="326"/>
                      <a:pt x="81" y="326"/>
                      <a:pt x="81" y="326"/>
                    </a:cubicBezTo>
                    <a:cubicBezTo>
                      <a:pt x="80" y="326"/>
                      <a:pt x="80" y="325"/>
                      <a:pt x="79" y="325"/>
                    </a:cubicBezTo>
                    <a:cubicBezTo>
                      <a:pt x="79" y="325"/>
                      <a:pt x="79" y="325"/>
                      <a:pt x="79" y="325"/>
                    </a:cubicBezTo>
                    <a:close/>
                    <a:moveTo>
                      <a:pt x="38" y="118"/>
                    </a:moveTo>
                    <a:cubicBezTo>
                      <a:pt x="36" y="88"/>
                      <a:pt x="31" y="61"/>
                      <a:pt x="26" y="41"/>
                    </a:cubicBezTo>
                    <a:cubicBezTo>
                      <a:pt x="23" y="33"/>
                      <a:pt x="22" y="15"/>
                      <a:pt x="34" y="12"/>
                    </a:cubicBezTo>
                    <a:cubicBezTo>
                      <a:pt x="37" y="12"/>
                      <a:pt x="40" y="12"/>
                      <a:pt x="44" y="11"/>
                    </a:cubicBezTo>
                    <a:cubicBezTo>
                      <a:pt x="50" y="11"/>
                      <a:pt x="55" y="10"/>
                      <a:pt x="60" y="11"/>
                    </a:cubicBezTo>
                    <a:cubicBezTo>
                      <a:pt x="64" y="11"/>
                      <a:pt x="64" y="15"/>
                      <a:pt x="63" y="17"/>
                    </a:cubicBezTo>
                    <a:cubicBezTo>
                      <a:pt x="51" y="38"/>
                      <a:pt x="44" y="77"/>
                      <a:pt x="41" y="119"/>
                    </a:cubicBezTo>
                    <a:cubicBezTo>
                      <a:pt x="40" y="135"/>
                      <a:pt x="39" y="133"/>
                      <a:pt x="38" y="118"/>
                    </a:cubicBezTo>
                    <a:close/>
                    <a:moveTo>
                      <a:pt x="51" y="309"/>
                    </a:moveTo>
                    <a:cubicBezTo>
                      <a:pt x="49" y="309"/>
                      <a:pt x="47" y="309"/>
                      <a:pt x="45" y="308"/>
                    </a:cubicBezTo>
                    <a:cubicBezTo>
                      <a:pt x="33" y="306"/>
                      <a:pt x="26" y="298"/>
                      <a:pt x="31" y="272"/>
                    </a:cubicBezTo>
                    <a:cubicBezTo>
                      <a:pt x="37" y="243"/>
                      <a:pt x="40" y="206"/>
                      <a:pt x="40" y="171"/>
                    </a:cubicBezTo>
                    <a:cubicBezTo>
                      <a:pt x="40" y="173"/>
                      <a:pt x="40" y="176"/>
                      <a:pt x="40" y="176"/>
                    </a:cubicBezTo>
                    <a:cubicBezTo>
                      <a:pt x="40" y="178"/>
                      <a:pt x="40" y="178"/>
                      <a:pt x="40" y="178"/>
                    </a:cubicBezTo>
                    <a:cubicBezTo>
                      <a:pt x="40" y="184"/>
                      <a:pt x="40" y="184"/>
                      <a:pt x="40" y="184"/>
                    </a:cubicBezTo>
                    <a:cubicBezTo>
                      <a:pt x="40" y="192"/>
                      <a:pt x="40" y="192"/>
                      <a:pt x="40" y="192"/>
                    </a:cubicBezTo>
                    <a:cubicBezTo>
                      <a:pt x="40" y="200"/>
                      <a:pt x="40" y="200"/>
                      <a:pt x="40" y="200"/>
                    </a:cubicBezTo>
                    <a:cubicBezTo>
                      <a:pt x="40" y="203"/>
                      <a:pt x="40" y="203"/>
                      <a:pt x="40" y="203"/>
                    </a:cubicBezTo>
                    <a:cubicBezTo>
                      <a:pt x="41" y="207"/>
                      <a:pt x="41" y="207"/>
                      <a:pt x="41" y="207"/>
                    </a:cubicBezTo>
                    <a:cubicBezTo>
                      <a:pt x="41" y="211"/>
                      <a:pt x="41" y="211"/>
                      <a:pt x="41" y="211"/>
                    </a:cubicBezTo>
                    <a:cubicBezTo>
                      <a:pt x="41" y="215"/>
                      <a:pt x="41" y="215"/>
                      <a:pt x="41" y="215"/>
                    </a:cubicBezTo>
                    <a:cubicBezTo>
                      <a:pt x="41" y="219"/>
                      <a:pt x="41" y="219"/>
                      <a:pt x="41" y="219"/>
                    </a:cubicBezTo>
                    <a:cubicBezTo>
                      <a:pt x="42" y="222"/>
                      <a:pt x="42" y="222"/>
                      <a:pt x="42" y="222"/>
                    </a:cubicBezTo>
                    <a:cubicBezTo>
                      <a:pt x="42" y="225"/>
                      <a:pt x="42" y="225"/>
                      <a:pt x="42" y="225"/>
                    </a:cubicBezTo>
                    <a:cubicBezTo>
                      <a:pt x="42" y="229"/>
                      <a:pt x="42" y="229"/>
                      <a:pt x="42" y="229"/>
                    </a:cubicBezTo>
                    <a:cubicBezTo>
                      <a:pt x="43" y="233"/>
                      <a:pt x="43" y="233"/>
                      <a:pt x="43" y="233"/>
                    </a:cubicBezTo>
                    <a:cubicBezTo>
                      <a:pt x="43" y="236"/>
                      <a:pt x="43" y="236"/>
                      <a:pt x="43" y="236"/>
                    </a:cubicBezTo>
                    <a:cubicBezTo>
                      <a:pt x="43" y="240"/>
                      <a:pt x="43" y="240"/>
                      <a:pt x="43" y="240"/>
                    </a:cubicBezTo>
                    <a:cubicBezTo>
                      <a:pt x="44" y="246"/>
                      <a:pt x="44" y="246"/>
                      <a:pt x="44" y="246"/>
                    </a:cubicBezTo>
                    <a:cubicBezTo>
                      <a:pt x="45" y="250"/>
                      <a:pt x="45" y="250"/>
                      <a:pt x="45" y="250"/>
                    </a:cubicBezTo>
                    <a:cubicBezTo>
                      <a:pt x="45" y="253"/>
                      <a:pt x="45" y="253"/>
                      <a:pt x="45" y="253"/>
                    </a:cubicBezTo>
                    <a:cubicBezTo>
                      <a:pt x="45" y="255"/>
                      <a:pt x="45" y="255"/>
                      <a:pt x="45" y="255"/>
                    </a:cubicBezTo>
                    <a:cubicBezTo>
                      <a:pt x="46" y="259"/>
                      <a:pt x="46" y="259"/>
                      <a:pt x="46" y="259"/>
                    </a:cubicBezTo>
                    <a:cubicBezTo>
                      <a:pt x="47" y="265"/>
                      <a:pt x="47" y="265"/>
                      <a:pt x="47" y="265"/>
                    </a:cubicBezTo>
                    <a:cubicBezTo>
                      <a:pt x="47" y="267"/>
                      <a:pt x="47" y="267"/>
                      <a:pt x="47" y="267"/>
                    </a:cubicBezTo>
                    <a:cubicBezTo>
                      <a:pt x="48" y="271"/>
                      <a:pt x="48" y="271"/>
                      <a:pt x="48" y="271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48" y="273"/>
                      <a:pt x="49" y="277"/>
                      <a:pt x="49" y="277"/>
                    </a:cubicBezTo>
                    <a:cubicBezTo>
                      <a:pt x="51" y="287"/>
                      <a:pt x="54" y="296"/>
                      <a:pt x="56" y="304"/>
                    </a:cubicBezTo>
                    <a:cubicBezTo>
                      <a:pt x="57" y="306"/>
                      <a:pt x="54" y="309"/>
                      <a:pt x="51" y="309"/>
                    </a:cubicBezTo>
                    <a:close/>
                  </a:path>
                </a:pathLst>
              </a:custGeom>
              <a:solidFill>
                <a:srgbClr val="EA8B00"/>
              </a:solidFill>
              <a:ln w="9525">
                <a:solidFill>
                  <a:srgbClr val="EA8B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 dirty="0"/>
              </a:p>
            </p:txBody>
          </p:sp>
          <p:sp>
            <p:nvSpPr>
              <p:cNvPr id="92238" name="Freeform 2366"/>
              <p:cNvSpPr>
                <a:spLocks/>
              </p:cNvSpPr>
              <p:nvPr/>
            </p:nvSpPr>
            <p:spPr bwMode="auto">
              <a:xfrm>
                <a:off x="2651394" y="3550363"/>
                <a:ext cx="161366" cy="143722"/>
              </a:xfrm>
              <a:custGeom>
                <a:avLst/>
                <a:gdLst>
                  <a:gd name="T0" fmla="*/ 0 w 23"/>
                  <a:gd name="T1" fmla="*/ 2147483647 h 40"/>
                  <a:gd name="T2" fmla="*/ 2147483647 w 23"/>
                  <a:gd name="T3" fmla="*/ 2147483647 h 40"/>
                  <a:gd name="T4" fmla="*/ 2147483647 w 23"/>
                  <a:gd name="T5" fmla="*/ 2147483647 h 40"/>
                  <a:gd name="T6" fmla="*/ 2147483647 w 23"/>
                  <a:gd name="T7" fmla="*/ 2147483647 h 40"/>
                  <a:gd name="T8" fmla="*/ 0 w 23"/>
                  <a:gd name="T9" fmla="*/ 2147483647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40"/>
                  <a:gd name="T17" fmla="*/ 23 w 23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40">
                    <a:moveTo>
                      <a:pt x="0" y="4"/>
                    </a:moveTo>
                    <a:cubicBezTo>
                      <a:pt x="10" y="3"/>
                      <a:pt x="23" y="0"/>
                      <a:pt x="23" y="6"/>
                    </a:cubicBezTo>
                    <a:cubicBezTo>
                      <a:pt x="23" y="13"/>
                      <a:pt x="13" y="23"/>
                      <a:pt x="10" y="40"/>
                    </a:cubicBezTo>
                    <a:cubicBezTo>
                      <a:pt x="12" y="23"/>
                      <a:pt x="20" y="9"/>
                      <a:pt x="18" y="7"/>
                    </a:cubicBezTo>
                    <a:cubicBezTo>
                      <a:pt x="15" y="3"/>
                      <a:pt x="2" y="5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917" name="Freeform 2368"/>
              <p:cNvSpPr>
                <a:spLocks/>
              </p:cNvSpPr>
              <p:nvPr/>
            </p:nvSpPr>
            <p:spPr bwMode="auto">
              <a:xfrm>
                <a:off x="2615606" y="4144465"/>
                <a:ext cx="56415" cy="221281"/>
              </a:xfrm>
              <a:custGeom>
                <a:avLst/>
                <a:gdLst>
                  <a:gd name="T0" fmla="*/ 0 w 8"/>
                  <a:gd name="T1" fmla="*/ 761 h 62"/>
                  <a:gd name="T2" fmla="*/ 78 w 8"/>
                  <a:gd name="T3" fmla="*/ 761 h 62"/>
                  <a:gd name="T4" fmla="*/ 95 w 8"/>
                  <a:gd name="T5" fmla="*/ 511 h 62"/>
                  <a:gd name="T6" fmla="*/ 78 w 8"/>
                  <a:gd name="T7" fmla="*/ 78 h 62"/>
                  <a:gd name="T8" fmla="*/ 0 w 8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62"/>
                  <a:gd name="T17" fmla="*/ 8 w 8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62">
                    <a:moveTo>
                      <a:pt x="0" y="58"/>
                    </a:moveTo>
                    <a:cubicBezTo>
                      <a:pt x="2" y="49"/>
                      <a:pt x="4" y="55"/>
                      <a:pt x="6" y="58"/>
                    </a:cubicBezTo>
                    <a:cubicBezTo>
                      <a:pt x="8" y="62"/>
                      <a:pt x="7" y="39"/>
                      <a:pt x="7" y="39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AC0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92240" name="Freeform 2372"/>
              <p:cNvSpPr>
                <a:spLocks/>
              </p:cNvSpPr>
              <p:nvPr/>
            </p:nvSpPr>
            <p:spPr bwMode="auto">
              <a:xfrm>
                <a:off x="2755983" y="3568517"/>
                <a:ext cx="254003" cy="1012107"/>
              </a:xfrm>
              <a:custGeom>
                <a:avLst/>
                <a:gdLst>
                  <a:gd name="T0" fmla="*/ 2147483647 w 36"/>
                  <a:gd name="T1" fmla="*/ 2147483647 h 283"/>
                  <a:gd name="T2" fmla="*/ 2147483647 w 36"/>
                  <a:gd name="T3" fmla="*/ 2147483647 h 283"/>
                  <a:gd name="T4" fmla="*/ 2147483647 w 36"/>
                  <a:gd name="T5" fmla="*/ 2147483647 h 283"/>
                  <a:gd name="T6" fmla="*/ 2147483647 w 36"/>
                  <a:gd name="T7" fmla="*/ 2147483647 h 283"/>
                  <a:gd name="T8" fmla="*/ 2147483647 w 36"/>
                  <a:gd name="T9" fmla="*/ 0 h 283"/>
                  <a:gd name="T10" fmla="*/ 0 w 36"/>
                  <a:gd name="T11" fmla="*/ 2147483647 h 283"/>
                  <a:gd name="T12" fmla="*/ 2147483647 w 36"/>
                  <a:gd name="T13" fmla="*/ 2147483647 h 283"/>
                  <a:gd name="T14" fmla="*/ 2147483647 w 36"/>
                  <a:gd name="T15" fmla="*/ 2147483647 h 2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83"/>
                  <a:gd name="T26" fmla="*/ 36 w 36"/>
                  <a:gd name="T27" fmla="*/ 283 h 28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83">
                    <a:moveTo>
                      <a:pt x="9" y="260"/>
                    </a:moveTo>
                    <a:cubicBezTo>
                      <a:pt x="5" y="232"/>
                      <a:pt x="7" y="195"/>
                      <a:pt x="7" y="155"/>
                    </a:cubicBezTo>
                    <a:cubicBezTo>
                      <a:pt x="7" y="75"/>
                      <a:pt x="13" y="1"/>
                      <a:pt x="31" y="1"/>
                    </a:cubicBezTo>
                    <a:cubicBezTo>
                      <a:pt x="32" y="1"/>
                      <a:pt x="36" y="5"/>
                      <a:pt x="36" y="5"/>
                    </a:cubicBezTo>
                    <a:cubicBezTo>
                      <a:pt x="33" y="2"/>
                      <a:pt x="32" y="0"/>
                      <a:pt x="29" y="0"/>
                    </a:cubicBezTo>
                    <a:cubicBezTo>
                      <a:pt x="11" y="0"/>
                      <a:pt x="0" y="70"/>
                      <a:pt x="0" y="150"/>
                    </a:cubicBezTo>
                    <a:cubicBezTo>
                      <a:pt x="0" y="195"/>
                      <a:pt x="3" y="235"/>
                      <a:pt x="9" y="263"/>
                    </a:cubicBezTo>
                    <a:cubicBezTo>
                      <a:pt x="13" y="283"/>
                      <a:pt x="12" y="278"/>
                      <a:pt x="9" y="2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92241" name="Freeform 2373"/>
              <p:cNvSpPr>
                <a:spLocks/>
              </p:cNvSpPr>
              <p:nvPr/>
            </p:nvSpPr>
            <p:spPr bwMode="auto">
              <a:xfrm>
                <a:off x="2352567" y="4659293"/>
                <a:ext cx="573747" cy="31770"/>
              </a:xfrm>
              <a:custGeom>
                <a:avLst/>
                <a:gdLst>
                  <a:gd name="T0" fmla="*/ 0 w 81"/>
                  <a:gd name="T1" fmla="*/ 2147483647 h 9"/>
                  <a:gd name="T2" fmla="*/ 0 w 81"/>
                  <a:gd name="T3" fmla="*/ 2147483647 h 9"/>
                  <a:gd name="T4" fmla="*/ 2147483647 w 81"/>
                  <a:gd name="T5" fmla="*/ 0 h 9"/>
                  <a:gd name="T6" fmla="*/ 2147483647 w 81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1"/>
                  <a:gd name="T13" fmla="*/ 0 h 9"/>
                  <a:gd name="T14" fmla="*/ 81 w 81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1" h="9"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0" y="3"/>
                      <a:pt x="24" y="0"/>
                      <a:pt x="40" y="0"/>
                    </a:cubicBezTo>
                    <a:cubicBezTo>
                      <a:pt x="56" y="0"/>
                      <a:pt x="70" y="4"/>
                      <a:pt x="81" y="9"/>
                    </a:cubicBezTo>
                  </a:path>
                </a:pathLst>
              </a:custGeom>
              <a:noFill/>
              <a:ln w="7938" cap="rnd">
                <a:solidFill>
                  <a:srgbClr val="75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92242" name="Freeform 2374"/>
              <p:cNvSpPr>
                <a:spLocks/>
              </p:cNvSpPr>
              <p:nvPr/>
            </p:nvSpPr>
            <p:spPr bwMode="auto">
              <a:xfrm>
                <a:off x="2418309" y="3526157"/>
                <a:ext cx="528923" cy="68079"/>
              </a:xfrm>
              <a:custGeom>
                <a:avLst/>
                <a:gdLst>
                  <a:gd name="T0" fmla="*/ 2147483647 w 75"/>
                  <a:gd name="T1" fmla="*/ 2147483647 h 19"/>
                  <a:gd name="T2" fmla="*/ 2147483647 w 75"/>
                  <a:gd name="T3" fmla="*/ 2147483647 h 19"/>
                  <a:gd name="T4" fmla="*/ 0 w 75"/>
                  <a:gd name="T5" fmla="*/ 2147483647 h 19"/>
                  <a:gd name="T6" fmla="*/ 0 60000 65536"/>
                  <a:gd name="T7" fmla="*/ 0 60000 65536"/>
                  <a:gd name="T8" fmla="*/ 0 60000 65536"/>
                  <a:gd name="T9" fmla="*/ 0 w 75"/>
                  <a:gd name="T10" fmla="*/ 0 h 19"/>
                  <a:gd name="T11" fmla="*/ 75 w 75"/>
                  <a:gd name="T12" fmla="*/ 19 h 1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5" h="19">
                    <a:moveTo>
                      <a:pt x="68" y="12"/>
                    </a:moveTo>
                    <a:cubicBezTo>
                      <a:pt x="75" y="4"/>
                      <a:pt x="49" y="0"/>
                      <a:pt x="34" y="2"/>
                    </a:cubicBezTo>
                    <a:cubicBezTo>
                      <a:pt x="12" y="4"/>
                      <a:pt x="2" y="12"/>
                      <a:pt x="0" y="19"/>
                    </a:cubicBezTo>
                  </a:path>
                </a:pathLst>
              </a:custGeom>
              <a:noFill/>
              <a:ln w="7938" cap="rnd">
                <a:solidFill>
                  <a:srgbClr val="75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</p:grpSp>
      <p:grpSp>
        <p:nvGrpSpPr>
          <p:cNvPr id="743" name="Group 2378">
            <a:extLst>
              <a:ext uri="{FF2B5EF4-FFF2-40B4-BE49-F238E27FC236}">
                <a16:creationId xmlns:a16="http://schemas.microsoft.com/office/drawing/2014/main" id="{91EA74F3-BDB3-4E61-BEBA-D65BF038C0DD}"/>
              </a:ext>
            </a:extLst>
          </p:cNvPr>
          <p:cNvGrpSpPr>
            <a:grpSpLocks/>
          </p:cNvGrpSpPr>
          <p:nvPr/>
        </p:nvGrpSpPr>
        <p:grpSpPr bwMode="auto">
          <a:xfrm>
            <a:off x="5444956" y="3550963"/>
            <a:ext cx="857250" cy="1643063"/>
            <a:chOff x="3637" y="1236"/>
            <a:chExt cx="425" cy="787"/>
          </a:xfrm>
        </p:grpSpPr>
        <p:sp>
          <p:nvSpPr>
            <p:cNvPr id="744" name="Oval 2379">
              <a:extLst>
                <a:ext uri="{FF2B5EF4-FFF2-40B4-BE49-F238E27FC236}">
                  <a16:creationId xmlns:a16="http://schemas.microsoft.com/office/drawing/2014/main" id="{A6FF4AB9-E9C9-4384-A7A8-CD2681802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277"/>
              <a:ext cx="153" cy="746"/>
            </a:xfrm>
            <a:prstGeom prst="ellipse">
              <a:avLst/>
            </a:prstGeom>
            <a:solidFill>
              <a:srgbClr val="73F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5" name="Freeform 2380">
              <a:extLst>
                <a:ext uri="{FF2B5EF4-FFF2-40B4-BE49-F238E27FC236}">
                  <a16:creationId xmlns:a16="http://schemas.microsoft.com/office/drawing/2014/main" id="{DCF6BE11-E502-4430-AB4F-3A771128E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312"/>
              <a:ext cx="123" cy="707"/>
            </a:xfrm>
            <a:custGeom>
              <a:avLst/>
              <a:gdLst>
                <a:gd name="T0" fmla="*/ 437863 w 52"/>
                <a:gd name="T1" fmla="*/ 0 h 299"/>
                <a:gd name="T2" fmla="*/ 541952 w 52"/>
                <a:gd name="T3" fmla="*/ 1393551 h 299"/>
                <a:gd name="T4" fmla="*/ 152924 w 52"/>
                <a:gd name="T5" fmla="*/ 3408747 h 299"/>
                <a:gd name="T6" fmla="*/ 0 w 52"/>
                <a:gd name="T7" fmla="*/ 3246348 h 299"/>
                <a:gd name="T8" fmla="*/ 284939 w 52"/>
                <a:gd name="T9" fmla="*/ 3863677 h 299"/>
                <a:gd name="T10" fmla="*/ 673990 w 52"/>
                <a:gd name="T11" fmla="*/ 1845977 h 299"/>
                <a:gd name="T12" fmla="*/ 437863 w 52"/>
                <a:gd name="T13" fmla="*/ 0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299"/>
                <a:gd name="T23" fmla="*/ 52 w 52"/>
                <a:gd name="T24" fmla="*/ 299 h 2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299">
                  <a:moveTo>
                    <a:pt x="34" y="0"/>
                  </a:moveTo>
                  <a:cubicBezTo>
                    <a:pt x="39" y="28"/>
                    <a:pt x="42" y="66"/>
                    <a:pt x="42" y="108"/>
                  </a:cubicBezTo>
                  <a:cubicBezTo>
                    <a:pt x="42" y="194"/>
                    <a:pt x="29" y="264"/>
                    <a:pt x="12" y="264"/>
                  </a:cubicBezTo>
                  <a:cubicBezTo>
                    <a:pt x="8" y="264"/>
                    <a:pt x="4" y="259"/>
                    <a:pt x="0" y="251"/>
                  </a:cubicBezTo>
                  <a:cubicBezTo>
                    <a:pt x="6" y="281"/>
                    <a:pt x="14" y="299"/>
                    <a:pt x="22" y="299"/>
                  </a:cubicBezTo>
                  <a:cubicBezTo>
                    <a:pt x="39" y="299"/>
                    <a:pt x="52" y="229"/>
                    <a:pt x="52" y="143"/>
                  </a:cubicBezTo>
                  <a:cubicBezTo>
                    <a:pt x="52" y="79"/>
                    <a:pt x="44" y="23"/>
                    <a:pt x="34" y="0"/>
                  </a:cubicBezTo>
                  <a:close/>
                </a:path>
              </a:pathLst>
            </a:custGeom>
            <a:solidFill>
              <a:srgbClr val="72EA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6" name="Freeform 2381">
              <a:extLst>
                <a:ext uri="{FF2B5EF4-FFF2-40B4-BE49-F238E27FC236}">
                  <a16:creationId xmlns:a16="http://schemas.microsoft.com/office/drawing/2014/main" id="{46F0A2B7-0C1D-4E56-B2DF-51EF0AC1D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293"/>
              <a:ext cx="121" cy="730"/>
            </a:xfrm>
            <a:custGeom>
              <a:avLst/>
              <a:gdLst>
                <a:gd name="T0" fmla="*/ 350314 w 51"/>
                <a:gd name="T1" fmla="*/ 0 h 309"/>
                <a:gd name="T2" fmla="*/ 605543 w 51"/>
                <a:gd name="T3" fmla="*/ 1813270 h 309"/>
                <a:gd name="T4" fmla="*/ 157483 w 51"/>
                <a:gd name="T5" fmla="*/ 3878509 h 309"/>
                <a:gd name="T6" fmla="*/ 0 w 51"/>
                <a:gd name="T7" fmla="*/ 3748332 h 309"/>
                <a:gd name="T8" fmla="*/ 202599 w 51"/>
                <a:gd name="T9" fmla="*/ 3953956 h 309"/>
                <a:gd name="T10" fmla="*/ 683804 w 51"/>
                <a:gd name="T11" fmla="*/ 1932915 h 309"/>
                <a:gd name="T12" fmla="*/ 350314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7" name="Freeform 2382">
              <a:extLst>
                <a:ext uri="{FF2B5EF4-FFF2-40B4-BE49-F238E27FC236}">
                  <a16:creationId xmlns:a16="http://schemas.microsoft.com/office/drawing/2014/main" id="{62A98A04-A1CB-4541-847A-D560C982C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284"/>
              <a:ext cx="92" cy="666"/>
            </a:xfrm>
            <a:custGeom>
              <a:avLst/>
              <a:gdLst>
                <a:gd name="T0" fmla="*/ 112997 w 39"/>
                <a:gd name="T1" fmla="*/ 3302954 h 282"/>
                <a:gd name="T2" fmla="*/ 90299 w 39"/>
                <a:gd name="T3" fmla="*/ 1965843 h 282"/>
                <a:gd name="T4" fmla="*/ 443039 w 39"/>
                <a:gd name="T5" fmla="*/ 27030 h 282"/>
                <a:gd name="T6" fmla="*/ 491101 w 39"/>
                <a:gd name="T7" fmla="*/ 75437 h 282"/>
                <a:gd name="T8" fmla="*/ 389427 w 39"/>
                <a:gd name="T9" fmla="*/ 0 h 282"/>
                <a:gd name="T10" fmla="*/ 0 w 39"/>
                <a:gd name="T11" fmla="*/ 1899859 h 282"/>
                <a:gd name="T12" fmla="*/ 101695 w 39"/>
                <a:gd name="T13" fmla="*/ 3341957 h 282"/>
                <a:gd name="T14" fmla="*/ 112997 w 39"/>
                <a:gd name="T15" fmla="*/ 3302954 h 2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282"/>
                <a:gd name="T26" fmla="*/ 39 w 39"/>
                <a:gd name="T27" fmla="*/ 282 h 2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282">
                  <a:moveTo>
                    <a:pt x="9" y="259"/>
                  </a:moveTo>
                  <a:cubicBezTo>
                    <a:pt x="4" y="231"/>
                    <a:pt x="7" y="194"/>
                    <a:pt x="7" y="154"/>
                  </a:cubicBezTo>
                  <a:cubicBezTo>
                    <a:pt x="7" y="74"/>
                    <a:pt x="17" y="2"/>
                    <a:pt x="35" y="2"/>
                  </a:cubicBezTo>
                  <a:cubicBezTo>
                    <a:pt x="36" y="2"/>
                    <a:pt x="39" y="5"/>
                    <a:pt x="39" y="6"/>
                  </a:cubicBezTo>
                  <a:cubicBezTo>
                    <a:pt x="37" y="2"/>
                    <a:pt x="34" y="0"/>
                    <a:pt x="31" y="0"/>
                  </a:cubicBezTo>
                  <a:cubicBezTo>
                    <a:pt x="13" y="0"/>
                    <a:pt x="0" y="69"/>
                    <a:pt x="0" y="149"/>
                  </a:cubicBezTo>
                  <a:cubicBezTo>
                    <a:pt x="0" y="194"/>
                    <a:pt x="3" y="234"/>
                    <a:pt x="8" y="262"/>
                  </a:cubicBezTo>
                  <a:cubicBezTo>
                    <a:pt x="13" y="282"/>
                    <a:pt x="12" y="277"/>
                    <a:pt x="9" y="25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8" name="Freeform 2383">
              <a:extLst>
                <a:ext uri="{FF2B5EF4-FFF2-40B4-BE49-F238E27FC236}">
                  <a16:creationId xmlns:a16="http://schemas.microsoft.com/office/drawing/2014/main" id="{20AD69B8-992D-4945-A11D-7066D1F89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236"/>
              <a:ext cx="361" cy="787"/>
            </a:xfrm>
            <a:custGeom>
              <a:avLst/>
              <a:gdLst>
                <a:gd name="T0" fmla="*/ 1373607 w 153"/>
                <a:gd name="T1" fmla="*/ 92696 h 333"/>
                <a:gd name="T2" fmla="*/ 0 w 153"/>
                <a:gd name="T3" fmla="*/ 271326 h 333"/>
                <a:gd name="T4" fmla="*/ 555265 w 153"/>
                <a:gd name="T5" fmla="*/ 2249475 h 333"/>
                <a:gd name="T6" fmla="*/ 165260 w 153"/>
                <a:gd name="T7" fmla="*/ 4278477 h 333"/>
                <a:gd name="T8" fmla="*/ 1187057 w 153"/>
                <a:gd name="T9" fmla="*/ 4278477 h 333"/>
                <a:gd name="T10" fmla="*/ 1160313 w 153"/>
                <a:gd name="T11" fmla="*/ 4266993 h 333"/>
                <a:gd name="T12" fmla="*/ 1148756 w 153"/>
                <a:gd name="T13" fmla="*/ 4250398 h 333"/>
                <a:gd name="T14" fmla="*/ 1122078 w 153"/>
                <a:gd name="T15" fmla="*/ 4229806 h 333"/>
                <a:gd name="T16" fmla="*/ 1097209 w 153"/>
                <a:gd name="T17" fmla="*/ 4202693 h 333"/>
                <a:gd name="T18" fmla="*/ 1085284 w 153"/>
                <a:gd name="T19" fmla="*/ 4175503 h 333"/>
                <a:gd name="T20" fmla="*/ 1058501 w 153"/>
                <a:gd name="T21" fmla="*/ 4147107 h 333"/>
                <a:gd name="T22" fmla="*/ 1047188 w 153"/>
                <a:gd name="T23" fmla="*/ 4109945 h 333"/>
                <a:gd name="T24" fmla="*/ 1021814 w 153"/>
                <a:gd name="T25" fmla="*/ 4071295 h 333"/>
                <a:gd name="T26" fmla="*/ 1010396 w 153"/>
                <a:gd name="T27" fmla="*/ 4023538 h 333"/>
                <a:gd name="T28" fmla="*/ 995029 w 153"/>
                <a:gd name="T29" fmla="*/ 3620803 h 333"/>
                <a:gd name="T30" fmla="*/ 983496 w 153"/>
                <a:gd name="T31" fmla="*/ 3572226 h 333"/>
                <a:gd name="T32" fmla="*/ 972093 w 153"/>
                <a:gd name="T33" fmla="*/ 3505865 h 333"/>
                <a:gd name="T34" fmla="*/ 956728 w 153"/>
                <a:gd name="T35" fmla="*/ 3429684 h 333"/>
                <a:gd name="T36" fmla="*/ 946924 w 153"/>
                <a:gd name="T37" fmla="*/ 3353901 h 333"/>
                <a:gd name="T38" fmla="*/ 935523 w 153"/>
                <a:gd name="T39" fmla="*/ 3278089 h 333"/>
                <a:gd name="T40" fmla="*/ 935523 w 153"/>
                <a:gd name="T41" fmla="*/ 3197356 h 333"/>
                <a:gd name="T42" fmla="*/ 920024 w 153"/>
                <a:gd name="T43" fmla="*/ 3109782 h 333"/>
                <a:gd name="T44" fmla="*/ 908623 w 153"/>
                <a:gd name="T45" fmla="*/ 3018275 h 333"/>
                <a:gd name="T46" fmla="*/ 908623 w 153"/>
                <a:gd name="T47" fmla="*/ 2930611 h 333"/>
                <a:gd name="T48" fmla="*/ 897182 w 153"/>
                <a:gd name="T49" fmla="*/ 2838208 h 333"/>
                <a:gd name="T50" fmla="*/ 897182 w 153"/>
                <a:gd name="T51" fmla="*/ 2751506 h 333"/>
                <a:gd name="T52" fmla="*/ 881840 w 153"/>
                <a:gd name="T53" fmla="*/ 2647246 h 333"/>
                <a:gd name="T54" fmla="*/ 881840 w 153"/>
                <a:gd name="T55" fmla="*/ 2555739 h 333"/>
                <a:gd name="T56" fmla="*/ 881840 w 153"/>
                <a:gd name="T57" fmla="*/ 2451576 h 333"/>
                <a:gd name="T58" fmla="*/ 881840 w 153"/>
                <a:gd name="T59" fmla="*/ 2348557 h 333"/>
                <a:gd name="T60" fmla="*/ 1223851 w 153"/>
                <a:gd name="T61" fmla="*/ 219074 h 333"/>
                <a:gd name="T62" fmla="*/ 1250539 w 153"/>
                <a:gd name="T63" fmla="*/ 4278477 h 333"/>
                <a:gd name="T64" fmla="*/ 1690766 w 153"/>
                <a:gd name="T65" fmla="*/ 3947726 h 333"/>
                <a:gd name="T66" fmla="*/ 1706933 w 153"/>
                <a:gd name="T67" fmla="*/ 423446 h 3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3"/>
                <a:gd name="T103" fmla="*/ 0 h 333"/>
                <a:gd name="T104" fmla="*/ 153 w 153"/>
                <a:gd name="T105" fmla="*/ 333 h 3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3" h="333">
                  <a:moveTo>
                    <a:pt x="135" y="33"/>
                  </a:move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  <a:cubicBezTo>
                    <a:pt x="3" y="18"/>
                    <a:pt x="5" y="17"/>
                    <a:pt x="8" y="17"/>
                  </a:cubicBezTo>
                  <a:cubicBezTo>
                    <a:pt x="28" y="17"/>
                    <a:pt x="44" y="88"/>
                    <a:pt x="44" y="175"/>
                  </a:cubicBezTo>
                  <a:cubicBezTo>
                    <a:pt x="44" y="256"/>
                    <a:pt x="30" y="323"/>
                    <a:pt x="13" y="332"/>
                  </a:cubicBezTo>
                  <a:cubicBezTo>
                    <a:pt x="13" y="333"/>
                    <a:pt x="13" y="333"/>
                    <a:pt x="13" y="333"/>
                  </a:cubicBezTo>
                  <a:cubicBezTo>
                    <a:pt x="23" y="327"/>
                    <a:pt x="37" y="324"/>
                    <a:pt x="53" y="324"/>
                  </a:cubicBezTo>
                  <a:cubicBezTo>
                    <a:pt x="69" y="324"/>
                    <a:pt x="83" y="328"/>
                    <a:pt x="94" y="333"/>
                  </a:cubicBezTo>
                  <a:cubicBezTo>
                    <a:pt x="94" y="333"/>
                    <a:pt x="94" y="333"/>
                    <a:pt x="94" y="333"/>
                  </a:cubicBezTo>
                  <a:cubicBezTo>
                    <a:pt x="93" y="333"/>
                    <a:pt x="93" y="332"/>
                    <a:pt x="92" y="332"/>
                  </a:cubicBezTo>
                  <a:cubicBezTo>
                    <a:pt x="92" y="332"/>
                    <a:pt x="92" y="332"/>
                    <a:pt x="92" y="332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0" y="330"/>
                    <a:pt x="89" y="330"/>
                    <a:pt x="89" y="329"/>
                  </a:cubicBezTo>
                  <a:cubicBezTo>
                    <a:pt x="89" y="329"/>
                    <a:pt x="89" y="329"/>
                    <a:pt x="89" y="329"/>
                  </a:cubicBezTo>
                  <a:cubicBezTo>
                    <a:pt x="88" y="329"/>
                    <a:pt x="88" y="328"/>
                    <a:pt x="87" y="327"/>
                  </a:cubicBezTo>
                  <a:cubicBezTo>
                    <a:pt x="87" y="327"/>
                    <a:pt x="87" y="327"/>
                    <a:pt x="87" y="327"/>
                  </a:cubicBezTo>
                  <a:cubicBezTo>
                    <a:pt x="87" y="327"/>
                    <a:pt x="86" y="326"/>
                    <a:pt x="86" y="325"/>
                  </a:cubicBezTo>
                  <a:cubicBezTo>
                    <a:pt x="86" y="325"/>
                    <a:pt x="86" y="325"/>
                    <a:pt x="86" y="325"/>
                  </a:cubicBezTo>
                  <a:cubicBezTo>
                    <a:pt x="85" y="324"/>
                    <a:pt x="85" y="324"/>
                    <a:pt x="84" y="323"/>
                  </a:cubicBezTo>
                  <a:cubicBezTo>
                    <a:pt x="84" y="323"/>
                    <a:pt x="84" y="323"/>
                    <a:pt x="84" y="323"/>
                  </a:cubicBezTo>
                  <a:cubicBezTo>
                    <a:pt x="84" y="322"/>
                    <a:pt x="83" y="321"/>
                    <a:pt x="83" y="320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82" y="319"/>
                    <a:pt x="82" y="318"/>
                    <a:pt x="81" y="317"/>
                  </a:cubicBezTo>
                  <a:cubicBezTo>
                    <a:pt x="81" y="317"/>
                    <a:pt x="81" y="317"/>
                    <a:pt x="81" y="317"/>
                  </a:cubicBezTo>
                  <a:cubicBezTo>
                    <a:pt x="81" y="316"/>
                    <a:pt x="80" y="315"/>
                    <a:pt x="80" y="313"/>
                  </a:cubicBezTo>
                  <a:cubicBezTo>
                    <a:pt x="80" y="313"/>
                    <a:pt x="80" y="313"/>
                    <a:pt x="80" y="313"/>
                  </a:cubicBezTo>
                  <a:cubicBezTo>
                    <a:pt x="77" y="305"/>
                    <a:pt x="81" y="295"/>
                    <a:pt x="79" y="282"/>
                  </a:cubicBezTo>
                  <a:cubicBezTo>
                    <a:pt x="79" y="282"/>
                    <a:pt x="79" y="282"/>
                    <a:pt x="79" y="282"/>
                  </a:cubicBezTo>
                  <a:cubicBezTo>
                    <a:pt x="79" y="281"/>
                    <a:pt x="78" y="279"/>
                    <a:pt x="78" y="278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78" y="275"/>
                    <a:pt x="77" y="274"/>
                    <a:pt x="77" y="273"/>
                  </a:cubicBezTo>
                  <a:cubicBezTo>
                    <a:pt x="77" y="272"/>
                    <a:pt x="77" y="271"/>
                    <a:pt x="77" y="271"/>
                  </a:cubicBezTo>
                  <a:cubicBezTo>
                    <a:pt x="77" y="270"/>
                    <a:pt x="76" y="268"/>
                    <a:pt x="76" y="267"/>
                  </a:cubicBezTo>
                  <a:cubicBezTo>
                    <a:pt x="76" y="266"/>
                    <a:pt x="76" y="266"/>
                    <a:pt x="76" y="265"/>
                  </a:cubicBezTo>
                  <a:cubicBezTo>
                    <a:pt x="76" y="264"/>
                    <a:pt x="75" y="262"/>
                    <a:pt x="75" y="261"/>
                  </a:cubicBezTo>
                  <a:cubicBezTo>
                    <a:pt x="75" y="260"/>
                    <a:pt x="75" y="259"/>
                    <a:pt x="75" y="259"/>
                  </a:cubicBezTo>
                  <a:cubicBezTo>
                    <a:pt x="75" y="257"/>
                    <a:pt x="75" y="256"/>
                    <a:pt x="74" y="255"/>
                  </a:cubicBezTo>
                  <a:cubicBezTo>
                    <a:pt x="74" y="254"/>
                    <a:pt x="74" y="253"/>
                    <a:pt x="74" y="252"/>
                  </a:cubicBezTo>
                  <a:cubicBezTo>
                    <a:pt x="74" y="251"/>
                    <a:pt x="74" y="250"/>
                    <a:pt x="74" y="249"/>
                  </a:cubicBezTo>
                  <a:cubicBezTo>
                    <a:pt x="73" y="248"/>
                    <a:pt x="73" y="247"/>
                    <a:pt x="73" y="246"/>
                  </a:cubicBezTo>
                  <a:cubicBezTo>
                    <a:pt x="73" y="244"/>
                    <a:pt x="73" y="243"/>
                    <a:pt x="73" y="242"/>
                  </a:cubicBezTo>
                  <a:cubicBezTo>
                    <a:pt x="73" y="241"/>
                    <a:pt x="73" y="240"/>
                    <a:pt x="73" y="239"/>
                  </a:cubicBezTo>
                  <a:cubicBezTo>
                    <a:pt x="72" y="238"/>
                    <a:pt x="72" y="236"/>
                    <a:pt x="72" y="235"/>
                  </a:cubicBezTo>
                  <a:cubicBezTo>
                    <a:pt x="72" y="234"/>
                    <a:pt x="72" y="233"/>
                    <a:pt x="72" y="232"/>
                  </a:cubicBezTo>
                  <a:cubicBezTo>
                    <a:pt x="72" y="231"/>
                    <a:pt x="72" y="229"/>
                    <a:pt x="72" y="228"/>
                  </a:cubicBezTo>
                  <a:cubicBezTo>
                    <a:pt x="72" y="227"/>
                    <a:pt x="71" y="226"/>
                    <a:pt x="71" y="225"/>
                  </a:cubicBezTo>
                  <a:cubicBezTo>
                    <a:pt x="71" y="223"/>
                    <a:pt x="71" y="222"/>
                    <a:pt x="71" y="221"/>
                  </a:cubicBezTo>
                  <a:cubicBezTo>
                    <a:pt x="71" y="220"/>
                    <a:pt x="71" y="218"/>
                    <a:pt x="71" y="217"/>
                  </a:cubicBezTo>
                  <a:cubicBezTo>
                    <a:pt x="71" y="216"/>
                    <a:pt x="71" y="215"/>
                    <a:pt x="71" y="214"/>
                  </a:cubicBezTo>
                  <a:cubicBezTo>
                    <a:pt x="71" y="212"/>
                    <a:pt x="70" y="211"/>
                    <a:pt x="70" y="210"/>
                  </a:cubicBezTo>
                  <a:cubicBezTo>
                    <a:pt x="70" y="209"/>
                    <a:pt x="70" y="207"/>
                    <a:pt x="70" y="206"/>
                  </a:cubicBezTo>
                  <a:cubicBezTo>
                    <a:pt x="70" y="205"/>
                    <a:pt x="70" y="203"/>
                    <a:pt x="70" y="202"/>
                  </a:cubicBezTo>
                  <a:cubicBezTo>
                    <a:pt x="70" y="201"/>
                    <a:pt x="70" y="200"/>
                    <a:pt x="70" y="199"/>
                  </a:cubicBezTo>
                  <a:cubicBezTo>
                    <a:pt x="70" y="197"/>
                    <a:pt x="70" y="196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89"/>
                    <a:pt x="70" y="187"/>
                    <a:pt x="70" y="186"/>
                  </a:cubicBezTo>
                  <a:cubicBezTo>
                    <a:pt x="70" y="185"/>
                    <a:pt x="70" y="184"/>
                    <a:pt x="70" y="183"/>
                  </a:cubicBezTo>
                  <a:cubicBezTo>
                    <a:pt x="70" y="180"/>
                    <a:pt x="70" y="178"/>
                    <a:pt x="70" y="175"/>
                  </a:cubicBezTo>
                  <a:cubicBezTo>
                    <a:pt x="70" y="88"/>
                    <a:pt x="77" y="17"/>
                    <a:pt x="97" y="17"/>
                  </a:cubicBezTo>
                  <a:cubicBezTo>
                    <a:pt x="117" y="17"/>
                    <a:pt x="132" y="88"/>
                    <a:pt x="132" y="175"/>
                  </a:cubicBezTo>
                  <a:cubicBezTo>
                    <a:pt x="132" y="260"/>
                    <a:pt x="118" y="329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lose/>
                </a:path>
              </a:pathLst>
            </a:custGeom>
            <a:solidFill>
              <a:srgbClr val="72EC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9" name="Freeform 2384">
              <a:extLst>
                <a:ext uri="{FF2B5EF4-FFF2-40B4-BE49-F238E27FC236}">
                  <a16:creationId xmlns:a16="http://schemas.microsoft.com/office/drawing/2014/main" id="{0273461D-F80C-452C-84EE-4184BC903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253"/>
              <a:ext cx="203" cy="770"/>
            </a:xfrm>
            <a:custGeom>
              <a:avLst/>
              <a:gdLst>
                <a:gd name="T0" fmla="*/ 998215 w 86"/>
                <a:gd name="T1" fmla="*/ 4150796 h 326"/>
                <a:gd name="T2" fmla="*/ 986799 w 86"/>
                <a:gd name="T3" fmla="*/ 4134456 h 326"/>
                <a:gd name="T4" fmla="*/ 986799 w 86"/>
                <a:gd name="T5" fmla="*/ 4134456 h 326"/>
                <a:gd name="T6" fmla="*/ 961953 w 86"/>
                <a:gd name="T7" fmla="*/ 4111013 h 326"/>
                <a:gd name="T8" fmla="*/ 961953 w 86"/>
                <a:gd name="T9" fmla="*/ 4111013 h 326"/>
                <a:gd name="T10" fmla="*/ 939449 w 86"/>
                <a:gd name="T11" fmla="*/ 4086031 h 326"/>
                <a:gd name="T12" fmla="*/ 939449 w 86"/>
                <a:gd name="T13" fmla="*/ 4086031 h 326"/>
                <a:gd name="T14" fmla="*/ 923180 w 86"/>
                <a:gd name="T15" fmla="*/ 4058885 h 326"/>
                <a:gd name="T16" fmla="*/ 923180 w 86"/>
                <a:gd name="T17" fmla="*/ 4058885 h 326"/>
                <a:gd name="T18" fmla="*/ 903100 w 86"/>
                <a:gd name="T19" fmla="*/ 4031465 h 326"/>
                <a:gd name="T20" fmla="*/ 903100 w 86"/>
                <a:gd name="T21" fmla="*/ 4031465 h 326"/>
                <a:gd name="T22" fmla="*/ 884778 w 86"/>
                <a:gd name="T23" fmla="*/ 3992932 h 326"/>
                <a:gd name="T24" fmla="*/ 884778 w 86"/>
                <a:gd name="T25" fmla="*/ 3992932 h 326"/>
                <a:gd name="T26" fmla="*/ 864353 w 86"/>
                <a:gd name="T27" fmla="*/ 3955960 h 326"/>
                <a:gd name="T28" fmla="*/ 864353 w 86"/>
                <a:gd name="T29" fmla="*/ 3955960 h 326"/>
                <a:gd name="T30" fmla="*/ 848082 w 86"/>
                <a:gd name="T31" fmla="*/ 3907691 h 326"/>
                <a:gd name="T32" fmla="*/ 848082 w 86"/>
                <a:gd name="T33" fmla="*/ 3907691 h 326"/>
                <a:gd name="T34" fmla="*/ 837375 w 86"/>
                <a:gd name="T35" fmla="*/ 3512329 h 326"/>
                <a:gd name="T36" fmla="*/ 837375 w 86"/>
                <a:gd name="T37" fmla="*/ 3512329 h 326"/>
                <a:gd name="T38" fmla="*/ 821109 w 86"/>
                <a:gd name="T39" fmla="*/ 3459312 h 326"/>
                <a:gd name="T40" fmla="*/ 821109 w 86"/>
                <a:gd name="T41" fmla="*/ 3447547 h 326"/>
                <a:gd name="T42" fmla="*/ 809677 w 86"/>
                <a:gd name="T43" fmla="*/ 3393364 h 326"/>
                <a:gd name="T44" fmla="*/ 809677 w 86"/>
                <a:gd name="T45" fmla="*/ 3372857 h 326"/>
                <a:gd name="T46" fmla="*/ 801024 w 86"/>
                <a:gd name="T47" fmla="*/ 3317793 h 326"/>
                <a:gd name="T48" fmla="*/ 801024 w 86"/>
                <a:gd name="T49" fmla="*/ 3290753 h 326"/>
                <a:gd name="T50" fmla="*/ 784257 w 86"/>
                <a:gd name="T51" fmla="*/ 3241943 h 326"/>
                <a:gd name="T52" fmla="*/ 784257 w 86"/>
                <a:gd name="T53" fmla="*/ 3214868 h 326"/>
                <a:gd name="T54" fmla="*/ 773706 w 86"/>
                <a:gd name="T55" fmla="*/ 3166601 h 326"/>
                <a:gd name="T56" fmla="*/ 773706 w 86"/>
                <a:gd name="T57" fmla="*/ 3130126 h 326"/>
                <a:gd name="T58" fmla="*/ 773706 w 86"/>
                <a:gd name="T59" fmla="*/ 3091097 h 326"/>
                <a:gd name="T60" fmla="*/ 762345 w 86"/>
                <a:gd name="T61" fmla="*/ 3054236 h 326"/>
                <a:gd name="T62" fmla="*/ 762345 w 86"/>
                <a:gd name="T63" fmla="*/ 3000083 h 326"/>
                <a:gd name="T64" fmla="*/ 762345 w 86"/>
                <a:gd name="T65" fmla="*/ 2960310 h 326"/>
                <a:gd name="T66" fmla="*/ 746075 w 86"/>
                <a:gd name="T67" fmla="*/ 2912757 h 326"/>
                <a:gd name="T68" fmla="*/ 746075 w 86"/>
                <a:gd name="T69" fmla="*/ 2869152 h 326"/>
                <a:gd name="T70" fmla="*/ 746075 w 86"/>
                <a:gd name="T71" fmla="*/ 2820843 h 326"/>
                <a:gd name="T72" fmla="*/ 734492 w 86"/>
                <a:gd name="T73" fmla="*/ 2782338 h 326"/>
                <a:gd name="T74" fmla="*/ 734492 w 86"/>
                <a:gd name="T75" fmla="*/ 2729686 h 326"/>
                <a:gd name="T76" fmla="*/ 734492 w 86"/>
                <a:gd name="T77" fmla="*/ 2681473 h 326"/>
                <a:gd name="T78" fmla="*/ 734492 w 86"/>
                <a:gd name="T79" fmla="*/ 2642347 h 326"/>
                <a:gd name="T80" fmla="*/ 725609 w 86"/>
                <a:gd name="T81" fmla="*/ 2587507 h 326"/>
                <a:gd name="T82" fmla="*/ 725609 w 86"/>
                <a:gd name="T83" fmla="*/ 2539947 h 326"/>
                <a:gd name="T84" fmla="*/ 725609 w 86"/>
                <a:gd name="T85" fmla="*/ 2491524 h 326"/>
                <a:gd name="T86" fmla="*/ 725609 w 86"/>
                <a:gd name="T87" fmla="*/ 2448080 h 326"/>
                <a:gd name="T88" fmla="*/ 725609 w 86"/>
                <a:gd name="T89" fmla="*/ 2388873 h 326"/>
                <a:gd name="T90" fmla="*/ 725609 w 86"/>
                <a:gd name="T91" fmla="*/ 2350004 h 326"/>
                <a:gd name="T92" fmla="*/ 725609 w 86"/>
                <a:gd name="T93" fmla="*/ 2286104 h 326"/>
                <a:gd name="T94" fmla="*/ 725609 w 86"/>
                <a:gd name="T95" fmla="*/ 2249132 h 326"/>
                <a:gd name="T96" fmla="*/ 725609 w 86"/>
                <a:gd name="T97" fmla="*/ 2146665 h 326"/>
                <a:gd name="T98" fmla="*/ 961953 w 86"/>
                <a:gd name="T99" fmla="*/ 178340 h 326"/>
                <a:gd name="T100" fmla="*/ 961953 w 86"/>
                <a:gd name="T101" fmla="*/ 166518 h 326"/>
                <a:gd name="T102" fmla="*/ 541757 w 86"/>
                <a:gd name="T103" fmla="*/ 27052 h 326"/>
                <a:gd name="T104" fmla="*/ 114027 w 86"/>
                <a:gd name="T105" fmla="*/ 270369 h 326"/>
                <a:gd name="T106" fmla="*/ 114027 w 86"/>
                <a:gd name="T107" fmla="*/ 281766 h 326"/>
                <a:gd name="T108" fmla="*/ 391101 w 86"/>
                <a:gd name="T109" fmla="*/ 2146665 h 326"/>
                <a:gd name="T110" fmla="*/ 0 w 86"/>
                <a:gd name="T111" fmla="*/ 4150796 h 326"/>
                <a:gd name="T112" fmla="*/ 0 w 86"/>
                <a:gd name="T113" fmla="*/ 4161495 h 326"/>
                <a:gd name="T114" fmla="*/ 505128 w 86"/>
                <a:gd name="T115" fmla="*/ 4047117 h 326"/>
                <a:gd name="T116" fmla="*/ 1026436 w 86"/>
                <a:gd name="T117" fmla="*/ 4161495 h 326"/>
                <a:gd name="T118" fmla="*/ 1026436 w 86"/>
                <a:gd name="T119" fmla="*/ 4161495 h 326"/>
                <a:gd name="T120" fmla="*/ 998215 w 86"/>
                <a:gd name="T121" fmla="*/ 4150796 h 326"/>
                <a:gd name="T122" fmla="*/ 998215 w 86"/>
                <a:gd name="T123" fmla="*/ 4150796 h 3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"/>
                <a:gd name="T187" fmla="*/ 0 h 326"/>
                <a:gd name="T188" fmla="*/ 86 w 86"/>
                <a:gd name="T189" fmla="*/ 326 h 3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31" y="102"/>
                    <a:pt x="31" y="168"/>
                  </a:cubicBezTo>
                  <a:cubicBezTo>
                    <a:pt x="31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</a:path>
              </a:pathLst>
            </a:custGeom>
            <a:solidFill>
              <a:srgbClr val="73D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0" name="Freeform 2385">
              <a:extLst>
                <a:ext uri="{FF2B5EF4-FFF2-40B4-BE49-F238E27FC236}">
                  <a16:creationId xmlns:a16="http://schemas.microsoft.com/office/drawing/2014/main" id="{15A523F8-345C-4D66-B136-15E6646CF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1" y="1253"/>
              <a:ext cx="203" cy="770"/>
            </a:xfrm>
            <a:custGeom>
              <a:avLst/>
              <a:gdLst>
                <a:gd name="T0" fmla="*/ 986799 w 86"/>
                <a:gd name="T1" fmla="*/ 4134456 h 326"/>
                <a:gd name="T2" fmla="*/ 961953 w 86"/>
                <a:gd name="T3" fmla="*/ 4111013 h 326"/>
                <a:gd name="T4" fmla="*/ 939449 w 86"/>
                <a:gd name="T5" fmla="*/ 4086031 h 326"/>
                <a:gd name="T6" fmla="*/ 923180 w 86"/>
                <a:gd name="T7" fmla="*/ 4058885 h 326"/>
                <a:gd name="T8" fmla="*/ 903100 w 86"/>
                <a:gd name="T9" fmla="*/ 4031465 h 326"/>
                <a:gd name="T10" fmla="*/ 884778 w 86"/>
                <a:gd name="T11" fmla="*/ 3992932 h 326"/>
                <a:gd name="T12" fmla="*/ 864353 w 86"/>
                <a:gd name="T13" fmla="*/ 3955960 h 326"/>
                <a:gd name="T14" fmla="*/ 848082 w 86"/>
                <a:gd name="T15" fmla="*/ 3907691 h 326"/>
                <a:gd name="T16" fmla="*/ 837375 w 86"/>
                <a:gd name="T17" fmla="*/ 3512329 h 326"/>
                <a:gd name="T18" fmla="*/ 821109 w 86"/>
                <a:gd name="T19" fmla="*/ 3459312 h 326"/>
                <a:gd name="T20" fmla="*/ 809677 w 86"/>
                <a:gd name="T21" fmla="*/ 3393364 h 326"/>
                <a:gd name="T22" fmla="*/ 801024 w 86"/>
                <a:gd name="T23" fmla="*/ 3317793 h 326"/>
                <a:gd name="T24" fmla="*/ 784257 w 86"/>
                <a:gd name="T25" fmla="*/ 3241943 h 326"/>
                <a:gd name="T26" fmla="*/ 773706 w 86"/>
                <a:gd name="T27" fmla="*/ 3166601 h 326"/>
                <a:gd name="T28" fmla="*/ 773706 w 86"/>
                <a:gd name="T29" fmla="*/ 3091097 h 326"/>
                <a:gd name="T30" fmla="*/ 762345 w 86"/>
                <a:gd name="T31" fmla="*/ 3000083 h 326"/>
                <a:gd name="T32" fmla="*/ 746075 w 86"/>
                <a:gd name="T33" fmla="*/ 2912757 h 326"/>
                <a:gd name="T34" fmla="*/ 746075 w 86"/>
                <a:gd name="T35" fmla="*/ 2820843 h 326"/>
                <a:gd name="T36" fmla="*/ 734492 w 86"/>
                <a:gd name="T37" fmla="*/ 2729686 h 326"/>
                <a:gd name="T38" fmla="*/ 734492 w 86"/>
                <a:gd name="T39" fmla="*/ 2642347 h 326"/>
                <a:gd name="T40" fmla="*/ 725609 w 86"/>
                <a:gd name="T41" fmla="*/ 2539947 h 326"/>
                <a:gd name="T42" fmla="*/ 725609 w 86"/>
                <a:gd name="T43" fmla="*/ 2448080 h 326"/>
                <a:gd name="T44" fmla="*/ 725609 w 86"/>
                <a:gd name="T45" fmla="*/ 2350004 h 326"/>
                <a:gd name="T46" fmla="*/ 725609 w 86"/>
                <a:gd name="T47" fmla="*/ 2249132 h 326"/>
                <a:gd name="T48" fmla="*/ 961953 w 86"/>
                <a:gd name="T49" fmla="*/ 178340 h 326"/>
                <a:gd name="T50" fmla="*/ 541757 w 86"/>
                <a:gd name="T51" fmla="*/ 27052 h 326"/>
                <a:gd name="T52" fmla="*/ 114027 w 86"/>
                <a:gd name="T53" fmla="*/ 281766 h 326"/>
                <a:gd name="T54" fmla="*/ 0 w 86"/>
                <a:gd name="T55" fmla="*/ 4150796 h 326"/>
                <a:gd name="T56" fmla="*/ 505128 w 86"/>
                <a:gd name="T57" fmla="*/ 4047117 h 326"/>
                <a:gd name="T58" fmla="*/ 1026436 w 86"/>
                <a:gd name="T59" fmla="*/ 4161495 h 326"/>
                <a:gd name="T60" fmla="*/ 998215 w 86"/>
                <a:gd name="T61" fmla="*/ 4150796 h 326"/>
                <a:gd name="T62" fmla="*/ 327777 w 86"/>
                <a:gd name="T63" fmla="*/ 524224 h 326"/>
                <a:gd name="T64" fmla="*/ 557001 w 86"/>
                <a:gd name="T65" fmla="*/ 139467 h 326"/>
                <a:gd name="T66" fmla="*/ 801024 w 86"/>
                <a:gd name="T67" fmla="*/ 214943 h 326"/>
                <a:gd name="T68" fmla="*/ 481759 w 86"/>
                <a:gd name="T69" fmla="*/ 1508354 h 326"/>
                <a:gd name="T70" fmla="*/ 568747 w 86"/>
                <a:gd name="T71" fmla="*/ 3928167 h 326"/>
                <a:gd name="T72" fmla="*/ 505128 w 86"/>
                <a:gd name="T73" fmla="*/ 2182610 h 326"/>
                <a:gd name="T74" fmla="*/ 505128 w 86"/>
                <a:gd name="T75" fmla="*/ 2269579 h 326"/>
                <a:gd name="T76" fmla="*/ 505128 w 86"/>
                <a:gd name="T77" fmla="*/ 2448080 h 326"/>
                <a:gd name="T78" fmla="*/ 505128 w 86"/>
                <a:gd name="T79" fmla="*/ 2587507 h 326"/>
                <a:gd name="T80" fmla="*/ 521309 w 86"/>
                <a:gd name="T81" fmla="*/ 2691181 h 326"/>
                <a:gd name="T82" fmla="*/ 521309 w 86"/>
                <a:gd name="T83" fmla="*/ 2793792 h 326"/>
                <a:gd name="T84" fmla="*/ 532079 w 86"/>
                <a:gd name="T85" fmla="*/ 2869152 h 326"/>
                <a:gd name="T86" fmla="*/ 541757 w 86"/>
                <a:gd name="T87" fmla="*/ 2972132 h 326"/>
                <a:gd name="T88" fmla="*/ 541757 w 86"/>
                <a:gd name="T89" fmla="*/ 3063948 h 326"/>
                <a:gd name="T90" fmla="*/ 568747 w 86"/>
                <a:gd name="T91" fmla="*/ 3189881 h 326"/>
                <a:gd name="T92" fmla="*/ 568747 w 86"/>
                <a:gd name="T93" fmla="*/ 3253937 h 326"/>
                <a:gd name="T94" fmla="*/ 595696 w 86"/>
                <a:gd name="T95" fmla="*/ 3383439 h 326"/>
                <a:gd name="T96" fmla="*/ 607109 w 86"/>
                <a:gd name="T97" fmla="*/ 3459312 h 326"/>
                <a:gd name="T98" fmla="*/ 623378 w 86"/>
                <a:gd name="T99" fmla="*/ 3534883 h 326"/>
                <a:gd name="T100" fmla="*/ 643843 w 86"/>
                <a:gd name="T101" fmla="*/ 3944507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"/>
                <a:gd name="T154" fmla="*/ 0 h 326"/>
                <a:gd name="T155" fmla="*/ 86 w 86"/>
                <a:gd name="T156" fmla="*/ 326 h 3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26" y="102"/>
                    <a:pt x="26" y="168"/>
                  </a:cubicBezTo>
                  <a:cubicBezTo>
                    <a:pt x="26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  <a:moveTo>
                    <a:pt x="38" y="118"/>
                  </a:moveTo>
                  <a:cubicBezTo>
                    <a:pt x="36" y="88"/>
                    <a:pt x="31" y="61"/>
                    <a:pt x="26" y="41"/>
                  </a:cubicBezTo>
                  <a:cubicBezTo>
                    <a:pt x="23" y="33"/>
                    <a:pt x="22" y="15"/>
                    <a:pt x="34" y="12"/>
                  </a:cubicBezTo>
                  <a:cubicBezTo>
                    <a:pt x="37" y="12"/>
                    <a:pt x="40" y="12"/>
                    <a:pt x="44" y="11"/>
                  </a:cubicBezTo>
                  <a:cubicBezTo>
                    <a:pt x="50" y="11"/>
                    <a:pt x="55" y="10"/>
                    <a:pt x="60" y="11"/>
                  </a:cubicBezTo>
                  <a:cubicBezTo>
                    <a:pt x="64" y="11"/>
                    <a:pt x="64" y="15"/>
                    <a:pt x="63" y="17"/>
                  </a:cubicBezTo>
                  <a:cubicBezTo>
                    <a:pt x="51" y="38"/>
                    <a:pt x="44" y="77"/>
                    <a:pt x="41" y="119"/>
                  </a:cubicBezTo>
                  <a:cubicBezTo>
                    <a:pt x="40" y="135"/>
                    <a:pt x="39" y="133"/>
                    <a:pt x="38" y="118"/>
                  </a:cubicBezTo>
                  <a:close/>
                  <a:moveTo>
                    <a:pt x="51" y="309"/>
                  </a:moveTo>
                  <a:cubicBezTo>
                    <a:pt x="49" y="309"/>
                    <a:pt x="47" y="309"/>
                    <a:pt x="45" y="308"/>
                  </a:cubicBezTo>
                  <a:cubicBezTo>
                    <a:pt x="33" y="306"/>
                    <a:pt x="26" y="298"/>
                    <a:pt x="31" y="272"/>
                  </a:cubicBezTo>
                  <a:cubicBezTo>
                    <a:pt x="37" y="243"/>
                    <a:pt x="40" y="206"/>
                    <a:pt x="40" y="171"/>
                  </a:cubicBezTo>
                  <a:cubicBezTo>
                    <a:pt x="40" y="173"/>
                    <a:pt x="40" y="176"/>
                    <a:pt x="40" y="176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42" y="222"/>
                    <a:pt x="42" y="222"/>
                    <a:pt x="42" y="222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2" y="229"/>
                    <a:pt x="42" y="229"/>
                    <a:pt x="42" y="229"/>
                  </a:cubicBezTo>
                  <a:cubicBezTo>
                    <a:pt x="43" y="233"/>
                    <a:pt x="43" y="233"/>
                    <a:pt x="43" y="233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40"/>
                    <a:pt x="43" y="240"/>
                    <a:pt x="43" y="240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7" y="265"/>
                    <a:pt x="47" y="265"/>
                    <a:pt x="47" y="265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48" y="271"/>
                    <a:pt x="48" y="271"/>
                    <a:pt x="48" y="271"/>
                  </a:cubicBezTo>
                  <a:cubicBezTo>
                    <a:pt x="48" y="272"/>
                    <a:pt x="48" y="272"/>
                    <a:pt x="48" y="272"/>
                  </a:cubicBezTo>
                  <a:cubicBezTo>
                    <a:pt x="48" y="273"/>
                    <a:pt x="49" y="277"/>
                    <a:pt x="49" y="277"/>
                  </a:cubicBezTo>
                  <a:cubicBezTo>
                    <a:pt x="51" y="287"/>
                    <a:pt x="54" y="296"/>
                    <a:pt x="56" y="304"/>
                  </a:cubicBezTo>
                  <a:cubicBezTo>
                    <a:pt x="57" y="306"/>
                    <a:pt x="54" y="309"/>
                    <a:pt x="51" y="309"/>
                  </a:cubicBezTo>
                  <a:close/>
                </a:path>
              </a:pathLst>
            </a:custGeom>
            <a:solidFill>
              <a:srgbClr val="73B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1" name="Freeform 2386">
              <a:extLst>
                <a:ext uri="{FF2B5EF4-FFF2-40B4-BE49-F238E27FC236}">
                  <a16:creationId xmlns:a16="http://schemas.microsoft.com/office/drawing/2014/main" id="{1B311A08-F962-4548-9594-B2CD0D9E3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269"/>
              <a:ext cx="54" cy="95"/>
            </a:xfrm>
            <a:custGeom>
              <a:avLst/>
              <a:gdLst>
                <a:gd name="T0" fmla="*/ 0 w 23"/>
                <a:gd name="T1" fmla="*/ 57591 h 40"/>
                <a:gd name="T2" fmla="*/ 275168 w 23"/>
                <a:gd name="T3" fmla="*/ 78810 h 40"/>
                <a:gd name="T4" fmla="*/ 117201 w 23"/>
                <a:gd name="T5" fmla="*/ 543400 h 40"/>
                <a:gd name="T6" fmla="*/ 214368 w 23"/>
                <a:gd name="T7" fmla="*/ 96337 h 40"/>
                <a:gd name="T8" fmla="*/ 0 w 23"/>
                <a:gd name="T9" fmla="*/ 5759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0"/>
                <a:gd name="T17" fmla="*/ 23 w 23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0">
                  <a:moveTo>
                    <a:pt x="0" y="4"/>
                  </a:moveTo>
                  <a:cubicBezTo>
                    <a:pt x="10" y="3"/>
                    <a:pt x="23" y="0"/>
                    <a:pt x="23" y="6"/>
                  </a:cubicBezTo>
                  <a:cubicBezTo>
                    <a:pt x="23" y="13"/>
                    <a:pt x="13" y="23"/>
                    <a:pt x="10" y="40"/>
                  </a:cubicBezTo>
                  <a:cubicBezTo>
                    <a:pt x="12" y="23"/>
                    <a:pt x="20" y="9"/>
                    <a:pt x="18" y="7"/>
                  </a:cubicBezTo>
                  <a:cubicBezTo>
                    <a:pt x="15" y="3"/>
                    <a:pt x="2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2" name="Freeform 2387">
              <a:extLst>
                <a:ext uri="{FF2B5EF4-FFF2-40B4-BE49-F238E27FC236}">
                  <a16:creationId xmlns:a16="http://schemas.microsoft.com/office/drawing/2014/main" id="{B22F6D35-9972-402D-A001-7891FE32D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1293"/>
              <a:ext cx="78" cy="728"/>
            </a:xfrm>
            <a:custGeom>
              <a:avLst/>
              <a:gdLst>
                <a:gd name="T0" fmla="*/ 0 w 33"/>
                <a:gd name="T1" fmla="*/ 0 h 308"/>
                <a:gd name="T2" fmla="*/ 0 w 33"/>
                <a:gd name="T3" fmla="*/ 0 h 308"/>
                <a:gd name="T4" fmla="*/ 310743 w 33"/>
                <a:gd name="T5" fmla="*/ 1943422 h 308"/>
                <a:gd name="T6" fmla="*/ 27213 w 33"/>
                <a:gd name="T7" fmla="*/ 3847915 h 308"/>
                <a:gd name="T8" fmla="*/ 27213 w 33"/>
                <a:gd name="T9" fmla="*/ 3962839 h 308"/>
                <a:gd name="T10" fmla="*/ 423762 w 33"/>
                <a:gd name="T11" fmla="*/ 1943422 h 308"/>
                <a:gd name="T12" fmla="*/ 0 w 33"/>
                <a:gd name="T13" fmla="*/ 0 h 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08"/>
                <a:gd name="T23" fmla="*/ 33 w 33"/>
                <a:gd name="T24" fmla="*/ 308 h 3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0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20"/>
                    <a:pt x="24" y="80"/>
                    <a:pt x="24" y="151"/>
                  </a:cubicBezTo>
                  <a:cubicBezTo>
                    <a:pt x="24" y="219"/>
                    <a:pt x="15" y="276"/>
                    <a:pt x="2" y="299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19" y="299"/>
                    <a:pt x="33" y="232"/>
                    <a:pt x="33" y="151"/>
                  </a:cubicBezTo>
                  <a:cubicBezTo>
                    <a:pt x="33" y="85"/>
                    <a:pt x="26" y="31"/>
                    <a:pt x="0" y="0"/>
                  </a:cubicBezTo>
                  <a:close/>
                </a:path>
              </a:pathLst>
            </a:custGeom>
            <a:solidFill>
              <a:srgbClr val="73D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3" name="Freeform 2388">
              <a:extLst>
                <a:ext uri="{FF2B5EF4-FFF2-40B4-BE49-F238E27FC236}">
                  <a16:creationId xmlns:a16="http://schemas.microsoft.com/office/drawing/2014/main" id="{0591EA95-10F5-41E8-92C7-95347D572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1662"/>
              <a:ext cx="19" cy="146"/>
            </a:xfrm>
            <a:custGeom>
              <a:avLst/>
              <a:gdLst>
                <a:gd name="T0" fmla="*/ 0 w 8"/>
                <a:gd name="T1" fmla="*/ 719549 h 62"/>
                <a:gd name="T2" fmla="*/ 78810 w 8"/>
                <a:gd name="T3" fmla="*/ 719549 h 62"/>
                <a:gd name="T4" fmla="*/ 96337 w 8"/>
                <a:gd name="T5" fmla="*/ 483048 h 62"/>
                <a:gd name="T6" fmla="*/ 78810 w 8"/>
                <a:gd name="T7" fmla="*/ 73857 h 62"/>
                <a:gd name="T8" fmla="*/ 0 w 8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2"/>
                <a:gd name="T17" fmla="*/ 8 w 8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2">
                  <a:moveTo>
                    <a:pt x="0" y="58"/>
                  </a:moveTo>
                  <a:cubicBezTo>
                    <a:pt x="2" y="49"/>
                    <a:pt x="4" y="55"/>
                    <a:pt x="6" y="58"/>
                  </a:cubicBezTo>
                  <a:cubicBezTo>
                    <a:pt x="8" y="62"/>
                    <a:pt x="7" y="39"/>
                    <a:pt x="7" y="3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3B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4" name="Oval 2389">
              <a:extLst>
                <a:ext uri="{FF2B5EF4-FFF2-40B4-BE49-F238E27FC236}">
                  <a16:creationId xmlns:a16="http://schemas.microsoft.com/office/drawing/2014/main" id="{493440F7-D240-4B80-BA02-64BF7964D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9" y="1277"/>
              <a:ext cx="153" cy="746"/>
            </a:xfrm>
            <a:prstGeom prst="ellipse">
              <a:avLst/>
            </a:prstGeom>
            <a:solidFill>
              <a:srgbClr val="73F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5" name="Freeform 2390">
              <a:extLst>
                <a:ext uri="{FF2B5EF4-FFF2-40B4-BE49-F238E27FC236}">
                  <a16:creationId xmlns:a16="http://schemas.microsoft.com/office/drawing/2014/main" id="{6A98522A-5401-4421-9942-18960DF5D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1305"/>
              <a:ext cx="137" cy="718"/>
            </a:xfrm>
            <a:custGeom>
              <a:avLst/>
              <a:gdLst>
                <a:gd name="T0" fmla="*/ 460221 w 58"/>
                <a:gd name="T1" fmla="*/ 0 h 304"/>
                <a:gd name="T2" fmla="*/ 588250 w 58"/>
                <a:gd name="T3" fmla="*/ 1404108 h 304"/>
                <a:gd name="T4" fmla="*/ 139485 w 58"/>
                <a:gd name="T5" fmla="*/ 3419246 h 304"/>
                <a:gd name="T6" fmla="*/ 0 w 58"/>
                <a:gd name="T7" fmla="*/ 3267861 h 304"/>
                <a:gd name="T8" fmla="*/ 281908 w 58"/>
                <a:gd name="T9" fmla="*/ 3879186 h 304"/>
                <a:gd name="T10" fmla="*/ 741257 w 58"/>
                <a:gd name="T11" fmla="*/ 1864110 h 304"/>
                <a:gd name="T12" fmla="*/ 460221 w 58"/>
                <a:gd name="T13" fmla="*/ 0 h 3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304"/>
                <a:gd name="T23" fmla="*/ 58 w 58"/>
                <a:gd name="T24" fmla="*/ 304 h 3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304">
                  <a:moveTo>
                    <a:pt x="36" y="0"/>
                  </a:moveTo>
                  <a:cubicBezTo>
                    <a:pt x="42" y="29"/>
                    <a:pt x="46" y="67"/>
                    <a:pt x="46" y="110"/>
                  </a:cubicBezTo>
                  <a:cubicBezTo>
                    <a:pt x="46" y="198"/>
                    <a:pt x="30" y="268"/>
                    <a:pt x="11" y="268"/>
                  </a:cubicBezTo>
                  <a:cubicBezTo>
                    <a:pt x="6" y="268"/>
                    <a:pt x="4" y="264"/>
                    <a:pt x="0" y="256"/>
                  </a:cubicBezTo>
                  <a:cubicBezTo>
                    <a:pt x="6" y="286"/>
                    <a:pt x="12" y="304"/>
                    <a:pt x="22" y="304"/>
                  </a:cubicBezTo>
                  <a:cubicBezTo>
                    <a:pt x="42" y="304"/>
                    <a:pt x="58" y="234"/>
                    <a:pt x="58" y="146"/>
                  </a:cubicBezTo>
                  <a:cubicBezTo>
                    <a:pt x="58" y="81"/>
                    <a:pt x="49" y="24"/>
                    <a:pt x="36" y="0"/>
                  </a:cubicBezTo>
                  <a:close/>
                </a:path>
              </a:pathLst>
            </a:custGeom>
            <a:solidFill>
              <a:srgbClr val="72EA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6" name="Freeform 2391">
              <a:extLst>
                <a:ext uri="{FF2B5EF4-FFF2-40B4-BE49-F238E27FC236}">
                  <a16:creationId xmlns:a16="http://schemas.microsoft.com/office/drawing/2014/main" id="{C498C335-67DB-4E5F-AD1E-DA2019DAC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1293"/>
              <a:ext cx="121" cy="730"/>
            </a:xfrm>
            <a:custGeom>
              <a:avLst/>
              <a:gdLst>
                <a:gd name="T0" fmla="*/ 350314 w 51"/>
                <a:gd name="T1" fmla="*/ 0 h 309"/>
                <a:gd name="T2" fmla="*/ 605543 w 51"/>
                <a:gd name="T3" fmla="*/ 1813270 h 309"/>
                <a:gd name="T4" fmla="*/ 157483 w 51"/>
                <a:gd name="T5" fmla="*/ 3878509 h 309"/>
                <a:gd name="T6" fmla="*/ 0 w 51"/>
                <a:gd name="T7" fmla="*/ 3748332 h 309"/>
                <a:gd name="T8" fmla="*/ 202599 w 51"/>
                <a:gd name="T9" fmla="*/ 3953956 h 309"/>
                <a:gd name="T10" fmla="*/ 683804 w 51"/>
                <a:gd name="T11" fmla="*/ 1932915 h 309"/>
                <a:gd name="T12" fmla="*/ 350314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7" name="Freeform 2392">
              <a:extLst>
                <a:ext uri="{FF2B5EF4-FFF2-40B4-BE49-F238E27FC236}">
                  <a16:creationId xmlns:a16="http://schemas.microsoft.com/office/drawing/2014/main" id="{CDFA3489-C371-41AD-80AA-A8E23754A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281"/>
              <a:ext cx="85" cy="669"/>
            </a:xfrm>
            <a:custGeom>
              <a:avLst/>
              <a:gdLst>
                <a:gd name="T0" fmla="*/ 114190 w 36"/>
                <a:gd name="T1" fmla="*/ 3351966 h 283"/>
                <a:gd name="T2" fmla="*/ 90787 w 36"/>
                <a:gd name="T3" fmla="*/ 1994227 h 283"/>
                <a:gd name="T4" fmla="*/ 392280 w 36"/>
                <a:gd name="T5" fmla="*/ 11517 h 283"/>
                <a:gd name="T6" fmla="*/ 459000 w 36"/>
                <a:gd name="T7" fmla="*/ 64361 h 283"/>
                <a:gd name="T8" fmla="*/ 366980 w 36"/>
                <a:gd name="T9" fmla="*/ 0 h 283"/>
                <a:gd name="T10" fmla="*/ 0 w 36"/>
                <a:gd name="T11" fmla="*/ 1933991 h 283"/>
                <a:gd name="T12" fmla="*/ 114190 w 36"/>
                <a:gd name="T13" fmla="*/ 3389123 h 283"/>
                <a:gd name="T14" fmla="*/ 114190 w 36"/>
                <a:gd name="T15" fmla="*/ 3351966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83"/>
                <a:gd name="T26" fmla="*/ 36 w 36"/>
                <a:gd name="T27" fmla="*/ 283 h 2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83">
                  <a:moveTo>
                    <a:pt x="9" y="260"/>
                  </a:moveTo>
                  <a:cubicBezTo>
                    <a:pt x="5" y="232"/>
                    <a:pt x="7" y="195"/>
                    <a:pt x="7" y="155"/>
                  </a:cubicBezTo>
                  <a:cubicBezTo>
                    <a:pt x="7" y="75"/>
                    <a:pt x="13" y="1"/>
                    <a:pt x="31" y="1"/>
                  </a:cubicBezTo>
                  <a:cubicBezTo>
                    <a:pt x="32" y="1"/>
                    <a:pt x="36" y="5"/>
                    <a:pt x="36" y="5"/>
                  </a:cubicBezTo>
                  <a:cubicBezTo>
                    <a:pt x="33" y="2"/>
                    <a:pt x="32" y="0"/>
                    <a:pt x="29" y="0"/>
                  </a:cubicBezTo>
                  <a:cubicBezTo>
                    <a:pt x="11" y="0"/>
                    <a:pt x="0" y="70"/>
                    <a:pt x="0" y="150"/>
                  </a:cubicBezTo>
                  <a:cubicBezTo>
                    <a:pt x="0" y="195"/>
                    <a:pt x="3" y="235"/>
                    <a:pt x="9" y="263"/>
                  </a:cubicBezTo>
                  <a:cubicBezTo>
                    <a:pt x="13" y="283"/>
                    <a:pt x="12" y="278"/>
                    <a:pt x="9" y="26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8" name="Freeform 2393">
              <a:extLst>
                <a:ext uri="{FF2B5EF4-FFF2-40B4-BE49-F238E27FC236}">
                  <a16:creationId xmlns:a16="http://schemas.microsoft.com/office/drawing/2014/main" id="{6475192B-8997-4AD1-A55F-924E5536C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002"/>
              <a:ext cx="192" cy="21"/>
            </a:xfrm>
            <a:custGeom>
              <a:avLst/>
              <a:gdLst>
                <a:gd name="T0" fmla="*/ 0 w 81"/>
                <a:gd name="T1" fmla="*/ 90410 h 9"/>
                <a:gd name="T2" fmla="*/ 0 w 81"/>
                <a:gd name="T3" fmla="*/ 100221 h 9"/>
                <a:gd name="T4" fmla="*/ 531093 w 81"/>
                <a:gd name="T5" fmla="*/ 0 h 9"/>
                <a:gd name="T6" fmla="*/ 1075468 w 81"/>
                <a:gd name="T7" fmla="*/ 100221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9"/>
                <a:gd name="T14" fmla="*/ 81 w 8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9"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0" y="3"/>
                    <a:pt x="24" y="0"/>
                    <a:pt x="40" y="0"/>
                  </a:cubicBezTo>
                  <a:cubicBezTo>
                    <a:pt x="56" y="0"/>
                    <a:pt x="70" y="4"/>
                    <a:pt x="81" y="9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9" name="Freeform 2394">
              <a:extLst>
                <a:ext uri="{FF2B5EF4-FFF2-40B4-BE49-F238E27FC236}">
                  <a16:creationId xmlns:a16="http://schemas.microsoft.com/office/drawing/2014/main" id="{2AEDD5FC-8949-4B91-99AD-765373729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1253"/>
              <a:ext cx="177" cy="45"/>
            </a:xfrm>
            <a:custGeom>
              <a:avLst/>
              <a:gdLst>
                <a:gd name="T0" fmla="*/ 858308 w 75"/>
                <a:gd name="T1" fmla="*/ 154269 h 19"/>
                <a:gd name="T2" fmla="*/ 429355 w 75"/>
                <a:gd name="T3" fmla="*/ 27502 h 19"/>
                <a:gd name="T4" fmla="*/ 0 w 75"/>
                <a:gd name="T5" fmla="*/ 250472 h 19"/>
                <a:gd name="T6" fmla="*/ 0 60000 65536"/>
                <a:gd name="T7" fmla="*/ 0 60000 65536"/>
                <a:gd name="T8" fmla="*/ 0 60000 65536"/>
                <a:gd name="T9" fmla="*/ 0 w 75"/>
                <a:gd name="T10" fmla="*/ 0 h 19"/>
                <a:gd name="T11" fmla="*/ 75 w 7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" h="19">
                  <a:moveTo>
                    <a:pt x="68" y="12"/>
                  </a:moveTo>
                  <a:cubicBezTo>
                    <a:pt x="75" y="4"/>
                    <a:pt x="49" y="0"/>
                    <a:pt x="34" y="2"/>
                  </a:cubicBezTo>
                  <a:cubicBezTo>
                    <a:pt x="12" y="4"/>
                    <a:pt x="2" y="1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60" name="Oval 2395">
              <a:extLst>
                <a:ext uri="{FF2B5EF4-FFF2-40B4-BE49-F238E27FC236}">
                  <a16:creationId xmlns:a16="http://schemas.microsoft.com/office/drawing/2014/main" id="{CCC8E877-27F3-4AFE-8BAE-56B12B54F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9" y="1277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61" name="Oval 2396">
              <a:extLst>
                <a:ext uri="{FF2B5EF4-FFF2-40B4-BE49-F238E27FC236}">
                  <a16:creationId xmlns:a16="http://schemas.microsoft.com/office/drawing/2014/main" id="{5B7CC9BF-A7D5-4BEA-B709-7390EB2FC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277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62" name="Freeform 2397">
              <a:extLst>
                <a:ext uri="{FF2B5EF4-FFF2-40B4-BE49-F238E27FC236}">
                  <a16:creationId xmlns:a16="http://schemas.microsoft.com/office/drawing/2014/main" id="{C9FCE7DA-AE82-4EF3-AFEB-6A890F6A1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236"/>
              <a:ext cx="361" cy="787"/>
            </a:xfrm>
            <a:custGeom>
              <a:avLst/>
              <a:gdLst>
                <a:gd name="T0" fmla="*/ 1663799 w 153"/>
                <a:gd name="T1" fmla="*/ 2249475 h 333"/>
                <a:gd name="T2" fmla="*/ 1663799 w 153"/>
                <a:gd name="T3" fmla="*/ 2392359 h 333"/>
                <a:gd name="T4" fmla="*/ 1663799 w 153"/>
                <a:gd name="T5" fmla="*/ 2488735 h 333"/>
                <a:gd name="T6" fmla="*/ 1663799 w 153"/>
                <a:gd name="T7" fmla="*/ 2592901 h 333"/>
                <a:gd name="T8" fmla="*/ 1663799 w 153"/>
                <a:gd name="T9" fmla="*/ 2696198 h 333"/>
                <a:gd name="T10" fmla="*/ 1652080 w 153"/>
                <a:gd name="T11" fmla="*/ 2799210 h 333"/>
                <a:gd name="T12" fmla="*/ 1652080 w 153"/>
                <a:gd name="T13" fmla="*/ 2891892 h 333"/>
                <a:gd name="T14" fmla="*/ 1640679 w 153"/>
                <a:gd name="T15" fmla="*/ 2979187 h 333"/>
                <a:gd name="T16" fmla="*/ 1625179 w 153"/>
                <a:gd name="T17" fmla="*/ 3070538 h 333"/>
                <a:gd name="T18" fmla="*/ 1625179 w 153"/>
                <a:gd name="T19" fmla="*/ 3158359 h 333"/>
                <a:gd name="T20" fmla="*/ 1615876 w 153"/>
                <a:gd name="T21" fmla="*/ 3249641 h 333"/>
                <a:gd name="T22" fmla="*/ 1605159 w 153"/>
                <a:gd name="T23" fmla="*/ 3326018 h 333"/>
                <a:gd name="T24" fmla="*/ 1588910 w 153"/>
                <a:gd name="T25" fmla="*/ 3420257 h 333"/>
                <a:gd name="T26" fmla="*/ 1577197 w 153"/>
                <a:gd name="T27" fmla="*/ 3496045 h 333"/>
                <a:gd name="T28" fmla="*/ 1565794 w 153"/>
                <a:gd name="T29" fmla="*/ 3560182 h 333"/>
                <a:gd name="T30" fmla="*/ 1550297 w 153"/>
                <a:gd name="T31" fmla="*/ 3636498 h 333"/>
                <a:gd name="T32" fmla="*/ 1540944 w 153"/>
                <a:gd name="T33" fmla="*/ 3701535 h 333"/>
                <a:gd name="T34" fmla="*/ 1523389 w 153"/>
                <a:gd name="T35" fmla="*/ 3779408 h 333"/>
                <a:gd name="T36" fmla="*/ 1502163 w 153"/>
                <a:gd name="T37" fmla="*/ 3827824 h 333"/>
                <a:gd name="T38" fmla="*/ 1486825 w 153"/>
                <a:gd name="T39" fmla="*/ 3892124 h 333"/>
                <a:gd name="T40" fmla="*/ 1475424 w 153"/>
                <a:gd name="T41" fmla="*/ 3947726 h 333"/>
                <a:gd name="T42" fmla="*/ 1448518 w 153"/>
                <a:gd name="T43" fmla="*/ 3995511 h 333"/>
                <a:gd name="T44" fmla="*/ 1438630 w 153"/>
                <a:gd name="T45" fmla="*/ 4044088 h 333"/>
                <a:gd name="T46" fmla="*/ 1411954 w 153"/>
                <a:gd name="T47" fmla="*/ 4087822 h 333"/>
                <a:gd name="T48" fmla="*/ 1400534 w 153"/>
                <a:gd name="T49" fmla="*/ 4126881 h 333"/>
                <a:gd name="T50" fmla="*/ 1373607 w 153"/>
                <a:gd name="T51" fmla="*/ 4163605 h 333"/>
                <a:gd name="T52" fmla="*/ 1348755 w 153"/>
                <a:gd name="T53" fmla="*/ 4202693 h 333"/>
                <a:gd name="T54" fmla="*/ 1337064 w 153"/>
                <a:gd name="T55" fmla="*/ 4229806 h 333"/>
                <a:gd name="T56" fmla="*/ 1310135 w 153"/>
                <a:gd name="T57" fmla="*/ 4239758 h 333"/>
                <a:gd name="T58" fmla="*/ 1290115 w 153"/>
                <a:gd name="T59" fmla="*/ 4266993 h 333"/>
                <a:gd name="T60" fmla="*/ 1273870 w 153"/>
                <a:gd name="T61" fmla="*/ 4278477 h 333"/>
                <a:gd name="T62" fmla="*/ 1250539 w 153"/>
                <a:gd name="T63" fmla="*/ 4278477 h 333"/>
                <a:gd name="T64" fmla="*/ 1690766 w 153"/>
                <a:gd name="T65" fmla="*/ 3947726 h 333"/>
                <a:gd name="T66" fmla="*/ 1706933 w 153"/>
                <a:gd name="T67" fmla="*/ 423446 h 333"/>
                <a:gd name="T68" fmla="*/ 857054 w 153"/>
                <a:gd name="T69" fmla="*/ 0 h 3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3"/>
                <a:gd name="T106" fmla="*/ 0 h 333"/>
                <a:gd name="T107" fmla="*/ 153 w 153"/>
                <a:gd name="T108" fmla="*/ 333 h 3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3" h="333">
                  <a:moveTo>
                    <a:pt x="97" y="17"/>
                  </a:moveTo>
                  <a:cubicBezTo>
                    <a:pt x="117" y="17"/>
                    <a:pt x="132" y="88"/>
                    <a:pt x="132" y="175"/>
                  </a:cubicBezTo>
                  <a:cubicBezTo>
                    <a:pt x="132" y="178"/>
                    <a:pt x="132" y="181"/>
                    <a:pt x="132" y="183"/>
                  </a:cubicBezTo>
                  <a:cubicBezTo>
                    <a:pt x="132" y="184"/>
                    <a:pt x="132" y="185"/>
                    <a:pt x="132" y="186"/>
                  </a:cubicBezTo>
                  <a:cubicBezTo>
                    <a:pt x="132" y="188"/>
                    <a:pt x="132" y="189"/>
                    <a:pt x="132" y="191"/>
                  </a:cubicBezTo>
                  <a:cubicBezTo>
                    <a:pt x="132" y="192"/>
                    <a:pt x="132" y="193"/>
                    <a:pt x="132" y="194"/>
                  </a:cubicBezTo>
                  <a:cubicBezTo>
                    <a:pt x="132" y="196"/>
                    <a:pt x="132" y="197"/>
                    <a:pt x="132" y="199"/>
                  </a:cubicBezTo>
                  <a:cubicBezTo>
                    <a:pt x="132" y="200"/>
                    <a:pt x="132" y="201"/>
                    <a:pt x="132" y="202"/>
                  </a:cubicBezTo>
                  <a:cubicBezTo>
                    <a:pt x="132" y="204"/>
                    <a:pt x="132" y="205"/>
                    <a:pt x="132" y="207"/>
                  </a:cubicBezTo>
                  <a:cubicBezTo>
                    <a:pt x="132" y="208"/>
                    <a:pt x="132" y="209"/>
                    <a:pt x="132" y="210"/>
                  </a:cubicBezTo>
                  <a:cubicBezTo>
                    <a:pt x="132" y="211"/>
                    <a:pt x="131" y="213"/>
                    <a:pt x="131" y="214"/>
                  </a:cubicBezTo>
                  <a:cubicBezTo>
                    <a:pt x="131" y="215"/>
                    <a:pt x="131" y="216"/>
                    <a:pt x="131" y="218"/>
                  </a:cubicBezTo>
                  <a:cubicBezTo>
                    <a:pt x="131" y="219"/>
                    <a:pt x="131" y="220"/>
                    <a:pt x="131" y="222"/>
                  </a:cubicBezTo>
                  <a:cubicBezTo>
                    <a:pt x="131" y="223"/>
                    <a:pt x="131" y="224"/>
                    <a:pt x="131" y="225"/>
                  </a:cubicBezTo>
                  <a:cubicBezTo>
                    <a:pt x="131" y="226"/>
                    <a:pt x="130" y="228"/>
                    <a:pt x="130" y="229"/>
                  </a:cubicBezTo>
                  <a:cubicBezTo>
                    <a:pt x="130" y="230"/>
                    <a:pt x="130" y="231"/>
                    <a:pt x="130" y="232"/>
                  </a:cubicBezTo>
                  <a:cubicBezTo>
                    <a:pt x="130" y="233"/>
                    <a:pt x="130" y="235"/>
                    <a:pt x="130" y="236"/>
                  </a:cubicBezTo>
                  <a:cubicBezTo>
                    <a:pt x="130" y="237"/>
                    <a:pt x="130" y="238"/>
                    <a:pt x="129" y="239"/>
                  </a:cubicBezTo>
                  <a:cubicBezTo>
                    <a:pt x="129" y="240"/>
                    <a:pt x="129" y="242"/>
                    <a:pt x="129" y="243"/>
                  </a:cubicBezTo>
                  <a:cubicBezTo>
                    <a:pt x="129" y="244"/>
                    <a:pt x="129" y="245"/>
                    <a:pt x="129" y="246"/>
                  </a:cubicBezTo>
                  <a:cubicBezTo>
                    <a:pt x="129" y="247"/>
                    <a:pt x="128" y="248"/>
                    <a:pt x="128" y="250"/>
                  </a:cubicBezTo>
                  <a:cubicBezTo>
                    <a:pt x="128" y="251"/>
                    <a:pt x="128" y="252"/>
                    <a:pt x="128" y="253"/>
                  </a:cubicBezTo>
                  <a:cubicBezTo>
                    <a:pt x="128" y="254"/>
                    <a:pt x="128" y="255"/>
                    <a:pt x="127" y="256"/>
                  </a:cubicBezTo>
                  <a:cubicBezTo>
                    <a:pt x="127" y="257"/>
                    <a:pt x="127" y="258"/>
                    <a:pt x="127" y="259"/>
                  </a:cubicBezTo>
                  <a:cubicBezTo>
                    <a:pt x="127" y="260"/>
                    <a:pt x="127" y="261"/>
                    <a:pt x="127" y="263"/>
                  </a:cubicBezTo>
                  <a:cubicBezTo>
                    <a:pt x="126" y="264"/>
                    <a:pt x="126" y="265"/>
                    <a:pt x="126" y="266"/>
                  </a:cubicBezTo>
                  <a:cubicBezTo>
                    <a:pt x="126" y="267"/>
                    <a:pt x="126" y="268"/>
                    <a:pt x="126" y="269"/>
                  </a:cubicBezTo>
                  <a:cubicBezTo>
                    <a:pt x="125" y="270"/>
                    <a:pt x="125" y="271"/>
                    <a:pt x="125" y="272"/>
                  </a:cubicBezTo>
                  <a:cubicBezTo>
                    <a:pt x="125" y="273"/>
                    <a:pt x="125" y="274"/>
                    <a:pt x="125" y="275"/>
                  </a:cubicBezTo>
                  <a:cubicBezTo>
                    <a:pt x="124" y="276"/>
                    <a:pt x="124" y="277"/>
                    <a:pt x="124" y="277"/>
                  </a:cubicBezTo>
                  <a:cubicBezTo>
                    <a:pt x="124" y="278"/>
                    <a:pt x="124" y="279"/>
                    <a:pt x="124" y="280"/>
                  </a:cubicBezTo>
                  <a:cubicBezTo>
                    <a:pt x="123" y="281"/>
                    <a:pt x="123" y="282"/>
                    <a:pt x="123" y="283"/>
                  </a:cubicBezTo>
                  <a:cubicBezTo>
                    <a:pt x="123" y="284"/>
                    <a:pt x="123" y="285"/>
                    <a:pt x="122" y="286"/>
                  </a:cubicBezTo>
                  <a:cubicBezTo>
                    <a:pt x="122" y="287"/>
                    <a:pt x="122" y="288"/>
                    <a:pt x="122" y="288"/>
                  </a:cubicBezTo>
                  <a:cubicBezTo>
                    <a:pt x="122" y="289"/>
                    <a:pt x="121" y="290"/>
                    <a:pt x="121" y="291"/>
                  </a:cubicBezTo>
                  <a:cubicBezTo>
                    <a:pt x="121" y="292"/>
                    <a:pt x="121" y="293"/>
                    <a:pt x="121" y="294"/>
                  </a:cubicBezTo>
                  <a:cubicBezTo>
                    <a:pt x="120" y="294"/>
                    <a:pt x="120" y="295"/>
                    <a:pt x="120" y="296"/>
                  </a:cubicBezTo>
                  <a:cubicBezTo>
                    <a:pt x="120" y="297"/>
                    <a:pt x="119" y="298"/>
                    <a:pt x="119" y="298"/>
                  </a:cubicBezTo>
                  <a:cubicBezTo>
                    <a:pt x="119" y="299"/>
                    <a:pt x="119" y="300"/>
                    <a:pt x="119" y="301"/>
                  </a:cubicBezTo>
                  <a:cubicBezTo>
                    <a:pt x="118" y="301"/>
                    <a:pt x="118" y="302"/>
                    <a:pt x="118" y="303"/>
                  </a:cubicBezTo>
                  <a:cubicBezTo>
                    <a:pt x="118" y="304"/>
                    <a:pt x="117" y="304"/>
                    <a:pt x="117" y="305"/>
                  </a:cubicBezTo>
                  <a:cubicBezTo>
                    <a:pt x="117" y="306"/>
                    <a:pt x="117" y="307"/>
                    <a:pt x="117" y="307"/>
                  </a:cubicBezTo>
                  <a:cubicBezTo>
                    <a:pt x="116" y="308"/>
                    <a:pt x="116" y="309"/>
                    <a:pt x="116" y="309"/>
                  </a:cubicBezTo>
                  <a:cubicBezTo>
                    <a:pt x="116" y="310"/>
                    <a:pt x="115" y="311"/>
                    <a:pt x="115" y="311"/>
                  </a:cubicBezTo>
                  <a:cubicBezTo>
                    <a:pt x="115" y="312"/>
                    <a:pt x="115" y="312"/>
                    <a:pt x="114" y="313"/>
                  </a:cubicBezTo>
                  <a:cubicBezTo>
                    <a:pt x="114" y="314"/>
                    <a:pt x="114" y="314"/>
                    <a:pt x="114" y="315"/>
                  </a:cubicBezTo>
                  <a:cubicBezTo>
                    <a:pt x="113" y="316"/>
                    <a:pt x="113" y="316"/>
                    <a:pt x="113" y="317"/>
                  </a:cubicBezTo>
                  <a:cubicBezTo>
                    <a:pt x="112" y="318"/>
                    <a:pt x="112" y="318"/>
                    <a:pt x="112" y="318"/>
                  </a:cubicBezTo>
                  <a:cubicBezTo>
                    <a:pt x="112" y="319"/>
                    <a:pt x="112" y="319"/>
                    <a:pt x="111" y="320"/>
                  </a:cubicBezTo>
                  <a:cubicBezTo>
                    <a:pt x="111" y="321"/>
                    <a:pt x="111" y="321"/>
                    <a:pt x="111" y="321"/>
                  </a:cubicBezTo>
                  <a:cubicBezTo>
                    <a:pt x="110" y="322"/>
                    <a:pt x="110" y="322"/>
                    <a:pt x="110" y="323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09" y="325"/>
                    <a:pt x="109" y="325"/>
                    <a:pt x="108" y="325"/>
                  </a:cubicBezTo>
                  <a:cubicBezTo>
                    <a:pt x="108" y="326"/>
                    <a:pt x="108" y="326"/>
                    <a:pt x="107" y="327"/>
                  </a:cubicBezTo>
                  <a:cubicBezTo>
                    <a:pt x="107" y="327"/>
                    <a:pt x="107" y="327"/>
                    <a:pt x="107" y="327"/>
                  </a:cubicBezTo>
                  <a:cubicBezTo>
                    <a:pt x="106" y="328"/>
                    <a:pt x="106" y="328"/>
                    <a:pt x="106" y="329"/>
                  </a:cubicBezTo>
                  <a:cubicBezTo>
                    <a:pt x="105" y="329"/>
                    <a:pt x="105" y="329"/>
                    <a:pt x="105" y="329"/>
                  </a:cubicBezTo>
                  <a:cubicBezTo>
                    <a:pt x="105" y="330"/>
                    <a:pt x="104" y="330"/>
                    <a:pt x="104" y="330"/>
                  </a:cubicBezTo>
                  <a:cubicBezTo>
                    <a:pt x="104" y="331"/>
                    <a:pt x="104" y="331"/>
                    <a:pt x="103" y="331"/>
                  </a:cubicBezTo>
                  <a:cubicBezTo>
                    <a:pt x="103" y="331"/>
                    <a:pt x="103" y="331"/>
                    <a:pt x="102" y="332"/>
                  </a:cubicBezTo>
                  <a:cubicBezTo>
                    <a:pt x="102" y="332"/>
                    <a:pt x="102" y="332"/>
                    <a:pt x="102" y="332"/>
                  </a:cubicBezTo>
                  <a:cubicBezTo>
                    <a:pt x="101" y="332"/>
                    <a:pt x="101" y="333"/>
                    <a:pt x="101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735" name="ZoneTexte 734">
            <a:extLst>
              <a:ext uri="{FF2B5EF4-FFF2-40B4-BE49-F238E27FC236}">
                <a16:creationId xmlns:a16="http://schemas.microsoft.com/office/drawing/2014/main" id="{0109FEEE-77AB-477F-8D87-4BAF781E06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8545" y="4153355"/>
            <a:ext cx="423514" cy="52322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>
                <a:solidFill>
                  <a:srgbClr val="00B050"/>
                </a:solidFill>
              </a:rPr>
              <a:t>E</a:t>
            </a:r>
          </a:p>
        </p:txBody>
      </p:sp>
      <p:sp useBgFill="1">
        <p:nvSpPr>
          <p:cNvPr id="739" name="ZoneTexte 738">
            <a:extLst>
              <a:ext uri="{FF2B5EF4-FFF2-40B4-BE49-F238E27FC236}">
                <a16:creationId xmlns:a16="http://schemas.microsoft.com/office/drawing/2014/main" id="{F86BE7D7-5D63-466A-935F-5E9A3A2B3B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6124" y="5624442"/>
            <a:ext cx="569387" cy="369332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dirty="0">
                <a:solidFill>
                  <a:srgbClr val="FF6600"/>
                </a:solidFill>
              </a:rPr>
              <a:t>Na</a:t>
            </a:r>
            <a:r>
              <a:rPr lang="fr-FR" baseline="30000" dirty="0">
                <a:solidFill>
                  <a:srgbClr val="FF6600"/>
                </a:solidFill>
              </a:rPr>
              <a:t>+</a:t>
            </a:r>
          </a:p>
        </p:txBody>
      </p:sp>
      <p:sp>
        <p:nvSpPr>
          <p:cNvPr id="741" name="ZoneTexte 740">
            <a:extLst>
              <a:ext uri="{FF2B5EF4-FFF2-40B4-BE49-F238E27FC236}">
                <a16:creationId xmlns:a16="http://schemas.microsoft.com/office/drawing/2014/main" id="{F3E0A2C0-E43E-40E7-A164-3A99AF2F7F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4135" y="5660918"/>
            <a:ext cx="45557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000" dirty="0">
                <a:solidFill>
                  <a:srgbClr val="00B050"/>
                </a:solidFill>
              </a:rPr>
              <a:t>K</a:t>
            </a:r>
            <a:r>
              <a:rPr lang="fr-FR" sz="2000" baseline="30000" dirty="0">
                <a:solidFill>
                  <a:srgbClr val="00B050"/>
                </a:solidFill>
              </a:rPr>
              <a:t>+</a:t>
            </a:r>
          </a:p>
        </p:txBody>
      </p:sp>
      <p:sp>
        <p:nvSpPr>
          <p:cNvPr id="740" name="Rectangle 739">
            <a:extLst>
              <a:ext uri="{FF2B5EF4-FFF2-40B4-BE49-F238E27FC236}">
                <a16:creationId xmlns:a16="http://schemas.microsoft.com/office/drawing/2014/main" id="{72D1AEC8-CF7B-4827-AE91-35625293E085}"/>
              </a:ext>
            </a:extLst>
          </p:cNvPr>
          <p:cNvSpPr/>
          <p:nvPr/>
        </p:nvSpPr>
        <p:spPr>
          <a:xfrm>
            <a:off x="-4551" y="923236"/>
            <a:ext cx="9144000" cy="15696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>
            <a:spAutoFit/>
          </a:bodyPr>
          <a:lstStyle/>
          <a:p>
            <a:pPr algn="ctr">
              <a:tabLst>
                <a:tab pos="1884363" algn="l"/>
              </a:tabLst>
              <a:defRPr/>
            </a:pPr>
            <a:r>
              <a:rPr lang="fr-FR" sz="28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La membrane est donc comparable à une pile. </a:t>
            </a:r>
          </a:p>
          <a:p>
            <a:pPr algn="ctr">
              <a:tabLst>
                <a:tab pos="1884363" algn="l"/>
              </a:tabLst>
              <a:defRPr/>
            </a:pPr>
            <a:endParaRPr lang="fr-FR" sz="1200" dirty="0">
              <a:solidFill>
                <a:schemeClr val="bg1">
                  <a:lumMod val="75000"/>
                  <a:lumOff val="25000"/>
                </a:schemeClr>
              </a:solidFill>
            </a:endParaRPr>
          </a:p>
          <a:p>
            <a:pPr algn="ctr">
              <a:tabLst>
                <a:tab pos="1884363" algn="l"/>
              </a:tabLst>
              <a:defRPr/>
            </a:pPr>
            <a:r>
              <a:rPr lang="fr-FR" sz="28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Les ions Na</a:t>
            </a:r>
            <a:r>
              <a:rPr lang="fr-FR" sz="2800" baseline="300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+</a:t>
            </a:r>
            <a:r>
              <a:rPr lang="fr-FR" sz="28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 et K</a:t>
            </a:r>
            <a:r>
              <a:rPr lang="fr-FR" sz="2800" baseline="300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+</a:t>
            </a:r>
            <a:r>
              <a:rPr lang="fr-FR" sz="28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 se déplaceront poussés par le </a:t>
            </a:r>
            <a:r>
              <a:rPr lang="fr-FR" sz="2800" b="1" dirty="0">
                <a:solidFill>
                  <a:srgbClr val="00B050"/>
                </a:solidFill>
              </a:rPr>
              <a:t>champ électrique (E)</a:t>
            </a:r>
          </a:p>
        </p:txBody>
      </p:sp>
      <p:sp>
        <p:nvSpPr>
          <p:cNvPr id="742" name="ZoneTexte 741">
            <a:extLst>
              <a:ext uri="{FF2B5EF4-FFF2-40B4-BE49-F238E27FC236}">
                <a16:creationId xmlns:a16="http://schemas.microsoft.com/office/drawing/2014/main" id="{F7900CFE-E655-4FA4-87BC-B9DF95CB1C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6210" y="4094497"/>
            <a:ext cx="423514" cy="52322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>
                <a:solidFill>
                  <a:srgbClr val="00B050"/>
                </a:solidFill>
              </a:rPr>
              <a:t>E</a:t>
            </a:r>
          </a:p>
        </p:txBody>
      </p:sp>
      <p:sp>
        <p:nvSpPr>
          <p:cNvPr id="765" name="Ellipse 764">
            <a:extLst>
              <a:ext uri="{FF2B5EF4-FFF2-40B4-BE49-F238E27FC236}">
                <a16:creationId xmlns:a16="http://schemas.microsoft.com/office/drawing/2014/main" id="{0BCB0BE8-0128-4059-93C9-2B4297F9C548}"/>
              </a:ext>
            </a:extLst>
          </p:cNvPr>
          <p:cNvSpPr/>
          <p:nvPr/>
        </p:nvSpPr>
        <p:spPr bwMode="auto">
          <a:xfrm>
            <a:off x="1568890" y="3474264"/>
            <a:ext cx="357187" cy="357187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r>
              <a:rPr lang="fr-FR" sz="2800" b="1" dirty="0">
                <a:solidFill>
                  <a:schemeClr val="bg1"/>
                </a:solidFill>
              </a:rPr>
              <a:t>+</a:t>
            </a:r>
          </a:p>
        </p:txBody>
      </p:sp>
      <p:sp>
        <p:nvSpPr>
          <p:cNvPr id="766" name="Ellipse 765">
            <a:extLst>
              <a:ext uri="{FF2B5EF4-FFF2-40B4-BE49-F238E27FC236}">
                <a16:creationId xmlns:a16="http://schemas.microsoft.com/office/drawing/2014/main" id="{59047C5B-B869-43D5-B726-3169F4A554CC}"/>
              </a:ext>
            </a:extLst>
          </p:cNvPr>
          <p:cNvSpPr/>
          <p:nvPr/>
        </p:nvSpPr>
        <p:spPr bwMode="auto">
          <a:xfrm>
            <a:off x="1565901" y="4931754"/>
            <a:ext cx="357187" cy="357187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r>
              <a:rPr lang="fr-FR" sz="2800" b="1" dirty="0">
                <a:solidFill>
                  <a:schemeClr val="bg1"/>
                </a:solidFill>
              </a:rPr>
              <a:t>-</a:t>
            </a:r>
          </a:p>
        </p:txBody>
      </p:sp>
      <p:sp useBgFill="1">
        <p:nvSpPr>
          <p:cNvPr id="769" name="ZoneTexte 768">
            <a:extLst>
              <a:ext uri="{FF2B5EF4-FFF2-40B4-BE49-F238E27FC236}">
                <a16:creationId xmlns:a16="http://schemas.microsoft.com/office/drawing/2014/main" id="{353739A1-2A3A-415D-8956-96FAD0530F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1720" y="2700209"/>
            <a:ext cx="2165978" cy="584775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3200" dirty="0">
                <a:solidFill>
                  <a:srgbClr val="FF6600"/>
                </a:solidFill>
              </a:rPr>
              <a:t>Forte [Na</a:t>
            </a:r>
            <a:r>
              <a:rPr lang="fr-FR" sz="3200" baseline="30000" dirty="0">
                <a:solidFill>
                  <a:srgbClr val="FF6600"/>
                </a:solidFill>
              </a:rPr>
              <a:t>+</a:t>
            </a:r>
            <a:r>
              <a:rPr lang="fr-FR" sz="3200" dirty="0">
                <a:solidFill>
                  <a:srgbClr val="FF6600"/>
                </a:solidFill>
              </a:rPr>
              <a:t>]</a:t>
            </a:r>
          </a:p>
        </p:txBody>
      </p:sp>
      <p:sp>
        <p:nvSpPr>
          <p:cNvPr id="770" name="ZoneTexte 769">
            <a:extLst>
              <a:ext uri="{FF2B5EF4-FFF2-40B4-BE49-F238E27FC236}">
                <a16:creationId xmlns:a16="http://schemas.microsoft.com/office/drawing/2014/main" id="{86521A9F-9B8F-42D9-A82B-C51F009616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7462" y="6084585"/>
            <a:ext cx="1915909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3200" dirty="0">
                <a:solidFill>
                  <a:srgbClr val="00B050"/>
                </a:solidFill>
              </a:rPr>
              <a:t>Forte [K</a:t>
            </a:r>
            <a:r>
              <a:rPr lang="fr-FR" sz="3200" baseline="30000" dirty="0">
                <a:solidFill>
                  <a:srgbClr val="00B050"/>
                </a:solidFill>
              </a:rPr>
              <a:t>+</a:t>
            </a:r>
            <a:r>
              <a:rPr lang="fr-FR" sz="3200" dirty="0">
                <a:solidFill>
                  <a:srgbClr val="00B050"/>
                </a:solidFill>
              </a:rPr>
              <a:t>]</a:t>
            </a:r>
          </a:p>
        </p:txBody>
      </p:sp>
      <p:sp useBgFill="1">
        <p:nvSpPr>
          <p:cNvPr id="772" name="Rectangle 771">
            <a:extLst>
              <a:ext uri="{FF2B5EF4-FFF2-40B4-BE49-F238E27FC236}">
                <a16:creationId xmlns:a16="http://schemas.microsoft.com/office/drawing/2014/main" id="{7842DC71-ED95-436E-8606-868A32A309CC}"/>
              </a:ext>
            </a:extLst>
          </p:cNvPr>
          <p:cNvSpPr/>
          <p:nvPr/>
        </p:nvSpPr>
        <p:spPr>
          <a:xfrm>
            <a:off x="1935973" y="2033863"/>
            <a:ext cx="7174733" cy="463549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</p:spTree>
    <p:extLst>
      <p:ext uri="{BB962C8B-B14F-4D97-AF65-F5344CB8AC3E}">
        <p14:creationId xmlns:p14="http://schemas.microsoft.com/office/powerpoint/2010/main" val="25809738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9" grpId="0" animBg="1"/>
      <p:bldP spid="741" grpId="0"/>
      <p:bldP spid="740" grpId="0" uiExpand="1" build="p"/>
      <p:bldP spid="772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ZoneTexte 25">
            <a:extLst>
              <a:ext uri="{FF2B5EF4-FFF2-40B4-BE49-F238E27FC236}">
                <a16:creationId xmlns:a16="http://schemas.microsoft.com/office/drawing/2014/main" id="{76279E2F-BDB0-43B8-A1CF-4966EF6A2569}"/>
              </a:ext>
            </a:extLst>
          </p:cNvPr>
          <p:cNvSpPr txBox="1"/>
          <p:nvPr/>
        </p:nvSpPr>
        <p:spPr>
          <a:xfrm>
            <a:off x="107504" y="4106396"/>
            <a:ext cx="8568952" cy="2677656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fr-FR" sz="2400" b="1" u="sng" dirty="0"/>
              <a:t>Réponses</a:t>
            </a:r>
            <a:r>
              <a:rPr lang="fr-FR" sz="2400" dirty="0"/>
              <a:t>: </a:t>
            </a:r>
            <a:endParaRPr lang="fr-FR" sz="2800" dirty="0"/>
          </a:p>
          <a:p>
            <a:pPr marL="88900" indent="-12700">
              <a:buAutoNum type="alphaUcPeriod"/>
            </a:pPr>
            <a:r>
              <a:rPr lang="fr-FR" sz="2400" b="1" dirty="0"/>
              <a:t> Na</a:t>
            </a:r>
            <a:r>
              <a:rPr lang="fr-FR" sz="2400" b="1" baseline="30000" dirty="0"/>
              <a:t>+ </a:t>
            </a:r>
            <a:r>
              <a:rPr lang="fr-FR" sz="2400" b="1" dirty="0"/>
              <a:t>entrera dans la cellule</a:t>
            </a:r>
          </a:p>
          <a:p>
            <a:pPr marL="88900" indent="-12700">
              <a:buFontTx/>
              <a:buAutoNum type="alphaUcPeriod"/>
            </a:pPr>
            <a:r>
              <a:rPr lang="fr-FR" sz="2400" b="1" dirty="0"/>
              <a:t> Na</a:t>
            </a:r>
            <a:r>
              <a:rPr lang="fr-FR" sz="2400" b="1" baseline="30000" dirty="0"/>
              <a:t>+ </a:t>
            </a:r>
            <a:r>
              <a:rPr lang="fr-FR" sz="2400" b="1" dirty="0"/>
              <a:t>sortira dans la cellule</a:t>
            </a:r>
          </a:p>
          <a:p>
            <a:pPr marL="88900" indent="-12700">
              <a:buFontTx/>
              <a:buAutoNum type="alphaUcPeriod"/>
            </a:pPr>
            <a:r>
              <a:rPr lang="fr-FR" sz="2400" b="1" dirty="0"/>
              <a:t> K</a:t>
            </a:r>
            <a:r>
              <a:rPr lang="fr-FR" sz="2400" b="1" baseline="30000" dirty="0"/>
              <a:t>+ </a:t>
            </a:r>
            <a:r>
              <a:rPr lang="fr-FR" sz="2400" b="1" dirty="0"/>
              <a:t>sortira de la cellule</a:t>
            </a:r>
          </a:p>
          <a:p>
            <a:pPr marL="88900" indent="-12700">
              <a:buAutoNum type="alphaUcPeriod"/>
            </a:pPr>
            <a:r>
              <a:rPr lang="fr-FR" sz="2400" b="1" dirty="0"/>
              <a:t> K</a:t>
            </a:r>
            <a:r>
              <a:rPr lang="fr-FR" sz="2400" b="1" baseline="30000" dirty="0"/>
              <a:t>+ </a:t>
            </a:r>
            <a:r>
              <a:rPr lang="fr-FR" sz="2400" b="1" dirty="0"/>
              <a:t>entrera de la cellule</a:t>
            </a:r>
          </a:p>
          <a:p>
            <a:pPr marL="88900" indent="-12700">
              <a:buAutoNum type="alphaUcPeriod"/>
            </a:pPr>
            <a:r>
              <a:rPr lang="fr-FR" sz="2400" b="1" dirty="0"/>
              <a:t> Les deux ions seront poussés dans le même sens</a:t>
            </a:r>
          </a:p>
          <a:p>
            <a:pPr marL="88900" indent="-12700">
              <a:buAutoNum type="alphaUcPeriod"/>
            </a:pPr>
            <a:r>
              <a:rPr lang="fr-FR" sz="2400" b="1" dirty="0"/>
              <a:t> Les deux ions seront poussés dans des sens opposés</a:t>
            </a: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64345321-B5AE-462A-9F96-33EA8E8204D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96" y="10471"/>
            <a:ext cx="1276584" cy="952529"/>
          </a:xfrm>
          <a:prstGeom prst="rect">
            <a:avLst/>
          </a:prstGeom>
        </p:spPr>
      </p:pic>
      <p:sp>
        <p:nvSpPr>
          <p:cNvPr id="28" name="ZoneTexte 27">
            <a:extLst>
              <a:ext uri="{FF2B5EF4-FFF2-40B4-BE49-F238E27FC236}">
                <a16:creationId xmlns:a16="http://schemas.microsoft.com/office/drawing/2014/main" id="{9315EAFF-E507-476D-9397-BD56807D626F}"/>
              </a:ext>
            </a:extLst>
          </p:cNvPr>
          <p:cNvSpPr txBox="1"/>
          <p:nvPr/>
        </p:nvSpPr>
        <p:spPr>
          <a:xfrm>
            <a:off x="35496" y="1412776"/>
            <a:ext cx="3384376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b="1" dirty="0">
                <a:latin typeface="Calibri" panose="020F0502020204030204" pitchFamily="34" charset="0"/>
                <a:cs typeface="Calibri" panose="020F0502020204030204" pitchFamily="34" charset="0"/>
              </a:rPr>
              <a:t>Dans quel sens le champ électrique va-t-il pousser Na</a:t>
            </a:r>
            <a:r>
              <a:rPr lang="fr-FR" sz="3200" b="1" baseline="30000" dirty="0">
                <a:latin typeface="Calibri" panose="020F0502020204030204" pitchFamily="34" charset="0"/>
                <a:cs typeface="Calibri" panose="020F0502020204030204" pitchFamily="34" charset="0"/>
              </a:rPr>
              <a:t>+</a:t>
            </a:r>
            <a:r>
              <a:rPr lang="fr-FR" sz="3200" b="1" dirty="0">
                <a:latin typeface="Calibri" panose="020F0502020204030204" pitchFamily="34" charset="0"/>
                <a:cs typeface="Calibri" panose="020F0502020204030204" pitchFamily="34" charset="0"/>
              </a:rPr>
              <a:t> et K</a:t>
            </a:r>
            <a:r>
              <a:rPr lang="fr-FR" sz="3200" b="1" baseline="30000" dirty="0">
                <a:latin typeface="Calibri" panose="020F0502020204030204" pitchFamily="34" charset="0"/>
                <a:cs typeface="Calibri" panose="020F0502020204030204" pitchFamily="34" charset="0"/>
              </a:rPr>
              <a:t>+</a:t>
            </a:r>
            <a:r>
              <a:rPr lang="fr-FR" sz="3200" b="1" dirty="0">
                <a:latin typeface="Calibri" panose="020F0502020204030204" pitchFamily="34" charset="0"/>
                <a:cs typeface="Calibri" panose="020F0502020204030204" pitchFamily="34" charset="0"/>
              </a:rPr>
              <a:t> ?</a:t>
            </a:r>
          </a:p>
        </p:txBody>
      </p:sp>
      <p:sp>
        <p:nvSpPr>
          <p:cNvPr id="27" name="ZoneTexte 26">
            <a:extLst>
              <a:ext uri="{FF2B5EF4-FFF2-40B4-BE49-F238E27FC236}">
                <a16:creationId xmlns:a16="http://schemas.microsoft.com/office/drawing/2014/main" id="{6F15A86A-5BFF-4B1E-AC70-5F183E93857F}"/>
              </a:ext>
            </a:extLst>
          </p:cNvPr>
          <p:cNvSpPr txBox="1"/>
          <p:nvPr/>
        </p:nvSpPr>
        <p:spPr>
          <a:xfrm>
            <a:off x="17748" y="-24482"/>
            <a:ext cx="9108504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r"/>
            <a:r>
              <a:rPr lang="fr-FR" sz="3200" dirty="0">
                <a:solidFill>
                  <a:schemeClr val="bg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QUIZZ 5 - CHOIX MULTIPLE</a:t>
            </a:r>
          </a:p>
        </p:txBody>
      </p:sp>
      <p:pic>
        <p:nvPicPr>
          <p:cNvPr id="2" name="Image 1">
            <a:extLst>
              <a:ext uri="{FF2B5EF4-FFF2-40B4-BE49-F238E27FC236}">
                <a16:creationId xmlns:a16="http://schemas.microsoft.com/office/drawing/2014/main" id="{65D6909C-693B-40CA-9154-FB88C08B473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18567"/>
          <a:stretch/>
        </p:blipFill>
        <p:spPr>
          <a:xfrm>
            <a:off x="3779912" y="1124744"/>
            <a:ext cx="4680520" cy="2904798"/>
          </a:xfrm>
          <a:prstGeom prst="rect">
            <a:avLst/>
          </a:prstGeom>
          <a:ln>
            <a:solidFill>
              <a:schemeClr val="bg1">
                <a:lumMod val="75000"/>
                <a:lumOff val="25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31836506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ZoneTexte 25">
            <a:extLst>
              <a:ext uri="{FF2B5EF4-FFF2-40B4-BE49-F238E27FC236}">
                <a16:creationId xmlns:a16="http://schemas.microsoft.com/office/drawing/2014/main" id="{76279E2F-BDB0-43B8-A1CF-4966EF6A2569}"/>
              </a:ext>
            </a:extLst>
          </p:cNvPr>
          <p:cNvSpPr txBox="1"/>
          <p:nvPr/>
        </p:nvSpPr>
        <p:spPr>
          <a:xfrm>
            <a:off x="107504" y="4106396"/>
            <a:ext cx="8568952" cy="2677656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fr-FR" sz="2400" b="1" u="sng" dirty="0"/>
              <a:t>Réponses</a:t>
            </a:r>
            <a:r>
              <a:rPr lang="fr-FR" sz="2400" dirty="0"/>
              <a:t>: </a:t>
            </a:r>
            <a:endParaRPr lang="fr-FR" sz="2800" dirty="0"/>
          </a:p>
          <a:p>
            <a:pPr marL="88900" indent="-12700">
              <a:buAutoNum type="alphaUcPeriod"/>
            </a:pPr>
            <a:r>
              <a:rPr lang="fr-FR" sz="2400" b="1" dirty="0"/>
              <a:t> Na</a:t>
            </a:r>
            <a:r>
              <a:rPr lang="fr-FR" sz="2400" b="1" baseline="30000" dirty="0"/>
              <a:t>+ </a:t>
            </a:r>
            <a:r>
              <a:rPr lang="fr-FR" sz="2400" b="1" dirty="0"/>
              <a:t>entrera dans la cellule</a:t>
            </a:r>
          </a:p>
          <a:p>
            <a:pPr marL="88900" indent="-12700">
              <a:buFontTx/>
              <a:buAutoNum type="alphaUcPeriod"/>
            </a:pPr>
            <a:r>
              <a:rPr lang="fr-FR" sz="2400" b="1" dirty="0"/>
              <a:t> Na</a:t>
            </a:r>
            <a:r>
              <a:rPr lang="fr-FR" sz="2400" b="1" baseline="30000" dirty="0"/>
              <a:t>+ </a:t>
            </a:r>
            <a:r>
              <a:rPr lang="fr-FR" sz="2400" b="1" dirty="0"/>
              <a:t>sortira dans la cellule</a:t>
            </a:r>
          </a:p>
          <a:p>
            <a:pPr marL="88900" indent="-12700">
              <a:buFontTx/>
              <a:buAutoNum type="alphaUcPeriod"/>
            </a:pPr>
            <a:r>
              <a:rPr lang="fr-FR" sz="2400" b="1" dirty="0"/>
              <a:t> K</a:t>
            </a:r>
            <a:r>
              <a:rPr lang="fr-FR" sz="2400" b="1" baseline="30000" dirty="0"/>
              <a:t>+ </a:t>
            </a:r>
            <a:r>
              <a:rPr lang="fr-FR" sz="2400" b="1" dirty="0"/>
              <a:t>sortira de la cellule</a:t>
            </a:r>
          </a:p>
          <a:p>
            <a:pPr marL="88900" indent="-12700">
              <a:buAutoNum type="alphaUcPeriod"/>
            </a:pPr>
            <a:r>
              <a:rPr lang="fr-FR" sz="2400" b="1" dirty="0"/>
              <a:t> K</a:t>
            </a:r>
            <a:r>
              <a:rPr lang="fr-FR" sz="2400" b="1" baseline="30000" dirty="0"/>
              <a:t>+ </a:t>
            </a:r>
            <a:r>
              <a:rPr lang="fr-FR" sz="2400" b="1" dirty="0"/>
              <a:t>entrera de la cellule</a:t>
            </a:r>
          </a:p>
          <a:p>
            <a:pPr marL="88900" indent="-12700">
              <a:buAutoNum type="alphaUcPeriod"/>
            </a:pPr>
            <a:r>
              <a:rPr lang="fr-FR" sz="2400" b="1" dirty="0"/>
              <a:t> Les deux ions seront poussés dans le même sens</a:t>
            </a:r>
          </a:p>
          <a:p>
            <a:pPr marL="88900" indent="-12700">
              <a:buAutoNum type="alphaUcPeriod"/>
            </a:pPr>
            <a:r>
              <a:rPr lang="fr-FR" sz="2400" b="1" dirty="0"/>
              <a:t> Les deux ions seront poussés dans des sens opposés</a:t>
            </a: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64345321-B5AE-462A-9F96-33EA8E8204D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96" y="10471"/>
            <a:ext cx="1276584" cy="952529"/>
          </a:xfrm>
          <a:prstGeom prst="rect">
            <a:avLst/>
          </a:prstGeom>
        </p:spPr>
      </p:pic>
      <p:sp>
        <p:nvSpPr>
          <p:cNvPr id="28" name="ZoneTexte 27">
            <a:extLst>
              <a:ext uri="{FF2B5EF4-FFF2-40B4-BE49-F238E27FC236}">
                <a16:creationId xmlns:a16="http://schemas.microsoft.com/office/drawing/2014/main" id="{9315EAFF-E507-476D-9397-BD56807D626F}"/>
              </a:ext>
            </a:extLst>
          </p:cNvPr>
          <p:cNvSpPr txBox="1"/>
          <p:nvPr/>
        </p:nvSpPr>
        <p:spPr>
          <a:xfrm>
            <a:off x="35496" y="1412776"/>
            <a:ext cx="3384376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200" b="1" dirty="0">
                <a:latin typeface="Calibri" panose="020F0502020204030204" pitchFamily="34" charset="0"/>
                <a:cs typeface="Calibri" panose="020F0502020204030204" pitchFamily="34" charset="0"/>
              </a:rPr>
              <a:t>Dans quel sens le champ électrique va-t-il pousser Na</a:t>
            </a:r>
            <a:r>
              <a:rPr lang="fr-FR" sz="3200" b="1" baseline="30000" dirty="0">
                <a:latin typeface="Calibri" panose="020F0502020204030204" pitchFamily="34" charset="0"/>
                <a:cs typeface="Calibri" panose="020F0502020204030204" pitchFamily="34" charset="0"/>
              </a:rPr>
              <a:t>+</a:t>
            </a:r>
            <a:r>
              <a:rPr lang="fr-FR" sz="3200" b="1" dirty="0">
                <a:latin typeface="Calibri" panose="020F0502020204030204" pitchFamily="34" charset="0"/>
                <a:cs typeface="Calibri" panose="020F0502020204030204" pitchFamily="34" charset="0"/>
              </a:rPr>
              <a:t> et K</a:t>
            </a:r>
            <a:r>
              <a:rPr lang="fr-FR" sz="3200" b="1" baseline="30000" dirty="0">
                <a:latin typeface="Calibri" panose="020F0502020204030204" pitchFamily="34" charset="0"/>
                <a:cs typeface="Calibri" panose="020F0502020204030204" pitchFamily="34" charset="0"/>
              </a:rPr>
              <a:t>+</a:t>
            </a:r>
            <a:r>
              <a:rPr lang="fr-FR" sz="3200" b="1" dirty="0">
                <a:latin typeface="Calibri" panose="020F0502020204030204" pitchFamily="34" charset="0"/>
                <a:cs typeface="Calibri" panose="020F0502020204030204" pitchFamily="34" charset="0"/>
              </a:rPr>
              <a:t> ?</a:t>
            </a:r>
          </a:p>
        </p:txBody>
      </p:sp>
      <p:sp>
        <p:nvSpPr>
          <p:cNvPr id="27" name="ZoneTexte 26">
            <a:extLst>
              <a:ext uri="{FF2B5EF4-FFF2-40B4-BE49-F238E27FC236}">
                <a16:creationId xmlns:a16="http://schemas.microsoft.com/office/drawing/2014/main" id="{6F15A86A-5BFF-4B1E-AC70-5F183E93857F}"/>
              </a:ext>
            </a:extLst>
          </p:cNvPr>
          <p:cNvSpPr txBox="1"/>
          <p:nvPr/>
        </p:nvSpPr>
        <p:spPr>
          <a:xfrm>
            <a:off x="17748" y="-24482"/>
            <a:ext cx="9108504" cy="1077218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r"/>
            <a:r>
              <a:rPr lang="fr-FR" sz="3200" dirty="0">
                <a:solidFill>
                  <a:schemeClr val="bg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QUIZZ 5 - CHOIX MULTIPLE</a:t>
            </a:r>
          </a:p>
          <a:p>
            <a:pPr algn="r"/>
            <a:r>
              <a:rPr lang="fr-FR" sz="3200" b="1" dirty="0">
                <a:solidFill>
                  <a:schemeClr val="bg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REPONSE</a:t>
            </a:r>
          </a:p>
        </p:txBody>
      </p:sp>
      <p:pic>
        <p:nvPicPr>
          <p:cNvPr id="2" name="Image 1">
            <a:extLst>
              <a:ext uri="{FF2B5EF4-FFF2-40B4-BE49-F238E27FC236}">
                <a16:creationId xmlns:a16="http://schemas.microsoft.com/office/drawing/2014/main" id="{65D6909C-693B-40CA-9154-FB88C08B473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18567"/>
          <a:stretch/>
        </p:blipFill>
        <p:spPr>
          <a:xfrm>
            <a:off x="3779912" y="1124744"/>
            <a:ext cx="4680520" cy="2904798"/>
          </a:xfrm>
          <a:prstGeom prst="rect">
            <a:avLst/>
          </a:prstGeom>
          <a:ln>
            <a:solidFill>
              <a:schemeClr val="bg1">
                <a:lumMod val="75000"/>
                <a:lumOff val="25000"/>
              </a:schemeClr>
            </a:solidFill>
          </a:ln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711A3252-8521-41AB-B4F2-1731E4F16718}"/>
              </a:ext>
            </a:extLst>
          </p:cNvPr>
          <p:cNvSpPr/>
          <p:nvPr/>
        </p:nvSpPr>
        <p:spPr>
          <a:xfrm>
            <a:off x="42724" y="4941168"/>
            <a:ext cx="7193572" cy="720080"/>
          </a:xfrm>
          <a:prstGeom prst="rect">
            <a:avLst/>
          </a:prstGeom>
          <a:solidFill>
            <a:schemeClr val="accent6">
              <a:lumMod val="20000"/>
              <a:lumOff val="80000"/>
              <a:alpha val="6313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3A8B43C-0063-4269-9424-75549D29C0F4}"/>
              </a:ext>
            </a:extLst>
          </p:cNvPr>
          <p:cNvSpPr/>
          <p:nvPr/>
        </p:nvSpPr>
        <p:spPr>
          <a:xfrm>
            <a:off x="183126" y="6337089"/>
            <a:ext cx="8421322" cy="332272"/>
          </a:xfrm>
          <a:prstGeom prst="rect">
            <a:avLst/>
          </a:prstGeom>
          <a:solidFill>
            <a:schemeClr val="accent6">
              <a:lumMod val="20000"/>
              <a:lumOff val="80000"/>
              <a:alpha val="6313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</p:spTree>
    <p:extLst>
      <p:ext uri="{BB962C8B-B14F-4D97-AF65-F5344CB8AC3E}">
        <p14:creationId xmlns:p14="http://schemas.microsoft.com/office/powerpoint/2010/main" val="38149703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260"/>
          <p:cNvGrpSpPr>
            <a:grpSpLocks/>
          </p:cNvGrpSpPr>
          <p:nvPr/>
        </p:nvGrpSpPr>
        <p:grpSpPr bwMode="auto">
          <a:xfrm>
            <a:off x="428625" y="3567113"/>
            <a:ext cx="8531225" cy="865187"/>
            <a:chOff x="156" y="1789"/>
            <a:chExt cx="4088" cy="425"/>
          </a:xfrm>
        </p:grpSpPr>
        <p:grpSp>
          <p:nvGrpSpPr>
            <p:cNvPr id="3" name="Group 5261"/>
            <p:cNvGrpSpPr>
              <a:grpSpLocks noChangeAspect="1"/>
            </p:cNvGrpSpPr>
            <p:nvPr/>
          </p:nvGrpSpPr>
          <p:grpSpPr bwMode="auto">
            <a:xfrm>
              <a:off x="85" y="1805"/>
              <a:ext cx="1339" cy="414"/>
              <a:chOff x="3326" y="1190"/>
              <a:chExt cx="1047" cy="318"/>
            </a:xfrm>
          </p:grpSpPr>
          <p:grpSp>
            <p:nvGrpSpPr>
              <p:cNvPr id="4" name="Group 5262"/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92912" name="Oval 52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3" name="Oval 526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4" name="Freeform 526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5" name="Freeform 526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6" name="Freeform 526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7" name="Oval 52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" name="Group 5269"/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92906" name="Oval 52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7" name="Oval 52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8" name="Freeform 527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9" name="Freeform 527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0" name="Freeform 527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1" name="Oval 52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6" name="Group 5276"/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92900" name="Oval 52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1" name="Oval 527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2" name="Freeform 527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3" name="Freeform 528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4" name="Freeform 528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5" name="Oval 52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7" name="Group 5283"/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92894" name="Oval 52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5" name="Oval 528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6" name="Freeform 528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7" name="Freeform 528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8" name="Freeform 528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9" name="Oval 52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" name="Group 5290"/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92888" name="Oval 52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9" name="Oval 529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0" name="Freeform 529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1" name="Freeform 529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2" name="Freeform 529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3" name="Oval 52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" name="Group 5297"/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92882" name="Oval 52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3" name="Oval 529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4" name="Freeform 530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5" name="Freeform 530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6" name="Freeform 530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7" name="Oval 53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0" name="Group 5304"/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92876" name="Oval 53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7" name="Oval 530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8" name="Freeform 530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9" name="Freeform 530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0" name="Freeform 530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1" name="Oval 53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1" name="Group 5311"/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92870" name="Oval 53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1" name="Oval 531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2" name="Freeform 531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3" name="Freeform 531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4" name="Freeform 531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5" name="Oval 53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2" name="Group 5318"/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92864" name="Oval 53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5" name="Oval 532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6" name="Freeform 532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7" name="Freeform 532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8" name="Freeform 532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9" name="Oval 53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3" name="Group 5325"/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92858" name="Oval 53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9" name="Oval 532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0" name="Freeform 532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1" name="Freeform 532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2" name="Freeform 533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3" name="Oval 53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4" name="Group 5332"/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92852" name="Oval 533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3" name="Oval 533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4" name="Freeform 533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5" name="Freeform 533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6" name="Freeform 533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7" name="Oval 533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5" name="Group 5339"/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92846" name="Oval 534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7" name="Oval 534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8" name="Freeform 534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9" name="Freeform 534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0" name="Freeform 534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1" name="Oval 53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6" name="Group 5346"/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92840" name="Oval 534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1" name="Oval 534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2" name="Freeform 534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3" name="Freeform 535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4" name="Freeform 535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5" name="Oval 53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7" name="Group 5353"/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92834" name="Oval 53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5" name="Oval 535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6" name="Freeform 535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7" name="Freeform 535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8" name="Freeform 535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9" name="Oval 53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8" name="Group 5360"/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92828" name="Oval 53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9" name="Oval 536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0" name="Freeform 536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1" name="Freeform 536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2" name="Freeform 536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3" name="Oval 53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9" name="Group 5367"/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92822" name="Oval 53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3" name="Oval 536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4" name="Freeform 537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5" name="Freeform 537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6" name="Freeform 537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7" name="Oval 53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0" name="Group 5374"/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92816" name="Oval 53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7" name="Oval 537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8" name="Freeform 537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9" name="Freeform 537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0" name="Freeform 537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1" name="Oval 53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1" name="Group 5381"/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92810" name="Oval 53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1" name="Oval 538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2" name="Freeform 538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3" name="Freeform 538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4" name="Freeform 538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5" name="Oval 538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2" name="Group 5388"/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92804" name="Oval 53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5" name="Oval 539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6" name="Freeform 539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7" name="Freeform 539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8" name="Freeform 539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9" name="Oval 539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3" name="Group 5395"/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92798" name="Oval 53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9" name="Oval 539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0" name="Freeform 539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1" name="Freeform 539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2" name="Freeform 540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3" name="Oval 540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4" name="Group 5402"/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92792" name="Oval 54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3" name="Oval 540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4" name="Freeform 540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5" name="Freeform 540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6" name="Freeform 540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7" name="Oval 540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5" name="Group 5409"/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92786" name="Oval 54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7" name="Oval 541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8" name="Freeform 541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9" name="Freeform 541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0" name="Freeform 541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1" name="Oval 541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6" name="Group 5416"/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92780" name="Oval 54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1" name="Oval 54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2" name="Freeform 541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3" name="Freeform 542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4" name="Freeform 542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5" name="Oval 542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7" name="Group 5423"/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92774" name="Oval 54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5" name="Oval 54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6" name="Freeform 542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7" name="Freeform 542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8" name="Freeform 542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9" name="Oval 542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8" name="Group 5430"/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92768" name="Oval 54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9" name="Oval 543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0" name="Freeform 543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1" name="Freeform 543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2" name="Freeform 543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3" name="Oval 543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9" name="Group 5437"/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92762" name="Oval 543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3" name="Oval 543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4" name="Freeform 544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5" name="Freeform 544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6" name="Freeform 544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7" name="Oval 544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0" name="Group 5444"/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92756" name="Oval 54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7" name="Oval 54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8" name="Freeform 544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9" name="Freeform 544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0" name="Freeform 544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1" name="Oval 545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1" name="Group 5451"/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92750" name="Oval 54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1" name="Oval 54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2" name="Freeform 545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3" name="Freeform 545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4" name="Freeform 545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5" name="Oval 545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32" name="Group 5458"/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92744" name="Oval 54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5" name="Oval 54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6" name="Freeform 546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7" name="Freeform 546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8" name="Freeform 546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9" name="Oval 546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33" name="Group 5465"/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92738" name="Oval 54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9" name="Oval 54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0" name="Freeform 546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1" name="Freeform 546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2" name="Freeform 547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3" name="Oval 54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34" name="Group 5472"/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92732" name="Oval 54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3" name="Oval 54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4" name="Freeform 547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5" name="Freeform 547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6" name="Freeform 547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7" name="Oval 547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0" name="Group 5479"/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92726" name="Oval 54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27" name="Oval 54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28" name="Freeform 548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29" name="Freeform 548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0" name="Freeform 548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1" name="Oval 548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841" name="Group 5486"/>
            <p:cNvGrpSpPr>
              <a:grpSpLocks noChangeAspect="1"/>
            </p:cNvGrpSpPr>
            <p:nvPr/>
          </p:nvGrpSpPr>
          <p:grpSpPr bwMode="auto">
            <a:xfrm>
              <a:off x="1448" y="1799"/>
              <a:ext cx="1339" cy="414"/>
              <a:chOff x="3326" y="1190"/>
              <a:chExt cx="1047" cy="318"/>
            </a:xfrm>
          </p:grpSpPr>
          <p:grpSp>
            <p:nvGrpSpPr>
              <p:cNvPr id="842" name="Group 5487"/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92688" name="Oval 54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9" name="Oval 54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0" name="Freeform 549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1" name="Freeform 549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2" name="Freeform 549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3" name="Oval 54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3" name="Group 5494"/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92682" name="Oval 549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3" name="Oval 54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4" name="Freeform 549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5" name="Freeform 549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6" name="Freeform 549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7" name="Oval 550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4" name="Group 5501"/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92676" name="Oval 55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7" name="Oval 55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8" name="Freeform 550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9" name="Freeform 550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0" name="Freeform 550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1" name="Oval 55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5" name="Group 5508"/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92670" name="Oval 55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1" name="Oval 55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2" name="Freeform 551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3" name="Freeform 551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4" name="Freeform 551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5" name="Oval 55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6" name="Group 5515"/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92664" name="Oval 55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5" name="Oval 55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6" name="Freeform 551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7" name="Freeform 551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8" name="Freeform 552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9" name="Oval 55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7" name="Group 5522"/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92658" name="Oval 552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9" name="Oval 55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0" name="Freeform 552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1" name="Freeform 552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2" name="Freeform 552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3" name="Oval 55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8" name="Group 5529"/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92652" name="Oval 553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3" name="Oval 55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4" name="Freeform 553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5" name="Freeform 553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6" name="Freeform 553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7" name="Oval 55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9" name="Group 5536"/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92646" name="Oval 553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7" name="Oval 553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8" name="Freeform 553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9" name="Freeform 554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0" name="Freeform 554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1" name="Oval 55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0" name="Group 5543"/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92640" name="Oval 554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1" name="Oval 55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2" name="Freeform 554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3" name="Freeform 554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4" name="Freeform 554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5" name="Oval 55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1" name="Group 5550"/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92634" name="Oval 555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5" name="Oval 55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6" name="Freeform 555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7" name="Freeform 555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8" name="Freeform 555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9" name="Oval 555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2" name="Group 5557"/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92628" name="Oval 55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9" name="Oval 55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0" name="Freeform 556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1" name="Freeform 556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2" name="Freeform 556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3" name="Oval 55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3" name="Group 5564"/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92622" name="Oval 556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3" name="Oval 55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4" name="Freeform 556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5" name="Freeform 556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6" name="Freeform 556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7" name="Oval 55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4" name="Group 5571"/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92616" name="Oval 557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7" name="Oval 55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8" name="Freeform 557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9" name="Freeform 557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0" name="Freeform 557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1" name="Oval 55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5" name="Group 5578"/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92610" name="Oval 557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1" name="Oval 55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2" name="Freeform 558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3" name="Freeform 558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4" name="Freeform 558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5" name="Oval 55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6" name="Group 5585"/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92604" name="Oval 558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5" name="Oval 558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6" name="Freeform 558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7" name="Freeform 558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8" name="Freeform 559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9" name="Oval 55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7" name="Group 5592"/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92598" name="Oval 55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9" name="Oval 559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0" name="Freeform 559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1" name="Freeform 559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2" name="Freeform 559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3" name="Oval 55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8" name="Group 5599"/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92592" name="Oval 560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3" name="Oval 560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4" name="Freeform 560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5" name="Freeform 560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6" name="Freeform 560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7" name="Oval 56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9" name="Group 5606"/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92586" name="Oval 56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7" name="Oval 560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8" name="Freeform 560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9" name="Freeform 561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0" name="Freeform 561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1" name="Oval 56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0" name="Group 5613"/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92580" name="Oval 56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1" name="Oval 561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2" name="Freeform 561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3" name="Freeform 561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4" name="Freeform 561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5" name="Oval 56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1" name="Group 5620"/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92574" name="Oval 56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5" name="Oval 562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6" name="Freeform 562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7" name="Freeform 562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8" name="Freeform 562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9" name="Oval 56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2" name="Group 5627"/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92568" name="Oval 56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9" name="Oval 562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0" name="Freeform 563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1" name="Freeform 563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2" name="Freeform 563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3" name="Oval 563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3" name="Group 5634"/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92562" name="Oval 56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3" name="Oval 563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4" name="Freeform 563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5" name="Freeform 563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6" name="Freeform 563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7" name="Oval 564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4" name="Group 5641"/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92556" name="Oval 56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7" name="Oval 564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8" name="Freeform 564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9" name="Freeform 564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0" name="Freeform 564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1" name="Oval 564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3" name="Group 5648"/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92550" name="Oval 56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1" name="Oval 565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2" name="Freeform 565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3" name="Freeform 565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4" name="Freeform 565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5" name="Oval 56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4" name="Group 5655"/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92544" name="Oval 565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5" name="Oval 565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6" name="Freeform 565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7" name="Freeform 565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8" name="Freeform 566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9" name="Oval 56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5" name="Group 5662"/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92538" name="Oval 56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9" name="Oval 566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0" name="Freeform 566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1" name="Freeform 566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2" name="Freeform 566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3" name="Oval 56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6" name="Group 5669"/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92532" name="Oval 56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3" name="Oval 56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4" name="Freeform 567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5" name="Freeform 567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6" name="Freeform 567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7" name="Oval 56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7" name="Group 5676"/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92526" name="Oval 56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7" name="Oval 567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8" name="Freeform 567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9" name="Freeform 568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0" name="Freeform 568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1" name="Oval 56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8" name="Group 5683"/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92520" name="Oval 56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1" name="Oval 568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2" name="Freeform 568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3" name="Freeform 568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4" name="Freeform 568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5" name="Oval 56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9" name="Group 5690"/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92514" name="Oval 56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5" name="Oval 569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6" name="Freeform 569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7" name="Freeform 569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8" name="Freeform 569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9" name="Oval 56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0" name="Group 5697"/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92508" name="Oval 56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9" name="Oval 569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0" name="Freeform 570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1" name="Freeform 570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2" name="Freeform 570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3" name="Oval 57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1" name="Group 5704"/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92502" name="Oval 57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3" name="Oval 570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4" name="Freeform 570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5" name="Freeform 570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6" name="Freeform 570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7" name="Oval 57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882" name="Group 5711"/>
            <p:cNvGrpSpPr>
              <a:grpSpLocks noChangeAspect="1"/>
            </p:cNvGrpSpPr>
            <p:nvPr/>
          </p:nvGrpSpPr>
          <p:grpSpPr bwMode="auto">
            <a:xfrm>
              <a:off x="2812" y="1793"/>
              <a:ext cx="1339" cy="414"/>
              <a:chOff x="3326" y="1190"/>
              <a:chExt cx="1047" cy="318"/>
            </a:xfrm>
          </p:grpSpPr>
          <p:grpSp>
            <p:nvGrpSpPr>
              <p:cNvPr id="883" name="Group 5712"/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92464" name="Oval 571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5" name="Oval 57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6" name="Freeform 571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7" name="Freeform 571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8" name="Freeform 571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9" name="Oval 57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4" name="Group 5719"/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92458" name="Oval 572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9" name="Oval 57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0" name="Freeform 572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1" name="Freeform 572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2" name="Freeform 572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3" name="Oval 57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5" name="Group 5726"/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92452" name="Oval 572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3" name="Oval 57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4" name="Freeform 572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5" name="Freeform 573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6" name="Freeform 573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7" name="Oval 573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6" name="Group 5733"/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92446" name="Oval 573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7" name="Oval 57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8" name="Freeform 573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9" name="Freeform 573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0" name="Freeform 573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1" name="Oval 573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7" name="Group 5740"/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92440" name="Oval 574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1" name="Oval 57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2" name="Freeform 574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3" name="Freeform 574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4" name="Freeform 574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5" name="Oval 57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8" name="Group 5747"/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92434" name="Oval 574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5" name="Oval 57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6" name="Freeform 575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7" name="Freeform 575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8" name="Freeform 575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9" name="Oval 57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9" name="Group 5754"/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92428" name="Oval 5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9" name="Oval 575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0" name="Freeform 575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1" name="Freeform 575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2" name="Freeform 575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3" name="Oval 57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0" name="Group 5761"/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92422" name="Oval 576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3" name="Oval 57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4" name="Freeform 576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5" name="Freeform 576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6" name="Freeform 576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7" name="Oval 57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1" name="Group 5768"/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92416" name="Oval 576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7" name="Oval 57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8" name="Freeform 577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9" name="Freeform 577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0" name="Freeform 577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1" name="Oval 57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2" name="Group 5775"/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92410" name="Oval 577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1" name="Oval 57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2" name="Freeform 577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3" name="Freeform 577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4" name="Freeform 578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5" name="Oval 57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3" name="Group 5782"/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92404" name="Oval 578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5" name="Oval 57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6" name="Freeform 578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7" name="Freeform 578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8" name="Freeform 578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9" name="Oval 57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4" name="Group 5789"/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92398" name="Oval 579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9" name="Oval 57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0" name="Freeform 579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1" name="Freeform 579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2" name="Freeform 579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3" name="Oval 579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5" name="Group 5796"/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92392" name="Oval 579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3" name="Oval 57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4" name="Freeform 579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5" name="Freeform 580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6" name="Freeform 580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7" name="Oval 58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6" name="Group 5803"/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92386" name="Oval 580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7" name="Oval 58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8" name="Freeform 580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9" name="Freeform 580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0" name="Freeform 580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1" name="Oval 58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7" name="Group 5810"/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92380" name="Oval 581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1" name="Oval 58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2" name="Freeform 581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3" name="Freeform 581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4" name="Freeform 581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5" name="Oval 58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8" name="Group 5817"/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92374" name="Oval 58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5" name="Oval 58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6" name="Freeform 582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7" name="Freeform 582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8" name="Freeform 582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9" name="Oval 582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9" name="Group 5824"/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92368" name="Oval 58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9" name="Oval 58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0" name="Freeform 582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1" name="Freeform 582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2" name="Freeform 582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3" name="Oval 583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0" name="Group 5831"/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92362" name="Oval 583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3" name="Oval 583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4" name="Freeform 583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5" name="Freeform 583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6" name="Freeform 583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7" name="Oval 583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1" name="Group 5838"/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92356" name="Oval 583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7" name="Oval 584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8" name="Freeform 584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9" name="Freeform 584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0" name="Freeform 584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1" name="Oval 584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2" name="Group 5845"/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92350" name="Oval 58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1" name="Oval 584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2" name="Freeform 584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3" name="Freeform 584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4" name="Freeform 585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5" name="Oval 585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3" name="Group 5852"/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92344" name="Oval 58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5" name="Oval 58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6" name="Freeform 585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7" name="Freeform 585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8" name="Freeform 585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9" name="Oval 58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4" name="Group 5859"/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92338" name="Oval 58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9" name="Oval 58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0" name="Freeform 586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1" name="Freeform 586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2" name="Freeform 586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3" name="Oval 586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5" name="Group 5866"/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92332" name="Oval 58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3" name="Oval 58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4" name="Freeform 586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5" name="Freeform 587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6" name="Freeform 587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7" name="Oval 587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6" name="Group 5873"/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92326" name="Oval 58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7" name="Oval 58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8" name="Freeform 587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9" name="Freeform 587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0" name="Freeform 587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1" name="Oval 587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7" name="Group 5880"/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92320" name="Oval 58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1" name="Oval 58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2" name="Freeform 588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3" name="Freeform 588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4" name="Freeform 588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5" name="Oval 588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8" name="Group 5887"/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92314" name="Oval 58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5" name="Oval 58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6" name="Freeform 589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7" name="Freeform 589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8" name="Freeform 589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9" name="Oval 58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9" name="Group 5894"/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92308" name="Oval 589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9" name="Oval 58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0" name="Freeform 589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1" name="Freeform 589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2" name="Freeform 589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3" name="Oval 590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0" name="Group 5901"/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92302" name="Oval 59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3" name="Oval 59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4" name="Freeform 590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5" name="Freeform 590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6" name="Freeform 590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7" name="Oval 59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1" name="Group 5908"/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92296" name="Oval 59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7" name="Oval 59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8" name="Freeform 591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9" name="Freeform 591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0" name="Freeform 591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1" name="Oval 59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2" name="Group 5915"/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92290" name="Oval 59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1" name="Oval 59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2" name="Freeform 591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3" name="Freeform 591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4" name="Freeform 592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5" name="Oval 59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3" name="Group 5922"/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92284" name="Oval 592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5" name="Oval 59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6" name="Freeform 592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7" name="Freeform 592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8" name="Freeform 592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9" name="Oval 59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6" name="Group 5929"/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92278" name="Oval 593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79" name="Oval 59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0" name="Freeform 593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1" name="Freeform 593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2" name="Freeform 593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3" name="Oval 59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</p:grpSp>
      <p:sp>
        <p:nvSpPr>
          <p:cNvPr id="1056" name="Rectangle 1055"/>
          <p:cNvSpPr>
            <a:spLocks noChangeArrowheads="1"/>
          </p:cNvSpPr>
          <p:nvPr/>
        </p:nvSpPr>
        <p:spPr bwMode="auto">
          <a:xfrm>
            <a:off x="456099" y="4576209"/>
            <a:ext cx="928688" cy="523220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8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LIC</a:t>
            </a:r>
          </a:p>
        </p:txBody>
      </p:sp>
      <p:sp>
        <p:nvSpPr>
          <p:cNvPr id="835" name="Titre 3"/>
          <p:cNvSpPr>
            <a:spLocks noGrp="1"/>
          </p:cNvSpPr>
          <p:nvPr>
            <p:ph type="title"/>
          </p:nvPr>
        </p:nvSpPr>
        <p:spPr>
          <a:xfrm>
            <a:off x="0" y="279676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graphicFrame>
        <p:nvGraphicFramePr>
          <p:cNvPr id="768" name="Espace réservé du contenu 7">
            <a:extLst>
              <a:ext uri="{FF2B5EF4-FFF2-40B4-BE49-F238E27FC236}">
                <a16:creationId xmlns:a16="http://schemas.microsoft.com/office/drawing/2014/main" id="{20914A0B-CB56-46E5-AF7A-0C7BB4812DA2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666091752"/>
              </p:ext>
            </p:extLst>
          </p:nvPr>
        </p:nvGraphicFramePr>
        <p:xfrm>
          <a:off x="2214546" y="285728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2" name="Espace réservé du numéro de diapositive 31">
            <a:extLst>
              <a:ext uri="{FF2B5EF4-FFF2-40B4-BE49-F238E27FC236}">
                <a16:creationId xmlns:a16="http://schemas.microsoft.com/office/drawing/2014/main" id="{A2C2503F-A47F-EFDD-62B1-E738208511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58</a:t>
            </a:fld>
            <a:endParaRPr lang="fr-FR"/>
          </a:p>
        </p:txBody>
      </p:sp>
      <p:sp>
        <p:nvSpPr>
          <p:cNvPr id="872" name="Rectangle 871"/>
          <p:cNvSpPr/>
          <p:nvPr/>
        </p:nvSpPr>
        <p:spPr>
          <a:xfrm>
            <a:off x="456099" y="2821769"/>
            <a:ext cx="928688" cy="523220"/>
          </a:xfrm>
          <a:prstGeom prst="rect">
            <a:avLst/>
          </a:prstGeom>
          <a:ln>
            <a:noFill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fr-FR" sz="28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LEC</a:t>
            </a:r>
          </a:p>
        </p:txBody>
      </p:sp>
      <p:grpSp>
        <p:nvGrpSpPr>
          <p:cNvPr id="918" name="Groupe 892"/>
          <p:cNvGrpSpPr>
            <a:grpSpLocks/>
          </p:cNvGrpSpPr>
          <p:nvPr/>
        </p:nvGrpSpPr>
        <p:grpSpPr bwMode="auto">
          <a:xfrm>
            <a:off x="2721918" y="3306925"/>
            <a:ext cx="763428" cy="1557465"/>
            <a:chOff x="3936993" y="3714752"/>
            <a:chExt cx="1270013" cy="1190625"/>
          </a:xfrm>
        </p:grpSpPr>
        <p:sp>
          <p:nvSpPr>
            <p:cNvPr id="92216" name="Oval 2359"/>
            <p:cNvSpPr>
              <a:spLocks noChangeArrowheads="1"/>
            </p:cNvSpPr>
            <p:nvPr/>
          </p:nvSpPr>
          <p:spPr bwMode="auto">
            <a:xfrm>
              <a:off x="3936993" y="3776779"/>
              <a:ext cx="457205" cy="1128598"/>
            </a:xfrm>
            <a:prstGeom prst="ellipse">
              <a:avLst/>
            </a:prstGeom>
            <a:solidFill>
              <a:srgbClr val="FFA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17" name="Freeform 2360"/>
            <p:cNvSpPr>
              <a:spLocks/>
            </p:cNvSpPr>
            <p:nvPr/>
          </p:nvSpPr>
          <p:spPr bwMode="auto">
            <a:xfrm>
              <a:off x="4020664" y="3829730"/>
              <a:ext cx="367557" cy="1069596"/>
            </a:xfrm>
            <a:custGeom>
              <a:avLst/>
              <a:gdLst>
                <a:gd name="T0" fmla="*/ 2147483647 w 52"/>
                <a:gd name="T1" fmla="*/ 0 h 299"/>
                <a:gd name="T2" fmla="*/ 2147483647 w 52"/>
                <a:gd name="T3" fmla="*/ 2147483647 h 299"/>
                <a:gd name="T4" fmla="*/ 2147483647 w 52"/>
                <a:gd name="T5" fmla="*/ 2147483647 h 299"/>
                <a:gd name="T6" fmla="*/ 0 w 52"/>
                <a:gd name="T7" fmla="*/ 2147483647 h 299"/>
                <a:gd name="T8" fmla="*/ 2147483647 w 52"/>
                <a:gd name="T9" fmla="*/ 2147483647 h 299"/>
                <a:gd name="T10" fmla="*/ 2147483647 w 52"/>
                <a:gd name="T11" fmla="*/ 2147483647 h 299"/>
                <a:gd name="T12" fmla="*/ 2147483647 w 52"/>
                <a:gd name="T13" fmla="*/ 0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299"/>
                <a:gd name="T23" fmla="*/ 52 w 52"/>
                <a:gd name="T24" fmla="*/ 299 h 2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299">
                  <a:moveTo>
                    <a:pt x="34" y="0"/>
                  </a:moveTo>
                  <a:cubicBezTo>
                    <a:pt x="39" y="28"/>
                    <a:pt x="42" y="66"/>
                    <a:pt x="42" y="108"/>
                  </a:cubicBezTo>
                  <a:cubicBezTo>
                    <a:pt x="42" y="194"/>
                    <a:pt x="29" y="264"/>
                    <a:pt x="12" y="264"/>
                  </a:cubicBezTo>
                  <a:cubicBezTo>
                    <a:pt x="8" y="264"/>
                    <a:pt x="4" y="259"/>
                    <a:pt x="0" y="251"/>
                  </a:cubicBezTo>
                  <a:cubicBezTo>
                    <a:pt x="6" y="281"/>
                    <a:pt x="14" y="299"/>
                    <a:pt x="22" y="299"/>
                  </a:cubicBezTo>
                  <a:cubicBezTo>
                    <a:pt x="39" y="299"/>
                    <a:pt x="52" y="229"/>
                    <a:pt x="52" y="143"/>
                  </a:cubicBezTo>
                  <a:cubicBezTo>
                    <a:pt x="52" y="79"/>
                    <a:pt x="44" y="23"/>
                    <a:pt x="34" y="0"/>
                  </a:cubicBezTo>
                  <a:close/>
                </a:path>
              </a:pathLst>
            </a:custGeom>
            <a:solidFill>
              <a:srgbClr val="FFA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18" name="Freeform 2361"/>
            <p:cNvSpPr>
              <a:spLocks/>
            </p:cNvSpPr>
            <p:nvPr/>
          </p:nvSpPr>
          <p:spPr bwMode="auto">
            <a:xfrm>
              <a:off x="4077441" y="3800985"/>
              <a:ext cx="361580" cy="1104392"/>
            </a:xfrm>
            <a:custGeom>
              <a:avLst/>
              <a:gdLst>
                <a:gd name="T0" fmla="*/ 2147483647 w 51"/>
                <a:gd name="T1" fmla="*/ 0 h 309"/>
                <a:gd name="T2" fmla="*/ 2147483647 w 51"/>
                <a:gd name="T3" fmla="*/ 2147483647 h 309"/>
                <a:gd name="T4" fmla="*/ 2147483647 w 51"/>
                <a:gd name="T5" fmla="*/ 2147483647 h 309"/>
                <a:gd name="T6" fmla="*/ 0 w 51"/>
                <a:gd name="T7" fmla="*/ 2147483647 h 309"/>
                <a:gd name="T8" fmla="*/ 2147483647 w 51"/>
                <a:gd name="T9" fmla="*/ 2147483647 h 309"/>
                <a:gd name="T10" fmla="*/ 2147483647 w 51"/>
                <a:gd name="T11" fmla="*/ 2147483647 h 309"/>
                <a:gd name="T12" fmla="*/ 2147483647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19" name="Freeform 2362"/>
            <p:cNvSpPr>
              <a:spLocks/>
            </p:cNvSpPr>
            <p:nvPr/>
          </p:nvSpPr>
          <p:spPr bwMode="auto">
            <a:xfrm>
              <a:off x="3972852" y="3787370"/>
              <a:ext cx="274920" cy="1007568"/>
            </a:xfrm>
            <a:custGeom>
              <a:avLst/>
              <a:gdLst>
                <a:gd name="T0" fmla="*/ 2147483647 w 39"/>
                <a:gd name="T1" fmla="*/ 2147483647 h 282"/>
                <a:gd name="T2" fmla="*/ 2147483647 w 39"/>
                <a:gd name="T3" fmla="*/ 2147483647 h 282"/>
                <a:gd name="T4" fmla="*/ 2147483647 w 39"/>
                <a:gd name="T5" fmla="*/ 2147483647 h 282"/>
                <a:gd name="T6" fmla="*/ 2147483647 w 39"/>
                <a:gd name="T7" fmla="*/ 2147483647 h 282"/>
                <a:gd name="T8" fmla="*/ 2147483647 w 39"/>
                <a:gd name="T9" fmla="*/ 0 h 282"/>
                <a:gd name="T10" fmla="*/ 0 w 39"/>
                <a:gd name="T11" fmla="*/ 2147483647 h 282"/>
                <a:gd name="T12" fmla="*/ 2147483647 w 39"/>
                <a:gd name="T13" fmla="*/ 2147483647 h 282"/>
                <a:gd name="T14" fmla="*/ 2147483647 w 39"/>
                <a:gd name="T15" fmla="*/ 2147483647 h 2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282"/>
                <a:gd name="T26" fmla="*/ 39 w 39"/>
                <a:gd name="T27" fmla="*/ 282 h 2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282">
                  <a:moveTo>
                    <a:pt x="9" y="259"/>
                  </a:moveTo>
                  <a:cubicBezTo>
                    <a:pt x="4" y="231"/>
                    <a:pt x="7" y="194"/>
                    <a:pt x="7" y="154"/>
                  </a:cubicBezTo>
                  <a:cubicBezTo>
                    <a:pt x="7" y="74"/>
                    <a:pt x="17" y="2"/>
                    <a:pt x="35" y="2"/>
                  </a:cubicBezTo>
                  <a:cubicBezTo>
                    <a:pt x="36" y="2"/>
                    <a:pt x="39" y="5"/>
                    <a:pt x="39" y="6"/>
                  </a:cubicBezTo>
                  <a:cubicBezTo>
                    <a:pt x="37" y="2"/>
                    <a:pt x="34" y="0"/>
                    <a:pt x="31" y="0"/>
                  </a:cubicBezTo>
                  <a:cubicBezTo>
                    <a:pt x="13" y="0"/>
                    <a:pt x="0" y="69"/>
                    <a:pt x="0" y="149"/>
                  </a:cubicBezTo>
                  <a:cubicBezTo>
                    <a:pt x="0" y="194"/>
                    <a:pt x="3" y="234"/>
                    <a:pt x="8" y="262"/>
                  </a:cubicBezTo>
                  <a:cubicBezTo>
                    <a:pt x="13" y="282"/>
                    <a:pt x="12" y="277"/>
                    <a:pt x="9" y="2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0" name="Freeform 2363"/>
            <p:cNvSpPr>
              <a:spLocks/>
            </p:cNvSpPr>
            <p:nvPr/>
          </p:nvSpPr>
          <p:spPr bwMode="auto">
            <a:xfrm>
              <a:off x="4128242" y="3714752"/>
              <a:ext cx="1078764" cy="1190625"/>
            </a:xfrm>
            <a:custGeom>
              <a:avLst/>
              <a:gdLst>
                <a:gd name="T0" fmla="*/ 2147483647 w 153"/>
                <a:gd name="T1" fmla="*/ 2147483647 h 333"/>
                <a:gd name="T2" fmla="*/ 0 w 153"/>
                <a:gd name="T3" fmla="*/ 2147483647 h 333"/>
                <a:gd name="T4" fmla="*/ 2147483647 w 153"/>
                <a:gd name="T5" fmla="*/ 2147483647 h 333"/>
                <a:gd name="T6" fmla="*/ 2147483647 w 153"/>
                <a:gd name="T7" fmla="*/ 2147483647 h 333"/>
                <a:gd name="T8" fmla="*/ 2147483647 w 153"/>
                <a:gd name="T9" fmla="*/ 2147483647 h 333"/>
                <a:gd name="T10" fmla="*/ 2147483647 w 153"/>
                <a:gd name="T11" fmla="*/ 2147483647 h 333"/>
                <a:gd name="T12" fmla="*/ 2147483647 w 153"/>
                <a:gd name="T13" fmla="*/ 2147483647 h 333"/>
                <a:gd name="T14" fmla="*/ 2147483647 w 153"/>
                <a:gd name="T15" fmla="*/ 2147483647 h 333"/>
                <a:gd name="T16" fmla="*/ 2147483647 w 153"/>
                <a:gd name="T17" fmla="*/ 2147483647 h 333"/>
                <a:gd name="T18" fmla="*/ 2147483647 w 153"/>
                <a:gd name="T19" fmla="*/ 2147483647 h 333"/>
                <a:gd name="T20" fmla="*/ 2147483647 w 153"/>
                <a:gd name="T21" fmla="*/ 2147483647 h 333"/>
                <a:gd name="T22" fmla="*/ 2147483647 w 153"/>
                <a:gd name="T23" fmla="*/ 2147483647 h 333"/>
                <a:gd name="T24" fmla="*/ 2147483647 w 153"/>
                <a:gd name="T25" fmla="*/ 2147483647 h 333"/>
                <a:gd name="T26" fmla="*/ 2147483647 w 153"/>
                <a:gd name="T27" fmla="*/ 2147483647 h 333"/>
                <a:gd name="T28" fmla="*/ 2147483647 w 153"/>
                <a:gd name="T29" fmla="*/ 2147483647 h 333"/>
                <a:gd name="T30" fmla="*/ 2147483647 w 153"/>
                <a:gd name="T31" fmla="*/ 2147483647 h 333"/>
                <a:gd name="T32" fmla="*/ 2147483647 w 153"/>
                <a:gd name="T33" fmla="*/ 2147483647 h 333"/>
                <a:gd name="T34" fmla="*/ 2147483647 w 153"/>
                <a:gd name="T35" fmla="*/ 2147483647 h 333"/>
                <a:gd name="T36" fmla="*/ 2147483647 w 153"/>
                <a:gd name="T37" fmla="*/ 2147483647 h 333"/>
                <a:gd name="T38" fmla="*/ 2147483647 w 153"/>
                <a:gd name="T39" fmla="*/ 2147483647 h 333"/>
                <a:gd name="T40" fmla="*/ 2147483647 w 153"/>
                <a:gd name="T41" fmla="*/ 2147483647 h 333"/>
                <a:gd name="T42" fmla="*/ 2147483647 w 153"/>
                <a:gd name="T43" fmla="*/ 2147483647 h 333"/>
                <a:gd name="T44" fmla="*/ 2147483647 w 153"/>
                <a:gd name="T45" fmla="*/ 2147483647 h 333"/>
                <a:gd name="T46" fmla="*/ 2147483647 w 153"/>
                <a:gd name="T47" fmla="*/ 2147483647 h 333"/>
                <a:gd name="T48" fmla="*/ 2147483647 w 153"/>
                <a:gd name="T49" fmla="*/ 2147483647 h 333"/>
                <a:gd name="T50" fmla="*/ 2147483647 w 153"/>
                <a:gd name="T51" fmla="*/ 2147483647 h 333"/>
                <a:gd name="T52" fmla="*/ 2147483647 w 153"/>
                <a:gd name="T53" fmla="*/ 2147483647 h 333"/>
                <a:gd name="T54" fmla="*/ 2147483647 w 153"/>
                <a:gd name="T55" fmla="*/ 2147483647 h 333"/>
                <a:gd name="T56" fmla="*/ 2147483647 w 153"/>
                <a:gd name="T57" fmla="*/ 2147483647 h 333"/>
                <a:gd name="T58" fmla="*/ 2147483647 w 153"/>
                <a:gd name="T59" fmla="*/ 2147483647 h 333"/>
                <a:gd name="T60" fmla="*/ 2147483647 w 153"/>
                <a:gd name="T61" fmla="*/ 2147483647 h 333"/>
                <a:gd name="T62" fmla="*/ 2147483647 w 153"/>
                <a:gd name="T63" fmla="*/ 2147483647 h 333"/>
                <a:gd name="T64" fmla="*/ 2147483647 w 153"/>
                <a:gd name="T65" fmla="*/ 2147483647 h 333"/>
                <a:gd name="T66" fmla="*/ 2147483647 w 153"/>
                <a:gd name="T67" fmla="*/ 2147483647 h 3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3"/>
                <a:gd name="T103" fmla="*/ 0 h 333"/>
                <a:gd name="T104" fmla="*/ 153 w 153"/>
                <a:gd name="T105" fmla="*/ 333 h 3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3" h="333">
                  <a:moveTo>
                    <a:pt x="135" y="33"/>
                  </a:move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  <a:cubicBezTo>
                    <a:pt x="3" y="18"/>
                    <a:pt x="5" y="17"/>
                    <a:pt x="8" y="17"/>
                  </a:cubicBezTo>
                  <a:cubicBezTo>
                    <a:pt x="28" y="17"/>
                    <a:pt x="44" y="88"/>
                    <a:pt x="44" y="175"/>
                  </a:cubicBezTo>
                  <a:cubicBezTo>
                    <a:pt x="44" y="256"/>
                    <a:pt x="30" y="323"/>
                    <a:pt x="13" y="332"/>
                  </a:cubicBezTo>
                  <a:cubicBezTo>
                    <a:pt x="13" y="333"/>
                    <a:pt x="13" y="333"/>
                    <a:pt x="13" y="333"/>
                  </a:cubicBezTo>
                  <a:cubicBezTo>
                    <a:pt x="23" y="327"/>
                    <a:pt x="37" y="324"/>
                    <a:pt x="53" y="324"/>
                  </a:cubicBezTo>
                  <a:cubicBezTo>
                    <a:pt x="69" y="324"/>
                    <a:pt x="83" y="328"/>
                    <a:pt x="94" y="333"/>
                  </a:cubicBezTo>
                  <a:cubicBezTo>
                    <a:pt x="94" y="333"/>
                    <a:pt x="94" y="333"/>
                    <a:pt x="94" y="333"/>
                  </a:cubicBezTo>
                  <a:cubicBezTo>
                    <a:pt x="93" y="333"/>
                    <a:pt x="93" y="332"/>
                    <a:pt x="92" y="332"/>
                  </a:cubicBezTo>
                  <a:cubicBezTo>
                    <a:pt x="92" y="332"/>
                    <a:pt x="92" y="332"/>
                    <a:pt x="92" y="332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0" y="330"/>
                    <a:pt x="89" y="330"/>
                    <a:pt x="89" y="329"/>
                  </a:cubicBezTo>
                  <a:cubicBezTo>
                    <a:pt x="89" y="329"/>
                    <a:pt x="89" y="329"/>
                    <a:pt x="89" y="329"/>
                  </a:cubicBezTo>
                  <a:cubicBezTo>
                    <a:pt x="88" y="329"/>
                    <a:pt x="88" y="328"/>
                    <a:pt x="87" y="327"/>
                  </a:cubicBezTo>
                  <a:cubicBezTo>
                    <a:pt x="87" y="327"/>
                    <a:pt x="87" y="327"/>
                    <a:pt x="87" y="327"/>
                  </a:cubicBezTo>
                  <a:cubicBezTo>
                    <a:pt x="87" y="327"/>
                    <a:pt x="86" y="326"/>
                    <a:pt x="86" y="325"/>
                  </a:cubicBezTo>
                  <a:cubicBezTo>
                    <a:pt x="86" y="325"/>
                    <a:pt x="86" y="325"/>
                    <a:pt x="86" y="325"/>
                  </a:cubicBezTo>
                  <a:cubicBezTo>
                    <a:pt x="85" y="324"/>
                    <a:pt x="85" y="324"/>
                    <a:pt x="84" y="323"/>
                  </a:cubicBezTo>
                  <a:cubicBezTo>
                    <a:pt x="84" y="323"/>
                    <a:pt x="84" y="323"/>
                    <a:pt x="84" y="323"/>
                  </a:cubicBezTo>
                  <a:cubicBezTo>
                    <a:pt x="84" y="322"/>
                    <a:pt x="83" y="321"/>
                    <a:pt x="83" y="320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82" y="319"/>
                    <a:pt x="82" y="318"/>
                    <a:pt x="81" y="317"/>
                  </a:cubicBezTo>
                  <a:cubicBezTo>
                    <a:pt x="81" y="317"/>
                    <a:pt x="81" y="317"/>
                    <a:pt x="81" y="317"/>
                  </a:cubicBezTo>
                  <a:cubicBezTo>
                    <a:pt x="81" y="316"/>
                    <a:pt x="80" y="315"/>
                    <a:pt x="80" y="313"/>
                  </a:cubicBezTo>
                  <a:cubicBezTo>
                    <a:pt x="80" y="313"/>
                    <a:pt x="80" y="313"/>
                    <a:pt x="80" y="313"/>
                  </a:cubicBezTo>
                  <a:cubicBezTo>
                    <a:pt x="77" y="305"/>
                    <a:pt x="81" y="295"/>
                    <a:pt x="79" y="282"/>
                  </a:cubicBezTo>
                  <a:cubicBezTo>
                    <a:pt x="79" y="282"/>
                    <a:pt x="79" y="282"/>
                    <a:pt x="79" y="282"/>
                  </a:cubicBezTo>
                  <a:cubicBezTo>
                    <a:pt x="79" y="281"/>
                    <a:pt x="78" y="279"/>
                    <a:pt x="78" y="278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78" y="275"/>
                    <a:pt x="77" y="274"/>
                    <a:pt x="77" y="273"/>
                  </a:cubicBezTo>
                  <a:cubicBezTo>
                    <a:pt x="77" y="272"/>
                    <a:pt x="77" y="271"/>
                    <a:pt x="77" y="271"/>
                  </a:cubicBezTo>
                  <a:cubicBezTo>
                    <a:pt x="77" y="270"/>
                    <a:pt x="76" y="268"/>
                    <a:pt x="76" y="267"/>
                  </a:cubicBezTo>
                  <a:cubicBezTo>
                    <a:pt x="76" y="266"/>
                    <a:pt x="76" y="266"/>
                    <a:pt x="76" y="265"/>
                  </a:cubicBezTo>
                  <a:cubicBezTo>
                    <a:pt x="76" y="264"/>
                    <a:pt x="75" y="262"/>
                    <a:pt x="75" y="261"/>
                  </a:cubicBezTo>
                  <a:cubicBezTo>
                    <a:pt x="75" y="260"/>
                    <a:pt x="75" y="259"/>
                    <a:pt x="75" y="259"/>
                  </a:cubicBezTo>
                  <a:cubicBezTo>
                    <a:pt x="75" y="257"/>
                    <a:pt x="75" y="256"/>
                    <a:pt x="74" y="255"/>
                  </a:cubicBezTo>
                  <a:cubicBezTo>
                    <a:pt x="74" y="254"/>
                    <a:pt x="74" y="253"/>
                    <a:pt x="74" y="252"/>
                  </a:cubicBezTo>
                  <a:cubicBezTo>
                    <a:pt x="74" y="251"/>
                    <a:pt x="74" y="250"/>
                    <a:pt x="74" y="249"/>
                  </a:cubicBezTo>
                  <a:cubicBezTo>
                    <a:pt x="73" y="248"/>
                    <a:pt x="73" y="247"/>
                    <a:pt x="73" y="246"/>
                  </a:cubicBezTo>
                  <a:cubicBezTo>
                    <a:pt x="73" y="244"/>
                    <a:pt x="73" y="243"/>
                    <a:pt x="73" y="242"/>
                  </a:cubicBezTo>
                  <a:cubicBezTo>
                    <a:pt x="73" y="241"/>
                    <a:pt x="73" y="240"/>
                    <a:pt x="73" y="239"/>
                  </a:cubicBezTo>
                  <a:cubicBezTo>
                    <a:pt x="72" y="238"/>
                    <a:pt x="72" y="236"/>
                    <a:pt x="72" y="235"/>
                  </a:cubicBezTo>
                  <a:cubicBezTo>
                    <a:pt x="72" y="234"/>
                    <a:pt x="72" y="233"/>
                    <a:pt x="72" y="232"/>
                  </a:cubicBezTo>
                  <a:cubicBezTo>
                    <a:pt x="72" y="231"/>
                    <a:pt x="72" y="229"/>
                    <a:pt x="72" y="228"/>
                  </a:cubicBezTo>
                  <a:cubicBezTo>
                    <a:pt x="72" y="227"/>
                    <a:pt x="71" y="226"/>
                    <a:pt x="71" y="225"/>
                  </a:cubicBezTo>
                  <a:cubicBezTo>
                    <a:pt x="71" y="223"/>
                    <a:pt x="71" y="222"/>
                    <a:pt x="71" y="221"/>
                  </a:cubicBezTo>
                  <a:cubicBezTo>
                    <a:pt x="71" y="220"/>
                    <a:pt x="71" y="218"/>
                    <a:pt x="71" y="217"/>
                  </a:cubicBezTo>
                  <a:cubicBezTo>
                    <a:pt x="71" y="216"/>
                    <a:pt x="71" y="215"/>
                    <a:pt x="71" y="214"/>
                  </a:cubicBezTo>
                  <a:cubicBezTo>
                    <a:pt x="71" y="212"/>
                    <a:pt x="70" y="211"/>
                    <a:pt x="70" y="210"/>
                  </a:cubicBezTo>
                  <a:cubicBezTo>
                    <a:pt x="70" y="209"/>
                    <a:pt x="70" y="207"/>
                    <a:pt x="70" y="206"/>
                  </a:cubicBezTo>
                  <a:cubicBezTo>
                    <a:pt x="70" y="205"/>
                    <a:pt x="70" y="203"/>
                    <a:pt x="70" y="202"/>
                  </a:cubicBezTo>
                  <a:cubicBezTo>
                    <a:pt x="70" y="201"/>
                    <a:pt x="70" y="200"/>
                    <a:pt x="70" y="199"/>
                  </a:cubicBezTo>
                  <a:cubicBezTo>
                    <a:pt x="70" y="197"/>
                    <a:pt x="70" y="196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89"/>
                    <a:pt x="70" y="187"/>
                    <a:pt x="70" y="186"/>
                  </a:cubicBezTo>
                  <a:cubicBezTo>
                    <a:pt x="70" y="185"/>
                    <a:pt x="70" y="184"/>
                    <a:pt x="70" y="183"/>
                  </a:cubicBezTo>
                  <a:cubicBezTo>
                    <a:pt x="70" y="180"/>
                    <a:pt x="70" y="178"/>
                    <a:pt x="70" y="175"/>
                  </a:cubicBezTo>
                  <a:cubicBezTo>
                    <a:pt x="70" y="88"/>
                    <a:pt x="77" y="17"/>
                    <a:pt x="97" y="17"/>
                  </a:cubicBezTo>
                  <a:cubicBezTo>
                    <a:pt x="117" y="17"/>
                    <a:pt x="132" y="88"/>
                    <a:pt x="132" y="175"/>
                  </a:cubicBezTo>
                  <a:cubicBezTo>
                    <a:pt x="132" y="260"/>
                    <a:pt x="118" y="329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lose/>
                </a:path>
              </a:pathLst>
            </a:custGeom>
            <a:solidFill>
              <a:srgbClr val="FFA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1" name="Freeform 2364"/>
            <p:cNvSpPr>
              <a:spLocks/>
            </p:cNvSpPr>
            <p:nvPr/>
          </p:nvSpPr>
          <p:spPr bwMode="auto">
            <a:xfrm>
              <a:off x="4217890" y="3740471"/>
              <a:ext cx="606618" cy="1164906"/>
            </a:xfrm>
            <a:custGeom>
              <a:avLst/>
              <a:gdLst>
                <a:gd name="T0" fmla="*/ 2147483647 w 86"/>
                <a:gd name="T1" fmla="*/ 2147483647 h 326"/>
                <a:gd name="T2" fmla="*/ 2147483647 w 86"/>
                <a:gd name="T3" fmla="*/ 2147483647 h 326"/>
                <a:gd name="T4" fmla="*/ 2147483647 w 86"/>
                <a:gd name="T5" fmla="*/ 2147483647 h 326"/>
                <a:gd name="T6" fmla="*/ 2147483647 w 86"/>
                <a:gd name="T7" fmla="*/ 2147483647 h 326"/>
                <a:gd name="T8" fmla="*/ 2147483647 w 86"/>
                <a:gd name="T9" fmla="*/ 2147483647 h 326"/>
                <a:gd name="T10" fmla="*/ 2147483647 w 86"/>
                <a:gd name="T11" fmla="*/ 2147483647 h 326"/>
                <a:gd name="T12" fmla="*/ 2147483647 w 86"/>
                <a:gd name="T13" fmla="*/ 2147483647 h 326"/>
                <a:gd name="T14" fmla="*/ 2147483647 w 86"/>
                <a:gd name="T15" fmla="*/ 2147483647 h 326"/>
                <a:gd name="T16" fmla="*/ 2147483647 w 86"/>
                <a:gd name="T17" fmla="*/ 2147483647 h 326"/>
                <a:gd name="T18" fmla="*/ 2147483647 w 86"/>
                <a:gd name="T19" fmla="*/ 2147483647 h 326"/>
                <a:gd name="T20" fmla="*/ 2147483647 w 86"/>
                <a:gd name="T21" fmla="*/ 2147483647 h 326"/>
                <a:gd name="T22" fmla="*/ 2147483647 w 86"/>
                <a:gd name="T23" fmla="*/ 2147483647 h 326"/>
                <a:gd name="T24" fmla="*/ 2147483647 w 86"/>
                <a:gd name="T25" fmla="*/ 2147483647 h 326"/>
                <a:gd name="T26" fmla="*/ 2147483647 w 86"/>
                <a:gd name="T27" fmla="*/ 2147483647 h 326"/>
                <a:gd name="T28" fmla="*/ 2147483647 w 86"/>
                <a:gd name="T29" fmla="*/ 2147483647 h 326"/>
                <a:gd name="T30" fmla="*/ 2147483647 w 86"/>
                <a:gd name="T31" fmla="*/ 2147483647 h 326"/>
                <a:gd name="T32" fmla="*/ 2147483647 w 86"/>
                <a:gd name="T33" fmla="*/ 2147483647 h 326"/>
                <a:gd name="T34" fmla="*/ 2147483647 w 86"/>
                <a:gd name="T35" fmla="*/ 2147483647 h 326"/>
                <a:gd name="T36" fmla="*/ 2147483647 w 86"/>
                <a:gd name="T37" fmla="*/ 2147483647 h 326"/>
                <a:gd name="T38" fmla="*/ 2147483647 w 86"/>
                <a:gd name="T39" fmla="*/ 2147483647 h 326"/>
                <a:gd name="T40" fmla="*/ 2147483647 w 86"/>
                <a:gd name="T41" fmla="*/ 2147483647 h 326"/>
                <a:gd name="T42" fmla="*/ 2147483647 w 86"/>
                <a:gd name="T43" fmla="*/ 2147483647 h 326"/>
                <a:gd name="T44" fmla="*/ 2147483647 w 86"/>
                <a:gd name="T45" fmla="*/ 2147483647 h 326"/>
                <a:gd name="T46" fmla="*/ 2147483647 w 86"/>
                <a:gd name="T47" fmla="*/ 2147483647 h 326"/>
                <a:gd name="T48" fmla="*/ 2147483647 w 86"/>
                <a:gd name="T49" fmla="*/ 2147483647 h 326"/>
                <a:gd name="T50" fmla="*/ 2147483647 w 86"/>
                <a:gd name="T51" fmla="*/ 2147483647 h 326"/>
                <a:gd name="T52" fmla="*/ 2147483647 w 86"/>
                <a:gd name="T53" fmla="*/ 2147483647 h 326"/>
                <a:gd name="T54" fmla="*/ 2147483647 w 86"/>
                <a:gd name="T55" fmla="*/ 2147483647 h 326"/>
                <a:gd name="T56" fmla="*/ 2147483647 w 86"/>
                <a:gd name="T57" fmla="*/ 2147483647 h 326"/>
                <a:gd name="T58" fmla="*/ 2147483647 w 86"/>
                <a:gd name="T59" fmla="*/ 2147483647 h 326"/>
                <a:gd name="T60" fmla="*/ 2147483647 w 86"/>
                <a:gd name="T61" fmla="*/ 2147483647 h 326"/>
                <a:gd name="T62" fmla="*/ 2147483647 w 86"/>
                <a:gd name="T63" fmla="*/ 2147483647 h 326"/>
                <a:gd name="T64" fmla="*/ 2147483647 w 86"/>
                <a:gd name="T65" fmla="*/ 2147483647 h 326"/>
                <a:gd name="T66" fmla="*/ 2147483647 w 86"/>
                <a:gd name="T67" fmla="*/ 2147483647 h 326"/>
                <a:gd name="T68" fmla="*/ 2147483647 w 86"/>
                <a:gd name="T69" fmla="*/ 2147483647 h 326"/>
                <a:gd name="T70" fmla="*/ 2147483647 w 86"/>
                <a:gd name="T71" fmla="*/ 2147483647 h 326"/>
                <a:gd name="T72" fmla="*/ 2147483647 w 86"/>
                <a:gd name="T73" fmla="*/ 2147483647 h 326"/>
                <a:gd name="T74" fmla="*/ 2147483647 w 86"/>
                <a:gd name="T75" fmla="*/ 2147483647 h 326"/>
                <a:gd name="T76" fmla="*/ 2147483647 w 86"/>
                <a:gd name="T77" fmla="*/ 2147483647 h 326"/>
                <a:gd name="T78" fmla="*/ 2147483647 w 86"/>
                <a:gd name="T79" fmla="*/ 2147483647 h 326"/>
                <a:gd name="T80" fmla="*/ 2147483647 w 86"/>
                <a:gd name="T81" fmla="*/ 2147483647 h 326"/>
                <a:gd name="T82" fmla="*/ 2147483647 w 86"/>
                <a:gd name="T83" fmla="*/ 2147483647 h 326"/>
                <a:gd name="T84" fmla="*/ 2147483647 w 86"/>
                <a:gd name="T85" fmla="*/ 2147483647 h 326"/>
                <a:gd name="T86" fmla="*/ 2147483647 w 86"/>
                <a:gd name="T87" fmla="*/ 2147483647 h 326"/>
                <a:gd name="T88" fmla="*/ 2147483647 w 86"/>
                <a:gd name="T89" fmla="*/ 2147483647 h 326"/>
                <a:gd name="T90" fmla="*/ 2147483647 w 86"/>
                <a:gd name="T91" fmla="*/ 2147483647 h 326"/>
                <a:gd name="T92" fmla="*/ 2147483647 w 86"/>
                <a:gd name="T93" fmla="*/ 2147483647 h 326"/>
                <a:gd name="T94" fmla="*/ 2147483647 w 86"/>
                <a:gd name="T95" fmla="*/ 2147483647 h 326"/>
                <a:gd name="T96" fmla="*/ 2147483647 w 86"/>
                <a:gd name="T97" fmla="*/ 2147483647 h 326"/>
                <a:gd name="T98" fmla="*/ 2147483647 w 86"/>
                <a:gd name="T99" fmla="*/ 2147483647 h 326"/>
                <a:gd name="T100" fmla="*/ 2147483647 w 86"/>
                <a:gd name="T101" fmla="*/ 2147483647 h 326"/>
                <a:gd name="T102" fmla="*/ 2147483647 w 86"/>
                <a:gd name="T103" fmla="*/ 2147483647 h 326"/>
                <a:gd name="T104" fmla="*/ 2147483647 w 86"/>
                <a:gd name="T105" fmla="*/ 2147483647 h 326"/>
                <a:gd name="T106" fmla="*/ 2147483647 w 86"/>
                <a:gd name="T107" fmla="*/ 2147483647 h 326"/>
                <a:gd name="T108" fmla="*/ 2147483647 w 86"/>
                <a:gd name="T109" fmla="*/ 2147483647 h 326"/>
                <a:gd name="T110" fmla="*/ 0 w 86"/>
                <a:gd name="T111" fmla="*/ 2147483647 h 326"/>
                <a:gd name="T112" fmla="*/ 0 w 86"/>
                <a:gd name="T113" fmla="*/ 2147483647 h 326"/>
                <a:gd name="T114" fmla="*/ 2147483647 w 86"/>
                <a:gd name="T115" fmla="*/ 2147483647 h 326"/>
                <a:gd name="T116" fmla="*/ 2147483647 w 86"/>
                <a:gd name="T117" fmla="*/ 2147483647 h 326"/>
                <a:gd name="T118" fmla="*/ 2147483647 w 86"/>
                <a:gd name="T119" fmla="*/ 2147483647 h 326"/>
                <a:gd name="T120" fmla="*/ 2147483647 w 86"/>
                <a:gd name="T121" fmla="*/ 2147483647 h 326"/>
                <a:gd name="T122" fmla="*/ 2147483647 w 86"/>
                <a:gd name="T123" fmla="*/ 2147483647 h 3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"/>
                <a:gd name="T187" fmla="*/ 0 h 326"/>
                <a:gd name="T188" fmla="*/ 86 w 86"/>
                <a:gd name="T189" fmla="*/ 326 h 3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31" y="102"/>
                    <a:pt x="31" y="168"/>
                  </a:cubicBezTo>
                  <a:cubicBezTo>
                    <a:pt x="31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2" name="Freeform 2365"/>
            <p:cNvSpPr>
              <a:spLocks noEditPoints="1"/>
            </p:cNvSpPr>
            <p:nvPr/>
          </p:nvSpPr>
          <p:spPr bwMode="auto">
            <a:xfrm>
              <a:off x="4217890" y="3740471"/>
              <a:ext cx="606618" cy="1164906"/>
            </a:xfrm>
            <a:custGeom>
              <a:avLst/>
              <a:gdLst>
                <a:gd name="T0" fmla="*/ 2147483647 w 86"/>
                <a:gd name="T1" fmla="*/ 2147483647 h 326"/>
                <a:gd name="T2" fmla="*/ 2147483647 w 86"/>
                <a:gd name="T3" fmla="*/ 2147483647 h 326"/>
                <a:gd name="T4" fmla="*/ 2147483647 w 86"/>
                <a:gd name="T5" fmla="*/ 2147483647 h 326"/>
                <a:gd name="T6" fmla="*/ 2147483647 w 86"/>
                <a:gd name="T7" fmla="*/ 2147483647 h 326"/>
                <a:gd name="T8" fmla="*/ 2147483647 w 86"/>
                <a:gd name="T9" fmla="*/ 2147483647 h 326"/>
                <a:gd name="T10" fmla="*/ 2147483647 w 86"/>
                <a:gd name="T11" fmla="*/ 2147483647 h 326"/>
                <a:gd name="T12" fmla="*/ 2147483647 w 86"/>
                <a:gd name="T13" fmla="*/ 2147483647 h 326"/>
                <a:gd name="T14" fmla="*/ 2147483647 w 86"/>
                <a:gd name="T15" fmla="*/ 2147483647 h 326"/>
                <a:gd name="T16" fmla="*/ 2147483647 w 86"/>
                <a:gd name="T17" fmla="*/ 2147483647 h 326"/>
                <a:gd name="T18" fmla="*/ 2147483647 w 86"/>
                <a:gd name="T19" fmla="*/ 2147483647 h 326"/>
                <a:gd name="T20" fmla="*/ 2147483647 w 86"/>
                <a:gd name="T21" fmla="*/ 2147483647 h 326"/>
                <a:gd name="T22" fmla="*/ 2147483647 w 86"/>
                <a:gd name="T23" fmla="*/ 2147483647 h 326"/>
                <a:gd name="T24" fmla="*/ 2147483647 w 86"/>
                <a:gd name="T25" fmla="*/ 2147483647 h 326"/>
                <a:gd name="T26" fmla="*/ 2147483647 w 86"/>
                <a:gd name="T27" fmla="*/ 2147483647 h 326"/>
                <a:gd name="T28" fmla="*/ 2147483647 w 86"/>
                <a:gd name="T29" fmla="*/ 2147483647 h 326"/>
                <a:gd name="T30" fmla="*/ 2147483647 w 86"/>
                <a:gd name="T31" fmla="*/ 2147483647 h 326"/>
                <a:gd name="T32" fmla="*/ 2147483647 w 86"/>
                <a:gd name="T33" fmla="*/ 2147483647 h 326"/>
                <a:gd name="T34" fmla="*/ 2147483647 w 86"/>
                <a:gd name="T35" fmla="*/ 2147483647 h 326"/>
                <a:gd name="T36" fmla="*/ 2147483647 w 86"/>
                <a:gd name="T37" fmla="*/ 2147483647 h 326"/>
                <a:gd name="T38" fmla="*/ 2147483647 w 86"/>
                <a:gd name="T39" fmla="*/ 2147483647 h 326"/>
                <a:gd name="T40" fmla="*/ 2147483647 w 86"/>
                <a:gd name="T41" fmla="*/ 2147483647 h 326"/>
                <a:gd name="T42" fmla="*/ 2147483647 w 86"/>
                <a:gd name="T43" fmla="*/ 2147483647 h 326"/>
                <a:gd name="T44" fmla="*/ 2147483647 w 86"/>
                <a:gd name="T45" fmla="*/ 2147483647 h 326"/>
                <a:gd name="T46" fmla="*/ 2147483647 w 86"/>
                <a:gd name="T47" fmla="*/ 2147483647 h 326"/>
                <a:gd name="T48" fmla="*/ 2147483647 w 86"/>
                <a:gd name="T49" fmla="*/ 2147483647 h 326"/>
                <a:gd name="T50" fmla="*/ 2147483647 w 86"/>
                <a:gd name="T51" fmla="*/ 2147483647 h 326"/>
                <a:gd name="T52" fmla="*/ 2147483647 w 86"/>
                <a:gd name="T53" fmla="*/ 2147483647 h 326"/>
                <a:gd name="T54" fmla="*/ 0 w 86"/>
                <a:gd name="T55" fmla="*/ 2147483647 h 326"/>
                <a:gd name="T56" fmla="*/ 2147483647 w 86"/>
                <a:gd name="T57" fmla="*/ 2147483647 h 326"/>
                <a:gd name="T58" fmla="*/ 2147483647 w 86"/>
                <a:gd name="T59" fmla="*/ 2147483647 h 326"/>
                <a:gd name="T60" fmla="*/ 2147483647 w 86"/>
                <a:gd name="T61" fmla="*/ 2147483647 h 326"/>
                <a:gd name="T62" fmla="*/ 2147483647 w 86"/>
                <a:gd name="T63" fmla="*/ 2147483647 h 326"/>
                <a:gd name="T64" fmla="*/ 2147483647 w 86"/>
                <a:gd name="T65" fmla="*/ 2147483647 h 326"/>
                <a:gd name="T66" fmla="*/ 2147483647 w 86"/>
                <a:gd name="T67" fmla="*/ 2147483647 h 326"/>
                <a:gd name="T68" fmla="*/ 2147483647 w 86"/>
                <a:gd name="T69" fmla="*/ 2147483647 h 326"/>
                <a:gd name="T70" fmla="*/ 2147483647 w 86"/>
                <a:gd name="T71" fmla="*/ 2147483647 h 326"/>
                <a:gd name="T72" fmla="*/ 2147483647 w 86"/>
                <a:gd name="T73" fmla="*/ 2147483647 h 326"/>
                <a:gd name="T74" fmla="*/ 2147483647 w 86"/>
                <a:gd name="T75" fmla="*/ 2147483647 h 326"/>
                <a:gd name="T76" fmla="*/ 2147483647 w 86"/>
                <a:gd name="T77" fmla="*/ 2147483647 h 326"/>
                <a:gd name="T78" fmla="*/ 2147483647 w 86"/>
                <a:gd name="T79" fmla="*/ 2147483647 h 326"/>
                <a:gd name="T80" fmla="*/ 2147483647 w 86"/>
                <a:gd name="T81" fmla="*/ 2147483647 h 326"/>
                <a:gd name="T82" fmla="*/ 2147483647 w 86"/>
                <a:gd name="T83" fmla="*/ 2147483647 h 326"/>
                <a:gd name="T84" fmla="*/ 2147483647 w 86"/>
                <a:gd name="T85" fmla="*/ 2147483647 h 326"/>
                <a:gd name="T86" fmla="*/ 2147483647 w 86"/>
                <a:gd name="T87" fmla="*/ 2147483647 h 326"/>
                <a:gd name="T88" fmla="*/ 2147483647 w 86"/>
                <a:gd name="T89" fmla="*/ 2147483647 h 326"/>
                <a:gd name="T90" fmla="*/ 2147483647 w 86"/>
                <a:gd name="T91" fmla="*/ 2147483647 h 326"/>
                <a:gd name="T92" fmla="*/ 2147483647 w 86"/>
                <a:gd name="T93" fmla="*/ 2147483647 h 326"/>
                <a:gd name="T94" fmla="*/ 2147483647 w 86"/>
                <a:gd name="T95" fmla="*/ 2147483647 h 326"/>
                <a:gd name="T96" fmla="*/ 2147483647 w 86"/>
                <a:gd name="T97" fmla="*/ 2147483647 h 326"/>
                <a:gd name="T98" fmla="*/ 2147483647 w 86"/>
                <a:gd name="T99" fmla="*/ 2147483647 h 326"/>
                <a:gd name="T100" fmla="*/ 2147483647 w 86"/>
                <a:gd name="T101" fmla="*/ 2147483647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"/>
                <a:gd name="T154" fmla="*/ 0 h 326"/>
                <a:gd name="T155" fmla="*/ 86 w 86"/>
                <a:gd name="T156" fmla="*/ 326 h 3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26" y="102"/>
                    <a:pt x="26" y="168"/>
                  </a:cubicBezTo>
                  <a:cubicBezTo>
                    <a:pt x="26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  <a:moveTo>
                    <a:pt x="38" y="118"/>
                  </a:moveTo>
                  <a:cubicBezTo>
                    <a:pt x="36" y="88"/>
                    <a:pt x="31" y="61"/>
                    <a:pt x="26" y="41"/>
                  </a:cubicBezTo>
                  <a:cubicBezTo>
                    <a:pt x="23" y="33"/>
                    <a:pt x="22" y="15"/>
                    <a:pt x="34" y="12"/>
                  </a:cubicBezTo>
                  <a:cubicBezTo>
                    <a:pt x="37" y="12"/>
                    <a:pt x="40" y="12"/>
                    <a:pt x="44" y="11"/>
                  </a:cubicBezTo>
                  <a:cubicBezTo>
                    <a:pt x="50" y="11"/>
                    <a:pt x="55" y="10"/>
                    <a:pt x="60" y="11"/>
                  </a:cubicBezTo>
                  <a:cubicBezTo>
                    <a:pt x="64" y="11"/>
                    <a:pt x="64" y="15"/>
                    <a:pt x="63" y="17"/>
                  </a:cubicBezTo>
                  <a:cubicBezTo>
                    <a:pt x="51" y="38"/>
                    <a:pt x="44" y="77"/>
                    <a:pt x="41" y="119"/>
                  </a:cubicBezTo>
                  <a:cubicBezTo>
                    <a:pt x="40" y="135"/>
                    <a:pt x="39" y="133"/>
                    <a:pt x="38" y="118"/>
                  </a:cubicBezTo>
                  <a:close/>
                  <a:moveTo>
                    <a:pt x="51" y="309"/>
                  </a:moveTo>
                  <a:cubicBezTo>
                    <a:pt x="49" y="309"/>
                    <a:pt x="47" y="309"/>
                    <a:pt x="45" y="308"/>
                  </a:cubicBezTo>
                  <a:cubicBezTo>
                    <a:pt x="33" y="306"/>
                    <a:pt x="26" y="298"/>
                    <a:pt x="31" y="272"/>
                  </a:cubicBezTo>
                  <a:cubicBezTo>
                    <a:pt x="37" y="243"/>
                    <a:pt x="40" y="206"/>
                    <a:pt x="40" y="171"/>
                  </a:cubicBezTo>
                  <a:cubicBezTo>
                    <a:pt x="40" y="173"/>
                    <a:pt x="40" y="176"/>
                    <a:pt x="40" y="176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42" y="222"/>
                    <a:pt x="42" y="222"/>
                    <a:pt x="42" y="222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2" y="229"/>
                    <a:pt x="42" y="229"/>
                    <a:pt x="42" y="229"/>
                  </a:cubicBezTo>
                  <a:cubicBezTo>
                    <a:pt x="43" y="233"/>
                    <a:pt x="43" y="233"/>
                    <a:pt x="43" y="233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40"/>
                    <a:pt x="43" y="240"/>
                    <a:pt x="43" y="240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7" y="265"/>
                    <a:pt x="47" y="265"/>
                    <a:pt x="47" y="265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48" y="271"/>
                    <a:pt x="48" y="271"/>
                    <a:pt x="48" y="271"/>
                  </a:cubicBezTo>
                  <a:cubicBezTo>
                    <a:pt x="48" y="272"/>
                    <a:pt x="48" y="272"/>
                    <a:pt x="48" y="272"/>
                  </a:cubicBezTo>
                  <a:cubicBezTo>
                    <a:pt x="48" y="273"/>
                    <a:pt x="49" y="277"/>
                    <a:pt x="49" y="277"/>
                  </a:cubicBezTo>
                  <a:cubicBezTo>
                    <a:pt x="51" y="287"/>
                    <a:pt x="54" y="296"/>
                    <a:pt x="56" y="304"/>
                  </a:cubicBezTo>
                  <a:cubicBezTo>
                    <a:pt x="57" y="306"/>
                    <a:pt x="54" y="309"/>
                    <a:pt x="51" y="309"/>
                  </a:cubicBezTo>
                  <a:close/>
                </a:path>
              </a:pathLst>
            </a:custGeom>
            <a:solidFill>
              <a:srgbClr val="FF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3" name="Freeform 2366"/>
            <p:cNvSpPr>
              <a:spLocks/>
            </p:cNvSpPr>
            <p:nvPr/>
          </p:nvSpPr>
          <p:spPr bwMode="auto">
            <a:xfrm>
              <a:off x="4516717" y="3764677"/>
              <a:ext cx="161366" cy="143722"/>
            </a:xfrm>
            <a:custGeom>
              <a:avLst/>
              <a:gdLst>
                <a:gd name="T0" fmla="*/ 0 w 23"/>
                <a:gd name="T1" fmla="*/ 2147483647 h 40"/>
                <a:gd name="T2" fmla="*/ 2147483647 w 23"/>
                <a:gd name="T3" fmla="*/ 2147483647 h 40"/>
                <a:gd name="T4" fmla="*/ 2147483647 w 23"/>
                <a:gd name="T5" fmla="*/ 2147483647 h 40"/>
                <a:gd name="T6" fmla="*/ 2147483647 w 23"/>
                <a:gd name="T7" fmla="*/ 2147483647 h 40"/>
                <a:gd name="T8" fmla="*/ 0 w 23"/>
                <a:gd name="T9" fmla="*/ 2147483647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0"/>
                <a:gd name="T17" fmla="*/ 23 w 23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0">
                  <a:moveTo>
                    <a:pt x="0" y="4"/>
                  </a:moveTo>
                  <a:cubicBezTo>
                    <a:pt x="10" y="3"/>
                    <a:pt x="23" y="0"/>
                    <a:pt x="23" y="6"/>
                  </a:cubicBezTo>
                  <a:cubicBezTo>
                    <a:pt x="23" y="13"/>
                    <a:pt x="13" y="23"/>
                    <a:pt x="10" y="40"/>
                  </a:cubicBezTo>
                  <a:cubicBezTo>
                    <a:pt x="12" y="23"/>
                    <a:pt x="20" y="9"/>
                    <a:pt x="18" y="7"/>
                  </a:cubicBezTo>
                  <a:cubicBezTo>
                    <a:pt x="15" y="3"/>
                    <a:pt x="2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4" name="Freeform 2367"/>
            <p:cNvSpPr>
              <a:spLocks/>
            </p:cNvSpPr>
            <p:nvPr/>
          </p:nvSpPr>
          <p:spPr bwMode="auto">
            <a:xfrm>
              <a:off x="4890250" y="3800985"/>
              <a:ext cx="233085" cy="1101366"/>
            </a:xfrm>
            <a:custGeom>
              <a:avLst/>
              <a:gdLst>
                <a:gd name="T0" fmla="*/ 0 w 33"/>
                <a:gd name="T1" fmla="*/ 0 h 308"/>
                <a:gd name="T2" fmla="*/ 0 w 33"/>
                <a:gd name="T3" fmla="*/ 0 h 308"/>
                <a:gd name="T4" fmla="*/ 2147483647 w 33"/>
                <a:gd name="T5" fmla="*/ 2147483647 h 308"/>
                <a:gd name="T6" fmla="*/ 2147483647 w 33"/>
                <a:gd name="T7" fmla="*/ 2147483647 h 308"/>
                <a:gd name="T8" fmla="*/ 2147483647 w 33"/>
                <a:gd name="T9" fmla="*/ 2147483647 h 308"/>
                <a:gd name="T10" fmla="*/ 2147483647 w 33"/>
                <a:gd name="T11" fmla="*/ 2147483647 h 308"/>
                <a:gd name="T12" fmla="*/ 0 w 33"/>
                <a:gd name="T13" fmla="*/ 0 h 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08"/>
                <a:gd name="T23" fmla="*/ 33 w 33"/>
                <a:gd name="T24" fmla="*/ 308 h 3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0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20"/>
                    <a:pt x="24" y="80"/>
                    <a:pt x="24" y="151"/>
                  </a:cubicBezTo>
                  <a:cubicBezTo>
                    <a:pt x="24" y="219"/>
                    <a:pt x="15" y="276"/>
                    <a:pt x="2" y="299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19" y="299"/>
                    <a:pt x="33" y="232"/>
                    <a:pt x="33" y="151"/>
                  </a:cubicBezTo>
                  <a:cubicBezTo>
                    <a:pt x="33" y="85"/>
                    <a:pt x="26" y="31"/>
                    <a:pt x="0" y="0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5" name="Freeform 2368"/>
            <p:cNvSpPr>
              <a:spLocks/>
            </p:cNvSpPr>
            <p:nvPr/>
          </p:nvSpPr>
          <p:spPr bwMode="auto">
            <a:xfrm>
              <a:off x="4480857" y="4359233"/>
              <a:ext cx="56777" cy="220878"/>
            </a:xfrm>
            <a:custGeom>
              <a:avLst/>
              <a:gdLst>
                <a:gd name="T0" fmla="*/ 0 w 8"/>
                <a:gd name="T1" fmla="*/ 2147483647 h 62"/>
                <a:gd name="T2" fmla="*/ 2147483647 w 8"/>
                <a:gd name="T3" fmla="*/ 2147483647 h 62"/>
                <a:gd name="T4" fmla="*/ 2147483647 w 8"/>
                <a:gd name="T5" fmla="*/ 2147483647 h 62"/>
                <a:gd name="T6" fmla="*/ 2147483647 w 8"/>
                <a:gd name="T7" fmla="*/ 2147483647 h 62"/>
                <a:gd name="T8" fmla="*/ 0 w 8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2"/>
                <a:gd name="T17" fmla="*/ 8 w 8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2">
                  <a:moveTo>
                    <a:pt x="0" y="58"/>
                  </a:moveTo>
                  <a:cubicBezTo>
                    <a:pt x="2" y="49"/>
                    <a:pt x="4" y="55"/>
                    <a:pt x="6" y="58"/>
                  </a:cubicBezTo>
                  <a:cubicBezTo>
                    <a:pt x="8" y="62"/>
                    <a:pt x="7" y="39"/>
                    <a:pt x="7" y="3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6" name="Oval 2369"/>
            <p:cNvSpPr>
              <a:spLocks noChangeArrowheads="1"/>
            </p:cNvSpPr>
            <p:nvPr/>
          </p:nvSpPr>
          <p:spPr bwMode="auto">
            <a:xfrm>
              <a:off x="4600388" y="3776779"/>
              <a:ext cx="457205" cy="1128598"/>
            </a:xfrm>
            <a:prstGeom prst="ellipse">
              <a:avLst/>
            </a:prstGeom>
            <a:solidFill>
              <a:srgbClr val="FFA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7" name="Freeform 2370"/>
            <p:cNvSpPr>
              <a:spLocks/>
            </p:cNvSpPr>
            <p:nvPr/>
          </p:nvSpPr>
          <p:spPr bwMode="auto">
            <a:xfrm>
              <a:off x="4657165" y="3819140"/>
              <a:ext cx="409392" cy="1086237"/>
            </a:xfrm>
            <a:custGeom>
              <a:avLst/>
              <a:gdLst>
                <a:gd name="T0" fmla="*/ 2147483647 w 58"/>
                <a:gd name="T1" fmla="*/ 0 h 304"/>
                <a:gd name="T2" fmla="*/ 2147483647 w 58"/>
                <a:gd name="T3" fmla="*/ 2147483647 h 304"/>
                <a:gd name="T4" fmla="*/ 2147483647 w 58"/>
                <a:gd name="T5" fmla="*/ 2147483647 h 304"/>
                <a:gd name="T6" fmla="*/ 0 w 58"/>
                <a:gd name="T7" fmla="*/ 2147483647 h 304"/>
                <a:gd name="T8" fmla="*/ 2147483647 w 58"/>
                <a:gd name="T9" fmla="*/ 2147483647 h 304"/>
                <a:gd name="T10" fmla="*/ 2147483647 w 58"/>
                <a:gd name="T11" fmla="*/ 2147483647 h 304"/>
                <a:gd name="T12" fmla="*/ 2147483647 w 58"/>
                <a:gd name="T13" fmla="*/ 0 h 3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304"/>
                <a:gd name="T23" fmla="*/ 58 w 58"/>
                <a:gd name="T24" fmla="*/ 304 h 3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304">
                  <a:moveTo>
                    <a:pt x="36" y="0"/>
                  </a:moveTo>
                  <a:cubicBezTo>
                    <a:pt x="42" y="29"/>
                    <a:pt x="46" y="67"/>
                    <a:pt x="46" y="110"/>
                  </a:cubicBezTo>
                  <a:cubicBezTo>
                    <a:pt x="46" y="198"/>
                    <a:pt x="30" y="268"/>
                    <a:pt x="11" y="268"/>
                  </a:cubicBezTo>
                  <a:cubicBezTo>
                    <a:pt x="6" y="268"/>
                    <a:pt x="4" y="264"/>
                    <a:pt x="0" y="256"/>
                  </a:cubicBezTo>
                  <a:cubicBezTo>
                    <a:pt x="6" y="286"/>
                    <a:pt x="12" y="304"/>
                    <a:pt x="22" y="304"/>
                  </a:cubicBezTo>
                  <a:cubicBezTo>
                    <a:pt x="42" y="304"/>
                    <a:pt x="58" y="234"/>
                    <a:pt x="58" y="146"/>
                  </a:cubicBezTo>
                  <a:cubicBezTo>
                    <a:pt x="58" y="81"/>
                    <a:pt x="49" y="24"/>
                    <a:pt x="36" y="0"/>
                  </a:cubicBezTo>
                  <a:close/>
                </a:path>
              </a:pathLst>
            </a:custGeom>
            <a:solidFill>
              <a:srgbClr val="FFA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8" name="Freeform 2371"/>
            <p:cNvSpPr>
              <a:spLocks/>
            </p:cNvSpPr>
            <p:nvPr/>
          </p:nvSpPr>
          <p:spPr bwMode="auto">
            <a:xfrm>
              <a:off x="4704977" y="3800985"/>
              <a:ext cx="361580" cy="1104392"/>
            </a:xfrm>
            <a:custGeom>
              <a:avLst/>
              <a:gdLst>
                <a:gd name="T0" fmla="*/ 2147483647 w 51"/>
                <a:gd name="T1" fmla="*/ 0 h 309"/>
                <a:gd name="T2" fmla="*/ 2147483647 w 51"/>
                <a:gd name="T3" fmla="*/ 2147483647 h 309"/>
                <a:gd name="T4" fmla="*/ 2147483647 w 51"/>
                <a:gd name="T5" fmla="*/ 2147483647 h 309"/>
                <a:gd name="T6" fmla="*/ 0 w 51"/>
                <a:gd name="T7" fmla="*/ 2147483647 h 309"/>
                <a:gd name="T8" fmla="*/ 2147483647 w 51"/>
                <a:gd name="T9" fmla="*/ 2147483647 h 309"/>
                <a:gd name="T10" fmla="*/ 2147483647 w 51"/>
                <a:gd name="T11" fmla="*/ 2147483647 h 309"/>
                <a:gd name="T12" fmla="*/ 2147483647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9" name="Freeform 2372"/>
            <p:cNvSpPr>
              <a:spLocks/>
            </p:cNvSpPr>
            <p:nvPr/>
          </p:nvSpPr>
          <p:spPr bwMode="auto">
            <a:xfrm>
              <a:off x="4621306" y="3782831"/>
              <a:ext cx="254003" cy="1012107"/>
            </a:xfrm>
            <a:custGeom>
              <a:avLst/>
              <a:gdLst>
                <a:gd name="T0" fmla="*/ 2147483647 w 36"/>
                <a:gd name="T1" fmla="*/ 2147483647 h 283"/>
                <a:gd name="T2" fmla="*/ 2147483647 w 36"/>
                <a:gd name="T3" fmla="*/ 2147483647 h 283"/>
                <a:gd name="T4" fmla="*/ 2147483647 w 36"/>
                <a:gd name="T5" fmla="*/ 2147483647 h 283"/>
                <a:gd name="T6" fmla="*/ 2147483647 w 36"/>
                <a:gd name="T7" fmla="*/ 2147483647 h 283"/>
                <a:gd name="T8" fmla="*/ 2147483647 w 36"/>
                <a:gd name="T9" fmla="*/ 0 h 283"/>
                <a:gd name="T10" fmla="*/ 0 w 36"/>
                <a:gd name="T11" fmla="*/ 2147483647 h 283"/>
                <a:gd name="T12" fmla="*/ 2147483647 w 36"/>
                <a:gd name="T13" fmla="*/ 2147483647 h 283"/>
                <a:gd name="T14" fmla="*/ 2147483647 w 36"/>
                <a:gd name="T15" fmla="*/ 2147483647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83"/>
                <a:gd name="T26" fmla="*/ 36 w 36"/>
                <a:gd name="T27" fmla="*/ 283 h 2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83">
                  <a:moveTo>
                    <a:pt x="9" y="260"/>
                  </a:moveTo>
                  <a:cubicBezTo>
                    <a:pt x="5" y="232"/>
                    <a:pt x="7" y="195"/>
                    <a:pt x="7" y="155"/>
                  </a:cubicBezTo>
                  <a:cubicBezTo>
                    <a:pt x="7" y="75"/>
                    <a:pt x="13" y="1"/>
                    <a:pt x="31" y="1"/>
                  </a:cubicBezTo>
                  <a:cubicBezTo>
                    <a:pt x="32" y="1"/>
                    <a:pt x="36" y="5"/>
                    <a:pt x="36" y="5"/>
                  </a:cubicBezTo>
                  <a:cubicBezTo>
                    <a:pt x="33" y="2"/>
                    <a:pt x="32" y="0"/>
                    <a:pt x="29" y="0"/>
                  </a:cubicBezTo>
                  <a:cubicBezTo>
                    <a:pt x="11" y="0"/>
                    <a:pt x="0" y="70"/>
                    <a:pt x="0" y="150"/>
                  </a:cubicBezTo>
                  <a:cubicBezTo>
                    <a:pt x="0" y="195"/>
                    <a:pt x="3" y="235"/>
                    <a:pt x="9" y="263"/>
                  </a:cubicBezTo>
                  <a:cubicBezTo>
                    <a:pt x="13" y="283"/>
                    <a:pt x="12" y="278"/>
                    <a:pt x="9" y="2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0" name="Freeform 2373"/>
            <p:cNvSpPr>
              <a:spLocks/>
            </p:cNvSpPr>
            <p:nvPr/>
          </p:nvSpPr>
          <p:spPr bwMode="auto">
            <a:xfrm>
              <a:off x="4217890" y="4873607"/>
              <a:ext cx="573747" cy="31770"/>
            </a:xfrm>
            <a:custGeom>
              <a:avLst/>
              <a:gdLst>
                <a:gd name="T0" fmla="*/ 0 w 81"/>
                <a:gd name="T1" fmla="*/ 2147483647 h 9"/>
                <a:gd name="T2" fmla="*/ 0 w 81"/>
                <a:gd name="T3" fmla="*/ 2147483647 h 9"/>
                <a:gd name="T4" fmla="*/ 2147483647 w 81"/>
                <a:gd name="T5" fmla="*/ 0 h 9"/>
                <a:gd name="T6" fmla="*/ 2147483647 w 81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9"/>
                <a:gd name="T14" fmla="*/ 81 w 8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9"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0" y="3"/>
                    <a:pt x="24" y="0"/>
                    <a:pt x="40" y="0"/>
                  </a:cubicBezTo>
                  <a:cubicBezTo>
                    <a:pt x="56" y="0"/>
                    <a:pt x="70" y="4"/>
                    <a:pt x="81" y="9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1" name="Freeform 2374"/>
            <p:cNvSpPr>
              <a:spLocks/>
            </p:cNvSpPr>
            <p:nvPr/>
          </p:nvSpPr>
          <p:spPr bwMode="auto">
            <a:xfrm>
              <a:off x="4283632" y="3740471"/>
              <a:ext cx="528923" cy="68079"/>
            </a:xfrm>
            <a:custGeom>
              <a:avLst/>
              <a:gdLst>
                <a:gd name="T0" fmla="*/ 2147483647 w 75"/>
                <a:gd name="T1" fmla="*/ 2147483647 h 19"/>
                <a:gd name="T2" fmla="*/ 2147483647 w 75"/>
                <a:gd name="T3" fmla="*/ 2147483647 h 19"/>
                <a:gd name="T4" fmla="*/ 0 w 75"/>
                <a:gd name="T5" fmla="*/ 2147483647 h 19"/>
                <a:gd name="T6" fmla="*/ 0 60000 65536"/>
                <a:gd name="T7" fmla="*/ 0 60000 65536"/>
                <a:gd name="T8" fmla="*/ 0 60000 65536"/>
                <a:gd name="T9" fmla="*/ 0 w 75"/>
                <a:gd name="T10" fmla="*/ 0 h 19"/>
                <a:gd name="T11" fmla="*/ 75 w 7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" h="19">
                  <a:moveTo>
                    <a:pt x="68" y="12"/>
                  </a:moveTo>
                  <a:cubicBezTo>
                    <a:pt x="75" y="4"/>
                    <a:pt x="49" y="0"/>
                    <a:pt x="34" y="2"/>
                  </a:cubicBezTo>
                  <a:cubicBezTo>
                    <a:pt x="12" y="4"/>
                    <a:pt x="2" y="1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2" name="Oval 2375"/>
            <p:cNvSpPr>
              <a:spLocks noChangeArrowheads="1"/>
            </p:cNvSpPr>
            <p:nvPr/>
          </p:nvSpPr>
          <p:spPr bwMode="auto">
            <a:xfrm>
              <a:off x="4600388" y="3776779"/>
              <a:ext cx="457205" cy="1128598"/>
            </a:xfrm>
            <a:prstGeom prst="ellipse">
              <a:avLst/>
            </a:pr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3" name="Oval 2376"/>
            <p:cNvSpPr>
              <a:spLocks noChangeArrowheads="1"/>
            </p:cNvSpPr>
            <p:nvPr/>
          </p:nvSpPr>
          <p:spPr bwMode="auto">
            <a:xfrm>
              <a:off x="3936993" y="3776779"/>
              <a:ext cx="457205" cy="1128598"/>
            </a:xfrm>
            <a:prstGeom prst="ellipse">
              <a:avLst/>
            </a:pr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4" name="Freeform 2377"/>
            <p:cNvSpPr>
              <a:spLocks/>
            </p:cNvSpPr>
            <p:nvPr/>
          </p:nvSpPr>
          <p:spPr bwMode="auto">
            <a:xfrm>
              <a:off x="4128242" y="3714752"/>
              <a:ext cx="1078764" cy="1190625"/>
            </a:xfrm>
            <a:custGeom>
              <a:avLst/>
              <a:gdLst>
                <a:gd name="T0" fmla="*/ 2147483647 w 153"/>
                <a:gd name="T1" fmla="*/ 2147483647 h 333"/>
                <a:gd name="T2" fmla="*/ 2147483647 w 153"/>
                <a:gd name="T3" fmla="*/ 2147483647 h 333"/>
                <a:gd name="T4" fmla="*/ 2147483647 w 153"/>
                <a:gd name="T5" fmla="*/ 2147483647 h 333"/>
                <a:gd name="T6" fmla="*/ 2147483647 w 153"/>
                <a:gd name="T7" fmla="*/ 2147483647 h 333"/>
                <a:gd name="T8" fmla="*/ 2147483647 w 153"/>
                <a:gd name="T9" fmla="*/ 2147483647 h 333"/>
                <a:gd name="T10" fmla="*/ 2147483647 w 153"/>
                <a:gd name="T11" fmla="*/ 2147483647 h 333"/>
                <a:gd name="T12" fmla="*/ 2147483647 w 153"/>
                <a:gd name="T13" fmla="*/ 2147483647 h 333"/>
                <a:gd name="T14" fmla="*/ 2147483647 w 153"/>
                <a:gd name="T15" fmla="*/ 2147483647 h 333"/>
                <a:gd name="T16" fmla="*/ 2147483647 w 153"/>
                <a:gd name="T17" fmla="*/ 2147483647 h 333"/>
                <a:gd name="T18" fmla="*/ 2147483647 w 153"/>
                <a:gd name="T19" fmla="*/ 2147483647 h 333"/>
                <a:gd name="T20" fmla="*/ 2147483647 w 153"/>
                <a:gd name="T21" fmla="*/ 2147483647 h 333"/>
                <a:gd name="T22" fmla="*/ 2147483647 w 153"/>
                <a:gd name="T23" fmla="*/ 2147483647 h 333"/>
                <a:gd name="T24" fmla="*/ 2147483647 w 153"/>
                <a:gd name="T25" fmla="*/ 2147483647 h 333"/>
                <a:gd name="T26" fmla="*/ 2147483647 w 153"/>
                <a:gd name="T27" fmla="*/ 2147483647 h 333"/>
                <a:gd name="T28" fmla="*/ 2147483647 w 153"/>
                <a:gd name="T29" fmla="*/ 2147483647 h 333"/>
                <a:gd name="T30" fmla="*/ 2147483647 w 153"/>
                <a:gd name="T31" fmla="*/ 2147483647 h 333"/>
                <a:gd name="T32" fmla="*/ 2147483647 w 153"/>
                <a:gd name="T33" fmla="*/ 2147483647 h 333"/>
                <a:gd name="T34" fmla="*/ 2147483647 w 153"/>
                <a:gd name="T35" fmla="*/ 2147483647 h 333"/>
                <a:gd name="T36" fmla="*/ 2147483647 w 153"/>
                <a:gd name="T37" fmla="*/ 2147483647 h 333"/>
                <a:gd name="T38" fmla="*/ 2147483647 w 153"/>
                <a:gd name="T39" fmla="*/ 2147483647 h 333"/>
                <a:gd name="T40" fmla="*/ 2147483647 w 153"/>
                <a:gd name="T41" fmla="*/ 2147483647 h 333"/>
                <a:gd name="T42" fmla="*/ 2147483647 w 153"/>
                <a:gd name="T43" fmla="*/ 2147483647 h 333"/>
                <a:gd name="T44" fmla="*/ 2147483647 w 153"/>
                <a:gd name="T45" fmla="*/ 2147483647 h 333"/>
                <a:gd name="T46" fmla="*/ 2147483647 w 153"/>
                <a:gd name="T47" fmla="*/ 2147483647 h 333"/>
                <a:gd name="T48" fmla="*/ 2147483647 w 153"/>
                <a:gd name="T49" fmla="*/ 2147483647 h 333"/>
                <a:gd name="T50" fmla="*/ 2147483647 w 153"/>
                <a:gd name="T51" fmla="*/ 2147483647 h 333"/>
                <a:gd name="T52" fmla="*/ 2147483647 w 153"/>
                <a:gd name="T53" fmla="*/ 2147483647 h 333"/>
                <a:gd name="T54" fmla="*/ 2147483647 w 153"/>
                <a:gd name="T55" fmla="*/ 2147483647 h 333"/>
                <a:gd name="T56" fmla="*/ 2147483647 w 153"/>
                <a:gd name="T57" fmla="*/ 2147483647 h 333"/>
                <a:gd name="T58" fmla="*/ 2147483647 w 153"/>
                <a:gd name="T59" fmla="*/ 2147483647 h 333"/>
                <a:gd name="T60" fmla="*/ 2147483647 w 153"/>
                <a:gd name="T61" fmla="*/ 2147483647 h 333"/>
                <a:gd name="T62" fmla="*/ 2147483647 w 153"/>
                <a:gd name="T63" fmla="*/ 2147483647 h 333"/>
                <a:gd name="T64" fmla="*/ 2147483647 w 153"/>
                <a:gd name="T65" fmla="*/ 2147483647 h 333"/>
                <a:gd name="T66" fmla="*/ 2147483647 w 153"/>
                <a:gd name="T67" fmla="*/ 2147483647 h 333"/>
                <a:gd name="T68" fmla="*/ 2147483647 w 153"/>
                <a:gd name="T69" fmla="*/ 0 h 3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3"/>
                <a:gd name="T106" fmla="*/ 0 h 333"/>
                <a:gd name="T107" fmla="*/ 153 w 153"/>
                <a:gd name="T108" fmla="*/ 333 h 3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3" h="333">
                  <a:moveTo>
                    <a:pt x="97" y="17"/>
                  </a:moveTo>
                  <a:cubicBezTo>
                    <a:pt x="117" y="17"/>
                    <a:pt x="132" y="88"/>
                    <a:pt x="132" y="175"/>
                  </a:cubicBezTo>
                  <a:cubicBezTo>
                    <a:pt x="132" y="178"/>
                    <a:pt x="132" y="181"/>
                    <a:pt x="132" y="183"/>
                  </a:cubicBezTo>
                  <a:cubicBezTo>
                    <a:pt x="132" y="184"/>
                    <a:pt x="132" y="185"/>
                    <a:pt x="132" y="186"/>
                  </a:cubicBezTo>
                  <a:cubicBezTo>
                    <a:pt x="132" y="188"/>
                    <a:pt x="132" y="189"/>
                    <a:pt x="132" y="191"/>
                  </a:cubicBezTo>
                  <a:cubicBezTo>
                    <a:pt x="132" y="192"/>
                    <a:pt x="132" y="193"/>
                    <a:pt x="132" y="194"/>
                  </a:cubicBezTo>
                  <a:cubicBezTo>
                    <a:pt x="132" y="196"/>
                    <a:pt x="132" y="197"/>
                    <a:pt x="132" y="199"/>
                  </a:cubicBezTo>
                  <a:cubicBezTo>
                    <a:pt x="132" y="200"/>
                    <a:pt x="132" y="201"/>
                    <a:pt x="132" y="202"/>
                  </a:cubicBezTo>
                  <a:cubicBezTo>
                    <a:pt x="132" y="204"/>
                    <a:pt x="132" y="205"/>
                    <a:pt x="132" y="207"/>
                  </a:cubicBezTo>
                  <a:cubicBezTo>
                    <a:pt x="132" y="208"/>
                    <a:pt x="132" y="209"/>
                    <a:pt x="132" y="210"/>
                  </a:cubicBezTo>
                  <a:cubicBezTo>
                    <a:pt x="132" y="211"/>
                    <a:pt x="131" y="213"/>
                    <a:pt x="131" y="214"/>
                  </a:cubicBezTo>
                  <a:cubicBezTo>
                    <a:pt x="131" y="215"/>
                    <a:pt x="131" y="216"/>
                    <a:pt x="131" y="218"/>
                  </a:cubicBezTo>
                  <a:cubicBezTo>
                    <a:pt x="131" y="219"/>
                    <a:pt x="131" y="220"/>
                    <a:pt x="131" y="222"/>
                  </a:cubicBezTo>
                  <a:cubicBezTo>
                    <a:pt x="131" y="223"/>
                    <a:pt x="131" y="224"/>
                    <a:pt x="131" y="225"/>
                  </a:cubicBezTo>
                  <a:cubicBezTo>
                    <a:pt x="131" y="226"/>
                    <a:pt x="130" y="228"/>
                    <a:pt x="130" y="229"/>
                  </a:cubicBezTo>
                  <a:cubicBezTo>
                    <a:pt x="130" y="230"/>
                    <a:pt x="130" y="231"/>
                    <a:pt x="130" y="232"/>
                  </a:cubicBezTo>
                  <a:cubicBezTo>
                    <a:pt x="130" y="233"/>
                    <a:pt x="130" y="235"/>
                    <a:pt x="130" y="236"/>
                  </a:cubicBezTo>
                  <a:cubicBezTo>
                    <a:pt x="130" y="237"/>
                    <a:pt x="130" y="238"/>
                    <a:pt x="129" y="239"/>
                  </a:cubicBezTo>
                  <a:cubicBezTo>
                    <a:pt x="129" y="240"/>
                    <a:pt x="129" y="242"/>
                    <a:pt x="129" y="243"/>
                  </a:cubicBezTo>
                  <a:cubicBezTo>
                    <a:pt x="129" y="244"/>
                    <a:pt x="129" y="245"/>
                    <a:pt x="129" y="246"/>
                  </a:cubicBezTo>
                  <a:cubicBezTo>
                    <a:pt x="129" y="247"/>
                    <a:pt x="128" y="248"/>
                    <a:pt x="128" y="250"/>
                  </a:cubicBezTo>
                  <a:cubicBezTo>
                    <a:pt x="128" y="251"/>
                    <a:pt x="128" y="252"/>
                    <a:pt x="128" y="253"/>
                  </a:cubicBezTo>
                  <a:cubicBezTo>
                    <a:pt x="128" y="254"/>
                    <a:pt x="128" y="255"/>
                    <a:pt x="127" y="256"/>
                  </a:cubicBezTo>
                  <a:cubicBezTo>
                    <a:pt x="127" y="257"/>
                    <a:pt x="127" y="258"/>
                    <a:pt x="127" y="259"/>
                  </a:cubicBezTo>
                  <a:cubicBezTo>
                    <a:pt x="127" y="260"/>
                    <a:pt x="127" y="261"/>
                    <a:pt x="127" y="263"/>
                  </a:cubicBezTo>
                  <a:cubicBezTo>
                    <a:pt x="126" y="264"/>
                    <a:pt x="126" y="265"/>
                    <a:pt x="126" y="266"/>
                  </a:cubicBezTo>
                  <a:cubicBezTo>
                    <a:pt x="126" y="267"/>
                    <a:pt x="126" y="268"/>
                    <a:pt x="126" y="269"/>
                  </a:cubicBezTo>
                  <a:cubicBezTo>
                    <a:pt x="125" y="270"/>
                    <a:pt x="125" y="271"/>
                    <a:pt x="125" y="272"/>
                  </a:cubicBezTo>
                  <a:cubicBezTo>
                    <a:pt x="125" y="273"/>
                    <a:pt x="125" y="274"/>
                    <a:pt x="125" y="275"/>
                  </a:cubicBezTo>
                  <a:cubicBezTo>
                    <a:pt x="124" y="276"/>
                    <a:pt x="124" y="277"/>
                    <a:pt x="124" y="277"/>
                  </a:cubicBezTo>
                  <a:cubicBezTo>
                    <a:pt x="124" y="278"/>
                    <a:pt x="124" y="279"/>
                    <a:pt x="124" y="280"/>
                  </a:cubicBezTo>
                  <a:cubicBezTo>
                    <a:pt x="123" y="281"/>
                    <a:pt x="123" y="282"/>
                    <a:pt x="123" y="283"/>
                  </a:cubicBezTo>
                  <a:cubicBezTo>
                    <a:pt x="123" y="284"/>
                    <a:pt x="123" y="285"/>
                    <a:pt x="122" y="286"/>
                  </a:cubicBezTo>
                  <a:cubicBezTo>
                    <a:pt x="122" y="287"/>
                    <a:pt x="122" y="288"/>
                    <a:pt x="122" y="288"/>
                  </a:cubicBezTo>
                  <a:cubicBezTo>
                    <a:pt x="122" y="289"/>
                    <a:pt x="121" y="290"/>
                    <a:pt x="121" y="291"/>
                  </a:cubicBezTo>
                  <a:cubicBezTo>
                    <a:pt x="121" y="292"/>
                    <a:pt x="121" y="293"/>
                    <a:pt x="121" y="294"/>
                  </a:cubicBezTo>
                  <a:cubicBezTo>
                    <a:pt x="120" y="294"/>
                    <a:pt x="120" y="295"/>
                    <a:pt x="120" y="296"/>
                  </a:cubicBezTo>
                  <a:cubicBezTo>
                    <a:pt x="120" y="297"/>
                    <a:pt x="119" y="298"/>
                    <a:pt x="119" y="298"/>
                  </a:cubicBezTo>
                  <a:cubicBezTo>
                    <a:pt x="119" y="299"/>
                    <a:pt x="119" y="300"/>
                    <a:pt x="119" y="301"/>
                  </a:cubicBezTo>
                  <a:cubicBezTo>
                    <a:pt x="118" y="301"/>
                    <a:pt x="118" y="302"/>
                    <a:pt x="118" y="303"/>
                  </a:cubicBezTo>
                  <a:cubicBezTo>
                    <a:pt x="118" y="304"/>
                    <a:pt x="117" y="304"/>
                    <a:pt x="117" y="305"/>
                  </a:cubicBezTo>
                  <a:cubicBezTo>
                    <a:pt x="117" y="306"/>
                    <a:pt x="117" y="307"/>
                    <a:pt x="117" y="307"/>
                  </a:cubicBezTo>
                  <a:cubicBezTo>
                    <a:pt x="116" y="308"/>
                    <a:pt x="116" y="309"/>
                    <a:pt x="116" y="309"/>
                  </a:cubicBezTo>
                  <a:cubicBezTo>
                    <a:pt x="116" y="310"/>
                    <a:pt x="115" y="311"/>
                    <a:pt x="115" y="311"/>
                  </a:cubicBezTo>
                  <a:cubicBezTo>
                    <a:pt x="115" y="312"/>
                    <a:pt x="115" y="312"/>
                    <a:pt x="114" y="313"/>
                  </a:cubicBezTo>
                  <a:cubicBezTo>
                    <a:pt x="114" y="314"/>
                    <a:pt x="114" y="314"/>
                    <a:pt x="114" y="315"/>
                  </a:cubicBezTo>
                  <a:cubicBezTo>
                    <a:pt x="113" y="316"/>
                    <a:pt x="113" y="316"/>
                    <a:pt x="113" y="317"/>
                  </a:cubicBezTo>
                  <a:cubicBezTo>
                    <a:pt x="112" y="318"/>
                    <a:pt x="112" y="318"/>
                    <a:pt x="112" y="318"/>
                  </a:cubicBezTo>
                  <a:cubicBezTo>
                    <a:pt x="112" y="319"/>
                    <a:pt x="112" y="319"/>
                    <a:pt x="111" y="320"/>
                  </a:cubicBezTo>
                  <a:cubicBezTo>
                    <a:pt x="111" y="321"/>
                    <a:pt x="111" y="321"/>
                    <a:pt x="111" y="321"/>
                  </a:cubicBezTo>
                  <a:cubicBezTo>
                    <a:pt x="110" y="322"/>
                    <a:pt x="110" y="322"/>
                    <a:pt x="110" y="323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09" y="325"/>
                    <a:pt x="109" y="325"/>
                    <a:pt x="108" y="325"/>
                  </a:cubicBezTo>
                  <a:cubicBezTo>
                    <a:pt x="108" y="326"/>
                    <a:pt x="108" y="326"/>
                    <a:pt x="107" y="327"/>
                  </a:cubicBezTo>
                  <a:cubicBezTo>
                    <a:pt x="107" y="327"/>
                    <a:pt x="107" y="327"/>
                    <a:pt x="107" y="327"/>
                  </a:cubicBezTo>
                  <a:cubicBezTo>
                    <a:pt x="106" y="328"/>
                    <a:pt x="106" y="328"/>
                    <a:pt x="106" y="329"/>
                  </a:cubicBezTo>
                  <a:cubicBezTo>
                    <a:pt x="105" y="329"/>
                    <a:pt x="105" y="329"/>
                    <a:pt x="105" y="329"/>
                  </a:cubicBezTo>
                  <a:cubicBezTo>
                    <a:pt x="105" y="330"/>
                    <a:pt x="104" y="330"/>
                    <a:pt x="104" y="330"/>
                  </a:cubicBezTo>
                  <a:cubicBezTo>
                    <a:pt x="104" y="331"/>
                    <a:pt x="104" y="331"/>
                    <a:pt x="103" y="331"/>
                  </a:cubicBezTo>
                  <a:cubicBezTo>
                    <a:pt x="103" y="331"/>
                    <a:pt x="103" y="331"/>
                    <a:pt x="102" y="332"/>
                  </a:cubicBezTo>
                  <a:cubicBezTo>
                    <a:pt x="102" y="332"/>
                    <a:pt x="102" y="332"/>
                    <a:pt x="102" y="332"/>
                  </a:cubicBezTo>
                  <a:cubicBezTo>
                    <a:pt x="101" y="332"/>
                    <a:pt x="101" y="333"/>
                    <a:pt x="101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grpSp>
          <p:nvGrpSpPr>
            <p:cNvPr id="919" name="Groupe 386"/>
            <p:cNvGrpSpPr>
              <a:grpSpLocks/>
            </p:cNvGrpSpPr>
            <p:nvPr/>
          </p:nvGrpSpPr>
          <p:grpSpPr bwMode="auto">
            <a:xfrm>
              <a:off x="4229843" y="3714752"/>
              <a:ext cx="657419" cy="1190625"/>
              <a:chOff x="2352567" y="3500438"/>
              <a:chExt cx="657419" cy="1190625"/>
            </a:xfrm>
          </p:grpSpPr>
          <p:sp>
            <p:nvSpPr>
              <p:cNvPr id="914" name="Freeform 2364"/>
              <p:cNvSpPr>
                <a:spLocks/>
              </p:cNvSpPr>
              <p:nvPr/>
            </p:nvSpPr>
            <p:spPr bwMode="auto">
              <a:xfrm>
                <a:off x="2352798" y="3526860"/>
                <a:ext cx="606798" cy="1164203"/>
              </a:xfrm>
              <a:custGeom>
                <a:avLst/>
                <a:gdLst>
                  <a:gd name="T0" fmla="*/ 1036 w 86"/>
                  <a:gd name="T1" fmla="*/ 4285 h 326"/>
                  <a:gd name="T2" fmla="*/ 1024 w 86"/>
                  <a:gd name="T3" fmla="*/ 4268 h 326"/>
                  <a:gd name="T4" fmla="*/ 1024 w 86"/>
                  <a:gd name="T5" fmla="*/ 4268 h 326"/>
                  <a:gd name="T6" fmla="*/ 998 w 86"/>
                  <a:gd name="T7" fmla="*/ 4244 h 326"/>
                  <a:gd name="T8" fmla="*/ 998 w 86"/>
                  <a:gd name="T9" fmla="*/ 4244 h 326"/>
                  <a:gd name="T10" fmla="*/ 975 w 86"/>
                  <a:gd name="T11" fmla="*/ 4218 h 326"/>
                  <a:gd name="T12" fmla="*/ 975 w 86"/>
                  <a:gd name="T13" fmla="*/ 4218 h 326"/>
                  <a:gd name="T14" fmla="*/ 958 w 86"/>
                  <a:gd name="T15" fmla="*/ 4190 h 326"/>
                  <a:gd name="T16" fmla="*/ 958 w 86"/>
                  <a:gd name="T17" fmla="*/ 4190 h 326"/>
                  <a:gd name="T18" fmla="*/ 937 w 86"/>
                  <a:gd name="T19" fmla="*/ 4162 h 326"/>
                  <a:gd name="T20" fmla="*/ 937 w 86"/>
                  <a:gd name="T21" fmla="*/ 4162 h 326"/>
                  <a:gd name="T22" fmla="*/ 918 w 86"/>
                  <a:gd name="T23" fmla="*/ 4122 h 326"/>
                  <a:gd name="T24" fmla="*/ 918 w 86"/>
                  <a:gd name="T25" fmla="*/ 4122 h 326"/>
                  <a:gd name="T26" fmla="*/ 897 w 86"/>
                  <a:gd name="T27" fmla="*/ 4084 h 326"/>
                  <a:gd name="T28" fmla="*/ 897 w 86"/>
                  <a:gd name="T29" fmla="*/ 4084 h 326"/>
                  <a:gd name="T30" fmla="*/ 880 w 86"/>
                  <a:gd name="T31" fmla="*/ 4034 h 326"/>
                  <a:gd name="T32" fmla="*/ 880 w 86"/>
                  <a:gd name="T33" fmla="*/ 4034 h 326"/>
                  <a:gd name="T34" fmla="*/ 869 w 86"/>
                  <a:gd name="T35" fmla="*/ 3626 h 326"/>
                  <a:gd name="T36" fmla="*/ 869 w 86"/>
                  <a:gd name="T37" fmla="*/ 3626 h 326"/>
                  <a:gd name="T38" fmla="*/ 852 w 86"/>
                  <a:gd name="T39" fmla="*/ 3571 h 326"/>
                  <a:gd name="T40" fmla="*/ 852 w 86"/>
                  <a:gd name="T41" fmla="*/ 3559 h 326"/>
                  <a:gd name="T42" fmla="*/ 840 w 86"/>
                  <a:gd name="T43" fmla="*/ 3503 h 326"/>
                  <a:gd name="T44" fmla="*/ 840 w 86"/>
                  <a:gd name="T45" fmla="*/ 3482 h 326"/>
                  <a:gd name="T46" fmla="*/ 831 w 86"/>
                  <a:gd name="T47" fmla="*/ 3425 h 326"/>
                  <a:gd name="T48" fmla="*/ 831 w 86"/>
                  <a:gd name="T49" fmla="*/ 3397 h 326"/>
                  <a:gd name="T50" fmla="*/ 814 w 86"/>
                  <a:gd name="T51" fmla="*/ 3347 h 326"/>
                  <a:gd name="T52" fmla="*/ 814 w 86"/>
                  <a:gd name="T53" fmla="*/ 3319 h 326"/>
                  <a:gd name="T54" fmla="*/ 803 w 86"/>
                  <a:gd name="T55" fmla="*/ 3269 h 326"/>
                  <a:gd name="T56" fmla="*/ 803 w 86"/>
                  <a:gd name="T57" fmla="*/ 3231 h 326"/>
                  <a:gd name="T58" fmla="*/ 803 w 86"/>
                  <a:gd name="T59" fmla="*/ 3191 h 326"/>
                  <a:gd name="T60" fmla="*/ 791 w 86"/>
                  <a:gd name="T61" fmla="*/ 3153 h 326"/>
                  <a:gd name="T62" fmla="*/ 791 w 86"/>
                  <a:gd name="T63" fmla="*/ 3097 h 326"/>
                  <a:gd name="T64" fmla="*/ 791 w 86"/>
                  <a:gd name="T65" fmla="*/ 3056 h 326"/>
                  <a:gd name="T66" fmla="*/ 774 w 86"/>
                  <a:gd name="T67" fmla="*/ 3007 h 326"/>
                  <a:gd name="T68" fmla="*/ 774 w 86"/>
                  <a:gd name="T69" fmla="*/ 2962 h 326"/>
                  <a:gd name="T70" fmla="*/ 774 w 86"/>
                  <a:gd name="T71" fmla="*/ 2912 h 326"/>
                  <a:gd name="T72" fmla="*/ 762 w 86"/>
                  <a:gd name="T73" fmla="*/ 2872 h 326"/>
                  <a:gd name="T74" fmla="*/ 762 w 86"/>
                  <a:gd name="T75" fmla="*/ 2818 h 326"/>
                  <a:gd name="T76" fmla="*/ 762 w 86"/>
                  <a:gd name="T77" fmla="*/ 2768 h 326"/>
                  <a:gd name="T78" fmla="*/ 762 w 86"/>
                  <a:gd name="T79" fmla="*/ 2728 h 326"/>
                  <a:gd name="T80" fmla="*/ 753 w 86"/>
                  <a:gd name="T81" fmla="*/ 2671 h 326"/>
                  <a:gd name="T82" fmla="*/ 753 w 86"/>
                  <a:gd name="T83" fmla="*/ 2622 h 326"/>
                  <a:gd name="T84" fmla="*/ 753 w 86"/>
                  <a:gd name="T85" fmla="*/ 2572 h 326"/>
                  <a:gd name="T86" fmla="*/ 753 w 86"/>
                  <a:gd name="T87" fmla="*/ 2527 h 326"/>
                  <a:gd name="T88" fmla="*/ 753 w 86"/>
                  <a:gd name="T89" fmla="*/ 2466 h 326"/>
                  <a:gd name="T90" fmla="*/ 753 w 86"/>
                  <a:gd name="T91" fmla="*/ 2426 h 326"/>
                  <a:gd name="T92" fmla="*/ 753 w 86"/>
                  <a:gd name="T93" fmla="*/ 2360 h 326"/>
                  <a:gd name="T94" fmla="*/ 753 w 86"/>
                  <a:gd name="T95" fmla="*/ 2322 h 326"/>
                  <a:gd name="T96" fmla="*/ 753 w 86"/>
                  <a:gd name="T97" fmla="*/ 2216 h 326"/>
                  <a:gd name="T98" fmla="*/ 998 w 86"/>
                  <a:gd name="T99" fmla="*/ 184 h 326"/>
                  <a:gd name="T100" fmla="*/ 998 w 86"/>
                  <a:gd name="T101" fmla="*/ 172 h 326"/>
                  <a:gd name="T102" fmla="*/ 562 w 86"/>
                  <a:gd name="T103" fmla="*/ 28 h 326"/>
                  <a:gd name="T104" fmla="*/ 118 w 86"/>
                  <a:gd name="T105" fmla="*/ 279 h 326"/>
                  <a:gd name="T106" fmla="*/ 118 w 86"/>
                  <a:gd name="T107" fmla="*/ 291 h 326"/>
                  <a:gd name="T108" fmla="*/ 406 w 86"/>
                  <a:gd name="T109" fmla="*/ 2216 h 326"/>
                  <a:gd name="T110" fmla="*/ 0 w 86"/>
                  <a:gd name="T111" fmla="*/ 4285 h 326"/>
                  <a:gd name="T112" fmla="*/ 0 w 86"/>
                  <a:gd name="T113" fmla="*/ 4296 h 326"/>
                  <a:gd name="T114" fmla="*/ 524 w 86"/>
                  <a:gd name="T115" fmla="*/ 4178 h 326"/>
                  <a:gd name="T116" fmla="*/ 1065 w 86"/>
                  <a:gd name="T117" fmla="*/ 4296 h 326"/>
                  <a:gd name="T118" fmla="*/ 1065 w 86"/>
                  <a:gd name="T119" fmla="*/ 4296 h 326"/>
                  <a:gd name="T120" fmla="*/ 1036 w 86"/>
                  <a:gd name="T121" fmla="*/ 4285 h 326"/>
                  <a:gd name="T122" fmla="*/ 1036 w 86"/>
                  <a:gd name="T123" fmla="*/ 4285 h 3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6"/>
                  <a:gd name="T187" fmla="*/ 0 h 326"/>
                  <a:gd name="T188" fmla="*/ 86 w 86"/>
                  <a:gd name="T189" fmla="*/ 326 h 3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6" h="326">
                    <a:moveTo>
                      <a:pt x="79" y="325"/>
                    </a:moveTo>
                    <a:cubicBezTo>
                      <a:pt x="78" y="324"/>
                      <a:pt x="78" y="324"/>
                      <a:pt x="78" y="324"/>
                    </a:cubicBezTo>
                    <a:cubicBezTo>
                      <a:pt x="78" y="324"/>
                      <a:pt x="78" y="324"/>
                      <a:pt x="78" y="324"/>
                    </a:cubicBezTo>
                    <a:cubicBezTo>
                      <a:pt x="77" y="323"/>
                      <a:pt x="76" y="323"/>
                      <a:pt x="76" y="322"/>
                    </a:cubicBezTo>
                    <a:cubicBezTo>
                      <a:pt x="76" y="322"/>
                      <a:pt x="76" y="322"/>
                      <a:pt x="76" y="322"/>
                    </a:cubicBezTo>
                    <a:cubicBezTo>
                      <a:pt x="75" y="322"/>
                      <a:pt x="75" y="321"/>
                      <a:pt x="74" y="320"/>
                    </a:cubicBezTo>
                    <a:cubicBezTo>
                      <a:pt x="74" y="320"/>
                      <a:pt x="74" y="320"/>
                      <a:pt x="74" y="320"/>
                    </a:cubicBezTo>
                    <a:cubicBezTo>
                      <a:pt x="74" y="320"/>
                      <a:pt x="73" y="319"/>
                      <a:pt x="73" y="318"/>
                    </a:cubicBezTo>
                    <a:cubicBezTo>
                      <a:pt x="73" y="318"/>
                      <a:pt x="73" y="318"/>
                      <a:pt x="73" y="318"/>
                    </a:cubicBezTo>
                    <a:cubicBezTo>
                      <a:pt x="72" y="317"/>
                      <a:pt x="72" y="317"/>
                      <a:pt x="71" y="316"/>
                    </a:cubicBezTo>
                    <a:cubicBezTo>
                      <a:pt x="71" y="316"/>
                      <a:pt x="71" y="316"/>
                      <a:pt x="71" y="316"/>
                    </a:cubicBezTo>
                    <a:cubicBezTo>
                      <a:pt x="71" y="315"/>
                      <a:pt x="70" y="314"/>
                      <a:pt x="70" y="313"/>
                    </a:cubicBezTo>
                    <a:cubicBezTo>
                      <a:pt x="70" y="313"/>
                      <a:pt x="70" y="313"/>
                      <a:pt x="70" y="313"/>
                    </a:cubicBezTo>
                    <a:cubicBezTo>
                      <a:pt x="69" y="312"/>
                      <a:pt x="69" y="311"/>
                      <a:pt x="68" y="310"/>
                    </a:cubicBezTo>
                    <a:cubicBezTo>
                      <a:pt x="68" y="310"/>
                      <a:pt x="68" y="310"/>
                      <a:pt x="68" y="310"/>
                    </a:cubicBezTo>
                    <a:cubicBezTo>
                      <a:pt x="68" y="309"/>
                      <a:pt x="67" y="308"/>
                      <a:pt x="67" y="306"/>
                    </a:cubicBezTo>
                    <a:cubicBezTo>
                      <a:pt x="67" y="306"/>
                      <a:pt x="67" y="306"/>
                      <a:pt x="67" y="306"/>
                    </a:cubicBezTo>
                    <a:cubicBezTo>
                      <a:pt x="64" y="298"/>
                      <a:pt x="68" y="288"/>
                      <a:pt x="66" y="275"/>
                    </a:cubicBezTo>
                    <a:cubicBezTo>
                      <a:pt x="66" y="275"/>
                      <a:pt x="66" y="275"/>
                      <a:pt x="66" y="275"/>
                    </a:cubicBezTo>
                    <a:cubicBezTo>
                      <a:pt x="66" y="274"/>
                      <a:pt x="65" y="272"/>
                      <a:pt x="65" y="271"/>
                    </a:cubicBezTo>
                    <a:cubicBezTo>
                      <a:pt x="65" y="270"/>
                      <a:pt x="65" y="270"/>
                      <a:pt x="65" y="270"/>
                    </a:cubicBezTo>
                    <a:cubicBezTo>
                      <a:pt x="65" y="268"/>
                      <a:pt x="64" y="267"/>
                      <a:pt x="64" y="266"/>
                    </a:cubicBezTo>
                    <a:cubicBezTo>
                      <a:pt x="64" y="265"/>
                      <a:pt x="64" y="264"/>
                      <a:pt x="64" y="264"/>
                    </a:cubicBezTo>
                    <a:cubicBezTo>
                      <a:pt x="64" y="263"/>
                      <a:pt x="63" y="261"/>
                      <a:pt x="63" y="260"/>
                    </a:cubicBezTo>
                    <a:cubicBezTo>
                      <a:pt x="63" y="259"/>
                      <a:pt x="63" y="259"/>
                      <a:pt x="63" y="258"/>
                    </a:cubicBezTo>
                    <a:cubicBezTo>
                      <a:pt x="63" y="257"/>
                      <a:pt x="62" y="255"/>
                      <a:pt x="62" y="254"/>
                    </a:cubicBezTo>
                    <a:cubicBezTo>
                      <a:pt x="62" y="253"/>
                      <a:pt x="62" y="252"/>
                      <a:pt x="62" y="252"/>
                    </a:cubicBezTo>
                    <a:cubicBezTo>
                      <a:pt x="62" y="250"/>
                      <a:pt x="62" y="249"/>
                      <a:pt x="61" y="248"/>
                    </a:cubicBezTo>
                    <a:cubicBezTo>
                      <a:pt x="61" y="247"/>
                      <a:pt x="61" y="246"/>
                      <a:pt x="61" y="245"/>
                    </a:cubicBezTo>
                    <a:cubicBezTo>
                      <a:pt x="61" y="244"/>
                      <a:pt x="61" y="243"/>
                      <a:pt x="61" y="242"/>
                    </a:cubicBezTo>
                    <a:cubicBezTo>
                      <a:pt x="60" y="241"/>
                      <a:pt x="60" y="240"/>
                      <a:pt x="60" y="239"/>
                    </a:cubicBezTo>
                    <a:cubicBezTo>
                      <a:pt x="60" y="237"/>
                      <a:pt x="60" y="236"/>
                      <a:pt x="60" y="235"/>
                    </a:cubicBezTo>
                    <a:cubicBezTo>
                      <a:pt x="60" y="234"/>
                      <a:pt x="60" y="233"/>
                      <a:pt x="60" y="232"/>
                    </a:cubicBezTo>
                    <a:cubicBezTo>
                      <a:pt x="59" y="231"/>
                      <a:pt x="59" y="229"/>
                      <a:pt x="59" y="228"/>
                    </a:cubicBezTo>
                    <a:cubicBezTo>
                      <a:pt x="59" y="227"/>
                      <a:pt x="59" y="226"/>
                      <a:pt x="59" y="225"/>
                    </a:cubicBezTo>
                    <a:cubicBezTo>
                      <a:pt x="59" y="224"/>
                      <a:pt x="59" y="222"/>
                      <a:pt x="59" y="221"/>
                    </a:cubicBezTo>
                    <a:cubicBezTo>
                      <a:pt x="59" y="220"/>
                      <a:pt x="58" y="219"/>
                      <a:pt x="58" y="218"/>
                    </a:cubicBezTo>
                    <a:cubicBezTo>
                      <a:pt x="58" y="216"/>
                      <a:pt x="58" y="215"/>
                      <a:pt x="58" y="214"/>
                    </a:cubicBezTo>
                    <a:cubicBezTo>
                      <a:pt x="58" y="213"/>
                      <a:pt x="58" y="211"/>
                      <a:pt x="58" y="210"/>
                    </a:cubicBezTo>
                    <a:cubicBezTo>
                      <a:pt x="58" y="209"/>
                      <a:pt x="58" y="208"/>
                      <a:pt x="58" y="207"/>
                    </a:cubicBezTo>
                    <a:cubicBezTo>
                      <a:pt x="58" y="205"/>
                      <a:pt x="57" y="204"/>
                      <a:pt x="57" y="203"/>
                    </a:cubicBezTo>
                    <a:cubicBezTo>
                      <a:pt x="57" y="202"/>
                      <a:pt x="57" y="200"/>
                      <a:pt x="57" y="199"/>
                    </a:cubicBezTo>
                    <a:cubicBezTo>
                      <a:pt x="57" y="198"/>
                      <a:pt x="57" y="196"/>
                      <a:pt x="57" y="195"/>
                    </a:cubicBezTo>
                    <a:cubicBezTo>
                      <a:pt x="57" y="194"/>
                      <a:pt x="57" y="193"/>
                      <a:pt x="57" y="192"/>
                    </a:cubicBezTo>
                    <a:cubicBezTo>
                      <a:pt x="57" y="190"/>
                      <a:pt x="57" y="189"/>
                      <a:pt x="57" y="187"/>
                    </a:cubicBezTo>
                    <a:cubicBezTo>
                      <a:pt x="57" y="186"/>
                      <a:pt x="57" y="185"/>
                      <a:pt x="57" y="184"/>
                    </a:cubicBezTo>
                    <a:cubicBezTo>
                      <a:pt x="57" y="182"/>
                      <a:pt x="57" y="180"/>
                      <a:pt x="57" y="179"/>
                    </a:cubicBezTo>
                    <a:cubicBezTo>
                      <a:pt x="57" y="178"/>
                      <a:pt x="57" y="177"/>
                      <a:pt x="57" y="176"/>
                    </a:cubicBezTo>
                    <a:cubicBezTo>
                      <a:pt x="57" y="173"/>
                      <a:pt x="57" y="171"/>
                      <a:pt x="57" y="168"/>
                    </a:cubicBezTo>
                    <a:cubicBezTo>
                      <a:pt x="57" y="93"/>
                      <a:pt x="60" y="30"/>
                      <a:pt x="76" y="14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6" y="4"/>
                      <a:pt x="58" y="0"/>
                      <a:pt x="43" y="2"/>
                    </a:cubicBezTo>
                    <a:cubicBezTo>
                      <a:pt x="20" y="4"/>
                      <a:pt x="9" y="13"/>
                      <a:pt x="9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22" y="45"/>
                      <a:pt x="31" y="102"/>
                      <a:pt x="31" y="168"/>
                    </a:cubicBezTo>
                    <a:cubicBezTo>
                      <a:pt x="31" y="249"/>
                      <a:pt x="17" y="316"/>
                      <a:pt x="0" y="325"/>
                    </a:cubicBezTo>
                    <a:cubicBezTo>
                      <a:pt x="0" y="326"/>
                      <a:pt x="0" y="326"/>
                      <a:pt x="0" y="326"/>
                    </a:cubicBezTo>
                    <a:cubicBezTo>
                      <a:pt x="10" y="320"/>
                      <a:pt x="24" y="317"/>
                      <a:pt x="40" y="317"/>
                    </a:cubicBezTo>
                    <a:cubicBezTo>
                      <a:pt x="56" y="317"/>
                      <a:pt x="70" y="321"/>
                      <a:pt x="81" y="326"/>
                    </a:cubicBezTo>
                    <a:cubicBezTo>
                      <a:pt x="81" y="326"/>
                      <a:pt x="81" y="326"/>
                      <a:pt x="81" y="326"/>
                    </a:cubicBezTo>
                    <a:cubicBezTo>
                      <a:pt x="80" y="326"/>
                      <a:pt x="80" y="325"/>
                      <a:pt x="79" y="325"/>
                    </a:cubicBezTo>
                    <a:cubicBezTo>
                      <a:pt x="79" y="325"/>
                      <a:pt x="79" y="325"/>
                      <a:pt x="79" y="325"/>
                    </a:cubicBezTo>
                    <a:close/>
                  </a:path>
                </a:pathLst>
              </a:custGeom>
              <a:solidFill>
                <a:srgbClr val="FAC0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915" name="Freeform 2365"/>
              <p:cNvSpPr>
                <a:spLocks noEditPoints="1"/>
              </p:cNvSpPr>
              <p:nvPr/>
            </p:nvSpPr>
            <p:spPr bwMode="auto">
              <a:xfrm>
                <a:off x="2358301" y="3500438"/>
                <a:ext cx="606798" cy="1164203"/>
              </a:xfrm>
              <a:custGeom>
                <a:avLst/>
                <a:gdLst>
                  <a:gd name="T0" fmla="*/ 1024 w 86"/>
                  <a:gd name="T1" fmla="*/ 4268 h 326"/>
                  <a:gd name="T2" fmla="*/ 998 w 86"/>
                  <a:gd name="T3" fmla="*/ 4244 h 326"/>
                  <a:gd name="T4" fmla="*/ 975 w 86"/>
                  <a:gd name="T5" fmla="*/ 4218 h 326"/>
                  <a:gd name="T6" fmla="*/ 958 w 86"/>
                  <a:gd name="T7" fmla="*/ 4190 h 326"/>
                  <a:gd name="T8" fmla="*/ 937 w 86"/>
                  <a:gd name="T9" fmla="*/ 4162 h 326"/>
                  <a:gd name="T10" fmla="*/ 918 w 86"/>
                  <a:gd name="T11" fmla="*/ 4122 h 326"/>
                  <a:gd name="T12" fmla="*/ 897 w 86"/>
                  <a:gd name="T13" fmla="*/ 4084 h 326"/>
                  <a:gd name="T14" fmla="*/ 880 w 86"/>
                  <a:gd name="T15" fmla="*/ 4034 h 326"/>
                  <a:gd name="T16" fmla="*/ 869 w 86"/>
                  <a:gd name="T17" fmla="*/ 3626 h 326"/>
                  <a:gd name="T18" fmla="*/ 852 w 86"/>
                  <a:gd name="T19" fmla="*/ 3571 h 326"/>
                  <a:gd name="T20" fmla="*/ 840 w 86"/>
                  <a:gd name="T21" fmla="*/ 3503 h 326"/>
                  <a:gd name="T22" fmla="*/ 831 w 86"/>
                  <a:gd name="T23" fmla="*/ 3425 h 326"/>
                  <a:gd name="T24" fmla="*/ 814 w 86"/>
                  <a:gd name="T25" fmla="*/ 3347 h 326"/>
                  <a:gd name="T26" fmla="*/ 803 w 86"/>
                  <a:gd name="T27" fmla="*/ 3269 h 326"/>
                  <a:gd name="T28" fmla="*/ 803 w 86"/>
                  <a:gd name="T29" fmla="*/ 3191 h 326"/>
                  <a:gd name="T30" fmla="*/ 791 w 86"/>
                  <a:gd name="T31" fmla="*/ 3097 h 326"/>
                  <a:gd name="T32" fmla="*/ 774 w 86"/>
                  <a:gd name="T33" fmla="*/ 3007 h 326"/>
                  <a:gd name="T34" fmla="*/ 774 w 86"/>
                  <a:gd name="T35" fmla="*/ 2912 h 326"/>
                  <a:gd name="T36" fmla="*/ 762 w 86"/>
                  <a:gd name="T37" fmla="*/ 2818 h 326"/>
                  <a:gd name="T38" fmla="*/ 762 w 86"/>
                  <a:gd name="T39" fmla="*/ 2728 h 326"/>
                  <a:gd name="T40" fmla="*/ 753 w 86"/>
                  <a:gd name="T41" fmla="*/ 2622 h 326"/>
                  <a:gd name="T42" fmla="*/ 753 w 86"/>
                  <a:gd name="T43" fmla="*/ 2527 h 326"/>
                  <a:gd name="T44" fmla="*/ 753 w 86"/>
                  <a:gd name="T45" fmla="*/ 2426 h 326"/>
                  <a:gd name="T46" fmla="*/ 753 w 86"/>
                  <a:gd name="T47" fmla="*/ 2322 h 326"/>
                  <a:gd name="T48" fmla="*/ 998 w 86"/>
                  <a:gd name="T49" fmla="*/ 184 h 326"/>
                  <a:gd name="T50" fmla="*/ 562 w 86"/>
                  <a:gd name="T51" fmla="*/ 28 h 326"/>
                  <a:gd name="T52" fmla="*/ 118 w 86"/>
                  <a:gd name="T53" fmla="*/ 291 h 326"/>
                  <a:gd name="T54" fmla="*/ 0 w 86"/>
                  <a:gd name="T55" fmla="*/ 4285 h 326"/>
                  <a:gd name="T56" fmla="*/ 524 w 86"/>
                  <a:gd name="T57" fmla="*/ 4178 h 326"/>
                  <a:gd name="T58" fmla="*/ 1065 w 86"/>
                  <a:gd name="T59" fmla="*/ 4296 h 326"/>
                  <a:gd name="T60" fmla="*/ 1036 w 86"/>
                  <a:gd name="T61" fmla="*/ 4285 h 326"/>
                  <a:gd name="T62" fmla="*/ 340 w 86"/>
                  <a:gd name="T63" fmla="*/ 541 h 326"/>
                  <a:gd name="T64" fmla="*/ 578 w 86"/>
                  <a:gd name="T65" fmla="*/ 144 h 326"/>
                  <a:gd name="T66" fmla="*/ 831 w 86"/>
                  <a:gd name="T67" fmla="*/ 222 h 326"/>
                  <a:gd name="T68" fmla="*/ 500 w 86"/>
                  <a:gd name="T69" fmla="*/ 1557 h 326"/>
                  <a:gd name="T70" fmla="*/ 590 w 86"/>
                  <a:gd name="T71" fmla="*/ 4055 h 326"/>
                  <a:gd name="T72" fmla="*/ 524 w 86"/>
                  <a:gd name="T73" fmla="*/ 2253 h 326"/>
                  <a:gd name="T74" fmla="*/ 524 w 86"/>
                  <a:gd name="T75" fmla="*/ 2343 h 326"/>
                  <a:gd name="T76" fmla="*/ 524 w 86"/>
                  <a:gd name="T77" fmla="*/ 2527 h 326"/>
                  <a:gd name="T78" fmla="*/ 524 w 86"/>
                  <a:gd name="T79" fmla="*/ 2671 h 326"/>
                  <a:gd name="T80" fmla="*/ 541 w 86"/>
                  <a:gd name="T81" fmla="*/ 2778 h 326"/>
                  <a:gd name="T82" fmla="*/ 541 w 86"/>
                  <a:gd name="T83" fmla="*/ 2884 h 326"/>
                  <a:gd name="T84" fmla="*/ 552 w 86"/>
                  <a:gd name="T85" fmla="*/ 2962 h 326"/>
                  <a:gd name="T86" fmla="*/ 562 w 86"/>
                  <a:gd name="T87" fmla="*/ 3068 h 326"/>
                  <a:gd name="T88" fmla="*/ 562 w 86"/>
                  <a:gd name="T89" fmla="*/ 3163 h 326"/>
                  <a:gd name="T90" fmla="*/ 590 w 86"/>
                  <a:gd name="T91" fmla="*/ 3293 h 326"/>
                  <a:gd name="T92" fmla="*/ 590 w 86"/>
                  <a:gd name="T93" fmla="*/ 3359 h 326"/>
                  <a:gd name="T94" fmla="*/ 618 w 86"/>
                  <a:gd name="T95" fmla="*/ 3493 h 326"/>
                  <a:gd name="T96" fmla="*/ 630 w 86"/>
                  <a:gd name="T97" fmla="*/ 3571 h 326"/>
                  <a:gd name="T98" fmla="*/ 647 w 86"/>
                  <a:gd name="T99" fmla="*/ 3649 h 326"/>
                  <a:gd name="T100" fmla="*/ 668 w 86"/>
                  <a:gd name="T101" fmla="*/ 4072 h 32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"/>
                  <a:gd name="T154" fmla="*/ 0 h 326"/>
                  <a:gd name="T155" fmla="*/ 86 w 86"/>
                  <a:gd name="T156" fmla="*/ 326 h 32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" h="326">
                    <a:moveTo>
                      <a:pt x="79" y="325"/>
                    </a:moveTo>
                    <a:cubicBezTo>
                      <a:pt x="78" y="324"/>
                      <a:pt x="78" y="324"/>
                      <a:pt x="78" y="324"/>
                    </a:cubicBezTo>
                    <a:cubicBezTo>
                      <a:pt x="78" y="324"/>
                      <a:pt x="78" y="324"/>
                      <a:pt x="78" y="324"/>
                    </a:cubicBezTo>
                    <a:cubicBezTo>
                      <a:pt x="77" y="323"/>
                      <a:pt x="76" y="323"/>
                      <a:pt x="76" y="322"/>
                    </a:cubicBezTo>
                    <a:cubicBezTo>
                      <a:pt x="76" y="322"/>
                      <a:pt x="76" y="322"/>
                      <a:pt x="76" y="322"/>
                    </a:cubicBezTo>
                    <a:cubicBezTo>
                      <a:pt x="75" y="322"/>
                      <a:pt x="75" y="321"/>
                      <a:pt x="74" y="320"/>
                    </a:cubicBezTo>
                    <a:cubicBezTo>
                      <a:pt x="74" y="320"/>
                      <a:pt x="74" y="320"/>
                      <a:pt x="74" y="320"/>
                    </a:cubicBezTo>
                    <a:cubicBezTo>
                      <a:pt x="74" y="320"/>
                      <a:pt x="73" y="319"/>
                      <a:pt x="73" y="318"/>
                    </a:cubicBezTo>
                    <a:cubicBezTo>
                      <a:pt x="73" y="318"/>
                      <a:pt x="73" y="318"/>
                      <a:pt x="73" y="318"/>
                    </a:cubicBezTo>
                    <a:cubicBezTo>
                      <a:pt x="72" y="317"/>
                      <a:pt x="72" y="317"/>
                      <a:pt x="71" y="316"/>
                    </a:cubicBezTo>
                    <a:cubicBezTo>
                      <a:pt x="71" y="316"/>
                      <a:pt x="71" y="316"/>
                      <a:pt x="71" y="316"/>
                    </a:cubicBezTo>
                    <a:cubicBezTo>
                      <a:pt x="71" y="315"/>
                      <a:pt x="70" y="314"/>
                      <a:pt x="70" y="313"/>
                    </a:cubicBezTo>
                    <a:cubicBezTo>
                      <a:pt x="70" y="313"/>
                      <a:pt x="70" y="313"/>
                      <a:pt x="70" y="313"/>
                    </a:cubicBezTo>
                    <a:cubicBezTo>
                      <a:pt x="69" y="312"/>
                      <a:pt x="69" y="311"/>
                      <a:pt x="68" y="310"/>
                    </a:cubicBezTo>
                    <a:cubicBezTo>
                      <a:pt x="68" y="310"/>
                      <a:pt x="68" y="310"/>
                      <a:pt x="68" y="310"/>
                    </a:cubicBezTo>
                    <a:cubicBezTo>
                      <a:pt x="68" y="309"/>
                      <a:pt x="67" y="308"/>
                      <a:pt x="67" y="306"/>
                    </a:cubicBezTo>
                    <a:cubicBezTo>
                      <a:pt x="67" y="306"/>
                      <a:pt x="67" y="306"/>
                      <a:pt x="67" y="306"/>
                    </a:cubicBezTo>
                    <a:cubicBezTo>
                      <a:pt x="64" y="298"/>
                      <a:pt x="68" y="288"/>
                      <a:pt x="66" y="275"/>
                    </a:cubicBezTo>
                    <a:cubicBezTo>
                      <a:pt x="66" y="275"/>
                      <a:pt x="66" y="275"/>
                      <a:pt x="66" y="275"/>
                    </a:cubicBezTo>
                    <a:cubicBezTo>
                      <a:pt x="66" y="274"/>
                      <a:pt x="65" y="272"/>
                      <a:pt x="65" y="271"/>
                    </a:cubicBezTo>
                    <a:cubicBezTo>
                      <a:pt x="65" y="270"/>
                      <a:pt x="65" y="270"/>
                      <a:pt x="65" y="270"/>
                    </a:cubicBezTo>
                    <a:cubicBezTo>
                      <a:pt x="65" y="268"/>
                      <a:pt x="64" y="267"/>
                      <a:pt x="64" y="266"/>
                    </a:cubicBezTo>
                    <a:cubicBezTo>
                      <a:pt x="64" y="265"/>
                      <a:pt x="64" y="264"/>
                      <a:pt x="64" y="264"/>
                    </a:cubicBezTo>
                    <a:cubicBezTo>
                      <a:pt x="64" y="263"/>
                      <a:pt x="63" y="261"/>
                      <a:pt x="63" y="260"/>
                    </a:cubicBezTo>
                    <a:cubicBezTo>
                      <a:pt x="63" y="259"/>
                      <a:pt x="63" y="259"/>
                      <a:pt x="63" y="258"/>
                    </a:cubicBezTo>
                    <a:cubicBezTo>
                      <a:pt x="63" y="257"/>
                      <a:pt x="62" y="255"/>
                      <a:pt x="62" y="254"/>
                    </a:cubicBezTo>
                    <a:cubicBezTo>
                      <a:pt x="62" y="253"/>
                      <a:pt x="62" y="252"/>
                      <a:pt x="62" y="252"/>
                    </a:cubicBezTo>
                    <a:cubicBezTo>
                      <a:pt x="62" y="250"/>
                      <a:pt x="62" y="249"/>
                      <a:pt x="61" y="248"/>
                    </a:cubicBezTo>
                    <a:cubicBezTo>
                      <a:pt x="61" y="247"/>
                      <a:pt x="61" y="246"/>
                      <a:pt x="61" y="245"/>
                    </a:cubicBezTo>
                    <a:cubicBezTo>
                      <a:pt x="61" y="244"/>
                      <a:pt x="61" y="243"/>
                      <a:pt x="61" y="242"/>
                    </a:cubicBezTo>
                    <a:cubicBezTo>
                      <a:pt x="60" y="241"/>
                      <a:pt x="60" y="240"/>
                      <a:pt x="60" y="239"/>
                    </a:cubicBezTo>
                    <a:cubicBezTo>
                      <a:pt x="60" y="237"/>
                      <a:pt x="60" y="236"/>
                      <a:pt x="60" y="235"/>
                    </a:cubicBezTo>
                    <a:cubicBezTo>
                      <a:pt x="60" y="234"/>
                      <a:pt x="60" y="233"/>
                      <a:pt x="60" y="232"/>
                    </a:cubicBezTo>
                    <a:cubicBezTo>
                      <a:pt x="59" y="231"/>
                      <a:pt x="59" y="229"/>
                      <a:pt x="59" y="228"/>
                    </a:cubicBezTo>
                    <a:cubicBezTo>
                      <a:pt x="59" y="227"/>
                      <a:pt x="59" y="226"/>
                      <a:pt x="59" y="225"/>
                    </a:cubicBezTo>
                    <a:cubicBezTo>
                      <a:pt x="59" y="224"/>
                      <a:pt x="59" y="222"/>
                      <a:pt x="59" y="221"/>
                    </a:cubicBezTo>
                    <a:cubicBezTo>
                      <a:pt x="59" y="220"/>
                      <a:pt x="58" y="219"/>
                      <a:pt x="58" y="218"/>
                    </a:cubicBezTo>
                    <a:cubicBezTo>
                      <a:pt x="58" y="216"/>
                      <a:pt x="58" y="215"/>
                      <a:pt x="58" y="214"/>
                    </a:cubicBezTo>
                    <a:cubicBezTo>
                      <a:pt x="58" y="213"/>
                      <a:pt x="58" y="211"/>
                      <a:pt x="58" y="210"/>
                    </a:cubicBezTo>
                    <a:cubicBezTo>
                      <a:pt x="58" y="209"/>
                      <a:pt x="58" y="208"/>
                      <a:pt x="58" y="207"/>
                    </a:cubicBezTo>
                    <a:cubicBezTo>
                      <a:pt x="58" y="205"/>
                      <a:pt x="57" y="204"/>
                      <a:pt x="57" y="203"/>
                    </a:cubicBezTo>
                    <a:cubicBezTo>
                      <a:pt x="57" y="202"/>
                      <a:pt x="57" y="200"/>
                      <a:pt x="57" y="199"/>
                    </a:cubicBezTo>
                    <a:cubicBezTo>
                      <a:pt x="57" y="198"/>
                      <a:pt x="57" y="196"/>
                      <a:pt x="57" y="195"/>
                    </a:cubicBezTo>
                    <a:cubicBezTo>
                      <a:pt x="57" y="194"/>
                      <a:pt x="57" y="193"/>
                      <a:pt x="57" y="192"/>
                    </a:cubicBezTo>
                    <a:cubicBezTo>
                      <a:pt x="57" y="190"/>
                      <a:pt x="57" y="189"/>
                      <a:pt x="57" y="187"/>
                    </a:cubicBezTo>
                    <a:cubicBezTo>
                      <a:pt x="57" y="186"/>
                      <a:pt x="57" y="185"/>
                      <a:pt x="57" y="184"/>
                    </a:cubicBezTo>
                    <a:cubicBezTo>
                      <a:pt x="57" y="182"/>
                      <a:pt x="57" y="180"/>
                      <a:pt x="57" y="179"/>
                    </a:cubicBezTo>
                    <a:cubicBezTo>
                      <a:pt x="57" y="178"/>
                      <a:pt x="57" y="177"/>
                      <a:pt x="57" y="176"/>
                    </a:cubicBezTo>
                    <a:cubicBezTo>
                      <a:pt x="57" y="173"/>
                      <a:pt x="57" y="171"/>
                      <a:pt x="57" y="168"/>
                    </a:cubicBezTo>
                    <a:cubicBezTo>
                      <a:pt x="57" y="93"/>
                      <a:pt x="60" y="30"/>
                      <a:pt x="76" y="14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6" y="4"/>
                      <a:pt x="58" y="0"/>
                      <a:pt x="43" y="2"/>
                    </a:cubicBezTo>
                    <a:cubicBezTo>
                      <a:pt x="20" y="4"/>
                      <a:pt x="9" y="13"/>
                      <a:pt x="9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22" y="45"/>
                      <a:pt x="26" y="102"/>
                      <a:pt x="26" y="168"/>
                    </a:cubicBezTo>
                    <a:cubicBezTo>
                      <a:pt x="26" y="249"/>
                      <a:pt x="17" y="316"/>
                      <a:pt x="0" y="325"/>
                    </a:cubicBezTo>
                    <a:cubicBezTo>
                      <a:pt x="0" y="326"/>
                      <a:pt x="0" y="326"/>
                      <a:pt x="0" y="326"/>
                    </a:cubicBezTo>
                    <a:cubicBezTo>
                      <a:pt x="10" y="320"/>
                      <a:pt x="24" y="317"/>
                      <a:pt x="40" y="317"/>
                    </a:cubicBezTo>
                    <a:cubicBezTo>
                      <a:pt x="56" y="317"/>
                      <a:pt x="70" y="321"/>
                      <a:pt x="81" y="326"/>
                    </a:cubicBezTo>
                    <a:cubicBezTo>
                      <a:pt x="81" y="326"/>
                      <a:pt x="81" y="326"/>
                      <a:pt x="81" y="326"/>
                    </a:cubicBezTo>
                    <a:cubicBezTo>
                      <a:pt x="80" y="326"/>
                      <a:pt x="80" y="325"/>
                      <a:pt x="79" y="325"/>
                    </a:cubicBezTo>
                    <a:cubicBezTo>
                      <a:pt x="79" y="325"/>
                      <a:pt x="79" y="325"/>
                      <a:pt x="79" y="325"/>
                    </a:cubicBezTo>
                    <a:close/>
                    <a:moveTo>
                      <a:pt x="38" y="118"/>
                    </a:moveTo>
                    <a:cubicBezTo>
                      <a:pt x="36" y="88"/>
                      <a:pt x="31" y="61"/>
                      <a:pt x="26" y="41"/>
                    </a:cubicBezTo>
                    <a:cubicBezTo>
                      <a:pt x="23" y="33"/>
                      <a:pt x="22" y="15"/>
                      <a:pt x="34" y="12"/>
                    </a:cubicBezTo>
                    <a:cubicBezTo>
                      <a:pt x="37" y="12"/>
                      <a:pt x="40" y="12"/>
                      <a:pt x="44" y="11"/>
                    </a:cubicBezTo>
                    <a:cubicBezTo>
                      <a:pt x="50" y="11"/>
                      <a:pt x="55" y="10"/>
                      <a:pt x="60" y="11"/>
                    </a:cubicBezTo>
                    <a:cubicBezTo>
                      <a:pt x="64" y="11"/>
                      <a:pt x="64" y="15"/>
                      <a:pt x="63" y="17"/>
                    </a:cubicBezTo>
                    <a:cubicBezTo>
                      <a:pt x="51" y="38"/>
                      <a:pt x="44" y="77"/>
                      <a:pt x="41" y="119"/>
                    </a:cubicBezTo>
                    <a:cubicBezTo>
                      <a:pt x="40" y="135"/>
                      <a:pt x="39" y="133"/>
                      <a:pt x="38" y="118"/>
                    </a:cubicBezTo>
                    <a:close/>
                    <a:moveTo>
                      <a:pt x="51" y="309"/>
                    </a:moveTo>
                    <a:cubicBezTo>
                      <a:pt x="49" y="309"/>
                      <a:pt x="47" y="309"/>
                      <a:pt x="45" y="308"/>
                    </a:cubicBezTo>
                    <a:cubicBezTo>
                      <a:pt x="33" y="306"/>
                      <a:pt x="26" y="298"/>
                      <a:pt x="31" y="272"/>
                    </a:cubicBezTo>
                    <a:cubicBezTo>
                      <a:pt x="37" y="243"/>
                      <a:pt x="40" y="206"/>
                      <a:pt x="40" y="171"/>
                    </a:cubicBezTo>
                    <a:cubicBezTo>
                      <a:pt x="40" y="173"/>
                      <a:pt x="40" y="176"/>
                      <a:pt x="40" y="176"/>
                    </a:cubicBezTo>
                    <a:cubicBezTo>
                      <a:pt x="40" y="178"/>
                      <a:pt x="40" y="178"/>
                      <a:pt x="40" y="178"/>
                    </a:cubicBezTo>
                    <a:cubicBezTo>
                      <a:pt x="40" y="184"/>
                      <a:pt x="40" y="184"/>
                      <a:pt x="40" y="184"/>
                    </a:cubicBezTo>
                    <a:cubicBezTo>
                      <a:pt x="40" y="192"/>
                      <a:pt x="40" y="192"/>
                      <a:pt x="40" y="192"/>
                    </a:cubicBezTo>
                    <a:cubicBezTo>
                      <a:pt x="40" y="200"/>
                      <a:pt x="40" y="200"/>
                      <a:pt x="40" y="200"/>
                    </a:cubicBezTo>
                    <a:cubicBezTo>
                      <a:pt x="40" y="203"/>
                      <a:pt x="40" y="203"/>
                      <a:pt x="40" y="203"/>
                    </a:cubicBezTo>
                    <a:cubicBezTo>
                      <a:pt x="41" y="207"/>
                      <a:pt x="41" y="207"/>
                      <a:pt x="41" y="207"/>
                    </a:cubicBezTo>
                    <a:cubicBezTo>
                      <a:pt x="41" y="211"/>
                      <a:pt x="41" y="211"/>
                      <a:pt x="41" y="211"/>
                    </a:cubicBezTo>
                    <a:cubicBezTo>
                      <a:pt x="41" y="215"/>
                      <a:pt x="41" y="215"/>
                      <a:pt x="41" y="215"/>
                    </a:cubicBezTo>
                    <a:cubicBezTo>
                      <a:pt x="41" y="219"/>
                      <a:pt x="41" y="219"/>
                      <a:pt x="41" y="219"/>
                    </a:cubicBezTo>
                    <a:cubicBezTo>
                      <a:pt x="42" y="222"/>
                      <a:pt x="42" y="222"/>
                      <a:pt x="42" y="222"/>
                    </a:cubicBezTo>
                    <a:cubicBezTo>
                      <a:pt x="42" y="225"/>
                      <a:pt x="42" y="225"/>
                      <a:pt x="42" y="225"/>
                    </a:cubicBezTo>
                    <a:cubicBezTo>
                      <a:pt x="42" y="229"/>
                      <a:pt x="42" y="229"/>
                      <a:pt x="42" y="229"/>
                    </a:cubicBezTo>
                    <a:cubicBezTo>
                      <a:pt x="43" y="233"/>
                      <a:pt x="43" y="233"/>
                      <a:pt x="43" y="233"/>
                    </a:cubicBezTo>
                    <a:cubicBezTo>
                      <a:pt x="43" y="236"/>
                      <a:pt x="43" y="236"/>
                      <a:pt x="43" y="236"/>
                    </a:cubicBezTo>
                    <a:cubicBezTo>
                      <a:pt x="43" y="240"/>
                      <a:pt x="43" y="240"/>
                      <a:pt x="43" y="240"/>
                    </a:cubicBezTo>
                    <a:cubicBezTo>
                      <a:pt x="44" y="246"/>
                      <a:pt x="44" y="246"/>
                      <a:pt x="44" y="246"/>
                    </a:cubicBezTo>
                    <a:cubicBezTo>
                      <a:pt x="45" y="250"/>
                      <a:pt x="45" y="250"/>
                      <a:pt x="45" y="250"/>
                    </a:cubicBezTo>
                    <a:cubicBezTo>
                      <a:pt x="45" y="253"/>
                      <a:pt x="45" y="253"/>
                      <a:pt x="45" y="253"/>
                    </a:cubicBezTo>
                    <a:cubicBezTo>
                      <a:pt x="45" y="255"/>
                      <a:pt x="45" y="255"/>
                      <a:pt x="45" y="255"/>
                    </a:cubicBezTo>
                    <a:cubicBezTo>
                      <a:pt x="46" y="259"/>
                      <a:pt x="46" y="259"/>
                      <a:pt x="46" y="259"/>
                    </a:cubicBezTo>
                    <a:cubicBezTo>
                      <a:pt x="47" y="265"/>
                      <a:pt x="47" y="265"/>
                      <a:pt x="47" y="265"/>
                    </a:cubicBezTo>
                    <a:cubicBezTo>
                      <a:pt x="47" y="267"/>
                      <a:pt x="47" y="267"/>
                      <a:pt x="47" y="267"/>
                    </a:cubicBezTo>
                    <a:cubicBezTo>
                      <a:pt x="48" y="271"/>
                      <a:pt x="48" y="271"/>
                      <a:pt x="48" y="271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48" y="273"/>
                      <a:pt x="49" y="277"/>
                      <a:pt x="49" y="277"/>
                    </a:cubicBezTo>
                    <a:cubicBezTo>
                      <a:pt x="51" y="287"/>
                      <a:pt x="54" y="296"/>
                      <a:pt x="56" y="304"/>
                    </a:cubicBezTo>
                    <a:cubicBezTo>
                      <a:pt x="57" y="306"/>
                      <a:pt x="54" y="309"/>
                      <a:pt x="51" y="309"/>
                    </a:cubicBezTo>
                    <a:close/>
                  </a:path>
                </a:pathLst>
              </a:custGeom>
              <a:solidFill>
                <a:srgbClr val="EA8B00"/>
              </a:solidFill>
              <a:ln w="9525">
                <a:solidFill>
                  <a:srgbClr val="EA8B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 dirty="0"/>
              </a:p>
            </p:txBody>
          </p:sp>
          <p:sp>
            <p:nvSpPr>
              <p:cNvPr id="92238" name="Freeform 2366"/>
              <p:cNvSpPr>
                <a:spLocks/>
              </p:cNvSpPr>
              <p:nvPr/>
            </p:nvSpPr>
            <p:spPr bwMode="auto">
              <a:xfrm>
                <a:off x="2651394" y="3550363"/>
                <a:ext cx="161366" cy="143722"/>
              </a:xfrm>
              <a:custGeom>
                <a:avLst/>
                <a:gdLst>
                  <a:gd name="T0" fmla="*/ 0 w 23"/>
                  <a:gd name="T1" fmla="*/ 2147483647 h 40"/>
                  <a:gd name="T2" fmla="*/ 2147483647 w 23"/>
                  <a:gd name="T3" fmla="*/ 2147483647 h 40"/>
                  <a:gd name="T4" fmla="*/ 2147483647 w 23"/>
                  <a:gd name="T5" fmla="*/ 2147483647 h 40"/>
                  <a:gd name="T6" fmla="*/ 2147483647 w 23"/>
                  <a:gd name="T7" fmla="*/ 2147483647 h 40"/>
                  <a:gd name="T8" fmla="*/ 0 w 23"/>
                  <a:gd name="T9" fmla="*/ 2147483647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40"/>
                  <a:gd name="T17" fmla="*/ 23 w 23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40">
                    <a:moveTo>
                      <a:pt x="0" y="4"/>
                    </a:moveTo>
                    <a:cubicBezTo>
                      <a:pt x="10" y="3"/>
                      <a:pt x="23" y="0"/>
                      <a:pt x="23" y="6"/>
                    </a:cubicBezTo>
                    <a:cubicBezTo>
                      <a:pt x="23" y="13"/>
                      <a:pt x="13" y="23"/>
                      <a:pt x="10" y="40"/>
                    </a:cubicBezTo>
                    <a:cubicBezTo>
                      <a:pt x="12" y="23"/>
                      <a:pt x="20" y="9"/>
                      <a:pt x="18" y="7"/>
                    </a:cubicBezTo>
                    <a:cubicBezTo>
                      <a:pt x="15" y="3"/>
                      <a:pt x="2" y="5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917" name="Freeform 2368"/>
              <p:cNvSpPr>
                <a:spLocks/>
              </p:cNvSpPr>
              <p:nvPr/>
            </p:nvSpPr>
            <p:spPr bwMode="auto">
              <a:xfrm>
                <a:off x="2615606" y="4144465"/>
                <a:ext cx="56415" cy="221281"/>
              </a:xfrm>
              <a:custGeom>
                <a:avLst/>
                <a:gdLst>
                  <a:gd name="T0" fmla="*/ 0 w 8"/>
                  <a:gd name="T1" fmla="*/ 761 h 62"/>
                  <a:gd name="T2" fmla="*/ 78 w 8"/>
                  <a:gd name="T3" fmla="*/ 761 h 62"/>
                  <a:gd name="T4" fmla="*/ 95 w 8"/>
                  <a:gd name="T5" fmla="*/ 511 h 62"/>
                  <a:gd name="T6" fmla="*/ 78 w 8"/>
                  <a:gd name="T7" fmla="*/ 78 h 62"/>
                  <a:gd name="T8" fmla="*/ 0 w 8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62"/>
                  <a:gd name="T17" fmla="*/ 8 w 8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62">
                    <a:moveTo>
                      <a:pt x="0" y="58"/>
                    </a:moveTo>
                    <a:cubicBezTo>
                      <a:pt x="2" y="49"/>
                      <a:pt x="4" y="55"/>
                      <a:pt x="6" y="58"/>
                    </a:cubicBezTo>
                    <a:cubicBezTo>
                      <a:pt x="8" y="62"/>
                      <a:pt x="7" y="39"/>
                      <a:pt x="7" y="39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AC0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92240" name="Freeform 2372"/>
              <p:cNvSpPr>
                <a:spLocks/>
              </p:cNvSpPr>
              <p:nvPr/>
            </p:nvSpPr>
            <p:spPr bwMode="auto">
              <a:xfrm>
                <a:off x="2755983" y="3568517"/>
                <a:ext cx="254003" cy="1012107"/>
              </a:xfrm>
              <a:custGeom>
                <a:avLst/>
                <a:gdLst>
                  <a:gd name="T0" fmla="*/ 2147483647 w 36"/>
                  <a:gd name="T1" fmla="*/ 2147483647 h 283"/>
                  <a:gd name="T2" fmla="*/ 2147483647 w 36"/>
                  <a:gd name="T3" fmla="*/ 2147483647 h 283"/>
                  <a:gd name="T4" fmla="*/ 2147483647 w 36"/>
                  <a:gd name="T5" fmla="*/ 2147483647 h 283"/>
                  <a:gd name="T6" fmla="*/ 2147483647 w 36"/>
                  <a:gd name="T7" fmla="*/ 2147483647 h 283"/>
                  <a:gd name="T8" fmla="*/ 2147483647 w 36"/>
                  <a:gd name="T9" fmla="*/ 0 h 283"/>
                  <a:gd name="T10" fmla="*/ 0 w 36"/>
                  <a:gd name="T11" fmla="*/ 2147483647 h 283"/>
                  <a:gd name="T12" fmla="*/ 2147483647 w 36"/>
                  <a:gd name="T13" fmla="*/ 2147483647 h 283"/>
                  <a:gd name="T14" fmla="*/ 2147483647 w 36"/>
                  <a:gd name="T15" fmla="*/ 2147483647 h 2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83"/>
                  <a:gd name="T26" fmla="*/ 36 w 36"/>
                  <a:gd name="T27" fmla="*/ 283 h 28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83">
                    <a:moveTo>
                      <a:pt x="9" y="260"/>
                    </a:moveTo>
                    <a:cubicBezTo>
                      <a:pt x="5" y="232"/>
                      <a:pt x="7" y="195"/>
                      <a:pt x="7" y="155"/>
                    </a:cubicBezTo>
                    <a:cubicBezTo>
                      <a:pt x="7" y="75"/>
                      <a:pt x="13" y="1"/>
                      <a:pt x="31" y="1"/>
                    </a:cubicBezTo>
                    <a:cubicBezTo>
                      <a:pt x="32" y="1"/>
                      <a:pt x="36" y="5"/>
                      <a:pt x="36" y="5"/>
                    </a:cubicBezTo>
                    <a:cubicBezTo>
                      <a:pt x="33" y="2"/>
                      <a:pt x="32" y="0"/>
                      <a:pt x="29" y="0"/>
                    </a:cubicBezTo>
                    <a:cubicBezTo>
                      <a:pt x="11" y="0"/>
                      <a:pt x="0" y="70"/>
                      <a:pt x="0" y="150"/>
                    </a:cubicBezTo>
                    <a:cubicBezTo>
                      <a:pt x="0" y="195"/>
                      <a:pt x="3" y="235"/>
                      <a:pt x="9" y="263"/>
                    </a:cubicBezTo>
                    <a:cubicBezTo>
                      <a:pt x="13" y="283"/>
                      <a:pt x="12" y="278"/>
                      <a:pt x="9" y="2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92241" name="Freeform 2373"/>
              <p:cNvSpPr>
                <a:spLocks/>
              </p:cNvSpPr>
              <p:nvPr/>
            </p:nvSpPr>
            <p:spPr bwMode="auto">
              <a:xfrm>
                <a:off x="2352567" y="4659293"/>
                <a:ext cx="573747" cy="31770"/>
              </a:xfrm>
              <a:custGeom>
                <a:avLst/>
                <a:gdLst>
                  <a:gd name="T0" fmla="*/ 0 w 81"/>
                  <a:gd name="T1" fmla="*/ 2147483647 h 9"/>
                  <a:gd name="T2" fmla="*/ 0 w 81"/>
                  <a:gd name="T3" fmla="*/ 2147483647 h 9"/>
                  <a:gd name="T4" fmla="*/ 2147483647 w 81"/>
                  <a:gd name="T5" fmla="*/ 0 h 9"/>
                  <a:gd name="T6" fmla="*/ 2147483647 w 81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1"/>
                  <a:gd name="T13" fmla="*/ 0 h 9"/>
                  <a:gd name="T14" fmla="*/ 81 w 81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1" h="9"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0" y="3"/>
                      <a:pt x="24" y="0"/>
                      <a:pt x="40" y="0"/>
                    </a:cubicBezTo>
                    <a:cubicBezTo>
                      <a:pt x="56" y="0"/>
                      <a:pt x="70" y="4"/>
                      <a:pt x="81" y="9"/>
                    </a:cubicBezTo>
                  </a:path>
                </a:pathLst>
              </a:custGeom>
              <a:noFill/>
              <a:ln w="7938" cap="rnd">
                <a:solidFill>
                  <a:srgbClr val="75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92242" name="Freeform 2374"/>
              <p:cNvSpPr>
                <a:spLocks/>
              </p:cNvSpPr>
              <p:nvPr/>
            </p:nvSpPr>
            <p:spPr bwMode="auto">
              <a:xfrm>
                <a:off x="2418309" y="3526157"/>
                <a:ext cx="528923" cy="68079"/>
              </a:xfrm>
              <a:custGeom>
                <a:avLst/>
                <a:gdLst>
                  <a:gd name="T0" fmla="*/ 2147483647 w 75"/>
                  <a:gd name="T1" fmla="*/ 2147483647 h 19"/>
                  <a:gd name="T2" fmla="*/ 2147483647 w 75"/>
                  <a:gd name="T3" fmla="*/ 2147483647 h 19"/>
                  <a:gd name="T4" fmla="*/ 0 w 75"/>
                  <a:gd name="T5" fmla="*/ 2147483647 h 19"/>
                  <a:gd name="T6" fmla="*/ 0 60000 65536"/>
                  <a:gd name="T7" fmla="*/ 0 60000 65536"/>
                  <a:gd name="T8" fmla="*/ 0 60000 65536"/>
                  <a:gd name="T9" fmla="*/ 0 w 75"/>
                  <a:gd name="T10" fmla="*/ 0 h 19"/>
                  <a:gd name="T11" fmla="*/ 75 w 75"/>
                  <a:gd name="T12" fmla="*/ 19 h 1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5" h="19">
                    <a:moveTo>
                      <a:pt x="68" y="12"/>
                    </a:moveTo>
                    <a:cubicBezTo>
                      <a:pt x="75" y="4"/>
                      <a:pt x="49" y="0"/>
                      <a:pt x="34" y="2"/>
                    </a:cubicBezTo>
                    <a:cubicBezTo>
                      <a:pt x="12" y="4"/>
                      <a:pt x="2" y="12"/>
                      <a:pt x="0" y="19"/>
                    </a:cubicBezTo>
                  </a:path>
                </a:pathLst>
              </a:custGeom>
              <a:noFill/>
              <a:ln w="7938" cap="rnd">
                <a:solidFill>
                  <a:srgbClr val="75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</p:grpSp>
      <p:grpSp>
        <p:nvGrpSpPr>
          <p:cNvPr id="743" name="Group 2378">
            <a:extLst>
              <a:ext uri="{FF2B5EF4-FFF2-40B4-BE49-F238E27FC236}">
                <a16:creationId xmlns:a16="http://schemas.microsoft.com/office/drawing/2014/main" id="{91EA74F3-BDB3-4E61-BEBA-D65BF038C0DD}"/>
              </a:ext>
            </a:extLst>
          </p:cNvPr>
          <p:cNvGrpSpPr>
            <a:grpSpLocks/>
          </p:cNvGrpSpPr>
          <p:nvPr/>
        </p:nvGrpSpPr>
        <p:grpSpPr bwMode="auto">
          <a:xfrm>
            <a:off x="5444956" y="3212976"/>
            <a:ext cx="857250" cy="1643063"/>
            <a:chOff x="3637" y="1236"/>
            <a:chExt cx="425" cy="787"/>
          </a:xfrm>
        </p:grpSpPr>
        <p:sp>
          <p:nvSpPr>
            <p:cNvPr id="744" name="Oval 2379">
              <a:extLst>
                <a:ext uri="{FF2B5EF4-FFF2-40B4-BE49-F238E27FC236}">
                  <a16:creationId xmlns:a16="http://schemas.microsoft.com/office/drawing/2014/main" id="{A6FF4AB9-E9C9-4384-A7A8-CD2681802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277"/>
              <a:ext cx="153" cy="746"/>
            </a:xfrm>
            <a:prstGeom prst="ellipse">
              <a:avLst/>
            </a:prstGeom>
            <a:solidFill>
              <a:srgbClr val="73F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5" name="Freeform 2380">
              <a:extLst>
                <a:ext uri="{FF2B5EF4-FFF2-40B4-BE49-F238E27FC236}">
                  <a16:creationId xmlns:a16="http://schemas.microsoft.com/office/drawing/2014/main" id="{DCF6BE11-E502-4430-AB4F-3A771128E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312"/>
              <a:ext cx="123" cy="707"/>
            </a:xfrm>
            <a:custGeom>
              <a:avLst/>
              <a:gdLst>
                <a:gd name="T0" fmla="*/ 437863 w 52"/>
                <a:gd name="T1" fmla="*/ 0 h 299"/>
                <a:gd name="T2" fmla="*/ 541952 w 52"/>
                <a:gd name="T3" fmla="*/ 1393551 h 299"/>
                <a:gd name="T4" fmla="*/ 152924 w 52"/>
                <a:gd name="T5" fmla="*/ 3408747 h 299"/>
                <a:gd name="T6" fmla="*/ 0 w 52"/>
                <a:gd name="T7" fmla="*/ 3246348 h 299"/>
                <a:gd name="T8" fmla="*/ 284939 w 52"/>
                <a:gd name="T9" fmla="*/ 3863677 h 299"/>
                <a:gd name="T10" fmla="*/ 673990 w 52"/>
                <a:gd name="T11" fmla="*/ 1845977 h 299"/>
                <a:gd name="T12" fmla="*/ 437863 w 52"/>
                <a:gd name="T13" fmla="*/ 0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299"/>
                <a:gd name="T23" fmla="*/ 52 w 52"/>
                <a:gd name="T24" fmla="*/ 299 h 2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299">
                  <a:moveTo>
                    <a:pt x="34" y="0"/>
                  </a:moveTo>
                  <a:cubicBezTo>
                    <a:pt x="39" y="28"/>
                    <a:pt x="42" y="66"/>
                    <a:pt x="42" y="108"/>
                  </a:cubicBezTo>
                  <a:cubicBezTo>
                    <a:pt x="42" y="194"/>
                    <a:pt x="29" y="264"/>
                    <a:pt x="12" y="264"/>
                  </a:cubicBezTo>
                  <a:cubicBezTo>
                    <a:pt x="8" y="264"/>
                    <a:pt x="4" y="259"/>
                    <a:pt x="0" y="251"/>
                  </a:cubicBezTo>
                  <a:cubicBezTo>
                    <a:pt x="6" y="281"/>
                    <a:pt x="14" y="299"/>
                    <a:pt x="22" y="299"/>
                  </a:cubicBezTo>
                  <a:cubicBezTo>
                    <a:pt x="39" y="299"/>
                    <a:pt x="52" y="229"/>
                    <a:pt x="52" y="143"/>
                  </a:cubicBezTo>
                  <a:cubicBezTo>
                    <a:pt x="52" y="79"/>
                    <a:pt x="44" y="23"/>
                    <a:pt x="34" y="0"/>
                  </a:cubicBezTo>
                  <a:close/>
                </a:path>
              </a:pathLst>
            </a:custGeom>
            <a:solidFill>
              <a:srgbClr val="72EA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6" name="Freeform 2381">
              <a:extLst>
                <a:ext uri="{FF2B5EF4-FFF2-40B4-BE49-F238E27FC236}">
                  <a16:creationId xmlns:a16="http://schemas.microsoft.com/office/drawing/2014/main" id="{46F0A2B7-0C1D-4E56-B2DF-51EF0AC1D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293"/>
              <a:ext cx="121" cy="730"/>
            </a:xfrm>
            <a:custGeom>
              <a:avLst/>
              <a:gdLst>
                <a:gd name="T0" fmla="*/ 350314 w 51"/>
                <a:gd name="T1" fmla="*/ 0 h 309"/>
                <a:gd name="T2" fmla="*/ 605543 w 51"/>
                <a:gd name="T3" fmla="*/ 1813270 h 309"/>
                <a:gd name="T4" fmla="*/ 157483 w 51"/>
                <a:gd name="T5" fmla="*/ 3878509 h 309"/>
                <a:gd name="T6" fmla="*/ 0 w 51"/>
                <a:gd name="T7" fmla="*/ 3748332 h 309"/>
                <a:gd name="T8" fmla="*/ 202599 w 51"/>
                <a:gd name="T9" fmla="*/ 3953956 h 309"/>
                <a:gd name="T10" fmla="*/ 683804 w 51"/>
                <a:gd name="T11" fmla="*/ 1932915 h 309"/>
                <a:gd name="T12" fmla="*/ 350314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7" name="Freeform 2382">
              <a:extLst>
                <a:ext uri="{FF2B5EF4-FFF2-40B4-BE49-F238E27FC236}">
                  <a16:creationId xmlns:a16="http://schemas.microsoft.com/office/drawing/2014/main" id="{62A98A04-A1CB-4541-847A-D560C982C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284"/>
              <a:ext cx="92" cy="666"/>
            </a:xfrm>
            <a:custGeom>
              <a:avLst/>
              <a:gdLst>
                <a:gd name="T0" fmla="*/ 112997 w 39"/>
                <a:gd name="T1" fmla="*/ 3302954 h 282"/>
                <a:gd name="T2" fmla="*/ 90299 w 39"/>
                <a:gd name="T3" fmla="*/ 1965843 h 282"/>
                <a:gd name="T4" fmla="*/ 443039 w 39"/>
                <a:gd name="T5" fmla="*/ 27030 h 282"/>
                <a:gd name="T6" fmla="*/ 491101 w 39"/>
                <a:gd name="T7" fmla="*/ 75437 h 282"/>
                <a:gd name="T8" fmla="*/ 389427 w 39"/>
                <a:gd name="T9" fmla="*/ 0 h 282"/>
                <a:gd name="T10" fmla="*/ 0 w 39"/>
                <a:gd name="T11" fmla="*/ 1899859 h 282"/>
                <a:gd name="T12" fmla="*/ 101695 w 39"/>
                <a:gd name="T13" fmla="*/ 3341957 h 282"/>
                <a:gd name="T14" fmla="*/ 112997 w 39"/>
                <a:gd name="T15" fmla="*/ 3302954 h 2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282"/>
                <a:gd name="T26" fmla="*/ 39 w 39"/>
                <a:gd name="T27" fmla="*/ 282 h 2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282">
                  <a:moveTo>
                    <a:pt x="9" y="259"/>
                  </a:moveTo>
                  <a:cubicBezTo>
                    <a:pt x="4" y="231"/>
                    <a:pt x="7" y="194"/>
                    <a:pt x="7" y="154"/>
                  </a:cubicBezTo>
                  <a:cubicBezTo>
                    <a:pt x="7" y="74"/>
                    <a:pt x="17" y="2"/>
                    <a:pt x="35" y="2"/>
                  </a:cubicBezTo>
                  <a:cubicBezTo>
                    <a:pt x="36" y="2"/>
                    <a:pt x="39" y="5"/>
                    <a:pt x="39" y="6"/>
                  </a:cubicBezTo>
                  <a:cubicBezTo>
                    <a:pt x="37" y="2"/>
                    <a:pt x="34" y="0"/>
                    <a:pt x="31" y="0"/>
                  </a:cubicBezTo>
                  <a:cubicBezTo>
                    <a:pt x="13" y="0"/>
                    <a:pt x="0" y="69"/>
                    <a:pt x="0" y="149"/>
                  </a:cubicBezTo>
                  <a:cubicBezTo>
                    <a:pt x="0" y="194"/>
                    <a:pt x="3" y="234"/>
                    <a:pt x="8" y="262"/>
                  </a:cubicBezTo>
                  <a:cubicBezTo>
                    <a:pt x="13" y="282"/>
                    <a:pt x="12" y="277"/>
                    <a:pt x="9" y="25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8" name="Freeform 2383">
              <a:extLst>
                <a:ext uri="{FF2B5EF4-FFF2-40B4-BE49-F238E27FC236}">
                  <a16:creationId xmlns:a16="http://schemas.microsoft.com/office/drawing/2014/main" id="{20AD69B8-992D-4945-A11D-7066D1F89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236"/>
              <a:ext cx="361" cy="787"/>
            </a:xfrm>
            <a:custGeom>
              <a:avLst/>
              <a:gdLst>
                <a:gd name="T0" fmla="*/ 1373607 w 153"/>
                <a:gd name="T1" fmla="*/ 92696 h 333"/>
                <a:gd name="T2" fmla="*/ 0 w 153"/>
                <a:gd name="T3" fmla="*/ 271326 h 333"/>
                <a:gd name="T4" fmla="*/ 555265 w 153"/>
                <a:gd name="T5" fmla="*/ 2249475 h 333"/>
                <a:gd name="T6" fmla="*/ 165260 w 153"/>
                <a:gd name="T7" fmla="*/ 4278477 h 333"/>
                <a:gd name="T8" fmla="*/ 1187057 w 153"/>
                <a:gd name="T9" fmla="*/ 4278477 h 333"/>
                <a:gd name="T10" fmla="*/ 1160313 w 153"/>
                <a:gd name="T11" fmla="*/ 4266993 h 333"/>
                <a:gd name="T12" fmla="*/ 1148756 w 153"/>
                <a:gd name="T13" fmla="*/ 4250398 h 333"/>
                <a:gd name="T14" fmla="*/ 1122078 w 153"/>
                <a:gd name="T15" fmla="*/ 4229806 h 333"/>
                <a:gd name="T16" fmla="*/ 1097209 w 153"/>
                <a:gd name="T17" fmla="*/ 4202693 h 333"/>
                <a:gd name="T18" fmla="*/ 1085284 w 153"/>
                <a:gd name="T19" fmla="*/ 4175503 h 333"/>
                <a:gd name="T20" fmla="*/ 1058501 w 153"/>
                <a:gd name="T21" fmla="*/ 4147107 h 333"/>
                <a:gd name="T22" fmla="*/ 1047188 w 153"/>
                <a:gd name="T23" fmla="*/ 4109945 h 333"/>
                <a:gd name="T24" fmla="*/ 1021814 w 153"/>
                <a:gd name="T25" fmla="*/ 4071295 h 333"/>
                <a:gd name="T26" fmla="*/ 1010396 w 153"/>
                <a:gd name="T27" fmla="*/ 4023538 h 333"/>
                <a:gd name="T28" fmla="*/ 995029 w 153"/>
                <a:gd name="T29" fmla="*/ 3620803 h 333"/>
                <a:gd name="T30" fmla="*/ 983496 w 153"/>
                <a:gd name="T31" fmla="*/ 3572226 h 333"/>
                <a:gd name="T32" fmla="*/ 972093 w 153"/>
                <a:gd name="T33" fmla="*/ 3505865 h 333"/>
                <a:gd name="T34" fmla="*/ 956728 w 153"/>
                <a:gd name="T35" fmla="*/ 3429684 h 333"/>
                <a:gd name="T36" fmla="*/ 946924 w 153"/>
                <a:gd name="T37" fmla="*/ 3353901 h 333"/>
                <a:gd name="T38" fmla="*/ 935523 w 153"/>
                <a:gd name="T39" fmla="*/ 3278089 h 333"/>
                <a:gd name="T40" fmla="*/ 935523 w 153"/>
                <a:gd name="T41" fmla="*/ 3197356 h 333"/>
                <a:gd name="T42" fmla="*/ 920024 w 153"/>
                <a:gd name="T43" fmla="*/ 3109782 h 333"/>
                <a:gd name="T44" fmla="*/ 908623 w 153"/>
                <a:gd name="T45" fmla="*/ 3018275 h 333"/>
                <a:gd name="T46" fmla="*/ 908623 w 153"/>
                <a:gd name="T47" fmla="*/ 2930611 h 333"/>
                <a:gd name="T48" fmla="*/ 897182 w 153"/>
                <a:gd name="T49" fmla="*/ 2838208 h 333"/>
                <a:gd name="T50" fmla="*/ 897182 w 153"/>
                <a:gd name="T51" fmla="*/ 2751506 h 333"/>
                <a:gd name="T52" fmla="*/ 881840 w 153"/>
                <a:gd name="T53" fmla="*/ 2647246 h 333"/>
                <a:gd name="T54" fmla="*/ 881840 w 153"/>
                <a:gd name="T55" fmla="*/ 2555739 h 333"/>
                <a:gd name="T56" fmla="*/ 881840 w 153"/>
                <a:gd name="T57" fmla="*/ 2451576 h 333"/>
                <a:gd name="T58" fmla="*/ 881840 w 153"/>
                <a:gd name="T59" fmla="*/ 2348557 h 333"/>
                <a:gd name="T60" fmla="*/ 1223851 w 153"/>
                <a:gd name="T61" fmla="*/ 219074 h 333"/>
                <a:gd name="T62" fmla="*/ 1250539 w 153"/>
                <a:gd name="T63" fmla="*/ 4278477 h 333"/>
                <a:gd name="T64" fmla="*/ 1690766 w 153"/>
                <a:gd name="T65" fmla="*/ 3947726 h 333"/>
                <a:gd name="T66" fmla="*/ 1706933 w 153"/>
                <a:gd name="T67" fmla="*/ 423446 h 3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3"/>
                <a:gd name="T103" fmla="*/ 0 h 333"/>
                <a:gd name="T104" fmla="*/ 153 w 153"/>
                <a:gd name="T105" fmla="*/ 333 h 3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3" h="333">
                  <a:moveTo>
                    <a:pt x="135" y="33"/>
                  </a:move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  <a:cubicBezTo>
                    <a:pt x="3" y="18"/>
                    <a:pt x="5" y="17"/>
                    <a:pt x="8" y="17"/>
                  </a:cubicBezTo>
                  <a:cubicBezTo>
                    <a:pt x="28" y="17"/>
                    <a:pt x="44" y="88"/>
                    <a:pt x="44" y="175"/>
                  </a:cubicBezTo>
                  <a:cubicBezTo>
                    <a:pt x="44" y="256"/>
                    <a:pt x="30" y="323"/>
                    <a:pt x="13" y="332"/>
                  </a:cubicBezTo>
                  <a:cubicBezTo>
                    <a:pt x="13" y="333"/>
                    <a:pt x="13" y="333"/>
                    <a:pt x="13" y="333"/>
                  </a:cubicBezTo>
                  <a:cubicBezTo>
                    <a:pt x="23" y="327"/>
                    <a:pt x="37" y="324"/>
                    <a:pt x="53" y="324"/>
                  </a:cubicBezTo>
                  <a:cubicBezTo>
                    <a:pt x="69" y="324"/>
                    <a:pt x="83" y="328"/>
                    <a:pt x="94" y="333"/>
                  </a:cubicBezTo>
                  <a:cubicBezTo>
                    <a:pt x="94" y="333"/>
                    <a:pt x="94" y="333"/>
                    <a:pt x="94" y="333"/>
                  </a:cubicBezTo>
                  <a:cubicBezTo>
                    <a:pt x="93" y="333"/>
                    <a:pt x="93" y="332"/>
                    <a:pt x="92" y="332"/>
                  </a:cubicBezTo>
                  <a:cubicBezTo>
                    <a:pt x="92" y="332"/>
                    <a:pt x="92" y="332"/>
                    <a:pt x="92" y="332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0" y="330"/>
                    <a:pt x="89" y="330"/>
                    <a:pt x="89" y="329"/>
                  </a:cubicBezTo>
                  <a:cubicBezTo>
                    <a:pt x="89" y="329"/>
                    <a:pt x="89" y="329"/>
                    <a:pt x="89" y="329"/>
                  </a:cubicBezTo>
                  <a:cubicBezTo>
                    <a:pt x="88" y="329"/>
                    <a:pt x="88" y="328"/>
                    <a:pt x="87" y="327"/>
                  </a:cubicBezTo>
                  <a:cubicBezTo>
                    <a:pt x="87" y="327"/>
                    <a:pt x="87" y="327"/>
                    <a:pt x="87" y="327"/>
                  </a:cubicBezTo>
                  <a:cubicBezTo>
                    <a:pt x="87" y="327"/>
                    <a:pt x="86" y="326"/>
                    <a:pt x="86" y="325"/>
                  </a:cubicBezTo>
                  <a:cubicBezTo>
                    <a:pt x="86" y="325"/>
                    <a:pt x="86" y="325"/>
                    <a:pt x="86" y="325"/>
                  </a:cubicBezTo>
                  <a:cubicBezTo>
                    <a:pt x="85" y="324"/>
                    <a:pt x="85" y="324"/>
                    <a:pt x="84" y="323"/>
                  </a:cubicBezTo>
                  <a:cubicBezTo>
                    <a:pt x="84" y="323"/>
                    <a:pt x="84" y="323"/>
                    <a:pt x="84" y="323"/>
                  </a:cubicBezTo>
                  <a:cubicBezTo>
                    <a:pt x="84" y="322"/>
                    <a:pt x="83" y="321"/>
                    <a:pt x="83" y="320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82" y="319"/>
                    <a:pt x="82" y="318"/>
                    <a:pt x="81" y="317"/>
                  </a:cubicBezTo>
                  <a:cubicBezTo>
                    <a:pt x="81" y="317"/>
                    <a:pt x="81" y="317"/>
                    <a:pt x="81" y="317"/>
                  </a:cubicBezTo>
                  <a:cubicBezTo>
                    <a:pt x="81" y="316"/>
                    <a:pt x="80" y="315"/>
                    <a:pt x="80" y="313"/>
                  </a:cubicBezTo>
                  <a:cubicBezTo>
                    <a:pt x="80" y="313"/>
                    <a:pt x="80" y="313"/>
                    <a:pt x="80" y="313"/>
                  </a:cubicBezTo>
                  <a:cubicBezTo>
                    <a:pt x="77" y="305"/>
                    <a:pt x="81" y="295"/>
                    <a:pt x="79" y="282"/>
                  </a:cubicBezTo>
                  <a:cubicBezTo>
                    <a:pt x="79" y="282"/>
                    <a:pt x="79" y="282"/>
                    <a:pt x="79" y="282"/>
                  </a:cubicBezTo>
                  <a:cubicBezTo>
                    <a:pt x="79" y="281"/>
                    <a:pt x="78" y="279"/>
                    <a:pt x="78" y="278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78" y="275"/>
                    <a:pt x="77" y="274"/>
                    <a:pt x="77" y="273"/>
                  </a:cubicBezTo>
                  <a:cubicBezTo>
                    <a:pt x="77" y="272"/>
                    <a:pt x="77" y="271"/>
                    <a:pt x="77" y="271"/>
                  </a:cubicBezTo>
                  <a:cubicBezTo>
                    <a:pt x="77" y="270"/>
                    <a:pt x="76" y="268"/>
                    <a:pt x="76" y="267"/>
                  </a:cubicBezTo>
                  <a:cubicBezTo>
                    <a:pt x="76" y="266"/>
                    <a:pt x="76" y="266"/>
                    <a:pt x="76" y="265"/>
                  </a:cubicBezTo>
                  <a:cubicBezTo>
                    <a:pt x="76" y="264"/>
                    <a:pt x="75" y="262"/>
                    <a:pt x="75" y="261"/>
                  </a:cubicBezTo>
                  <a:cubicBezTo>
                    <a:pt x="75" y="260"/>
                    <a:pt x="75" y="259"/>
                    <a:pt x="75" y="259"/>
                  </a:cubicBezTo>
                  <a:cubicBezTo>
                    <a:pt x="75" y="257"/>
                    <a:pt x="75" y="256"/>
                    <a:pt x="74" y="255"/>
                  </a:cubicBezTo>
                  <a:cubicBezTo>
                    <a:pt x="74" y="254"/>
                    <a:pt x="74" y="253"/>
                    <a:pt x="74" y="252"/>
                  </a:cubicBezTo>
                  <a:cubicBezTo>
                    <a:pt x="74" y="251"/>
                    <a:pt x="74" y="250"/>
                    <a:pt x="74" y="249"/>
                  </a:cubicBezTo>
                  <a:cubicBezTo>
                    <a:pt x="73" y="248"/>
                    <a:pt x="73" y="247"/>
                    <a:pt x="73" y="246"/>
                  </a:cubicBezTo>
                  <a:cubicBezTo>
                    <a:pt x="73" y="244"/>
                    <a:pt x="73" y="243"/>
                    <a:pt x="73" y="242"/>
                  </a:cubicBezTo>
                  <a:cubicBezTo>
                    <a:pt x="73" y="241"/>
                    <a:pt x="73" y="240"/>
                    <a:pt x="73" y="239"/>
                  </a:cubicBezTo>
                  <a:cubicBezTo>
                    <a:pt x="72" y="238"/>
                    <a:pt x="72" y="236"/>
                    <a:pt x="72" y="235"/>
                  </a:cubicBezTo>
                  <a:cubicBezTo>
                    <a:pt x="72" y="234"/>
                    <a:pt x="72" y="233"/>
                    <a:pt x="72" y="232"/>
                  </a:cubicBezTo>
                  <a:cubicBezTo>
                    <a:pt x="72" y="231"/>
                    <a:pt x="72" y="229"/>
                    <a:pt x="72" y="228"/>
                  </a:cubicBezTo>
                  <a:cubicBezTo>
                    <a:pt x="72" y="227"/>
                    <a:pt x="71" y="226"/>
                    <a:pt x="71" y="225"/>
                  </a:cubicBezTo>
                  <a:cubicBezTo>
                    <a:pt x="71" y="223"/>
                    <a:pt x="71" y="222"/>
                    <a:pt x="71" y="221"/>
                  </a:cubicBezTo>
                  <a:cubicBezTo>
                    <a:pt x="71" y="220"/>
                    <a:pt x="71" y="218"/>
                    <a:pt x="71" y="217"/>
                  </a:cubicBezTo>
                  <a:cubicBezTo>
                    <a:pt x="71" y="216"/>
                    <a:pt x="71" y="215"/>
                    <a:pt x="71" y="214"/>
                  </a:cubicBezTo>
                  <a:cubicBezTo>
                    <a:pt x="71" y="212"/>
                    <a:pt x="70" y="211"/>
                    <a:pt x="70" y="210"/>
                  </a:cubicBezTo>
                  <a:cubicBezTo>
                    <a:pt x="70" y="209"/>
                    <a:pt x="70" y="207"/>
                    <a:pt x="70" y="206"/>
                  </a:cubicBezTo>
                  <a:cubicBezTo>
                    <a:pt x="70" y="205"/>
                    <a:pt x="70" y="203"/>
                    <a:pt x="70" y="202"/>
                  </a:cubicBezTo>
                  <a:cubicBezTo>
                    <a:pt x="70" y="201"/>
                    <a:pt x="70" y="200"/>
                    <a:pt x="70" y="199"/>
                  </a:cubicBezTo>
                  <a:cubicBezTo>
                    <a:pt x="70" y="197"/>
                    <a:pt x="70" y="196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89"/>
                    <a:pt x="70" y="187"/>
                    <a:pt x="70" y="186"/>
                  </a:cubicBezTo>
                  <a:cubicBezTo>
                    <a:pt x="70" y="185"/>
                    <a:pt x="70" y="184"/>
                    <a:pt x="70" y="183"/>
                  </a:cubicBezTo>
                  <a:cubicBezTo>
                    <a:pt x="70" y="180"/>
                    <a:pt x="70" y="178"/>
                    <a:pt x="70" y="175"/>
                  </a:cubicBezTo>
                  <a:cubicBezTo>
                    <a:pt x="70" y="88"/>
                    <a:pt x="77" y="17"/>
                    <a:pt x="97" y="17"/>
                  </a:cubicBezTo>
                  <a:cubicBezTo>
                    <a:pt x="117" y="17"/>
                    <a:pt x="132" y="88"/>
                    <a:pt x="132" y="175"/>
                  </a:cubicBezTo>
                  <a:cubicBezTo>
                    <a:pt x="132" y="260"/>
                    <a:pt x="118" y="329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lose/>
                </a:path>
              </a:pathLst>
            </a:custGeom>
            <a:solidFill>
              <a:srgbClr val="72EC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9" name="Freeform 2384">
              <a:extLst>
                <a:ext uri="{FF2B5EF4-FFF2-40B4-BE49-F238E27FC236}">
                  <a16:creationId xmlns:a16="http://schemas.microsoft.com/office/drawing/2014/main" id="{0273461D-F80C-452C-84EE-4184BC903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253"/>
              <a:ext cx="203" cy="770"/>
            </a:xfrm>
            <a:custGeom>
              <a:avLst/>
              <a:gdLst>
                <a:gd name="T0" fmla="*/ 998215 w 86"/>
                <a:gd name="T1" fmla="*/ 4150796 h 326"/>
                <a:gd name="T2" fmla="*/ 986799 w 86"/>
                <a:gd name="T3" fmla="*/ 4134456 h 326"/>
                <a:gd name="T4" fmla="*/ 986799 w 86"/>
                <a:gd name="T5" fmla="*/ 4134456 h 326"/>
                <a:gd name="T6" fmla="*/ 961953 w 86"/>
                <a:gd name="T7" fmla="*/ 4111013 h 326"/>
                <a:gd name="T8" fmla="*/ 961953 w 86"/>
                <a:gd name="T9" fmla="*/ 4111013 h 326"/>
                <a:gd name="T10" fmla="*/ 939449 w 86"/>
                <a:gd name="T11" fmla="*/ 4086031 h 326"/>
                <a:gd name="T12" fmla="*/ 939449 w 86"/>
                <a:gd name="T13" fmla="*/ 4086031 h 326"/>
                <a:gd name="T14" fmla="*/ 923180 w 86"/>
                <a:gd name="T15" fmla="*/ 4058885 h 326"/>
                <a:gd name="T16" fmla="*/ 923180 w 86"/>
                <a:gd name="T17" fmla="*/ 4058885 h 326"/>
                <a:gd name="T18" fmla="*/ 903100 w 86"/>
                <a:gd name="T19" fmla="*/ 4031465 h 326"/>
                <a:gd name="T20" fmla="*/ 903100 w 86"/>
                <a:gd name="T21" fmla="*/ 4031465 h 326"/>
                <a:gd name="T22" fmla="*/ 884778 w 86"/>
                <a:gd name="T23" fmla="*/ 3992932 h 326"/>
                <a:gd name="T24" fmla="*/ 884778 w 86"/>
                <a:gd name="T25" fmla="*/ 3992932 h 326"/>
                <a:gd name="T26" fmla="*/ 864353 w 86"/>
                <a:gd name="T27" fmla="*/ 3955960 h 326"/>
                <a:gd name="T28" fmla="*/ 864353 w 86"/>
                <a:gd name="T29" fmla="*/ 3955960 h 326"/>
                <a:gd name="T30" fmla="*/ 848082 w 86"/>
                <a:gd name="T31" fmla="*/ 3907691 h 326"/>
                <a:gd name="T32" fmla="*/ 848082 w 86"/>
                <a:gd name="T33" fmla="*/ 3907691 h 326"/>
                <a:gd name="T34" fmla="*/ 837375 w 86"/>
                <a:gd name="T35" fmla="*/ 3512329 h 326"/>
                <a:gd name="T36" fmla="*/ 837375 w 86"/>
                <a:gd name="T37" fmla="*/ 3512329 h 326"/>
                <a:gd name="T38" fmla="*/ 821109 w 86"/>
                <a:gd name="T39" fmla="*/ 3459312 h 326"/>
                <a:gd name="T40" fmla="*/ 821109 w 86"/>
                <a:gd name="T41" fmla="*/ 3447547 h 326"/>
                <a:gd name="T42" fmla="*/ 809677 w 86"/>
                <a:gd name="T43" fmla="*/ 3393364 h 326"/>
                <a:gd name="T44" fmla="*/ 809677 w 86"/>
                <a:gd name="T45" fmla="*/ 3372857 h 326"/>
                <a:gd name="T46" fmla="*/ 801024 w 86"/>
                <a:gd name="T47" fmla="*/ 3317793 h 326"/>
                <a:gd name="T48" fmla="*/ 801024 w 86"/>
                <a:gd name="T49" fmla="*/ 3290753 h 326"/>
                <a:gd name="T50" fmla="*/ 784257 w 86"/>
                <a:gd name="T51" fmla="*/ 3241943 h 326"/>
                <a:gd name="T52" fmla="*/ 784257 w 86"/>
                <a:gd name="T53" fmla="*/ 3214868 h 326"/>
                <a:gd name="T54" fmla="*/ 773706 w 86"/>
                <a:gd name="T55" fmla="*/ 3166601 h 326"/>
                <a:gd name="T56" fmla="*/ 773706 w 86"/>
                <a:gd name="T57" fmla="*/ 3130126 h 326"/>
                <a:gd name="T58" fmla="*/ 773706 w 86"/>
                <a:gd name="T59" fmla="*/ 3091097 h 326"/>
                <a:gd name="T60" fmla="*/ 762345 w 86"/>
                <a:gd name="T61" fmla="*/ 3054236 h 326"/>
                <a:gd name="T62" fmla="*/ 762345 w 86"/>
                <a:gd name="T63" fmla="*/ 3000083 h 326"/>
                <a:gd name="T64" fmla="*/ 762345 w 86"/>
                <a:gd name="T65" fmla="*/ 2960310 h 326"/>
                <a:gd name="T66" fmla="*/ 746075 w 86"/>
                <a:gd name="T67" fmla="*/ 2912757 h 326"/>
                <a:gd name="T68" fmla="*/ 746075 w 86"/>
                <a:gd name="T69" fmla="*/ 2869152 h 326"/>
                <a:gd name="T70" fmla="*/ 746075 w 86"/>
                <a:gd name="T71" fmla="*/ 2820843 h 326"/>
                <a:gd name="T72" fmla="*/ 734492 w 86"/>
                <a:gd name="T73" fmla="*/ 2782338 h 326"/>
                <a:gd name="T74" fmla="*/ 734492 w 86"/>
                <a:gd name="T75" fmla="*/ 2729686 h 326"/>
                <a:gd name="T76" fmla="*/ 734492 w 86"/>
                <a:gd name="T77" fmla="*/ 2681473 h 326"/>
                <a:gd name="T78" fmla="*/ 734492 w 86"/>
                <a:gd name="T79" fmla="*/ 2642347 h 326"/>
                <a:gd name="T80" fmla="*/ 725609 w 86"/>
                <a:gd name="T81" fmla="*/ 2587507 h 326"/>
                <a:gd name="T82" fmla="*/ 725609 w 86"/>
                <a:gd name="T83" fmla="*/ 2539947 h 326"/>
                <a:gd name="T84" fmla="*/ 725609 w 86"/>
                <a:gd name="T85" fmla="*/ 2491524 h 326"/>
                <a:gd name="T86" fmla="*/ 725609 w 86"/>
                <a:gd name="T87" fmla="*/ 2448080 h 326"/>
                <a:gd name="T88" fmla="*/ 725609 w 86"/>
                <a:gd name="T89" fmla="*/ 2388873 h 326"/>
                <a:gd name="T90" fmla="*/ 725609 w 86"/>
                <a:gd name="T91" fmla="*/ 2350004 h 326"/>
                <a:gd name="T92" fmla="*/ 725609 w 86"/>
                <a:gd name="T93" fmla="*/ 2286104 h 326"/>
                <a:gd name="T94" fmla="*/ 725609 w 86"/>
                <a:gd name="T95" fmla="*/ 2249132 h 326"/>
                <a:gd name="T96" fmla="*/ 725609 w 86"/>
                <a:gd name="T97" fmla="*/ 2146665 h 326"/>
                <a:gd name="T98" fmla="*/ 961953 w 86"/>
                <a:gd name="T99" fmla="*/ 178340 h 326"/>
                <a:gd name="T100" fmla="*/ 961953 w 86"/>
                <a:gd name="T101" fmla="*/ 166518 h 326"/>
                <a:gd name="T102" fmla="*/ 541757 w 86"/>
                <a:gd name="T103" fmla="*/ 27052 h 326"/>
                <a:gd name="T104" fmla="*/ 114027 w 86"/>
                <a:gd name="T105" fmla="*/ 270369 h 326"/>
                <a:gd name="T106" fmla="*/ 114027 w 86"/>
                <a:gd name="T107" fmla="*/ 281766 h 326"/>
                <a:gd name="T108" fmla="*/ 391101 w 86"/>
                <a:gd name="T109" fmla="*/ 2146665 h 326"/>
                <a:gd name="T110" fmla="*/ 0 w 86"/>
                <a:gd name="T111" fmla="*/ 4150796 h 326"/>
                <a:gd name="T112" fmla="*/ 0 w 86"/>
                <a:gd name="T113" fmla="*/ 4161495 h 326"/>
                <a:gd name="T114" fmla="*/ 505128 w 86"/>
                <a:gd name="T115" fmla="*/ 4047117 h 326"/>
                <a:gd name="T116" fmla="*/ 1026436 w 86"/>
                <a:gd name="T117" fmla="*/ 4161495 h 326"/>
                <a:gd name="T118" fmla="*/ 1026436 w 86"/>
                <a:gd name="T119" fmla="*/ 4161495 h 326"/>
                <a:gd name="T120" fmla="*/ 998215 w 86"/>
                <a:gd name="T121" fmla="*/ 4150796 h 326"/>
                <a:gd name="T122" fmla="*/ 998215 w 86"/>
                <a:gd name="T123" fmla="*/ 4150796 h 3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"/>
                <a:gd name="T187" fmla="*/ 0 h 326"/>
                <a:gd name="T188" fmla="*/ 86 w 86"/>
                <a:gd name="T189" fmla="*/ 326 h 3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31" y="102"/>
                    <a:pt x="31" y="168"/>
                  </a:cubicBezTo>
                  <a:cubicBezTo>
                    <a:pt x="31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</a:path>
              </a:pathLst>
            </a:custGeom>
            <a:solidFill>
              <a:srgbClr val="73D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0" name="Freeform 2385">
              <a:extLst>
                <a:ext uri="{FF2B5EF4-FFF2-40B4-BE49-F238E27FC236}">
                  <a16:creationId xmlns:a16="http://schemas.microsoft.com/office/drawing/2014/main" id="{15A523F8-345C-4D66-B136-15E6646CF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1" y="1253"/>
              <a:ext cx="203" cy="770"/>
            </a:xfrm>
            <a:custGeom>
              <a:avLst/>
              <a:gdLst>
                <a:gd name="T0" fmla="*/ 986799 w 86"/>
                <a:gd name="T1" fmla="*/ 4134456 h 326"/>
                <a:gd name="T2" fmla="*/ 961953 w 86"/>
                <a:gd name="T3" fmla="*/ 4111013 h 326"/>
                <a:gd name="T4" fmla="*/ 939449 w 86"/>
                <a:gd name="T5" fmla="*/ 4086031 h 326"/>
                <a:gd name="T6" fmla="*/ 923180 w 86"/>
                <a:gd name="T7" fmla="*/ 4058885 h 326"/>
                <a:gd name="T8" fmla="*/ 903100 w 86"/>
                <a:gd name="T9" fmla="*/ 4031465 h 326"/>
                <a:gd name="T10" fmla="*/ 884778 w 86"/>
                <a:gd name="T11" fmla="*/ 3992932 h 326"/>
                <a:gd name="T12" fmla="*/ 864353 w 86"/>
                <a:gd name="T13" fmla="*/ 3955960 h 326"/>
                <a:gd name="T14" fmla="*/ 848082 w 86"/>
                <a:gd name="T15" fmla="*/ 3907691 h 326"/>
                <a:gd name="T16" fmla="*/ 837375 w 86"/>
                <a:gd name="T17" fmla="*/ 3512329 h 326"/>
                <a:gd name="T18" fmla="*/ 821109 w 86"/>
                <a:gd name="T19" fmla="*/ 3459312 h 326"/>
                <a:gd name="T20" fmla="*/ 809677 w 86"/>
                <a:gd name="T21" fmla="*/ 3393364 h 326"/>
                <a:gd name="T22" fmla="*/ 801024 w 86"/>
                <a:gd name="T23" fmla="*/ 3317793 h 326"/>
                <a:gd name="T24" fmla="*/ 784257 w 86"/>
                <a:gd name="T25" fmla="*/ 3241943 h 326"/>
                <a:gd name="T26" fmla="*/ 773706 w 86"/>
                <a:gd name="T27" fmla="*/ 3166601 h 326"/>
                <a:gd name="T28" fmla="*/ 773706 w 86"/>
                <a:gd name="T29" fmla="*/ 3091097 h 326"/>
                <a:gd name="T30" fmla="*/ 762345 w 86"/>
                <a:gd name="T31" fmla="*/ 3000083 h 326"/>
                <a:gd name="T32" fmla="*/ 746075 w 86"/>
                <a:gd name="T33" fmla="*/ 2912757 h 326"/>
                <a:gd name="T34" fmla="*/ 746075 w 86"/>
                <a:gd name="T35" fmla="*/ 2820843 h 326"/>
                <a:gd name="T36" fmla="*/ 734492 w 86"/>
                <a:gd name="T37" fmla="*/ 2729686 h 326"/>
                <a:gd name="T38" fmla="*/ 734492 w 86"/>
                <a:gd name="T39" fmla="*/ 2642347 h 326"/>
                <a:gd name="T40" fmla="*/ 725609 w 86"/>
                <a:gd name="T41" fmla="*/ 2539947 h 326"/>
                <a:gd name="T42" fmla="*/ 725609 w 86"/>
                <a:gd name="T43" fmla="*/ 2448080 h 326"/>
                <a:gd name="T44" fmla="*/ 725609 w 86"/>
                <a:gd name="T45" fmla="*/ 2350004 h 326"/>
                <a:gd name="T46" fmla="*/ 725609 w 86"/>
                <a:gd name="T47" fmla="*/ 2249132 h 326"/>
                <a:gd name="T48" fmla="*/ 961953 w 86"/>
                <a:gd name="T49" fmla="*/ 178340 h 326"/>
                <a:gd name="T50" fmla="*/ 541757 w 86"/>
                <a:gd name="T51" fmla="*/ 27052 h 326"/>
                <a:gd name="T52" fmla="*/ 114027 w 86"/>
                <a:gd name="T53" fmla="*/ 281766 h 326"/>
                <a:gd name="T54" fmla="*/ 0 w 86"/>
                <a:gd name="T55" fmla="*/ 4150796 h 326"/>
                <a:gd name="T56" fmla="*/ 505128 w 86"/>
                <a:gd name="T57" fmla="*/ 4047117 h 326"/>
                <a:gd name="T58" fmla="*/ 1026436 w 86"/>
                <a:gd name="T59" fmla="*/ 4161495 h 326"/>
                <a:gd name="T60" fmla="*/ 998215 w 86"/>
                <a:gd name="T61" fmla="*/ 4150796 h 326"/>
                <a:gd name="T62" fmla="*/ 327777 w 86"/>
                <a:gd name="T63" fmla="*/ 524224 h 326"/>
                <a:gd name="T64" fmla="*/ 557001 w 86"/>
                <a:gd name="T65" fmla="*/ 139467 h 326"/>
                <a:gd name="T66" fmla="*/ 801024 w 86"/>
                <a:gd name="T67" fmla="*/ 214943 h 326"/>
                <a:gd name="T68" fmla="*/ 481759 w 86"/>
                <a:gd name="T69" fmla="*/ 1508354 h 326"/>
                <a:gd name="T70" fmla="*/ 568747 w 86"/>
                <a:gd name="T71" fmla="*/ 3928167 h 326"/>
                <a:gd name="T72" fmla="*/ 505128 w 86"/>
                <a:gd name="T73" fmla="*/ 2182610 h 326"/>
                <a:gd name="T74" fmla="*/ 505128 w 86"/>
                <a:gd name="T75" fmla="*/ 2269579 h 326"/>
                <a:gd name="T76" fmla="*/ 505128 w 86"/>
                <a:gd name="T77" fmla="*/ 2448080 h 326"/>
                <a:gd name="T78" fmla="*/ 505128 w 86"/>
                <a:gd name="T79" fmla="*/ 2587507 h 326"/>
                <a:gd name="T80" fmla="*/ 521309 w 86"/>
                <a:gd name="T81" fmla="*/ 2691181 h 326"/>
                <a:gd name="T82" fmla="*/ 521309 w 86"/>
                <a:gd name="T83" fmla="*/ 2793792 h 326"/>
                <a:gd name="T84" fmla="*/ 532079 w 86"/>
                <a:gd name="T85" fmla="*/ 2869152 h 326"/>
                <a:gd name="T86" fmla="*/ 541757 w 86"/>
                <a:gd name="T87" fmla="*/ 2972132 h 326"/>
                <a:gd name="T88" fmla="*/ 541757 w 86"/>
                <a:gd name="T89" fmla="*/ 3063948 h 326"/>
                <a:gd name="T90" fmla="*/ 568747 w 86"/>
                <a:gd name="T91" fmla="*/ 3189881 h 326"/>
                <a:gd name="T92" fmla="*/ 568747 w 86"/>
                <a:gd name="T93" fmla="*/ 3253937 h 326"/>
                <a:gd name="T94" fmla="*/ 595696 w 86"/>
                <a:gd name="T95" fmla="*/ 3383439 h 326"/>
                <a:gd name="T96" fmla="*/ 607109 w 86"/>
                <a:gd name="T97" fmla="*/ 3459312 h 326"/>
                <a:gd name="T98" fmla="*/ 623378 w 86"/>
                <a:gd name="T99" fmla="*/ 3534883 h 326"/>
                <a:gd name="T100" fmla="*/ 643843 w 86"/>
                <a:gd name="T101" fmla="*/ 3944507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"/>
                <a:gd name="T154" fmla="*/ 0 h 326"/>
                <a:gd name="T155" fmla="*/ 86 w 86"/>
                <a:gd name="T156" fmla="*/ 326 h 3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26" y="102"/>
                    <a:pt x="26" y="168"/>
                  </a:cubicBezTo>
                  <a:cubicBezTo>
                    <a:pt x="26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  <a:moveTo>
                    <a:pt x="38" y="118"/>
                  </a:moveTo>
                  <a:cubicBezTo>
                    <a:pt x="36" y="88"/>
                    <a:pt x="31" y="61"/>
                    <a:pt x="26" y="41"/>
                  </a:cubicBezTo>
                  <a:cubicBezTo>
                    <a:pt x="23" y="33"/>
                    <a:pt x="22" y="15"/>
                    <a:pt x="34" y="12"/>
                  </a:cubicBezTo>
                  <a:cubicBezTo>
                    <a:pt x="37" y="12"/>
                    <a:pt x="40" y="12"/>
                    <a:pt x="44" y="11"/>
                  </a:cubicBezTo>
                  <a:cubicBezTo>
                    <a:pt x="50" y="11"/>
                    <a:pt x="55" y="10"/>
                    <a:pt x="60" y="11"/>
                  </a:cubicBezTo>
                  <a:cubicBezTo>
                    <a:pt x="64" y="11"/>
                    <a:pt x="64" y="15"/>
                    <a:pt x="63" y="17"/>
                  </a:cubicBezTo>
                  <a:cubicBezTo>
                    <a:pt x="51" y="38"/>
                    <a:pt x="44" y="77"/>
                    <a:pt x="41" y="119"/>
                  </a:cubicBezTo>
                  <a:cubicBezTo>
                    <a:pt x="40" y="135"/>
                    <a:pt x="39" y="133"/>
                    <a:pt x="38" y="118"/>
                  </a:cubicBezTo>
                  <a:close/>
                  <a:moveTo>
                    <a:pt x="51" y="309"/>
                  </a:moveTo>
                  <a:cubicBezTo>
                    <a:pt x="49" y="309"/>
                    <a:pt x="47" y="309"/>
                    <a:pt x="45" y="308"/>
                  </a:cubicBezTo>
                  <a:cubicBezTo>
                    <a:pt x="33" y="306"/>
                    <a:pt x="26" y="298"/>
                    <a:pt x="31" y="272"/>
                  </a:cubicBezTo>
                  <a:cubicBezTo>
                    <a:pt x="37" y="243"/>
                    <a:pt x="40" y="206"/>
                    <a:pt x="40" y="171"/>
                  </a:cubicBezTo>
                  <a:cubicBezTo>
                    <a:pt x="40" y="173"/>
                    <a:pt x="40" y="176"/>
                    <a:pt x="40" y="176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42" y="222"/>
                    <a:pt x="42" y="222"/>
                    <a:pt x="42" y="222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2" y="229"/>
                    <a:pt x="42" y="229"/>
                    <a:pt x="42" y="229"/>
                  </a:cubicBezTo>
                  <a:cubicBezTo>
                    <a:pt x="43" y="233"/>
                    <a:pt x="43" y="233"/>
                    <a:pt x="43" y="233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40"/>
                    <a:pt x="43" y="240"/>
                    <a:pt x="43" y="240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7" y="265"/>
                    <a:pt x="47" y="265"/>
                    <a:pt x="47" y="265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48" y="271"/>
                    <a:pt x="48" y="271"/>
                    <a:pt x="48" y="271"/>
                  </a:cubicBezTo>
                  <a:cubicBezTo>
                    <a:pt x="48" y="272"/>
                    <a:pt x="48" y="272"/>
                    <a:pt x="48" y="272"/>
                  </a:cubicBezTo>
                  <a:cubicBezTo>
                    <a:pt x="48" y="273"/>
                    <a:pt x="49" y="277"/>
                    <a:pt x="49" y="277"/>
                  </a:cubicBezTo>
                  <a:cubicBezTo>
                    <a:pt x="51" y="287"/>
                    <a:pt x="54" y="296"/>
                    <a:pt x="56" y="304"/>
                  </a:cubicBezTo>
                  <a:cubicBezTo>
                    <a:pt x="57" y="306"/>
                    <a:pt x="54" y="309"/>
                    <a:pt x="51" y="309"/>
                  </a:cubicBezTo>
                  <a:close/>
                </a:path>
              </a:pathLst>
            </a:custGeom>
            <a:solidFill>
              <a:srgbClr val="73B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1" name="Freeform 2386">
              <a:extLst>
                <a:ext uri="{FF2B5EF4-FFF2-40B4-BE49-F238E27FC236}">
                  <a16:creationId xmlns:a16="http://schemas.microsoft.com/office/drawing/2014/main" id="{1B311A08-F962-4548-9594-B2CD0D9E3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269"/>
              <a:ext cx="54" cy="95"/>
            </a:xfrm>
            <a:custGeom>
              <a:avLst/>
              <a:gdLst>
                <a:gd name="T0" fmla="*/ 0 w 23"/>
                <a:gd name="T1" fmla="*/ 57591 h 40"/>
                <a:gd name="T2" fmla="*/ 275168 w 23"/>
                <a:gd name="T3" fmla="*/ 78810 h 40"/>
                <a:gd name="T4" fmla="*/ 117201 w 23"/>
                <a:gd name="T5" fmla="*/ 543400 h 40"/>
                <a:gd name="T6" fmla="*/ 214368 w 23"/>
                <a:gd name="T7" fmla="*/ 96337 h 40"/>
                <a:gd name="T8" fmla="*/ 0 w 23"/>
                <a:gd name="T9" fmla="*/ 5759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0"/>
                <a:gd name="T17" fmla="*/ 23 w 23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0">
                  <a:moveTo>
                    <a:pt x="0" y="4"/>
                  </a:moveTo>
                  <a:cubicBezTo>
                    <a:pt x="10" y="3"/>
                    <a:pt x="23" y="0"/>
                    <a:pt x="23" y="6"/>
                  </a:cubicBezTo>
                  <a:cubicBezTo>
                    <a:pt x="23" y="13"/>
                    <a:pt x="13" y="23"/>
                    <a:pt x="10" y="40"/>
                  </a:cubicBezTo>
                  <a:cubicBezTo>
                    <a:pt x="12" y="23"/>
                    <a:pt x="20" y="9"/>
                    <a:pt x="18" y="7"/>
                  </a:cubicBezTo>
                  <a:cubicBezTo>
                    <a:pt x="15" y="3"/>
                    <a:pt x="2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2" name="Freeform 2387">
              <a:extLst>
                <a:ext uri="{FF2B5EF4-FFF2-40B4-BE49-F238E27FC236}">
                  <a16:creationId xmlns:a16="http://schemas.microsoft.com/office/drawing/2014/main" id="{B22F6D35-9972-402D-A001-7891FE32D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1293"/>
              <a:ext cx="78" cy="728"/>
            </a:xfrm>
            <a:custGeom>
              <a:avLst/>
              <a:gdLst>
                <a:gd name="T0" fmla="*/ 0 w 33"/>
                <a:gd name="T1" fmla="*/ 0 h 308"/>
                <a:gd name="T2" fmla="*/ 0 w 33"/>
                <a:gd name="T3" fmla="*/ 0 h 308"/>
                <a:gd name="T4" fmla="*/ 310743 w 33"/>
                <a:gd name="T5" fmla="*/ 1943422 h 308"/>
                <a:gd name="T6" fmla="*/ 27213 w 33"/>
                <a:gd name="T7" fmla="*/ 3847915 h 308"/>
                <a:gd name="T8" fmla="*/ 27213 w 33"/>
                <a:gd name="T9" fmla="*/ 3962839 h 308"/>
                <a:gd name="T10" fmla="*/ 423762 w 33"/>
                <a:gd name="T11" fmla="*/ 1943422 h 308"/>
                <a:gd name="T12" fmla="*/ 0 w 33"/>
                <a:gd name="T13" fmla="*/ 0 h 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08"/>
                <a:gd name="T23" fmla="*/ 33 w 33"/>
                <a:gd name="T24" fmla="*/ 308 h 3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0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20"/>
                    <a:pt x="24" y="80"/>
                    <a:pt x="24" y="151"/>
                  </a:cubicBezTo>
                  <a:cubicBezTo>
                    <a:pt x="24" y="219"/>
                    <a:pt x="15" y="276"/>
                    <a:pt x="2" y="299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19" y="299"/>
                    <a:pt x="33" y="232"/>
                    <a:pt x="33" y="151"/>
                  </a:cubicBezTo>
                  <a:cubicBezTo>
                    <a:pt x="33" y="85"/>
                    <a:pt x="26" y="31"/>
                    <a:pt x="0" y="0"/>
                  </a:cubicBezTo>
                  <a:close/>
                </a:path>
              </a:pathLst>
            </a:custGeom>
            <a:solidFill>
              <a:srgbClr val="73D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3" name="Freeform 2388">
              <a:extLst>
                <a:ext uri="{FF2B5EF4-FFF2-40B4-BE49-F238E27FC236}">
                  <a16:creationId xmlns:a16="http://schemas.microsoft.com/office/drawing/2014/main" id="{0591EA95-10F5-41E8-92C7-95347D572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1662"/>
              <a:ext cx="19" cy="146"/>
            </a:xfrm>
            <a:custGeom>
              <a:avLst/>
              <a:gdLst>
                <a:gd name="T0" fmla="*/ 0 w 8"/>
                <a:gd name="T1" fmla="*/ 719549 h 62"/>
                <a:gd name="T2" fmla="*/ 78810 w 8"/>
                <a:gd name="T3" fmla="*/ 719549 h 62"/>
                <a:gd name="T4" fmla="*/ 96337 w 8"/>
                <a:gd name="T5" fmla="*/ 483048 h 62"/>
                <a:gd name="T6" fmla="*/ 78810 w 8"/>
                <a:gd name="T7" fmla="*/ 73857 h 62"/>
                <a:gd name="T8" fmla="*/ 0 w 8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2"/>
                <a:gd name="T17" fmla="*/ 8 w 8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2">
                  <a:moveTo>
                    <a:pt x="0" y="58"/>
                  </a:moveTo>
                  <a:cubicBezTo>
                    <a:pt x="2" y="49"/>
                    <a:pt x="4" y="55"/>
                    <a:pt x="6" y="58"/>
                  </a:cubicBezTo>
                  <a:cubicBezTo>
                    <a:pt x="8" y="62"/>
                    <a:pt x="7" y="39"/>
                    <a:pt x="7" y="3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3B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4" name="Oval 2389">
              <a:extLst>
                <a:ext uri="{FF2B5EF4-FFF2-40B4-BE49-F238E27FC236}">
                  <a16:creationId xmlns:a16="http://schemas.microsoft.com/office/drawing/2014/main" id="{493440F7-D240-4B80-BA02-64BF7964D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9" y="1277"/>
              <a:ext cx="153" cy="746"/>
            </a:xfrm>
            <a:prstGeom prst="ellipse">
              <a:avLst/>
            </a:prstGeom>
            <a:solidFill>
              <a:srgbClr val="73F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5" name="Freeform 2390">
              <a:extLst>
                <a:ext uri="{FF2B5EF4-FFF2-40B4-BE49-F238E27FC236}">
                  <a16:creationId xmlns:a16="http://schemas.microsoft.com/office/drawing/2014/main" id="{6A98522A-5401-4421-9942-18960DF5D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1305"/>
              <a:ext cx="137" cy="718"/>
            </a:xfrm>
            <a:custGeom>
              <a:avLst/>
              <a:gdLst>
                <a:gd name="T0" fmla="*/ 460221 w 58"/>
                <a:gd name="T1" fmla="*/ 0 h 304"/>
                <a:gd name="T2" fmla="*/ 588250 w 58"/>
                <a:gd name="T3" fmla="*/ 1404108 h 304"/>
                <a:gd name="T4" fmla="*/ 139485 w 58"/>
                <a:gd name="T5" fmla="*/ 3419246 h 304"/>
                <a:gd name="T6" fmla="*/ 0 w 58"/>
                <a:gd name="T7" fmla="*/ 3267861 h 304"/>
                <a:gd name="T8" fmla="*/ 281908 w 58"/>
                <a:gd name="T9" fmla="*/ 3879186 h 304"/>
                <a:gd name="T10" fmla="*/ 741257 w 58"/>
                <a:gd name="T11" fmla="*/ 1864110 h 304"/>
                <a:gd name="T12" fmla="*/ 460221 w 58"/>
                <a:gd name="T13" fmla="*/ 0 h 3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304"/>
                <a:gd name="T23" fmla="*/ 58 w 58"/>
                <a:gd name="T24" fmla="*/ 304 h 3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304">
                  <a:moveTo>
                    <a:pt x="36" y="0"/>
                  </a:moveTo>
                  <a:cubicBezTo>
                    <a:pt x="42" y="29"/>
                    <a:pt x="46" y="67"/>
                    <a:pt x="46" y="110"/>
                  </a:cubicBezTo>
                  <a:cubicBezTo>
                    <a:pt x="46" y="198"/>
                    <a:pt x="30" y="268"/>
                    <a:pt x="11" y="268"/>
                  </a:cubicBezTo>
                  <a:cubicBezTo>
                    <a:pt x="6" y="268"/>
                    <a:pt x="4" y="264"/>
                    <a:pt x="0" y="256"/>
                  </a:cubicBezTo>
                  <a:cubicBezTo>
                    <a:pt x="6" y="286"/>
                    <a:pt x="12" y="304"/>
                    <a:pt x="22" y="304"/>
                  </a:cubicBezTo>
                  <a:cubicBezTo>
                    <a:pt x="42" y="304"/>
                    <a:pt x="58" y="234"/>
                    <a:pt x="58" y="146"/>
                  </a:cubicBezTo>
                  <a:cubicBezTo>
                    <a:pt x="58" y="81"/>
                    <a:pt x="49" y="24"/>
                    <a:pt x="36" y="0"/>
                  </a:cubicBezTo>
                  <a:close/>
                </a:path>
              </a:pathLst>
            </a:custGeom>
            <a:solidFill>
              <a:srgbClr val="72EA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6" name="Freeform 2391">
              <a:extLst>
                <a:ext uri="{FF2B5EF4-FFF2-40B4-BE49-F238E27FC236}">
                  <a16:creationId xmlns:a16="http://schemas.microsoft.com/office/drawing/2014/main" id="{C498C335-67DB-4E5F-AD1E-DA2019DAC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1293"/>
              <a:ext cx="121" cy="730"/>
            </a:xfrm>
            <a:custGeom>
              <a:avLst/>
              <a:gdLst>
                <a:gd name="T0" fmla="*/ 350314 w 51"/>
                <a:gd name="T1" fmla="*/ 0 h 309"/>
                <a:gd name="T2" fmla="*/ 605543 w 51"/>
                <a:gd name="T3" fmla="*/ 1813270 h 309"/>
                <a:gd name="T4" fmla="*/ 157483 w 51"/>
                <a:gd name="T5" fmla="*/ 3878509 h 309"/>
                <a:gd name="T6" fmla="*/ 0 w 51"/>
                <a:gd name="T7" fmla="*/ 3748332 h 309"/>
                <a:gd name="T8" fmla="*/ 202599 w 51"/>
                <a:gd name="T9" fmla="*/ 3953956 h 309"/>
                <a:gd name="T10" fmla="*/ 683804 w 51"/>
                <a:gd name="T11" fmla="*/ 1932915 h 309"/>
                <a:gd name="T12" fmla="*/ 350314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7" name="Freeform 2392">
              <a:extLst>
                <a:ext uri="{FF2B5EF4-FFF2-40B4-BE49-F238E27FC236}">
                  <a16:creationId xmlns:a16="http://schemas.microsoft.com/office/drawing/2014/main" id="{CDFA3489-C371-41AD-80AA-A8E23754A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281"/>
              <a:ext cx="85" cy="669"/>
            </a:xfrm>
            <a:custGeom>
              <a:avLst/>
              <a:gdLst>
                <a:gd name="T0" fmla="*/ 114190 w 36"/>
                <a:gd name="T1" fmla="*/ 3351966 h 283"/>
                <a:gd name="T2" fmla="*/ 90787 w 36"/>
                <a:gd name="T3" fmla="*/ 1994227 h 283"/>
                <a:gd name="T4" fmla="*/ 392280 w 36"/>
                <a:gd name="T5" fmla="*/ 11517 h 283"/>
                <a:gd name="T6" fmla="*/ 459000 w 36"/>
                <a:gd name="T7" fmla="*/ 64361 h 283"/>
                <a:gd name="T8" fmla="*/ 366980 w 36"/>
                <a:gd name="T9" fmla="*/ 0 h 283"/>
                <a:gd name="T10" fmla="*/ 0 w 36"/>
                <a:gd name="T11" fmla="*/ 1933991 h 283"/>
                <a:gd name="T12" fmla="*/ 114190 w 36"/>
                <a:gd name="T13" fmla="*/ 3389123 h 283"/>
                <a:gd name="T14" fmla="*/ 114190 w 36"/>
                <a:gd name="T15" fmla="*/ 3351966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83"/>
                <a:gd name="T26" fmla="*/ 36 w 36"/>
                <a:gd name="T27" fmla="*/ 283 h 2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83">
                  <a:moveTo>
                    <a:pt x="9" y="260"/>
                  </a:moveTo>
                  <a:cubicBezTo>
                    <a:pt x="5" y="232"/>
                    <a:pt x="7" y="195"/>
                    <a:pt x="7" y="155"/>
                  </a:cubicBezTo>
                  <a:cubicBezTo>
                    <a:pt x="7" y="75"/>
                    <a:pt x="13" y="1"/>
                    <a:pt x="31" y="1"/>
                  </a:cubicBezTo>
                  <a:cubicBezTo>
                    <a:pt x="32" y="1"/>
                    <a:pt x="36" y="5"/>
                    <a:pt x="36" y="5"/>
                  </a:cubicBezTo>
                  <a:cubicBezTo>
                    <a:pt x="33" y="2"/>
                    <a:pt x="32" y="0"/>
                    <a:pt x="29" y="0"/>
                  </a:cubicBezTo>
                  <a:cubicBezTo>
                    <a:pt x="11" y="0"/>
                    <a:pt x="0" y="70"/>
                    <a:pt x="0" y="150"/>
                  </a:cubicBezTo>
                  <a:cubicBezTo>
                    <a:pt x="0" y="195"/>
                    <a:pt x="3" y="235"/>
                    <a:pt x="9" y="263"/>
                  </a:cubicBezTo>
                  <a:cubicBezTo>
                    <a:pt x="13" y="283"/>
                    <a:pt x="12" y="278"/>
                    <a:pt x="9" y="26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8" name="Freeform 2393">
              <a:extLst>
                <a:ext uri="{FF2B5EF4-FFF2-40B4-BE49-F238E27FC236}">
                  <a16:creationId xmlns:a16="http://schemas.microsoft.com/office/drawing/2014/main" id="{6475192B-8997-4AD1-A55F-924E5536C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002"/>
              <a:ext cx="192" cy="21"/>
            </a:xfrm>
            <a:custGeom>
              <a:avLst/>
              <a:gdLst>
                <a:gd name="T0" fmla="*/ 0 w 81"/>
                <a:gd name="T1" fmla="*/ 90410 h 9"/>
                <a:gd name="T2" fmla="*/ 0 w 81"/>
                <a:gd name="T3" fmla="*/ 100221 h 9"/>
                <a:gd name="T4" fmla="*/ 531093 w 81"/>
                <a:gd name="T5" fmla="*/ 0 h 9"/>
                <a:gd name="T6" fmla="*/ 1075468 w 81"/>
                <a:gd name="T7" fmla="*/ 100221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9"/>
                <a:gd name="T14" fmla="*/ 81 w 8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9"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0" y="3"/>
                    <a:pt x="24" y="0"/>
                    <a:pt x="40" y="0"/>
                  </a:cubicBezTo>
                  <a:cubicBezTo>
                    <a:pt x="56" y="0"/>
                    <a:pt x="70" y="4"/>
                    <a:pt x="81" y="9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9" name="Freeform 2394">
              <a:extLst>
                <a:ext uri="{FF2B5EF4-FFF2-40B4-BE49-F238E27FC236}">
                  <a16:creationId xmlns:a16="http://schemas.microsoft.com/office/drawing/2014/main" id="{2AEDD5FC-8949-4B91-99AD-765373729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1253"/>
              <a:ext cx="177" cy="45"/>
            </a:xfrm>
            <a:custGeom>
              <a:avLst/>
              <a:gdLst>
                <a:gd name="T0" fmla="*/ 858308 w 75"/>
                <a:gd name="T1" fmla="*/ 154269 h 19"/>
                <a:gd name="T2" fmla="*/ 429355 w 75"/>
                <a:gd name="T3" fmla="*/ 27502 h 19"/>
                <a:gd name="T4" fmla="*/ 0 w 75"/>
                <a:gd name="T5" fmla="*/ 250472 h 19"/>
                <a:gd name="T6" fmla="*/ 0 60000 65536"/>
                <a:gd name="T7" fmla="*/ 0 60000 65536"/>
                <a:gd name="T8" fmla="*/ 0 60000 65536"/>
                <a:gd name="T9" fmla="*/ 0 w 75"/>
                <a:gd name="T10" fmla="*/ 0 h 19"/>
                <a:gd name="T11" fmla="*/ 75 w 7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" h="19">
                  <a:moveTo>
                    <a:pt x="68" y="12"/>
                  </a:moveTo>
                  <a:cubicBezTo>
                    <a:pt x="75" y="4"/>
                    <a:pt x="49" y="0"/>
                    <a:pt x="34" y="2"/>
                  </a:cubicBezTo>
                  <a:cubicBezTo>
                    <a:pt x="12" y="4"/>
                    <a:pt x="2" y="1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60" name="Oval 2395">
              <a:extLst>
                <a:ext uri="{FF2B5EF4-FFF2-40B4-BE49-F238E27FC236}">
                  <a16:creationId xmlns:a16="http://schemas.microsoft.com/office/drawing/2014/main" id="{CCC8E877-27F3-4AFE-8BAE-56B12B54F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9" y="1277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61" name="Oval 2396">
              <a:extLst>
                <a:ext uri="{FF2B5EF4-FFF2-40B4-BE49-F238E27FC236}">
                  <a16:creationId xmlns:a16="http://schemas.microsoft.com/office/drawing/2014/main" id="{5B7CC9BF-A7D5-4BEA-B709-7390EB2FC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277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62" name="Freeform 2397">
              <a:extLst>
                <a:ext uri="{FF2B5EF4-FFF2-40B4-BE49-F238E27FC236}">
                  <a16:creationId xmlns:a16="http://schemas.microsoft.com/office/drawing/2014/main" id="{C9FCE7DA-AE82-4EF3-AFEB-6A890F6A1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236"/>
              <a:ext cx="361" cy="787"/>
            </a:xfrm>
            <a:custGeom>
              <a:avLst/>
              <a:gdLst>
                <a:gd name="T0" fmla="*/ 1663799 w 153"/>
                <a:gd name="T1" fmla="*/ 2249475 h 333"/>
                <a:gd name="T2" fmla="*/ 1663799 w 153"/>
                <a:gd name="T3" fmla="*/ 2392359 h 333"/>
                <a:gd name="T4" fmla="*/ 1663799 w 153"/>
                <a:gd name="T5" fmla="*/ 2488735 h 333"/>
                <a:gd name="T6" fmla="*/ 1663799 w 153"/>
                <a:gd name="T7" fmla="*/ 2592901 h 333"/>
                <a:gd name="T8" fmla="*/ 1663799 w 153"/>
                <a:gd name="T9" fmla="*/ 2696198 h 333"/>
                <a:gd name="T10" fmla="*/ 1652080 w 153"/>
                <a:gd name="T11" fmla="*/ 2799210 h 333"/>
                <a:gd name="T12" fmla="*/ 1652080 w 153"/>
                <a:gd name="T13" fmla="*/ 2891892 h 333"/>
                <a:gd name="T14" fmla="*/ 1640679 w 153"/>
                <a:gd name="T15" fmla="*/ 2979187 h 333"/>
                <a:gd name="T16" fmla="*/ 1625179 w 153"/>
                <a:gd name="T17" fmla="*/ 3070538 h 333"/>
                <a:gd name="T18" fmla="*/ 1625179 w 153"/>
                <a:gd name="T19" fmla="*/ 3158359 h 333"/>
                <a:gd name="T20" fmla="*/ 1615876 w 153"/>
                <a:gd name="T21" fmla="*/ 3249641 h 333"/>
                <a:gd name="T22" fmla="*/ 1605159 w 153"/>
                <a:gd name="T23" fmla="*/ 3326018 h 333"/>
                <a:gd name="T24" fmla="*/ 1588910 w 153"/>
                <a:gd name="T25" fmla="*/ 3420257 h 333"/>
                <a:gd name="T26" fmla="*/ 1577197 w 153"/>
                <a:gd name="T27" fmla="*/ 3496045 h 333"/>
                <a:gd name="T28" fmla="*/ 1565794 w 153"/>
                <a:gd name="T29" fmla="*/ 3560182 h 333"/>
                <a:gd name="T30" fmla="*/ 1550297 w 153"/>
                <a:gd name="T31" fmla="*/ 3636498 h 333"/>
                <a:gd name="T32" fmla="*/ 1540944 w 153"/>
                <a:gd name="T33" fmla="*/ 3701535 h 333"/>
                <a:gd name="T34" fmla="*/ 1523389 w 153"/>
                <a:gd name="T35" fmla="*/ 3779408 h 333"/>
                <a:gd name="T36" fmla="*/ 1502163 w 153"/>
                <a:gd name="T37" fmla="*/ 3827824 h 333"/>
                <a:gd name="T38" fmla="*/ 1486825 w 153"/>
                <a:gd name="T39" fmla="*/ 3892124 h 333"/>
                <a:gd name="T40" fmla="*/ 1475424 w 153"/>
                <a:gd name="T41" fmla="*/ 3947726 h 333"/>
                <a:gd name="T42" fmla="*/ 1448518 w 153"/>
                <a:gd name="T43" fmla="*/ 3995511 h 333"/>
                <a:gd name="T44" fmla="*/ 1438630 w 153"/>
                <a:gd name="T45" fmla="*/ 4044088 h 333"/>
                <a:gd name="T46" fmla="*/ 1411954 w 153"/>
                <a:gd name="T47" fmla="*/ 4087822 h 333"/>
                <a:gd name="T48" fmla="*/ 1400534 w 153"/>
                <a:gd name="T49" fmla="*/ 4126881 h 333"/>
                <a:gd name="T50" fmla="*/ 1373607 w 153"/>
                <a:gd name="T51" fmla="*/ 4163605 h 333"/>
                <a:gd name="T52" fmla="*/ 1348755 w 153"/>
                <a:gd name="T53" fmla="*/ 4202693 h 333"/>
                <a:gd name="T54" fmla="*/ 1337064 w 153"/>
                <a:gd name="T55" fmla="*/ 4229806 h 333"/>
                <a:gd name="T56" fmla="*/ 1310135 w 153"/>
                <a:gd name="T57" fmla="*/ 4239758 h 333"/>
                <a:gd name="T58" fmla="*/ 1290115 w 153"/>
                <a:gd name="T59" fmla="*/ 4266993 h 333"/>
                <a:gd name="T60" fmla="*/ 1273870 w 153"/>
                <a:gd name="T61" fmla="*/ 4278477 h 333"/>
                <a:gd name="T62" fmla="*/ 1250539 w 153"/>
                <a:gd name="T63" fmla="*/ 4278477 h 333"/>
                <a:gd name="T64" fmla="*/ 1690766 w 153"/>
                <a:gd name="T65" fmla="*/ 3947726 h 333"/>
                <a:gd name="T66" fmla="*/ 1706933 w 153"/>
                <a:gd name="T67" fmla="*/ 423446 h 333"/>
                <a:gd name="T68" fmla="*/ 857054 w 153"/>
                <a:gd name="T69" fmla="*/ 0 h 3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3"/>
                <a:gd name="T106" fmla="*/ 0 h 333"/>
                <a:gd name="T107" fmla="*/ 153 w 153"/>
                <a:gd name="T108" fmla="*/ 333 h 3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3" h="333">
                  <a:moveTo>
                    <a:pt x="97" y="17"/>
                  </a:moveTo>
                  <a:cubicBezTo>
                    <a:pt x="117" y="17"/>
                    <a:pt x="132" y="88"/>
                    <a:pt x="132" y="175"/>
                  </a:cubicBezTo>
                  <a:cubicBezTo>
                    <a:pt x="132" y="178"/>
                    <a:pt x="132" y="181"/>
                    <a:pt x="132" y="183"/>
                  </a:cubicBezTo>
                  <a:cubicBezTo>
                    <a:pt x="132" y="184"/>
                    <a:pt x="132" y="185"/>
                    <a:pt x="132" y="186"/>
                  </a:cubicBezTo>
                  <a:cubicBezTo>
                    <a:pt x="132" y="188"/>
                    <a:pt x="132" y="189"/>
                    <a:pt x="132" y="191"/>
                  </a:cubicBezTo>
                  <a:cubicBezTo>
                    <a:pt x="132" y="192"/>
                    <a:pt x="132" y="193"/>
                    <a:pt x="132" y="194"/>
                  </a:cubicBezTo>
                  <a:cubicBezTo>
                    <a:pt x="132" y="196"/>
                    <a:pt x="132" y="197"/>
                    <a:pt x="132" y="199"/>
                  </a:cubicBezTo>
                  <a:cubicBezTo>
                    <a:pt x="132" y="200"/>
                    <a:pt x="132" y="201"/>
                    <a:pt x="132" y="202"/>
                  </a:cubicBezTo>
                  <a:cubicBezTo>
                    <a:pt x="132" y="204"/>
                    <a:pt x="132" y="205"/>
                    <a:pt x="132" y="207"/>
                  </a:cubicBezTo>
                  <a:cubicBezTo>
                    <a:pt x="132" y="208"/>
                    <a:pt x="132" y="209"/>
                    <a:pt x="132" y="210"/>
                  </a:cubicBezTo>
                  <a:cubicBezTo>
                    <a:pt x="132" y="211"/>
                    <a:pt x="131" y="213"/>
                    <a:pt x="131" y="214"/>
                  </a:cubicBezTo>
                  <a:cubicBezTo>
                    <a:pt x="131" y="215"/>
                    <a:pt x="131" y="216"/>
                    <a:pt x="131" y="218"/>
                  </a:cubicBezTo>
                  <a:cubicBezTo>
                    <a:pt x="131" y="219"/>
                    <a:pt x="131" y="220"/>
                    <a:pt x="131" y="222"/>
                  </a:cubicBezTo>
                  <a:cubicBezTo>
                    <a:pt x="131" y="223"/>
                    <a:pt x="131" y="224"/>
                    <a:pt x="131" y="225"/>
                  </a:cubicBezTo>
                  <a:cubicBezTo>
                    <a:pt x="131" y="226"/>
                    <a:pt x="130" y="228"/>
                    <a:pt x="130" y="229"/>
                  </a:cubicBezTo>
                  <a:cubicBezTo>
                    <a:pt x="130" y="230"/>
                    <a:pt x="130" y="231"/>
                    <a:pt x="130" y="232"/>
                  </a:cubicBezTo>
                  <a:cubicBezTo>
                    <a:pt x="130" y="233"/>
                    <a:pt x="130" y="235"/>
                    <a:pt x="130" y="236"/>
                  </a:cubicBezTo>
                  <a:cubicBezTo>
                    <a:pt x="130" y="237"/>
                    <a:pt x="130" y="238"/>
                    <a:pt x="129" y="239"/>
                  </a:cubicBezTo>
                  <a:cubicBezTo>
                    <a:pt x="129" y="240"/>
                    <a:pt x="129" y="242"/>
                    <a:pt x="129" y="243"/>
                  </a:cubicBezTo>
                  <a:cubicBezTo>
                    <a:pt x="129" y="244"/>
                    <a:pt x="129" y="245"/>
                    <a:pt x="129" y="246"/>
                  </a:cubicBezTo>
                  <a:cubicBezTo>
                    <a:pt x="129" y="247"/>
                    <a:pt x="128" y="248"/>
                    <a:pt x="128" y="250"/>
                  </a:cubicBezTo>
                  <a:cubicBezTo>
                    <a:pt x="128" y="251"/>
                    <a:pt x="128" y="252"/>
                    <a:pt x="128" y="253"/>
                  </a:cubicBezTo>
                  <a:cubicBezTo>
                    <a:pt x="128" y="254"/>
                    <a:pt x="128" y="255"/>
                    <a:pt x="127" y="256"/>
                  </a:cubicBezTo>
                  <a:cubicBezTo>
                    <a:pt x="127" y="257"/>
                    <a:pt x="127" y="258"/>
                    <a:pt x="127" y="259"/>
                  </a:cubicBezTo>
                  <a:cubicBezTo>
                    <a:pt x="127" y="260"/>
                    <a:pt x="127" y="261"/>
                    <a:pt x="127" y="263"/>
                  </a:cubicBezTo>
                  <a:cubicBezTo>
                    <a:pt x="126" y="264"/>
                    <a:pt x="126" y="265"/>
                    <a:pt x="126" y="266"/>
                  </a:cubicBezTo>
                  <a:cubicBezTo>
                    <a:pt x="126" y="267"/>
                    <a:pt x="126" y="268"/>
                    <a:pt x="126" y="269"/>
                  </a:cubicBezTo>
                  <a:cubicBezTo>
                    <a:pt x="125" y="270"/>
                    <a:pt x="125" y="271"/>
                    <a:pt x="125" y="272"/>
                  </a:cubicBezTo>
                  <a:cubicBezTo>
                    <a:pt x="125" y="273"/>
                    <a:pt x="125" y="274"/>
                    <a:pt x="125" y="275"/>
                  </a:cubicBezTo>
                  <a:cubicBezTo>
                    <a:pt x="124" y="276"/>
                    <a:pt x="124" y="277"/>
                    <a:pt x="124" y="277"/>
                  </a:cubicBezTo>
                  <a:cubicBezTo>
                    <a:pt x="124" y="278"/>
                    <a:pt x="124" y="279"/>
                    <a:pt x="124" y="280"/>
                  </a:cubicBezTo>
                  <a:cubicBezTo>
                    <a:pt x="123" y="281"/>
                    <a:pt x="123" y="282"/>
                    <a:pt x="123" y="283"/>
                  </a:cubicBezTo>
                  <a:cubicBezTo>
                    <a:pt x="123" y="284"/>
                    <a:pt x="123" y="285"/>
                    <a:pt x="122" y="286"/>
                  </a:cubicBezTo>
                  <a:cubicBezTo>
                    <a:pt x="122" y="287"/>
                    <a:pt x="122" y="288"/>
                    <a:pt x="122" y="288"/>
                  </a:cubicBezTo>
                  <a:cubicBezTo>
                    <a:pt x="122" y="289"/>
                    <a:pt x="121" y="290"/>
                    <a:pt x="121" y="291"/>
                  </a:cubicBezTo>
                  <a:cubicBezTo>
                    <a:pt x="121" y="292"/>
                    <a:pt x="121" y="293"/>
                    <a:pt x="121" y="294"/>
                  </a:cubicBezTo>
                  <a:cubicBezTo>
                    <a:pt x="120" y="294"/>
                    <a:pt x="120" y="295"/>
                    <a:pt x="120" y="296"/>
                  </a:cubicBezTo>
                  <a:cubicBezTo>
                    <a:pt x="120" y="297"/>
                    <a:pt x="119" y="298"/>
                    <a:pt x="119" y="298"/>
                  </a:cubicBezTo>
                  <a:cubicBezTo>
                    <a:pt x="119" y="299"/>
                    <a:pt x="119" y="300"/>
                    <a:pt x="119" y="301"/>
                  </a:cubicBezTo>
                  <a:cubicBezTo>
                    <a:pt x="118" y="301"/>
                    <a:pt x="118" y="302"/>
                    <a:pt x="118" y="303"/>
                  </a:cubicBezTo>
                  <a:cubicBezTo>
                    <a:pt x="118" y="304"/>
                    <a:pt x="117" y="304"/>
                    <a:pt x="117" y="305"/>
                  </a:cubicBezTo>
                  <a:cubicBezTo>
                    <a:pt x="117" y="306"/>
                    <a:pt x="117" y="307"/>
                    <a:pt x="117" y="307"/>
                  </a:cubicBezTo>
                  <a:cubicBezTo>
                    <a:pt x="116" y="308"/>
                    <a:pt x="116" y="309"/>
                    <a:pt x="116" y="309"/>
                  </a:cubicBezTo>
                  <a:cubicBezTo>
                    <a:pt x="116" y="310"/>
                    <a:pt x="115" y="311"/>
                    <a:pt x="115" y="311"/>
                  </a:cubicBezTo>
                  <a:cubicBezTo>
                    <a:pt x="115" y="312"/>
                    <a:pt x="115" y="312"/>
                    <a:pt x="114" y="313"/>
                  </a:cubicBezTo>
                  <a:cubicBezTo>
                    <a:pt x="114" y="314"/>
                    <a:pt x="114" y="314"/>
                    <a:pt x="114" y="315"/>
                  </a:cubicBezTo>
                  <a:cubicBezTo>
                    <a:pt x="113" y="316"/>
                    <a:pt x="113" y="316"/>
                    <a:pt x="113" y="317"/>
                  </a:cubicBezTo>
                  <a:cubicBezTo>
                    <a:pt x="112" y="318"/>
                    <a:pt x="112" y="318"/>
                    <a:pt x="112" y="318"/>
                  </a:cubicBezTo>
                  <a:cubicBezTo>
                    <a:pt x="112" y="319"/>
                    <a:pt x="112" y="319"/>
                    <a:pt x="111" y="320"/>
                  </a:cubicBezTo>
                  <a:cubicBezTo>
                    <a:pt x="111" y="321"/>
                    <a:pt x="111" y="321"/>
                    <a:pt x="111" y="321"/>
                  </a:cubicBezTo>
                  <a:cubicBezTo>
                    <a:pt x="110" y="322"/>
                    <a:pt x="110" y="322"/>
                    <a:pt x="110" y="323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09" y="325"/>
                    <a:pt x="109" y="325"/>
                    <a:pt x="108" y="325"/>
                  </a:cubicBezTo>
                  <a:cubicBezTo>
                    <a:pt x="108" y="326"/>
                    <a:pt x="108" y="326"/>
                    <a:pt x="107" y="327"/>
                  </a:cubicBezTo>
                  <a:cubicBezTo>
                    <a:pt x="107" y="327"/>
                    <a:pt x="107" y="327"/>
                    <a:pt x="107" y="327"/>
                  </a:cubicBezTo>
                  <a:cubicBezTo>
                    <a:pt x="106" y="328"/>
                    <a:pt x="106" y="328"/>
                    <a:pt x="106" y="329"/>
                  </a:cubicBezTo>
                  <a:cubicBezTo>
                    <a:pt x="105" y="329"/>
                    <a:pt x="105" y="329"/>
                    <a:pt x="105" y="329"/>
                  </a:cubicBezTo>
                  <a:cubicBezTo>
                    <a:pt x="105" y="330"/>
                    <a:pt x="104" y="330"/>
                    <a:pt x="104" y="330"/>
                  </a:cubicBezTo>
                  <a:cubicBezTo>
                    <a:pt x="104" y="331"/>
                    <a:pt x="104" y="331"/>
                    <a:pt x="103" y="331"/>
                  </a:cubicBezTo>
                  <a:cubicBezTo>
                    <a:pt x="103" y="331"/>
                    <a:pt x="103" y="331"/>
                    <a:pt x="102" y="332"/>
                  </a:cubicBezTo>
                  <a:cubicBezTo>
                    <a:pt x="102" y="332"/>
                    <a:pt x="102" y="332"/>
                    <a:pt x="102" y="332"/>
                  </a:cubicBezTo>
                  <a:cubicBezTo>
                    <a:pt x="101" y="332"/>
                    <a:pt x="101" y="333"/>
                    <a:pt x="101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735" name="ZoneTexte 734">
            <a:extLst>
              <a:ext uri="{FF2B5EF4-FFF2-40B4-BE49-F238E27FC236}">
                <a16:creationId xmlns:a16="http://schemas.microsoft.com/office/drawing/2014/main" id="{0109FEEE-77AB-477F-8D87-4BAF781E06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8545" y="3815368"/>
            <a:ext cx="423514" cy="52322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>
                <a:solidFill>
                  <a:srgbClr val="00B050"/>
                </a:solidFill>
              </a:rPr>
              <a:t>E</a:t>
            </a:r>
          </a:p>
        </p:txBody>
      </p:sp>
      <p:sp useBgFill="1">
        <p:nvSpPr>
          <p:cNvPr id="739" name="ZoneTexte 738">
            <a:extLst>
              <a:ext uri="{FF2B5EF4-FFF2-40B4-BE49-F238E27FC236}">
                <a16:creationId xmlns:a16="http://schemas.microsoft.com/office/drawing/2014/main" id="{F86BE7D7-5D63-466A-935F-5E9A3A2B3B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6124" y="5286455"/>
            <a:ext cx="569387" cy="369332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dirty="0">
                <a:solidFill>
                  <a:srgbClr val="FF6600"/>
                </a:solidFill>
              </a:rPr>
              <a:t>Na</a:t>
            </a:r>
            <a:r>
              <a:rPr lang="fr-FR" baseline="30000" dirty="0">
                <a:solidFill>
                  <a:srgbClr val="FF6600"/>
                </a:solidFill>
              </a:rPr>
              <a:t>+</a:t>
            </a:r>
          </a:p>
        </p:txBody>
      </p:sp>
      <p:sp>
        <p:nvSpPr>
          <p:cNvPr id="741" name="ZoneTexte 740">
            <a:extLst>
              <a:ext uri="{FF2B5EF4-FFF2-40B4-BE49-F238E27FC236}">
                <a16:creationId xmlns:a16="http://schemas.microsoft.com/office/drawing/2014/main" id="{F3E0A2C0-E43E-40E7-A164-3A99AF2F7F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4135" y="5322931"/>
            <a:ext cx="45557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000" dirty="0">
                <a:solidFill>
                  <a:srgbClr val="00B050"/>
                </a:solidFill>
              </a:rPr>
              <a:t>K</a:t>
            </a:r>
            <a:r>
              <a:rPr lang="fr-FR" sz="2000" baseline="30000" dirty="0">
                <a:solidFill>
                  <a:srgbClr val="00B050"/>
                </a:solidFill>
              </a:rPr>
              <a:t>+</a:t>
            </a:r>
          </a:p>
        </p:txBody>
      </p:sp>
      <p:sp>
        <p:nvSpPr>
          <p:cNvPr id="740" name="Rectangle 739">
            <a:extLst>
              <a:ext uri="{FF2B5EF4-FFF2-40B4-BE49-F238E27FC236}">
                <a16:creationId xmlns:a16="http://schemas.microsoft.com/office/drawing/2014/main" id="{72D1AEC8-CF7B-4827-AE91-35625293E085}"/>
              </a:ext>
            </a:extLst>
          </p:cNvPr>
          <p:cNvSpPr/>
          <p:nvPr/>
        </p:nvSpPr>
        <p:spPr>
          <a:xfrm>
            <a:off x="35055" y="1235676"/>
            <a:ext cx="9144000" cy="95410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>
            <a:spAutoFit/>
          </a:bodyPr>
          <a:lstStyle/>
          <a:p>
            <a:pPr>
              <a:tabLst>
                <a:tab pos="1884363" algn="l"/>
              </a:tabLst>
              <a:defRPr/>
            </a:pPr>
            <a:r>
              <a:rPr lang="fr-FR" sz="28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	Poussés par le </a:t>
            </a:r>
            <a:r>
              <a:rPr lang="fr-FR" sz="2800" b="1" dirty="0">
                <a:solidFill>
                  <a:srgbClr val="00B050"/>
                </a:solidFill>
              </a:rPr>
              <a:t>champ électrique (E)</a:t>
            </a:r>
          </a:p>
          <a:p>
            <a:pPr>
              <a:tabLst>
                <a:tab pos="987425" algn="l"/>
                <a:tab pos="4125913" algn="l"/>
              </a:tabLst>
              <a:defRPr/>
            </a:pPr>
            <a:r>
              <a:rPr lang="fr-FR" sz="2800" dirty="0">
                <a:solidFill>
                  <a:srgbClr val="C00000"/>
                </a:solidFill>
              </a:rPr>
              <a:t>Na+ et K+ (cations) 	pôle négatif </a:t>
            </a:r>
            <a:r>
              <a:rPr lang="fr-FR" sz="28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» de la membrane </a:t>
            </a:r>
          </a:p>
        </p:txBody>
      </p:sp>
      <p:sp>
        <p:nvSpPr>
          <p:cNvPr id="742" name="ZoneTexte 741">
            <a:extLst>
              <a:ext uri="{FF2B5EF4-FFF2-40B4-BE49-F238E27FC236}">
                <a16:creationId xmlns:a16="http://schemas.microsoft.com/office/drawing/2014/main" id="{F7900CFE-E655-4FA4-87BC-B9DF95CB1C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6210" y="3756510"/>
            <a:ext cx="423514" cy="52322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>
                <a:solidFill>
                  <a:srgbClr val="00B050"/>
                </a:solidFill>
              </a:rPr>
              <a:t>E</a:t>
            </a:r>
          </a:p>
        </p:txBody>
      </p:sp>
      <p:cxnSp>
        <p:nvCxnSpPr>
          <p:cNvPr id="763" name="Connecteur droit avec flèche 762">
            <a:extLst>
              <a:ext uri="{FF2B5EF4-FFF2-40B4-BE49-F238E27FC236}">
                <a16:creationId xmlns:a16="http://schemas.microsoft.com/office/drawing/2014/main" id="{39285386-16FA-46DD-A73D-CF049602C479}"/>
              </a:ext>
            </a:extLst>
          </p:cNvPr>
          <p:cNvCxnSpPr/>
          <p:nvPr/>
        </p:nvCxnSpPr>
        <p:spPr>
          <a:xfrm rot="5400000">
            <a:off x="4868243" y="4284886"/>
            <a:ext cx="1857375" cy="1588"/>
          </a:xfrm>
          <a:prstGeom prst="straightConnector1">
            <a:avLst/>
          </a:prstGeom>
          <a:ln w="571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4" name="Connecteur droit avec flèche 763">
            <a:extLst>
              <a:ext uri="{FF2B5EF4-FFF2-40B4-BE49-F238E27FC236}">
                <a16:creationId xmlns:a16="http://schemas.microsoft.com/office/drawing/2014/main" id="{966EE102-4837-45E0-BE14-A14E3EFAD088}"/>
              </a:ext>
            </a:extLst>
          </p:cNvPr>
          <p:cNvCxnSpPr/>
          <p:nvPr/>
        </p:nvCxnSpPr>
        <p:spPr>
          <a:xfrm rot="5400000">
            <a:off x="2142331" y="4284886"/>
            <a:ext cx="1857375" cy="1588"/>
          </a:xfrm>
          <a:prstGeom prst="straightConnector1">
            <a:avLst/>
          </a:prstGeom>
          <a:ln w="571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5" name="Ellipse 764">
            <a:extLst>
              <a:ext uri="{FF2B5EF4-FFF2-40B4-BE49-F238E27FC236}">
                <a16:creationId xmlns:a16="http://schemas.microsoft.com/office/drawing/2014/main" id="{0BCB0BE8-0128-4059-93C9-2B4297F9C548}"/>
              </a:ext>
            </a:extLst>
          </p:cNvPr>
          <p:cNvSpPr/>
          <p:nvPr/>
        </p:nvSpPr>
        <p:spPr bwMode="auto">
          <a:xfrm>
            <a:off x="1568890" y="3136277"/>
            <a:ext cx="357187" cy="357187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r>
              <a:rPr lang="fr-FR" sz="2800" b="1" dirty="0">
                <a:solidFill>
                  <a:schemeClr val="bg1"/>
                </a:solidFill>
              </a:rPr>
              <a:t>+</a:t>
            </a:r>
          </a:p>
        </p:txBody>
      </p:sp>
      <p:sp>
        <p:nvSpPr>
          <p:cNvPr id="766" name="Ellipse 765">
            <a:extLst>
              <a:ext uri="{FF2B5EF4-FFF2-40B4-BE49-F238E27FC236}">
                <a16:creationId xmlns:a16="http://schemas.microsoft.com/office/drawing/2014/main" id="{59047C5B-B869-43D5-B726-3169F4A554CC}"/>
              </a:ext>
            </a:extLst>
          </p:cNvPr>
          <p:cNvSpPr/>
          <p:nvPr/>
        </p:nvSpPr>
        <p:spPr bwMode="auto">
          <a:xfrm>
            <a:off x="1565901" y="4593767"/>
            <a:ext cx="357187" cy="357187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r>
              <a:rPr lang="fr-FR" sz="2800" b="1" dirty="0">
                <a:solidFill>
                  <a:schemeClr val="bg1"/>
                </a:solidFill>
              </a:rPr>
              <a:t>-</a:t>
            </a:r>
          </a:p>
        </p:txBody>
      </p:sp>
      <p:sp>
        <p:nvSpPr>
          <p:cNvPr id="767" name="Flèche droite 23">
            <a:extLst>
              <a:ext uri="{FF2B5EF4-FFF2-40B4-BE49-F238E27FC236}">
                <a16:creationId xmlns:a16="http://schemas.microsoft.com/office/drawing/2014/main" id="{C9EB2EE6-0A15-40C9-AA1F-C00C3DCF0D61}"/>
              </a:ext>
            </a:extLst>
          </p:cNvPr>
          <p:cNvSpPr/>
          <p:nvPr/>
        </p:nvSpPr>
        <p:spPr bwMode="auto">
          <a:xfrm>
            <a:off x="3226225" y="1718296"/>
            <a:ext cx="1106859" cy="428625"/>
          </a:xfrm>
          <a:prstGeom prst="rightArrow">
            <a:avLst/>
          </a:prstGeom>
          <a:solidFill>
            <a:schemeClr val="accent3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r>
              <a:rPr lang="fr-FR" b="1" dirty="0">
                <a:solidFill>
                  <a:schemeClr val="bg1"/>
                </a:solidFill>
              </a:rPr>
              <a:t>attirés</a:t>
            </a:r>
          </a:p>
        </p:txBody>
      </p:sp>
      <p:sp useBgFill="1">
        <p:nvSpPr>
          <p:cNvPr id="769" name="ZoneTexte 768">
            <a:extLst>
              <a:ext uri="{FF2B5EF4-FFF2-40B4-BE49-F238E27FC236}">
                <a16:creationId xmlns:a16="http://schemas.microsoft.com/office/drawing/2014/main" id="{353739A1-2A3A-415D-8956-96FAD0530F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2433" y="2314874"/>
            <a:ext cx="2165978" cy="584775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3200" dirty="0">
                <a:solidFill>
                  <a:srgbClr val="FF6600"/>
                </a:solidFill>
              </a:rPr>
              <a:t>Forte [Na</a:t>
            </a:r>
            <a:r>
              <a:rPr lang="fr-FR" sz="3200" baseline="30000" dirty="0">
                <a:solidFill>
                  <a:srgbClr val="FF6600"/>
                </a:solidFill>
              </a:rPr>
              <a:t>+</a:t>
            </a:r>
            <a:r>
              <a:rPr lang="fr-FR" sz="3200" dirty="0">
                <a:solidFill>
                  <a:srgbClr val="FF6600"/>
                </a:solidFill>
              </a:rPr>
              <a:t>]</a:t>
            </a:r>
          </a:p>
        </p:txBody>
      </p:sp>
      <p:sp>
        <p:nvSpPr>
          <p:cNvPr id="770" name="ZoneTexte 769">
            <a:extLst>
              <a:ext uri="{FF2B5EF4-FFF2-40B4-BE49-F238E27FC236}">
                <a16:creationId xmlns:a16="http://schemas.microsoft.com/office/drawing/2014/main" id="{86521A9F-9B8F-42D9-A82B-C51F009616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7462" y="5746598"/>
            <a:ext cx="1915909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3200" dirty="0">
                <a:solidFill>
                  <a:srgbClr val="00B050"/>
                </a:solidFill>
              </a:rPr>
              <a:t>Forte [K</a:t>
            </a:r>
            <a:r>
              <a:rPr lang="fr-FR" sz="3200" baseline="30000" dirty="0">
                <a:solidFill>
                  <a:srgbClr val="00B050"/>
                </a:solidFill>
              </a:rPr>
              <a:t>+</a:t>
            </a:r>
            <a:r>
              <a:rPr lang="fr-FR" sz="3200" dirty="0">
                <a:solidFill>
                  <a:srgbClr val="00B050"/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7112852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5" grpId="0" animBg="1"/>
      <p:bldP spid="739" grpId="0" animBg="1"/>
      <p:bldP spid="741" grpId="0"/>
      <p:bldP spid="742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260"/>
          <p:cNvGrpSpPr>
            <a:grpSpLocks/>
          </p:cNvGrpSpPr>
          <p:nvPr/>
        </p:nvGrpSpPr>
        <p:grpSpPr bwMode="auto">
          <a:xfrm>
            <a:off x="428625" y="3567113"/>
            <a:ext cx="8531225" cy="865187"/>
            <a:chOff x="156" y="1789"/>
            <a:chExt cx="4088" cy="425"/>
          </a:xfrm>
        </p:grpSpPr>
        <p:grpSp>
          <p:nvGrpSpPr>
            <p:cNvPr id="3" name="Group 5261"/>
            <p:cNvGrpSpPr>
              <a:grpSpLocks noChangeAspect="1"/>
            </p:cNvGrpSpPr>
            <p:nvPr/>
          </p:nvGrpSpPr>
          <p:grpSpPr bwMode="auto">
            <a:xfrm>
              <a:off x="85" y="1805"/>
              <a:ext cx="1339" cy="414"/>
              <a:chOff x="3326" y="1190"/>
              <a:chExt cx="1047" cy="318"/>
            </a:xfrm>
          </p:grpSpPr>
          <p:grpSp>
            <p:nvGrpSpPr>
              <p:cNvPr id="4" name="Group 5262"/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92912" name="Oval 52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3" name="Oval 526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4" name="Freeform 526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5" name="Freeform 526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6" name="Freeform 526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7" name="Oval 52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" name="Group 5269"/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92906" name="Oval 52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7" name="Oval 52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8" name="Freeform 527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9" name="Freeform 527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0" name="Freeform 527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1" name="Oval 52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6" name="Group 5276"/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92900" name="Oval 52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1" name="Oval 527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2" name="Freeform 527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3" name="Freeform 528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4" name="Freeform 528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5" name="Oval 52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7" name="Group 5283"/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92894" name="Oval 52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5" name="Oval 528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6" name="Freeform 528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7" name="Freeform 528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8" name="Freeform 528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9" name="Oval 52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" name="Group 5290"/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92888" name="Oval 52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9" name="Oval 529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0" name="Freeform 529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1" name="Freeform 529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2" name="Freeform 529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3" name="Oval 52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" name="Group 5297"/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92882" name="Oval 52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3" name="Oval 529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4" name="Freeform 530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5" name="Freeform 530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6" name="Freeform 530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7" name="Oval 53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0" name="Group 5304"/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92876" name="Oval 53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7" name="Oval 530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8" name="Freeform 530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9" name="Freeform 530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0" name="Freeform 530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1" name="Oval 53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1" name="Group 5311"/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92870" name="Oval 53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1" name="Oval 531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2" name="Freeform 531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3" name="Freeform 531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4" name="Freeform 531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5" name="Oval 53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2" name="Group 5318"/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92864" name="Oval 53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5" name="Oval 532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6" name="Freeform 532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7" name="Freeform 532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8" name="Freeform 532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9" name="Oval 53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3" name="Group 5325"/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92858" name="Oval 53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9" name="Oval 532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0" name="Freeform 532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1" name="Freeform 532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2" name="Freeform 533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3" name="Oval 53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4" name="Group 5332"/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92852" name="Oval 533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3" name="Oval 533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4" name="Freeform 533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5" name="Freeform 533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6" name="Freeform 533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7" name="Oval 533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5" name="Group 5339"/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92846" name="Oval 534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7" name="Oval 534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8" name="Freeform 534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9" name="Freeform 534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0" name="Freeform 534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1" name="Oval 53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6" name="Group 5346"/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92840" name="Oval 534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1" name="Oval 534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2" name="Freeform 534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3" name="Freeform 535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4" name="Freeform 535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5" name="Oval 53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7" name="Group 5353"/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92834" name="Oval 53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5" name="Oval 535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6" name="Freeform 535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7" name="Freeform 535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8" name="Freeform 535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9" name="Oval 53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8" name="Group 5360"/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92828" name="Oval 53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9" name="Oval 536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0" name="Freeform 536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1" name="Freeform 536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2" name="Freeform 536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3" name="Oval 53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9" name="Group 5367"/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92822" name="Oval 53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3" name="Oval 536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4" name="Freeform 537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5" name="Freeform 537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6" name="Freeform 537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7" name="Oval 53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0" name="Group 5374"/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92816" name="Oval 53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7" name="Oval 537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8" name="Freeform 537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9" name="Freeform 537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0" name="Freeform 537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1" name="Oval 53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1" name="Group 5381"/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92810" name="Oval 53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1" name="Oval 538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2" name="Freeform 538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3" name="Freeform 538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4" name="Freeform 538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5" name="Oval 538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2" name="Group 5388"/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92804" name="Oval 53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5" name="Oval 539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6" name="Freeform 539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7" name="Freeform 539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8" name="Freeform 539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9" name="Oval 539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3" name="Group 5395"/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92798" name="Oval 53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9" name="Oval 539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0" name="Freeform 539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1" name="Freeform 539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2" name="Freeform 540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3" name="Oval 540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4" name="Group 5402"/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92792" name="Oval 54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3" name="Oval 540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4" name="Freeform 540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5" name="Freeform 540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6" name="Freeform 540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7" name="Oval 540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5" name="Group 5409"/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92786" name="Oval 54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7" name="Oval 541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8" name="Freeform 541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9" name="Freeform 541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0" name="Freeform 541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1" name="Oval 541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6" name="Group 5416"/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92780" name="Oval 54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1" name="Oval 54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2" name="Freeform 541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3" name="Freeform 542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4" name="Freeform 542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5" name="Oval 542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7" name="Group 5423"/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92774" name="Oval 54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5" name="Oval 54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6" name="Freeform 542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7" name="Freeform 542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8" name="Freeform 542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9" name="Oval 542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8" name="Group 5430"/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92768" name="Oval 54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9" name="Oval 543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0" name="Freeform 543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1" name="Freeform 543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2" name="Freeform 543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3" name="Oval 543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9" name="Group 5437"/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92762" name="Oval 543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3" name="Oval 543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4" name="Freeform 544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5" name="Freeform 544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6" name="Freeform 544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7" name="Oval 544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0" name="Group 5444"/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92756" name="Oval 54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7" name="Oval 54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8" name="Freeform 544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9" name="Freeform 544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0" name="Freeform 544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1" name="Oval 545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1" name="Group 5451"/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92750" name="Oval 54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1" name="Oval 54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2" name="Freeform 545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3" name="Freeform 545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4" name="Freeform 545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5" name="Oval 545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32" name="Group 5458"/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92744" name="Oval 54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5" name="Oval 54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6" name="Freeform 546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7" name="Freeform 546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8" name="Freeform 546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9" name="Oval 546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33" name="Group 5465"/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92738" name="Oval 54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9" name="Oval 54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0" name="Freeform 546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1" name="Freeform 546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2" name="Freeform 547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3" name="Oval 54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34" name="Group 5472"/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92732" name="Oval 54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3" name="Oval 54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4" name="Freeform 547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5" name="Freeform 547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6" name="Freeform 547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7" name="Oval 547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0" name="Group 5479"/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92726" name="Oval 54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27" name="Oval 54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28" name="Freeform 548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29" name="Freeform 548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0" name="Freeform 548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1" name="Oval 548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841" name="Group 5486"/>
            <p:cNvGrpSpPr>
              <a:grpSpLocks noChangeAspect="1"/>
            </p:cNvGrpSpPr>
            <p:nvPr/>
          </p:nvGrpSpPr>
          <p:grpSpPr bwMode="auto">
            <a:xfrm>
              <a:off x="1448" y="1799"/>
              <a:ext cx="1339" cy="414"/>
              <a:chOff x="3326" y="1190"/>
              <a:chExt cx="1047" cy="318"/>
            </a:xfrm>
          </p:grpSpPr>
          <p:grpSp>
            <p:nvGrpSpPr>
              <p:cNvPr id="842" name="Group 5487"/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92688" name="Oval 54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9" name="Oval 54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0" name="Freeform 549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1" name="Freeform 549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2" name="Freeform 549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3" name="Oval 54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3" name="Group 5494"/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92682" name="Oval 549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3" name="Oval 54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4" name="Freeform 549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5" name="Freeform 549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6" name="Freeform 549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7" name="Oval 550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4" name="Group 5501"/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92676" name="Oval 55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7" name="Oval 55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8" name="Freeform 550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9" name="Freeform 550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0" name="Freeform 550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1" name="Oval 55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5" name="Group 5508"/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92670" name="Oval 55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1" name="Oval 55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2" name="Freeform 551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3" name="Freeform 551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4" name="Freeform 551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5" name="Oval 55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6" name="Group 5515"/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92664" name="Oval 55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5" name="Oval 55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6" name="Freeform 551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7" name="Freeform 551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8" name="Freeform 552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9" name="Oval 55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7" name="Group 5522"/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92658" name="Oval 552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9" name="Oval 55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0" name="Freeform 552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1" name="Freeform 552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2" name="Freeform 552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3" name="Oval 55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8" name="Group 5529"/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92652" name="Oval 553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3" name="Oval 55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4" name="Freeform 553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5" name="Freeform 553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6" name="Freeform 553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7" name="Oval 55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9" name="Group 5536"/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92646" name="Oval 553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7" name="Oval 553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8" name="Freeform 553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9" name="Freeform 554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0" name="Freeform 554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1" name="Oval 55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0" name="Group 5543"/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92640" name="Oval 554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1" name="Oval 55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2" name="Freeform 554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3" name="Freeform 554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4" name="Freeform 554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5" name="Oval 55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1" name="Group 5550"/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92634" name="Oval 555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5" name="Oval 55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6" name="Freeform 555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7" name="Freeform 555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8" name="Freeform 555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9" name="Oval 555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2" name="Group 5557"/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92628" name="Oval 55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9" name="Oval 55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0" name="Freeform 556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1" name="Freeform 556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2" name="Freeform 556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3" name="Oval 55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3" name="Group 5564"/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92622" name="Oval 556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3" name="Oval 55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4" name="Freeform 556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5" name="Freeform 556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6" name="Freeform 556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7" name="Oval 55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4" name="Group 5571"/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92616" name="Oval 557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7" name="Oval 55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8" name="Freeform 557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9" name="Freeform 557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0" name="Freeform 557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1" name="Oval 55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5" name="Group 5578"/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92610" name="Oval 557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1" name="Oval 55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2" name="Freeform 558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3" name="Freeform 558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4" name="Freeform 558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5" name="Oval 55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6" name="Group 5585"/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92604" name="Oval 558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5" name="Oval 558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6" name="Freeform 558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7" name="Freeform 558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8" name="Freeform 559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9" name="Oval 55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7" name="Group 5592"/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92598" name="Oval 55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9" name="Oval 559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0" name="Freeform 559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1" name="Freeform 559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2" name="Freeform 559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3" name="Oval 55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8" name="Group 5599"/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92592" name="Oval 560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3" name="Oval 560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4" name="Freeform 560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5" name="Freeform 560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6" name="Freeform 560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7" name="Oval 56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9" name="Group 5606"/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92586" name="Oval 56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7" name="Oval 560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8" name="Freeform 560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9" name="Freeform 561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0" name="Freeform 561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1" name="Oval 56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0" name="Group 5613"/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92580" name="Oval 56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1" name="Oval 561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2" name="Freeform 561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3" name="Freeform 561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4" name="Freeform 561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5" name="Oval 56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1" name="Group 5620"/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92574" name="Oval 56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5" name="Oval 562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6" name="Freeform 562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7" name="Freeform 562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8" name="Freeform 562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9" name="Oval 56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2" name="Group 5627"/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92568" name="Oval 56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9" name="Oval 562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0" name="Freeform 563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1" name="Freeform 563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2" name="Freeform 563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3" name="Oval 563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3" name="Group 5634"/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92562" name="Oval 56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3" name="Oval 563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4" name="Freeform 563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5" name="Freeform 563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6" name="Freeform 563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7" name="Oval 564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4" name="Group 5641"/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92556" name="Oval 56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7" name="Oval 564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8" name="Freeform 564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9" name="Freeform 564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0" name="Freeform 564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1" name="Oval 564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3" name="Group 5648"/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92550" name="Oval 56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1" name="Oval 565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2" name="Freeform 565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3" name="Freeform 565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4" name="Freeform 565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5" name="Oval 56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4" name="Group 5655"/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92544" name="Oval 565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5" name="Oval 565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6" name="Freeform 565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7" name="Freeform 565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8" name="Freeform 566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9" name="Oval 56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5" name="Group 5662"/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92538" name="Oval 56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9" name="Oval 566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0" name="Freeform 566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1" name="Freeform 566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2" name="Freeform 566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3" name="Oval 56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6" name="Group 5669"/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92532" name="Oval 56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3" name="Oval 56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4" name="Freeform 567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5" name="Freeform 567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6" name="Freeform 567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7" name="Oval 56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7" name="Group 5676"/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92526" name="Oval 56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7" name="Oval 567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8" name="Freeform 567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9" name="Freeform 568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0" name="Freeform 568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1" name="Oval 56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8" name="Group 5683"/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92520" name="Oval 56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1" name="Oval 568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2" name="Freeform 568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3" name="Freeform 568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4" name="Freeform 568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5" name="Oval 56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9" name="Group 5690"/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92514" name="Oval 56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5" name="Oval 569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6" name="Freeform 569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7" name="Freeform 569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8" name="Freeform 569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9" name="Oval 56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0" name="Group 5697"/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92508" name="Oval 56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9" name="Oval 569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0" name="Freeform 570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1" name="Freeform 570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2" name="Freeform 570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3" name="Oval 57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1" name="Group 5704"/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92502" name="Oval 57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3" name="Oval 570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4" name="Freeform 570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5" name="Freeform 570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6" name="Freeform 570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7" name="Oval 57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882" name="Group 5711"/>
            <p:cNvGrpSpPr>
              <a:grpSpLocks noChangeAspect="1"/>
            </p:cNvGrpSpPr>
            <p:nvPr/>
          </p:nvGrpSpPr>
          <p:grpSpPr bwMode="auto">
            <a:xfrm>
              <a:off x="2812" y="1793"/>
              <a:ext cx="1339" cy="414"/>
              <a:chOff x="3326" y="1190"/>
              <a:chExt cx="1047" cy="318"/>
            </a:xfrm>
          </p:grpSpPr>
          <p:grpSp>
            <p:nvGrpSpPr>
              <p:cNvPr id="883" name="Group 5712"/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92464" name="Oval 571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5" name="Oval 57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6" name="Freeform 571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7" name="Freeform 571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8" name="Freeform 571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9" name="Oval 57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4" name="Group 5719"/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92458" name="Oval 572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9" name="Oval 57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0" name="Freeform 572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1" name="Freeform 572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2" name="Freeform 572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3" name="Oval 57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5" name="Group 5726"/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92452" name="Oval 572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3" name="Oval 57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4" name="Freeform 572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5" name="Freeform 573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6" name="Freeform 573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7" name="Oval 573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6" name="Group 5733"/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92446" name="Oval 573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7" name="Oval 57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8" name="Freeform 573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9" name="Freeform 573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0" name="Freeform 573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1" name="Oval 573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7" name="Group 5740"/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92440" name="Oval 574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1" name="Oval 57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2" name="Freeform 574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3" name="Freeform 574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4" name="Freeform 574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5" name="Oval 57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8" name="Group 5747"/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92434" name="Oval 574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5" name="Oval 57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6" name="Freeform 575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7" name="Freeform 575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8" name="Freeform 575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9" name="Oval 57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9" name="Group 5754"/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92428" name="Oval 5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9" name="Oval 575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0" name="Freeform 575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1" name="Freeform 575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2" name="Freeform 575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3" name="Oval 57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0" name="Group 5761"/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92422" name="Oval 576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3" name="Oval 57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4" name="Freeform 576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5" name="Freeform 576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6" name="Freeform 576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7" name="Oval 57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1" name="Group 5768"/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92416" name="Oval 576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7" name="Oval 57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8" name="Freeform 577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9" name="Freeform 577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0" name="Freeform 577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1" name="Oval 57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2" name="Group 5775"/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92410" name="Oval 577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1" name="Oval 57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2" name="Freeform 577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3" name="Freeform 577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4" name="Freeform 578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5" name="Oval 57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3" name="Group 5782"/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92404" name="Oval 578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5" name="Oval 57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6" name="Freeform 578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7" name="Freeform 578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8" name="Freeform 578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9" name="Oval 57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4" name="Group 5789"/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92398" name="Oval 579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9" name="Oval 57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0" name="Freeform 579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1" name="Freeform 579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2" name="Freeform 579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3" name="Oval 579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5" name="Group 5796"/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92392" name="Oval 579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3" name="Oval 57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4" name="Freeform 579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5" name="Freeform 580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6" name="Freeform 580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7" name="Oval 58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6" name="Group 5803"/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92386" name="Oval 580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7" name="Oval 58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8" name="Freeform 580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9" name="Freeform 580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0" name="Freeform 580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1" name="Oval 58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7" name="Group 5810"/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92380" name="Oval 581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1" name="Oval 58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2" name="Freeform 581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3" name="Freeform 581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4" name="Freeform 581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5" name="Oval 58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8" name="Group 5817"/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92374" name="Oval 58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5" name="Oval 58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6" name="Freeform 582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7" name="Freeform 582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8" name="Freeform 582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9" name="Oval 582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9" name="Group 5824"/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92368" name="Oval 58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9" name="Oval 58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0" name="Freeform 582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1" name="Freeform 582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2" name="Freeform 582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3" name="Oval 583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0" name="Group 5831"/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92362" name="Oval 583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3" name="Oval 583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4" name="Freeform 583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5" name="Freeform 583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6" name="Freeform 583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7" name="Oval 583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1" name="Group 5838"/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92356" name="Oval 583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7" name="Oval 584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8" name="Freeform 584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9" name="Freeform 584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0" name="Freeform 584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1" name="Oval 584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2" name="Group 5845"/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92350" name="Oval 58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1" name="Oval 584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2" name="Freeform 584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3" name="Freeform 584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4" name="Freeform 585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5" name="Oval 585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3" name="Group 5852"/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92344" name="Oval 58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5" name="Oval 58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6" name="Freeform 585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7" name="Freeform 585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8" name="Freeform 585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9" name="Oval 58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4" name="Group 5859"/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92338" name="Oval 58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9" name="Oval 58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0" name="Freeform 586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1" name="Freeform 586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2" name="Freeform 586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3" name="Oval 586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5" name="Group 5866"/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92332" name="Oval 58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3" name="Oval 58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4" name="Freeform 586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5" name="Freeform 587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6" name="Freeform 587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7" name="Oval 587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6" name="Group 5873"/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92326" name="Oval 58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7" name="Oval 58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8" name="Freeform 587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9" name="Freeform 587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0" name="Freeform 587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1" name="Oval 587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7" name="Group 5880"/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92320" name="Oval 58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1" name="Oval 58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2" name="Freeform 588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3" name="Freeform 588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4" name="Freeform 588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5" name="Oval 588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8" name="Group 5887"/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92314" name="Oval 58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5" name="Oval 58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6" name="Freeform 589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7" name="Freeform 589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8" name="Freeform 589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9" name="Oval 58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9" name="Group 5894"/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92308" name="Oval 589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9" name="Oval 58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0" name="Freeform 589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1" name="Freeform 589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2" name="Freeform 589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3" name="Oval 590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0" name="Group 5901"/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92302" name="Oval 59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3" name="Oval 59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4" name="Freeform 590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5" name="Freeform 590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6" name="Freeform 590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7" name="Oval 59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1" name="Group 5908"/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92296" name="Oval 59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7" name="Oval 59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8" name="Freeform 591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9" name="Freeform 591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0" name="Freeform 591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1" name="Oval 59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2" name="Group 5915"/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92290" name="Oval 59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1" name="Oval 59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2" name="Freeform 591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3" name="Freeform 591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4" name="Freeform 592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5" name="Oval 59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3" name="Group 5922"/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92284" name="Oval 592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5" name="Oval 59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6" name="Freeform 592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7" name="Freeform 592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8" name="Freeform 592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9" name="Oval 59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6" name="Group 5929"/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92278" name="Oval 593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79" name="Oval 59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0" name="Freeform 593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1" name="Freeform 593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2" name="Freeform 593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3" name="Oval 59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</p:grpSp>
      <p:sp>
        <p:nvSpPr>
          <p:cNvPr id="835" name="Titre 3"/>
          <p:cNvSpPr>
            <a:spLocks noGrp="1"/>
          </p:cNvSpPr>
          <p:nvPr>
            <p:ph type="title"/>
          </p:nvPr>
        </p:nvSpPr>
        <p:spPr>
          <a:xfrm>
            <a:off x="0" y="-27384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graphicFrame>
        <p:nvGraphicFramePr>
          <p:cNvPr id="775" name="Espace réservé du contenu 7">
            <a:extLst>
              <a:ext uri="{FF2B5EF4-FFF2-40B4-BE49-F238E27FC236}">
                <a16:creationId xmlns:a16="http://schemas.microsoft.com/office/drawing/2014/main" id="{6FF099C1-6FFC-46F0-B409-7BCFE6A0ABD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55528267"/>
              </p:ext>
            </p:extLst>
          </p:nvPr>
        </p:nvGraphicFramePr>
        <p:xfrm>
          <a:off x="2214546" y="-27384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2" name="Espace réservé du numéro de diapositive 31">
            <a:extLst>
              <a:ext uri="{FF2B5EF4-FFF2-40B4-BE49-F238E27FC236}">
                <a16:creationId xmlns:a16="http://schemas.microsoft.com/office/drawing/2014/main" id="{91EC8D41-BC6E-6999-8C7D-C851FBCD79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59</a:t>
            </a:fld>
            <a:endParaRPr lang="fr-FR"/>
          </a:p>
        </p:txBody>
      </p:sp>
      <p:grpSp>
        <p:nvGrpSpPr>
          <p:cNvPr id="918" name="Groupe 892"/>
          <p:cNvGrpSpPr>
            <a:grpSpLocks/>
          </p:cNvGrpSpPr>
          <p:nvPr/>
        </p:nvGrpSpPr>
        <p:grpSpPr bwMode="auto">
          <a:xfrm>
            <a:off x="2721918" y="3306925"/>
            <a:ext cx="763428" cy="1557465"/>
            <a:chOff x="3936993" y="3714752"/>
            <a:chExt cx="1270013" cy="1190625"/>
          </a:xfrm>
        </p:grpSpPr>
        <p:sp>
          <p:nvSpPr>
            <p:cNvPr id="92216" name="Oval 2359"/>
            <p:cNvSpPr>
              <a:spLocks noChangeArrowheads="1"/>
            </p:cNvSpPr>
            <p:nvPr/>
          </p:nvSpPr>
          <p:spPr bwMode="auto">
            <a:xfrm>
              <a:off x="3936993" y="3776779"/>
              <a:ext cx="457205" cy="1128598"/>
            </a:xfrm>
            <a:prstGeom prst="ellipse">
              <a:avLst/>
            </a:prstGeom>
            <a:solidFill>
              <a:srgbClr val="FFA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17" name="Freeform 2360"/>
            <p:cNvSpPr>
              <a:spLocks/>
            </p:cNvSpPr>
            <p:nvPr/>
          </p:nvSpPr>
          <p:spPr bwMode="auto">
            <a:xfrm>
              <a:off x="4020664" y="3829730"/>
              <a:ext cx="367557" cy="1069596"/>
            </a:xfrm>
            <a:custGeom>
              <a:avLst/>
              <a:gdLst>
                <a:gd name="T0" fmla="*/ 2147483647 w 52"/>
                <a:gd name="T1" fmla="*/ 0 h 299"/>
                <a:gd name="T2" fmla="*/ 2147483647 w 52"/>
                <a:gd name="T3" fmla="*/ 2147483647 h 299"/>
                <a:gd name="T4" fmla="*/ 2147483647 w 52"/>
                <a:gd name="T5" fmla="*/ 2147483647 h 299"/>
                <a:gd name="T6" fmla="*/ 0 w 52"/>
                <a:gd name="T7" fmla="*/ 2147483647 h 299"/>
                <a:gd name="T8" fmla="*/ 2147483647 w 52"/>
                <a:gd name="T9" fmla="*/ 2147483647 h 299"/>
                <a:gd name="T10" fmla="*/ 2147483647 w 52"/>
                <a:gd name="T11" fmla="*/ 2147483647 h 299"/>
                <a:gd name="T12" fmla="*/ 2147483647 w 52"/>
                <a:gd name="T13" fmla="*/ 0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299"/>
                <a:gd name="T23" fmla="*/ 52 w 52"/>
                <a:gd name="T24" fmla="*/ 299 h 2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299">
                  <a:moveTo>
                    <a:pt x="34" y="0"/>
                  </a:moveTo>
                  <a:cubicBezTo>
                    <a:pt x="39" y="28"/>
                    <a:pt x="42" y="66"/>
                    <a:pt x="42" y="108"/>
                  </a:cubicBezTo>
                  <a:cubicBezTo>
                    <a:pt x="42" y="194"/>
                    <a:pt x="29" y="264"/>
                    <a:pt x="12" y="264"/>
                  </a:cubicBezTo>
                  <a:cubicBezTo>
                    <a:pt x="8" y="264"/>
                    <a:pt x="4" y="259"/>
                    <a:pt x="0" y="251"/>
                  </a:cubicBezTo>
                  <a:cubicBezTo>
                    <a:pt x="6" y="281"/>
                    <a:pt x="14" y="299"/>
                    <a:pt x="22" y="299"/>
                  </a:cubicBezTo>
                  <a:cubicBezTo>
                    <a:pt x="39" y="299"/>
                    <a:pt x="52" y="229"/>
                    <a:pt x="52" y="143"/>
                  </a:cubicBezTo>
                  <a:cubicBezTo>
                    <a:pt x="52" y="79"/>
                    <a:pt x="44" y="23"/>
                    <a:pt x="34" y="0"/>
                  </a:cubicBezTo>
                  <a:close/>
                </a:path>
              </a:pathLst>
            </a:custGeom>
            <a:solidFill>
              <a:srgbClr val="FFA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18" name="Freeform 2361"/>
            <p:cNvSpPr>
              <a:spLocks/>
            </p:cNvSpPr>
            <p:nvPr/>
          </p:nvSpPr>
          <p:spPr bwMode="auto">
            <a:xfrm>
              <a:off x="4077441" y="3800985"/>
              <a:ext cx="361580" cy="1104392"/>
            </a:xfrm>
            <a:custGeom>
              <a:avLst/>
              <a:gdLst>
                <a:gd name="T0" fmla="*/ 2147483647 w 51"/>
                <a:gd name="T1" fmla="*/ 0 h 309"/>
                <a:gd name="T2" fmla="*/ 2147483647 w 51"/>
                <a:gd name="T3" fmla="*/ 2147483647 h 309"/>
                <a:gd name="T4" fmla="*/ 2147483647 w 51"/>
                <a:gd name="T5" fmla="*/ 2147483647 h 309"/>
                <a:gd name="T6" fmla="*/ 0 w 51"/>
                <a:gd name="T7" fmla="*/ 2147483647 h 309"/>
                <a:gd name="T8" fmla="*/ 2147483647 w 51"/>
                <a:gd name="T9" fmla="*/ 2147483647 h 309"/>
                <a:gd name="T10" fmla="*/ 2147483647 w 51"/>
                <a:gd name="T11" fmla="*/ 2147483647 h 309"/>
                <a:gd name="T12" fmla="*/ 2147483647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19" name="Freeform 2362"/>
            <p:cNvSpPr>
              <a:spLocks/>
            </p:cNvSpPr>
            <p:nvPr/>
          </p:nvSpPr>
          <p:spPr bwMode="auto">
            <a:xfrm>
              <a:off x="3972852" y="3787370"/>
              <a:ext cx="274920" cy="1007568"/>
            </a:xfrm>
            <a:custGeom>
              <a:avLst/>
              <a:gdLst>
                <a:gd name="T0" fmla="*/ 2147483647 w 39"/>
                <a:gd name="T1" fmla="*/ 2147483647 h 282"/>
                <a:gd name="T2" fmla="*/ 2147483647 w 39"/>
                <a:gd name="T3" fmla="*/ 2147483647 h 282"/>
                <a:gd name="T4" fmla="*/ 2147483647 w 39"/>
                <a:gd name="T5" fmla="*/ 2147483647 h 282"/>
                <a:gd name="T6" fmla="*/ 2147483647 w 39"/>
                <a:gd name="T7" fmla="*/ 2147483647 h 282"/>
                <a:gd name="T8" fmla="*/ 2147483647 w 39"/>
                <a:gd name="T9" fmla="*/ 0 h 282"/>
                <a:gd name="T10" fmla="*/ 0 w 39"/>
                <a:gd name="T11" fmla="*/ 2147483647 h 282"/>
                <a:gd name="T12" fmla="*/ 2147483647 w 39"/>
                <a:gd name="T13" fmla="*/ 2147483647 h 282"/>
                <a:gd name="T14" fmla="*/ 2147483647 w 39"/>
                <a:gd name="T15" fmla="*/ 2147483647 h 2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282"/>
                <a:gd name="T26" fmla="*/ 39 w 39"/>
                <a:gd name="T27" fmla="*/ 282 h 2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282">
                  <a:moveTo>
                    <a:pt x="9" y="259"/>
                  </a:moveTo>
                  <a:cubicBezTo>
                    <a:pt x="4" y="231"/>
                    <a:pt x="7" y="194"/>
                    <a:pt x="7" y="154"/>
                  </a:cubicBezTo>
                  <a:cubicBezTo>
                    <a:pt x="7" y="74"/>
                    <a:pt x="17" y="2"/>
                    <a:pt x="35" y="2"/>
                  </a:cubicBezTo>
                  <a:cubicBezTo>
                    <a:pt x="36" y="2"/>
                    <a:pt x="39" y="5"/>
                    <a:pt x="39" y="6"/>
                  </a:cubicBezTo>
                  <a:cubicBezTo>
                    <a:pt x="37" y="2"/>
                    <a:pt x="34" y="0"/>
                    <a:pt x="31" y="0"/>
                  </a:cubicBezTo>
                  <a:cubicBezTo>
                    <a:pt x="13" y="0"/>
                    <a:pt x="0" y="69"/>
                    <a:pt x="0" y="149"/>
                  </a:cubicBezTo>
                  <a:cubicBezTo>
                    <a:pt x="0" y="194"/>
                    <a:pt x="3" y="234"/>
                    <a:pt x="8" y="262"/>
                  </a:cubicBezTo>
                  <a:cubicBezTo>
                    <a:pt x="13" y="282"/>
                    <a:pt x="12" y="277"/>
                    <a:pt x="9" y="2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0" name="Freeform 2363"/>
            <p:cNvSpPr>
              <a:spLocks/>
            </p:cNvSpPr>
            <p:nvPr/>
          </p:nvSpPr>
          <p:spPr bwMode="auto">
            <a:xfrm>
              <a:off x="4128242" y="3714752"/>
              <a:ext cx="1078764" cy="1190625"/>
            </a:xfrm>
            <a:custGeom>
              <a:avLst/>
              <a:gdLst>
                <a:gd name="T0" fmla="*/ 2147483647 w 153"/>
                <a:gd name="T1" fmla="*/ 2147483647 h 333"/>
                <a:gd name="T2" fmla="*/ 0 w 153"/>
                <a:gd name="T3" fmla="*/ 2147483647 h 333"/>
                <a:gd name="T4" fmla="*/ 2147483647 w 153"/>
                <a:gd name="T5" fmla="*/ 2147483647 h 333"/>
                <a:gd name="T6" fmla="*/ 2147483647 w 153"/>
                <a:gd name="T7" fmla="*/ 2147483647 h 333"/>
                <a:gd name="T8" fmla="*/ 2147483647 w 153"/>
                <a:gd name="T9" fmla="*/ 2147483647 h 333"/>
                <a:gd name="T10" fmla="*/ 2147483647 w 153"/>
                <a:gd name="T11" fmla="*/ 2147483647 h 333"/>
                <a:gd name="T12" fmla="*/ 2147483647 w 153"/>
                <a:gd name="T13" fmla="*/ 2147483647 h 333"/>
                <a:gd name="T14" fmla="*/ 2147483647 w 153"/>
                <a:gd name="T15" fmla="*/ 2147483647 h 333"/>
                <a:gd name="T16" fmla="*/ 2147483647 w 153"/>
                <a:gd name="T17" fmla="*/ 2147483647 h 333"/>
                <a:gd name="T18" fmla="*/ 2147483647 w 153"/>
                <a:gd name="T19" fmla="*/ 2147483647 h 333"/>
                <a:gd name="T20" fmla="*/ 2147483647 w 153"/>
                <a:gd name="T21" fmla="*/ 2147483647 h 333"/>
                <a:gd name="T22" fmla="*/ 2147483647 w 153"/>
                <a:gd name="T23" fmla="*/ 2147483647 h 333"/>
                <a:gd name="T24" fmla="*/ 2147483647 w 153"/>
                <a:gd name="T25" fmla="*/ 2147483647 h 333"/>
                <a:gd name="T26" fmla="*/ 2147483647 w 153"/>
                <a:gd name="T27" fmla="*/ 2147483647 h 333"/>
                <a:gd name="T28" fmla="*/ 2147483647 w 153"/>
                <a:gd name="T29" fmla="*/ 2147483647 h 333"/>
                <a:gd name="T30" fmla="*/ 2147483647 w 153"/>
                <a:gd name="T31" fmla="*/ 2147483647 h 333"/>
                <a:gd name="T32" fmla="*/ 2147483647 w 153"/>
                <a:gd name="T33" fmla="*/ 2147483647 h 333"/>
                <a:gd name="T34" fmla="*/ 2147483647 w 153"/>
                <a:gd name="T35" fmla="*/ 2147483647 h 333"/>
                <a:gd name="T36" fmla="*/ 2147483647 w 153"/>
                <a:gd name="T37" fmla="*/ 2147483647 h 333"/>
                <a:gd name="T38" fmla="*/ 2147483647 w 153"/>
                <a:gd name="T39" fmla="*/ 2147483647 h 333"/>
                <a:gd name="T40" fmla="*/ 2147483647 w 153"/>
                <a:gd name="T41" fmla="*/ 2147483647 h 333"/>
                <a:gd name="T42" fmla="*/ 2147483647 w 153"/>
                <a:gd name="T43" fmla="*/ 2147483647 h 333"/>
                <a:gd name="T44" fmla="*/ 2147483647 w 153"/>
                <a:gd name="T45" fmla="*/ 2147483647 h 333"/>
                <a:gd name="T46" fmla="*/ 2147483647 w 153"/>
                <a:gd name="T47" fmla="*/ 2147483647 h 333"/>
                <a:gd name="T48" fmla="*/ 2147483647 w 153"/>
                <a:gd name="T49" fmla="*/ 2147483647 h 333"/>
                <a:gd name="T50" fmla="*/ 2147483647 w 153"/>
                <a:gd name="T51" fmla="*/ 2147483647 h 333"/>
                <a:gd name="T52" fmla="*/ 2147483647 w 153"/>
                <a:gd name="T53" fmla="*/ 2147483647 h 333"/>
                <a:gd name="T54" fmla="*/ 2147483647 w 153"/>
                <a:gd name="T55" fmla="*/ 2147483647 h 333"/>
                <a:gd name="T56" fmla="*/ 2147483647 w 153"/>
                <a:gd name="T57" fmla="*/ 2147483647 h 333"/>
                <a:gd name="T58" fmla="*/ 2147483647 w 153"/>
                <a:gd name="T59" fmla="*/ 2147483647 h 333"/>
                <a:gd name="T60" fmla="*/ 2147483647 w 153"/>
                <a:gd name="T61" fmla="*/ 2147483647 h 333"/>
                <a:gd name="T62" fmla="*/ 2147483647 w 153"/>
                <a:gd name="T63" fmla="*/ 2147483647 h 333"/>
                <a:gd name="T64" fmla="*/ 2147483647 w 153"/>
                <a:gd name="T65" fmla="*/ 2147483647 h 333"/>
                <a:gd name="T66" fmla="*/ 2147483647 w 153"/>
                <a:gd name="T67" fmla="*/ 2147483647 h 3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3"/>
                <a:gd name="T103" fmla="*/ 0 h 333"/>
                <a:gd name="T104" fmla="*/ 153 w 153"/>
                <a:gd name="T105" fmla="*/ 333 h 3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3" h="333">
                  <a:moveTo>
                    <a:pt x="135" y="33"/>
                  </a:move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  <a:cubicBezTo>
                    <a:pt x="3" y="18"/>
                    <a:pt x="5" y="17"/>
                    <a:pt x="8" y="17"/>
                  </a:cubicBezTo>
                  <a:cubicBezTo>
                    <a:pt x="28" y="17"/>
                    <a:pt x="44" y="88"/>
                    <a:pt x="44" y="175"/>
                  </a:cubicBezTo>
                  <a:cubicBezTo>
                    <a:pt x="44" y="256"/>
                    <a:pt x="30" y="323"/>
                    <a:pt x="13" y="332"/>
                  </a:cubicBezTo>
                  <a:cubicBezTo>
                    <a:pt x="13" y="333"/>
                    <a:pt x="13" y="333"/>
                    <a:pt x="13" y="333"/>
                  </a:cubicBezTo>
                  <a:cubicBezTo>
                    <a:pt x="23" y="327"/>
                    <a:pt x="37" y="324"/>
                    <a:pt x="53" y="324"/>
                  </a:cubicBezTo>
                  <a:cubicBezTo>
                    <a:pt x="69" y="324"/>
                    <a:pt x="83" y="328"/>
                    <a:pt x="94" y="333"/>
                  </a:cubicBezTo>
                  <a:cubicBezTo>
                    <a:pt x="94" y="333"/>
                    <a:pt x="94" y="333"/>
                    <a:pt x="94" y="333"/>
                  </a:cubicBezTo>
                  <a:cubicBezTo>
                    <a:pt x="93" y="333"/>
                    <a:pt x="93" y="332"/>
                    <a:pt x="92" y="332"/>
                  </a:cubicBezTo>
                  <a:cubicBezTo>
                    <a:pt x="92" y="332"/>
                    <a:pt x="92" y="332"/>
                    <a:pt x="92" y="332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0" y="330"/>
                    <a:pt x="89" y="330"/>
                    <a:pt x="89" y="329"/>
                  </a:cubicBezTo>
                  <a:cubicBezTo>
                    <a:pt x="89" y="329"/>
                    <a:pt x="89" y="329"/>
                    <a:pt x="89" y="329"/>
                  </a:cubicBezTo>
                  <a:cubicBezTo>
                    <a:pt x="88" y="329"/>
                    <a:pt x="88" y="328"/>
                    <a:pt x="87" y="327"/>
                  </a:cubicBezTo>
                  <a:cubicBezTo>
                    <a:pt x="87" y="327"/>
                    <a:pt x="87" y="327"/>
                    <a:pt x="87" y="327"/>
                  </a:cubicBezTo>
                  <a:cubicBezTo>
                    <a:pt x="87" y="327"/>
                    <a:pt x="86" y="326"/>
                    <a:pt x="86" y="325"/>
                  </a:cubicBezTo>
                  <a:cubicBezTo>
                    <a:pt x="86" y="325"/>
                    <a:pt x="86" y="325"/>
                    <a:pt x="86" y="325"/>
                  </a:cubicBezTo>
                  <a:cubicBezTo>
                    <a:pt x="85" y="324"/>
                    <a:pt x="85" y="324"/>
                    <a:pt x="84" y="323"/>
                  </a:cubicBezTo>
                  <a:cubicBezTo>
                    <a:pt x="84" y="323"/>
                    <a:pt x="84" y="323"/>
                    <a:pt x="84" y="323"/>
                  </a:cubicBezTo>
                  <a:cubicBezTo>
                    <a:pt x="84" y="322"/>
                    <a:pt x="83" y="321"/>
                    <a:pt x="83" y="320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82" y="319"/>
                    <a:pt x="82" y="318"/>
                    <a:pt x="81" y="317"/>
                  </a:cubicBezTo>
                  <a:cubicBezTo>
                    <a:pt x="81" y="317"/>
                    <a:pt x="81" y="317"/>
                    <a:pt x="81" y="317"/>
                  </a:cubicBezTo>
                  <a:cubicBezTo>
                    <a:pt x="81" y="316"/>
                    <a:pt x="80" y="315"/>
                    <a:pt x="80" y="313"/>
                  </a:cubicBezTo>
                  <a:cubicBezTo>
                    <a:pt x="80" y="313"/>
                    <a:pt x="80" y="313"/>
                    <a:pt x="80" y="313"/>
                  </a:cubicBezTo>
                  <a:cubicBezTo>
                    <a:pt x="77" y="305"/>
                    <a:pt x="81" y="295"/>
                    <a:pt x="79" y="282"/>
                  </a:cubicBezTo>
                  <a:cubicBezTo>
                    <a:pt x="79" y="282"/>
                    <a:pt x="79" y="282"/>
                    <a:pt x="79" y="282"/>
                  </a:cubicBezTo>
                  <a:cubicBezTo>
                    <a:pt x="79" y="281"/>
                    <a:pt x="78" y="279"/>
                    <a:pt x="78" y="278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78" y="275"/>
                    <a:pt x="77" y="274"/>
                    <a:pt x="77" y="273"/>
                  </a:cubicBezTo>
                  <a:cubicBezTo>
                    <a:pt x="77" y="272"/>
                    <a:pt x="77" y="271"/>
                    <a:pt x="77" y="271"/>
                  </a:cubicBezTo>
                  <a:cubicBezTo>
                    <a:pt x="77" y="270"/>
                    <a:pt x="76" y="268"/>
                    <a:pt x="76" y="267"/>
                  </a:cubicBezTo>
                  <a:cubicBezTo>
                    <a:pt x="76" y="266"/>
                    <a:pt x="76" y="266"/>
                    <a:pt x="76" y="265"/>
                  </a:cubicBezTo>
                  <a:cubicBezTo>
                    <a:pt x="76" y="264"/>
                    <a:pt x="75" y="262"/>
                    <a:pt x="75" y="261"/>
                  </a:cubicBezTo>
                  <a:cubicBezTo>
                    <a:pt x="75" y="260"/>
                    <a:pt x="75" y="259"/>
                    <a:pt x="75" y="259"/>
                  </a:cubicBezTo>
                  <a:cubicBezTo>
                    <a:pt x="75" y="257"/>
                    <a:pt x="75" y="256"/>
                    <a:pt x="74" y="255"/>
                  </a:cubicBezTo>
                  <a:cubicBezTo>
                    <a:pt x="74" y="254"/>
                    <a:pt x="74" y="253"/>
                    <a:pt x="74" y="252"/>
                  </a:cubicBezTo>
                  <a:cubicBezTo>
                    <a:pt x="74" y="251"/>
                    <a:pt x="74" y="250"/>
                    <a:pt x="74" y="249"/>
                  </a:cubicBezTo>
                  <a:cubicBezTo>
                    <a:pt x="73" y="248"/>
                    <a:pt x="73" y="247"/>
                    <a:pt x="73" y="246"/>
                  </a:cubicBezTo>
                  <a:cubicBezTo>
                    <a:pt x="73" y="244"/>
                    <a:pt x="73" y="243"/>
                    <a:pt x="73" y="242"/>
                  </a:cubicBezTo>
                  <a:cubicBezTo>
                    <a:pt x="73" y="241"/>
                    <a:pt x="73" y="240"/>
                    <a:pt x="73" y="239"/>
                  </a:cubicBezTo>
                  <a:cubicBezTo>
                    <a:pt x="72" y="238"/>
                    <a:pt x="72" y="236"/>
                    <a:pt x="72" y="235"/>
                  </a:cubicBezTo>
                  <a:cubicBezTo>
                    <a:pt x="72" y="234"/>
                    <a:pt x="72" y="233"/>
                    <a:pt x="72" y="232"/>
                  </a:cubicBezTo>
                  <a:cubicBezTo>
                    <a:pt x="72" y="231"/>
                    <a:pt x="72" y="229"/>
                    <a:pt x="72" y="228"/>
                  </a:cubicBezTo>
                  <a:cubicBezTo>
                    <a:pt x="72" y="227"/>
                    <a:pt x="71" y="226"/>
                    <a:pt x="71" y="225"/>
                  </a:cubicBezTo>
                  <a:cubicBezTo>
                    <a:pt x="71" y="223"/>
                    <a:pt x="71" y="222"/>
                    <a:pt x="71" y="221"/>
                  </a:cubicBezTo>
                  <a:cubicBezTo>
                    <a:pt x="71" y="220"/>
                    <a:pt x="71" y="218"/>
                    <a:pt x="71" y="217"/>
                  </a:cubicBezTo>
                  <a:cubicBezTo>
                    <a:pt x="71" y="216"/>
                    <a:pt x="71" y="215"/>
                    <a:pt x="71" y="214"/>
                  </a:cubicBezTo>
                  <a:cubicBezTo>
                    <a:pt x="71" y="212"/>
                    <a:pt x="70" y="211"/>
                    <a:pt x="70" y="210"/>
                  </a:cubicBezTo>
                  <a:cubicBezTo>
                    <a:pt x="70" y="209"/>
                    <a:pt x="70" y="207"/>
                    <a:pt x="70" y="206"/>
                  </a:cubicBezTo>
                  <a:cubicBezTo>
                    <a:pt x="70" y="205"/>
                    <a:pt x="70" y="203"/>
                    <a:pt x="70" y="202"/>
                  </a:cubicBezTo>
                  <a:cubicBezTo>
                    <a:pt x="70" y="201"/>
                    <a:pt x="70" y="200"/>
                    <a:pt x="70" y="199"/>
                  </a:cubicBezTo>
                  <a:cubicBezTo>
                    <a:pt x="70" y="197"/>
                    <a:pt x="70" y="196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89"/>
                    <a:pt x="70" y="187"/>
                    <a:pt x="70" y="186"/>
                  </a:cubicBezTo>
                  <a:cubicBezTo>
                    <a:pt x="70" y="185"/>
                    <a:pt x="70" y="184"/>
                    <a:pt x="70" y="183"/>
                  </a:cubicBezTo>
                  <a:cubicBezTo>
                    <a:pt x="70" y="180"/>
                    <a:pt x="70" y="178"/>
                    <a:pt x="70" y="175"/>
                  </a:cubicBezTo>
                  <a:cubicBezTo>
                    <a:pt x="70" y="88"/>
                    <a:pt x="77" y="17"/>
                    <a:pt x="97" y="17"/>
                  </a:cubicBezTo>
                  <a:cubicBezTo>
                    <a:pt x="117" y="17"/>
                    <a:pt x="132" y="88"/>
                    <a:pt x="132" y="175"/>
                  </a:cubicBezTo>
                  <a:cubicBezTo>
                    <a:pt x="132" y="260"/>
                    <a:pt x="118" y="329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lose/>
                </a:path>
              </a:pathLst>
            </a:custGeom>
            <a:solidFill>
              <a:srgbClr val="FFA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1" name="Freeform 2364"/>
            <p:cNvSpPr>
              <a:spLocks/>
            </p:cNvSpPr>
            <p:nvPr/>
          </p:nvSpPr>
          <p:spPr bwMode="auto">
            <a:xfrm>
              <a:off x="4217890" y="3740471"/>
              <a:ext cx="606618" cy="1164906"/>
            </a:xfrm>
            <a:custGeom>
              <a:avLst/>
              <a:gdLst>
                <a:gd name="T0" fmla="*/ 2147483647 w 86"/>
                <a:gd name="T1" fmla="*/ 2147483647 h 326"/>
                <a:gd name="T2" fmla="*/ 2147483647 w 86"/>
                <a:gd name="T3" fmla="*/ 2147483647 h 326"/>
                <a:gd name="T4" fmla="*/ 2147483647 w 86"/>
                <a:gd name="T5" fmla="*/ 2147483647 h 326"/>
                <a:gd name="T6" fmla="*/ 2147483647 w 86"/>
                <a:gd name="T7" fmla="*/ 2147483647 h 326"/>
                <a:gd name="T8" fmla="*/ 2147483647 w 86"/>
                <a:gd name="T9" fmla="*/ 2147483647 h 326"/>
                <a:gd name="T10" fmla="*/ 2147483647 w 86"/>
                <a:gd name="T11" fmla="*/ 2147483647 h 326"/>
                <a:gd name="T12" fmla="*/ 2147483647 w 86"/>
                <a:gd name="T13" fmla="*/ 2147483647 h 326"/>
                <a:gd name="T14" fmla="*/ 2147483647 w 86"/>
                <a:gd name="T15" fmla="*/ 2147483647 h 326"/>
                <a:gd name="T16" fmla="*/ 2147483647 w 86"/>
                <a:gd name="T17" fmla="*/ 2147483647 h 326"/>
                <a:gd name="T18" fmla="*/ 2147483647 w 86"/>
                <a:gd name="T19" fmla="*/ 2147483647 h 326"/>
                <a:gd name="T20" fmla="*/ 2147483647 w 86"/>
                <a:gd name="T21" fmla="*/ 2147483647 h 326"/>
                <a:gd name="T22" fmla="*/ 2147483647 w 86"/>
                <a:gd name="T23" fmla="*/ 2147483647 h 326"/>
                <a:gd name="T24" fmla="*/ 2147483647 w 86"/>
                <a:gd name="T25" fmla="*/ 2147483647 h 326"/>
                <a:gd name="T26" fmla="*/ 2147483647 w 86"/>
                <a:gd name="T27" fmla="*/ 2147483647 h 326"/>
                <a:gd name="T28" fmla="*/ 2147483647 w 86"/>
                <a:gd name="T29" fmla="*/ 2147483647 h 326"/>
                <a:gd name="T30" fmla="*/ 2147483647 w 86"/>
                <a:gd name="T31" fmla="*/ 2147483647 h 326"/>
                <a:gd name="T32" fmla="*/ 2147483647 w 86"/>
                <a:gd name="T33" fmla="*/ 2147483647 h 326"/>
                <a:gd name="T34" fmla="*/ 2147483647 w 86"/>
                <a:gd name="T35" fmla="*/ 2147483647 h 326"/>
                <a:gd name="T36" fmla="*/ 2147483647 w 86"/>
                <a:gd name="T37" fmla="*/ 2147483647 h 326"/>
                <a:gd name="T38" fmla="*/ 2147483647 w 86"/>
                <a:gd name="T39" fmla="*/ 2147483647 h 326"/>
                <a:gd name="T40" fmla="*/ 2147483647 w 86"/>
                <a:gd name="T41" fmla="*/ 2147483647 h 326"/>
                <a:gd name="T42" fmla="*/ 2147483647 w 86"/>
                <a:gd name="T43" fmla="*/ 2147483647 h 326"/>
                <a:gd name="T44" fmla="*/ 2147483647 w 86"/>
                <a:gd name="T45" fmla="*/ 2147483647 h 326"/>
                <a:gd name="T46" fmla="*/ 2147483647 w 86"/>
                <a:gd name="T47" fmla="*/ 2147483647 h 326"/>
                <a:gd name="T48" fmla="*/ 2147483647 w 86"/>
                <a:gd name="T49" fmla="*/ 2147483647 h 326"/>
                <a:gd name="T50" fmla="*/ 2147483647 w 86"/>
                <a:gd name="T51" fmla="*/ 2147483647 h 326"/>
                <a:gd name="T52" fmla="*/ 2147483647 w 86"/>
                <a:gd name="T53" fmla="*/ 2147483647 h 326"/>
                <a:gd name="T54" fmla="*/ 2147483647 w 86"/>
                <a:gd name="T55" fmla="*/ 2147483647 h 326"/>
                <a:gd name="T56" fmla="*/ 2147483647 w 86"/>
                <a:gd name="T57" fmla="*/ 2147483647 h 326"/>
                <a:gd name="T58" fmla="*/ 2147483647 w 86"/>
                <a:gd name="T59" fmla="*/ 2147483647 h 326"/>
                <a:gd name="T60" fmla="*/ 2147483647 w 86"/>
                <a:gd name="T61" fmla="*/ 2147483647 h 326"/>
                <a:gd name="T62" fmla="*/ 2147483647 w 86"/>
                <a:gd name="T63" fmla="*/ 2147483647 h 326"/>
                <a:gd name="T64" fmla="*/ 2147483647 w 86"/>
                <a:gd name="T65" fmla="*/ 2147483647 h 326"/>
                <a:gd name="T66" fmla="*/ 2147483647 w 86"/>
                <a:gd name="T67" fmla="*/ 2147483647 h 326"/>
                <a:gd name="T68" fmla="*/ 2147483647 w 86"/>
                <a:gd name="T69" fmla="*/ 2147483647 h 326"/>
                <a:gd name="T70" fmla="*/ 2147483647 w 86"/>
                <a:gd name="T71" fmla="*/ 2147483647 h 326"/>
                <a:gd name="T72" fmla="*/ 2147483647 w 86"/>
                <a:gd name="T73" fmla="*/ 2147483647 h 326"/>
                <a:gd name="T74" fmla="*/ 2147483647 w 86"/>
                <a:gd name="T75" fmla="*/ 2147483647 h 326"/>
                <a:gd name="T76" fmla="*/ 2147483647 w 86"/>
                <a:gd name="T77" fmla="*/ 2147483647 h 326"/>
                <a:gd name="T78" fmla="*/ 2147483647 w 86"/>
                <a:gd name="T79" fmla="*/ 2147483647 h 326"/>
                <a:gd name="T80" fmla="*/ 2147483647 w 86"/>
                <a:gd name="T81" fmla="*/ 2147483647 h 326"/>
                <a:gd name="T82" fmla="*/ 2147483647 w 86"/>
                <a:gd name="T83" fmla="*/ 2147483647 h 326"/>
                <a:gd name="T84" fmla="*/ 2147483647 w 86"/>
                <a:gd name="T85" fmla="*/ 2147483647 h 326"/>
                <a:gd name="T86" fmla="*/ 2147483647 w 86"/>
                <a:gd name="T87" fmla="*/ 2147483647 h 326"/>
                <a:gd name="T88" fmla="*/ 2147483647 w 86"/>
                <a:gd name="T89" fmla="*/ 2147483647 h 326"/>
                <a:gd name="T90" fmla="*/ 2147483647 w 86"/>
                <a:gd name="T91" fmla="*/ 2147483647 h 326"/>
                <a:gd name="T92" fmla="*/ 2147483647 w 86"/>
                <a:gd name="T93" fmla="*/ 2147483647 h 326"/>
                <a:gd name="T94" fmla="*/ 2147483647 w 86"/>
                <a:gd name="T95" fmla="*/ 2147483647 h 326"/>
                <a:gd name="T96" fmla="*/ 2147483647 w 86"/>
                <a:gd name="T97" fmla="*/ 2147483647 h 326"/>
                <a:gd name="T98" fmla="*/ 2147483647 w 86"/>
                <a:gd name="T99" fmla="*/ 2147483647 h 326"/>
                <a:gd name="T100" fmla="*/ 2147483647 w 86"/>
                <a:gd name="T101" fmla="*/ 2147483647 h 326"/>
                <a:gd name="T102" fmla="*/ 2147483647 w 86"/>
                <a:gd name="T103" fmla="*/ 2147483647 h 326"/>
                <a:gd name="T104" fmla="*/ 2147483647 w 86"/>
                <a:gd name="T105" fmla="*/ 2147483647 h 326"/>
                <a:gd name="T106" fmla="*/ 2147483647 w 86"/>
                <a:gd name="T107" fmla="*/ 2147483647 h 326"/>
                <a:gd name="T108" fmla="*/ 2147483647 w 86"/>
                <a:gd name="T109" fmla="*/ 2147483647 h 326"/>
                <a:gd name="T110" fmla="*/ 0 w 86"/>
                <a:gd name="T111" fmla="*/ 2147483647 h 326"/>
                <a:gd name="T112" fmla="*/ 0 w 86"/>
                <a:gd name="T113" fmla="*/ 2147483647 h 326"/>
                <a:gd name="T114" fmla="*/ 2147483647 w 86"/>
                <a:gd name="T115" fmla="*/ 2147483647 h 326"/>
                <a:gd name="T116" fmla="*/ 2147483647 w 86"/>
                <a:gd name="T117" fmla="*/ 2147483647 h 326"/>
                <a:gd name="T118" fmla="*/ 2147483647 w 86"/>
                <a:gd name="T119" fmla="*/ 2147483647 h 326"/>
                <a:gd name="T120" fmla="*/ 2147483647 w 86"/>
                <a:gd name="T121" fmla="*/ 2147483647 h 326"/>
                <a:gd name="T122" fmla="*/ 2147483647 w 86"/>
                <a:gd name="T123" fmla="*/ 2147483647 h 3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"/>
                <a:gd name="T187" fmla="*/ 0 h 326"/>
                <a:gd name="T188" fmla="*/ 86 w 86"/>
                <a:gd name="T189" fmla="*/ 326 h 3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31" y="102"/>
                    <a:pt x="31" y="168"/>
                  </a:cubicBezTo>
                  <a:cubicBezTo>
                    <a:pt x="31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2" name="Freeform 2365"/>
            <p:cNvSpPr>
              <a:spLocks noEditPoints="1"/>
            </p:cNvSpPr>
            <p:nvPr/>
          </p:nvSpPr>
          <p:spPr bwMode="auto">
            <a:xfrm>
              <a:off x="4217890" y="3740471"/>
              <a:ext cx="606618" cy="1164906"/>
            </a:xfrm>
            <a:custGeom>
              <a:avLst/>
              <a:gdLst>
                <a:gd name="T0" fmla="*/ 2147483647 w 86"/>
                <a:gd name="T1" fmla="*/ 2147483647 h 326"/>
                <a:gd name="T2" fmla="*/ 2147483647 w 86"/>
                <a:gd name="T3" fmla="*/ 2147483647 h 326"/>
                <a:gd name="T4" fmla="*/ 2147483647 w 86"/>
                <a:gd name="T5" fmla="*/ 2147483647 h 326"/>
                <a:gd name="T6" fmla="*/ 2147483647 w 86"/>
                <a:gd name="T7" fmla="*/ 2147483647 h 326"/>
                <a:gd name="T8" fmla="*/ 2147483647 w 86"/>
                <a:gd name="T9" fmla="*/ 2147483647 h 326"/>
                <a:gd name="T10" fmla="*/ 2147483647 w 86"/>
                <a:gd name="T11" fmla="*/ 2147483647 h 326"/>
                <a:gd name="T12" fmla="*/ 2147483647 w 86"/>
                <a:gd name="T13" fmla="*/ 2147483647 h 326"/>
                <a:gd name="T14" fmla="*/ 2147483647 w 86"/>
                <a:gd name="T15" fmla="*/ 2147483647 h 326"/>
                <a:gd name="T16" fmla="*/ 2147483647 w 86"/>
                <a:gd name="T17" fmla="*/ 2147483647 h 326"/>
                <a:gd name="T18" fmla="*/ 2147483647 w 86"/>
                <a:gd name="T19" fmla="*/ 2147483647 h 326"/>
                <a:gd name="T20" fmla="*/ 2147483647 w 86"/>
                <a:gd name="T21" fmla="*/ 2147483647 h 326"/>
                <a:gd name="T22" fmla="*/ 2147483647 w 86"/>
                <a:gd name="T23" fmla="*/ 2147483647 h 326"/>
                <a:gd name="T24" fmla="*/ 2147483647 w 86"/>
                <a:gd name="T25" fmla="*/ 2147483647 h 326"/>
                <a:gd name="T26" fmla="*/ 2147483647 w 86"/>
                <a:gd name="T27" fmla="*/ 2147483647 h 326"/>
                <a:gd name="T28" fmla="*/ 2147483647 w 86"/>
                <a:gd name="T29" fmla="*/ 2147483647 h 326"/>
                <a:gd name="T30" fmla="*/ 2147483647 w 86"/>
                <a:gd name="T31" fmla="*/ 2147483647 h 326"/>
                <a:gd name="T32" fmla="*/ 2147483647 w 86"/>
                <a:gd name="T33" fmla="*/ 2147483647 h 326"/>
                <a:gd name="T34" fmla="*/ 2147483647 w 86"/>
                <a:gd name="T35" fmla="*/ 2147483647 h 326"/>
                <a:gd name="T36" fmla="*/ 2147483647 w 86"/>
                <a:gd name="T37" fmla="*/ 2147483647 h 326"/>
                <a:gd name="T38" fmla="*/ 2147483647 w 86"/>
                <a:gd name="T39" fmla="*/ 2147483647 h 326"/>
                <a:gd name="T40" fmla="*/ 2147483647 w 86"/>
                <a:gd name="T41" fmla="*/ 2147483647 h 326"/>
                <a:gd name="T42" fmla="*/ 2147483647 w 86"/>
                <a:gd name="T43" fmla="*/ 2147483647 h 326"/>
                <a:gd name="T44" fmla="*/ 2147483647 w 86"/>
                <a:gd name="T45" fmla="*/ 2147483647 h 326"/>
                <a:gd name="T46" fmla="*/ 2147483647 w 86"/>
                <a:gd name="T47" fmla="*/ 2147483647 h 326"/>
                <a:gd name="T48" fmla="*/ 2147483647 w 86"/>
                <a:gd name="T49" fmla="*/ 2147483647 h 326"/>
                <a:gd name="T50" fmla="*/ 2147483647 w 86"/>
                <a:gd name="T51" fmla="*/ 2147483647 h 326"/>
                <a:gd name="T52" fmla="*/ 2147483647 w 86"/>
                <a:gd name="T53" fmla="*/ 2147483647 h 326"/>
                <a:gd name="T54" fmla="*/ 0 w 86"/>
                <a:gd name="T55" fmla="*/ 2147483647 h 326"/>
                <a:gd name="T56" fmla="*/ 2147483647 w 86"/>
                <a:gd name="T57" fmla="*/ 2147483647 h 326"/>
                <a:gd name="T58" fmla="*/ 2147483647 w 86"/>
                <a:gd name="T59" fmla="*/ 2147483647 h 326"/>
                <a:gd name="T60" fmla="*/ 2147483647 w 86"/>
                <a:gd name="T61" fmla="*/ 2147483647 h 326"/>
                <a:gd name="T62" fmla="*/ 2147483647 w 86"/>
                <a:gd name="T63" fmla="*/ 2147483647 h 326"/>
                <a:gd name="T64" fmla="*/ 2147483647 w 86"/>
                <a:gd name="T65" fmla="*/ 2147483647 h 326"/>
                <a:gd name="T66" fmla="*/ 2147483647 w 86"/>
                <a:gd name="T67" fmla="*/ 2147483647 h 326"/>
                <a:gd name="T68" fmla="*/ 2147483647 w 86"/>
                <a:gd name="T69" fmla="*/ 2147483647 h 326"/>
                <a:gd name="T70" fmla="*/ 2147483647 w 86"/>
                <a:gd name="T71" fmla="*/ 2147483647 h 326"/>
                <a:gd name="T72" fmla="*/ 2147483647 w 86"/>
                <a:gd name="T73" fmla="*/ 2147483647 h 326"/>
                <a:gd name="T74" fmla="*/ 2147483647 w 86"/>
                <a:gd name="T75" fmla="*/ 2147483647 h 326"/>
                <a:gd name="T76" fmla="*/ 2147483647 w 86"/>
                <a:gd name="T77" fmla="*/ 2147483647 h 326"/>
                <a:gd name="T78" fmla="*/ 2147483647 w 86"/>
                <a:gd name="T79" fmla="*/ 2147483647 h 326"/>
                <a:gd name="T80" fmla="*/ 2147483647 w 86"/>
                <a:gd name="T81" fmla="*/ 2147483647 h 326"/>
                <a:gd name="T82" fmla="*/ 2147483647 w 86"/>
                <a:gd name="T83" fmla="*/ 2147483647 h 326"/>
                <a:gd name="T84" fmla="*/ 2147483647 w 86"/>
                <a:gd name="T85" fmla="*/ 2147483647 h 326"/>
                <a:gd name="T86" fmla="*/ 2147483647 w 86"/>
                <a:gd name="T87" fmla="*/ 2147483647 h 326"/>
                <a:gd name="T88" fmla="*/ 2147483647 w 86"/>
                <a:gd name="T89" fmla="*/ 2147483647 h 326"/>
                <a:gd name="T90" fmla="*/ 2147483647 w 86"/>
                <a:gd name="T91" fmla="*/ 2147483647 h 326"/>
                <a:gd name="T92" fmla="*/ 2147483647 w 86"/>
                <a:gd name="T93" fmla="*/ 2147483647 h 326"/>
                <a:gd name="T94" fmla="*/ 2147483647 w 86"/>
                <a:gd name="T95" fmla="*/ 2147483647 h 326"/>
                <a:gd name="T96" fmla="*/ 2147483647 w 86"/>
                <a:gd name="T97" fmla="*/ 2147483647 h 326"/>
                <a:gd name="T98" fmla="*/ 2147483647 w 86"/>
                <a:gd name="T99" fmla="*/ 2147483647 h 326"/>
                <a:gd name="T100" fmla="*/ 2147483647 w 86"/>
                <a:gd name="T101" fmla="*/ 2147483647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"/>
                <a:gd name="T154" fmla="*/ 0 h 326"/>
                <a:gd name="T155" fmla="*/ 86 w 86"/>
                <a:gd name="T156" fmla="*/ 326 h 3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26" y="102"/>
                    <a:pt x="26" y="168"/>
                  </a:cubicBezTo>
                  <a:cubicBezTo>
                    <a:pt x="26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  <a:moveTo>
                    <a:pt x="38" y="118"/>
                  </a:moveTo>
                  <a:cubicBezTo>
                    <a:pt x="36" y="88"/>
                    <a:pt x="31" y="61"/>
                    <a:pt x="26" y="41"/>
                  </a:cubicBezTo>
                  <a:cubicBezTo>
                    <a:pt x="23" y="33"/>
                    <a:pt x="22" y="15"/>
                    <a:pt x="34" y="12"/>
                  </a:cubicBezTo>
                  <a:cubicBezTo>
                    <a:pt x="37" y="12"/>
                    <a:pt x="40" y="12"/>
                    <a:pt x="44" y="11"/>
                  </a:cubicBezTo>
                  <a:cubicBezTo>
                    <a:pt x="50" y="11"/>
                    <a:pt x="55" y="10"/>
                    <a:pt x="60" y="11"/>
                  </a:cubicBezTo>
                  <a:cubicBezTo>
                    <a:pt x="64" y="11"/>
                    <a:pt x="64" y="15"/>
                    <a:pt x="63" y="17"/>
                  </a:cubicBezTo>
                  <a:cubicBezTo>
                    <a:pt x="51" y="38"/>
                    <a:pt x="44" y="77"/>
                    <a:pt x="41" y="119"/>
                  </a:cubicBezTo>
                  <a:cubicBezTo>
                    <a:pt x="40" y="135"/>
                    <a:pt x="39" y="133"/>
                    <a:pt x="38" y="118"/>
                  </a:cubicBezTo>
                  <a:close/>
                  <a:moveTo>
                    <a:pt x="51" y="309"/>
                  </a:moveTo>
                  <a:cubicBezTo>
                    <a:pt x="49" y="309"/>
                    <a:pt x="47" y="309"/>
                    <a:pt x="45" y="308"/>
                  </a:cubicBezTo>
                  <a:cubicBezTo>
                    <a:pt x="33" y="306"/>
                    <a:pt x="26" y="298"/>
                    <a:pt x="31" y="272"/>
                  </a:cubicBezTo>
                  <a:cubicBezTo>
                    <a:pt x="37" y="243"/>
                    <a:pt x="40" y="206"/>
                    <a:pt x="40" y="171"/>
                  </a:cubicBezTo>
                  <a:cubicBezTo>
                    <a:pt x="40" y="173"/>
                    <a:pt x="40" y="176"/>
                    <a:pt x="40" y="176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42" y="222"/>
                    <a:pt x="42" y="222"/>
                    <a:pt x="42" y="222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2" y="229"/>
                    <a:pt x="42" y="229"/>
                    <a:pt x="42" y="229"/>
                  </a:cubicBezTo>
                  <a:cubicBezTo>
                    <a:pt x="43" y="233"/>
                    <a:pt x="43" y="233"/>
                    <a:pt x="43" y="233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40"/>
                    <a:pt x="43" y="240"/>
                    <a:pt x="43" y="240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7" y="265"/>
                    <a:pt x="47" y="265"/>
                    <a:pt x="47" y="265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48" y="271"/>
                    <a:pt x="48" y="271"/>
                    <a:pt x="48" y="271"/>
                  </a:cubicBezTo>
                  <a:cubicBezTo>
                    <a:pt x="48" y="272"/>
                    <a:pt x="48" y="272"/>
                    <a:pt x="48" y="272"/>
                  </a:cubicBezTo>
                  <a:cubicBezTo>
                    <a:pt x="48" y="273"/>
                    <a:pt x="49" y="277"/>
                    <a:pt x="49" y="277"/>
                  </a:cubicBezTo>
                  <a:cubicBezTo>
                    <a:pt x="51" y="287"/>
                    <a:pt x="54" y="296"/>
                    <a:pt x="56" y="304"/>
                  </a:cubicBezTo>
                  <a:cubicBezTo>
                    <a:pt x="57" y="306"/>
                    <a:pt x="54" y="309"/>
                    <a:pt x="51" y="309"/>
                  </a:cubicBezTo>
                  <a:close/>
                </a:path>
              </a:pathLst>
            </a:custGeom>
            <a:solidFill>
              <a:srgbClr val="FF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3" name="Freeform 2366"/>
            <p:cNvSpPr>
              <a:spLocks/>
            </p:cNvSpPr>
            <p:nvPr/>
          </p:nvSpPr>
          <p:spPr bwMode="auto">
            <a:xfrm>
              <a:off x="4516717" y="3764677"/>
              <a:ext cx="161366" cy="143722"/>
            </a:xfrm>
            <a:custGeom>
              <a:avLst/>
              <a:gdLst>
                <a:gd name="T0" fmla="*/ 0 w 23"/>
                <a:gd name="T1" fmla="*/ 2147483647 h 40"/>
                <a:gd name="T2" fmla="*/ 2147483647 w 23"/>
                <a:gd name="T3" fmla="*/ 2147483647 h 40"/>
                <a:gd name="T4" fmla="*/ 2147483647 w 23"/>
                <a:gd name="T5" fmla="*/ 2147483647 h 40"/>
                <a:gd name="T6" fmla="*/ 2147483647 w 23"/>
                <a:gd name="T7" fmla="*/ 2147483647 h 40"/>
                <a:gd name="T8" fmla="*/ 0 w 23"/>
                <a:gd name="T9" fmla="*/ 2147483647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0"/>
                <a:gd name="T17" fmla="*/ 23 w 23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0">
                  <a:moveTo>
                    <a:pt x="0" y="4"/>
                  </a:moveTo>
                  <a:cubicBezTo>
                    <a:pt x="10" y="3"/>
                    <a:pt x="23" y="0"/>
                    <a:pt x="23" y="6"/>
                  </a:cubicBezTo>
                  <a:cubicBezTo>
                    <a:pt x="23" y="13"/>
                    <a:pt x="13" y="23"/>
                    <a:pt x="10" y="40"/>
                  </a:cubicBezTo>
                  <a:cubicBezTo>
                    <a:pt x="12" y="23"/>
                    <a:pt x="20" y="9"/>
                    <a:pt x="18" y="7"/>
                  </a:cubicBezTo>
                  <a:cubicBezTo>
                    <a:pt x="15" y="3"/>
                    <a:pt x="2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4" name="Freeform 2367"/>
            <p:cNvSpPr>
              <a:spLocks/>
            </p:cNvSpPr>
            <p:nvPr/>
          </p:nvSpPr>
          <p:spPr bwMode="auto">
            <a:xfrm>
              <a:off x="4890250" y="3800985"/>
              <a:ext cx="233085" cy="1101366"/>
            </a:xfrm>
            <a:custGeom>
              <a:avLst/>
              <a:gdLst>
                <a:gd name="T0" fmla="*/ 0 w 33"/>
                <a:gd name="T1" fmla="*/ 0 h 308"/>
                <a:gd name="T2" fmla="*/ 0 w 33"/>
                <a:gd name="T3" fmla="*/ 0 h 308"/>
                <a:gd name="T4" fmla="*/ 2147483647 w 33"/>
                <a:gd name="T5" fmla="*/ 2147483647 h 308"/>
                <a:gd name="T6" fmla="*/ 2147483647 w 33"/>
                <a:gd name="T7" fmla="*/ 2147483647 h 308"/>
                <a:gd name="T8" fmla="*/ 2147483647 w 33"/>
                <a:gd name="T9" fmla="*/ 2147483647 h 308"/>
                <a:gd name="T10" fmla="*/ 2147483647 w 33"/>
                <a:gd name="T11" fmla="*/ 2147483647 h 308"/>
                <a:gd name="T12" fmla="*/ 0 w 33"/>
                <a:gd name="T13" fmla="*/ 0 h 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08"/>
                <a:gd name="T23" fmla="*/ 33 w 33"/>
                <a:gd name="T24" fmla="*/ 308 h 3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0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20"/>
                    <a:pt x="24" y="80"/>
                    <a:pt x="24" y="151"/>
                  </a:cubicBezTo>
                  <a:cubicBezTo>
                    <a:pt x="24" y="219"/>
                    <a:pt x="15" y="276"/>
                    <a:pt x="2" y="299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19" y="299"/>
                    <a:pt x="33" y="232"/>
                    <a:pt x="33" y="151"/>
                  </a:cubicBezTo>
                  <a:cubicBezTo>
                    <a:pt x="33" y="85"/>
                    <a:pt x="26" y="31"/>
                    <a:pt x="0" y="0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5" name="Freeform 2368"/>
            <p:cNvSpPr>
              <a:spLocks/>
            </p:cNvSpPr>
            <p:nvPr/>
          </p:nvSpPr>
          <p:spPr bwMode="auto">
            <a:xfrm>
              <a:off x="4480857" y="4359233"/>
              <a:ext cx="56777" cy="220878"/>
            </a:xfrm>
            <a:custGeom>
              <a:avLst/>
              <a:gdLst>
                <a:gd name="T0" fmla="*/ 0 w 8"/>
                <a:gd name="T1" fmla="*/ 2147483647 h 62"/>
                <a:gd name="T2" fmla="*/ 2147483647 w 8"/>
                <a:gd name="T3" fmla="*/ 2147483647 h 62"/>
                <a:gd name="T4" fmla="*/ 2147483647 w 8"/>
                <a:gd name="T5" fmla="*/ 2147483647 h 62"/>
                <a:gd name="T6" fmla="*/ 2147483647 w 8"/>
                <a:gd name="T7" fmla="*/ 2147483647 h 62"/>
                <a:gd name="T8" fmla="*/ 0 w 8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2"/>
                <a:gd name="T17" fmla="*/ 8 w 8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2">
                  <a:moveTo>
                    <a:pt x="0" y="58"/>
                  </a:moveTo>
                  <a:cubicBezTo>
                    <a:pt x="2" y="49"/>
                    <a:pt x="4" y="55"/>
                    <a:pt x="6" y="58"/>
                  </a:cubicBezTo>
                  <a:cubicBezTo>
                    <a:pt x="8" y="62"/>
                    <a:pt x="7" y="39"/>
                    <a:pt x="7" y="3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6" name="Oval 2369"/>
            <p:cNvSpPr>
              <a:spLocks noChangeArrowheads="1"/>
            </p:cNvSpPr>
            <p:nvPr/>
          </p:nvSpPr>
          <p:spPr bwMode="auto">
            <a:xfrm>
              <a:off x="4600388" y="3776779"/>
              <a:ext cx="457205" cy="1128598"/>
            </a:xfrm>
            <a:prstGeom prst="ellipse">
              <a:avLst/>
            </a:prstGeom>
            <a:solidFill>
              <a:srgbClr val="FFA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7" name="Freeform 2370"/>
            <p:cNvSpPr>
              <a:spLocks/>
            </p:cNvSpPr>
            <p:nvPr/>
          </p:nvSpPr>
          <p:spPr bwMode="auto">
            <a:xfrm>
              <a:off x="4657165" y="3819140"/>
              <a:ext cx="409392" cy="1086237"/>
            </a:xfrm>
            <a:custGeom>
              <a:avLst/>
              <a:gdLst>
                <a:gd name="T0" fmla="*/ 2147483647 w 58"/>
                <a:gd name="T1" fmla="*/ 0 h 304"/>
                <a:gd name="T2" fmla="*/ 2147483647 w 58"/>
                <a:gd name="T3" fmla="*/ 2147483647 h 304"/>
                <a:gd name="T4" fmla="*/ 2147483647 w 58"/>
                <a:gd name="T5" fmla="*/ 2147483647 h 304"/>
                <a:gd name="T6" fmla="*/ 0 w 58"/>
                <a:gd name="T7" fmla="*/ 2147483647 h 304"/>
                <a:gd name="T8" fmla="*/ 2147483647 w 58"/>
                <a:gd name="T9" fmla="*/ 2147483647 h 304"/>
                <a:gd name="T10" fmla="*/ 2147483647 w 58"/>
                <a:gd name="T11" fmla="*/ 2147483647 h 304"/>
                <a:gd name="T12" fmla="*/ 2147483647 w 58"/>
                <a:gd name="T13" fmla="*/ 0 h 3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304"/>
                <a:gd name="T23" fmla="*/ 58 w 58"/>
                <a:gd name="T24" fmla="*/ 304 h 3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304">
                  <a:moveTo>
                    <a:pt x="36" y="0"/>
                  </a:moveTo>
                  <a:cubicBezTo>
                    <a:pt x="42" y="29"/>
                    <a:pt x="46" y="67"/>
                    <a:pt x="46" y="110"/>
                  </a:cubicBezTo>
                  <a:cubicBezTo>
                    <a:pt x="46" y="198"/>
                    <a:pt x="30" y="268"/>
                    <a:pt x="11" y="268"/>
                  </a:cubicBezTo>
                  <a:cubicBezTo>
                    <a:pt x="6" y="268"/>
                    <a:pt x="4" y="264"/>
                    <a:pt x="0" y="256"/>
                  </a:cubicBezTo>
                  <a:cubicBezTo>
                    <a:pt x="6" y="286"/>
                    <a:pt x="12" y="304"/>
                    <a:pt x="22" y="304"/>
                  </a:cubicBezTo>
                  <a:cubicBezTo>
                    <a:pt x="42" y="304"/>
                    <a:pt x="58" y="234"/>
                    <a:pt x="58" y="146"/>
                  </a:cubicBezTo>
                  <a:cubicBezTo>
                    <a:pt x="58" y="81"/>
                    <a:pt x="49" y="24"/>
                    <a:pt x="36" y="0"/>
                  </a:cubicBezTo>
                  <a:close/>
                </a:path>
              </a:pathLst>
            </a:custGeom>
            <a:solidFill>
              <a:srgbClr val="FFA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8" name="Freeform 2371"/>
            <p:cNvSpPr>
              <a:spLocks/>
            </p:cNvSpPr>
            <p:nvPr/>
          </p:nvSpPr>
          <p:spPr bwMode="auto">
            <a:xfrm>
              <a:off x="4704977" y="3800985"/>
              <a:ext cx="361580" cy="1104392"/>
            </a:xfrm>
            <a:custGeom>
              <a:avLst/>
              <a:gdLst>
                <a:gd name="T0" fmla="*/ 2147483647 w 51"/>
                <a:gd name="T1" fmla="*/ 0 h 309"/>
                <a:gd name="T2" fmla="*/ 2147483647 w 51"/>
                <a:gd name="T3" fmla="*/ 2147483647 h 309"/>
                <a:gd name="T4" fmla="*/ 2147483647 w 51"/>
                <a:gd name="T5" fmla="*/ 2147483647 h 309"/>
                <a:gd name="T6" fmla="*/ 0 w 51"/>
                <a:gd name="T7" fmla="*/ 2147483647 h 309"/>
                <a:gd name="T8" fmla="*/ 2147483647 w 51"/>
                <a:gd name="T9" fmla="*/ 2147483647 h 309"/>
                <a:gd name="T10" fmla="*/ 2147483647 w 51"/>
                <a:gd name="T11" fmla="*/ 2147483647 h 309"/>
                <a:gd name="T12" fmla="*/ 2147483647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9" name="Freeform 2372"/>
            <p:cNvSpPr>
              <a:spLocks/>
            </p:cNvSpPr>
            <p:nvPr/>
          </p:nvSpPr>
          <p:spPr bwMode="auto">
            <a:xfrm>
              <a:off x="4621306" y="3782831"/>
              <a:ext cx="254003" cy="1012107"/>
            </a:xfrm>
            <a:custGeom>
              <a:avLst/>
              <a:gdLst>
                <a:gd name="T0" fmla="*/ 2147483647 w 36"/>
                <a:gd name="T1" fmla="*/ 2147483647 h 283"/>
                <a:gd name="T2" fmla="*/ 2147483647 w 36"/>
                <a:gd name="T3" fmla="*/ 2147483647 h 283"/>
                <a:gd name="T4" fmla="*/ 2147483647 w 36"/>
                <a:gd name="T5" fmla="*/ 2147483647 h 283"/>
                <a:gd name="T6" fmla="*/ 2147483647 w 36"/>
                <a:gd name="T7" fmla="*/ 2147483647 h 283"/>
                <a:gd name="T8" fmla="*/ 2147483647 w 36"/>
                <a:gd name="T9" fmla="*/ 0 h 283"/>
                <a:gd name="T10" fmla="*/ 0 w 36"/>
                <a:gd name="T11" fmla="*/ 2147483647 h 283"/>
                <a:gd name="T12" fmla="*/ 2147483647 w 36"/>
                <a:gd name="T13" fmla="*/ 2147483647 h 283"/>
                <a:gd name="T14" fmla="*/ 2147483647 w 36"/>
                <a:gd name="T15" fmla="*/ 2147483647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83"/>
                <a:gd name="T26" fmla="*/ 36 w 36"/>
                <a:gd name="T27" fmla="*/ 283 h 2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83">
                  <a:moveTo>
                    <a:pt x="9" y="260"/>
                  </a:moveTo>
                  <a:cubicBezTo>
                    <a:pt x="5" y="232"/>
                    <a:pt x="7" y="195"/>
                    <a:pt x="7" y="155"/>
                  </a:cubicBezTo>
                  <a:cubicBezTo>
                    <a:pt x="7" y="75"/>
                    <a:pt x="13" y="1"/>
                    <a:pt x="31" y="1"/>
                  </a:cubicBezTo>
                  <a:cubicBezTo>
                    <a:pt x="32" y="1"/>
                    <a:pt x="36" y="5"/>
                    <a:pt x="36" y="5"/>
                  </a:cubicBezTo>
                  <a:cubicBezTo>
                    <a:pt x="33" y="2"/>
                    <a:pt x="32" y="0"/>
                    <a:pt x="29" y="0"/>
                  </a:cubicBezTo>
                  <a:cubicBezTo>
                    <a:pt x="11" y="0"/>
                    <a:pt x="0" y="70"/>
                    <a:pt x="0" y="150"/>
                  </a:cubicBezTo>
                  <a:cubicBezTo>
                    <a:pt x="0" y="195"/>
                    <a:pt x="3" y="235"/>
                    <a:pt x="9" y="263"/>
                  </a:cubicBezTo>
                  <a:cubicBezTo>
                    <a:pt x="13" y="283"/>
                    <a:pt x="12" y="278"/>
                    <a:pt x="9" y="2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0" name="Freeform 2373"/>
            <p:cNvSpPr>
              <a:spLocks/>
            </p:cNvSpPr>
            <p:nvPr/>
          </p:nvSpPr>
          <p:spPr bwMode="auto">
            <a:xfrm>
              <a:off x="4217890" y="4873607"/>
              <a:ext cx="573747" cy="31770"/>
            </a:xfrm>
            <a:custGeom>
              <a:avLst/>
              <a:gdLst>
                <a:gd name="T0" fmla="*/ 0 w 81"/>
                <a:gd name="T1" fmla="*/ 2147483647 h 9"/>
                <a:gd name="T2" fmla="*/ 0 w 81"/>
                <a:gd name="T3" fmla="*/ 2147483647 h 9"/>
                <a:gd name="T4" fmla="*/ 2147483647 w 81"/>
                <a:gd name="T5" fmla="*/ 0 h 9"/>
                <a:gd name="T6" fmla="*/ 2147483647 w 81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9"/>
                <a:gd name="T14" fmla="*/ 81 w 8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9"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0" y="3"/>
                    <a:pt x="24" y="0"/>
                    <a:pt x="40" y="0"/>
                  </a:cubicBezTo>
                  <a:cubicBezTo>
                    <a:pt x="56" y="0"/>
                    <a:pt x="70" y="4"/>
                    <a:pt x="81" y="9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1" name="Freeform 2374"/>
            <p:cNvSpPr>
              <a:spLocks/>
            </p:cNvSpPr>
            <p:nvPr/>
          </p:nvSpPr>
          <p:spPr bwMode="auto">
            <a:xfrm>
              <a:off x="4283632" y="3740471"/>
              <a:ext cx="528923" cy="68079"/>
            </a:xfrm>
            <a:custGeom>
              <a:avLst/>
              <a:gdLst>
                <a:gd name="T0" fmla="*/ 2147483647 w 75"/>
                <a:gd name="T1" fmla="*/ 2147483647 h 19"/>
                <a:gd name="T2" fmla="*/ 2147483647 w 75"/>
                <a:gd name="T3" fmla="*/ 2147483647 h 19"/>
                <a:gd name="T4" fmla="*/ 0 w 75"/>
                <a:gd name="T5" fmla="*/ 2147483647 h 19"/>
                <a:gd name="T6" fmla="*/ 0 60000 65536"/>
                <a:gd name="T7" fmla="*/ 0 60000 65536"/>
                <a:gd name="T8" fmla="*/ 0 60000 65536"/>
                <a:gd name="T9" fmla="*/ 0 w 75"/>
                <a:gd name="T10" fmla="*/ 0 h 19"/>
                <a:gd name="T11" fmla="*/ 75 w 7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" h="19">
                  <a:moveTo>
                    <a:pt x="68" y="12"/>
                  </a:moveTo>
                  <a:cubicBezTo>
                    <a:pt x="75" y="4"/>
                    <a:pt x="49" y="0"/>
                    <a:pt x="34" y="2"/>
                  </a:cubicBezTo>
                  <a:cubicBezTo>
                    <a:pt x="12" y="4"/>
                    <a:pt x="2" y="1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2" name="Oval 2375"/>
            <p:cNvSpPr>
              <a:spLocks noChangeArrowheads="1"/>
            </p:cNvSpPr>
            <p:nvPr/>
          </p:nvSpPr>
          <p:spPr bwMode="auto">
            <a:xfrm>
              <a:off x="4600388" y="3776779"/>
              <a:ext cx="457205" cy="1128598"/>
            </a:xfrm>
            <a:prstGeom prst="ellipse">
              <a:avLst/>
            </a:pr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3" name="Oval 2376"/>
            <p:cNvSpPr>
              <a:spLocks noChangeArrowheads="1"/>
            </p:cNvSpPr>
            <p:nvPr/>
          </p:nvSpPr>
          <p:spPr bwMode="auto">
            <a:xfrm>
              <a:off x="3936993" y="3776779"/>
              <a:ext cx="457205" cy="1128598"/>
            </a:xfrm>
            <a:prstGeom prst="ellipse">
              <a:avLst/>
            </a:pr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4" name="Freeform 2377"/>
            <p:cNvSpPr>
              <a:spLocks/>
            </p:cNvSpPr>
            <p:nvPr/>
          </p:nvSpPr>
          <p:spPr bwMode="auto">
            <a:xfrm>
              <a:off x="4128242" y="3714752"/>
              <a:ext cx="1078764" cy="1190625"/>
            </a:xfrm>
            <a:custGeom>
              <a:avLst/>
              <a:gdLst>
                <a:gd name="T0" fmla="*/ 2147483647 w 153"/>
                <a:gd name="T1" fmla="*/ 2147483647 h 333"/>
                <a:gd name="T2" fmla="*/ 2147483647 w 153"/>
                <a:gd name="T3" fmla="*/ 2147483647 h 333"/>
                <a:gd name="T4" fmla="*/ 2147483647 w 153"/>
                <a:gd name="T5" fmla="*/ 2147483647 h 333"/>
                <a:gd name="T6" fmla="*/ 2147483647 w 153"/>
                <a:gd name="T7" fmla="*/ 2147483647 h 333"/>
                <a:gd name="T8" fmla="*/ 2147483647 w 153"/>
                <a:gd name="T9" fmla="*/ 2147483647 h 333"/>
                <a:gd name="T10" fmla="*/ 2147483647 w 153"/>
                <a:gd name="T11" fmla="*/ 2147483647 h 333"/>
                <a:gd name="T12" fmla="*/ 2147483647 w 153"/>
                <a:gd name="T13" fmla="*/ 2147483647 h 333"/>
                <a:gd name="T14" fmla="*/ 2147483647 w 153"/>
                <a:gd name="T15" fmla="*/ 2147483647 h 333"/>
                <a:gd name="T16" fmla="*/ 2147483647 w 153"/>
                <a:gd name="T17" fmla="*/ 2147483647 h 333"/>
                <a:gd name="T18" fmla="*/ 2147483647 w 153"/>
                <a:gd name="T19" fmla="*/ 2147483647 h 333"/>
                <a:gd name="T20" fmla="*/ 2147483647 w 153"/>
                <a:gd name="T21" fmla="*/ 2147483647 h 333"/>
                <a:gd name="T22" fmla="*/ 2147483647 w 153"/>
                <a:gd name="T23" fmla="*/ 2147483647 h 333"/>
                <a:gd name="T24" fmla="*/ 2147483647 w 153"/>
                <a:gd name="T25" fmla="*/ 2147483647 h 333"/>
                <a:gd name="T26" fmla="*/ 2147483647 w 153"/>
                <a:gd name="T27" fmla="*/ 2147483647 h 333"/>
                <a:gd name="T28" fmla="*/ 2147483647 w 153"/>
                <a:gd name="T29" fmla="*/ 2147483647 h 333"/>
                <a:gd name="T30" fmla="*/ 2147483647 w 153"/>
                <a:gd name="T31" fmla="*/ 2147483647 h 333"/>
                <a:gd name="T32" fmla="*/ 2147483647 w 153"/>
                <a:gd name="T33" fmla="*/ 2147483647 h 333"/>
                <a:gd name="T34" fmla="*/ 2147483647 w 153"/>
                <a:gd name="T35" fmla="*/ 2147483647 h 333"/>
                <a:gd name="T36" fmla="*/ 2147483647 w 153"/>
                <a:gd name="T37" fmla="*/ 2147483647 h 333"/>
                <a:gd name="T38" fmla="*/ 2147483647 w 153"/>
                <a:gd name="T39" fmla="*/ 2147483647 h 333"/>
                <a:gd name="T40" fmla="*/ 2147483647 w 153"/>
                <a:gd name="T41" fmla="*/ 2147483647 h 333"/>
                <a:gd name="T42" fmla="*/ 2147483647 w 153"/>
                <a:gd name="T43" fmla="*/ 2147483647 h 333"/>
                <a:gd name="T44" fmla="*/ 2147483647 w 153"/>
                <a:gd name="T45" fmla="*/ 2147483647 h 333"/>
                <a:gd name="T46" fmla="*/ 2147483647 w 153"/>
                <a:gd name="T47" fmla="*/ 2147483647 h 333"/>
                <a:gd name="T48" fmla="*/ 2147483647 w 153"/>
                <a:gd name="T49" fmla="*/ 2147483647 h 333"/>
                <a:gd name="T50" fmla="*/ 2147483647 w 153"/>
                <a:gd name="T51" fmla="*/ 2147483647 h 333"/>
                <a:gd name="T52" fmla="*/ 2147483647 w 153"/>
                <a:gd name="T53" fmla="*/ 2147483647 h 333"/>
                <a:gd name="T54" fmla="*/ 2147483647 w 153"/>
                <a:gd name="T55" fmla="*/ 2147483647 h 333"/>
                <a:gd name="T56" fmla="*/ 2147483647 w 153"/>
                <a:gd name="T57" fmla="*/ 2147483647 h 333"/>
                <a:gd name="T58" fmla="*/ 2147483647 w 153"/>
                <a:gd name="T59" fmla="*/ 2147483647 h 333"/>
                <a:gd name="T60" fmla="*/ 2147483647 w 153"/>
                <a:gd name="T61" fmla="*/ 2147483647 h 333"/>
                <a:gd name="T62" fmla="*/ 2147483647 w 153"/>
                <a:gd name="T63" fmla="*/ 2147483647 h 333"/>
                <a:gd name="T64" fmla="*/ 2147483647 w 153"/>
                <a:gd name="T65" fmla="*/ 2147483647 h 333"/>
                <a:gd name="T66" fmla="*/ 2147483647 w 153"/>
                <a:gd name="T67" fmla="*/ 2147483647 h 333"/>
                <a:gd name="T68" fmla="*/ 2147483647 w 153"/>
                <a:gd name="T69" fmla="*/ 0 h 3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3"/>
                <a:gd name="T106" fmla="*/ 0 h 333"/>
                <a:gd name="T107" fmla="*/ 153 w 153"/>
                <a:gd name="T108" fmla="*/ 333 h 3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3" h="333">
                  <a:moveTo>
                    <a:pt x="97" y="17"/>
                  </a:moveTo>
                  <a:cubicBezTo>
                    <a:pt x="117" y="17"/>
                    <a:pt x="132" y="88"/>
                    <a:pt x="132" y="175"/>
                  </a:cubicBezTo>
                  <a:cubicBezTo>
                    <a:pt x="132" y="178"/>
                    <a:pt x="132" y="181"/>
                    <a:pt x="132" y="183"/>
                  </a:cubicBezTo>
                  <a:cubicBezTo>
                    <a:pt x="132" y="184"/>
                    <a:pt x="132" y="185"/>
                    <a:pt x="132" y="186"/>
                  </a:cubicBezTo>
                  <a:cubicBezTo>
                    <a:pt x="132" y="188"/>
                    <a:pt x="132" y="189"/>
                    <a:pt x="132" y="191"/>
                  </a:cubicBezTo>
                  <a:cubicBezTo>
                    <a:pt x="132" y="192"/>
                    <a:pt x="132" y="193"/>
                    <a:pt x="132" y="194"/>
                  </a:cubicBezTo>
                  <a:cubicBezTo>
                    <a:pt x="132" y="196"/>
                    <a:pt x="132" y="197"/>
                    <a:pt x="132" y="199"/>
                  </a:cubicBezTo>
                  <a:cubicBezTo>
                    <a:pt x="132" y="200"/>
                    <a:pt x="132" y="201"/>
                    <a:pt x="132" y="202"/>
                  </a:cubicBezTo>
                  <a:cubicBezTo>
                    <a:pt x="132" y="204"/>
                    <a:pt x="132" y="205"/>
                    <a:pt x="132" y="207"/>
                  </a:cubicBezTo>
                  <a:cubicBezTo>
                    <a:pt x="132" y="208"/>
                    <a:pt x="132" y="209"/>
                    <a:pt x="132" y="210"/>
                  </a:cubicBezTo>
                  <a:cubicBezTo>
                    <a:pt x="132" y="211"/>
                    <a:pt x="131" y="213"/>
                    <a:pt x="131" y="214"/>
                  </a:cubicBezTo>
                  <a:cubicBezTo>
                    <a:pt x="131" y="215"/>
                    <a:pt x="131" y="216"/>
                    <a:pt x="131" y="218"/>
                  </a:cubicBezTo>
                  <a:cubicBezTo>
                    <a:pt x="131" y="219"/>
                    <a:pt x="131" y="220"/>
                    <a:pt x="131" y="222"/>
                  </a:cubicBezTo>
                  <a:cubicBezTo>
                    <a:pt x="131" y="223"/>
                    <a:pt x="131" y="224"/>
                    <a:pt x="131" y="225"/>
                  </a:cubicBezTo>
                  <a:cubicBezTo>
                    <a:pt x="131" y="226"/>
                    <a:pt x="130" y="228"/>
                    <a:pt x="130" y="229"/>
                  </a:cubicBezTo>
                  <a:cubicBezTo>
                    <a:pt x="130" y="230"/>
                    <a:pt x="130" y="231"/>
                    <a:pt x="130" y="232"/>
                  </a:cubicBezTo>
                  <a:cubicBezTo>
                    <a:pt x="130" y="233"/>
                    <a:pt x="130" y="235"/>
                    <a:pt x="130" y="236"/>
                  </a:cubicBezTo>
                  <a:cubicBezTo>
                    <a:pt x="130" y="237"/>
                    <a:pt x="130" y="238"/>
                    <a:pt x="129" y="239"/>
                  </a:cubicBezTo>
                  <a:cubicBezTo>
                    <a:pt x="129" y="240"/>
                    <a:pt x="129" y="242"/>
                    <a:pt x="129" y="243"/>
                  </a:cubicBezTo>
                  <a:cubicBezTo>
                    <a:pt x="129" y="244"/>
                    <a:pt x="129" y="245"/>
                    <a:pt x="129" y="246"/>
                  </a:cubicBezTo>
                  <a:cubicBezTo>
                    <a:pt x="129" y="247"/>
                    <a:pt x="128" y="248"/>
                    <a:pt x="128" y="250"/>
                  </a:cubicBezTo>
                  <a:cubicBezTo>
                    <a:pt x="128" y="251"/>
                    <a:pt x="128" y="252"/>
                    <a:pt x="128" y="253"/>
                  </a:cubicBezTo>
                  <a:cubicBezTo>
                    <a:pt x="128" y="254"/>
                    <a:pt x="128" y="255"/>
                    <a:pt x="127" y="256"/>
                  </a:cubicBezTo>
                  <a:cubicBezTo>
                    <a:pt x="127" y="257"/>
                    <a:pt x="127" y="258"/>
                    <a:pt x="127" y="259"/>
                  </a:cubicBezTo>
                  <a:cubicBezTo>
                    <a:pt x="127" y="260"/>
                    <a:pt x="127" y="261"/>
                    <a:pt x="127" y="263"/>
                  </a:cubicBezTo>
                  <a:cubicBezTo>
                    <a:pt x="126" y="264"/>
                    <a:pt x="126" y="265"/>
                    <a:pt x="126" y="266"/>
                  </a:cubicBezTo>
                  <a:cubicBezTo>
                    <a:pt x="126" y="267"/>
                    <a:pt x="126" y="268"/>
                    <a:pt x="126" y="269"/>
                  </a:cubicBezTo>
                  <a:cubicBezTo>
                    <a:pt x="125" y="270"/>
                    <a:pt x="125" y="271"/>
                    <a:pt x="125" y="272"/>
                  </a:cubicBezTo>
                  <a:cubicBezTo>
                    <a:pt x="125" y="273"/>
                    <a:pt x="125" y="274"/>
                    <a:pt x="125" y="275"/>
                  </a:cubicBezTo>
                  <a:cubicBezTo>
                    <a:pt x="124" y="276"/>
                    <a:pt x="124" y="277"/>
                    <a:pt x="124" y="277"/>
                  </a:cubicBezTo>
                  <a:cubicBezTo>
                    <a:pt x="124" y="278"/>
                    <a:pt x="124" y="279"/>
                    <a:pt x="124" y="280"/>
                  </a:cubicBezTo>
                  <a:cubicBezTo>
                    <a:pt x="123" y="281"/>
                    <a:pt x="123" y="282"/>
                    <a:pt x="123" y="283"/>
                  </a:cubicBezTo>
                  <a:cubicBezTo>
                    <a:pt x="123" y="284"/>
                    <a:pt x="123" y="285"/>
                    <a:pt x="122" y="286"/>
                  </a:cubicBezTo>
                  <a:cubicBezTo>
                    <a:pt x="122" y="287"/>
                    <a:pt x="122" y="288"/>
                    <a:pt x="122" y="288"/>
                  </a:cubicBezTo>
                  <a:cubicBezTo>
                    <a:pt x="122" y="289"/>
                    <a:pt x="121" y="290"/>
                    <a:pt x="121" y="291"/>
                  </a:cubicBezTo>
                  <a:cubicBezTo>
                    <a:pt x="121" y="292"/>
                    <a:pt x="121" y="293"/>
                    <a:pt x="121" y="294"/>
                  </a:cubicBezTo>
                  <a:cubicBezTo>
                    <a:pt x="120" y="294"/>
                    <a:pt x="120" y="295"/>
                    <a:pt x="120" y="296"/>
                  </a:cubicBezTo>
                  <a:cubicBezTo>
                    <a:pt x="120" y="297"/>
                    <a:pt x="119" y="298"/>
                    <a:pt x="119" y="298"/>
                  </a:cubicBezTo>
                  <a:cubicBezTo>
                    <a:pt x="119" y="299"/>
                    <a:pt x="119" y="300"/>
                    <a:pt x="119" y="301"/>
                  </a:cubicBezTo>
                  <a:cubicBezTo>
                    <a:pt x="118" y="301"/>
                    <a:pt x="118" y="302"/>
                    <a:pt x="118" y="303"/>
                  </a:cubicBezTo>
                  <a:cubicBezTo>
                    <a:pt x="118" y="304"/>
                    <a:pt x="117" y="304"/>
                    <a:pt x="117" y="305"/>
                  </a:cubicBezTo>
                  <a:cubicBezTo>
                    <a:pt x="117" y="306"/>
                    <a:pt x="117" y="307"/>
                    <a:pt x="117" y="307"/>
                  </a:cubicBezTo>
                  <a:cubicBezTo>
                    <a:pt x="116" y="308"/>
                    <a:pt x="116" y="309"/>
                    <a:pt x="116" y="309"/>
                  </a:cubicBezTo>
                  <a:cubicBezTo>
                    <a:pt x="116" y="310"/>
                    <a:pt x="115" y="311"/>
                    <a:pt x="115" y="311"/>
                  </a:cubicBezTo>
                  <a:cubicBezTo>
                    <a:pt x="115" y="312"/>
                    <a:pt x="115" y="312"/>
                    <a:pt x="114" y="313"/>
                  </a:cubicBezTo>
                  <a:cubicBezTo>
                    <a:pt x="114" y="314"/>
                    <a:pt x="114" y="314"/>
                    <a:pt x="114" y="315"/>
                  </a:cubicBezTo>
                  <a:cubicBezTo>
                    <a:pt x="113" y="316"/>
                    <a:pt x="113" y="316"/>
                    <a:pt x="113" y="317"/>
                  </a:cubicBezTo>
                  <a:cubicBezTo>
                    <a:pt x="112" y="318"/>
                    <a:pt x="112" y="318"/>
                    <a:pt x="112" y="318"/>
                  </a:cubicBezTo>
                  <a:cubicBezTo>
                    <a:pt x="112" y="319"/>
                    <a:pt x="112" y="319"/>
                    <a:pt x="111" y="320"/>
                  </a:cubicBezTo>
                  <a:cubicBezTo>
                    <a:pt x="111" y="321"/>
                    <a:pt x="111" y="321"/>
                    <a:pt x="111" y="321"/>
                  </a:cubicBezTo>
                  <a:cubicBezTo>
                    <a:pt x="110" y="322"/>
                    <a:pt x="110" y="322"/>
                    <a:pt x="110" y="323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09" y="325"/>
                    <a:pt x="109" y="325"/>
                    <a:pt x="108" y="325"/>
                  </a:cubicBezTo>
                  <a:cubicBezTo>
                    <a:pt x="108" y="326"/>
                    <a:pt x="108" y="326"/>
                    <a:pt x="107" y="327"/>
                  </a:cubicBezTo>
                  <a:cubicBezTo>
                    <a:pt x="107" y="327"/>
                    <a:pt x="107" y="327"/>
                    <a:pt x="107" y="327"/>
                  </a:cubicBezTo>
                  <a:cubicBezTo>
                    <a:pt x="106" y="328"/>
                    <a:pt x="106" y="328"/>
                    <a:pt x="106" y="329"/>
                  </a:cubicBezTo>
                  <a:cubicBezTo>
                    <a:pt x="105" y="329"/>
                    <a:pt x="105" y="329"/>
                    <a:pt x="105" y="329"/>
                  </a:cubicBezTo>
                  <a:cubicBezTo>
                    <a:pt x="105" y="330"/>
                    <a:pt x="104" y="330"/>
                    <a:pt x="104" y="330"/>
                  </a:cubicBezTo>
                  <a:cubicBezTo>
                    <a:pt x="104" y="331"/>
                    <a:pt x="104" y="331"/>
                    <a:pt x="103" y="331"/>
                  </a:cubicBezTo>
                  <a:cubicBezTo>
                    <a:pt x="103" y="331"/>
                    <a:pt x="103" y="331"/>
                    <a:pt x="102" y="332"/>
                  </a:cubicBezTo>
                  <a:cubicBezTo>
                    <a:pt x="102" y="332"/>
                    <a:pt x="102" y="332"/>
                    <a:pt x="102" y="332"/>
                  </a:cubicBezTo>
                  <a:cubicBezTo>
                    <a:pt x="101" y="332"/>
                    <a:pt x="101" y="333"/>
                    <a:pt x="101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grpSp>
          <p:nvGrpSpPr>
            <p:cNvPr id="919" name="Groupe 386"/>
            <p:cNvGrpSpPr>
              <a:grpSpLocks/>
            </p:cNvGrpSpPr>
            <p:nvPr/>
          </p:nvGrpSpPr>
          <p:grpSpPr bwMode="auto">
            <a:xfrm>
              <a:off x="4229843" y="3714752"/>
              <a:ext cx="657419" cy="1190625"/>
              <a:chOff x="2352567" y="3500438"/>
              <a:chExt cx="657419" cy="1190625"/>
            </a:xfrm>
          </p:grpSpPr>
          <p:sp>
            <p:nvSpPr>
              <p:cNvPr id="914" name="Freeform 2364"/>
              <p:cNvSpPr>
                <a:spLocks/>
              </p:cNvSpPr>
              <p:nvPr/>
            </p:nvSpPr>
            <p:spPr bwMode="auto">
              <a:xfrm>
                <a:off x="2352798" y="3526860"/>
                <a:ext cx="606798" cy="1164203"/>
              </a:xfrm>
              <a:custGeom>
                <a:avLst/>
                <a:gdLst>
                  <a:gd name="T0" fmla="*/ 1036 w 86"/>
                  <a:gd name="T1" fmla="*/ 4285 h 326"/>
                  <a:gd name="T2" fmla="*/ 1024 w 86"/>
                  <a:gd name="T3" fmla="*/ 4268 h 326"/>
                  <a:gd name="T4" fmla="*/ 1024 w 86"/>
                  <a:gd name="T5" fmla="*/ 4268 h 326"/>
                  <a:gd name="T6" fmla="*/ 998 w 86"/>
                  <a:gd name="T7" fmla="*/ 4244 h 326"/>
                  <a:gd name="T8" fmla="*/ 998 w 86"/>
                  <a:gd name="T9" fmla="*/ 4244 h 326"/>
                  <a:gd name="T10" fmla="*/ 975 w 86"/>
                  <a:gd name="T11" fmla="*/ 4218 h 326"/>
                  <a:gd name="T12" fmla="*/ 975 w 86"/>
                  <a:gd name="T13" fmla="*/ 4218 h 326"/>
                  <a:gd name="T14" fmla="*/ 958 w 86"/>
                  <a:gd name="T15" fmla="*/ 4190 h 326"/>
                  <a:gd name="T16" fmla="*/ 958 w 86"/>
                  <a:gd name="T17" fmla="*/ 4190 h 326"/>
                  <a:gd name="T18" fmla="*/ 937 w 86"/>
                  <a:gd name="T19" fmla="*/ 4162 h 326"/>
                  <a:gd name="T20" fmla="*/ 937 w 86"/>
                  <a:gd name="T21" fmla="*/ 4162 h 326"/>
                  <a:gd name="T22" fmla="*/ 918 w 86"/>
                  <a:gd name="T23" fmla="*/ 4122 h 326"/>
                  <a:gd name="T24" fmla="*/ 918 w 86"/>
                  <a:gd name="T25" fmla="*/ 4122 h 326"/>
                  <a:gd name="T26" fmla="*/ 897 w 86"/>
                  <a:gd name="T27" fmla="*/ 4084 h 326"/>
                  <a:gd name="T28" fmla="*/ 897 w 86"/>
                  <a:gd name="T29" fmla="*/ 4084 h 326"/>
                  <a:gd name="T30" fmla="*/ 880 w 86"/>
                  <a:gd name="T31" fmla="*/ 4034 h 326"/>
                  <a:gd name="T32" fmla="*/ 880 w 86"/>
                  <a:gd name="T33" fmla="*/ 4034 h 326"/>
                  <a:gd name="T34" fmla="*/ 869 w 86"/>
                  <a:gd name="T35" fmla="*/ 3626 h 326"/>
                  <a:gd name="T36" fmla="*/ 869 w 86"/>
                  <a:gd name="T37" fmla="*/ 3626 h 326"/>
                  <a:gd name="T38" fmla="*/ 852 w 86"/>
                  <a:gd name="T39" fmla="*/ 3571 h 326"/>
                  <a:gd name="T40" fmla="*/ 852 w 86"/>
                  <a:gd name="T41" fmla="*/ 3559 h 326"/>
                  <a:gd name="T42" fmla="*/ 840 w 86"/>
                  <a:gd name="T43" fmla="*/ 3503 h 326"/>
                  <a:gd name="T44" fmla="*/ 840 w 86"/>
                  <a:gd name="T45" fmla="*/ 3482 h 326"/>
                  <a:gd name="T46" fmla="*/ 831 w 86"/>
                  <a:gd name="T47" fmla="*/ 3425 h 326"/>
                  <a:gd name="T48" fmla="*/ 831 w 86"/>
                  <a:gd name="T49" fmla="*/ 3397 h 326"/>
                  <a:gd name="T50" fmla="*/ 814 w 86"/>
                  <a:gd name="T51" fmla="*/ 3347 h 326"/>
                  <a:gd name="T52" fmla="*/ 814 w 86"/>
                  <a:gd name="T53" fmla="*/ 3319 h 326"/>
                  <a:gd name="T54" fmla="*/ 803 w 86"/>
                  <a:gd name="T55" fmla="*/ 3269 h 326"/>
                  <a:gd name="T56" fmla="*/ 803 w 86"/>
                  <a:gd name="T57" fmla="*/ 3231 h 326"/>
                  <a:gd name="T58" fmla="*/ 803 w 86"/>
                  <a:gd name="T59" fmla="*/ 3191 h 326"/>
                  <a:gd name="T60" fmla="*/ 791 w 86"/>
                  <a:gd name="T61" fmla="*/ 3153 h 326"/>
                  <a:gd name="T62" fmla="*/ 791 w 86"/>
                  <a:gd name="T63" fmla="*/ 3097 h 326"/>
                  <a:gd name="T64" fmla="*/ 791 w 86"/>
                  <a:gd name="T65" fmla="*/ 3056 h 326"/>
                  <a:gd name="T66" fmla="*/ 774 w 86"/>
                  <a:gd name="T67" fmla="*/ 3007 h 326"/>
                  <a:gd name="T68" fmla="*/ 774 w 86"/>
                  <a:gd name="T69" fmla="*/ 2962 h 326"/>
                  <a:gd name="T70" fmla="*/ 774 w 86"/>
                  <a:gd name="T71" fmla="*/ 2912 h 326"/>
                  <a:gd name="T72" fmla="*/ 762 w 86"/>
                  <a:gd name="T73" fmla="*/ 2872 h 326"/>
                  <a:gd name="T74" fmla="*/ 762 w 86"/>
                  <a:gd name="T75" fmla="*/ 2818 h 326"/>
                  <a:gd name="T76" fmla="*/ 762 w 86"/>
                  <a:gd name="T77" fmla="*/ 2768 h 326"/>
                  <a:gd name="T78" fmla="*/ 762 w 86"/>
                  <a:gd name="T79" fmla="*/ 2728 h 326"/>
                  <a:gd name="T80" fmla="*/ 753 w 86"/>
                  <a:gd name="T81" fmla="*/ 2671 h 326"/>
                  <a:gd name="T82" fmla="*/ 753 w 86"/>
                  <a:gd name="T83" fmla="*/ 2622 h 326"/>
                  <a:gd name="T84" fmla="*/ 753 w 86"/>
                  <a:gd name="T85" fmla="*/ 2572 h 326"/>
                  <a:gd name="T86" fmla="*/ 753 w 86"/>
                  <a:gd name="T87" fmla="*/ 2527 h 326"/>
                  <a:gd name="T88" fmla="*/ 753 w 86"/>
                  <a:gd name="T89" fmla="*/ 2466 h 326"/>
                  <a:gd name="T90" fmla="*/ 753 w 86"/>
                  <a:gd name="T91" fmla="*/ 2426 h 326"/>
                  <a:gd name="T92" fmla="*/ 753 w 86"/>
                  <a:gd name="T93" fmla="*/ 2360 h 326"/>
                  <a:gd name="T94" fmla="*/ 753 w 86"/>
                  <a:gd name="T95" fmla="*/ 2322 h 326"/>
                  <a:gd name="T96" fmla="*/ 753 w 86"/>
                  <a:gd name="T97" fmla="*/ 2216 h 326"/>
                  <a:gd name="T98" fmla="*/ 998 w 86"/>
                  <a:gd name="T99" fmla="*/ 184 h 326"/>
                  <a:gd name="T100" fmla="*/ 998 w 86"/>
                  <a:gd name="T101" fmla="*/ 172 h 326"/>
                  <a:gd name="T102" fmla="*/ 562 w 86"/>
                  <a:gd name="T103" fmla="*/ 28 h 326"/>
                  <a:gd name="T104" fmla="*/ 118 w 86"/>
                  <a:gd name="T105" fmla="*/ 279 h 326"/>
                  <a:gd name="T106" fmla="*/ 118 w 86"/>
                  <a:gd name="T107" fmla="*/ 291 h 326"/>
                  <a:gd name="T108" fmla="*/ 406 w 86"/>
                  <a:gd name="T109" fmla="*/ 2216 h 326"/>
                  <a:gd name="T110" fmla="*/ 0 w 86"/>
                  <a:gd name="T111" fmla="*/ 4285 h 326"/>
                  <a:gd name="T112" fmla="*/ 0 w 86"/>
                  <a:gd name="T113" fmla="*/ 4296 h 326"/>
                  <a:gd name="T114" fmla="*/ 524 w 86"/>
                  <a:gd name="T115" fmla="*/ 4178 h 326"/>
                  <a:gd name="T116" fmla="*/ 1065 w 86"/>
                  <a:gd name="T117" fmla="*/ 4296 h 326"/>
                  <a:gd name="T118" fmla="*/ 1065 w 86"/>
                  <a:gd name="T119" fmla="*/ 4296 h 326"/>
                  <a:gd name="T120" fmla="*/ 1036 w 86"/>
                  <a:gd name="T121" fmla="*/ 4285 h 326"/>
                  <a:gd name="T122" fmla="*/ 1036 w 86"/>
                  <a:gd name="T123" fmla="*/ 4285 h 3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6"/>
                  <a:gd name="T187" fmla="*/ 0 h 326"/>
                  <a:gd name="T188" fmla="*/ 86 w 86"/>
                  <a:gd name="T189" fmla="*/ 326 h 3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6" h="326">
                    <a:moveTo>
                      <a:pt x="79" y="325"/>
                    </a:moveTo>
                    <a:cubicBezTo>
                      <a:pt x="78" y="324"/>
                      <a:pt x="78" y="324"/>
                      <a:pt x="78" y="324"/>
                    </a:cubicBezTo>
                    <a:cubicBezTo>
                      <a:pt x="78" y="324"/>
                      <a:pt x="78" y="324"/>
                      <a:pt x="78" y="324"/>
                    </a:cubicBezTo>
                    <a:cubicBezTo>
                      <a:pt x="77" y="323"/>
                      <a:pt x="76" y="323"/>
                      <a:pt x="76" y="322"/>
                    </a:cubicBezTo>
                    <a:cubicBezTo>
                      <a:pt x="76" y="322"/>
                      <a:pt x="76" y="322"/>
                      <a:pt x="76" y="322"/>
                    </a:cubicBezTo>
                    <a:cubicBezTo>
                      <a:pt x="75" y="322"/>
                      <a:pt x="75" y="321"/>
                      <a:pt x="74" y="320"/>
                    </a:cubicBezTo>
                    <a:cubicBezTo>
                      <a:pt x="74" y="320"/>
                      <a:pt x="74" y="320"/>
                      <a:pt x="74" y="320"/>
                    </a:cubicBezTo>
                    <a:cubicBezTo>
                      <a:pt x="74" y="320"/>
                      <a:pt x="73" y="319"/>
                      <a:pt x="73" y="318"/>
                    </a:cubicBezTo>
                    <a:cubicBezTo>
                      <a:pt x="73" y="318"/>
                      <a:pt x="73" y="318"/>
                      <a:pt x="73" y="318"/>
                    </a:cubicBezTo>
                    <a:cubicBezTo>
                      <a:pt x="72" y="317"/>
                      <a:pt x="72" y="317"/>
                      <a:pt x="71" y="316"/>
                    </a:cubicBezTo>
                    <a:cubicBezTo>
                      <a:pt x="71" y="316"/>
                      <a:pt x="71" y="316"/>
                      <a:pt x="71" y="316"/>
                    </a:cubicBezTo>
                    <a:cubicBezTo>
                      <a:pt x="71" y="315"/>
                      <a:pt x="70" y="314"/>
                      <a:pt x="70" y="313"/>
                    </a:cubicBezTo>
                    <a:cubicBezTo>
                      <a:pt x="70" y="313"/>
                      <a:pt x="70" y="313"/>
                      <a:pt x="70" y="313"/>
                    </a:cubicBezTo>
                    <a:cubicBezTo>
                      <a:pt x="69" y="312"/>
                      <a:pt x="69" y="311"/>
                      <a:pt x="68" y="310"/>
                    </a:cubicBezTo>
                    <a:cubicBezTo>
                      <a:pt x="68" y="310"/>
                      <a:pt x="68" y="310"/>
                      <a:pt x="68" y="310"/>
                    </a:cubicBezTo>
                    <a:cubicBezTo>
                      <a:pt x="68" y="309"/>
                      <a:pt x="67" y="308"/>
                      <a:pt x="67" y="306"/>
                    </a:cubicBezTo>
                    <a:cubicBezTo>
                      <a:pt x="67" y="306"/>
                      <a:pt x="67" y="306"/>
                      <a:pt x="67" y="306"/>
                    </a:cubicBezTo>
                    <a:cubicBezTo>
                      <a:pt x="64" y="298"/>
                      <a:pt x="68" y="288"/>
                      <a:pt x="66" y="275"/>
                    </a:cubicBezTo>
                    <a:cubicBezTo>
                      <a:pt x="66" y="275"/>
                      <a:pt x="66" y="275"/>
                      <a:pt x="66" y="275"/>
                    </a:cubicBezTo>
                    <a:cubicBezTo>
                      <a:pt x="66" y="274"/>
                      <a:pt x="65" y="272"/>
                      <a:pt x="65" y="271"/>
                    </a:cubicBezTo>
                    <a:cubicBezTo>
                      <a:pt x="65" y="270"/>
                      <a:pt x="65" y="270"/>
                      <a:pt x="65" y="270"/>
                    </a:cubicBezTo>
                    <a:cubicBezTo>
                      <a:pt x="65" y="268"/>
                      <a:pt x="64" y="267"/>
                      <a:pt x="64" y="266"/>
                    </a:cubicBezTo>
                    <a:cubicBezTo>
                      <a:pt x="64" y="265"/>
                      <a:pt x="64" y="264"/>
                      <a:pt x="64" y="264"/>
                    </a:cubicBezTo>
                    <a:cubicBezTo>
                      <a:pt x="64" y="263"/>
                      <a:pt x="63" y="261"/>
                      <a:pt x="63" y="260"/>
                    </a:cubicBezTo>
                    <a:cubicBezTo>
                      <a:pt x="63" y="259"/>
                      <a:pt x="63" y="259"/>
                      <a:pt x="63" y="258"/>
                    </a:cubicBezTo>
                    <a:cubicBezTo>
                      <a:pt x="63" y="257"/>
                      <a:pt x="62" y="255"/>
                      <a:pt x="62" y="254"/>
                    </a:cubicBezTo>
                    <a:cubicBezTo>
                      <a:pt x="62" y="253"/>
                      <a:pt x="62" y="252"/>
                      <a:pt x="62" y="252"/>
                    </a:cubicBezTo>
                    <a:cubicBezTo>
                      <a:pt x="62" y="250"/>
                      <a:pt x="62" y="249"/>
                      <a:pt x="61" y="248"/>
                    </a:cubicBezTo>
                    <a:cubicBezTo>
                      <a:pt x="61" y="247"/>
                      <a:pt x="61" y="246"/>
                      <a:pt x="61" y="245"/>
                    </a:cubicBezTo>
                    <a:cubicBezTo>
                      <a:pt x="61" y="244"/>
                      <a:pt x="61" y="243"/>
                      <a:pt x="61" y="242"/>
                    </a:cubicBezTo>
                    <a:cubicBezTo>
                      <a:pt x="60" y="241"/>
                      <a:pt x="60" y="240"/>
                      <a:pt x="60" y="239"/>
                    </a:cubicBezTo>
                    <a:cubicBezTo>
                      <a:pt x="60" y="237"/>
                      <a:pt x="60" y="236"/>
                      <a:pt x="60" y="235"/>
                    </a:cubicBezTo>
                    <a:cubicBezTo>
                      <a:pt x="60" y="234"/>
                      <a:pt x="60" y="233"/>
                      <a:pt x="60" y="232"/>
                    </a:cubicBezTo>
                    <a:cubicBezTo>
                      <a:pt x="59" y="231"/>
                      <a:pt x="59" y="229"/>
                      <a:pt x="59" y="228"/>
                    </a:cubicBezTo>
                    <a:cubicBezTo>
                      <a:pt x="59" y="227"/>
                      <a:pt x="59" y="226"/>
                      <a:pt x="59" y="225"/>
                    </a:cubicBezTo>
                    <a:cubicBezTo>
                      <a:pt x="59" y="224"/>
                      <a:pt x="59" y="222"/>
                      <a:pt x="59" y="221"/>
                    </a:cubicBezTo>
                    <a:cubicBezTo>
                      <a:pt x="59" y="220"/>
                      <a:pt x="58" y="219"/>
                      <a:pt x="58" y="218"/>
                    </a:cubicBezTo>
                    <a:cubicBezTo>
                      <a:pt x="58" y="216"/>
                      <a:pt x="58" y="215"/>
                      <a:pt x="58" y="214"/>
                    </a:cubicBezTo>
                    <a:cubicBezTo>
                      <a:pt x="58" y="213"/>
                      <a:pt x="58" y="211"/>
                      <a:pt x="58" y="210"/>
                    </a:cubicBezTo>
                    <a:cubicBezTo>
                      <a:pt x="58" y="209"/>
                      <a:pt x="58" y="208"/>
                      <a:pt x="58" y="207"/>
                    </a:cubicBezTo>
                    <a:cubicBezTo>
                      <a:pt x="58" y="205"/>
                      <a:pt x="57" y="204"/>
                      <a:pt x="57" y="203"/>
                    </a:cubicBezTo>
                    <a:cubicBezTo>
                      <a:pt x="57" y="202"/>
                      <a:pt x="57" y="200"/>
                      <a:pt x="57" y="199"/>
                    </a:cubicBezTo>
                    <a:cubicBezTo>
                      <a:pt x="57" y="198"/>
                      <a:pt x="57" y="196"/>
                      <a:pt x="57" y="195"/>
                    </a:cubicBezTo>
                    <a:cubicBezTo>
                      <a:pt x="57" y="194"/>
                      <a:pt x="57" y="193"/>
                      <a:pt x="57" y="192"/>
                    </a:cubicBezTo>
                    <a:cubicBezTo>
                      <a:pt x="57" y="190"/>
                      <a:pt x="57" y="189"/>
                      <a:pt x="57" y="187"/>
                    </a:cubicBezTo>
                    <a:cubicBezTo>
                      <a:pt x="57" y="186"/>
                      <a:pt x="57" y="185"/>
                      <a:pt x="57" y="184"/>
                    </a:cubicBezTo>
                    <a:cubicBezTo>
                      <a:pt x="57" y="182"/>
                      <a:pt x="57" y="180"/>
                      <a:pt x="57" y="179"/>
                    </a:cubicBezTo>
                    <a:cubicBezTo>
                      <a:pt x="57" y="178"/>
                      <a:pt x="57" y="177"/>
                      <a:pt x="57" y="176"/>
                    </a:cubicBezTo>
                    <a:cubicBezTo>
                      <a:pt x="57" y="173"/>
                      <a:pt x="57" y="171"/>
                      <a:pt x="57" y="168"/>
                    </a:cubicBezTo>
                    <a:cubicBezTo>
                      <a:pt x="57" y="93"/>
                      <a:pt x="60" y="30"/>
                      <a:pt x="76" y="14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6" y="4"/>
                      <a:pt x="58" y="0"/>
                      <a:pt x="43" y="2"/>
                    </a:cubicBezTo>
                    <a:cubicBezTo>
                      <a:pt x="20" y="4"/>
                      <a:pt x="9" y="13"/>
                      <a:pt x="9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22" y="45"/>
                      <a:pt x="31" y="102"/>
                      <a:pt x="31" y="168"/>
                    </a:cubicBezTo>
                    <a:cubicBezTo>
                      <a:pt x="31" y="249"/>
                      <a:pt x="17" y="316"/>
                      <a:pt x="0" y="325"/>
                    </a:cubicBezTo>
                    <a:cubicBezTo>
                      <a:pt x="0" y="326"/>
                      <a:pt x="0" y="326"/>
                      <a:pt x="0" y="326"/>
                    </a:cubicBezTo>
                    <a:cubicBezTo>
                      <a:pt x="10" y="320"/>
                      <a:pt x="24" y="317"/>
                      <a:pt x="40" y="317"/>
                    </a:cubicBezTo>
                    <a:cubicBezTo>
                      <a:pt x="56" y="317"/>
                      <a:pt x="70" y="321"/>
                      <a:pt x="81" y="326"/>
                    </a:cubicBezTo>
                    <a:cubicBezTo>
                      <a:pt x="81" y="326"/>
                      <a:pt x="81" y="326"/>
                      <a:pt x="81" y="326"/>
                    </a:cubicBezTo>
                    <a:cubicBezTo>
                      <a:pt x="80" y="326"/>
                      <a:pt x="80" y="325"/>
                      <a:pt x="79" y="325"/>
                    </a:cubicBezTo>
                    <a:cubicBezTo>
                      <a:pt x="79" y="325"/>
                      <a:pt x="79" y="325"/>
                      <a:pt x="79" y="325"/>
                    </a:cubicBezTo>
                    <a:close/>
                  </a:path>
                </a:pathLst>
              </a:custGeom>
              <a:solidFill>
                <a:srgbClr val="FAC0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915" name="Freeform 2365"/>
              <p:cNvSpPr>
                <a:spLocks noEditPoints="1"/>
              </p:cNvSpPr>
              <p:nvPr/>
            </p:nvSpPr>
            <p:spPr bwMode="auto">
              <a:xfrm>
                <a:off x="2358301" y="3500438"/>
                <a:ext cx="606798" cy="1164203"/>
              </a:xfrm>
              <a:custGeom>
                <a:avLst/>
                <a:gdLst>
                  <a:gd name="T0" fmla="*/ 1024 w 86"/>
                  <a:gd name="T1" fmla="*/ 4268 h 326"/>
                  <a:gd name="T2" fmla="*/ 998 w 86"/>
                  <a:gd name="T3" fmla="*/ 4244 h 326"/>
                  <a:gd name="T4" fmla="*/ 975 w 86"/>
                  <a:gd name="T5" fmla="*/ 4218 h 326"/>
                  <a:gd name="T6" fmla="*/ 958 w 86"/>
                  <a:gd name="T7" fmla="*/ 4190 h 326"/>
                  <a:gd name="T8" fmla="*/ 937 w 86"/>
                  <a:gd name="T9" fmla="*/ 4162 h 326"/>
                  <a:gd name="T10" fmla="*/ 918 w 86"/>
                  <a:gd name="T11" fmla="*/ 4122 h 326"/>
                  <a:gd name="T12" fmla="*/ 897 w 86"/>
                  <a:gd name="T13" fmla="*/ 4084 h 326"/>
                  <a:gd name="T14" fmla="*/ 880 w 86"/>
                  <a:gd name="T15" fmla="*/ 4034 h 326"/>
                  <a:gd name="T16" fmla="*/ 869 w 86"/>
                  <a:gd name="T17" fmla="*/ 3626 h 326"/>
                  <a:gd name="T18" fmla="*/ 852 w 86"/>
                  <a:gd name="T19" fmla="*/ 3571 h 326"/>
                  <a:gd name="T20" fmla="*/ 840 w 86"/>
                  <a:gd name="T21" fmla="*/ 3503 h 326"/>
                  <a:gd name="T22" fmla="*/ 831 w 86"/>
                  <a:gd name="T23" fmla="*/ 3425 h 326"/>
                  <a:gd name="T24" fmla="*/ 814 w 86"/>
                  <a:gd name="T25" fmla="*/ 3347 h 326"/>
                  <a:gd name="T26" fmla="*/ 803 w 86"/>
                  <a:gd name="T27" fmla="*/ 3269 h 326"/>
                  <a:gd name="T28" fmla="*/ 803 w 86"/>
                  <a:gd name="T29" fmla="*/ 3191 h 326"/>
                  <a:gd name="T30" fmla="*/ 791 w 86"/>
                  <a:gd name="T31" fmla="*/ 3097 h 326"/>
                  <a:gd name="T32" fmla="*/ 774 w 86"/>
                  <a:gd name="T33" fmla="*/ 3007 h 326"/>
                  <a:gd name="T34" fmla="*/ 774 w 86"/>
                  <a:gd name="T35" fmla="*/ 2912 h 326"/>
                  <a:gd name="T36" fmla="*/ 762 w 86"/>
                  <a:gd name="T37" fmla="*/ 2818 h 326"/>
                  <a:gd name="T38" fmla="*/ 762 w 86"/>
                  <a:gd name="T39" fmla="*/ 2728 h 326"/>
                  <a:gd name="T40" fmla="*/ 753 w 86"/>
                  <a:gd name="T41" fmla="*/ 2622 h 326"/>
                  <a:gd name="T42" fmla="*/ 753 w 86"/>
                  <a:gd name="T43" fmla="*/ 2527 h 326"/>
                  <a:gd name="T44" fmla="*/ 753 w 86"/>
                  <a:gd name="T45" fmla="*/ 2426 h 326"/>
                  <a:gd name="T46" fmla="*/ 753 w 86"/>
                  <a:gd name="T47" fmla="*/ 2322 h 326"/>
                  <a:gd name="T48" fmla="*/ 998 w 86"/>
                  <a:gd name="T49" fmla="*/ 184 h 326"/>
                  <a:gd name="T50" fmla="*/ 562 w 86"/>
                  <a:gd name="T51" fmla="*/ 28 h 326"/>
                  <a:gd name="T52" fmla="*/ 118 w 86"/>
                  <a:gd name="T53" fmla="*/ 291 h 326"/>
                  <a:gd name="T54" fmla="*/ 0 w 86"/>
                  <a:gd name="T55" fmla="*/ 4285 h 326"/>
                  <a:gd name="T56" fmla="*/ 524 w 86"/>
                  <a:gd name="T57" fmla="*/ 4178 h 326"/>
                  <a:gd name="T58" fmla="*/ 1065 w 86"/>
                  <a:gd name="T59" fmla="*/ 4296 h 326"/>
                  <a:gd name="T60" fmla="*/ 1036 w 86"/>
                  <a:gd name="T61" fmla="*/ 4285 h 326"/>
                  <a:gd name="T62" fmla="*/ 340 w 86"/>
                  <a:gd name="T63" fmla="*/ 541 h 326"/>
                  <a:gd name="T64" fmla="*/ 578 w 86"/>
                  <a:gd name="T65" fmla="*/ 144 h 326"/>
                  <a:gd name="T66" fmla="*/ 831 w 86"/>
                  <a:gd name="T67" fmla="*/ 222 h 326"/>
                  <a:gd name="T68" fmla="*/ 500 w 86"/>
                  <a:gd name="T69" fmla="*/ 1557 h 326"/>
                  <a:gd name="T70" fmla="*/ 590 w 86"/>
                  <a:gd name="T71" fmla="*/ 4055 h 326"/>
                  <a:gd name="T72" fmla="*/ 524 w 86"/>
                  <a:gd name="T73" fmla="*/ 2253 h 326"/>
                  <a:gd name="T74" fmla="*/ 524 w 86"/>
                  <a:gd name="T75" fmla="*/ 2343 h 326"/>
                  <a:gd name="T76" fmla="*/ 524 w 86"/>
                  <a:gd name="T77" fmla="*/ 2527 h 326"/>
                  <a:gd name="T78" fmla="*/ 524 w 86"/>
                  <a:gd name="T79" fmla="*/ 2671 h 326"/>
                  <a:gd name="T80" fmla="*/ 541 w 86"/>
                  <a:gd name="T81" fmla="*/ 2778 h 326"/>
                  <a:gd name="T82" fmla="*/ 541 w 86"/>
                  <a:gd name="T83" fmla="*/ 2884 h 326"/>
                  <a:gd name="T84" fmla="*/ 552 w 86"/>
                  <a:gd name="T85" fmla="*/ 2962 h 326"/>
                  <a:gd name="T86" fmla="*/ 562 w 86"/>
                  <a:gd name="T87" fmla="*/ 3068 h 326"/>
                  <a:gd name="T88" fmla="*/ 562 w 86"/>
                  <a:gd name="T89" fmla="*/ 3163 h 326"/>
                  <a:gd name="T90" fmla="*/ 590 w 86"/>
                  <a:gd name="T91" fmla="*/ 3293 h 326"/>
                  <a:gd name="T92" fmla="*/ 590 w 86"/>
                  <a:gd name="T93" fmla="*/ 3359 h 326"/>
                  <a:gd name="T94" fmla="*/ 618 w 86"/>
                  <a:gd name="T95" fmla="*/ 3493 h 326"/>
                  <a:gd name="T96" fmla="*/ 630 w 86"/>
                  <a:gd name="T97" fmla="*/ 3571 h 326"/>
                  <a:gd name="T98" fmla="*/ 647 w 86"/>
                  <a:gd name="T99" fmla="*/ 3649 h 326"/>
                  <a:gd name="T100" fmla="*/ 668 w 86"/>
                  <a:gd name="T101" fmla="*/ 4072 h 32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"/>
                  <a:gd name="T154" fmla="*/ 0 h 326"/>
                  <a:gd name="T155" fmla="*/ 86 w 86"/>
                  <a:gd name="T156" fmla="*/ 326 h 32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" h="326">
                    <a:moveTo>
                      <a:pt x="79" y="325"/>
                    </a:moveTo>
                    <a:cubicBezTo>
                      <a:pt x="78" y="324"/>
                      <a:pt x="78" y="324"/>
                      <a:pt x="78" y="324"/>
                    </a:cubicBezTo>
                    <a:cubicBezTo>
                      <a:pt x="78" y="324"/>
                      <a:pt x="78" y="324"/>
                      <a:pt x="78" y="324"/>
                    </a:cubicBezTo>
                    <a:cubicBezTo>
                      <a:pt x="77" y="323"/>
                      <a:pt x="76" y="323"/>
                      <a:pt x="76" y="322"/>
                    </a:cubicBezTo>
                    <a:cubicBezTo>
                      <a:pt x="76" y="322"/>
                      <a:pt x="76" y="322"/>
                      <a:pt x="76" y="322"/>
                    </a:cubicBezTo>
                    <a:cubicBezTo>
                      <a:pt x="75" y="322"/>
                      <a:pt x="75" y="321"/>
                      <a:pt x="74" y="320"/>
                    </a:cubicBezTo>
                    <a:cubicBezTo>
                      <a:pt x="74" y="320"/>
                      <a:pt x="74" y="320"/>
                      <a:pt x="74" y="320"/>
                    </a:cubicBezTo>
                    <a:cubicBezTo>
                      <a:pt x="74" y="320"/>
                      <a:pt x="73" y="319"/>
                      <a:pt x="73" y="318"/>
                    </a:cubicBezTo>
                    <a:cubicBezTo>
                      <a:pt x="73" y="318"/>
                      <a:pt x="73" y="318"/>
                      <a:pt x="73" y="318"/>
                    </a:cubicBezTo>
                    <a:cubicBezTo>
                      <a:pt x="72" y="317"/>
                      <a:pt x="72" y="317"/>
                      <a:pt x="71" y="316"/>
                    </a:cubicBezTo>
                    <a:cubicBezTo>
                      <a:pt x="71" y="316"/>
                      <a:pt x="71" y="316"/>
                      <a:pt x="71" y="316"/>
                    </a:cubicBezTo>
                    <a:cubicBezTo>
                      <a:pt x="71" y="315"/>
                      <a:pt x="70" y="314"/>
                      <a:pt x="70" y="313"/>
                    </a:cubicBezTo>
                    <a:cubicBezTo>
                      <a:pt x="70" y="313"/>
                      <a:pt x="70" y="313"/>
                      <a:pt x="70" y="313"/>
                    </a:cubicBezTo>
                    <a:cubicBezTo>
                      <a:pt x="69" y="312"/>
                      <a:pt x="69" y="311"/>
                      <a:pt x="68" y="310"/>
                    </a:cubicBezTo>
                    <a:cubicBezTo>
                      <a:pt x="68" y="310"/>
                      <a:pt x="68" y="310"/>
                      <a:pt x="68" y="310"/>
                    </a:cubicBezTo>
                    <a:cubicBezTo>
                      <a:pt x="68" y="309"/>
                      <a:pt x="67" y="308"/>
                      <a:pt x="67" y="306"/>
                    </a:cubicBezTo>
                    <a:cubicBezTo>
                      <a:pt x="67" y="306"/>
                      <a:pt x="67" y="306"/>
                      <a:pt x="67" y="306"/>
                    </a:cubicBezTo>
                    <a:cubicBezTo>
                      <a:pt x="64" y="298"/>
                      <a:pt x="68" y="288"/>
                      <a:pt x="66" y="275"/>
                    </a:cubicBezTo>
                    <a:cubicBezTo>
                      <a:pt x="66" y="275"/>
                      <a:pt x="66" y="275"/>
                      <a:pt x="66" y="275"/>
                    </a:cubicBezTo>
                    <a:cubicBezTo>
                      <a:pt x="66" y="274"/>
                      <a:pt x="65" y="272"/>
                      <a:pt x="65" y="271"/>
                    </a:cubicBezTo>
                    <a:cubicBezTo>
                      <a:pt x="65" y="270"/>
                      <a:pt x="65" y="270"/>
                      <a:pt x="65" y="270"/>
                    </a:cubicBezTo>
                    <a:cubicBezTo>
                      <a:pt x="65" y="268"/>
                      <a:pt x="64" y="267"/>
                      <a:pt x="64" y="266"/>
                    </a:cubicBezTo>
                    <a:cubicBezTo>
                      <a:pt x="64" y="265"/>
                      <a:pt x="64" y="264"/>
                      <a:pt x="64" y="264"/>
                    </a:cubicBezTo>
                    <a:cubicBezTo>
                      <a:pt x="64" y="263"/>
                      <a:pt x="63" y="261"/>
                      <a:pt x="63" y="260"/>
                    </a:cubicBezTo>
                    <a:cubicBezTo>
                      <a:pt x="63" y="259"/>
                      <a:pt x="63" y="259"/>
                      <a:pt x="63" y="258"/>
                    </a:cubicBezTo>
                    <a:cubicBezTo>
                      <a:pt x="63" y="257"/>
                      <a:pt x="62" y="255"/>
                      <a:pt x="62" y="254"/>
                    </a:cubicBezTo>
                    <a:cubicBezTo>
                      <a:pt x="62" y="253"/>
                      <a:pt x="62" y="252"/>
                      <a:pt x="62" y="252"/>
                    </a:cubicBezTo>
                    <a:cubicBezTo>
                      <a:pt x="62" y="250"/>
                      <a:pt x="62" y="249"/>
                      <a:pt x="61" y="248"/>
                    </a:cubicBezTo>
                    <a:cubicBezTo>
                      <a:pt x="61" y="247"/>
                      <a:pt x="61" y="246"/>
                      <a:pt x="61" y="245"/>
                    </a:cubicBezTo>
                    <a:cubicBezTo>
                      <a:pt x="61" y="244"/>
                      <a:pt x="61" y="243"/>
                      <a:pt x="61" y="242"/>
                    </a:cubicBezTo>
                    <a:cubicBezTo>
                      <a:pt x="60" y="241"/>
                      <a:pt x="60" y="240"/>
                      <a:pt x="60" y="239"/>
                    </a:cubicBezTo>
                    <a:cubicBezTo>
                      <a:pt x="60" y="237"/>
                      <a:pt x="60" y="236"/>
                      <a:pt x="60" y="235"/>
                    </a:cubicBezTo>
                    <a:cubicBezTo>
                      <a:pt x="60" y="234"/>
                      <a:pt x="60" y="233"/>
                      <a:pt x="60" y="232"/>
                    </a:cubicBezTo>
                    <a:cubicBezTo>
                      <a:pt x="59" y="231"/>
                      <a:pt x="59" y="229"/>
                      <a:pt x="59" y="228"/>
                    </a:cubicBezTo>
                    <a:cubicBezTo>
                      <a:pt x="59" y="227"/>
                      <a:pt x="59" y="226"/>
                      <a:pt x="59" y="225"/>
                    </a:cubicBezTo>
                    <a:cubicBezTo>
                      <a:pt x="59" y="224"/>
                      <a:pt x="59" y="222"/>
                      <a:pt x="59" y="221"/>
                    </a:cubicBezTo>
                    <a:cubicBezTo>
                      <a:pt x="59" y="220"/>
                      <a:pt x="58" y="219"/>
                      <a:pt x="58" y="218"/>
                    </a:cubicBezTo>
                    <a:cubicBezTo>
                      <a:pt x="58" y="216"/>
                      <a:pt x="58" y="215"/>
                      <a:pt x="58" y="214"/>
                    </a:cubicBezTo>
                    <a:cubicBezTo>
                      <a:pt x="58" y="213"/>
                      <a:pt x="58" y="211"/>
                      <a:pt x="58" y="210"/>
                    </a:cubicBezTo>
                    <a:cubicBezTo>
                      <a:pt x="58" y="209"/>
                      <a:pt x="58" y="208"/>
                      <a:pt x="58" y="207"/>
                    </a:cubicBezTo>
                    <a:cubicBezTo>
                      <a:pt x="58" y="205"/>
                      <a:pt x="57" y="204"/>
                      <a:pt x="57" y="203"/>
                    </a:cubicBezTo>
                    <a:cubicBezTo>
                      <a:pt x="57" y="202"/>
                      <a:pt x="57" y="200"/>
                      <a:pt x="57" y="199"/>
                    </a:cubicBezTo>
                    <a:cubicBezTo>
                      <a:pt x="57" y="198"/>
                      <a:pt x="57" y="196"/>
                      <a:pt x="57" y="195"/>
                    </a:cubicBezTo>
                    <a:cubicBezTo>
                      <a:pt x="57" y="194"/>
                      <a:pt x="57" y="193"/>
                      <a:pt x="57" y="192"/>
                    </a:cubicBezTo>
                    <a:cubicBezTo>
                      <a:pt x="57" y="190"/>
                      <a:pt x="57" y="189"/>
                      <a:pt x="57" y="187"/>
                    </a:cubicBezTo>
                    <a:cubicBezTo>
                      <a:pt x="57" y="186"/>
                      <a:pt x="57" y="185"/>
                      <a:pt x="57" y="184"/>
                    </a:cubicBezTo>
                    <a:cubicBezTo>
                      <a:pt x="57" y="182"/>
                      <a:pt x="57" y="180"/>
                      <a:pt x="57" y="179"/>
                    </a:cubicBezTo>
                    <a:cubicBezTo>
                      <a:pt x="57" y="178"/>
                      <a:pt x="57" y="177"/>
                      <a:pt x="57" y="176"/>
                    </a:cubicBezTo>
                    <a:cubicBezTo>
                      <a:pt x="57" y="173"/>
                      <a:pt x="57" y="171"/>
                      <a:pt x="57" y="168"/>
                    </a:cubicBezTo>
                    <a:cubicBezTo>
                      <a:pt x="57" y="93"/>
                      <a:pt x="60" y="30"/>
                      <a:pt x="76" y="14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6" y="4"/>
                      <a:pt x="58" y="0"/>
                      <a:pt x="43" y="2"/>
                    </a:cubicBezTo>
                    <a:cubicBezTo>
                      <a:pt x="20" y="4"/>
                      <a:pt x="9" y="13"/>
                      <a:pt x="9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22" y="45"/>
                      <a:pt x="26" y="102"/>
                      <a:pt x="26" y="168"/>
                    </a:cubicBezTo>
                    <a:cubicBezTo>
                      <a:pt x="26" y="249"/>
                      <a:pt x="17" y="316"/>
                      <a:pt x="0" y="325"/>
                    </a:cubicBezTo>
                    <a:cubicBezTo>
                      <a:pt x="0" y="326"/>
                      <a:pt x="0" y="326"/>
                      <a:pt x="0" y="326"/>
                    </a:cubicBezTo>
                    <a:cubicBezTo>
                      <a:pt x="10" y="320"/>
                      <a:pt x="24" y="317"/>
                      <a:pt x="40" y="317"/>
                    </a:cubicBezTo>
                    <a:cubicBezTo>
                      <a:pt x="56" y="317"/>
                      <a:pt x="70" y="321"/>
                      <a:pt x="81" y="326"/>
                    </a:cubicBezTo>
                    <a:cubicBezTo>
                      <a:pt x="81" y="326"/>
                      <a:pt x="81" y="326"/>
                      <a:pt x="81" y="326"/>
                    </a:cubicBezTo>
                    <a:cubicBezTo>
                      <a:pt x="80" y="326"/>
                      <a:pt x="80" y="325"/>
                      <a:pt x="79" y="325"/>
                    </a:cubicBezTo>
                    <a:cubicBezTo>
                      <a:pt x="79" y="325"/>
                      <a:pt x="79" y="325"/>
                      <a:pt x="79" y="325"/>
                    </a:cubicBezTo>
                    <a:close/>
                    <a:moveTo>
                      <a:pt x="38" y="118"/>
                    </a:moveTo>
                    <a:cubicBezTo>
                      <a:pt x="36" y="88"/>
                      <a:pt x="31" y="61"/>
                      <a:pt x="26" y="41"/>
                    </a:cubicBezTo>
                    <a:cubicBezTo>
                      <a:pt x="23" y="33"/>
                      <a:pt x="22" y="15"/>
                      <a:pt x="34" y="12"/>
                    </a:cubicBezTo>
                    <a:cubicBezTo>
                      <a:pt x="37" y="12"/>
                      <a:pt x="40" y="12"/>
                      <a:pt x="44" y="11"/>
                    </a:cubicBezTo>
                    <a:cubicBezTo>
                      <a:pt x="50" y="11"/>
                      <a:pt x="55" y="10"/>
                      <a:pt x="60" y="11"/>
                    </a:cubicBezTo>
                    <a:cubicBezTo>
                      <a:pt x="64" y="11"/>
                      <a:pt x="64" y="15"/>
                      <a:pt x="63" y="17"/>
                    </a:cubicBezTo>
                    <a:cubicBezTo>
                      <a:pt x="51" y="38"/>
                      <a:pt x="44" y="77"/>
                      <a:pt x="41" y="119"/>
                    </a:cubicBezTo>
                    <a:cubicBezTo>
                      <a:pt x="40" y="135"/>
                      <a:pt x="39" y="133"/>
                      <a:pt x="38" y="118"/>
                    </a:cubicBezTo>
                    <a:close/>
                    <a:moveTo>
                      <a:pt x="51" y="309"/>
                    </a:moveTo>
                    <a:cubicBezTo>
                      <a:pt x="49" y="309"/>
                      <a:pt x="47" y="309"/>
                      <a:pt x="45" y="308"/>
                    </a:cubicBezTo>
                    <a:cubicBezTo>
                      <a:pt x="33" y="306"/>
                      <a:pt x="26" y="298"/>
                      <a:pt x="31" y="272"/>
                    </a:cubicBezTo>
                    <a:cubicBezTo>
                      <a:pt x="37" y="243"/>
                      <a:pt x="40" y="206"/>
                      <a:pt x="40" y="171"/>
                    </a:cubicBezTo>
                    <a:cubicBezTo>
                      <a:pt x="40" y="173"/>
                      <a:pt x="40" y="176"/>
                      <a:pt x="40" y="176"/>
                    </a:cubicBezTo>
                    <a:cubicBezTo>
                      <a:pt x="40" y="178"/>
                      <a:pt x="40" y="178"/>
                      <a:pt x="40" y="178"/>
                    </a:cubicBezTo>
                    <a:cubicBezTo>
                      <a:pt x="40" y="184"/>
                      <a:pt x="40" y="184"/>
                      <a:pt x="40" y="184"/>
                    </a:cubicBezTo>
                    <a:cubicBezTo>
                      <a:pt x="40" y="192"/>
                      <a:pt x="40" y="192"/>
                      <a:pt x="40" y="192"/>
                    </a:cubicBezTo>
                    <a:cubicBezTo>
                      <a:pt x="40" y="200"/>
                      <a:pt x="40" y="200"/>
                      <a:pt x="40" y="200"/>
                    </a:cubicBezTo>
                    <a:cubicBezTo>
                      <a:pt x="40" y="203"/>
                      <a:pt x="40" y="203"/>
                      <a:pt x="40" y="203"/>
                    </a:cubicBezTo>
                    <a:cubicBezTo>
                      <a:pt x="41" y="207"/>
                      <a:pt x="41" y="207"/>
                      <a:pt x="41" y="207"/>
                    </a:cubicBezTo>
                    <a:cubicBezTo>
                      <a:pt x="41" y="211"/>
                      <a:pt x="41" y="211"/>
                      <a:pt x="41" y="211"/>
                    </a:cubicBezTo>
                    <a:cubicBezTo>
                      <a:pt x="41" y="215"/>
                      <a:pt x="41" y="215"/>
                      <a:pt x="41" y="215"/>
                    </a:cubicBezTo>
                    <a:cubicBezTo>
                      <a:pt x="41" y="219"/>
                      <a:pt x="41" y="219"/>
                      <a:pt x="41" y="219"/>
                    </a:cubicBezTo>
                    <a:cubicBezTo>
                      <a:pt x="42" y="222"/>
                      <a:pt x="42" y="222"/>
                      <a:pt x="42" y="222"/>
                    </a:cubicBezTo>
                    <a:cubicBezTo>
                      <a:pt x="42" y="225"/>
                      <a:pt x="42" y="225"/>
                      <a:pt x="42" y="225"/>
                    </a:cubicBezTo>
                    <a:cubicBezTo>
                      <a:pt x="42" y="229"/>
                      <a:pt x="42" y="229"/>
                      <a:pt x="42" y="229"/>
                    </a:cubicBezTo>
                    <a:cubicBezTo>
                      <a:pt x="43" y="233"/>
                      <a:pt x="43" y="233"/>
                      <a:pt x="43" y="233"/>
                    </a:cubicBezTo>
                    <a:cubicBezTo>
                      <a:pt x="43" y="236"/>
                      <a:pt x="43" y="236"/>
                      <a:pt x="43" y="236"/>
                    </a:cubicBezTo>
                    <a:cubicBezTo>
                      <a:pt x="43" y="240"/>
                      <a:pt x="43" y="240"/>
                      <a:pt x="43" y="240"/>
                    </a:cubicBezTo>
                    <a:cubicBezTo>
                      <a:pt x="44" y="246"/>
                      <a:pt x="44" y="246"/>
                      <a:pt x="44" y="246"/>
                    </a:cubicBezTo>
                    <a:cubicBezTo>
                      <a:pt x="45" y="250"/>
                      <a:pt x="45" y="250"/>
                      <a:pt x="45" y="250"/>
                    </a:cubicBezTo>
                    <a:cubicBezTo>
                      <a:pt x="45" y="253"/>
                      <a:pt x="45" y="253"/>
                      <a:pt x="45" y="253"/>
                    </a:cubicBezTo>
                    <a:cubicBezTo>
                      <a:pt x="45" y="255"/>
                      <a:pt x="45" y="255"/>
                      <a:pt x="45" y="255"/>
                    </a:cubicBezTo>
                    <a:cubicBezTo>
                      <a:pt x="46" y="259"/>
                      <a:pt x="46" y="259"/>
                      <a:pt x="46" y="259"/>
                    </a:cubicBezTo>
                    <a:cubicBezTo>
                      <a:pt x="47" y="265"/>
                      <a:pt x="47" y="265"/>
                      <a:pt x="47" y="265"/>
                    </a:cubicBezTo>
                    <a:cubicBezTo>
                      <a:pt x="47" y="267"/>
                      <a:pt x="47" y="267"/>
                      <a:pt x="47" y="267"/>
                    </a:cubicBezTo>
                    <a:cubicBezTo>
                      <a:pt x="48" y="271"/>
                      <a:pt x="48" y="271"/>
                      <a:pt x="48" y="271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48" y="273"/>
                      <a:pt x="49" y="277"/>
                      <a:pt x="49" y="277"/>
                    </a:cubicBezTo>
                    <a:cubicBezTo>
                      <a:pt x="51" y="287"/>
                      <a:pt x="54" y="296"/>
                      <a:pt x="56" y="304"/>
                    </a:cubicBezTo>
                    <a:cubicBezTo>
                      <a:pt x="57" y="306"/>
                      <a:pt x="54" y="309"/>
                      <a:pt x="51" y="309"/>
                    </a:cubicBezTo>
                    <a:close/>
                  </a:path>
                </a:pathLst>
              </a:custGeom>
              <a:solidFill>
                <a:srgbClr val="EA8B00"/>
              </a:solidFill>
              <a:ln w="9525">
                <a:solidFill>
                  <a:srgbClr val="EA8B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 dirty="0"/>
              </a:p>
            </p:txBody>
          </p:sp>
          <p:sp>
            <p:nvSpPr>
              <p:cNvPr id="92238" name="Freeform 2366"/>
              <p:cNvSpPr>
                <a:spLocks/>
              </p:cNvSpPr>
              <p:nvPr/>
            </p:nvSpPr>
            <p:spPr bwMode="auto">
              <a:xfrm>
                <a:off x="2651394" y="3550363"/>
                <a:ext cx="161366" cy="143722"/>
              </a:xfrm>
              <a:custGeom>
                <a:avLst/>
                <a:gdLst>
                  <a:gd name="T0" fmla="*/ 0 w 23"/>
                  <a:gd name="T1" fmla="*/ 2147483647 h 40"/>
                  <a:gd name="T2" fmla="*/ 2147483647 w 23"/>
                  <a:gd name="T3" fmla="*/ 2147483647 h 40"/>
                  <a:gd name="T4" fmla="*/ 2147483647 w 23"/>
                  <a:gd name="T5" fmla="*/ 2147483647 h 40"/>
                  <a:gd name="T6" fmla="*/ 2147483647 w 23"/>
                  <a:gd name="T7" fmla="*/ 2147483647 h 40"/>
                  <a:gd name="T8" fmla="*/ 0 w 23"/>
                  <a:gd name="T9" fmla="*/ 2147483647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40"/>
                  <a:gd name="T17" fmla="*/ 23 w 23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40">
                    <a:moveTo>
                      <a:pt x="0" y="4"/>
                    </a:moveTo>
                    <a:cubicBezTo>
                      <a:pt x="10" y="3"/>
                      <a:pt x="23" y="0"/>
                      <a:pt x="23" y="6"/>
                    </a:cubicBezTo>
                    <a:cubicBezTo>
                      <a:pt x="23" y="13"/>
                      <a:pt x="13" y="23"/>
                      <a:pt x="10" y="40"/>
                    </a:cubicBezTo>
                    <a:cubicBezTo>
                      <a:pt x="12" y="23"/>
                      <a:pt x="20" y="9"/>
                      <a:pt x="18" y="7"/>
                    </a:cubicBezTo>
                    <a:cubicBezTo>
                      <a:pt x="15" y="3"/>
                      <a:pt x="2" y="5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917" name="Freeform 2368"/>
              <p:cNvSpPr>
                <a:spLocks/>
              </p:cNvSpPr>
              <p:nvPr/>
            </p:nvSpPr>
            <p:spPr bwMode="auto">
              <a:xfrm>
                <a:off x="2615606" y="4144465"/>
                <a:ext cx="56415" cy="221281"/>
              </a:xfrm>
              <a:custGeom>
                <a:avLst/>
                <a:gdLst>
                  <a:gd name="T0" fmla="*/ 0 w 8"/>
                  <a:gd name="T1" fmla="*/ 761 h 62"/>
                  <a:gd name="T2" fmla="*/ 78 w 8"/>
                  <a:gd name="T3" fmla="*/ 761 h 62"/>
                  <a:gd name="T4" fmla="*/ 95 w 8"/>
                  <a:gd name="T5" fmla="*/ 511 h 62"/>
                  <a:gd name="T6" fmla="*/ 78 w 8"/>
                  <a:gd name="T7" fmla="*/ 78 h 62"/>
                  <a:gd name="T8" fmla="*/ 0 w 8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62"/>
                  <a:gd name="T17" fmla="*/ 8 w 8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62">
                    <a:moveTo>
                      <a:pt x="0" y="58"/>
                    </a:moveTo>
                    <a:cubicBezTo>
                      <a:pt x="2" y="49"/>
                      <a:pt x="4" y="55"/>
                      <a:pt x="6" y="58"/>
                    </a:cubicBezTo>
                    <a:cubicBezTo>
                      <a:pt x="8" y="62"/>
                      <a:pt x="7" y="39"/>
                      <a:pt x="7" y="39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AC0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92240" name="Freeform 2372"/>
              <p:cNvSpPr>
                <a:spLocks/>
              </p:cNvSpPr>
              <p:nvPr/>
            </p:nvSpPr>
            <p:spPr bwMode="auto">
              <a:xfrm>
                <a:off x="2755983" y="3568517"/>
                <a:ext cx="254003" cy="1012107"/>
              </a:xfrm>
              <a:custGeom>
                <a:avLst/>
                <a:gdLst>
                  <a:gd name="T0" fmla="*/ 2147483647 w 36"/>
                  <a:gd name="T1" fmla="*/ 2147483647 h 283"/>
                  <a:gd name="T2" fmla="*/ 2147483647 w 36"/>
                  <a:gd name="T3" fmla="*/ 2147483647 h 283"/>
                  <a:gd name="T4" fmla="*/ 2147483647 w 36"/>
                  <a:gd name="T5" fmla="*/ 2147483647 h 283"/>
                  <a:gd name="T6" fmla="*/ 2147483647 w 36"/>
                  <a:gd name="T7" fmla="*/ 2147483647 h 283"/>
                  <a:gd name="T8" fmla="*/ 2147483647 w 36"/>
                  <a:gd name="T9" fmla="*/ 0 h 283"/>
                  <a:gd name="T10" fmla="*/ 0 w 36"/>
                  <a:gd name="T11" fmla="*/ 2147483647 h 283"/>
                  <a:gd name="T12" fmla="*/ 2147483647 w 36"/>
                  <a:gd name="T13" fmla="*/ 2147483647 h 283"/>
                  <a:gd name="T14" fmla="*/ 2147483647 w 36"/>
                  <a:gd name="T15" fmla="*/ 2147483647 h 2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83"/>
                  <a:gd name="T26" fmla="*/ 36 w 36"/>
                  <a:gd name="T27" fmla="*/ 283 h 28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83">
                    <a:moveTo>
                      <a:pt x="9" y="260"/>
                    </a:moveTo>
                    <a:cubicBezTo>
                      <a:pt x="5" y="232"/>
                      <a:pt x="7" y="195"/>
                      <a:pt x="7" y="155"/>
                    </a:cubicBezTo>
                    <a:cubicBezTo>
                      <a:pt x="7" y="75"/>
                      <a:pt x="13" y="1"/>
                      <a:pt x="31" y="1"/>
                    </a:cubicBezTo>
                    <a:cubicBezTo>
                      <a:pt x="32" y="1"/>
                      <a:pt x="36" y="5"/>
                      <a:pt x="36" y="5"/>
                    </a:cubicBezTo>
                    <a:cubicBezTo>
                      <a:pt x="33" y="2"/>
                      <a:pt x="32" y="0"/>
                      <a:pt x="29" y="0"/>
                    </a:cubicBezTo>
                    <a:cubicBezTo>
                      <a:pt x="11" y="0"/>
                      <a:pt x="0" y="70"/>
                      <a:pt x="0" y="150"/>
                    </a:cubicBezTo>
                    <a:cubicBezTo>
                      <a:pt x="0" y="195"/>
                      <a:pt x="3" y="235"/>
                      <a:pt x="9" y="263"/>
                    </a:cubicBezTo>
                    <a:cubicBezTo>
                      <a:pt x="13" y="283"/>
                      <a:pt x="12" y="278"/>
                      <a:pt x="9" y="2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92241" name="Freeform 2373"/>
              <p:cNvSpPr>
                <a:spLocks/>
              </p:cNvSpPr>
              <p:nvPr/>
            </p:nvSpPr>
            <p:spPr bwMode="auto">
              <a:xfrm>
                <a:off x="2352567" y="4659293"/>
                <a:ext cx="573747" cy="31770"/>
              </a:xfrm>
              <a:custGeom>
                <a:avLst/>
                <a:gdLst>
                  <a:gd name="T0" fmla="*/ 0 w 81"/>
                  <a:gd name="T1" fmla="*/ 2147483647 h 9"/>
                  <a:gd name="T2" fmla="*/ 0 w 81"/>
                  <a:gd name="T3" fmla="*/ 2147483647 h 9"/>
                  <a:gd name="T4" fmla="*/ 2147483647 w 81"/>
                  <a:gd name="T5" fmla="*/ 0 h 9"/>
                  <a:gd name="T6" fmla="*/ 2147483647 w 81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1"/>
                  <a:gd name="T13" fmla="*/ 0 h 9"/>
                  <a:gd name="T14" fmla="*/ 81 w 81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1" h="9"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0" y="3"/>
                      <a:pt x="24" y="0"/>
                      <a:pt x="40" y="0"/>
                    </a:cubicBezTo>
                    <a:cubicBezTo>
                      <a:pt x="56" y="0"/>
                      <a:pt x="70" y="4"/>
                      <a:pt x="81" y="9"/>
                    </a:cubicBezTo>
                  </a:path>
                </a:pathLst>
              </a:custGeom>
              <a:noFill/>
              <a:ln w="7938" cap="rnd">
                <a:solidFill>
                  <a:srgbClr val="75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92242" name="Freeform 2374"/>
              <p:cNvSpPr>
                <a:spLocks/>
              </p:cNvSpPr>
              <p:nvPr/>
            </p:nvSpPr>
            <p:spPr bwMode="auto">
              <a:xfrm>
                <a:off x="2418309" y="3526157"/>
                <a:ext cx="528923" cy="68079"/>
              </a:xfrm>
              <a:custGeom>
                <a:avLst/>
                <a:gdLst>
                  <a:gd name="T0" fmla="*/ 2147483647 w 75"/>
                  <a:gd name="T1" fmla="*/ 2147483647 h 19"/>
                  <a:gd name="T2" fmla="*/ 2147483647 w 75"/>
                  <a:gd name="T3" fmla="*/ 2147483647 h 19"/>
                  <a:gd name="T4" fmla="*/ 0 w 75"/>
                  <a:gd name="T5" fmla="*/ 2147483647 h 19"/>
                  <a:gd name="T6" fmla="*/ 0 60000 65536"/>
                  <a:gd name="T7" fmla="*/ 0 60000 65536"/>
                  <a:gd name="T8" fmla="*/ 0 60000 65536"/>
                  <a:gd name="T9" fmla="*/ 0 w 75"/>
                  <a:gd name="T10" fmla="*/ 0 h 19"/>
                  <a:gd name="T11" fmla="*/ 75 w 75"/>
                  <a:gd name="T12" fmla="*/ 19 h 1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5" h="19">
                    <a:moveTo>
                      <a:pt x="68" y="12"/>
                    </a:moveTo>
                    <a:cubicBezTo>
                      <a:pt x="75" y="4"/>
                      <a:pt x="49" y="0"/>
                      <a:pt x="34" y="2"/>
                    </a:cubicBezTo>
                    <a:cubicBezTo>
                      <a:pt x="12" y="4"/>
                      <a:pt x="2" y="12"/>
                      <a:pt x="0" y="19"/>
                    </a:cubicBezTo>
                  </a:path>
                </a:pathLst>
              </a:custGeom>
              <a:noFill/>
              <a:ln w="7938" cap="rnd">
                <a:solidFill>
                  <a:srgbClr val="75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</p:grpSp>
      <p:grpSp>
        <p:nvGrpSpPr>
          <p:cNvPr id="743" name="Group 2378">
            <a:extLst>
              <a:ext uri="{FF2B5EF4-FFF2-40B4-BE49-F238E27FC236}">
                <a16:creationId xmlns:a16="http://schemas.microsoft.com/office/drawing/2014/main" id="{91EA74F3-BDB3-4E61-BEBA-D65BF038C0DD}"/>
              </a:ext>
            </a:extLst>
          </p:cNvPr>
          <p:cNvGrpSpPr>
            <a:grpSpLocks/>
          </p:cNvGrpSpPr>
          <p:nvPr/>
        </p:nvGrpSpPr>
        <p:grpSpPr bwMode="auto">
          <a:xfrm>
            <a:off x="5444956" y="3212976"/>
            <a:ext cx="857250" cy="1643063"/>
            <a:chOff x="3637" y="1236"/>
            <a:chExt cx="425" cy="787"/>
          </a:xfrm>
        </p:grpSpPr>
        <p:sp>
          <p:nvSpPr>
            <p:cNvPr id="744" name="Oval 2379">
              <a:extLst>
                <a:ext uri="{FF2B5EF4-FFF2-40B4-BE49-F238E27FC236}">
                  <a16:creationId xmlns:a16="http://schemas.microsoft.com/office/drawing/2014/main" id="{A6FF4AB9-E9C9-4384-A7A8-CD2681802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277"/>
              <a:ext cx="153" cy="746"/>
            </a:xfrm>
            <a:prstGeom prst="ellipse">
              <a:avLst/>
            </a:prstGeom>
            <a:solidFill>
              <a:srgbClr val="73F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5" name="Freeform 2380">
              <a:extLst>
                <a:ext uri="{FF2B5EF4-FFF2-40B4-BE49-F238E27FC236}">
                  <a16:creationId xmlns:a16="http://schemas.microsoft.com/office/drawing/2014/main" id="{DCF6BE11-E502-4430-AB4F-3A771128E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312"/>
              <a:ext cx="123" cy="707"/>
            </a:xfrm>
            <a:custGeom>
              <a:avLst/>
              <a:gdLst>
                <a:gd name="T0" fmla="*/ 437863 w 52"/>
                <a:gd name="T1" fmla="*/ 0 h 299"/>
                <a:gd name="T2" fmla="*/ 541952 w 52"/>
                <a:gd name="T3" fmla="*/ 1393551 h 299"/>
                <a:gd name="T4" fmla="*/ 152924 w 52"/>
                <a:gd name="T5" fmla="*/ 3408747 h 299"/>
                <a:gd name="T6" fmla="*/ 0 w 52"/>
                <a:gd name="T7" fmla="*/ 3246348 h 299"/>
                <a:gd name="T8" fmla="*/ 284939 w 52"/>
                <a:gd name="T9" fmla="*/ 3863677 h 299"/>
                <a:gd name="T10" fmla="*/ 673990 w 52"/>
                <a:gd name="T11" fmla="*/ 1845977 h 299"/>
                <a:gd name="T12" fmla="*/ 437863 w 52"/>
                <a:gd name="T13" fmla="*/ 0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299"/>
                <a:gd name="T23" fmla="*/ 52 w 52"/>
                <a:gd name="T24" fmla="*/ 299 h 2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299">
                  <a:moveTo>
                    <a:pt x="34" y="0"/>
                  </a:moveTo>
                  <a:cubicBezTo>
                    <a:pt x="39" y="28"/>
                    <a:pt x="42" y="66"/>
                    <a:pt x="42" y="108"/>
                  </a:cubicBezTo>
                  <a:cubicBezTo>
                    <a:pt x="42" y="194"/>
                    <a:pt x="29" y="264"/>
                    <a:pt x="12" y="264"/>
                  </a:cubicBezTo>
                  <a:cubicBezTo>
                    <a:pt x="8" y="264"/>
                    <a:pt x="4" y="259"/>
                    <a:pt x="0" y="251"/>
                  </a:cubicBezTo>
                  <a:cubicBezTo>
                    <a:pt x="6" y="281"/>
                    <a:pt x="14" y="299"/>
                    <a:pt x="22" y="299"/>
                  </a:cubicBezTo>
                  <a:cubicBezTo>
                    <a:pt x="39" y="299"/>
                    <a:pt x="52" y="229"/>
                    <a:pt x="52" y="143"/>
                  </a:cubicBezTo>
                  <a:cubicBezTo>
                    <a:pt x="52" y="79"/>
                    <a:pt x="44" y="23"/>
                    <a:pt x="34" y="0"/>
                  </a:cubicBezTo>
                  <a:close/>
                </a:path>
              </a:pathLst>
            </a:custGeom>
            <a:solidFill>
              <a:srgbClr val="72EA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6" name="Freeform 2381">
              <a:extLst>
                <a:ext uri="{FF2B5EF4-FFF2-40B4-BE49-F238E27FC236}">
                  <a16:creationId xmlns:a16="http://schemas.microsoft.com/office/drawing/2014/main" id="{46F0A2B7-0C1D-4E56-B2DF-51EF0AC1D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293"/>
              <a:ext cx="121" cy="730"/>
            </a:xfrm>
            <a:custGeom>
              <a:avLst/>
              <a:gdLst>
                <a:gd name="T0" fmla="*/ 350314 w 51"/>
                <a:gd name="T1" fmla="*/ 0 h 309"/>
                <a:gd name="T2" fmla="*/ 605543 w 51"/>
                <a:gd name="T3" fmla="*/ 1813270 h 309"/>
                <a:gd name="T4" fmla="*/ 157483 w 51"/>
                <a:gd name="T5" fmla="*/ 3878509 h 309"/>
                <a:gd name="T6" fmla="*/ 0 w 51"/>
                <a:gd name="T7" fmla="*/ 3748332 h 309"/>
                <a:gd name="T8" fmla="*/ 202599 w 51"/>
                <a:gd name="T9" fmla="*/ 3953956 h 309"/>
                <a:gd name="T10" fmla="*/ 683804 w 51"/>
                <a:gd name="T11" fmla="*/ 1932915 h 309"/>
                <a:gd name="T12" fmla="*/ 350314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7" name="Freeform 2382">
              <a:extLst>
                <a:ext uri="{FF2B5EF4-FFF2-40B4-BE49-F238E27FC236}">
                  <a16:creationId xmlns:a16="http://schemas.microsoft.com/office/drawing/2014/main" id="{62A98A04-A1CB-4541-847A-D560C982C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284"/>
              <a:ext cx="92" cy="666"/>
            </a:xfrm>
            <a:custGeom>
              <a:avLst/>
              <a:gdLst>
                <a:gd name="T0" fmla="*/ 112997 w 39"/>
                <a:gd name="T1" fmla="*/ 3302954 h 282"/>
                <a:gd name="T2" fmla="*/ 90299 w 39"/>
                <a:gd name="T3" fmla="*/ 1965843 h 282"/>
                <a:gd name="T4" fmla="*/ 443039 w 39"/>
                <a:gd name="T5" fmla="*/ 27030 h 282"/>
                <a:gd name="T6" fmla="*/ 491101 w 39"/>
                <a:gd name="T7" fmla="*/ 75437 h 282"/>
                <a:gd name="T8" fmla="*/ 389427 w 39"/>
                <a:gd name="T9" fmla="*/ 0 h 282"/>
                <a:gd name="T10" fmla="*/ 0 w 39"/>
                <a:gd name="T11" fmla="*/ 1899859 h 282"/>
                <a:gd name="T12" fmla="*/ 101695 w 39"/>
                <a:gd name="T13" fmla="*/ 3341957 h 282"/>
                <a:gd name="T14" fmla="*/ 112997 w 39"/>
                <a:gd name="T15" fmla="*/ 3302954 h 2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282"/>
                <a:gd name="T26" fmla="*/ 39 w 39"/>
                <a:gd name="T27" fmla="*/ 282 h 2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282">
                  <a:moveTo>
                    <a:pt x="9" y="259"/>
                  </a:moveTo>
                  <a:cubicBezTo>
                    <a:pt x="4" y="231"/>
                    <a:pt x="7" y="194"/>
                    <a:pt x="7" y="154"/>
                  </a:cubicBezTo>
                  <a:cubicBezTo>
                    <a:pt x="7" y="74"/>
                    <a:pt x="17" y="2"/>
                    <a:pt x="35" y="2"/>
                  </a:cubicBezTo>
                  <a:cubicBezTo>
                    <a:pt x="36" y="2"/>
                    <a:pt x="39" y="5"/>
                    <a:pt x="39" y="6"/>
                  </a:cubicBezTo>
                  <a:cubicBezTo>
                    <a:pt x="37" y="2"/>
                    <a:pt x="34" y="0"/>
                    <a:pt x="31" y="0"/>
                  </a:cubicBezTo>
                  <a:cubicBezTo>
                    <a:pt x="13" y="0"/>
                    <a:pt x="0" y="69"/>
                    <a:pt x="0" y="149"/>
                  </a:cubicBezTo>
                  <a:cubicBezTo>
                    <a:pt x="0" y="194"/>
                    <a:pt x="3" y="234"/>
                    <a:pt x="8" y="262"/>
                  </a:cubicBezTo>
                  <a:cubicBezTo>
                    <a:pt x="13" y="282"/>
                    <a:pt x="12" y="277"/>
                    <a:pt x="9" y="25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8" name="Freeform 2383">
              <a:extLst>
                <a:ext uri="{FF2B5EF4-FFF2-40B4-BE49-F238E27FC236}">
                  <a16:creationId xmlns:a16="http://schemas.microsoft.com/office/drawing/2014/main" id="{20AD69B8-992D-4945-A11D-7066D1F89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236"/>
              <a:ext cx="361" cy="787"/>
            </a:xfrm>
            <a:custGeom>
              <a:avLst/>
              <a:gdLst>
                <a:gd name="T0" fmla="*/ 1373607 w 153"/>
                <a:gd name="T1" fmla="*/ 92696 h 333"/>
                <a:gd name="T2" fmla="*/ 0 w 153"/>
                <a:gd name="T3" fmla="*/ 271326 h 333"/>
                <a:gd name="T4" fmla="*/ 555265 w 153"/>
                <a:gd name="T5" fmla="*/ 2249475 h 333"/>
                <a:gd name="T6" fmla="*/ 165260 w 153"/>
                <a:gd name="T7" fmla="*/ 4278477 h 333"/>
                <a:gd name="T8" fmla="*/ 1187057 w 153"/>
                <a:gd name="T9" fmla="*/ 4278477 h 333"/>
                <a:gd name="T10" fmla="*/ 1160313 w 153"/>
                <a:gd name="T11" fmla="*/ 4266993 h 333"/>
                <a:gd name="T12" fmla="*/ 1148756 w 153"/>
                <a:gd name="T13" fmla="*/ 4250398 h 333"/>
                <a:gd name="T14" fmla="*/ 1122078 w 153"/>
                <a:gd name="T15" fmla="*/ 4229806 h 333"/>
                <a:gd name="T16" fmla="*/ 1097209 w 153"/>
                <a:gd name="T17" fmla="*/ 4202693 h 333"/>
                <a:gd name="T18" fmla="*/ 1085284 w 153"/>
                <a:gd name="T19" fmla="*/ 4175503 h 333"/>
                <a:gd name="T20" fmla="*/ 1058501 w 153"/>
                <a:gd name="T21" fmla="*/ 4147107 h 333"/>
                <a:gd name="T22" fmla="*/ 1047188 w 153"/>
                <a:gd name="T23" fmla="*/ 4109945 h 333"/>
                <a:gd name="T24" fmla="*/ 1021814 w 153"/>
                <a:gd name="T25" fmla="*/ 4071295 h 333"/>
                <a:gd name="T26" fmla="*/ 1010396 w 153"/>
                <a:gd name="T27" fmla="*/ 4023538 h 333"/>
                <a:gd name="T28" fmla="*/ 995029 w 153"/>
                <a:gd name="T29" fmla="*/ 3620803 h 333"/>
                <a:gd name="T30" fmla="*/ 983496 w 153"/>
                <a:gd name="T31" fmla="*/ 3572226 h 333"/>
                <a:gd name="T32" fmla="*/ 972093 w 153"/>
                <a:gd name="T33" fmla="*/ 3505865 h 333"/>
                <a:gd name="T34" fmla="*/ 956728 w 153"/>
                <a:gd name="T35" fmla="*/ 3429684 h 333"/>
                <a:gd name="T36" fmla="*/ 946924 w 153"/>
                <a:gd name="T37" fmla="*/ 3353901 h 333"/>
                <a:gd name="T38" fmla="*/ 935523 w 153"/>
                <a:gd name="T39" fmla="*/ 3278089 h 333"/>
                <a:gd name="T40" fmla="*/ 935523 w 153"/>
                <a:gd name="T41" fmla="*/ 3197356 h 333"/>
                <a:gd name="T42" fmla="*/ 920024 w 153"/>
                <a:gd name="T43" fmla="*/ 3109782 h 333"/>
                <a:gd name="T44" fmla="*/ 908623 w 153"/>
                <a:gd name="T45" fmla="*/ 3018275 h 333"/>
                <a:gd name="T46" fmla="*/ 908623 w 153"/>
                <a:gd name="T47" fmla="*/ 2930611 h 333"/>
                <a:gd name="T48" fmla="*/ 897182 w 153"/>
                <a:gd name="T49" fmla="*/ 2838208 h 333"/>
                <a:gd name="T50" fmla="*/ 897182 w 153"/>
                <a:gd name="T51" fmla="*/ 2751506 h 333"/>
                <a:gd name="T52" fmla="*/ 881840 w 153"/>
                <a:gd name="T53" fmla="*/ 2647246 h 333"/>
                <a:gd name="T54" fmla="*/ 881840 w 153"/>
                <a:gd name="T55" fmla="*/ 2555739 h 333"/>
                <a:gd name="T56" fmla="*/ 881840 w 153"/>
                <a:gd name="T57" fmla="*/ 2451576 h 333"/>
                <a:gd name="T58" fmla="*/ 881840 w 153"/>
                <a:gd name="T59" fmla="*/ 2348557 h 333"/>
                <a:gd name="T60" fmla="*/ 1223851 w 153"/>
                <a:gd name="T61" fmla="*/ 219074 h 333"/>
                <a:gd name="T62" fmla="*/ 1250539 w 153"/>
                <a:gd name="T63" fmla="*/ 4278477 h 333"/>
                <a:gd name="T64" fmla="*/ 1690766 w 153"/>
                <a:gd name="T65" fmla="*/ 3947726 h 333"/>
                <a:gd name="T66" fmla="*/ 1706933 w 153"/>
                <a:gd name="T67" fmla="*/ 423446 h 3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3"/>
                <a:gd name="T103" fmla="*/ 0 h 333"/>
                <a:gd name="T104" fmla="*/ 153 w 153"/>
                <a:gd name="T105" fmla="*/ 333 h 3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3" h="333">
                  <a:moveTo>
                    <a:pt x="135" y="33"/>
                  </a:move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  <a:cubicBezTo>
                    <a:pt x="3" y="18"/>
                    <a:pt x="5" y="17"/>
                    <a:pt x="8" y="17"/>
                  </a:cubicBezTo>
                  <a:cubicBezTo>
                    <a:pt x="28" y="17"/>
                    <a:pt x="44" y="88"/>
                    <a:pt x="44" y="175"/>
                  </a:cubicBezTo>
                  <a:cubicBezTo>
                    <a:pt x="44" y="256"/>
                    <a:pt x="30" y="323"/>
                    <a:pt x="13" y="332"/>
                  </a:cubicBezTo>
                  <a:cubicBezTo>
                    <a:pt x="13" y="333"/>
                    <a:pt x="13" y="333"/>
                    <a:pt x="13" y="333"/>
                  </a:cubicBezTo>
                  <a:cubicBezTo>
                    <a:pt x="23" y="327"/>
                    <a:pt x="37" y="324"/>
                    <a:pt x="53" y="324"/>
                  </a:cubicBezTo>
                  <a:cubicBezTo>
                    <a:pt x="69" y="324"/>
                    <a:pt x="83" y="328"/>
                    <a:pt x="94" y="333"/>
                  </a:cubicBezTo>
                  <a:cubicBezTo>
                    <a:pt x="94" y="333"/>
                    <a:pt x="94" y="333"/>
                    <a:pt x="94" y="333"/>
                  </a:cubicBezTo>
                  <a:cubicBezTo>
                    <a:pt x="93" y="333"/>
                    <a:pt x="93" y="332"/>
                    <a:pt x="92" y="332"/>
                  </a:cubicBezTo>
                  <a:cubicBezTo>
                    <a:pt x="92" y="332"/>
                    <a:pt x="92" y="332"/>
                    <a:pt x="92" y="332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0" y="330"/>
                    <a:pt x="89" y="330"/>
                    <a:pt x="89" y="329"/>
                  </a:cubicBezTo>
                  <a:cubicBezTo>
                    <a:pt x="89" y="329"/>
                    <a:pt x="89" y="329"/>
                    <a:pt x="89" y="329"/>
                  </a:cubicBezTo>
                  <a:cubicBezTo>
                    <a:pt x="88" y="329"/>
                    <a:pt x="88" y="328"/>
                    <a:pt x="87" y="327"/>
                  </a:cubicBezTo>
                  <a:cubicBezTo>
                    <a:pt x="87" y="327"/>
                    <a:pt x="87" y="327"/>
                    <a:pt x="87" y="327"/>
                  </a:cubicBezTo>
                  <a:cubicBezTo>
                    <a:pt x="87" y="327"/>
                    <a:pt x="86" y="326"/>
                    <a:pt x="86" y="325"/>
                  </a:cubicBezTo>
                  <a:cubicBezTo>
                    <a:pt x="86" y="325"/>
                    <a:pt x="86" y="325"/>
                    <a:pt x="86" y="325"/>
                  </a:cubicBezTo>
                  <a:cubicBezTo>
                    <a:pt x="85" y="324"/>
                    <a:pt x="85" y="324"/>
                    <a:pt x="84" y="323"/>
                  </a:cubicBezTo>
                  <a:cubicBezTo>
                    <a:pt x="84" y="323"/>
                    <a:pt x="84" y="323"/>
                    <a:pt x="84" y="323"/>
                  </a:cubicBezTo>
                  <a:cubicBezTo>
                    <a:pt x="84" y="322"/>
                    <a:pt x="83" y="321"/>
                    <a:pt x="83" y="320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82" y="319"/>
                    <a:pt x="82" y="318"/>
                    <a:pt x="81" y="317"/>
                  </a:cubicBezTo>
                  <a:cubicBezTo>
                    <a:pt x="81" y="317"/>
                    <a:pt x="81" y="317"/>
                    <a:pt x="81" y="317"/>
                  </a:cubicBezTo>
                  <a:cubicBezTo>
                    <a:pt x="81" y="316"/>
                    <a:pt x="80" y="315"/>
                    <a:pt x="80" y="313"/>
                  </a:cubicBezTo>
                  <a:cubicBezTo>
                    <a:pt x="80" y="313"/>
                    <a:pt x="80" y="313"/>
                    <a:pt x="80" y="313"/>
                  </a:cubicBezTo>
                  <a:cubicBezTo>
                    <a:pt x="77" y="305"/>
                    <a:pt x="81" y="295"/>
                    <a:pt x="79" y="282"/>
                  </a:cubicBezTo>
                  <a:cubicBezTo>
                    <a:pt x="79" y="282"/>
                    <a:pt x="79" y="282"/>
                    <a:pt x="79" y="282"/>
                  </a:cubicBezTo>
                  <a:cubicBezTo>
                    <a:pt x="79" y="281"/>
                    <a:pt x="78" y="279"/>
                    <a:pt x="78" y="278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78" y="275"/>
                    <a:pt x="77" y="274"/>
                    <a:pt x="77" y="273"/>
                  </a:cubicBezTo>
                  <a:cubicBezTo>
                    <a:pt x="77" y="272"/>
                    <a:pt x="77" y="271"/>
                    <a:pt x="77" y="271"/>
                  </a:cubicBezTo>
                  <a:cubicBezTo>
                    <a:pt x="77" y="270"/>
                    <a:pt x="76" y="268"/>
                    <a:pt x="76" y="267"/>
                  </a:cubicBezTo>
                  <a:cubicBezTo>
                    <a:pt x="76" y="266"/>
                    <a:pt x="76" y="266"/>
                    <a:pt x="76" y="265"/>
                  </a:cubicBezTo>
                  <a:cubicBezTo>
                    <a:pt x="76" y="264"/>
                    <a:pt x="75" y="262"/>
                    <a:pt x="75" y="261"/>
                  </a:cubicBezTo>
                  <a:cubicBezTo>
                    <a:pt x="75" y="260"/>
                    <a:pt x="75" y="259"/>
                    <a:pt x="75" y="259"/>
                  </a:cubicBezTo>
                  <a:cubicBezTo>
                    <a:pt x="75" y="257"/>
                    <a:pt x="75" y="256"/>
                    <a:pt x="74" y="255"/>
                  </a:cubicBezTo>
                  <a:cubicBezTo>
                    <a:pt x="74" y="254"/>
                    <a:pt x="74" y="253"/>
                    <a:pt x="74" y="252"/>
                  </a:cubicBezTo>
                  <a:cubicBezTo>
                    <a:pt x="74" y="251"/>
                    <a:pt x="74" y="250"/>
                    <a:pt x="74" y="249"/>
                  </a:cubicBezTo>
                  <a:cubicBezTo>
                    <a:pt x="73" y="248"/>
                    <a:pt x="73" y="247"/>
                    <a:pt x="73" y="246"/>
                  </a:cubicBezTo>
                  <a:cubicBezTo>
                    <a:pt x="73" y="244"/>
                    <a:pt x="73" y="243"/>
                    <a:pt x="73" y="242"/>
                  </a:cubicBezTo>
                  <a:cubicBezTo>
                    <a:pt x="73" y="241"/>
                    <a:pt x="73" y="240"/>
                    <a:pt x="73" y="239"/>
                  </a:cubicBezTo>
                  <a:cubicBezTo>
                    <a:pt x="72" y="238"/>
                    <a:pt x="72" y="236"/>
                    <a:pt x="72" y="235"/>
                  </a:cubicBezTo>
                  <a:cubicBezTo>
                    <a:pt x="72" y="234"/>
                    <a:pt x="72" y="233"/>
                    <a:pt x="72" y="232"/>
                  </a:cubicBezTo>
                  <a:cubicBezTo>
                    <a:pt x="72" y="231"/>
                    <a:pt x="72" y="229"/>
                    <a:pt x="72" y="228"/>
                  </a:cubicBezTo>
                  <a:cubicBezTo>
                    <a:pt x="72" y="227"/>
                    <a:pt x="71" y="226"/>
                    <a:pt x="71" y="225"/>
                  </a:cubicBezTo>
                  <a:cubicBezTo>
                    <a:pt x="71" y="223"/>
                    <a:pt x="71" y="222"/>
                    <a:pt x="71" y="221"/>
                  </a:cubicBezTo>
                  <a:cubicBezTo>
                    <a:pt x="71" y="220"/>
                    <a:pt x="71" y="218"/>
                    <a:pt x="71" y="217"/>
                  </a:cubicBezTo>
                  <a:cubicBezTo>
                    <a:pt x="71" y="216"/>
                    <a:pt x="71" y="215"/>
                    <a:pt x="71" y="214"/>
                  </a:cubicBezTo>
                  <a:cubicBezTo>
                    <a:pt x="71" y="212"/>
                    <a:pt x="70" y="211"/>
                    <a:pt x="70" y="210"/>
                  </a:cubicBezTo>
                  <a:cubicBezTo>
                    <a:pt x="70" y="209"/>
                    <a:pt x="70" y="207"/>
                    <a:pt x="70" y="206"/>
                  </a:cubicBezTo>
                  <a:cubicBezTo>
                    <a:pt x="70" y="205"/>
                    <a:pt x="70" y="203"/>
                    <a:pt x="70" y="202"/>
                  </a:cubicBezTo>
                  <a:cubicBezTo>
                    <a:pt x="70" y="201"/>
                    <a:pt x="70" y="200"/>
                    <a:pt x="70" y="199"/>
                  </a:cubicBezTo>
                  <a:cubicBezTo>
                    <a:pt x="70" y="197"/>
                    <a:pt x="70" y="196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89"/>
                    <a:pt x="70" y="187"/>
                    <a:pt x="70" y="186"/>
                  </a:cubicBezTo>
                  <a:cubicBezTo>
                    <a:pt x="70" y="185"/>
                    <a:pt x="70" y="184"/>
                    <a:pt x="70" y="183"/>
                  </a:cubicBezTo>
                  <a:cubicBezTo>
                    <a:pt x="70" y="180"/>
                    <a:pt x="70" y="178"/>
                    <a:pt x="70" y="175"/>
                  </a:cubicBezTo>
                  <a:cubicBezTo>
                    <a:pt x="70" y="88"/>
                    <a:pt x="77" y="17"/>
                    <a:pt x="97" y="17"/>
                  </a:cubicBezTo>
                  <a:cubicBezTo>
                    <a:pt x="117" y="17"/>
                    <a:pt x="132" y="88"/>
                    <a:pt x="132" y="175"/>
                  </a:cubicBezTo>
                  <a:cubicBezTo>
                    <a:pt x="132" y="260"/>
                    <a:pt x="118" y="329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lose/>
                </a:path>
              </a:pathLst>
            </a:custGeom>
            <a:solidFill>
              <a:srgbClr val="72EC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9" name="Freeform 2384">
              <a:extLst>
                <a:ext uri="{FF2B5EF4-FFF2-40B4-BE49-F238E27FC236}">
                  <a16:creationId xmlns:a16="http://schemas.microsoft.com/office/drawing/2014/main" id="{0273461D-F80C-452C-84EE-4184BC903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253"/>
              <a:ext cx="203" cy="770"/>
            </a:xfrm>
            <a:custGeom>
              <a:avLst/>
              <a:gdLst>
                <a:gd name="T0" fmla="*/ 998215 w 86"/>
                <a:gd name="T1" fmla="*/ 4150796 h 326"/>
                <a:gd name="T2" fmla="*/ 986799 w 86"/>
                <a:gd name="T3" fmla="*/ 4134456 h 326"/>
                <a:gd name="T4" fmla="*/ 986799 w 86"/>
                <a:gd name="T5" fmla="*/ 4134456 h 326"/>
                <a:gd name="T6" fmla="*/ 961953 w 86"/>
                <a:gd name="T7" fmla="*/ 4111013 h 326"/>
                <a:gd name="T8" fmla="*/ 961953 w 86"/>
                <a:gd name="T9" fmla="*/ 4111013 h 326"/>
                <a:gd name="T10" fmla="*/ 939449 w 86"/>
                <a:gd name="T11" fmla="*/ 4086031 h 326"/>
                <a:gd name="T12" fmla="*/ 939449 w 86"/>
                <a:gd name="T13" fmla="*/ 4086031 h 326"/>
                <a:gd name="T14" fmla="*/ 923180 w 86"/>
                <a:gd name="T15" fmla="*/ 4058885 h 326"/>
                <a:gd name="T16" fmla="*/ 923180 w 86"/>
                <a:gd name="T17" fmla="*/ 4058885 h 326"/>
                <a:gd name="T18" fmla="*/ 903100 w 86"/>
                <a:gd name="T19" fmla="*/ 4031465 h 326"/>
                <a:gd name="T20" fmla="*/ 903100 w 86"/>
                <a:gd name="T21" fmla="*/ 4031465 h 326"/>
                <a:gd name="T22" fmla="*/ 884778 w 86"/>
                <a:gd name="T23" fmla="*/ 3992932 h 326"/>
                <a:gd name="T24" fmla="*/ 884778 w 86"/>
                <a:gd name="T25" fmla="*/ 3992932 h 326"/>
                <a:gd name="T26" fmla="*/ 864353 w 86"/>
                <a:gd name="T27" fmla="*/ 3955960 h 326"/>
                <a:gd name="T28" fmla="*/ 864353 w 86"/>
                <a:gd name="T29" fmla="*/ 3955960 h 326"/>
                <a:gd name="T30" fmla="*/ 848082 w 86"/>
                <a:gd name="T31" fmla="*/ 3907691 h 326"/>
                <a:gd name="T32" fmla="*/ 848082 w 86"/>
                <a:gd name="T33" fmla="*/ 3907691 h 326"/>
                <a:gd name="T34" fmla="*/ 837375 w 86"/>
                <a:gd name="T35" fmla="*/ 3512329 h 326"/>
                <a:gd name="T36" fmla="*/ 837375 w 86"/>
                <a:gd name="T37" fmla="*/ 3512329 h 326"/>
                <a:gd name="T38" fmla="*/ 821109 w 86"/>
                <a:gd name="T39" fmla="*/ 3459312 h 326"/>
                <a:gd name="T40" fmla="*/ 821109 w 86"/>
                <a:gd name="T41" fmla="*/ 3447547 h 326"/>
                <a:gd name="T42" fmla="*/ 809677 w 86"/>
                <a:gd name="T43" fmla="*/ 3393364 h 326"/>
                <a:gd name="T44" fmla="*/ 809677 w 86"/>
                <a:gd name="T45" fmla="*/ 3372857 h 326"/>
                <a:gd name="T46" fmla="*/ 801024 w 86"/>
                <a:gd name="T47" fmla="*/ 3317793 h 326"/>
                <a:gd name="T48" fmla="*/ 801024 w 86"/>
                <a:gd name="T49" fmla="*/ 3290753 h 326"/>
                <a:gd name="T50" fmla="*/ 784257 w 86"/>
                <a:gd name="T51" fmla="*/ 3241943 h 326"/>
                <a:gd name="T52" fmla="*/ 784257 w 86"/>
                <a:gd name="T53" fmla="*/ 3214868 h 326"/>
                <a:gd name="T54" fmla="*/ 773706 w 86"/>
                <a:gd name="T55" fmla="*/ 3166601 h 326"/>
                <a:gd name="T56" fmla="*/ 773706 w 86"/>
                <a:gd name="T57" fmla="*/ 3130126 h 326"/>
                <a:gd name="T58" fmla="*/ 773706 w 86"/>
                <a:gd name="T59" fmla="*/ 3091097 h 326"/>
                <a:gd name="T60" fmla="*/ 762345 w 86"/>
                <a:gd name="T61" fmla="*/ 3054236 h 326"/>
                <a:gd name="T62" fmla="*/ 762345 w 86"/>
                <a:gd name="T63" fmla="*/ 3000083 h 326"/>
                <a:gd name="T64" fmla="*/ 762345 w 86"/>
                <a:gd name="T65" fmla="*/ 2960310 h 326"/>
                <a:gd name="T66" fmla="*/ 746075 w 86"/>
                <a:gd name="T67" fmla="*/ 2912757 h 326"/>
                <a:gd name="T68" fmla="*/ 746075 w 86"/>
                <a:gd name="T69" fmla="*/ 2869152 h 326"/>
                <a:gd name="T70" fmla="*/ 746075 w 86"/>
                <a:gd name="T71" fmla="*/ 2820843 h 326"/>
                <a:gd name="T72" fmla="*/ 734492 w 86"/>
                <a:gd name="T73" fmla="*/ 2782338 h 326"/>
                <a:gd name="T74" fmla="*/ 734492 w 86"/>
                <a:gd name="T75" fmla="*/ 2729686 h 326"/>
                <a:gd name="T76" fmla="*/ 734492 w 86"/>
                <a:gd name="T77" fmla="*/ 2681473 h 326"/>
                <a:gd name="T78" fmla="*/ 734492 w 86"/>
                <a:gd name="T79" fmla="*/ 2642347 h 326"/>
                <a:gd name="T80" fmla="*/ 725609 w 86"/>
                <a:gd name="T81" fmla="*/ 2587507 h 326"/>
                <a:gd name="T82" fmla="*/ 725609 w 86"/>
                <a:gd name="T83" fmla="*/ 2539947 h 326"/>
                <a:gd name="T84" fmla="*/ 725609 w 86"/>
                <a:gd name="T85" fmla="*/ 2491524 h 326"/>
                <a:gd name="T86" fmla="*/ 725609 w 86"/>
                <a:gd name="T87" fmla="*/ 2448080 h 326"/>
                <a:gd name="T88" fmla="*/ 725609 w 86"/>
                <a:gd name="T89" fmla="*/ 2388873 h 326"/>
                <a:gd name="T90" fmla="*/ 725609 w 86"/>
                <a:gd name="T91" fmla="*/ 2350004 h 326"/>
                <a:gd name="T92" fmla="*/ 725609 w 86"/>
                <a:gd name="T93" fmla="*/ 2286104 h 326"/>
                <a:gd name="T94" fmla="*/ 725609 w 86"/>
                <a:gd name="T95" fmla="*/ 2249132 h 326"/>
                <a:gd name="T96" fmla="*/ 725609 w 86"/>
                <a:gd name="T97" fmla="*/ 2146665 h 326"/>
                <a:gd name="T98" fmla="*/ 961953 w 86"/>
                <a:gd name="T99" fmla="*/ 178340 h 326"/>
                <a:gd name="T100" fmla="*/ 961953 w 86"/>
                <a:gd name="T101" fmla="*/ 166518 h 326"/>
                <a:gd name="T102" fmla="*/ 541757 w 86"/>
                <a:gd name="T103" fmla="*/ 27052 h 326"/>
                <a:gd name="T104" fmla="*/ 114027 w 86"/>
                <a:gd name="T105" fmla="*/ 270369 h 326"/>
                <a:gd name="T106" fmla="*/ 114027 w 86"/>
                <a:gd name="T107" fmla="*/ 281766 h 326"/>
                <a:gd name="T108" fmla="*/ 391101 w 86"/>
                <a:gd name="T109" fmla="*/ 2146665 h 326"/>
                <a:gd name="T110" fmla="*/ 0 w 86"/>
                <a:gd name="T111" fmla="*/ 4150796 h 326"/>
                <a:gd name="T112" fmla="*/ 0 w 86"/>
                <a:gd name="T113" fmla="*/ 4161495 h 326"/>
                <a:gd name="T114" fmla="*/ 505128 w 86"/>
                <a:gd name="T115" fmla="*/ 4047117 h 326"/>
                <a:gd name="T116" fmla="*/ 1026436 w 86"/>
                <a:gd name="T117" fmla="*/ 4161495 h 326"/>
                <a:gd name="T118" fmla="*/ 1026436 w 86"/>
                <a:gd name="T119" fmla="*/ 4161495 h 326"/>
                <a:gd name="T120" fmla="*/ 998215 w 86"/>
                <a:gd name="T121" fmla="*/ 4150796 h 326"/>
                <a:gd name="T122" fmla="*/ 998215 w 86"/>
                <a:gd name="T123" fmla="*/ 4150796 h 3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"/>
                <a:gd name="T187" fmla="*/ 0 h 326"/>
                <a:gd name="T188" fmla="*/ 86 w 86"/>
                <a:gd name="T189" fmla="*/ 326 h 3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31" y="102"/>
                    <a:pt x="31" y="168"/>
                  </a:cubicBezTo>
                  <a:cubicBezTo>
                    <a:pt x="31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</a:path>
              </a:pathLst>
            </a:custGeom>
            <a:solidFill>
              <a:srgbClr val="73D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0" name="Freeform 2385">
              <a:extLst>
                <a:ext uri="{FF2B5EF4-FFF2-40B4-BE49-F238E27FC236}">
                  <a16:creationId xmlns:a16="http://schemas.microsoft.com/office/drawing/2014/main" id="{15A523F8-345C-4D66-B136-15E6646CF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1" y="1253"/>
              <a:ext cx="203" cy="770"/>
            </a:xfrm>
            <a:custGeom>
              <a:avLst/>
              <a:gdLst>
                <a:gd name="T0" fmla="*/ 986799 w 86"/>
                <a:gd name="T1" fmla="*/ 4134456 h 326"/>
                <a:gd name="T2" fmla="*/ 961953 w 86"/>
                <a:gd name="T3" fmla="*/ 4111013 h 326"/>
                <a:gd name="T4" fmla="*/ 939449 w 86"/>
                <a:gd name="T5" fmla="*/ 4086031 h 326"/>
                <a:gd name="T6" fmla="*/ 923180 w 86"/>
                <a:gd name="T7" fmla="*/ 4058885 h 326"/>
                <a:gd name="T8" fmla="*/ 903100 w 86"/>
                <a:gd name="T9" fmla="*/ 4031465 h 326"/>
                <a:gd name="T10" fmla="*/ 884778 w 86"/>
                <a:gd name="T11" fmla="*/ 3992932 h 326"/>
                <a:gd name="T12" fmla="*/ 864353 w 86"/>
                <a:gd name="T13" fmla="*/ 3955960 h 326"/>
                <a:gd name="T14" fmla="*/ 848082 w 86"/>
                <a:gd name="T15" fmla="*/ 3907691 h 326"/>
                <a:gd name="T16" fmla="*/ 837375 w 86"/>
                <a:gd name="T17" fmla="*/ 3512329 h 326"/>
                <a:gd name="T18" fmla="*/ 821109 w 86"/>
                <a:gd name="T19" fmla="*/ 3459312 h 326"/>
                <a:gd name="T20" fmla="*/ 809677 w 86"/>
                <a:gd name="T21" fmla="*/ 3393364 h 326"/>
                <a:gd name="T22" fmla="*/ 801024 w 86"/>
                <a:gd name="T23" fmla="*/ 3317793 h 326"/>
                <a:gd name="T24" fmla="*/ 784257 w 86"/>
                <a:gd name="T25" fmla="*/ 3241943 h 326"/>
                <a:gd name="T26" fmla="*/ 773706 w 86"/>
                <a:gd name="T27" fmla="*/ 3166601 h 326"/>
                <a:gd name="T28" fmla="*/ 773706 w 86"/>
                <a:gd name="T29" fmla="*/ 3091097 h 326"/>
                <a:gd name="T30" fmla="*/ 762345 w 86"/>
                <a:gd name="T31" fmla="*/ 3000083 h 326"/>
                <a:gd name="T32" fmla="*/ 746075 w 86"/>
                <a:gd name="T33" fmla="*/ 2912757 h 326"/>
                <a:gd name="T34" fmla="*/ 746075 w 86"/>
                <a:gd name="T35" fmla="*/ 2820843 h 326"/>
                <a:gd name="T36" fmla="*/ 734492 w 86"/>
                <a:gd name="T37" fmla="*/ 2729686 h 326"/>
                <a:gd name="T38" fmla="*/ 734492 w 86"/>
                <a:gd name="T39" fmla="*/ 2642347 h 326"/>
                <a:gd name="T40" fmla="*/ 725609 w 86"/>
                <a:gd name="T41" fmla="*/ 2539947 h 326"/>
                <a:gd name="T42" fmla="*/ 725609 w 86"/>
                <a:gd name="T43" fmla="*/ 2448080 h 326"/>
                <a:gd name="T44" fmla="*/ 725609 w 86"/>
                <a:gd name="T45" fmla="*/ 2350004 h 326"/>
                <a:gd name="T46" fmla="*/ 725609 w 86"/>
                <a:gd name="T47" fmla="*/ 2249132 h 326"/>
                <a:gd name="T48" fmla="*/ 961953 w 86"/>
                <a:gd name="T49" fmla="*/ 178340 h 326"/>
                <a:gd name="T50" fmla="*/ 541757 w 86"/>
                <a:gd name="T51" fmla="*/ 27052 h 326"/>
                <a:gd name="T52" fmla="*/ 114027 w 86"/>
                <a:gd name="T53" fmla="*/ 281766 h 326"/>
                <a:gd name="T54" fmla="*/ 0 w 86"/>
                <a:gd name="T55" fmla="*/ 4150796 h 326"/>
                <a:gd name="T56" fmla="*/ 505128 w 86"/>
                <a:gd name="T57" fmla="*/ 4047117 h 326"/>
                <a:gd name="T58" fmla="*/ 1026436 w 86"/>
                <a:gd name="T59" fmla="*/ 4161495 h 326"/>
                <a:gd name="T60" fmla="*/ 998215 w 86"/>
                <a:gd name="T61" fmla="*/ 4150796 h 326"/>
                <a:gd name="T62" fmla="*/ 327777 w 86"/>
                <a:gd name="T63" fmla="*/ 524224 h 326"/>
                <a:gd name="T64" fmla="*/ 557001 w 86"/>
                <a:gd name="T65" fmla="*/ 139467 h 326"/>
                <a:gd name="T66" fmla="*/ 801024 w 86"/>
                <a:gd name="T67" fmla="*/ 214943 h 326"/>
                <a:gd name="T68" fmla="*/ 481759 w 86"/>
                <a:gd name="T69" fmla="*/ 1508354 h 326"/>
                <a:gd name="T70" fmla="*/ 568747 w 86"/>
                <a:gd name="T71" fmla="*/ 3928167 h 326"/>
                <a:gd name="T72" fmla="*/ 505128 w 86"/>
                <a:gd name="T73" fmla="*/ 2182610 h 326"/>
                <a:gd name="T74" fmla="*/ 505128 w 86"/>
                <a:gd name="T75" fmla="*/ 2269579 h 326"/>
                <a:gd name="T76" fmla="*/ 505128 w 86"/>
                <a:gd name="T77" fmla="*/ 2448080 h 326"/>
                <a:gd name="T78" fmla="*/ 505128 w 86"/>
                <a:gd name="T79" fmla="*/ 2587507 h 326"/>
                <a:gd name="T80" fmla="*/ 521309 w 86"/>
                <a:gd name="T81" fmla="*/ 2691181 h 326"/>
                <a:gd name="T82" fmla="*/ 521309 w 86"/>
                <a:gd name="T83" fmla="*/ 2793792 h 326"/>
                <a:gd name="T84" fmla="*/ 532079 w 86"/>
                <a:gd name="T85" fmla="*/ 2869152 h 326"/>
                <a:gd name="T86" fmla="*/ 541757 w 86"/>
                <a:gd name="T87" fmla="*/ 2972132 h 326"/>
                <a:gd name="T88" fmla="*/ 541757 w 86"/>
                <a:gd name="T89" fmla="*/ 3063948 h 326"/>
                <a:gd name="T90" fmla="*/ 568747 w 86"/>
                <a:gd name="T91" fmla="*/ 3189881 h 326"/>
                <a:gd name="T92" fmla="*/ 568747 w 86"/>
                <a:gd name="T93" fmla="*/ 3253937 h 326"/>
                <a:gd name="T94" fmla="*/ 595696 w 86"/>
                <a:gd name="T95" fmla="*/ 3383439 h 326"/>
                <a:gd name="T96" fmla="*/ 607109 w 86"/>
                <a:gd name="T97" fmla="*/ 3459312 h 326"/>
                <a:gd name="T98" fmla="*/ 623378 w 86"/>
                <a:gd name="T99" fmla="*/ 3534883 h 326"/>
                <a:gd name="T100" fmla="*/ 643843 w 86"/>
                <a:gd name="T101" fmla="*/ 3944507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"/>
                <a:gd name="T154" fmla="*/ 0 h 326"/>
                <a:gd name="T155" fmla="*/ 86 w 86"/>
                <a:gd name="T156" fmla="*/ 326 h 3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26" y="102"/>
                    <a:pt x="26" y="168"/>
                  </a:cubicBezTo>
                  <a:cubicBezTo>
                    <a:pt x="26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  <a:moveTo>
                    <a:pt x="38" y="118"/>
                  </a:moveTo>
                  <a:cubicBezTo>
                    <a:pt x="36" y="88"/>
                    <a:pt x="31" y="61"/>
                    <a:pt x="26" y="41"/>
                  </a:cubicBezTo>
                  <a:cubicBezTo>
                    <a:pt x="23" y="33"/>
                    <a:pt x="22" y="15"/>
                    <a:pt x="34" y="12"/>
                  </a:cubicBezTo>
                  <a:cubicBezTo>
                    <a:pt x="37" y="12"/>
                    <a:pt x="40" y="12"/>
                    <a:pt x="44" y="11"/>
                  </a:cubicBezTo>
                  <a:cubicBezTo>
                    <a:pt x="50" y="11"/>
                    <a:pt x="55" y="10"/>
                    <a:pt x="60" y="11"/>
                  </a:cubicBezTo>
                  <a:cubicBezTo>
                    <a:pt x="64" y="11"/>
                    <a:pt x="64" y="15"/>
                    <a:pt x="63" y="17"/>
                  </a:cubicBezTo>
                  <a:cubicBezTo>
                    <a:pt x="51" y="38"/>
                    <a:pt x="44" y="77"/>
                    <a:pt x="41" y="119"/>
                  </a:cubicBezTo>
                  <a:cubicBezTo>
                    <a:pt x="40" y="135"/>
                    <a:pt x="39" y="133"/>
                    <a:pt x="38" y="118"/>
                  </a:cubicBezTo>
                  <a:close/>
                  <a:moveTo>
                    <a:pt x="51" y="309"/>
                  </a:moveTo>
                  <a:cubicBezTo>
                    <a:pt x="49" y="309"/>
                    <a:pt x="47" y="309"/>
                    <a:pt x="45" y="308"/>
                  </a:cubicBezTo>
                  <a:cubicBezTo>
                    <a:pt x="33" y="306"/>
                    <a:pt x="26" y="298"/>
                    <a:pt x="31" y="272"/>
                  </a:cubicBezTo>
                  <a:cubicBezTo>
                    <a:pt x="37" y="243"/>
                    <a:pt x="40" y="206"/>
                    <a:pt x="40" y="171"/>
                  </a:cubicBezTo>
                  <a:cubicBezTo>
                    <a:pt x="40" y="173"/>
                    <a:pt x="40" y="176"/>
                    <a:pt x="40" y="176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42" y="222"/>
                    <a:pt x="42" y="222"/>
                    <a:pt x="42" y="222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2" y="229"/>
                    <a:pt x="42" y="229"/>
                    <a:pt x="42" y="229"/>
                  </a:cubicBezTo>
                  <a:cubicBezTo>
                    <a:pt x="43" y="233"/>
                    <a:pt x="43" y="233"/>
                    <a:pt x="43" y="233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40"/>
                    <a:pt x="43" y="240"/>
                    <a:pt x="43" y="240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7" y="265"/>
                    <a:pt x="47" y="265"/>
                    <a:pt x="47" y="265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48" y="271"/>
                    <a:pt x="48" y="271"/>
                    <a:pt x="48" y="271"/>
                  </a:cubicBezTo>
                  <a:cubicBezTo>
                    <a:pt x="48" y="272"/>
                    <a:pt x="48" y="272"/>
                    <a:pt x="48" y="272"/>
                  </a:cubicBezTo>
                  <a:cubicBezTo>
                    <a:pt x="48" y="273"/>
                    <a:pt x="49" y="277"/>
                    <a:pt x="49" y="277"/>
                  </a:cubicBezTo>
                  <a:cubicBezTo>
                    <a:pt x="51" y="287"/>
                    <a:pt x="54" y="296"/>
                    <a:pt x="56" y="304"/>
                  </a:cubicBezTo>
                  <a:cubicBezTo>
                    <a:pt x="57" y="306"/>
                    <a:pt x="54" y="309"/>
                    <a:pt x="51" y="309"/>
                  </a:cubicBezTo>
                  <a:close/>
                </a:path>
              </a:pathLst>
            </a:custGeom>
            <a:solidFill>
              <a:srgbClr val="73B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1" name="Freeform 2386">
              <a:extLst>
                <a:ext uri="{FF2B5EF4-FFF2-40B4-BE49-F238E27FC236}">
                  <a16:creationId xmlns:a16="http://schemas.microsoft.com/office/drawing/2014/main" id="{1B311A08-F962-4548-9594-B2CD0D9E3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269"/>
              <a:ext cx="54" cy="95"/>
            </a:xfrm>
            <a:custGeom>
              <a:avLst/>
              <a:gdLst>
                <a:gd name="T0" fmla="*/ 0 w 23"/>
                <a:gd name="T1" fmla="*/ 57591 h 40"/>
                <a:gd name="T2" fmla="*/ 275168 w 23"/>
                <a:gd name="T3" fmla="*/ 78810 h 40"/>
                <a:gd name="T4" fmla="*/ 117201 w 23"/>
                <a:gd name="T5" fmla="*/ 543400 h 40"/>
                <a:gd name="T6" fmla="*/ 214368 w 23"/>
                <a:gd name="T7" fmla="*/ 96337 h 40"/>
                <a:gd name="T8" fmla="*/ 0 w 23"/>
                <a:gd name="T9" fmla="*/ 5759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0"/>
                <a:gd name="T17" fmla="*/ 23 w 23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0">
                  <a:moveTo>
                    <a:pt x="0" y="4"/>
                  </a:moveTo>
                  <a:cubicBezTo>
                    <a:pt x="10" y="3"/>
                    <a:pt x="23" y="0"/>
                    <a:pt x="23" y="6"/>
                  </a:cubicBezTo>
                  <a:cubicBezTo>
                    <a:pt x="23" y="13"/>
                    <a:pt x="13" y="23"/>
                    <a:pt x="10" y="40"/>
                  </a:cubicBezTo>
                  <a:cubicBezTo>
                    <a:pt x="12" y="23"/>
                    <a:pt x="20" y="9"/>
                    <a:pt x="18" y="7"/>
                  </a:cubicBezTo>
                  <a:cubicBezTo>
                    <a:pt x="15" y="3"/>
                    <a:pt x="2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2" name="Freeform 2387">
              <a:extLst>
                <a:ext uri="{FF2B5EF4-FFF2-40B4-BE49-F238E27FC236}">
                  <a16:creationId xmlns:a16="http://schemas.microsoft.com/office/drawing/2014/main" id="{B22F6D35-9972-402D-A001-7891FE32D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1293"/>
              <a:ext cx="78" cy="728"/>
            </a:xfrm>
            <a:custGeom>
              <a:avLst/>
              <a:gdLst>
                <a:gd name="T0" fmla="*/ 0 w 33"/>
                <a:gd name="T1" fmla="*/ 0 h 308"/>
                <a:gd name="T2" fmla="*/ 0 w 33"/>
                <a:gd name="T3" fmla="*/ 0 h 308"/>
                <a:gd name="T4" fmla="*/ 310743 w 33"/>
                <a:gd name="T5" fmla="*/ 1943422 h 308"/>
                <a:gd name="T6" fmla="*/ 27213 w 33"/>
                <a:gd name="T7" fmla="*/ 3847915 h 308"/>
                <a:gd name="T8" fmla="*/ 27213 w 33"/>
                <a:gd name="T9" fmla="*/ 3962839 h 308"/>
                <a:gd name="T10" fmla="*/ 423762 w 33"/>
                <a:gd name="T11" fmla="*/ 1943422 h 308"/>
                <a:gd name="T12" fmla="*/ 0 w 33"/>
                <a:gd name="T13" fmla="*/ 0 h 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08"/>
                <a:gd name="T23" fmla="*/ 33 w 33"/>
                <a:gd name="T24" fmla="*/ 308 h 3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0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20"/>
                    <a:pt x="24" y="80"/>
                    <a:pt x="24" y="151"/>
                  </a:cubicBezTo>
                  <a:cubicBezTo>
                    <a:pt x="24" y="219"/>
                    <a:pt x="15" y="276"/>
                    <a:pt x="2" y="299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19" y="299"/>
                    <a:pt x="33" y="232"/>
                    <a:pt x="33" y="151"/>
                  </a:cubicBezTo>
                  <a:cubicBezTo>
                    <a:pt x="33" y="85"/>
                    <a:pt x="26" y="31"/>
                    <a:pt x="0" y="0"/>
                  </a:cubicBezTo>
                  <a:close/>
                </a:path>
              </a:pathLst>
            </a:custGeom>
            <a:solidFill>
              <a:srgbClr val="73D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3" name="Freeform 2388">
              <a:extLst>
                <a:ext uri="{FF2B5EF4-FFF2-40B4-BE49-F238E27FC236}">
                  <a16:creationId xmlns:a16="http://schemas.microsoft.com/office/drawing/2014/main" id="{0591EA95-10F5-41E8-92C7-95347D572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1662"/>
              <a:ext cx="19" cy="146"/>
            </a:xfrm>
            <a:custGeom>
              <a:avLst/>
              <a:gdLst>
                <a:gd name="T0" fmla="*/ 0 w 8"/>
                <a:gd name="T1" fmla="*/ 719549 h 62"/>
                <a:gd name="T2" fmla="*/ 78810 w 8"/>
                <a:gd name="T3" fmla="*/ 719549 h 62"/>
                <a:gd name="T4" fmla="*/ 96337 w 8"/>
                <a:gd name="T5" fmla="*/ 483048 h 62"/>
                <a:gd name="T6" fmla="*/ 78810 w 8"/>
                <a:gd name="T7" fmla="*/ 73857 h 62"/>
                <a:gd name="T8" fmla="*/ 0 w 8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2"/>
                <a:gd name="T17" fmla="*/ 8 w 8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2">
                  <a:moveTo>
                    <a:pt x="0" y="58"/>
                  </a:moveTo>
                  <a:cubicBezTo>
                    <a:pt x="2" y="49"/>
                    <a:pt x="4" y="55"/>
                    <a:pt x="6" y="58"/>
                  </a:cubicBezTo>
                  <a:cubicBezTo>
                    <a:pt x="8" y="62"/>
                    <a:pt x="7" y="39"/>
                    <a:pt x="7" y="3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3B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4" name="Oval 2389">
              <a:extLst>
                <a:ext uri="{FF2B5EF4-FFF2-40B4-BE49-F238E27FC236}">
                  <a16:creationId xmlns:a16="http://schemas.microsoft.com/office/drawing/2014/main" id="{493440F7-D240-4B80-BA02-64BF7964D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9" y="1277"/>
              <a:ext cx="153" cy="746"/>
            </a:xfrm>
            <a:prstGeom prst="ellipse">
              <a:avLst/>
            </a:prstGeom>
            <a:solidFill>
              <a:srgbClr val="73F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5" name="Freeform 2390">
              <a:extLst>
                <a:ext uri="{FF2B5EF4-FFF2-40B4-BE49-F238E27FC236}">
                  <a16:creationId xmlns:a16="http://schemas.microsoft.com/office/drawing/2014/main" id="{6A98522A-5401-4421-9942-18960DF5D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1305"/>
              <a:ext cx="137" cy="718"/>
            </a:xfrm>
            <a:custGeom>
              <a:avLst/>
              <a:gdLst>
                <a:gd name="T0" fmla="*/ 460221 w 58"/>
                <a:gd name="T1" fmla="*/ 0 h 304"/>
                <a:gd name="T2" fmla="*/ 588250 w 58"/>
                <a:gd name="T3" fmla="*/ 1404108 h 304"/>
                <a:gd name="T4" fmla="*/ 139485 w 58"/>
                <a:gd name="T5" fmla="*/ 3419246 h 304"/>
                <a:gd name="T6" fmla="*/ 0 w 58"/>
                <a:gd name="T7" fmla="*/ 3267861 h 304"/>
                <a:gd name="T8" fmla="*/ 281908 w 58"/>
                <a:gd name="T9" fmla="*/ 3879186 h 304"/>
                <a:gd name="T10" fmla="*/ 741257 w 58"/>
                <a:gd name="T11" fmla="*/ 1864110 h 304"/>
                <a:gd name="T12" fmla="*/ 460221 w 58"/>
                <a:gd name="T13" fmla="*/ 0 h 3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304"/>
                <a:gd name="T23" fmla="*/ 58 w 58"/>
                <a:gd name="T24" fmla="*/ 304 h 3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304">
                  <a:moveTo>
                    <a:pt x="36" y="0"/>
                  </a:moveTo>
                  <a:cubicBezTo>
                    <a:pt x="42" y="29"/>
                    <a:pt x="46" y="67"/>
                    <a:pt x="46" y="110"/>
                  </a:cubicBezTo>
                  <a:cubicBezTo>
                    <a:pt x="46" y="198"/>
                    <a:pt x="30" y="268"/>
                    <a:pt x="11" y="268"/>
                  </a:cubicBezTo>
                  <a:cubicBezTo>
                    <a:pt x="6" y="268"/>
                    <a:pt x="4" y="264"/>
                    <a:pt x="0" y="256"/>
                  </a:cubicBezTo>
                  <a:cubicBezTo>
                    <a:pt x="6" y="286"/>
                    <a:pt x="12" y="304"/>
                    <a:pt x="22" y="304"/>
                  </a:cubicBezTo>
                  <a:cubicBezTo>
                    <a:pt x="42" y="304"/>
                    <a:pt x="58" y="234"/>
                    <a:pt x="58" y="146"/>
                  </a:cubicBezTo>
                  <a:cubicBezTo>
                    <a:pt x="58" y="81"/>
                    <a:pt x="49" y="24"/>
                    <a:pt x="36" y="0"/>
                  </a:cubicBezTo>
                  <a:close/>
                </a:path>
              </a:pathLst>
            </a:custGeom>
            <a:solidFill>
              <a:srgbClr val="72EA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6" name="Freeform 2391">
              <a:extLst>
                <a:ext uri="{FF2B5EF4-FFF2-40B4-BE49-F238E27FC236}">
                  <a16:creationId xmlns:a16="http://schemas.microsoft.com/office/drawing/2014/main" id="{C498C335-67DB-4E5F-AD1E-DA2019DAC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1293"/>
              <a:ext cx="121" cy="730"/>
            </a:xfrm>
            <a:custGeom>
              <a:avLst/>
              <a:gdLst>
                <a:gd name="T0" fmla="*/ 350314 w 51"/>
                <a:gd name="T1" fmla="*/ 0 h 309"/>
                <a:gd name="T2" fmla="*/ 605543 w 51"/>
                <a:gd name="T3" fmla="*/ 1813270 h 309"/>
                <a:gd name="T4" fmla="*/ 157483 w 51"/>
                <a:gd name="T5" fmla="*/ 3878509 h 309"/>
                <a:gd name="T6" fmla="*/ 0 w 51"/>
                <a:gd name="T7" fmla="*/ 3748332 h 309"/>
                <a:gd name="T8" fmla="*/ 202599 w 51"/>
                <a:gd name="T9" fmla="*/ 3953956 h 309"/>
                <a:gd name="T10" fmla="*/ 683804 w 51"/>
                <a:gd name="T11" fmla="*/ 1932915 h 309"/>
                <a:gd name="T12" fmla="*/ 350314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7" name="Freeform 2392">
              <a:extLst>
                <a:ext uri="{FF2B5EF4-FFF2-40B4-BE49-F238E27FC236}">
                  <a16:creationId xmlns:a16="http://schemas.microsoft.com/office/drawing/2014/main" id="{CDFA3489-C371-41AD-80AA-A8E23754A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281"/>
              <a:ext cx="85" cy="669"/>
            </a:xfrm>
            <a:custGeom>
              <a:avLst/>
              <a:gdLst>
                <a:gd name="T0" fmla="*/ 114190 w 36"/>
                <a:gd name="T1" fmla="*/ 3351966 h 283"/>
                <a:gd name="T2" fmla="*/ 90787 w 36"/>
                <a:gd name="T3" fmla="*/ 1994227 h 283"/>
                <a:gd name="T4" fmla="*/ 392280 w 36"/>
                <a:gd name="T5" fmla="*/ 11517 h 283"/>
                <a:gd name="T6" fmla="*/ 459000 w 36"/>
                <a:gd name="T7" fmla="*/ 64361 h 283"/>
                <a:gd name="T8" fmla="*/ 366980 w 36"/>
                <a:gd name="T9" fmla="*/ 0 h 283"/>
                <a:gd name="T10" fmla="*/ 0 w 36"/>
                <a:gd name="T11" fmla="*/ 1933991 h 283"/>
                <a:gd name="T12" fmla="*/ 114190 w 36"/>
                <a:gd name="T13" fmla="*/ 3389123 h 283"/>
                <a:gd name="T14" fmla="*/ 114190 w 36"/>
                <a:gd name="T15" fmla="*/ 3351966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83"/>
                <a:gd name="T26" fmla="*/ 36 w 36"/>
                <a:gd name="T27" fmla="*/ 283 h 2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83">
                  <a:moveTo>
                    <a:pt x="9" y="260"/>
                  </a:moveTo>
                  <a:cubicBezTo>
                    <a:pt x="5" y="232"/>
                    <a:pt x="7" y="195"/>
                    <a:pt x="7" y="155"/>
                  </a:cubicBezTo>
                  <a:cubicBezTo>
                    <a:pt x="7" y="75"/>
                    <a:pt x="13" y="1"/>
                    <a:pt x="31" y="1"/>
                  </a:cubicBezTo>
                  <a:cubicBezTo>
                    <a:pt x="32" y="1"/>
                    <a:pt x="36" y="5"/>
                    <a:pt x="36" y="5"/>
                  </a:cubicBezTo>
                  <a:cubicBezTo>
                    <a:pt x="33" y="2"/>
                    <a:pt x="32" y="0"/>
                    <a:pt x="29" y="0"/>
                  </a:cubicBezTo>
                  <a:cubicBezTo>
                    <a:pt x="11" y="0"/>
                    <a:pt x="0" y="70"/>
                    <a:pt x="0" y="150"/>
                  </a:cubicBezTo>
                  <a:cubicBezTo>
                    <a:pt x="0" y="195"/>
                    <a:pt x="3" y="235"/>
                    <a:pt x="9" y="263"/>
                  </a:cubicBezTo>
                  <a:cubicBezTo>
                    <a:pt x="13" y="283"/>
                    <a:pt x="12" y="278"/>
                    <a:pt x="9" y="26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8" name="Freeform 2393">
              <a:extLst>
                <a:ext uri="{FF2B5EF4-FFF2-40B4-BE49-F238E27FC236}">
                  <a16:creationId xmlns:a16="http://schemas.microsoft.com/office/drawing/2014/main" id="{6475192B-8997-4AD1-A55F-924E5536C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002"/>
              <a:ext cx="192" cy="21"/>
            </a:xfrm>
            <a:custGeom>
              <a:avLst/>
              <a:gdLst>
                <a:gd name="T0" fmla="*/ 0 w 81"/>
                <a:gd name="T1" fmla="*/ 90410 h 9"/>
                <a:gd name="T2" fmla="*/ 0 w 81"/>
                <a:gd name="T3" fmla="*/ 100221 h 9"/>
                <a:gd name="T4" fmla="*/ 531093 w 81"/>
                <a:gd name="T5" fmla="*/ 0 h 9"/>
                <a:gd name="T6" fmla="*/ 1075468 w 81"/>
                <a:gd name="T7" fmla="*/ 100221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9"/>
                <a:gd name="T14" fmla="*/ 81 w 8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9"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0" y="3"/>
                    <a:pt x="24" y="0"/>
                    <a:pt x="40" y="0"/>
                  </a:cubicBezTo>
                  <a:cubicBezTo>
                    <a:pt x="56" y="0"/>
                    <a:pt x="70" y="4"/>
                    <a:pt x="81" y="9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9" name="Freeform 2394">
              <a:extLst>
                <a:ext uri="{FF2B5EF4-FFF2-40B4-BE49-F238E27FC236}">
                  <a16:creationId xmlns:a16="http://schemas.microsoft.com/office/drawing/2014/main" id="{2AEDD5FC-8949-4B91-99AD-765373729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1253"/>
              <a:ext cx="177" cy="45"/>
            </a:xfrm>
            <a:custGeom>
              <a:avLst/>
              <a:gdLst>
                <a:gd name="T0" fmla="*/ 858308 w 75"/>
                <a:gd name="T1" fmla="*/ 154269 h 19"/>
                <a:gd name="T2" fmla="*/ 429355 w 75"/>
                <a:gd name="T3" fmla="*/ 27502 h 19"/>
                <a:gd name="T4" fmla="*/ 0 w 75"/>
                <a:gd name="T5" fmla="*/ 250472 h 19"/>
                <a:gd name="T6" fmla="*/ 0 60000 65536"/>
                <a:gd name="T7" fmla="*/ 0 60000 65536"/>
                <a:gd name="T8" fmla="*/ 0 60000 65536"/>
                <a:gd name="T9" fmla="*/ 0 w 75"/>
                <a:gd name="T10" fmla="*/ 0 h 19"/>
                <a:gd name="T11" fmla="*/ 75 w 7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" h="19">
                  <a:moveTo>
                    <a:pt x="68" y="12"/>
                  </a:moveTo>
                  <a:cubicBezTo>
                    <a:pt x="75" y="4"/>
                    <a:pt x="49" y="0"/>
                    <a:pt x="34" y="2"/>
                  </a:cubicBezTo>
                  <a:cubicBezTo>
                    <a:pt x="12" y="4"/>
                    <a:pt x="2" y="1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60" name="Oval 2395">
              <a:extLst>
                <a:ext uri="{FF2B5EF4-FFF2-40B4-BE49-F238E27FC236}">
                  <a16:creationId xmlns:a16="http://schemas.microsoft.com/office/drawing/2014/main" id="{CCC8E877-27F3-4AFE-8BAE-56B12B54F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9" y="1277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61" name="Oval 2396">
              <a:extLst>
                <a:ext uri="{FF2B5EF4-FFF2-40B4-BE49-F238E27FC236}">
                  <a16:creationId xmlns:a16="http://schemas.microsoft.com/office/drawing/2014/main" id="{5B7CC9BF-A7D5-4BEA-B709-7390EB2FC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277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62" name="Freeform 2397">
              <a:extLst>
                <a:ext uri="{FF2B5EF4-FFF2-40B4-BE49-F238E27FC236}">
                  <a16:creationId xmlns:a16="http://schemas.microsoft.com/office/drawing/2014/main" id="{C9FCE7DA-AE82-4EF3-AFEB-6A890F6A1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236"/>
              <a:ext cx="361" cy="787"/>
            </a:xfrm>
            <a:custGeom>
              <a:avLst/>
              <a:gdLst>
                <a:gd name="T0" fmla="*/ 1663799 w 153"/>
                <a:gd name="T1" fmla="*/ 2249475 h 333"/>
                <a:gd name="T2" fmla="*/ 1663799 w 153"/>
                <a:gd name="T3" fmla="*/ 2392359 h 333"/>
                <a:gd name="T4" fmla="*/ 1663799 w 153"/>
                <a:gd name="T5" fmla="*/ 2488735 h 333"/>
                <a:gd name="T6" fmla="*/ 1663799 w 153"/>
                <a:gd name="T7" fmla="*/ 2592901 h 333"/>
                <a:gd name="T8" fmla="*/ 1663799 w 153"/>
                <a:gd name="T9" fmla="*/ 2696198 h 333"/>
                <a:gd name="T10" fmla="*/ 1652080 w 153"/>
                <a:gd name="T11" fmla="*/ 2799210 h 333"/>
                <a:gd name="T12" fmla="*/ 1652080 w 153"/>
                <a:gd name="T13" fmla="*/ 2891892 h 333"/>
                <a:gd name="T14" fmla="*/ 1640679 w 153"/>
                <a:gd name="T15" fmla="*/ 2979187 h 333"/>
                <a:gd name="T16" fmla="*/ 1625179 w 153"/>
                <a:gd name="T17" fmla="*/ 3070538 h 333"/>
                <a:gd name="T18" fmla="*/ 1625179 w 153"/>
                <a:gd name="T19" fmla="*/ 3158359 h 333"/>
                <a:gd name="T20" fmla="*/ 1615876 w 153"/>
                <a:gd name="T21" fmla="*/ 3249641 h 333"/>
                <a:gd name="T22" fmla="*/ 1605159 w 153"/>
                <a:gd name="T23" fmla="*/ 3326018 h 333"/>
                <a:gd name="T24" fmla="*/ 1588910 w 153"/>
                <a:gd name="T25" fmla="*/ 3420257 h 333"/>
                <a:gd name="T26" fmla="*/ 1577197 w 153"/>
                <a:gd name="T27" fmla="*/ 3496045 h 333"/>
                <a:gd name="T28" fmla="*/ 1565794 w 153"/>
                <a:gd name="T29" fmla="*/ 3560182 h 333"/>
                <a:gd name="T30" fmla="*/ 1550297 w 153"/>
                <a:gd name="T31" fmla="*/ 3636498 h 333"/>
                <a:gd name="T32" fmla="*/ 1540944 w 153"/>
                <a:gd name="T33" fmla="*/ 3701535 h 333"/>
                <a:gd name="T34" fmla="*/ 1523389 w 153"/>
                <a:gd name="T35" fmla="*/ 3779408 h 333"/>
                <a:gd name="T36" fmla="*/ 1502163 w 153"/>
                <a:gd name="T37" fmla="*/ 3827824 h 333"/>
                <a:gd name="T38" fmla="*/ 1486825 w 153"/>
                <a:gd name="T39" fmla="*/ 3892124 h 333"/>
                <a:gd name="T40" fmla="*/ 1475424 w 153"/>
                <a:gd name="T41" fmla="*/ 3947726 h 333"/>
                <a:gd name="T42" fmla="*/ 1448518 w 153"/>
                <a:gd name="T43" fmla="*/ 3995511 h 333"/>
                <a:gd name="T44" fmla="*/ 1438630 w 153"/>
                <a:gd name="T45" fmla="*/ 4044088 h 333"/>
                <a:gd name="T46" fmla="*/ 1411954 w 153"/>
                <a:gd name="T47" fmla="*/ 4087822 h 333"/>
                <a:gd name="T48" fmla="*/ 1400534 w 153"/>
                <a:gd name="T49" fmla="*/ 4126881 h 333"/>
                <a:gd name="T50" fmla="*/ 1373607 w 153"/>
                <a:gd name="T51" fmla="*/ 4163605 h 333"/>
                <a:gd name="T52" fmla="*/ 1348755 w 153"/>
                <a:gd name="T53" fmla="*/ 4202693 h 333"/>
                <a:gd name="T54" fmla="*/ 1337064 w 153"/>
                <a:gd name="T55" fmla="*/ 4229806 h 333"/>
                <a:gd name="T56" fmla="*/ 1310135 w 153"/>
                <a:gd name="T57" fmla="*/ 4239758 h 333"/>
                <a:gd name="T58" fmla="*/ 1290115 w 153"/>
                <a:gd name="T59" fmla="*/ 4266993 h 333"/>
                <a:gd name="T60" fmla="*/ 1273870 w 153"/>
                <a:gd name="T61" fmla="*/ 4278477 h 333"/>
                <a:gd name="T62" fmla="*/ 1250539 w 153"/>
                <a:gd name="T63" fmla="*/ 4278477 h 333"/>
                <a:gd name="T64" fmla="*/ 1690766 w 153"/>
                <a:gd name="T65" fmla="*/ 3947726 h 333"/>
                <a:gd name="T66" fmla="*/ 1706933 w 153"/>
                <a:gd name="T67" fmla="*/ 423446 h 333"/>
                <a:gd name="T68" fmla="*/ 857054 w 153"/>
                <a:gd name="T69" fmla="*/ 0 h 3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3"/>
                <a:gd name="T106" fmla="*/ 0 h 333"/>
                <a:gd name="T107" fmla="*/ 153 w 153"/>
                <a:gd name="T108" fmla="*/ 333 h 3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3" h="333">
                  <a:moveTo>
                    <a:pt x="97" y="17"/>
                  </a:moveTo>
                  <a:cubicBezTo>
                    <a:pt x="117" y="17"/>
                    <a:pt x="132" y="88"/>
                    <a:pt x="132" y="175"/>
                  </a:cubicBezTo>
                  <a:cubicBezTo>
                    <a:pt x="132" y="178"/>
                    <a:pt x="132" y="181"/>
                    <a:pt x="132" y="183"/>
                  </a:cubicBezTo>
                  <a:cubicBezTo>
                    <a:pt x="132" y="184"/>
                    <a:pt x="132" y="185"/>
                    <a:pt x="132" y="186"/>
                  </a:cubicBezTo>
                  <a:cubicBezTo>
                    <a:pt x="132" y="188"/>
                    <a:pt x="132" y="189"/>
                    <a:pt x="132" y="191"/>
                  </a:cubicBezTo>
                  <a:cubicBezTo>
                    <a:pt x="132" y="192"/>
                    <a:pt x="132" y="193"/>
                    <a:pt x="132" y="194"/>
                  </a:cubicBezTo>
                  <a:cubicBezTo>
                    <a:pt x="132" y="196"/>
                    <a:pt x="132" y="197"/>
                    <a:pt x="132" y="199"/>
                  </a:cubicBezTo>
                  <a:cubicBezTo>
                    <a:pt x="132" y="200"/>
                    <a:pt x="132" y="201"/>
                    <a:pt x="132" y="202"/>
                  </a:cubicBezTo>
                  <a:cubicBezTo>
                    <a:pt x="132" y="204"/>
                    <a:pt x="132" y="205"/>
                    <a:pt x="132" y="207"/>
                  </a:cubicBezTo>
                  <a:cubicBezTo>
                    <a:pt x="132" y="208"/>
                    <a:pt x="132" y="209"/>
                    <a:pt x="132" y="210"/>
                  </a:cubicBezTo>
                  <a:cubicBezTo>
                    <a:pt x="132" y="211"/>
                    <a:pt x="131" y="213"/>
                    <a:pt x="131" y="214"/>
                  </a:cubicBezTo>
                  <a:cubicBezTo>
                    <a:pt x="131" y="215"/>
                    <a:pt x="131" y="216"/>
                    <a:pt x="131" y="218"/>
                  </a:cubicBezTo>
                  <a:cubicBezTo>
                    <a:pt x="131" y="219"/>
                    <a:pt x="131" y="220"/>
                    <a:pt x="131" y="222"/>
                  </a:cubicBezTo>
                  <a:cubicBezTo>
                    <a:pt x="131" y="223"/>
                    <a:pt x="131" y="224"/>
                    <a:pt x="131" y="225"/>
                  </a:cubicBezTo>
                  <a:cubicBezTo>
                    <a:pt x="131" y="226"/>
                    <a:pt x="130" y="228"/>
                    <a:pt x="130" y="229"/>
                  </a:cubicBezTo>
                  <a:cubicBezTo>
                    <a:pt x="130" y="230"/>
                    <a:pt x="130" y="231"/>
                    <a:pt x="130" y="232"/>
                  </a:cubicBezTo>
                  <a:cubicBezTo>
                    <a:pt x="130" y="233"/>
                    <a:pt x="130" y="235"/>
                    <a:pt x="130" y="236"/>
                  </a:cubicBezTo>
                  <a:cubicBezTo>
                    <a:pt x="130" y="237"/>
                    <a:pt x="130" y="238"/>
                    <a:pt x="129" y="239"/>
                  </a:cubicBezTo>
                  <a:cubicBezTo>
                    <a:pt x="129" y="240"/>
                    <a:pt x="129" y="242"/>
                    <a:pt x="129" y="243"/>
                  </a:cubicBezTo>
                  <a:cubicBezTo>
                    <a:pt x="129" y="244"/>
                    <a:pt x="129" y="245"/>
                    <a:pt x="129" y="246"/>
                  </a:cubicBezTo>
                  <a:cubicBezTo>
                    <a:pt x="129" y="247"/>
                    <a:pt x="128" y="248"/>
                    <a:pt x="128" y="250"/>
                  </a:cubicBezTo>
                  <a:cubicBezTo>
                    <a:pt x="128" y="251"/>
                    <a:pt x="128" y="252"/>
                    <a:pt x="128" y="253"/>
                  </a:cubicBezTo>
                  <a:cubicBezTo>
                    <a:pt x="128" y="254"/>
                    <a:pt x="128" y="255"/>
                    <a:pt x="127" y="256"/>
                  </a:cubicBezTo>
                  <a:cubicBezTo>
                    <a:pt x="127" y="257"/>
                    <a:pt x="127" y="258"/>
                    <a:pt x="127" y="259"/>
                  </a:cubicBezTo>
                  <a:cubicBezTo>
                    <a:pt x="127" y="260"/>
                    <a:pt x="127" y="261"/>
                    <a:pt x="127" y="263"/>
                  </a:cubicBezTo>
                  <a:cubicBezTo>
                    <a:pt x="126" y="264"/>
                    <a:pt x="126" y="265"/>
                    <a:pt x="126" y="266"/>
                  </a:cubicBezTo>
                  <a:cubicBezTo>
                    <a:pt x="126" y="267"/>
                    <a:pt x="126" y="268"/>
                    <a:pt x="126" y="269"/>
                  </a:cubicBezTo>
                  <a:cubicBezTo>
                    <a:pt x="125" y="270"/>
                    <a:pt x="125" y="271"/>
                    <a:pt x="125" y="272"/>
                  </a:cubicBezTo>
                  <a:cubicBezTo>
                    <a:pt x="125" y="273"/>
                    <a:pt x="125" y="274"/>
                    <a:pt x="125" y="275"/>
                  </a:cubicBezTo>
                  <a:cubicBezTo>
                    <a:pt x="124" y="276"/>
                    <a:pt x="124" y="277"/>
                    <a:pt x="124" y="277"/>
                  </a:cubicBezTo>
                  <a:cubicBezTo>
                    <a:pt x="124" y="278"/>
                    <a:pt x="124" y="279"/>
                    <a:pt x="124" y="280"/>
                  </a:cubicBezTo>
                  <a:cubicBezTo>
                    <a:pt x="123" y="281"/>
                    <a:pt x="123" y="282"/>
                    <a:pt x="123" y="283"/>
                  </a:cubicBezTo>
                  <a:cubicBezTo>
                    <a:pt x="123" y="284"/>
                    <a:pt x="123" y="285"/>
                    <a:pt x="122" y="286"/>
                  </a:cubicBezTo>
                  <a:cubicBezTo>
                    <a:pt x="122" y="287"/>
                    <a:pt x="122" y="288"/>
                    <a:pt x="122" y="288"/>
                  </a:cubicBezTo>
                  <a:cubicBezTo>
                    <a:pt x="122" y="289"/>
                    <a:pt x="121" y="290"/>
                    <a:pt x="121" y="291"/>
                  </a:cubicBezTo>
                  <a:cubicBezTo>
                    <a:pt x="121" y="292"/>
                    <a:pt x="121" y="293"/>
                    <a:pt x="121" y="294"/>
                  </a:cubicBezTo>
                  <a:cubicBezTo>
                    <a:pt x="120" y="294"/>
                    <a:pt x="120" y="295"/>
                    <a:pt x="120" y="296"/>
                  </a:cubicBezTo>
                  <a:cubicBezTo>
                    <a:pt x="120" y="297"/>
                    <a:pt x="119" y="298"/>
                    <a:pt x="119" y="298"/>
                  </a:cubicBezTo>
                  <a:cubicBezTo>
                    <a:pt x="119" y="299"/>
                    <a:pt x="119" y="300"/>
                    <a:pt x="119" y="301"/>
                  </a:cubicBezTo>
                  <a:cubicBezTo>
                    <a:pt x="118" y="301"/>
                    <a:pt x="118" y="302"/>
                    <a:pt x="118" y="303"/>
                  </a:cubicBezTo>
                  <a:cubicBezTo>
                    <a:pt x="118" y="304"/>
                    <a:pt x="117" y="304"/>
                    <a:pt x="117" y="305"/>
                  </a:cubicBezTo>
                  <a:cubicBezTo>
                    <a:pt x="117" y="306"/>
                    <a:pt x="117" y="307"/>
                    <a:pt x="117" y="307"/>
                  </a:cubicBezTo>
                  <a:cubicBezTo>
                    <a:pt x="116" y="308"/>
                    <a:pt x="116" y="309"/>
                    <a:pt x="116" y="309"/>
                  </a:cubicBezTo>
                  <a:cubicBezTo>
                    <a:pt x="116" y="310"/>
                    <a:pt x="115" y="311"/>
                    <a:pt x="115" y="311"/>
                  </a:cubicBezTo>
                  <a:cubicBezTo>
                    <a:pt x="115" y="312"/>
                    <a:pt x="115" y="312"/>
                    <a:pt x="114" y="313"/>
                  </a:cubicBezTo>
                  <a:cubicBezTo>
                    <a:pt x="114" y="314"/>
                    <a:pt x="114" y="314"/>
                    <a:pt x="114" y="315"/>
                  </a:cubicBezTo>
                  <a:cubicBezTo>
                    <a:pt x="113" y="316"/>
                    <a:pt x="113" y="316"/>
                    <a:pt x="113" y="317"/>
                  </a:cubicBezTo>
                  <a:cubicBezTo>
                    <a:pt x="112" y="318"/>
                    <a:pt x="112" y="318"/>
                    <a:pt x="112" y="318"/>
                  </a:cubicBezTo>
                  <a:cubicBezTo>
                    <a:pt x="112" y="319"/>
                    <a:pt x="112" y="319"/>
                    <a:pt x="111" y="320"/>
                  </a:cubicBezTo>
                  <a:cubicBezTo>
                    <a:pt x="111" y="321"/>
                    <a:pt x="111" y="321"/>
                    <a:pt x="111" y="321"/>
                  </a:cubicBezTo>
                  <a:cubicBezTo>
                    <a:pt x="110" y="322"/>
                    <a:pt x="110" y="322"/>
                    <a:pt x="110" y="323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09" y="325"/>
                    <a:pt x="109" y="325"/>
                    <a:pt x="108" y="325"/>
                  </a:cubicBezTo>
                  <a:cubicBezTo>
                    <a:pt x="108" y="326"/>
                    <a:pt x="108" y="326"/>
                    <a:pt x="107" y="327"/>
                  </a:cubicBezTo>
                  <a:cubicBezTo>
                    <a:pt x="107" y="327"/>
                    <a:pt x="107" y="327"/>
                    <a:pt x="107" y="327"/>
                  </a:cubicBezTo>
                  <a:cubicBezTo>
                    <a:pt x="106" y="328"/>
                    <a:pt x="106" y="328"/>
                    <a:pt x="106" y="329"/>
                  </a:cubicBezTo>
                  <a:cubicBezTo>
                    <a:pt x="105" y="329"/>
                    <a:pt x="105" y="329"/>
                    <a:pt x="105" y="329"/>
                  </a:cubicBezTo>
                  <a:cubicBezTo>
                    <a:pt x="105" y="330"/>
                    <a:pt x="104" y="330"/>
                    <a:pt x="104" y="330"/>
                  </a:cubicBezTo>
                  <a:cubicBezTo>
                    <a:pt x="104" y="331"/>
                    <a:pt x="104" y="331"/>
                    <a:pt x="103" y="331"/>
                  </a:cubicBezTo>
                  <a:cubicBezTo>
                    <a:pt x="103" y="331"/>
                    <a:pt x="103" y="331"/>
                    <a:pt x="102" y="332"/>
                  </a:cubicBezTo>
                  <a:cubicBezTo>
                    <a:pt x="102" y="332"/>
                    <a:pt x="102" y="332"/>
                    <a:pt x="102" y="332"/>
                  </a:cubicBezTo>
                  <a:cubicBezTo>
                    <a:pt x="101" y="332"/>
                    <a:pt x="101" y="333"/>
                    <a:pt x="101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735" name="ZoneTexte 734">
            <a:extLst>
              <a:ext uri="{FF2B5EF4-FFF2-40B4-BE49-F238E27FC236}">
                <a16:creationId xmlns:a16="http://schemas.microsoft.com/office/drawing/2014/main" id="{0109FEEE-77AB-477F-8D87-4BAF781E06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8545" y="3815368"/>
            <a:ext cx="423514" cy="52322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>
                <a:solidFill>
                  <a:srgbClr val="00B050"/>
                </a:solidFill>
              </a:rPr>
              <a:t>E</a:t>
            </a:r>
          </a:p>
        </p:txBody>
      </p:sp>
      <p:sp useBgFill="1">
        <p:nvSpPr>
          <p:cNvPr id="739" name="ZoneTexte 738">
            <a:extLst>
              <a:ext uri="{FF2B5EF4-FFF2-40B4-BE49-F238E27FC236}">
                <a16:creationId xmlns:a16="http://schemas.microsoft.com/office/drawing/2014/main" id="{F86BE7D7-5D63-466A-935F-5E9A3A2B3B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6124" y="5286455"/>
            <a:ext cx="569387" cy="369332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dirty="0">
                <a:solidFill>
                  <a:srgbClr val="FF6600"/>
                </a:solidFill>
              </a:rPr>
              <a:t>Na</a:t>
            </a:r>
            <a:r>
              <a:rPr lang="fr-FR" baseline="30000" dirty="0">
                <a:solidFill>
                  <a:srgbClr val="FF6600"/>
                </a:solidFill>
              </a:rPr>
              <a:t>+</a:t>
            </a:r>
          </a:p>
        </p:txBody>
      </p:sp>
      <p:sp>
        <p:nvSpPr>
          <p:cNvPr id="741" name="ZoneTexte 740">
            <a:extLst>
              <a:ext uri="{FF2B5EF4-FFF2-40B4-BE49-F238E27FC236}">
                <a16:creationId xmlns:a16="http://schemas.microsoft.com/office/drawing/2014/main" id="{F3E0A2C0-E43E-40E7-A164-3A99AF2F7F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0252" y="2373805"/>
            <a:ext cx="45557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000" dirty="0">
                <a:solidFill>
                  <a:srgbClr val="00B050"/>
                </a:solidFill>
              </a:rPr>
              <a:t>K</a:t>
            </a:r>
            <a:r>
              <a:rPr lang="fr-FR" sz="2000" baseline="30000" dirty="0">
                <a:solidFill>
                  <a:srgbClr val="00B050"/>
                </a:solidFill>
              </a:rPr>
              <a:t>+</a:t>
            </a:r>
          </a:p>
        </p:txBody>
      </p:sp>
      <p:cxnSp>
        <p:nvCxnSpPr>
          <p:cNvPr id="763" name="Connecteur droit avec flèche 762">
            <a:extLst>
              <a:ext uri="{FF2B5EF4-FFF2-40B4-BE49-F238E27FC236}">
                <a16:creationId xmlns:a16="http://schemas.microsoft.com/office/drawing/2014/main" id="{39285386-16FA-46DD-A73D-CF049602C479}"/>
              </a:ext>
            </a:extLst>
          </p:cNvPr>
          <p:cNvCxnSpPr/>
          <p:nvPr/>
        </p:nvCxnSpPr>
        <p:spPr>
          <a:xfrm rot="5400000">
            <a:off x="4938662" y="4284886"/>
            <a:ext cx="1857375" cy="1588"/>
          </a:xfrm>
          <a:prstGeom prst="straightConnector1">
            <a:avLst/>
          </a:prstGeom>
          <a:ln w="571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4" name="Connecteur droit avec flèche 763">
            <a:extLst>
              <a:ext uri="{FF2B5EF4-FFF2-40B4-BE49-F238E27FC236}">
                <a16:creationId xmlns:a16="http://schemas.microsoft.com/office/drawing/2014/main" id="{966EE102-4837-45E0-BE14-A14E3EFAD088}"/>
              </a:ext>
            </a:extLst>
          </p:cNvPr>
          <p:cNvCxnSpPr/>
          <p:nvPr/>
        </p:nvCxnSpPr>
        <p:spPr>
          <a:xfrm rot="5400000">
            <a:off x="2202358" y="4284886"/>
            <a:ext cx="1857375" cy="1588"/>
          </a:xfrm>
          <a:prstGeom prst="straightConnector1">
            <a:avLst/>
          </a:prstGeom>
          <a:ln w="571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6" name="ZoneTexte 765">
            <a:extLst>
              <a:ext uri="{FF2B5EF4-FFF2-40B4-BE49-F238E27FC236}">
                <a16:creationId xmlns:a16="http://schemas.microsoft.com/office/drawing/2014/main" id="{238BAC04-2E06-4502-AC53-59F9F1CD34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4331" y="1808175"/>
            <a:ext cx="2000250" cy="523875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 err="1">
                <a:solidFill>
                  <a:srgbClr val="FF0000"/>
                </a:solidFill>
              </a:rPr>
              <a:t>Jnet</a:t>
            </a:r>
            <a:r>
              <a:rPr lang="fr-FR" sz="2800" b="1" dirty="0">
                <a:solidFill>
                  <a:srgbClr val="FF0000"/>
                </a:solidFill>
              </a:rPr>
              <a:t>= </a:t>
            </a:r>
            <a:r>
              <a:rPr lang="fr-FR" sz="2800" b="1" dirty="0">
                <a:solidFill>
                  <a:srgbClr val="00B0F0"/>
                </a:solidFill>
              </a:rPr>
              <a:t>G</a:t>
            </a:r>
            <a:r>
              <a:rPr lang="fr-FR" sz="2800" b="1" dirty="0">
                <a:solidFill>
                  <a:srgbClr val="FF0000"/>
                </a:solidFill>
              </a:rPr>
              <a:t>-</a:t>
            </a:r>
            <a:r>
              <a:rPr lang="fr-FR" sz="2800" b="1" dirty="0">
                <a:solidFill>
                  <a:srgbClr val="00CC00"/>
                </a:solidFill>
              </a:rPr>
              <a:t>E</a:t>
            </a:r>
          </a:p>
        </p:txBody>
      </p:sp>
      <p:sp>
        <p:nvSpPr>
          <p:cNvPr id="767" name="ZoneTexte 766">
            <a:extLst>
              <a:ext uri="{FF2B5EF4-FFF2-40B4-BE49-F238E27FC236}">
                <a16:creationId xmlns:a16="http://schemas.microsoft.com/office/drawing/2014/main" id="{CA0AC4EE-E624-49BB-BBDC-D3A35944A0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8813" y="5832475"/>
            <a:ext cx="2000250" cy="954107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 err="1">
                <a:solidFill>
                  <a:srgbClr val="FF0000"/>
                </a:solidFill>
              </a:rPr>
              <a:t>Jnet</a:t>
            </a:r>
            <a:r>
              <a:rPr lang="fr-FR" sz="2800" b="1" dirty="0">
                <a:solidFill>
                  <a:srgbClr val="FF0000"/>
                </a:solidFill>
              </a:rPr>
              <a:t> = </a:t>
            </a:r>
            <a:r>
              <a:rPr lang="fr-FR" sz="2800" b="1" dirty="0">
                <a:solidFill>
                  <a:srgbClr val="00B0F0"/>
                </a:solidFill>
              </a:rPr>
              <a:t>G</a:t>
            </a:r>
            <a:r>
              <a:rPr lang="fr-FR" sz="2800" b="1" dirty="0">
                <a:solidFill>
                  <a:srgbClr val="FF0000"/>
                </a:solidFill>
              </a:rPr>
              <a:t>+</a:t>
            </a:r>
            <a:r>
              <a:rPr lang="fr-FR" sz="2800" b="1" dirty="0">
                <a:solidFill>
                  <a:srgbClr val="00CC00"/>
                </a:solidFill>
              </a:rPr>
              <a:t>E</a:t>
            </a:r>
          </a:p>
        </p:txBody>
      </p:sp>
      <p:sp>
        <p:nvSpPr>
          <p:cNvPr id="768" name="ZoneTexte 767">
            <a:extLst>
              <a:ext uri="{FF2B5EF4-FFF2-40B4-BE49-F238E27FC236}">
                <a16:creationId xmlns:a16="http://schemas.microsoft.com/office/drawing/2014/main" id="{571C5F83-919E-43C1-AA1D-6541EF4455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1760" y="3802229"/>
            <a:ext cx="463550" cy="523875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>
                <a:solidFill>
                  <a:schemeClr val="accent1"/>
                </a:solidFill>
              </a:rPr>
              <a:t>G</a:t>
            </a:r>
          </a:p>
        </p:txBody>
      </p:sp>
      <p:cxnSp>
        <p:nvCxnSpPr>
          <p:cNvPr id="769" name="Connecteur droit avec flèche 768">
            <a:extLst>
              <a:ext uri="{FF2B5EF4-FFF2-40B4-BE49-F238E27FC236}">
                <a16:creationId xmlns:a16="http://schemas.microsoft.com/office/drawing/2014/main" id="{2E181614-8AF2-400E-99C6-75799567A850}"/>
              </a:ext>
            </a:extLst>
          </p:cNvPr>
          <p:cNvCxnSpPr/>
          <p:nvPr/>
        </p:nvCxnSpPr>
        <p:spPr>
          <a:xfrm rot="5400000">
            <a:off x="1729730" y="4107657"/>
            <a:ext cx="2447925" cy="1588"/>
          </a:xfrm>
          <a:prstGeom prst="straightConnector1">
            <a:avLst/>
          </a:prstGeom>
          <a:ln w="57150">
            <a:solidFill>
              <a:schemeClr val="accent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0" name="ZoneTexte 769">
            <a:extLst>
              <a:ext uri="{FF2B5EF4-FFF2-40B4-BE49-F238E27FC236}">
                <a16:creationId xmlns:a16="http://schemas.microsoft.com/office/drawing/2014/main" id="{3EFBCFEC-5566-4E20-AB83-7B52F6C87D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8064" y="3759891"/>
            <a:ext cx="463588" cy="52322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>
                <a:solidFill>
                  <a:schemeClr val="accent1"/>
                </a:solidFill>
              </a:rPr>
              <a:t>G</a:t>
            </a:r>
          </a:p>
        </p:txBody>
      </p:sp>
      <p:cxnSp>
        <p:nvCxnSpPr>
          <p:cNvPr id="771" name="Connecteur droit avec flèche 770">
            <a:extLst>
              <a:ext uri="{FF2B5EF4-FFF2-40B4-BE49-F238E27FC236}">
                <a16:creationId xmlns:a16="http://schemas.microsoft.com/office/drawing/2014/main" id="{D97020E5-AF11-4BD5-8DFF-4BEA7219F611}"/>
              </a:ext>
            </a:extLst>
          </p:cNvPr>
          <p:cNvCxnSpPr/>
          <p:nvPr/>
        </p:nvCxnSpPr>
        <p:spPr>
          <a:xfrm rot="16200000" flipV="1">
            <a:off x="4488980" y="4055269"/>
            <a:ext cx="2447925" cy="1587"/>
          </a:xfrm>
          <a:prstGeom prst="straightConnector1">
            <a:avLst/>
          </a:prstGeom>
          <a:ln w="57150">
            <a:solidFill>
              <a:schemeClr val="accent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3" name="ZoneTexte 772">
            <a:extLst>
              <a:ext uri="{FF2B5EF4-FFF2-40B4-BE49-F238E27FC236}">
                <a16:creationId xmlns:a16="http://schemas.microsoft.com/office/drawing/2014/main" id="{913B39F5-463D-429A-9C02-69BADE4F07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0694" y="3769876"/>
            <a:ext cx="423514" cy="52322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>
                <a:solidFill>
                  <a:srgbClr val="00B050"/>
                </a:solidFill>
              </a:rPr>
              <a:t>E</a:t>
            </a:r>
          </a:p>
        </p:txBody>
      </p:sp>
      <p:sp>
        <p:nvSpPr>
          <p:cNvPr id="765" name="Rectangle 764">
            <a:extLst>
              <a:ext uri="{FF2B5EF4-FFF2-40B4-BE49-F238E27FC236}">
                <a16:creationId xmlns:a16="http://schemas.microsoft.com/office/drawing/2014/main" id="{16D0BBFA-47BC-4EED-8351-BEF16FF0F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099" y="4576209"/>
            <a:ext cx="928688" cy="523220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8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LIC</a:t>
            </a:r>
          </a:p>
        </p:txBody>
      </p:sp>
      <p:sp>
        <p:nvSpPr>
          <p:cNvPr id="774" name="Rectangle 773">
            <a:extLst>
              <a:ext uri="{FF2B5EF4-FFF2-40B4-BE49-F238E27FC236}">
                <a16:creationId xmlns:a16="http://schemas.microsoft.com/office/drawing/2014/main" id="{A7992303-11BC-4924-96AE-0A69B0B16D09}"/>
              </a:ext>
            </a:extLst>
          </p:cNvPr>
          <p:cNvSpPr/>
          <p:nvPr/>
        </p:nvSpPr>
        <p:spPr>
          <a:xfrm>
            <a:off x="456099" y="2821769"/>
            <a:ext cx="928688" cy="523220"/>
          </a:xfrm>
          <a:prstGeom prst="rect">
            <a:avLst/>
          </a:prstGeom>
          <a:ln>
            <a:noFill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fr-FR" sz="28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LEC</a:t>
            </a:r>
          </a:p>
        </p:txBody>
      </p:sp>
      <p:sp useBgFill="1">
        <p:nvSpPr>
          <p:cNvPr id="776" name="ZoneTexte 775">
            <a:extLst>
              <a:ext uri="{FF2B5EF4-FFF2-40B4-BE49-F238E27FC236}">
                <a16:creationId xmlns:a16="http://schemas.microsoft.com/office/drawing/2014/main" id="{711FA424-F0AF-42BE-B93A-502DD0F1EA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6276" y="2208109"/>
            <a:ext cx="2165978" cy="584775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3200" dirty="0">
                <a:solidFill>
                  <a:srgbClr val="FF6600"/>
                </a:solidFill>
              </a:rPr>
              <a:t>Forte [Na</a:t>
            </a:r>
            <a:r>
              <a:rPr lang="fr-FR" sz="3200" baseline="30000" dirty="0">
                <a:solidFill>
                  <a:srgbClr val="FF6600"/>
                </a:solidFill>
              </a:rPr>
              <a:t>+</a:t>
            </a:r>
            <a:r>
              <a:rPr lang="fr-FR" sz="3200" dirty="0">
                <a:solidFill>
                  <a:srgbClr val="FF6600"/>
                </a:solidFill>
              </a:rPr>
              <a:t>]</a:t>
            </a:r>
          </a:p>
        </p:txBody>
      </p:sp>
      <p:sp>
        <p:nvSpPr>
          <p:cNvPr id="777" name="ZoneTexte 776">
            <a:extLst>
              <a:ext uri="{FF2B5EF4-FFF2-40B4-BE49-F238E27FC236}">
                <a16:creationId xmlns:a16="http://schemas.microsoft.com/office/drawing/2014/main" id="{E7266709-DA8F-4C92-9DB0-9400E699CD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8076" y="5309760"/>
            <a:ext cx="1915909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3200" dirty="0">
                <a:solidFill>
                  <a:srgbClr val="00B050"/>
                </a:solidFill>
              </a:rPr>
              <a:t>Forte [K</a:t>
            </a:r>
            <a:r>
              <a:rPr lang="fr-FR" sz="3200" baseline="30000" dirty="0">
                <a:solidFill>
                  <a:srgbClr val="00B050"/>
                </a:solidFill>
              </a:rPr>
              <a:t>+</a:t>
            </a:r>
            <a:r>
              <a:rPr lang="fr-FR" sz="3200" dirty="0">
                <a:solidFill>
                  <a:srgbClr val="00B050"/>
                </a:solidFill>
              </a:rPr>
              <a:t>]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256DFB18-E98F-EC9E-DDE9-521409D59279}"/>
              </a:ext>
            </a:extLst>
          </p:cNvPr>
          <p:cNvSpPr/>
          <p:nvPr/>
        </p:nvSpPr>
        <p:spPr>
          <a:xfrm>
            <a:off x="1883093" y="912308"/>
            <a:ext cx="5359400" cy="57606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>
              <a:defRPr/>
            </a:pPr>
            <a:r>
              <a:rPr lang="fr-FR" sz="3600" dirty="0">
                <a:solidFill>
                  <a:srgbClr val="FF0000"/>
                </a:solidFill>
              </a:rPr>
              <a:t>Flux net = </a:t>
            </a:r>
            <a:r>
              <a:rPr lang="fr-FR" sz="3600" dirty="0" err="1">
                <a:solidFill>
                  <a:srgbClr val="FF0000"/>
                </a:solidFill>
              </a:rPr>
              <a:t>Jnet</a:t>
            </a:r>
            <a:r>
              <a:rPr lang="fr-FR" sz="3600" dirty="0">
                <a:solidFill>
                  <a:srgbClr val="FF0000"/>
                </a:solidFill>
              </a:rPr>
              <a:t> </a:t>
            </a:r>
            <a:endParaRPr lang="fr-FR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3061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5" grpId="0" animBg="1"/>
      <p:bldP spid="739" grpId="0" animBg="1"/>
      <p:bldP spid="741" grpId="0"/>
      <p:bldP spid="766" grpId="0" animBg="1"/>
      <p:bldP spid="767" grpId="0" animBg="1"/>
      <p:bldP spid="768" grpId="0" animBg="1"/>
      <p:bldP spid="770" grpId="0" animBg="1"/>
      <p:bldP spid="77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re 3">
            <a:extLst>
              <a:ext uri="{FF2B5EF4-FFF2-40B4-BE49-F238E27FC236}">
                <a16:creationId xmlns:a16="http://schemas.microsoft.com/office/drawing/2014/main" id="{FB96A903-4862-4E46-8C75-BBE2BD386E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6" y="233346"/>
            <a:ext cx="4500562" cy="838200"/>
          </a:xfrm>
        </p:spPr>
        <p:txBody>
          <a:bodyPr>
            <a:normAutofit fontScale="90000"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Potentiels membranaires :</a:t>
            </a:r>
            <a:b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</a:br>
            <a: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mise en évidence expérimentale</a:t>
            </a:r>
            <a:b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</a:br>
            <a: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&amp; caractéristiques</a:t>
            </a:r>
            <a:endParaRPr lang="fr-FR" sz="2000" b="1" dirty="0">
              <a:solidFill>
                <a:schemeClr val="bg1">
                  <a:lumMod val="65000"/>
                  <a:lumOff val="35000"/>
                </a:schemeClr>
              </a:solidFill>
            </a:endParaRPr>
          </a:p>
        </p:txBody>
      </p:sp>
      <p:graphicFrame>
        <p:nvGraphicFramePr>
          <p:cNvPr id="8" name="Espace réservé du contenu 7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114312726"/>
              </p:ext>
            </p:extLst>
          </p:nvPr>
        </p:nvGraphicFramePr>
        <p:xfrm>
          <a:off x="2214546" y="285728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A63FAB44-DC41-02A3-4DAD-BB888FC2F8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6</a:t>
            </a:fld>
            <a:endParaRPr lang="fr-FR"/>
          </a:p>
        </p:txBody>
      </p:sp>
      <p:pic>
        <p:nvPicPr>
          <p:cNvPr id="14340" name="Image 4" descr="pipette_patch_cellule.jpg"/>
          <p:cNvPicPr>
            <a:picLocks noChangeAspect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57188" y="2946400"/>
            <a:ext cx="3975100" cy="391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341" name="Image 5" descr="patch3.jpg"/>
          <p:cNvPicPr>
            <a:picLocks noChangeAspect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857750" y="2946400"/>
            <a:ext cx="4029075" cy="3028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342" name="ZoneTexte 5"/>
          <p:cNvSpPr txBox="1">
            <a:spLocks noChangeArrowheads="1"/>
          </p:cNvSpPr>
          <p:nvPr/>
        </p:nvSpPr>
        <p:spPr bwMode="auto">
          <a:xfrm>
            <a:off x="-468560" y="1143000"/>
            <a:ext cx="9612560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fr-FR" sz="3200" dirty="0"/>
              <a:t>L’électrode est amenée près de la cellule</a:t>
            </a:r>
          </a:p>
          <a:p>
            <a:r>
              <a:rPr lang="fr-FR" sz="3200" i="1" dirty="0"/>
              <a:t>	in vitro </a:t>
            </a:r>
            <a:r>
              <a:rPr lang="fr-FR" sz="3200" dirty="0"/>
              <a:t>: Cellules en culture ou sur tranche  </a:t>
            </a:r>
          </a:p>
          <a:p>
            <a:r>
              <a:rPr lang="fr-FR" sz="3200" i="1" dirty="0"/>
              <a:t>	in vivo : D</a:t>
            </a:r>
            <a:r>
              <a:rPr lang="fr-FR" sz="3200" dirty="0"/>
              <a:t>ans le tissu chez l’animal anesthésié</a:t>
            </a: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260"/>
          <p:cNvGrpSpPr>
            <a:grpSpLocks/>
          </p:cNvGrpSpPr>
          <p:nvPr/>
        </p:nvGrpSpPr>
        <p:grpSpPr bwMode="auto">
          <a:xfrm>
            <a:off x="428625" y="3693866"/>
            <a:ext cx="8531225" cy="865187"/>
            <a:chOff x="156" y="1789"/>
            <a:chExt cx="4088" cy="425"/>
          </a:xfrm>
        </p:grpSpPr>
        <p:grpSp>
          <p:nvGrpSpPr>
            <p:cNvPr id="3" name="Group 5261"/>
            <p:cNvGrpSpPr>
              <a:grpSpLocks noChangeAspect="1"/>
            </p:cNvGrpSpPr>
            <p:nvPr/>
          </p:nvGrpSpPr>
          <p:grpSpPr bwMode="auto">
            <a:xfrm>
              <a:off x="85" y="1805"/>
              <a:ext cx="1339" cy="414"/>
              <a:chOff x="3326" y="1190"/>
              <a:chExt cx="1047" cy="318"/>
            </a:xfrm>
          </p:grpSpPr>
          <p:grpSp>
            <p:nvGrpSpPr>
              <p:cNvPr id="4" name="Group 5262"/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92912" name="Oval 52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3" name="Oval 526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4" name="Freeform 526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5" name="Freeform 526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6" name="Freeform 526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7" name="Oval 52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" name="Group 5269"/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92906" name="Oval 52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7" name="Oval 52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8" name="Freeform 527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9" name="Freeform 527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0" name="Freeform 527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1" name="Oval 52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6" name="Group 5276"/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92900" name="Oval 52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1" name="Oval 527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2" name="Freeform 527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3" name="Freeform 528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4" name="Freeform 528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5" name="Oval 52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7" name="Group 5283"/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92894" name="Oval 52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5" name="Oval 528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6" name="Freeform 528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7" name="Freeform 528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8" name="Freeform 528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9" name="Oval 52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" name="Group 5290"/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92888" name="Oval 52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9" name="Oval 529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0" name="Freeform 529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1" name="Freeform 529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2" name="Freeform 529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3" name="Oval 52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" name="Group 5297"/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92882" name="Oval 52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3" name="Oval 529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4" name="Freeform 530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5" name="Freeform 530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6" name="Freeform 530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7" name="Oval 53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0" name="Group 5304"/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92876" name="Oval 53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7" name="Oval 530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8" name="Freeform 530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9" name="Freeform 530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0" name="Freeform 530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1" name="Oval 53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1" name="Group 5311"/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92870" name="Oval 53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1" name="Oval 531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2" name="Freeform 531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3" name="Freeform 531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4" name="Freeform 531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5" name="Oval 53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2" name="Group 5318"/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92864" name="Oval 53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5" name="Oval 532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6" name="Freeform 532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7" name="Freeform 532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8" name="Freeform 532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9" name="Oval 53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3" name="Group 5325"/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92858" name="Oval 53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9" name="Oval 532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0" name="Freeform 532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1" name="Freeform 532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2" name="Freeform 533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3" name="Oval 53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4" name="Group 5332"/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92852" name="Oval 533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3" name="Oval 533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4" name="Freeform 533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5" name="Freeform 533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6" name="Freeform 533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7" name="Oval 533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5" name="Group 5339"/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92846" name="Oval 534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7" name="Oval 534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8" name="Freeform 534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9" name="Freeform 534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0" name="Freeform 534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1" name="Oval 53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6" name="Group 5346"/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92840" name="Oval 534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1" name="Oval 534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2" name="Freeform 534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3" name="Freeform 535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4" name="Freeform 535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5" name="Oval 53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7" name="Group 5353"/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92834" name="Oval 53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5" name="Oval 535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6" name="Freeform 535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7" name="Freeform 535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8" name="Freeform 535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9" name="Oval 53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8" name="Group 5360"/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92828" name="Oval 53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9" name="Oval 536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0" name="Freeform 536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1" name="Freeform 536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2" name="Freeform 536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3" name="Oval 53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9" name="Group 5367"/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92822" name="Oval 53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3" name="Oval 536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4" name="Freeform 537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5" name="Freeform 537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6" name="Freeform 537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7" name="Oval 53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0" name="Group 5374"/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92816" name="Oval 53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7" name="Oval 537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8" name="Freeform 537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9" name="Freeform 537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0" name="Freeform 537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1" name="Oval 53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1" name="Group 5381"/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92810" name="Oval 53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1" name="Oval 538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2" name="Freeform 538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3" name="Freeform 538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4" name="Freeform 538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5" name="Oval 538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2" name="Group 5388"/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92804" name="Oval 53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5" name="Oval 539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6" name="Freeform 539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7" name="Freeform 539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8" name="Freeform 539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9" name="Oval 539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3" name="Group 5395"/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92798" name="Oval 53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9" name="Oval 539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0" name="Freeform 539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1" name="Freeform 539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2" name="Freeform 540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3" name="Oval 540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4" name="Group 5402"/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92792" name="Oval 54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3" name="Oval 540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4" name="Freeform 540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5" name="Freeform 540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6" name="Freeform 540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7" name="Oval 540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5" name="Group 5409"/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92786" name="Oval 54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7" name="Oval 541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8" name="Freeform 541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9" name="Freeform 541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0" name="Freeform 541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1" name="Oval 541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6" name="Group 5416"/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92780" name="Oval 54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1" name="Oval 54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2" name="Freeform 541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3" name="Freeform 542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4" name="Freeform 542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5" name="Oval 542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7" name="Group 5423"/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92774" name="Oval 54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5" name="Oval 54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6" name="Freeform 542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7" name="Freeform 542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8" name="Freeform 542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9" name="Oval 542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8" name="Group 5430"/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92768" name="Oval 54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9" name="Oval 543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0" name="Freeform 543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1" name="Freeform 543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2" name="Freeform 543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3" name="Oval 543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9" name="Group 5437"/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92762" name="Oval 543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3" name="Oval 543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4" name="Freeform 544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5" name="Freeform 544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6" name="Freeform 544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7" name="Oval 544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0" name="Group 5444"/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92756" name="Oval 54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7" name="Oval 54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8" name="Freeform 544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9" name="Freeform 544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0" name="Freeform 544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1" name="Oval 545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1" name="Group 5451"/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92750" name="Oval 54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1" name="Oval 54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2" name="Freeform 545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3" name="Freeform 545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4" name="Freeform 545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5" name="Oval 545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32" name="Group 5458"/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92744" name="Oval 54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5" name="Oval 54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6" name="Freeform 546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7" name="Freeform 546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8" name="Freeform 546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9" name="Oval 546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33" name="Group 5465"/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92738" name="Oval 54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9" name="Oval 54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0" name="Freeform 546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1" name="Freeform 546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2" name="Freeform 547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3" name="Oval 54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34" name="Group 5472"/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92732" name="Oval 54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3" name="Oval 54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4" name="Freeform 547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5" name="Freeform 547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6" name="Freeform 547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7" name="Oval 547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0" name="Group 5479"/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92726" name="Oval 54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27" name="Oval 54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28" name="Freeform 548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29" name="Freeform 548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0" name="Freeform 548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1" name="Oval 548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841" name="Group 5486"/>
            <p:cNvGrpSpPr>
              <a:grpSpLocks noChangeAspect="1"/>
            </p:cNvGrpSpPr>
            <p:nvPr/>
          </p:nvGrpSpPr>
          <p:grpSpPr bwMode="auto">
            <a:xfrm>
              <a:off x="1448" y="1799"/>
              <a:ext cx="1339" cy="414"/>
              <a:chOff x="3326" y="1190"/>
              <a:chExt cx="1047" cy="318"/>
            </a:xfrm>
          </p:grpSpPr>
          <p:grpSp>
            <p:nvGrpSpPr>
              <p:cNvPr id="842" name="Group 5487"/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92688" name="Oval 54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9" name="Oval 54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0" name="Freeform 549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1" name="Freeform 549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2" name="Freeform 549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3" name="Oval 54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3" name="Group 5494"/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92682" name="Oval 549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3" name="Oval 54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4" name="Freeform 549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5" name="Freeform 549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6" name="Freeform 549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7" name="Oval 550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4" name="Group 5501"/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92676" name="Oval 55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7" name="Oval 55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8" name="Freeform 550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9" name="Freeform 550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0" name="Freeform 550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1" name="Oval 55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5" name="Group 5508"/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92670" name="Oval 55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1" name="Oval 55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2" name="Freeform 551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3" name="Freeform 551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4" name="Freeform 551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5" name="Oval 55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6" name="Group 5515"/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92664" name="Oval 55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5" name="Oval 55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6" name="Freeform 551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7" name="Freeform 551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8" name="Freeform 552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9" name="Oval 55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7" name="Group 5522"/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92658" name="Oval 552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9" name="Oval 55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0" name="Freeform 552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1" name="Freeform 552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2" name="Freeform 552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3" name="Oval 55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8" name="Group 5529"/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92652" name="Oval 553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3" name="Oval 55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4" name="Freeform 553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5" name="Freeform 553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6" name="Freeform 553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7" name="Oval 55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9" name="Group 5536"/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92646" name="Oval 553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7" name="Oval 553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8" name="Freeform 553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9" name="Freeform 554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0" name="Freeform 554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1" name="Oval 55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0" name="Group 5543"/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92640" name="Oval 554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1" name="Oval 55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2" name="Freeform 554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3" name="Freeform 554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4" name="Freeform 554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5" name="Oval 55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1" name="Group 5550"/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92634" name="Oval 555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5" name="Oval 55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6" name="Freeform 555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7" name="Freeform 555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8" name="Freeform 555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9" name="Oval 555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2" name="Group 5557"/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92628" name="Oval 55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9" name="Oval 55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0" name="Freeform 556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1" name="Freeform 556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2" name="Freeform 556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3" name="Oval 55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3" name="Group 5564"/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92622" name="Oval 556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3" name="Oval 55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4" name="Freeform 556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5" name="Freeform 556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6" name="Freeform 556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7" name="Oval 55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4" name="Group 5571"/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92616" name="Oval 557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7" name="Oval 55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8" name="Freeform 557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9" name="Freeform 557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0" name="Freeform 557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1" name="Oval 55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5" name="Group 5578"/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92610" name="Oval 557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1" name="Oval 55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2" name="Freeform 558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3" name="Freeform 558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4" name="Freeform 558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5" name="Oval 55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6" name="Group 5585"/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92604" name="Oval 558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5" name="Oval 558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6" name="Freeform 558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7" name="Freeform 558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8" name="Freeform 559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9" name="Oval 55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7" name="Group 5592"/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92598" name="Oval 55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9" name="Oval 559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0" name="Freeform 559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1" name="Freeform 559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2" name="Freeform 559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3" name="Oval 55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8" name="Group 5599"/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92592" name="Oval 560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3" name="Oval 560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4" name="Freeform 560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5" name="Freeform 560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6" name="Freeform 560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7" name="Oval 56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9" name="Group 5606"/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92586" name="Oval 56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7" name="Oval 560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8" name="Freeform 560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9" name="Freeform 561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0" name="Freeform 561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1" name="Oval 56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0" name="Group 5613"/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92580" name="Oval 56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1" name="Oval 561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2" name="Freeform 561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3" name="Freeform 561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4" name="Freeform 561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5" name="Oval 56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1" name="Group 5620"/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92574" name="Oval 56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5" name="Oval 562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6" name="Freeform 562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7" name="Freeform 562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8" name="Freeform 562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9" name="Oval 56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2" name="Group 5627"/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92568" name="Oval 56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9" name="Oval 562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0" name="Freeform 563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1" name="Freeform 563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2" name="Freeform 563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3" name="Oval 563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3" name="Group 5634"/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92562" name="Oval 56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3" name="Oval 563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4" name="Freeform 563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5" name="Freeform 563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6" name="Freeform 563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7" name="Oval 564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4" name="Group 5641"/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92556" name="Oval 56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7" name="Oval 564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8" name="Freeform 564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9" name="Freeform 564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0" name="Freeform 564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1" name="Oval 564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3" name="Group 5648"/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92550" name="Oval 56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1" name="Oval 565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2" name="Freeform 565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3" name="Freeform 565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4" name="Freeform 565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5" name="Oval 56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4" name="Group 5655"/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92544" name="Oval 565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5" name="Oval 565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6" name="Freeform 565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7" name="Freeform 565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8" name="Freeform 566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9" name="Oval 56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5" name="Group 5662"/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92538" name="Oval 56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9" name="Oval 566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0" name="Freeform 566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1" name="Freeform 566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2" name="Freeform 566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3" name="Oval 56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6" name="Group 5669"/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92532" name="Oval 56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3" name="Oval 56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4" name="Freeform 567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5" name="Freeform 567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6" name="Freeform 567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7" name="Oval 56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7" name="Group 5676"/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92526" name="Oval 56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7" name="Oval 567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8" name="Freeform 567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9" name="Freeform 568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0" name="Freeform 568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1" name="Oval 56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8" name="Group 5683"/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92520" name="Oval 56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1" name="Oval 568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2" name="Freeform 568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3" name="Freeform 568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4" name="Freeform 568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5" name="Oval 56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9" name="Group 5690"/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92514" name="Oval 56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5" name="Oval 569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6" name="Freeform 569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7" name="Freeform 569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8" name="Freeform 569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9" name="Oval 56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0" name="Group 5697"/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92508" name="Oval 56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9" name="Oval 569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0" name="Freeform 570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1" name="Freeform 570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2" name="Freeform 570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3" name="Oval 57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1" name="Group 5704"/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92502" name="Oval 57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3" name="Oval 570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4" name="Freeform 570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5" name="Freeform 570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6" name="Freeform 570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7" name="Oval 57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882" name="Group 5711"/>
            <p:cNvGrpSpPr>
              <a:grpSpLocks noChangeAspect="1"/>
            </p:cNvGrpSpPr>
            <p:nvPr/>
          </p:nvGrpSpPr>
          <p:grpSpPr bwMode="auto">
            <a:xfrm>
              <a:off x="2812" y="1793"/>
              <a:ext cx="1339" cy="414"/>
              <a:chOff x="3326" y="1190"/>
              <a:chExt cx="1047" cy="318"/>
            </a:xfrm>
          </p:grpSpPr>
          <p:grpSp>
            <p:nvGrpSpPr>
              <p:cNvPr id="883" name="Group 5712"/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92464" name="Oval 571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5" name="Oval 57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6" name="Freeform 571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7" name="Freeform 571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8" name="Freeform 571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9" name="Oval 57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4" name="Group 5719"/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92458" name="Oval 572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9" name="Oval 57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0" name="Freeform 572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1" name="Freeform 572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2" name="Freeform 572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3" name="Oval 57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5" name="Group 5726"/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92452" name="Oval 572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3" name="Oval 57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4" name="Freeform 572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5" name="Freeform 573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6" name="Freeform 573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7" name="Oval 573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6" name="Group 5733"/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92446" name="Oval 573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7" name="Oval 57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8" name="Freeform 573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9" name="Freeform 573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0" name="Freeform 573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1" name="Oval 573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7" name="Group 5740"/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92440" name="Oval 574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1" name="Oval 57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2" name="Freeform 574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3" name="Freeform 574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4" name="Freeform 574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5" name="Oval 57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8" name="Group 5747"/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92434" name="Oval 574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5" name="Oval 57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6" name="Freeform 575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7" name="Freeform 575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8" name="Freeform 575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9" name="Oval 57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9" name="Group 5754"/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92428" name="Oval 5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9" name="Oval 575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0" name="Freeform 575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1" name="Freeform 575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2" name="Freeform 575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3" name="Oval 57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0" name="Group 5761"/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92422" name="Oval 576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3" name="Oval 57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4" name="Freeform 576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5" name="Freeform 576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6" name="Freeform 576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7" name="Oval 57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1" name="Group 5768"/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92416" name="Oval 576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7" name="Oval 57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8" name="Freeform 577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9" name="Freeform 577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0" name="Freeform 577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1" name="Oval 57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2" name="Group 5775"/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92410" name="Oval 577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1" name="Oval 57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2" name="Freeform 577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3" name="Freeform 577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4" name="Freeform 578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5" name="Oval 57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3" name="Group 5782"/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92404" name="Oval 578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5" name="Oval 57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6" name="Freeform 578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7" name="Freeform 578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8" name="Freeform 578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9" name="Oval 57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4" name="Group 5789"/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92398" name="Oval 579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9" name="Oval 57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0" name="Freeform 579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1" name="Freeform 579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2" name="Freeform 579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3" name="Oval 579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5" name="Group 5796"/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92392" name="Oval 579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3" name="Oval 57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4" name="Freeform 579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5" name="Freeform 580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6" name="Freeform 580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7" name="Oval 58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6" name="Group 5803"/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92386" name="Oval 580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7" name="Oval 58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8" name="Freeform 580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9" name="Freeform 580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0" name="Freeform 580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1" name="Oval 58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7" name="Group 5810"/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92380" name="Oval 581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1" name="Oval 58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2" name="Freeform 581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3" name="Freeform 581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4" name="Freeform 581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5" name="Oval 58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8" name="Group 5817"/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92374" name="Oval 58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5" name="Oval 58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6" name="Freeform 582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7" name="Freeform 582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8" name="Freeform 582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9" name="Oval 582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9" name="Group 5824"/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92368" name="Oval 58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9" name="Oval 58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0" name="Freeform 582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1" name="Freeform 582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2" name="Freeform 582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3" name="Oval 583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0" name="Group 5831"/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92362" name="Oval 583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3" name="Oval 583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4" name="Freeform 583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5" name="Freeform 583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6" name="Freeform 583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7" name="Oval 583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1" name="Group 5838"/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92356" name="Oval 583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7" name="Oval 584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8" name="Freeform 584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9" name="Freeform 584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0" name="Freeform 584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1" name="Oval 584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2" name="Group 5845"/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92350" name="Oval 58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1" name="Oval 584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2" name="Freeform 584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3" name="Freeform 584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4" name="Freeform 585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5" name="Oval 585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3" name="Group 5852"/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92344" name="Oval 58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5" name="Oval 58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6" name="Freeform 585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7" name="Freeform 585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8" name="Freeform 585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9" name="Oval 58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4" name="Group 5859"/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92338" name="Oval 58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9" name="Oval 58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0" name="Freeform 586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1" name="Freeform 586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2" name="Freeform 586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3" name="Oval 586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5" name="Group 5866"/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92332" name="Oval 58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3" name="Oval 58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4" name="Freeform 586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5" name="Freeform 587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6" name="Freeform 587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7" name="Oval 587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6" name="Group 5873"/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92326" name="Oval 58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7" name="Oval 58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8" name="Freeform 587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9" name="Freeform 587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0" name="Freeform 587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1" name="Oval 587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7" name="Group 5880"/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92320" name="Oval 58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1" name="Oval 58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2" name="Freeform 588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3" name="Freeform 588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4" name="Freeform 588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5" name="Oval 588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8" name="Group 5887"/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92314" name="Oval 58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5" name="Oval 58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6" name="Freeform 589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7" name="Freeform 589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8" name="Freeform 589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9" name="Oval 58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9" name="Group 5894"/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92308" name="Oval 589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9" name="Oval 58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0" name="Freeform 589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1" name="Freeform 589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2" name="Freeform 589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3" name="Oval 590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0" name="Group 5901"/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92302" name="Oval 59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3" name="Oval 59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4" name="Freeform 590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5" name="Freeform 590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6" name="Freeform 590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7" name="Oval 59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1" name="Group 5908"/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92296" name="Oval 59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7" name="Oval 59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8" name="Freeform 591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9" name="Freeform 591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0" name="Freeform 591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1" name="Oval 59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2" name="Group 5915"/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92290" name="Oval 59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1" name="Oval 59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2" name="Freeform 591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3" name="Freeform 591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4" name="Freeform 592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5" name="Oval 59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3" name="Group 5922"/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92284" name="Oval 592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5" name="Oval 59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6" name="Freeform 592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7" name="Freeform 592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8" name="Freeform 592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9" name="Oval 59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6" name="Group 5929"/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92278" name="Oval 593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79" name="Oval 59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0" name="Freeform 593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1" name="Freeform 593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2" name="Freeform 593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3" name="Oval 59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</p:grpSp>
      <p:sp>
        <p:nvSpPr>
          <p:cNvPr id="835" name="Titre 3"/>
          <p:cNvSpPr>
            <a:spLocks noGrp="1"/>
          </p:cNvSpPr>
          <p:nvPr>
            <p:ph type="title"/>
          </p:nvPr>
        </p:nvSpPr>
        <p:spPr>
          <a:xfrm>
            <a:off x="0" y="70520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graphicFrame>
        <p:nvGraphicFramePr>
          <p:cNvPr id="775" name="Espace réservé du contenu 7">
            <a:extLst>
              <a:ext uri="{FF2B5EF4-FFF2-40B4-BE49-F238E27FC236}">
                <a16:creationId xmlns:a16="http://schemas.microsoft.com/office/drawing/2014/main" id="{D698D89F-7D4D-4F69-9749-0624CB6A5E59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815733072"/>
              </p:ext>
            </p:extLst>
          </p:nvPr>
        </p:nvGraphicFramePr>
        <p:xfrm>
          <a:off x="2214546" y="76572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2" name="Espace réservé du numéro de diapositive 31">
            <a:extLst>
              <a:ext uri="{FF2B5EF4-FFF2-40B4-BE49-F238E27FC236}">
                <a16:creationId xmlns:a16="http://schemas.microsoft.com/office/drawing/2014/main" id="{84E48B8D-069B-014A-9475-D0DEB5A654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60</a:t>
            </a:fld>
            <a:endParaRPr lang="fr-FR"/>
          </a:p>
        </p:txBody>
      </p:sp>
      <p:grpSp>
        <p:nvGrpSpPr>
          <p:cNvPr id="918" name="Groupe 892"/>
          <p:cNvGrpSpPr>
            <a:grpSpLocks/>
          </p:cNvGrpSpPr>
          <p:nvPr/>
        </p:nvGrpSpPr>
        <p:grpSpPr bwMode="auto">
          <a:xfrm>
            <a:off x="2721918" y="3433678"/>
            <a:ext cx="763428" cy="1557465"/>
            <a:chOff x="3936993" y="3714752"/>
            <a:chExt cx="1270013" cy="1190625"/>
          </a:xfrm>
        </p:grpSpPr>
        <p:sp>
          <p:nvSpPr>
            <p:cNvPr id="92216" name="Oval 2359"/>
            <p:cNvSpPr>
              <a:spLocks noChangeArrowheads="1"/>
            </p:cNvSpPr>
            <p:nvPr/>
          </p:nvSpPr>
          <p:spPr bwMode="auto">
            <a:xfrm>
              <a:off x="3936993" y="3776779"/>
              <a:ext cx="457205" cy="1128598"/>
            </a:xfrm>
            <a:prstGeom prst="ellipse">
              <a:avLst/>
            </a:prstGeom>
            <a:solidFill>
              <a:srgbClr val="FFA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17" name="Freeform 2360"/>
            <p:cNvSpPr>
              <a:spLocks/>
            </p:cNvSpPr>
            <p:nvPr/>
          </p:nvSpPr>
          <p:spPr bwMode="auto">
            <a:xfrm>
              <a:off x="4020664" y="3829730"/>
              <a:ext cx="367557" cy="1069596"/>
            </a:xfrm>
            <a:custGeom>
              <a:avLst/>
              <a:gdLst>
                <a:gd name="T0" fmla="*/ 2147483647 w 52"/>
                <a:gd name="T1" fmla="*/ 0 h 299"/>
                <a:gd name="T2" fmla="*/ 2147483647 w 52"/>
                <a:gd name="T3" fmla="*/ 2147483647 h 299"/>
                <a:gd name="T4" fmla="*/ 2147483647 w 52"/>
                <a:gd name="T5" fmla="*/ 2147483647 h 299"/>
                <a:gd name="T6" fmla="*/ 0 w 52"/>
                <a:gd name="T7" fmla="*/ 2147483647 h 299"/>
                <a:gd name="T8" fmla="*/ 2147483647 w 52"/>
                <a:gd name="T9" fmla="*/ 2147483647 h 299"/>
                <a:gd name="T10" fmla="*/ 2147483647 w 52"/>
                <a:gd name="T11" fmla="*/ 2147483647 h 299"/>
                <a:gd name="T12" fmla="*/ 2147483647 w 52"/>
                <a:gd name="T13" fmla="*/ 0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299"/>
                <a:gd name="T23" fmla="*/ 52 w 52"/>
                <a:gd name="T24" fmla="*/ 299 h 2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299">
                  <a:moveTo>
                    <a:pt x="34" y="0"/>
                  </a:moveTo>
                  <a:cubicBezTo>
                    <a:pt x="39" y="28"/>
                    <a:pt x="42" y="66"/>
                    <a:pt x="42" y="108"/>
                  </a:cubicBezTo>
                  <a:cubicBezTo>
                    <a:pt x="42" y="194"/>
                    <a:pt x="29" y="264"/>
                    <a:pt x="12" y="264"/>
                  </a:cubicBezTo>
                  <a:cubicBezTo>
                    <a:pt x="8" y="264"/>
                    <a:pt x="4" y="259"/>
                    <a:pt x="0" y="251"/>
                  </a:cubicBezTo>
                  <a:cubicBezTo>
                    <a:pt x="6" y="281"/>
                    <a:pt x="14" y="299"/>
                    <a:pt x="22" y="299"/>
                  </a:cubicBezTo>
                  <a:cubicBezTo>
                    <a:pt x="39" y="299"/>
                    <a:pt x="52" y="229"/>
                    <a:pt x="52" y="143"/>
                  </a:cubicBezTo>
                  <a:cubicBezTo>
                    <a:pt x="52" y="79"/>
                    <a:pt x="44" y="23"/>
                    <a:pt x="34" y="0"/>
                  </a:cubicBezTo>
                  <a:close/>
                </a:path>
              </a:pathLst>
            </a:custGeom>
            <a:solidFill>
              <a:srgbClr val="FFA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18" name="Freeform 2361"/>
            <p:cNvSpPr>
              <a:spLocks/>
            </p:cNvSpPr>
            <p:nvPr/>
          </p:nvSpPr>
          <p:spPr bwMode="auto">
            <a:xfrm>
              <a:off x="4077441" y="3800985"/>
              <a:ext cx="361580" cy="1104392"/>
            </a:xfrm>
            <a:custGeom>
              <a:avLst/>
              <a:gdLst>
                <a:gd name="T0" fmla="*/ 2147483647 w 51"/>
                <a:gd name="T1" fmla="*/ 0 h 309"/>
                <a:gd name="T2" fmla="*/ 2147483647 w 51"/>
                <a:gd name="T3" fmla="*/ 2147483647 h 309"/>
                <a:gd name="T4" fmla="*/ 2147483647 w 51"/>
                <a:gd name="T5" fmla="*/ 2147483647 h 309"/>
                <a:gd name="T6" fmla="*/ 0 w 51"/>
                <a:gd name="T7" fmla="*/ 2147483647 h 309"/>
                <a:gd name="T8" fmla="*/ 2147483647 w 51"/>
                <a:gd name="T9" fmla="*/ 2147483647 h 309"/>
                <a:gd name="T10" fmla="*/ 2147483647 w 51"/>
                <a:gd name="T11" fmla="*/ 2147483647 h 309"/>
                <a:gd name="T12" fmla="*/ 2147483647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19" name="Freeform 2362"/>
            <p:cNvSpPr>
              <a:spLocks/>
            </p:cNvSpPr>
            <p:nvPr/>
          </p:nvSpPr>
          <p:spPr bwMode="auto">
            <a:xfrm>
              <a:off x="3972852" y="3787370"/>
              <a:ext cx="274920" cy="1007568"/>
            </a:xfrm>
            <a:custGeom>
              <a:avLst/>
              <a:gdLst>
                <a:gd name="T0" fmla="*/ 2147483647 w 39"/>
                <a:gd name="T1" fmla="*/ 2147483647 h 282"/>
                <a:gd name="T2" fmla="*/ 2147483647 w 39"/>
                <a:gd name="T3" fmla="*/ 2147483647 h 282"/>
                <a:gd name="T4" fmla="*/ 2147483647 w 39"/>
                <a:gd name="T5" fmla="*/ 2147483647 h 282"/>
                <a:gd name="T6" fmla="*/ 2147483647 w 39"/>
                <a:gd name="T7" fmla="*/ 2147483647 h 282"/>
                <a:gd name="T8" fmla="*/ 2147483647 w 39"/>
                <a:gd name="T9" fmla="*/ 0 h 282"/>
                <a:gd name="T10" fmla="*/ 0 w 39"/>
                <a:gd name="T11" fmla="*/ 2147483647 h 282"/>
                <a:gd name="T12" fmla="*/ 2147483647 w 39"/>
                <a:gd name="T13" fmla="*/ 2147483647 h 282"/>
                <a:gd name="T14" fmla="*/ 2147483647 w 39"/>
                <a:gd name="T15" fmla="*/ 2147483647 h 2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282"/>
                <a:gd name="T26" fmla="*/ 39 w 39"/>
                <a:gd name="T27" fmla="*/ 282 h 2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282">
                  <a:moveTo>
                    <a:pt x="9" y="259"/>
                  </a:moveTo>
                  <a:cubicBezTo>
                    <a:pt x="4" y="231"/>
                    <a:pt x="7" y="194"/>
                    <a:pt x="7" y="154"/>
                  </a:cubicBezTo>
                  <a:cubicBezTo>
                    <a:pt x="7" y="74"/>
                    <a:pt x="17" y="2"/>
                    <a:pt x="35" y="2"/>
                  </a:cubicBezTo>
                  <a:cubicBezTo>
                    <a:pt x="36" y="2"/>
                    <a:pt x="39" y="5"/>
                    <a:pt x="39" y="6"/>
                  </a:cubicBezTo>
                  <a:cubicBezTo>
                    <a:pt x="37" y="2"/>
                    <a:pt x="34" y="0"/>
                    <a:pt x="31" y="0"/>
                  </a:cubicBezTo>
                  <a:cubicBezTo>
                    <a:pt x="13" y="0"/>
                    <a:pt x="0" y="69"/>
                    <a:pt x="0" y="149"/>
                  </a:cubicBezTo>
                  <a:cubicBezTo>
                    <a:pt x="0" y="194"/>
                    <a:pt x="3" y="234"/>
                    <a:pt x="8" y="262"/>
                  </a:cubicBezTo>
                  <a:cubicBezTo>
                    <a:pt x="13" y="282"/>
                    <a:pt x="12" y="277"/>
                    <a:pt x="9" y="2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0" name="Freeform 2363"/>
            <p:cNvSpPr>
              <a:spLocks/>
            </p:cNvSpPr>
            <p:nvPr/>
          </p:nvSpPr>
          <p:spPr bwMode="auto">
            <a:xfrm>
              <a:off x="4128242" y="3714752"/>
              <a:ext cx="1078764" cy="1190625"/>
            </a:xfrm>
            <a:custGeom>
              <a:avLst/>
              <a:gdLst>
                <a:gd name="T0" fmla="*/ 2147483647 w 153"/>
                <a:gd name="T1" fmla="*/ 2147483647 h 333"/>
                <a:gd name="T2" fmla="*/ 0 w 153"/>
                <a:gd name="T3" fmla="*/ 2147483647 h 333"/>
                <a:gd name="T4" fmla="*/ 2147483647 w 153"/>
                <a:gd name="T5" fmla="*/ 2147483647 h 333"/>
                <a:gd name="T6" fmla="*/ 2147483647 w 153"/>
                <a:gd name="T7" fmla="*/ 2147483647 h 333"/>
                <a:gd name="T8" fmla="*/ 2147483647 w 153"/>
                <a:gd name="T9" fmla="*/ 2147483647 h 333"/>
                <a:gd name="T10" fmla="*/ 2147483647 w 153"/>
                <a:gd name="T11" fmla="*/ 2147483647 h 333"/>
                <a:gd name="T12" fmla="*/ 2147483647 w 153"/>
                <a:gd name="T13" fmla="*/ 2147483647 h 333"/>
                <a:gd name="T14" fmla="*/ 2147483647 w 153"/>
                <a:gd name="T15" fmla="*/ 2147483647 h 333"/>
                <a:gd name="T16" fmla="*/ 2147483647 w 153"/>
                <a:gd name="T17" fmla="*/ 2147483647 h 333"/>
                <a:gd name="T18" fmla="*/ 2147483647 w 153"/>
                <a:gd name="T19" fmla="*/ 2147483647 h 333"/>
                <a:gd name="T20" fmla="*/ 2147483647 w 153"/>
                <a:gd name="T21" fmla="*/ 2147483647 h 333"/>
                <a:gd name="T22" fmla="*/ 2147483647 w 153"/>
                <a:gd name="T23" fmla="*/ 2147483647 h 333"/>
                <a:gd name="T24" fmla="*/ 2147483647 w 153"/>
                <a:gd name="T25" fmla="*/ 2147483647 h 333"/>
                <a:gd name="T26" fmla="*/ 2147483647 w 153"/>
                <a:gd name="T27" fmla="*/ 2147483647 h 333"/>
                <a:gd name="T28" fmla="*/ 2147483647 w 153"/>
                <a:gd name="T29" fmla="*/ 2147483647 h 333"/>
                <a:gd name="T30" fmla="*/ 2147483647 w 153"/>
                <a:gd name="T31" fmla="*/ 2147483647 h 333"/>
                <a:gd name="T32" fmla="*/ 2147483647 w 153"/>
                <a:gd name="T33" fmla="*/ 2147483647 h 333"/>
                <a:gd name="T34" fmla="*/ 2147483647 w 153"/>
                <a:gd name="T35" fmla="*/ 2147483647 h 333"/>
                <a:gd name="T36" fmla="*/ 2147483647 w 153"/>
                <a:gd name="T37" fmla="*/ 2147483647 h 333"/>
                <a:gd name="T38" fmla="*/ 2147483647 w 153"/>
                <a:gd name="T39" fmla="*/ 2147483647 h 333"/>
                <a:gd name="T40" fmla="*/ 2147483647 w 153"/>
                <a:gd name="T41" fmla="*/ 2147483647 h 333"/>
                <a:gd name="T42" fmla="*/ 2147483647 w 153"/>
                <a:gd name="T43" fmla="*/ 2147483647 h 333"/>
                <a:gd name="T44" fmla="*/ 2147483647 w 153"/>
                <a:gd name="T45" fmla="*/ 2147483647 h 333"/>
                <a:gd name="T46" fmla="*/ 2147483647 w 153"/>
                <a:gd name="T47" fmla="*/ 2147483647 h 333"/>
                <a:gd name="T48" fmla="*/ 2147483647 w 153"/>
                <a:gd name="T49" fmla="*/ 2147483647 h 333"/>
                <a:gd name="T50" fmla="*/ 2147483647 w 153"/>
                <a:gd name="T51" fmla="*/ 2147483647 h 333"/>
                <a:gd name="T52" fmla="*/ 2147483647 w 153"/>
                <a:gd name="T53" fmla="*/ 2147483647 h 333"/>
                <a:gd name="T54" fmla="*/ 2147483647 w 153"/>
                <a:gd name="T55" fmla="*/ 2147483647 h 333"/>
                <a:gd name="T56" fmla="*/ 2147483647 w 153"/>
                <a:gd name="T57" fmla="*/ 2147483647 h 333"/>
                <a:gd name="T58" fmla="*/ 2147483647 w 153"/>
                <a:gd name="T59" fmla="*/ 2147483647 h 333"/>
                <a:gd name="T60" fmla="*/ 2147483647 w 153"/>
                <a:gd name="T61" fmla="*/ 2147483647 h 333"/>
                <a:gd name="T62" fmla="*/ 2147483647 w 153"/>
                <a:gd name="T63" fmla="*/ 2147483647 h 333"/>
                <a:gd name="T64" fmla="*/ 2147483647 w 153"/>
                <a:gd name="T65" fmla="*/ 2147483647 h 333"/>
                <a:gd name="T66" fmla="*/ 2147483647 w 153"/>
                <a:gd name="T67" fmla="*/ 2147483647 h 3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3"/>
                <a:gd name="T103" fmla="*/ 0 h 333"/>
                <a:gd name="T104" fmla="*/ 153 w 153"/>
                <a:gd name="T105" fmla="*/ 333 h 3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3" h="333">
                  <a:moveTo>
                    <a:pt x="135" y="33"/>
                  </a:move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  <a:cubicBezTo>
                    <a:pt x="3" y="18"/>
                    <a:pt x="5" y="17"/>
                    <a:pt x="8" y="17"/>
                  </a:cubicBezTo>
                  <a:cubicBezTo>
                    <a:pt x="28" y="17"/>
                    <a:pt x="44" y="88"/>
                    <a:pt x="44" y="175"/>
                  </a:cubicBezTo>
                  <a:cubicBezTo>
                    <a:pt x="44" y="256"/>
                    <a:pt x="30" y="323"/>
                    <a:pt x="13" y="332"/>
                  </a:cubicBezTo>
                  <a:cubicBezTo>
                    <a:pt x="13" y="333"/>
                    <a:pt x="13" y="333"/>
                    <a:pt x="13" y="333"/>
                  </a:cubicBezTo>
                  <a:cubicBezTo>
                    <a:pt x="23" y="327"/>
                    <a:pt x="37" y="324"/>
                    <a:pt x="53" y="324"/>
                  </a:cubicBezTo>
                  <a:cubicBezTo>
                    <a:pt x="69" y="324"/>
                    <a:pt x="83" y="328"/>
                    <a:pt x="94" y="333"/>
                  </a:cubicBezTo>
                  <a:cubicBezTo>
                    <a:pt x="94" y="333"/>
                    <a:pt x="94" y="333"/>
                    <a:pt x="94" y="333"/>
                  </a:cubicBezTo>
                  <a:cubicBezTo>
                    <a:pt x="93" y="333"/>
                    <a:pt x="93" y="332"/>
                    <a:pt x="92" y="332"/>
                  </a:cubicBezTo>
                  <a:cubicBezTo>
                    <a:pt x="92" y="332"/>
                    <a:pt x="92" y="332"/>
                    <a:pt x="92" y="332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0" y="330"/>
                    <a:pt x="89" y="330"/>
                    <a:pt x="89" y="329"/>
                  </a:cubicBezTo>
                  <a:cubicBezTo>
                    <a:pt x="89" y="329"/>
                    <a:pt x="89" y="329"/>
                    <a:pt x="89" y="329"/>
                  </a:cubicBezTo>
                  <a:cubicBezTo>
                    <a:pt x="88" y="329"/>
                    <a:pt x="88" y="328"/>
                    <a:pt x="87" y="327"/>
                  </a:cubicBezTo>
                  <a:cubicBezTo>
                    <a:pt x="87" y="327"/>
                    <a:pt x="87" y="327"/>
                    <a:pt x="87" y="327"/>
                  </a:cubicBezTo>
                  <a:cubicBezTo>
                    <a:pt x="87" y="327"/>
                    <a:pt x="86" y="326"/>
                    <a:pt x="86" y="325"/>
                  </a:cubicBezTo>
                  <a:cubicBezTo>
                    <a:pt x="86" y="325"/>
                    <a:pt x="86" y="325"/>
                    <a:pt x="86" y="325"/>
                  </a:cubicBezTo>
                  <a:cubicBezTo>
                    <a:pt x="85" y="324"/>
                    <a:pt x="85" y="324"/>
                    <a:pt x="84" y="323"/>
                  </a:cubicBezTo>
                  <a:cubicBezTo>
                    <a:pt x="84" y="323"/>
                    <a:pt x="84" y="323"/>
                    <a:pt x="84" y="323"/>
                  </a:cubicBezTo>
                  <a:cubicBezTo>
                    <a:pt x="84" y="322"/>
                    <a:pt x="83" y="321"/>
                    <a:pt x="83" y="320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82" y="319"/>
                    <a:pt x="82" y="318"/>
                    <a:pt x="81" y="317"/>
                  </a:cubicBezTo>
                  <a:cubicBezTo>
                    <a:pt x="81" y="317"/>
                    <a:pt x="81" y="317"/>
                    <a:pt x="81" y="317"/>
                  </a:cubicBezTo>
                  <a:cubicBezTo>
                    <a:pt x="81" y="316"/>
                    <a:pt x="80" y="315"/>
                    <a:pt x="80" y="313"/>
                  </a:cubicBezTo>
                  <a:cubicBezTo>
                    <a:pt x="80" y="313"/>
                    <a:pt x="80" y="313"/>
                    <a:pt x="80" y="313"/>
                  </a:cubicBezTo>
                  <a:cubicBezTo>
                    <a:pt x="77" y="305"/>
                    <a:pt x="81" y="295"/>
                    <a:pt x="79" y="282"/>
                  </a:cubicBezTo>
                  <a:cubicBezTo>
                    <a:pt x="79" y="282"/>
                    <a:pt x="79" y="282"/>
                    <a:pt x="79" y="282"/>
                  </a:cubicBezTo>
                  <a:cubicBezTo>
                    <a:pt x="79" y="281"/>
                    <a:pt x="78" y="279"/>
                    <a:pt x="78" y="278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78" y="275"/>
                    <a:pt x="77" y="274"/>
                    <a:pt x="77" y="273"/>
                  </a:cubicBezTo>
                  <a:cubicBezTo>
                    <a:pt x="77" y="272"/>
                    <a:pt x="77" y="271"/>
                    <a:pt x="77" y="271"/>
                  </a:cubicBezTo>
                  <a:cubicBezTo>
                    <a:pt x="77" y="270"/>
                    <a:pt x="76" y="268"/>
                    <a:pt x="76" y="267"/>
                  </a:cubicBezTo>
                  <a:cubicBezTo>
                    <a:pt x="76" y="266"/>
                    <a:pt x="76" y="266"/>
                    <a:pt x="76" y="265"/>
                  </a:cubicBezTo>
                  <a:cubicBezTo>
                    <a:pt x="76" y="264"/>
                    <a:pt x="75" y="262"/>
                    <a:pt x="75" y="261"/>
                  </a:cubicBezTo>
                  <a:cubicBezTo>
                    <a:pt x="75" y="260"/>
                    <a:pt x="75" y="259"/>
                    <a:pt x="75" y="259"/>
                  </a:cubicBezTo>
                  <a:cubicBezTo>
                    <a:pt x="75" y="257"/>
                    <a:pt x="75" y="256"/>
                    <a:pt x="74" y="255"/>
                  </a:cubicBezTo>
                  <a:cubicBezTo>
                    <a:pt x="74" y="254"/>
                    <a:pt x="74" y="253"/>
                    <a:pt x="74" y="252"/>
                  </a:cubicBezTo>
                  <a:cubicBezTo>
                    <a:pt x="74" y="251"/>
                    <a:pt x="74" y="250"/>
                    <a:pt x="74" y="249"/>
                  </a:cubicBezTo>
                  <a:cubicBezTo>
                    <a:pt x="73" y="248"/>
                    <a:pt x="73" y="247"/>
                    <a:pt x="73" y="246"/>
                  </a:cubicBezTo>
                  <a:cubicBezTo>
                    <a:pt x="73" y="244"/>
                    <a:pt x="73" y="243"/>
                    <a:pt x="73" y="242"/>
                  </a:cubicBezTo>
                  <a:cubicBezTo>
                    <a:pt x="73" y="241"/>
                    <a:pt x="73" y="240"/>
                    <a:pt x="73" y="239"/>
                  </a:cubicBezTo>
                  <a:cubicBezTo>
                    <a:pt x="72" y="238"/>
                    <a:pt x="72" y="236"/>
                    <a:pt x="72" y="235"/>
                  </a:cubicBezTo>
                  <a:cubicBezTo>
                    <a:pt x="72" y="234"/>
                    <a:pt x="72" y="233"/>
                    <a:pt x="72" y="232"/>
                  </a:cubicBezTo>
                  <a:cubicBezTo>
                    <a:pt x="72" y="231"/>
                    <a:pt x="72" y="229"/>
                    <a:pt x="72" y="228"/>
                  </a:cubicBezTo>
                  <a:cubicBezTo>
                    <a:pt x="72" y="227"/>
                    <a:pt x="71" y="226"/>
                    <a:pt x="71" y="225"/>
                  </a:cubicBezTo>
                  <a:cubicBezTo>
                    <a:pt x="71" y="223"/>
                    <a:pt x="71" y="222"/>
                    <a:pt x="71" y="221"/>
                  </a:cubicBezTo>
                  <a:cubicBezTo>
                    <a:pt x="71" y="220"/>
                    <a:pt x="71" y="218"/>
                    <a:pt x="71" y="217"/>
                  </a:cubicBezTo>
                  <a:cubicBezTo>
                    <a:pt x="71" y="216"/>
                    <a:pt x="71" y="215"/>
                    <a:pt x="71" y="214"/>
                  </a:cubicBezTo>
                  <a:cubicBezTo>
                    <a:pt x="71" y="212"/>
                    <a:pt x="70" y="211"/>
                    <a:pt x="70" y="210"/>
                  </a:cubicBezTo>
                  <a:cubicBezTo>
                    <a:pt x="70" y="209"/>
                    <a:pt x="70" y="207"/>
                    <a:pt x="70" y="206"/>
                  </a:cubicBezTo>
                  <a:cubicBezTo>
                    <a:pt x="70" y="205"/>
                    <a:pt x="70" y="203"/>
                    <a:pt x="70" y="202"/>
                  </a:cubicBezTo>
                  <a:cubicBezTo>
                    <a:pt x="70" y="201"/>
                    <a:pt x="70" y="200"/>
                    <a:pt x="70" y="199"/>
                  </a:cubicBezTo>
                  <a:cubicBezTo>
                    <a:pt x="70" y="197"/>
                    <a:pt x="70" y="196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89"/>
                    <a:pt x="70" y="187"/>
                    <a:pt x="70" y="186"/>
                  </a:cubicBezTo>
                  <a:cubicBezTo>
                    <a:pt x="70" y="185"/>
                    <a:pt x="70" y="184"/>
                    <a:pt x="70" y="183"/>
                  </a:cubicBezTo>
                  <a:cubicBezTo>
                    <a:pt x="70" y="180"/>
                    <a:pt x="70" y="178"/>
                    <a:pt x="70" y="175"/>
                  </a:cubicBezTo>
                  <a:cubicBezTo>
                    <a:pt x="70" y="88"/>
                    <a:pt x="77" y="17"/>
                    <a:pt x="97" y="17"/>
                  </a:cubicBezTo>
                  <a:cubicBezTo>
                    <a:pt x="117" y="17"/>
                    <a:pt x="132" y="88"/>
                    <a:pt x="132" y="175"/>
                  </a:cubicBezTo>
                  <a:cubicBezTo>
                    <a:pt x="132" y="260"/>
                    <a:pt x="118" y="329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lose/>
                </a:path>
              </a:pathLst>
            </a:custGeom>
            <a:solidFill>
              <a:srgbClr val="FFA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1" name="Freeform 2364"/>
            <p:cNvSpPr>
              <a:spLocks/>
            </p:cNvSpPr>
            <p:nvPr/>
          </p:nvSpPr>
          <p:spPr bwMode="auto">
            <a:xfrm>
              <a:off x="4217890" y="3740471"/>
              <a:ext cx="606618" cy="1164906"/>
            </a:xfrm>
            <a:custGeom>
              <a:avLst/>
              <a:gdLst>
                <a:gd name="T0" fmla="*/ 2147483647 w 86"/>
                <a:gd name="T1" fmla="*/ 2147483647 h 326"/>
                <a:gd name="T2" fmla="*/ 2147483647 w 86"/>
                <a:gd name="T3" fmla="*/ 2147483647 h 326"/>
                <a:gd name="T4" fmla="*/ 2147483647 w 86"/>
                <a:gd name="T5" fmla="*/ 2147483647 h 326"/>
                <a:gd name="T6" fmla="*/ 2147483647 w 86"/>
                <a:gd name="T7" fmla="*/ 2147483647 h 326"/>
                <a:gd name="T8" fmla="*/ 2147483647 w 86"/>
                <a:gd name="T9" fmla="*/ 2147483647 h 326"/>
                <a:gd name="T10" fmla="*/ 2147483647 w 86"/>
                <a:gd name="T11" fmla="*/ 2147483647 h 326"/>
                <a:gd name="T12" fmla="*/ 2147483647 w 86"/>
                <a:gd name="T13" fmla="*/ 2147483647 h 326"/>
                <a:gd name="T14" fmla="*/ 2147483647 w 86"/>
                <a:gd name="T15" fmla="*/ 2147483647 h 326"/>
                <a:gd name="T16" fmla="*/ 2147483647 w 86"/>
                <a:gd name="T17" fmla="*/ 2147483647 h 326"/>
                <a:gd name="T18" fmla="*/ 2147483647 w 86"/>
                <a:gd name="T19" fmla="*/ 2147483647 h 326"/>
                <a:gd name="T20" fmla="*/ 2147483647 w 86"/>
                <a:gd name="T21" fmla="*/ 2147483647 h 326"/>
                <a:gd name="T22" fmla="*/ 2147483647 w 86"/>
                <a:gd name="T23" fmla="*/ 2147483647 h 326"/>
                <a:gd name="T24" fmla="*/ 2147483647 w 86"/>
                <a:gd name="T25" fmla="*/ 2147483647 h 326"/>
                <a:gd name="T26" fmla="*/ 2147483647 w 86"/>
                <a:gd name="T27" fmla="*/ 2147483647 h 326"/>
                <a:gd name="T28" fmla="*/ 2147483647 w 86"/>
                <a:gd name="T29" fmla="*/ 2147483647 h 326"/>
                <a:gd name="T30" fmla="*/ 2147483647 w 86"/>
                <a:gd name="T31" fmla="*/ 2147483647 h 326"/>
                <a:gd name="T32" fmla="*/ 2147483647 w 86"/>
                <a:gd name="T33" fmla="*/ 2147483647 h 326"/>
                <a:gd name="T34" fmla="*/ 2147483647 w 86"/>
                <a:gd name="T35" fmla="*/ 2147483647 h 326"/>
                <a:gd name="T36" fmla="*/ 2147483647 w 86"/>
                <a:gd name="T37" fmla="*/ 2147483647 h 326"/>
                <a:gd name="T38" fmla="*/ 2147483647 w 86"/>
                <a:gd name="T39" fmla="*/ 2147483647 h 326"/>
                <a:gd name="T40" fmla="*/ 2147483647 w 86"/>
                <a:gd name="T41" fmla="*/ 2147483647 h 326"/>
                <a:gd name="T42" fmla="*/ 2147483647 w 86"/>
                <a:gd name="T43" fmla="*/ 2147483647 h 326"/>
                <a:gd name="T44" fmla="*/ 2147483647 w 86"/>
                <a:gd name="T45" fmla="*/ 2147483647 h 326"/>
                <a:gd name="T46" fmla="*/ 2147483647 w 86"/>
                <a:gd name="T47" fmla="*/ 2147483647 h 326"/>
                <a:gd name="T48" fmla="*/ 2147483647 w 86"/>
                <a:gd name="T49" fmla="*/ 2147483647 h 326"/>
                <a:gd name="T50" fmla="*/ 2147483647 w 86"/>
                <a:gd name="T51" fmla="*/ 2147483647 h 326"/>
                <a:gd name="T52" fmla="*/ 2147483647 w 86"/>
                <a:gd name="T53" fmla="*/ 2147483647 h 326"/>
                <a:gd name="T54" fmla="*/ 2147483647 w 86"/>
                <a:gd name="T55" fmla="*/ 2147483647 h 326"/>
                <a:gd name="T56" fmla="*/ 2147483647 w 86"/>
                <a:gd name="T57" fmla="*/ 2147483647 h 326"/>
                <a:gd name="T58" fmla="*/ 2147483647 w 86"/>
                <a:gd name="T59" fmla="*/ 2147483647 h 326"/>
                <a:gd name="T60" fmla="*/ 2147483647 w 86"/>
                <a:gd name="T61" fmla="*/ 2147483647 h 326"/>
                <a:gd name="T62" fmla="*/ 2147483647 w 86"/>
                <a:gd name="T63" fmla="*/ 2147483647 h 326"/>
                <a:gd name="T64" fmla="*/ 2147483647 w 86"/>
                <a:gd name="T65" fmla="*/ 2147483647 h 326"/>
                <a:gd name="T66" fmla="*/ 2147483647 w 86"/>
                <a:gd name="T67" fmla="*/ 2147483647 h 326"/>
                <a:gd name="T68" fmla="*/ 2147483647 w 86"/>
                <a:gd name="T69" fmla="*/ 2147483647 h 326"/>
                <a:gd name="T70" fmla="*/ 2147483647 w 86"/>
                <a:gd name="T71" fmla="*/ 2147483647 h 326"/>
                <a:gd name="T72" fmla="*/ 2147483647 w 86"/>
                <a:gd name="T73" fmla="*/ 2147483647 h 326"/>
                <a:gd name="T74" fmla="*/ 2147483647 w 86"/>
                <a:gd name="T75" fmla="*/ 2147483647 h 326"/>
                <a:gd name="T76" fmla="*/ 2147483647 w 86"/>
                <a:gd name="T77" fmla="*/ 2147483647 h 326"/>
                <a:gd name="T78" fmla="*/ 2147483647 w 86"/>
                <a:gd name="T79" fmla="*/ 2147483647 h 326"/>
                <a:gd name="T80" fmla="*/ 2147483647 w 86"/>
                <a:gd name="T81" fmla="*/ 2147483647 h 326"/>
                <a:gd name="T82" fmla="*/ 2147483647 w 86"/>
                <a:gd name="T83" fmla="*/ 2147483647 h 326"/>
                <a:gd name="T84" fmla="*/ 2147483647 w 86"/>
                <a:gd name="T85" fmla="*/ 2147483647 h 326"/>
                <a:gd name="T86" fmla="*/ 2147483647 w 86"/>
                <a:gd name="T87" fmla="*/ 2147483647 h 326"/>
                <a:gd name="T88" fmla="*/ 2147483647 w 86"/>
                <a:gd name="T89" fmla="*/ 2147483647 h 326"/>
                <a:gd name="T90" fmla="*/ 2147483647 w 86"/>
                <a:gd name="T91" fmla="*/ 2147483647 h 326"/>
                <a:gd name="T92" fmla="*/ 2147483647 w 86"/>
                <a:gd name="T93" fmla="*/ 2147483647 h 326"/>
                <a:gd name="T94" fmla="*/ 2147483647 w 86"/>
                <a:gd name="T95" fmla="*/ 2147483647 h 326"/>
                <a:gd name="T96" fmla="*/ 2147483647 w 86"/>
                <a:gd name="T97" fmla="*/ 2147483647 h 326"/>
                <a:gd name="T98" fmla="*/ 2147483647 w 86"/>
                <a:gd name="T99" fmla="*/ 2147483647 h 326"/>
                <a:gd name="T100" fmla="*/ 2147483647 w 86"/>
                <a:gd name="T101" fmla="*/ 2147483647 h 326"/>
                <a:gd name="T102" fmla="*/ 2147483647 w 86"/>
                <a:gd name="T103" fmla="*/ 2147483647 h 326"/>
                <a:gd name="T104" fmla="*/ 2147483647 w 86"/>
                <a:gd name="T105" fmla="*/ 2147483647 h 326"/>
                <a:gd name="T106" fmla="*/ 2147483647 w 86"/>
                <a:gd name="T107" fmla="*/ 2147483647 h 326"/>
                <a:gd name="T108" fmla="*/ 2147483647 w 86"/>
                <a:gd name="T109" fmla="*/ 2147483647 h 326"/>
                <a:gd name="T110" fmla="*/ 0 w 86"/>
                <a:gd name="T111" fmla="*/ 2147483647 h 326"/>
                <a:gd name="T112" fmla="*/ 0 w 86"/>
                <a:gd name="T113" fmla="*/ 2147483647 h 326"/>
                <a:gd name="T114" fmla="*/ 2147483647 w 86"/>
                <a:gd name="T115" fmla="*/ 2147483647 h 326"/>
                <a:gd name="T116" fmla="*/ 2147483647 w 86"/>
                <a:gd name="T117" fmla="*/ 2147483647 h 326"/>
                <a:gd name="T118" fmla="*/ 2147483647 w 86"/>
                <a:gd name="T119" fmla="*/ 2147483647 h 326"/>
                <a:gd name="T120" fmla="*/ 2147483647 w 86"/>
                <a:gd name="T121" fmla="*/ 2147483647 h 326"/>
                <a:gd name="T122" fmla="*/ 2147483647 w 86"/>
                <a:gd name="T123" fmla="*/ 2147483647 h 3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"/>
                <a:gd name="T187" fmla="*/ 0 h 326"/>
                <a:gd name="T188" fmla="*/ 86 w 86"/>
                <a:gd name="T189" fmla="*/ 326 h 3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31" y="102"/>
                    <a:pt x="31" y="168"/>
                  </a:cubicBezTo>
                  <a:cubicBezTo>
                    <a:pt x="31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2" name="Freeform 2365"/>
            <p:cNvSpPr>
              <a:spLocks noEditPoints="1"/>
            </p:cNvSpPr>
            <p:nvPr/>
          </p:nvSpPr>
          <p:spPr bwMode="auto">
            <a:xfrm>
              <a:off x="4217890" y="3740471"/>
              <a:ext cx="606618" cy="1164906"/>
            </a:xfrm>
            <a:custGeom>
              <a:avLst/>
              <a:gdLst>
                <a:gd name="T0" fmla="*/ 2147483647 w 86"/>
                <a:gd name="T1" fmla="*/ 2147483647 h 326"/>
                <a:gd name="T2" fmla="*/ 2147483647 w 86"/>
                <a:gd name="T3" fmla="*/ 2147483647 h 326"/>
                <a:gd name="T4" fmla="*/ 2147483647 w 86"/>
                <a:gd name="T5" fmla="*/ 2147483647 h 326"/>
                <a:gd name="T6" fmla="*/ 2147483647 w 86"/>
                <a:gd name="T7" fmla="*/ 2147483647 h 326"/>
                <a:gd name="T8" fmla="*/ 2147483647 w 86"/>
                <a:gd name="T9" fmla="*/ 2147483647 h 326"/>
                <a:gd name="T10" fmla="*/ 2147483647 w 86"/>
                <a:gd name="T11" fmla="*/ 2147483647 h 326"/>
                <a:gd name="T12" fmla="*/ 2147483647 w 86"/>
                <a:gd name="T13" fmla="*/ 2147483647 h 326"/>
                <a:gd name="T14" fmla="*/ 2147483647 w 86"/>
                <a:gd name="T15" fmla="*/ 2147483647 h 326"/>
                <a:gd name="T16" fmla="*/ 2147483647 w 86"/>
                <a:gd name="T17" fmla="*/ 2147483647 h 326"/>
                <a:gd name="T18" fmla="*/ 2147483647 w 86"/>
                <a:gd name="T19" fmla="*/ 2147483647 h 326"/>
                <a:gd name="T20" fmla="*/ 2147483647 w 86"/>
                <a:gd name="T21" fmla="*/ 2147483647 h 326"/>
                <a:gd name="T22" fmla="*/ 2147483647 w 86"/>
                <a:gd name="T23" fmla="*/ 2147483647 h 326"/>
                <a:gd name="T24" fmla="*/ 2147483647 w 86"/>
                <a:gd name="T25" fmla="*/ 2147483647 h 326"/>
                <a:gd name="T26" fmla="*/ 2147483647 w 86"/>
                <a:gd name="T27" fmla="*/ 2147483647 h 326"/>
                <a:gd name="T28" fmla="*/ 2147483647 w 86"/>
                <a:gd name="T29" fmla="*/ 2147483647 h 326"/>
                <a:gd name="T30" fmla="*/ 2147483647 w 86"/>
                <a:gd name="T31" fmla="*/ 2147483647 h 326"/>
                <a:gd name="T32" fmla="*/ 2147483647 w 86"/>
                <a:gd name="T33" fmla="*/ 2147483647 h 326"/>
                <a:gd name="T34" fmla="*/ 2147483647 w 86"/>
                <a:gd name="T35" fmla="*/ 2147483647 h 326"/>
                <a:gd name="T36" fmla="*/ 2147483647 w 86"/>
                <a:gd name="T37" fmla="*/ 2147483647 h 326"/>
                <a:gd name="T38" fmla="*/ 2147483647 w 86"/>
                <a:gd name="T39" fmla="*/ 2147483647 h 326"/>
                <a:gd name="T40" fmla="*/ 2147483647 w 86"/>
                <a:gd name="T41" fmla="*/ 2147483647 h 326"/>
                <a:gd name="T42" fmla="*/ 2147483647 w 86"/>
                <a:gd name="T43" fmla="*/ 2147483647 h 326"/>
                <a:gd name="T44" fmla="*/ 2147483647 w 86"/>
                <a:gd name="T45" fmla="*/ 2147483647 h 326"/>
                <a:gd name="T46" fmla="*/ 2147483647 w 86"/>
                <a:gd name="T47" fmla="*/ 2147483647 h 326"/>
                <a:gd name="T48" fmla="*/ 2147483647 w 86"/>
                <a:gd name="T49" fmla="*/ 2147483647 h 326"/>
                <a:gd name="T50" fmla="*/ 2147483647 w 86"/>
                <a:gd name="T51" fmla="*/ 2147483647 h 326"/>
                <a:gd name="T52" fmla="*/ 2147483647 w 86"/>
                <a:gd name="T53" fmla="*/ 2147483647 h 326"/>
                <a:gd name="T54" fmla="*/ 0 w 86"/>
                <a:gd name="T55" fmla="*/ 2147483647 h 326"/>
                <a:gd name="T56" fmla="*/ 2147483647 w 86"/>
                <a:gd name="T57" fmla="*/ 2147483647 h 326"/>
                <a:gd name="T58" fmla="*/ 2147483647 w 86"/>
                <a:gd name="T59" fmla="*/ 2147483647 h 326"/>
                <a:gd name="T60" fmla="*/ 2147483647 w 86"/>
                <a:gd name="T61" fmla="*/ 2147483647 h 326"/>
                <a:gd name="T62" fmla="*/ 2147483647 w 86"/>
                <a:gd name="T63" fmla="*/ 2147483647 h 326"/>
                <a:gd name="T64" fmla="*/ 2147483647 w 86"/>
                <a:gd name="T65" fmla="*/ 2147483647 h 326"/>
                <a:gd name="T66" fmla="*/ 2147483647 w 86"/>
                <a:gd name="T67" fmla="*/ 2147483647 h 326"/>
                <a:gd name="T68" fmla="*/ 2147483647 w 86"/>
                <a:gd name="T69" fmla="*/ 2147483647 h 326"/>
                <a:gd name="T70" fmla="*/ 2147483647 w 86"/>
                <a:gd name="T71" fmla="*/ 2147483647 h 326"/>
                <a:gd name="T72" fmla="*/ 2147483647 w 86"/>
                <a:gd name="T73" fmla="*/ 2147483647 h 326"/>
                <a:gd name="T74" fmla="*/ 2147483647 w 86"/>
                <a:gd name="T75" fmla="*/ 2147483647 h 326"/>
                <a:gd name="T76" fmla="*/ 2147483647 w 86"/>
                <a:gd name="T77" fmla="*/ 2147483647 h 326"/>
                <a:gd name="T78" fmla="*/ 2147483647 w 86"/>
                <a:gd name="T79" fmla="*/ 2147483647 h 326"/>
                <a:gd name="T80" fmla="*/ 2147483647 w 86"/>
                <a:gd name="T81" fmla="*/ 2147483647 h 326"/>
                <a:gd name="T82" fmla="*/ 2147483647 w 86"/>
                <a:gd name="T83" fmla="*/ 2147483647 h 326"/>
                <a:gd name="T84" fmla="*/ 2147483647 w 86"/>
                <a:gd name="T85" fmla="*/ 2147483647 h 326"/>
                <a:gd name="T86" fmla="*/ 2147483647 w 86"/>
                <a:gd name="T87" fmla="*/ 2147483647 h 326"/>
                <a:gd name="T88" fmla="*/ 2147483647 w 86"/>
                <a:gd name="T89" fmla="*/ 2147483647 h 326"/>
                <a:gd name="T90" fmla="*/ 2147483647 w 86"/>
                <a:gd name="T91" fmla="*/ 2147483647 h 326"/>
                <a:gd name="T92" fmla="*/ 2147483647 w 86"/>
                <a:gd name="T93" fmla="*/ 2147483647 h 326"/>
                <a:gd name="T94" fmla="*/ 2147483647 w 86"/>
                <a:gd name="T95" fmla="*/ 2147483647 h 326"/>
                <a:gd name="T96" fmla="*/ 2147483647 w 86"/>
                <a:gd name="T97" fmla="*/ 2147483647 h 326"/>
                <a:gd name="T98" fmla="*/ 2147483647 w 86"/>
                <a:gd name="T99" fmla="*/ 2147483647 h 326"/>
                <a:gd name="T100" fmla="*/ 2147483647 w 86"/>
                <a:gd name="T101" fmla="*/ 2147483647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"/>
                <a:gd name="T154" fmla="*/ 0 h 326"/>
                <a:gd name="T155" fmla="*/ 86 w 86"/>
                <a:gd name="T156" fmla="*/ 326 h 3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26" y="102"/>
                    <a:pt x="26" y="168"/>
                  </a:cubicBezTo>
                  <a:cubicBezTo>
                    <a:pt x="26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  <a:moveTo>
                    <a:pt x="38" y="118"/>
                  </a:moveTo>
                  <a:cubicBezTo>
                    <a:pt x="36" y="88"/>
                    <a:pt x="31" y="61"/>
                    <a:pt x="26" y="41"/>
                  </a:cubicBezTo>
                  <a:cubicBezTo>
                    <a:pt x="23" y="33"/>
                    <a:pt x="22" y="15"/>
                    <a:pt x="34" y="12"/>
                  </a:cubicBezTo>
                  <a:cubicBezTo>
                    <a:pt x="37" y="12"/>
                    <a:pt x="40" y="12"/>
                    <a:pt x="44" y="11"/>
                  </a:cubicBezTo>
                  <a:cubicBezTo>
                    <a:pt x="50" y="11"/>
                    <a:pt x="55" y="10"/>
                    <a:pt x="60" y="11"/>
                  </a:cubicBezTo>
                  <a:cubicBezTo>
                    <a:pt x="64" y="11"/>
                    <a:pt x="64" y="15"/>
                    <a:pt x="63" y="17"/>
                  </a:cubicBezTo>
                  <a:cubicBezTo>
                    <a:pt x="51" y="38"/>
                    <a:pt x="44" y="77"/>
                    <a:pt x="41" y="119"/>
                  </a:cubicBezTo>
                  <a:cubicBezTo>
                    <a:pt x="40" y="135"/>
                    <a:pt x="39" y="133"/>
                    <a:pt x="38" y="118"/>
                  </a:cubicBezTo>
                  <a:close/>
                  <a:moveTo>
                    <a:pt x="51" y="309"/>
                  </a:moveTo>
                  <a:cubicBezTo>
                    <a:pt x="49" y="309"/>
                    <a:pt x="47" y="309"/>
                    <a:pt x="45" y="308"/>
                  </a:cubicBezTo>
                  <a:cubicBezTo>
                    <a:pt x="33" y="306"/>
                    <a:pt x="26" y="298"/>
                    <a:pt x="31" y="272"/>
                  </a:cubicBezTo>
                  <a:cubicBezTo>
                    <a:pt x="37" y="243"/>
                    <a:pt x="40" y="206"/>
                    <a:pt x="40" y="171"/>
                  </a:cubicBezTo>
                  <a:cubicBezTo>
                    <a:pt x="40" y="173"/>
                    <a:pt x="40" y="176"/>
                    <a:pt x="40" y="176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42" y="222"/>
                    <a:pt x="42" y="222"/>
                    <a:pt x="42" y="222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2" y="229"/>
                    <a:pt x="42" y="229"/>
                    <a:pt x="42" y="229"/>
                  </a:cubicBezTo>
                  <a:cubicBezTo>
                    <a:pt x="43" y="233"/>
                    <a:pt x="43" y="233"/>
                    <a:pt x="43" y="233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40"/>
                    <a:pt x="43" y="240"/>
                    <a:pt x="43" y="240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7" y="265"/>
                    <a:pt x="47" y="265"/>
                    <a:pt x="47" y="265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48" y="271"/>
                    <a:pt x="48" y="271"/>
                    <a:pt x="48" y="271"/>
                  </a:cubicBezTo>
                  <a:cubicBezTo>
                    <a:pt x="48" y="272"/>
                    <a:pt x="48" y="272"/>
                    <a:pt x="48" y="272"/>
                  </a:cubicBezTo>
                  <a:cubicBezTo>
                    <a:pt x="48" y="273"/>
                    <a:pt x="49" y="277"/>
                    <a:pt x="49" y="277"/>
                  </a:cubicBezTo>
                  <a:cubicBezTo>
                    <a:pt x="51" y="287"/>
                    <a:pt x="54" y="296"/>
                    <a:pt x="56" y="304"/>
                  </a:cubicBezTo>
                  <a:cubicBezTo>
                    <a:pt x="57" y="306"/>
                    <a:pt x="54" y="309"/>
                    <a:pt x="51" y="309"/>
                  </a:cubicBezTo>
                  <a:close/>
                </a:path>
              </a:pathLst>
            </a:custGeom>
            <a:solidFill>
              <a:srgbClr val="FF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3" name="Freeform 2366"/>
            <p:cNvSpPr>
              <a:spLocks/>
            </p:cNvSpPr>
            <p:nvPr/>
          </p:nvSpPr>
          <p:spPr bwMode="auto">
            <a:xfrm>
              <a:off x="4516717" y="3764677"/>
              <a:ext cx="161366" cy="143722"/>
            </a:xfrm>
            <a:custGeom>
              <a:avLst/>
              <a:gdLst>
                <a:gd name="T0" fmla="*/ 0 w 23"/>
                <a:gd name="T1" fmla="*/ 2147483647 h 40"/>
                <a:gd name="T2" fmla="*/ 2147483647 w 23"/>
                <a:gd name="T3" fmla="*/ 2147483647 h 40"/>
                <a:gd name="T4" fmla="*/ 2147483647 w 23"/>
                <a:gd name="T5" fmla="*/ 2147483647 h 40"/>
                <a:gd name="T6" fmla="*/ 2147483647 w 23"/>
                <a:gd name="T7" fmla="*/ 2147483647 h 40"/>
                <a:gd name="T8" fmla="*/ 0 w 23"/>
                <a:gd name="T9" fmla="*/ 2147483647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0"/>
                <a:gd name="T17" fmla="*/ 23 w 23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0">
                  <a:moveTo>
                    <a:pt x="0" y="4"/>
                  </a:moveTo>
                  <a:cubicBezTo>
                    <a:pt x="10" y="3"/>
                    <a:pt x="23" y="0"/>
                    <a:pt x="23" y="6"/>
                  </a:cubicBezTo>
                  <a:cubicBezTo>
                    <a:pt x="23" y="13"/>
                    <a:pt x="13" y="23"/>
                    <a:pt x="10" y="40"/>
                  </a:cubicBezTo>
                  <a:cubicBezTo>
                    <a:pt x="12" y="23"/>
                    <a:pt x="20" y="9"/>
                    <a:pt x="18" y="7"/>
                  </a:cubicBezTo>
                  <a:cubicBezTo>
                    <a:pt x="15" y="3"/>
                    <a:pt x="2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4" name="Freeform 2367"/>
            <p:cNvSpPr>
              <a:spLocks/>
            </p:cNvSpPr>
            <p:nvPr/>
          </p:nvSpPr>
          <p:spPr bwMode="auto">
            <a:xfrm>
              <a:off x="4890250" y="3800985"/>
              <a:ext cx="233085" cy="1101366"/>
            </a:xfrm>
            <a:custGeom>
              <a:avLst/>
              <a:gdLst>
                <a:gd name="T0" fmla="*/ 0 w 33"/>
                <a:gd name="T1" fmla="*/ 0 h 308"/>
                <a:gd name="T2" fmla="*/ 0 w 33"/>
                <a:gd name="T3" fmla="*/ 0 h 308"/>
                <a:gd name="T4" fmla="*/ 2147483647 w 33"/>
                <a:gd name="T5" fmla="*/ 2147483647 h 308"/>
                <a:gd name="T6" fmla="*/ 2147483647 w 33"/>
                <a:gd name="T7" fmla="*/ 2147483647 h 308"/>
                <a:gd name="T8" fmla="*/ 2147483647 w 33"/>
                <a:gd name="T9" fmla="*/ 2147483647 h 308"/>
                <a:gd name="T10" fmla="*/ 2147483647 w 33"/>
                <a:gd name="T11" fmla="*/ 2147483647 h 308"/>
                <a:gd name="T12" fmla="*/ 0 w 33"/>
                <a:gd name="T13" fmla="*/ 0 h 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08"/>
                <a:gd name="T23" fmla="*/ 33 w 33"/>
                <a:gd name="T24" fmla="*/ 308 h 3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0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20"/>
                    <a:pt x="24" y="80"/>
                    <a:pt x="24" y="151"/>
                  </a:cubicBezTo>
                  <a:cubicBezTo>
                    <a:pt x="24" y="219"/>
                    <a:pt x="15" y="276"/>
                    <a:pt x="2" y="299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19" y="299"/>
                    <a:pt x="33" y="232"/>
                    <a:pt x="33" y="151"/>
                  </a:cubicBezTo>
                  <a:cubicBezTo>
                    <a:pt x="33" y="85"/>
                    <a:pt x="26" y="31"/>
                    <a:pt x="0" y="0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5" name="Freeform 2368"/>
            <p:cNvSpPr>
              <a:spLocks/>
            </p:cNvSpPr>
            <p:nvPr/>
          </p:nvSpPr>
          <p:spPr bwMode="auto">
            <a:xfrm>
              <a:off x="4480857" y="4359233"/>
              <a:ext cx="56777" cy="220878"/>
            </a:xfrm>
            <a:custGeom>
              <a:avLst/>
              <a:gdLst>
                <a:gd name="T0" fmla="*/ 0 w 8"/>
                <a:gd name="T1" fmla="*/ 2147483647 h 62"/>
                <a:gd name="T2" fmla="*/ 2147483647 w 8"/>
                <a:gd name="T3" fmla="*/ 2147483647 h 62"/>
                <a:gd name="T4" fmla="*/ 2147483647 w 8"/>
                <a:gd name="T5" fmla="*/ 2147483647 h 62"/>
                <a:gd name="T6" fmla="*/ 2147483647 w 8"/>
                <a:gd name="T7" fmla="*/ 2147483647 h 62"/>
                <a:gd name="T8" fmla="*/ 0 w 8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2"/>
                <a:gd name="T17" fmla="*/ 8 w 8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2">
                  <a:moveTo>
                    <a:pt x="0" y="58"/>
                  </a:moveTo>
                  <a:cubicBezTo>
                    <a:pt x="2" y="49"/>
                    <a:pt x="4" y="55"/>
                    <a:pt x="6" y="58"/>
                  </a:cubicBezTo>
                  <a:cubicBezTo>
                    <a:pt x="8" y="62"/>
                    <a:pt x="7" y="39"/>
                    <a:pt x="7" y="3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6" name="Oval 2369"/>
            <p:cNvSpPr>
              <a:spLocks noChangeArrowheads="1"/>
            </p:cNvSpPr>
            <p:nvPr/>
          </p:nvSpPr>
          <p:spPr bwMode="auto">
            <a:xfrm>
              <a:off x="4600388" y="3776779"/>
              <a:ext cx="457205" cy="1128598"/>
            </a:xfrm>
            <a:prstGeom prst="ellipse">
              <a:avLst/>
            </a:prstGeom>
            <a:solidFill>
              <a:srgbClr val="FFA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7" name="Freeform 2370"/>
            <p:cNvSpPr>
              <a:spLocks/>
            </p:cNvSpPr>
            <p:nvPr/>
          </p:nvSpPr>
          <p:spPr bwMode="auto">
            <a:xfrm>
              <a:off x="4657165" y="3819140"/>
              <a:ext cx="409392" cy="1086237"/>
            </a:xfrm>
            <a:custGeom>
              <a:avLst/>
              <a:gdLst>
                <a:gd name="T0" fmla="*/ 2147483647 w 58"/>
                <a:gd name="T1" fmla="*/ 0 h 304"/>
                <a:gd name="T2" fmla="*/ 2147483647 w 58"/>
                <a:gd name="T3" fmla="*/ 2147483647 h 304"/>
                <a:gd name="T4" fmla="*/ 2147483647 w 58"/>
                <a:gd name="T5" fmla="*/ 2147483647 h 304"/>
                <a:gd name="T6" fmla="*/ 0 w 58"/>
                <a:gd name="T7" fmla="*/ 2147483647 h 304"/>
                <a:gd name="T8" fmla="*/ 2147483647 w 58"/>
                <a:gd name="T9" fmla="*/ 2147483647 h 304"/>
                <a:gd name="T10" fmla="*/ 2147483647 w 58"/>
                <a:gd name="T11" fmla="*/ 2147483647 h 304"/>
                <a:gd name="T12" fmla="*/ 2147483647 w 58"/>
                <a:gd name="T13" fmla="*/ 0 h 3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304"/>
                <a:gd name="T23" fmla="*/ 58 w 58"/>
                <a:gd name="T24" fmla="*/ 304 h 3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304">
                  <a:moveTo>
                    <a:pt x="36" y="0"/>
                  </a:moveTo>
                  <a:cubicBezTo>
                    <a:pt x="42" y="29"/>
                    <a:pt x="46" y="67"/>
                    <a:pt x="46" y="110"/>
                  </a:cubicBezTo>
                  <a:cubicBezTo>
                    <a:pt x="46" y="198"/>
                    <a:pt x="30" y="268"/>
                    <a:pt x="11" y="268"/>
                  </a:cubicBezTo>
                  <a:cubicBezTo>
                    <a:pt x="6" y="268"/>
                    <a:pt x="4" y="264"/>
                    <a:pt x="0" y="256"/>
                  </a:cubicBezTo>
                  <a:cubicBezTo>
                    <a:pt x="6" y="286"/>
                    <a:pt x="12" y="304"/>
                    <a:pt x="22" y="304"/>
                  </a:cubicBezTo>
                  <a:cubicBezTo>
                    <a:pt x="42" y="304"/>
                    <a:pt x="58" y="234"/>
                    <a:pt x="58" y="146"/>
                  </a:cubicBezTo>
                  <a:cubicBezTo>
                    <a:pt x="58" y="81"/>
                    <a:pt x="49" y="24"/>
                    <a:pt x="36" y="0"/>
                  </a:cubicBezTo>
                  <a:close/>
                </a:path>
              </a:pathLst>
            </a:custGeom>
            <a:solidFill>
              <a:srgbClr val="FFA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8" name="Freeform 2371"/>
            <p:cNvSpPr>
              <a:spLocks/>
            </p:cNvSpPr>
            <p:nvPr/>
          </p:nvSpPr>
          <p:spPr bwMode="auto">
            <a:xfrm>
              <a:off x="4704977" y="3800985"/>
              <a:ext cx="361580" cy="1104392"/>
            </a:xfrm>
            <a:custGeom>
              <a:avLst/>
              <a:gdLst>
                <a:gd name="T0" fmla="*/ 2147483647 w 51"/>
                <a:gd name="T1" fmla="*/ 0 h 309"/>
                <a:gd name="T2" fmla="*/ 2147483647 w 51"/>
                <a:gd name="T3" fmla="*/ 2147483647 h 309"/>
                <a:gd name="T4" fmla="*/ 2147483647 w 51"/>
                <a:gd name="T5" fmla="*/ 2147483647 h 309"/>
                <a:gd name="T6" fmla="*/ 0 w 51"/>
                <a:gd name="T7" fmla="*/ 2147483647 h 309"/>
                <a:gd name="T8" fmla="*/ 2147483647 w 51"/>
                <a:gd name="T9" fmla="*/ 2147483647 h 309"/>
                <a:gd name="T10" fmla="*/ 2147483647 w 51"/>
                <a:gd name="T11" fmla="*/ 2147483647 h 309"/>
                <a:gd name="T12" fmla="*/ 2147483647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9" name="Freeform 2372"/>
            <p:cNvSpPr>
              <a:spLocks/>
            </p:cNvSpPr>
            <p:nvPr/>
          </p:nvSpPr>
          <p:spPr bwMode="auto">
            <a:xfrm>
              <a:off x="4621306" y="3782831"/>
              <a:ext cx="254003" cy="1012107"/>
            </a:xfrm>
            <a:custGeom>
              <a:avLst/>
              <a:gdLst>
                <a:gd name="T0" fmla="*/ 2147483647 w 36"/>
                <a:gd name="T1" fmla="*/ 2147483647 h 283"/>
                <a:gd name="T2" fmla="*/ 2147483647 w 36"/>
                <a:gd name="T3" fmla="*/ 2147483647 h 283"/>
                <a:gd name="T4" fmla="*/ 2147483647 w 36"/>
                <a:gd name="T5" fmla="*/ 2147483647 h 283"/>
                <a:gd name="T6" fmla="*/ 2147483647 w 36"/>
                <a:gd name="T7" fmla="*/ 2147483647 h 283"/>
                <a:gd name="T8" fmla="*/ 2147483647 w 36"/>
                <a:gd name="T9" fmla="*/ 0 h 283"/>
                <a:gd name="T10" fmla="*/ 0 w 36"/>
                <a:gd name="T11" fmla="*/ 2147483647 h 283"/>
                <a:gd name="T12" fmla="*/ 2147483647 w 36"/>
                <a:gd name="T13" fmla="*/ 2147483647 h 283"/>
                <a:gd name="T14" fmla="*/ 2147483647 w 36"/>
                <a:gd name="T15" fmla="*/ 2147483647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83"/>
                <a:gd name="T26" fmla="*/ 36 w 36"/>
                <a:gd name="T27" fmla="*/ 283 h 2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83">
                  <a:moveTo>
                    <a:pt x="9" y="260"/>
                  </a:moveTo>
                  <a:cubicBezTo>
                    <a:pt x="5" y="232"/>
                    <a:pt x="7" y="195"/>
                    <a:pt x="7" y="155"/>
                  </a:cubicBezTo>
                  <a:cubicBezTo>
                    <a:pt x="7" y="75"/>
                    <a:pt x="13" y="1"/>
                    <a:pt x="31" y="1"/>
                  </a:cubicBezTo>
                  <a:cubicBezTo>
                    <a:pt x="32" y="1"/>
                    <a:pt x="36" y="5"/>
                    <a:pt x="36" y="5"/>
                  </a:cubicBezTo>
                  <a:cubicBezTo>
                    <a:pt x="33" y="2"/>
                    <a:pt x="32" y="0"/>
                    <a:pt x="29" y="0"/>
                  </a:cubicBezTo>
                  <a:cubicBezTo>
                    <a:pt x="11" y="0"/>
                    <a:pt x="0" y="70"/>
                    <a:pt x="0" y="150"/>
                  </a:cubicBezTo>
                  <a:cubicBezTo>
                    <a:pt x="0" y="195"/>
                    <a:pt x="3" y="235"/>
                    <a:pt x="9" y="263"/>
                  </a:cubicBezTo>
                  <a:cubicBezTo>
                    <a:pt x="13" y="283"/>
                    <a:pt x="12" y="278"/>
                    <a:pt x="9" y="2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0" name="Freeform 2373"/>
            <p:cNvSpPr>
              <a:spLocks/>
            </p:cNvSpPr>
            <p:nvPr/>
          </p:nvSpPr>
          <p:spPr bwMode="auto">
            <a:xfrm>
              <a:off x="4217890" y="4873607"/>
              <a:ext cx="573747" cy="31770"/>
            </a:xfrm>
            <a:custGeom>
              <a:avLst/>
              <a:gdLst>
                <a:gd name="T0" fmla="*/ 0 w 81"/>
                <a:gd name="T1" fmla="*/ 2147483647 h 9"/>
                <a:gd name="T2" fmla="*/ 0 w 81"/>
                <a:gd name="T3" fmla="*/ 2147483647 h 9"/>
                <a:gd name="T4" fmla="*/ 2147483647 w 81"/>
                <a:gd name="T5" fmla="*/ 0 h 9"/>
                <a:gd name="T6" fmla="*/ 2147483647 w 81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9"/>
                <a:gd name="T14" fmla="*/ 81 w 8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9"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0" y="3"/>
                    <a:pt x="24" y="0"/>
                    <a:pt x="40" y="0"/>
                  </a:cubicBezTo>
                  <a:cubicBezTo>
                    <a:pt x="56" y="0"/>
                    <a:pt x="70" y="4"/>
                    <a:pt x="81" y="9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1" name="Freeform 2374"/>
            <p:cNvSpPr>
              <a:spLocks/>
            </p:cNvSpPr>
            <p:nvPr/>
          </p:nvSpPr>
          <p:spPr bwMode="auto">
            <a:xfrm>
              <a:off x="4283632" y="3740471"/>
              <a:ext cx="528923" cy="68079"/>
            </a:xfrm>
            <a:custGeom>
              <a:avLst/>
              <a:gdLst>
                <a:gd name="T0" fmla="*/ 2147483647 w 75"/>
                <a:gd name="T1" fmla="*/ 2147483647 h 19"/>
                <a:gd name="T2" fmla="*/ 2147483647 w 75"/>
                <a:gd name="T3" fmla="*/ 2147483647 h 19"/>
                <a:gd name="T4" fmla="*/ 0 w 75"/>
                <a:gd name="T5" fmla="*/ 2147483647 h 19"/>
                <a:gd name="T6" fmla="*/ 0 60000 65536"/>
                <a:gd name="T7" fmla="*/ 0 60000 65536"/>
                <a:gd name="T8" fmla="*/ 0 60000 65536"/>
                <a:gd name="T9" fmla="*/ 0 w 75"/>
                <a:gd name="T10" fmla="*/ 0 h 19"/>
                <a:gd name="T11" fmla="*/ 75 w 7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" h="19">
                  <a:moveTo>
                    <a:pt x="68" y="12"/>
                  </a:moveTo>
                  <a:cubicBezTo>
                    <a:pt x="75" y="4"/>
                    <a:pt x="49" y="0"/>
                    <a:pt x="34" y="2"/>
                  </a:cubicBezTo>
                  <a:cubicBezTo>
                    <a:pt x="12" y="4"/>
                    <a:pt x="2" y="1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2" name="Oval 2375"/>
            <p:cNvSpPr>
              <a:spLocks noChangeArrowheads="1"/>
            </p:cNvSpPr>
            <p:nvPr/>
          </p:nvSpPr>
          <p:spPr bwMode="auto">
            <a:xfrm>
              <a:off x="4600388" y="3776779"/>
              <a:ext cx="457205" cy="1128598"/>
            </a:xfrm>
            <a:prstGeom prst="ellipse">
              <a:avLst/>
            </a:pr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3" name="Oval 2376"/>
            <p:cNvSpPr>
              <a:spLocks noChangeArrowheads="1"/>
            </p:cNvSpPr>
            <p:nvPr/>
          </p:nvSpPr>
          <p:spPr bwMode="auto">
            <a:xfrm>
              <a:off x="3936993" y="3776779"/>
              <a:ext cx="457205" cy="1128598"/>
            </a:xfrm>
            <a:prstGeom prst="ellipse">
              <a:avLst/>
            </a:pr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4" name="Freeform 2377"/>
            <p:cNvSpPr>
              <a:spLocks/>
            </p:cNvSpPr>
            <p:nvPr/>
          </p:nvSpPr>
          <p:spPr bwMode="auto">
            <a:xfrm>
              <a:off x="4128242" y="3714752"/>
              <a:ext cx="1078764" cy="1190625"/>
            </a:xfrm>
            <a:custGeom>
              <a:avLst/>
              <a:gdLst>
                <a:gd name="T0" fmla="*/ 2147483647 w 153"/>
                <a:gd name="T1" fmla="*/ 2147483647 h 333"/>
                <a:gd name="T2" fmla="*/ 2147483647 w 153"/>
                <a:gd name="T3" fmla="*/ 2147483647 h 333"/>
                <a:gd name="T4" fmla="*/ 2147483647 w 153"/>
                <a:gd name="T5" fmla="*/ 2147483647 h 333"/>
                <a:gd name="T6" fmla="*/ 2147483647 w 153"/>
                <a:gd name="T7" fmla="*/ 2147483647 h 333"/>
                <a:gd name="T8" fmla="*/ 2147483647 w 153"/>
                <a:gd name="T9" fmla="*/ 2147483647 h 333"/>
                <a:gd name="T10" fmla="*/ 2147483647 w 153"/>
                <a:gd name="T11" fmla="*/ 2147483647 h 333"/>
                <a:gd name="T12" fmla="*/ 2147483647 w 153"/>
                <a:gd name="T13" fmla="*/ 2147483647 h 333"/>
                <a:gd name="T14" fmla="*/ 2147483647 w 153"/>
                <a:gd name="T15" fmla="*/ 2147483647 h 333"/>
                <a:gd name="T16" fmla="*/ 2147483647 w 153"/>
                <a:gd name="T17" fmla="*/ 2147483647 h 333"/>
                <a:gd name="T18" fmla="*/ 2147483647 w 153"/>
                <a:gd name="T19" fmla="*/ 2147483647 h 333"/>
                <a:gd name="T20" fmla="*/ 2147483647 w 153"/>
                <a:gd name="T21" fmla="*/ 2147483647 h 333"/>
                <a:gd name="T22" fmla="*/ 2147483647 w 153"/>
                <a:gd name="T23" fmla="*/ 2147483647 h 333"/>
                <a:gd name="T24" fmla="*/ 2147483647 w 153"/>
                <a:gd name="T25" fmla="*/ 2147483647 h 333"/>
                <a:gd name="T26" fmla="*/ 2147483647 w 153"/>
                <a:gd name="T27" fmla="*/ 2147483647 h 333"/>
                <a:gd name="T28" fmla="*/ 2147483647 w 153"/>
                <a:gd name="T29" fmla="*/ 2147483647 h 333"/>
                <a:gd name="T30" fmla="*/ 2147483647 w 153"/>
                <a:gd name="T31" fmla="*/ 2147483647 h 333"/>
                <a:gd name="T32" fmla="*/ 2147483647 w 153"/>
                <a:gd name="T33" fmla="*/ 2147483647 h 333"/>
                <a:gd name="T34" fmla="*/ 2147483647 w 153"/>
                <a:gd name="T35" fmla="*/ 2147483647 h 333"/>
                <a:gd name="T36" fmla="*/ 2147483647 w 153"/>
                <a:gd name="T37" fmla="*/ 2147483647 h 333"/>
                <a:gd name="T38" fmla="*/ 2147483647 w 153"/>
                <a:gd name="T39" fmla="*/ 2147483647 h 333"/>
                <a:gd name="T40" fmla="*/ 2147483647 w 153"/>
                <a:gd name="T41" fmla="*/ 2147483647 h 333"/>
                <a:gd name="T42" fmla="*/ 2147483647 w 153"/>
                <a:gd name="T43" fmla="*/ 2147483647 h 333"/>
                <a:gd name="T44" fmla="*/ 2147483647 w 153"/>
                <a:gd name="T45" fmla="*/ 2147483647 h 333"/>
                <a:gd name="T46" fmla="*/ 2147483647 w 153"/>
                <a:gd name="T47" fmla="*/ 2147483647 h 333"/>
                <a:gd name="T48" fmla="*/ 2147483647 w 153"/>
                <a:gd name="T49" fmla="*/ 2147483647 h 333"/>
                <a:gd name="T50" fmla="*/ 2147483647 w 153"/>
                <a:gd name="T51" fmla="*/ 2147483647 h 333"/>
                <a:gd name="T52" fmla="*/ 2147483647 w 153"/>
                <a:gd name="T53" fmla="*/ 2147483647 h 333"/>
                <a:gd name="T54" fmla="*/ 2147483647 w 153"/>
                <a:gd name="T55" fmla="*/ 2147483647 h 333"/>
                <a:gd name="T56" fmla="*/ 2147483647 w 153"/>
                <a:gd name="T57" fmla="*/ 2147483647 h 333"/>
                <a:gd name="T58" fmla="*/ 2147483647 w 153"/>
                <a:gd name="T59" fmla="*/ 2147483647 h 333"/>
                <a:gd name="T60" fmla="*/ 2147483647 w 153"/>
                <a:gd name="T61" fmla="*/ 2147483647 h 333"/>
                <a:gd name="T62" fmla="*/ 2147483647 w 153"/>
                <a:gd name="T63" fmla="*/ 2147483647 h 333"/>
                <a:gd name="T64" fmla="*/ 2147483647 w 153"/>
                <a:gd name="T65" fmla="*/ 2147483647 h 333"/>
                <a:gd name="T66" fmla="*/ 2147483647 w 153"/>
                <a:gd name="T67" fmla="*/ 2147483647 h 333"/>
                <a:gd name="T68" fmla="*/ 2147483647 w 153"/>
                <a:gd name="T69" fmla="*/ 0 h 3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3"/>
                <a:gd name="T106" fmla="*/ 0 h 333"/>
                <a:gd name="T107" fmla="*/ 153 w 153"/>
                <a:gd name="T108" fmla="*/ 333 h 3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3" h="333">
                  <a:moveTo>
                    <a:pt x="97" y="17"/>
                  </a:moveTo>
                  <a:cubicBezTo>
                    <a:pt x="117" y="17"/>
                    <a:pt x="132" y="88"/>
                    <a:pt x="132" y="175"/>
                  </a:cubicBezTo>
                  <a:cubicBezTo>
                    <a:pt x="132" y="178"/>
                    <a:pt x="132" y="181"/>
                    <a:pt x="132" y="183"/>
                  </a:cubicBezTo>
                  <a:cubicBezTo>
                    <a:pt x="132" y="184"/>
                    <a:pt x="132" y="185"/>
                    <a:pt x="132" y="186"/>
                  </a:cubicBezTo>
                  <a:cubicBezTo>
                    <a:pt x="132" y="188"/>
                    <a:pt x="132" y="189"/>
                    <a:pt x="132" y="191"/>
                  </a:cubicBezTo>
                  <a:cubicBezTo>
                    <a:pt x="132" y="192"/>
                    <a:pt x="132" y="193"/>
                    <a:pt x="132" y="194"/>
                  </a:cubicBezTo>
                  <a:cubicBezTo>
                    <a:pt x="132" y="196"/>
                    <a:pt x="132" y="197"/>
                    <a:pt x="132" y="199"/>
                  </a:cubicBezTo>
                  <a:cubicBezTo>
                    <a:pt x="132" y="200"/>
                    <a:pt x="132" y="201"/>
                    <a:pt x="132" y="202"/>
                  </a:cubicBezTo>
                  <a:cubicBezTo>
                    <a:pt x="132" y="204"/>
                    <a:pt x="132" y="205"/>
                    <a:pt x="132" y="207"/>
                  </a:cubicBezTo>
                  <a:cubicBezTo>
                    <a:pt x="132" y="208"/>
                    <a:pt x="132" y="209"/>
                    <a:pt x="132" y="210"/>
                  </a:cubicBezTo>
                  <a:cubicBezTo>
                    <a:pt x="132" y="211"/>
                    <a:pt x="131" y="213"/>
                    <a:pt x="131" y="214"/>
                  </a:cubicBezTo>
                  <a:cubicBezTo>
                    <a:pt x="131" y="215"/>
                    <a:pt x="131" y="216"/>
                    <a:pt x="131" y="218"/>
                  </a:cubicBezTo>
                  <a:cubicBezTo>
                    <a:pt x="131" y="219"/>
                    <a:pt x="131" y="220"/>
                    <a:pt x="131" y="222"/>
                  </a:cubicBezTo>
                  <a:cubicBezTo>
                    <a:pt x="131" y="223"/>
                    <a:pt x="131" y="224"/>
                    <a:pt x="131" y="225"/>
                  </a:cubicBezTo>
                  <a:cubicBezTo>
                    <a:pt x="131" y="226"/>
                    <a:pt x="130" y="228"/>
                    <a:pt x="130" y="229"/>
                  </a:cubicBezTo>
                  <a:cubicBezTo>
                    <a:pt x="130" y="230"/>
                    <a:pt x="130" y="231"/>
                    <a:pt x="130" y="232"/>
                  </a:cubicBezTo>
                  <a:cubicBezTo>
                    <a:pt x="130" y="233"/>
                    <a:pt x="130" y="235"/>
                    <a:pt x="130" y="236"/>
                  </a:cubicBezTo>
                  <a:cubicBezTo>
                    <a:pt x="130" y="237"/>
                    <a:pt x="130" y="238"/>
                    <a:pt x="129" y="239"/>
                  </a:cubicBezTo>
                  <a:cubicBezTo>
                    <a:pt x="129" y="240"/>
                    <a:pt x="129" y="242"/>
                    <a:pt x="129" y="243"/>
                  </a:cubicBezTo>
                  <a:cubicBezTo>
                    <a:pt x="129" y="244"/>
                    <a:pt x="129" y="245"/>
                    <a:pt x="129" y="246"/>
                  </a:cubicBezTo>
                  <a:cubicBezTo>
                    <a:pt x="129" y="247"/>
                    <a:pt x="128" y="248"/>
                    <a:pt x="128" y="250"/>
                  </a:cubicBezTo>
                  <a:cubicBezTo>
                    <a:pt x="128" y="251"/>
                    <a:pt x="128" y="252"/>
                    <a:pt x="128" y="253"/>
                  </a:cubicBezTo>
                  <a:cubicBezTo>
                    <a:pt x="128" y="254"/>
                    <a:pt x="128" y="255"/>
                    <a:pt x="127" y="256"/>
                  </a:cubicBezTo>
                  <a:cubicBezTo>
                    <a:pt x="127" y="257"/>
                    <a:pt x="127" y="258"/>
                    <a:pt x="127" y="259"/>
                  </a:cubicBezTo>
                  <a:cubicBezTo>
                    <a:pt x="127" y="260"/>
                    <a:pt x="127" y="261"/>
                    <a:pt x="127" y="263"/>
                  </a:cubicBezTo>
                  <a:cubicBezTo>
                    <a:pt x="126" y="264"/>
                    <a:pt x="126" y="265"/>
                    <a:pt x="126" y="266"/>
                  </a:cubicBezTo>
                  <a:cubicBezTo>
                    <a:pt x="126" y="267"/>
                    <a:pt x="126" y="268"/>
                    <a:pt x="126" y="269"/>
                  </a:cubicBezTo>
                  <a:cubicBezTo>
                    <a:pt x="125" y="270"/>
                    <a:pt x="125" y="271"/>
                    <a:pt x="125" y="272"/>
                  </a:cubicBezTo>
                  <a:cubicBezTo>
                    <a:pt x="125" y="273"/>
                    <a:pt x="125" y="274"/>
                    <a:pt x="125" y="275"/>
                  </a:cubicBezTo>
                  <a:cubicBezTo>
                    <a:pt x="124" y="276"/>
                    <a:pt x="124" y="277"/>
                    <a:pt x="124" y="277"/>
                  </a:cubicBezTo>
                  <a:cubicBezTo>
                    <a:pt x="124" y="278"/>
                    <a:pt x="124" y="279"/>
                    <a:pt x="124" y="280"/>
                  </a:cubicBezTo>
                  <a:cubicBezTo>
                    <a:pt x="123" y="281"/>
                    <a:pt x="123" y="282"/>
                    <a:pt x="123" y="283"/>
                  </a:cubicBezTo>
                  <a:cubicBezTo>
                    <a:pt x="123" y="284"/>
                    <a:pt x="123" y="285"/>
                    <a:pt x="122" y="286"/>
                  </a:cubicBezTo>
                  <a:cubicBezTo>
                    <a:pt x="122" y="287"/>
                    <a:pt x="122" y="288"/>
                    <a:pt x="122" y="288"/>
                  </a:cubicBezTo>
                  <a:cubicBezTo>
                    <a:pt x="122" y="289"/>
                    <a:pt x="121" y="290"/>
                    <a:pt x="121" y="291"/>
                  </a:cubicBezTo>
                  <a:cubicBezTo>
                    <a:pt x="121" y="292"/>
                    <a:pt x="121" y="293"/>
                    <a:pt x="121" y="294"/>
                  </a:cubicBezTo>
                  <a:cubicBezTo>
                    <a:pt x="120" y="294"/>
                    <a:pt x="120" y="295"/>
                    <a:pt x="120" y="296"/>
                  </a:cubicBezTo>
                  <a:cubicBezTo>
                    <a:pt x="120" y="297"/>
                    <a:pt x="119" y="298"/>
                    <a:pt x="119" y="298"/>
                  </a:cubicBezTo>
                  <a:cubicBezTo>
                    <a:pt x="119" y="299"/>
                    <a:pt x="119" y="300"/>
                    <a:pt x="119" y="301"/>
                  </a:cubicBezTo>
                  <a:cubicBezTo>
                    <a:pt x="118" y="301"/>
                    <a:pt x="118" y="302"/>
                    <a:pt x="118" y="303"/>
                  </a:cubicBezTo>
                  <a:cubicBezTo>
                    <a:pt x="118" y="304"/>
                    <a:pt x="117" y="304"/>
                    <a:pt x="117" y="305"/>
                  </a:cubicBezTo>
                  <a:cubicBezTo>
                    <a:pt x="117" y="306"/>
                    <a:pt x="117" y="307"/>
                    <a:pt x="117" y="307"/>
                  </a:cubicBezTo>
                  <a:cubicBezTo>
                    <a:pt x="116" y="308"/>
                    <a:pt x="116" y="309"/>
                    <a:pt x="116" y="309"/>
                  </a:cubicBezTo>
                  <a:cubicBezTo>
                    <a:pt x="116" y="310"/>
                    <a:pt x="115" y="311"/>
                    <a:pt x="115" y="311"/>
                  </a:cubicBezTo>
                  <a:cubicBezTo>
                    <a:pt x="115" y="312"/>
                    <a:pt x="115" y="312"/>
                    <a:pt x="114" y="313"/>
                  </a:cubicBezTo>
                  <a:cubicBezTo>
                    <a:pt x="114" y="314"/>
                    <a:pt x="114" y="314"/>
                    <a:pt x="114" y="315"/>
                  </a:cubicBezTo>
                  <a:cubicBezTo>
                    <a:pt x="113" y="316"/>
                    <a:pt x="113" y="316"/>
                    <a:pt x="113" y="317"/>
                  </a:cubicBezTo>
                  <a:cubicBezTo>
                    <a:pt x="112" y="318"/>
                    <a:pt x="112" y="318"/>
                    <a:pt x="112" y="318"/>
                  </a:cubicBezTo>
                  <a:cubicBezTo>
                    <a:pt x="112" y="319"/>
                    <a:pt x="112" y="319"/>
                    <a:pt x="111" y="320"/>
                  </a:cubicBezTo>
                  <a:cubicBezTo>
                    <a:pt x="111" y="321"/>
                    <a:pt x="111" y="321"/>
                    <a:pt x="111" y="321"/>
                  </a:cubicBezTo>
                  <a:cubicBezTo>
                    <a:pt x="110" y="322"/>
                    <a:pt x="110" y="322"/>
                    <a:pt x="110" y="323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09" y="325"/>
                    <a:pt x="109" y="325"/>
                    <a:pt x="108" y="325"/>
                  </a:cubicBezTo>
                  <a:cubicBezTo>
                    <a:pt x="108" y="326"/>
                    <a:pt x="108" y="326"/>
                    <a:pt x="107" y="327"/>
                  </a:cubicBezTo>
                  <a:cubicBezTo>
                    <a:pt x="107" y="327"/>
                    <a:pt x="107" y="327"/>
                    <a:pt x="107" y="327"/>
                  </a:cubicBezTo>
                  <a:cubicBezTo>
                    <a:pt x="106" y="328"/>
                    <a:pt x="106" y="328"/>
                    <a:pt x="106" y="329"/>
                  </a:cubicBezTo>
                  <a:cubicBezTo>
                    <a:pt x="105" y="329"/>
                    <a:pt x="105" y="329"/>
                    <a:pt x="105" y="329"/>
                  </a:cubicBezTo>
                  <a:cubicBezTo>
                    <a:pt x="105" y="330"/>
                    <a:pt x="104" y="330"/>
                    <a:pt x="104" y="330"/>
                  </a:cubicBezTo>
                  <a:cubicBezTo>
                    <a:pt x="104" y="331"/>
                    <a:pt x="104" y="331"/>
                    <a:pt x="103" y="331"/>
                  </a:cubicBezTo>
                  <a:cubicBezTo>
                    <a:pt x="103" y="331"/>
                    <a:pt x="103" y="331"/>
                    <a:pt x="102" y="332"/>
                  </a:cubicBezTo>
                  <a:cubicBezTo>
                    <a:pt x="102" y="332"/>
                    <a:pt x="102" y="332"/>
                    <a:pt x="102" y="332"/>
                  </a:cubicBezTo>
                  <a:cubicBezTo>
                    <a:pt x="101" y="332"/>
                    <a:pt x="101" y="333"/>
                    <a:pt x="101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grpSp>
          <p:nvGrpSpPr>
            <p:cNvPr id="919" name="Groupe 386"/>
            <p:cNvGrpSpPr>
              <a:grpSpLocks/>
            </p:cNvGrpSpPr>
            <p:nvPr/>
          </p:nvGrpSpPr>
          <p:grpSpPr bwMode="auto">
            <a:xfrm>
              <a:off x="4229843" y="3714752"/>
              <a:ext cx="657419" cy="1190625"/>
              <a:chOff x="2352567" y="3500438"/>
              <a:chExt cx="657419" cy="1190625"/>
            </a:xfrm>
          </p:grpSpPr>
          <p:sp>
            <p:nvSpPr>
              <p:cNvPr id="914" name="Freeform 2364"/>
              <p:cNvSpPr>
                <a:spLocks/>
              </p:cNvSpPr>
              <p:nvPr/>
            </p:nvSpPr>
            <p:spPr bwMode="auto">
              <a:xfrm>
                <a:off x="2352798" y="3526860"/>
                <a:ext cx="606798" cy="1164203"/>
              </a:xfrm>
              <a:custGeom>
                <a:avLst/>
                <a:gdLst>
                  <a:gd name="T0" fmla="*/ 1036 w 86"/>
                  <a:gd name="T1" fmla="*/ 4285 h 326"/>
                  <a:gd name="T2" fmla="*/ 1024 w 86"/>
                  <a:gd name="T3" fmla="*/ 4268 h 326"/>
                  <a:gd name="T4" fmla="*/ 1024 w 86"/>
                  <a:gd name="T5" fmla="*/ 4268 h 326"/>
                  <a:gd name="T6" fmla="*/ 998 w 86"/>
                  <a:gd name="T7" fmla="*/ 4244 h 326"/>
                  <a:gd name="T8" fmla="*/ 998 w 86"/>
                  <a:gd name="T9" fmla="*/ 4244 h 326"/>
                  <a:gd name="T10" fmla="*/ 975 w 86"/>
                  <a:gd name="T11" fmla="*/ 4218 h 326"/>
                  <a:gd name="T12" fmla="*/ 975 w 86"/>
                  <a:gd name="T13" fmla="*/ 4218 h 326"/>
                  <a:gd name="T14" fmla="*/ 958 w 86"/>
                  <a:gd name="T15" fmla="*/ 4190 h 326"/>
                  <a:gd name="T16" fmla="*/ 958 w 86"/>
                  <a:gd name="T17" fmla="*/ 4190 h 326"/>
                  <a:gd name="T18" fmla="*/ 937 w 86"/>
                  <a:gd name="T19" fmla="*/ 4162 h 326"/>
                  <a:gd name="T20" fmla="*/ 937 w 86"/>
                  <a:gd name="T21" fmla="*/ 4162 h 326"/>
                  <a:gd name="T22" fmla="*/ 918 w 86"/>
                  <a:gd name="T23" fmla="*/ 4122 h 326"/>
                  <a:gd name="T24" fmla="*/ 918 w 86"/>
                  <a:gd name="T25" fmla="*/ 4122 h 326"/>
                  <a:gd name="T26" fmla="*/ 897 w 86"/>
                  <a:gd name="T27" fmla="*/ 4084 h 326"/>
                  <a:gd name="T28" fmla="*/ 897 w 86"/>
                  <a:gd name="T29" fmla="*/ 4084 h 326"/>
                  <a:gd name="T30" fmla="*/ 880 w 86"/>
                  <a:gd name="T31" fmla="*/ 4034 h 326"/>
                  <a:gd name="T32" fmla="*/ 880 w 86"/>
                  <a:gd name="T33" fmla="*/ 4034 h 326"/>
                  <a:gd name="T34" fmla="*/ 869 w 86"/>
                  <a:gd name="T35" fmla="*/ 3626 h 326"/>
                  <a:gd name="T36" fmla="*/ 869 w 86"/>
                  <a:gd name="T37" fmla="*/ 3626 h 326"/>
                  <a:gd name="T38" fmla="*/ 852 w 86"/>
                  <a:gd name="T39" fmla="*/ 3571 h 326"/>
                  <a:gd name="T40" fmla="*/ 852 w 86"/>
                  <a:gd name="T41" fmla="*/ 3559 h 326"/>
                  <a:gd name="T42" fmla="*/ 840 w 86"/>
                  <a:gd name="T43" fmla="*/ 3503 h 326"/>
                  <a:gd name="T44" fmla="*/ 840 w 86"/>
                  <a:gd name="T45" fmla="*/ 3482 h 326"/>
                  <a:gd name="T46" fmla="*/ 831 w 86"/>
                  <a:gd name="T47" fmla="*/ 3425 h 326"/>
                  <a:gd name="T48" fmla="*/ 831 w 86"/>
                  <a:gd name="T49" fmla="*/ 3397 h 326"/>
                  <a:gd name="T50" fmla="*/ 814 w 86"/>
                  <a:gd name="T51" fmla="*/ 3347 h 326"/>
                  <a:gd name="T52" fmla="*/ 814 w 86"/>
                  <a:gd name="T53" fmla="*/ 3319 h 326"/>
                  <a:gd name="T54" fmla="*/ 803 w 86"/>
                  <a:gd name="T55" fmla="*/ 3269 h 326"/>
                  <a:gd name="T56" fmla="*/ 803 w 86"/>
                  <a:gd name="T57" fmla="*/ 3231 h 326"/>
                  <a:gd name="T58" fmla="*/ 803 w 86"/>
                  <a:gd name="T59" fmla="*/ 3191 h 326"/>
                  <a:gd name="T60" fmla="*/ 791 w 86"/>
                  <a:gd name="T61" fmla="*/ 3153 h 326"/>
                  <a:gd name="T62" fmla="*/ 791 w 86"/>
                  <a:gd name="T63" fmla="*/ 3097 h 326"/>
                  <a:gd name="T64" fmla="*/ 791 w 86"/>
                  <a:gd name="T65" fmla="*/ 3056 h 326"/>
                  <a:gd name="T66" fmla="*/ 774 w 86"/>
                  <a:gd name="T67" fmla="*/ 3007 h 326"/>
                  <a:gd name="T68" fmla="*/ 774 w 86"/>
                  <a:gd name="T69" fmla="*/ 2962 h 326"/>
                  <a:gd name="T70" fmla="*/ 774 w 86"/>
                  <a:gd name="T71" fmla="*/ 2912 h 326"/>
                  <a:gd name="T72" fmla="*/ 762 w 86"/>
                  <a:gd name="T73" fmla="*/ 2872 h 326"/>
                  <a:gd name="T74" fmla="*/ 762 w 86"/>
                  <a:gd name="T75" fmla="*/ 2818 h 326"/>
                  <a:gd name="T76" fmla="*/ 762 w 86"/>
                  <a:gd name="T77" fmla="*/ 2768 h 326"/>
                  <a:gd name="T78" fmla="*/ 762 w 86"/>
                  <a:gd name="T79" fmla="*/ 2728 h 326"/>
                  <a:gd name="T80" fmla="*/ 753 w 86"/>
                  <a:gd name="T81" fmla="*/ 2671 h 326"/>
                  <a:gd name="T82" fmla="*/ 753 w 86"/>
                  <a:gd name="T83" fmla="*/ 2622 h 326"/>
                  <a:gd name="T84" fmla="*/ 753 w 86"/>
                  <a:gd name="T85" fmla="*/ 2572 h 326"/>
                  <a:gd name="T86" fmla="*/ 753 w 86"/>
                  <a:gd name="T87" fmla="*/ 2527 h 326"/>
                  <a:gd name="T88" fmla="*/ 753 w 86"/>
                  <a:gd name="T89" fmla="*/ 2466 h 326"/>
                  <a:gd name="T90" fmla="*/ 753 w 86"/>
                  <a:gd name="T91" fmla="*/ 2426 h 326"/>
                  <a:gd name="T92" fmla="*/ 753 w 86"/>
                  <a:gd name="T93" fmla="*/ 2360 h 326"/>
                  <a:gd name="T94" fmla="*/ 753 w 86"/>
                  <a:gd name="T95" fmla="*/ 2322 h 326"/>
                  <a:gd name="T96" fmla="*/ 753 w 86"/>
                  <a:gd name="T97" fmla="*/ 2216 h 326"/>
                  <a:gd name="T98" fmla="*/ 998 w 86"/>
                  <a:gd name="T99" fmla="*/ 184 h 326"/>
                  <a:gd name="T100" fmla="*/ 998 w 86"/>
                  <a:gd name="T101" fmla="*/ 172 h 326"/>
                  <a:gd name="T102" fmla="*/ 562 w 86"/>
                  <a:gd name="T103" fmla="*/ 28 h 326"/>
                  <a:gd name="T104" fmla="*/ 118 w 86"/>
                  <a:gd name="T105" fmla="*/ 279 h 326"/>
                  <a:gd name="T106" fmla="*/ 118 w 86"/>
                  <a:gd name="T107" fmla="*/ 291 h 326"/>
                  <a:gd name="T108" fmla="*/ 406 w 86"/>
                  <a:gd name="T109" fmla="*/ 2216 h 326"/>
                  <a:gd name="T110" fmla="*/ 0 w 86"/>
                  <a:gd name="T111" fmla="*/ 4285 h 326"/>
                  <a:gd name="T112" fmla="*/ 0 w 86"/>
                  <a:gd name="T113" fmla="*/ 4296 h 326"/>
                  <a:gd name="T114" fmla="*/ 524 w 86"/>
                  <a:gd name="T115" fmla="*/ 4178 h 326"/>
                  <a:gd name="T116" fmla="*/ 1065 w 86"/>
                  <a:gd name="T117" fmla="*/ 4296 h 326"/>
                  <a:gd name="T118" fmla="*/ 1065 w 86"/>
                  <a:gd name="T119" fmla="*/ 4296 h 326"/>
                  <a:gd name="T120" fmla="*/ 1036 w 86"/>
                  <a:gd name="T121" fmla="*/ 4285 h 326"/>
                  <a:gd name="T122" fmla="*/ 1036 w 86"/>
                  <a:gd name="T123" fmla="*/ 4285 h 3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6"/>
                  <a:gd name="T187" fmla="*/ 0 h 326"/>
                  <a:gd name="T188" fmla="*/ 86 w 86"/>
                  <a:gd name="T189" fmla="*/ 326 h 3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6" h="326">
                    <a:moveTo>
                      <a:pt x="79" y="325"/>
                    </a:moveTo>
                    <a:cubicBezTo>
                      <a:pt x="78" y="324"/>
                      <a:pt x="78" y="324"/>
                      <a:pt x="78" y="324"/>
                    </a:cubicBezTo>
                    <a:cubicBezTo>
                      <a:pt x="78" y="324"/>
                      <a:pt x="78" y="324"/>
                      <a:pt x="78" y="324"/>
                    </a:cubicBezTo>
                    <a:cubicBezTo>
                      <a:pt x="77" y="323"/>
                      <a:pt x="76" y="323"/>
                      <a:pt x="76" y="322"/>
                    </a:cubicBezTo>
                    <a:cubicBezTo>
                      <a:pt x="76" y="322"/>
                      <a:pt x="76" y="322"/>
                      <a:pt x="76" y="322"/>
                    </a:cubicBezTo>
                    <a:cubicBezTo>
                      <a:pt x="75" y="322"/>
                      <a:pt x="75" y="321"/>
                      <a:pt x="74" y="320"/>
                    </a:cubicBezTo>
                    <a:cubicBezTo>
                      <a:pt x="74" y="320"/>
                      <a:pt x="74" y="320"/>
                      <a:pt x="74" y="320"/>
                    </a:cubicBezTo>
                    <a:cubicBezTo>
                      <a:pt x="74" y="320"/>
                      <a:pt x="73" y="319"/>
                      <a:pt x="73" y="318"/>
                    </a:cubicBezTo>
                    <a:cubicBezTo>
                      <a:pt x="73" y="318"/>
                      <a:pt x="73" y="318"/>
                      <a:pt x="73" y="318"/>
                    </a:cubicBezTo>
                    <a:cubicBezTo>
                      <a:pt x="72" y="317"/>
                      <a:pt x="72" y="317"/>
                      <a:pt x="71" y="316"/>
                    </a:cubicBezTo>
                    <a:cubicBezTo>
                      <a:pt x="71" y="316"/>
                      <a:pt x="71" y="316"/>
                      <a:pt x="71" y="316"/>
                    </a:cubicBezTo>
                    <a:cubicBezTo>
                      <a:pt x="71" y="315"/>
                      <a:pt x="70" y="314"/>
                      <a:pt x="70" y="313"/>
                    </a:cubicBezTo>
                    <a:cubicBezTo>
                      <a:pt x="70" y="313"/>
                      <a:pt x="70" y="313"/>
                      <a:pt x="70" y="313"/>
                    </a:cubicBezTo>
                    <a:cubicBezTo>
                      <a:pt x="69" y="312"/>
                      <a:pt x="69" y="311"/>
                      <a:pt x="68" y="310"/>
                    </a:cubicBezTo>
                    <a:cubicBezTo>
                      <a:pt x="68" y="310"/>
                      <a:pt x="68" y="310"/>
                      <a:pt x="68" y="310"/>
                    </a:cubicBezTo>
                    <a:cubicBezTo>
                      <a:pt x="68" y="309"/>
                      <a:pt x="67" y="308"/>
                      <a:pt x="67" y="306"/>
                    </a:cubicBezTo>
                    <a:cubicBezTo>
                      <a:pt x="67" y="306"/>
                      <a:pt x="67" y="306"/>
                      <a:pt x="67" y="306"/>
                    </a:cubicBezTo>
                    <a:cubicBezTo>
                      <a:pt x="64" y="298"/>
                      <a:pt x="68" y="288"/>
                      <a:pt x="66" y="275"/>
                    </a:cubicBezTo>
                    <a:cubicBezTo>
                      <a:pt x="66" y="275"/>
                      <a:pt x="66" y="275"/>
                      <a:pt x="66" y="275"/>
                    </a:cubicBezTo>
                    <a:cubicBezTo>
                      <a:pt x="66" y="274"/>
                      <a:pt x="65" y="272"/>
                      <a:pt x="65" y="271"/>
                    </a:cubicBezTo>
                    <a:cubicBezTo>
                      <a:pt x="65" y="270"/>
                      <a:pt x="65" y="270"/>
                      <a:pt x="65" y="270"/>
                    </a:cubicBezTo>
                    <a:cubicBezTo>
                      <a:pt x="65" y="268"/>
                      <a:pt x="64" y="267"/>
                      <a:pt x="64" y="266"/>
                    </a:cubicBezTo>
                    <a:cubicBezTo>
                      <a:pt x="64" y="265"/>
                      <a:pt x="64" y="264"/>
                      <a:pt x="64" y="264"/>
                    </a:cubicBezTo>
                    <a:cubicBezTo>
                      <a:pt x="64" y="263"/>
                      <a:pt x="63" y="261"/>
                      <a:pt x="63" y="260"/>
                    </a:cubicBezTo>
                    <a:cubicBezTo>
                      <a:pt x="63" y="259"/>
                      <a:pt x="63" y="259"/>
                      <a:pt x="63" y="258"/>
                    </a:cubicBezTo>
                    <a:cubicBezTo>
                      <a:pt x="63" y="257"/>
                      <a:pt x="62" y="255"/>
                      <a:pt x="62" y="254"/>
                    </a:cubicBezTo>
                    <a:cubicBezTo>
                      <a:pt x="62" y="253"/>
                      <a:pt x="62" y="252"/>
                      <a:pt x="62" y="252"/>
                    </a:cubicBezTo>
                    <a:cubicBezTo>
                      <a:pt x="62" y="250"/>
                      <a:pt x="62" y="249"/>
                      <a:pt x="61" y="248"/>
                    </a:cubicBezTo>
                    <a:cubicBezTo>
                      <a:pt x="61" y="247"/>
                      <a:pt x="61" y="246"/>
                      <a:pt x="61" y="245"/>
                    </a:cubicBezTo>
                    <a:cubicBezTo>
                      <a:pt x="61" y="244"/>
                      <a:pt x="61" y="243"/>
                      <a:pt x="61" y="242"/>
                    </a:cubicBezTo>
                    <a:cubicBezTo>
                      <a:pt x="60" y="241"/>
                      <a:pt x="60" y="240"/>
                      <a:pt x="60" y="239"/>
                    </a:cubicBezTo>
                    <a:cubicBezTo>
                      <a:pt x="60" y="237"/>
                      <a:pt x="60" y="236"/>
                      <a:pt x="60" y="235"/>
                    </a:cubicBezTo>
                    <a:cubicBezTo>
                      <a:pt x="60" y="234"/>
                      <a:pt x="60" y="233"/>
                      <a:pt x="60" y="232"/>
                    </a:cubicBezTo>
                    <a:cubicBezTo>
                      <a:pt x="59" y="231"/>
                      <a:pt x="59" y="229"/>
                      <a:pt x="59" y="228"/>
                    </a:cubicBezTo>
                    <a:cubicBezTo>
                      <a:pt x="59" y="227"/>
                      <a:pt x="59" y="226"/>
                      <a:pt x="59" y="225"/>
                    </a:cubicBezTo>
                    <a:cubicBezTo>
                      <a:pt x="59" y="224"/>
                      <a:pt x="59" y="222"/>
                      <a:pt x="59" y="221"/>
                    </a:cubicBezTo>
                    <a:cubicBezTo>
                      <a:pt x="59" y="220"/>
                      <a:pt x="58" y="219"/>
                      <a:pt x="58" y="218"/>
                    </a:cubicBezTo>
                    <a:cubicBezTo>
                      <a:pt x="58" y="216"/>
                      <a:pt x="58" y="215"/>
                      <a:pt x="58" y="214"/>
                    </a:cubicBezTo>
                    <a:cubicBezTo>
                      <a:pt x="58" y="213"/>
                      <a:pt x="58" y="211"/>
                      <a:pt x="58" y="210"/>
                    </a:cubicBezTo>
                    <a:cubicBezTo>
                      <a:pt x="58" y="209"/>
                      <a:pt x="58" y="208"/>
                      <a:pt x="58" y="207"/>
                    </a:cubicBezTo>
                    <a:cubicBezTo>
                      <a:pt x="58" y="205"/>
                      <a:pt x="57" y="204"/>
                      <a:pt x="57" y="203"/>
                    </a:cubicBezTo>
                    <a:cubicBezTo>
                      <a:pt x="57" y="202"/>
                      <a:pt x="57" y="200"/>
                      <a:pt x="57" y="199"/>
                    </a:cubicBezTo>
                    <a:cubicBezTo>
                      <a:pt x="57" y="198"/>
                      <a:pt x="57" y="196"/>
                      <a:pt x="57" y="195"/>
                    </a:cubicBezTo>
                    <a:cubicBezTo>
                      <a:pt x="57" y="194"/>
                      <a:pt x="57" y="193"/>
                      <a:pt x="57" y="192"/>
                    </a:cubicBezTo>
                    <a:cubicBezTo>
                      <a:pt x="57" y="190"/>
                      <a:pt x="57" y="189"/>
                      <a:pt x="57" y="187"/>
                    </a:cubicBezTo>
                    <a:cubicBezTo>
                      <a:pt x="57" y="186"/>
                      <a:pt x="57" y="185"/>
                      <a:pt x="57" y="184"/>
                    </a:cubicBezTo>
                    <a:cubicBezTo>
                      <a:pt x="57" y="182"/>
                      <a:pt x="57" y="180"/>
                      <a:pt x="57" y="179"/>
                    </a:cubicBezTo>
                    <a:cubicBezTo>
                      <a:pt x="57" y="178"/>
                      <a:pt x="57" y="177"/>
                      <a:pt x="57" y="176"/>
                    </a:cubicBezTo>
                    <a:cubicBezTo>
                      <a:pt x="57" y="173"/>
                      <a:pt x="57" y="171"/>
                      <a:pt x="57" y="168"/>
                    </a:cubicBezTo>
                    <a:cubicBezTo>
                      <a:pt x="57" y="93"/>
                      <a:pt x="60" y="30"/>
                      <a:pt x="76" y="14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6" y="4"/>
                      <a:pt x="58" y="0"/>
                      <a:pt x="43" y="2"/>
                    </a:cubicBezTo>
                    <a:cubicBezTo>
                      <a:pt x="20" y="4"/>
                      <a:pt x="9" y="13"/>
                      <a:pt x="9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22" y="45"/>
                      <a:pt x="31" y="102"/>
                      <a:pt x="31" y="168"/>
                    </a:cubicBezTo>
                    <a:cubicBezTo>
                      <a:pt x="31" y="249"/>
                      <a:pt x="17" y="316"/>
                      <a:pt x="0" y="325"/>
                    </a:cubicBezTo>
                    <a:cubicBezTo>
                      <a:pt x="0" y="326"/>
                      <a:pt x="0" y="326"/>
                      <a:pt x="0" y="326"/>
                    </a:cubicBezTo>
                    <a:cubicBezTo>
                      <a:pt x="10" y="320"/>
                      <a:pt x="24" y="317"/>
                      <a:pt x="40" y="317"/>
                    </a:cubicBezTo>
                    <a:cubicBezTo>
                      <a:pt x="56" y="317"/>
                      <a:pt x="70" y="321"/>
                      <a:pt x="81" y="326"/>
                    </a:cubicBezTo>
                    <a:cubicBezTo>
                      <a:pt x="81" y="326"/>
                      <a:pt x="81" y="326"/>
                      <a:pt x="81" y="326"/>
                    </a:cubicBezTo>
                    <a:cubicBezTo>
                      <a:pt x="80" y="326"/>
                      <a:pt x="80" y="325"/>
                      <a:pt x="79" y="325"/>
                    </a:cubicBezTo>
                    <a:cubicBezTo>
                      <a:pt x="79" y="325"/>
                      <a:pt x="79" y="325"/>
                      <a:pt x="79" y="325"/>
                    </a:cubicBezTo>
                    <a:close/>
                  </a:path>
                </a:pathLst>
              </a:custGeom>
              <a:solidFill>
                <a:srgbClr val="FAC0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915" name="Freeform 2365"/>
              <p:cNvSpPr>
                <a:spLocks noEditPoints="1"/>
              </p:cNvSpPr>
              <p:nvPr/>
            </p:nvSpPr>
            <p:spPr bwMode="auto">
              <a:xfrm>
                <a:off x="2358301" y="3500438"/>
                <a:ext cx="606798" cy="1164203"/>
              </a:xfrm>
              <a:custGeom>
                <a:avLst/>
                <a:gdLst>
                  <a:gd name="T0" fmla="*/ 1024 w 86"/>
                  <a:gd name="T1" fmla="*/ 4268 h 326"/>
                  <a:gd name="T2" fmla="*/ 998 w 86"/>
                  <a:gd name="T3" fmla="*/ 4244 h 326"/>
                  <a:gd name="T4" fmla="*/ 975 w 86"/>
                  <a:gd name="T5" fmla="*/ 4218 h 326"/>
                  <a:gd name="T6" fmla="*/ 958 w 86"/>
                  <a:gd name="T7" fmla="*/ 4190 h 326"/>
                  <a:gd name="T8" fmla="*/ 937 w 86"/>
                  <a:gd name="T9" fmla="*/ 4162 h 326"/>
                  <a:gd name="T10" fmla="*/ 918 w 86"/>
                  <a:gd name="T11" fmla="*/ 4122 h 326"/>
                  <a:gd name="T12" fmla="*/ 897 w 86"/>
                  <a:gd name="T13" fmla="*/ 4084 h 326"/>
                  <a:gd name="T14" fmla="*/ 880 w 86"/>
                  <a:gd name="T15" fmla="*/ 4034 h 326"/>
                  <a:gd name="T16" fmla="*/ 869 w 86"/>
                  <a:gd name="T17" fmla="*/ 3626 h 326"/>
                  <a:gd name="T18" fmla="*/ 852 w 86"/>
                  <a:gd name="T19" fmla="*/ 3571 h 326"/>
                  <a:gd name="T20" fmla="*/ 840 w 86"/>
                  <a:gd name="T21" fmla="*/ 3503 h 326"/>
                  <a:gd name="T22" fmla="*/ 831 w 86"/>
                  <a:gd name="T23" fmla="*/ 3425 h 326"/>
                  <a:gd name="T24" fmla="*/ 814 w 86"/>
                  <a:gd name="T25" fmla="*/ 3347 h 326"/>
                  <a:gd name="T26" fmla="*/ 803 w 86"/>
                  <a:gd name="T27" fmla="*/ 3269 h 326"/>
                  <a:gd name="T28" fmla="*/ 803 w 86"/>
                  <a:gd name="T29" fmla="*/ 3191 h 326"/>
                  <a:gd name="T30" fmla="*/ 791 w 86"/>
                  <a:gd name="T31" fmla="*/ 3097 h 326"/>
                  <a:gd name="T32" fmla="*/ 774 w 86"/>
                  <a:gd name="T33" fmla="*/ 3007 h 326"/>
                  <a:gd name="T34" fmla="*/ 774 w 86"/>
                  <a:gd name="T35" fmla="*/ 2912 h 326"/>
                  <a:gd name="T36" fmla="*/ 762 w 86"/>
                  <a:gd name="T37" fmla="*/ 2818 h 326"/>
                  <a:gd name="T38" fmla="*/ 762 w 86"/>
                  <a:gd name="T39" fmla="*/ 2728 h 326"/>
                  <a:gd name="T40" fmla="*/ 753 w 86"/>
                  <a:gd name="T41" fmla="*/ 2622 h 326"/>
                  <a:gd name="T42" fmla="*/ 753 w 86"/>
                  <a:gd name="T43" fmla="*/ 2527 h 326"/>
                  <a:gd name="T44" fmla="*/ 753 w 86"/>
                  <a:gd name="T45" fmla="*/ 2426 h 326"/>
                  <a:gd name="T46" fmla="*/ 753 w 86"/>
                  <a:gd name="T47" fmla="*/ 2322 h 326"/>
                  <a:gd name="T48" fmla="*/ 998 w 86"/>
                  <a:gd name="T49" fmla="*/ 184 h 326"/>
                  <a:gd name="T50" fmla="*/ 562 w 86"/>
                  <a:gd name="T51" fmla="*/ 28 h 326"/>
                  <a:gd name="T52" fmla="*/ 118 w 86"/>
                  <a:gd name="T53" fmla="*/ 291 h 326"/>
                  <a:gd name="T54" fmla="*/ 0 w 86"/>
                  <a:gd name="T55" fmla="*/ 4285 h 326"/>
                  <a:gd name="T56" fmla="*/ 524 w 86"/>
                  <a:gd name="T57" fmla="*/ 4178 h 326"/>
                  <a:gd name="T58" fmla="*/ 1065 w 86"/>
                  <a:gd name="T59" fmla="*/ 4296 h 326"/>
                  <a:gd name="T60" fmla="*/ 1036 w 86"/>
                  <a:gd name="T61" fmla="*/ 4285 h 326"/>
                  <a:gd name="T62" fmla="*/ 340 w 86"/>
                  <a:gd name="T63" fmla="*/ 541 h 326"/>
                  <a:gd name="T64" fmla="*/ 578 w 86"/>
                  <a:gd name="T65" fmla="*/ 144 h 326"/>
                  <a:gd name="T66" fmla="*/ 831 w 86"/>
                  <a:gd name="T67" fmla="*/ 222 h 326"/>
                  <a:gd name="T68" fmla="*/ 500 w 86"/>
                  <a:gd name="T69" fmla="*/ 1557 h 326"/>
                  <a:gd name="T70" fmla="*/ 590 w 86"/>
                  <a:gd name="T71" fmla="*/ 4055 h 326"/>
                  <a:gd name="T72" fmla="*/ 524 w 86"/>
                  <a:gd name="T73" fmla="*/ 2253 h 326"/>
                  <a:gd name="T74" fmla="*/ 524 w 86"/>
                  <a:gd name="T75" fmla="*/ 2343 h 326"/>
                  <a:gd name="T76" fmla="*/ 524 w 86"/>
                  <a:gd name="T77" fmla="*/ 2527 h 326"/>
                  <a:gd name="T78" fmla="*/ 524 w 86"/>
                  <a:gd name="T79" fmla="*/ 2671 h 326"/>
                  <a:gd name="T80" fmla="*/ 541 w 86"/>
                  <a:gd name="T81" fmla="*/ 2778 h 326"/>
                  <a:gd name="T82" fmla="*/ 541 w 86"/>
                  <a:gd name="T83" fmla="*/ 2884 h 326"/>
                  <a:gd name="T84" fmla="*/ 552 w 86"/>
                  <a:gd name="T85" fmla="*/ 2962 h 326"/>
                  <a:gd name="T86" fmla="*/ 562 w 86"/>
                  <a:gd name="T87" fmla="*/ 3068 h 326"/>
                  <a:gd name="T88" fmla="*/ 562 w 86"/>
                  <a:gd name="T89" fmla="*/ 3163 h 326"/>
                  <a:gd name="T90" fmla="*/ 590 w 86"/>
                  <a:gd name="T91" fmla="*/ 3293 h 326"/>
                  <a:gd name="T92" fmla="*/ 590 w 86"/>
                  <a:gd name="T93" fmla="*/ 3359 h 326"/>
                  <a:gd name="T94" fmla="*/ 618 w 86"/>
                  <a:gd name="T95" fmla="*/ 3493 h 326"/>
                  <a:gd name="T96" fmla="*/ 630 w 86"/>
                  <a:gd name="T97" fmla="*/ 3571 h 326"/>
                  <a:gd name="T98" fmla="*/ 647 w 86"/>
                  <a:gd name="T99" fmla="*/ 3649 h 326"/>
                  <a:gd name="T100" fmla="*/ 668 w 86"/>
                  <a:gd name="T101" fmla="*/ 4072 h 32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"/>
                  <a:gd name="T154" fmla="*/ 0 h 326"/>
                  <a:gd name="T155" fmla="*/ 86 w 86"/>
                  <a:gd name="T156" fmla="*/ 326 h 32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" h="326">
                    <a:moveTo>
                      <a:pt x="79" y="325"/>
                    </a:moveTo>
                    <a:cubicBezTo>
                      <a:pt x="78" y="324"/>
                      <a:pt x="78" y="324"/>
                      <a:pt x="78" y="324"/>
                    </a:cubicBezTo>
                    <a:cubicBezTo>
                      <a:pt x="78" y="324"/>
                      <a:pt x="78" y="324"/>
                      <a:pt x="78" y="324"/>
                    </a:cubicBezTo>
                    <a:cubicBezTo>
                      <a:pt x="77" y="323"/>
                      <a:pt x="76" y="323"/>
                      <a:pt x="76" y="322"/>
                    </a:cubicBezTo>
                    <a:cubicBezTo>
                      <a:pt x="76" y="322"/>
                      <a:pt x="76" y="322"/>
                      <a:pt x="76" y="322"/>
                    </a:cubicBezTo>
                    <a:cubicBezTo>
                      <a:pt x="75" y="322"/>
                      <a:pt x="75" y="321"/>
                      <a:pt x="74" y="320"/>
                    </a:cubicBezTo>
                    <a:cubicBezTo>
                      <a:pt x="74" y="320"/>
                      <a:pt x="74" y="320"/>
                      <a:pt x="74" y="320"/>
                    </a:cubicBezTo>
                    <a:cubicBezTo>
                      <a:pt x="74" y="320"/>
                      <a:pt x="73" y="319"/>
                      <a:pt x="73" y="318"/>
                    </a:cubicBezTo>
                    <a:cubicBezTo>
                      <a:pt x="73" y="318"/>
                      <a:pt x="73" y="318"/>
                      <a:pt x="73" y="318"/>
                    </a:cubicBezTo>
                    <a:cubicBezTo>
                      <a:pt x="72" y="317"/>
                      <a:pt x="72" y="317"/>
                      <a:pt x="71" y="316"/>
                    </a:cubicBezTo>
                    <a:cubicBezTo>
                      <a:pt x="71" y="316"/>
                      <a:pt x="71" y="316"/>
                      <a:pt x="71" y="316"/>
                    </a:cubicBezTo>
                    <a:cubicBezTo>
                      <a:pt x="71" y="315"/>
                      <a:pt x="70" y="314"/>
                      <a:pt x="70" y="313"/>
                    </a:cubicBezTo>
                    <a:cubicBezTo>
                      <a:pt x="70" y="313"/>
                      <a:pt x="70" y="313"/>
                      <a:pt x="70" y="313"/>
                    </a:cubicBezTo>
                    <a:cubicBezTo>
                      <a:pt x="69" y="312"/>
                      <a:pt x="69" y="311"/>
                      <a:pt x="68" y="310"/>
                    </a:cubicBezTo>
                    <a:cubicBezTo>
                      <a:pt x="68" y="310"/>
                      <a:pt x="68" y="310"/>
                      <a:pt x="68" y="310"/>
                    </a:cubicBezTo>
                    <a:cubicBezTo>
                      <a:pt x="68" y="309"/>
                      <a:pt x="67" y="308"/>
                      <a:pt x="67" y="306"/>
                    </a:cubicBezTo>
                    <a:cubicBezTo>
                      <a:pt x="67" y="306"/>
                      <a:pt x="67" y="306"/>
                      <a:pt x="67" y="306"/>
                    </a:cubicBezTo>
                    <a:cubicBezTo>
                      <a:pt x="64" y="298"/>
                      <a:pt x="68" y="288"/>
                      <a:pt x="66" y="275"/>
                    </a:cubicBezTo>
                    <a:cubicBezTo>
                      <a:pt x="66" y="275"/>
                      <a:pt x="66" y="275"/>
                      <a:pt x="66" y="275"/>
                    </a:cubicBezTo>
                    <a:cubicBezTo>
                      <a:pt x="66" y="274"/>
                      <a:pt x="65" y="272"/>
                      <a:pt x="65" y="271"/>
                    </a:cubicBezTo>
                    <a:cubicBezTo>
                      <a:pt x="65" y="270"/>
                      <a:pt x="65" y="270"/>
                      <a:pt x="65" y="270"/>
                    </a:cubicBezTo>
                    <a:cubicBezTo>
                      <a:pt x="65" y="268"/>
                      <a:pt x="64" y="267"/>
                      <a:pt x="64" y="266"/>
                    </a:cubicBezTo>
                    <a:cubicBezTo>
                      <a:pt x="64" y="265"/>
                      <a:pt x="64" y="264"/>
                      <a:pt x="64" y="264"/>
                    </a:cubicBezTo>
                    <a:cubicBezTo>
                      <a:pt x="64" y="263"/>
                      <a:pt x="63" y="261"/>
                      <a:pt x="63" y="260"/>
                    </a:cubicBezTo>
                    <a:cubicBezTo>
                      <a:pt x="63" y="259"/>
                      <a:pt x="63" y="259"/>
                      <a:pt x="63" y="258"/>
                    </a:cubicBezTo>
                    <a:cubicBezTo>
                      <a:pt x="63" y="257"/>
                      <a:pt x="62" y="255"/>
                      <a:pt x="62" y="254"/>
                    </a:cubicBezTo>
                    <a:cubicBezTo>
                      <a:pt x="62" y="253"/>
                      <a:pt x="62" y="252"/>
                      <a:pt x="62" y="252"/>
                    </a:cubicBezTo>
                    <a:cubicBezTo>
                      <a:pt x="62" y="250"/>
                      <a:pt x="62" y="249"/>
                      <a:pt x="61" y="248"/>
                    </a:cubicBezTo>
                    <a:cubicBezTo>
                      <a:pt x="61" y="247"/>
                      <a:pt x="61" y="246"/>
                      <a:pt x="61" y="245"/>
                    </a:cubicBezTo>
                    <a:cubicBezTo>
                      <a:pt x="61" y="244"/>
                      <a:pt x="61" y="243"/>
                      <a:pt x="61" y="242"/>
                    </a:cubicBezTo>
                    <a:cubicBezTo>
                      <a:pt x="60" y="241"/>
                      <a:pt x="60" y="240"/>
                      <a:pt x="60" y="239"/>
                    </a:cubicBezTo>
                    <a:cubicBezTo>
                      <a:pt x="60" y="237"/>
                      <a:pt x="60" y="236"/>
                      <a:pt x="60" y="235"/>
                    </a:cubicBezTo>
                    <a:cubicBezTo>
                      <a:pt x="60" y="234"/>
                      <a:pt x="60" y="233"/>
                      <a:pt x="60" y="232"/>
                    </a:cubicBezTo>
                    <a:cubicBezTo>
                      <a:pt x="59" y="231"/>
                      <a:pt x="59" y="229"/>
                      <a:pt x="59" y="228"/>
                    </a:cubicBezTo>
                    <a:cubicBezTo>
                      <a:pt x="59" y="227"/>
                      <a:pt x="59" y="226"/>
                      <a:pt x="59" y="225"/>
                    </a:cubicBezTo>
                    <a:cubicBezTo>
                      <a:pt x="59" y="224"/>
                      <a:pt x="59" y="222"/>
                      <a:pt x="59" y="221"/>
                    </a:cubicBezTo>
                    <a:cubicBezTo>
                      <a:pt x="59" y="220"/>
                      <a:pt x="58" y="219"/>
                      <a:pt x="58" y="218"/>
                    </a:cubicBezTo>
                    <a:cubicBezTo>
                      <a:pt x="58" y="216"/>
                      <a:pt x="58" y="215"/>
                      <a:pt x="58" y="214"/>
                    </a:cubicBezTo>
                    <a:cubicBezTo>
                      <a:pt x="58" y="213"/>
                      <a:pt x="58" y="211"/>
                      <a:pt x="58" y="210"/>
                    </a:cubicBezTo>
                    <a:cubicBezTo>
                      <a:pt x="58" y="209"/>
                      <a:pt x="58" y="208"/>
                      <a:pt x="58" y="207"/>
                    </a:cubicBezTo>
                    <a:cubicBezTo>
                      <a:pt x="58" y="205"/>
                      <a:pt x="57" y="204"/>
                      <a:pt x="57" y="203"/>
                    </a:cubicBezTo>
                    <a:cubicBezTo>
                      <a:pt x="57" y="202"/>
                      <a:pt x="57" y="200"/>
                      <a:pt x="57" y="199"/>
                    </a:cubicBezTo>
                    <a:cubicBezTo>
                      <a:pt x="57" y="198"/>
                      <a:pt x="57" y="196"/>
                      <a:pt x="57" y="195"/>
                    </a:cubicBezTo>
                    <a:cubicBezTo>
                      <a:pt x="57" y="194"/>
                      <a:pt x="57" y="193"/>
                      <a:pt x="57" y="192"/>
                    </a:cubicBezTo>
                    <a:cubicBezTo>
                      <a:pt x="57" y="190"/>
                      <a:pt x="57" y="189"/>
                      <a:pt x="57" y="187"/>
                    </a:cubicBezTo>
                    <a:cubicBezTo>
                      <a:pt x="57" y="186"/>
                      <a:pt x="57" y="185"/>
                      <a:pt x="57" y="184"/>
                    </a:cubicBezTo>
                    <a:cubicBezTo>
                      <a:pt x="57" y="182"/>
                      <a:pt x="57" y="180"/>
                      <a:pt x="57" y="179"/>
                    </a:cubicBezTo>
                    <a:cubicBezTo>
                      <a:pt x="57" y="178"/>
                      <a:pt x="57" y="177"/>
                      <a:pt x="57" y="176"/>
                    </a:cubicBezTo>
                    <a:cubicBezTo>
                      <a:pt x="57" y="173"/>
                      <a:pt x="57" y="171"/>
                      <a:pt x="57" y="168"/>
                    </a:cubicBezTo>
                    <a:cubicBezTo>
                      <a:pt x="57" y="93"/>
                      <a:pt x="60" y="30"/>
                      <a:pt x="76" y="14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6" y="4"/>
                      <a:pt x="58" y="0"/>
                      <a:pt x="43" y="2"/>
                    </a:cubicBezTo>
                    <a:cubicBezTo>
                      <a:pt x="20" y="4"/>
                      <a:pt x="9" y="13"/>
                      <a:pt x="9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22" y="45"/>
                      <a:pt x="26" y="102"/>
                      <a:pt x="26" y="168"/>
                    </a:cubicBezTo>
                    <a:cubicBezTo>
                      <a:pt x="26" y="249"/>
                      <a:pt x="17" y="316"/>
                      <a:pt x="0" y="325"/>
                    </a:cubicBezTo>
                    <a:cubicBezTo>
                      <a:pt x="0" y="326"/>
                      <a:pt x="0" y="326"/>
                      <a:pt x="0" y="326"/>
                    </a:cubicBezTo>
                    <a:cubicBezTo>
                      <a:pt x="10" y="320"/>
                      <a:pt x="24" y="317"/>
                      <a:pt x="40" y="317"/>
                    </a:cubicBezTo>
                    <a:cubicBezTo>
                      <a:pt x="56" y="317"/>
                      <a:pt x="70" y="321"/>
                      <a:pt x="81" y="326"/>
                    </a:cubicBezTo>
                    <a:cubicBezTo>
                      <a:pt x="81" y="326"/>
                      <a:pt x="81" y="326"/>
                      <a:pt x="81" y="326"/>
                    </a:cubicBezTo>
                    <a:cubicBezTo>
                      <a:pt x="80" y="326"/>
                      <a:pt x="80" y="325"/>
                      <a:pt x="79" y="325"/>
                    </a:cubicBezTo>
                    <a:cubicBezTo>
                      <a:pt x="79" y="325"/>
                      <a:pt x="79" y="325"/>
                      <a:pt x="79" y="325"/>
                    </a:cubicBezTo>
                    <a:close/>
                    <a:moveTo>
                      <a:pt x="38" y="118"/>
                    </a:moveTo>
                    <a:cubicBezTo>
                      <a:pt x="36" y="88"/>
                      <a:pt x="31" y="61"/>
                      <a:pt x="26" y="41"/>
                    </a:cubicBezTo>
                    <a:cubicBezTo>
                      <a:pt x="23" y="33"/>
                      <a:pt x="22" y="15"/>
                      <a:pt x="34" y="12"/>
                    </a:cubicBezTo>
                    <a:cubicBezTo>
                      <a:pt x="37" y="12"/>
                      <a:pt x="40" y="12"/>
                      <a:pt x="44" y="11"/>
                    </a:cubicBezTo>
                    <a:cubicBezTo>
                      <a:pt x="50" y="11"/>
                      <a:pt x="55" y="10"/>
                      <a:pt x="60" y="11"/>
                    </a:cubicBezTo>
                    <a:cubicBezTo>
                      <a:pt x="64" y="11"/>
                      <a:pt x="64" y="15"/>
                      <a:pt x="63" y="17"/>
                    </a:cubicBezTo>
                    <a:cubicBezTo>
                      <a:pt x="51" y="38"/>
                      <a:pt x="44" y="77"/>
                      <a:pt x="41" y="119"/>
                    </a:cubicBezTo>
                    <a:cubicBezTo>
                      <a:pt x="40" y="135"/>
                      <a:pt x="39" y="133"/>
                      <a:pt x="38" y="118"/>
                    </a:cubicBezTo>
                    <a:close/>
                    <a:moveTo>
                      <a:pt x="51" y="309"/>
                    </a:moveTo>
                    <a:cubicBezTo>
                      <a:pt x="49" y="309"/>
                      <a:pt x="47" y="309"/>
                      <a:pt x="45" y="308"/>
                    </a:cubicBezTo>
                    <a:cubicBezTo>
                      <a:pt x="33" y="306"/>
                      <a:pt x="26" y="298"/>
                      <a:pt x="31" y="272"/>
                    </a:cubicBezTo>
                    <a:cubicBezTo>
                      <a:pt x="37" y="243"/>
                      <a:pt x="40" y="206"/>
                      <a:pt x="40" y="171"/>
                    </a:cubicBezTo>
                    <a:cubicBezTo>
                      <a:pt x="40" y="173"/>
                      <a:pt x="40" y="176"/>
                      <a:pt x="40" y="176"/>
                    </a:cubicBezTo>
                    <a:cubicBezTo>
                      <a:pt x="40" y="178"/>
                      <a:pt x="40" y="178"/>
                      <a:pt x="40" y="178"/>
                    </a:cubicBezTo>
                    <a:cubicBezTo>
                      <a:pt x="40" y="184"/>
                      <a:pt x="40" y="184"/>
                      <a:pt x="40" y="184"/>
                    </a:cubicBezTo>
                    <a:cubicBezTo>
                      <a:pt x="40" y="192"/>
                      <a:pt x="40" y="192"/>
                      <a:pt x="40" y="192"/>
                    </a:cubicBezTo>
                    <a:cubicBezTo>
                      <a:pt x="40" y="200"/>
                      <a:pt x="40" y="200"/>
                      <a:pt x="40" y="200"/>
                    </a:cubicBezTo>
                    <a:cubicBezTo>
                      <a:pt x="40" y="203"/>
                      <a:pt x="40" y="203"/>
                      <a:pt x="40" y="203"/>
                    </a:cubicBezTo>
                    <a:cubicBezTo>
                      <a:pt x="41" y="207"/>
                      <a:pt x="41" y="207"/>
                      <a:pt x="41" y="207"/>
                    </a:cubicBezTo>
                    <a:cubicBezTo>
                      <a:pt x="41" y="211"/>
                      <a:pt x="41" y="211"/>
                      <a:pt x="41" y="211"/>
                    </a:cubicBezTo>
                    <a:cubicBezTo>
                      <a:pt x="41" y="215"/>
                      <a:pt x="41" y="215"/>
                      <a:pt x="41" y="215"/>
                    </a:cubicBezTo>
                    <a:cubicBezTo>
                      <a:pt x="41" y="219"/>
                      <a:pt x="41" y="219"/>
                      <a:pt x="41" y="219"/>
                    </a:cubicBezTo>
                    <a:cubicBezTo>
                      <a:pt x="42" y="222"/>
                      <a:pt x="42" y="222"/>
                      <a:pt x="42" y="222"/>
                    </a:cubicBezTo>
                    <a:cubicBezTo>
                      <a:pt x="42" y="225"/>
                      <a:pt x="42" y="225"/>
                      <a:pt x="42" y="225"/>
                    </a:cubicBezTo>
                    <a:cubicBezTo>
                      <a:pt x="42" y="229"/>
                      <a:pt x="42" y="229"/>
                      <a:pt x="42" y="229"/>
                    </a:cubicBezTo>
                    <a:cubicBezTo>
                      <a:pt x="43" y="233"/>
                      <a:pt x="43" y="233"/>
                      <a:pt x="43" y="233"/>
                    </a:cubicBezTo>
                    <a:cubicBezTo>
                      <a:pt x="43" y="236"/>
                      <a:pt x="43" y="236"/>
                      <a:pt x="43" y="236"/>
                    </a:cubicBezTo>
                    <a:cubicBezTo>
                      <a:pt x="43" y="240"/>
                      <a:pt x="43" y="240"/>
                      <a:pt x="43" y="240"/>
                    </a:cubicBezTo>
                    <a:cubicBezTo>
                      <a:pt x="44" y="246"/>
                      <a:pt x="44" y="246"/>
                      <a:pt x="44" y="246"/>
                    </a:cubicBezTo>
                    <a:cubicBezTo>
                      <a:pt x="45" y="250"/>
                      <a:pt x="45" y="250"/>
                      <a:pt x="45" y="250"/>
                    </a:cubicBezTo>
                    <a:cubicBezTo>
                      <a:pt x="45" y="253"/>
                      <a:pt x="45" y="253"/>
                      <a:pt x="45" y="253"/>
                    </a:cubicBezTo>
                    <a:cubicBezTo>
                      <a:pt x="45" y="255"/>
                      <a:pt x="45" y="255"/>
                      <a:pt x="45" y="255"/>
                    </a:cubicBezTo>
                    <a:cubicBezTo>
                      <a:pt x="46" y="259"/>
                      <a:pt x="46" y="259"/>
                      <a:pt x="46" y="259"/>
                    </a:cubicBezTo>
                    <a:cubicBezTo>
                      <a:pt x="47" y="265"/>
                      <a:pt x="47" y="265"/>
                      <a:pt x="47" y="265"/>
                    </a:cubicBezTo>
                    <a:cubicBezTo>
                      <a:pt x="47" y="267"/>
                      <a:pt x="47" y="267"/>
                      <a:pt x="47" y="267"/>
                    </a:cubicBezTo>
                    <a:cubicBezTo>
                      <a:pt x="48" y="271"/>
                      <a:pt x="48" y="271"/>
                      <a:pt x="48" y="271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48" y="273"/>
                      <a:pt x="49" y="277"/>
                      <a:pt x="49" y="277"/>
                    </a:cubicBezTo>
                    <a:cubicBezTo>
                      <a:pt x="51" y="287"/>
                      <a:pt x="54" y="296"/>
                      <a:pt x="56" y="304"/>
                    </a:cubicBezTo>
                    <a:cubicBezTo>
                      <a:pt x="57" y="306"/>
                      <a:pt x="54" y="309"/>
                      <a:pt x="51" y="309"/>
                    </a:cubicBezTo>
                    <a:close/>
                  </a:path>
                </a:pathLst>
              </a:custGeom>
              <a:solidFill>
                <a:srgbClr val="EA8B00"/>
              </a:solidFill>
              <a:ln w="9525">
                <a:solidFill>
                  <a:srgbClr val="EA8B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 dirty="0"/>
              </a:p>
            </p:txBody>
          </p:sp>
          <p:sp>
            <p:nvSpPr>
              <p:cNvPr id="92238" name="Freeform 2366"/>
              <p:cNvSpPr>
                <a:spLocks/>
              </p:cNvSpPr>
              <p:nvPr/>
            </p:nvSpPr>
            <p:spPr bwMode="auto">
              <a:xfrm>
                <a:off x="2651394" y="3550363"/>
                <a:ext cx="161366" cy="143722"/>
              </a:xfrm>
              <a:custGeom>
                <a:avLst/>
                <a:gdLst>
                  <a:gd name="T0" fmla="*/ 0 w 23"/>
                  <a:gd name="T1" fmla="*/ 2147483647 h 40"/>
                  <a:gd name="T2" fmla="*/ 2147483647 w 23"/>
                  <a:gd name="T3" fmla="*/ 2147483647 h 40"/>
                  <a:gd name="T4" fmla="*/ 2147483647 w 23"/>
                  <a:gd name="T5" fmla="*/ 2147483647 h 40"/>
                  <a:gd name="T6" fmla="*/ 2147483647 w 23"/>
                  <a:gd name="T7" fmla="*/ 2147483647 h 40"/>
                  <a:gd name="T8" fmla="*/ 0 w 23"/>
                  <a:gd name="T9" fmla="*/ 2147483647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40"/>
                  <a:gd name="T17" fmla="*/ 23 w 23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40">
                    <a:moveTo>
                      <a:pt x="0" y="4"/>
                    </a:moveTo>
                    <a:cubicBezTo>
                      <a:pt x="10" y="3"/>
                      <a:pt x="23" y="0"/>
                      <a:pt x="23" y="6"/>
                    </a:cubicBezTo>
                    <a:cubicBezTo>
                      <a:pt x="23" y="13"/>
                      <a:pt x="13" y="23"/>
                      <a:pt x="10" y="40"/>
                    </a:cubicBezTo>
                    <a:cubicBezTo>
                      <a:pt x="12" y="23"/>
                      <a:pt x="20" y="9"/>
                      <a:pt x="18" y="7"/>
                    </a:cubicBezTo>
                    <a:cubicBezTo>
                      <a:pt x="15" y="3"/>
                      <a:pt x="2" y="5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917" name="Freeform 2368"/>
              <p:cNvSpPr>
                <a:spLocks/>
              </p:cNvSpPr>
              <p:nvPr/>
            </p:nvSpPr>
            <p:spPr bwMode="auto">
              <a:xfrm>
                <a:off x="2615606" y="4144465"/>
                <a:ext cx="56415" cy="221281"/>
              </a:xfrm>
              <a:custGeom>
                <a:avLst/>
                <a:gdLst>
                  <a:gd name="T0" fmla="*/ 0 w 8"/>
                  <a:gd name="T1" fmla="*/ 761 h 62"/>
                  <a:gd name="T2" fmla="*/ 78 w 8"/>
                  <a:gd name="T3" fmla="*/ 761 h 62"/>
                  <a:gd name="T4" fmla="*/ 95 w 8"/>
                  <a:gd name="T5" fmla="*/ 511 h 62"/>
                  <a:gd name="T6" fmla="*/ 78 w 8"/>
                  <a:gd name="T7" fmla="*/ 78 h 62"/>
                  <a:gd name="T8" fmla="*/ 0 w 8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62"/>
                  <a:gd name="T17" fmla="*/ 8 w 8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62">
                    <a:moveTo>
                      <a:pt x="0" y="58"/>
                    </a:moveTo>
                    <a:cubicBezTo>
                      <a:pt x="2" y="49"/>
                      <a:pt x="4" y="55"/>
                      <a:pt x="6" y="58"/>
                    </a:cubicBezTo>
                    <a:cubicBezTo>
                      <a:pt x="8" y="62"/>
                      <a:pt x="7" y="39"/>
                      <a:pt x="7" y="39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AC0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92240" name="Freeform 2372"/>
              <p:cNvSpPr>
                <a:spLocks/>
              </p:cNvSpPr>
              <p:nvPr/>
            </p:nvSpPr>
            <p:spPr bwMode="auto">
              <a:xfrm>
                <a:off x="2755983" y="3568517"/>
                <a:ext cx="254003" cy="1012107"/>
              </a:xfrm>
              <a:custGeom>
                <a:avLst/>
                <a:gdLst>
                  <a:gd name="T0" fmla="*/ 2147483647 w 36"/>
                  <a:gd name="T1" fmla="*/ 2147483647 h 283"/>
                  <a:gd name="T2" fmla="*/ 2147483647 w 36"/>
                  <a:gd name="T3" fmla="*/ 2147483647 h 283"/>
                  <a:gd name="T4" fmla="*/ 2147483647 w 36"/>
                  <a:gd name="T5" fmla="*/ 2147483647 h 283"/>
                  <a:gd name="T6" fmla="*/ 2147483647 w 36"/>
                  <a:gd name="T7" fmla="*/ 2147483647 h 283"/>
                  <a:gd name="T8" fmla="*/ 2147483647 w 36"/>
                  <a:gd name="T9" fmla="*/ 0 h 283"/>
                  <a:gd name="T10" fmla="*/ 0 w 36"/>
                  <a:gd name="T11" fmla="*/ 2147483647 h 283"/>
                  <a:gd name="T12" fmla="*/ 2147483647 w 36"/>
                  <a:gd name="T13" fmla="*/ 2147483647 h 283"/>
                  <a:gd name="T14" fmla="*/ 2147483647 w 36"/>
                  <a:gd name="T15" fmla="*/ 2147483647 h 2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83"/>
                  <a:gd name="T26" fmla="*/ 36 w 36"/>
                  <a:gd name="T27" fmla="*/ 283 h 28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83">
                    <a:moveTo>
                      <a:pt x="9" y="260"/>
                    </a:moveTo>
                    <a:cubicBezTo>
                      <a:pt x="5" y="232"/>
                      <a:pt x="7" y="195"/>
                      <a:pt x="7" y="155"/>
                    </a:cubicBezTo>
                    <a:cubicBezTo>
                      <a:pt x="7" y="75"/>
                      <a:pt x="13" y="1"/>
                      <a:pt x="31" y="1"/>
                    </a:cubicBezTo>
                    <a:cubicBezTo>
                      <a:pt x="32" y="1"/>
                      <a:pt x="36" y="5"/>
                      <a:pt x="36" y="5"/>
                    </a:cubicBezTo>
                    <a:cubicBezTo>
                      <a:pt x="33" y="2"/>
                      <a:pt x="32" y="0"/>
                      <a:pt x="29" y="0"/>
                    </a:cubicBezTo>
                    <a:cubicBezTo>
                      <a:pt x="11" y="0"/>
                      <a:pt x="0" y="70"/>
                      <a:pt x="0" y="150"/>
                    </a:cubicBezTo>
                    <a:cubicBezTo>
                      <a:pt x="0" y="195"/>
                      <a:pt x="3" y="235"/>
                      <a:pt x="9" y="263"/>
                    </a:cubicBezTo>
                    <a:cubicBezTo>
                      <a:pt x="13" y="283"/>
                      <a:pt x="12" y="278"/>
                      <a:pt x="9" y="2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92241" name="Freeform 2373"/>
              <p:cNvSpPr>
                <a:spLocks/>
              </p:cNvSpPr>
              <p:nvPr/>
            </p:nvSpPr>
            <p:spPr bwMode="auto">
              <a:xfrm>
                <a:off x="2352567" y="4659293"/>
                <a:ext cx="573747" cy="31770"/>
              </a:xfrm>
              <a:custGeom>
                <a:avLst/>
                <a:gdLst>
                  <a:gd name="T0" fmla="*/ 0 w 81"/>
                  <a:gd name="T1" fmla="*/ 2147483647 h 9"/>
                  <a:gd name="T2" fmla="*/ 0 w 81"/>
                  <a:gd name="T3" fmla="*/ 2147483647 h 9"/>
                  <a:gd name="T4" fmla="*/ 2147483647 w 81"/>
                  <a:gd name="T5" fmla="*/ 0 h 9"/>
                  <a:gd name="T6" fmla="*/ 2147483647 w 81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1"/>
                  <a:gd name="T13" fmla="*/ 0 h 9"/>
                  <a:gd name="T14" fmla="*/ 81 w 81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1" h="9"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0" y="3"/>
                      <a:pt x="24" y="0"/>
                      <a:pt x="40" y="0"/>
                    </a:cubicBezTo>
                    <a:cubicBezTo>
                      <a:pt x="56" y="0"/>
                      <a:pt x="70" y="4"/>
                      <a:pt x="81" y="9"/>
                    </a:cubicBezTo>
                  </a:path>
                </a:pathLst>
              </a:custGeom>
              <a:noFill/>
              <a:ln w="7938" cap="rnd">
                <a:solidFill>
                  <a:srgbClr val="75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92242" name="Freeform 2374"/>
              <p:cNvSpPr>
                <a:spLocks/>
              </p:cNvSpPr>
              <p:nvPr/>
            </p:nvSpPr>
            <p:spPr bwMode="auto">
              <a:xfrm>
                <a:off x="2418309" y="3526157"/>
                <a:ext cx="528923" cy="68079"/>
              </a:xfrm>
              <a:custGeom>
                <a:avLst/>
                <a:gdLst>
                  <a:gd name="T0" fmla="*/ 2147483647 w 75"/>
                  <a:gd name="T1" fmla="*/ 2147483647 h 19"/>
                  <a:gd name="T2" fmla="*/ 2147483647 w 75"/>
                  <a:gd name="T3" fmla="*/ 2147483647 h 19"/>
                  <a:gd name="T4" fmla="*/ 0 w 75"/>
                  <a:gd name="T5" fmla="*/ 2147483647 h 19"/>
                  <a:gd name="T6" fmla="*/ 0 60000 65536"/>
                  <a:gd name="T7" fmla="*/ 0 60000 65536"/>
                  <a:gd name="T8" fmla="*/ 0 60000 65536"/>
                  <a:gd name="T9" fmla="*/ 0 w 75"/>
                  <a:gd name="T10" fmla="*/ 0 h 19"/>
                  <a:gd name="T11" fmla="*/ 75 w 75"/>
                  <a:gd name="T12" fmla="*/ 19 h 1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5" h="19">
                    <a:moveTo>
                      <a:pt x="68" y="12"/>
                    </a:moveTo>
                    <a:cubicBezTo>
                      <a:pt x="75" y="4"/>
                      <a:pt x="49" y="0"/>
                      <a:pt x="34" y="2"/>
                    </a:cubicBezTo>
                    <a:cubicBezTo>
                      <a:pt x="12" y="4"/>
                      <a:pt x="2" y="12"/>
                      <a:pt x="0" y="19"/>
                    </a:cubicBezTo>
                  </a:path>
                </a:pathLst>
              </a:custGeom>
              <a:noFill/>
              <a:ln w="7938" cap="rnd">
                <a:solidFill>
                  <a:srgbClr val="75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</p:grpSp>
      <p:grpSp>
        <p:nvGrpSpPr>
          <p:cNvPr id="743" name="Group 2378">
            <a:extLst>
              <a:ext uri="{FF2B5EF4-FFF2-40B4-BE49-F238E27FC236}">
                <a16:creationId xmlns:a16="http://schemas.microsoft.com/office/drawing/2014/main" id="{91EA74F3-BDB3-4E61-BEBA-D65BF038C0DD}"/>
              </a:ext>
            </a:extLst>
          </p:cNvPr>
          <p:cNvGrpSpPr>
            <a:grpSpLocks/>
          </p:cNvGrpSpPr>
          <p:nvPr/>
        </p:nvGrpSpPr>
        <p:grpSpPr bwMode="auto">
          <a:xfrm>
            <a:off x="5444956" y="3339729"/>
            <a:ext cx="857250" cy="1643063"/>
            <a:chOff x="3637" y="1236"/>
            <a:chExt cx="425" cy="787"/>
          </a:xfrm>
        </p:grpSpPr>
        <p:sp>
          <p:nvSpPr>
            <p:cNvPr id="744" name="Oval 2379">
              <a:extLst>
                <a:ext uri="{FF2B5EF4-FFF2-40B4-BE49-F238E27FC236}">
                  <a16:creationId xmlns:a16="http://schemas.microsoft.com/office/drawing/2014/main" id="{A6FF4AB9-E9C9-4384-A7A8-CD2681802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277"/>
              <a:ext cx="153" cy="746"/>
            </a:xfrm>
            <a:prstGeom prst="ellipse">
              <a:avLst/>
            </a:prstGeom>
            <a:solidFill>
              <a:srgbClr val="73F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5" name="Freeform 2380">
              <a:extLst>
                <a:ext uri="{FF2B5EF4-FFF2-40B4-BE49-F238E27FC236}">
                  <a16:creationId xmlns:a16="http://schemas.microsoft.com/office/drawing/2014/main" id="{DCF6BE11-E502-4430-AB4F-3A771128E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312"/>
              <a:ext cx="123" cy="707"/>
            </a:xfrm>
            <a:custGeom>
              <a:avLst/>
              <a:gdLst>
                <a:gd name="T0" fmla="*/ 437863 w 52"/>
                <a:gd name="T1" fmla="*/ 0 h 299"/>
                <a:gd name="T2" fmla="*/ 541952 w 52"/>
                <a:gd name="T3" fmla="*/ 1393551 h 299"/>
                <a:gd name="T4" fmla="*/ 152924 w 52"/>
                <a:gd name="T5" fmla="*/ 3408747 h 299"/>
                <a:gd name="T6" fmla="*/ 0 w 52"/>
                <a:gd name="T7" fmla="*/ 3246348 h 299"/>
                <a:gd name="T8" fmla="*/ 284939 w 52"/>
                <a:gd name="T9" fmla="*/ 3863677 h 299"/>
                <a:gd name="T10" fmla="*/ 673990 w 52"/>
                <a:gd name="T11" fmla="*/ 1845977 h 299"/>
                <a:gd name="T12" fmla="*/ 437863 w 52"/>
                <a:gd name="T13" fmla="*/ 0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299"/>
                <a:gd name="T23" fmla="*/ 52 w 52"/>
                <a:gd name="T24" fmla="*/ 299 h 2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299">
                  <a:moveTo>
                    <a:pt x="34" y="0"/>
                  </a:moveTo>
                  <a:cubicBezTo>
                    <a:pt x="39" y="28"/>
                    <a:pt x="42" y="66"/>
                    <a:pt x="42" y="108"/>
                  </a:cubicBezTo>
                  <a:cubicBezTo>
                    <a:pt x="42" y="194"/>
                    <a:pt x="29" y="264"/>
                    <a:pt x="12" y="264"/>
                  </a:cubicBezTo>
                  <a:cubicBezTo>
                    <a:pt x="8" y="264"/>
                    <a:pt x="4" y="259"/>
                    <a:pt x="0" y="251"/>
                  </a:cubicBezTo>
                  <a:cubicBezTo>
                    <a:pt x="6" y="281"/>
                    <a:pt x="14" y="299"/>
                    <a:pt x="22" y="299"/>
                  </a:cubicBezTo>
                  <a:cubicBezTo>
                    <a:pt x="39" y="299"/>
                    <a:pt x="52" y="229"/>
                    <a:pt x="52" y="143"/>
                  </a:cubicBezTo>
                  <a:cubicBezTo>
                    <a:pt x="52" y="79"/>
                    <a:pt x="44" y="23"/>
                    <a:pt x="34" y="0"/>
                  </a:cubicBezTo>
                  <a:close/>
                </a:path>
              </a:pathLst>
            </a:custGeom>
            <a:solidFill>
              <a:srgbClr val="72EA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6" name="Freeform 2381">
              <a:extLst>
                <a:ext uri="{FF2B5EF4-FFF2-40B4-BE49-F238E27FC236}">
                  <a16:creationId xmlns:a16="http://schemas.microsoft.com/office/drawing/2014/main" id="{46F0A2B7-0C1D-4E56-B2DF-51EF0AC1D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293"/>
              <a:ext cx="121" cy="730"/>
            </a:xfrm>
            <a:custGeom>
              <a:avLst/>
              <a:gdLst>
                <a:gd name="T0" fmla="*/ 350314 w 51"/>
                <a:gd name="T1" fmla="*/ 0 h 309"/>
                <a:gd name="T2" fmla="*/ 605543 w 51"/>
                <a:gd name="T3" fmla="*/ 1813270 h 309"/>
                <a:gd name="T4" fmla="*/ 157483 w 51"/>
                <a:gd name="T5" fmla="*/ 3878509 h 309"/>
                <a:gd name="T6" fmla="*/ 0 w 51"/>
                <a:gd name="T7" fmla="*/ 3748332 h 309"/>
                <a:gd name="T8" fmla="*/ 202599 w 51"/>
                <a:gd name="T9" fmla="*/ 3953956 h 309"/>
                <a:gd name="T10" fmla="*/ 683804 w 51"/>
                <a:gd name="T11" fmla="*/ 1932915 h 309"/>
                <a:gd name="T12" fmla="*/ 350314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7" name="Freeform 2382">
              <a:extLst>
                <a:ext uri="{FF2B5EF4-FFF2-40B4-BE49-F238E27FC236}">
                  <a16:creationId xmlns:a16="http://schemas.microsoft.com/office/drawing/2014/main" id="{62A98A04-A1CB-4541-847A-D560C982C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284"/>
              <a:ext cx="92" cy="666"/>
            </a:xfrm>
            <a:custGeom>
              <a:avLst/>
              <a:gdLst>
                <a:gd name="T0" fmla="*/ 112997 w 39"/>
                <a:gd name="T1" fmla="*/ 3302954 h 282"/>
                <a:gd name="T2" fmla="*/ 90299 w 39"/>
                <a:gd name="T3" fmla="*/ 1965843 h 282"/>
                <a:gd name="T4" fmla="*/ 443039 w 39"/>
                <a:gd name="T5" fmla="*/ 27030 h 282"/>
                <a:gd name="T6" fmla="*/ 491101 w 39"/>
                <a:gd name="T7" fmla="*/ 75437 h 282"/>
                <a:gd name="T8" fmla="*/ 389427 w 39"/>
                <a:gd name="T9" fmla="*/ 0 h 282"/>
                <a:gd name="T10" fmla="*/ 0 w 39"/>
                <a:gd name="T11" fmla="*/ 1899859 h 282"/>
                <a:gd name="T12" fmla="*/ 101695 w 39"/>
                <a:gd name="T13" fmla="*/ 3341957 h 282"/>
                <a:gd name="T14" fmla="*/ 112997 w 39"/>
                <a:gd name="T15" fmla="*/ 3302954 h 2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282"/>
                <a:gd name="T26" fmla="*/ 39 w 39"/>
                <a:gd name="T27" fmla="*/ 282 h 2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282">
                  <a:moveTo>
                    <a:pt x="9" y="259"/>
                  </a:moveTo>
                  <a:cubicBezTo>
                    <a:pt x="4" y="231"/>
                    <a:pt x="7" y="194"/>
                    <a:pt x="7" y="154"/>
                  </a:cubicBezTo>
                  <a:cubicBezTo>
                    <a:pt x="7" y="74"/>
                    <a:pt x="17" y="2"/>
                    <a:pt x="35" y="2"/>
                  </a:cubicBezTo>
                  <a:cubicBezTo>
                    <a:pt x="36" y="2"/>
                    <a:pt x="39" y="5"/>
                    <a:pt x="39" y="6"/>
                  </a:cubicBezTo>
                  <a:cubicBezTo>
                    <a:pt x="37" y="2"/>
                    <a:pt x="34" y="0"/>
                    <a:pt x="31" y="0"/>
                  </a:cubicBezTo>
                  <a:cubicBezTo>
                    <a:pt x="13" y="0"/>
                    <a:pt x="0" y="69"/>
                    <a:pt x="0" y="149"/>
                  </a:cubicBezTo>
                  <a:cubicBezTo>
                    <a:pt x="0" y="194"/>
                    <a:pt x="3" y="234"/>
                    <a:pt x="8" y="262"/>
                  </a:cubicBezTo>
                  <a:cubicBezTo>
                    <a:pt x="13" y="282"/>
                    <a:pt x="12" y="277"/>
                    <a:pt x="9" y="25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8" name="Freeform 2383">
              <a:extLst>
                <a:ext uri="{FF2B5EF4-FFF2-40B4-BE49-F238E27FC236}">
                  <a16:creationId xmlns:a16="http://schemas.microsoft.com/office/drawing/2014/main" id="{20AD69B8-992D-4945-A11D-7066D1F89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236"/>
              <a:ext cx="361" cy="787"/>
            </a:xfrm>
            <a:custGeom>
              <a:avLst/>
              <a:gdLst>
                <a:gd name="T0" fmla="*/ 1373607 w 153"/>
                <a:gd name="T1" fmla="*/ 92696 h 333"/>
                <a:gd name="T2" fmla="*/ 0 w 153"/>
                <a:gd name="T3" fmla="*/ 271326 h 333"/>
                <a:gd name="T4" fmla="*/ 555265 w 153"/>
                <a:gd name="T5" fmla="*/ 2249475 h 333"/>
                <a:gd name="T6" fmla="*/ 165260 w 153"/>
                <a:gd name="T7" fmla="*/ 4278477 h 333"/>
                <a:gd name="T8" fmla="*/ 1187057 w 153"/>
                <a:gd name="T9" fmla="*/ 4278477 h 333"/>
                <a:gd name="T10" fmla="*/ 1160313 w 153"/>
                <a:gd name="T11" fmla="*/ 4266993 h 333"/>
                <a:gd name="T12" fmla="*/ 1148756 w 153"/>
                <a:gd name="T13" fmla="*/ 4250398 h 333"/>
                <a:gd name="T14" fmla="*/ 1122078 w 153"/>
                <a:gd name="T15" fmla="*/ 4229806 h 333"/>
                <a:gd name="T16" fmla="*/ 1097209 w 153"/>
                <a:gd name="T17" fmla="*/ 4202693 h 333"/>
                <a:gd name="T18" fmla="*/ 1085284 w 153"/>
                <a:gd name="T19" fmla="*/ 4175503 h 333"/>
                <a:gd name="T20" fmla="*/ 1058501 w 153"/>
                <a:gd name="T21" fmla="*/ 4147107 h 333"/>
                <a:gd name="T22" fmla="*/ 1047188 w 153"/>
                <a:gd name="T23" fmla="*/ 4109945 h 333"/>
                <a:gd name="T24" fmla="*/ 1021814 w 153"/>
                <a:gd name="T25" fmla="*/ 4071295 h 333"/>
                <a:gd name="T26" fmla="*/ 1010396 w 153"/>
                <a:gd name="T27" fmla="*/ 4023538 h 333"/>
                <a:gd name="T28" fmla="*/ 995029 w 153"/>
                <a:gd name="T29" fmla="*/ 3620803 h 333"/>
                <a:gd name="T30" fmla="*/ 983496 w 153"/>
                <a:gd name="T31" fmla="*/ 3572226 h 333"/>
                <a:gd name="T32" fmla="*/ 972093 w 153"/>
                <a:gd name="T33" fmla="*/ 3505865 h 333"/>
                <a:gd name="T34" fmla="*/ 956728 w 153"/>
                <a:gd name="T35" fmla="*/ 3429684 h 333"/>
                <a:gd name="T36" fmla="*/ 946924 w 153"/>
                <a:gd name="T37" fmla="*/ 3353901 h 333"/>
                <a:gd name="T38" fmla="*/ 935523 w 153"/>
                <a:gd name="T39" fmla="*/ 3278089 h 333"/>
                <a:gd name="T40" fmla="*/ 935523 w 153"/>
                <a:gd name="T41" fmla="*/ 3197356 h 333"/>
                <a:gd name="T42" fmla="*/ 920024 w 153"/>
                <a:gd name="T43" fmla="*/ 3109782 h 333"/>
                <a:gd name="T44" fmla="*/ 908623 w 153"/>
                <a:gd name="T45" fmla="*/ 3018275 h 333"/>
                <a:gd name="T46" fmla="*/ 908623 w 153"/>
                <a:gd name="T47" fmla="*/ 2930611 h 333"/>
                <a:gd name="T48" fmla="*/ 897182 w 153"/>
                <a:gd name="T49" fmla="*/ 2838208 h 333"/>
                <a:gd name="T50" fmla="*/ 897182 w 153"/>
                <a:gd name="T51" fmla="*/ 2751506 h 333"/>
                <a:gd name="T52" fmla="*/ 881840 w 153"/>
                <a:gd name="T53" fmla="*/ 2647246 h 333"/>
                <a:gd name="T54" fmla="*/ 881840 w 153"/>
                <a:gd name="T55" fmla="*/ 2555739 h 333"/>
                <a:gd name="T56" fmla="*/ 881840 w 153"/>
                <a:gd name="T57" fmla="*/ 2451576 h 333"/>
                <a:gd name="T58" fmla="*/ 881840 w 153"/>
                <a:gd name="T59" fmla="*/ 2348557 h 333"/>
                <a:gd name="T60" fmla="*/ 1223851 w 153"/>
                <a:gd name="T61" fmla="*/ 219074 h 333"/>
                <a:gd name="T62" fmla="*/ 1250539 w 153"/>
                <a:gd name="T63" fmla="*/ 4278477 h 333"/>
                <a:gd name="T64" fmla="*/ 1690766 w 153"/>
                <a:gd name="T65" fmla="*/ 3947726 h 333"/>
                <a:gd name="T66" fmla="*/ 1706933 w 153"/>
                <a:gd name="T67" fmla="*/ 423446 h 3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3"/>
                <a:gd name="T103" fmla="*/ 0 h 333"/>
                <a:gd name="T104" fmla="*/ 153 w 153"/>
                <a:gd name="T105" fmla="*/ 333 h 3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3" h="333">
                  <a:moveTo>
                    <a:pt x="135" y="33"/>
                  </a:move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  <a:cubicBezTo>
                    <a:pt x="3" y="18"/>
                    <a:pt x="5" y="17"/>
                    <a:pt x="8" y="17"/>
                  </a:cubicBezTo>
                  <a:cubicBezTo>
                    <a:pt x="28" y="17"/>
                    <a:pt x="44" y="88"/>
                    <a:pt x="44" y="175"/>
                  </a:cubicBezTo>
                  <a:cubicBezTo>
                    <a:pt x="44" y="256"/>
                    <a:pt x="30" y="323"/>
                    <a:pt x="13" y="332"/>
                  </a:cubicBezTo>
                  <a:cubicBezTo>
                    <a:pt x="13" y="333"/>
                    <a:pt x="13" y="333"/>
                    <a:pt x="13" y="333"/>
                  </a:cubicBezTo>
                  <a:cubicBezTo>
                    <a:pt x="23" y="327"/>
                    <a:pt x="37" y="324"/>
                    <a:pt x="53" y="324"/>
                  </a:cubicBezTo>
                  <a:cubicBezTo>
                    <a:pt x="69" y="324"/>
                    <a:pt x="83" y="328"/>
                    <a:pt x="94" y="333"/>
                  </a:cubicBezTo>
                  <a:cubicBezTo>
                    <a:pt x="94" y="333"/>
                    <a:pt x="94" y="333"/>
                    <a:pt x="94" y="333"/>
                  </a:cubicBezTo>
                  <a:cubicBezTo>
                    <a:pt x="93" y="333"/>
                    <a:pt x="93" y="332"/>
                    <a:pt x="92" y="332"/>
                  </a:cubicBezTo>
                  <a:cubicBezTo>
                    <a:pt x="92" y="332"/>
                    <a:pt x="92" y="332"/>
                    <a:pt x="92" y="332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0" y="330"/>
                    <a:pt x="89" y="330"/>
                    <a:pt x="89" y="329"/>
                  </a:cubicBezTo>
                  <a:cubicBezTo>
                    <a:pt x="89" y="329"/>
                    <a:pt x="89" y="329"/>
                    <a:pt x="89" y="329"/>
                  </a:cubicBezTo>
                  <a:cubicBezTo>
                    <a:pt x="88" y="329"/>
                    <a:pt x="88" y="328"/>
                    <a:pt x="87" y="327"/>
                  </a:cubicBezTo>
                  <a:cubicBezTo>
                    <a:pt x="87" y="327"/>
                    <a:pt x="87" y="327"/>
                    <a:pt x="87" y="327"/>
                  </a:cubicBezTo>
                  <a:cubicBezTo>
                    <a:pt x="87" y="327"/>
                    <a:pt x="86" y="326"/>
                    <a:pt x="86" y="325"/>
                  </a:cubicBezTo>
                  <a:cubicBezTo>
                    <a:pt x="86" y="325"/>
                    <a:pt x="86" y="325"/>
                    <a:pt x="86" y="325"/>
                  </a:cubicBezTo>
                  <a:cubicBezTo>
                    <a:pt x="85" y="324"/>
                    <a:pt x="85" y="324"/>
                    <a:pt x="84" y="323"/>
                  </a:cubicBezTo>
                  <a:cubicBezTo>
                    <a:pt x="84" y="323"/>
                    <a:pt x="84" y="323"/>
                    <a:pt x="84" y="323"/>
                  </a:cubicBezTo>
                  <a:cubicBezTo>
                    <a:pt x="84" y="322"/>
                    <a:pt x="83" y="321"/>
                    <a:pt x="83" y="320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82" y="319"/>
                    <a:pt x="82" y="318"/>
                    <a:pt x="81" y="317"/>
                  </a:cubicBezTo>
                  <a:cubicBezTo>
                    <a:pt x="81" y="317"/>
                    <a:pt x="81" y="317"/>
                    <a:pt x="81" y="317"/>
                  </a:cubicBezTo>
                  <a:cubicBezTo>
                    <a:pt x="81" y="316"/>
                    <a:pt x="80" y="315"/>
                    <a:pt x="80" y="313"/>
                  </a:cubicBezTo>
                  <a:cubicBezTo>
                    <a:pt x="80" y="313"/>
                    <a:pt x="80" y="313"/>
                    <a:pt x="80" y="313"/>
                  </a:cubicBezTo>
                  <a:cubicBezTo>
                    <a:pt x="77" y="305"/>
                    <a:pt x="81" y="295"/>
                    <a:pt x="79" y="282"/>
                  </a:cubicBezTo>
                  <a:cubicBezTo>
                    <a:pt x="79" y="282"/>
                    <a:pt x="79" y="282"/>
                    <a:pt x="79" y="282"/>
                  </a:cubicBezTo>
                  <a:cubicBezTo>
                    <a:pt x="79" y="281"/>
                    <a:pt x="78" y="279"/>
                    <a:pt x="78" y="278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78" y="275"/>
                    <a:pt x="77" y="274"/>
                    <a:pt x="77" y="273"/>
                  </a:cubicBezTo>
                  <a:cubicBezTo>
                    <a:pt x="77" y="272"/>
                    <a:pt x="77" y="271"/>
                    <a:pt x="77" y="271"/>
                  </a:cubicBezTo>
                  <a:cubicBezTo>
                    <a:pt x="77" y="270"/>
                    <a:pt x="76" y="268"/>
                    <a:pt x="76" y="267"/>
                  </a:cubicBezTo>
                  <a:cubicBezTo>
                    <a:pt x="76" y="266"/>
                    <a:pt x="76" y="266"/>
                    <a:pt x="76" y="265"/>
                  </a:cubicBezTo>
                  <a:cubicBezTo>
                    <a:pt x="76" y="264"/>
                    <a:pt x="75" y="262"/>
                    <a:pt x="75" y="261"/>
                  </a:cubicBezTo>
                  <a:cubicBezTo>
                    <a:pt x="75" y="260"/>
                    <a:pt x="75" y="259"/>
                    <a:pt x="75" y="259"/>
                  </a:cubicBezTo>
                  <a:cubicBezTo>
                    <a:pt x="75" y="257"/>
                    <a:pt x="75" y="256"/>
                    <a:pt x="74" y="255"/>
                  </a:cubicBezTo>
                  <a:cubicBezTo>
                    <a:pt x="74" y="254"/>
                    <a:pt x="74" y="253"/>
                    <a:pt x="74" y="252"/>
                  </a:cubicBezTo>
                  <a:cubicBezTo>
                    <a:pt x="74" y="251"/>
                    <a:pt x="74" y="250"/>
                    <a:pt x="74" y="249"/>
                  </a:cubicBezTo>
                  <a:cubicBezTo>
                    <a:pt x="73" y="248"/>
                    <a:pt x="73" y="247"/>
                    <a:pt x="73" y="246"/>
                  </a:cubicBezTo>
                  <a:cubicBezTo>
                    <a:pt x="73" y="244"/>
                    <a:pt x="73" y="243"/>
                    <a:pt x="73" y="242"/>
                  </a:cubicBezTo>
                  <a:cubicBezTo>
                    <a:pt x="73" y="241"/>
                    <a:pt x="73" y="240"/>
                    <a:pt x="73" y="239"/>
                  </a:cubicBezTo>
                  <a:cubicBezTo>
                    <a:pt x="72" y="238"/>
                    <a:pt x="72" y="236"/>
                    <a:pt x="72" y="235"/>
                  </a:cubicBezTo>
                  <a:cubicBezTo>
                    <a:pt x="72" y="234"/>
                    <a:pt x="72" y="233"/>
                    <a:pt x="72" y="232"/>
                  </a:cubicBezTo>
                  <a:cubicBezTo>
                    <a:pt x="72" y="231"/>
                    <a:pt x="72" y="229"/>
                    <a:pt x="72" y="228"/>
                  </a:cubicBezTo>
                  <a:cubicBezTo>
                    <a:pt x="72" y="227"/>
                    <a:pt x="71" y="226"/>
                    <a:pt x="71" y="225"/>
                  </a:cubicBezTo>
                  <a:cubicBezTo>
                    <a:pt x="71" y="223"/>
                    <a:pt x="71" y="222"/>
                    <a:pt x="71" y="221"/>
                  </a:cubicBezTo>
                  <a:cubicBezTo>
                    <a:pt x="71" y="220"/>
                    <a:pt x="71" y="218"/>
                    <a:pt x="71" y="217"/>
                  </a:cubicBezTo>
                  <a:cubicBezTo>
                    <a:pt x="71" y="216"/>
                    <a:pt x="71" y="215"/>
                    <a:pt x="71" y="214"/>
                  </a:cubicBezTo>
                  <a:cubicBezTo>
                    <a:pt x="71" y="212"/>
                    <a:pt x="70" y="211"/>
                    <a:pt x="70" y="210"/>
                  </a:cubicBezTo>
                  <a:cubicBezTo>
                    <a:pt x="70" y="209"/>
                    <a:pt x="70" y="207"/>
                    <a:pt x="70" y="206"/>
                  </a:cubicBezTo>
                  <a:cubicBezTo>
                    <a:pt x="70" y="205"/>
                    <a:pt x="70" y="203"/>
                    <a:pt x="70" y="202"/>
                  </a:cubicBezTo>
                  <a:cubicBezTo>
                    <a:pt x="70" y="201"/>
                    <a:pt x="70" y="200"/>
                    <a:pt x="70" y="199"/>
                  </a:cubicBezTo>
                  <a:cubicBezTo>
                    <a:pt x="70" y="197"/>
                    <a:pt x="70" y="196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89"/>
                    <a:pt x="70" y="187"/>
                    <a:pt x="70" y="186"/>
                  </a:cubicBezTo>
                  <a:cubicBezTo>
                    <a:pt x="70" y="185"/>
                    <a:pt x="70" y="184"/>
                    <a:pt x="70" y="183"/>
                  </a:cubicBezTo>
                  <a:cubicBezTo>
                    <a:pt x="70" y="180"/>
                    <a:pt x="70" y="178"/>
                    <a:pt x="70" y="175"/>
                  </a:cubicBezTo>
                  <a:cubicBezTo>
                    <a:pt x="70" y="88"/>
                    <a:pt x="77" y="17"/>
                    <a:pt x="97" y="17"/>
                  </a:cubicBezTo>
                  <a:cubicBezTo>
                    <a:pt x="117" y="17"/>
                    <a:pt x="132" y="88"/>
                    <a:pt x="132" y="175"/>
                  </a:cubicBezTo>
                  <a:cubicBezTo>
                    <a:pt x="132" y="260"/>
                    <a:pt x="118" y="329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lose/>
                </a:path>
              </a:pathLst>
            </a:custGeom>
            <a:solidFill>
              <a:srgbClr val="72EC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9" name="Freeform 2384">
              <a:extLst>
                <a:ext uri="{FF2B5EF4-FFF2-40B4-BE49-F238E27FC236}">
                  <a16:creationId xmlns:a16="http://schemas.microsoft.com/office/drawing/2014/main" id="{0273461D-F80C-452C-84EE-4184BC903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253"/>
              <a:ext cx="203" cy="770"/>
            </a:xfrm>
            <a:custGeom>
              <a:avLst/>
              <a:gdLst>
                <a:gd name="T0" fmla="*/ 998215 w 86"/>
                <a:gd name="T1" fmla="*/ 4150796 h 326"/>
                <a:gd name="T2" fmla="*/ 986799 w 86"/>
                <a:gd name="T3" fmla="*/ 4134456 h 326"/>
                <a:gd name="T4" fmla="*/ 986799 w 86"/>
                <a:gd name="T5" fmla="*/ 4134456 h 326"/>
                <a:gd name="T6" fmla="*/ 961953 w 86"/>
                <a:gd name="T7" fmla="*/ 4111013 h 326"/>
                <a:gd name="T8" fmla="*/ 961953 w 86"/>
                <a:gd name="T9" fmla="*/ 4111013 h 326"/>
                <a:gd name="T10" fmla="*/ 939449 w 86"/>
                <a:gd name="T11" fmla="*/ 4086031 h 326"/>
                <a:gd name="T12" fmla="*/ 939449 w 86"/>
                <a:gd name="T13" fmla="*/ 4086031 h 326"/>
                <a:gd name="T14" fmla="*/ 923180 w 86"/>
                <a:gd name="T15" fmla="*/ 4058885 h 326"/>
                <a:gd name="T16" fmla="*/ 923180 w 86"/>
                <a:gd name="T17" fmla="*/ 4058885 h 326"/>
                <a:gd name="T18" fmla="*/ 903100 w 86"/>
                <a:gd name="T19" fmla="*/ 4031465 h 326"/>
                <a:gd name="T20" fmla="*/ 903100 w 86"/>
                <a:gd name="T21" fmla="*/ 4031465 h 326"/>
                <a:gd name="T22" fmla="*/ 884778 w 86"/>
                <a:gd name="T23" fmla="*/ 3992932 h 326"/>
                <a:gd name="T24" fmla="*/ 884778 w 86"/>
                <a:gd name="T25" fmla="*/ 3992932 h 326"/>
                <a:gd name="T26" fmla="*/ 864353 w 86"/>
                <a:gd name="T27" fmla="*/ 3955960 h 326"/>
                <a:gd name="T28" fmla="*/ 864353 w 86"/>
                <a:gd name="T29" fmla="*/ 3955960 h 326"/>
                <a:gd name="T30" fmla="*/ 848082 w 86"/>
                <a:gd name="T31" fmla="*/ 3907691 h 326"/>
                <a:gd name="T32" fmla="*/ 848082 w 86"/>
                <a:gd name="T33" fmla="*/ 3907691 h 326"/>
                <a:gd name="T34" fmla="*/ 837375 w 86"/>
                <a:gd name="T35" fmla="*/ 3512329 h 326"/>
                <a:gd name="T36" fmla="*/ 837375 w 86"/>
                <a:gd name="T37" fmla="*/ 3512329 h 326"/>
                <a:gd name="T38" fmla="*/ 821109 w 86"/>
                <a:gd name="T39" fmla="*/ 3459312 h 326"/>
                <a:gd name="T40" fmla="*/ 821109 w 86"/>
                <a:gd name="T41" fmla="*/ 3447547 h 326"/>
                <a:gd name="T42" fmla="*/ 809677 w 86"/>
                <a:gd name="T43" fmla="*/ 3393364 h 326"/>
                <a:gd name="T44" fmla="*/ 809677 w 86"/>
                <a:gd name="T45" fmla="*/ 3372857 h 326"/>
                <a:gd name="T46" fmla="*/ 801024 w 86"/>
                <a:gd name="T47" fmla="*/ 3317793 h 326"/>
                <a:gd name="T48" fmla="*/ 801024 w 86"/>
                <a:gd name="T49" fmla="*/ 3290753 h 326"/>
                <a:gd name="T50" fmla="*/ 784257 w 86"/>
                <a:gd name="T51" fmla="*/ 3241943 h 326"/>
                <a:gd name="T52" fmla="*/ 784257 w 86"/>
                <a:gd name="T53" fmla="*/ 3214868 h 326"/>
                <a:gd name="T54" fmla="*/ 773706 w 86"/>
                <a:gd name="T55" fmla="*/ 3166601 h 326"/>
                <a:gd name="T56" fmla="*/ 773706 w 86"/>
                <a:gd name="T57" fmla="*/ 3130126 h 326"/>
                <a:gd name="T58" fmla="*/ 773706 w 86"/>
                <a:gd name="T59" fmla="*/ 3091097 h 326"/>
                <a:gd name="T60" fmla="*/ 762345 w 86"/>
                <a:gd name="T61" fmla="*/ 3054236 h 326"/>
                <a:gd name="T62" fmla="*/ 762345 w 86"/>
                <a:gd name="T63" fmla="*/ 3000083 h 326"/>
                <a:gd name="T64" fmla="*/ 762345 w 86"/>
                <a:gd name="T65" fmla="*/ 2960310 h 326"/>
                <a:gd name="T66" fmla="*/ 746075 w 86"/>
                <a:gd name="T67" fmla="*/ 2912757 h 326"/>
                <a:gd name="T68" fmla="*/ 746075 w 86"/>
                <a:gd name="T69" fmla="*/ 2869152 h 326"/>
                <a:gd name="T70" fmla="*/ 746075 w 86"/>
                <a:gd name="T71" fmla="*/ 2820843 h 326"/>
                <a:gd name="T72" fmla="*/ 734492 w 86"/>
                <a:gd name="T73" fmla="*/ 2782338 h 326"/>
                <a:gd name="T74" fmla="*/ 734492 w 86"/>
                <a:gd name="T75" fmla="*/ 2729686 h 326"/>
                <a:gd name="T76" fmla="*/ 734492 w 86"/>
                <a:gd name="T77" fmla="*/ 2681473 h 326"/>
                <a:gd name="T78" fmla="*/ 734492 w 86"/>
                <a:gd name="T79" fmla="*/ 2642347 h 326"/>
                <a:gd name="T80" fmla="*/ 725609 w 86"/>
                <a:gd name="T81" fmla="*/ 2587507 h 326"/>
                <a:gd name="T82" fmla="*/ 725609 w 86"/>
                <a:gd name="T83" fmla="*/ 2539947 h 326"/>
                <a:gd name="T84" fmla="*/ 725609 w 86"/>
                <a:gd name="T85" fmla="*/ 2491524 h 326"/>
                <a:gd name="T86" fmla="*/ 725609 w 86"/>
                <a:gd name="T87" fmla="*/ 2448080 h 326"/>
                <a:gd name="T88" fmla="*/ 725609 w 86"/>
                <a:gd name="T89" fmla="*/ 2388873 h 326"/>
                <a:gd name="T90" fmla="*/ 725609 w 86"/>
                <a:gd name="T91" fmla="*/ 2350004 h 326"/>
                <a:gd name="T92" fmla="*/ 725609 w 86"/>
                <a:gd name="T93" fmla="*/ 2286104 h 326"/>
                <a:gd name="T94" fmla="*/ 725609 w 86"/>
                <a:gd name="T95" fmla="*/ 2249132 h 326"/>
                <a:gd name="T96" fmla="*/ 725609 w 86"/>
                <a:gd name="T97" fmla="*/ 2146665 h 326"/>
                <a:gd name="T98" fmla="*/ 961953 w 86"/>
                <a:gd name="T99" fmla="*/ 178340 h 326"/>
                <a:gd name="T100" fmla="*/ 961953 w 86"/>
                <a:gd name="T101" fmla="*/ 166518 h 326"/>
                <a:gd name="T102" fmla="*/ 541757 w 86"/>
                <a:gd name="T103" fmla="*/ 27052 h 326"/>
                <a:gd name="T104" fmla="*/ 114027 w 86"/>
                <a:gd name="T105" fmla="*/ 270369 h 326"/>
                <a:gd name="T106" fmla="*/ 114027 w 86"/>
                <a:gd name="T107" fmla="*/ 281766 h 326"/>
                <a:gd name="T108" fmla="*/ 391101 w 86"/>
                <a:gd name="T109" fmla="*/ 2146665 h 326"/>
                <a:gd name="T110" fmla="*/ 0 w 86"/>
                <a:gd name="T111" fmla="*/ 4150796 h 326"/>
                <a:gd name="T112" fmla="*/ 0 w 86"/>
                <a:gd name="T113" fmla="*/ 4161495 h 326"/>
                <a:gd name="T114" fmla="*/ 505128 w 86"/>
                <a:gd name="T115" fmla="*/ 4047117 h 326"/>
                <a:gd name="T116" fmla="*/ 1026436 w 86"/>
                <a:gd name="T117" fmla="*/ 4161495 h 326"/>
                <a:gd name="T118" fmla="*/ 1026436 w 86"/>
                <a:gd name="T119" fmla="*/ 4161495 h 326"/>
                <a:gd name="T120" fmla="*/ 998215 w 86"/>
                <a:gd name="T121" fmla="*/ 4150796 h 326"/>
                <a:gd name="T122" fmla="*/ 998215 w 86"/>
                <a:gd name="T123" fmla="*/ 4150796 h 3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"/>
                <a:gd name="T187" fmla="*/ 0 h 326"/>
                <a:gd name="T188" fmla="*/ 86 w 86"/>
                <a:gd name="T189" fmla="*/ 326 h 3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31" y="102"/>
                    <a:pt x="31" y="168"/>
                  </a:cubicBezTo>
                  <a:cubicBezTo>
                    <a:pt x="31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</a:path>
              </a:pathLst>
            </a:custGeom>
            <a:solidFill>
              <a:srgbClr val="73D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0" name="Freeform 2385">
              <a:extLst>
                <a:ext uri="{FF2B5EF4-FFF2-40B4-BE49-F238E27FC236}">
                  <a16:creationId xmlns:a16="http://schemas.microsoft.com/office/drawing/2014/main" id="{15A523F8-345C-4D66-B136-15E6646CF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1" y="1253"/>
              <a:ext cx="203" cy="770"/>
            </a:xfrm>
            <a:custGeom>
              <a:avLst/>
              <a:gdLst>
                <a:gd name="T0" fmla="*/ 986799 w 86"/>
                <a:gd name="T1" fmla="*/ 4134456 h 326"/>
                <a:gd name="T2" fmla="*/ 961953 w 86"/>
                <a:gd name="T3" fmla="*/ 4111013 h 326"/>
                <a:gd name="T4" fmla="*/ 939449 w 86"/>
                <a:gd name="T5" fmla="*/ 4086031 h 326"/>
                <a:gd name="T6" fmla="*/ 923180 w 86"/>
                <a:gd name="T7" fmla="*/ 4058885 h 326"/>
                <a:gd name="T8" fmla="*/ 903100 w 86"/>
                <a:gd name="T9" fmla="*/ 4031465 h 326"/>
                <a:gd name="T10" fmla="*/ 884778 w 86"/>
                <a:gd name="T11" fmla="*/ 3992932 h 326"/>
                <a:gd name="T12" fmla="*/ 864353 w 86"/>
                <a:gd name="T13" fmla="*/ 3955960 h 326"/>
                <a:gd name="T14" fmla="*/ 848082 w 86"/>
                <a:gd name="T15" fmla="*/ 3907691 h 326"/>
                <a:gd name="T16" fmla="*/ 837375 w 86"/>
                <a:gd name="T17" fmla="*/ 3512329 h 326"/>
                <a:gd name="T18" fmla="*/ 821109 w 86"/>
                <a:gd name="T19" fmla="*/ 3459312 h 326"/>
                <a:gd name="T20" fmla="*/ 809677 w 86"/>
                <a:gd name="T21" fmla="*/ 3393364 h 326"/>
                <a:gd name="T22" fmla="*/ 801024 w 86"/>
                <a:gd name="T23" fmla="*/ 3317793 h 326"/>
                <a:gd name="T24" fmla="*/ 784257 w 86"/>
                <a:gd name="T25" fmla="*/ 3241943 h 326"/>
                <a:gd name="T26" fmla="*/ 773706 w 86"/>
                <a:gd name="T27" fmla="*/ 3166601 h 326"/>
                <a:gd name="T28" fmla="*/ 773706 w 86"/>
                <a:gd name="T29" fmla="*/ 3091097 h 326"/>
                <a:gd name="T30" fmla="*/ 762345 w 86"/>
                <a:gd name="T31" fmla="*/ 3000083 h 326"/>
                <a:gd name="T32" fmla="*/ 746075 w 86"/>
                <a:gd name="T33" fmla="*/ 2912757 h 326"/>
                <a:gd name="T34" fmla="*/ 746075 w 86"/>
                <a:gd name="T35" fmla="*/ 2820843 h 326"/>
                <a:gd name="T36" fmla="*/ 734492 w 86"/>
                <a:gd name="T37" fmla="*/ 2729686 h 326"/>
                <a:gd name="T38" fmla="*/ 734492 w 86"/>
                <a:gd name="T39" fmla="*/ 2642347 h 326"/>
                <a:gd name="T40" fmla="*/ 725609 w 86"/>
                <a:gd name="T41" fmla="*/ 2539947 h 326"/>
                <a:gd name="T42" fmla="*/ 725609 w 86"/>
                <a:gd name="T43" fmla="*/ 2448080 h 326"/>
                <a:gd name="T44" fmla="*/ 725609 w 86"/>
                <a:gd name="T45" fmla="*/ 2350004 h 326"/>
                <a:gd name="T46" fmla="*/ 725609 w 86"/>
                <a:gd name="T47" fmla="*/ 2249132 h 326"/>
                <a:gd name="T48" fmla="*/ 961953 w 86"/>
                <a:gd name="T49" fmla="*/ 178340 h 326"/>
                <a:gd name="T50" fmla="*/ 541757 w 86"/>
                <a:gd name="T51" fmla="*/ 27052 h 326"/>
                <a:gd name="T52" fmla="*/ 114027 w 86"/>
                <a:gd name="T53" fmla="*/ 281766 h 326"/>
                <a:gd name="T54" fmla="*/ 0 w 86"/>
                <a:gd name="T55" fmla="*/ 4150796 h 326"/>
                <a:gd name="T56" fmla="*/ 505128 w 86"/>
                <a:gd name="T57" fmla="*/ 4047117 h 326"/>
                <a:gd name="T58" fmla="*/ 1026436 w 86"/>
                <a:gd name="T59" fmla="*/ 4161495 h 326"/>
                <a:gd name="T60" fmla="*/ 998215 w 86"/>
                <a:gd name="T61" fmla="*/ 4150796 h 326"/>
                <a:gd name="T62" fmla="*/ 327777 w 86"/>
                <a:gd name="T63" fmla="*/ 524224 h 326"/>
                <a:gd name="T64" fmla="*/ 557001 w 86"/>
                <a:gd name="T65" fmla="*/ 139467 h 326"/>
                <a:gd name="T66" fmla="*/ 801024 w 86"/>
                <a:gd name="T67" fmla="*/ 214943 h 326"/>
                <a:gd name="T68" fmla="*/ 481759 w 86"/>
                <a:gd name="T69" fmla="*/ 1508354 h 326"/>
                <a:gd name="T70" fmla="*/ 568747 w 86"/>
                <a:gd name="T71" fmla="*/ 3928167 h 326"/>
                <a:gd name="T72" fmla="*/ 505128 w 86"/>
                <a:gd name="T73" fmla="*/ 2182610 h 326"/>
                <a:gd name="T74" fmla="*/ 505128 w 86"/>
                <a:gd name="T75" fmla="*/ 2269579 h 326"/>
                <a:gd name="T76" fmla="*/ 505128 w 86"/>
                <a:gd name="T77" fmla="*/ 2448080 h 326"/>
                <a:gd name="T78" fmla="*/ 505128 w 86"/>
                <a:gd name="T79" fmla="*/ 2587507 h 326"/>
                <a:gd name="T80" fmla="*/ 521309 w 86"/>
                <a:gd name="T81" fmla="*/ 2691181 h 326"/>
                <a:gd name="T82" fmla="*/ 521309 w 86"/>
                <a:gd name="T83" fmla="*/ 2793792 h 326"/>
                <a:gd name="T84" fmla="*/ 532079 w 86"/>
                <a:gd name="T85" fmla="*/ 2869152 h 326"/>
                <a:gd name="T86" fmla="*/ 541757 w 86"/>
                <a:gd name="T87" fmla="*/ 2972132 h 326"/>
                <a:gd name="T88" fmla="*/ 541757 w 86"/>
                <a:gd name="T89" fmla="*/ 3063948 h 326"/>
                <a:gd name="T90" fmla="*/ 568747 w 86"/>
                <a:gd name="T91" fmla="*/ 3189881 h 326"/>
                <a:gd name="T92" fmla="*/ 568747 w 86"/>
                <a:gd name="T93" fmla="*/ 3253937 h 326"/>
                <a:gd name="T94" fmla="*/ 595696 w 86"/>
                <a:gd name="T95" fmla="*/ 3383439 h 326"/>
                <a:gd name="T96" fmla="*/ 607109 w 86"/>
                <a:gd name="T97" fmla="*/ 3459312 h 326"/>
                <a:gd name="T98" fmla="*/ 623378 w 86"/>
                <a:gd name="T99" fmla="*/ 3534883 h 326"/>
                <a:gd name="T100" fmla="*/ 643843 w 86"/>
                <a:gd name="T101" fmla="*/ 3944507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"/>
                <a:gd name="T154" fmla="*/ 0 h 326"/>
                <a:gd name="T155" fmla="*/ 86 w 86"/>
                <a:gd name="T156" fmla="*/ 326 h 3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26" y="102"/>
                    <a:pt x="26" y="168"/>
                  </a:cubicBezTo>
                  <a:cubicBezTo>
                    <a:pt x="26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  <a:moveTo>
                    <a:pt x="38" y="118"/>
                  </a:moveTo>
                  <a:cubicBezTo>
                    <a:pt x="36" y="88"/>
                    <a:pt x="31" y="61"/>
                    <a:pt x="26" y="41"/>
                  </a:cubicBezTo>
                  <a:cubicBezTo>
                    <a:pt x="23" y="33"/>
                    <a:pt x="22" y="15"/>
                    <a:pt x="34" y="12"/>
                  </a:cubicBezTo>
                  <a:cubicBezTo>
                    <a:pt x="37" y="12"/>
                    <a:pt x="40" y="12"/>
                    <a:pt x="44" y="11"/>
                  </a:cubicBezTo>
                  <a:cubicBezTo>
                    <a:pt x="50" y="11"/>
                    <a:pt x="55" y="10"/>
                    <a:pt x="60" y="11"/>
                  </a:cubicBezTo>
                  <a:cubicBezTo>
                    <a:pt x="64" y="11"/>
                    <a:pt x="64" y="15"/>
                    <a:pt x="63" y="17"/>
                  </a:cubicBezTo>
                  <a:cubicBezTo>
                    <a:pt x="51" y="38"/>
                    <a:pt x="44" y="77"/>
                    <a:pt x="41" y="119"/>
                  </a:cubicBezTo>
                  <a:cubicBezTo>
                    <a:pt x="40" y="135"/>
                    <a:pt x="39" y="133"/>
                    <a:pt x="38" y="118"/>
                  </a:cubicBezTo>
                  <a:close/>
                  <a:moveTo>
                    <a:pt x="51" y="309"/>
                  </a:moveTo>
                  <a:cubicBezTo>
                    <a:pt x="49" y="309"/>
                    <a:pt x="47" y="309"/>
                    <a:pt x="45" y="308"/>
                  </a:cubicBezTo>
                  <a:cubicBezTo>
                    <a:pt x="33" y="306"/>
                    <a:pt x="26" y="298"/>
                    <a:pt x="31" y="272"/>
                  </a:cubicBezTo>
                  <a:cubicBezTo>
                    <a:pt x="37" y="243"/>
                    <a:pt x="40" y="206"/>
                    <a:pt x="40" y="171"/>
                  </a:cubicBezTo>
                  <a:cubicBezTo>
                    <a:pt x="40" y="173"/>
                    <a:pt x="40" y="176"/>
                    <a:pt x="40" y="176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42" y="222"/>
                    <a:pt x="42" y="222"/>
                    <a:pt x="42" y="222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2" y="229"/>
                    <a:pt x="42" y="229"/>
                    <a:pt x="42" y="229"/>
                  </a:cubicBezTo>
                  <a:cubicBezTo>
                    <a:pt x="43" y="233"/>
                    <a:pt x="43" y="233"/>
                    <a:pt x="43" y="233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40"/>
                    <a:pt x="43" y="240"/>
                    <a:pt x="43" y="240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7" y="265"/>
                    <a:pt x="47" y="265"/>
                    <a:pt x="47" y="265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48" y="271"/>
                    <a:pt x="48" y="271"/>
                    <a:pt x="48" y="271"/>
                  </a:cubicBezTo>
                  <a:cubicBezTo>
                    <a:pt x="48" y="272"/>
                    <a:pt x="48" y="272"/>
                    <a:pt x="48" y="272"/>
                  </a:cubicBezTo>
                  <a:cubicBezTo>
                    <a:pt x="48" y="273"/>
                    <a:pt x="49" y="277"/>
                    <a:pt x="49" y="277"/>
                  </a:cubicBezTo>
                  <a:cubicBezTo>
                    <a:pt x="51" y="287"/>
                    <a:pt x="54" y="296"/>
                    <a:pt x="56" y="304"/>
                  </a:cubicBezTo>
                  <a:cubicBezTo>
                    <a:pt x="57" y="306"/>
                    <a:pt x="54" y="309"/>
                    <a:pt x="51" y="309"/>
                  </a:cubicBezTo>
                  <a:close/>
                </a:path>
              </a:pathLst>
            </a:custGeom>
            <a:solidFill>
              <a:srgbClr val="73B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1" name="Freeform 2386">
              <a:extLst>
                <a:ext uri="{FF2B5EF4-FFF2-40B4-BE49-F238E27FC236}">
                  <a16:creationId xmlns:a16="http://schemas.microsoft.com/office/drawing/2014/main" id="{1B311A08-F962-4548-9594-B2CD0D9E3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269"/>
              <a:ext cx="54" cy="95"/>
            </a:xfrm>
            <a:custGeom>
              <a:avLst/>
              <a:gdLst>
                <a:gd name="T0" fmla="*/ 0 w 23"/>
                <a:gd name="T1" fmla="*/ 57591 h 40"/>
                <a:gd name="T2" fmla="*/ 275168 w 23"/>
                <a:gd name="T3" fmla="*/ 78810 h 40"/>
                <a:gd name="T4" fmla="*/ 117201 w 23"/>
                <a:gd name="T5" fmla="*/ 543400 h 40"/>
                <a:gd name="T6" fmla="*/ 214368 w 23"/>
                <a:gd name="T7" fmla="*/ 96337 h 40"/>
                <a:gd name="T8" fmla="*/ 0 w 23"/>
                <a:gd name="T9" fmla="*/ 5759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0"/>
                <a:gd name="T17" fmla="*/ 23 w 23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0">
                  <a:moveTo>
                    <a:pt x="0" y="4"/>
                  </a:moveTo>
                  <a:cubicBezTo>
                    <a:pt x="10" y="3"/>
                    <a:pt x="23" y="0"/>
                    <a:pt x="23" y="6"/>
                  </a:cubicBezTo>
                  <a:cubicBezTo>
                    <a:pt x="23" y="13"/>
                    <a:pt x="13" y="23"/>
                    <a:pt x="10" y="40"/>
                  </a:cubicBezTo>
                  <a:cubicBezTo>
                    <a:pt x="12" y="23"/>
                    <a:pt x="20" y="9"/>
                    <a:pt x="18" y="7"/>
                  </a:cubicBezTo>
                  <a:cubicBezTo>
                    <a:pt x="15" y="3"/>
                    <a:pt x="2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2" name="Freeform 2387">
              <a:extLst>
                <a:ext uri="{FF2B5EF4-FFF2-40B4-BE49-F238E27FC236}">
                  <a16:creationId xmlns:a16="http://schemas.microsoft.com/office/drawing/2014/main" id="{B22F6D35-9972-402D-A001-7891FE32D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1293"/>
              <a:ext cx="78" cy="728"/>
            </a:xfrm>
            <a:custGeom>
              <a:avLst/>
              <a:gdLst>
                <a:gd name="T0" fmla="*/ 0 w 33"/>
                <a:gd name="T1" fmla="*/ 0 h 308"/>
                <a:gd name="T2" fmla="*/ 0 w 33"/>
                <a:gd name="T3" fmla="*/ 0 h 308"/>
                <a:gd name="T4" fmla="*/ 310743 w 33"/>
                <a:gd name="T5" fmla="*/ 1943422 h 308"/>
                <a:gd name="T6" fmla="*/ 27213 w 33"/>
                <a:gd name="T7" fmla="*/ 3847915 h 308"/>
                <a:gd name="T8" fmla="*/ 27213 w 33"/>
                <a:gd name="T9" fmla="*/ 3962839 h 308"/>
                <a:gd name="T10" fmla="*/ 423762 w 33"/>
                <a:gd name="T11" fmla="*/ 1943422 h 308"/>
                <a:gd name="T12" fmla="*/ 0 w 33"/>
                <a:gd name="T13" fmla="*/ 0 h 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08"/>
                <a:gd name="T23" fmla="*/ 33 w 33"/>
                <a:gd name="T24" fmla="*/ 308 h 3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0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20"/>
                    <a:pt x="24" y="80"/>
                    <a:pt x="24" y="151"/>
                  </a:cubicBezTo>
                  <a:cubicBezTo>
                    <a:pt x="24" y="219"/>
                    <a:pt x="15" y="276"/>
                    <a:pt x="2" y="299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19" y="299"/>
                    <a:pt x="33" y="232"/>
                    <a:pt x="33" y="151"/>
                  </a:cubicBezTo>
                  <a:cubicBezTo>
                    <a:pt x="33" y="85"/>
                    <a:pt x="26" y="31"/>
                    <a:pt x="0" y="0"/>
                  </a:cubicBezTo>
                  <a:close/>
                </a:path>
              </a:pathLst>
            </a:custGeom>
            <a:solidFill>
              <a:srgbClr val="73D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3" name="Freeform 2388">
              <a:extLst>
                <a:ext uri="{FF2B5EF4-FFF2-40B4-BE49-F238E27FC236}">
                  <a16:creationId xmlns:a16="http://schemas.microsoft.com/office/drawing/2014/main" id="{0591EA95-10F5-41E8-92C7-95347D572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1662"/>
              <a:ext cx="19" cy="146"/>
            </a:xfrm>
            <a:custGeom>
              <a:avLst/>
              <a:gdLst>
                <a:gd name="T0" fmla="*/ 0 w 8"/>
                <a:gd name="T1" fmla="*/ 719549 h 62"/>
                <a:gd name="T2" fmla="*/ 78810 w 8"/>
                <a:gd name="T3" fmla="*/ 719549 h 62"/>
                <a:gd name="T4" fmla="*/ 96337 w 8"/>
                <a:gd name="T5" fmla="*/ 483048 h 62"/>
                <a:gd name="T6" fmla="*/ 78810 w 8"/>
                <a:gd name="T7" fmla="*/ 73857 h 62"/>
                <a:gd name="T8" fmla="*/ 0 w 8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2"/>
                <a:gd name="T17" fmla="*/ 8 w 8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2">
                  <a:moveTo>
                    <a:pt x="0" y="58"/>
                  </a:moveTo>
                  <a:cubicBezTo>
                    <a:pt x="2" y="49"/>
                    <a:pt x="4" y="55"/>
                    <a:pt x="6" y="58"/>
                  </a:cubicBezTo>
                  <a:cubicBezTo>
                    <a:pt x="8" y="62"/>
                    <a:pt x="7" y="39"/>
                    <a:pt x="7" y="3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3B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4" name="Oval 2389">
              <a:extLst>
                <a:ext uri="{FF2B5EF4-FFF2-40B4-BE49-F238E27FC236}">
                  <a16:creationId xmlns:a16="http://schemas.microsoft.com/office/drawing/2014/main" id="{493440F7-D240-4B80-BA02-64BF7964D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9" y="1277"/>
              <a:ext cx="153" cy="746"/>
            </a:xfrm>
            <a:prstGeom prst="ellipse">
              <a:avLst/>
            </a:prstGeom>
            <a:solidFill>
              <a:srgbClr val="73F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5" name="Freeform 2390">
              <a:extLst>
                <a:ext uri="{FF2B5EF4-FFF2-40B4-BE49-F238E27FC236}">
                  <a16:creationId xmlns:a16="http://schemas.microsoft.com/office/drawing/2014/main" id="{6A98522A-5401-4421-9942-18960DF5D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1305"/>
              <a:ext cx="137" cy="718"/>
            </a:xfrm>
            <a:custGeom>
              <a:avLst/>
              <a:gdLst>
                <a:gd name="T0" fmla="*/ 460221 w 58"/>
                <a:gd name="T1" fmla="*/ 0 h 304"/>
                <a:gd name="T2" fmla="*/ 588250 w 58"/>
                <a:gd name="T3" fmla="*/ 1404108 h 304"/>
                <a:gd name="T4" fmla="*/ 139485 w 58"/>
                <a:gd name="T5" fmla="*/ 3419246 h 304"/>
                <a:gd name="T6" fmla="*/ 0 w 58"/>
                <a:gd name="T7" fmla="*/ 3267861 h 304"/>
                <a:gd name="T8" fmla="*/ 281908 w 58"/>
                <a:gd name="T9" fmla="*/ 3879186 h 304"/>
                <a:gd name="T10" fmla="*/ 741257 w 58"/>
                <a:gd name="T11" fmla="*/ 1864110 h 304"/>
                <a:gd name="T12" fmla="*/ 460221 w 58"/>
                <a:gd name="T13" fmla="*/ 0 h 3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304"/>
                <a:gd name="T23" fmla="*/ 58 w 58"/>
                <a:gd name="T24" fmla="*/ 304 h 3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304">
                  <a:moveTo>
                    <a:pt x="36" y="0"/>
                  </a:moveTo>
                  <a:cubicBezTo>
                    <a:pt x="42" y="29"/>
                    <a:pt x="46" y="67"/>
                    <a:pt x="46" y="110"/>
                  </a:cubicBezTo>
                  <a:cubicBezTo>
                    <a:pt x="46" y="198"/>
                    <a:pt x="30" y="268"/>
                    <a:pt x="11" y="268"/>
                  </a:cubicBezTo>
                  <a:cubicBezTo>
                    <a:pt x="6" y="268"/>
                    <a:pt x="4" y="264"/>
                    <a:pt x="0" y="256"/>
                  </a:cubicBezTo>
                  <a:cubicBezTo>
                    <a:pt x="6" y="286"/>
                    <a:pt x="12" y="304"/>
                    <a:pt x="22" y="304"/>
                  </a:cubicBezTo>
                  <a:cubicBezTo>
                    <a:pt x="42" y="304"/>
                    <a:pt x="58" y="234"/>
                    <a:pt x="58" y="146"/>
                  </a:cubicBezTo>
                  <a:cubicBezTo>
                    <a:pt x="58" y="81"/>
                    <a:pt x="49" y="24"/>
                    <a:pt x="36" y="0"/>
                  </a:cubicBezTo>
                  <a:close/>
                </a:path>
              </a:pathLst>
            </a:custGeom>
            <a:solidFill>
              <a:srgbClr val="72EA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6" name="Freeform 2391">
              <a:extLst>
                <a:ext uri="{FF2B5EF4-FFF2-40B4-BE49-F238E27FC236}">
                  <a16:creationId xmlns:a16="http://schemas.microsoft.com/office/drawing/2014/main" id="{C498C335-67DB-4E5F-AD1E-DA2019DAC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1293"/>
              <a:ext cx="121" cy="730"/>
            </a:xfrm>
            <a:custGeom>
              <a:avLst/>
              <a:gdLst>
                <a:gd name="T0" fmla="*/ 350314 w 51"/>
                <a:gd name="T1" fmla="*/ 0 h 309"/>
                <a:gd name="T2" fmla="*/ 605543 w 51"/>
                <a:gd name="T3" fmla="*/ 1813270 h 309"/>
                <a:gd name="T4" fmla="*/ 157483 w 51"/>
                <a:gd name="T5" fmla="*/ 3878509 h 309"/>
                <a:gd name="T6" fmla="*/ 0 w 51"/>
                <a:gd name="T7" fmla="*/ 3748332 h 309"/>
                <a:gd name="T8" fmla="*/ 202599 w 51"/>
                <a:gd name="T9" fmla="*/ 3953956 h 309"/>
                <a:gd name="T10" fmla="*/ 683804 w 51"/>
                <a:gd name="T11" fmla="*/ 1932915 h 309"/>
                <a:gd name="T12" fmla="*/ 350314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7" name="Freeform 2392">
              <a:extLst>
                <a:ext uri="{FF2B5EF4-FFF2-40B4-BE49-F238E27FC236}">
                  <a16:creationId xmlns:a16="http://schemas.microsoft.com/office/drawing/2014/main" id="{CDFA3489-C371-41AD-80AA-A8E23754A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281"/>
              <a:ext cx="85" cy="669"/>
            </a:xfrm>
            <a:custGeom>
              <a:avLst/>
              <a:gdLst>
                <a:gd name="T0" fmla="*/ 114190 w 36"/>
                <a:gd name="T1" fmla="*/ 3351966 h 283"/>
                <a:gd name="T2" fmla="*/ 90787 w 36"/>
                <a:gd name="T3" fmla="*/ 1994227 h 283"/>
                <a:gd name="T4" fmla="*/ 392280 w 36"/>
                <a:gd name="T5" fmla="*/ 11517 h 283"/>
                <a:gd name="T6" fmla="*/ 459000 w 36"/>
                <a:gd name="T7" fmla="*/ 64361 h 283"/>
                <a:gd name="T8" fmla="*/ 366980 w 36"/>
                <a:gd name="T9" fmla="*/ 0 h 283"/>
                <a:gd name="T10" fmla="*/ 0 w 36"/>
                <a:gd name="T11" fmla="*/ 1933991 h 283"/>
                <a:gd name="T12" fmla="*/ 114190 w 36"/>
                <a:gd name="T13" fmla="*/ 3389123 h 283"/>
                <a:gd name="T14" fmla="*/ 114190 w 36"/>
                <a:gd name="T15" fmla="*/ 3351966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83"/>
                <a:gd name="T26" fmla="*/ 36 w 36"/>
                <a:gd name="T27" fmla="*/ 283 h 2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83">
                  <a:moveTo>
                    <a:pt x="9" y="260"/>
                  </a:moveTo>
                  <a:cubicBezTo>
                    <a:pt x="5" y="232"/>
                    <a:pt x="7" y="195"/>
                    <a:pt x="7" y="155"/>
                  </a:cubicBezTo>
                  <a:cubicBezTo>
                    <a:pt x="7" y="75"/>
                    <a:pt x="13" y="1"/>
                    <a:pt x="31" y="1"/>
                  </a:cubicBezTo>
                  <a:cubicBezTo>
                    <a:pt x="32" y="1"/>
                    <a:pt x="36" y="5"/>
                    <a:pt x="36" y="5"/>
                  </a:cubicBezTo>
                  <a:cubicBezTo>
                    <a:pt x="33" y="2"/>
                    <a:pt x="32" y="0"/>
                    <a:pt x="29" y="0"/>
                  </a:cubicBezTo>
                  <a:cubicBezTo>
                    <a:pt x="11" y="0"/>
                    <a:pt x="0" y="70"/>
                    <a:pt x="0" y="150"/>
                  </a:cubicBezTo>
                  <a:cubicBezTo>
                    <a:pt x="0" y="195"/>
                    <a:pt x="3" y="235"/>
                    <a:pt x="9" y="263"/>
                  </a:cubicBezTo>
                  <a:cubicBezTo>
                    <a:pt x="13" y="283"/>
                    <a:pt x="12" y="278"/>
                    <a:pt x="9" y="26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8" name="Freeform 2393">
              <a:extLst>
                <a:ext uri="{FF2B5EF4-FFF2-40B4-BE49-F238E27FC236}">
                  <a16:creationId xmlns:a16="http://schemas.microsoft.com/office/drawing/2014/main" id="{6475192B-8997-4AD1-A55F-924E5536C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002"/>
              <a:ext cx="192" cy="21"/>
            </a:xfrm>
            <a:custGeom>
              <a:avLst/>
              <a:gdLst>
                <a:gd name="T0" fmla="*/ 0 w 81"/>
                <a:gd name="T1" fmla="*/ 90410 h 9"/>
                <a:gd name="T2" fmla="*/ 0 w 81"/>
                <a:gd name="T3" fmla="*/ 100221 h 9"/>
                <a:gd name="T4" fmla="*/ 531093 w 81"/>
                <a:gd name="T5" fmla="*/ 0 h 9"/>
                <a:gd name="T6" fmla="*/ 1075468 w 81"/>
                <a:gd name="T7" fmla="*/ 100221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9"/>
                <a:gd name="T14" fmla="*/ 81 w 8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9"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0" y="3"/>
                    <a:pt x="24" y="0"/>
                    <a:pt x="40" y="0"/>
                  </a:cubicBezTo>
                  <a:cubicBezTo>
                    <a:pt x="56" y="0"/>
                    <a:pt x="70" y="4"/>
                    <a:pt x="81" y="9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9" name="Freeform 2394">
              <a:extLst>
                <a:ext uri="{FF2B5EF4-FFF2-40B4-BE49-F238E27FC236}">
                  <a16:creationId xmlns:a16="http://schemas.microsoft.com/office/drawing/2014/main" id="{2AEDD5FC-8949-4B91-99AD-765373729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1253"/>
              <a:ext cx="177" cy="45"/>
            </a:xfrm>
            <a:custGeom>
              <a:avLst/>
              <a:gdLst>
                <a:gd name="T0" fmla="*/ 858308 w 75"/>
                <a:gd name="T1" fmla="*/ 154269 h 19"/>
                <a:gd name="T2" fmla="*/ 429355 w 75"/>
                <a:gd name="T3" fmla="*/ 27502 h 19"/>
                <a:gd name="T4" fmla="*/ 0 w 75"/>
                <a:gd name="T5" fmla="*/ 250472 h 19"/>
                <a:gd name="T6" fmla="*/ 0 60000 65536"/>
                <a:gd name="T7" fmla="*/ 0 60000 65536"/>
                <a:gd name="T8" fmla="*/ 0 60000 65536"/>
                <a:gd name="T9" fmla="*/ 0 w 75"/>
                <a:gd name="T10" fmla="*/ 0 h 19"/>
                <a:gd name="T11" fmla="*/ 75 w 7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" h="19">
                  <a:moveTo>
                    <a:pt x="68" y="12"/>
                  </a:moveTo>
                  <a:cubicBezTo>
                    <a:pt x="75" y="4"/>
                    <a:pt x="49" y="0"/>
                    <a:pt x="34" y="2"/>
                  </a:cubicBezTo>
                  <a:cubicBezTo>
                    <a:pt x="12" y="4"/>
                    <a:pt x="2" y="1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60" name="Oval 2395">
              <a:extLst>
                <a:ext uri="{FF2B5EF4-FFF2-40B4-BE49-F238E27FC236}">
                  <a16:creationId xmlns:a16="http://schemas.microsoft.com/office/drawing/2014/main" id="{CCC8E877-27F3-4AFE-8BAE-56B12B54F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9" y="1277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61" name="Oval 2396">
              <a:extLst>
                <a:ext uri="{FF2B5EF4-FFF2-40B4-BE49-F238E27FC236}">
                  <a16:creationId xmlns:a16="http://schemas.microsoft.com/office/drawing/2014/main" id="{5B7CC9BF-A7D5-4BEA-B709-7390EB2FC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277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62" name="Freeform 2397">
              <a:extLst>
                <a:ext uri="{FF2B5EF4-FFF2-40B4-BE49-F238E27FC236}">
                  <a16:creationId xmlns:a16="http://schemas.microsoft.com/office/drawing/2014/main" id="{C9FCE7DA-AE82-4EF3-AFEB-6A890F6A1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236"/>
              <a:ext cx="361" cy="787"/>
            </a:xfrm>
            <a:custGeom>
              <a:avLst/>
              <a:gdLst>
                <a:gd name="T0" fmla="*/ 1663799 w 153"/>
                <a:gd name="T1" fmla="*/ 2249475 h 333"/>
                <a:gd name="T2" fmla="*/ 1663799 w 153"/>
                <a:gd name="T3" fmla="*/ 2392359 h 333"/>
                <a:gd name="T4" fmla="*/ 1663799 w 153"/>
                <a:gd name="T5" fmla="*/ 2488735 h 333"/>
                <a:gd name="T6" fmla="*/ 1663799 w 153"/>
                <a:gd name="T7" fmla="*/ 2592901 h 333"/>
                <a:gd name="T8" fmla="*/ 1663799 w 153"/>
                <a:gd name="T9" fmla="*/ 2696198 h 333"/>
                <a:gd name="T10" fmla="*/ 1652080 w 153"/>
                <a:gd name="T11" fmla="*/ 2799210 h 333"/>
                <a:gd name="T12" fmla="*/ 1652080 w 153"/>
                <a:gd name="T13" fmla="*/ 2891892 h 333"/>
                <a:gd name="T14" fmla="*/ 1640679 w 153"/>
                <a:gd name="T15" fmla="*/ 2979187 h 333"/>
                <a:gd name="T16" fmla="*/ 1625179 w 153"/>
                <a:gd name="T17" fmla="*/ 3070538 h 333"/>
                <a:gd name="T18" fmla="*/ 1625179 w 153"/>
                <a:gd name="T19" fmla="*/ 3158359 h 333"/>
                <a:gd name="T20" fmla="*/ 1615876 w 153"/>
                <a:gd name="T21" fmla="*/ 3249641 h 333"/>
                <a:gd name="T22" fmla="*/ 1605159 w 153"/>
                <a:gd name="T23" fmla="*/ 3326018 h 333"/>
                <a:gd name="T24" fmla="*/ 1588910 w 153"/>
                <a:gd name="T25" fmla="*/ 3420257 h 333"/>
                <a:gd name="T26" fmla="*/ 1577197 w 153"/>
                <a:gd name="T27" fmla="*/ 3496045 h 333"/>
                <a:gd name="T28" fmla="*/ 1565794 w 153"/>
                <a:gd name="T29" fmla="*/ 3560182 h 333"/>
                <a:gd name="T30" fmla="*/ 1550297 w 153"/>
                <a:gd name="T31" fmla="*/ 3636498 h 333"/>
                <a:gd name="T32" fmla="*/ 1540944 w 153"/>
                <a:gd name="T33" fmla="*/ 3701535 h 333"/>
                <a:gd name="T34" fmla="*/ 1523389 w 153"/>
                <a:gd name="T35" fmla="*/ 3779408 h 333"/>
                <a:gd name="T36" fmla="*/ 1502163 w 153"/>
                <a:gd name="T37" fmla="*/ 3827824 h 333"/>
                <a:gd name="T38" fmla="*/ 1486825 w 153"/>
                <a:gd name="T39" fmla="*/ 3892124 h 333"/>
                <a:gd name="T40" fmla="*/ 1475424 w 153"/>
                <a:gd name="T41" fmla="*/ 3947726 h 333"/>
                <a:gd name="T42" fmla="*/ 1448518 w 153"/>
                <a:gd name="T43" fmla="*/ 3995511 h 333"/>
                <a:gd name="T44" fmla="*/ 1438630 w 153"/>
                <a:gd name="T45" fmla="*/ 4044088 h 333"/>
                <a:gd name="T46" fmla="*/ 1411954 w 153"/>
                <a:gd name="T47" fmla="*/ 4087822 h 333"/>
                <a:gd name="T48" fmla="*/ 1400534 w 153"/>
                <a:gd name="T49" fmla="*/ 4126881 h 333"/>
                <a:gd name="T50" fmla="*/ 1373607 w 153"/>
                <a:gd name="T51" fmla="*/ 4163605 h 333"/>
                <a:gd name="T52" fmla="*/ 1348755 w 153"/>
                <a:gd name="T53" fmla="*/ 4202693 h 333"/>
                <a:gd name="T54" fmla="*/ 1337064 w 153"/>
                <a:gd name="T55" fmla="*/ 4229806 h 333"/>
                <a:gd name="T56" fmla="*/ 1310135 w 153"/>
                <a:gd name="T57" fmla="*/ 4239758 h 333"/>
                <a:gd name="T58" fmla="*/ 1290115 w 153"/>
                <a:gd name="T59" fmla="*/ 4266993 h 333"/>
                <a:gd name="T60" fmla="*/ 1273870 w 153"/>
                <a:gd name="T61" fmla="*/ 4278477 h 333"/>
                <a:gd name="T62" fmla="*/ 1250539 w 153"/>
                <a:gd name="T63" fmla="*/ 4278477 h 333"/>
                <a:gd name="T64" fmla="*/ 1690766 w 153"/>
                <a:gd name="T65" fmla="*/ 3947726 h 333"/>
                <a:gd name="T66" fmla="*/ 1706933 w 153"/>
                <a:gd name="T67" fmla="*/ 423446 h 333"/>
                <a:gd name="T68" fmla="*/ 857054 w 153"/>
                <a:gd name="T69" fmla="*/ 0 h 3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3"/>
                <a:gd name="T106" fmla="*/ 0 h 333"/>
                <a:gd name="T107" fmla="*/ 153 w 153"/>
                <a:gd name="T108" fmla="*/ 333 h 3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3" h="333">
                  <a:moveTo>
                    <a:pt x="97" y="17"/>
                  </a:moveTo>
                  <a:cubicBezTo>
                    <a:pt x="117" y="17"/>
                    <a:pt x="132" y="88"/>
                    <a:pt x="132" y="175"/>
                  </a:cubicBezTo>
                  <a:cubicBezTo>
                    <a:pt x="132" y="178"/>
                    <a:pt x="132" y="181"/>
                    <a:pt x="132" y="183"/>
                  </a:cubicBezTo>
                  <a:cubicBezTo>
                    <a:pt x="132" y="184"/>
                    <a:pt x="132" y="185"/>
                    <a:pt x="132" y="186"/>
                  </a:cubicBezTo>
                  <a:cubicBezTo>
                    <a:pt x="132" y="188"/>
                    <a:pt x="132" y="189"/>
                    <a:pt x="132" y="191"/>
                  </a:cubicBezTo>
                  <a:cubicBezTo>
                    <a:pt x="132" y="192"/>
                    <a:pt x="132" y="193"/>
                    <a:pt x="132" y="194"/>
                  </a:cubicBezTo>
                  <a:cubicBezTo>
                    <a:pt x="132" y="196"/>
                    <a:pt x="132" y="197"/>
                    <a:pt x="132" y="199"/>
                  </a:cubicBezTo>
                  <a:cubicBezTo>
                    <a:pt x="132" y="200"/>
                    <a:pt x="132" y="201"/>
                    <a:pt x="132" y="202"/>
                  </a:cubicBezTo>
                  <a:cubicBezTo>
                    <a:pt x="132" y="204"/>
                    <a:pt x="132" y="205"/>
                    <a:pt x="132" y="207"/>
                  </a:cubicBezTo>
                  <a:cubicBezTo>
                    <a:pt x="132" y="208"/>
                    <a:pt x="132" y="209"/>
                    <a:pt x="132" y="210"/>
                  </a:cubicBezTo>
                  <a:cubicBezTo>
                    <a:pt x="132" y="211"/>
                    <a:pt x="131" y="213"/>
                    <a:pt x="131" y="214"/>
                  </a:cubicBezTo>
                  <a:cubicBezTo>
                    <a:pt x="131" y="215"/>
                    <a:pt x="131" y="216"/>
                    <a:pt x="131" y="218"/>
                  </a:cubicBezTo>
                  <a:cubicBezTo>
                    <a:pt x="131" y="219"/>
                    <a:pt x="131" y="220"/>
                    <a:pt x="131" y="222"/>
                  </a:cubicBezTo>
                  <a:cubicBezTo>
                    <a:pt x="131" y="223"/>
                    <a:pt x="131" y="224"/>
                    <a:pt x="131" y="225"/>
                  </a:cubicBezTo>
                  <a:cubicBezTo>
                    <a:pt x="131" y="226"/>
                    <a:pt x="130" y="228"/>
                    <a:pt x="130" y="229"/>
                  </a:cubicBezTo>
                  <a:cubicBezTo>
                    <a:pt x="130" y="230"/>
                    <a:pt x="130" y="231"/>
                    <a:pt x="130" y="232"/>
                  </a:cubicBezTo>
                  <a:cubicBezTo>
                    <a:pt x="130" y="233"/>
                    <a:pt x="130" y="235"/>
                    <a:pt x="130" y="236"/>
                  </a:cubicBezTo>
                  <a:cubicBezTo>
                    <a:pt x="130" y="237"/>
                    <a:pt x="130" y="238"/>
                    <a:pt x="129" y="239"/>
                  </a:cubicBezTo>
                  <a:cubicBezTo>
                    <a:pt x="129" y="240"/>
                    <a:pt x="129" y="242"/>
                    <a:pt x="129" y="243"/>
                  </a:cubicBezTo>
                  <a:cubicBezTo>
                    <a:pt x="129" y="244"/>
                    <a:pt x="129" y="245"/>
                    <a:pt x="129" y="246"/>
                  </a:cubicBezTo>
                  <a:cubicBezTo>
                    <a:pt x="129" y="247"/>
                    <a:pt x="128" y="248"/>
                    <a:pt x="128" y="250"/>
                  </a:cubicBezTo>
                  <a:cubicBezTo>
                    <a:pt x="128" y="251"/>
                    <a:pt x="128" y="252"/>
                    <a:pt x="128" y="253"/>
                  </a:cubicBezTo>
                  <a:cubicBezTo>
                    <a:pt x="128" y="254"/>
                    <a:pt x="128" y="255"/>
                    <a:pt x="127" y="256"/>
                  </a:cubicBezTo>
                  <a:cubicBezTo>
                    <a:pt x="127" y="257"/>
                    <a:pt x="127" y="258"/>
                    <a:pt x="127" y="259"/>
                  </a:cubicBezTo>
                  <a:cubicBezTo>
                    <a:pt x="127" y="260"/>
                    <a:pt x="127" y="261"/>
                    <a:pt x="127" y="263"/>
                  </a:cubicBezTo>
                  <a:cubicBezTo>
                    <a:pt x="126" y="264"/>
                    <a:pt x="126" y="265"/>
                    <a:pt x="126" y="266"/>
                  </a:cubicBezTo>
                  <a:cubicBezTo>
                    <a:pt x="126" y="267"/>
                    <a:pt x="126" y="268"/>
                    <a:pt x="126" y="269"/>
                  </a:cubicBezTo>
                  <a:cubicBezTo>
                    <a:pt x="125" y="270"/>
                    <a:pt x="125" y="271"/>
                    <a:pt x="125" y="272"/>
                  </a:cubicBezTo>
                  <a:cubicBezTo>
                    <a:pt x="125" y="273"/>
                    <a:pt x="125" y="274"/>
                    <a:pt x="125" y="275"/>
                  </a:cubicBezTo>
                  <a:cubicBezTo>
                    <a:pt x="124" y="276"/>
                    <a:pt x="124" y="277"/>
                    <a:pt x="124" y="277"/>
                  </a:cubicBezTo>
                  <a:cubicBezTo>
                    <a:pt x="124" y="278"/>
                    <a:pt x="124" y="279"/>
                    <a:pt x="124" y="280"/>
                  </a:cubicBezTo>
                  <a:cubicBezTo>
                    <a:pt x="123" y="281"/>
                    <a:pt x="123" y="282"/>
                    <a:pt x="123" y="283"/>
                  </a:cubicBezTo>
                  <a:cubicBezTo>
                    <a:pt x="123" y="284"/>
                    <a:pt x="123" y="285"/>
                    <a:pt x="122" y="286"/>
                  </a:cubicBezTo>
                  <a:cubicBezTo>
                    <a:pt x="122" y="287"/>
                    <a:pt x="122" y="288"/>
                    <a:pt x="122" y="288"/>
                  </a:cubicBezTo>
                  <a:cubicBezTo>
                    <a:pt x="122" y="289"/>
                    <a:pt x="121" y="290"/>
                    <a:pt x="121" y="291"/>
                  </a:cubicBezTo>
                  <a:cubicBezTo>
                    <a:pt x="121" y="292"/>
                    <a:pt x="121" y="293"/>
                    <a:pt x="121" y="294"/>
                  </a:cubicBezTo>
                  <a:cubicBezTo>
                    <a:pt x="120" y="294"/>
                    <a:pt x="120" y="295"/>
                    <a:pt x="120" y="296"/>
                  </a:cubicBezTo>
                  <a:cubicBezTo>
                    <a:pt x="120" y="297"/>
                    <a:pt x="119" y="298"/>
                    <a:pt x="119" y="298"/>
                  </a:cubicBezTo>
                  <a:cubicBezTo>
                    <a:pt x="119" y="299"/>
                    <a:pt x="119" y="300"/>
                    <a:pt x="119" y="301"/>
                  </a:cubicBezTo>
                  <a:cubicBezTo>
                    <a:pt x="118" y="301"/>
                    <a:pt x="118" y="302"/>
                    <a:pt x="118" y="303"/>
                  </a:cubicBezTo>
                  <a:cubicBezTo>
                    <a:pt x="118" y="304"/>
                    <a:pt x="117" y="304"/>
                    <a:pt x="117" y="305"/>
                  </a:cubicBezTo>
                  <a:cubicBezTo>
                    <a:pt x="117" y="306"/>
                    <a:pt x="117" y="307"/>
                    <a:pt x="117" y="307"/>
                  </a:cubicBezTo>
                  <a:cubicBezTo>
                    <a:pt x="116" y="308"/>
                    <a:pt x="116" y="309"/>
                    <a:pt x="116" y="309"/>
                  </a:cubicBezTo>
                  <a:cubicBezTo>
                    <a:pt x="116" y="310"/>
                    <a:pt x="115" y="311"/>
                    <a:pt x="115" y="311"/>
                  </a:cubicBezTo>
                  <a:cubicBezTo>
                    <a:pt x="115" y="312"/>
                    <a:pt x="115" y="312"/>
                    <a:pt x="114" y="313"/>
                  </a:cubicBezTo>
                  <a:cubicBezTo>
                    <a:pt x="114" y="314"/>
                    <a:pt x="114" y="314"/>
                    <a:pt x="114" y="315"/>
                  </a:cubicBezTo>
                  <a:cubicBezTo>
                    <a:pt x="113" y="316"/>
                    <a:pt x="113" y="316"/>
                    <a:pt x="113" y="317"/>
                  </a:cubicBezTo>
                  <a:cubicBezTo>
                    <a:pt x="112" y="318"/>
                    <a:pt x="112" y="318"/>
                    <a:pt x="112" y="318"/>
                  </a:cubicBezTo>
                  <a:cubicBezTo>
                    <a:pt x="112" y="319"/>
                    <a:pt x="112" y="319"/>
                    <a:pt x="111" y="320"/>
                  </a:cubicBezTo>
                  <a:cubicBezTo>
                    <a:pt x="111" y="321"/>
                    <a:pt x="111" y="321"/>
                    <a:pt x="111" y="321"/>
                  </a:cubicBezTo>
                  <a:cubicBezTo>
                    <a:pt x="110" y="322"/>
                    <a:pt x="110" y="322"/>
                    <a:pt x="110" y="323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09" y="325"/>
                    <a:pt x="109" y="325"/>
                    <a:pt x="108" y="325"/>
                  </a:cubicBezTo>
                  <a:cubicBezTo>
                    <a:pt x="108" y="326"/>
                    <a:pt x="108" y="326"/>
                    <a:pt x="107" y="327"/>
                  </a:cubicBezTo>
                  <a:cubicBezTo>
                    <a:pt x="107" y="327"/>
                    <a:pt x="107" y="327"/>
                    <a:pt x="107" y="327"/>
                  </a:cubicBezTo>
                  <a:cubicBezTo>
                    <a:pt x="106" y="328"/>
                    <a:pt x="106" y="328"/>
                    <a:pt x="106" y="329"/>
                  </a:cubicBezTo>
                  <a:cubicBezTo>
                    <a:pt x="105" y="329"/>
                    <a:pt x="105" y="329"/>
                    <a:pt x="105" y="329"/>
                  </a:cubicBezTo>
                  <a:cubicBezTo>
                    <a:pt x="105" y="330"/>
                    <a:pt x="104" y="330"/>
                    <a:pt x="104" y="330"/>
                  </a:cubicBezTo>
                  <a:cubicBezTo>
                    <a:pt x="104" y="331"/>
                    <a:pt x="104" y="331"/>
                    <a:pt x="103" y="331"/>
                  </a:cubicBezTo>
                  <a:cubicBezTo>
                    <a:pt x="103" y="331"/>
                    <a:pt x="103" y="331"/>
                    <a:pt x="102" y="332"/>
                  </a:cubicBezTo>
                  <a:cubicBezTo>
                    <a:pt x="102" y="332"/>
                    <a:pt x="102" y="332"/>
                    <a:pt x="102" y="332"/>
                  </a:cubicBezTo>
                  <a:cubicBezTo>
                    <a:pt x="101" y="332"/>
                    <a:pt x="101" y="333"/>
                    <a:pt x="101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735" name="ZoneTexte 734">
            <a:extLst>
              <a:ext uri="{FF2B5EF4-FFF2-40B4-BE49-F238E27FC236}">
                <a16:creationId xmlns:a16="http://schemas.microsoft.com/office/drawing/2014/main" id="{0109FEEE-77AB-477F-8D87-4BAF781E06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8545" y="3942121"/>
            <a:ext cx="423514" cy="52322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>
                <a:solidFill>
                  <a:srgbClr val="00B050"/>
                </a:solidFill>
              </a:rPr>
              <a:t>E</a:t>
            </a:r>
          </a:p>
        </p:txBody>
      </p:sp>
      <p:sp useBgFill="1">
        <p:nvSpPr>
          <p:cNvPr id="739" name="ZoneTexte 738">
            <a:extLst>
              <a:ext uri="{FF2B5EF4-FFF2-40B4-BE49-F238E27FC236}">
                <a16:creationId xmlns:a16="http://schemas.microsoft.com/office/drawing/2014/main" id="{F86BE7D7-5D63-466A-935F-5E9A3A2B3B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6124" y="5413208"/>
            <a:ext cx="569387" cy="369332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dirty="0">
                <a:solidFill>
                  <a:srgbClr val="FF6600"/>
                </a:solidFill>
              </a:rPr>
              <a:t>Na</a:t>
            </a:r>
            <a:r>
              <a:rPr lang="fr-FR" baseline="30000" dirty="0">
                <a:solidFill>
                  <a:srgbClr val="FF6600"/>
                </a:solidFill>
              </a:rPr>
              <a:t>+</a:t>
            </a:r>
          </a:p>
        </p:txBody>
      </p:sp>
      <p:sp>
        <p:nvSpPr>
          <p:cNvPr id="741" name="ZoneTexte 740">
            <a:extLst>
              <a:ext uri="{FF2B5EF4-FFF2-40B4-BE49-F238E27FC236}">
                <a16:creationId xmlns:a16="http://schemas.microsoft.com/office/drawing/2014/main" id="{F3E0A2C0-E43E-40E7-A164-3A99AF2F7F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0340" y="2757198"/>
            <a:ext cx="45557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000" dirty="0">
                <a:solidFill>
                  <a:srgbClr val="00B050"/>
                </a:solidFill>
              </a:rPr>
              <a:t>K</a:t>
            </a:r>
            <a:r>
              <a:rPr lang="fr-FR" sz="2000" baseline="30000" dirty="0">
                <a:solidFill>
                  <a:srgbClr val="00B050"/>
                </a:solidFill>
              </a:rPr>
              <a:t>+</a:t>
            </a:r>
          </a:p>
        </p:txBody>
      </p:sp>
      <p:sp>
        <p:nvSpPr>
          <p:cNvPr id="742" name="ZoneTexte 741">
            <a:extLst>
              <a:ext uri="{FF2B5EF4-FFF2-40B4-BE49-F238E27FC236}">
                <a16:creationId xmlns:a16="http://schemas.microsoft.com/office/drawing/2014/main" id="{F7900CFE-E655-4FA4-87BC-B9DF95CB1C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0694" y="3896629"/>
            <a:ext cx="423514" cy="52322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>
                <a:solidFill>
                  <a:srgbClr val="00B050"/>
                </a:solidFill>
              </a:rPr>
              <a:t>E</a:t>
            </a:r>
          </a:p>
        </p:txBody>
      </p:sp>
      <p:cxnSp>
        <p:nvCxnSpPr>
          <p:cNvPr id="763" name="Connecteur droit avec flèche 762">
            <a:extLst>
              <a:ext uri="{FF2B5EF4-FFF2-40B4-BE49-F238E27FC236}">
                <a16:creationId xmlns:a16="http://schemas.microsoft.com/office/drawing/2014/main" id="{39285386-16FA-46DD-A73D-CF049602C479}"/>
              </a:ext>
            </a:extLst>
          </p:cNvPr>
          <p:cNvCxnSpPr/>
          <p:nvPr/>
        </p:nvCxnSpPr>
        <p:spPr>
          <a:xfrm rot="5400000">
            <a:off x="4938662" y="4411639"/>
            <a:ext cx="1857375" cy="1588"/>
          </a:xfrm>
          <a:prstGeom prst="straightConnector1">
            <a:avLst/>
          </a:prstGeom>
          <a:ln w="571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4" name="Connecteur droit avec flèche 763">
            <a:extLst>
              <a:ext uri="{FF2B5EF4-FFF2-40B4-BE49-F238E27FC236}">
                <a16:creationId xmlns:a16="http://schemas.microsoft.com/office/drawing/2014/main" id="{966EE102-4837-45E0-BE14-A14E3EFAD088}"/>
              </a:ext>
            </a:extLst>
          </p:cNvPr>
          <p:cNvCxnSpPr/>
          <p:nvPr/>
        </p:nvCxnSpPr>
        <p:spPr>
          <a:xfrm rot="5400000">
            <a:off x="2202358" y="4411639"/>
            <a:ext cx="1857375" cy="1588"/>
          </a:xfrm>
          <a:prstGeom prst="straightConnector1">
            <a:avLst/>
          </a:prstGeom>
          <a:ln w="571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5" name="Rectangle 764">
            <a:extLst>
              <a:ext uri="{FF2B5EF4-FFF2-40B4-BE49-F238E27FC236}">
                <a16:creationId xmlns:a16="http://schemas.microsoft.com/office/drawing/2014/main" id="{CE293F5C-8DE9-4880-9C24-F1186AE2E440}"/>
              </a:ext>
            </a:extLst>
          </p:cNvPr>
          <p:cNvSpPr/>
          <p:nvPr/>
        </p:nvSpPr>
        <p:spPr>
          <a:xfrm>
            <a:off x="1883093" y="912308"/>
            <a:ext cx="5359400" cy="57606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>
              <a:defRPr/>
            </a:pPr>
            <a:r>
              <a:rPr lang="fr-FR" sz="3600" dirty="0">
                <a:solidFill>
                  <a:srgbClr val="FF0000"/>
                </a:solidFill>
              </a:rPr>
              <a:t>Flux net = </a:t>
            </a:r>
            <a:r>
              <a:rPr lang="fr-FR" sz="3600" dirty="0" err="1">
                <a:solidFill>
                  <a:srgbClr val="FF0000"/>
                </a:solidFill>
              </a:rPr>
              <a:t>Jnet</a:t>
            </a:r>
            <a:r>
              <a:rPr lang="fr-FR" sz="3600" dirty="0">
                <a:solidFill>
                  <a:srgbClr val="FF0000"/>
                </a:solidFill>
              </a:rPr>
              <a:t> </a:t>
            </a:r>
            <a:endParaRPr lang="fr-FR" sz="3600" b="1" dirty="0">
              <a:solidFill>
                <a:srgbClr val="FF0000"/>
              </a:solidFill>
            </a:endParaRPr>
          </a:p>
        </p:txBody>
      </p:sp>
      <p:sp>
        <p:nvSpPr>
          <p:cNvPr id="767" name="ZoneTexte 766">
            <a:extLst>
              <a:ext uri="{FF2B5EF4-FFF2-40B4-BE49-F238E27FC236}">
                <a16:creationId xmlns:a16="http://schemas.microsoft.com/office/drawing/2014/main" id="{CA0AC4EE-E624-49BB-BBDC-D3A35944A0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8813" y="5832475"/>
            <a:ext cx="2000250" cy="523875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 err="1">
                <a:solidFill>
                  <a:srgbClr val="FF0000"/>
                </a:solidFill>
              </a:rPr>
              <a:t>Jnet</a:t>
            </a:r>
            <a:r>
              <a:rPr lang="fr-FR" sz="2800" b="1" dirty="0">
                <a:solidFill>
                  <a:srgbClr val="FF0000"/>
                </a:solidFill>
              </a:rPr>
              <a:t>= </a:t>
            </a:r>
            <a:r>
              <a:rPr lang="fr-FR" sz="2800" b="1" dirty="0">
                <a:solidFill>
                  <a:srgbClr val="00B0F0"/>
                </a:solidFill>
              </a:rPr>
              <a:t>G</a:t>
            </a:r>
            <a:r>
              <a:rPr lang="fr-FR" sz="2800" b="1" dirty="0">
                <a:solidFill>
                  <a:srgbClr val="FF0000"/>
                </a:solidFill>
              </a:rPr>
              <a:t>+</a:t>
            </a:r>
            <a:r>
              <a:rPr lang="fr-FR" sz="2800" b="1" dirty="0">
                <a:solidFill>
                  <a:srgbClr val="00CC00"/>
                </a:solidFill>
              </a:rPr>
              <a:t>E</a:t>
            </a:r>
          </a:p>
        </p:txBody>
      </p:sp>
      <p:sp>
        <p:nvSpPr>
          <p:cNvPr id="768" name="ZoneTexte 767">
            <a:extLst>
              <a:ext uri="{FF2B5EF4-FFF2-40B4-BE49-F238E27FC236}">
                <a16:creationId xmlns:a16="http://schemas.microsoft.com/office/drawing/2014/main" id="{571C5F83-919E-43C1-AA1D-6541EF4455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1760" y="3928982"/>
            <a:ext cx="463550" cy="523875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>
                <a:solidFill>
                  <a:schemeClr val="accent1"/>
                </a:solidFill>
              </a:rPr>
              <a:t>G</a:t>
            </a:r>
          </a:p>
        </p:txBody>
      </p:sp>
      <p:cxnSp>
        <p:nvCxnSpPr>
          <p:cNvPr id="769" name="Connecteur droit avec flèche 768">
            <a:extLst>
              <a:ext uri="{FF2B5EF4-FFF2-40B4-BE49-F238E27FC236}">
                <a16:creationId xmlns:a16="http://schemas.microsoft.com/office/drawing/2014/main" id="{2E181614-8AF2-400E-99C6-75799567A850}"/>
              </a:ext>
            </a:extLst>
          </p:cNvPr>
          <p:cNvCxnSpPr/>
          <p:nvPr/>
        </p:nvCxnSpPr>
        <p:spPr>
          <a:xfrm rot="5400000">
            <a:off x="1729730" y="4234410"/>
            <a:ext cx="2447925" cy="1588"/>
          </a:xfrm>
          <a:prstGeom prst="straightConnector1">
            <a:avLst/>
          </a:prstGeom>
          <a:ln w="57150">
            <a:solidFill>
              <a:schemeClr val="accent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0" name="ZoneTexte 769">
            <a:extLst>
              <a:ext uri="{FF2B5EF4-FFF2-40B4-BE49-F238E27FC236}">
                <a16:creationId xmlns:a16="http://schemas.microsoft.com/office/drawing/2014/main" id="{3EFBCFEC-5566-4E20-AB83-7B52F6C87D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8064" y="3886644"/>
            <a:ext cx="463588" cy="52322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>
                <a:solidFill>
                  <a:schemeClr val="accent1"/>
                </a:solidFill>
              </a:rPr>
              <a:t>G</a:t>
            </a:r>
          </a:p>
        </p:txBody>
      </p:sp>
      <p:cxnSp>
        <p:nvCxnSpPr>
          <p:cNvPr id="771" name="Connecteur droit avec flèche 770">
            <a:extLst>
              <a:ext uri="{FF2B5EF4-FFF2-40B4-BE49-F238E27FC236}">
                <a16:creationId xmlns:a16="http://schemas.microsoft.com/office/drawing/2014/main" id="{D97020E5-AF11-4BD5-8DFF-4BEA7219F611}"/>
              </a:ext>
            </a:extLst>
          </p:cNvPr>
          <p:cNvCxnSpPr/>
          <p:nvPr/>
        </p:nvCxnSpPr>
        <p:spPr>
          <a:xfrm rot="16200000" flipV="1">
            <a:off x="4488980" y="4182022"/>
            <a:ext cx="2447925" cy="1587"/>
          </a:xfrm>
          <a:prstGeom prst="straightConnector1">
            <a:avLst/>
          </a:prstGeom>
          <a:ln w="57150">
            <a:solidFill>
              <a:schemeClr val="accent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2" name="Flèche vers le bas 965">
            <a:extLst>
              <a:ext uri="{FF2B5EF4-FFF2-40B4-BE49-F238E27FC236}">
                <a16:creationId xmlns:a16="http://schemas.microsoft.com/office/drawing/2014/main" id="{3D51A718-1C00-452C-AE95-95022795A4D8}"/>
              </a:ext>
            </a:extLst>
          </p:cNvPr>
          <p:cNvSpPr/>
          <p:nvPr/>
        </p:nvSpPr>
        <p:spPr>
          <a:xfrm flipH="1">
            <a:off x="2569885" y="3302732"/>
            <a:ext cx="942480" cy="1785937"/>
          </a:xfrm>
          <a:prstGeom prst="downArrow">
            <a:avLst/>
          </a:prstGeom>
          <a:solidFill>
            <a:srgbClr val="FFFFFF">
              <a:alpha val="63922"/>
            </a:srgbClr>
          </a:solidFill>
          <a:ln w="571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801" name="Flèche vers le bas 965">
            <a:extLst>
              <a:ext uri="{FF2B5EF4-FFF2-40B4-BE49-F238E27FC236}">
                <a16:creationId xmlns:a16="http://schemas.microsoft.com/office/drawing/2014/main" id="{010A5940-F339-40F1-8B25-65466DA58DEF}"/>
              </a:ext>
            </a:extLst>
          </p:cNvPr>
          <p:cNvSpPr/>
          <p:nvPr/>
        </p:nvSpPr>
        <p:spPr>
          <a:xfrm flipH="1" flipV="1">
            <a:off x="5357712" y="3209976"/>
            <a:ext cx="942480" cy="1785937"/>
          </a:xfrm>
          <a:prstGeom prst="downArrow">
            <a:avLst/>
          </a:prstGeom>
          <a:solidFill>
            <a:srgbClr val="FFFFFF">
              <a:alpha val="63922"/>
            </a:srgbClr>
          </a:solidFill>
          <a:ln w="571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802" name="ZoneTexte 801">
            <a:extLst>
              <a:ext uri="{FF2B5EF4-FFF2-40B4-BE49-F238E27FC236}">
                <a16:creationId xmlns:a16="http://schemas.microsoft.com/office/drawing/2014/main" id="{35D4ED20-86EA-44C8-B4FF-ADA04BD774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1625" y="5823078"/>
            <a:ext cx="2786063" cy="830997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sz="2400" b="1" dirty="0">
                <a:solidFill>
                  <a:srgbClr val="FF0000"/>
                </a:solidFill>
              </a:rPr>
              <a:t>Flux passif Na</a:t>
            </a:r>
            <a:r>
              <a:rPr lang="fr-FR" sz="2400" b="1" baseline="30000" dirty="0">
                <a:solidFill>
                  <a:srgbClr val="FF0000"/>
                </a:solidFill>
              </a:rPr>
              <a:t>+</a:t>
            </a:r>
            <a:r>
              <a:rPr lang="fr-FR" sz="2400" b="1" dirty="0">
                <a:solidFill>
                  <a:srgbClr val="FF0000"/>
                </a:solidFill>
              </a:rPr>
              <a:t> entrant</a:t>
            </a:r>
          </a:p>
        </p:txBody>
      </p:sp>
      <p:sp>
        <p:nvSpPr>
          <p:cNvPr id="803" name="ZoneTexte 802">
            <a:extLst>
              <a:ext uri="{FF2B5EF4-FFF2-40B4-BE49-F238E27FC236}">
                <a16:creationId xmlns:a16="http://schemas.microsoft.com/office/drawing/2014/main" id="{C569FDEA-E057-4567-802C-A68B20026E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3614" y="2053861"/>
            <a:ext cx="2786063" cy="830997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sz="2400" b="1" dirty="0">
                <a:solidFill>
                  <a:srgbClr val="FF0000"/>
                </a:solidFill>
              </a:rPr>
              <a:t>Flux passif K</a:t>
            </a:r>
            <a:r>
              <a:rPr lang="fr-FR" sz="2400" b="1" baseline="30000" dirty="0">
                <a:solidFill>
                  <a:srgbClr val="FF0000"/>
                </a:solidFill>
              </a:rPr>
              <a:t>+</a:t>
            </a:r>
            <a:r>
              <a:rPr lang="fr-FR" sz="2400" b="1" dirty="0">
                <a:solidFill>
                  <a:srgbClr val="FF0000"/>
                </a:solidFill>
              </a:rPr>
              <a:t> sortant</a:t>
            </a:r>
          </a:p>
        </p:txBody>
      </p:sp>
      <p:sp>
        <p:nvSpPr>
          <p:cNvPr id="773" name="Rectangle 772">
            <a:extLst>
              <a:ext uri="{FF2B5EF4-FFF2-40B4-BE49-F238E27FC236}">
                <a16:creationId xmlns:a16="http://schemas.microsoft.com/office/drawing/2014/main" id="{8F9E7220-D700-431D-8C67-F1E1B456C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099" y="4702962"/>
            <a:ext cx="928688" cy="523220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8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LIC</a:t>
            </a:r>
          </a:p>
        </p:txBody>
      </p:sp>
      <p:sp>
        <p:nvSpPr>
          <p:cNvPr id="774" name="Rectangle 773">
            <a:extLst>
              <a:ext uri="{FF2B5EF4-FFF2-40B4-BE49-F238E27FC236}">
                <a16:creationId xmlns:a16="http://schemas.microsoft.com/office/drawing/2014/main" id="{876F5A18-79CF-4EEC-8C2F-354031FBEA1E}"/>
              </a:ext>
            </a:extLst>
          </p:cNvPr>
          <p:cNvSpPr/>
          <p:nvPr/>
        </p:nvSpPr>
        <p:spPr>
          <a:xfrm>
            <a:off x="456099" y="2948522"/>
            <a:ext cx="928688" cy="523220"/>
          </a:xfrm>
          <a:prstGeom prst="rect">
            <a:avLst/>
          </a:prstGeom>
          <a:ln>
            <a:noFill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fr-FR" sz="28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LEC</a:t>
            </a:r>
          </a:p>
        </p:txBody>
      </p:sp>
      <p:sp useBgFill="1">
        <p:nvSpPr>
          <p:cNvPr id="776" name="ZoneTexte 775">
            <a:extLst>
              <a:ext uri="{FF2B5EF4-FFF2-40B4-BE49-F238E27FC236}">
                <a16:creationId xmlns:a16="http://schemas.microsoft.com/office/drawing/2014/main" id="{3B79276F-991B-427A-91AA-45ED95323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6276" y="2334862"/>
            <a:ext cx="2165978" cy="584775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3200" dirty="0">
                <a:solidFill>
                  <a:srgbClr val="FF6600"/>
                </a:solidFill>
              </a:rPr>
              <a:t>Forte [Na</a:t>
            </a:r>
            <a:r>
              <a:rPr lang="fr-FR" sz="3200" baseline="30000" dirty="0">
                <a:solidFill>
                  <a:srgbClr val="FF6600"/>
                </a:solidFill>
              </a:rPr>
              <a:t>+</a:t>
            </a:r>
            <a:r>
              <a:rPr lang="fr-FR" sz="3200" dirty="0">
                <a:solidFill>
                  <a:srgbClr val="FF6600"/>
                </a:solidFill>
              </a:rPr>
              <a:t>]</a:t>
            </a:r>
          </a:p>
        </p:txBody>
      </p:sp>
      <p:sp>
        <p:nvSpPr>
          <p:cNvPr id="777" name="ZoneTexte 776">
            <a:extLst>
              <a:ext uri="{FF2B5EF4-FFF2-40B4-BE49-F238E27FC236}">
                <a16:creationId xmlns:a16="http://schemas.microsoft.com/office/drawing/2014/main" id="{5A2CD81A-0395-458B-9D3C-44B4852B0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8076" y="5436513"/>
            <a:ext cx="1915909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3200" dirty="0">
                <a:solidFill>
                  <a:srgbClr val="00B050"/>
                </a:solidFill>
              </a:rPr>
              <a:t>Forte [K</a:t>
            </a:r>
            <a:r>
              <a:rPr lang="fr-FR" sz="3200" baseline="30000" dirty="0">
                <a:solidFill>
                  <a:srgbClr val="00B050"/>
                </a:solidFill>
              </a:rPr>
              <a:t>+</a:t>
            </a:r>
            <a:r>
              <a:rPr lang="fr-FR" sz="3200" dirty="0">
                <a:solidFill>
                  <a:srgbClr val="00B050"/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276078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8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2" grpId="0" animBg="1"/>
      <p:bldP spid="801" grpId="0" animBg="1"/>
      <p:bldP spid="802" grpId="0" animBg="1"/>
      <p:bldP spid="803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304800" y="214290"/>
            <a:ext cx="8686800" cy="838200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fr-FR" sz="3600" dirty="0"/>
              <a:t>Le potentiel de repos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1E3C49C2-6F6D-22B2-E97B-0C1272DFC6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61</a:t>
            </a:fld>
            <a:endParaRPr lang="fr-FR"/>
          </a:p>
        </p:txBody>
      </p:sp>
      <p:sp>
        <p:nvSpPr>
          <p:cNvPr id="38915" name="ZoneTexte 5"/>
          <p:cNvSpPr txBox="1">
            <a:spLocks noChangeArrowheads="1"/>
          </p:cNvSpPr>
          <p:nvPr/>
        </p:nvSpPr>
        <p:spPr bwMode="auto">
          <a:xfrm>
            <a:off x="538163" y="1023938"/>
            <a:ext cx="7242175" cy="585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32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1. Les acteurs: ions/membrane/canaux</a:t>
            </a:r>
          </a:p>
        </p:txBody>
      </p:sp>
      <p:sp>
        <p:nvSpPr>
          <p:cNvPr id="24580" name="ZoneTexte 5"/>
          <p:cNvSpPr txBox="1">
            <a:spLocks noChangeArrowheads="1"/>
          </p:cNvSpPr>
          <p:nvPr/>
        </p:nvSpPr>
        <p:spPr bwMode="auto">
          <a:xfrm>
            <a:off x="538163" y="1566863"/>
            <a:ext cx="8605837" cy="10772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46088" indent="-446088"/>
            <a:r>
              <a:rPr lang="fr-FR" sz="3200" dirty="0"/>
              <a:t>2. Le transfert passif des ions lié au gradient électrochimique</a:t>
            </a:r>
          </a:p>
        </p:txBody>
      </p:sp>
      <p:pic>
        <p:nvPicPr>
          <p:cNvPr id="5" name="Picture 2" descr="pot_local1">
            <a:extLst>
              <a:ext uri="{FF2B5EF4-FFF2-40B4-BE49-F238E27FC236}">
                <a16:creationId xmlns:a16="http://schemas.microsoft.com/office/drawing/2014/main" id="{4C01E635-EF43-44E6-A8DE-87BB0FE6AE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 b="56618"/>
          <a:stretch>
            <a:fillRect/>
          </a:stretch>
        </p:blipFill>
        <p:spPr bwMode="auto">
          <a:xfrm>
            <a:off x="500063" y="1141413"/>
            <a:ext cx="8074025" cy="2503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B48937CE-ED2A-BF34-B77B-2D9C8186C827}"/>
              </a:ext>
            </a:extLst>
          </p:cNvPr>
          <p:cNvSpPr/>
          <p:nvPr/>
        </p:nvSpPr>
        <p:spPr>
          <a:xfrm>
            <a:off x="1187624" y="3212976"/>
            <a:ext cx="1008112" cy="36004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260"/>
          <p:cNvGrpSpPr>
            <a:grpSpLocks/>
          </p:cNvGrpSpPr>
          <p:nvPr/>
        </p:nvGrpSpPr>
        <p:grpSpPr bwMode="auto">
          <a:xfrm>
            <a:off x="428625" y="3567113"/>
            <a:ext cx="8531225" cy="865187"/>
            <a:chOff x="156" y="1789"/>
            <a:chExt cx="4088" cy="425"/>
          </a:xfrm>
        </p:grpSpPr>
        <p:grpSp>
          <p:nvGrpSpPr>
            <p:cNvPr id="3" name="Group 5261"/>
            <p:cNvGrpSpPr>
              <a:grpSpLocks noChangeAspect="1"/>
            </p:cNvGrpSpPr>
            <p:nvPr/>
          </p:nvGrpSpPr>
          <p:grpSpPr bwMode="auto">
            <a:xfrm>
              <a:off x="85" y="1805"/>
              <a:ext cx="1339" cy="414"/>
              <a:chOff x="3326" y="1190"/>
              <a:chExt cx="1047" cy="318"/>
            </a:xfrm>
          </p:grpSpPr>
          <p:grpSp>
            <p:nvGrpSpPr>
              <p:cNvPr id="4" name="Group 5262"/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92912" name="Oval 52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3" name="Oval 526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4" name="Freeform 526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5" name="Freeform 526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6" name="Freeform 526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7" name="Oval 52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" name="Group 5269"/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92906" name="Oval 52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7" name="Oval 52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8" name="Freeform 527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9" name="Freeform 527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0" name="Freeform 527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1" name="Oval 52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6" name="Group 5276"/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92900" name="Oval 52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1" name="Oval 527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2" name="Freeform 527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3" name="Freeform 528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4" name="Freeform 528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5" name="Oval 52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7" name="Group 5283"/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92894" name="Oval 52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5" name="Oval 528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6" name="Freeform 528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7" name="Freeform 528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8" name="Freeform 528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9" name="Oval 52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" name="Group 5290"/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92888" name="Oval 52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9" name="Oval 529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0" name="Freeform 529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1" name="Freeform 529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2" name="Freeform 529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3" name="Oval 52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" name="Group 5297"/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92882" name="Oval 52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3" name="Oval 529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4" name="Freeform 530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5" name="Freeform 530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6" name="Freeform 530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7" name="Oval 53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0" name="Group 5304"/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92876" name="Oval 53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7" name="Oval 530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8" name="Freeform 530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9" name="Freeform 530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0" name="Freeform 530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1" name="Oval 53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1" name="Group 5311"/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92870" name="Oval 53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1" name="Oval 531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2" name="Freeform 531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3" name="Freeform 531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4" name="Freeform 531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5" name="Oval 53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2" name="Group 5318"/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92864" name="Oval 53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5" name="Oval 532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6" name="Freeform 532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7" name="Freeform 532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8" name="Freeform 532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9" name="Oval 53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3" name="Group 5325"/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92858" name="Oval 53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9" name="Oval 532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0" name="Freeform 532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1" name="Freeform 532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2" name="Freeform 533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3" name="Oval 53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4" name="Group 5332"/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92852" name="Oval 533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3" name="Oval 533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4" name="Freeform 533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5" name="Freeform 533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6" name="Freeform 533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7" name="Oval 533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5" name="Group 5339"/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92846" name="Oval 534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7" name="Oval 534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8" name="Freeform 534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9" name="Freeform 534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0" name="Freeform 534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1" name="Oval 53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6" name="Group 5346"/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92840" name="Oval 534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1" name="Oval 534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2" name="Freeform 534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3" name="Freeform 535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4" name="Freeform 535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5" name="Oval 53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7" name="Group 5353"/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92834" name="Oval 53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5" name="Oval 535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6" name="Freeform 535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7" name="Freeform 535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8" name="Freeform 535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9" name="Oval 53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8" name="Group 5360"/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92828" name="Oval 53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9" name="Oval 536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0" name="Freeform 536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1" name="Freeform 536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2" name="Freeform 536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3" name="Oval 53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9" name="Group 5367"/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92822" name="Oval 53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3" name="Oval 536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4" name="Freeform 537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5" name="Freeform 537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6" name="Freeform 537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7" name="Oval 53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0" name="Group 5374"/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92816" name="Oval 53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7" name="Oval 537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8" name="Freeform 537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9" name="Freeform 537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0" name="Freeform 537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1" name="Oval 53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1" name="Group 5381"/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92810" name="Oval 53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1" name="Oval 538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2" name="Freeform 538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3" name="Freeform 538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4" name="Freeform 538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5" name="Oval 538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2" name="Group 5388"/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92804" name="Oval 53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5" name="Oval 539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6" name="Freeform 539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7" name="Freeform 539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8" name="Freeform 539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9" name="Oval 539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3" name="Group 5395"/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92798" name="Oval 53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9" name="Oval 539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0" name="Freeform 539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1" name="Freeform 539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2" name="Freeform 540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3" name="Oval 540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4" name="Group 5402"/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92792" name="Oval 54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3" name="Oval 540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4" name="Freeform 540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5" name="Freeform 540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6" name="Freeform 540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7" name="Oval 540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5" name="Group 5409"/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92786" name="Oval 54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7" name="Oval 541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8" name="Freeform 541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9" name="Freeform 541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0" name="Freeform 541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1" name="Oval 541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6" name="Group 5416"/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92780" name="Oval 54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1" name="Oval 54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2" name="Freeform 541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3" name="Freeform 542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4" name="Freeform 542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5" name="Oval 542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7" name="Group 5423"/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92774" name="Oval 54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5" name="Oval 54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6" name="Freeform 542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7" name="Freeform 542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8" name="Freeform 542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9" name="Oval 542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8" name="Group 5430"/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92768" name="Oval 54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9" name="Oval 543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0" name="Freeform 543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1" name="Freeform 543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2" name="Freeform 543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3" name="Oval 543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9" name="Group 5437"/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92762" name="Oval 543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3" name="Oval 543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4" name="Freeform 544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5" name="Freeform 544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6" name="Freeform 544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7" name="Oval 544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0" name="Group 5444"/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92756" name="Oval 54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7" name="Oval 54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8" name="Freeform 544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9" name="Freeform 544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0" name="Freeform 544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1" name="Oval 545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1" name="Group 5451"/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92750" name="Oval 54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1" name="Oval 54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2" name="Freeform 545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3" name="Freeform 545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4" name="Freeform 545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5" name="Oval 545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32" name="Group 5458"/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92744" name="Oval 54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5" name="Oval 54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6" name="Freeform 546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7" name="Freeform 546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8" name="Freeform 546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9" name="Oval 546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33" name="Group 5465"/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92738" name="Oval 54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9" name="Oval 54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0" name="Freeform 546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1" name="Freeform 546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2" name="Freeform 547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3" name="Oval 54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34" name="Group 5472"/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92732" name="Oval 54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3" name="Oval 54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4" name="Freeform 547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5" name="Freeform 547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6" name="Freeform 547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7" name="Oval 547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0" name="Group 5479"/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92726" name="Oval 54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27" name="Oval 54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28" name="Freeform 548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29" name="Freeform 548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0" name="Freeform 548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1" name="Oval 548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841" name="Group 5486"/>
            <p:cNvGrpSpPr>
              <a:grpSpLocks noChangeAspect="1"/>
            </p:cNvGrpSpPr>
            <p:nvPr/>
          </p:nvGrpSpPr>
          <p:grpSpPr bwMode="auto">
            <a:xfrm>
              <a:off x="1448" y="1799"/>
              <a:ext cx="1339" cy="414"/>
              <a:chOff x="3326" y="1190"/>
              <a:chExt cx="1047" cy="318"/>
            </a:xfrm>
          </p:grpSpPr>
          <p:grpSp>
            <p:nvGrpSpPr>
              <p:cNvPr id="842" name="Group 5487"/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92688" name="Oval 54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9" name="Oval 54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0" name="Freeform 549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1" name="Freeform 549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2" name="Freeform 549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3" name="Oval 54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3" name="Group 5494"/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92682" name="Oval 549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3" name="Oval 54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4" name="Freeform 549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5" name="Freeform 549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6" name="Freeform 549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7" name="Oval 550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4" name="Group 5501"/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92676" name="Oval 55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7" name="Oval 55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8" name="Freeform 550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9" name="Freeform 550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0" name="Freeform 550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1" name="Oval 55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5" name="Group 5508"/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92670" name="Oval 55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1" name="Oval 55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2" name="Freeform 551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3" name="Freeform 551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4" name="Freeform 551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5" name="Oval 55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6" name="Group 5515"/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92664" name="Oval 55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5" name="Oval 55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6" name="Freeform 551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7" name="Freeform 551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8" name="Freeform 552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9" name="Oval 55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7" name="Group 5522"/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92658" name="Oval 552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9" name="Oval 55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0" name="Freeform 552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1" name="Freeform 552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2" name="Freeform 552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3" name="Oval 55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8" name="Group 5529"/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92652" name="Oval 553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3" name="Oval 55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4" name="Freeform 553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5" name="Freeform 553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6" name="Freeform 553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7" name="Oval 55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9" name="Group 5536"/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92646" name="Oval 553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7" name="Oval 553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8" name="Freeform 553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9" name="Freeform 554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0" name="Freeform 554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1" name="Oval 55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0" name="Group 5543"/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92640" name="Oval 554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1" name="Oval 55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2" name="Freeform 554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3" name="Freeform 554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4" name="Freeform 554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5" name="Oval 55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1" name="Group 5550"/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92634" name="Oval 555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5" name="Oval 55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6" name="Freeform 555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7" name="Freeform 555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8" name="Freeform 555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9" name="Oval 555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2" name="Group 5557"/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92628" name="Oval 55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9" name="Oval 55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0" name="Freeform 556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1" name="Freeform 556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2" name="Freeform 556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3" name="Oval 55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3" name="Group 5564"/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92622" name="Oval 556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3" name="Oval 55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4" name="Freeform 556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5" name="Freeform 556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6" name="Freeform 556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7" name="Oval 55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4" name="Group 5571"/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92616" name="Oval 557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7" name="Oval 55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8" name="Freeform 557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9" name="Freeform 557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0" name="Freeform 557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1" name="Oval 55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5" name="Group 5578"/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92610" name="Oval 557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1" name="Oval 55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2" name="Freeform 558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3" name="Freeform 558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4" name="Freeform 558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5" name="Oval 55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6" name="Group 5585"/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92604" name="Oval 558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5" name="Oval 558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6" name="Freeform 558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7" name="Freeform 558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8" name="Freeform 559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9" name="Oval 55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7" name="Group 5592"/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92598" name="Oval 55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9" name="Oval 559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0" name="Freeform 559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1" name="Freeform 559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2" name="Freeform 559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3" name="Oval 55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8" name="Group 5599"/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92592" name="Oval 560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3" name="Oval 560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4" name="Freeform 560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5" name="Freeform 560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6" name="Freeform 560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7" name="Oval 56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9" name="Group 5606"/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92586" name="Oval 56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7" name="Oval 560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8" name="Freeform 560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9" name="Freeform 561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0" name="Freeform 561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1" name="Oval 56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0" name="Group 5613"/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92580" name="Oval 56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1" name="Oval 561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2" name="Freeform 561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3" name="Freeform 561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4" name="Freeform 561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5" name="Oval 56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1" name="Group 5620"/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92574" name="Oval 56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5" name="Oval 562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6" name="Freeform 562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7" name="Freeform 562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8" name="Freeform 562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9" name="Oval 56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2" name="Group 5627"/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92568" name="Oval 56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9" name="Oval 562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0" name="Freeform 563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1" name="Freeform 563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2" name="Freeform 563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3" name="Oval 563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3" name="Group 5634"/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92562" name="Oval 56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3" name="Oval 563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4" name="Freeform 563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5" name="Freeform 563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6" name="Freeform 563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7" name="Oval 564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4" name="Group 5641"/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92556" name="Oval 56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7" name="Oval 564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8" name="Freeform 564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9" name="Freeform 564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0" name="Freeform 564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1" name="Oval 564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3" name="Group 5648"/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92550" name="Oval 56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1" name="Oval 565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2" name="Freeform 565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3" name="Freeform 565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4" name="Freeform 565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5" name="Oval 56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4" name="Group 5655"/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92544" name="Oval 565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5" name="Oval 565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6" name="Freeform 565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7" name="Freeform 565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8" name="Freeform 566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9" name="Oval 56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5" name="Group 5662"/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92538" name="Oval 56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9" name="Oval 566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0" name="Freeform 566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1" name="Freeform 566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2" name="Freeform 566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3" name="Oval 56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6" name="Group 5669"/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92532" name="Oval 56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3" name="Oval 56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4" name="Freeform 567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5" name="Freeform 567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6" name="Freeform 567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7" name="Oval 56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7" name="Group 5676"/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92526" name="Oval 56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7" name="Oval 567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8" name="Freeform 567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9" name="Freeform 568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0" name="Freeform 568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1" name="Oval 56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8" name="Group 5683"/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92520" name="Oval 56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1" name="Oval 568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2" name="Freeform 568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3" name="Freeform 568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4" name="Freeform 568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5" name="Oval 56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9" name="Group 5690"/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92514" name="Oval 56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5" name="Oval 569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6" name="Freeform 569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7" name="Freeform 569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8" name="Freeform 569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9" name="Oval 56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0" name="Group 5697"/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92508" name="Oval 56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9" name="Oval 569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0" name="Freeform 570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1" name="Freeform 570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2" name="Freeform 570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3" name="Oval 57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1" name="Group 5704"/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92502" name="Oval 57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3" name="Oval 570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4" name="Freeform 570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5" name="Freeform 570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6" name="Freeform 570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7" name="Oval 57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882" name="Group 5711"/>
            <p:cNvGrpSpPr>
              <a:grpSpLocks noChangeAspect="1"/>
            </p:cNvGrpSpPr>
            <p:nvPr/>
          </p:nvGrpSpPr>
          <p:grpSpPr bwMode="auto">
            <a:xfrm>
              <a:off x="2812" y="1793"/>
              <a:ext cx="1339" cy="414"/>
              <a:chOff x="3326" y="1190"/>
              <a:chExt cx="1047" cy="318"/>
            </a:xfrm>
          </p:grpSpPr>
          <p:grpSp>
            <p:nvGrpSpPr>
              <p:cNvPr id="883" name="Group 5712"/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92464" name="Oval 571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5" name="Oval 57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6" name="Freeform 571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7" name="Freeform 571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8" name="Freeform 571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9" name="Oval 57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4" name="Group 5719"/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92458" name="Oval 572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9" name="Oval 57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0" name="Freeform 572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1" name="Freeform 572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2" name="Freeform 572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3" name="Oval 57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5" name="Group 5726"/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92452" name="Oval 572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3" name="Oval 57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4" name="Freeform 572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5" name="Freeform 573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6" name="Freeform 573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7" name="Oval 573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6" name="Group 5733"/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92446" name="Oval 573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7" name="Oval 57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8" name="Freeform 573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9" name="Freeform 573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0" name="Freeform 573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1" name="Oval 573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7" name="Group 5740"/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92440" name="Oval 574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1" name="Oval 57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2" name="Freeform 574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3" name="Freeform 574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4" name="Freeform 574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5" name="Oval 57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8" name="Group 5747"/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92434" name="Oval 574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5" name="Oval 57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6" name="Freeform 575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7" name="Freeform 575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8" name="Freeform 575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9" name="Oval 57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9" name="Group 5754"/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92428" name="Oval 5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9" name="Oval 575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0" name="Freeform 575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1" name="Freeform 575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2" name="Freeform 575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3" name="Oval 57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0" name="Group 5761"/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92422" name="Oval 576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3" name="Oval 57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4" name="Freeform 576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5" name="Freeform 576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6" name="Freeform 576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7" name="Oval 57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1" name="Group 5768"/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92416" name="Oval 576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7" name="Oval 57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8" name="Freeform 577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9" name="Freeform 577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0" name="Freeform 577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1" name="Oval 57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2" name="Group 5775"/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92410" name="Oval 577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1" name="Oval 57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2" name="Freeform 577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3" name="Freeform 577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4" name="Freeform 578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5" name="Oval 57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3" name="Group 5782"/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92404" name="Oval 578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5" name="Oval 57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6" name="Freeform 578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7" name="Freeform 578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8" name="Freeform 578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9" name="Oval 57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4" name="Group 5789"/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92398" name="Oval 579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9" name="Oval 57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0" name="Freeform 579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1" name="Freeform 579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2" name="Freeform 579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3" name="Oval 579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5" name="Group 5796"/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92392" name="Oval 579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3" name="Oval 57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4" name="Freeform 579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5" name="Freeform 580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6" name="Freeform 580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7" name="Oval 58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6" name="Group 5803"/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92386" name="Oval 580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7" name="Oval 58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8" name="Freeform 580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9" name="Freeform 580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0" name="Freeform 580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1" name="Oval 58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7" name="Group 5810"/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92380" name="Oval 581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1" name="Oval 58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2" name="Freeform 581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3" name="Freeform 581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4" name="Freeform 581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5" name="Oval 58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8" name="Group 5817"/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92374" name="Oval 58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5" name="Oval 58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6" name="Freeform 582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7" name="Freeform 582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8" name="Freeform 582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9" name="Oval 582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9" name="Group 5824"/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92368" name="Oval 58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9" name="Oval 58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0" name="Freeform 582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1" name="Freeform 582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2" name="Freeform 582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3" name="Oval 583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0" name="Group 5831"/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92362" name="Oval 583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3" name="Oval 583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4" name="Freeform 583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5" name="Freeform 583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6" name="Freeform 583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7" name="Oval 583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1" name="Group 5838"/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92356" name="Oval 583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7" name="Oval 584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8" name="Freeform 584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9" name="Freeform 584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0" name="Freeform 584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1" name="Oval 584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2" name="Group 5845"/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92350" name="Oval 58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1" name="Oval 584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2" name="Freeform 584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3" name="Freeform 584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4" name="Freeform 585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5" name="Oval 585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3" name="Group 5852"/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92344" name="Oval 58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5" name="Oval 58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6" name="Freeform 585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7" name="Freeform 585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8" name="Freeform 585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9" name="Oval 58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4" name="Group 5859"/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92338" name="Oval 58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9" name="Oval 58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0" name="Freeform 586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1" name="Freeform 586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2" name="Freeform 586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3" name="Oval 586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5" name="Group 5866"/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92332" name="Oval 58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3" name="Oval 58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4" name="Freeform 586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5" name="Freeform 587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6" name="Freeform 587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7" name="Oval 587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6" name="Group 5873"/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92326" name="Oval 58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7" name="Oval 58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8" name="Freeform 587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9" name="Freeform 587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0" name="Freeform 587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1" name="Oval 587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7" name="Group 5880"/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92320" name="Oval 58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1" name="Oval 58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2" name="Freeform 588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3" name="Freeform 588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4" name="Freeform 588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5" name="Oval 588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8" name="Group 5887"/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92314" name="Oval 58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5" name="Oval 58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6" name="Freeform 589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7" name="Freeform 589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8" name="Freeform 589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9" name="Oval 58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9" name="Group 5894"/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92308" name="Oval 589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9" name="Oval 58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0" name="Freeform 589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1" name="Freeform 589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2" name="Freeform 589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3" name="Oval 590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0" name="Group 5901"/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92302" name="Oval 59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3" name="Oval 59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4" name="Freeform 590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5" name="Freeform 590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6" name="Freeform 590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7" name="Oval 59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1" name="Group 5908"/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92296" name="Oval 59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7" name="Oval 59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8" name="Freeform 591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9" name="Freeform 591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0" name="Freeform 591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1" name="Oval 59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2" name="Group 5915"/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92290" name="Oval 59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1" name="Oval 59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2" name="Freeform 591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3" name="Freeform 591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4" name="Freeform 592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5" name="Oval 59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3" name="Group 5922"/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92284" name="Oval 592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5" name="Oval 59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6" name="Freeform 592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7" name="Freeform 592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8" name="Freeform 592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9" name="Oval 59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6" name="Group 5929"/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92278" name="Oval 593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79" name="Oval 59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0" name="Freeform 593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1" name="Freeform 593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2" name="Freeform 593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3" name="Oval 59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</p:grpSp>
      <p:sp>
        <p:nvSpPr>
          <p:cNvPr id="835" name="Titre 3"/>
          <p:cNvSpPr>
            <a:spLocks noGrp="1"/>
          </p:cNvSpPr>
          <p:nvPr>
            <p:ph type="title"/>
          </p:nvPr>
        </p:nvSpPr>
        <p:spPr>
          <a:xfrm>
            <a:off x="0" y="279676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graphicFrame>
        <p:nvGraphicFramePr>
          <p:cNvPr id="775" name="Espace réservé du contenu 7">
            <a:extLst>
              <a:ext uri="{FF2B5EF4-FFF2-40B4-BE49-F238E27FC236}">
                <a16:creationId xmlns:a16="http://schemas.microsoft.com/office/drawing/2014/main" id="{6FF099C1-6FFC-46F0-B409-7BCFE6A0ABD7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2214546" y="285728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2" name="Espace réservé du numéro de diapositive 31">
            <a:extLst>
              <a:ext uri="{FF2B5EF4-FFF2-40B4-BE49-F238E27FC236}">
                <a16:creationId xmlns:a16="http://schemas.microsoft.com/office/drawing/2014/main" id="{3613C4B8-BA58-B750-4BA1-1659FAB19F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62</a:t>
            </a:fld>
            <a:endParaRPr lang="fr-FR"/>
          </a:p>
        </p:txBody>
      </p:sp>
      <p:grpSp>
        <p:nvGrpSpPr>
          <p:cNvPr id="918" name="Groupe 892"/>
          <p:cNvGrpSpPr>
            <a:grpSpLocks/>
          </p:cNvGrpSpPr>
          <p:nvPr/>
        </p:nvGrpSpPr>
        <p:grpSpPr bwMode="auto">
          <a:xfrm>
            <a:off x="2721918" y="3306925"/>
            <a:ext cx="763428" cy="1557465"/>
            <a:chOff x="3936993" y="3714752"/>
            <a:chExt cx="1270013" cy="1190625"/>
          </a:xfrm>
        </p:grpSpPr>
        <p:sp>
          <p:nvSpPr>
            <p:cNvPr id="92216" name="Oval 2359"/>
            <p:cNvSpPr>
              <a:spLocks noChangeArrowheads="1"/>
            </p:cNvSpPr>
            <p:nvPr/>
          </p:nvSpPr>
          <p:spPr bwMode="auto">
            <a:xfrm>
              <a:off x="3936993" y="3776779"/>
              <a:ext cx="457205" cy="1128598"/>
            </a:xfrm>
            <a:prstGeom prst="ellipse">
              <a:avLst/>
            </a:prstGeom>
            <a:solidFill>
              <a:srgbClr val="FFA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17" name="Freeform 2360"/>
            <p:cNvSpPr>
              <a:spLocks/>
            </p:cNvSpPr>
            <p:nvPr/>
          </p:nvSpPr>
          <p:spPr bwMode="auto">
            <a:xfrm>
              <a:off x="4020664" y="3829730"/>
              <a:ext cx="367557" cy="1069596"/>
            </a:xfrm>
            <a:custGeom>
              <a:avLst/>
              <a:gdLst>
                <a:gd name="T0" fmla="*/ 2147483647 w 52"/>
                <a:gd name="T1" fmla="*/ 0 h 299"/>
                <a:gd name="T2" fmla="*/ 2147483647 w 52"/>
                <a:gd name="T3" fmla="*/ 2147483647 h 299"/>
                <a:gd name="T4" fmla="*/ 2147483647 w 52"/>
                <a:gd name="T5" fmla="*/ 2147483647 h 299"/>
                <a:gd name="T6" fmla="*/ 0 w 52"/>
                <a:gd name="T7" fmla="*/ 2147483647 h 299"/>
                <a:gd name="T8" fmla="*/ 2147483647 w 52"/>
                <a:gd name="T9" fmla="*/ 2147483647 h 299"/>
                <a:gd name="T10" fmla="*/ 2147483647 w 52"/>
                <a:gd name="T11" fmla="*/ 2147483647 h 299"/>
                <a:gd name="T12" fmla="*/ 2147483647 w 52"/>
                <a:gd name="T13" fmla="*/ 0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299"/>
                <a:gd name="T23" fmla="*/ 52 w 52"/>
                <a:gd name="T24" fmla="*/ 299 h 2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299">
                  <a:moveTo>
                    <a:pt x="34" y="0"/>
                  </a:moveTo>
                  <a:cubicBezTo>
                    <a:pt x="39" y="28"/>
                    <a:pt x="42" y="66"/>
                    <a:pt x="42" y="108"/>
                  </a:cubicBezTo>
                  <a:cubicBezTo>
                    <a:pt x="42" y="194"/>
                    <a:pt x="29" y="264"/>
                    <a:pt x="12" y="264"/>
                  </a:cubicBezTo>
                  <a:cubicBezTo>
                    <a:pt x="8" y="264"/>
                    <a:pt x="4" y="259"/>
                    <a:pt x="0" y="251"/>
                  </a:cubicBezTo>
                  <a:cubicBezTo>
                    <a:pt x="6" y="281"/>
                    <a:pt x="14" y="299"/>
                    <a:pt x="22" y="299"/>
                  </a:cubicBezTo>
                  <a:cubicBezTo>
                    <a:pt x="39" y="299"/>
                    <a:pt x="52" y="229"/>
                    <a:pt x="52" y="143"/>
                  </a:cubicBezTo>
                  <a:cubicBezTo>
                    <a:pt x="52" y="79"/>
                    <a:pt x="44" y="23"/>
                    <a:pt x="34" y="0"/>
                  </a:cubicBezTo>
                  <a:close/>
                </a:path>
              </a:pathLst>
            </a:custGeom>
            <a:solidFill>
              <a:srgbClr val="FFA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18" name="Freeform 2361"/>
            <p:cNvSpPr>
              <a:spLocks/>
            </p:cNvSpPr>
            <p:nvPr/>
          </p:nvSpPr>
          <p:spPr bwMode="auto">
            <a:xfrm>
              <a:off x="4077441" y="3800985"/>
              <a:ext cx="361580" cy="1104392"/>
            </a:xfrm>
            <a:custGeom>
              <a:avLst/>
              <a:gdLst>
                <a:gd name="T0" fmla="*/ 2147483647 w 51"/>
                <a:gd name="T1" fmla="*/ 0 h 309"/>
                <a:gd name="T2" fmla="*/ 2147483647 w 51"/>
                <a:gd name="T3" fmla="*/ 2147483647 h 309"/>
                <a:gd name="T4" fmla="*/ 2147483647 w 51"/>
                <a:gd name="T5" fmla="*/ 2147483647 h 309"/>
                <a:gd name="T6" fmla="*/ 0 w 51"/>
                <a:gd name="T7" fmla="*/ 2147483647 h 309"/>
                <a:gd name="T8" fmla="*/ 2147483647 w 51"/>
                <a:gd name="T9" fmla="*/ 2147483647 h 309"/>
                <a:gd name="T10" fmla="*/ 2147483647 w 51"/>
                <a:gd name="T11" fmla="*/ 2147483647 h 309"/>
                <a:gd name="T12" fmla="*/ 2147483647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19" name="Freeform 2362"/>
            <p:cNvSpPr>
              <a:spLocks/>
            </p:cNvSpPr>
            <p:nvPr/>
          </p:nvSpPr>
          <p:spPr bwMode="auto">
            <a:xfrm>
              <a:off x="3972852" y="3787370"/>
              <a:ext cx="274920" cy="1007568"/>
            </a:xfrm>
            <a:custGeom>
              <a:avLst/>
              <a:gdLst>
                <a:gd name="T0" fmla="*/ 2147483647 w 39"/>
                <a:gd name="T1" fmla="*/ 2147483647 h 282"/>
                <a:gd name="T2" fmla="*/ 2147483647 w 39"/>
                <a:gd name="T3" fmla="*/ 2147483647 h 282"/>
                <a:gd name="T4" fmla="*/ 2147483647 w 39"/>
                <a:gd name="T5" fmla="*/ 2147483647 h 282"/>
                <a:gd name="T6" fmla="*/ 2147483647 w 39"/>
                <a:gd name="T7" fmla="*/ 2147483647 h 282"/>
                <a:gd name="T8" fmla="*/ 2147483647 w 39"/>
                <a:gd name="T9" fmla="*/ 0 h 282"/>
                <a:gd name="T10" fmla="*/ 0 w 39"/>
                <a:gd name="T11" fmla="*/ 2147483647 h 282"/>
                <a:gd name="T12" fmla="*/ 2147483647 w 39"/>
                <a:gd name="T13" fmla="*/ 2147483647 h 282"/>
                <a:gd name="T14" fmla="*/ 2147483647 w 39"/>
                <a:gd name="T15" fmla="*/ 2147483647 h 2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282"/>
                <a:gd name="T26" fmla="*/ 39 w 39"/>
                <a:gd name="T27" fmla="*/ 282 h 2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282">
                  <a:moveTo>
                    <a:pt x="9" y="259"/>
                  </a:moveTo>
                  <a:cubicBezTo>
                    <a:pt x="4" y="231"/>
                    <a:pt x="7" y="194"/>
                    <a:pt x="7" y="154"/>
                  </a:cubicBezTo>
                  <a:cubicBezTo>
                    <a:pt x="7" y="74"/>
                    <a:pt x="17" y="2"/>
                    <a:pt x="35" y="2"/>
                  </a:cubicBezTo>
                  <a:cubicBezTo>
                    <a:pt x="36" y="2"/>
                    <a:pt x="39" y="5"/>
                    <a:pt x="39" y="6"/>
                  </a:cubicBezTo>
                  <a:cubicBezTo>
                    <a:pt x="37" y="2"/>
                    <a:pt x="34" y="0"/>
                    <a:pt x="31" y="0"/>
                  </a:cubicBezTo>
                  <a:cubicBezTo>
                    <a:pt x="13" y="0"/>
                    <a:pt x="0" y="69"/>
                    <a:pt x="0" y="149"/>
                  </a:cubicBezTo>
                  <a:cubicBezTo>
                    <a:pt x="0" y="194"/>
                    <a:pt x="3" y="234"/>
                    <a:pt x="8" y="262"/>
                  </a:cubicBezTo>
                  <a:cubicBezTo>
                    <a:pt x="13" y="282"/>
                    <a:pt x="12" y="277"/>
                    <a:pt x="9" y="2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0" name="Freeform 2363"/>
            <p:cNvSpPr>
              <a:spLocks/>
            </p:cNvSpPr>
            <p:nvPr/>
          </p:nvSpPr>
          <p:spPr bwMode="auto">
            <a:xfrm>
              <a:off x="4128242" y="3714752"/>
              <a:ext cx="1078764" cy="1190625"/>
            </a:xfrm>
            <a:custGeom>
              <a:avLst/>
              <a:gdLst>
                <a:gd name="T0" fmla="*/ 2147483647 w 153"/>
                <a:gd name="T1" fmla="*/ 2147483647 h 333"/>
                <a:gd name="T2" fmla="*/ 0 w 153"/>
                <a:gd name="T3" fmla="*/ 2147483647 h 333"/>
                <a:gd name="T4" fmla="*/ 2147483647 w 153"/>
                <a:gd name="T5" fmla="*/ 2147483647 h 333"/>
                <a:gd name="T6" fmla="*/ 2147483647 w 153"/>
                <a:gd name="T7" fmla="*/ 2147483647 h 333"/>
                <a:gd name="T8" fmla="*/ 2147483647 w 153"/>
                <a:gd name="T9" fmla="*/ 2147483647 h 333"/>
                <a:gd name="T10" fmla="*/ 2147483647 w 153"/>
                <a:gd name="T11" fmla="*/ 2147483647 h 333"/>
                <a:gd name="T12" fmla="*/ 2147483647 w 153"/>
                <a:gd name="T13" fmla="*/ 2147483647 h 333"/>
                <a:gd name="T14" fmla="*/ 2147483647 w 153"/>
                <a:gd name="T15" fmla="*/ 2147483647 h 333"/>
                <a:gd name="T16" fmla="*/ 2147483647 w 153"/>
                <a:gd name="T17" fmla="*/ 2147483647 h 333"/>
                <a:gd name="T18" fmla="*/ 2147483647 w 153"/>
                <a:gd name="T19" fmla="*/ 2147483647 h 333"/>
                <a:gd name="T20" fmla="*/ 2147483647 w 153"/>
                <a:gd name="T21" fmla="*/ 2147483647 h 333"/>
                <a:gd name="T22" fmla="*/ 2147483647 w 153"/>
                <a:gd name="T23" fmla="*/ 2147483647 h 333"/>
                <a:gd name="T24" fmla="*/ 2147483647 w 153"/>
                <a:gd name="T25" fmla="*/ 2147483647 h 333"/>
                <a:gd name="T26" fmla="*/ 2147483647 w 153"/>
                <a:gd name="T27" fmla="*/ 2147483647 h 333"/>
                <a:gd name="T28" fmla="*/ 2147483647 w 153"/>
                <a:gd name="T29" fmla="*/ 2147483647 h 333"/>
                <a:gd name="T30" fmla="*/ 2147483647 w 153"/>
                <a:gd name="T31" fmla="*/ 2147483647 h 333"/>
                <a:gd name="T32" fmla="*/ 2147483647 w 153"/>
                <a:gd name="T33" fmla="*/ 2147483647 h 333"/>
                <a:gd name="T34" fmla="*/ 2147483647 w 153"/>
                <a:gd name="T35" fmla="*/ 2147483647 h 333"/>
                <a:gd name="T36" fmla="*/ 2147483647 w 153"/>
                <a:gd name="T37" fmla="*/ 2147483647 h 333"/>
                <a:gd name="T38" fmla="*/ 2147483647 w 153"/>
                <a:gd name="T39" fmla="*/ 2147483647 h 333"/>
                <a:gd name="T40" fmla="*/ 2147483647 w 153"/>
                <a:gd name="T41" fmla="*/ 2147483647 h 333"/>
                <a:gd name="T42" fmla="*/ 2147483647 w 153"/>
                <a:gd name="T43" fmla="*/ 2147483647 h 333"/>
                <a:gd name="T44" fmla="*/ 2147483647 w 153"/>
                <a:gd name="T45" fmla="*/ 2147483647 h 333"/>
                <a:gd name="T46" fmla="*/ 2147483647 w 153"/>
                <a:gd name="T47" fmla="*/ 2147483647 h 333"/>
                <a:gd name="T48" fmla="*/ 2147483647 w 153"/>
                <a:gd name="T49" fmla="*/ 2147483647 h 333"/>
                <a:gd name="T50" fmla="*/ 2147483647 w 153"/>
                <a:gd name="T51" fmla="*/ 2147483647 h 333"/>
                <a:gd name="T52" fmla="*/ 2147483647 w 153"/>
                <a:gd name="T53" fmla="*/ 2147483647 h 333"/>
                <a:gd name="T54" fmla="*/ 2147483647 w 153"/>
                <a:gd name="T55" fmla="*/ 2147483647 h 333"/>
                <a:gd name="T56" fmla="*/ 2147483647 w 153"/>
                <a:gd name="T57" fmla="*/ 2147483647 h 333"/>
                <a:gd name="T58" fmla="*/ 2147483647 w 153"/>
                <a:gd name="T59" fmla="*/ 2147483647 h 333"/>
                <a:gd name="T60" fmla="*/ 2147483647 w 153"/>
                <a:gd name="T61" fmla="*/ 2147483647 h 333"/>
                <a:gd name="T62" fmla="*/ 2147483647 w 153"/>
                <a:gd name="T63" fmla="*/ 2147483647 h 333"/>
                <a:gd name="T64" fmla="*/ 2147483647 w 153"/>
                <a:gd name="T65" fmla="*/ 2147483647 h 333"/>
                <a:gd name="T66" fmla="*/ 2147483647 w 153"/>
                <a:gd name="T67" fmla="*/ 2147483647 h 3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3"/>
                <a:gd name="T103" fmla="*/ 0 h 333"/>
                <a:gd name="T104" fmla="*/ 153 w 153"/>
                <a:gd name="T105" fmla="*/ 333 h 3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3" h="333">
                  <a:moveTo>
                    <a:pt x="135" y="33"/>
                  </a:move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  <a:cubicBezTo>
                    <a:pt x="3" y="18"/>
                    <a:pt x="5" y="17"/>
                    <a:pt x="8" y="17"/>
                  </a:cubicBezTo>
                  <a:cubicBezTo>
                    <a:pt x="28" y="17"/>
                    <a:pt x="44" y="88"/>
                    <a:pt x="44" y="175"/>
                  </a:cubicBezTo>
                  <a:cubicBezTo>
                    <a:pt x="44" y="256"/>
                    <a:pt x="30" y="323"/>
                    <a:pt x="13" y="332"/>
                  </a:cubicBezTo>
                  <a:cubicBezTo>
                    <a:pt x="13" y="333"/>
                    <a:pt x="13" y="333"/>
                    <a:pt x="13" y="333"/>
                  </a:cubicBezTo>
                  <a:cubicBezTo>
                    <a:pt x="23" y="327"/>
                    <a:pt x="37" y="324"/>
                    <a:pt x="53" y="324"/>
                  </a:cubicBezTo>
                  <a:cubicBezTo>
                    <a:pt x="69" y="324"/>
                    <a:pt x="83" y="328"/>
                    <a:pt x="94" y="333"/>
                  </a:cubicBezTo>
                  <a:cubicBezTo>
                    <a:pt x="94" y="333"/>
                    <a:pt x="94" y="333"/>
                    <a:pt x="94" y="333"/>
                  </a:cubicBezTo>
                  <a:cubicBezTo>
                    <a:pt x="93" y="333"/>
                    <a:pt x="93" y="332"/>
                    <a:pt x="92" y="332"/>
                  </a:cubicBezTo>
                  <a:cubicBezTo>
                    <a:pt x="92" y="332"/>
                    <a:pt x="92" y="332"/>
                    <a:pt x="92" y="332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0" y="330"/>
                    <a:pt x="89" y="330"/>
                    <a:pt x="89" y="329"/>
                  </a:cubicBezTo>
                  <a:cubicBezTo>
                    <a:pt x="89" y="329"/>
                    <a:pt x="89" y="329"/>
                    <a:pt x="89" y="329"/>
                  </a:cubicBezTo>
                  <a:cubicBezTo>
                    <a:pt x="88" y="329"/>
                    <a:pt x="88" y="328"/>
                    <a:pt x="87" y="327"/>
                  </a:cubicBezTo>
                  <a:cubicBezTo>
                    <a:pt x="87" y="327"/>
                    <a:pt x="87" y="327"/>
                    <a:pt x="87" y="327"/>
                  </a:cubicBezTo>
                  <a:cubicBezTo>
                    <a:pt x="87" y="327"/>
                    <a:pt x="86" y="326"/>
                    <a:pt x="86" y="325"/>
                  </a:cubicBezTo>
                  <a:cubicBezTo>
                    <a:pt x="86" y="325"/>
                    <a:pt x="86" y="325"/>
                    <a:pt x="86" y="325"/>
                  </a:cubicBezTo>
                  <a:cubicBezTo>
                    <a:pt x="85" y="324"/>
                    <a:pt x="85" y="324"/>
                    <a:pt x="84" y="323"/>
                  </a:cubicBezTo>
                  <a:cubicBezTo>
                    <a:pt x="84" y="323"/>
                    <a:pt x="84" y="323"/>
                    <a:pt x="84" y="323"/>
                  </a:cubicBezTo>
                  <a:cubicBezTo>
                    <a:pt x="84" y="322"/>
                    <a:pt x="83" y="321"/>
                    <a:pt x="83" y="320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82" y="319"/>
                    <a:pt x="82" y="318"/>
                    <a:pt x="81" y="317"/>
                  </a:cubicBezTo>
                  <a:cubicBezTo>
                    <a:pt x="81" y="317"/>
                    <a:pt x="81" y="317"/>
                    <a:pt x="81" y="317"/>
                  </a:cubicBezTo>
                  <a:cubicBezTo>
                    <a:pt x="81" y="316"/>
                    <a:pt x="80" y="315"/>
                    <a:pt x="80" y="313"/>
                  </a:cubicBezTo>
                  <a:cubicBezTo>
                    <a:pt x="80" y="313"/>
                    <a:pt x="80" y="313"/>
                    <a:pt x="80" y="313"/>
                  </a:cubicBezTo>
                  <a:cubicBezTo>
                    <a:pt x="77" y="305"/>
                    <a:pt x="81" y="295"/>
                    <a:pt x="79" y="282"/>
                  </a:cubicBezTo>
                  <a:cubicBezTo>
                    <a:pt x="79" y="282"/>
                    <a:pt x="79" y="282"/>
                    <a:pt x="79" y="282"/>
                  </a:cubicBezTo>
                  <a:cubicBezTo>
                    <a:pt x="79" y="281"/>
                    <a:pt x="78" y="279"/>
                    <a:pt x="78" y="278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78" y="275"/>
                    <a:pt x="77" y="274"/>
                    <a:pt x="77" y="273"/>
                  </a:cubicBezTo>
                  <a:cubicBezTo>
                    <a:pt x="77" y="272"/>
                    <a:pt x="77" y="271"/>
                    <a:pt x="77" y="271"/>
                  </a:cubicBezTo>
                  <a:cubicBezTo>
                    <a:pt x="77" y="270"/>
                    <a:pt x="76" y="268"/>
                    <a:pt x="76" y="267"/>
                  </a:cubicBezTo>
                  <a:cubicBezTo>
                    <a:pt x="76" y="266"/>
                    <a:pt x="76" y="266"/>
                    <a:pt x="76" y="265"/>
                  </a:cubicBezTo>
                  <a:cubicBezTo>
                    <a:pt x="76" y="264"/>
                    <a:pt x="75" y="262"/>
                    <a:pt x="75" y="261"/>
                  </a:cubicBezTo>
                  <a:cubicBezTo>
                    <a:pt x="75" y="260"/>
                    <a:pt x="75" y="259"/>
                    <a:pt x="75" y="259"/>
                  </a:cubicBezTo>
                  <a:cubicBezTo>
                    <a:pt x="75" y="257"/>
                    <a:pt x="75" y="256"/>
                    <a:pt x="74" y="255"/>
                  </a:cubicBezTo>
                  <a:cubicBezTo>
                    <a:pt x="74" y="254"/>
                    <a:pt x="74" y="253"/>
                    <a:pt x="74" y="252"/>
                  </a:cubicBezTo>
                  <a:cubicBezTo>
                    <a:pt x="74" y="251"/>
                    <a:pt x="74" y="250"/>
                    <a:pt x="74" y="249"/>
                  </a:cubicBezTo>
                  <a:cubicBezTo>
                    <a:pt x="73" y="248"/>
                    <a:pt x="73" y="247"/>
                    <a:pt x="73" y="246"/>
                  </a:cubicBezTo>
                  <a:cubicBezTo>
                    <a:pt x="73" y="244"/>
                    <a:pt x="73" y="243"/>
                    <a:pt x="73" y="242"/>
                  </a:cubicBezTo>
                  <a:cubicBezTo>
                    <a:pt x="73" y="241"/>
                    <a:pt x="73" y="240"/>
                    <a:pt x="73" y="239"/>
                  </a:cubicBezTo>
                  <a:cubicBezTo>
                    <a:pt x="72" y="238"/>
                    <a:pt x="72" y="236"/>
                    <a:pt x="72" y="235"/>
                  </a:cubicBezTo>
                  <a:cubicBezTo>
                    <a:pt x="72" y="234"/>
                    <a:pt x="72" y="233"/>
                    <a:pt x="72" y="232"/>
                  </a:cubicBezTo>
                  <a:cubicBezTo>
                    <a:pt x="72" y="231"/>
                    <a:pt x="72" y="229"/>
                    <a:pt x="72" y="228"/>
                  </a:cubicBezTo>
                  <a:cubicBezTo>
                    <a:pt x="72" y="227"/>
                    <a:pt x="71" y="226"/>
                    <a:pt x="71" y="225"/>
                  </a:cubicBezTo>
                  <a:cubicBezTo>
                    <a:pt x="71" y="223"/>
                    <a:pt x="71" y="222"/>
                    <a:pt x="71" y="221"/>
                  </a:cubicBezTo>
                  <a:cubicBezTo>
                    <a:pt x="71" y="220"/>
                    <a:pt x="71" y="218"/>
                    <a:pt x="71" y="217"/>
                  </a:cubicBezTo>
                  <a:cubicBezTo>
                    <a:pt x="71" y="216"/>
                    <a:pt x="71" y="215"/>
                    <a:pt x="71" y="214"/>
                  </a:cubicBezTo>
                  <a:cubicBezTo>
                    <a:pt x="71" y="212"/>
                    <a:pt x="70" y="211"/>
                    <a:pt x="70" y="210"/>
                  </a:cubicBezTo>
                  <a:cubicBezTo>
                    <a:pt x="70" y="209"/>
                    <a:pt x="70" y="207"/>
                    <a:pt x="70" y="206"/>
                  </a:cubicBezTo>
                  <a:cubicBezTo>
                    <a:pt x="70" y="205"/>
                    <a:pt x="70" y="203"/>
                    <a:pt x="70" y="202"/>
                  </a:cubicBezTo>
                  <a:cubicBezTo>
                    <a:pt x="70" y="201"/>
                    <a:pt x="70" y="200"/>
                    <a:pt x="70" y="199"/>
                  </a:cubicBezTo>
                  <a:cubicBezTo>
                    <a:pt x="70" y="197"/>
                    <a:pt x="70" y="196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89"/>
                    <a:pt x="70" y="187"/>
                    <a:pt x="70" y="186"/>
                  </a:cubicBezTo>
                  <a:cubicBezTo>
                    <a:pt x="70" y="185"/>
                    <a:pt x="70" y="184"/>
                    <a:pt x="70" y="183"/>
                  </a:cubicBezTo>
                  <a:cubicBezTo>
                    <a:pt x="70" y="180"/>
                    <a:pt x="70" y="178"/>
                    <a:pt x="70" y="175"/>
                  </a:cubicBezTo>
                  <a:cubicBezTo>
                    <a:pt x="70" y="88"/>
                    <a:pt x="77" y="17"/>
                    <a:pt x="97" y="17"/>
                  </a:cubicBezTo>
                  <a:cubicBezTo>
                    <a:pt x="117" y="17"/>
                    <a:pt x="132" y="88"/>
                    <a:pt x="132" y="175"/>
                  </a:cubicBezTo>
                  <a:cubicBezTo>
                    <a:pt x="132" y="260"/>
                    <a:pt x="118" y="329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lose/>
                </a:path>
              </a:pathLst>
            </a:custGeom>
            <a:solidFill>
              <a:srgbClr val="FFA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1" name="Freeform 2364"/>
            <p:cNvSpPr>
              <a:spLocks/>
            </p:cNvSpPr>
            <p:nvPr/>
          </p:nvSpPr>
          <p:spPr bwMode="auto">
            <a:xfrm>
              <a:off x="4217890" y="3740471"/>
              <a:ext cx="606618" cy="1164906"/>
            </a:xfrm>
            <a:custGeom>
              <a:avLst/>
              <a:gdLst>
                <a:gd name="T0" fmla="*/ 2147483647 w 86"/>
                <a:gd name="T1" fmla="*/ 2147483647 h 326"/>
                <a:gd name="T2" fmla="*/ 2147483647 w 86"/>
                <a:gd name="T3" fmla="*/ 2147483647 h 326"/>
                <a:gd name="T4" fmla="*/ 2147483647 w 86"/>
                <a:gd name="T5" fmla="*/ 2147483647 h 326"/>
                <a:gd name="T6" fmla="*/ 2147483647 w 86"/>
                <a:gd name="T7" fmla="*/ 2147483647 h 326"/>
                <a:gd name="T8" fmla="*/ 2147483647 w 86"/>
                <a:gd name="T9" fmla="*/ 2147483647 h 326"/>
                <a:gd name="T10" fmla="*/ 2147483647 w 86"/>
                <a:gd name="T11" fmla="*/ 2147483647 h 326"/>
                <a:gd name="T12" fmla="*/ 2147483647 w 86"/>
                <a:gd name="T13" fmla="*/ 2147483647 h 326"/>
                <a:gd name="T14" fmla="*/ 2147483647 w 86"/>
                <a:gd name="T15" fmla="*/ 2147483647 h 326"/>
                <a:gd name="T16" fmla="*/ 2147483647 w 86"/>
                <a:gd name="T17" fmla="*/ 2147483647 h 326"/>
                <a:gd name="T18" fmla="*/ 2147483647 w 86"/>
                <a:gd name="T19" fmla="*/ 2147483647 h 326"/>
                <a:gd name="T20" fmla="*/ 2147483647 w 86"/>
                <a:gd name="T21" fmla="*/ 2147483647 h 326"/>
                <a:gd name="T22" fmla="*/ 2147483647 w 86"/>
                <a:gd name="T23" fmla="*/ 2147483647 h 326"/>
                <a:gd name="T24" fmla="*/ 2147483647 w 86"/>
                <a:gd name="T25" fmla="*/ 2147483647 h 326"/>
                <a:gd name="T26" fmla="*/ 2147483647 w 86"/>
                <a:gd name="T27" fmla="*/ 2147483647 h 326"/>
                <a:gd name="T28" fmla="*/ 2147483647 w 86"/>
                <a:gd name="T29" fmla="*/ 2147483647 h 326"/>
                <a:gd name="T30" fmla="*/ 2147483647 w 86"/>
                <a:gd name="T31" fmla="*/ 2147483647 h 326"/>
                <a:gd name="T32" fmla="*/ 2147483647 w 86"/>
                <a:gd name="T33" fmla="*/ 2147483647 h 326"/>
                <a:gd name="T34" fmla="*/ 2147483647 w 86"/>
                <a:gd name="T35" fmla="*/ 2147483647 h 326"/>
                <a:gd name="T36" fmla="*/ 2147483647 w 86"/>
                <a:gd name="T37" fmla="*/ 2147483647 h 326"/>
                <a:gd name="T38" fmla="*/ 2147483647 w 86"/>
                <a:gd name="T39" fmla="*/ 2147483647 h 326"/>
                <a:gd name="T40" fmla="*/ 2147483647 w 86"/>
                <a:gd name="T41" fmla="*/ 2147483647 h 326"/>
                <a:gd name="T42" fmla="*/ 2147483647 w 86"/>
                <a:gd name="T43" fmla="*/ 2147483647 h 326"/>
                <a:gd name="T44" fmla="*/ 2147483647 w 86"/>
                <a:gd name="T45" fmla="*/ 2147483647 h 326"/>
                <a:gd name="T46" fmla="*/ 2147483647 w 86"/>
                <a:gd name="T47" fmla="*/ 2147483647 h 326"/>
                <a:gd name="T48" fmla="*/ 2147483647 w 86"/>
                <a:gd name="T49" fmla="*/ 2147483647 h 326"/>
                <a:gd name="T50" fmla="*/ 2147483647 w 86"/>
                <a:gd name="T51" fmla="*/ 2147483647 h 326"/>
                <a:gd name="T52" fmla="*/ 2147483647 w 86"/>
                <a:gd name="T53" fmla="*/ 2147483647 h 326"/>
                <a:gd name="T54" fmla="*/ 2147483647 w 86"/>
                <a:gd name="T55" fmla="*/ 2147483647 h 326"/>
                <a:gd name="T56" fmla="*/ 2147483647 w 86"/>
                <a:gd name="T57" fmla="*/ 2147483647 h 326"/>
                <a:gd name="T58" fmla="*/ 2147483647 w 86"/>
                <a:gd name="T59" fmla="*/ 2147483647 h 326"/>
                <a:gd name="T60" fmla="*/ 2147483647 w 86"/>
                <a:gd name="T61" fmla="*/ 2147483647 h 326"/>
                <a:gd name="T62" fmla="*/ 2147483647 w 86"/>
                <a:gd name="T63" fmla="*/ 2147483647 h 326"/>
                <a:gd name="T64" fmla="*/ 2147483647 w 86"/>
                <a:gd name="T65" fmla="*/ 2147483647 h 326"/>
                <a:gd name="T66" fmla="*/ 2147483647 w 86"/>
                <a:gd name="T67" fmla="*/ 2147483647 h 326"/>
                <a:gd name="T68" fmla="*/ 2147483647 w 86"/>
                <a:gd name="T69" fmla="*/ 2147483647 h 326"/>
                <a:gd name="T70" fmla="*/ 2147483647 w 86"/>
                <a:gd name="T71" fmla="*/ 2147483647 h 326"/>
                <a:gd name="T72" fmla="*/ 2147483647 w 86"/>
                <a:gd name="T73" fmla="*/ 2147483647 h 326"/>
                <a:gd name="T74" fmla="*/ 2147483647 w 86"/>
                <a:gd name="T75" fmla="*/ 2147483647 h 326"/>
                <a:gd name="T76" fmla="*/ 2147483647 w 86"/>
                <a:gd name="T77" fmla="*/ 2147483647 h 326"/>
                <a:gd name="T78" fmla="*/ 2147483647 w 86"/>
                <a:gd name="T79" fmla="*/ 2147483647 h 326"/>
                <a:gd name="T80" fmla="*/ 2147483647 w 86"/>
                <a:gd name="T81" fmla="*/ 2147483647 h 326"/>
                <a:gd name="T82" fmla="*/ 2147483647 w 86"/>
                <a:gd name="T83" fmla="*/ 2147483647 h 326"/>
                <a:gd name="T84" fmla="*/ 2147483647 w 86"/>
                <a:gd name="T85" fmla="*/ 2147483647 h 326"/>
                <a:gd name="T86" fmla="*/ 2147483647 w 86"/>
                <a:gd name="T87" fmla="*/ 2147483647 h 326"/>
                <a:gd name="T88" fmla="*/ 2147483647 w 86"/>
                <a:gd name="T89" fmla="*/ 2147483647 h 326"/>
                <a:gd name="T90" fmla="*/ 2147483647 w 86"/>
                <a:gd name="T91" fmla="*/ 2147483647 h 326"/>
                <a:gd name="T92" fmla="*/ 2147483647 w 86"/>
                <a:gd name="T93" fmla="*/ 2147483647 h 326"/>
                <a:gd name="T94" fmla="*/ 2147483647 w 86"/>
                <a:gd name="T95" fmla="*/ 2147483647 h 326"/>
                <a:gd name="T96" fmla="*/ 2147483647 w 86"/>
                <a:gd name="T97" fmla="*/ 2147483647 h 326"/>
                <a:gd name="T98" fmla="*/ 2147483647 w 86"/>
                <a:gd name="T99" fmla="*/ 2147483647 h 326"/>
                <a:gd name="T100" fmla="*/ 2147483647 w 86"/>
                <a:gd name="T101" fmla="*/ 2147483647 h 326"/>
                <a:gd name="T102" fmla="*/ 2147483647 w 86"/>
                <a:gd name="T103" fmla="*/ 2147483647 h 326"/>
                <a:gd name="T104" fmla="*/ 2147483647 w 86"/>
                <a:gd name="T105" fmla="*/ 2147483647 h 326"/>
                <a:gd name="T106" fmla="*/ 2147483647 w 86"/>
                <a:gd name="T107" fmla="*/ 2147483647 h 326"/>
                <a:gd name="T108" fmla="*/ 2147483647 w 86"/>
                <a:gd name="T109" fmla="*/ 2147483647 h 326"/>
                <a:gd name="T110" fmla="*/ 0 w 86"/>
                <a:gd name="T111" fmla="*/ 2147483647 h 326"/>
                <a:gd name="T112" fmla="*/ 0 w 86"/>
                <a:gd name="T113" fmla="*/ 2147483647 h 326"/>
                <a:gd name="T114" fmla="*/ 2147483647 w 86"/>
                <a:gd name="T115" fmla="*/ 2147483647 h 326"/>
                <a:gd name="T116" fmla="*/ 2147483647 w 86"/>
                <a:gd name="T117" fmla="*/ 2147483647 h 326"/>
                <a:gd name="T118" fmla="*/ 2147483647 w 86"/>
                <a:gd name="T119" fmla="*/ 2147483647 h 326"/>
                <a:gd name="T120" fmla="*/ 2147483647 w 86"/>
                <a:gd name="T121" fmla="*/ 2147483647 h 326"/>
                <a:gd name="T122" fmla="*/ 2147483647 w 86"/>
                <a:gd name="T123" fmla="*/ 2147483647 h 3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"/>
                <a:gd name="T187" fmla="*/ 0 h 326"/>
                <a:gd name="T188" fmla="*/ 86 w 86"/>
                <a:gd name="T189" fmla="*/ 326 h 3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31" y="102"/>
                    <a:pt x="31" y="168"/>
                  </a:cubicBezTo>
                  <a:cubicBezTo>
                    <a:pt x="31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2" name="Freeform 2365"/>
            <p:cNvSpPr>
              <a:spLocks noEditPoints="1"/>
            </p:cNvSpPr>
            <p:nvPr/>
          </p:nvSpPr>
          <p:spPr bwMode="auto">
            <a:xfrm>
              <a:off x="4217890" y="3740471"/>
              <a:ext cx="606618" cy="1164906"/>
            </a:xfrm>
            <a:custGeom>
              <a:avLst/>
              <a:gdLst>
                <a:gd name="T0" fmla="*/ 2147483647 w 86"/>
                <a:gd name="T1" fmla="*/ 2147483647 h 326"/>
                <a:gd name="T2" fmla="*/ 2147483647 w 86"/>
                <a:gd name="T3" fmla="*/ 2147483647 h 326"/>
                <a:gd name="T4" fmla="*/ 2147483647 w 86"/>
                <a:gd name="T5" fmla="*/ 2147483647 h 326"/>
                <a:gd name="T6" fmla="*/ 2147483647 w 86"/>
                <a:gd name="T7" fmla="*/ 2147483647 h 326"/>
                <a:gd name="T8" fmla="*/ 2147483647 w 86"/>
                <a:gd name="T9" fmla="*/ 2147483647 h 326"/>
                <a:gd name="T10" fmla="*/ 2147483647 w 86"/>
                <a:gd name="T11" fmla="*/ 2147483647 h 326"/>
                <a:gd name="T12" fmla="*/ 2147483647 w 86"/>
                <a:gd name="T13" fmla="*/ 2147483647 h 326"/>
                <a:gd name="T14" fmla="*/ 2147483647 w 86"/>
                <a:gd name="T15" fmla="*/ 2147483647 h 326"/>
                <a:gd name="T16" fmla="*/ 2147483647 w 86"/>
                <a:gd name="T17" fmla="*/ 2147483647 h 326"/>
                <a:gd name="T18" fmla="*/ 2147483647 w 86"/>
                <a:gd name="T19" fmla="*/ 2147483647 h 326"/>
                <a:gd name="T20" fmla="*/ 2147483647 w 86"/>
                <a:gd name="T21" fmla="*/ 2147483647 h 326"/>
                <a:gd name="T22" fmla="*/ 2147483647 w 86"/>
                <a:gd name="T23" fmla="*/ 2147483647 h 326"/>
                <a:gd name="T24" fmla="*/ 2147483647 w 86"/>
                <a:gd name="T25" fmla="*/ 2147483647 h 326"/>
                <a:gd name="T26" fmla="*/ 2147483647 w 86"/>
                <a:gd name="T27" fmla="*/ 2147483647 h 326"/>
                <a:gd name="T28" fmla="*/ 2147483647 w 86"/>
                <a:gd name="T29" fmla="*/ 2147483647 h 326"/>
                <a:gd name="T30" fmla="*/ 2147483647 w 86"/>
                <a:gd name="T31" fmla="*/ 2147483647 h 326"/>
                <a:gd name="T32" fmla="*/ 2147483647 w 86"/>
                <a:gd name="T33" fmla="*/ 2147483647 h 326"/>
                <a:gd name="T34" fmla="*/ 2147483647 w 86"/>
                <a:gd name="T35" fmla="*/ 2147483647 h 326"/>
                <a:gd name="T36" fmla="*/ 2147483647 w 86"/>
                <a:gd name="T37" fmla="*/ 2147483647 h 326"/>
                <a:gd name="T38" fmla="*/ 2147483647 w 86"/>
                <a:gd name="T39" fmla="*/ 2147483647 h 326"/>
                <a:gd name="T40" fmla="*/ 2147483647 w 86"/>
                <a:gd name="T41" fmla="*/ 2147483647 h 326"/>
                <a:gd name="T42" fmla="*/ 2147483647 w 86"/>
                <a:gd name="T43" fmla="*/ 2147483647 h 326"/>
                <a:gd name="T44" fmla="*/ 2147483647 w 86"/>
                <a:gd name="T45" fmla="*/ 2147483647 h 326"/>
                <a:gd name="T46" fmla="*/ 2147483647 w 86"/>
                <a:gd name="T47" fmla="*/ 2147483647 h 326"/>
                <a:gd name="T48" fmla="*/ 2147483647 w 86"/>
                <a:gd name="T49" fmla="*/ 2147483647 h 326"/>
                <a:gd name="T50" fmla="*/ 2147483647 w 86"/>
                <a:gd name="T51" fmla="*/ 2147483647 h 326"/>
                <a:gd name="T52" fmla="*/ 2147483647 w 86"/>
                <a:gd name="T53" fmla="*/ 2147483647 h 326"/>
                <a:gd name="T54" fmla="*/ 0 w 86"/>
                <a:gd name="T55" fmla="*/ 2147483647 h 326"/>
                <a:gd name="T56" fmla="*/ 2147483647 w 86"/>
                <a:gd name="T57" fmla="*/ 2147483647 h 326"/>
                <a:gd name="T58" fmla="*/ 2147483647 w 86"/>
                <a:gd name="T59" fmla="*/ 2147483647 h 326"/>
                <a:gd name="T60" fmla="*/ 2147483647 w 86"/>
                <a:gd name="T61" fmla="*/ 2147483647 h 326"/>
                <a:gd name="T62" fmla="*/ 2147483647 w 86"/>
                <a:gd name="T63" fmla="*/ 2147483647 h 326"/>
                <a:gd name="T64" fmla="*/ 2147483647 w 86"/>
                <a:gd name="T65" fmla="*/ 2147483647 h 326"/>
                <a:gd name="T66" fmla="*/ 2147483647 w 86"/>
                <a:gd name="T67" fmla="*/ 2147483647 h 326"/>
                <a:gd name="T68" fmla="*/ 2147483647 w 86"/>
                <a:gd name="T69" fmla="*/ 2147483647 h 326"/>
                <a:gd name="T70" fmla="*/ 2147483647 w 86"/>
                <a:gd name="T71" fmla="*/ 2147483647 h 326"/>
                <a:gd name="T72" fmla="*/ 2147483647 w 86"/>
                <a:gd name="T73" fmla="*/ 2147483647 h 326"/>
                <a:gd name="T74" fmla="*/ 2147483647 w 86"/>
                <a:gd name="T75" fmla="*/ 2147483647 h 326"/>
                <a:gd name="T76" fmla="*/ 2147483647 w 86"/>
                <a:gd name="T77" fmla="*/ 2147483647 h 326"/>
                <a:gd name="T78" fmla="*/ 2147483647 w 86"/>
                <a:gd name="T79" fmla="*/ 2147483647 h 326"/>
                <a:gd name="T80" fmla="*/ 2147483647 w 86"/>
                <a:gd name="T81" fmla="*/ 2147483647 h 326"/>
                <a:gd name="T82" fmla="*/ 2147483647 w 86"/>
                <a:gd name="T83" fmla="*/ 2147483647 h 326"/>
                <a:gd name="T84" fmla="*/ 2147483647 w 86"/>
                <a:gd name="T85" fmla="*/ 2147483647 h 326"/>
                <a:gd name="T86" fmla="*/ 2147483647 w 86"/>
                <a:gd name="T87" fmla="*/ 2147483647 h 326"/>
                <a:gd name="T88" fmla="*/ 2147483647 w 86"/>
                <a:gd name="T89" fmla="*/ 2147483647 h 326"/>
                <a:gd name="T90" fmla="*/ 2147483647 w 86"/>
                <a:gd name="T91" fmla="*/ 2147483647 h 326"/>
                <a:gd name="T92" fmla="*/ 2147483647 w 86"/>
                <a:gd name="T93" fmla="*/ 2147483647 h 326"/>
                <a:gd name="T94" fmla="*/ 2147483647 w 86"/>
                <a:gd name="T95" fmla="*/ 2147483647 h 326"/>
                <a:gd name="T96" fmla="*/ 2147483647 w 86"/>
                <a:gd name="T97" fmla="*/ 2147483647 h 326"/>
                <a:gd name="T98" fmla="*/ 2147483647 w 86"/>
                <a:gd name="T99" fmla="*/ 2147483647 h 326"/>
                <a:gd name="T100" fmla="*/ 2147483647 w 86"/>
                <a:gd name="T101" fmla="*/ 2147483647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"/>
                <a:gd name="T154" fmla="*/ 0 h 326"/>
                <a:gd name="T155" fmla="*/ 86 w 86"/>
                <a:gd name="T156" fmla="*/ 326 h 3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26" y="102"/>
                    <a:pt x="26" y="168"/>
                  </a:cubicBezTo>
                  <a:cubicBezTo>
                    <a:pt x="26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  <a:moveTo>
                    <a:pt x="38" y="118"/>
                  </a:moveTo>
                  <a:cubicBezTo>
                    <a:pt x="36" y="88"/>
                    <a:pt x="31" y="61"/>
                    <a:pt x="26" y="41"/>
                  </a:cubicBezTo>
                  <a:cubicBezTo>
                    <a:pt x="23" y="33"/>
                    <a:pt x="22" y="15"/>
                    <a:pt x="34" y="12"/>
                  </a:cubicBezTo>
                  <a:cubicBezTo>
                    <a:pt x="37" y="12"/>
                    <a:pt x="40" y="12"/>
                    <a:pt x="44" y="11"/>
                  </a:cubicBezTo>
                  <a:cubicBezTo>
                    <a:pt x="50" y="11"/>
                    <a:pt x="55" y="10"/>
                    <a:pt x="60" y="11"/>
                  </a:cubicBezTo>
                  <a:cubicBezTo>
                    <a:pt x="64" y="11"/>
                    <a:pt x="64" y="15"/>
                    <a:pt x="63" y="17"/>
                  </a:cubicBezTo>
                  <a:cubicBezTo>
                    <a:pt x="51" y="38"/>
                    <a:pt x="44" y="77"/>
                    <a:pt x="41" y="119"/>
                  </a:cubicBezTo>
                  <a:cubicBezTo>
                    <a:pt x="40" y="135"/>
                    <a:pt x="39" y="133"/>
                    <a:pt x="38" y="118"/>
                  </a:cubicBezTo>
                  <a:close/>
                  <a:moveTo>
                    <a:pt x="51" y="309"/>
                  </a:moveTo>
                  <a:cubicBezTo>
                    <a:pt x="49" y="309"/>
                    <a:pt x="47" y="309"/>
                    <a:pt x="45" y="308"/>
                  </a:cubicBezTo>
                  <a:cubicBezTo>
                    <a:pt x="33" y="306"/>
                    <a:pt x="26" y="298"/>
                    <a:pt x="31" y="272"/>
                  </a:cubicBezTo>
                  <a:cubicBezTo>
                    <a:pt x="37" y="243"/>
                    <a:pt x="40" y="206"/>
                    <a:pt x="40" y="171"/>
                  </a:cubicBezTo>
                  <a:cubicBezTo>
                    <a:pt x="40" y="173"/>
                    <a:pt x="40" y="176"/>
                    <a:pt x="40" y="176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42" y="222"/>
                    <a:pt x="42" y="222"/>
                    <a:pt x="42" y="222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2" y="229"/>
                    <a:pt x="42" y="229"/>
                    <a:pt x="42" y="229"/>
                  </a:cubicBezTo>
                  <a:cubicBezTo>
                    <a:pt x="43" y="233"/>
                    <a:pt x="43" y="233"/>
                    <a:pt x="43" y="233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40"/>
                    <a:pt x="43" y="240"/>
                    <a:pt x="43" y="240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7" y="265"/>
                    <a:pt x="47" y="265"/>
                    <a:pt x="47" y="265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48" y="271"/>
                    <a:pt x="48" y="271"/>
                    <a:pt x="48" y="271"/>
                  </a:cubicBezTo>
                  <a:cubicBezTo>
                    <a:pt x="48" y="272"/>
                    <a:pt x="48" y="272"/>
                    <a:pt x="48" y="272"/>
                  </a:cubicBezTo>
                  <a:cubicBezTo>
                    <a:pt x="48" y="273"/>
                    <a:pt x="49" y="277"/>
                    <a:pt x="49" y="277"/>
                  </a:cubicBezTo>
                  <a:cubicBezTo>
                    <a:pt x="51" y="287"/>
                    <a:pt x="54" y="296"/>
                    <a:pt x="56" y="304"/>
                  </a:cubicBezTo>
                  <a:cubicBezTo>
                    <a:pt x="57" y="306"/>
                    <a:pt x="54" y="309"/>
                    <a:pt x="51" y="309"/>
                  </a:cubicBezTo>
                  <a:close/>
                </a:path>
              </a:pathLst>
            </a:custGeom>
            <a:solidFill>
              <a:srgbClr val="FF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3" name="Freeform 2366"/>
            <p:cNvSpPr>
              <a:spLocks/>
            </p:cNvSpPr>
            <p:nvPr/>
          </p:nvSpPr>
          <p:spPr bwMode="auto">
            <a:xfrm>
              <a:off x="4516717" y="3764677"/>
              <a:ext cx="161366" cy="143722"/>
            </a:xfrm>
            <a:custGeom>
              <a:avLst/>
              <a:gdLst>
                <a:gd name="T0" fmla="*/ 0 w 23"/>
                <a:gd name="T1" fmla="*/ 2147483647 h 40"/>
                <a:gd name="T2" fmla="*/ 2147483647 w 23"/>
                <a:gd name="T3" fmla="*/ 2147483647 h 40"/>
                <a:gd name="T4" fmla="*/ 2147483647 w 23"/>
                <a:gd name="T5" fmla="*/ 2147483647 h 40"/>
                <a:gd name="T6" fmla="*/ 2147483647 w 23"/>
                <a:gd name="T7" fmla="*/ 2147483647 h 40"/>
                <a:gd name="T8" fmla="*/ 0 w 23"/>
                <a:gd name="T9" fmla="*/ 2147483647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0"/>
                <a:gd name="T17" fmla="*/ 23 w 23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0">
                  <a:moveTo>
                    <a:pt x="0" y="4"/>
                  </a:moveTo>
                  <a:cubicBezTo>
                    <a:pt x="10" y="3"/>
                    <a:pt x="23" y="0"/>
                    <a:pt x="23" y="6"/>
                  </a:cubicBezTo>
                  <a:cubicBezTo>
                    <a:pt x="23" y="13"/>
                    <a:pt x="13" y="23"/>
                    <a:pt x="10" y="40"/>
                  </a:cubicBezTo>
                  <a:cubicBezTo>
                    <a:pt x="12" y="23"/>
                    <a:pt x="20" y="9"/>
                    <a:pt x="18" y="7"/>
                  </a:cubicBezTo>
                  <a:cubicBezTo>
                    <a:pt x="15" y="3"/>
                    <a:pt x="2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4" name="Freeform 2367"/>
            <p:cNvSpPr>
              <a:spLocks/>
            </p:cNvSpPr>
            <p:nvPr/>
          </p:nvSpPr>
          <p:spPr bwMode="auto">
            <a:xfrm>
              <a:off x="4890250" y="3800985"/>
              <a:ext cx="233085" cy="1101366"/>
            </a:xfrm>
            <a:custGeom>
              <a:avLst/>
              <a:gdLst>
                <a:gd name="T0" fmla="*/ 0 w 33"/>
                <a:gd name="T1" fmla="*/ 0 h 308"/>
                <a:gd name="T2" fmla="*/ 0 w 33"/>
                <a:gd name="T3" fmla="*/ 0 h 308"/>
                <a:gd name="T4" fmla="*/ 2147483647 w 33"/>
                <a:gd name="T5" fmla="*/ 2147483647 h 308"/>
                <a:gd name="T6" fmla="*/ 2147483647 w 33"/>
                <a:gd name="T7" fmla="*/ 2147483647 h 308"/>
                <a:gd name="T8" fmla="*/ 2147483647 w 33"/>
                <a:gd name="T9" fmla="*/ 2147483647 h 308"/>
                <a:gd name="T10" fmla="*/ 2147483647 w 33"/>
                <a:gd name="T11" fmla="*/ 2147483647 h 308"/>
                <a:gd name="T12" fmla="*/ 0 w 33"/>
                <a:gd name="T13" fmla="*/ 0 h 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08"/>
                <a:gd name="T23" fmla="*/ 33 w 33"/>
                <a:gd name="T24" fmla="*/ 308 h 3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0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20"/>
                    <a:pt x="24" y="80"/>
                    <a:pt x="24" y="151"/>
                  </a:cubicBezTo>
                  <a:cubicBezTo>
                    <a:pt x="24" y="219"/>
                    <a:pt x="15" y="276"/>
                    <a:pt x="2" y="299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19" y="299"/>
                    <a:pt x="33" y="232"/>
                    <a:pt x="33" y="151"/>
                  </a:cubicBezTo>
                  <a:cubicBezTo>
                    <a:pt x="33" y="85"/>
                    <a:pt x="26" y="31"/>
                    <a:pt x="0" y="0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5" name="Freeform 2368"/>
            <p:cNvSpPr>
              <a:spLocks/>
            </p:cNvSpPr>
            <p:nvPr/>
          </p:nvSpPr>
          <p:spPr bwMode="auto">
            <a:xfrm>
              <a:off x="4480857" y="4359233"/>
              <a:ext cx="56777" cy="220878"/>
            </a:xfrm>
            <a:custGeom>
              <a:avLst/>
              <a:gdLst>
                <a:gd name="T0" fmla="*/ 0 w 8"/>
                <a:gd name="T1" fmla="*/ 2147483647 h 62"/>
                <a:gd name="T2" fmla="*/ 2147483647 w 8"/>
                <a:gd name="T3" fmla="*/ 2147483647 h 62"/>
                <a:gd name="T4" fmla="*/ 2147483647 w 8"/>
                <a:gd name="T5" fmla="*/ 2147483647 h 62"/>
                <a:gd name="T6" fmla="*/ 2147483647 w 8"/>
                <a:gd name="T7" fmla="*/ 2147483647 h 62"/>
                <a:gd name="T8" fmla="*/ 0 w 8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2"/>
                <a:gd name="T17" fmla="*/ 8 w 8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2">
                  <a:moveTo>
                    <a:pt x="0" y="58"/>
                  </a:moveTo>
                  <a:cubicBezTo>
                    <a:pt x="2" y="49"/>
                    <a:pt x="4" y="55"/>
                    <a:pt x="6" y="58"/>
                  </a:cubicBezTo>
                  <a:cubicBezTo>
                    <a:pt x="8" y="62"/>
                    <a:pt x="7" y="39"/>
                    <a:pt x="7" y="3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6" name="Oval 2369"/>
            <p:cNvSpPr>
              <a:spLocks noChangeArrowheads="1"/>
            </p:cNvSpPr>
            <p:nvPr/>
          </p:nvSpPr>
          <p:spPr bwMode="auto">
            <a:xfrm>
              <a:off x="4600388" y="3776779"/>
              <a:ext cx="457205" cy="1128598"/>
            </a:xfrm>
            <a:prstGeom prst="ellipse">
              <a:avLst/>
            </a:prstGeom>
            <a:solidFill>
              <a:srgbClr val="FFA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7" name="Freeform 2370"/>
            <p:cNvSpPr>
              <a:spLocks/>
            </p:cNvSpPr>
            <p:nvPr/>
          </p:nvSpPr>
          <p:spPr bwMode="auto">
            <a:xfrm>
              <a:off x="4657165" y="3819140"/>
              <a:ext cx="409392" cy="1086237"/>
            </a:xfrm>
            <a:custGeom>
              <a:avLst/>
              <a:gdLst>
                <a:gd name="T0" fmla="*/ 2147483647 w 58"/>
                <a:gd name="T1" fmla="*/ 0 h 304"/>
                <a:gd name="T2" fmla="*/ 2147483647 w 58"/>
                <a:gd name="T3" fmla="*/ 2147483647 h 304"/>
                <a:gd name="T4" fmla="*/ 2147483647 w 58"/>
                <a:gd name="T5" fmla="*/ 2147483647 h 304"/>
                <a:gd name="T6" fmla="*/ 0 w 58"/>
                <a:gd name="T7" fmla="*/ 2147483647 h 304"/>
                <a:gd name="T8" fmla="*/ 2147483647 w 58"/>
                <a:gd name="T9" fmla="*/ 2147483647 h 304"/>
                <a:gd name="T10" fmla="*/ 2147483647 w 58"/>
                <a:gd name="T11" fmla="*/ 2147483647 h 304"/>
                <a:gd name="T12" fmla="*/ 2147483647 w 58"/>
                <a:gd name="T13" fmla="*/ 0 h 3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304"/>
                <a:gd name="T23" fmla="*/ 58 w 58"/>
                <a:gd name="T24" fmla="*/ 304 h 3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304">
                  <a:moveTo>
                    <a:pt x="36" y="0"/>
                  </a:moveTo>
                  <a:cubicBezTo>
                    <a:pt x="42" y="29"/>
                    <a:pt x="46" y="67"/>
                    <a:pt x="46" y="110"/>
                  </a:cubicBezTo>
                  <a:cubicBezTo>
                    <a:pt x="46" y="198"/>
                    <a:pt x="30" y="268"/>
                    <a:pt x="11" y="268"/>
                  </a:cubicBezTo>
                  <a:cubicBezTo>
                    <a:pt x="6" y="268"/>
                    <a:pt x="4" y="264"/>
                    <a:pt x="0" y="256"/>
                  </a:cubicBezTo>
                  <a:cubicBezTo>
                    <a:pt x="6" y="286"/>
                    <a:pt x="12" y="304"/>
                    <a:pt x="22" y="304"/>
                  </a:cubicBezTo>
                  <a:cubicBezTo>
                    <a:pt x="42" y="304"/>
                    <a:pt x="58" y="234"/>
                    <a:pt x="58" y="146"/>
                  </a:cubicBezTo>
                  <a:cubicBezTo>
                    <a:pt x="58" y="81"/>
                    <a:pt x="49" y="24"/>
                    <a:pt x="36" y="0"/>
                  </a:cubicBezTo>
                  <a:close/>
                </a:path>
              </a:pathLst>
            </a:custGeom>
            <a:solidFill>
              <a:srgbClr val="FFA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8" name="Freeform 2371"/>
            <p:cNvSpPr>
              <a:spLocks/>
            </p:cNvSpPr>
            <p:nvPr/>
          </p:nvSpPr>
          <p:spPr bwMode="auto">
            <a:xfrm>
              <a:off x="4704977" y="3800985"/>
              <a:ext cx="361580" cy="1104392"/>
            </a:xfrm>
            <a:custGeom>
              <a:avLst/>
              <a:gdLst>
                <a:gd name="T0" fmla="*/ 2147483647 w 51"/>
                <a:gd name="T1" fmla="*/ 0 h 309"/>
                <a:gd name="T2" fmla="*/ 2147483647 w 51"/>
                <a:gd name="T3" fmla="*/ 2147483647 h 309"/>
                <a:gd name="T4" fmla="*/ 2147483647 w 51"/>
                <a:gd name="T5" fmla="*/ 2147483647 h 309"/>
                <a:gd name="T6" fmla="*/ 0 w 51"/>
                <a:gd name="T7" fmla="*/ 2147483647 h 309"/>
                <a:gd name="T8" fmla="*/ 2147483647 w 51"/>
                <a:gd name="T9" fmla="*/ 2147483647 h 309"/>
                <a:gd name="T10" fmla="*/ 2147483647 w 51"/>
                <a:gd name="T11" fmla="*/ 2147483647 h 309"/>
                <a:gd name="T12" fmla="*/ 2147483647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9" name="Freeform 2372"/>
            <p:cNvSpPr>
              <a:spLocks/>
            </p:cNvSpPr>
            <p:nvPr/>
          </p:nvSpPr>
          <p:spPr bwMode="auto">
            <a:xfrm>
              <a:off x="4621306" y="3782831"/>
              <a:ext cx="254003" cy="1012107"/>
            </a:xfrm>
            <a:custGeom>
              <a:avLst/>
              <a:gdLst>
                <a:gd name="T0" fmla="*/ 2147483647 w 36"/>
                <a:gd name="T1" fmla="*/ 2147483647 h 283"/>
                <a:gd name="T2" fmla="*/ 2147483647 w 36"/>
                <a:gd name="T3" fmla="*/ 2147483647 h 283"/>
                <a:gd name="T4" fmla="*/ 2147483647 w 36"/>
                <a:gd name="T5" fmla="*/ 2147483647 h 283"/>
                <a:gd name="T6" fmla="*/ 2147483647 w 36"/>
                <a:gd name="T7" fmla="*/ 2147483647 h 283"/>
                <a:gd name="T8" fmla="*/ 2147483647 w 36"/>
                <a:gd name="T9" fmla="*/ 0 h 283"/>
                <a:gd name="T10" fmla="*/ 0 w 36"/>
                <a:gd name="T11" fmla="*/ 2147483647 h 283"/>
                <a:gd name="T12" fmla="*/ 2147483647 w 36"/>
                <a:gd name="T13" fmla="*/ 2147483647 h 283"/>
                <a:gd name="T14" fmla="*/ 2147483647 w 36"/>
                <a:gd name="T15" fmla="*/ 2147483647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83"/>
                <a:gd name="T26" fmla="*/ 36 w 36"/>
                <a:gd name="T27" fmla="*/ 283 h 2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83">
                  <a:moveTo>
                    <a:pt x="9" y="260"/>
                  </a:moveTo>
                  <a:cubicBezTo>
                    <a:pt x="5" y="232"/>
                    <a:pt x="7" y="195"/>
                    <a:pt x="7" y="155"/>
                  </a:cubicBezTo>
                  <a:cubicBezTo>
                    <a:pt x="7" y="75"/>
                    <a:pt x="13" y="1"/>
                    <a:pt x="31" y="1"/>
                  </a:cubicBezTo>
                  <a:cubicBezTo>
                    <a:pt x="32" y="1"/>
                    <a:pt x="36" y="5"/>
                    <a:pt x="36" y="5"/>
                  </a:cubicBezTo>
                  <a:cubicBezTo>
                    <a:pt x="33" y="2"/>
                    <a:pt x="32" y="0"/>
                    <a:pt x="29" y="0"/>
                  </a:cubicBezTo>
                  <a:cubicBezTo>
                    <a:pt x="11" y="0"/>
                    <a:pt x="0" y="70"/>
                    <a:pt x="0" y="150"/>
                  </a:cubicBezTo>
                  <a:cubicBezTo>
                    <a:pt x="0" y="195"/>
                    <a:pt x="3" y="235"/>
                    <a:pt x="9" y="263"/>
                  </a:cubicBezTo>
                  <a:cubicBezTo>
                    <a:pt x="13" y="283"/>
                    <a:pt x="12" y="278"/>
                    <a:pt x="9" y="2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0" name="Freeform 2373"/>
            <p:cNvSpPr>
              <a:spLocks/>
            </p:cNvSpPr>
            <p:nvPr/>
          </p:nvSpPr>
          <p:spPr bwMode="auto">
            <a:xfrm>
              <a:off x="4217890" y="4873607"/>
              <a:ext cx="573747" cy="31770"/>
            </a:xfrm>
            <a:custGeom>
              <a:avLst/>
              <a:gdLst>
                <a:gd name="T0" fmla="*/ 0 w 81"/>
                <a:gd name="T1" fmla="*/ 2147483647 h 9"/>
                <a:gd name="T2" fmla="*/ 0 w 81"/>
                <a:gd name="T3" fmla="*/ 2147483647 h 9"/>
                <a:gd name="T4" fmla="*/ 2147483647 w 81"/>
                <a:gd name="T5" fmla="*/ 0 h 9"/>
                <a:gd name="T6" fmla="*/ 2147483647 w 81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9"/>
                <a:gd name="T14" fmla="*/ 81 w 8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9"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0" y="3"/>
                    <a:pt x="24" y="0"/>
                    <a:pt x="40" y="0"/>
                  </a:cubicBezTo>
                  <a:cubicBezTo>
                    <a:pt x="56" y="0"/>
                    <a:pt x="70" y="4"/>
                    <a:pt x="81" y="9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1" name="Freeform 2374"/>
            <p:cNvSpPr>
              <a:spLocks/>
            </p:cNvSpPr>
            <p:nvPr/>
          </p:nvSpPr>
          <p:spPr bwMode="auto">
            <a:xfrm>
              <a:off x="4283632" y="3740471"/>
              <a:ext cx="528923" cy="68079"/>
            </a:xfrm>
            <a:custGeom>
              <a:avLst/>
              <a:gdLst>
                <a:gd name="T0" fmla="*/ 2147483647 w 75"/>
                <a:gd name="T1" fmla="*/ 2147483647 h 19"/>
                <a:gd name="T2" fmla="*/ 2147483647 w 75"/>
                <a:gd name="T3" fmla="*/ 2147483647 h 19"/>
                <a:gd name="T4" fmla="*/ 0 w 75"/>
                <a:gd name="T5" fmla="*/ 2147483647 h 19"/>
                <a:gd name="T6" fmla="*/ 0 60000 65536"/>
                <a:gd name="T7" fmla="*/ 0 60000 65536"/>
                <a:gd name="T8" fmla="*/ 0 60000 65536"/>
                <a:gd name="T9" fmla="*/ 0 w 75"/>
                <a:gd name="T10" fmla="*/ 0 h 19"/>
                <a:gd name="T11" fmla="*/ 75 w 7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" h="19">
                  <a:moveTo>
                    <a:pt x="68" y="12"/>
                  </a:moveTo>
                  <a:cubicBezTo>
                    <a:pt x="75" y="4"/>
                    <a:pt x="49" y="0"/>
                    <a:pt x="34" y="2"/>
                  </a:cubicBezTo>
                  <a:cubicBezTo>
                    <a:pt x="12" y="4"/>
                    <a:pt x="2" y="1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2" name="Oval 2375"/>
            <p:cNvSpPr>
              <a:spLocks noChangeArrowheads="1"/>
            </p:cNvSpPr>
            <p:nvPr/>
          </p:nvSpPr>
          <p:spPr bwMode="auto">
            <a:xfrm>
              <a:off x="4600388" y="3776779"/>
              <a:ext cx="457205" cy="1128598"/>
            </a:xfrm>
            <a:prstGeom prst="ellipse">
              <a:avLst/>
            </a:pr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3" name="Oval 2376"/>
            <p:cNvSpPr>
              <a:spLocks noChangeArrowheads="1"/>
            </p:cNvSpPr>
            <p:nvPr/>
          </p:nvSpPr>
          <p:spPr bwMode="auto">
            <a:xfrm>
              <a:off x="3936993" y="3776779"/>
              <a:ext cx="457205" cy="1128598"/>
            </a:xfrm>
            <a:prstGeom prst="ellipse">
              <a:avLst/>
            </a:pr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4" name="Freeform 2377"/>
            <p:cNvSpPr>
              <a:spLocks/>
            </p:cNvSpPr>
            <p:nvPr/>
          </p:nvSpPr>
          <p:spPr bwMode="auto">
            <a:xfrm>
              <a:off x="4128242" y="3714752"/>
              <a:ext cx="1078764" cy="1190625"/>
            </a:xfrm>
            <a:custGeom>
              <a:avLst/>
              <a:gdLst>
                <a:gd name="T0" fmla="*/ 2147483647 w 153"/>
                <a:gd name="T1" fmla="*/ 2147483647 h 333"/>
                <a:gd name="T2" fmla="*/ 2147483647 w 153"/>
                <a:gd name="T3" fmla="*/ 2147483647 h 333"/>
                <a:gd name="T4" fmla="*/ 2147483647 w 153"/>
                <a:gd name="T5" fmla="*/ 2147483647 h 333"/>
                <a:gd name="T6" fmla="*/ 2147483647 w 153"/>
                <a:gd name="T7" fmla="*/ 2147483647 h 333"/>
                <a:gd name="T8" fmla="*/ 2147483647 w 153"/>
                <a:gd name="T9" fmla="*/ 2147483647 h 333"/>
                <a:gd name="T10" fmla="*/ 2147483647 w 153"/>
                <a:gd name="T11" fmla="*/ 2147483647 h 333"/>
                <a:gd name="T12" fmla="*/ 2147483647 w 153"/>
                <a:gd name="T13" fmla="*/ 2147483647 h 333"/>
                <a:gd name="T14" fmla="*/ 2147483647 w 153"/>
                <a:gd name="T15" fmla="*/ 2147483647 h 333"/>
                <a:gd name="T16" fmla="*/ 2147483647 w 153"/>
                <a:gd name="T17" fmla="*/ 2147483647 h 333"/>
                <a:gd name="T18" fmla="*/ 2147483647 w 153"/>
                <a:gd name="T19" fmla="*/ 2147483647 h 333"/>
                <a:gd name="T20" fmla="*/ 2147483647 w 153"/>
                <a:gd name="T21" fmla="*/ 2147483647 h 333"/>
                <a:gd name="T22" fmla="*/ 2147483647 w 153"/>
                <a:gd name="T23" fmla="*/ 2147483647 h 333"/>
                <a:gd name="T24" fmla="*/ 2147483647 w 153"/>
                <a:gd name="T25" fmla="*/ 2147483647 h 333"/>
                <a:gd name="T26" fmla="*/ 2147483647 w 153"/>
                <a:gd name="T27" fmla="*/ 2147483647 h 333"/>
                <a:gd name="T28" fmla="*/ 2147483647 w 153"/>
                <a:gd name="T29" fmla="*/ 2147483647 h 333"/>
                <a:gd name="T30" fmla="*/ 2147483647 w 153"/>
                <a:gd name="T31" fmla="*/ 2147483647 h 333"/>
                <a:gd name="T32" fmla="*/ 2147483647 w 153"/>
                <a:gd name="T33" fmla="*/ 2147483647 h 333"/>
                <a:gd name="T34" fmla="*/ 2147483647 w 153"/>
                <a:gd name="T35" fmla="*/ 2147483647 h 333"/>
                <a:gd name="T36" fmla="*/ 2147483647 w 153"/>
                <a:gd name="T37" fmla="*/ 2147483647 h 333"/>
                <a:gd name="T38" fmla="*/ 2147483647 w 153"/>
                <a:gd name="T39" fmla="*/ 2147483647 h 333"/>
                <a:gd name="T40" fmla="*/ 2147483647 w 153"/>
                <a:gd name="T41" fmla="*/ 2147483647 h 333"/>
                <a:gd name="T42" fmla="*/ 2147483647 w 153"/>
                <a:gd name="T43" fmla="*/ 2147483647 h 333"/>
                <a:gd name="T44" fmla="*/ 2147483647 w 153"/>
                <a:gd name="T45" fmla="*/ 2147483647 h 333"/>
                <a:gd name="T46" fmla="*/ 2147483647 w 153"/>
                <a:gd name="T47" fmla="*/ 2147483647 h 333"/>
                <a:gd name="T48" fmla="*/ 2147483647 w 153"/>
                <a:gd name="T49" fmla="*/ 2147483647 h 333"/>
                <a:gd name="T50" fmla="*/ 2147483647 w 153"/>
                <a:gd name="T51" fmla="*/ 2147483647 h 333"/>
                <a:gd name="T52" fmla="*/ 2147483647 w 153"/>
                <a:gd name="T53" fmla="*/ 2147483647 h 333"/>
                <a:gd name="T54" fmla="*/ 2147483647 w 153"/>
                <a:gd name="T55" fmla="*/ 2147483647 h 333"/>
                <a:gd name="T56" fmla="*/ 2147483647 w 153"/>
                <a:gd name="T57" fmla="*/ 2147483647 h 333"/>
                <a:gd name="T58" fmla="*/ 2147483647 w 153"/>
                <a:gd name="T59" fmla="*/ 2147483647 h 333"/>
                <a:gd name="T60" fmla="*/ 2147483647 w 153"/>
                <a:gd name="T61" fmla="*/ 2147483647 h 333"/>
                <a:gd name="T62" fmla="*/ 2147483647 w 153"/>
                <a:gd name="T63" fmla="*/ 2147483647 h 333"/>
                <a:gd name="T64" fmla="*/ 2147483647 w 153"/>
                <a:gd name="T65" fmla="*/ 2147483647 h 333"/>
                <a:gd name="T66" fmla="*/ 2147483647 w 153"/>
                <a:gd name="T67" fmla="*/ 2147483647 h 333"/>
                <a:gd name="T68" fmla="*/ 2147483647 w 153"/>
                <a:gd name="T69" fmla="*/ 0 h 3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3"/>
                <a:gd name="T106" fmla="*/ 0 h 333"/>
                <a:gd name="T107" fmla="*/ 153 w 153"/>
                <a:gd name="T108" fmla="*/ 333 h 3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3" h="333">
                  <a:moveTo>
                    <a:pt x="97" y="17"/>
                  </a:moveTo>
                  <a:cubicBezTo>
                    <a:pt x="117" y="17"/>
                    <a:pt x="132" y="88"/>
                    <a:pt x="132" y="175"/>
                  </a:cubicBezTo>
                  <a:cubicBezTo>
                    <a:pt x="132" y="178"/>
                    <a:pt x="132" y="181"/>
                    <a:pt x="132" y="183"/>
                  </a:cubicBezTo>
                  <a:cubicBezTo>
                    <a:pt x="132" y="184"/>
                    <a:pt x="132" y="185"/>
                    <a:pt x="132" y="186"/>
                  </a:cubicBezTo>
                  <a:cubicBezTo>
                    <a:pt x="132" y="188"/>
                    <a:pt x="132" y="189"/>
                    <a:pt x="132" y="191"/>
                  </a:cubicBezTo>
                  <a:cubicBezTo>
                    <a:pt x="132" y="192"/>
                    <a:pt x="132" y="193"/>
                    <a:pt x="132" y="194"/>
                  </a:cubicBezTo>
                  <a:cubicBezTo>
                    <a:pt x="132" y="196"/>
                    <a:pt x="132" y="197"/>
                    <a:pt x="132" y="199"/>
                  </a:cubicBezTo>
                  <a:cubicBezTo>
                    <a:pt x="132" y="200"/>
                    <a:pt x="132" y="201"/>
                    <a:pt x="132" y="202"/>
                  </a:cubicBezTo>
                  <a:cubicBezTo>
                    <a:pt x="132" y="204"/>
                    <a:pt x="132" y="205"/>
                    <a:pt x="132" y="207"/>
                  </a:cubicBezTo>
                  <a:cubicBezTo>
                    <a:pt x="132" y="208"/>
                    <a:pt x="132" y="209"/>
                    <a:pt x="132" y="210"/>
                  </a:cubicBezTo>
                  <a:cubicBezTo>
                    <a:pt x="132" y="211"/>
                    <a:pt x="131" y="213"/>
                    <a:pt x="131" y="214"/>
                  </a:cubicBezTo>
                  <a:cubicBezTo>
                    <a:pt x="131" y="215"/>
                    <a:pt x="131" y="216"/>
                    <a:pt x="131" y="218"/>
                  </a:cubicBezTo>
                  <a:cubicBezTo>
                    <a:pt x="131" y="219"/>
                    <a:pt x="131" y="220"/>
                    <a:pt x="131" y="222"/>
                  </a:cubicBezTo>
                  <a:cubicBezTo>
                    <a:pt x="131" y="223"/>
                    <a:pt x="131" y="224"/>
                    <a:pt x="131" y="225"/>
                  </a:cubicBezTo>
                  <a:cubicBezTo>
                    <a:pt x="131" y="226"/>
                    <a:pt x="130" y="228"/>
                    <a:pt x="130" y="229"/>
                  </a:cubicBezTo>
                  <a:cubicBezTo>
                    <a:pt x="130" y="230"/>
                    <a:pt x="130" y="231"/>
                    <a:pt x="130" y="232"/>
                  </a:cubicBezTo>
                  <a:cubicBezTo>
                    <a:pt x="130" y="233"/>
                    <a:pt x="130" y="235"/>
                    <a:pt x="130" y="236"/>
                  </a:cubicBezTo>
                  <a:cubicBezTo>
                    <a:pt x="130" y="237"/>
                    <a:pt x="130" y="238"/>
                    <a:pt x="129" y="239"/>
                  </a:cubicBezTo>
                  <a:cubicBezTo>
                    <a:pt x="129" y="240"/>
                    <a:pt x="129" y="242"/>
                    <a:pt x="129" y="243"/>
                  </a:cubicBezTo>
                  <a:cubicBezTo>
                    <a:pt x="129" y="244"/>
                    <a:pt x="129" y="245"/>
                    <a:pt x="129" y="246"/>
                  </a:cubicBezTo>
                  <a:cubicBezTo>
                    <a:pt x="129" y="247"/>
                    <a:pt x="128" y="248"/>
                    <a:pt x="128" y="250"/>
                  </a:cubicBezTo>
                  <a:cubicBezTo>
                    <a:pt x="128" y="251"/>
                    <a:pt x="128" y="252"/>
                    <a:pt x="128" y="253"/>
                  </a:cubicBezTo>
                  <a:cubicBezTo>
                    <a:pt x="128" y="254"/>
                    <a:pt x="128" y="255"/>
                    <a:pt x="127" y="256"/>
                  </a:cubicBezTo>
                  <a:cubicBezTo>
                    <a:pt x="127" y="257"/>
                    <a:pt x="127" y="258"/>
                    <a:pt x="127" y="259"/>
                  </a:cubicBezTo>
                  <a:cubicBezTo>
                    <a:pt x="127" y="260"/>
                    <a:pt x="127" y="261"/>
                    <a:pt x="127" y="263"/>
                  </a:cubicBezTo>
                  <a:cubicBezTo>
                    <a:pt x="126" y="264"/>
                    <a:pt x="126" y="265"/>
                    <a:pt x="126" y="266"/>
                  </a:cubicBezTo>
                  <a:cubicBezTo>
                    <a:pt x="126" y="267"/>
                    <a:pt x="126" y="268"/>
                    <a:pt x="126" y="269"/>
                  </a:cubicBezTo>
                  <a:cubicBezTo>
                    <a:pt x="125" y="270"/>
                    <a:pt x="125" y="271"/>
                    <a:pt x="125" y="272"/>
                  </a:cubicBezTo>
                  <a:cubicBezTo>
                    <a:pt x="125" y="273"/>
                    <a:pt x="125" y="274"/>
                    <a:pt x="125" y="275"/>
                  </a:cubicBezTo>
                  <a:cubicBezTo>
                    <a:pt x="124" y="276"/>
                    <a:pt x="124" y="277"/>
                    <a:pt x="124" y="277"/>
                  </a:cubicBezTo>
                  <a:cubicBezTo>
                    <a:pt x="124" y="278"/>
                    <a:pt x="124" y="279"/>
                    <a:pt x="124" y="280"/>
                  </a:cubicBezTo>
                  <a:cubicBezTo>
                    <a:pt x="123" y="281"/>
                    <a:pt x="123" y="282"/>
                    <a:pt x="123" y="283"/>
                  </a:cubicBezTo>
                  <a:cubicBezTo>
                    <a:pt x="123" y="284"/>
                    <a:pt x="123" y="285"/>
                    <a:pt x="122" y="286"/>
                  </a:cubicBezTo>
                  <a:cubicBezTo>
                    <a:pt x="122" y="287"/>
                    <a:pt x="122" y="288"/>
                    <a:pt x="122" y="288"/>
                  </a:cubicBezTo>
                  <a:cubicBezTo>
                    <a:pt x="122" y="289"/>
                    <a:pt x="121" y="290"/>
                    <a:pt x="121" y="291"/>
                  </a:cubicBezTo>
                  <a:cubicBezTo>
                    <a:pt x="121" y="292"/>
                    <a:pt x="121" y="293"/>
                    <a:pt x="121" y="294"/>
                  </a:cubicBezTo>
                  <a:cubicBezTo>
                    <a:pt x="120" y="294"/>
                    <a:pt x="120" y="295"/>
                    <a:pt x="120" y="296"/>
                  </a:cubicBezTo>
                  <a:cubicBezTo>
                    <a:pt x="120" y="297"/>
                    <a:pt x="119" y="298"/>
                    <a:pt x="119" y="298"/>
                  </a:cubicBezTo>
                  <a:cubicBezTo>
                    <a:pt x="119" y="299"/>
                    <a:pt x="119" y="300"/>
                    <a:pt x="119" y="301"/>
                  </a:cubicBezTo>
                  <a:cubicBezTo>
                    <a:pt x="118" y="301"/>
                    <a:pt x="118" y="302"/>
                    <a:pt x="118" y="303"/>
                  </a:cubicBezTo>
                  <a:cubicBezTo>
                    <a:pt x="118" y="304"/>
                    <a:pt x="117" y="304"/>
                    <a:pt x="117" y="305"/>
                  </a:cubicBezTo>
                  <a:cubicBezTo>
                    <a:pt x="117" y="306"/>
                    <a:pt x="117" y="307"/>
                    <a:pt x="117" y="307"/>
                  </a:cubicBezTo>
                  <a:cubicBezTo>
                    <a:pt x="116" y="308"/>
                    <a:pt x="116" y="309"/>
                    <a:pt x="116" y="309"/>
                  </a:cubicBezTo>
                  <a:cubicBezTo>
                    <a:pt x="116" y="310"/>
                    <a:pt x="115" y="311"/>
                    <a:pt x="115" y="311"/>
                  </a:cubicBezTo>
                  <a:cubicBezTo>
                    <a:pt x="115" y="312"/>
                    <a:pt x="115" y="312"/>
                    <a:pt x="114" y="313"/>
                  </a:cubicBezTo>
                  <a:cubicBezTo>
                    <a:pt x="114" y="314"/>
                    <a:pt x="114" y="314"/>
                    <a:pt x="114" y="315"/>
                  </a:cubicBezTo>
                  <a:cubicBezTo>
                    <a:pt x="113" y="316"/>
                    <a:pt x="113" y="316"/>
                    <a:pt x="113" y="317"/>
                  </a:cubicBezTo>
                  <a:cubicBezTo>
                    <a:pt x="112" y="318"/>
                    <a:pt x="112" y="318"/>
                    <a:pt x="112" y="318"/>
                  </a:cubicBezTo>
                  <a:cubicBezTo>
                    <a:pt x="112" y="319"/>
                    <a:pt x="112" y="319"/>
                    <a:pt x="111" y="320"/>
                  </a:cubicBezTo>
                  <a:cubicBezTo>
                    <a:pt x="111" y="321"/>
                    <a:pt x="111" y="321"/>
                    <a:pt x="111" y="321"/>
                  </a:cubicBezTo>
                  <a:cubicBezTo>
                    <a:pt x="110" y="322"/>
                    <a:pt x="110" y="322"/>
                    <a:pt x="110" y="323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09" y="325"/>
                    <a:pt x="109" y="325"/>
                    <a:pt x="108" y="325"/>
                  </a:cubicBezTo>
                  <a:cubicBezTo>
                    <a:pt x="108" y="326"/>
                    <a:pt x="108" y="326"/>
                    <a:pt x="107" y="327"/>
                  </a:cubicBezTo>
                  <a:cubicBezTo>
                    <a:pt x="107" y="327"/>
                    <a:pt x="107" y="327"/>
                    <a:pt x="107" y="327"/>
                  </a:cubicBezTo>
                  <a:cubicBezTo>
                    <a:pt x="106" y="328"/>
                    <a:pt x="106" y="328"/>
                    <a:pt x="106" y="329"/>
                  </a:cubicBezTo>
                  <a:cubicBezTo>
                    <a:pt x="105" y="329"/>
                    <a:pt x="105" y="329"/>
                    <a:pt x="105" y="329"/>
                  </a:cubicBezTo>
                  <a:cubicBezTo>
                    <a:pt x="105" y="330"/>
                    <a:pt x="104" y="330"/>
                    <a:pt x="104" y="330"/>
                  </a:cubicBezTo>
                  <a:cubicBezTo>
                    <a:pt x="104" y="331"/>
                    <a:pt x="104" y="331"/>
                    <a:pt x="103" y="331"/>
                  </a:cubicBezTo>
                  <a:cubicBezTo>
                    <a:pt x="103" y="331"/>
                    <a:pt x="103" y="331"/>
                    <a:pt x="102" y="332"/>
                  </a:cubicBezTo>
                  <a:cubicBezTo>
                    <a:pt x="102" y="332"/>
                    <a:pt x="102" y="332"/>
                    <a:pt x="102" y="332"/>
                  </a:cubicBezTo>
                  <a:cubicBezTo>
                    <a:pt x="101" y="332"/>
                    <a:pt x="101" y="333"/>
                    <a:pt x="101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grpSp>
          <p:nvGrpSpPr>
            <p:cNvPr id="919" name="Groupe 386"/>
            <p:cNvGrpSpPr>
              <a:grpSpLocks/>
            </p:cNvGrpSpPr>
            <p:nvPr/>
          </p:nvGrpSpPr>
          <p:grpSpPr bwMode="auto">
            <a:xfrm>
              <a:off x="4229843" y="3714752"/>
              <a:ext cx="657419" cy="1190625"/>
              <a:chOff x="2352567" y="3500438"/>
              <a:chExt cx="657419" cy="1190625"/>
            </a:xfrm>
          </p:grpSpPr>
          <p:sp>
            <p:nvSpPr>
              <p:cNvPr id="914" name="Freeform 2364"/>
              <p:cNvSpPr>
                <a:spLocks/>
              </p:cNvSpPr>
              <p:nvPr/>
            </p:nvSpPr>
            <p:spPr bwMode="auto">
              <a:xfrm>
                <a:off x="2352798" y="3526860"/>
                <a:ext cx="606798" cy="1164203"/>
              </a:xfrm>
              <a:custGeom>
                <a:avLst/>
                <a:gdLst>
                  <a:gd name="T0" fmla="*/ 1036 w 86"/>
                  <a:gd name="T1" fmla="*/ 4285 h 326"/>
                  <a:gd name="T2" fmla="*/ 1024 w 86"/>
                  <a:gd name="T3" fmla="*/ 4268 h 326"/>
                  <a:gd name="T4" fmla="*/ 1024 w 86"/>
                  <a:gd name="T5" fmla="*/ 4268 h 326"/>
                  <a:gd name="T6" fmla="*/ 998 w 86"/>
                  <a:gd name="T7" fmla="*/ 4244 h 326"/>
                  <a:gd name="T8" fmla="*/ 998 w 86"/>
                  <a:gd name="T9" fmla="*/ 4244 h 326"/>
                  <a:gd name="T10" fmla="*/ 975 w 86"/>
                  <a:gd name="T11" fmla="*/ 4218 h 326"/>
                  <a:gd name="T12" fmla="*/ 975 w 86"/>
                  <a:gd name="T13" fmla="*/ 4218 h 326"/>
                  <a:gd name="T14" fmla="*/ 958 w 86"/>
                  <a:gd name="T15" fmla="*/ 4190 h 326"/>
                  <a:gd name="T16" fmla="*/ 958 w 86"/>
                  <a:gd name="T17" fmla="*/ 4190 h 326"/>
                  <a:gd name="T18" fmla="*/ 937 w 86"/>
                  <a:gd name="T19" fmla="*/ 4162 h 326"/>
                  <a:gd name="T20" fmla="*/ 937 w 86"/>
                  <a:gd name="T21" fmla="*/ 4162 h 326"/>
                  <a:gd name="T22" fmla="*/ 918 w 86"/>
                  <a:gd name="T23" fmla="*/ 4122 h 326"/>
                  <a:gd name="T24" fmla="*/ 918 w 86"/>
                  <a:gd name="T25" fmla="*/ 4122 h 326"/>
                  <a:gd name="T26" fmla="*/ 897 w 86"/>
                  <a:gd name="T27" fmla="*/ 4084 h 326"/>
                  <a:gd name="T28" fmla="*/ 897 w 86"/>
                  <a:gd name="T29" fmla="*/ 4084 h 326"/>
                  <a:gd name="T30" fmla="*/ 880 w 86"/>
                  <a:gd name="T31" fmla="*/ 4034 h 326"/>
                  <a:gd name="T32" fmla="*/ 880 w 86"/>
                  <a:gd name="T33" fmla="*/ 4034 h 326"/>
                  <a:gd name="T34" fmla="*/ 869 w 86"/>
                  <a:gd name="T35" fmla="*/ 3626 h 326"/>
                  <a:gd name="T36" fmla="*/ 869 w 86"/>
                  <a:gd name="T37" fmla="*/ 3626 h 326"/>
                  <a:gd name="T38" fmla="*/ 852 w 86"/>
                  <a:gd name="T39" fmla="*/ 3571 h 326"/>
                  <a:gd name="T40" fmla="*/ 852 w 86"/>
                  <a:gd name="T41" fmla="*/ 3559 h 326"/>
                  <a:gd name="T42" fmla="*/ 840 w 86"/>
                  <a:gd name="T43" fmla="*/ 3503 h 326"/>
                  <a:gd name="T44" fmla="*/ 840 w 86"/>
                  <a:gd name="T45" fmla="*/ 3482 h 326"/>
                  <a:gd name="T46" fmla="*/ 831 w 86"/>
                  <a:gd name="T47" fmla="*/ 3425 h 326"/>
                  <a:gd name="T48" fmla="*/ 831 w 86"/>
                  <a:gd name="T49" fmla="*/ 3397 h 326"/>
                  <a:gd name="T50" fmla="*/ 814 w 86"/>
                  <a:gd name="T51" fmla="*/ 3347 h 326"/>
                  <a:gd name="T52" fmla="*/ 814 w 86"/>
                  <a:gd name="T53" fmla="*/ 3319 h 326"/>
                  <a:gd name="T54" fmla="*/ 803 w 86"/>
                  <a:gd name="T55" fmla="*/ 3269 h 326"/>
                  <a:gd name="T56" fmla="*/ 803 w 86"/>
                  <a:gd name="T57" fmla="*/ 3231 h 326"/>
                  <a:gd name="T58" fmla="*/ 803 w 86"/>
                  <a:gd name="T59" fmla="*/ 3191 h 326"/>
                  <a:gd name="T60" fmla="*/ 791 w 86"/>
                  <a:gd name="T61" fmla="*/ 3153 h 326"/>
                  <a:gd name="T62" fmla="*/ 791 w 86"/>
                  <a:gd name="T63" fmla="*/ 3097 h 326"/>
                  <a:gd name="T64" fmla="*/ 791 w 86"/>
                  <a:gd name="T65" fmla="*/ 3056 h 326"/>
                  <a:gd name="T66" fmla="*/ 774 w 86"/>
                  <a:gd name="T67" fmla="*/ 3007 h 326"/>
                  <a:gd name="T68" fmla="*/ 774 w 86"/>
                  <a:gd name="T69" fmla="*/ 2962 h 326"/>
                  <a:gd name="T70" fmla="*/ 774 w 86"/>
                  <a:gd name="T71" fmla="*/ 2912 h 326"/>
                  <a:gd name="T72" fmla="*/ 762 w 86"/>
                  <a:gd name="T73" fmla="*/ 2872 h 326"/>
                  <a:gd name="T74" fmla="*/ 762 w 86"/>
                  <a:gd name="T75" fmla="*/ 2818 h 326"/>
                  <a:gd name="T76" fmla="*/ 762 w 86"/>
                  <a:gd name="T77" fmla="*/ 2768 h 326"/>
                  <a:gd name="T78" fmla="*/ 762 w 86"/>
                  <a:gd name="T79" fmla="*/ 2728 h 326"/>
                  <a:gd name="T80" fmla="*/ 753 w 86"/>
                  <a:gd name="T81" fmla="*/ 2671 h 326"/>
                  <a:gd name="T82" fmla="*/ 753 w 86"/>
                  <a:gd name="T83" fmla="*/ 2622 h 326"/>
                  <a:gd name="T84" fmla="*/ 753 w 86"/>
                  <a:gd name="T85" fmla="*/ 2572 h 326"/>
                  <a:gd name="T86" fmla="*/ 753 w 86"/>
                  <a:gd name="T87" fmla="*/ 2527 h 326"/>
                  <a:gd name="T88" fmla="*/ 753 w 86"/>
                  <a:gd name="T89" fmla="*/ 2466 h 326"/>
                  <a:gd name="T90" fmla="*/ 753 w 86"/>
                  <a:gd name="T91" fmla="*/ 2426 h 326"/>
                  <a:gd name="T92" fmla="*/ 753 w 86"/>
                  <a:gd name="T93" fmla="*/ 2360 h 326"/>
                  <a:gd name="T94" fmla="*/ 753 w 86"/>
                  <a:gd name="T95" fmla="*/ 2322 h 326"/>
                  <a:gd name="T96" fmla="*/ 753 w 86"/>
                  <a:gd name="T97" fmla="*/ 2216 h 326"/>
                  <a:gd name="T98" fmla="*/ 998 w 86"/>
                  <a:gd name="T99" fmla="*/ 184 h 326"/>
                  <a:gd name="T100" fmla="*/ 998 w 86"/>
                  <a:gd name="T101" fmla="*/ 172 h 326"/>
                  <a:gd name="T102" fmla="*/ 562 w 86"/>
                  <a:gd name="T103" fmla="*/ 28 h 326"/>
                  <a:gd name="T104" fmla="*/ 118 w 86"/>
                  <a:gd name="T105" fmla="*/ 279 h 326"/>
                  <a:gd name="T106" fmla="*/ 118 w 86"/>
                  <a:gd name="T107" fmla="*/ 291 h 326"/>
                  <a:gd name="T108" fmla="*/ 406 w 86"/>
                  <a:gd name="T109" fmla="*/ 2216 h 326"/>
                  <a:gd name="T110" fmla="*/ 0 w 86"/>
                  <a:gd name="T111" fmla="*/ 4285 h 326"/>
                  <a:gd name="T112" fmla="*/ 0 w 86"/>
                  <a:gd name="T113" fmla="*/ 4296 h 326"/>
                  <a:gd name="T114" fmla="*/ 524 w 86"/>
                  <a:gd name="T115" fmla="*/ 4178 h 326"/>
                  <a:gd name="T116" fmla="*/ 1065 w 86"/>
                  <a:gd name="T117" fmla="*/ 4296 h 326"/>
                  <a:gd name="T118" fmla="*/ 1065 w 86"/>
                  <a:gd name="T119" fmla="*/ 4296 h 326"/>
                  <a:gd name="T120" fmla="*/ 1036 w 86"/>
                  <a:gd name="T121" fmla="*/ 4285 h 326"/>
                  <a:gd name="T122" fmla="*/ 1036 w 86"/>
                  <a:gd name="T123" fmla="*/ 4285 h 3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6"/>
                  <a:gd name="T187" fmla="*/ 0 h 326"/>
                  <a:gd name="T188" fmla="*/ 86 w 86"/>
                  <a:gd name="T189" fmla="*/ 326 h 3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6" h="326">
                    <a:moveTo>
                      <a:pt x="79" y="325"/>
                    </a:moveTo>
                    <a:cubicBezTo>
                      <a:pt x="78" y="324"/>
                      <a:pt x="78" y="324"/>
                      <a:pt x="78" y="324"/>
                    </a:cubicBezTo>
                    <a:cubicBezTo>
                      <a:pt x="78" y="324"/>
                      <a:pt x="78" y="324"/>
                      <a:pt x="78" y="324"/>
                    </a:cubicBezTo>
                    <a:cubicBezTo>
                      <a:pt x="77" y="323"/>
                      <a:pt x="76" y="323"/>
                      <a:pt x="76" y="322"/>
                    </a:cubicBezTo>
                    <a:cubicBezTo>
                      <a:pt x="76" y="322"/>
                      <a:pt x="76" y="322"/>
                      <a:pt x="76" y="322"/>
                    </a:cubicBezTo>
                    <a:cubicBezTo>
                      <a:pt x="75" y="322"/>
                      <a:pt x="75" y="321"/>
                      <a:pt x="74" y="320"/>
                    </a:cubicBezTo>
                    <a:cubicBezTo>
                      <a:pt x="74" y="320"/>
                      <a:pt x="74" y="320"/>
                      <a:pt x="74" y="320"/>
                    </a:cubicBezTo>
                    <a:cubicBezTo>
                      <a:pt x="74" y="320"/>
                      <a:pt x="73" y="319"/>
                      <a:pt x="73" y="318"/>
                    </a:cubicBezTo>
                    <a:cubicBezTo>
                      <a:pt x="73" y="318"/>
                      <a:pt x="73" y="318"/>
                      <a:pt x="73" y="318"/>
                    </a:cubicBezTo>
                    <a:cubicBezTo>
                      <a:pt x="72" y="317"/>
                      <a:pt x="72" y="317"/>
                      <a:pt x="71" y="316"/>
                    </a:cubicBezTo>
                    <a:cubicBezTo>
                      <a:pt x="71" y="316"/>
                      <a:pt x="71" y="316"/>
                      <a:pt x="71" y="316"/>
                    </a:cubicBezTo>
                    <a:cubicBezTo>
                      <a:pt x="71" y="315"/>
                      <a:pt x="70" y="314"/>
                      <a:pt x="70" y="313"/>
                    </a:cubicBezTo>
                    <a:cubicBezTo>
                      <a:pt x="70" y="313"/>
                      <a:pt x="70" y="313"/>
                      <a:pt x="70" y="313"/>
                    </a:cubicBezTo>
                    <a:cubicBezTo>
                      <a:pt x="69" y="312"/>
                      <a:pt x="69" y="311"/>
                      <a:pt x="68" y="310"/>
                    </a:cubicBezTo>
                    <a:cubicBezTo>
                      <a:pt x="68" y="310"/>
                      <a:pt x="68" y="310"/>
                      <a:pt x="68" y="310"/>
                    </a:cubicBezTo>
                    <a:cubicBezTo>
                      <a:pt x="68" y="309"/>
                      <a:pt x="67" y="308"/>
                      <a:pt x="67" y="306"/>
                    </a:cubicBezTo>
                    <a:cubicBezTo>
                      <a:pt x="67" y="306"/>
                      <a:pt x="67" y="306"/>
                      <a:pt x="67" y="306"/>
                    </a:cubicBezTo>
                    <a:cubicBezTo>
                      <a:pt x="64" y="298"/>
                      <a:pt x="68" y="288"/>
                      <a:pt x="66" y="275"/>
                    </a:cubicBezTo>
                    <a:cubicBezTo>
                      <a:pt x="66" y="275"/>
                      <a:pt x="66" y="275"/>
                      <a:pt x="66" y="275"/>
                    </a:cubicBezTo>
                    <a:cubicBezTo>
                      <a:pt x="66" y="274"/>
                      <a:pt x="65" y="272"/>
                      <a:pt x="65" y="271"/>
                    </a:cubicBezTo>
                    <a:cubicBezTo>
                      <a:pt x="65" y="270"/>
                      <a:pt x="65" y="270"/>
                      <a:pt x="65" y="270"/>
                    </a:cubicBezTo>
                    <a:cubicBezTo>
                      <a:pt x="65" y="268"/>
                      <a:pt x="64" y="267"/>
                      <a:pt x="64" y="266"/>
                    </a:cubicBezTo>
                    <a:cubicBezTo>
                      <a:pt x="64" y="265"/>
                      <a:pt x="64" y="264"/>
                      <a:pt x="64" y="264"/>
                    </a:cubicBezTo>
                    <a:cubicBezTo>
                      <a:pt x="64" y="263"/>
                      <a:pt x="63" y="261"/>
                      <a:pt x="63" y="260"/>
                    </a:cubicBezTo>
                    <a:cubicBezTo>
                      <a:pt x="63" y="259"/>
                      <a:pt x="63" y="259"/>
                      <a:pt x="63" y="258"/>
                    </a:cubicBezTo>
                    <a:cubicBezTo>
                      <a:pt x="63" y="257"/>
                      <a:pt x="62" y="255"/>
                      <a:pt x="62" y="254"/>
                    </a:cubicBezTo>
                    <a:cubicBezTo>
                      <a:pt x="62" y="253"/>
                      <a:pt x="62" y="252"/>
                      <a:pt x="62" y="252"/>
                    </a:cubicBezTo>
                    <a:cubicBezTo>
                      <a:pt x="62" y="250"/>
                      <a:pt x="62" y="249"/>
                      <a:pt x="61" y="248"/>
                    </a:cubicBezTo>
                    <a:cubicBezTo>
                      <a:pt x="61" y="247"/>
                      <a:pt x="61" y="246"/>
                      <a:pt x="61" y="245"/>
                    </a:cubicBezTo>
                    <a:cubicBezTo>
                      <a:pt x="61" y="244"/>
                      <a:pt x="61" y="243"/>
                      <a:pt x="61" y="242"/>
                    </a:cubicBezTo>
                    <a:cubicBezTo>
                      <a:pt x="60" y="241"/>
                      <a:pt x="60" y="240"/>
                      <a:pt x="60" y="239"/>
                    </a:cubicBezTo>
                    <a:cubicBezTo>
                      <a:pt x="60" y="237"/>
                      <a:pt x="60" y="236"/>
                      <a:pt x="60" y="235"/>
                    </a:cubicBezTo>
                    <a:cubicBezTo>
                      <a:pt x="60" y="234"/>
                      <a:pt x="60" y="233"/>
                      <a:pt x="60" y="232"/>
                    </a:cubicBezTo>
                    <a:cubicBezTo>
                      <a:pt x="59" y="231"/>
                      <a:pt x="59" y="229"/>
                      <a:pt x="59" y="228"/>
                    </a:cubicBezTo>
                    <a:cubicBezTo>
                      <a:pt x="59" y="227"/>
                      <a:pt x="59" y="226"/>
                      <a:pt x="59" y="225"/>
                    </a:cubicBezTo>
                    <a:cubicBezTo>
                      <a:pt x="59" y="224"/>
                      <a:pt x="59" y="222"/>
                      <a:pt x="59" y="221"/>
                    </a:cubicBezTo>
                    <a:cubicBezTo>
                      <a:pt x="59" y="220"/>
                      <a:pt x="58" y="219"/>
                      <a:pt x="58" y="218"/>
                    </a:cubicBezTo>
                    <a:cubicBezTo>
                      <a:pt x="58" y="216"/>
                      <a:pt x="58" y="215"/>
                      <a:pt x="58" y="214"/>
                    </a:cubicBezTo>
                    <a:cubicBezTo>
                      <a:pt x="58" y="213"/>
                      <a:pt x="58" y="211"/>
                      <a:pt x="58" y="210"/>
                    </a:cubicBezTo>
                    <a:cubicBezTo>
                      <a:pt x="58" y="209"/>
                      <a:pt x="58" y="208"/>
                      <a:pt x="58" y="207"/>
                    </a:cubicBezTo>
                    <a:cubicBezTo>
                      <a:pt x="58" y="205"/>
                      <a:pt x="57" y="204"/>
                      <a:pt x="57" y="203"/>
                    </a:cubicBezTo>
                    <a:cubicBezTo>
                      <a:pt x="57" y="202"/>
                      <a:pt x="57" y="200"/>
                      <a:pt x="57" y="199"/>
                    </a:cubicBezTo>
                    <a:cubicBezTo>
                      <a:pt x="57" y="198"/>
                      <a:pt x="57" y="196"/>
                      <a:pt x="57" y="195"/>
                    </a:cubicBezTo>
                    <a:cubicBezTo>
                      <a:pt x="57" y="194"/>
                      <a:pt x="57" y="193"/>
                      <a:pt x="57" y="192"/>
                    </a:cubicBezTo>
                    <a:cubicBezTo>
                      <a:pt x="57" y="190"/>
                      <a:pt x="57" y="189"/>
                      <a:pt x="57" y="187"/>
                    </a:cubicBezTo>
                    <a:cubicBezTo>
                      <a:pt x="57" y="186"/>
                      <a:pt x="57" y="185"/>
                      <a:pt x="57" y="184"/>
                    </a:cubicBezTo>
                    <a:cubicBezTo>
                      <a:pt x="57" y="182"/>
                      <a:pt x="57" y="180"/>
                      <a:pt x="57" y="179"/>
                    </a:cubicBezTo>
                    <a:cubicBezTo>
                      <a:pt x="57" y="178"/>
                      <a:pt x="57" y="177"/>
                      <a:pt x="57" y="176"/>
                    </a:cubicBezTo>
                    <a:cubicBezTo>
                      <a:pt x="57" y="173"/>
                      <a:pt x="57" y="171"/>
                      <a:pt x="57" y="168"/>
                    </a:cubicBezTo>
                    <a:cubicBezTo>
                      <a:pt x="57" y="93"/>
                      <a:pt x="60" y="30"/>
                      <a:pt x="76" y="14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6" y="4"/>
                      <a:pt x="58" y="0"/>
                      <a:pt x="43" y="2"/>
                    </a:cubicBezTo>
                    <a:cubicBezTo>
                      <a:pt x="20" y="4"/>
                      <a:pt x="9" y="13"/>
                      <a:pt x="9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22" y="45"/>
                      <a:pt x="31" y="102"/>
                      <a:pt x="31" y="168"/>
                    </a:cubicBezTo>
                    <a:cubicBezTo>
                      <a:pt x="31" y="249"/>
                      <a:pt x="17" y="316"/>
                      <a:pt x="0" y="325"/>
                    </a:cubicBezTo>
                    <a:cubicBezTo>
                      <a:pt x="0" y="326"/>
                      <a:pt x="0" y="326"/>
                      <a:pt x="0" y="326"/>
                    </a:cubicBezTo>
                    <a:cubicBezTo>
                      <a:pt x="10" y="320"/>
                      <a:pt x="24" y="317"/>
                      <a:pt x="40" y="317"/>
                    </a:cubicBezTo>
                    <a:cubicBezTo>
                      <a:pt x="56" y="317"/>
                      <a:pt x="70" y="321"/>
                      <a:pt x="81" y="326"/>
                    </a:cubicBezTo>
                    <a:cubicBezTo>
                      <a:pt x="81" y="326"/>
                      <a:pt x="81" y="326"/>
                      <a:pt x="81" y="326"/>
                    </a:cubicBezTo>
                    <a:cubicBezTo>
                      <a:pt x="80" y="326"/>
                      <a:pt x="80" y="325"/>
                      <a:pt x="79" y="325"/>
                    </a:cubicBezTo>
                    <a:cubicBezTo>
                      <a:pt x="79" y="325"/>
                      <a:pt x="79" y="325"/>
                      <a:pt x="79" y="325"/>
                    </a:cubicBezTo>
                    <a:close/>
                  </a:path>
                </a:pathLst>
              </a:custGeom>
              <a:solidFill>
                <a:srgbClr val="FAC0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915" name="Freeform 2365"/>
              <p:cNvSpPr>
                <a:spLocks noEditPoints="1"/>
              </p:cNvSpPr>
              <p:nvPr/>
            </p:nvSpPr>
            <p:spPr bwMode="auto">
              <a:xfrm>
                <a:off x="2358301" y="3500438"/>
                <a:ext cx="606798" cy="1164203"/>
              </a:xfrm>
              <a:custGeom>
                <a:avLst/>
                <a:gdLst>
                  <a:gd name="T0" fmla="*/ 1024 w 86"/>
                  <a:gd name="T1" fmla="*/ 4268 h 326"/>
                  <a:gd name="T2" fmla="*/ 998 w 86"/>
                  <a:gd name="T3" fmla="*/ 4244 h 326"/>
                  <a:gd name="T4" fmla="*/ 975 w 86"/>
                  <a:gd name="T5" fmla="*/ 4218 h 326"/>
                  <a:gd name="T6" fmla="*/ 958 w 86"/>
                  <a:gd name="T7" fmla="*/ 4190 h 326"/>
                  <a:gd name="T8" fmla="*/ 937 w 86"/>
                  <a:gd name="T9" fmla="*/ 4162 h 326"/>
                  <a:gd name="T10" fmla="*/ 918 w 86"/>
                  <a:gd name="T11" fmla="*/ 4122 h 326"/>
                  <a:gd name="T12" fmla="*/ 897 w 86"/>
                  <a:gd name="T13" fmla="*/ 4084 h 326"/>
                  <a:gd name="T14" fmla="*/ 880 w 86"/>
                  <a:gd name="T15" fmla="*/ 4034 h 326"/>
                  <a:gd name="T16" fmla="*/ 869 w 86"/>
                  <a:gd name="T17" fmla="*/ 3626 h 326"/>
                  <a:gd name="T18" fmla="*/ 852 w 86"/>
                  <a:gd name="T19" fmla="*/ 3571 h 326"/>
                  <a:gd name="T20" fmla="*/ 840 w 86"/>
                  <a:gd name="T21" fmla="*/ 3503 h 326"/>
                  <a:gd name="T22" fmla="*/ 831 w 86"/>
                  <a:gd name="T23" fmla="*/ 3425 h 326"/>
                  <a:gd name="T24" fmla="*/ 814 w 86"/>
                  <a:gd name="T25" fmla="*/ 3347 h 326"/>
                  <a:gd name="T26" fmla="*/ 803 w 86"/>
                  <a:gd name="T27" fmla="*/ 3269 h 326"/>
                  <a:gd name="T28" fmla="*/ 803 w 86"/>
                  <a:gd name="T29" fmla="*/ 3191 h 326"/>
                  <a:gd name="T30" fmla="*/ 791 w 86"/>
                  <a:gd name="T31" fmla="*/ 3097 h 326"/>
                  <a:gd name="T32" fmla="*/ 774 w 86"/>
                  <a:gd name="T33" fmla="*/ 3007 h 326"/>
                  <a:gd name="T34" fmla="*/ 774 w 86"/>
                  <a:gd name="T35" fmla="*/ 2912 h 326"/>
                  <a:gd name="T36" fmla="*/ 762 w 86"/>
                  <a:gd name="T37" fmla="*/ 2818 h 326"/>
                  <a:gd name="T38" fmla="*/ 762 w 86"/>
                  <a:gd name="T39" fmla="*/ 2728 h 326"/>
                  <a:gd name="T40" fmla="*/ 753 w 86"/>
                  <a:gd name="T41" fmla="*/ 2622 h 326"/>
                  <a:gd name="T42" fmla="*/ 753 w 86"/>
                  <a:gd name="T43" fmla="*/ 2527 h 326"/>
                  <a:gd name="T44" fmla="*/ 753 w 86"/>
                  <a:gd name="T45" fmla="*/ 2426 h 326"/>
                  <a:gd name="T46" fmla="*/ 753 w 86"/>
                  <a:gd name="T47" fmla="*/ 2322 h 326"/>
                  <a:gd name="T48" fmla="*/ 998 w 86"/>
                  <a:gd name="T49" fmla="*/ 184 h 326"/>
                  <a:gd name="T50" fmla="*/ 562 w 86"/>
                  <a:gd name="T51" fmla="*/ 28 h 326"/>
                  <a:gd name="T52" fmla="*/ 118 w 86"/>
                  <a:gd name="T53" fmla="*/ 291 h 326"/>
                  <a:gd name="T54" fmla="*/ 0 w 86"/>
                  <a:gd name="T55" fmla="*/ 4285 h 326"/>
                  <a:gd name="T56" fmla="*/ 524 w 86"/>
                  <a:gd name="T57" fmla="*/ 4178 h 326"/>
                  <a:gd name="T58" fmla="*/ 1065 w 86"/>
                  <a:gd name="T59" fmla="*/ 4296 h 326"/>
                  <a:gd name="T60" fmla="*/ 1036 w 86"/>
                  <a:gd name="T61" fmla="*/ 4285 h 326"/>
                  <a:gd name="T62" fmla="*/ 340 w 86"/>
                  <a:gd name="T63" fmla="*/ 541 h 326"/>
                  <a:gd name="T64" fmla="*/ 578 w 86"/>
                  <a:gd name="T65" fmla="*/ 144 h 326"/>
                  <a:gd name="T66" fmla="*/ 831 w 86"/>
                  <a:gd name="T67" fmla="*/ 222 h 326"/>
                  <a:gd name="T68" fmla="*/ 500 w 86"/>
                  <a:gd name="T69" fmla="*/ 1557 h 326"/>
                  <a:gd name="T70" fmla="*/ 590 w 86"/>
                  <a:gd name="T71" fmla="*/ 4055 h 326"/>
                  <a:gd name="T72" fmla="*/ 524 w 86"/>
                  <a:gd name="T73" fmla="*/ 2253 h 326"/>
                  <a:gd name="T74" fmla="*/ 524 w 86"/>
                  <a:gd name="T75" fmla="*/ 2343 h 326"/>
                  <a:gd name="T76" fmla="*/ 524 w 86"/>
                  <a:gd name="T77" fmla="*/ 2527 h 326"/>
                  <a:gd name="T78" fmla="*/ 524 w 86"/>
                  <a:gd name="T79" fmla="*/ 2671 h 326"/>
                  <a:gd name="T80" fmla="*/ 541 w 86"/>
                  <a:gd name="T81" fmla="*/ 2778 h 326"/>
                  <a:gd name="T82" fmla="*/ 541 w 86"/>
                  <a:gd name="T83" fmla="*/ 2884 h 326"/>
                  <a:gd name="T84" fmla="*/ 552 w 86"/>
                  <a:gd name="T85" fmla="*/ 2962 h 326"/>
                  <a:gd name="T86" fmla="*/ 562 w 86"/>
                  <a:gd name="T87" fmla="*/ 3068 h 326"/>
                  <a:gd name="T88" fmla="*/ 562 w 86"/>
                  <a:gd name="T89" fmla="*/ 3163 h 326"/>
                  <a:gd name="T90" fmla="*/ 590 w 86"/>
                  <a:gd name="T91" fmla="*/ 3293 h 326"/>
                  <a:gd name="T92" fmla="*/ 590 w 86"/>
                  <a:gd name="T93" fmla="*/ 3359 h 326"/>
                  <a:gd name="T94" fmla="*/ 618 w 86"/>
                  <a:gd name="T95" fmla="*/ 3493 h 326"/>
                  <a:gd name="T96" fmla="*/ 630 w 86"/>
                  <a:gd name="T97" fmla="*/ 3571 h 326"/>
                  <a:gd name="T98" fmla="*/ 647 w 86"/>
                  <a:gd name="T99" fmla="*/ 3649 h 326"/>
                  <a:gd name="T100" fmla="*/ 668 w 86"/>
                  <a:gd name="T101" fmla="*/ 4072 h 32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"/>
                  <a:gd name="T154" fmla="*/ 0 h 326"/>
                  <a:gd name="T155" fmla="*/ 86 w 86"/>
                  <a:gd name="T156" fmla="*/ 326 h 32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" h="326">
                    <a:moveTo>
                      <a:pt x="79" y="325"/>
                    </a:moveTo>
                    <a:cubicBezTo>
                      <a:pt x="78" y="324"/>
                      <a:pt x="78" y="324"/>
                      <a:pt x="78" y="324"/>
                    </a:cubicBezTo>
                    <a:cubicBezTo>
                      <a:pt x="78" y="324"/>
                      <a:pt x="78" y="324"/>
                      <a:pt x="78" y="324"/>
                    </a:cubicBezTo>
                    <a:cubicBezTo>
                      <a:pt x="77" y="323"/>
                      <a:pt x="76" y="323"/>
                      <a:pt x="76" y="322"/>
                    </a:cubicBezTo>
                    <a:cubicBezTo>
                      <a:pt x="76" y="322"/>
                      <a:pt x="76" y="322"/>
                      <a:pt x="76" y="322"/>
                    </a:cubicBezTo>
                    <a:cubicBezTo>
                      <a:pt x="75" y="322"/>
                      <a:pt x="75" y="321"/>
                      <a:pt x="74" y="320"/>
                    </a:cubicBezTo>
                    <a:cubicBezTo>
                      <a:pt x="74" y="320"/>
                      <a:pt x="74" y="320"/>
                      <a:pt x="74" y="320"/>
                    </a:cubicBezTo>
                    <a:cubicBezTo>
                      <a:pt x="74" y="320"/>
                      <a:pt x="73" y="319"/>
                      <a:pt x="73" y="318"/>
                    </a:cubicBezTo>
                    <a:cubicBezTo>
                      <a:pt x="73" y="318"/>
                      <a:pt x="73" y="318"/>
                      <a:pt x="73" y="318"/>
                    </a:cubicBezTo>
                    <a:cubicBezTo>
                      <a:pt x="72" y="317"/>
                      <a:pt x="72" y="317"/>
                      <a:pt x="71" y="316"/>
                    </a:cubicBezTo>
                    <a:cubicBezTo>
                      <a:pt x="71" y="316"/>
                      <a:pt x="71" y="316"/>
                      <a:pt x="71" y="316"/>
                    </a:cubicBezTo>
                    <a:cubicBezTo>
                      <a:pt x="71" y="315"/>
                      <a:pt x="70" y="314"/>
                      <a:pt x="70" y="313"/>
                    </a:cubicBezTo>
                    <a:cubicBezTo>
                      <a:pt x="70" y="313"/>
                      <a:pt x="70" y="313"/>
                      <a:pt x="70" y="313"/>
                    </a:cubicBezTo>
                    <a:cubicBezTo>
                      <a:pt x="69" y="312"/>
                      <a:pt x="69" y="311"/>
                      <a:pt x="68" y="310"/>
                    </a:cubicBezTo>
                    <a:cubicBezTo>
                      <a:pt x="68" y="310"/>
                      <a:pt x="68" y="310"/>
                      <a:pt x="68" y="310"/>
                    </a:cubicBezTo>
                    <a:cubicBezTo>
                      <a:pt x="68" y="309"/>
                      <a:pt x="67" y="308"/>
                      <a:pt x="67" y="306"/>
                    </a:cubicBezTo>
                    <a:cubicBezTo>
                      <a:pt x="67" y="306"/>
                      <a:pt x="67" y="306"/>
                      <a:pt x="67" y="306"/>
                    </a:cubicBezTo>
                    <a:cubicBezTo>
                      <a:pt x="64" y="298"/>
                      <a:pt x="68" y="288"/>
                      <a:pt x="66" y="275"/>
                    </a:cubicBezTo>
                    <a:cubicBezTo>
                      <a:pt x="66" y="275"/>
                      <a:pt x="66" y="275"/>
                      <a:pt x="66" y="275"/>
                    </a:cubicBezTo>
                    <a:cubicBezTo>
                      <a:pt x="66" y="274"/>
                      <a:pt x="65" y="272"/>
                      <a:pt x="65" y="271"/>
                    </a:cubicBezTo>
                    <a:cubicBezTo>
                      <a:pt x="65" y="270"/>
                      <a:pt x="65" y="270"/>
                      <a:pt x="65" y="270"/>
                    </a:cubicBezTo>
                    <a:cubicBezTo>
                      <a:pt x="65" y="268"/>
                      <a:pt x="64" y="267"/>
                      <a:pt x="64" y="266"/>
                    </a:cubicBezTo>
                    <a:cubicBezTo>
                      <a:pt x="64" y="265"/>
                      <a:pt x="64" y="264"/>
                      <a:pt x="64" y="264"/>
                    </a:cubicBezTo>
                    <a:cubicBezTo>
                      <a:pt x="64" y="263"/>
                      <a:pt x="63" y="261"/>
                      <a:pt x="63" y="260"/>
                    </a:cubicBezTo>
                    <a:cubicBezTo>
                      <a:pt x="63" y="259"/>
                      <a:pt x="63" y="259"/>
                      <a:pt x="63" y="258"/>
                    </a:cubicBezTo>
                    <a:cubicBezTo>
                      <a:pt x="63" y="257"/>
                      <a:pt x="62" y="255"/>
                      <a:pt x="62" y="254"/>
                    </a:cubicBezTo>
                    <a:cubicBezTo>
                      <a:pt x="62" y="253"/>
                      <a:pt x="62" y="252"/>
                      <a:pt x="62" y="252"/>
                    </a:cubicBezTo>
                    <a:cubicBezTo>
                      <a:pt x="62" y="250"/>
                      <a:pt x="62" y="249"/>
                      <a:pt x="61" y="248"/>
                    </a:cubicBezTo>
                    <a:cubicBezTo>
                      <a:pt x="61" y="247"/>
                      <a:pt x="61" y="246"/>
                      <a:pt x="61" y="245"/>
                    </a:cubicBezTo>
                    <a:cubicBezTo>
                      <a:pt x="61" y="244"/>
                      <a:pt x="61" y="243"/>
                      <a:pt x="61" y="242"/>
                    </a:cubicBezTo>
                    <a:cubicBezTo>
                      <a:pt x="60" y="241"/>
                      <a:pt x="60" y="240"/>
                      <a:pt x="60" y="239"/>
                    </a:cubicBezTo>
                    <a:cubicBezTo>
                      <a:pt x="60" y="237"/>
                      <a:pt x="60" y="236"/>
                      <a:pt x="60" y="235"/>
                    </a:cubicBezTo>
                    <a:cubicBezTo>
                      <a:pt x="60" y="234"/>
                      <a:pt x="60" y="233"/>
                      <a:pt x="60" y="232"/>
                    </a:cubicBezTo>
                    <a:cubicBezTo>
                      <a:pt x="59" y="231"/>
                      <a:pt x="59" y="229"/>
                      <a:pt x="59" y="228"/>
                    </a:cubicBezTo>
                    <a:cubicBezTo>
                      <a:pt x="59" y="227"/>
                      <a:pt x="59" y="226"/>
                      <a:pt x="59" y="225"/>
                    </a:cubicBezTo>
                    <a:cubicBezTo>
                      <a:pt x="59" y="224"/>
                      <a:pt x="59" y="222"/>
                      <a:pt x="59" y="221"/>
                    </a:cubicBezTo>
                    <a:cubicBezTo>
                      <a:pt x="59" y="220"/>
                      <a:pt x="58" y="219"/>
                      <a:pt x="58" y="218"/>
                    </a:cubicBezTo>
                    <a:cubicBezTo>
                      <a:pt x="58" y="216"/>
                      <a:pt x="58" y="215"/>
                      <a:pt x="58" y="214"/>
                    </a:cubicBezTo>
                    <a:cubicBezTo>
                      <a:pt x="58" y="213"/>
                      <a:pt x="58" y="211"/>
                      <a:pt x="58" y="210"/>
                    </a:cubicBezTo>
                    <a:cubicBezTo>
                      <a:pt x="58" y="209"/>
                      <a:pt x="58" y="208"/>
                      <a:pt x="58" y="207"/>
                    </a:cubicBezTo>
                    <a:cubicBezTo>
                      <a:pt x="58" y="205"/>
                      <a:pt x="57" y="204"/>
                      <a:pt x="57" y="203"/>
                    </a:cubicBezTo>
                    <a:cubicBezTo>
                      <a:pt x="57" y="202"/>
                      <a:pt x="57" y="200"/>
                      <a:pt x="57" y="199"/>
                    </a:cubicBezTo>
                    <a:cubicBezTo>
                      <a:pt x="57" y="198"/>
                      <a:pt x="57" y="196"/>
                      <a:pt x="57" y="195"/>
                    </a:cubicBezTo>
                    <a:cubicBezTo>
                      <a:pt x="57" y="194"/>
                      <a:pt x="57" y="193"/>
                      <a:pt x="57" y="192"/>
                    </a:cubicBezTo>
                    <a:cubicBezTo>
                      <a:pt x="57" y="190"/>
                      <a:pt x="57" y="189"/>
                      <a:pt x="57" y="187"/>
                    </a:cubicBezTo>
                    <a:cubicBezTo>
                      <a:pt x="57" y="186"/>
                      <a:pt x="57" y="185"/>
                      <a:pt x="57" y="184"/>
                    </a:cubicBezTo>
                    <a:cubicBezTo>
                      <a:pt x="57" y="182"/>
                      <a:pt x="57" y="180"/>
                      <a:pt x="57" y="179"/>
                    </a:cubicBezTo>
                    <a:cubicBezTo>
                      <a:pt x="57" y="178"/>
                      <a:pt x="57" y="177"/>
                      <a:pt x="57" y="176"/>
                    </a:cubicBezTo>
                    <a:cubicBezTo>
                      <a:pt x="57" y="173"/>
                      <a:pt x="57" y="171"/>
                      <a:pt x="57" y="168"/>
                    </a:cubicBezTo>
                    <a:cubicBezTo>
                      <a:pt x="57" y="93"/>
                      <a:pt x="60" y="30"/>
                      <a:pt x="76" y="14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6" y="4"/>
                      <a:pt x="58" y="0"/>
                      <a:pt x="43" y="2"/>
                    </a:cubicBezTo>
                    <a:cubicBezTo>
                      <a:pt x="20" y="4"/>
                      <a:pt x="9" y="13"/>
                      <a:pt x="9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22" y="45"/>
                      <a:pt x="26" y="102"/>
                      <a:pt x="26" y="168"/>
                    </a:cubicBezTo>
                    <a:cubicBezTo>
                      <a:pt x="26" y="249"/>
                      <a:pt x="17" y="316"/>
                      <a:pt x="0" y="325"/>
                    </a:cubicBezTo>
                    <a:cubicBezTo>
                      <a:pt x="0" y="326"/>
                      <a:pt x="0" y="326"/>
                      <a:pt x="0" y="326"/>
                    </a:cubicBezTo>
                    <a:cubicBezTo>
                      <a:pt x="10" y="320"/>
                      <a:pt x="24" y="317"/>
                      <a:pt x="40" y="317"/>
                    </a:cubicBezTo>
                    <a:cubicBezTo>
                      <a:pt x="56" y="317"/>
                      <a:pt x="70" y="321"/>
                      <a:pt x="81" y="326"/>
                    </a:cubicBezTo>
                    <a:cubicBezTo>
                      <a:pt x="81" y="326"/>
                      <a:pt x="81" y="326"/>
                      <a:pt x="81" y="326"/>
                    </a:cubicBezTo>
                    <a:cubicBezTo>
                      <a:pt x="80" y="326"/>
                      <a:pt x="80" y="325"/>
                      <a:pt x="79" y="325"/>
                    </a:cubicBezTo>
                    <a:cubicBezTo>
                      <a:pt x="79" y="325"/>
                      <a:pt x="79" y="325"/>
                      <a:pt x="79" y="325"/>
                    </a:cubicBezTo>
                    <a:close/>
                    <a:moveTo>
                      <a:pt x="38" y="118"/>
                    </a:moveTo>
                    <a:cubicBezTo>
                      <a:pt x="36" y="88"/>
                      <a:pt x="31" y="61"/>
                      <a:pt x="26" y="41"/>
                    </a:cubicBezTo>
                    <a:cubicBezTo>
                      <a:pt x="23" y="33"/>
                      <a:pt x="22" y="15"/>
                      <a:pt x="34" y="12"/>
                    </a:cubicBezTo>
                    <a:cubicBezTo>
                      <a:pt x="37" y="12"/>
                      <a:pt x="40" y="12"/>
                      <a:pt x="44" y="11"/>
                    </a:cubicBezTo>
                    <a:cubicBezTo>
                      <a:pt x="50" y="11"/>
                      <a:pt x="55" y="10"/>
                      <a:pt x="60" y="11"/>
                    </a:cubicBezTo>
                    <a:cubicBezTo>
                      <a:pt x="64" y="11"/>
                      <a:pt x="64" y="15"/>
                      <a:pt x="63" y="17"/>
                    </a:cubicBezTo>
                    <a:cubicBezTo>
                      <a:pt x="51" y="38"/>
                      <a:pt x="44" y="77"/>
                      <a:pt x="41" y="119"/>
                    </a:cubicBezTo>
                    <a:cubicBezTo>
                      <a:pt x="40" y="135"/>
                      <a:pt x="39" y="133"/>
                      <a:pt x="38" y="118"/>
                    </a:cubicBezTo>
                    <a:close/>
                    <a:moveTo>
                      <a:pt x="51" y="309"/>
                    </a:moveTo>
                    <a:cubicBezTo>
                      <a:pt x="49" y="309"/>
                      <a:pt x="47" y="309"/>
                      <a:pt x="45" y="308"/>
                    </a:cubicBezTo>
                    <a:cubicBezTo>
                      <a:pt x="33" y="306"/>
                      <a:pt x="26" y="298"/>
                      <a:pt x="31" y="272"/>
                    </a:cubicBezTo>
                    <a:cubicBezTo>
                      <a:pt x="37" y="243"/>
                      <a:pt x="40" y="206"/>
                      <a:pt x="40" y="171"/>
                    </a:cubicBezTo>
                    <a:cubicBezTo>
                      <a:pt x="40" y="173"/>
                      <a:pt x="40" y="176"/>
                      <a:pt x="40" y="176"/>
                    </a:cubicBezTo>
                    <a:cubicBezTo>
                      <a:pt x="40" y="178"/>
                      <a:pt x="40" y="178"/>
                      <a:pt x="40" y="178"/>
                    </a:cubicBezTo>
                    <a:cubicBezTo>
                      <a:pt x="40" y="184"/>
                      <a:pt x="40" y="184"/>
                      <a:pt x="40" y="184"/>
                    </a:cubicBezTo>
                    <a:cubicBezTo>
                      <a:pt x="40" y="192"/>
                      <a:pt x="40" y="192"/>
                      <a:pt x="40" y="192"/>
                    </a:cubicBezTo>
                    <a:cubicBezTo>
                      <a:pt x="40" y="200"/>
                      <a:pt x="40" y="200"/>
                      <a:pt x="40" y="200"/>
                    </a:cubicBezTo>
                    <a:cubicBezTo>
                      <a:pt x="40" y="203"/>
                      <a:pt x="40" y="203"/>
                      <a:pt x="40" y="203"/>
                    </a:cubicBezTo>
                    <a:cubicBezTo>
                      <a:pt x="41" y="207"/>
                      <a:pt x="41" y="207"/>
                      <a:pt x="41" y="207"/>
                    </a:cubicBezTo>
                    <a:cubicBezTo>
                      <a:pt x="41" y="211"/>
                      <a:pt x="41" y="211"/>
                      <a:pt x="41" y="211"/>
                    </a:cubicBezTo>
                    <a:cubicBezTo>
                      <a:pt x="41" y="215"/>
                      <a:pt x="41" y="215"/>
                      <a:pt x="41" y="215"/>
                    </a:cubicBezTo>
                    <a:cubicBezTo>
                      <a:pt x="41" y="219"/>
                      <a:pt x="41" y="219"/>
                      <a:pt x="41" y="219"/>
                    </a:cubicBezTo>
                    <a:cubicBezTo>
                      <a:pt x="42" y="222"/>
                      <a:pt x="42" y="222"/>
                      <a:pt x="42" y="222"/>
                    </a:cubicBezTo>
                    <a:cubicBezTo>
                      <a:pt x="42" y="225"/>
                      <a:pt x="42" y="225"/>
                      <a:pt x="42" y="225"/>
                    </a:cubicBezTo>
                    <a:cubicBezTo>
                      <a:pt x="42" y="229"/>
                      <a:pt x="42" y="229"/>
                      <a:pt x="42" y="229"/>
                    </a:cubicBezTo>
                    <a:cubicBezTo>
                      <a:pt x="43" y="233"/>
                      <a:pt x="43" y="233"/>
                      <a:pt x="43" y="233"/>
                    </a:cubicBezTo>
                    <a:cubicBezTo>
                      <a:pt x="43" y="236"/>
                      <a:pt x="43" y="236"/>
                      <a:pt x="43" y="236"/>
                    </a:cubicBezTo>
                    <a:cubicBezTo>
                      <a:pt x="43" y="240"/>
                      <a:pt x="43" y="240"/>
                      <a:pt x="43" y="240"/>
                    </a:cubicBezTo>
                    <a:cubicBezTo>
                      <a:pt x="44" y="246"/>
                      <a:pt x="44" y="246"/>
                      <a:pt x="44" y="246"/>
                    </a:cubicBezTo>
                    <a:cubicBezTo>
                      <a:pt x="45" y="250"/>
                      <a:pt x="45" y="250"/>
                      <a:pt x="45" y="250"/>
                    </a:cubicBezTo>
                    <a:cubicBezTo>
                      <a:pt x="45" y="253"/>
                      <a:pt x="45" y="253"/>
                      <a:pt x="45" y="253"/>
                    </a:cubicBezTo>
                    <a:cubicBezTo>
                      <a:pt x="45" y="255"/>
                      <a:pt x="45" y="255"/>
                      <a:pt x="45" y="255"/>
                    </a:cubicBezTo>
                    <a:cubicBezTo>
                      <a:pt x="46" y="259"/>
                      <a:pt x="46" y="259"/>
                      <a:pt x="46" y="259"/>
                    </a:cubicBezTo>
                    <a:cubicBezTo>
                      <a:pt x="47" y="265"/>
                      <a:pt x="47" y="265"/>
                      <a:pt x="47" y="265"/>
                    </a:cubicBezTo>
                    <a:cubicBezTo>
                      <a:pt x="47" y="267"/>
                      <a:pt x="47" y="267"/>
                      <a:pt x="47" y="267"/>
                    </a:cubicBezTo>
                    <a:cubicBezTo>
                      <a:pt x="48" y="271"/>
                      <a:pt x="48" y="271"/>
                      <a:pt x="48" y="271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48" y="273"/>
                      <a:pt x="49" y="277"/>
                      <a:pt x="49" y="277"/>
                    </a:cubicBezTo>
                    <a:cubicBezTo>
                      <a:pt x="51" y="287"/>
                      <a:pt x="54" y="296"/>
                      <a:pt x="56" y="304"/>
                    </a:cubicBezTo>
                    <a:cubicBezTo>
                      <a:pt x="57" y="306"/>
                      <a:pt x="54" y="309"/>
                      <a:pt x="51" y="309"/>
                    </a:cubicBezTo>
                    <a:close/>
                  </a:path>
                </a:pathLst>
              </a:custGeom>
              <a:solidFill>
                <a:srgbClr val="EA8B00"/>
              </a:solidFill>
              <a:ln w="9525">
                <a:solidFill>
                  <a:srgbClr val="EA8B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 dirty="0"/>
              </a:p>
            </p:txBody>
          </p:sp>
          <p:sp>
            <p:nvSpPr>
              <p:cNvPr id="92238" name="Freeform 2366"/>
              <p:cNvSpPr>
                <a:spLocks/>
              </p:cNvSpPr>
              <p:nvPr/>
            </p:nvSpPr>
            <p:spPr bwMode="auto">
              <a:xfrm>
                <a:off x="2651394" y="3550363"/>
                <a:ext cx="161366" cy="143722"/>
              </a:xfrm>
              <a:custGeom>
                <a:avLst/>
                <a:gdLst>
                  <a:gd name="T0" fmla="*/ 0 w 23"/>
                  <a:gd name="T1" fmla="*/ 2147483647 h 40"/>
                  <a:gd name="T2" fmla="*/ 2147483647 w 23"/>
                  <a:gd name="T3" fmla="*/ 2147483647 h 40"/>
                  <a:gd name="T4" fmla="*/ 2147483647 w 23"/>
                  <a:gd name="T5" fmla="*/ 2147483647 h 40"/>
                  <a:gd name="T6" fmla="*/ 2147483647 w 23"/>
                  <a:gd name="T7" fmla="*/ 2147483647 h 40"/>
                  <a:gd name="T8" fmla="*/ 0 w 23"/>
                  <a:gd name="T9" fmla="*/ 2147483647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40"/>
                  <a:gd name="T17" fmla="*/ 23 w 23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40">
                    <a:moveTo>
                      <a:pt x="0" y="4"/>
                    </a:moveTo>
                    <a:cubicBezTo>
                      <a:pt x="10" y="3"/>
                      <a:pt x="23" y="0"/>
                      <a:pt x="23" y="6"/>
                    </a:cubicBezTo>
                    <a:cubicBezTo>
                      <a:pt x="23" y="13"/>
                      <a:pt x="13" y="23"/>
                      <a:pt x="10" y="40"/>
                    </a:cubicBezTo>
                    <a:cubicBezTo>
                      <a:pt x="12" y="23"/>
                      <a:pt x="20" y="9"/>
                      <a:pt x="18" y="7"/>
                    </a:cubicBezTo>
                    <a:cubicBezTo>
                      <a:pt x="15" y="3"/>
                      <a:pt x="2" y="5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917" name="Freeform 2368"/>
              <p:cNvSpPr>
                <a:spLocks/>
              </p:cNvSpPr>
              <p:nvPr/>
            </p:nvSpPr>
            <p:spPr bwMode="auto">
              <a:xfrm>
                <a:off x="2615606" y="4144465"/>
                <a:ext cx="56415" cy="221281"/>
              </a:xfrm>
              <a:custGeom>
                <a:avLst/>
                <a:gdLst>
                  <a:gd name="T0" fmla="*/ 0 w 8"/>
                  <a:gd name="T1" fmla="*/ 761 h 62"/>
                  <a:gd name="T2" fmla="*/ 78 w 8"/>
                  <a:gd name="T3" fmla="*/ 761 h 62"/>
                  <a:gd name="T4" fmla="*/ 95 w 8"/>
                  <a:gd name="T5" fmla="*/ 511 h 62"/>
                  <a:gd name="T6" fmla="*/ 78 w 8"/>
                  <a:gd name="T7" fmla="*/ 78 h 62"/>
                  <a:gd name="T8" fmla="*/ 0 w 8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62"/>
                  <a:gd name="T17" fmla="*/ 8 w 8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62">
                    <a:moveTo>
                      <a:pt x="0" y="58"/>
                    </a:moveTo>
                    <a:cubicBezTo>
                      <a:pt x="2" y="49"/>
                      <a:pt x="4" y="55"/>
                      <a:pt x="6" y="58"/>
                    </a:cubicBezTo>
                    <a:cubicBezTo>
                      <a:pt x="8" y="62"/>
                      <a:pt x="7" y="39"/>
                      <a:pt x="7" y="39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AC0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92240" name="Freeform 2372"/>
              <p:cNvSpPr>
                <a:spLocks/>
              </p:cNvSpPr>
              <p:nvPr/>
            </p:nvSpPr>
            <p:spPr bwMode="auto">
              <a:xfrm>
                <a:off x="2755983" y="3568517"/>
                <a:ext cx="254003" cy="1012107"/>
              </a:xfrm>
              <a:custGeom>
                <a:avLst/>
                <a:gdLst>
                  <a:gd name="T0" fmla="*/ 2147483647 w 36"/>
                  <a:gd name="T1" fmla="*/ 2147483647 h 283"/>
                  <a:gd name="T2" fmla="*/ 2147483647 w 36"/>
                  <a:gd name="T3" fmla="*/ 2147483647 h 283"/>
                  <a:gd name="T4" fmla="*/ 2147483647 w 36"/>
                  <a:gd name="T5" fmla="*/ 2147483647 h 283"/>
                  <a:gd name="T6" fmla="*/ 2147483647 w 36"/>
                  <a:gd name="T7" fmla="*/ 2147483647 h 283"/>
                  <a:gd name="T8" fmla="*/ 2147483647 w 36"/>
                  <a:gd name="T9" fmla="*/ 0 h 283"/>
                  <a:gd name="T10" fmla="*/ 0 w 36"/>
                  <a:gd name="T11" fmla="*/ 2147483647 h 283"/>
                  <a:gd name="T12" fmla="*/ 2147483647 w 36"/>
                  <a:gd name="T13" fmla="*/ 2147483647 h 283"/>
                  <a:gd name="T14" fmla="*/ 2147483647 w 36"/>
                  <a:gd name="T15" fmla="*/ 2147483647 h 2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83"/>
                  <a:gd name="T26" fmla="*/ 36 w 36"/>
                  <a:gd name="T27" fmla="*/ 283 h 28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83">
                    <a:moveTo>
                      <a:pt x="9" y="260"/>
                    </a:moveTo>
                    <a:cubicBezTo>
                      <a:pt x="5" y="232"/>
                      <a:pt x="7" y="195"/>
                      <a:pt x="7" y="155"/>
                    </a:cubicBezTo>
                    <a:cubicBezTo>
                      <a:pt x="7" y="75"/>
                      <a:pt x="13" y="1"/>
                      <a:pt x="31" y="1"/>
                    </a:cubicBezTo>
                    <a:cubicBezTo>
                      <a:pt x="32" y="1"/>
                      <a:pt x="36" y="5"/>
                      <a:pt x="36" y="5"/>
                    </a:cubicBezTo>
                    <a:cubicBezTo>
                      <a:pt x="33" y="2"/>
                      <a:pt x="32" y="0"/>
                      <a:pt x="29" y="0"/>
                    </a:cubicBezTo>
                    <a:cubicBezTo>
                      <a:pt x="11" y="0"/>
                      <a:pt x="0" y="70"/>
                      <a:pt x="0" y="150"/>
                    </a:cubicBezTo>
                    <a:cubicBezTo>
                      <a:pt x="0" y="195"/>
                      <a:pt x="3" y="235"/>
                      <a:pt x="9" y="263"/>
                    </a:cubicBezTo>
                    <a:cubicBezTo>
                      <a:pt x="13" y="283"/>
                      <a:pt x="12" y="278"/>
                      <a:pt x="9" y="2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92241" name="Freeform 2373"/>
              <p:cNvSpPr>
                <a:spLocks/>
              </p:cNvSpPr>
              <p:nvPr/>
            </p:nvSpPr>
            <p:spPr bwMode="auto">
              <a:xfrm>
                <a:off x="2352567" y="4659293"/>
                <a:ext cx="573747" cy="31770"/>
              </a:xfrm>
              <a:custGeom>
                <a:avLst/>
                <a:gdLst>
                  <a:gd name="T0" fmla="*/ 0 w 81"/>
                  <a:gd name="T1" fmla="*/ 2147483647 h 9"/>
                  <a:gd name="T2" fmla="*/ 0 w 81"/>
                  <a:gd name="T3" fmla="*/ 2147483647 h 9"/>
                  <a:gd name="T4" fmla="*/ 2147483647 w 81"/>
                  <a:gd name="T5" fmla="*/ 0 h 9"/>
                  <a:gd name="T6" fmla="*/ 2147483647 w 81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1"/>
                  <a:gd name="T13" fmla="*/ 0 h 9"/>
                  <a:gd name="T14" fmla="*/ 81 w 81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1" h="9"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0" y="3"/>
                      <a:pt x="24" y="0"/>
                      <a:pt x="40" y="0"/>
                    </a:cubicBezTo>
                    <a:cubicBezTo>
                      <a:pt x="56" y="0"/>
                      <a:pt x="70" y="4"/>
                      <a:pt x="81" y="9"/>
                    </a:cubicBezTo>
                  </a:path>
                </a:pathLst>
              </a:custGeom>
              <a:noFill/>
              <a:ln w="7938" cap="rnd">
                <a:solidFill>
                  <a:srgbClr val="75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92242" name="Freeform 2374"/>
              <p:cNvSpPr>
                <a:spLocks/>
              </p:cNvSpPr>
              <p:nvPr/>
            </p:nvSpPr>
            <p:spPr bwMode="auto">
              <a:xfrm>
                <a:off x="2418309" y="3526157"/>
                <a:ext cx="528923" cy="68079"/>
              </a:xfrm>
              <a:custGeom>
                <a:avLst/>
                <a:gdLst>
                  <a:gd name="T0" fmla="*/ 2147483647 w 75"/>
                  <a:gd name="T1" fmla="*/ 2147483647 h 19"/>
                  <a:gd name="T2" fmla="*/ 2147483647 w 75"/>
                  <a:gd name="T3" fmla="*/ 2147483647 h 19"/>
                  <a:gd name="T4" fmla="*/ 0 w 75"/>
                  <a:gd name="T5" fmla="*/ 2147483647 h 19"/>
                  <a:gd name="T6" fmla="*/ 0 60000 65536"/>
                  <a:gd name="T7" fmla="*/ 0 60000 65536"/>
                  <a:gd name="T8" fmla="*/ 0 60000 65536"/>
                  <a:gd name="T9" fmla="*/ 0 w 75"/>
                  <a:gd name="T10" fmla="*/ 0 h 19"/>
                  <a:gd name="T11" fmla="*/ 75 w 75"/>
                  <a:gd name="T12" fmla="*/ 19 h 1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5" h="19">
                    <a:moveTo>
                      <a:pt x="68" y="12"/>
                    </a:moveTo>
                    <a:cubicBezTo>
                      <a:pt x="75" y="4"/>
                      <a:pt x="49" y="0"/>
                      <a:pt x="34" y="2"/>
                    </a:cubicBezTo>
                    <a:cubicBezTo>
                      <a:pt x="12" y="4"/>
                      <a:pt x="2" y="12"/>
                      <a:pt x="0" y="19"/>
                    </a:cubicBezTo>
                  </a:path>
                </a:pathLst>
              </a:custGeom>
              <a:noFill/>
              <a:ln w="7938" cap="rnd">
                <a:solidFill>
                  <a:srgbClr val="75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</p:grpSp>
      <p:grpSp>
        <p:nvGrpSpPr>
          <p:cNvPr id="743" name="Group 2378">
            <a:extLst>
              <a:ext uri="{FF2B5EF4-FFF2-40B4-BE49-F238E27FC236}">
                <a16:creationId xmlns:a16="http://schemas.microsoft.com/office/drawing/2014/main" id="{91EA74F3-BDB3-4E61-BEBA-D65BF038C0DD}"/>
              </a:ext>
            </a:extLst>
          </p:cNvPr>
          <p:cNvGrpSpPr>
            <a:grpSpLocks/>
          </p:cNvGrpSpPr>
          <p:nvPr/>
        </p:nvGrpSpPr>
        <p:grpSpPr bwMode="auto">
          <a:xfrm>
            <a:off x="5444956" y="3212976"/>
            <a:ext cx="857250" cy="1643063"/>
            <a:chOff x="3637" y="1236"/>
            <a:chExt cx="425" cy="787"/>
          </a:xfrm>
        </p:grpSpPr>
        <p:sp>
          <p:nvSpPr>
            <p:cNvPr id="744" name="Oval 2379">
              <a:extLst>
                <a:ext uri="{FF2B5EF4-FFF2-40B4-BE49-F238E27FC236}">
                  <a16:creationId xmlns:a16="http://schemas.microsoft.com/office/drawing/2014/main" id="{A6FF4AB9-E9C9-4384-A7A8-CD2681802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277"/>
              <a:ext cx="153" cy="746"/>
            </a:xfrm>
            <a:prstGeom prst="ellipse">
              <a:avLst/>
            </a:prstGeom>
            <a:solidFill>
              <a:srgbClr val="73F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5" name="Freeform 2380">
              <a:extLst>
                <a:ext uri="{FF2B5EF4-FFF2-40B4-BE49-F238E27FC236}">
                  <a16:creationId xmlns:a16="http://schemas.microsoft.com/office/drawing/2014/main" id="{DCF6BE11-E502-4430-AB4F-3A771128E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312"/>
              <a:ext cx="123" cy="707"/>
            </a:xfrm>
            <a:custGeom>
              <a:avLst/>
              <a:gdLst>
                <a:gd name="T0" fmla="*/ 437863 w 52"/>
                <a:gd name="T1" fmla="*/ 0 h 299"/>
                <a:gd name="T2" fmla="*/ 541952 w 52"/>
                <a:gd name="T3" fmla="*/ 1393551 h 299"/>
                <a:gd name="T4" fmla="*/ 152924 w 52"/>
                <a:gd name="T5" fmla="*/ 3408747 h 299"/>
                <a:gd name="T6" fmla="*/ 0 w 52"/>
                <a:gd name="T7" fmla="*/ 3246348 h 299"/>
                <a:gd name="T8" fmla="*/ 284939 w 52"/>
                <a:gd name="T9" fmla="*/ 3863677 h 299"/>
                <a:gd name="T10" fmla="*/ 673990 w 52"/>
                <a:gd name="T11" fmla="*/ 1845977 h 299"/>
                <a:gd name="T12" fmla="*/ 437863 w 52"/>
                <a:gd name="T13" fmla="*/ 0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299"/>
                <a:gd name="T23" fmla="*/ 52 w 52"/>
                <a:gd name="T24" fmla="*/ 299 h 2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299">
                  <a:moveTo>
                    <a:pt x="34" y="0"/>
                  </a:moveTo>
                  <a:cubicBezTo>
                    <a:pt x="39" y="28"/>
                    <a:pt x="42" y="66"/>
                    <a:pt x="42" y="108"/>
                  </a:cubicBezTo>
                  <a:cubicBezTo>
                    <a:pt x="42" y="194"/>
                    <a:pt x="29" y="264"/>
                    <a:pt x="12" y="264"/>
                  </a:cubicBezTo>
                  <a:cubicBezTo>
                    <a:pt x="8" y="264"/>
                    <a:pt x="4" y="259"/>
                    <a:pt x="0" y="251"/>
                  </a:cubicBezTo>
                  <a:cubicBezTo>
                    <a:pt x="6" y="281"/>
                    <a:pt x="14" y="299"/>
                    <a:pt x="22" y="299"/>
                  </a:cubicBezTo>
                  <a:cubicBezTo>
                    <a:pt x="39" y="299"/>
                    <a:pt x="52" y="229"/>
                    <a:pt x="52" y="143"/>
                  </a:cubicBezTo>
                  <a:cubicBezTo>
                    <a:pt x="52" y="79"/>
                    <a:pt x="44" y="23"/>
                    <a:pt x="34" y="0"/>
                  </a:cubicBezTo>
                  <a:close/>
                </a:path>
              </a:pathLst>
            </a:custGeom>
            <a:solidFill>
              <a:srgbClr val="72EA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6" name="Freeform 2381">
              <a:extLst>
                <a:ext uri="{FF2B5EF4-FFF2-40B4-BE49-F238E27FC236}">
                  <a16:creationId xmlns:a16="http://schemas.microsoft.com/office/drawing/2014/main" id="{46F0A2B7-0C1D-4E56-B2DF-51EF0AC1D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293"/>
              <a:ext cx="121" cy="730"/>
            </a:xfrm>
            <a:custGeom>
              <a:avLst/>
              <a:gdLst>
                <a:gd name="T0" fmla="*/ 350314 w 51"/>
                <a:gd name="T1" fmla="*/ 0 h 309"/>
                <a:gd name="T2" fmla="*/ 605543 w 51"/>
                <a:gd name="T3" fmla="*/ 1813270 h 309"/>
                <a:gd name="T4" fmla="*/ 157483 w 51"/>
                <a:gd name="T5" fmla="*/ 3878509 h 309"/>
                <a:gd name="T6" fmla="*/ 0 w 51"/>
                <a:gd name="T7" fmla="*/ 3748332 h 309"/>
                <a:gd name="T8" fmla="*/ 202599 w 51"/>
                <a:gd name="T9" fmla="*/ 3953956 h 309"/>
                <a:gd name="T10" fmla="*/ 683804 w 51"/>
                <a:gd name="T11" fmla="*/ 1932915 h 309"/>
                <a:gd name="T12" fmla="*/ 350314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7" name="Freeform 2382">
              <a:extLst>
                <a:ext uri="{FF2B5EF4-FFF2-40B4-BE49-F238E27FC236}">
                  <a16:creationId xmlns:a16="http://schemas.microsoft.com/office/drawing/2014/main" id="{62A98A04-A1CB-4541-847A-D560C982C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284"/>
              <a:ext cx="92" cy="666"/>
            </a:xfrm>
            <a:custGeom>
              <a:avLst/>
              <a:gdLst>
                <a:gd name="T0" fmla="*/ 112997 w 39"/>
                <a:gd name="T1" fmla="*/ 3302954 h 282"/>
                <a:gd name="T2" fmla="*/ 90299 w 39"/>
                <a:gd name="T3" fmla="*/ 1965843 h 282"/>
                <a:gd name="T4" fmla="*/ 443039 w 39"/>
                <a:gd name="T5" fmla="*/ 27030 h 282"/>
                <a:gd name="T6" fmla="*/ 491101 w 39"/>
                <a:gd name="T7" fmla="*/ 75437 h 282"/>
                <a:gd name="T8" fmla="*/ 389427 w 39"/>
                <a:gd name="T9" fmla="*/ 0 h 282"/>
                <a:gd name="T10" fmla="*/ 0 w 39"/>
                <a:gd name="T11" fmla="*/ 1899859 h 282"/>
                <a:gd name="T12" fmla="*/ 101695 w 39"/>
                <a:gd name="T13" fmla="*/ 3341957 h 282"/>
                <a:gd name="T14" fmla="*/ 112997 w 39"/>
                <a:gd name="T15" fmla="*/ 3302954 h 2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282"/>
                <a:gd name="T26" fmla="*/ 39 w 39"/>
                <a:gd name="T27" fmla="*/ 282 h 2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282">
                  <a:moveTo>
                    <a:pt x="9" y="259"/>
                  </a:moveTo>
                  <a:cubicBezTo>
                    <a:pt x="4" y="231"/>
                    <a:pt x="7" y="194"/>
                    <a:pt x="7" y="154"/>
                  </a:cubicBezTo>
                  <a:cubicBezTo>
                    <a:pt x="7" y="74"/>
                    <a:pt x="17" y="2"/>
                    <a:pt x="35" y="2"/>
                  </a:cubicBezTo>
                  <a:cubicBezTo>
                    <a:pt x="36" y="2"/>
                    <a:pt x="39" y="5"/>
                    <a:pt x="39" y="6"/>
                  </a:cubicBezTo>
                  <a:cubicBezTo>
                    <a:pt x="37" y="2"/>
                    <a:pt x="34" y="0"/>
                    <a:pt x="31" y="0"/>
                  </a:cubicBezTo>
                  <a:cubicBezTo>
                    <a:pt x="13" y="0"/>
                    <a:pt x="0" y="69"/>
                    <a:pt x="0" y="149"/>
                  </a:cubicBezTo>
                  <a:cubicBezTo>
                    <a:pt x="0" y="194"/>
                    <a:pt x="3" y="234"/>
                    <a:pt x="8" y="262"/>
                  </a:cubicBezTo>
                  <a:cubicBezTo>
                    <a:pt x="13" y="282"/>
                    <a:pt x="12" y="277"/>
                    <a:pt x="9" y="25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8" name="Freeform 2383">
              <a:extLst>
                <a:ext uri="{FF2B5EF4-FFF2-40B4-BE49-F238E27FC236}">
                  <a16:creationId xmlns:a16="http://schemas.microsoft.com/office/drawing/2014/main" id="{20AD69B8-992D-4945-A11D-7066D1F89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236"/>
              <a:ext cx="361" cy="787"/>
            </a:xfrm>
            <a:custGeom>
              <a:avLst/>
              <a:gdLst>
                <a:gd name="T0" fmla="*/ 1373607 w 153"/>
                <a:gd name="T1" fmla="*/ 92696 h 333"/>
                <a:gd name="T2" fmla="*/ 0 w 153"/>
                <a:gd name="T3" fmla="*/ 271326 h 333"/>
                <a:gd name="T4" fmla="*/ 555265 w 153"/>
                <a:gd name="T5" fmla="*/ 2249475 h 333"/>
                <a:gd name="T6" fmla="*/ 165260 w 153"/>
                <a:gd name="T7" fmla="*/ 4278477 h 333"/>
                <a:gd name="T8" fmla="*/ 1187057 w 153"/>
                <a:gd name="T9" fmla="*/ 4278477 h 333"/>
                <a:gd name="T10" fmla="*/ 1160313 w 153"/>
                <a:gd name="T11" fmla="*/ 4266993 h 333"/>
                <a:gd name="T12" fmla="*/ 1148756 w 153"/>
                <a:gd name="T13" fmla="*/ 4250398 h 333"/>
                <a:gd name="T14" fmla="*/ 1122078 w 153"/>
                <a:gd name="T15" fmla="*/ 4229806 h 333"/>
                <a:gd name="T16" fmla="*/ 1097209 w 153"/>
                <a:gd name="T17" fmla="*/ 4202693 h 333"/>
                <a:gd name="T18" fmla="*/ 1085284 w 153"/>
                <a:gd name="T19" fmla="*/ 4175503 h 333"/>
                <a:gd name="T20" fmla="*/ 1058501 w 153"/>
                <a:gd name="T21" fmla="*/ 4147107 h 333"/>
                <a:gd name="T22" fmla="*/ 1047188 w 153"/>
                <a:gd name="T23" fmla="*/ 4109945 h 333"/>
                <a:gd name="T24" fmla="*/ 1021814 w 153"/>
                <a:gd name="T25" fmla="*/ 4071295 h 333"/>
                <a:gd name="T26" fmla="*/ 1010396 w 153"/>
                <a:gd name="T27" fmla="*/ 4023538 h 333"/>
                <a:gd name="T28" fmla="*/ 995029 w 153"/>
                <a:gd name="T29" fmla="*/ 3620803 h 333"/>
                <a:gd name="T30" fmla="*/ 983496 w 153"/>
                <a:gd name="T31" fmla="*/ 3572226 h 333"/>
                <a:gd name="T32" fmla="*/ 972093 w 153"/>
                <a:gd name="T33" fmla="*/ 3505865 h 333"/>
                <a:gd name="T34" fmla="*/ 956728 w 153"/>
                <a:gd name="T35" fmla="*/ 3429684 h 333"/>
                <a:gd name="T36" fmla="*/ 946924 w 153"/>
                <a:gd name="T37" fmla="*/ 3353901 h 333"/>
                <a:gd name="T38" fmla="*/ 935523 w 153"/>
                <a:gd name="T39" fmla="*/ 3278089 h 333"/>
                <a:gd name="T40" fmla="*/ 935523 w 153"/>
                <a:gd name="T41" fmla="*/ 3197356 h 333"/>
                <a:gd name="T42" fmla="*/ 920024 w 153"/>
                <a:gd name="T43" fmla="*/ 3109782 h 333"/>
                <a:gd name="T44" fmla="*/ 908623 w 153"/>
                <a:gd name="T45" fmla="*/ 3018275 h 333"/>
                <a:gd name="T46" fmla="*/ 908623 w 153"/>
                <a:gd name="T47" fmla="*/ 2930611 h 333"/>
                <a:gd name="T48" fmla="*/ 897182 w 153"/>
                <a:gd name="T49" fmla="*/ 2838208 h 333"/>
                <a:gd name="T50" fmla="*/ 897182 w 153"/>
                <a:gd name="T51" fmla="*/ 2751506 h 333"/>
                <a:gd name="T52" fmla="*/ 881840 w 153"/>
                <a:gd name="T53" fmla="*/ 2647246 h 333"/>
                <a:gd name="T54" fmla="*/ 881840 w 153"/>
                <a:gd name="T55" fmla="*/ 2555739 h 333"/>
                <a:gd name="T56" fmla="*/ 881840 w 153"/>
                <a:gd name="T57" fmla="*/ 2451576 h 333"/>
                <a:gd name="T58" fmla="*/ 881840 w 153"/>
                <a:gd name="T59" fmla="*/ 2348557 h 333"/>
                <a:gd name="T60" fmla="*/ 1223851 w 153"/>
                <a:gd name="T61" fmla="*/ 219074 h 333"/>
                <a:gd name="T62" fmla="*/ 1250539 w 153"/>
                <a:gd name="T63" fmla="*/ 4278477 h 333"/>
                <a:gd name="T64" fmla="*/ 1690766 w 153"/>
                <a:gd name="T65" fmla="*/ 3947726 h 333"/>
                <a:gd name="T66" fmla="*/ 1706933 w 153"/>
                <a:gd name="T67" fmla="*/ 423446 h 3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3"/>
                <a:gd name="T103" fmla="*/ 0 h 333"/>
                <a:gd name="T104" fmla="*/ 153 w 153"/>
                <a:gd name="T105" fmla="*/ 333 h 3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3" h="333">
                  <a:moveTo>
                    <a:pt x="135" y="33"/>
                  </a:move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  <a:cubicBezTo>
                    <a:pt x="3" y="18"/>
                    <a:pt x="5" y="17"/>
                    <a:pt x="8" y="17"/>
                  </a:cubicBezTo>
                  <a:cubicBezTo>
                    <a:pt x="28" y="17"/>
                    <a:pt x="44" y="88"/>
                    <a:pt x="44" y="175"/>
                  </a:cubicBezTo>
                  <a:cubicBezTo>
                    <a:pt x="44" y="256"/>
                    <a:pt x="30" y="323"/>
                    <a:pt x="13" y="332"/>
                  </a:cubicBezTo>
                  <a:cubicBezTo>
                    <a:pt x="13" y="333"/>
                    <a:pt x="13" y="333"/>
                    <a:pt x="13" y="333"/>
                  </a:cubicBezTo>
                  <a:cubicBezTo>
                    <a:pt x="23" y="327"/>
                    <a:pt x="37" y="324"/>
                    <a:pt x="53" y="324"/>
                  </a:cubicBezTo>
                  <a:cubicBezTo>
                    <a:pt x="69" y="324"/>
                    <a:pt x="83" y="328"/>
                    <a:pt x="94" y="333"/>
                  </a:cubicBezTo>
                  <a:cubicBezTo>
                    <a:pt x="94" y="333"/>
                    <a:pt x="94" y="333"/>
                    <a:pt x="94" y="333"/>
                  </a:cubicBezTo>
                  <a:cubicBezTo>
                    <a:pt x="93" y="333"/>
                    <a:pt x="93" y="332"/>
                    <a:pt x="92" y="332"/>
                  </a:cubicBezTo>
                  <a:cubicBezTo>
                    <a:pt x="92" y="332"/>
                    <a:pt x="92" y="332"/>
                    <a:pt x="92" y="332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0" y="330"/>
                    <a:pt x="89" y="330"/>
                    <a:pt x="89" y="329"/>
                  </a:cubicBezTo>
                  <a:cubicBezTo>
                    <a:pt x="89" y="329"/>
                    <a:pt x="89" y="329"/>
                    <a:pt x="89" y="329"/>
                  </a:cubicBezTo>
                  <a:cubicBezTo>
                    <a:pt x="88" y="329"/>
                    <a:pt x="88" y="328"/>
                    <a:pt x="87" y="327"/>
                  </a:cubicBezTo>
                  <a:cubicBezTo>
                    <a:pt x="87" y="327"/>
                    <a:pt x="87" y="327"/>
                    <a:pt x="87" y="327"/>
                  </a:cubicBezTo>
                  <a:cubicBezTo>
                    <a:pt x="87" y="327"/>
                    <a:pt x="86" y="326"/>
                    <a:pt x="86" y="325"/>
                  </a:cubicBezTo>
                  <a:cubicBezTo>
                    <a:pt x="86" y="325"/>
                    <a:pt x="86" y="325"/>
                    <a:pt x="86" y="325"/>
                  </a:cubicBezTo>
                  <a:cubicBezTo>
                    <a:pt x="85" y="324"/>
                    <a:pt x="85" y="324"/>
                    <a:pt x="84" y="323"/>
                  </a:cubicBezTo>
                  <a:cubicBezTo>
                    <a:pt x="84" y="323"/>
                    <a:pt x="84" y="323"/>
                    <a:pt x="84" y="323"/>
                  </a:cubicBezTo>
                  <a:cubicBezTo>
                    <a:pt x="84" y="322"/>
                    <a:pt x="83" y="321"/>
                    <a:pt x="83" y="320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82" y="319"/>
                    <a:pt x="82" y="318"/>
                    <a:pt x="81" y="317"/>
                  </a:cubicBezTo>
                  <a:cubicBezTo>
                    <a:pt x="81" y="317"/>
                    <a:pt x="81" y="317"/>
                    <a:pt x="81" y="317"/>
                  </a:cubicBezTo>
                  <a:cubicBezTo>
                    <a:pt x="81" y="316"/>
                    <a:pt x="80" y="315"/>
                    <a:pt x="80" y="313"/>
                  </a:cubicBezTo>
                  <a:cubicBezTo>
                    <a:pt x="80" y="313"/>
                    <a:pt x="80" y="313"/>
                    <a:pt x="80" y="313"/>
                  </a:cubicBezTo>
                  <a:cubicBezTo>
                    <a:pt x="77" y="305"/>
                    <a:pt x="81" y="295"/>
                    <a:pt x="79" y="282"/>
                  </a:cubicBezTo>
                  <a:cubicBezTo>
                    <a:pt x="79" y="282"/>
                    <a:pt x="79" y="282"/>
                    <a:pt x="79" y="282"/>
                  </a:cubicBezTo>
                  <a:cubicBezTo>
                    <a:pt x="79" y="281"/>
                    <a:pt x="78" y="279"/>
                    <a:pt x="78" y="278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78" y="275"/>
                    <a:pt x="77" y="274"/>
                    <a:pt x="77" y="273"/>
                  </a:cubicBezTo>
                  <a:cubicBezTo>
                    <a:pt x="77" y="272"/>
                    <a:pt x="77" y="271"/>
                    <a:pt x="77" y="271"/>
                  </a:cubicBezTo>
                  <a:cubicBezTo>
                    <a:pt x="77" y="270"/>
                    <a:pt x="76" y="268"/>
                    <a:pt x="76" y="267"/>
                  </a:cubicBezTo>
                  <a:cubicBezTo>
                    <a:pt x="76" y="266"/>
                    <a:pt x="76" y="266"/>
                    <a:pt x="76" y="265"/>
                  </a:cubicBezTo>
                  <a:cubicBezTo>
                    <a:pt x="76" y="264"/>
                    <a:pt x="75" y="262"/>
                    <a:pt x="75" y="261"/>
                  </a:cubicBezTo>
                  <a:cubicBezTo>
                    <a:pt x="75" y="260"/>
                    <a:pt x="75" y="259"/>
                    <a:pt x="75" y="259"/>
                  </a:cubicBezTo>
                  <a:cubicBezTo>
                    <a:pt x="75" y="257"/>
                    <a:pt x="75" y="256"/>
                    <a:pt x="74" y="255"/>
                  </a:cubicBezTo>
                  <a:cubicBezTo>
                    <a:pt x="74" y="254"/>
                    <a:pt x="74" y="253"/>
                    <a:pt x="74" y="252"/>
                  </a:cubicBezTo>
                  <a:cubicBezTo>
                    <a:pt x="74" y="251"/>
                    <a:pt x="74" y="250"/>
                    <a:pt x="74" y="249"/>
                  </a:cubicBezTo>
                  <a:cubicBezTo>
                    <a:pt x="73" y="248"/>
                    <a:pt x="73" y="247"/>
                    <a:pt x="73" y="246"/>
                  </a:cubicBezTo>
                  <a:cubicBezTo>
                    <a:pt x="73" y="244"/>
                    <a:pt x="73" y="243"/>
                    <a:pt x="73" y="242"/>
                  </a:cubicBezTo>
                  <a:cubicBezTo>
                    <a:pt x="73" y="241"/>
                    <a:pt x="73" y="240"/>
                    <a:pt x="73" y="239"/>
                  </a:cubicBezTo>
                  <a:cubicBezTo>
                    <a:pt x="72" y="238"/>
                    <a:pt x="72" y="236"/>
                    <a:pt x="72" y="235"/>
                  </a:cubicBezTo>
                  <a:cubicBezTo>
                    <a:pt x="72" y="234"/>
                    <a:pt x="72" y="233"/>
                    <a:pt x="72" y="232"/>
                  </a:cubicBezTo>
                  <a:cubicBezTo>
                    <a:pt x="72" y="231"/>
                    <a:pt x="72" y="229"/>
                    <a:pt x="72" y="228"/>
                  </a:cubicBezTo>
                  <a:cubicBezTo>
                    <a:pt x="72" y="227"/>
                    <a:pt x="71" y="226"/>
                    <a:pt x="71" y="225"/>
                  </a:cubicBezTo>
                  <a:cubicBezTo>
                    <a:pt x="71" y="223"/>
                    <a:pt x="71" y="222"/>
                    <a:pt x="71" y="221"/>
                  </a:cubicBezTo>
                  <a:cubicBezTo>
                    <a:pt x="71" y="220"/>
                    <a:pt x="71" y="218"/>
                    <a:pt x="71" y="217"/>
                  </a:cubicBezTo>
                  <a:cubicBezTo>
                    <a:pt x="71" y="216"/>
                    <a:pt x="71" y="215"/>
                    <a:pt x="71" y="214"/>
                  </a:cubicBezTo>
                  <a:cubicBezTo>
                    <a:pt x="71" y="212"/>
                    <a:pt x="70" y="211"/>
                    <a:pt x="70" y="210"/>
                  </a:cubicBezTo>
                  <a:cubicBezTo>
                    <a:pt x="70" y="209"/>
                    <a:pt x="70" y="207"/>
                    <a:pt x="70" y="206"/>
                  </a:cubicBezTo>
                  <a:cubicBezTo>
                    <a:pt x="70" y="205"/>
                    <a:pt x="70" y="203"/>
                    <a:pt x="70" y="202"/>
                  </a:cubicBezTo>
                  <a:cubicBezTo>
                    <a:pt x="70" y="201"/>
                    <a:pt x="70" y="200"/>
                    <a:pt x="70" y="199"/>
                  </a:cubicBezTo>
                  <a:cubicBezTo>
                    <a:pt x="70" y="197"/>
                    <a:pt x="70" y="196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89"/>
                    <a:pt x="70" y="187"/>
                    <a:pt x="70" y="186"/>
                  </a:cubicBezTo>
                  <a:cubicBezTo>
                    <a:pt x="70" y="185"/>
                    <a:pt x="70" y="184"/>
                    <a:pt x="70" y="183"/>
                  </a:cubicBezTo>
                  <a:cubicBezTo>
                    <a:pt x="70" y="180"/>
                    <a:pt x="70" y="178"/>
                    <a:pt x="70" y="175"/>
                  </a:cubicBezTo>
                  <a:cubicBezTo>
                    <a:pt x="70" y="88"/>
                    <a:pt x="77" y="17"/>
                    <a:pt x="97" y="17"/>
                  </a:cubicBezTo>
                  <a:cubicBezTo>
                    <a:pt x="117" y="17"/>
                    <a:pt x="132" y="88"/>
                    <a:pt x="132" y="175"/>
                  </a:cubicBezTo>
                  <a:cubicBezTo>
                    <a:pt x="132" y="260"/>
                    <a:pt x="118" y="329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lose/>
                </a:path>
              </a:pathLst>
            </a:custGeom>
            <a:solidFill>
              <a:srgbClr val="72EC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9" name="Freeform 2384">
              <a:extLst>
                <a:ext uri="{FF2B5EF4-FFF2-40B4-BE49-F238E27FC236}">
                  <a16:creationId xmlns:a16="http://schemas.microsoft.com/office/drawing/2014/main" id="{0273461D-F80C-452C-84EE-4184BC903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253"/>
              <a:ext cx="203" cy="770"/>
            </a:xfrm>
            <a:custGeom>
              <a:avLst/>
              <a:gdLst>
                <a:gd name="T0" fmla="*/ 998215 w 86"/>
                <a:gd name="T1" fmla="*/ 4150796 h 326"/>
                <a:gd name="T2" fmla="*/ 986799 w 86"/>
                <a:gd name="T3" fmla="*/ 4134456 h 326"/>
                <a:gd name="T4" fmla="*/ 986799 w 86"/>
                <a:gd name="T5" fmla="*/ 4134456 h 326"/>
                <a:gd name="T6" fmla="*/ 961953 w 86"/>
                <a:gd name="T7" fmla="*/ 4111013 h 326"/>
                <a:gd name="T8" fmla="*/ 961953 w 86"/>
                <a:gd name="T9" fmla="*/ 4111013 h 326"/>
                <a:gd name="T10" fmla="*/ 939449 w 86"/>
                <a:gd name="T11" fmla="*/ 4086031 h 326"/>
                <a:gd name="T12" fmla="*/ 939449 w 86"/>
                <a:gd name="T13" fmla="*/ 4086031 h 326"/>
                <a:gd name="T14" fmla="*/ 923180 w 86"/>
                <a:gd name="T15" fmla="*/ 4058885 h 326"/>
                <a:gd name="T16" fmla="*/ 923180 w 86"/>
                <a:gd name="T17" fmla="*/ 4058885 h 326"/>
                <a:gd name="T18" fmla="*/ 903100 w 86"/>
                <a:gd name="T19" fmla="*/ 4031465 h 326"/>
                <a:gd name="T20" fmla="*/ 903100 w 86"/>
                <a:gd name="T21" fmla="*/ 4031465 h 326"/>
                <a:gd name="T22" fmla="*/ 884778 w 86"/>
                <a:gd name="T23" fmla="*/ 3992932 h 326"/>
                <a:gd name="T24" fmla="*/ 884778 w 86"/>
                <a:gd name="T25" fmla="*/ 3992932 h 326"/>
                <a:gd name="T26" fmla="*/ 864353 w 86"/>
                <a:gd name="T27" fmla="*/ 3955960 h 326"/>
                <a:gd name="T28" fmla="*/ 864353 w 86"/>
                <a:gd name="T29" fmla="*/ 3955960 h 326"/>
                <a:gd name="T30" fmla="*/ 848082 w 86"/>
                <a:gd name="T31" fmla="*/ 3907691 h 326"/>
                <a:gd name="T32" fmla="*/ 848082 w 86"/>
                <a:gd name="T33" fmla="*/ 3907691 h 326"/>
                <a:gd name="T34" fmla="*/ 837375 w 86"/>
                <a:gd name="T35" fmla="*/ 3512329 h 326"/>
                <a:gd name="T36" fmla="*/ 837375 w 86"/>
                <a:gd name="T37" fmla="*/ 3512329 h 326"/>
                <a:gd name="T38" fmla="*/ 821109 w 86"/>
                <a:gd name="T39" fmla="*/ 3459312 h 326"/>
                <a:gd name="T40" fmla="*/ 821109 w 86"/>
                <a:gd name="T41" fmla="*/ 3447547 h 326"/>
                <a:gd name="T42" fmla="*/ 809677 w 86"/>
                <a:gd name="T43" fmla="*/ 3393364 h 326"/>
                <a:gd name="T44" fmla="*/ 809677 w 86"/>
                <a:gd name="T45" fmla="*/ 3372857 h 326"/>
                <a:gd name="T46" fmla="*/ 801024 w 86"/>
                <a:gd name="T47" fmla="*/ 3317793 h 326"/>
                <a:gd name="T48" fmla="*/ 801024 w 86"/>
                <a:gd name="T49" fmla="*/ 3290753 h 326"/>
                <a:gd name="T50" fmla="*/ 784257 w 86"/>
                <a:gd name="T51" fmla="*/ 3241943 h 326"/>
                <a:gd name="T52" fmla="*/ 784257 w 86"/>
                <a:gd name="T53" fmla="*/ 3214868 h 326"/>
                <a:gd name="T54" fmla="*/ 773706 w 86"/>
                <a:gd name="T55" fmla="*/ 3166601 h 326"/>
                <a:gd name="T56" fmla="*/ 773706 w 86"/>
                <a:gd name="T57" fmla="*/ 3130126 h 326"/>
                <a:gd name="T58" fmla="*/ 773706 w 86"/>
                <a:gd name="T59" fmla="*/ 3091097 h 326"/>
                <a:gd name="T60" fmla="*/ 762345 w 86"/>
                <a:gd name="T61" fmla="*/ 3054236 h 326"/>
                <a:gd name="T62" fmla="*/ 762345 w 86"/>
                <a:gd name="T63" fmla="*/ 3000083 h 326"/>
                <a:gd name="T64" fmla="*/ 762345 w 86"/>
                <a:gd name="T65" fmla="*/ 2960310 h 326"/>
                <a:gd name="T66" fmla="*/ 746075 w 86"/>
                <a:gd name="T67" fmla="*/ 2912757 h 326"/>
                <a:gd name="T68" fmla="*/ 746075 w 86"/>
                <a:gd name="T69" fmla="*/ 2869152 h 326"/>
                <a:gd name="T70" fmla="*/ 746075 w 86"/>
                <a:gd name="T71" fmla="*/ 2820843 h 326"/>
                <a:gd name="T72" fmla="*/ 734492 w 86"/>
                <a:gd name="T73" fmla="*/ 2782338 h 326"/>
                <a:gd name="T74" fmla="*/ 734492 w 86"/>
                <a:gd name="T75" fmla="*/ 2729686 h 326"/>
                <a:gd name="T76" fmla="*/ 734492 w 86"/>
                <a:gd name="T77" fmla="*/ 2681473 h 326"/>
                <a:gd name="T78" fmla="*/ 734492 w 86"/>
                <a:gd name="T79" fmla="*/ 2642347 h 326"/>
                <a:gd name="T80" fmla="*/ 725609 w 86"/>
                <a:gd name="T81" fmla="*/ 2587507 h 326"/>
                <a:gd name="T82" fmla="*/ 725609 w 86"/>
                <a:gd name="T83" fmla="*/ 2539947 h 326"/>
                <a:gd name="T84" fmla="*/ 725609 w 86"/>
                <a:gd name="T85" fmla="*/ 2491524 h 326"/>
                <a:gd name="T86" fmla="*/ 725609 w 86"/>
                <a:gd name="T87" fmla="*/ 2448080 h 326"/>
                <a:gd name="T88" fmla="*/ 725609 w 86"/>
                <a:gd name="T89" fmla="*/ 2388873 h 326"/>
                <a:gd name="T90" fmla="*/ 725609 w 86"/>
                <a:gd name="T91" fmla="*/ 2350004 h 326"/>
                <a:gd name="T92" fmla="*/ 725609 w 86"/>
                <a:gd name="T93" fmla="*/ 2286104 h 326"/>
                <a:gd name="T94" fmla="*/ 725609 w 86"/>
                <a:gd name="T95" fmla="*/ 2249132 h 326"/>
                <a:gd name="T96" fmla="*/ 725609 w 86"/>
                <a:gd name="T97" fmla="*/ 2146665 h 326"/>
                <a:gd name="T98" fmla="*/ 961953 w 86"/>
                <a:gd name="T99" fmla="*/ 178340 h 326"/>
                <a:gd name="T100" fmla="*/ 961953 w 86"/>
                <a:gd name="T101" fmla="*/ 166518 h 326"/>
                <a:gd name="T102" fmla="*/ 541757 w 86"/>
                <a:gd name="T103" fmla="*/ 27052 h 326"/>
                <a:gd name="T104" fmla="*/ 114027 w 86"/>
                <a:gd name="T105" fmla="*/ 270369 h 326"/>
                <a:gd name="T106" fmla="*/ 114027 w 86"/>
                <a:gd name="T107" fmla="*/ 281766 h 326"/>
                <a:gd name="T108" fmla="*/ 391101 w 86"/>
                <a:gd name="T109" fmla="*/ 2146665 h 326"/>
                <a:gd name="T110" fmla="*/ 0 w 86"/>
                <a:gd name="T111" fmla="*/ 4150796 h 326"/>
                <a:gd name="T112" fmla="*/ 0 w 86"/>
                <a:gd name="T113" fmla="*/ 4161495 h 326"/>
                <a:gd name="T114" fmla="*/ 505128 w 86"/>
                <a:gd name="T115" fmla="*/ 4047117 h 326"/>
                <a:gd name="T116" fmla="*/ 1026436 w 86"/>
                <a:gd name="T117" fmla="*/ 4161495 h 326"/>
                <a:gd name="T118" fmla="*/ 1026436 w 86"/>
                <a:gd name="T119" fmla="*/ 4161495 h 326"/>
                <a:gd name="T120" fmla="*/ 998215 w 86"/>
                <a:gd name="T121" fmla="*/ 4150796 h 326"/>
                <a:gd name="T122" fmla="*/ 998215 w 86"/>
                <a:gd name="T123" fmla="*/ 4150796 h 3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"/>
                <a:gd name="T187" fmla="*/ 0 h 326"/>
                <a:gd name="T188" fmla="*/ 86 w 86"/>
                <a:gd name="T189" fmla="*/ 326 h 3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31" y="102"/>
                    <a:pt x="31" y="168"/>
                  </a:cubicBezTo>
                  <a:cubicBezTo>
                    <a:pt x="31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</a:path>
              </a:pathLst>
            </a:custGeom>
            <a:solidFill>
              <a:srgbClr val="73D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0" name="Freeform 2385">
              <a:extLst>
                <a:ext uri="{FF2B5EF4-FFF2-40B4-BE49-F238E27FC236}">
                  <a16:creationId xmlns:a16="http://schemas.microsoft.com/office/drawing/2014/main" id="{15A523F8-345C-4D66-B136-15E6646CF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1" y="1253"/>
              <a:ext cx="203" cy="770"/>
            </a:xfrm>
            <a:custGeom>
              <a:avLst/>
              <a:gdLst>
                <a:gd name="T0" fmla="*/ 986799 w 86"/>
                <a:gd name="T1" fmla="*/ 4134456 h 326"/>
                <a:gd name="T2" fmla="*/ 961953 w 86"/>
                <a:gd name="T3" fmla="*/ 4111013 h 326"/>
                <a:gd name="T4" fmla="*/ 939449 w 86"/>
                <a:gd name="T5" fmla="*/ 4086031 h 326"/>
                <a:gd name="T6" fmla="*/ 923180 w 86"/>
                <a:gd name="T7" fmla="*/ 4058885 h 326"/>
                <a:gd name="T8" fmla="*/ 903100 w 86"/>
                <a:gd name="T9" fmla="*/ 4031465 h 326"/>
                <a:gd name="T10" fmla="*/ 884778 w 86"/>
                <a:gd name="T11" fmla="*/ 3992932 h 326"/>
                <a:gd name="T12" fmla="*/ 864353 w 86"/>
                <a:gd name="T13" fmla="*/ 3955960 h 326"/>
                <a:gd name="T14" fmla="*/ 848082 w 86"/>
                <a:gd name="T15" fmla="*/ 3907691 h 326"/>
                <a:gd name="T16" fmla="*/ 837375 w 86"/>
                <a:gd name="T17" fmla="*/ 3512329 h 326"/>
                <a:gd name="T18" fmla="*/ 821109 w 86"/>
                <a:gd name="T19" fmla="*/ 3459312 h 326"/>
                <a:gd name="T20" fmla="*/ 809677 w 86"/>
                <a:gd name="T21" fmla="*/ 3393364 h 326"/>
                <a:gd name="T22" fmla="*/ 801024 w 86"/>
                <a:gd name="T23" fmla="*/ 3317793 h 326"/>
                <a:gd name="T24" fmla="*/ 784257 w 86"/>
                <a:gd name="T25" fmla="*/ 3241943 h 326"/>
                <a:gd name="T26" fmla="*/ 773706 w 86"/>
                <a:gd name="T27" fmla="*/ 3166601 h 326"/>
                <a:gd name="T28" fmla="*/ 773706 w 86"/>
                <a:gd name="T29" fmla="*/ 3091097 h 326"/>
                <a:gd name="T30" fmla="*/ 762345 w 86"/>
                <a:gd name="T31" fmla="*/ 3000083 h 326"/>
                <a:gd name="T32" fmla="*/ 746075 w 86"/>
                <a:gd name="T33" fmla="*/ 2912757 h 326"/>
                <a:gd name="T34" fmla="*/ 746075 w 86"/>
                <a:gd name="T35" fmla="*/ 2820843 h 326"/>
                <a:gd name="T36" fmla="*/ 734492 w 86"/>
                <a:gd name="T37" fmla="*/ 2729686 h 326"/>
                <a:gd name="T38" fmla="*/ 734492 w 86"/>
                <a:gd name="T39" fmla="*/ 2642347 h 326"/>
                <a:gd name="T40" fmla="*/ 725609 w 86"/>
                <a:gd name="T41" fmla="*/ 2539947 h 326"/>
                <a:gd name="T42" fmla="*/ 725609 w 86"/>
                <a:gd name="T43" fmla="*/ 2448080 h 326"/>
                <a:gd name="T44" fmla="*/ 725609 w 86"/>
                <a:gd name="T45" fmla="*/ 2350004 h 326"/>
                <a:gd name="T46" fmla="*/ 725609 w 86"/>
                <a:gd name="T47" fmla="*/ 2249132 h 326"/>
                <a:gd name="T48" fmla="*/ 961953 w 86"/>
                <a:gd name="T49" fmla="*/ 178340 h 326"/>
                <a:gd name="T50" fmla="*/ 541757 w 86"/>
                <a:gd name="T51" fmla="*/ 27052 h 326"/>
                <a:gd name="T52" fmla="*/ 114027 w 86"/>
                <a:gd name="T53" fmla="*/ 281766 h 326"/>
                <a:gd name="T54" fmla="*/ 0 w 86"/>
                <a:gd name="T55" fmla="*/ 4150796 h 326"/>
                <a:gd name="T56" fmla="*/ 505128 w 86"/>
                <a:gd name="T57" fmla="*/ 4047117 h 326"/>
                <a:gd name="T58" fmla="*/ 1026436 w 86"/>
                <a:gd name="T59" fmla="*/ 4161495 h 326"/>
                <a:gd name="T60" fmla="*/ 998215 w 86"/>
                <a:gd name="T61" fmla="*/ 4150796 h 326"/>
                <a:gd name="T62" fmla="*/ 327777 w 86"/>
                <a:gd name="T63" fmla="*/ 524224 h 326"/>
                <a:gd name="T64" fmla="*/ 557001 w 86"/>
                <a:gd name="T65" fmla="*/ 139467 h 326"/>
                <a:gd name="T66" fmla="*/ 801024 w 86"/>
                <a:gd name="T67" fmla="*/ 214943 h 326"/>
                <a:gd name="T68" fmla="*/ 481759 w 86"/>
                <a:gd name="T69" fmla="*/ 1508354 h 326"/>
                <a:gd name="T70" fmla="*/ 568747 w 86"/>
                <a:gd name="T71" fmla="*/ 3928167 h 326"/>
                <a:gd name="T72" fmla="*/ 505128 w 86"/>
                <a:gd name="T73" fmla="*/ 2182610 h 326"/>
                <a:gd name="T74" fmla="*/ 505128 w 86"/>
                <a:gd name="T75" fmla="*/ 2269579 h 326"/>
                <a:gd name="T76" fmla="*/ 505128 w 86"/>
                <a:gd name="T77" fmla="*/ 2448080 h 326"/>
                <a:gd name="T78" fmla="*/ 505128 w 86"/>
                <a:gd name="T79" fmla="*/ 2587507 h 326"/>
                <a:gd name="T80" fmla="*/ 521309 w 86"/>
                <a:gd name="T81" fmla="*/ 2691181 h 326"/>
                <a:gd name="T82" fmla="*/ 521309 w 86"/>
                <a:gd name="T83" fmla="*/ 2793792 h 326"/>
                <a:gd name="T84" fmla="*/ 532079 w 86"/>
                <a:gd name="T85" fmla="*/ 2869152 h 326"/>
                <a:gd name="T86" fmla="*/ 541757 w 86"/>
                <a:gd name="T87" fmla="*/ 2972132 h 326"/>
                <a:gd name="T88" fmla="*/ 541757 w 86"/>
                <a:gd name="T89" fmla="*/ 3063948 h 326"/>
                <a:gd name="T90" fmla="*/ 568747 w 86"/>
                <a:gd name="T91" fmla="*/ 3189881 h 326"/>
                <a:gd name="T92" fmla="*/ 568747 w 86"/>
                <a:gd name="T93" fmla="*/ 3253937 h 326"/>
                <a:gd name="T94" fmla="*/ 595696 w 86"/>
                <a:gd name="T95" fmla="*/ 3383439 h 326"/>
                <a:gd name="T96" fmla="*/ 607109 w 86"/>
                <a:gd name="T97" fmla="*/ 3459312 h 326"/>
                <a:gd name="T98" fmla="*/ 623378 w 86"/>
                <a:gd name="T99" fmla="*/ 3534883 h 326"/>
                <a:gd name="T100" fmla="*/ 643843 w 86"/>
                <a:gd name="T101" fmla="*/ 3944507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"/>
                <a:gd name="T154" fmla="*/ 0 h 326"/>
                <a:gd name="T155" fmla="*/ 86 w 86"/>
                <a:gd name="T156" fmla="*/ 326 h 3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26" y="102"/>
                    <a:pt x="26" y="168"/>
                  </a:cubicBezTo>
                  <a:cubicBezTo>
                    <a:pt x="26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  <a:moveTo>
                    <a:pt x="38" y="118"/>
                  </a:moveTo>
                  <a:cubicBezTo>
                    <a:pt x="36" y="88"/>
                    <a:pt x="31" y="61"/>
                    <a:pt x="26" y="41"/>
                  </a:cubicBezTo>
                  <a:cubicBezTo>
                    <a:pt x="23" y="33"/>
                    <a:pt x="22" y="15"/>
                    <a:pt x="34" y="12"/>
                  </a:cubicBezTo>
                  <a:cubicBezTo>
                    <a:pt x="37" y="12"/>
                    <a:pt x="40" y="12"/>
                    <a:pt x="44" y="11"/>
                  </a:cubicBezTo>
                  <a:cubicBezTo>
                    <a:pt x="50" y="11"/>
                    <a:pt x="55" y="10"/>
                    <a:pt x="60" y="11"/>
                  </a:cubicBezTo>
                  <a:cubicBezTo>
                    <a:pt x="64" y="11"/>
                    <a:pt x="64" y="15"/>
                    <a:pt x="63" y="17"/>
                  </a:cubicBezTo>
                  <a:cubicBezTo>
                    <a:pt x="51" y="38"/>
                    <a:pt x="44" y="77"/>
                    <a:pt x="41" y="119"/>
                  </a:cubicBezTo>
                  <a:cubicBezTo>
                    <a:pt x="40" y="135"/>
                    <a:pt x="39" y="133"/>
                    <a:pt x="38" y="118"/>
                  </a:cubicBezTo>
                  <a:close/>
                  <a:moveTo>
                    <a:pt x="51" y="309"/>
                  </a:moveTo>
                  <a:cubicBezTo>
                    <a:pt x="49" y="309"/>
                    <a:pt x="47" y="309"/>
                    <a:pt x="45" y="308"/>
                  </a:cubicBezTo>
                  <a:cubicBezTo>
                    <a:pt x="33" y="306"/>
                    <a:pt x="26" y="298"/>
                    <a:pt x="31" y="272"/>
                  </a:cubicBezTo>
                  <a:cubicBezTo>
                    <a:pt x="37" y="243"/>
                    <a:pt x="40" y="206"/>
                    <a:pt x="40" y="171"/>
                  </a:cubicBezTo>
                  <a:cubicBezTo>
                    <a:pt x="40" y="173"/>
                    <a:pt x="40" y="176"/>
                    <a:pt x="40" y="176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42" y="222"/>
                    <a:pt x="42" y="222"/>
                    <a:pt x="42" y="222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2" y="229"/>
                    <a:pt x="42" y="229"/>
                    <a:pt x="42" y="229"/>
                  </a:cubicBezTo>
                  <a:cubicBezTo>
                    <a:pt x="43" y="233"/>
                    <a:pt x="43" y="233"/>
                    <a:pt x="43" y="233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40"/>
                    <a:pt x="43" y="240"/>
                    <a:pt x="43" y="240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7" y="265"/>
                    <a:pt x="47" y="265"/>
                    <a:pt x="47" y="265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48" y="271"/>
                    <a:pt x="48" y="271"/>
                    <a:pt x="48" y="271"/>
                  </a:cubicBezTo>
                  <a:cubicBezTo>
                    <a:pt x="48" y="272"/>
                    <a:pt x="48" y="272"/>
                    <a:pt x="48" y="272"/>
                  </a:cubicBezTo>
                  <a:cubicBezTo>
                    <a:pt x="48" y="273"/>
                    <a:pt x="49" y="277"/>
                    <a:pt x="49" y="277"/>
                  </a:cubicBezTo>
                  <a:cubicBezTo>
                    <a:pt x="51" y="287"/>
                    <a:pt x="54" y="296"/>
                    <a:pt x="56" y="304"/>
                  </a:cubicBezTo>
                  <a:cubicBezTo>
                    <a:pt x="57" y="306"/>
                    <a:pt x="54" y="309"/>
                    <a:pt x="51" y="309"/>
                  </a:cubicBezTo>
                  <a:close/>
                </a:path>
              </a:pathLst>
            </a:custGeom>
            <a:solidFill>
              <a:srgbClr val="73B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1" name="Freeform 2386">
              <a:extLst>
                <a:ext uri="{FF2B5EF4-FFF2-40B4-BE49-F238E27FC236}">
                  <a16:creationId xmlns:a16="http://schemas.microsoft.com/office/drawing/2014/main" id="{1B311A08-F962-4548-9594-B2CD0D9E3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269"/>
              <a:ext cx="54" cy="95"/>
            </a:xfrm>
            <a:custGeom>
              <a:avLst/>
              <a:gdLst>
                <a:gd name="T0" fmla="*/ 0 w 23"/>
                <a:gd name="T1" fmla="*/ 57591 h 40"/>
                <a:gd name="T2" fmla="*/ 275168 w 23"/>
                <a:gd name="T3" fmla="*/ 78810 h 40"/>
                <a:gd name="T4" fmla="*/ 117201 w 23"/>
                <a:gd name="T5" fmla="*/ 543400 h 40"/>
                <a:gd name="T6" fmla="*/ 214368 w 23"/>
                <a:gd name="T7" fmla="*/ 96337 h 40"/>
                <a:gd name="T8" fmla="*/ 0 w 23"/>
                <a:gd name="T9" fmla="*/ 5759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0"/>
                <a:gd name="T17" fmla="*/ 23 w 23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0">
                  <a:moveTo>
                    <a:pt x="0" y="4"/>
                  </a:moveTo>
                  <a:cubicBezTo>
                    <a:pt x="10" y="3"/>
                    <a:pt x="23" y="0"/>
                    <a:pt x="23" y="6"/>
                  </a:cubicBezTo>
                  <a:cubicBezTo>
                    <a:pt x="23" y="13"/>
                    <a:pt x="13" y="23"/>
                    <a:pt x="10" y="40"/>
                  </a:cubicBezTo>
                  <a:cubicBezTo>
                    <a:pt x="12" y="23"/>
                    <a:pt x="20" y="9"/>
                    <a:pt x="18" y="7"/>
                  </a:cubicBezTo>
                  <a:cubicBezTo>
                    <a:pt x="15" y="3"/>
                    <a:pt x="2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2" name="Freeform 2387">
              <a:extLst>
                <a:ext uri="{FF2B5EF4-FFF2-40B4-BE49-F238E27FC236}">
                  <a16:creationId xmlns:a16="http://schemas.microsoft.com/office/drawing/2014/main" id="{B22F6D35-9972-402D-A001-7891FE32D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1293"/>
              <a:ext cx="78" cy="728"/>
            </a:xfrm>
            <a:custGeom>
              <a:avLst/>
              <a:gdLst>
                <a:gd name="T0" fmla="*/ 0 w 33"/>
                <a:gd name="T1" fmla="*/ 0 h 308"/>
                <a:gd name="T2" fmla="*/ 0 w 33"/>
                <a:gd name="T3" fmla="*/ 0 h 308"/>
                <a:gd name="T4" fmla="*/ 310743 w 33"/>
                <a:gd name="T5" fmla="*/ 1943422 h 308"/>
                <a:gd name="T6" fmla="*/ 27213 w 33"/>
                <a:gd name="T7" fmla="*/ 3847915 h 308"/>
                <a:gd name="T8" fmla="*/ 27213 w 33"/>
                <a:gd name="T9" fmla="*/ 3962839 h 308"/>
                <a:gd name="T10" fmla="*/ 423762 w 33"/>
                <a:gd name="T11" fmla="*/ 1943422 h 308"/>
                <a:gd name="T12" fmla="*/ 0 w 33"/>
                <a:gd name="T13" fmla="*/ 0 h 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08"/>
                <a:gd name="T23" fmla="*/ 33 w 33"/>
                <a:gd name="T24" fmla="*/ 308 h 3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0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20"/>
                    <a:pt x="24" y="80"/>
                    <a:pt x="24" y="151"/>
                  </a:cubicBezTo>
                  <a:cubicBezTo>
                    <a:pt x="24" y="219"/>
                    <a:pt x="15" y="276"/>
                    <a:pt x="2" y="299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19" y="299"/>
                    <a:pt x="33" y="232"/>
                    <a:pt x="33" y="151"/>
                  </a:cubicBezTo>
                  <a:cubicBezTo>
                    <a:pt x="33" y="85"/>
                    <a:pt x="26" y="31"/>
                    <a:pt x="0" y="0"/>
                  </a:cubicBezTo>
                  <a:close/>
                </a:path>
              </a:pathLst>
            </a:custGeom>
            <a:solidFill>
              <a:srgbClr val="73D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3" name="Freeform 2388">
              <a:extLst>
                <a:ext uri="{FF2B5EF4-FFF2-40B4-BE49-F238E27FC236}">
                  <a16:creationId xmlns:a16="http://schemas.microsoft.com/office/drawing/2014/main" id="{0591EA95-10F5-41E8-92C7-95347D572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1662"/>
              <a:ext cx="19" cy="146"/>
            </a:xfrm>
            <a:custGeom>
              <a:avLst/>
              <a:gdLst>
                <a:gd name="T0" fmla="*/ 0 w 8"/>
                <a:gd name="T1" fmla="*/ 719549 h 62"/>
                <a:gd name="T2" fmla="*/ 78810 w 8"/>
                <a:gd name="T3" fmla="*/ 719549 h 62"/>
                <a:gd name="T4" fmla="*/ 96337 w 8"/>
                <a:gd name="T5" fmla="*/ 483048 h 62"/>
                <a:gd name="T6" fmla="*/ 78810 w 8"/>
                <a:gd name="T7" fmla="*/ 73857 h 62"/>
                <a:gd name="T8" fmla="*/ 0 w 8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2"/>
                <a:gd name="T17" fmla="*/ 8 w 8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2">
                  <a:moveTo>
                    <a:pt x="0" y="58"/>
                  </a:moveTo>
                  <a:cubicBezTo>
                    <a:pt x="2" y="49"/>
                    <a:pt x="4" y="55"/>
                    <a:pt x="6" y="58"/>
                  </a:cubicBezTo>
                  <a:cubicBezTo>
                    <a:pt x="8" y="62"/>
                    <a:pt x="7" y="39"/>
                    <a:pt x="7" y="3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3B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4" name="Oval 2389">
              <a:extLst>
                <a:ext uri="{FF2B5EF4-FFF2-40B4-BE49-F238E27FC236}">
                  <a16:creationId xmlns:a16="http://schemas.microsoft.com/office/drawing/2014/main" id="{493440F7-D240-4B80-BA02-64BF7964D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9" y="1277"/>
              <a:ext cx="153" cy="746"/>
            </a:xfrm>
            <a:prstGeom prst="ellipse">
              <a:avLst/>
            </a:prstGeom>
            <a:solidFill>
              <a:srgbClr val="73F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5" name="Freeform 2390">
              <a:extLst>
                <a:ext uri="{FF2B5EF4-FFF2-40B4-BE49-F238E27FC236}">
                  <a16:creationId xmlns:a16="http://schemas.microsoft.com/office/drawing/2014/main" id="{6A98522A-5401-4421-9942-18960DF5D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1305"/>
              <a:ext cx="137" cy="718"/>
            </a:xfrm>
            <a:custGeom>
              <a:avLst/>
              <a:gdLst>
                <a:gd name="T0" fmla="*/ 460221 w 58"/>
                <a:gd name="T1" fmla="*/ 0 h 304"/>
                <a:gd name="T2" fmla="*/ 588250 w 58"/>
                <a:gd name="T3" fmla="*/ 1404108 h 304"/>
                <a:gd name="T4" fmla="*/ 139485 w 58"/>
                <a:gd name="T5" fmla="*/ 3419246 h 304"/>
                <a:gd name="T6" fmla="*/ 0 w 58"/>
                <a:gd name="T7" fmla="*/ 3267861 h 304"/>
                <a:gd name="T8" fmla="*/ 281908 w 58"/>
                <a:gd name="T9" fmla="*/ 3879186 h 304"/>
                <a:gd name="T10" fmla="*/ 741257 w 58"/>
                <a:gd name="T11" fmla="*/ 1864110 h 304"/>
                <a:gd name="T12" fmla="*/ 460221 w 58"/>
                <a:gd name="T13" fmla="*/ 0 h 3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304"/>
                <a:gd name="T23" fmla="*/ 58 w 58"/>
                <a:gd name="T24" fmla="*/ 304 h 3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304">
                  <a:moveTo>
                    <a:pt x="36" y="0"/>
                  </a:moveTo>
                  <a:cubicBezTo>
                    <a:pt x="42" y="29"/>
                    <a:pt x="46" y="67"/>
                    <a:pt x="46" y="110"/>
                  </a:cubicBezTo>
                  <a:cubicBezTo>
                    <a:pt x="46" y="198"/>
                    <a:pt x="30" y="268"/>
                    <a:pt x="11" y="268"/>
                  </a:cubicBezTo>
                  <a:cubicBezTo>
                    <a:pt x="6" y="268"/>
                    <a:pt x="4" y="264"/>
                    <a:pt x="0" y="256"/>
                  </a:cubicBezTo>
                  <a:cubicBezTo>
                    <a:pt x="6" y="286"/>
                    <a:pt x="12" y="304"/>
                    <a:pt x="22" y="304"/>
                  </a:cubicBezTo>
                  <a:cubicBezTo>
                    <a:pt x="42" y="304"/>
                    <a:pt x="58" y="234"/>
                    <a:pt x="58" y="146"/>
                  </a:cubicBezTo>
                  <a:cubicBezTo>
                    <a:pt x="58" y="81"/>
                    <a:pt x="49" y="24"/>
                    <a:pt x="36" y="0"/>
                  </a:cubicBezTo>
                  <a:close/>
                </a:path>
              </a:pathLst>
            </a:custGeom>
            <a:solidFill>
              <a:srgbClr val="72EA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6" name="Freeform 2391">
              <a:extLst>
                <a:ext uri="{FF2B5EF4-FFF2-40B4-BE49-F238E27FC236}">
                  <a16:creationId xmlns:a16="http://schemas.microsoft.com/office/drawing/2014/main" id="{C498C335-67DB-4E5F-AD1E-DA2019DAC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1293"/>
              <a:ext cx="121" cy="730"/>
            </a:xfrm>
            <a:custGeom>
              <a:avLst/>
              <a:gdLst>
                <a:gd name="T0" fmla="*/ 350314 w 51"/>
                <a:gd name="T1" fmla="*/ 0 h 309"/>
                <a:gd name="T2" fmla="*/ 605543 w 51"/>
                <a:gd name="T3" fmla="*/ 1813270 h 309"/>
                <a:gd name="T4" fmla="*/ 157483 w 51"/>
                <a:gd name="T5" fmla="*/ 3878509 h 309"/>
                <a:gd name="T6" fmla="*/ 0 w 51"/>
                <a:gd name="T7" fmla="*/ 3748332 h 309"/>
                <a:gd name="T8" fmla="*/ 202599 w 51"/>
                <a:gd name="T9" fmla="*/ 3953956 h 309"/>
                <a:gd name="T10" fmla="*/ 683804 w 51"/>
                <a:gd name="T11" fmla="*/ 1932915 h 309"/>
                <a:gd name="T12" fmla="*/ 350314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7" name="Freeform 2392">
              <a:extLst>
                <a:ext uri="{FF2B5EF4-FFF2-40B4-BE49-F238E27FC236}">
                  <a16:creationId xmlns:a16="http://schemas.microsoft.com/office/drawing/2014/main" id="{CDFA3489-C371-41AD-80AA-A8E23754A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281"/>
              <a:ext cx="85" cy="669"/>
            </a:xfrm>
            <a:custGeom>
              <a:avLst/>
              <a:gdLst>
                <a:gd name="T0" fmla="*/ 114190 w 36"/>
                <a:gd name="T1" fmla="*/ 3351966 h 283"/>
                <a:gd name="T2" fmla="*/ 90787 w 36"/>
                <a:gd name="T3" fmla="*/ 1994227 h 283"/>
                <a:gd name="T4" fmla="*/ 392280 w 36"/>
                <a:gd name="T5" fmla="*/ 11517 h 283"/>
                <a:gd name="T6" fmla="*/ 459000 w 36"/>
                <a:gd name="T7" fmla="*/ 64361 h 283"/>
                <a:gd name="T8" fmla="*/ 366980 w 36"/>
                <a:gd name="T9" fmla="*/ 0 h 283"/>
                <a:gd name="T10" fmla="*/ 0 w 36"/>
                <a:gd name="T11" fmla="*/ 1933991 h 283"/>
                <a:gd name="T12" fmla="*/ 114190 w 36"/>
                <a:gd name="T13" fmla="*/ 3389123 h 283"/>
                <a:gd name="T14" fmla="*/ 114190 w 36"/>
                <a:gd name="T15" fmla="*/ 3351966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83"/>
                <a:gd name="T26" fmla="*/ 36 w 36"/>
                <a:gd name="T27" fmla="*/ 283 h 2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83">
                  <a:moveTo>
                    <a:pt x="9" y="260"/>
                  </a:moveTo>
                  <a:cubicBezTo>
                    <a:pt x="5" y="232"/>
                    <a:pt x="7" y="195"/>
                    <a:pt x="7" y="155"/>
                  </a:cubicBezTo>
                  <a:cubicBezTo>
                    <a:pt x="7" y="75"/>
                    <a:pt x="13" y="1"/>
                    <a:pt x="31" y="1"/>
                  </a:cubicBezTo>
                  <a:cubicBezTo>
                    <a:pt x="32" y="1"/>
                    <a:pt x="36" y="5"/>
                    <a:pt x="36" y="5"/>
                  </a:cubicBezTo>
                  <a:cubicBezTo>
                    <a:pt x="33" y="2"/>
                    <a:pt x="32" y="0"/>
                    <a:pt x="29" y="0"/>
                  </a:cubicBezTo>
                  <a:cubicBezTo>
                    <a:pt x="11" y="0"/>
                    <a:pt x="0" y="70"/>
                    <a:pt x="0" y="150"/>
                  </a:cubicBezTo>
                  <a:cubicBezTo>
                    <a:pt x="0" y="195"/>
                    <a:pt x="3" y="235"/>
                    <a:pt x="9" y="263"/>
                  </a:cubicBezTo>
                  <a:cubicBezTo>
                    <a:pt x="13" y="283"/>
                    <a:pt x="12" y="278"/>
                    <a:pt x="9" y="26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8" name="Freeform 2393">
              <a:extLst>
                <a:ext uri="{FF2B5EF4-FFF2-40B4-BE49-F238E27FC236}">
                  <a16:creationId xmlns:a16="http://schemas.microsoft.com/office/drawing/2014/main" id="{6475192B-8997-4AD1-A55F-924E5536C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002"/>
              <a:ext cx="192" cy="21"/>
            </a:xfrm>
            <a:custGeom>
              <a:avLst/>
              <a:gdLst>
                <a:gd name="T0" fmla="*/ 0 w 81"/>
                <a:gd name="T1" fmla="*/ 90410 h 9"/>
                <a:gd name="T2" fmla="*/ 0 w 81"/>
                <a:gd name="T3" fmla="*/ 100221 h 9"/>
                <a:gd name="T4" fmla="*/ 531093 w 81"/>
                <a:gd name="T5" fmla="*/ 0 h 9"/>
                <a:gd name="T6" fmla="*/ 1075468 w 81"/>
                <a:gd name="T7" fmla="*/ 100221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9"/>
                <a:gd name="T14" fmla="*/ 81 w 8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9"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0" y="3"/>
                    <a:pt x="24" y="0"/>
                    <a:pt x="40" y="0"/>
                  </a:cubicBezTo>
                  <a:cubicBezTo>
                    <a:pt x="56" y="0"/>
                    <a:pt x="70" y="4"/>
                    <a:pt x="81" y="9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9" name="Freeform 2394">
              <a:extLst>
                <a:ext uri="{FF2B5EF4-FFF2-40B4-BE49-F238E27FC236}">
                  <a16:creationId xmlns:a16="http://schemas.microsoft.com/office/drawing/2014/main" id="{2AEDD5FC-8949-4B91-99AD-765373729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1253"/>
              <a:ext cx="177" cy="45"/>
            </a:xfrm>
            <a:custGeom>
              <a:avLst/>
              <a:gdLst>
                <a:gd name="T0" fmla="*/ 858308 w 75"/>
                <a:gd name="T1" fmla="*/ 154269 h 19"/>
                <a:gd name="T2" fmla="*/ 429355 w 75"/>
                <a:gd name="T3" fmla="*/ 27502 h 19"/>
                <a:gd name="T4" fmla="*/ 0 w 75"/>
                <a:gd name="T5" fmla="*/ 250472 h 19"/>
                <a:gd name="T6" fmla="*/ 0 60000 65536"/>
                <a:gd name="T7" fmla="*/ 0 60000 65536"/>
                <a:gd name="T8" fmla="*/ 0 60000 65536"/>
                <a:gd name="T9" fmla="*/ 0 w 75"/>
                <a:gd name="T10" fmla="*/ 0 h 19"/>
                <a:gd name="T11" fmla="*/ 75 w 7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" h="19">
                  <a:moveTo>
                    <a:pt x="68" y="12"/>
                  </a:moveTo>
                  <a:cubicBezTo>
                    <a:pt x="75" y="4"/>
                    <a:pt x="49" y="0"/>
                    <a:pt x="34" y="2"/>
                  </a:cubicBezTo>
                  <a:cubicBezTo>
                    <a:pt x="12" y="4"/>
                    <a:pt x="2" y="1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60" name="Oval 2395">
              <a:extLst>
                <a:ext uri="{FF2B5EF4-FFF2-40B4-BE49-F238E27FC236}">
                  <a16:creationId xmlns:a16="http://schemas.microsoft.com/office/drawing/2014/main" id="{CCC8E877-27F3-4AFE-8BAE-56B12B54F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9" y="1277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61" name="Oval 2396">
              <a:extLst>
                <a:ext uri="{FF2B5EF4-FFF2-40B4-BE49-F238E27FC236}">
                  <a16:creationId xmlns:a16="http://schemas.microsoft.com/office/drawing/2014/main" id="{5B7CC9BF-A7D5-4BEA-B709-7390EB2FC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277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62" name="Freeform 2397">
              <a:extLst>
                <a:ext uri="{FF2B5EF4-FFF2-40B4-BE49-F238E27FC236}">
                  <a16:creationId xmlns:a16="http://schemas.microsoft.com/office/drawing/2014/main" id="{C9FCE7DA-AE82-4EF3-AFEB-6A890F6A1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236"/>
              <a:ext cx="361" cy="787"/>
            </a:xfrm>
            <a:custGeom>
              <a:avLst/>
              <a:gdLst>
                <a:gd name="T0" fmla="*/ 1663799 w 153"/>
                <a:gd name="T1" fmla="*/ 2249475 h 333"/>
                <a:gd name="T2" fmla="*/ 1663799 w 153"/>
                <a:gd name="T3" fmla="*/ 2392359 h 333"/>
                <a:gd name="T4" fmla="*/ 1663799 w 153"/>
                <a:gd name="T5" fmla="*/ 2488735 h 333"/>
                <a:gd name="T6" fmla="*/ 1663799 w 153"/>
                <a:gd name="T7" fmla="*/ 2592901 h 333"/>
                <a:gd name="T8" fmla="*/ 1663799 w 153"/>
                <a:gd name="T9" fmla="*/ 2696198 h 333"/>
                <a:gd name="T10" fmla="*/ 1652080 w 153"/>
                <a:gd name="T11" fmla="*/ 2799210 h 333"/>
                <a:gd name="T12" fmla="*/ 1652080 w 153"/>
                <a:gd name="T13" fmla="*/ 2891892 h 333"/>
                <a:gd name="T14" fmla="*/ 1640679 w 153"/>
                <a:gd name="T15" fmla="*/ 2979187 h 333"/>
                <a:gd name="T16" fmla="*/ 1625179 w 153"/>
                <a:gd name="T17" fmla="*/ 3070538 h 333"/>
                <a:gd name="T18" fmla="*/ 1625179 w 153"/>
                <a:gd name="T19" fmla="*/ 3158359 h 333"/>
                <a:gd name="T20" fmla="*/ 1615876 w 153"/>
                <a:gd name="T21" fmla="*/ 3249641 h 333"/>
                <a:gd name="T22" fmla="*/ 1605159 w 153"/>
                <a:gd name="T23" fmla="*/ 3326018 h 333"/>
                <a:gd name="T24" fmla="*/ 1588910 w 153"/>
                <a:gd name="T25" fmla="*/ 3420257 h 333"/>
                <a:gd name="T26" fmla="*/ 1577197 w 153"/>
                <a:gd name="T27" fmla="*/ 3496045 h 333"/>
                <a:gd name="T28" fmla="*/ 1565794 w 153"/>
                <a:gd name="T29" fmla="*/ 3560182 h 333"/>
                <a:gd name="T30" fmla="*/ 1550297 w 153"/>
                <a:gd name="T31" fmla="*/ 3636498 h 333"/>
                <a:gd name="T32" fmla="*/ 1540944 w 153"/>
                <a:gd name="T33" fmla="*/ 3701535 h 333"/>
                <a:gd name="T34" fmla="*/ 1523389 w 153"/>
                <a:gd name="T35" fmla="*/ 3779408 h 333"/>
                <a:gd name="T36" fmla="*/ 1502163 w 153"/>
                <a:gd name="T37" fmla="*/ 3827824 h 333"/>
                <a:gd name="T38" fmla="*/ 1486825 w 153"/>
                <a:gd name="T39" fmla="*/ 3892124 h 333"/>
                <a:gd name="T40" fmla="*/ 1475424 w 153"/>
                <a:gd name="T41" fmla="*/ 3947726 h 333"/>
                <a:gd name="T42" fmla="*/ 1448518 w 153"/>
                <a:gd name="T43" fmla="*/ 3995511 h 333"/>
                <a:gd name="T44" fmla="*/ 1438630 w 153"/>
                <a:gd name="T45" fmla="*/ 4044088 h 333"/>
                <a:gd name="T46" fmla="*/ 1411954 w 153"/>
                <a:gd name="T47" fmla="*/ 4087822 h 333"/>
                <a:gd name="T48" fmla="*/ 1400534 w 153"/>
                <a:gd name="T49" fmla="*/ 4126881 h 333"/>
                <a:gd name="T50" fmla="*/ 1373607 w 153"/>
                <a:gd name="T51" fmla="*/ 4163605 h 333"/>
                <a:gd name="T52" fmla="*/ 1348755 w 153"/>
                <a:gd name="T53" fmla="*/ 4202693 h 333"/>
                <a:gd name="T54" fmla="*/ 1337064 w 153"/>
                <a:gd name="T55" fmla="*/ 4229806 h 333"/>
                <a:gd name="T56" fmla="*/ 1310135 w 153"/>
                <a:gd name="T57" fmla="*/ 4239758 h 333"/>
                <a:gd name="T58" fmla="*/ 1290115 w 153"/>
                <a:gd name="T59" fmla="*/ 4266993 h 333"/>
                <a:gd name="T60" fmla="*/ 1273870 w 153"/>
                <a:gd name="T61" fmla="*/ 4278477 h 333"/>
                <a:gd name="T62" fmla="*/ 1250539 w 153"/>
                <a:gd name="T63" fmla="*/ 4278477 h 333"/>
                <a:gd name="T64" fmla="*/ 1690766 w 153"/>
                <a:gd name="T65" fmla="*/ 3947726 h 333"/>
                <a:gd name="T66" fmla="*/ 1706933 w 153"/>
                <a:gd name="T67" fmla="*/ 423446 h 333"/>
                <a:gd name="T68" fmla="*/ 857054 w 153"/>
                <a:gd name="T69" fmla="*/ 0 h 3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3"/>
                <a:gd name="T106" fmla="*/ 0 h 333"/>
                <a:gd name="T107" fmla="*/ 153 w 153"/>
                <a:gd name="T108" fmla="*/ 333 h 3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3" h="333">
                  <a:moveTo>
                    <a:pt x="97" y="17"/>
                  </a:moveTo>
                  <a:cubicBezTo>
                    <a:pt x="117" y="17"/>
                    <a:pt x="132" y="88"/>
                    <a:pt x="132" y="175"/>
                  </a:cubicBezTo>
                  <a:cubicBezTo>
                    <a:pt x="132" y="178"/>
                    <a:pt x="132" y="181"/>
                    <a:pt x="132" y="183"/>
                  </a:cubicBezTo>
                  <a:cubicBezTo>
                    <a:pt x="132" y="184"/>
                    <a:pt x="132" y="185"/>
                    <a:pt x="132" y="186"/>
                  </a:cubicBezTo>
                  <a:cubicBezTo>
                    <a:pt x="132" y="188"/>
                    <a:pt x="132" y="189"/>
                    <a:pt x="132" y="191"/>
                  </a:cubicBezTo>
                  <a:cubicBezTo>
                    <a:pt x="132" y="192"/>
                    <a:pt x="132" y="193"/>
                    <a:pt x="132" y="194"/>
                  </a:cubicBezTo>
                  <a:cubicBezTo>
                    <a:pt x="132" y="196"/>
                    <a:pt x="132" y="197"/>
                    <a:pt x="132" y="199"/>
                  </a:cubicBezTo>
                  <a:cubicBezTo>
                    <a:pt x="132" y="200"/>
                    <a:pt x="132" y="201"/>
                    <a:pt x="132" y="202"/>
                  </a:cubicBezTo>
                  <a:cubicBezTo>
                    <a:pt x="132" y="204"/>
                    <a:pt x="132" y="205"/>
                    <a:pt x="132" y="207"/>
                  </a:cubicBezTo>
                  <a:cubicBezTo>
                    <a:pt x="132" y="208"/>
                    <a:pt x="132" y="209"/>
                    <a:pt x="132" y="210"/>
                  </a:cubicBezTo>
                  <a:cubicBezTo>
                    <a:pt x="132" y="211"/>
                    <a:pt x="131" y="213"/>
                    <a:pt x="131" y="214"/>
                  </a:cubicBezTo>
                  <a:cubicBezTo>
                    <a:pt x="131" y="215"/>
                    <a:pt x="131" y="216"/>
                    <a:pt x="131" y="218"/>
                  </a:cubicBezTo>
                  <a:cubicBezTo>
                    <a:pt x="131" y="219"/>
                    <a:pt x="131" y="220"/>
                    <a:pt x="131" y="222"/>
                  </a:cubicBezTo>
                  <a:cubicBezTo>
                    <a:pt x="131" y="223"/>
                    <a:pt x="131" y="224"/>
                    <a:pt x="131" y="225"/>
                  </a:cubicBezTo>
                  <a:cubicBezTo>
                    <a:pt x="131" y="226"/>
                    <a:pt x="130" y="228"/>
                    <a:pt x="130" y="229"/>
                  </a:cubicBezTo>
                  <a:cubicBezTo>
                    <a:pt x="130" y="230"/>
                    <a:pt x="130" y="231"/>
                    <a:pt x="130" y="232"/>
                  </a:cubicBezTo>
                  <a:cubicBezTo>
                    <a:pt x="130" y="233"/>
                    <a:pt x="130" y="235"/>
                    <a:pt x="130" y="236"/>
                  </a:cubicBezTo>
                  <a:cubicBezTo>
                    <a:pt x="130" y="237"/>
                    <a:pt x="130" y="238"/>
                    <a:pt x="129" y="239"/>
                  </a:cubicBezTo>
                  <a:cubicBezTo>
                    <a:pt x="129" y="240"/>
                    <a:pt x="129" y="242"/>
                    <a:pt x="129" y="243"/>
                  </a:cubicBezTo>
                  <a:cubicBezTo>
                    <a:pt x="129" y="244"/>
                    <a:pt x="129" y="245"/>
                    <a:pt x="129" y="246"/>
                  </a:cubicBezTo>
                  <a:cubicBezTo>
                    <a:pt x="129" y="247"/>
                    <a:pt x="128" y="248"/>
                    <a:pt x="128" y="250"/>
                  </a:cubicBezTo>
                  <a:cubicBezTo>
                    <a:pt x="128" y="251"/>
                    <a:pt x="128" y="252"/>
                    <a:pt x="128" y="253"/>
                  </a:cubicBezTo>
                  <a:cubicBezTo>
                    <a:pt x="128" y="254"/>
                    <a:pt x="128" y="255"/>
                    <a:pt x="127" y="256"/>
                  </a:cubicBezTo>
                  <a:cubicBezTo>
                    <a:pt x="127" y="257"/>
                    <a:pt x="127" y="258"/>
                    <a:pt x="127" y="259"/>
                  </a:cubicBezTo>
                  <a:cubicBezTo>
                    <a:pt x="127" y="260"/>
                    <a:pt x="127" y="261"/>
                    <a:pt x="127" y="263"/>
                  </a:cubicBezTo>
                  <a:cubicBezTo>
                    <a:pt x="126" y="264"/>
                    <a:pt x="126" y="265"/>
                    <a:pt x="126" y="266"/>
                  </a:cubicBezTo>
                  <a:cubicBezTo>
                    <a:pt x="126" y="267"/>
                    <a:pt x="126" y="268"/>
                    <a:pt x="126" y="269"/>
                  </a:cubicBezTo>
                  <a:cubicBezTo>
                    <a:pt x="125" y="270"/>
                    <a:pt x="125" y="271"/>
                    <a:pt x="125" y="272"/>
                  </a:cubicBezTo>
                  <a:cubicBezTo>
                    <a:pt x="125" y="273"/>
                    <a:pt x="125" y="274"/>
                    <a:pt x="125" y="275"/>
                  </a:cubicBezTo>
                  <a:cubicBezTo>
                    <a:pt x="124" y="276"/>
                    <a:pt x="124" y="277"/>
                    <a:pt x="124" y="277"/>
                  </a:cubicBezTo>
                  <a:cubicBezTo>
                    <a:pt x="124" y="278"/>
                    <a:pt x="124" y="279"/>
                    <a:pt x="124" y="280"/>
                  </a:cubicBezTo>
                  <a:cubicBezTo>
                    <a:pt x="123" y="281"/>
                    <a:pt x="123" y="282"/>
                    <a:pt x="123" y="283"/>
                  </a:cubicBezTo>
                  <a:cubicBezTo>
                    <a:pt x="123" y="284"/>
                    <a:pt x="123" y="285"/>
                    <a:pt x="122" y="286"/>
                  </a:cubicBezTo>
                  <a:cubicBezTo>
                    <a:pt x="122" y="287"/>
                    <a:pt x="122" y="288"/>
                    <a:pt x="122" y="288"/>
                  </a:cubicBezTo>
                  <a:cubicBezTo>
                    <a:pt x="122" y="289"/>
                    <a:pt x="121" y="290"/>
                    <a:pt x="121" y="291"/>
                  </a:cubicBezTo>
                  <a:cubicBezTo>
                    <a:pt x="121" y="292"/>
                    <a:pt x="121" y="293"/>
                    <a:pt x="121" y="294"/>
                  </a:cubicBezTo>
                  <a:cubicBezTo>
                    <a:pt x="120" y="294"/>
                    <a:pt x="120" y="295"/>
                    <a:pt x="120" y="296"/>
                  </a:cubicBezTo>
                  <a:cubicBezTo>
                    <a:pt x="120" y="297"/>
                    <a:pt x="119" y="298"/>
                    <a:pt x="119" y="298"/>
                  </a:cubicBezTo>
                  <a:cubicBezTo>
                    <a:pt x="119" y="299"/>
                    <a:pt x="119" y="300"/>
                    <a:pt x="119" y="301"/>
                  </a:cubicBezTo>
                  <a:cubicBezTo>
                    <a:pt x="118" y="301"/>
                    <a:pt x="118" y="302"/>
                    <a:pt x="118" y="303"/>
                  </a:cubicBezTo>
                  <a:cubicBezTo>
                    <a:pt x="118" y="304"/>
                    <a:pt x="117" y="304"/>
                    <a:pt x="117" y="305"/>
                  </a:cubicBezTo>
                  <a:cubicBezTo>
                    <a:pt x="117" y="306"/>
                    <a:pt x="117" y="307"/>
                    <a:pt x="117" y="307"/>
                  </a:cubicBezTo>
                  <a:cubicBezTo>
                    <a:pt x="116" y="308"/>
                    <a:pt x="116" y="309"/>
                    <a:pt x="116" y="309"/>
                  </a:cubicBezTo>
                  <a:cubicBezTo>
                    <a:pt x="116" y="310"/>
                    <a:pt x="115" y="311"/>
                    <a:pt x="115" y="311"/>
                  </a:cubicBezTo>
                  <a:cubicBezTo>
                    <a:pt x="115" y="312"/>
                    <a:pt x="115" y="312"/>
                    <a:pt x="114" y="313"/>
                  </a:cubicBezTo>
                  <a:cubicBezTo>
                    <a:pt x="114" y="314"/>
                    <a:pt x="114" y="314"/>
                    <a:pt x="114" y="315"/>
                  </a:cubicBezTo>
                  <a:cubicBezTo>
                    <a:pt x="113" y="316"/>
                    <a:pt x="113" y="316"/>
                    <a:pt x="113" y="317"/>
                  </a:cubicBezTo>
                  <a:cubicBezTo>
                    <a:pt x="112" y="318"/>
                    <a:pt x="112" y="318"/>
                    <a:pt x="112" y="318"/>
                  </a:cubicBezTo>
                  <a:cubicBezTo>
                    <a:pt x="112" y="319"/>
                    <a:pt x="112" y="319"/>
                    <a:pt x="111" y="320"/>
                  </a:cubicBezTo>
                  <a:cubicBezTo>
                    <a:pt x="111" y="321"/>
                    <a:pt x="111" y="321"/>
                    <a:pt x="111" y="321"/>
                  </a:cubicBezTo>
                  <a:cubicBezTo>
                    <a:pt x="110" y="322"/>
                    <a:pt x="110" y="322"/>
                    <a:pt x="110" y="323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09" y="325"/>
                    <a:pt x="109" y="325"/>
                    <a:pt x="108" y="325"/>
                  </a:cubicBezTo>
                  <a:cubicBezTo>
                    <a:pt x="108" y="326"/>
                    <a:pt x="108" y="326"/>
                    <a:pt x="107" y="327"/>
                  </a:cubicBezTo>
                  <a:cubicBezTo>
                    <a:pt x="107" y="327"/>
                    <a:pt x="107" y="327"/>
                    <a:pt x="107" y="327"/>
                  </a:cubicBezTo>
                  <a:cubicBezTo>
                    <a:pt x="106" y="328"/>
                    <a:pt x="106" y="328"/>
                    <a:pt x="106" y="329"/>
                  </a:cubicBezTo>
                  <a:cubicBezTo>
                    <a:pt x="105" y="329"/>
                    <a:pt x="105" y="329"/>
                    <a:pt x="105" y="329"/>
                  </a:cubicBezTo>
                  <a:cubicBezTo>
                    <a:pt x="105" y="330"/>
                    <a:pt x="104" y="330"/>
                    <a:pt x="104" y="330"/>
                  </a:cubicBezTo>
                  <a:cubicBezTo>
                    <a:pt x="104" y="331"/>
                    <a:pt x="104" y="331"/>
                    <a:pt x="103" y="331"/>
                  </a:cubicBezTo>
                  <a:cubicBezTo>
                    <a:pt x="103" y="331"/>
                    <a:pt x="103" y="331"/>
                    <a:pt x="102" y="332"/>
                  </a:cubicBezTo>
                  <a:cubicBezTo>
                    <a:pt x="102" y="332"/>
                    <a:pt x="102" y="332"/>
                    <a:pt x="102" y="332"/>
                  </a:cubicBezTo>
                  <a:cubicBezTo>
                    <a:pt x="101" y="332"/>
                    <a:pt x="101" y="333"/>
                    <a:pt x="101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735" name="ZoneTexte 734">
            <a:extLst>
              <a:ext uri="{FF2B5EF4-FFF2-40B4-BE49-F238E27FC236}">
                <a16:creationId xmlns:a16="http://schemas.microsoft.com/office/drawing/2014/main" id="{0109FEEE-77AB-477F-8D87-4BAF781E06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8545" y="3815368"/>
            <a:ext cx="423514" cy="52322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>
                <a:solidFill>
                  <a:srgbClr val="00B050"/>
                </a:solidFill>
              </a:rPr>
              <a:t>E</a:t>
            </a:r>
          </a:p>
        </p:txBody>
      </p:sp>
      <p:sp useBgFill="1">
        <p:nvSpPr>
          <p:cNvPr id="739" name="ZoneTexte 738">
            <a:extLst>
              <a:ext uri="{FF2B5EF4-FFF2-40B4-BE49-F238E27FC236}">
                <a16:creationId xmlns:a16="http://schemas.microsoft.com/office/drawing/2014/main" id="{F86BE7D7-5D63-466A-935F-5E9A3A2B3B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6124" y="5286455"/>
            <a:ext cx="569387" cy="369332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dirty="0">
                <a:solidFill>
                  <a:srgbClr val="FF6600"/>
                </a:solidFill>
              </a:rPr>
              <a:t>Na</a:t>
            </a:r>
            <a:r>
              <a:rPr lang="fr-FR" baseline="30000" dirty="0">
                <a:solidFill>
                  <a:srgbClr val="FF6600"/>
                </a:solidFill>
              </a:rPr>
              <a:t>+</a:t>
            </a:r>
          </a:p>
        </p:txBody>
      </p:sp>
      <p:sp>
        <p:nvSpPr>
          <p:cNvPr id="741" name="ZoneTexte 740">
            <a:extLst>
              <a:ext uri="{FF2B5EF4-FFF2-40B4-BE49-F238E27FC236}">
                <a16:creationId xmlns:a16="http://schemas.microsoft.com/office/drawing/2014/main" id="{F3E0A2C0-E43E-40E7-A164-3A99AF2F7F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0252" y="2373805"/>
            <a:ext cx="45557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000" dirty="0">
                <a:solidFill>
                  <a:srgbClr val="00B050"/>
                </a:solidFill>
              </a:rPr>
              <a:t>K</a:t>
            </a:r>
            <a:r>
              <a:rPr lang="fr-FR" sz="2000" baseline="30000" dirty="0">
                <a:solidFill>
                  <a:srgbClr val="00B050"/>
                </a:solidFill>
              </a:rPr>
              <a:t>+</a:t>
            </a:r>
          </a:p>
        </p:txBody>
      </p:sp>
      <p:cxnSp>
        <p:nvCxnSpPr>
          <p:cNvPr id="763" name="Connecteur droit avec flèche 762">
            <a:extLst>
              <a:ext uri="{FF2B5EF4-FFF2-40B4-BE49-F238E27FC236}">
                <a16:creationId xmlns:a16="http://schemas.microsoft.com/office/drawing/2014/main" id="{39285386-16FA-46DD-A73D-CF049602C479}"/>
              </a:ext>
            </a:extLst>
          </p:cNvPr>
          <p:cNvCxnSpPr/>
          <p:nvPr/>
        </p:nvCxnSpPr>
        <p:spPr>
          <a:xfrm rot="5400000">
            <a:off x="4938662" y="4284886"/>
            <a:ext cx="1857375" cy="1588"/>
          </a:xfrm>
          <a:prstGeom prst="straightConnector1">
            <a:avLst/>
          </a:prstGeom>
          <a:ln w="571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4" name="Connecteur droit avec flèche 763">
            <a:extLst>
              <a:ext uri="{FF2B5EF4-FFF2-40B4-BE49-F238E27FC236}">
                <a16:creationId xmlns:a16="http://schemas.microsoft.com/office/drawing/2014/main" id="{966EE102-4837-45E0-BE14-A14E3EFAD088}"/>
              </a:ext>
            </a:extLst>
          </p:cNvPr>
          <p:cNvCxnSpPr/>
          <p:nvPr/>
        </p:nvCxnSpPr>
        <p:spPr>
          <a:xfrm rot="5400000">
            <a:off x="2202358" y="4284886"/>
            <a:ext cx="1857375" cy="1588"/>
          </a:xfrm>
          <a:prstGeom prst="straightConnector1">
            <a:avLst/>
          </a:prstGeom>
          <a:ln w="571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6" name="ZoneTexte 765">
            <a:extLst>
              <a:ext uri="{FF2B5EF4-FFF2-40B4-BE49-F238E27FC236}">
                <a16:creationId xmlns:a16="http://schemas.microsoft.com/office/drawing/2014/main" id="{238BAC04-2E06-4502-AC53-59F9F1CD34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4331" y="1808175"/>
            <a:ext cx="2000250" cy="523875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 err="1">
                <a:solidFill>
                  <a:srgbClr val="FF0000"/>
                </a:solidFill>
              </a:rPr>
              <a:t>Jnet</a:t>
            </a:r>
            <a:r>
              <a:rPr lang="fr-FR" sz="2800" b="1" dirty="0">
                <a:solidFill>
                  <a:srgbClr val="FF0000"/>
                </a:solidFill>
              </a:rPr>
              <a:t> = </a:t>
            </a:r>
            <a:r>
              <a:rPr lang="fr-FR" sz="2800" b="1" dirty="0">
                <a:solidFill>
                  <a:srgbClr val="00B0F0"/>
                </a:solidFill>
              </a:rPr>
              <a:t>G</a:t>
            </a:r>
            <a:r>
              <a:rPr lang="fr-FR" sz="2800" b="1" dirty="0">
                <a:solidFill>
                  <a:srgbClr val="FF0000"/>
                </a:solidFill>
              </a:rPr>
              <a:t>-</a:t>
            </a:r>
            <a:r>
              <a:rPr lang="fr-FR" sz="2800" b="1" dirty="0">
                <a:solidFill>
                  <a:srgbClr val="00CC00"/>
                </a:solidFill>
              </a:rPr>
              <a:t>E</a:t>
            </a:r>
          </a:p>
        </p:txBody>
      </p:sp>
      <p:sp>
        <p:nvSpPr>
          <p:cNvPr id="767" name="ZoneTexte 766">
            <a:extLst>
              <a:ext uri="{FF2B5EF4-FFF2-40B4-BE49-F238E27FC236}">
                <a16:creationId xmlns:a16="http://schemas.microsoft.com/office/drawing/2014/main" id="{CA0AC4EE-E624-49BB-BBDC-D3A35944A0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8813" y="5832475"/>
            <a:ext cx="2000250" cy="954107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 err="1">
                <a:solidFill>
                  <a:srgbClr val="FF0000"/>
                </a:solidFill>
              </a:rPr>
              <a:t>Jnet</a:t>
            </a:r>
            <a:r>
              <a:rPr lang="fr-FR" sz="2800" b="1" dirty="0">
                <a:solidFill>
                  <a:srgbClr val="FF0000"/>
                </a:solidFill>
              </a:rPr>
              <a:t> = </a:t>
            </a:r>
            <a:r>
              <a:rPr lang="fr-FR" sz="2800" b="1" dirty="0">
                <a:solidFill>
                  <a:srgbClr val="00B0F0"/>
                </a:solidFill>
              </a:rPr>
              <a:t>G</a:t>
            </a:r>
            <a:r>
              <a:rPr lang="fr-FR" sz="2800" b="1" dirty="0">
                <a:solidFill>
                  <a:srgbClr val="FF0000"/>
                </a:solidFill>
              </a:rPr>
              <a:t>+</a:t>
            </a:r>
            <a:r>
              <a:rPr lang="fr-FR" sz="2800" b="1" dirty="0">
                <a:solidFill>
                  <a:srgbClr val="00CC00"/>
                </a:solidFill>
              </a:rPr>
              <a:t>E</a:t>
            </a:r>
          </a:p>
        </p:txBody>
      </p:sp>
      <p:sp>
        <p:nvSpPr>
          <p:cNvPr id="768" name="ZoneTexte 767">
            <a:extLst>
              <a:ext uri="{FF2B5EF4-FFF2-40B4-BE49-F238E27FC236}">
                <a16:creationId xmlns:a16="http://schemas.microsoft.com/office/drawing/2014/main" id="{571C5F83-919E-43C1-AA1D-6541EF4455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1760" y="3802229"/>
            <a:ext cx="463550" cy="523875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>
                <a:solidFill>
                  <a:schemeClr val="accent1"/>
                </a:solidFill>
              </a:rPr>
              <a:t>G</a:t>
            </a:r>
          </a:p>
        </p:txBody>
      </p:sp>
      <p:cxnSp>
        <p:nvCxnSpPr>
          <p:cNvPr id="769" name="Connecteur droit avec flèche 768">
            <a:extLst>
              <a:ext uri="{FF2B5EF4-FFF2-40B4-BE49-F238E27FC236}">
                <a16:creationId xmlns:a16="http://schemas.microsoft.com/office/drawing/2014/main" id="{2E181614-8AF2-400E-99C6-75799567A850}"/>
              </a:ext>
            </a:extLst>
          </p:cNvPr>
          <p:cNvCxnSpPr/>
          <p:nvPr/>
        </p:nvCxnSpPr>
        <p:spPr>
          <a:xfrm rot="5400000">
            <a:off x="1729730" y="4107657"/>
            <a:ext cx="2447925" cy="1588"/>
          </a:xfrm>
          <a:prstGeom prst="straightConnector1">
            <a:avLst/>
          </a:prstGeom>
          <a:ln w="57150">
            <a:solidFill>
              <a:schemeClr val="accent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0" name="ZoneTexte 769">
            <a:extLst>
              <a:ext uri="{FF2B5EF4-FFF2-40B4-BE49-F238E27FC236}">
                <a16:creationId xmlns:a16="http://schemas.microsoft.com/office/drawing/2014/main" id="{3EFBCFEC-5566-4E20-AB83-7B52F6C87D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8064" y="3759891"/>
            <a:ext cx="463588" cy="52322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>
                <a:solidFill>
                  <a:schemeClr val="accent1"/>
                </a:solidFill>
              </a:rPr>
              <a:t>G</a:t>
            </a:r>
          </a:p>
        </p:txBody>
      </p:sp>
      <p:cxnSp>
        <p:nvCxnSpPr>
          <p:cNvPr id="771" name="Connecteur droit avec flèche 770">
            <a:extLst>
              <a:ext uri="{FF2B5EF4-FFF2-40B4-BE49-F238E27FC236}">
                <a16:creationId xmlns:a16="http://schemas.microsoft.com/office/drawing/2014/main" id="{D97020E5-AF11-4BD5-8DFF-4BEA7219F611}"/>
              </a:ext>
            </a:extLst>
          </p:cNvPr>
          <p:cNvCxnSpPr/>
          <p:nvPr/>
        </p:nvCxnSpPr>
        <p:spPr>
          <a:xfrm rot="16200000" flipV="1">
            <a:off x="4488980" y="4055269"/>
            <a:ext cx="2447925" cy="1587"/>
          </a:xfrm>
          <a:prstGeom prst="straightConnector1">
            <a:avLst/>
          </a:prstGeom>
          <a:ln w="57150">
            <a:solidFill>
              <a:schemeClr val="accent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2" name="Rectangle 771">
            <a:extLst>
              <a:ext uri="{FF2B5EF4-FFF2-40B4-BE49-F238E27FC236}">
                <a16:creationId xmlns:a16="http://schemas.microsoft.com/office/drawing/2014/main" id="{6C315BDC-9B52-4F41-B498-E5CAF9EC0B8C}"/>
              </a:ext>
            </a:extLst>
          </p:cNvPr>
          <p:cNvSpPr/>
          <p:nvPr/>
        </p:nvSpPr>
        <p:spPr>
          <a:xfrm>
            <a:off x="1899156" y="1124744"/>
            <a:ext cx="5359400" cy="57606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>
              <a:defRPr/>
            </a:pPr>
            <a:r>
              <a:rPr lang="fr-FR" sz="3600" dirty="0" err="1">
                <a:solidFill>
                  <a:srgbClr val="FF0000"/>
                </a:solidFill>
              </a:rPr>
              <a:t>Jnet</a:t>
            </a:r>
            <a:r>
              <a:rPr lang="fr-FR" sz="3600" dirty="0">
                <a:solidFill>
                  <a:srgbClr val="FF0000"/>
                </a:solidFill>
              </a:rPr>
              <a:t> = Flux net</a:t>
            </a:r>
            <a:endParaRPr lang="fr-FR" sz="3600" b="1" dirty="0">
              <a:solidFill>
                <a:srgbClr val="FF0000"/>
              </a:solidFill>
            </a:endParaRPr>
          </a:p>
        </p:txBody>
      </p:sp>
      <p:sp>
        <p:nvSpPr>
          <p:cNvPr id="773" name="ZoneTexte 772">
            <a:extLst>
              <a:ext uri="{FF2B5EF4-FFF2-40B4-BE49-F238E27FC236}">
                <a16:creationId xmlns:a16="http://schemas.microsoft.com/office/drawing/2014/main" id="{913B39F5-463D-429A-9C02-69BADE4F07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0694" y="3769876"/>
            <a:ext cx="423514" cy="52322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>
                <a:solidFill>
                  <a:srgbClr val="00B050"/>
                </a:solidFill>
              </a:rPr>
              <a:t>E</a:t>
            </a:r>
          </a:p>
        </p:txBody>
      </p:sp>
      <p:sp>
        <p:nvSpPr>
          <p:cNvPr id="765" name="Rectangle 764">
            <a:extLst>
              <a:ext uri="{FF2B5EF4-FFF2-40B4-BE49-F238E27FC236}">
                <a16:creationId xmlns:a16="http://schemas.microsoft.com/office/drawing/2014/main" id="{16D0BBFA-47BC-4EED-8351-BEF16FF0F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099" y="4576209"/>
            <a:ext cx="928688" cy="523220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8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LIC</a:t>
            </a:r>
          </a:p>
        </p:txBody>
      </p:sp>
      <p:sp>
        <p:nvSpPr>
          <p:cNvPr id="774" name="Rectangle 773">
            <a:extLst>
              <a:ext uri="{FF2B5EF4-FFF2-40B4-BE49-F238E27FC236}">
                <a16:creationId xmlns:a16="http://schemas.microsoft.com/office/drawing/2014/main" id="{A7992303-11BC-4924-96AE-0A69B0B16D09}"/>
              </a:ext>
            </a:extLst>
          </p:cNvPr>
          <p:cNvSpPr/>
          <p:nvPr/>
        </p:nvSpPr>
        <p:spPr>
          <a:xfrm>
            <a:off x="456099" y="2821769"/>
            <a:ext cx="928688" cy="523220"/>
          </a:xfrm>
          <a:prstGeom prst="rect">
            <a:avLst/>
          </a:prstGeom>
          <a:ln>
            <a:noFill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fr-FR" sz="28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LEC</a:t>
            </a:r>
          </a:p>
        </p:txBody>
      </p:sp>
      <p:sp useBgFill="1">
        <p:nvSpPr>
          <p:cNvPr id="776" name="ZoneTexte 775">
            <a:extLst>
              <a:ext uri="{FF2B5EF4-FFF2-40B4-BE49-F238E27FC236}">
                <a16:creationId xmlns:a16="http://schemas.microsoft.com/office/drawing/2014/main" id="{711FA424-F0AF-42BE-B93A-502DD0F1EA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6276" y="2208109"/>
            <a:ext cx="2165978" cy="584775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3200" dirty="0">
                <a:solidFill>
                  <a:srgbClr val="FF6600"/>
                </a:solidFill>
              </a:rPr>
              <a:t>Forte [Na</a:t>
            </a:r>
            <a:r>
              <a:rPr lang="fr-FR" sz="3200" baseline="30000" dirty="0">
                <a:solidFill>
                  <a:srgbClr val="FF6600"/>
                </a:solidFill>
              </a:rPr>
              <a:t>+</a:t>
            </a:r>
            <a:r>
              <a:rPr lang="fr-FR" sz="3200" dirty="0">
                <a:solidFill>
                  <a:srgbClr val="FF6600"/>
                </a:solidFill>
              </a:rPr>
              <a:t>]</a:t>
            </a:r>
          </a:p>
        </p:txBody>
      </p:sp>
      <p:sp>
        <p:nvSpPr>
          <p:cNvPr id="777" name="ZoneTexte 776">
            <a:extLst>
              <a:ext uri="{FF2B5EF4-FFF2-40B4-BE49-F238E27FC236}">
                <a16:creationId xmlns:a16="http://schemas.microsoft.com/office/drawing/2014/main" id="{E7266709-DA8F-4C92-9DB0-9400E699CD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8076" y="5309760"/>
            <a:ext cx="1915909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3200" dirty="0">
                <a:solidFill>
                  <a:srgbClr val="00B050"/>
                </a:solidFill>
              </a:rPr>
              <a:t>Forte [K</a:t>
            </a:r>
            <a:r>
              <a:rPr lang="fr-FR" sz="3200" baseline="30000" dirty="0">
                <a:solidFill>
                  <a:srgbClr val="00B050"/>
                </a:solidFill>
              </a:rPr>
              <a:t>+</a:t>
            </a:r>
            <a:r>
              <a:rPr lang="fr-FR" sz="3200" dirty="0">
                <a:solidFill>
                  <a:srgbClr val="00B050"/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4378356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7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5" grpId="0" animBg="1"/>
      <p:bldP spid="739" grpId="0" animBg="1"/>
      <p:bldP spid="741" grpId="0"/>
      <p:bldP spid="766" grpId="0" animBg="1"/>
      <p:bldP spid="767" grpId="0" animBg="1"/>
      <p:bldP spid="768" grpId="0" animBg="1"/>
      <p:bldP spid="770" grpId="0" animBg="1"/>
      <p:bldP spid="773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260"/>
          <p:cNvGrpSpPr>
            <a:grpSpLocks/>
          </p:cNvGrpSpPr>
          <p:nvPr/>
        </p:nvGrpSpPr>
        <p:grpSpPr bwMode="auto">
          <a:xfrm>
            <a:off x="428625" y="3693866"/>
            <a:ext cx="8531225" cy="865187"/>
            <a:chOff x="156" y="1789"/>
            <a:chExt cx="4088" cy="425"/>
          </a:xfrm>
        </p:grpSpPr>
        <p:grpSp>
          <p:nvGrpSpPr>
            <p:cNvPr id="3" name="Group 5261"/>
            <p:cNvGrpSpPr>
              <a:grpSpLocks noChangeAspect="1"/>
            </p:cNvGrpSpPr>
            <p:nvPr/>
          </p:nvGrpSpPr>
          <p:grpSpPr bwMode="auto">
            <a:xfrm>
              <a:off x="85" y="1805"/>
              <a:ext cx="1339" cy="414"/>
              <a:chOff x="3326" y="1190"/>
              <a:chExt cx="1047" cy="318"/>
            </a:xfrm>
          </p:grpSpPr>
          <p:grpSp>
            <p:nvGrpSpPr>
              <p:cNvPr id="4" name="Group 5262"/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92912" name="Oval 52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3" name="Oval 526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4" name="Freeform 526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5" name="Freeform 526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6" name="Freeform 526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7" name="Oval 52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" name="Group 5269"/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92906" name="Oval 52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7" name="Oval 52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8" name="Freeform 527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9" name="Freeform 527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0" name="Freeform 527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11" name="Oval 52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6" name="Group 5276"/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92900" name="Oval 52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1" name="Oval 527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2" name="Freeform 527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3" name="Freeform 528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4" name="Freeform 528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905" name="Oval 52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7" name="Group 5283"/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92894" name="Oval 52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5" name="Oval 528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6" name="Freeform 528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7" name="Freeform 528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8" name="Freeform 528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9" name="Oval 52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" name="Group 5290"/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92888" name="Oval 52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9" name="Oval 529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0" name="Freeform 529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1" name="Freeform 529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2" name="Freeform 529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93" name="Oval 52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" name="Group 5297"/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92882" name="Oval 52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3" name="Oval 529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4" name="Freeform 530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5" name="Freeform 530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6" name="Freeform 530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7" name="Oval 53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0" name="Group 5304"/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92876" name="Oval 53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7" name="Oval 530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8" name="Freeform 530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9" name="Freeform 530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0" name="Freeform 530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81" name="Oval 53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1" name="Group 5311"/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92870" name="Oval 53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1" name="Oval 531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2" name="Freeform 531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3" name="Freeform 531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4" name="Freeform 531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75" name="Oval 53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2" name="Group 5318"/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92864" name="Oval 53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5" name="Oval 532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6" name="Freeform 532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7" name="Freeform 532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8" name="Freeform 532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9" name="Oval 53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3" name="Group 5325"/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92858" name="Oval 53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9" name="Oval 532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0" name="Freeform 532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1" name="Freeform 532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2" name="Freeform 533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63" name="Oval 53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4" name="Group 5332"/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92852" name="Oval 533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3" name="Oval 533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4" name="Freeform 533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5" name="Freeform 533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6" name="Freeform 533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7" name="Oval 533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5" name="Group 5339"/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92846" name="Oval 534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7" name="Oval 534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8" name="Freeform 534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9" name="Freeform 534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0" name="Freeform 534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51" name="Oval 53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6" name="Group 5346"/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92840" name="Oval 534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1" name="Oval 534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2" name="Freeform 534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3" name="Freeform 535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4" name="Freeform 535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45" name="Oval 53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7" name="Group 5353"/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92834" name="Oval 53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5" name="Oval 535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6" name="Freeform 535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7" name="Freeform 535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8" name="Freeform 535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9" name="Oval 53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8" name="Group 5360"/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92828" name="Oval 53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9" name="Oval 536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0" name="Freeform 536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1" name="Freeform 536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2" name="Freeform 536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33" name="Oval 53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9" name="Group 5367"/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92822" name="Oval 53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3" name="Oval 536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4" name="Freeform 537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5" name="Freeform 537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6" name="Freeform 537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7" name="Oval 53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0" name="Group 5374"/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92816" name="Oval 53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7" name="Oval 537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8" name="Freeform 537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9" name="Freeform 537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0" name="Freeform 537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21" name="Oval 53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1" name="Group 5381"/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92810" name="Oval 53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1" name="Oval 538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2" name="Freeform 538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3" name="Freeform 538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4" name="Freeform 538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15" name="Oval 538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2" name="Group 5388"/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92804" name="Oval 53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5" name="Oval 539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6" name="Freeform 539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7" name="Freeform 539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8" name="Freeform 539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9" name="Oval 539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3" name="Group 5395"/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92798" name="Oval 53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9" name="Oval 539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0" name="Freeform 539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1" name="Freeform 539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2" name="Freeform 540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803" name="Oval 540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4" name="Group 5402"/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92792" name="Oval 54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3" name="Oval 540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4" name="Freeform 540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5" name="Freeform 540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6" name="Freeform 540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7" name="Oval 540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5" name="Group 5409"/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92786" name="Oval 54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7" name="Oval 541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8" name="Freeform 541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9" name="Freeform 541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0" name="Freeform 541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91" name="Oval 541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6" name="Group 5416"/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92780" name="Oval 54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1" name="Oval 54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2" name="Freeform 541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3" name="Freeform 542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4" name="Freeform 542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85" name="Oval 542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7" name="Group 5423"/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92774" name="Oval 54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5" name="Oval 54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6" name="Freeform 542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7" name="Freeform 542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8" name="Freeform 542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9" name="Oval 542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8" name="Group 5430"/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92768" name="Oval 54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9" name="Oval 543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0" name="Freeform 543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1" name="Freeform 543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2" name="Freeform 543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73" name="Oval 543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9" name="Group 5437"/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92762" name="Oval 543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3" name="Oval 543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4" name="Freeform 544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5" name="Freeform 544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6" name="Freeform 544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7" name="Oval 544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0" name="Group 5444"/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92756" name="Oval 54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7" name="Oval 54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8" name="Freeform 544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9" name="Freeform 544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0" name="Freeform 544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61" name="Oval 545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1" name="Group 5451"/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92750" name="Oval 54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1" name="Oval 54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2" name="Freeform 545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3" name="Freeform 545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4" name="Freeform 545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55" name="Oval 545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32" name="Group 5458"/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92744" name="Oval 54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5" name="Oval 54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6" name="Freeform 546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7" name="Freeform 546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8" name="Freeform 546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9" name="Oval 546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33" name="Group 5465"/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92738" name="Oval 54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9" name="Oval 54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0" name="Freeform 546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1" name="Freeform 546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2" name="Freeform 547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43" name="Oval 54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34" name="Group 5472"/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92732" name="Oval 54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3" name="Oval 54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4" name="Freeform 547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5" name="Freeform 547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6" name="Freeform 547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7" name="Oval 547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0" name="Group 5479"/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92726" name="Oval 54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27" name="Oval 54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28" name="Freeform 548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29" name="Freeform 548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0" name="Freeform 548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731" name="Oval 548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841" name="Group 5486"/>
            <p:cNvGrpSpPr>
              <a:grpSpLocks noChangeAspect="1"/>
            </p:cNvGrpSpPr>
            <p:nvPr/>
          </p:nvGrpSpPr>
          <p:grpSpPr bwMode="auto">
            <a:xfrm>
              <a:off x="1448" y="1799"/>
              <a:ext cx="1339" cy="414"/>
              <a:chOff x="3326" y="1190"/>
              <a:chExt cx="1047" cy="318"/>
            </a:xfrm>
          </p:grpSpPr>
          <p:grpSp>
            <p:nvGrpSpPr>
              <p:cNvPr id="842" name="Group 5487"/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92688" name="Oval 54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9" name="Oval 54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0" name="Freeform 549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1" name="Freeform 549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2" name="Freeform 549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93" name="Oval 54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3" name="Group 5494"/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92682" name="Oval 549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3" name="Oval 54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4" name="Freeform 549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5" name="Freeform 549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6" name="Freeform 549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7" name="Oval 550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4" name="Group 5501"/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92676" name="Oval 55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7" name="Oval 55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8" name="Freeform 550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9" name="Freeform 550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0" name="Freeform 550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81" name="Oval 55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5" name="Group 5508"/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92670" name="Oval 55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1" name="Oval 55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2" name="Freeform 551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3" name="Freeform 551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4" name="Freeform 551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75" name="Oval 55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6" name="Group 5515"/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92664" name="Oval 55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5" name="Oval 55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6" name="Freeform 551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7" name="Freeform 551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8" name="Freeform 552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9" name="Oval 55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7" name="Group 5522"/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92658" name="Oval 552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9" name="Oval 55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0" name="Freeform 552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1" name="Freeform 552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2" name="Freeform 552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63" name="Oval 55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8" name="Group 5529"/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92652" name="Oval 553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3" name="Oval 55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4" name="Freeform 553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5" name="Freeform 553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6" name="Freeform 553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7" name="Oval 55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49" name="Group 5536"/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92646" name="Oval 553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7" name="Oval 553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8" name="Freeform 553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9" name="Freeform 554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0" name="Freeform 554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51" name="Oval 55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0" name="Group 5543"/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92640" name="Oval 554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1" name="Oval 55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2" name="Freeform 554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3" name="Freeform 554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4" name="Freeform 554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45" name="Oval 55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1" name="Group 5550"/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92634" name="Oval 555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5" name="Oval 55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6" name="Freeform 555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7" name="Freeform 555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8" name="Freeform 555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9" name="Oval 555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2" name="Group 5557"/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92628" name="Oval 55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9" name="Oval 55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0" name="Freeform 556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1" name="Freeform 556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2" name="Freeform 556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33" name="Oval 55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3" name="Group 5564"/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92622" name="Oval 556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3" name="Oval 55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4" name="Freeform 556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5" name="Freeform 556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6" name="Freeform 556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7" name="Oval 55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4" name="Group 5571"/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92616" name="Oval 557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7" name="Oval 55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8" name="Freeform 557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9" name="Freeform 557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0" name="Freeform 557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21" name="Oval 55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5" name="Group 5578"/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92610" name="Oval 557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1" name="Oval 55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2" name="Freeform 558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3" name="Freeform 558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4" name="Freeform 558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15" name="Oval 55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6" name="Group 5585"/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92604" name="Oval 558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5" name="Oval 558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6" name="Freeform 558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7" name="Freeform 558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8" name="Freeform 559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9" name="Oval 55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7" name="Group 5592"/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92598" name="Oval 55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9" name="Oval 559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0" name="Freeform 559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1" name="Freeform 559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2" name="Freeform 559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603" name="Oval 55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8" name="Group 5599"/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92592" name="Oval 560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3" name="Oval 560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4" name="Freeform 560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5" name="Freeform 560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6" name="Freeform 560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7" name="Oval 56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59" name="Group 5606"/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92586" name="Oval 56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7" name="Oval 560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8" name="Freeform 560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9" name="Freeform 561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0" name="Freeform 561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91" name="Oval 56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0" name="Group 5613"/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92580" name="Oval 56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1" name="Oval 561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2" name="Freeform 561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3" name="Freeform 561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4" name="Freeform 561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85" name="Oval 56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1" name="Group 5620"/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92574" name="Oval 56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5" name="Oval 562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6" name="Freeform 562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7" name="Freeform 562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8" name="Freeform 562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9" name="Oval 56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2" name="Group 5627"/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92568" name="Oval 56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9" name="Oval 562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0" name="Freeform 563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1" name="Freeform 563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2" name="Freeform 563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73" name="Oval 563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3" name="Group 5634"/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92562" name="Oval 56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3" name="Oval 563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4" name="Freeform 563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5" name="Freeform 563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6" name="Freeform 563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7" name="Oval 564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64" name="Group 5641"/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92556" name="Oval 56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7" name="Oval 564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8" name="Freeform 564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9" name="Freeform 564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0" name="Freeform 564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61" name="Oval 564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3" name="Group 5648"/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92550" name="Oval 56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1" name="Oval 565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2" name="Freeform 565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3" name="Freeform 565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4" name="Freeform 565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55" name="Oval 56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4" name="Group 5655"/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92544" name="Oval 565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5" name="Oval 565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6" name="Freeform 565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7" name="Freeform 565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8" name="Freeform 566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9" name="Oval 56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5" name="Group 5662"/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92538" name="Oval 56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9" name="Oval 566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0" name="Freeform 566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1" name="Freeform 566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2" name="Freeform 566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43" name="Oval 56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6" name="Group 5669"/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92532" name="Oval 56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3" name="Oval 56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4" name="Freeform 567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5" name="Freeform 567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6" name="Freeform 567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7" name="Oval 56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7" name="Group 5676"/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92526" name="Oval 56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7" name="Oval 567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8" name="Freeform 567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9" name="Freeform 568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0" name="Freeform 568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31" name="Oval 56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8" name="Group 5683"/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92520" name="Oval 56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1" name="Oval 568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2" name="Freeform 568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3" name="Freeform 568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4" name="Freeform 568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25" name="Oval 56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79" name="Group 5690"/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92514" name="Oval 56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5" name="Oval 569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6" name="Freeform 569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7" name="Freeform 569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8" name="Freeform 569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9" name="Oval 56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0" name="Group 5697"/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92508" name="Oval 56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9" name="Oval 569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0" name="Freeform 570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1" name="Freeform 570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2" name="Freeform 570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13" name="Oval 57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1" name="Group 5704"/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92502" name="Oval 57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3" name="Oval 570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4" name="Freeform 570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5" name="Freeform 570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6" name="Freeform 570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507" name="Oval 57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882" name="Group 5711"/>
            <p:cNvGrpSpPr>
              <a:grpSpLocks noChangeAspect="1"/>
            </p:cNvGrpSpPr>
            <p:nvPr/>
          </p:nvGrpSpPr>
          <p:grpSpPr bwMode="auto">
            <a:xfrm>
              <a:off x="2812" y="1793"/>
              <a:ext cx="1339" cy="414"/>
              <a:chOff x="3326" y="1190"/>
              <a:chExt cx="1047" cy="318"/>
            </a:xfrm>
          </p:grpSpPr>
          <p:grpSp>
            <p:nvGrpSpPr>
              <p:cNvPr id="883" name="Group 5712"/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92464" name="Oval 571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5" name="Oval 57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6" name="Freeform 571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7" name="Freeform 571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8" name="Freeform 571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9" name="Oval 57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4" name="Group 5719"/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92458" name="Oval 572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9" name="Oval 57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0" name="Freeform 572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1" name="Freeform 572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2" name="Freeform 572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63" name="Oval 57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5" name="Group 5726"/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92452" name="Oval 572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3" name="Oval 57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4" name="Freeform 572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5" name="Freeform 573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6" name="Freeform 573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7" name="Oval 573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6" name="Group 5733"/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92446" name="Oval 573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7" name="Oval 57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8" name="Freeform 573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9" name="Freeform 573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0" name="Freeform 573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51" name="Oval 573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7" name="Group 5740"/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92440" name="Oval 574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1" name="Oval 57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2" name="Freeform 574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3" name="Freeform 574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4" name="Freeform 574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45" name="Oval 57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8" name="Group 5747"/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92434" name="Oval 574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5" name="Oval 57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6" name="Freeform 575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7" name="Freeform 575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8" name="Freeform 575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9" name="Oval 57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89" name="Group 5754"/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92428" name="Oval 5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9" name="Oval 575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0" name="Freeform 575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1" name="Freeform 575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2" name="Freeform 575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33" name="Oval 57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0" name="Group 5761"/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92422" name="Oval 576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3" name="Oval 57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4" name="Freeform 576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5" name="Freeform 576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6" name="Freeform 576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7" name="Oval 57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1" name="Group 5768"/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92416" name="Oval 576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7" name="Oval 57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8" name="Freeform 577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9" name="Freeform 577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0" name="Freeform 577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21" name="Oval 57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2" name="Group 5775"/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92410" name="Oval 577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1" name="Oval 57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2" name="Freeform 577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3" name="Freeform 577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4" name="Freeform 578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15" name="Oval 57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3" name="Group 5782"/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92404" name="Oval 578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5" name="Oval 57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6" name="Freeform 578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7" name="Freeform 578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8" name="Freeform 578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9" name="Oval 57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4" name="Group 5789"/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92398" name="Oval 579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9" name="Oval 57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0" name="Freeform 579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1" name="Freeform 579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2" name="Freeform 579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403" name="Oval 579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5" name="Group 5796"/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92392" name="Oval 579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3" name="Oval 57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4" name="Freeform 579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5" name="Freeform 580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6" name="Freeform 580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7" name="Oval 58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6" name="Group 5803"/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92386" name="Oval 580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7" name="Oval 58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8" name="Freeform 580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9" name="Freeform 580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0" name="Freeform 580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91" name="Oval 58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7" name="Group 5810"/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92380" name="Oval 581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1" name="Oval 58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2" name="Freeform 581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3" name="Freeform 581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4" name="Freeform 581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85" name="Oval 58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8" name="Group 5817"/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92374" name="Oval 58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5" name="Oval 58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6" name="Freeform 582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7" name="Freeform 582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8" name="Freeform 582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9" name="Oval 582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99" name="Group 5824"/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92368" name="Oval 58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9" name="Oval 58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0" name="Freeform 582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1" name="Freeform 582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2" name="Freeform 582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73" name="Oval 583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0" name="Group 5831"/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92362" name="Oval 583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3" name="Oval 583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4" name="Freeform 583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5" name="Freeform 583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6" name="Freeform 583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7" name="Oval 583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1" name="Group 5838"/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92356" name="Oval 583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7" name="Oval 584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8" name="Freeform 584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9" name="Freeform 584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0" name="Freeform 584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61" name="Oval 584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2" name="Group 5845"/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92350" name="Oval 58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1" name="Oval 584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2" name="Freeform 584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3" name="Freeform 584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4" name="Freeform 585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55" name="Oval 585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3" name="Group 5852"/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92344" name="Oval 58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5" name="Oval 58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6" name="Freeform 585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7" name="Freeform 585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8" name="Freeform 585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9" name="Oval 58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4" name="Group 5859"/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92338" name="Oval 58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9" name="Oval 58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0" name="Freeform 586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1" name="Freeform 586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2" name="Freeform 586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43" name="Oval 586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5" name="Group 5866"/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92332" name="Oval 58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3" name="Oval 58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4" name="Freeform 586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5" name="Freeform 587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6" name="Freeform 587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7" name="Oval 587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6" name="Group 5873"/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92326" name="Oval 58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7" name="Oval 58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8" name="Freeform 587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9" name="Freeform 587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0" name="Freeform 587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31" name="Oval 587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7" name="Group 5880"/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92320" name="Oval 58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1" name="Oval 58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2" name="Freeform 588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3" name="Freeform 588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4" name="Freeform 588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25" name="Oval 588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8" name="Group 5887"/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92314" name="Oval 58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5" name="Oval 58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6" name="Freeform 589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7" name="Freeform 589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8" name="Freeform 589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9" name="Oval 58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09" name="Group 5894"/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92308" name="Oval 589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9" name="Oval 58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0" name="Freeform 589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1" name="Freeform 589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2" name="Freeform 589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13" name="Oval 590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0" name="Group 5901"/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92302" name="Oval 59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3" name="Oval 59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4" name="Freeform 590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5" name="Freeform 590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6" name="Freeform 590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7" name="Oval 59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1" name="Group 5908"/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92296" name="Oval 59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7" name="Oval 59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8" name="Freeform 591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9" name="Freeform 591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0" name="Freeform 591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301" name="Oval 59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2" name="Group 5915"/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92290" name="Oval 59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1" name="Oval 59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2" name="Freeform 591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3" name="Freeform 591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4" name="Freeform 592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95" name="Oval 59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3" name="Group 5922"/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92284" name="Oval 592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5" name="Oval 59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6" name="Freeform 592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7" name="Freeform 592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8" name="Freeform 592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9" name="Oval 59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16" name="Group 5929"/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92278" name="Oval 593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79" name="Oval 59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0" name="Freeform 593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1" name="Freeform 593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2" name="Freeform 593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283" name="Oval 59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</p:grpSp>
      <p:sp>
        <p:nvSpPr>
          <p:cNvPr id="835" name="Titre 3"/>
          <p:cNvSpPr>
            <a:spLocks noGrp="1"/>
          </p:cNvSpPr>
          <p:nvPr>
            <p:ph type="title"/>
          </p:nvPr>
        </p:nvSpPr>
        <p:spPr>
          <a:xfrm>
            <a:off x="0" y="279676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graphicFrame>
        <p:nvGraphicFramePr>
          <p:cNvPr id="775" name="Espace réservé du contenu 7">
            <a:extLst>
              <a:ext uri="{FF2B5EF4-FFF2-40B4-BE49-F238E27FC236}">
                <a16:creationId xmlns:a16="http://schemas.microsoft.com/office/drawing/2014/main" id="{D698D89F-7D4D-4F69-9749-0624CB6A5E59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2214546" y="285728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2" name="Espace réservé du numéro de diapositive 31">
            <a:extLst>
              <a:ext uri="{FF2B5EF4-FFF2-40B4-BE49-F238E27FC236}">
                <a16:creationId xmlns:a16="http://schemas.microsoft.com/office/drawing/2014/main" id="{BA29AC6D-A8F9-948D-1959-67A376EC25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63</a:t>
            </a:fld>
            <a:endParaRPr lang="fr-FR"/>
          </a:p>
        </p:txBody>
      </p:sp>
      <p:grpSp>
        <p:nvGrpSpPr>
          <p:cNvPr id="918" name="Groupe 892"/>
          <p:cNvGrpSpPr>
            <a:grpSpLocks/>
          </p:cNvGrpSpPr>
          <p:nvPr/>
        </p:nvGrpSpPr>
        <p:grpSpPr bwMode="auto">
          <a:xfrm>
            <a:off x="2721918" y="3433678"/>
            <a:ext cx="763428" cy="1557465"/>
            <a:chOff x="3936993" y="3714752"/>
            <a:chExt cx="1270013" cy="1190625"/>
          </a:xfrm>
        </p:grpSpPr>
        <p:sp>
          <p:nvSpPr>
            <p:cNvPr id="92216" name="Oval 2359"/>
            <p:cNvSpPr>
              <a:spLocks noChangeArrowheads="1"/>
            </p:cNvSpPr>
            <p:nvPr/>
          </p:nvSpPr>
          <p:spPr bwMode="auto">
            <a:xfrm>
              <a:off x="3936993" y="3776779"/>
              <a:ext cx="457205" cy="1128598"/>
            </a:xfrm>
            <a:prstGeom prst="ellipse">
              <a:avLst/>
            </a:prstGeom>
            <a:solidFill>
              <a:srgbClr val="FFA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17" name="Freeform 2360"/>
            <p:cNvSpPr>
              <a:spLocks/>
            </p:cNvSpPr>
            <p:nvPr/>
          </p:nvSpPr>
          <p:spPr bwMode="auto">
            <a:xfrm>
              <a:off x="4020664" y="3829730"/>
              <a:ext cx="367557" cy="1069596"/>
            </a:xfrm>
            <a:custGeom>
              <a:avLst/>
              <a:gdLst>
                <a:gd name="T0" fmla="*/ 2147483647 w 52"/>
                <a:gd name="T1" fmla="*/ 0 h 299"/>
                <a:gd name="T2" fmla="*/ 2147483647 w 52"/>
                <a:gd name="T3" fmla="*/ 2147483647 h 299"/>
                <a:gd name="T4" fmla="*/ 2147483647 w 52"/>
                <a:gd name="T5" fmla="*/ 2147483647 h 299"/>
                <a:gd name="T6" fmla="*/ 0 w 52"/>
                <a:gd name="T7" fmla="*/ 2147483647 h 299"/>
                <a:gd name="T8" fmla="*/ 2147483647 w 52"/>
                <a:gd name="T9" fmla="*/ 2147483647 h 299"/>
                <a:gd name="T10" fmla="*/ 2147483647 w 52"/>
                <a:gd name="T11" fmla="*/ 2147483647 h 299"/>
                <a:gd name="T12" fmla="*/ 2147483647 w 52"/>
                <a:gd name="T13" fmla="*/ 0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299"/>
                <a:gd name="T23" fmla="*/ 52 w 52"/>
                <a:gd name="T24" fmla="*/ 299 h 2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299">
                  <a:moveTo>
                    <a:pt x="34" y="0"/>
                  </a:moveTo>
                  <a:cubicBezTo>
                    <a:pt x="39" y="28"/>
                    <a:pt x="42" y="66"/>
                    <a:pt x="42" y="108"/>
                  </a:cubicBezTo>
                  <a:cubicBezTo>
                    <a:pt x="42" y="194"/>
                    <a:pt x="29" y="264"/>
                    <a:pt x="12" y="264"/>
                  </a:cubicBezTo>
                  <a:cubicBezTo>
                    <a:pt x="8" y="264"/>
                    <a:pt x="4" y="259"/>
                    <a:pt x="0" y="251"/>
                  </a:cubicBezTo>
                  <a:cubicBezTo>
                    <a:pt x="6" y="281"/>
                    <a:pt x="14" y="299"/>
                    <a:pt x="22" y="299"/>
                  </a:cubicBezTo>
                  <a:cubicBezTo>
                    <a:pt x="39" y="299"/>
                    <a:pt x="52" y="229"/>
                    <a:pt x="52" y="143"/>
                  </a:cubicBezTo>
                  <a:cubicBezTo>
                    <a:pt x="52" y="79"/>
                    <a:pt x="44" y="23"/>
                    <a:pt x="34" y="0"/>
                  </a:cubicBezTo>
                  <a:close/>
                </a:path>
              </a:pathLst>
            </a:custGeom>
            <a:solidFill>
              <a:srgbClr val="FFA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18" name="Freeform 2361"/>
            <p:cNvSpPr>
              <a:spLocks/>
            </p:cNvSpPr>
            <p:nvPr/>
          </p:nvSpPr>
          <p:spPr bwMode="auto">
            <a:xfrm>
              <a:off x="4077441" y="3800985"/>
              <a:ext cx="361580" cy="1104392"/>
            </a:xfrm>
            <a:custGeom>
              <a:avLst/>
              <a:gdLst>
                <a:gd name="T0" fmla="*/ 2147483647 w 51"/>
                <a:gd name="T1" fmla="*/ 0 h 309"/>
                <a:gd name="T2" fmla="*/ 2147483647 w 51"/>
                <a:gd name="T3" fmla="*/ 2147483647 h 309"/>
                <a:gd name="T4" fmla="*/ 2147483647 w 51"/>
                <a:gd name="T5" fmla="*/ 2147483647 h 309"/>
                <a:gd name="T6" fmla="*/ 0 w 51"/>
                <a:gd name="T7" fmla="*/ 2147483647 h 309"/>
                <a:gd name="T8" fmla="*/ 2147483647 w 51"/>
                <a:gd name="T9" fmla="*/ 2147483647 h 309"/>
                <a:gd name="T10" fmla="*/ 2147483647 w 51"/>
                <a:gd name="T11" fmla="*/ 2147483647 h 309"/>
                <a:gd name="T12" fmla="*/ 2147483647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19" name="Freeform 2362"/>
            <p:cNvSpPr>
              <a:spLocks/>
            </p:cNvSpPr>
            <p:nvPr/>
          </p:nvSpPr>
          <p:spPr bwMode="auto">
            <a:xfrm>
              <a:off x="3972852" y="3787370"/>
              <a:ext cx="274920" cy="1007568"/>
            </a:xfrm>
            <a:custGeom>
              <a:avLst/>
              <a:gdLst>
                <a:gd name="T0" fmla="*/ 2147483647 w 39"/>
                <a:gd name="T1" fmla="*/ 2147483647 h 282"/>
                <a:gd name="T2" fmla="*/ 2147483647 w 39"/>
                <a:gd name="T3" fmla="*/ 2147483647 h 282"/>
                <a:gd name="T4" fmla="*/ 2147483647 w 39"/>
                <a:gd name="T5" fmla="*/ 2147483647 h 282"/>
                <a:gd name="T6" fmla="*/ 2147483647 w 39"/>
                <a:gd name="T7" fmla="*/ 2147483647 h 282"/>
                <a:gd name="T8" fmla="*/ 2147483647 w 39"/>
                <a:gd name="T9" fmla="*/ 0 h 282"/>
                <a:gd name="T10" fmla="*/ 0 w 39"/>
                <a:gd name="T11" fmla="*/ 2147483647 h 282"/>
                <a:gd name="T12" fmla="*/ 2147483647 w 39"/>
                <a:gd name="T13" fmla="*/ 2147483647 h 282"/>
                <a:gd name="T14" fmla="*/ 2147483647 w 39"/>
                <a:gd name="T15" fmla="*/ 2147483647 h 2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282"/>
                <a:gd name="T26" fmla="*/ 39 w 39"/>
                <a:gd name="T27" fmla="*/ 282 h 2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282">
                  <a:moveTo>
                    <a:pt x="9" y="259"/>
                  </a:moveTo>
                  <a:cubicBezTo>
                    <a:pt x="4" y="231"/>
                    <a:pt x="7" y="194"/>
                    <a:pt x="7" y="154"/>
                  </a:cubicBezTo>
                  <a:cubicBezTo>
                    <a:pt x="7" y="74"/>
                    <a:pt x="17" y="2"/>
                    <a:pt x="35" y="2"/>
                  </a:cubicBezTo>
                  <a:cubicBezTo>
                    <a:pt x="36" y="2"/>
                    <a:pt x="39" y="5"/>
                    <a:pt x="39" y="6"/>
                  </a:cubicBezTo>
                  <a:cubicBezTo>
                    <a:pt x="37" y="2"/>
                    <a:pt x="34" y="0"/>
                    <a:pt x="31" y="0"/>
                  </a:cubicBezTo>
                  <a:cubicBezTo>
                    <a:pt x="13" y="0"/>
                    <a:pt x="0" y="69"/>
                    <a:pt x="0" y="149"/>
                  </a:cubicBezTo>
                  <a:cubicBezTo>
                    <a:pt x="0" y="194"/>
                    <a:pt x="3" y="234"/>
                    <a:pt x="8" y="262"/>
                  </a:cubicBezTo>
                  <a:cubicBezTo>
                    <a:pt x="13" y="282"/>
                    <a:pt x="12" y="277"/>
                    <a:pt x="9" y="2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0" name="Freeform 2363"/>
            <p:cNvSpPr>
              <a:spLocks/>
            </p:cNvSpPr>
            <p:nvPr/>
          </p:nvSpPr>
          <p:spPr bwMode="auto">
            <a:xfrm>
              <a:off x="4128242" y="3714752"/>
              <a:ext cx="1078764" cy="1190625"/>
            </a:xfrm>
            <a:custGeom>
              <a:avLst/>
              <a:gdLst>
                <a:gd name="T0" fmla="*/ 2147483647 w 153"/>
                <a:gd name="T1" fmla="*/ 2147483647 h 333"/>
                <a:gd name="T2" fmla="*/ 0 w 153"/>
                <a:gd name="T3" fmla="*/ 2147483647 h 333"/>
                <a:gd name="T4" fmla="*/ 2147483647 w 153"/>
                <a:gd name="T5" fmla="*/ 2147483647 h 333"/>
                <a:gd name="T6" fmla="*/ 2147483647 w 153"/>
                <a:gd name="T7" fmla="*/ 2147483647 h 333"/>
                <a:gd name="T8" fmla="*/ 2147483647 w 153"/>
                <a:gd name="T9" fmla="*/ 2147483647 h 333"/>
                <a:gd name="T10" fmla="*/ 2147483647 w 153"/>
                <a:gd name="T11" fmla="*/ 2147483647 h 333"/>
                <a:gd name="T12" fmla="*/ 2147483647 w 153"/>
                <a:gd name="T13" fmla="*/ 2147483647 h 333"/>
                <a:gd name="T14" fmla="*/ 2147483647 w 153"/>
                <a:gd name="T15" fmla="*/ 2147483647 h 333"/>
                <a:gd name="T16" fmla="*/ 2147483647 w 153"/>
                <a:gd name="T17" fmla="*/ 2147483647 h 333"/>
                <a:gd name="T18" fmla="*/ 2147483647 w 153"/>
                <a:gd name="T19" fmla="*/ 2147483647 h 333"/>
                <a:gd name="T20" fmla="*/ 2147483647 w 153"/>
                <a:gd name="T21" fmla="*/ 2147483647 h 333"/>
                <a:gd name="T22" fmla="*/ 2147483647 w 153"/>
                <a:gd name="T23" fmla="*/ 2147483647 h 333"/>
                <a:gd name="T24" fmla="*/ 2147483647 w 153"/>
                <a:gd name="T25" fmla="*/ 2147483647 h 333"/>
                <a:gd name="T26" fmla="*/ 2147483647 w 153"/>
                <a:gd name="T27" fmla="*/ 2147483647 h 333"/>
                <a:gd name="T28" fmla="*/ 2147483647 w 153"/>
                <a:gd name="T29" fmla="*/ 2147483647 h 333"/>
                <a:gd name="T30" fmla="*/ 2147483647 w 153"/>
                <a:gd name="T31" fmla="*/ 2147483647 h 333"/>
                <a:gd name="T32" fmla="*/ 2147483647 w 153"/>
                <a:gd name="T33" fmla="*/ 2147483647 h 333"/>
                <a:gd name="T34" fmla="*/ 2147483647 w 153"/>
                <a:gd name="T35" fmla="*/ 2147483647 h 333"/>
                <a:gd name="T36" fmla="*/ 2147483647 w 153"/>
                <a:gd name="T37" fmla="*/ 2147483647 h 333"/>
                <a:gd name="T38" fmla="*/ 2147483647 w 153"/>
                <a:gd name="T39" fmla="*/ 2147483647 h 333"/>
                <a:gd name="T40" fmla="*/ 2147483647 w 153"/>
                <a:gd name="T41" fmla="*/ 2147483647 h 333"/>
                <a:gd name="T42" fmla="*/ 2147483647 w 153"/>
                <a:gd name="T43" fmla="*/ 2147483647 h 333"/>
                <a:gd name="T44" fmla="*/ 2147483647 w 153"/>
                <a:gd name="T45" fmla="*/ 2147483647 h 333"/>
                <a:gd name="T46" fmla="*/ 2147483647 w 153"/>
                <a:gd name="T47" fmla="*/ 2147483647 h 333"/>
                <a:gd name="T48" fmla="*/ 2147483647 w 153"/>
                <a:gd name="T49" fmla="*/ 2147483647 h 333"/>
                <a:gd name="T50" fmla="*/ 2147483647 w 153"/>
                <a:gd name="T51" fmla="*/ 2147483647 h 333"/>
                <a:gd name="T52" fmla="*/ 2147483647 w 153"/>
                <a:gd name="T53" fmla="*/ 2147483647 h 333"/>
                <a:gd name="T54" fmla="*/ 2147483647 w 153"/>
                <a:gd name="T55" fmla="*/ 2147483647 h 333"/>
                <a:gd name="T56" fmla="*/ 2147483647 w 153"/>
                <a:gd name="T57" fmla="*/ 2147483647 h 333"/>
                <a:gd name="T58" fmla="*/ 2147483647 w 153"/>
                <a:gd name="T59" fmla="*/ 2147483647 h 333"/>
                <a:gd name="T60" fmla="*/ 2147483647 w 153"/>
                <a:gd name="T61" fmla="*/ 2147483647 h 333"/>
                <a:gd name="T62" fmla="*/ 2147483647 w 153"/>
                <a:gd name="T63" fmla="*/ 2147483647 h 333"/>
                <a:gd name="T64" fmla="*/ 2147483647 w 153"/>
                <a:gd name="T65" fmla="*/ 2147483647 h 333"/>
                <a:gd name="T66" fmla="*/ 2147483647 w 153"/>
                <a:gd name="T67" fmla="*/ 2147483647 h 3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3"/>
                <a:gd name="T103" fmla="*/ 0 h 333"/>
                <a:gd name="T104" fmla="*/ 153 w 153"/>
                <a:gd name="T105" fmla="*/ 333 h 3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3" h="333">
                  <a:moveTo>
                    <a:pt x="135" y="33"/>
                  </a:move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  <a:cubicBezTo>
                    <a:pt x="3" y="18"/>
                    <a:pt x="5" y="17"/>
                    <a:pt x="8" y="17"/>
                  </a:cubicBezTo>
                  <a:cubicBezTo>
                    <a:pt x="28" y="17"/>
                    <a:pt x="44" y="88"/>
                    <a:pt x="44" y="175"/>
                  </a:cubicBezTo>
                  <a:cubicBezTo>
                    <a:pt x="44" y="256"/>
                    <a:pt x="30" y="323"/>
                    <a:pt x="13" y="332"/>
                  </a:cubicBezTo>
                  <a:cubicBezTo>
                    <a:pt x="13" y="333"/>
                    <a:pt x="13" y="333"/>
                    <a:pt x="13" y="333"/>
                  </a:cubicBezTo>
                  <a:cubicBezTo>
                    <a:pt x="23" y="327"/>
                    <a:pt x="37" y="324"/>
                    <a:pt x="53" y="324"/>
                  </a:cubicBezTo>
                  <a:cubicBezTo>
                    <a:pt x="69" y="324"/>
                    <a:pt x="83" y="328"/>
                    <a:pt x="94" y="333"/>
                  </a:cubicBezTo>
                  <a:cubicBezTo>
                    <a:pt x="94" y="333"/>
                    <a:pt x="94" y="333"/>
                    <a:pt x="94" y="333"/>
                  </a:cubicBezTo>
                  <a:cubicBezTo>
                    <a:pt x="93" y="333"/>
                    <a:pt x="93" y="332"/>
                    <a:pt x="92" y="332"/>
                  </a:cubicBezTo>
                  <a:cubicBezTo>
                    <a:pt x="92" y="332"/>
                    <a:pt x="92" y="332"/>
                    <a:pt x="92" y="332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0" y="330"/>
                    <a:pt x="89" y="330"/>
                    <a:pt x="89" y="329"/>
                  </a:cubicBezTo>
                  <a:cubicBezTo>
                    <a:pt x="89" y="329"/>
                    <a:pt x="89" y="329"/>
                    <a:pt x="89" y="329"/>
                  </a:cubicBezTo>
                  <a:cubicBezTo>
                    <a:pt x="88" y="329"/>
                    <a:pt x="88" y="328"/>
                    <a:pt x="87" y="327"/>
                  </a:cubicBezTo>
                  <a:cubicBezTo>
                    <a:pt x="87" y="327"/>
                    <a:pt x="87" y="327"/>
                    <a:pt x="87" y="327"/>
                  </a:cubicBezTo>
                  <a:cubicBezTo>
                    <a:pt x="87" y="327"/>
                    <a:pt x="86" y="326"/>
                    <a:pt x="86" y="325"/>
                  </a:cubicBezTo>
                  <a:cubicBezTo>
                    <a:pt x="86" y="325"/>
                    <a:pt x="86" y="325"/>
                    <a:pt x="86" y="325"/>
                  </a:cubicBezTo>
                  <a:cubicBezTo>
                    <a:pt x="85" y="324"/>
                    <a:pt x="85" y="324"/>
                    <a:pt x="84" y="323"/>
                  </a:cubicBezTo>
                  <a:cubicBezTo>
                    <a:pt x="84" y="323"/>
                    <a:pt x="84" y="323"/>
                    <a:pt x="84" y="323"/>
                  </a:cubicBezTo>
                  <a:cubicBezTo>
                    <a:pt x="84" y="322"/>
                    <a:pt x="83" y="321"/>
                    <a:pt x="83" y="320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82" y="319"/>
                    <a:pt x="82" y="318"/>
                    <a:pt x="81" y="317"/>
                  </a:cubicBezTo>
                  <a:cubicBezTo>
                    <a:pt x="81" y="317"/>
                    <a:pt x="81" y="317"/>
                    <a:pt x="81" y="317"/>
                  </a:cubicBezTo>
                  <a:cubicBezTo>
                    <a:pt x="81" y="316"/>
                    <a:pt x="80" y="315"/>
                    <a:pt x="80" y="313"/>
                  </a:cubicBezTo>
                  <a:cubicBezTo>
                    <a:pt x="80" y="313"/>
                    <a:pt x="80" y="313"/>
                    <a:pt x="80" y="313"/>
                  </a:cubicBezTo>
                  <a:cubicBezTo>
                    <a:pt x="77" y="305"/>
                    <a:pt x="81" y="295"/>
                    <a:pt x="79" y="282"/>
                  </a:cubicBezTo>
                  <a:cubicBezTo>
                    <a:pt x="79" y="282"/>
                    <a:pt x="79" y="282"/>
                    <a:pt x="79" y="282"/>
                  </a:cubicBezTo>
                  <a:cubicBezTo>
                    <a:pt x="79" y="281"/>
                    <a:pt x="78" y="279"/>
                    <a:pt x="78" y="278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78" y="275"/>
                    <a:pt x="77" y="274"/>
                    <a:pt x="77" y="273"/>
                  </a:cubicBezTo>
                  <a:cubicBezTo>
                    <a:pt x="77" y="272"/>
                    <a:pt x="77" y="271"/>
                    <a:pt x="77" y="271"/>
                  </a:cubicBezTo>
                  <a:cubicBezTo>
                    <a:pt x="77" y="270"/>
                    <a:pt x="76" y="268"/>
                    <a:pt x="76" y="267"/>
                  </a:cubicBezTo>
                  <a:cubicBezTo>
                    <a:pt x="76" y="266"/>
                    <a:pt x="76" y="266"/>
                    <a:pt x="76" y="265"/>
                  </a:cubicBezTo>
                  <a:cubicBezTo>
                    <a:pt x="76" y="264"/>
                    <a:pt x="75" y="262"/>
                    <a:pt x="75" y="261"/>
                  </a:cubicBezTo>
                  <a:cubicBezTo>
                    <a:pt x="75" y="260"/>
                    <a:pt x="75" y="259"/>
                    <a:pt x="75" y="259"/>
                  </a:cubicBezTo>
                  <a:cubicBezTo>
                    <a:pt x="75" y="257"/>
                    <a:pt x="75" y="256"/>
                    <a:pt x="74" y="255"/>
                  </a:cubicBezTo>
                  <a:cubicBezTo>
                    <a:pt x="74" y="254"/>
                    <a:pt x="74" y="253"/>
                    <a:pt x="74" y="252"/>
                  </a:cubicBezTo>
                  <a:cubicBezTo>
                    <a:pt x="74" y="251"/>
                    <a:pt x="74" y="250"/>
                    <a:pt x="74" y="249"/>
                  </a:cubicBezTo>
                  <a:cubicBezTo>
                    <a:pt x="73" y="248"/>
                    <a:pt x="73" y="247"/>
                    <a:pt x="73" y="246"/>
                  </a:cubicBezTo>
                  <a:cubicBezTo>
                    <a:pt x="73" y="244"/>
                    <a:pt x="73" y="243"/>
                    <a:pt x="73" y="242"/>
                  </a:cubicBezTo>
                  <a:cubicBezTo>
                    <a:pt x="73" y="241"/>
                    <a:pt x="73" y="240"/>
                    <a:pt x="73" y="239"/>
                  </a:cubicBezTo>
                  <a:cubicBezTo>
                    <a:pt x="72" y="238"/>
                    <a:pt x="72" y="236"/>
                    <a:pt x="72" y="235"/>
                  </a:cubicBezTo>
                  <a:cubicBezTo>
                    <a:pt x="72" y="234"/>
                    <a:pt x="72" y="233"/>
                    <a:pt x="72" y="232"/>
                  </a:cubicBezTo>
                  <a:cubicBezTo>
                    <a:pt x="72" y="231"/>
                    <a:pt x="72" y="229"/>
                    <a:pt x="72" y="228"/>
                  </a:cubicBezTo>
                  <a:cubicBezTo>
                    <a:pt x="72" y="227"/>
                    <a:pt x="71" y="226"/>
                    <a:pt x="71" y="225"/>
                  </a:cubicBezTo>
                  <a:cubicBezTo>
                    <a:pt x="71" y="223"/>
                    <a:pt x="71" y="222"/>
                    <a:pt x="71" y="221"/>
                  </a:cubicBezTo>
                  <a:cubicBezTo>
                    <a:pt x="71" y="220"/>
                    <a:pt x="71" y="218"/>
                    <a:pt x="71" y="217"/>
                  </a:cubicBezTo>
                  <a:cubicBezTo>
                    <a:pt x="71" y="216"/>
                    <a:pt x="71" y="215"/>
                    <a:pt x="71" y="214"/>
                  </a:cubicBezTo>
                  <a:cubicBezTo>
                    <a:pt x="71" y="212"/>
                    <a:pt x="70" y="211"/>
                    <a:pt x="70" y="210"/>
                  </a:cubicBezTo>
                  <a:cubicBezTo>
                    <a:pt x="70" y="209"/>
                    <a:pt x="70" y="207"/>
                    <a:pt x="70" y="206"/>
                  </a:cubicBezTo>
                  <a:cubicBezTo>
                    <a:pt x="70" y="205"/>
                    <a:pt x="70" y="203"/>
                    <a:pt x="70" y="202"/>
                  </a:cubicBezTo>
                  <a:cubicBezTo>
                    <a:pt x="70" y="201"/>
                    <a:pt x="70" y="200"/>
                    <a:pt x="70" y="199"/>
                  </a:cubicBezTo>
                  <a:cubicBezTo>
                    <a:pt x="70" y="197"/>
                    <a:pt x="70" y="196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89"/>
                    <a:pt x="70" y="187"/>
                    <a:pt x="70" y="186"/>
                  </a:cubicBezTo>
                  <a:cubicBezTo>
                    <a:pt x="70" y="185"/>
                    <a:pt x="70" y="184"/>
                    <a:pt x="70" y="183"/>
                  </a:cubicBezTo>
                  <a:cubicBezTo>
                    <a:pt x="70" y="180"/>
                    <a:pt x="70" y="178"/>
                    <a:pt x="70" y="175"/>
                  </a:cubicBezTo>
                  <a:cubicBezTo>
                    <a:pt x="70" y="88"/>
                    <a:pt x="77" y="17"/>
                    <a:pt x="97" y="17"/>
                  </a:cubicBezTo>
                  <a:cubicBezTo>
                    <a:pt x="117" y="17"/>
                    <a:pt x="132" y="88"/>
                    <a:pt x="132" y="175"/>
                  </a:cubicBezTo>
                  <a:cubicBezTo>
                    <a:pt x="132" y="260"/>
                    <a:pt x="118" y="329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lose/>
                </a:path>
              </a:pathLst>
            </a:custGeom>
            <a:solidFill>
              <a:srgbClr val="FFA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1" name="Freeform 2364"/>
            <p:cNvSpPr>
              <a:spLocks/>
            </p:cNvSpPr>
            <p:nvPr/>
          </p:nvSpPr>
          <p:spPr bwMode="auto">
            <a:xfrm>
              <a:off x="4217890" y="3740471"/>
              <a:ext cx="606618" cy="1164906"/>
            </a:xfrm>
            <a:custGeom>
              <a:avLst/>
              <a:gdLst>
                <a:gd name="T0" fmla="*/ 2147483647 w 86"/>
                <a:gd name="T1" fmla="*/ 2147483647 h 326"/>
                <a:gd name="T2" fmla="*/ 2147483647 w 86"/>
                <a:gd name="T3" fmla="*/ 2147483647 h 326"/>
                <a:gd name="T4" fmla="*/ 2147483647 w 86"/>
                <a:gd name="T5" fmla="*/ 2147483647 h 326"/>
                <a:gd name="T6" fmla="*/ 2147483647 w 86"/>
                <a:gd name="T7" fmla="*/ 2147483647 h 326"/>
                <a:gd name="T8" fmla="*/ 2147483647 w 86"/>
                <a:gd name="T9" fmla="*/ 2147483647 h 326"/>
                <a:gd name="T10" fmla="*/ 2147483647 w 86"/>
                <a:gd name="T11" fmla="*/ 2147483647 h 326"/>
                <a:gd name="T12" fmla="*/ 2147483647 w 86"/>
                <a:gd name="T13" fmla="*/ 2147483647 h 326"/>
                <a:gd name="T14" fmla="*/ 2147483647 w 86"/>
                <a:gd name="T15" fmla="*/ 2147483647 h 326"/>
                <a:gd name="T16" fmla="*/ 2147483647 w 86"/>
                <a:gd name="T17" fmla="*/ 2147483647 h 326"/>
                <a:gd name="T18" fmla="*/ 2147483647 w 86"/>
                <a:gd name="T19" fmla="*/ 2147483647 h 326"/>
                <a:gd name="T20" fmla="*/ 2147483647 w 86"/>
                <a:gd name="T21" fmla="*/ 2147483647 h 326"/>
                <a:gd name="T22" fmla="*/ 2147483647 w 86"/>
                <a:gd name="T23" fmla="*/ 2147483647 h 326"/>
                <a:gd name="T24" fmla="*/ 2147483647 w 86"/>
                <a:gd name="T25" fmla="*/ 2147483647 h 326"/>
                <a:gd name="T26" fmla="*/ 2147483647 w 86"/>
                <a:gd name="T27" fmla="*/ 2147483647 h 326"/>
                <a:gd name="T28" fmla="*/ 2147483647 w 86"/>
                <a:gd name="T29" fmla="*/ 2147483647 h 326"/>
                <a:gd name="T30" fmla="*/ 2147483647 w 86"/>
                <a:gd name="T31" fmla="*/ 2147483647 h 326"/>
                <a:gd name="T32" fmla="*/ 2147483647 w 86"/>
                <a:gd name="T33" fmla="*/ 2147483647 h 326"/>
                <a:gd name="T34" fmla="*/ 2147483647 w 86"/>
                <a:gd name="T35" fmla="*/ 2147483647 h 326"/>
                <a:gd name="T36" fmla="*/ 2147483647 w 86"/>
                <a:gd name="T37" fmla="*/ 2147483647 h 326"/>
                <a:gd name="T38" fmla="*/ 2147483647 w 86"/>
                <a:gd name="T39" fmla="*/ 2147483647 h 326"/>
                <a:gd name="T40" fmla="*/ 2147483647 w 86"/>
                <a:gd name="T41" fmla="*/ 2147483647 h 326"/>
                <a:gd name="T42" fmla="*/ 2147483647 w 86"/>
                <a:gd name="T43" fmla="*/ 2147483647 h 326"/>
                <a:gd name="T44" fmla="*/ 2147483647 w 86"/>
                <a:gd name="T45" fmla="*/ 2147483647 h 326"/>
                <a:gd name="T46" fmla="*/ 2147483647 w 86"/>
                <a:gd name="T47" fmla="*/ 2147483647 h 326"/>
                <a:gd name="T48" fmla="*/ 2147483647 w 86"/>
                <a:gd name="T49" fmla="*/ 2147483647 h 326"/>
                <a:gd name="T50" fmla="*/ 2147483647 w 86"/>
                <a:gd name="T51" fmla="*/ 2147483647 h 326"/>
                <a:gd name="T52" fmla="*/ 2147483647 w 86"/>
                <a:gd name="T53" fmla="*/ 2147483647 h 326"/>
                <a:gd name="T54" fmla="*/ 2147483647 w 86"/>
                <a:gd name="T55" fmla="*/ 2147483647 h 326"/>
                <a:gd name="T56" fmla="*/ 2147483647 w 86"/>
                <a:gd name="T57" fmla="*/ 2147483647 h 326"/>
                <a:gd name="T58" fmla="*/ 2147483647 w 86"/>
                <a:gd name="T59" fmla="*/ 2147483647 h 326"/>
                <a:gd name="T60" fmla="*/ 2147483647 w 86"/>
                <a:gd name="T61" fmla="*/ 2147483647 h 326"/>
                <a:gd name="T62" fmla="*/ 2147483647 w 86"/>
                <a:gd name="T63" fmla="*/ 2147483647 h 326"/>
                <a:gd name="T64" fmla="*/ 2147483647 w 86"/>
                <a:gd name="T65" fmla="*/ 2147483647 h 326"/>
                <a:gd name="T66" fmla="*/ 2147483647 w 86"/>
                <a:gd name="T67" fmla="*/ 2147483647 h 326"/>
                <a:gd name="T68" fmla="*/ 2147483647 w 86"/>
                <a:gd name="T69" fmla="*/ 2147483647 h 326"/>
                <a:gd name="T70" fmla="*/ 2147483647 w 86"/>
                <a:gd name="T71" fmla="*/ 2147483647 h 326"/>
                <a:gd name="T72" fmla="*/ 2147483647 w 86"/>
                <a:gd name="T73" fmla="*/ 2147483647 h 326"/>
                <a:gd name="T74" fmla="*/ 2147483647 w 86"/>
                <a:gd name="T75" fmla="*/ 2147483647 h 326"/>
                <a:gd name="T76" fmla="*/ 2147483647 w 86"/>
                <a:gd name="T77" fmla="*/ 2147483647 h 326"/>
                <a:gd name="T78" fmla="*/ 2147483647 w 86"/>
                <a:gd name="T79" fmla="*/ 2147483647 h 326"/>
                <a:gd name="T80" fmla="*/ 2147483647 w 86"/>
                <a:gd name="T81" fmla="*/ 2147483647 h 326"/>
                <a:gd name="T82" fmla="*/ 2147483647 w 86"/>
                <a:gd name="T83" fmla="*/ 2147483647 h 326"/>
                <a:gd name="T84" fmla="*/ 2147483647 w 86"/>
                <a:gd name="T85" fmla="*/ 2147483647 h 326"/>
                <a:gd name="T86" fmla="*/ 2147483647 w 86"/>
                <a:gd name="T87" fmla="*/ 2147483647 h 326"/>
                <a:gd name="T88" fmla="*/ 2147483647 w 86"/>
                <a:gd name="T89" fmla="*/ 2147483647 h 326"/>
                <a:gd name="T90" fmla="*/ 2147483647 w 86"/>
                <a:gd name="T91" fmla="*/ 2147483647 h 326"/>
                <a:gd name="T92" fmla="*/ 2147483647 w 86"/>
                <a:gd name="T93" fmla="*/ 2147483647 h 326"/>
                <a:gd name="T94" fmla="*/ 2147483647 w 86"/>
                <a:gd name="T95" fmla="*/ 2147483647 h 326"/>
                <a:gd name="T96" fmla="*/ 2147483647 w 86"/>
                <a:gd name="T97" fmla="*/ 2147483647 h 326"/>
                <a:gd name="T98" fmla="*/ 2147483647 w 86"/>
                <a:gd name="T99" fmla="*/ 2147483647 h 326"/>
                <a:gd name="T100" fmla="*/ 2147483647 w 86"/>
                <a:gd name="T101" fmla="*/ 2147483647 h 326"/>
                <a:gd name="T102" fmla="*/ 2147483647 w 86"/>
                <a:gd name="T103" fmla="*/ 2147483647 h 326"/>
                <a:gd name="T104" fmla="*/ 2147483647 w 86"/>
                <a:gd name="T105" fmla="*/ 2147483647 h 326"/>
                <a:gd name="T106" fmla="*/ 2147483647 w 86"/>
                <a:gd name="T107" fmla="*/ 2147483647 h 326"/>
                <a:gd name="T108" fmla="*/ 2147483647 w 86"/>
                <a:gd name="T109" fmla="*/ 2147483647 h 326"/>
                <a:gd name="T110" fmla="*/ 0 w 86"/>
                <a:gd name="T111" fmla="*/ 2147483647 h 326"/>
                <a:gd name="T112" fmla="*/ 0 w 86"/>
                <a:gd name="T113" fmla="*/ 2147483647 h 326"/>
                <a:gd name="T114" fmla="*/ 2147483647 w 86"/>
                <a:gd name="T115" fmla="*/ 2147483647 h 326"/>
                <a:gd name="T116" fmla="*/ 2147483647 w 86"/>
                <a:gd name="T117" fmla="*/ 2147483647 h 326"/>
                <a:gd name="T118" fmla="*/ 2147483647 w 86"/>
                <a:gd name="T119" fmla="*/ 2147483647 h 326"/>
                <a:gd name="T120" fmla="*/ 2147483647 w 86"/>
                <a:gd name="T121" fmla="*/ 2147483647 h 326"/>
                <a:gd name="T122" fmla="*/ 2147483647 w 86"/>
                <a:gd name="T123" fmla="*/ 2147483647 h 3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"/>
                <a:gd name="T187" fmla="*/ 0 h 326"/>
                <a:gd name="T188" fmla="*/ 86 w 86"/>
                <a:gd name="T189" fmla="*/ 326 h 3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31" y="102"/>
                    <a:pt x="31" y="168"/>
                  </a:cubicBezTo>
                  <a:cubicBezTo>
                    <a:pt x="31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2" name="Freeform 2365"/>
            <p:cNvSpPr>
              <a:spLocks noEditPoints="1"/>
            </p:cNvSpPr>
            <p:nvPr/>
          </p:nvSpPr>
          <p:spPr bwMode="auto">
            <a:xfrm>
              <a:off x="4217890" y="3740471"/>
              <a:ext cx="606618" cy="1164906"/>
            </a:xfrm>
            <a:custGeom>
              <a:avLst/>
              <a:gdLst>
                <a:gd name="T0" fmla="*/ 2147483647 w 86"/>
                <a:gd name="T1" fmla="*/ 2147483647 h 326"/>
                <a:gd name="T2" fmla="*/ 2147483647 w 86"/>
                <a:gd name="T3" fmla="*/ 2147483647 h 326"/>
                <a:gd name="T4" fmla="*/ 2147483647 w 86"/>
                <a:gd name="T5" fmla="*/ 2147483647 h 326"/>
                <a:gd name="T6" fmla="*/ 2147483647 w 86"/>
                <a:gd name="T7" fmla="*/ 2147483647 h 326"/>
                <a:gd name="T8" fmla="*/ 2147483647 w 86"/>
                <a:gd name="T9" fmla="*/ 2147483647 h 326"/>
                <a:gd name="T10" fmla="*/ 2147483647 w 86"/>
                <a:gd name="T11" fmla="*/ 2147483647 h 326"/>
                <a:gd name="T12" fmla="*/ 2147483647 w 86"/>
                <a:gd name="T13" fmla="*/ 2147483647 h 326"/>
                <a:gd name="T14" fmla="*/ 2147483647 w 86"/>
                <a:gd name="T15" fmla="*/ 2147483647 h 326"/>
                <a:gd name="T16" fmla="*/ 2147483647 w 86"/>
                <a:gd name="T17" fmla="*/ 2147483647 h 326"/>
                <a:gd name="T18" fmla="*/ 2147483647 w 86"/>
                <a:gd name="T19" fmla="*/ 2147483647 h 326"/>
                <a:gd name="T20" fmla="*/ 2147483647 w 86"/>
                <a:gd name="T21" fmla="*/ 2147483647 h 326"/>
                <a:gd name="T22" fmla="*/ 2147483647 w 86"/>
                <a:gd name="T23" fmla="*/ 2147483647 h 326"/>
                <a:gd name="T24" fmla="*/ 2147483647 w 86"/>
                <a:gd name="T25" fmla="*/ 2147483647 h 326"/>
                <a:gd name="T26" fmla="*/ 2147483647 w 86"/>
                <a:gd name="T27" fmla="*/ 2147483647 h 326"/>
                <a:gd name="T28" fmla="*/ 2147483647 w 86"/>
                <a:gd name="T29" fmla="*/ 2147483647 h 326"/>
                <a:gd name="T30" fmla="*/ 2147483647 w 86"/>
                <a:gd name="T31" fmla="*/ 2147483647 h 326"/>
                <a:gd name="T32" fmla="*/ 2147483647 w 86"/>
                <a:gd name="T33" fmla="*/ 2147483647 h 326"/>
                <a:gd name="T34" fmla="*/ 2147483647 w 86"/>
                <a:gd name="T35" fmla="*/ 2147483647 h 326"/>
                <a:gd name="T36" fmla="*/ 2147483647 w 86"/>
                <a:gd name="T37" fmla="*/ 2147483647 h 326"/>
                <a:gd name="T38" fmla="*/ 2147483647 w 86"/>
                <a:gd name="T39" fmla="*/ 2147483647 h 326"/>
                <a:gd name="T40" fmla="*/ 2147483647 w 86"/>
                <a:gd name="T41" fmla="*/ 2147483647 h 326"/>
                <a:gd name="T42" fmla="*/ 2147483647 w 86"/>
                <a:gd name="T43" fmla="*/ 2147483647 h 326"/>
                <a:gd name="T44" fmla="*/ 2147483647 w 86"/>
                <a:gd name="T45" fmla="*/ 2147483647 h 326"/>
                <a:gd name="T46" fmla="*/ 2147483647 w 86"/>
                <a:gd name="T47" fmla="*/ 2147483647 h 326"/>
                <a:gd name="T48" fmla="*/ 2147483647 w 86"/>
                <a:gd name="T49" fmla="*/ 2147483647 h 326"/>
                <a:gd name="T50" fmla="*/ 2147483647 w 86"/>
                <a:gd name="T51" fmla="*/ 2147483647 h 326"/>
                <a:gd name="T52" fmla="*/ 2147483647 w 86"/>
                <a:gd name="T53" fmla="*/ 2147483647 h 326"/>
                <a:gd name="T54" fmla="*/ 0 w 86"/>
                <a:gd name="T55" fmla="*/ 2147483647 h 326"/>
                <a:gd name="T56" fmla="*/ 2147483647 w 86"/>
                <a:gd name="T57" fmla="*/ 2147483647 h 326"/>
                <a:gd name="T58" fmla="*/ 2147483647 w 86"/>
                <a:gd name="T59" fmla="*/ 2147483647 h 326"/>
                <a:gd name="T60" fmla="*/ 2147483647 w 86"/>
                <a:gd name="T61" fmla="*/ 2147483647 h 326"/>
                <a:gd name="T62" fmla="*/ 2147483647 w 86"/>
                <a:gd name="T63" fmla="*/ 2147483647 h 326"/>
                <a:gd name="T64" fmla="*/ 2147483647 w 86"/>
                <a:gd name="T65" fmla="*/ 2147483647 h 326"/>
                <a:gd name="T66" fmla="*/ 2147483647 w 86"/>
                <a:gd name="T67" fmla="*/ 2147483647 h 326"/>
                <a:gd name="T68" fmla="*/ 2147483647 w 86"/>
                <a:gd name="T69" fmla="*/ 2147483647 h 326"/>
                <a:gd name="T70" fmla="*/ 2147483647 w 86"/>
                <a:gd name="T71" fmla="*/ 2147483647 h 326"/>
                <a:gd name="T72" fmla="*/ 2147483647 w 86"/>
                <a:gd name="T73" fmla="*/ 2147483647 h 326"/>
                <a:gd name="T74" fmla="*/ 2147483647 w 86"/>
                <a:gd name="T75" fmla="*/ 2147483647 h 326"/>
                <a:gd name="T76" fmla="*/ 2147483647 w 86"/>
                <a:gd name="T77" fmla="*/ 2147483647 h 326"/>
                <a:gd name="T78" fmla="*/ 2147483647 w 86"/>
                <a:gd name="T79" fmla="*/ 2147483647 h 326"/>
                <a:gd name="T80" fmla="*/ 2147483647 w 86"/>
                <a:gd name="T81" fmla="*/ 2147483647 h 326"/>
                <a:gd name="T82" fmla="*/ 2147483647 w 86"/>
                <a:gd name="T83" fmla="*/ 2147483647 h 326"/>
                <a:gd name="T84" fmla="*/ 2147483647 w 86"/>
                <a:gd name="T85" fmla="*/ 2147483647 h 326"/>
                <a:gd name="T86" fmla="*/ 2147483647 w 86"/>
                <a:gd name="T87" fmla="*/ 2147483647 h 326"/>
                <a:gd name="T88" fmla="*/ 2147483647 w 86"/>
                <a:gd name="T89" fmla="*/ 2147483647 h 326"/>
                <a:gd name="T90" fmla="*/ 2147483647 w 86"/>
                <a:gd name="T91" fmla="*/ 2147483647 h 326"/>
                <a:gd name="T92" fmla="*/ 2147483647 w 86"/>
                <a:gd name="T93" fmla="*/ 2147483647 h 326"/>
                <a:gd name="T94" fmla="*/ 2147483647 w 86"/>
                <a:gd name="T95" fmla="*/ 2147483647 h 326"/>
                <a:gd name="T96" fmla="*/ 2147483647 w 86"/>
                <a:gd name="T97" fmla="*/ 2147483647 h 326"/>
                <a:gd name="T98" fmla="*/ 2147483647 w 86"/>
                <a:gd name="T99" fmla="*/ 2147483647 h 326"/>
                <a:gd name="T100" fmla="*/ 2147483647 w 86"/>
                <a:gd name="T101" fmla="*/ 2147483647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"/>
                <a:gd name="T154" fmla="*/ 0 h 326"/>
                <a:gd name="T155" fmla="*/ 86 w 86"/>
                <a:gd name="T156" fmla="*/ 326 h 3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26" y="102"/>
                    <a:pt x="26" y="168"/>
                  </a:cubicBezTo>
                  <a:cubicBezTo>
                    <a:pt x="26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  <a:moveTo>
                    <a:pt x="38" y="118"/>
                  </a:moveTo>
                  <a:cubicBezTo>
                    <a:pt x="36" y="88"/>
                    <a:pt x="31" y="61"/>
                    <a:pt x="26" y="41"/>
                  </a:cubicBezTo>
                  <a:cubicBezTo>
                    <a:pt x="23" y="33"/>
                    <a:pt x="22" y="15"/>
                    <a:pt x="34" y="12"/>
                  </a:cubicBezTo>
                  <a:cubicBezTo>
                    <a:pt x="37" y="12"/>
                    <a:pt x="40" y="12"/>
                    <a:pt x="44" y="11"/>
                  </a:cubicBezTo>
                  <a:cubicBezTo>
                    <a:pt x="50" y="11"/>
                    <a:pt x="55" y="10"/>
                    <a:pt x="60" y="11"/>
                  </a:cubicBezTo>
                  <a:cubicBezTo>
                    <a:pt x="64" y="11"/>
                    <a:pt x="64" y="15"/>
                    <a:pt x="63" y="17"/>
                  </a:cubicBezTo>
                  <a:cubicBezTo>
                    <a:pt x="51" y="38"/>
                    <a:pt x="44" y="77"/>
                    <a:pt x="41" y="119"/>
                  </a:cubicBezTo>
                  <a:cubicBezTo>
                    <a:pt x="40" y="135"/>
                    <a:pt x="39" y="133"/>
                    <a:pt x="38" y="118"/>
                  </a:cubicBezTo>
                  <a:close/>
                  <a:moveTo>
                    <a:pt x="51" y="309"/>
                  </a:moveTo>
                  <a:cubicBezTo>
                    <a:pt x="49" y="309"/>
                    <a:pt x="47" y="309"/>
                    <a:pt x="45" y="308"/>
                  </a:cubicBezTo>
                  <a:cubicBezTo>
                    <a:pt x="33" y="306"/>
                    <a:pt x="26" y="298"/>
                    <a:pt x="31" y="272"/>
                  </a:cubicBezTo>
                  <a:cubicBezTo>
                    <a:pt x="37" y="243"/>
                    <a:pt x="40" y="206"/>
                    <a:pt x="40" y="171"/>
                  </a:cubicBezTo>
                  <a:cubicBezTo>
                    <a:pt x="40" y="173"/>
                    <a:pt x="40" y="176"/>
                    <a:pt x="40" y="176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42" y="222"/>
                    <a:pt x="42" y="222"/>
                    <a:pt x="42" y="222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2" y="229"/>
                    <a:pt x="42" y="229"/>
                    <a:pt x="42" y="229"/>
                  </a:cubicBezTo>
                  <a:cubicBezTo>
                    <a:pt x="43" y="233"/>
                    <a:pt x="43" y="233"/>
                    <a:pt x="43" y="233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40"/>
                    <a:pt x="43" y="240"/>
                    <a:pt x="43" y="240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7" y="265"/>
                    <a:pt x="47" y="265"/>
                    <a:pt x="47" y="265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48" y="271"/>
                    <a:pt x="48" y="271"/>
                    <a:pt x="48" y="271"/>
                  </a:cubicBezTo>
                  <a:cubicBezTo>
                    <a:pt x="48" y="272"/>
                    <a:pt x="48" y="272"/>
                    <a:pt x="48" y="272"/>
                  </a:cubicBezTo>
                  <a:cubicBezTo>
                    <a:pt x="48" y="273"/>
                    <a:pt x="49" y="277"/>
                    <a:pt x="49" y="277"/>
                  </a:cubicBezTo>
                  <a:cubicBezTo>
                    <a:pt x="51" y="287"/>
                    <a:pt x="54" y="296"/>
                    <a:pt x="56" y="304"/>
                  </a:cubicBezTo>
                  <a:cubicBezTo>
                    <a:pt x="57" y="306"/>
                    <a:pt x="54" y="309"/>
                    <a:pt x="51" y="309"/>
                  </a:cubicBezTo>
                  <a:close/>
                </a:path>
              </a:pathLst>
            </a:custGeom>
            <a:solidFill>
              <a:srgbClr val="FF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3" name="Freeform 2366"/>
            <p:cNvSpPr>
              <a:spLocks/>
            </p:cNvSpPr>
            <p:nvPr/>
          </p:nvSpPr>
          <p:spPr bwMode="auto">
            <a:xfrm>
              <a:off x="4516717" y="3764677"/>
              <a:ext cx="161366" cy="143722"/>
            </a:xfrm>
            <a:custGeom>
              <a:avLst/>
              <a:gdLst>
                <a:gd name="T0" fmla="*/ 0 w 23"/>
                <a:gd name="T1" fmla="*/ 2147483647 h 40"/>
                <a:gd name="T2" fmla="*/ 2147483647 w 23"/>
                <a:gd name="T3" fmla="*/ 2147483647 h 40"/>
                <a:gd name="T4" fmla="*/ 2147483647 w 23"/>
                <a:gd name="T5" fmla="*/ 2147483647 h 40"/>
                <a:gd name="T6" fmla="*/ 2147483647 w 23"/>
                <a:gd name="T7" fmla="*/ 2147483647 h 40"/>
                <a:gd name="T8" fmla="*/ 0 w 23"/>
                <a:gd name="T9" fmla="*/ 2147483647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0"/>
                <a:gd name="T17" fmla="*/ 23 w 23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0">
                  <a:moveTo>
                    <a:pt x="0" y="4"/>
                  </a:moveTo>
                  <a:cubicBezTo>
                    <a:pt x="10" y="3"/>
                    <a:pt x="23" y="0"/>
                    <a:pt x="23" y="6"/>
                  </a:cubicBezTo>
                  <a:cubicBezTo>
                    <a:pt x="23" y="13"/>
                    <a:pt x="13" y="23"/>
                    <a:pt x="10" y="40"/>
                  </a:cubicBezTo>
                  <a:cubicBezTo>
                    <a:pt x="12" y="23"/>
                    <a:pt x="20" y="9"/>
                    <a:pt x="18" y="7"/>
                  </a:cubicBezTo>
                  <a:cubicBezTo>
                    <a:pt x="15" y="3"/>
                    <a:pt x="2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4" name="Freeform 2367"/>
            <p:cNvSpPr>
              <a:spLocks/>
            </p:cNvSpPr>
            <p:nvPr/>
          </p:nvSpPr>
          <p:spPr bwMode="auto">
            <a:xfrm>
              <a:off x="4890250" y="3800985"/>
              <a:ext cx="233085" cy="1101366"/>
            </a:xfrm>
            <a:custGeom>
              <a:avLst/>
              <a:gdLst>
                <a:gd name="T0" fmla="*/ 0 w 33"/>
                <a:gd name="T1" fmla="*/ 0 h 308"/>
                <a:gd name="T2" fmla="*/ 0 w 33"/>
                <a:gd name="T3" fmla="*/ 0 h 308"/>
                <a:gd name="T4" fmla="*/ 2147483647 w 33"/>
                <a:gd name="T5" fmla="*/ 2147483647 h 308"/>
                <a:gd name="T6" fmla="*/ 2147483647 w 33"/>
                <a:gd name="T7" fmla="*/ 2147483647 h 308"/>
                <a:gd name="T8" fmla="*/ 2147483647 w 33"/>
                <a:gd name="T9" fmla="*/ 2147483647 h 308"/>
                <a:gd name="T10" fmla="*/ 2147483647 w 33"/>
                <a:gd name="T11" fmla="*/ 2147483647 h 308"/>
                <a:gd name="T12" fmla="*/ 0 w 33"/>
                <a:gd name="T13" fmla="*/ 0 h 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08"/>
                <a:gd name="T23" fmla="*/ 33 w 33"/>
                <a:gd name="T24" fmla="*/ 308 h 3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0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20"/>
                    <a:pt x="24" y="80"/>
                    <a:pt x="24" y="151"/>
                  </a:cubicBezTo>
                  <a:cubicBezTo>
                    <a:pt x="24" y="219"/>
                    <a:pt x="15" y="276"/>
                    <a:pt x="2" y="299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19" y="299"/>
                    <a:pt x="33" y="232"/>
                    <a:pt x="33" y="151"/>
                  </a:cubicBezTo>
                  <a:cubicBezTo>
                    <a:pt x="33" y="85"/>
                    <a:pt x="26" y="31"/>
                    <a:pt x="0" y="0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5" name="Freeform 2368"/>
            <p:cNvSpPr>
              <a:spLocks/>
            </p:cNvSpPr>
            <p:nvPr/>
          </p:nvSpPr>
          <p:spPr bwMode="auto">
            <a:xfrm>
              <a:off x="4480857" y="4359233"/>
              <a:ext cx="56777" cy="220878"/>
            </a:xfrm>
            <a:custGeom>
              <a:avLst/>
              <a:gdLst>
                <a:gd name="T0" fmla="*/ 0 w 8"/>
                <a:gd name="T1" fmla="*/ 2147483647 h 62"/>
                <a:gd name="T2" fmla="*/ 2147483647 w 8"/>
                <a:gd name="T3" fmla="*/ 2147483647 h 62"/>
                <a:gd name="T4" fmla="*/ 2147483647 w 8"/>
                <a:gd name="T5" fmla="*/ 2147483647 h 62"/>
                <a:gd name="T6" fmla="*/ 2147483647 w 8"/>
                <a:gd name="T7" fmla="*/ 2147483647 h 62"/>
                <a:gd name="T8" fmla="*/ 0 w 8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2"/>
                <a:gd name="T17" fmla="*/ 8 w 8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2">
                  <a:moveTo>
                    <a:pt x="0" y="58"/>
                  </a:moveTo>
                  <a:cubicBezTo>
                    <a:pt x="2" y="49"/>
                    <a:pt x="4" y="55"/>
                    <a:pt x="6" y="58"/>
                  </a:cubicBezTo>
                  <a:cubicBezTo>
                    <a:pt x="8" y="62"/>
                    <a:pt x="7" y="39"/>
                    <a:pt x="7" y="3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6" name="Oval 2369"/>
            <p:cNvSpPr>
              <a:spLocks noChangeArrowheads="1"/>
            </p:cNvSpPr>
            <p:nvPr/>
          </p:nvSpPr>
          <p:spPr bwMode="auto">
            <a:xfrm>
              <a:off x="4600388" y="3776779"/>
              <a:ext cx="457205" cy="1128598"/>
            </a:xfrm>
            <a:prstGeom prst="ellipse">
              <a:avLst/>
            </a:prstGeom>
            <a:solidFill>
              <a:srgbClr val="FFA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7" name="Freeform 2370"/>
            <p:cNvSpPr>
              <a:spLocks/>
            </p:cNvSpPr>
            <p:nvPr/>
          </p:nvSpPr>
          <p:spPr bwMode="auto">
            <a:xfrm>
              <a:off x="4657165" y="3819140"/>
              <a:ext cx="409392" cy="1086237"/>
            </a:xfrm>
            <a:custGeom>
              <a:avLst/>
              <a:gdLst>
                <a:gd name="T0" fmla="*/ 2147483647 w 58"/>
                <a:gd name="T1" fmla="*/ 0 h 304"/>
                <a:gd name="T2" fmla="*/ 2147483647 w 58"/>
                <a:gd name="T3" fmla="*/ 2147483647 h 304"/>
                <a:gd name="T4" fmla="*/ 2147483647 w 58"/>
                <a:gd name="T5" fmla="*/ 2147483647 h 304"/>
                <a:gd name="T6" fmla="*/ 0 w 58"/>
                <a:gd name="T7" fmla="*/ 2147483647 h 304"/>
                <a:gd name="T8" fmla="*/ 2147483647 w 58"/>
                <a:gd name="T9" fmla="*/ 2147483647 h 304"/>
                <a:gd name="T10" fmla="*/ 2147483647 w 58"/>
                <a:gd name="T11" fmla="*/ 2147483647 h 304"/>
                <a:gd name="T12" fmla="*/ 2147483647 w 58"/>
                <a:gd name="T13" fmla="*/ 0 h 3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304"/>
                <a:gd name="T23" fmla="*/ 58 w 58"/>
                <a:gd name="T24" fmla="*/ 304 h 3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304">
                  <a:moveTo>
                    <a:pt x="36" y="0"/>
                  </a:moveTo>
                  <a:cubicBezTo>
                    <a:pt x="42" y="29"/>
                    <a:pt x="46" y="67"/>
                    <a:pt x="46" y="110"/>
                  </a:cubicBezTo>
                  <a:cubicBezTo>
                    <a:pt x="46" y="198"/>
                    <a:pt x="30" y="268"/>
                    <a:pt x="11" y="268"/>
                  </a:cubicBezTo>
                  <a:cubicBezTo>
                    <a:pt x="6" y="268"/>
                    <a:pt x="4" y="264"/>
                    <a:pt x="0" y="256"/>
                  </a:cubicBezTo>
                  <a:cubicBezTo>
                    <a:pt x="6" y="286"/>
                    <a:pt x="12" y="304"/>
                    <a:pt x="22" y="304"/>
                  </a:cubicBezTo>
                  <a:cubicBezTo>
                    <a:pt x="42" y="304"/>
                    <a:pt x="58" y="234"/>
                    <a:pt x="58" y="146"/>
                  </a:cubicBezTo>
                  <a:cubicBezTo>
                    <a:pt x="58" y="81"/>
                    <a:pt x="49" y="24"/>
                    <a:pt x="36" y="0"/>
                  </a:cubicBezTo>
                  <a:close/>
                </a:path>
              </a:pathLst>
            </a:custGeom>
            <a:solidFill>
              <a:srgbClr val="FFA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8" name="Freeform 2371"/>
            <p:cNvSpPr>
              <a:spLocks/>
            </p:cNvSpPr>
            <p:nvPr/>
          </p:nvSpPr>
          <p:spPr bwMode="auto">
            <a:xfrm>
              <a:off x="4704977" y="3800985"/>
              <a:ext cx="361580" cy="1104392"/>
            </a:xfrm>
            <a:custGeom>
              <a:avLst/>
              <a:gdLst>
                <a:gd name="T0" fmla="*/ 2147483647 w 51"/>
                <a:gd name="T1" fmla="*/ 0 h 309"/>
                <a:gd name="T2" fmla="*/ 2147483647 w 51"/>
                <a:gd name="T3" fmla="*/ 2147483647 h 309"/>
                <a:gd name="T4" fmla="*/ 2147483647 w 51"/>
                <a:gd name="T5" fmla="*/ 2147483647 h 309"/>
                <a:gd name="T6" fmla="*/ 0 w 51"/>
                <a:gd name="T7" fmla="*/ 2147483647 h 309"/>
                <a:gd name="T8" fmla="*/ 2147483647 w 51"/>
                <a:gd name="T9" fmla="*/ 2147483647 h 309"/>
                <a:gd name="T10" fmla="*/ 2147483647 w 51"/>
                <a:gd name="T11" fmla="*/ 2147483647 h 309"/>
                <a:gd name="T12" fmla="*/ 2147483647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29" name="Freeform 2372"/>
            <p:cNvSpPr>
              <a:spLocks/>
            </p:cNvSpPr>
            <p:nvPr/>
          </p:nvSpPr>
          <p:spPr bwMode="auto">
            <a:xfrm>
              <a:off x="4621306" y="3782831"/>
              <a:ext cx="254003" cy="1012107"/>
            </a:xfrm>
            <a:custGeom>
              <a:avLst/>
              <a:gdLst>
                <a:gd name="T0" fmla="*/ 2147483647 w 36"/>
                <a:gd name="T1" fmla="*/ 2147483647 h 283"/>
                <a:gd name="T2" fmla="*/ 2147483647 w 36"/>
                <a:gd name="T3" fmla="*/ 2147483647 h 283"/>
                <a:gd name="T4" fmla="*/ 2147483647 w 36"/>
                <a:gd name="T5" fmla="*/ 2147483647 h 283"/>
                <a:gd name="T6" fmla="*/ 2147483647 w 36"/>
                <a:gd name="T7" fmla="*/ 2147483647 h 283"/>
                <a:gd name="T8" fmla="*/ 2147483647 w 36"/>
                <a:gd name="T9" fmla="*/ 0 h 283"/>
                <a:gd name="T10" fmla="*/ 0 w 36"/>
                <a:gd name="T11" fmla="*/ 2147483647 h 283"/>
                <a:gd name="T12" fmla="*/ 2147483647 w 36"/>
                <a:gd name="T13" fmla="*/ 2147483647 h 283"/>
                <a:gd name="T14" fmla="*/ 2147483647 w 36"/>
                <a:gd name="T15" fmla="*/ 2147483647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83"/>
                <a:gd name="T26" fmla="*/ 36 w 36"/>
                <a:gd name="T27" fmla="*/ 283 h 2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83">
                  <a:moveTo>
                    <a:pt x="9" y="260"/>
                  </a:moveTo>
                  <a:cubicBezTo>
                    <a:pt x="5" y="232"/>
                    <a:pt x="7" y="195"/>
                    <a:pt x="7" y="155"/>
                  </a:cubicBezTo>
                  <a:cubicBezTo>
                    <a:pt x="7" y="75"/>
                    <a:pt x="13" y="1"/>
                    <a:pt x="31" y="1"/>
                  </a:cubicBezTo>
                  <a:cubicBezTo>
                    <a:pt x="32" y="1"/>
                    <a:pt x="36" y="5"/>
                    <a:pt x="36" y="5"/>
                  </a:cubicBezTo>
                  <a:cubicBezTo>
                    <a:pt x="33" y="2"/>
                    <a:pt x="32" y="0"/>
                    <a:pt x="29" y="0"/>
                  </a:cubicBezTo>
                  <a:cubicBezTo>
                    <a:pt x="11" y="0"/>
                    <a:pt x="0" y="70"/>
                    <a:pt x="0" y="150"/>
                  </a:cubicBezTo>
                  <a:cubicBezTo>
                    <a:pt x="0" y="195"/>
                    <a:pt x="3" y="235"/>
                    <a:pt x="9" y="263"/>
                  </a:cubicBezTo>
                  <a:cubicBezTo>
                    <a:pt x="13" y="283"/>
                    <a:pt x="12" y="278"/>
                    <a:pt x="9" y="2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0" name="Freeform 2373"/>
            <p:cNvSpPr>
              <a:spLocks/>
            </p:cNvSpPr>
            <p:nvPr/>
          </p:nvSpPr>
          <p:spPr bwMode="auto">
            <a:xfrm>
              <a:off x="4217890" y="4873607"/>
              <a:ext cx="573747" cy="31770"/>
            </a:xfrm>
            <a:custGeom>
              <a:avLst/>
              <a:gdLst>
                <a:gd name="T0" fmla="*/ 0 w 81"/>
                <a:gd name="T1" fmla="*/ 2147483647 h 9"/>
                <a:gd name="T2" fmla="*/ 0 w 81"/>
                <a:gd name="T3" fmla="*/ 2147483647 h 9"/>
                <a:gd name="T4" fmla="*/ 2147483647 w 81"/>
                <a:gd name="T5" fmla="*/ 0 h 9"/>
                <a:gd name="T6" fmla="*/ 2147483647 w 81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9"/>
                <a:gd name="T14" fmla="*/ 81 w 8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9"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0" y="3"/>
                    <a:pt x="24" y="0"/>
                    <a:pt x="40" y="0"/>
                  </a:cubicBezTo>
                  <a:cubicBezTo>
                    <a:pt x="56" y="0"/>
                    <a:pt x="70" y="4"/>
                    <a:pt x="81" y="9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1" name="Freeform 2374"/>
            <p:cNvSpPr>
              <a:spLocks/>
            </p:cNvSpPr>
            <p:nvPr/>
          </p:nvSpPr>
          <p:spPr bwMode="auto">
            <a:xfrm>
              <a:off x="4283632" y="3740471"/>
              <a:ext cx="528923" cy="68079"/>
            </a:xfrm>
            <a:custGeom>
              <a:avLst/>
              <a:gdLst>
                <a:gd name="T0" fmla="*/ 2147483647 w 75"/>
                <a:gd name="T1" fmla="*/ 2147483647 h 19"/>
                <a:gd name="T2" fmla="*/ 2147483647 w 75"/>
                <a:gd name="T3" fmla="*/ 2147483647 h 19"/>
                <a:gd name="T4" fmla="*/ 0 w 75"/>
                <a:gd name="T5" fmla="*/ 2147483647 h 19"/>
                <a:gd name="T6" fmla="*/ 0 60000 65536"/>
                <a:gd name="T7" fmla="*/ 0 60000 65536"/>
                <a:gd name="T8" fmla="*/ 0 60000 65536"/>
                <a:gd name="T9" fmla="*/ 0 w 75"/>
                <a:gd name="T10" fmla="*/ 0 h 19"/>
                <a:gd name="T11" fmla="*/ 75 w 7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" h="19">
                  <a:moveTo>
                    <a:pt x="68" y="12"/>
                  </a:moveTo>
                  <a:cubicBezTo>
                    <a:pt x="75" y="4"/>
                    <a:pt x="49" y="0"/>
                    <a:pt x="34" y="2"/>
                  </a:cubicBezTo>
                  <a:cubicBezTo>
                    <a:pt x="12" y="4"/>
                    <a:pt x="2" y="1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2" name="Oval 2375"/>
            <p:cNvSpPr>
              <a:spLocks noChangeArrowheads="1"/>
            </p:cNvSpPr>
            <p:nvPr/>
          </p:nvSpPr>
          <p:spPr bwMode="auto">
            <a:xfrm>
              <a:off x="4600388" y="3776779"/>
              <a:ext cx="457205" cy="1128598"/>
            </a:xfrm>
            <a:prstGeom prst="ellipse">
              <a:avLst/>
            </a:pr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3" name="Oval 2376"/>
            <p:cNvSpPr>
              <a:spLocks noChangeArrowheads="1"/>
            </p:cNvSpPr>
            <p:nvPr/>
          </p:nvSpPr>
          <p:spPr bwMode="auto">
            <a:xfrm>
              <a:off x="3936993" y="3776779"/>
              <a:ext cx="457205" cy="1128598"/>
            </a:xfrm>
            <a:prstGeom prst="ellipse">
              <a:avLst/>
            </a:pr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92234" name="Freeform 2377"/>
            <p:cNvSpPr>
              <a:spLocks/>
            </p:cNvSpPr>
            <p:nvPr/>
          </p:nvSpPr>
          <p:spPr bwMode="auto">
            <a:xfrm>
              <a:off x="4128242" y="3714752"/>
              <a:ext cx="1078764" cy="1190625"/>
            </a:xfrm>
            <a:custGeom>
              <a:avLst/>
              <a:gdLst>
                <a:gd name="T0" fmla="*/ 2147483647 w 153"/>
                <a:gd name="T1" fmla="*/ 2147483647 h 333"/>
                <a:gd name="T2" fmla="*/ 2147483647 w 153"/>
                <a:gd name="T3" fmla="*/ 2147483647 h 333"/>
                <a:gd name="T4" fmla="*/ 2147483647 w 153"/>
                <a:gd name="T5" fmla="*/ 2147483647 h 333"/>
                <a:gd name="T6" fmla="*/ 2147483647 w 153"/>
                <a:gd name="T7" fmla="*/ 2147483647 h 333"/>
                <a:gd name="T8" fmla="*/ 2147483647 w 153"/>
                <a:gd name="T9" fmla="*/ 2147483647 h 333"/>
                <a:gd name="T10" fmla="*/ 2147483647 w 153"/>
                <a:gd name="T11" fmla="*/ 2147483647 h 333"/>
                <a:gd name="T12" fmla="*/ 2147483647 w 153"/>
                <a:gd name="T13" fmla="*/ 2147483647 h 333"/>
                <a:gd name="T14" fmla="*/ 2147483647 w 153"/>
                <a:gd name="T15" fmla="*/ 2147483647 h 333"/>
                <a:gd name="T16" fmla="*/ 2147483647 w 153"/>
                <a:gd name="T17" fmla="*/ 2147483647 h 333"/>
                <a:gd name="T18" fmla="*/ 2147483647 w 153"/>
                <a:gd name="T19" fmla="*/ 2147483647 h 333"/>
                <a:gd name="T20" fmla="*/ 2147483647 w 153"/>
                <a:gd name="T21" fmla="*/ 2147483647 h 333"/>
                <a:gd name="T22" fmla="*/ 2147483647 w 153"/>
                <a:gd name="T23" fmla="*/ 2147483647 h 333"/>
                <a:gd name="T24" fmla="*/ 2147483647 w 153"/>
                <a:gd name="T25" fmla="*/ 2147483647 h 333"/>
                <a:gd name="T26" fmla="*/ 2147483647 w 153"/>
                <a:gd name="T27" fmla="*/ 2147483647 h 333"/>
                <a:gd name="T28" fmla="*/ 2147483647 w 153"/>
                <a:gd name="T29" fmla="*/ 2147483647 h 333"/>
                <a:gd name="T30" fmla="*/ 2147483647 w 153"/>
                <a:gd name="T31" fmla="*/ 2147483647 h 333"/>
                <a:gd name="T32" fmla="*/ 2147483647 w 153"/>
                <a:gd name="T33" fmla="*/ 2147483647 h 333"/>
                <a:gd name="T34" fmla="*/ 2147483647 w 153"/>
                <a:gd name="T35" fmla="*/ 2147483647 h 333"/>
                <a:gd name="T36" fmla="*/ 2147483647 w 153"/>
                <a:gd name="T37" fmla="*/ 2147483647 h 333"/>
                <a:gd name="T38" fmla="*/ 2147483647 w 153"/>
                <a:gd name="T39" fmla="*/ 2147483647 h 333"/>
                <a:gd name="T40" fmla="*/ 2147483647 w 153"/>
                <a:gd name="T41" fmla="*/ 2147483647 h 333"/>
                <a:gd name="T42" fmla="*/ 2147483647 w 153"/>
                <a:gd name="T43" fmla="*/ 2147483647 h 333"/>
                <a:gd name="T44" fmla="*/ 2147483647 w 153"/>
                <a:gd name="T45" fmla="*/ 2147483647 h 333"/>
                <a:gd name="T46" fmla="*/ 2147483647 w 153"/>
                <a:gd name="T47" fmla="*/ 2147483647 h 333"/>
                <a:gd name="T48" fmla="*/ 2147483647 w 153"/>
                <a:gd name="T49" fmla="*/ 2147483647 h 333"/>
                <a:gd name="T50" fmla="*/ 2147483647 w 153"/>
                <a:gd name="T51" fmla="*/ 2147483647 h 333"/>
                <a:gd name="T52" fmla="*/ 2147483647 w 153"/>
                <a:gd name="T53" fmla="*/ 2147483647 h 333"/>
                <a:gd name="T54" fmla="*/ 2147483647 w 153"/>
                <a:gd name="T55" fmla="*/ 2147483647 h 333"/>
                <a:gd name="T56" fmla="*/ 2147483647 w 153"/>
                <a:gd name="T57" fmla="*/ 2147483647 h 333"/>
                <a:gd name="T58" fmla="*/ 2147483647 w 153"/>
                <a:gd name="T59" fmla="*/ 2147483647 h 333"/>
                <a:gd name="T60" fmla="*/ 2147483647 w 153"/>
                <a:gd name="T61" fmla="*/ 2147483647 h 333"/>
                <a:gd name="T62" fmla="*/ 2147483647 w 153"/>
                <a:gd name="T63" fmla="*/ 2147483647 h 333"/>
                <a:gd name="T64" fmla="*/ 2147483647 w 153"/>
                <a:gd name="T65" fmla="*/ 2147483647 h 333"/>
                <a:gd name="T66" fmla="*/ 2147483647 w 153"/>
                <a:gd name="T67" fmla="*/ 2147483647 h 333"/>
                <a:gd name="T68" fmla="*/ 2147483647 w 153"/>
                <a:gd name="T69" fmla="*/ 0 h 3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3"/>
                <a:gd name="T106" fmla="*/ 0 h 333"/>
                <a:gd name="T107" fmla="*/ 153 w 153"/>
                <a:gd name="T108" fmla="*/ 333 h 3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3" h="333">
                  <a:moveTo>
                    <a:pt x="97" y="17"/>
                  </a:moveTo>
                  <a:cubicBezTo>
                    <a:pt x="117" y="17"/>
                    <a:pt x="132" y="88"/>
                    <a:pt x="132" y="175"/>
                  </a:cubicBezTo>
                  <a:cubicBezTo>
                    <a:pt x="132" y="178"/>
                    <a:pt x="132" y="181"/>
                    <a:pt x="132" y="183"/>
                  </a:cubicBezTo>
                  <a:cubicBezTo>
                    <a:pt x="132" y="184"/>
                    <a:pt x="132" y="185"/>
                    <a:pt x="132" y="186"/>
                  </a:cubicBezTo>
                  <a:cubicBezTo>
                    <a:pt x="132" y="188"/>
                    <a:pt x="132" y="189"/>
                    <a:pt x="132" y="191"/>
                  </a:cubicBezTo>
                  <a:cubicBezTo>
                    <a:pt x="132" y="192"/>
                    <a:pt x="132" y="193"/>
                    <a:pt x="132" y="194"/>
                  </a:cubicBezTo>
                  <a:cubicBezTo>
                    <a:pt x="132" y="196"/>
                    <a:pt x="132" y="197"/>
                    <a:pt x="132" y="199"/>
                  </a:cubicBezTo>
                  <a:cubicBezTo>
                    <a:pt x="132" y="200"/>
                    <a:pt x="132" y="201"/>
                    <a:pt x="132" y="202"/>
                  </a:cubicBezTo>
                  <a:cubicBezTo>
                    <a:pt x="132" y="204"/>
                    <a:pt x="132" y="205"/>
                    <a:pt x="132" y="207"/>
                  </a:cubicBezTo>
                  <a:cubicBezTo>
                    <a:pt x="132" y="208"/>
                    <a:pt x="132" y="209"/>
                    <a:pt x="132" y="210"/>
                  </a:cubicBezTo>
                  <a:cubicBezTo>
                    <a:pt x="132" y="211"/>
                    <a:pt x="131" y="213"/>
                    <a:pt x="131" y="214"/>
                  </a:cubicBezTo>
                  <a:cubicBezTo>
                    <a:pt x="131" y="215"/>
                    <a:pt x="131" y="216"/>
                    <a:pt x="131" y="218"/>
                  </a:cubicBezTo>
                  <a:cubicBezTo>
                    <a:pt x="131" y="219"/>
                    <a:pt x="131" y="220"/>
                    <a:pt x="131" y="222"/>
                  </a:cubicBezTo>
                  <a:cubicBezTo>
                    <a:pt x="131" y="223"/>
                    <a:pt x="131" y="224"/>
                    <a:pt x="131" y="225"/>
                  </a:cubicBezTo>
                  <a:cubicBezTo>
                    <a:pt x="131" y="226"/>
                    <a:pt x="130" y="228"/>
                    <a:pt x="130" y="229"/>
                  </a:cubicBezTo>
                  <a:cubicBezTo>
                    <a:pt x="130" y="230"/>
                    <a:pt x="130" y="231"/>
                    <a:pt x="130" y="232"/>
                  </a:cubicBezTo>
                  <a:cubicBezTo>
                    <a:pt x="130" y="233"/>
                    <a:pt x="130" y="235"/>
                    <a:pt x="130" y="236"/>
                  </a:cubicBezTo>
                  <a:cubicBezTo>
                    <a:pt x="130" y="237"/>
                    <a:pt x="130" y="238"/>
                    <a:pt x="129" y="239"/>
                  </a:cubicBezTo>
                  <a:cubicBezTo>
                    <a:pt x="129" y="240"/>
                    <a:pt x="129" y="242"/>
                    <a:pt x="129" y="243"/>
                  </a:cubicBezTo>
                  <a:cubicBezTo>
                    <a:pt x="129" y="244"/>
                    <a:pt x="129" y="245"/>
                    <a:pt x="129" y="246"/>
                  </a:cubicBezTo>
                  <a:cubicBezTo>
                    <a:pt x="129" y="247"/>
                    <a:pt x="128" y="248"/>
                    <a:pt x="128" y="250"/>
                  </a:cubicBezTo>
                  <a:cubicBezTo>
                    <a:pt x="128" y="251"/>
                    <a:pt x="128" y="252"/>
                    <a:pt x="128" y="253"/>
                  </a:cubicBezTo>
                  <a:cubicBezTo>
                    <a:pt x="128" y="254"/>
                    <a:pt x="128" y="255"/>
                    <a:pt x="127" y="256"/>
                  </a:cubicBezTo>
                  <a:cubicBezTo>
                    <a:pt x="127" y="257"/>
                    <a:pt x="127" y="258"/>
                    <a:pt x="127" y="259"/>
                  </a:cubicBezTo>
                  <a:cubicBezTo>
                    <a:pt x="127" y="260"/>
                    <a:pt x="127" y="261"/>
                    <a:pt x="127" y="263"/>
                  </a:cubicBezTo>
                  <a:cubicBezTo>
                    <a:pt x="126" y="264"/>
                    <a:pt x="126" y="265"/>
                    <a:pt x="126" y="266"/>
                  </a:cubicBezTo>
                  <a:cubicBezTo>
                    <a:pt x="126" y="267"/>
                    <a:pt x="126" y="268"/>
                    <a:pt x="126" y="269"/>
                  </a:cubicBezTo>
                  <a:cubicBezTo>
                    <a:pt x="125" y="270"/>
                    <a:pt x="125" y="271"/>
                    <a:pt x="125" y="272"/>
                  </a:cubicBezTo>
                  <a:cubicBezTo>
                    <a:pt x="125" y="273"/>
                    <a:pt x="125" y="274"/>
                    <a:pt x="125" y="275"/>
                  </a:cubicBezTo>
                  <a:cubicBezTo>
                    <a:pt x="124" y="276"/>
                    <a:pt x="124" y="277"/>
                    <a:pt x="124" y="277"/>
                  </a:cubicBezTo>
                  <a:cubicBezTo>
                    <a:pt x="124" y="278"/>
                    <a:pt x="124" y="279"/>
                    <a:pt x="124" y="280"/>
                  </a:cubicBezTo>
                  <a:cubicBezTo>
                    <a:pt x="123" y="281"/>
                    <a:pt x="123" y="282"/>
                    <a:pt x="123" y="283"/>
                  </a:cubicBezTo>
                  <a:cubicBezTo>
                    <a:pt x="123" y="284"/>
                    <a:pt x="123" y="285"/>
                    <a:pt x="122" y="286"/>
                  </a:cubicBezTo>
                  <a:cubicBezTo>
                    <a:pt x="122" y="287"/>
                    <a:pt x="122" y="288"/>
                    <a:pt x="122" y="288"/>
                  </a:cubicBezTo>
                  <a:cubicBezTo>
                    <a:pt x="122" y="289"/>
                    <a:pt x="121" y="290"/>
                    <a:pt x="121" y="291"/>
                  </a:cubicBezTo>
                  <a:cubicBezTo>
                    <a:pt x="121" y="292"/>
                    <a:pt x="121" y="293"/>
                    <a:pt x="121" y="294"/>
                  </a:cubicBezTo>
                  <a:cubicBezTo>
                    <a:pt x="120" y="294"/>
                    <a:pt x="120" y="295"/>
                    <a:pt x="120" y="296"/>
                  </a:cubicBezTo>
                  <a:cubicBezTo>
                    <a:pt x="120" y="297"/>
                    <a:pt x="119" y="298"/>
                    <a:pt x="119" y="298"/>
                  </a:cubicBezTo>
                  <a:cubicBezTo>
                    <a:pt x="119" y="299"/>
                    <a:pt x="119" y="300"/>
                    <a:pt x="119" y="301"/>
                  </a:cubicBezTo>
                  <a:cubicBezTo>
                    <a:pt x="118" y="301"/>
                    <a:pt x="118" y="302"/>
                    <a:pt x="118" y="303"/>
                  </a:cubicBezTo>
                  <a:cubicBezTo>
                    <a:pt x="118" y="304"/>
                    <a:pt x="117" y="304"/>
                    <a:pt x="117" y="305"/>
                  </a:cubicBezTo>
                  <a:cubicBezTo>
                    <a:pt x="117" y="306"/>
                    <a:pt x="117" y="307"/>
                    <a:pt x="117" y="307"/>
                  </a:cubicBezTo>
                  <a:cubicBezTo>
                    <a:pt x="116" y="308"/>
                    <a:pt x="116" y="309"/>
                    <a:pt x="116" y="309"/>
                  </a:cubicBezTo>
                  <a:cubicBezTo>
                    <a:pt x="116" y="310"/>
                    <a:pt x="115" y="311"/>
                    <a:pt x="115" y="311"/>
                  </a:cubicBezTo>
                  <a:cubicBezTo>
                    <a:pt x="115" y="312"/>
                    <a:pt x="115" y="312"/>
                    <a:pt x="114" y="313"/>
                  </a:cubicBezTo>
                  <a:cubicBezTo>
                    <a:pt x="114" y="314"/>
                    <a:pt x="114" y="314"/>
                    <a:pt x="114" y="315"/>
                  </a:cubicBezTo>
                  <a:cubicBezTo>
                    <a:pt x="113" y="316"/>
                    <a:pt x="113" y="316"/>
                    <a:pt x="113" y="317"/>
                  </a:cubicBezTo>
                  <a:cubicBezTo>
                    <a:pt x="112" y="318"/>
                    <a:pt x="112" y="318"/>
                    <a:pt x="112" y="318"/>
                  </a:cubicBezTo>
                  <a:cubicBezTo>
                    <a:pt x="112" y="319"/>
                    <a:pt x="112" y="319"/>
                    <a:pt x="111" y="320"/>
                  </a:cubicBezTo>
                  <a:cubicBezTo>
                    <a:pt x="111" y="321"/>
                    <a:pt x="111" y="321"/>
                    <a:pt x="111" y="321"/>
                  </a:cubicBezTo>
                  <a:cubicBezTo>
                    <a:pt x="110" y="322"/>
                    <a:pt x="110" y="322"/>
                    <a:pt x="110" y="323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09" y="325"/>
                    <a:pt x="109" y="325"/>
                    <a:pt x="108" y="325"/>
                  </a:cubicBezTo>
                  <a:cubicBezTo>
                    <a:pt x="108" y="326"/>
                    <a:pt x="108" y="326"/>
                    <a:pt x="107" y="327"/>
                  </a:cubicBezTo>
                  <a:cubicBezTo>
                    <a:pt x="107" y="327"/>
                    <a:pt x="107" y="327"/>
                    <a:pt x="107" y="327"/>
                  </a:cubicBezTo>
                  <a:cubicBezTo>
                    <a:pt x="106" y="328"/>
                    <a:pt x="106" y="328"/>
                    <a:pt x="106" y="329"/>
                  </a:cubicBezTo>
                  <a:cubicBezTo>
                    <a:pt x="105" y="329"/>
                    <a:pt x="105" y="329"/>
                    <a:pt x="105" y="329"/>
                  </a:cubicBezTo>
                  <a:cubicBezTo>
                    <a:pt x="105" y="330"/>
                    <a:pt x="104" y="330"/>
                    <a:pt x="104" y="330"/>
                  </a:cubicBezTo>
                  <a:cubicBezTo>
                    <a:pt x="104" y="331"/>
                    <a:pt x="104" y="331"/>
                    <a:pt x="103" y="331"/>
                  </a:cubicBezTo>
                  <a:cubicBezTo>
                    <a:pt x="103" y="331"/>
                    <a:pt x="103" y="331"/>
                    <a:pt x="102" y="332"/>
                  </a:cubicBezTo>
                  <a:cubicBezTo>
                    <a:pt x="102" y="332"/>
                    <a:pt x="102" y="332"/>
                    <a:pt x="102" y="332"/>
                  </a:cubicBezTo>
                  <a:cubicBezTo>
                    <a:pt x="101" y="332"/>
                    <a:pt x="101" y="333"/>
                    <a:pt x="101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grpSp>
          <p:nvGrpSpPr>
            <p:cNvPr id="919" name="Groupe 386"/>
            <p:cNvGrpSpPr>
              <a:grpSpLocks/>
            </p:cNvGrpSpPr>
            <p:nvPr/>
          </p:nvGrpSpPr>
          <p:grpSpPr bwMode="auto">
            <a:xfrm>
              <a:off x="4229843" y="3714752"/>
              <a:ext cx="657419" cy="1190625"/>
              <a:chOff x="2352567" y="3500438"/>
              <a:chExt cx="657419" cy="1190625"/>
            </a:xfrm>
          </p:grpSpPr>
          <p:sp>
            <p:nvSpPr>
              <p:cNvPr id="914" name="Freeform 2364"/>
              <p:cNvSpPr>
                <a:spLocks/>
              </p:cNvSpPr>
              <p:nvPr/>
            </p:nvSpPr>
            <p:spPr bwMode="auto">
              <a:xfrm>
                <a:off x="2352798" y="3526860"/>
                <a:ext cx="606798" cy="1164203"/>
              </a:xfrm>
              <a:custGeom>
                <a:avLst/>
                <a:gdLst>
                  <a:gd name="T0" fmla="*/ 1036 w 86"/>
                  <a:gd name="T1" fmla="*/ 4285 h 326"/>
                  <a:gd name="T2" fmla="*/ 1024 w 86"/>
                  <a:gd name="T3" fmla="*/ 4268 h 326"/>
                  <a:gd name="T4" fmla="*/ 1024 w 86"/>
                  <a:gd name="T5" fmla="*/ 4268 h 326"/>
                  <a:gd name="T6" fmla="*/ 998 w 86"/>
                  <a:gd name="T7" fmla="*/ 4244 h 326"/>
                  <a:gd name="T8" fmla="*/ 998 w 86"/>
                  <a:gd name="T9" fmla="*/ 4244 h 326"/>
                  <a:gd name="T10" fmla="*/ 975 w 86"/>
                  <a:gd name="T11" fmla="*/ 4218 h 326"/>
                  <a:gd name="T12" fmla="*/ 975 w 86"/>
                  <a:gd name="T13" fmla="*/ 4218 h 326"/>
                  <a:gd name="T14" fmla="*/ 958 w 86"/>
                  <a:gd name="T15" fmla="*/ 4190 h 326"/>
                  <a:gd name="T16" fmla="*/ 958 w 86"/>
                  <a:gd name="T17" fmla="*/ 4190 h 326"/>
                  <a:gd name="T18" fmla="*/ 937 w 86"/>
                  <a:gd name="T19" fmla="*/ 4162 h 326"/>
                  <a:gd name="T20" fmla="*/ 937 w 86"/>
                  <a:gd name="T21" fmla="*/ 4162 h 326"/>
                  <a:gd name="T22" fmla="*/ 918 w 86"/>
                  <a:gd name="T23" fmla="*/ 4122 h 326"/>
                  <a:gd name="T24" fmla="*/ 918 w 86"/>
                  <a:gd name="T25" fmla="*/ 4122 h 326"/>
                  <a:gd name="T26" fmla="*/ 897 w 86"/>
                  <a:gd name="T27" fmla="*/ 4084 h 326"/>
                  <a:gd name="T28" fmla="*/ 897 w 86"/>
                  <a:gd name="T29" fmla="*/ 4084 h 326"/>
                  <a:gd name="T30" fmla="*/ 880 w 86"/>
                  <a:gd name="T31" fmla="*/ 4034 h 326"/>
                  <a:gd name="T32" fmla="*/ 880 w 86"/>
                  <a:gd name="T33" fmla="*/ 4034 h 326"/>
                  <a:gd name="T34" fmla="*/ 869 w 86"/>
                  <a:gd name="T35" fmla="*/ 3626 h 326"/>
                  <a:gd name="T36" fmla="*/ 869 w 86"/>
                  <a:gd name="T37" fmla="*/ 3626 h 326"/>
                  <a:gd name="T38" fmla="*/ 852 w 86"/>
                  <a:gd name="T39" fmla="*/ 3571 h 326"/>
                  <a:gd name="T40" fmla="*/ 852 w 86"/>
                  <a:gd name="T41" fmla="*/ 3559 h 326"/>
                  <a:gd name="T42" fmla="*/ 840 w 86"/>
                  <a:gd name="T43" fmla="*/ 3503 h 326"/>
                  <a:gd name="T44" fmla="*/ 840 w 86"/>
                  <a:gd name="T45" fmla="*/ 3482 h 326"/>
                  <a:gd name="T46" fmla="*/ 831 w 86"/>
                  <a:gd name="T47" fmla="*/ 3425 h 326"/>
                  <a:gd name="T48" fmla="*/ 831 w 86"/>
                  <a:gd name="T49" fmla="*/ 3397 h 326"/>
                  <a:gd name="T50" fmla="*/ 814 w 86"/>
                  <a:gd name="T51" fmla="*/ 3347 h 326"/>
                  <a:gd name="T52" fmla="*/ 814 w 86"/>
                  <a:gd name="T53" fmla="*/ 3319 h 326"/>
                  <a:gd name="T54" fmla="*/ 803 w 86"/>
                  <a:gd name="T55" fmla="*/ 3269 h 326"/>
                  <a:gd name="T56" fmla="*/ 803 w 86"/>
                  <a:gd name="T57" fmla="*/ 3231 h 326"/>
                  <a:gd name="T58" fmla="*/ 803 w 86"/>
                  <a:gd name="T59" fmla="*/ 3191 h 326"/>
                  <a:gd name="T60" fmla="*/ 791 w 86"/>
                  <a:gd name="T61" fmla="*/ 3153 h 326"/>
                  <a:gd name="T62" fmla="*/ 791 w 86"/>
                  <a:gd name="T63" fmla="*/ 3097 h 326"/>
                  <a:gd name="T64" fmla="*/ 791 w 86"/>
                  <a:gd name="T65" fmla="*/ 3056 h 326"/>
                  <a:gd name="T66" fmla="*/ 774 w 86"/>
                  <a:gd name="T67" fmla="*/ 3007 h 326"/>
                  <a:gd name="T68" fmla="*/ 774 w 86"/>
                  <a:gd name="T69" fmla="*/ 2962 h 326"/>
                  <a:gd name="T70" fmla="*/ 774 w 86"/>
                  <a:gd name="T71" fmla="*/ 2912 h 326"/>
                  <a:gd name="T72" fmla="*/ 762 w 86"/>
                  <a:gd name="T73" fmla="*/ 2872 h 326"/>
                  <a:gd name="T74" fmla="*/ 762 w 86"/>
                  <a:gd name="T75" fmla="*/ 2818 h 326"/>
                  <a:gd name="T76" fmla="*/ 762 w 86"/>
                  <a:gd name="T77" fmla="*/ 2768 h 326"/>
                  <a:gd name="T78" fmla="*/ 762 w 86"/>
                  <a:gd name="T79" fmla="*/ 2728 h 326"/>
                  <a:gd name="T80" fmla="*/ 753 w 86"/>
                  <a:gd name="T81" fmla="*/ 2671 h 326"/>
                  <a:gd name="T82" fmla="*/ 753 w 86"/>
                  <a:gd name="T83" fmla="*/ 2622 h 326"/>
                  <a:gd name="T84" fmla="*/ 753 w 86"/>
                  <a:gd name="T85" fmla="*/ 2572 h 326"/>
                  <a:gd name="T86" fmla="*/ 753 w 86"/>
                  <a:gd name="T87" fmla="*/ 2527 h 326"/>
                  <a:gd name="T88" fmla="*/ 753 w 86"/>
                  <a:gd name="T89" fmla="*/ 2466 h 326"/>
                  <a:gd name="T90" fmla="*/ 753 w 86"/>
                  <a:gd name="T91" fmla="*/ 2426 h 326"/>
                  <a:gd name="T92" fmla="*/ 753 w 86"/>
                  <a:gd name="T93" fmla="*/ 2360 h 326"/>
                  <a:gd name="T94" fmla="*/ 753 w 86"/>
                  <a:gd name="T95" fmla="*/ 2322 h 326"/>
                  <a:gd name="T96" fmla="*/ 753 w 86"/>
                  <a:gd name="T97" fmla="*/ 2216 h 326"/>
                  <a:gd name="T98" fmla="*/ 998 w 86"/>
                  <a:gd name="T99" fmla="*/ 184 h 326"/>
                  <a:gd name="T100" fmla="*/ 998 w 86"/>
                  <a:gd name="T101" fmla="*/ 172 h 326"/>
                  <a:gd name="T102" fmla="*/ 562 w 86"/>
                  <a:gd name="T103" fmla="*/ 28 h 326"/>
                  <a:gd name="T104" fmla="*/ 118 w 86"/>
                  <a:gd name="T105" fmla="*/ 279 h 326"/>
                  <a:gd name="T106" fmla="*/ 118 w 86"/>
                  <a:gd name="T107" fmla="*/ 291 h 326"/>
                  <a:gd name="T108" fmla="*/ 406 w 86"/>
                  <a:gd name="T109" fmla="*/ 2216 h 326"/>
                  <a:gd name="T110" fmla="*/ 0 w 86"/>
                  <a:gd name="T111" fmla="*/ 4285 h 326"/>
                  <a:gd name="T112" fmla="*/ 0 w 86"/>
                  <a:gd name="T113" fmla="*/ 4296 h 326"/>
                  <a:gd name="T114" fmla="*/ 524 w 86"/>
                  <a:gd name="T115" fmla="*/ 4178 h 326"/>
                  <a:gd name="T116" fmla="*/ 1065 w 86"/>
                  <a:gd name="T117" fmla="*/ 4296 h 326"/>
                  <a:gd name="T118" fmla="*/ 1065 w 86"/>
                  <a:gd name="T119" fmla="*/ 4296 h 326"/>
                  <a:gd name="T120" fmla="*/ 1036 w 86"/>
                  <a:gd name="T121" fmla="*/ 4285 h 326"/>
                  <a:gd name="T122" fmla="*/ 1036 w 86"/>
                  <a:gd name="T123" fmla="*/ 4285 h 3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6"/>
                  <a:gd name="T187" fmla="*/ 0 h 326"/>
                  <a:gd name="T188" fmla="*/ 86 w 86"/>
                  <a:gd name="T189" fmla="*/ 326 h 3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6" h="326">
                    <a:moveTo>
                      <a:pt x="79" y="325"/>
                    </a:moveTo>
                    <a:cubicBezTo>
                      <a:pt x="78" y="324"/>
                      <a:pt x="78" y="324"/>
                      <a:pt x="78" y="324"/>
                    </a:cubicBezTo>
                    <a:cubicBezTo>
                      <a:pt x="78" y="324"/>
                      <a:pt x="78" y="324"/>
                      <a:pt x="78" y="324"/>
                    </a:cubicBezTo>
                    <a:cubicBezTo>
                      <a:pt x="77" y="323"/>
                      <a:pt x="76" y="323"/>
                      <a:pt x="76" y="322"/>
                    </a:cubicBezTo>
                    <a:cubicBezTo>
                      <a:pt x="76" y="322"/>
                      <a:pt x="76" y="322"/>
                      <a:pt x="76" y="322"/>
                    </a:cubicBezTo>
                    <a:cubicBezTo>
                      <a:pt x="75" y="322"/>
                      <a:pt x="75" y="321"/>
                      <a:pt x="74" y="320"/>
                    </a:cubicBezTo>
                    <a:cubicBezTo>
                      <a:pt x="74" y="320"/>
                      <a:pt x="74" y="320"/>
                      <a:pt x="74" y="320"/>
                    </a:cubicBezTo>
                    <a:cubicBezTo>
                      <a:pt x="74" y="320"/>
                      <a:pt x="73" y="319"/>
                      <a:pt x="73" y="318"/>
                    </a:cubicBezTo>
                    <a:cubicBezTo>
                      <a:pt x="73" y="318"/>
                      <a:pt x="73" y="318"/>
                      <a:pt x="73" y="318"/>
                    </a:cubicBezTo>
                    <a:cubicBezTo>
                      <a:pt x="72" y="317"/>
                      <a:pt x="72" y="317"/>
                      <a:pt x="71" y="316"/>
                    </a:cubicBezTo>
                    <a:cubicBezTo>
                      <a:pt x="71" y="316"/>
                      <a:pt x="71" y="316"/>
                      <a:pt x="71" y="316"/>
                    </a:cubicBezTo>
                    <a:cubicBezTo>
                      <a:pt x="71" y="315"/>
                      <a:pt x="70" y="314"/>
                      <a:pt x="70" y="313"/>
                    </a:cubicBezTo>
                    <a:cubicBezTo>
                      <a:pt x="70" y="313"/>
                      <a:pt x="70" y="313"/>
                      <a:pt x="70" y="313"/>
                    </a:cubicBezTo>
                    <a:cubicBezTo>
                      <a:pt x="69" y="312"/>
                      <a:pt x="69" y="311"/>
                      <a:pt x="68" y="310"/>
                    </a:cubicBezTo>
                    <a:cubicBezTo>
                      <a:pt x="68" y="310"/>
                      <a:pt x="68" y="310"/>
                      <a:pt x="68" y="310"/>
                    </a:cubicBezTo>
                    <a:cubicBezTo>
                      <a:pt x="68" y="309"/>
                      <a:pt x="67" y="308"/>
                      <a:pt x="67" y="306"/>
                    </a:cubicBezTo>
                    <a:cubicBezTo>
                      <a:pt x="67" y="306"/>
                      <a:pt x="67" y="306"/>
                      <a:pt x="67" y="306"/>
                    </a:cubicBezTo>
                    <a:cubicBezTo>
                      <a:pt x="64" y="298"/>
                      <a:pt x="68" y="288"/>
                      <a:pt x="66" y="275"/>
                    </a:cubicBezTo>
                    <a:cubicBezTo>
                      <a:pt x="66" y="275"/>
                      <a:pt x="66" y="275"/>
                      <a:pt x="66" y="275"/>
                    </a:cubicBezTo>
                    <a:cubicBezTo>
                      <a:pt x="66" y="274"/>
                      <a:pt x="65" y="272"/>
                      <a:pt x="65" y="271"/>
                    </a:cubicBezTo>
                    <a:cubicBezTo>
                      <a:pt x="65" y="270"/>
                      <a:pt x="65" y="270"/>
                      <a:pt x="65" y="270"/>
                    </a:cubicBezTo>
                    <a:cubicBezTo>
                      <a:pt x="65" y="268"/>
                      <a:pt x="64" y="267"/>
                      <a:pt x="64" y="266"/>
                    </a:cubicBezTo>
                    <a:cubicBezTo>
                      <a:pt x="64" y="265"/>
                      <a:pt x="64" y="264"/>
                      <a:pt x="64" y="264"/>
                    </a:cubicBezTo>
                    <a:cubicBezTo>
                      <a:pt x="64" y="263"/>
                      <a:pt x="63" y="261"/>
                      <a:pt x="63" y="260"/>
                    </a:cubicBezTo>
                    <a:cubicBezTo>
                      <a:pt x="63" y="259"/>
                      <a:pt x="63" y="259"/>
                      <a:pt x="63" y="258"/>
                    </a:cubicBezTo>
                    <a:cubicBezTo>
                      <a:pt x="63" y="257"/>
                      <a:pt x="62" y="255"/>
                      <a:pt x="62" y="254"/>
                    </a:cubicBezTo>
                    <a:cubicBezTo>
                      <a:pt x="62" y="253"/>
                      <a:pt x="62" y="252"/>
                      <a:pt x="62" y="252"/>
                    </a:cubicBezTo>
                    <a:cubicBezTo>
                      <a:pt x="62" y="250"/>
                      <a:pt x="62" y="249"/>
                      <a:pt x="61" y="248"/>
                    </a:cubicBezTo>
                    <a:cubicBezTo>
                      <a:pt x="61" y="247"/>
                      <a:pt x="61" y="246"/>
                      <a:pt x="61" y="245"/>
                    </a:cubicBezTo>
                    <a:cubicBezTo>
                      <a:pt x="61" y="244"/>
                      <a:pt x="61" y="243"/>
                      <a:pt x="61" y="242"/>
                    </a:cubicBezTo>
                    <a:cubicBezTo>
                      <a:pt x="60" y="241"/>
                      <a:pt x="60" y="240"/>
                      <a:pt x="60" y="239"/>
                    </a:cubicBezTo>
                    <a:cubicBezTo>
                      <a:pt x="60" y="237"/>
                      <a:pt x="60" y="236"/>
                      <a:pt x="60" y="235"/>
                    </a:cubicBezTo>
                    <a:cubicBezTo>
                      <a:pt x="60" y="234"/>
                      <a:pt x="60" y="233"/>
                      <a:pt x="60" y="232"/>
                    </a:cubicBezTo>
                    <a:cubicBezTo>
                      <a:pt x="59" y="231"/>
                      <a:pt x="59" y="229"/>
                      <a:pt x="59" y="228"/>
                    </a:cubicBezTo>
                    <a:cubicBezTo>
                      <a:pt x="59" y="227"/>
                      <a:pt x="59" y="226"/>
                      <a:pt x="59" y="225"/>
                    </a:cubicBezTo>
                    <a:cubicBezTo>
                      <a:pt x="59" y="224"/>
                      <a:pt x="59" y="222"/>
                      <a:pt x="59" y="221"/>
                    </a:cubicBezTo>
                    <a:cubicBezTo>
                      <a:pt x="59" y="220"/>
                      <a:pt x="58" y="219"/>
                      <a:pt x="58" y="218"/>
                    </a:cubicBezTo>
                    <a:cubicBezTo>
                      <a:pt x="58" y="216"/>
                      <a:pt x="58" y="215"/>
                      <a:pt x="58" y="214"/>
                    </a:cubicBezTo>
                    <a:cubicBezTo>
                      <a:pt x="58" y="213"/>
                      <a:pt x="58" y="211"/>
                      <a:pt x="58" y="210"/>
                    </a:cubicBezTo>
                    <a:cubicBezTo>
                      <a:pt x="58" y="209"/>
                      <a:pt x="58" y="208"/>
                      <a:pt x="58" y="207"/>
                    </a:cubicBezTo>
                    <a:cubicBezTo>
                      <a:pt x="58" y="205"/>
                      <a:pt x="57" y="204"/>
                      <a:pt x="57" y="203"/>
                    </a:cubicBezTo>
                    <a:cubicBezTo>
                      <a:pt x="57" y="202"/>
                      <a:pt x="57" y="200"/>
                      <a:pt x="57" y="199"/>
                    </a:cubicBezTo>
                    <a:cubicBezTo>
                      <a:pt x="57" y="198"/>
                      <a:pt x="57" y="196"/>
                      <a:pt x="57" y="195"/>
                    </a:cubicBezTo>
                    <a:cubicBezTo>
                      <a:pt x="57" y="194"/>
                      <a:pt x="57" y="193"/>
                      <a:pt x="57" y="192"/>
                    </a:cubicBezTo>
                    <a:cubicBezTo>
                      <a:pt x="57" y="190"/>
                      <a:pt x="57" y="189"/>
                      <a:pt x="57" y="187"/>
                    </a:cubicBezTo>
                    <a:cubicBezTo>
                      <a:pt x="57" y="186"/>
                      <a:pt x="57" y="185"/>
                      <a:pt x="57" y="184"/>
                    </a:cubicBezTo>
                    <a:cubicBezTo>
                      <a:pt x="57" y="182"/>
                      <a:pt x="57" y="180"/>
                      <a:pt x="57" y="179"/>
                    </a:cubicBezTo>
                    <a:cubicBezTo>
                      <a:pt x="57" y="178"/>
                      <a:pt x="57" y="177"/>
                      <a:pt x="57" y="176"/>
                    </a:cubicBezTo>
                    <a:cubicBezTo>
                      <a:pt x="57" y="173"/>
                      <a:pt x="57" y="171"/>
                      <a:pt x="57" y="168"/>
                    </a:cubicBezTo>
                    <a:cubicBezTo>
                      <a:pt x="57" y="93"/>
                      <a:pt x="60" y="30"/>
                      <a:pt x="76" y="14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6" y="4"/>
                      <a:pt x="58" y="0"/>
                      <a:pt x="43" y="2"/>
                    </a:cubicBezTo>
                    <a:cubicBezTo>
                      <a:pt x="20" y="4"/>
                      <a:pt x="9" y="13"/>
                      <a:pt x="9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22" y="45"/>
                      <a:pt x="31" y="102"/>
                      <a:pt x="31" y="168"/>
                    </a:cubicBezTo>
                    <a:cubicBezTo>
                      <a:pt x="31" y="249"/>
                      <a:pt x="17" y="316"/>
                      <a:pt x="0" y="325"/>
                    </a:cubicBezTo>
                    <a:cubicBezTo>
                      <a:pt x="0" y="326"/>
                      <a:pt x="0" y="326"/>
                      <a:pt x="0" y="326"/>
                    </a:cubicBezTo>
                    <a:cubicBezTo>
                      <a:pt x="10" y="320"/>
                      <a:pt x="24" y="317"/>
                      <a:pt x="40" y="317"/>
                    </a:cubicBezTo>
                    <a:cubicBezTo>
                      <a:pt x="56" y="317"/>
                      <a:pt x="70" y="321"/>
                      <a:pt x="81" y="326"/>
                    </a:cubicBezTo>
                    <a:cubicBezTo>
                      <a:pt x="81" y="326"/>
                      <a:pt x="81" y="326"/>
                      <a:pt x="81" y="326"/>
                    </a:cubicBezTo>
                    <a:cubicBezTo>
                      <a:pt x="80" y="326"/>
                      <a:pt x="80" y="325"/>
                      <a:pt x="79" y="325"/>
                    </a:cubicBezTo>
                    <a:cubicBezTo>
                      <a:pt x="79" y="325"/>
                      <a:pt x="79" y="325"/>
                      <a:pt x="79" y="325"/>
                    </a:cubicBezTo>
                    <a:close/>
                  </a:path>
                </a:pathLst>
              </a:custGeom>
              <a:solidFill>
                <a:srgbClr val="FAC0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915" name="Freeform 2365"/>
              <p:cNvSpPr>
                <a:spLocks noEditPoints="1"/>
              </p:cNvSpPr>
              <p:nvPr/>
            </p:nvSpPr>
            <p:spPr bwMode="auto">
              <a:xfrm>
                <a:off x="2358301" y="3500438"/>
                <a:ext cx="606798" cy="1164203"/>
              </a:xfrm>
              <a:custGeom>
                <a:avLst/>
                <a:gdLst>
                  <a:gd name="T0" fmla="*/ 1024 w 86"/>
                  <a:gd name="T1" fmla="*/ 4268 h 326"/>
                  <a:gd name="T2" fmla="*/ 998 w 86"/>
                  <a:gd name="T3" fmla="*/ 4244 h 326"/>
                  <a:gd name="T4" fmla="*/ 975 w 86"/>
                  <a:gd name="T5" fmla="*/ 4218 h 326"/>
                  <a:gd name="T6" fmla="*/ 958 w 86"/>
                  <a:gd name="T7" fmla="*/ 4190 h 326"/>
                  <a:gd name="T8" fmla="*/ 937 w 86"/>
                  <a:gd name="T9" fmla="*/ 4162 h 326"/>
                  <a:gd name="T10" fmla="*/ 918 w 86"/>
                  <a:gd name="T11" fmla="*/ 4122 h 326"/>
                  <a:gd name="T12" fmla="*/ 897 w 86"/>
                  <a:gd name="T13" fmla="*/ 4084 h 326"/>
                  <a:gd name="T14" fmla="*/ 880 w 86"/>
                  <a:gd name="T15" fmla="*/ 4034 h 326"/>
                  <a:gd name="T16" fmla="*/ 869 w 86"/>
                  <a:gd name="T17" fmla="*/ 3626 h 326"/>
                  <a:gd name="T18" fmla="*/ 852 w 86"/>
                  <a:gd name="T19" fmla="*/ 3571 h 326"/>
                  <a:gd name="T20" fmla="*/ 840 w 86"/>
                  <a:gd name="T21" fmla="*/ 3503 h 326"/>
                  <a:gd name="T22" fmla="*/ 831 w 86"/>
                  <a:gd name="T23" fmla="*/ 3425 h 326"/>
                  <a:gd name="T24" fmla="*/ 814 w 86"/>
                  <a:gd name="T25" fmla="*/ 3347 h 326"/>
                  <a:gd name="T26" fmla="*/ 803 w 86"/>
                  <a:gd name="T27" fmla="*/ 3269 h 326"/>
                  <a:gd name="T28" fmla="*/ 803 w 86"/>
                  <a:gd name="T29" fmla="*/ 3191 h 326"/>
                  <a:gd name="T30" fmla="*/ 791 w 86"/>
                  <a:gd name="T31" fmla="*/ 3097 h 326"/>
                  <a:gd name="T32" fmla="*/ 774 w 86"/>
                  <a:gd name="T33" fmla="*/ 3007 h 326"/>
                  <a:gd name="T34" fmla="*/ 774 w 86"/>
                  <a:gd name="T35" fmla="*/ 2912 h 326"/>
                  <a:gd name="T36" fmla="*/ 762 w 86"/>
                  <a:gd name="T37" fmla="*/ 2818 h 326"/>
                  <a:gd name="T38" fmla="*/ 762 w 86"/>
                  <a:gd name="T39" fmla="*/ 2728 h 326"/>
                  <a:gd name="T40" fmla="*/ 753 w 86"/>
                  <a:gd name="T41" fmla="*/ 2622 h 326"/>
                  <a:gd name="T42" fmla="*/ 753 w 86"/>
                  <a:gd name="T43" fmla="*/ 2527 h 326"/>
                  <a:gd name="T44" fmla="*/ 753 w 86"/>
                  <a:gd name="T45" fmla="*/ 2426 h 326"/>
                  <a:gd name="T46" fmla="*/ 753 w 86"/>
                  <a:gd name="T47" fmla="*/ 2322 h 326"/>
                  <a:gd name="T48" fmla="*/ 998 w 86"/>
                  <a:gd name="T49" fmla="*/ 184 h 326"/>
                  <a:gd name="T50" fmla="*/ 562 w 86"/>
                  <a:gd name="T51" fmla="*/ 28 h 326"/>
                  <a:gd name="T52" fmla="*/ 118 w 86"/>
                  <a:gd name="T53" fmla="*/ 291 h 326"/>
                  <a:gd name="T54" fmla="*/ 0 w 86"/>
                  <a:gd name="T55" fmla="*/ 4285 h 326"/>
                  <a:gd name="T56" fmla="*/ 524 w 86"/>
                  <a:gd name="T57" fmla="*/ 4178 h 326"/>
                  <a:gd name="T58" fmla="*/ 1065 w 86"/>
                  <a:gd name="T59" fmla="*/ 4296 h 326"/>
                  <a:gd name="T60" fmla="*/ 1036 w 86"/>
                  <a:gd name="T61" fmla="*/ 4285 h 326"/>
                  <a:gd name="T62" fmla="*/ 340 w 86"/>
                  <a:gd name="T63" fmla="*/ 541 h 326"/>
                  <a:gd name="T64" fmla="*/ 578 w 86"/>
                  <a:gd name="T65" fmla="*/ 144 h 326"/>
                  <a:gd name="T66" fmla="*/ 831 w 86"/>
                  <a:gd name="T67" fmla="*/ 222 h 326"/>
                  <a:gd name="T68" fmla="*/ 500 w 86"/>
                  <a:gd name="T69" fmla="*/ 1557 h 326"/>
                  <a:gd name="T70" fmla="*/ 590 w 86"/>
                  <a:gd name="T71" fmla="*/ 4055 h 326"/>
                  <a:gd name="T72" fmla="*/ 524 w 86"/>
                  <a:gd name="T73" fmla="*/ 2253 h 326"/>
                  <a:gd name="T74" fmla="*/ 524 w 86"/>
                  <a:gd name="T75" fmla="*/ 2343 h 326"/>
                  <a:gd name="T76" fmla="*/ 524 w 86"/>
                  <a:gd name="T77" fmla="*/ 2527 h 326"/>
                  <a:gd name="T78" fmla="*/ 524 w 86"/>
                  <a:gd name="T79" fmla="*/ 2671 h 326"/>
                  <a:gd name="T80" fmla="*/ 541 w 86"/>
                  <a:gd name="T81" fmla="*/ 2778 h 326"/>
                  <a:gd name="T82" fmla="*/ 541 w 86"/>
                  <a:gd name="T83" fmla="*/ 2884 h 326"/>
                  <a:gd name="T84" fmla="*/ 552 w 86"/>
                  <a:gd name="T85" fmla="*/ 2962 h 326"/>
                  <a:gd name="T86" fmla="*/ 562 w 86"/>
                  <a:gd name="T87" fmla="*/ 3068 h 326"/>
                  <a:gd name="T88" fmla="*/ 562 w 86"/>
                  <a:gd name="T89" fmla="*/ 3163 h 326"/>
                  <a:gd name="T90" fmla="*/ 590 w 86"/>
                  <a:gd name="T91" fmla="*/ 3293 h 326"/>
                  <a:gd name="T92" fmla="*/ 590 w 86"/>
                  <a:gd name="T93" fmla="*/ 3359 h 326"/>
                  <a:gd name="T94" fmla="*/ 618 w 86"/>
                  <a:gd name="T95" fmla="*/ 3493 h 326"/>
                  <a:gd name="T96" fmla="*/ 630 w 86"/>
                  <a:gd name="T97" fmla="*/ 3571 h 326"/>
                  <a:gd name="T98" fmla="*/ 647 w 86"/>
                  <a:gd name="T99" fmla="*/ 3649 h 326"/>
                  <a:gd name="T100" fmla="*/ 668 w 86"/>
                  <a:gd name="T101" fmla="*/ 4072 h 32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"/>
                  <a:gd name="T154" fmla="*/ 0 h 326"/>
                  <a:gd name="T155" fmla="*/ 86 w 86"/>
                  <a:gd name="T156" fmla="*/ 326 h 32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" h="326">
                    <a:moveTo>
                      <a:pt x="79" y="325"/>
                    </a:moveTo>
                    <a:cubicBezTo>
                      <a:pt x="78" y="324"/>
                      <a:pt x="78" y="324"/>
                      <a:pt x="78" y="324"/>
                    </a:cubicBezTo>
                    <a:cubicBezTo>
                      <a:pt x="78" y="324"/>
                      <a:pt x="78" y="324"/>
                      <a:pt x="78" y="324"/>
                    </a:cubicBezTo>
                    <a:cubicBezTo>
                      <a:pt x="77" y="323"/>
                      <a:pt x="76" y="323"/>
                      <a:pt x="76" y="322"/>
                    </a:cubicBezTo>
                    <a:cubicBezTo>
                      <a:pt x="76" y="322"/>
                      <a:pt x="76" y="322"/>
                      <a:pt x="76" y="322"/>
                    </a:cubicBezTo>
                    <a:cubicBezTo>
                      <a:pt x="75" y="322"/>
                      <a:pt x="75" y="321"/>
                      <a:pt x="74" y="320"/>
                    </a:cubicBezTo>
                    <a:cubicBezTo>
                      <a:pt x="74" y="320"/>
                      <a:pt x="74" y="320"/>
                      <a:pt x="74" y="320"/>
                    </a:cubicBezTo>
                    <a:cubicBezTo>
                      <a:pt x="74" y="320"/>
                      <a:pt x="73" y="319"/>
                      <a:pt x="73" y="318"/>
                    </a:cubicBezTo>
                    <a:cubicBezTo>
                      <a:pt x="73" y="318"/>
                      <a:pt x="73" y="318"/>
                      <a:pt x="73" y="318"/>
                    </a:cubicBezTo>
                    <a:cubicBezTo>
                      <a:pt x="72" y="317"/>
                      <a:pt x="72" y="317"/>
                      <a:pt x="71" y="316"/>
                    </a:cubicBezTo>
                    <a:cubicBezTo>
                      <a:pt x="71" y="316"/>
                      <a:pt x="71" y="316"/>
                      <a:pt x="71" y="316"/>
                    </a:cubicBezTo>
                    <a:cubicBezTo>
                      <a:pt x="71" y="315"/>
                      <a:pt x="70" y="314"/>
                      <a:pt x="70" y="313"/>
                    </a:cubicBezTo>
                    <a:cubicBezTo>
                      <a:pt x="70" y="313"/>
                      <a:pt x="70" y="313"/>
                      <a:pt x="70" y="313"/>
                    </a:cubicBezTo>
                    <a:cubicBezTo>
                      <a:pt x="69" y="312"/>
                      <a:pt x="69" y="311"/>
                      <a:pt x="68" y="310"/>
                    </a:cubicBezTo>
                    <a:cubicBezTo>
                      <a:pt x="68" y="310"/>
                      <a:pt x="68" y="310"/>
                      <a:pt x="68" y="310"/>
                    </a:cubicBezTo>
                    <a:cubicBezTo>
                      <a:pt x="68" y="309"/>
                      <a:pt x="67" y="308"/>
                      <a:pt x="67" y="306"/>
                    </a:cubicBezTo>
                    <a:cubicBezTo>
                      <a:pt x="67" y="306"/>
                      <a:pt x="67" y="306"/>
                      <a:pt x="67" y="306"/>
                    </a:cubicBezTo>
                    <a:cubicBezTo>
                      <a:pt x="64" y="298"/>
                      <a:pt x="68" y="288"/>
                      <a:pt x="66" y="275"/>
                    </a:cubicBezTo>
                    <a:cubicBezTo>
                      <a:pt x="66" y="275"/>
                      <a:pt x="66" y="275"/>
                      <a:pt x="66" y="275"/>
                    </a:cubicBezTo>
                    <a:cubicBezTo>
                      <a:pt x="66" y="274"/>
                      <a:pt x="65" y="272"/>
                      <a:pt x="65" y="271"/>
                    </a:cubicBezTo>
                    <a:cubicBezTo>
                      <a:pt x="65" y="270"/>
                      <a:pt x="65" y="270"/>
                      <a:pt x="65" y="270"/>
                    </a:cubicBezTo>
                    <a:cubicBezTo>
                      <a:pt x="65" y="268"/>
                      <a:pt x="64" y="267"/>
                      <a:pt x="64" y="266"/>
                    </a:cubicBezTo>
                    <a:cubicBezTo>
                      <a:pt x="64" y="265"/>
                      <a:pt x="64" y="264"/>
                      <a:pt x="64" y="264"/>
                    </a:cubicBezTo>
                    <a:cubicBezTo>
                      <a:pt x="64" y="263"/>
                      <a:pt x="63" y="261"/>
                      <a:pt x="63" y="260"/>
                    </a:cubicBezTo>
                    <a:cubicBezTo>
                      <a:pt x="63" y="259"/>
                      <a:pt x="63" y="259"/>
                      <a:pt x="63" y="258"/>
                    </a:cubicBezTo>
                    <a:cubicBezTo>
                      <a:pt x="63" y="257"/>
                      <a:pt x="62" y="255"/>
                      <a:pt x="62" y="254"/>
                    </a:cubicBezTo>
                    <a:cubicBezTo>
                      <a:pt x="62" y="253"/>
                      <a:pt x="62" y="252"/>
                      <a:pt x="62" y="252"/>
                    </a:cubicBezTo>
                    <a:cubicBezTo>
                      <a:pt x="62" y="250"/>
                      <a:pt x="62" y="249"/>
                      <a:pt x="61" y="248"/>
                    </a:cubicBezTo>
                    <a:cubicBezTo>
                      <a:pt x="61" y="247"/>
                      <a:pt x="61" y="246"/>
                      <a:pt x="61" y="245"/>
                    </a:cubicBezTo>
                    <a:cubicBezTo>
                      <a:pt x="61" y="244"/>
                      <a:pt x="61" y="243"/>
                      <a:pt x="61" y="242"/>
                    </a:cubicBezTo>
                    <a:cubicBezTo>
                      <a:pt x="60" y="241"/>
                      <a:pt x="60" y="240"/>
                      <a:pt x="60" y="239"/>
                    </a:cubicBezTo>
                    <a:cubicBezTo>
                      <a:pt x="60" y="237"/>
                      <a:pt x="60" y="236"/>
                      <a:pt x="60" y="235"/>
                    </a:cubicBezTo>
                    <a:cubicBezTo>
                      <a:pt x="60" y="234"/>
                      <a:pt x="60" y="233"/>
                      <a:pt x="60" y="232"/>
                    </a:cubicBezTo>
                    <a:cubicBezTo>
                      <a:pt x="59" y="231"/>
                      <a:pt x="59" y="229"/>
                      <a:pt x="59" y="228"/>
                    </a:cubicBezTo>
                    <a:cubicBezTo>
                      <a:pt x="59" y="227"/>
                      <a:pt x="59" y="226"/>
                      <a:pt x="59" y="225"/>
                    </a:cubicBezTo>
                    <a:cubicBezTo>
                      <a:pt x="59" y="224"/>
                      <a:pt x="59" y="222"/>
                      <a:pt x="59" y="221"/>
                    </a:cubicBezTo>
                    <a:cubicBezTo>
                      <a:pt x="59" y="220"/>
                      <a:pt x="58" y="219"/>
                      <a:pt x="58" y="218"/>
                    </a:cubicBezTo>
                    <a:cubicBezTo>
                      <a:pt x="58" y="216"/>
                      <a:pt x="58" y="215"/>
                      <a:pt x="58" y="214"/>
                    </a:cubicBezTo>
                    <a:cubicBezTo>
                      <a:pt x="58" y="213"/>
                      <a:pt x="58" y="211"/>
                      <a:pt x="58" y="210"/>
                    </a:cubicBezTo>
                    <a:cubicBezTo>
                      <a:pt x="58" y="209"/>
                      <a:pt x="58" y="208"/>
                      <a:pt x="58" y="207"/>
                    </a:cubicBezTo>
                    <a:cubicBezTo>
                      <a:pt x="58" y="205"/>
                      <a:pt x="57" y="204"/>
                      <a:pt x="57" y="203"/>
                    </a:cubicBezTo>
                    <a:cubicBezTo>
                      <a:pt x="57" y="202"/>
                      <a:pt x="57" y="200"/>
                      <a:pt x="57" y="199"/>
                    </a:cubicBezTo>
                    <a:cubicBezTo>
                      <a:pt x="57" y="198"/>
                      <a:pt x="57" y="196"/>
                      <a:pt x="57" y="195"/>
                    </a:cubicBezTo>
                    <a:cubicBezTo>
                      <a:pt x="57" y="194"/>
                      <a:pt x="57" y="193"/>
                      <a:pt x="57" y="192"/>
                    </a:cubicBezTo>
                    <a:cubicBezTo>
                      <a:pt x="57" y="190"/>
                      <a:pt x="57" y="189"/>
                      <a:pt x="57" y="187"/>
                    </a:cubicBezTo>
                    <a:cubicBezTo>
                      <a:pt x="57" y="186"/>
                      <a:pt x="57" y="185"/>
                      <a:pt x="57" y="184"/>
                    </a:cubicBezTo>
                    <a:cubicBezTo>
                      <a:pt x="57" y="182"/>
                      <a:pt x="57" y="180"/>
                      <a:pt x="57" y="179"/>
                    </a:cubicBezTo>
                    <a:cubicBezTo>
                      <a:pt x="57" y="178"/>
                      <a:pt x="57" y="177"/>
                      <a:pt x="57" y="176"/>
                    </a:cubicBezTo>
                    <a:cubicBezTo>
                      <a:pt x="57" y="173"/>
                      <a:pt x="57" y="171"/>
                      <a:pt x="57" y="168"/>
                    </a:cubicBezTo>
                    <a:cubicBezTo>
                      <a:pt x="57" y="93"/>
                      <a:pt x="60" y="30"/>
                      <a:pt x="76" y="14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6" y="4"/>
                      <a:pt x="58" y="0"/>
                      <a:pt x="43" y="2"/>
                    </a:cubicBezTo>
                    <a:cubicBezTo>
                      <a:pt x="20" y="4"/>
                      <a:pt x="9" y="13"/>
                      <a:pt x="9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22" y="45"/>
                      <a:pt x="26" y="102"/>
                      <a:pt x="26" y="168"/>
                    </a:cubicBezTo>
                    <a:cubicBezTo>
                      <a:pt x="26" y="249"/>
                      <a:pt x="17" y="316"/>
                      <a:pt x="0" y="325"/>
                    </a:cubicBezTo>
                    <a:cubicBezTo>
                      <a:pt x="0" y="326"/>
                      <a:pt x="0" y="326"/>
                      <a:pt x="0" y="326"/>
                    </a:cubicBezTo>
                    <a:cubicBezTo>
                      <a:pt x="10" y="320"/>
                      <a:pt x="24" y="317"/>
                      <a:pt x="40" y="317"/>
                    </a:cubicBezTo>
                    <a:cubicBezTo>
                      <a:pt x="56" y="317"/>
                      <a:pt x="70" y="321"/>
                      <a:pt x="81" y="326"/>
                    </a:cubicBezTo>
                    <a:cubicBezTo>
                      <a:pt x="81" y="326"/>
                      <a:pt x="81" y="326"/>
                      <a:pt x="81" y="326"/>
                    </a:cubicBezTo>
                    <a:cubicBezTo>
                      <a:pt x="80" y="326"/>
                      <a:pt x="80" y="325"/>
                      <a:pt x="79" y="325"/>
                    </a:cubicBezTo>
                    <a:cubicBezTo>
                      <a:pt x="79" y="325"/>
                      <a:pt x="79" y="325"/>
                      <a:pt x="79" y="325"/>
                    </a:cubicBezTo>
                    <a:close/>
                    <a:moveTo>
                      <a:pt x="38" y="118"/>
                    </a:moveTo>
                    <a:cubicBezTo>
                      <a:pt x="36" y="88"/>
                      <a:pt x="31" y="61"/>
                      <a:pt x="26" y="41"/>
                    </a:cubicBezTo>
                    <a:cubicBezTo>
                      <a:pt x="23" y="33"/>
                      <a:pt x="22" y="15"/>
                      <a:pt x="34" y="12"/>
                    </a:cubicBezTo>
                    <a:cubicBezTo>
                      <a:pt x="37" y="12"/>
                      <a:pt x="40" y="12"/>
                      <a:pt x="44" y="11"/>
                    </a:cubicBezTo>
                    <a:cubicBezTo>
                      <a:pt x="50" y="11"/>
                      <a:pt x="55" y="10"/>
                      <a:pt x="60" y="11"/>
                    </a:cubicBezTo>
                    <a:cubicBezTo>
                      <a:pt x="64" y="11"/>
                      <a:pt x="64" y="15"/>
                      <a:pt x="63" y="17"/>
                    </a:cubicBezTo>
                    <a:cubicBezTo>
                      <a:pt x="51" y="38"/>
                      <a:pt x="44" y="77"/>
                      <a:pt x="41" y="119"/>
                    </a:cubicBezTo>
                    <a:cubicBezTo>
                      <a:pt x="40" y="135"/>
                      <a:pt x="39" y="133"/>
                      <a:pt x="38" y="118"/>
                    </a:cubicBezTo>
                    <a:close/>
                    <a:moveTo>
                      <a:pt x="51" y="309"/>
                    </a:moveTo>
                    <a:cubicBezTo>
                      <a:pt x="49" y="309"/>
                      <a:pt x="47" y="309"/>
                      <a:pt x="45" y="308"/>
                    </a:cubicBezTo>
                    <a:cubicBezTo>
                      <a:pt x="33" y="306"/>
                      <a:pt x="26" y="298"/>
                      <a:pt x="31" y="272"/>
                    </a:cubicBezTo>
                    <a:cubicBezTo>
                      <a:pt x="37" y="243"/>
                      <a:pt x="40" y="206"/>
                      <a:pt x="40" y="171"/>
                    </a:cubicBezTo>
                    <a:cubicBezTo>
                      <a:pt x="40" y="173"/>
                      <a:pt x="40" y="176"/>
                      <a:pt x="40" y="176"/>
                    </a:cubicBezTo>
                    <a:cubicBezTo>
                      <a:pt x="40" y="178"/>
                      <a:pt x="40" y="178"/>
                      <a:pt x="40" y="178"/>
                    </a:cubicBezTo>
                    <a:cubicBezTo>
                      <a:pt x="40" y="184"/>
                      <a:pt x="40" y="184"/>
                      <a:pt x="40" y="184"/>
                    </a:cubicBezTo>
                    <a:cubicBezTo>
                      <a:pt x="40" y="192"/>
                      <a:pt x="40" y="192"/>
                      <a:pt x="40" y="192"/>
                    </a:cubicBezTo>
                    <a:cubicBezTo>
                      <a:pt x="40" y="200"/>
                      <a:pt x="40" y="200"/>
                      <a:pt x="40" y="200"/>
                    </a:cubicBezTo>
                    <a:cubicBezTo>
                      <a:pt x="40" y="203"/>
                      <a:pt x="40" y="203"/>
                      <a:pt x="40" y="203"/>
                    </a:cubicBezTo>
                    <a:cubicBezTo>
                      <a:pt x="41" y="207"/>
                      <a:pt x="41" y="207"/>
                      <a:pt x="41" y="207"/>
                    </a:cubicBezTo>
                    <a:cubicBezTo>
                      <a:pt x="41" y="211"/>
                      <a:pt x="41" y="211"/>
                      <a:pt x="41" y="211"/>
                    </a:cubicBezTo>
                    <a:cubicBezTo>
                      <a:pt x="41" y="215"/>
                      <a:pt x="41" y="215"/>
                      <a:pt x="41" y="215"/>
                    </a:cubicBezTo>
                    <a:cubicBezTo>
                      <a:pt x="41" y="219"/>
                      <a:pt x="41" y="219"/>
                      <a:pt x="41" y="219"/>
                    </a:cubicBezTo>
                    <a:cubicBezTo>
                      <a:pt x="42" y="222"/>
                      <a:pt x="42" y="222"/>
                      <a:pt x="42" y="222"/>
                    </a:cubicBezTo>
                    <a:cubicBezTo>
                      <a:pt x="42" y="225"/>
                      <a:pt x="42" y="225"/>
                      <a:pt x="42" y="225"/>
                    </a:cubicBezTo>
                    <a:cubicBezTo>
                      <a:pt x="42" y="229"/>
                      <a:pt x="42" y="229"/>
                      <a:pt x="42" y="229"/>
                    </a:cubicBezTo>
                    <a:cubicBezTo>
                      <a:pt x="43" y="233"/>
                      <a:pt x="43" y="233"/>
                      <a:pt x="43" y="233"/>
                    </a:cubicBezTo>
                    <a:cubicBezTo>
                      <a:pt x="43" y="236"/>
                      <a:pt x="43" y="236"/>
                      <a:pt x="43" y="236"/>
                    </a:cubicBezTo>
                    <a:cubicBezTo>
                      <a:pt x="43" y="240"/>
                      <a:pt x="43" y="240"/>
                      <a:pt x="43" y="240"/>
                    </a:cubicBezTo>
                    <a:cubicBezTo>
                      <a:pt x="44" y="246"/>
                      <a:pt x="44" y="246"/>
                      <a:pt x="44" y="246"/>
                    </a:cubicBezTo>
                    <a:cubicBezTo>
                      <a:pt x="45" y="250"/>
                      <a:pt x="45" y="250"/>
                      <a:pt x="45" y="250"/>
                    </a:cubicBezTo>
                    <a:cubicBezTo>
                      <a:pt x="45" y="253"/>
                      <a:pt x="45" y="253"/>
                      <a:pt x="45" y="253"/>
                    </a:cubicBezTo>
                    <a:cubicBezTo>
                      <a:pt x="45" y="255"/>
                      <a:pt x="45" y="255"/>
                      <a:pt x="45" y="255"/>
                    </a:cubicBezTo>
                    <a:cubicBezTo>
                      <a:pt x="46" y="259"/>
                      <a:pt x="46" y="259"/>
                      <a:pt x="46" y="259"/>
                    </a:cubicBezTo>
                    <a:cubicBezTo>
                      <a:pt x="47" y="265"/>
                      <a:pt x="47" y="265"/>
                      <a:pt x="47" y="265"/>
                    </a:cubicBezTo>
                    <a:cubicBezTo>
                      <a:pt x="47" y="267"/>
                      <a:pt x="47" y="267"/>
                      <a:pt x="47" y="267"/>
                    </a:cubicBezTo>
                    <a:cubicBezTo>
                      <a:pt x="48" y="271"/>
                      <a:pt x="48" y="271"/>
                      <a:pt x="48" y="271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48" y="273"/>
                      <a:pt x="49" y="277"/>
                      <a:pt x="49" y="277"/>
                    </a:cubicBezTo>
                    <a:cubicBezTo>
                      <a:pt x="51" y="287"/>
                      <a:pt x="54" y="296"/>
                      <a:pt x="56" y="304"/>
                    </a:cubicBezTo>
                    <a:cubicBezTo>
                      <a:pt x="57" y="306"/>
                      <a:pt x="54" y="309"/>
                      <a:pt x="51" y="309"/>
                    </a:cubicBezTo>
                    <a:close/>
                  </a:path>
                </a:pathLst>
              </a:custGeom>
              <a:solidFill>
                <a:srgbClr val="EA8B00"/>
              </a:solidFill>
              <a:ln w="9525">
                <a:solidFill>
                  <a:srgbClr val="EA8B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 dirty="0"/>
              </a:p>
            </p:txBody>
          </p:sp>
          <p:sp>
            <p:nvSpPr>
              <p:cNvPr id="92238" name="Freeform 2366"/>
              <p:cNvSpPr>
                <a:spLocks/>
              </p:cNvSpPr>
              <p:nvPr/>
            </p:nvSpPr>
            <p:spPr bwMode="auto">
              <a:xfrm>
                <a:off x="2651394" y="3550363"/>
                <a:ext cx="161366" cy="143722"/>
              </a:xfrm>
              <a:custGeom>
                <a:avLst/>
                <a:gdLst>
                  <a:gd name="T0" fmla="*/ 0 w 23"/>
                  <a:gd name="T1" fmla="*/ 2147483647 h 40"/>
                  <a:gd name="T2" fmla="*/ 2147483647 w 23"/>
                  <a:gd name="T3" fmla="*/ 2147483647 h 40"/>
                  <a:gd name="T4" fmla="*/ 2147483647 w 23"/>
                  <a:gd name="T5" fmla="*/ 2147483647 h 40"/>
                  <a:gd name="T6" fmla="*/ 2147483647 w 23"/>
                  <a:gd name="T7" fmla="*/ 2147483647 h 40"/>
                  <a:gd name="T8" fmla="*/ 0 w 23"/>
                  <a:gd name="T9" fmla="*/ 2147483647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40"/>
                  <a:gd name="T17" fmla="*/ 23 w 23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40">
                    <a:moveTo>
                      <a:pt x="0" y="4"/>
                    </a:moveTo>
                    <a:cubicBezTo>
                      <a:pt x="10" y="3"/>
                      <a:pt x="23" y="0"/>
                      <a:pt x="23" y="6"/>
                    </a:cubicBezTo>
                    <a:cubicBezTo>
                      <a:pt x="23" y="13"/>
                      <a:pt x="13" y="23"/>
                      <a:pt x="10" y="40"/>
                    </a:cubicBezTo>
                    <a:cubicBezTo>
                      <a:pt x="12" y="23"/>
                      <a:pt x="20" y="9"/>
                      <a:pt x="18" y="7"/>
                    </a:cubicBezTo>
                    <a:cubicBezTo>
                      <a:pt x="15" y="3"/>
                      <a:pt x="2" y="5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917" name="Freeform 2368"/>
              <p:cNvSpPr>
                <a:spLocks/>
              </p:cNvSpPr>
              <p:nvPr/>
            </p:nvSpPr>
            <p:spPr bwMode="auto">
              <a:xfrm>
                <a:off x="2615606" y="4144465"/>
                <a:ext cx="56415" cy="221281"/>
              </a:xfrm>
              <a:custGeom>
                <a:avLst/>
                <a:gdLst>
                  <a:gd name="T0" fmla="*/ 0 w 8"/>
                  <a:gd name="T1" fmla="*/ 761 h 62"/>
                  <a:gd name="T2" fmla="*/ 78 w 8"/>
                  <a:gd name="T3" fmla="*/ 761 h 62"/>
                  <a:gd name="T4" fmla="*/ 95 w 8"/>
                  <a:gd name="T5" fmla="*/ 511 h 62"/>
                  <a:gd name="T6" fmla="*/ 78 w 8"/>
                  <a:gd name="T7" fmla="*/ 78 h 62"/>
                  <a:gd name="T8" fmla="*/ 0 w 8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62"/>
                  <a:gd name="T17" fmla="*/ 8 w 8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62">
                    <a:moveTo>
                      <a:pt x="0" y="58"/>
                    </a:moveTo>
                    <a:cubicBezTo>
                      <a:pt x="2" y="49"/>
                      <a:pt x="4" y="55"/>
                      <a:pt x="6" y="58"/>
                    </a:cubicBezTo>
                    <a:cubicBezTo>
                      <a:pt x="8" y="62"/>
                      <a:pt x="7" y="39"/>
                      <a:pt x="7" y="39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AC0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92240" name="Freeform 2372"/>
              <p:cNvSpPr>
                <a:spLocks/>
              </p:cNvSpPr>
              <p:nvPr/>
            </p:nvSpPr>
            <p:spPr bwMode="auto">
              <a:xfrm>
                <a:off x="2755983" y="3568517"/>
                <a:ext cx="254003" cy="1012107"/>
              </a:xfrm>
              <a:custGeom>
                <a:avLst/>
                <a:gdLst>
                  <a:gd name="T0" fmla="*/ 2147483647 w 36"/>
                  <a:gd name="T1" fmla="*/ 2147483647 h 283"/>
                  <a:gd name="T2" fmla="*/ 2147483647 w 36"/>
                  <a:gd name="T3" fmla="*/ 2147483647 h 283"/>
                  <a:gd name="T4" fmla="*/ 2147483647 w 36"/>
                  <a:gd name="T5" fmla="*/ 2147483647 h 283"/>
                  <a:gd name="T6" fmla="*/ 2147483647 w 36"/>
                  <a:gd name="T7" fmla="*/ 2147483647 h 283"/>
                  <a:gd name="T8" fmla="*/ 2147483647 w 36"/>
                  <a:gd name="T9" fmla="*/ 0 h 283"/>
                  <a:gd name="T10" fmla="*/ 0 w 36"/>
                  <a:gd name="T11" fmla="*/ 2147483647 h 283"/>
                  <a:gd name="T12" fmla="*/ 2147483647 w 36"/>
                  <a:gd name="T13" fmla="*/ 2147483647 h 283"/>
                  <a:gd name="T14" fmla="*/ 2147483647 w 36"/>
                  <a:gd name="T15" fmla="*/ 2147483647 h 2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83"/>
                  <a:gd name="T26" fmla="*/ 36 w 36"/>
                  <a:gd name="T27" fmla="*/ 283 h 28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83">
                    <a:moveTo>
                      <a:pt x="9" y="260"/>
                    </a:moveTo>
                    <a:cubicBezTo>
                      <a:pt x="5" y="232"/>
                      <a:pt x="7" y="195"/>
                      <a:pt x="7" y="155"/>
                    </a:cubicBezTo>
                    <a:cubicBezTo>
                      <a:pt x="7" y="75"/>
                      <a:pt x="13" y="1"/>
                      <a:pt x="31" y="1"/>
                    </a:cubicBezTo>
                    <a:cubicBezTo>
                      <a:pt x="32" y="1"/>
                      <a:pt x="36" y="5"/>
                      <a:pt x="36" y="5"/>
                    </a:cubicBezTo>
                    <a:cubicBezTo>
                      <a:pt x="33" y="2"/>
                      <a:pt x="32" y="0"/>
                      <a:pt x="29" y="0"/>
                    </a:cubicBezTo>
                    <a:cubicBezTo>
                      <a:pt x="11" y="0"/>
                      <a:pt x="0" y="70"/>
                      <a:pt x="0" y="150"/>
                    </a:cubicBezTo>
                    <a:cubicBezTo>
                      <a:pt x="0" y="195"/>
                      <a:pt x="3" y="235"/>
                      <a:pt x="9" y="263"/>
                    </a:cubicBezTo>
                    <a:cubicBezTo>
                      <a:pt x="13" y="283"/>
                      <a:pt x="12" y="278"/>
                      <a:pt x="9" y="2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92241" name="Freeform 2373"/>
              <p:cNvSpPr>
                <a:spLocks/>
              </p:cNvSpPr>
              <p:nvPr/>
            </p:nvSpPr>
            <p:spPr bwMode="auto">
              <a:xfrm>
                <a:off x="2352567" y="4659293"/>
                <a:ext cx="573747" cy="31770"/>
              </a:xfrm>
              <a:custGeom>
                <a:avLst/>
                <a:gdLst>
                  <a:gd name="T0" fmla="*/ 0 w 81"/>
                  <a:gd name="T1" fmla="*/ 2147483647 h 9"/>
                  <a:gd name="T2" fmla="*/ 0 w 81"/>
                  <a:gd name="T3" fmla="*/ 2147483647 h 9"/>
                  <a:gd name="T4" fmla="*/ 2147483647 w 81"/>
                  <a:gd name="T5" fmla="*/ 0 h 9"/>
                  <a:gd name="T6" fmla="*/ 2147483647 w 81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1"/>
                  <a:gd name="T13" fmla="*/ 0 h 9"/>
                  <a:gd name="T14" fmla="*/ 81 w 81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1" h="9"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0" y="3"/>
                      <a:pt x="24" y="0"/>
                      <a:pt x="40" y="0"/>
                    </a:cubicBezTo>
                    <a:cubicBezTo>
                      <a:pt x="56" y="0"/>
                      <a:pt x="70" y="4"/>
                      <a:pt x="81" y="9"/>
                    </a:cubicBezTo>
                  </a:path>
                </a:pathLst>
              </a:custGeom>
              <a:noFill/>
              <a:ln w="7938" cap="rnd">
                <a:solidFill>
                  <a:srgbClr val="75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92242" name="Freeform 2374"/>
              <p:cNvSpPr>
                <a:spLocks/>
              </p:cNvSpPr>
              <p:nvPr/>
            </p:nvSpPr>
            <p:spPr bwMode="auto">
              <a:xfrm>
                <a:off x="2418309" y="3526157"/>
                <a:ext cx="528923" cy="68079"/>
              </a:xfrm>
              <a:custGeom>
                <a:avLst/>
                <a:gdLst>
                  <a:gd name="T0" fmla="*/ 2147483647 w 75"/>
                  <a:gd name="T1" fmla="*/ 2147483647 h 19"/>
                  <a:gd name="T2" fmla="*/ 2147483647 w 75"/>
                  <a:gd name="T3" fmla="*/ 2147483647 h 19"/>
                  <a:gd name="T4" fmla="*/ 0 w 75"/>
                  <a:gd name="T5" fmla="*/ 2147483647 h 19"/>
                  <a:gd name="T6" fmla="*/ 0 60000 65536"/>
                  <a:gd name="T7" fmla="*/ 0 60000 65536"/>
                  <a:gd name="T8" fmla="*/ 0 60000 65536"/>
                  <a:gd name="T9" fmla="*/ 0 w 75"/>
                  <a:gd name="T10" fmla="*/ 0 h 19"/>
                  <a:gd name="T11" fmla="*/ 75 w 75"/>
                  <a:gd name="T12" fmla="*/ 19 h 1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5" h="19">
                    <a:moveTo>
                      <a:pt x="68" y="12"/>
                    </a:moveTo>
                    <a:cubicBezTo>
                      <a:pt x="75" y="4"/>
                      <a:pt x="49" y="0"/>
                      <a:pt x="34" y="2"/>
                    </a:cubicBezTo>
                    <a:cubicBezTo>
                      <a:pt x="12" y="4"/>
                      <a:pt x="2" y="12"/>
                      <a:pt x="0" y="19"/>
                    </a:cubicBezTo>
                  </a:path>
                </a:pathLst>
              </a:custGeom>
              <a:noFill/>
              <a:ln w="7938" cap="rnd">
                <a:solidFill>
                  <a:srgbClr val="75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</p:grpSp>
      <p:grpSp>
        <p:nvGrpSpPr>
          <p:cNvPr id="743" name="Group 2378">
            <a:extLst>
              <a:ext uri="{FF2B5EF4-FFF2-40B4-BE49-F238E27FC236}">
                <a16:creationId xmlns:a16="http://schemas.microsoft.com/office/drawing/2014/main" id="{91EA74F3-BDB3-4E61-BEBA-D65BF038C0DD}"/>
              </a:ext>
            </a:extLst>
          </p:cNvPr>
          <p:cNvGrpSpPr>
            <a:grpSpLocks/>
          </p:cNvGrpSpPr>
          <p:nvPr/>
        </p:nvGrpSpPr>
        <p:grpSpPr bwMode="auto">
          <a:xfrm>
            <a:off x="5444956" y="3339729"/>
            <a:ext cx="857250" cy="1643063"/>
            <a:chOff x="3637" y="1236"/>
            <a:chExt cx="425" cy="787"/>
          </a:xfrm>
        </p:grpSpPr>
        <p:sp>
          <p:nvSpPr>
            <p:cNvPr id="744" name="Oval 2379">
              <a:extLst>
                <a:ext uri="{FF2B5EF4-FFF2-40B4-BE49-F238E27FC236}">
                  <a16:creationId xmlns:a16="http://schemas.microsoft.com/office/drawing/2014/main" id="{A6FF4AB9-E9C9-4384-A7A8-CD2681802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277"/>
              <a:ext cx="153" cy="746"/>
            </a:xfrm>
            <a:prstGeom prst="ellipse">
              <a:avLst/>
            </a:prstGeom>
            <a:solidFill>
              <a:srgbClr val="73F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5" name="Freeform 2380">
              <a:extLst>
                <a:ext uri="{FF2B5EF4-FFF2-40B4-BE49-F238E27FC236}">
                  <a16:creationId xmlns:a16="http://schemas.microsoft.com/office/drawing/2014/main" id="{DCF6BE11-E502-4430-AB4F-3A771128E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312"/>
              <a:ext cx="123" cy="707"/>
            </a:xfrm>
            <a:custGeom>
              <a:avLst/>
              <a:gdLst>
                <a:gd name="T0" fmla="*/ 437863 w 52"/>
                <a:gd name="T1" fmla="*/ 0 h 299"/>
                <a:gd name="T2" fmla="*/ 541952 w 52"/>
                <a:gd name="T3" fmla="*/ 1393551 h 299"/>
                <a:gd name="T4" fmla="*/ 152924 w 52"/>
                <a:gd name="T5" fmla="*/ 3408747 h 299"/>
                <a:gd name="T6" fmla="*/ 0 w 52"/>
                <a:gd name="T7" fmla="*/ 3246348 h 299"/>
                <a:gd name="T8" fmla="*/ 284939 w 52"/>
                <a:gd name="T9" fmla="*/ 3863677 h 299"/>
                <a:gd name="T10" fmla="*/ 673990 w 52"/>
                <a:gd name="T11" fmla="*/ 1845977 h 299"/>
                <a:gd name="T12" fmla="*/ 437863 w 52"/>
                <a:gd name="T13" fmla="*/ 0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299"/>
                <a:gd name="T23" fmla="*/ 52 w 52"/>
                <a:gd name="T24" fmla="*/ 299 h 2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299">
                  <a:moveTo>
                    <a:pt x="34" y="0"/>
                  </a:moveTo>
                  <a:cubicBezTo>
                    <a:pt x="39" y="28"/>
                    <a:pt x="42" y="66"/>
                    <a:pt x="42" y="108"/>
                  </a:cubicBezTo>
                  <a:cubicBezTo>
                    <a:pt x="42" y="194"/>
                    <a:pt x="29" y="264"/>
                    <a:pt x="12" y="264"/>
                  </a:cubicBezTo>
                  <a:cubicBezTo>
                    <a:pt x="8" y="264"/>
                    <a:pt x="4" y="259"/>
                    <a:pt x="0" y="251"/>
                  </a:cubicBezTo>
                  <a:cubicBezTo>
                    <a:pt x="6" y="281"/>
                    <a:pt x="14" y="299"/>
                    <a:pt x="22" y="299"/>
                  </a:cubicBezTo>
                  <a:cubicBezTo>
                    <a:pt x="39" y="299"/>
                    <a:pt x="52" y="229"/>
                    <a:pt x="52" y="143"/>
                  </a:cubicBezTo>
                  <a:cubicBezTo>
                    <a:pt x="52" y="79"/>
                    <a:pt x="44" y="23"/>
                    <a:pt x="34" y="0"/>
                  </a:cubicBezTo>
                  <a:close/>
                </a:path>
              </a:pathLst>
            </a:custGeom>
            <a:solidFill>
              <a:srgbClr val="72EA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6" name="Freeform 2381">
              <a:extLst>
                <a:ext uri="{FF2B5EF4-FFF2-40B4-BE49-F238E27FC236}">
                  <a16:creationId xmlns:a16="http://schemas.microsoft.com/office/drawing/2014/main" id="{46F0A2B7-0C1D-4E56-B2DF-51EF0AC1D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293"/>
              <a:ext cx="121" cy="730"/>
            </a:xfrm>
            <a:custGeom>
              <a:avLst/>
              <a:gdLst>
                <a:gd name="T0" fmla="*/ 350314 w 51"/>
                <a:gd name="T1" fmla="*/ 0 h 309"/>
                <a:gd name="T2" fmla="*/ 605543 w 51"/>
                <a:gd name="T3" fmla="*/ 1813270 h 309"/>
                <a:gd name="T4" fmla="*/ 157483 w 51"/>
                <a:gd name="T5" fmla="*/ 3878509 h 309"/>
                <a:gd name="T6" fmla="*/ 0 w 51"/>
                <a:gd name="T7" fmla="*/ 3748332 h 309"/>
                <a:gd name="T8" fmla="*/ 202599 w 51"/>
                <a:gd name="T9" fmla="*/ 3953956 h 309"/>
                <a:gd name="T10" fmla="*/ 683804 w 51"/>
                <a:gd name="T11" fmla="*/ 1932915 h 309"/>
                <a:gd name="T12" fmla="*/ 350314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7" name="Freeform 2382">
              <a:extLst>
                <a:ext uri="{FF2B5EF4-FFF2-40B4-BE49-F238E27FC236}">
                  <a16:creationId xmlns:a16="http://schemas.microsoft.com/office/drawing/2014/main" id="{62A98A04-A1CB-4541-847A-D560C982C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284"/>
              <a:ext cx="92" cy="666"/>
            </a:xfrm>
            <a:custGeom>
              <a:avLst/>
              <a:gdLst>
                <a:gd name="T0" fmla="*/ 112997 w 39"/>
                <a:gd name="T1" fmla="*/ 3302954 h 282"/>
                <a:gd name="T2" fmla="*/ 90299 w 39"/>
                <a:gd name="T3" fmla="*/ 1965843 h 282"/>
                <a:gd name="T4" fmla="*/ 443039 w 39"/>
                <a:gd name="T5" fmla="*/ 27030 h 282"/>
                <a:gd name="T6" fmla="*/ 491101 w 39"/>
                <a:gd name="T7" fmla="*/ 75437 h 282"/>
                <a:gd name="T8" fmla="*/ 389427 w 39"/>
                <a:gd name="T9" fmla="*/ 0 h 282"/>
                <a:gd name="T10" fmla="*/ 0 w 39"/>
                <a:gd name="T11" fmla="*/ 1899859 h 282"/>
                <a:gd name="T12" fmla="*/ 101695 w 39"/>
                <a:gd name="T13" fmla="*/ 3341957 h 282"/>
                <a:gd name="T14" fmla="*/ 112997 w 39"/>
                <a:gd name="T15" fmla="*/ 3302954 h 2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282"/>
                <a:gd name="T26" fmla="*/ 39 w 39"/>
                <a:gd name="T27" fmla="*/ 282 h 2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282">
                  <a:moveTo>
                    <a:pt x="9" y="259"/>
                  </a:moveTo>
                  <a:cubicBezTo>
                    <a:pt x="4" y="231"/>
                    <a:pt x="7" y="194"/>
                    <a:pt x="7" y="154"/>
                  </a:cubicBezTo>
                  <a:cubicBezTo>
                    <a:pt x="7" y="74"/>
                    <a:pt x="17" y="2"/>
                    <a:pt x="35" y="2"/>
                  </a:cubicBezTo>
                  <a:cubicBezTo>
                    <a:pt x="36" y="2"/>
                    <a:pt x="39" y="5"/>
                    <a:pt x="39" y="6"/>
                  </a:cubicBezTo>
                  <a:cubicBezTo>
                    <a:pt x="37" y="2"/>
                    <a:pt x="34" y="0"/>
                    <a:pt x="31" y="0"/>
                  </a:cubicBezTo>
                  <a:cubicBezTo>
                    <a:pt x="13" y="0"/>
                    <a:pt x="0" y="69"/>
                    <a:pt x="0" y="149"/>
                  </a:cubicBezTo>
                  <a:cubicBezTo>
                    <a:pt x="0" y="194"/>
                    <a:pt x="3" y="234"/>
                    <a:pt x="8" y="262"/>
                  </a:cubicBezTo>
                  <a:cubicBezTo>
                    <a:pt x="13" y="282"/>
                    <a:pt x="12" y="277"/>
                    <a:pt x="9" y="25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8" name="Freeform 2383">
              <a:extLst>
                <a:ext uri="{FF2B5EF4-FFF2-40B4-BE49-F238E27FC236}">
                  <a16:creationId xmlns:a16="http://schemas.microsoft.com/office/drawing/2014/main" id="{20AD69B8-992D-4945-A11D-7066D1F89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236"/>
              <a:ext cx="361" cy="787"/>
            </a:xfrm>
            <a:custGeom>
              <a:avLst/>
              <a:gdLst>
                <a:gd name="T0" fmla="*/ 1373607 w 153"/>
                <a:gd name="T1" fmla="*/ 92696 h 333"/>
                <a:gd name="T2" fmla="*/ 0 w 153"/>
                <a:gd name="T3" fmla="*/ 271326 h 333"/>
                <a:gd name="T4" fmla="*/ 555265 w 153"/>
                <a:gd name="T5" fmla="*/ 2249475 h 333"/>
                <a:gd name="T6" fmla="*/ 165260 w 153"/>
                <a:gd name="T7" fmla="*/ 4278477 h 333"/>
                <a:gd name="T8" fmla="*/ 1187057 w 153"/>
                <a:gd name="T9" fmla="*/ 4278477 h 333"/>
                <a:gd name="T10" fmla="*/ 1160313 w 153"/>
                <a:gd name="T11" fmla="*/ 4266993 h 333"/>
                <a:gd name="T12" fmla="*/ 1148756 w 153"/>
                <a:gd name="T13" fmla="*/ 4250398 h 333"/>
                <a:gd name="T14" fmla="*/ 1122078 w 153"/>
                <a:gd name="T15" fmla="*/ 4229806 h 333"/>
                <a:gd name="T16" fmla="*/ 1097209 w 153"/>
                <a:gd name="T17" fmla="*/ 4202693 h 333"/>
                <a:gd name="T18" fmla="*/ 1085284 w 153"/>
                <a:gd name="T19" fmla="*/ 4175503 h 333"/>
                <a:gd name="T20" fmla="*/ 1058501 w 153"/>
                <a:gd name="T21" fmla="*/ 4147107 h 333"/>
                <a:gd name="T22" fmla="*/ 1047188 w 153"/>
                <a:gd name="T23" fmla="*/ 4109945 h 333"/>
                <a:gd name="T24" fmla="*/ 1021814 w 153"/>
                <a:gd name="T25" fmla="*/ 4071295 h 333"/>
                <a:gd name="T26" fmla="*/ 1010396 w 153"/>
                <a:gd name="T27" fmla="*/ 4023538 h 333"/>
                <a:gd name="T28" fmla="*/ 995029 w 153"/>
                <a:gd name="T29" fmla="*/ 3620803 h 333"/>
                <a:gd name="T30" fmla="*/ 983496 w 153"/>
                <a:gd name="T31" fmla="*/ 3572226 h 333"/>
                <a:gd name="T32" fmla="*/ 972093 w 153"/>
                <a:gd name="T33" fmla="*/ 3505865 h 333"/>
                <a:gd name="T34" fmla="*/ 956728 w 153"/>
                <a:gd name="T35" fmla="*/ 3429684 h 333"/>
                <a:gd name="T36" fmla="*/ 946924 w 153"/>
                <a:gd name="T37" fmla="*/ 3353901 h 333"/>
                <a:gd name="T38" fmla="*/ 935523 w 153"/>
                <a:gd name="T39" fmla="*/ 3278089 h 333"/>
                <a:gd name="T40" fmla="*/ 935523 w 153"/>
                <a:gd name="T41" fmla="*/ 3197356 h 333"/>
                <a:gd name="T42" fmla="*/ 920024 w 153"/>
                <a:gd name="T43" fmla="*/ 3109782 h 333"/>
                <a:gd name="T44" fmla="*/ 908623 w 153"/>
                <a:gd name="T45" fmla="*/ 3018275 h 333"/>
                <a:gd name="T46" fmla="*/ 908623 w 153"/>
                <a:gd name="T47" fmla="*/ 2930611 h 333"/>
                <a:gd name="T48" fmla="*/ 897182 w 153"/>
                <a:gd name="T49" fmla="*/ 2838208 h 333"/>
                <a:gd name="T50" fmla="*/ 897182 w 153"/>
                <a:gd name="T51" fmla="*/ 2751506 h 333"/>
                <a:gd name="T52" fmla="*/ 881840 w 153"/>
                <a:gd name="T53" fmla="*/ 2647246 h 333"/>
                <a:gd name="T54" fmla="*/ 881840 w 153"/>
                <a:gd name="T55" fmla="*/ 2555739 h 333"/>
                <a:gd name="T56" fmla="*/ 881840 w 153"/>
                <a:gd name="T57" fmla="*/ 2451576 h 333"/>
                <a:gd name="T58" fmla="*/ 881840 w 153"/>
                <a:gd name="T59" fmla="*/ 2348557 h 333"/>
                <a:gd name="T60" fmla="*/ 1223851 w 153"/>
                <a:gd name="T61" fmla="*/ 219074 h 333"/>
                <a:gd name="T62" fmla="*/ 1250539 w 153"/>
                <a:gd name="T63" fmla="*/ 4278477 h 333"/>
                <a:gd name="T64" fmla="*/ 1690766 w 153"/>
                <a:gd name="T65" fmla="*/ 3947726 h 333"/>
                <a:gd name="T66" fmla="*/ 1706933 w 153"/>
                <a:gd name="T67" fmla="*/ 423446 h 3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3"/>
                <a:gd name="T103" fmla="*/ 0 h 333"/>
                <a:gd name="T104" fmla="*/ 153 w 153"/>
                <a:gd name="T105" fmla="*/ 333 h 3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3" h="333">
                  <a:moveTo>
                    <a:pt x="135" y="33"/>
                  </a:move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  <a:cubicBezTo>
                    <a:pt x="3" y="18"/>
                    <a:pt x="5" y="17"/>
                    <a:pt x="8" y="17"/>
                  </a:cubicBezTo>
                  <a:cubicBezTo>
                    <a:pt x="28" y="17"/>
                    <a:pt x="44" y="88"/>
                    <a:pt x="44" y="175"/>
                  </a:cubicBezTo>
                  <a:cubicBezTo>
                    <a:pt x="44" y="256"/>
                    <a:pt x="30" y="323"/>
                    <a:pt x="13" y="332"/>
                  </a:cubicBezTo>
                  <a:cubicBezTo>
                    <a:pt x="13" y="333"/>
                    <a:pt x="13" y="333"/>
                    <a:pt x="13" y="333"/>
                  </a:cubicBezTo>
                  <a:cubicBezTo>
                    <a:pt x="23" y="327"/>
                    <a:pt x="37" y="324"/>
                    <a:pt x="53" y="324"/>
                  </a:cubicBezTo>
                  <a:cubicBezTo>
                    <a:pt x="69" y="324"/>
                    <a:pt x="83" y="328"/>
                    <a:pt x="94" y="333"/>
                  </a:cubicBezTo>
                  <a:cubicBezTo>
                    <a:pt x="94" y="333"/>
                    <a:pt x="94" y="333"/>
                    <a:pt x="94" y="333"/>
                  </a:cubicBezTo>
                  <a:cubicBezTo>
                    <a:pt x="93" y="333"/>
                    <a:pt x="93" y="332"/>
                    <a:pt x="92" y="332"/>
                  </a:cubicBezTo>
                  <a:cubicBezTo>
                    <a:pt x="92" y="332"/>
                    <a:pt x="92" y="332"/>
                    <a:pt x="92" y="332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0" y="330"/>
                    <a:pt x="89" y="330"/>
                    <a:pt x="89" y="329"/>
                  </a:cubicBezTo>
                  <a:cubicBezTo>
                    <a:pt x="89" y="329"/>
                    <a:pt x="89" y="329"/>
                    <a:pt x="89" y="329"/>
                  </a:cubicBezTo>
                  <a:cubicBezTo>
                    <a:pt x="88" y="329"/>
                    <a:pt x="88" y="328"/>
                    <a:pt x="87" y="327"/>
                  </a:cubicBezTo>
                  <a:cubicBezTo>
                    <a:pt x="87" y="327"/>
                    <a:pt x="87" y="327"/>
                    <a:pt x="87" y="327"/>
                  </a:cubicBezTo>
                  <a:cubicBezTo>
                    <a:pt x="87" y="327"/>
                    <a:pt x="86" y="326"/>
                    <a:pt x="86" y="325"/>
                  </a:cubicBezTo>
                  <a:cubicBezTo>
                    <a:pt x="86" y="325"/>
                    <a:pt x="86" y="325"/>
                    <a:pt x="86" y="325"/>
                  </a:cubicBezTo>
                  <a:cubicBezTo>
                    <a:pt x="85" y="324"/>
                    <a:pt x="85" y="324"/>
                    <a:pt x="84" y="323"/>
                  </a:cubicBezTo>
                  <a:cubicBezTo>
                    <a:pt x="84" y="323"/>
                    <a:pt x="84" y="323"/>
                    <a:pt x="84" y="323"/>
                  </a:cubicBezTo>
                  <a:cubicBezTo>
                    <a:pt x="84" y="322"/>
                    <a:pt x="83" y="321"/>
                    <a:pt x="83" y="320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82" y="319"/>
                    <a:pt x="82" y="318"/>
                    <a:pt x="81" y="317"/>
                  </a:cubicBezTo>
                  <a:cubicBezTo>
                    <a:pt x="81" y="317"/>
                    <a:pt x="81" y="317"/>
                    <a:pt x="81" y="317"/>
                  </a:cubicBezTo>
                  <a:cubicBezTo>
                    <a:pt x="81" y="316"/>
                    <a:pt x="80" y="315"/>
                    <a:pt x="80" y="313"/>
                  </a:cubicBezTo>
                  <a:cubicBezTo>
                    <a:pt x="80" y="313"/>
                    <a:pt x="80" y="313"/>
                    <a:pt x="80" y="313"/>
                  </a:cubicBezTo>
                  <a:cubicBezTo>
                    <a:pt x="77" y="305"/>
                    <a:pt x="81" y="295"/>
                    <a:pt x="79" y="282"/>
                  </a:cubicBezTo>
                  <a:cubicBezTo>
                    <a:pt x="79" y="282"/>
                    <a:pt x="79" y="282"/>
                    <a:pt x="79" y="282"/>
                  </a:cubicBezTo>
                  <a:cubicBezTo>
                    <a:pt x="79" y="281"/>
                    <a:pt x="78" y="279"/>
                    <a:pt x="78" y="278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78" y="275"/>
                    <a:pt x="77" y="274"/>
                    <a:pt x="77" y="273"/>
                  </a:cubicBezTo>
                  <a:cubicBezTo>
                    <a:pt x="77" y="272"/>
                    <a:pt x="77" y="271"/>
                    <a:pt x="77" y="271"/>
                  </a:cubicBezTo>
                  <a:cubicBezTo>
                    <a:pt x="77" y="270"/>
                    <a:pt x="76" y="268"/>
                    <a:pt x="76" y="267"/>
                  </a:cubicBezTo>
                  <a:cubicBezTo>
                    <a:pt x="76" y="266"/>
                    <a:pt x="76" y="266"/>
                    <a:pt x="76" y="265"/>
                  </a:cubicBezTo>
                  <a:cubicBezTo>
                    <a:pt x="76" y="264"/>
                    <a:pt x="75" y="262"/>
                    <a:pt x="75" y="261"/>
                  </a:cubicBezTo>
                  <a:cubicBezTo>
                    <a:pt x="75" y="260"/>
                    <a:pt x="75" y="259"/>
                    <a:pt x="75" y="259"/>
                  </a:cubicBezTo>
                  <a:cubicBezTo>
                    <a:pt x="75" y="257"/>
                    <a:pt x="75" y="256"/>
                    <a:pt x="74" y="255"/>
                  </a:cubicBezTo>
                  <a:cubicBezTo>
                    <a:pt x="74" y="254"/>
                    <a:pt x="74" y="253"/>
                    <a:pt x="74" y="252"/>
                  </a:cubicBezTo>
                  <a:cubicBezTo>
                    <a:pt x="74" y="251"/>
                    <a:pt x="74" y="250"/>
                    <a:pt x="74" y="249"/>
                  </a:cubicBezTo>
                  <a:cubicBezTo>
                    <a:pt x="73" y="248"/>
                    <a:pt x="73" y="247"/>
                    <a:pt x="73" y="246"/>
                  </a:cubicBezTo>
                  <a:cubicBezTo>
                    <a:pt x="73" y="244"/>
                    <a:pt x="73" y="243"/>
                    <a:pt x="73" y="242"/>
                  </a:cubicBezTo>
                  <a:cubicBezTo>
                    <a:pt x="73" y="241"/>
                    <a:pt x="73" y="240"/>
                    <a:pt x="73" y="239"/>
                  </a:cubicBezTo>
                  <a:cubicBezTo>
                    <a:pt x="72" y="238"/>
                    <a:pt x="72" y="236"/>
                    <a:pt x="72" y="235"/>
                  </a:cubicBezTo>
                  <a:cubicBezTo>
                    <a:pt x="72" y="234"/>
                    <a:pt x="72" y="233"/>
                    <a:pt x="72" y="232"/>
                  </a:cubicBezTo>
                  <a:cubicBezTo>
                    <a:pt x="72" y="231"/>
                    <a:pt x="72" y="229"/>
                    <a:pt x="72" y="228"/>
                  </a:cubicBezTo>
                  <a:cubicBezTo>
                    <a:pt x="72" y="227"/>
                    <a:pt x="71" y="226"/>
                    <a:pt x="71" y="225"/>
                  </a:cubicBezTo>
                  <a:cubicBezTo>
                    <a:pt x="71" y="223"/>
                    <a:pt x="71" y="222"/>
                    <a:pt x="71" y="221"/>
                  </a:cubicBezTo>
                  <a:cubicBezTo>
                    <a:pt x="71" y="220"/>
                    <a:pt x="71" y="218"/>
                    <a:pt x="71" y="217"/>
                  </a:cubicBezTo>
                  <a:cubicBezTo>
                    <a:pt x="71" y="216"/>
                    <a:pt x="71" y="215"/>
                    <a:pt x="71" y="214"/>
                  </a:cubicBezTo>
                  <a:cubicBezTo>
                    <a:pt x="71" y="212"/>
                    <a:pt x="70" y="211"/>
                    <a:pt x="70" y="210"/>
                  </a:cubicBezTo>
                  <a:cubicBezTo>
                    <a:pt x="70" y="209"/>
                    <a:pt x="70" y="207"/>
                    <a:pt x="70" y="206"/>
                  </a:cubicBezTo>
                  <a:cubicBezTo>
                    <a:pt x="70" y="205"/>
                    <a:pt x="70" y="203"/>
                    <a:pt x="70" y="202"/>
                  </a:cubicBezTo>
                  <a:cubicBezTo>
                    <a:pt x="70" y="201"/>
                    <a:pt x="70" y="200"/>
                    <a:pt x="70" y="199"/>
                  </a:cubicBezTo>
                  <a:cubicBezTo>
                    <a:pt x="70" y="197"/>
                    <a:pt x="70" y="196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89"/>
                    <a:pt x="70" y="187"/>
                    <a:pt x="70" y="186"/>
                  </a:cubicBezTo>
                  <a:cubicBezTo>
                    <a:pt x="70" y="185"/>
                    <a:pt x="70" y="184"/>
                    <a:pt x="70" y="183"/>
                  </a:cubicBezTo>
                  <a:cubicBezTo>
                    <a:pt x="70" y="180"/>
                    <a:pt x="70" y="178"/>
                    <a:pt x="70" y="175"/>
                  </a:cubicBezTo>
                  <a:cubicBezTo>
                    <a:pt x="70" y="88"/>
                    <a:pt x="77" y="17"/>
                    <a:pt x="97" y="17"/>
                  </a:cubicBezTo>
                  <a:cubicBezTo>
                    <a:pt x="117" y="17"/>
                    <a:pt x="132" y="88"/>
                    <a:pt x="132" y="175"/>
                  </a:cubicBezTo>
                  <a:cubicBezTo>
                    <a:pt x="132" y="260"/>
                    <a:pt x="118" y="329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lose/>
                </a:path>
              </a:pathLst>
            </a:custGeom>
            <a:solidFill>
              <a:srgbClr val="72EC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49" name="Freeform 2384">
              <a:extLst>
                <a:ext uri="{FF2B5EF4-FFF2-40B4-BE49-F238E27FC236}">
                  <a16:creationId xmlns:a16="http://schemas.microsoft.com/office/drawing/2014/main" id="{0273461D-F80C-452C-84EE-4184BC903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253"/>
              <a:ext cx="203" cy="770"/>
            </a:xfrm>
            <a:custGeom>
              <a:avLst/>
              <a:gdLst>
                <a:gd name="T0" fmla="*/ 998215 w 86"/>
                <a:gd name="T1" fmla="*/ 4150796 h 326"/>
                <a:gd name="T2" fmla="*/ 986799 w 86"/>
                <a:gd name="T3" fmla="*/ 4134456 h 326"/>
                <a:gd name="T4" fmla="*/ 986799 w 86"/>
                <a:gd name="T5" fmla="*/ 4134456 h 326"/>
                <a:gd name="T6" fmla="*/ 961953 w 86"/>
                <a:gd name="T7" fmla="*/ 4111013 h 326"/>
                <a:gd name="T8" fmla="*/ 961953 w 86"/>
                <a:gd name="T9" fmla="*/ 4111013 h 326"/>
                <a:gd name="T10" fmla="*/ 939449 w 86"/>
                <a:gd name="T11" fmla="*/ 4086031 h 326"/>
                <a:gd name="T12" fmla="*/ 939449 w 86"/>
                <a:gd name="T13" fmla="*/ 4086031 h 326"/>
                <a:gd name="T14" fmla="*/ 923180 w 86"/>
                <a:gd name="T15" fmla="*/ 4058885 h 326"/>
                <a:gd name="T16" fmla="*/ 923180 w 86"/>
                <a:gd name="T17" fmla="*/ 4058885 h 326"/>
                <a:gd name="T18" fmla="*/ 903100 w 86"/>
                <a:gd name="T19" fmla="*/ 4031465 h 326"/>
                <a:gd name="T20" fmla="*/ 903100 w 86"/>
                <a:gd name="T21" fmla="*/ 4031465 h 326"/>
                <a:gd name="T22" fmla="*/ 884778 w 86"/>
                <a:gd name="T23" fmla="*/ 3992932 h 326"/>
                <a:gd name="T24" fmla="*/ 884778 w 86"/>
                <a:gd name="T25" fmla="*/ 3992932 h 326"/>
                <a:gd name="T26" fmla="*/ 864353 w 86"/>
                <a:gd name="T27" fmla="*/ 3955960 h 326"/>
                <a:gd name="T28" fmla="*/ 864353 w 86"/>
                <a:gd name="T29" fmla="*/ 3955960 h 326"/>
                <a:gd name="T30" fmla="*/ 848082 w 86"/>
                <a:gd name="T31" fmla="*/ 3907691 h 326"/>
                <a:gd name="T32" fmla="*/ 848082 w 86"/>
                <a:gd name="T33" fmla="*/ 3907691 h 326"/>
                <a:gd name="T34" fmla="*/ 837375 w 86"/>
                <a:gd name="T35" fmla="*/ 3512329 h 326"/>
                <a:gd name="T36" fmla="*/ 837375 w 86"/>
                <a:gd name="T37" fmla="*/ 3512329 h 326"/>
                <a:gd name="T38" fmla="*/ 821109 w 86"/>
                <a:gd name="T39" fmla="*/ 3459312 h 326"/>
                <a:gd name="T40" fmla="*/ 821109 w 86"/>
                <a:gd name="T41" fmla="*/ 3447547 h 326"/>
                <a:gd name="T42" fmla="*/ 809677 w 86"/>
                <a:gd name="T43" fmla="*/ 3393364 h 326"/>
                <a:gd name="T44" fmla="*/ 809677 w 86"/>
                <a:gd name="T45" fmla="*/ 3372857 h 326"/>
                <a:gd name="T46" fmla="*/ 801024 w 86"/>
                <a:gd name="T47" fmla="*/ 3317793 h 326"/>
                <a:gd name="T48" fmla="*/ 801024 w 86"/>
                <a:gd name="T49" fmla="*/ 3290753 h 326"/>
                <a:gd name="T50" fmla="*/ 784257 w 86"/>
                <a:gd name="T51" fmla="*/ 3241943 h 326"/>
                <a:gd name="T52" fmla="*/ 784257 w 86"/>
                <a:gd name="T53" fmla="*/ 3214868 h 326"/>
                <a:gd name="T54" fmla="*/ 773706 w 86"/>
                <a:gd name="T55" fmla="*/ 3166601 h 326"/>
                <a:gd name="T56" fmla="*/ 773706 w 86"/>
                <a:gd name="T57" fmla="*/ 3130126 h 326"/>
                <a:gd name="T58" fmla="*/ 773706 w 86"/>
                <a:gd name="T59" fmla="*/ 3091097 h 326"/>
                <a:gd name="T60" fmla="*/ 762345 w 86"/>
                <a:gd name="T61" fmla="*/ 3054236 h 326"/>
                <a:gd name="T62" fmla="*/ 762345 w 86"/>
                <a:gd name="T63" fmla="*/ 3000083 h 326"/>
                <a:gd name="T64" fmla="*/ 762345 w 86"/>
                <a:gd name="T65" fmla="*/ 2960310 h 326"/>
                <a:gd name="T66" fmla="*/ 746075 w 86"/>
                <a:gd name="T67" fmla="*/ 2912757 h 326"/>
                <a:gd name="T68" fmla="*/ 746075 w 86"/>
                <a:gd name="T69" fmla="*/ 2869152 h 326"/>
                <a:gd name="T70" fmla="*/ 746075 w 86"/>
                <a:gd name="T71" fmla="*/ 2820843 h 326"/>
                <a:gd name="T72" fmla="*/ 734492 w 86"/>
                <a:gd name="T73" fmla="*/ 2782338 h 326"/>
                <a:gd name="T74" fmla="*/ 734492 w 86"/>
                <a:gd name="T75" fmla="*/ 2729686 h 326"/>
                <a:gd name="T76" fmla="*/ 734492 w 86"/>
                <a:gd name="T77" fmla="*/ 2681473 h 326"/>
                <a:gd name="T78" fmla="*/ 734492 w 86"/>
                <a:gd name="T79" fmla="*/ 2642347 h 326"/>
                <a:gd name="T80" fmla="*/ 725609 w 86"/>
                <a:gd name="T81" fmla="*/ 2587507 h 326"/>
                <a:gd name="T82" fmla="*/ 725609 w 86"/>
                <a:gd name="T83" fmla="*/ 2539947 h 326"/>
                <a:gd name="T84" fmla="*/ 725609 w 86"/>
                <a:gd name="T85" fmla="*/ 2491524 h 326"/>
                <a:gd name="T86" fmla="*/ 725609 w 86"/>
                <a:gd name="T87" fmla="*/ 2448080 h 326"/>
                <a:gd name="T88" fmla="*/ 725609 w 86"/>
                <a:gd name="T89" fmla="*/ 2388873 h 326"/>
                <a:gd name="T90" fmla="*/ 725609 w 86"/>
                <a:gd name="T91" fmla="*/ 2350004 h 326"/>
                <a:gd name="T92" fmla="*/ 725609 w 86"/>
                <a:gd name="T93" fmla="*/ 2286104 h 326"/>
                <a:gd name="T94" fmla="*/ 725609 w 86"/>
                <a:gd name="T95" fmla="*/ 2249132 h 326"/>
                <a:gd name="T96" fmla="*/ 725609 w 86"/>
                <a:gd name="T97" fmla="*/ 2146665 h 326"/>
                <a:gd name="T98" fmla="*/ 961953 w 86"/>
                <a:gd name="T99" fmla="*/ 178340 h 326"/>
                <a:gd name="T100" fmla="*/ 961953 w 86"/>
                <a:gd name="T101" fmla="*/ 166518 h 326"/>
                <a:gd name="T102" fmla="*/ 541757 w 86"/>
                <a:gd name="T103" fmla="*/ 27052 h 326"/>
                <a:gd name="T104" fmla="*/ 114027 w 86"/>
                <a:gd name="T105" fmla="*/ 270369 h 326"/>
                <a:gd name="T106" fmla="*/ 114027 w 86"/>
                <a:gd name="T107" fmla="*/ 281766 h 326"/>
                <a:gd name="T108" fmla="*/ 391101 w 86"/>
                <a:gd name="T109" fmla="*/ 2146665 h 326"/>
                <a:gd name="T110" fmla="*/ 0 w 86"/>
                <a:gd name="T111" fmla="*/ 4150796 h 326"/>
                <a:gd name="T112" fmla="*/ 0 w 86"/>
                <a:gd name="T113" fmla="*/ 4161495 h 326"/>
                <a:gd name="T114" fmla="*/ 505128 w 86"/>
                <a:gd name="T115" fmla="*/ 4047117 h 326"/>
                <a:gd name="T116" fmla="*/ 1026436 w 86"/>
                <a:gd name="T117" fmla="*/ 4161495 h 326"/>
                <a:gd name="T118" fmla="*/ 1026436 w 86"/>
                <a:gd name="T119" fmla="*/ 4161495 h 326"/>
                <a:gd name="T120" fmla="*/ 998215 w 86"/>
                <a:gd name="T121" fmla="*/ 4150796 h 326"/>
                <a:gd name="T122" fmla="*/ 998215 w 86"/>
                <a:gd name="T123" fmla="*/ 4150796 h 3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"/>
                <a:gd name="T187" fmla="*/ 0 h 326"/>
                <a:gd name="T188" fmla="*/ 86 w 86"/>
                <a:gd name="T189" fmla="*/ 326 h 3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31" y="102"/>
                    <a:pt x="31" y="168"/>
                  </a:cubicBezTo>
                  <a:cubicBezTo>
                    <a:pt x="31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</a:path>
              </a:pathLst>
            </a:custGeom>
            <a:solidFill>
              <a:srgbClr val="73D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0" name="Freeform 2385">
              <a:extLst>
                <a:ext uri="{FF2B5EF4-FFF2-40B4-BE49-F238E27FC236}">
                  <a16:creationId xmlns:a16="http://schemas.microsoft.com/office/drawing/2014/main" id="{15A523F8-345C-4D66-B136-15E6646CF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1" y="1253"/>
              <a:ext cx="203" cy="770"/>
            </a:xfrm>
            <a:custGeom>
              <a:avLst/>
              <a:gdLst>
                <a:gd name="T0" fmla="*/ 986799 w 86"/>
                <a:gd name="T1" fmla="*/ 4134456 h 326"/>
                <a:gd name="T2" fmla="*/ 961953 w 86"/>
                <a:gd name="T3" fmla="*/ 4111013 h 326"/>
                <a:gd name="T4" fmla="*/ 939449 w 86"/>
                <a:gd name="T5" fmla="*/ 4086031 h 326"/>
                <a:gd name="T6" fmla="*/ 923180 w 86"/>
                <a:gd name="T7" fmla="*/ 4058885 h 326"/>
                <a:gd name="T8" fmla="*/ 903100 w 86"/>
                <a:gd name="T9" fmla="*/ 4031465 h 326"/>
                <a:gd name="T10" fmla="*/ 884778 w 86"/>
                <a:gd name="T11" fmla="*/ 3992932 h 326"/>
                <a:gd name="T12" fmla="*/ 864353 w 86"/>
                <a:gd name="T13" fmla="*/ 3955960 h 326"/>
                <a:gd name="T14" fmla="*/ 848082 w 86"/>
                <a:gd name="T15" fmla="*/ 3907691 h 326"/>
                <a:gd name="T16" fmla="*/ 837375 w 86"/>
                <a:gd name="T17" fmla="*/ 3512329 h 326"/>
                <a:gd name="T18" fmla="*/ 821109 w 86"/>
                <a:gd name="T19" fmla="*/ 3459312 h 326"/>
                <a:gd name="T20" fmla="*/ 809677 w 86"/>
                <a:gd name="T21" fmla="*/ 3393364 h 326"/>
                <a:gd name="T22" fmla="*/ 801024 w 86"/>
                <a:gd name="T23" fmla="*/ 3317793 h 326"/>
                <a:gd name="T24" fmla="*/ 784257 w 86"/>
                <a:gd name="T25" fmla="*/ 3241943 h 326"/>
                <a:gd name="T26" fmla="*/ 773706 w 86"/>
                <a:gd name="T27" fmla="*/ 3166601 h 326"/>
                <a:gd name="T28" fmla="*/ 773706 w 86"/>
                <a:gd name="T29" fmla="*/ 3091097 h 326"/>
                <a:gd name="T30" fmla="*/ 762345 w 86"/>
                <a:gd name="T31" fmla="*/ 3000083 h 326"/>
                <a:gd name="T32" fmla="*/ 746075 w 86"/>
                <a:gd name="T33" fmla="*/ 2912757 h 326"/>
                <a:gd name="T34" fmla="*/ 746075 w 86"/>
                <a:gd name="T35" fmla="*/ 2820843 h 326"/>
                <a:gd name="T36" fmla="*/ 734492 w 86"/>
                <a:gd name="T37" fmla="*/ 2729686 h 326"/>
                <a:gd name="T38" fmla="*/ 734492 w 86"/>
                <a:gd name="T39" fmla="*/ 2642347 h 326"/>
                <a:gd name="T40" fmla="*/ 725609 w 86"/>
                <a:gd name="T41" fmla="*/ 2539947 h 326"/>
                <a:gd name="T42" fmla="*/ 725609 w 86"/>
                <a:gd name="T43" fmla="*/ 2448080 h 326"/>
                <a:gd name="T44" fmla="*/ 725609 w 86"/>
                <a:gd name="T45" fmla="*/ 2350004 h 326"/>
                <a:gd name="T46" fmla="*/ 725609 w 86"/>
                <a:gd name="T47" fmla="*/ 2249132 h 326"/>
                <a:gd name="T48" fmla="*/ 961953 w 86"/>
                <a:gd name="T49" fmla="*/ 178340 h 326"/>
                <a:gd name="T50" fmla="*/ 541757 w 86"/>
                <a:gd name="T51" fmla="*/ 27052 h 326"/>
                <a:gd name="T52" fmla="*/ 114027 w 86"/>
                <a:gd name="T53" fmla="*/ 281766 h 326"/>
                <a:gd name="T54" fmla="*/ 0 w 86"/>
                <a:gd name="T55" fmla="*/ 4150796 h 326"/>
                <a:gd name="T56" fmla="*/ 505128 w 86"/>
                <a:gd name="T57" fmla="*/ 4047117 h 326"/>
                <a:gd name="T58" fmla="*/ 1026436 w 86"/>
                <a:gd name="T59" fmla="*/ 4161495 h 326"/>
                <a:gd name="T60" fmla="*/ 998215 w 86"/>
                <a:gd name="T61" fmla="*/ 4150796 h 326"/>
                <a:gd name="T62" fmla="*/ 327777 w 86"/>
                <a:gd name="T63" fmla="*/ 524224 h 326"/>
                <a:gd name="T64" fmla="*/ 557001 w 86"/>
                <a:gd name="T65" fmla="*/ 139467 h 326"/>
                <a:gd name="T66" fmla="*/ 801024 w 86"/>
                <a:gd name="T67" fmla="*/ 214943 h 326"/>
                <a:gd name="T68" fmla="*/ 481759 w 86"/>
                <a:gd name="T69" fmla="*/ 1508354 h 326"/>
                <a:gd name="T70" fmla="*/ 568747 w 86"/>
                <a:gd name="T71" fmla="*/ 3928167 h 326"/>
                <a:gd name="T72" fmla="*/ 505128 w 86"/>
                <a:gd name="T73" fmla="*/ 2182610 h 326"/>
                <a:gd name="T74" fmla="*/ 505128 w 86"/>
                <a:gd name="T75" fmla="*/ 2269579 h 326"/>
                <a:gd name="T76" fmla="*/ 505128 w 86"/>
                <a:gd name="T77" fmla="*/ 2448080 h 326"/>
                <a:gd name="T78" fmla="*/ 505128 w 86"/>
                <a:gd name="T79" fmla="*/ 2587507 h 326"/>
                <a:gd name="T80" fmla="*/ 521309 w 86"/>
                <a:gd name="T81" fmla="*/ 2691181 h 326"/>
                <a:gd name="T82" fmla="*/ 521309 w 86"/>
                <a:gd name="T83" fmla="*/ 2793792 h 326"/>
                <a:gd name="T84" fmla="*/ 532079 w 86"/>
                <a:gd name="T85" fmla="*/ 2869152 h 326"/>
                <a:gd name="T86" fmla="*/ 541757 w 86"/>
                <a:gd name="T87" fmla="*/ 2972132 h 326"/>
                <a:gd name="T88" fmla="*/ 541757 w 86"/>
                <a:gd name="T89" fmla="*/ 3063948 h 326"/>
                <a:gd name="T90" fmla="*/ 568747 w 86"/>
                <a:gd name="T91" fmla="*/ 3189881 h 326"/>
                <a:gd name="T92" fmla="*/ 568747 w 86"/>
                <a:gd name="T93" fmla="*/ 3253937 h 326"/>
                <a:gd name="T94" fmla="*/ 595696 w 86"/>
                <a:gd name="T95" fmla="*/ 3383439 h 326"/>
                <a:gd name="T96" fmla="*/ 607109 w 86"/>
                <a:gd name="T97" fmla="*/ 3459312 h 326"/>
                <a:gd name="T98" fmla="*/ 623378 w 86"/>
                <a:gd name="T99" fmla="*/ 3534883 h 326"/>
                <a:gd name="T100" fmla="*/ 643843 w 86"/>
                <a:gd name="T101" fmla="*/ 3944507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"/>
                <a:gd name="T154" fmla="*/ 0 h 326"/>
                <a:gd name="T155" fmla="*/ 86 w 86"/>
                <a:gd name="T156" fmla="*/ 326 h 3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26" y="102"/>
                    <a:pt x="26" y="168"/>
                  </a:cubicBezTo>
                  <a:cubicBezTo>
                    <a:pt x="26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  <a:moveTo>
                    <a:pt x="38" y="118"/>
                  </a:moveTo>
                  <a:cubicBezTo>
                    <a:pt x="36" y="88"/>
                    <a:pt x="31" y="61"/>
                    <a:pt x="26" y="41"/>
                  </a:cubicBezTo>
                  <a:cubicBezTo>
                    <a:pt x="23" y="33"/>
                    <a:pt x="22" y="15"/>
                    <a:pt x="34" y="12"/>
                  </a:cubicBezTo>
                  <a:cubicBezTo>
                    <a:pt x="37" y="12"/>
                    <a:pt x="40" y="12"/>
                    <a:pt x="44" y="11"/>
                  </a:cubicBezTo>
                  <a:cubicBezTo>
                    <a:pt x="50" y="11"/>
                    <a:pt x="55" y="10"/>
                    <a:pt x="60" y="11"/>
                  </a:cubicBezTo>
                  <a:cubicBezTo>
                    <a:pt x="64" y="11"/>
                    <a:pt x="64" y="15"/>
                    <a:pt x="63" y="17"/>
                  </a:cubicBezTo>
                  <a:cubicBezTo>
                    <a:pt x="51" y="38"/>
                    <a:pt x="44" y="77"/>
                    <a:pt x="41" y="119"/>
                  </a:cubicBezTo>
                  <a:cubicBezTo>
                    <a:pt x="40" y="135"/>
                    <a:pt x="39" y="133"/>
                    <a:pt x="38" y="118"/>
                  </a:cubicBezTo>
                  <a:close/>
                  <a:moveTo>
                    <a:pt x="51" y="309"/>
                  </a:moveTo>
                  <a:cubicBezTo>
                    <a:pt x="49" y="309"/>
                    <a:pt x="47" y="309"/>
                    <a:pt x="45" y="308"/>
                  </a:cubicBezTo>
                  <a:cubicBezTo>
                    <a:pt x="33" y="306"/>
                    <a:pt x="26" y="298"/>
                    <a:pt x="31" y="272"/>
                  </a:cubicBezTo>
                  <a:cubicBezTo>
                    <a:pt x="37" y="243"/>
                    <a:pt x="40" y="206"/>
                    <a:pt x="40" y="171"/>
                  </a:cubicBezTo>
                  <a:cubicBezTo>
                    <a:pt x="40" y="173"/>
                    <a:pt x="40" y="176"/>
                    <a:pt x="40" y="176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42" y="222"/>
                    <a:pt x="42" y="222"/>
                    <a:pt x="42" y="222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2" y="229"/>
                    <a:pt x="42" y="229"/>
                    <a:pt x="42" y="229"/>
                  </a:cubicBezTo>
                  <a:cubicBezTo>
                    <a:pt x="43" y="233"/>
                    <a:pt x="43" y="233"/>
                    <a:pt x="43" y="233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40"/>
                    <a:pt x="43" y="240"/>
                    <a:pt x="43" y="240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7" y="265"/>
                    <a:pt x="47" y="265"/>
                    <a:pt x="47" y="265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48" y="271"/>
                    <a:pt x="48" y="271"/>
                    <a:pt x="48" y="271"/>
                  </a:cubicBezTo>
                  <a:cubicBezTo>
                    <a:pt x="48" y="272"/>
                    <a:pt x="48" y="272"/>
                    <a:pt x="48" y="272"/>
                  </a:cubicBezTo>
                  <a:cubicBezTo>
                    <a:pt x="48" y="273"/>
                    <a:pt x="49" y="277"/>
                    <a:pt x="49" y="277"/>
                  </a:cubicBezTo>
                  <a:cubicBezTo>
                    <a:pt x="51" y="287"/>
                    <a:pt x="54" y="296"/>
                    <a:pt x="56" y="304"/>
                  </a:cubicBezTo>
                  <a:cubicBezTo>
                    <a:pt x="57" y="306"/>
                    <a:pt x="54" y="309"/>
                    <a:pt x="51" y="309"/>
                  </a:cubicBezTo>
                  <a:close/>
                </a:path>
              </a:pathLst>
            </a:custGeom>
            <a:solidFill>
              <a:srgbClr val="73B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1" name="Freeform 2386">
              <a:extLst>
                <a:ext uri="{FF2B5EF4-FFF2-40B4-BE49-F238E27FC236}">
                  <a16:creationId xmlns:a16="http://schemas.microsoft.com/office/drawing/2014/main" id="{1B311A08-F962-4548-9594-B2CD0D9E3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269"/>
              <a:ext cx="54" cy="95"/>
            </a:xfrm>
            <a:custGeom>
              <a:avLst/>
              <a:gdLst>
                <a:gd name="T0" fmla="*/ 0 w 23"/>
                <a:gd name="T1" fmla="*/ 57591 h 40"/>
                <a:gd name="T2" fmla="*/ 275168 w 23"/>
                <a:gd name="T3" fmla="*/ 78810 h 40"/>
                <a:gd name="T4" fmla="*/ 117201 w 23"/>
                <a:gd name="T5" fmla="*/ 543400 h 40"/>
                <a:gd name="T6" fmla="*/ 214368 w 23"/>
                <a:gd name="T7" fmla="*/ 96337 h 40"/>
                <a:gd name="T8" fmla="*/ 0 w 23"/>
                <a:gd name="T9" fmla="*/ 5759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0"/>
                <a:gd name="T17" fmla="*/ 23 w 23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0">
                  <a:moveTo>
                    <a:pt x="0" y="4"/>
                  </a:moveTo>
                  <a:cubicBezTo>
                    <a:pt x="10" y="3"/>
                    <a:pt x="23" y="0"/>
                    <a:pt x="23" y="6"/>
                  </a:cubicBezTo>
                  <a:cubicBezTo>
                    <a:pt x="23" y="13"/>
                    <a:pt x="13" y="23"/>
                    <a:pt x="10" y="40"/>
                  </a:cubicBezTo>
                  <a:cubicBezTo>
                    <a:pt x="12" y="23"/>
                    <a:pt x="20" y="9"/>
                    <a:pt x="18" y="7"/>
                  </a:cubicBezTo>
                  <a:cubicBezTo>
                    <a:pt x="15" y="3"/>
                    <a:pt x="2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2" name="Freeform 2387">
              <a:extLst>
                <a:ext uri="{FF2B5EF4-FFF2-40B4-BE49-F238E27FC236}">
                  <a16:creationId xmlns:a16="http://schemas.microsoft.com/office/drawing/2014/main" id="{B22F6D35-9972-402D-A001-7891FE32D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1293"/>
              <a:ext cx="78" cy="728"/>
            </a:xfrm>
            <a:custGeom>
              <a:avLst/>
              <a:gdLst>
                <a:gd name="T0" fmla="*/ 0 w 33"/>
                <a:gd name="T1" fmla="*/ 0 h 308"/>
                <a:gd name="T2" fmla="*/ 0 w 33"/>
                <a:gd name="T3" fmla="*/ 0 h 308"/>
                <a:gd name="T4" fmla="*/ 310743 w 33"/>
                <a:gd name="T5" fmla="*/ 1943422 h 308"/>
                <a:gd name="T6" fmla="*/ 27213 w 33"/>
                <a:gd name="T7" fmla="*/ 3847915 h 308"/>
                <a:gd name="T8" fmla="*/ 27213 w 33"/>
                <a:gd name="T9" fmla="*/ 3962839 h 308"/>
                <a:gd name="T10" fmla="*/ 423762 w 33"/>
                <a:gd name="T11" fmla="*/ 1943422 h 308"/>
                <a:gd name="T12" fmla="*/ 0 w 33"/>
                <a:gd name="T13" fmla="*/ 0 h 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08"/>
                <a:gd name="T23" fmla="*/ 33 w 33"/>
                <a:gd name="T24" fmla="*/ 308 h 3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0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20"/>
                    <a:pt x="24" y="80"/>
                    <a:pt x="24" y="151"/>
                  </a:cubicBezTo>
                  <a:cubicBezTo>
                    <a:pt x="24" y="219"/>
                    <a:pt x="15" y="276"/>
                    <a:pt x="2" y="299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19" y="299"/>
                    <a:pt x="33" y="232"/>
                    <a:pt x="33" y="151"/>
                  </a:cubicBezTo>
                  <a:cubicBezTo>
                    <a:pt x="33" y="85"/>
                    <a:pt x="26" y="31"/>
                    <a:pt x="0" y="0"/>
                  </a:cubicBezTo>
                  <a:close/>
                </a:path>
              </a:pathLst>
            </a:custGeom>
            <a:solidFill>
              <a:srgbClr val="73D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3" name="Freeform 2388">
              <a:extLst>
                <a:ext uri="{FF2B5EF4-FFF2-40B4-BE49-F238E27FC236}">
                  <a16:creationId xmlns:a16="http://schemas.microsoft.com/office/drawing/2014/main" id="{0591EA95-10F5-41E8-92C7-95347D572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1662"/>
              <a:ext cx="19" cy="146"/>
            </a:xfrm>
            <a:custGeom>
              <a:avLst/>
              <a:gdLst>
                <a:gd name="T0" fmla="*/ 0 w 8"/>
                <a:gd name="T1" fmla="*/ 719549 h 62"/>
                <a:gd name="T2" fmla="*/ 78810 w 8"/>
                <a:gd name="T3" fmla="*/ 719549 h 62"/>
                <a:gd name="T4" fmla="*/ 96337 w 8"/>
                <a:gd name="T5" fmla="*/ 483048 h 62"/>
                <a:gd name="T6" fmla="*/ 78810 w 8"/>
                <a:gd name="T7" fmla="*/ 73857 h 62"/>
                <a:gd name="T8" fmla="*/ 0 w 8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2"/>
                <a:gd name="T17" fmla="*/ 8 w 8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2">
                  <a:moveTo>
                    <a:pt x="0" y="58"/>
                  </a:moveTo>
                  <a:cubicBezTo>
                    <a:pt x="2" y="49"/>
                    <a:pt x="4" y="55"/>
                    <a:pt x="6" y="58"/>
                  </a:cubicBezTo>
                  <a:cubicBezTo>
                    <a:pt x="8" y="62"/>
                    <a:pt x="7" y="39"/>
                    <a:pt x="7" y="3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3B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4" name="Oval 2389">
              <a:extLst>
                <a:ext uri="{FF2B5EF4-FFF2-40B4-BE49-F238E27FC236}">
                  <a16:creationId xmlns:a16="http://schemas.microsoft.com/office/drawing/2014/main" id="{493440F7-D240-4B80-BA02-64BF7964D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9" y="1277"/>
              <a:ext cx="153" cy="746"/>
            </a:xfrm>
            <a:prstGeom prst="ellipse">
              <a:avLst/>
            </a:prstGeom>
            <a:solidFill>
              <a:srgbClr val="73F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5" name="Freeform 2390">
              <a:extLst>
                <a:ext uri="{FF2B5EF4-FFF2-40B4-BE49-F238E27FC236}">
                  <a16:creationId xmlns:a16="http://schemas.microsoft.com/office/drawing/2014/main" id="{6A98522A-5401-4421-9942-18960DF5D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1305"/>
              <a:ext cx="137" cy="718"/>
            </a:xfrm>
            <a:custGeom>
              <a:avLst/>
              <a:gdLst>
                <a:gd name="T0" fmla="*/ 460221 w 58"/>
                <a:gd name="T1" fmla="*/ 0 h 304"/>
                <a:gd name="T2" fmla="*/ 588250 w 58"/>
                <a:gd name="T3" fmla="*/ 1404108 h 304"/>
                <a:gd name="T4" fmla="*/ 139485 w 58"/>
                <a:gd name="T5" fmla="*/ 3419246 h 304"/>
                <a:gd name="T6" fmla="*/ 0 w 58"/>
                <a:gd name="T7" fmla="*/ 3267861 h 304"/>
                <a:gd name="T8" fmla="*/ 281908 w 58"/>
                <a:gd name="T9" fmla="*/ 3879186 h 304"/>
                <a:gd name="T10" fmla="*/ 741257 w 58"/>
                <a:gd name="T11" fmla="*/ 1864110 h 304"/>
                <a:gd name="T12" fmla="*/ 460221 w 58"/>
                <a:gd name="T13" fmla="*/ 0 h 3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304"/>
                <a:gd name="T23" fmla="*/ 58 w 58"/>
                <a:gd name="T24" fmla="*/ 304 h 3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304">
                  <a:moveTo>
                    <a:pt x="36" y="0"/>
                  </a:moveTo>
                  <a:cubicBezTo>
                    <a:pt x="42" y="29"/>
                    <a:pt x="46" y="67"/>
                    <a:pt x="46" y="110"/>
                  </a:cubicBezTo>
                  <a:cubicBezTo>
                    <a:pt x="46" y="198"/>
                    <a:pt x="30" y="268"/>
                    <a:pt x="11" y="268"/>
                  </a:cubicBezTo>
                  <a:cubicBezTo>
                    <a:pt x="6" y="268"/>
                    <a:pt x="4" y="264"/>
                    <a:pt x="0" y="256"/>
                  </a:cubicBezTo>
                  <a:cubicBezTo>
                    <a:pt x="6" y="286"/>
                    <a:pt x="12" y="304"/>
                    <a:pt x="22" y="304"/>
                  </a:cubicBezTo>
                  <a:cubicBezTo>
                    <a:pt x="42" y="304"/>
                    <a:pt x="58" y="234"/>
                    <a:pt x="58" y="146"/>
                  </a:cubicBezTo>
                  <a:cubicBezTo>
                    <a:pt x="58" y="81"/>
                    <a:pt x="49" y="24"/>
                    <a:pt x="36" y="0"/>
                  </a:cubicBezTo>
                  <a:close/>
                </a:path>
              </a:pathLst>
            </a:custGeom>
            <a:solidFill>
              <a:srgbClr val="72EA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6" name="Freeform 2391">
              <a:extLst>
                <a:ext uri="{FF2B5EF4-FFF2-40B4-BE49-F238E27FC236}">
                  <a16:creationId xmlns:a16="http://schemas.microsoft.com/office/drawing/2014/main" id="{C498C335-67DB-4E5F-AD1E-DA2019DAC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1293"/>
              <a:ext cx="121" cy="730"/>
            </a:xfrm>
            <a:custGeom>
              <a:avLst/>
              <a:gdLst>
                <a:gd name="T0" fmla="*/ 350314 w 51"/>
                <a:gd name="T1" fmla="*/ 0 h 309"/>
                <a:gd name="T2" fmla="*/ 605543 w 51"/>
                <a:gd name="T3" fmla="*/ 1813270 h 309"/>
                <a:gd name="T4" fmla="*/ 157483 w 51"/>
                <a:gd name="T5" fmla="*/ 3878509 h 309"/>
                <a:gd name="T6" fmla="*/ 0 w 51"/>
                <a:gd name="T7" fmla="*/ 3748332 h 309"/>
                <a:gd name="T8" fmla="*/ 202599 w 51"/>
                <a:gd name="T9" fmla="*/ 3953956 h 309"/>
                <a:gd name="T10" fmla="*/ 683804 w 51"/>
                <a:gd name="T11" fmla="*/ 1932915 h 309"/>
                <a:gd name="T12" fmla="*/ 350314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7" name="Freeform 2392">
              <a:extLst>
                <a:ext uri="{FF2B5EF4-FFF2-40B4-BE49-F238E27FC236}">
                  <a16:creationId xmlns:a16="http://schemas.microsoft.com/office/drawing/2014/main" id="{CDFA3489-C371-41AD-80AA-A8E23754A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281"/>
              <a:ext cx="85" cy="669"/>
            </a:xfrm>
            <a:custGeom>
              <a:avLst/>
              <a:gdLst>
                <a:gd name="T0" fmla="*/ 114190 w 36"/>
                <a:gd name="T1" fmla="*/ 3351966 h 283"/>
                <a:gd name="T2" fmla="*/ 90787 w 36"/>
                <a:gd name="T3" fmla="*/ 1994227 h 283"/>
                <a:gd name="T4" fmla="*/ 392280 w 36"/>
                <a:gd name="T5" fmla="*/ 11517 h 283"/>
                <a:gd name="T6" fmla="*/ 459000 w 36"/>
                <a:gd name="T7" fmla="*/ 64361 h 283"/>
                <a:gd name="T8" fmla="*/ 366980 w 36"/>
                <a:gd name="T9" fmla="*/ 0 h 283"/>
                <a:gd name="T10" fmla="*/ 0 w 36"/>
                <a:gd name="T11" fmla="*/ 1933991 h 283"/>
                <a:gd name="T12" fmla="*/ 114190 w 36"/>
                <a:gd name="T13" fmla="*/ 3389123 h 283"/>
                <a:gd name="T14" fmla="*/ 114190 w 36"/>
                <a:gd name="T15" fmla="*/ 3351966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83"/>
                <a:gd name="T26" fmla="*/ 36 w 36"/>
                <a:gd name="T27" fmla="*/ 283 h 2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83">
                  <a:moveTo>
                    <a:pt x="9" y="260"/>
                  </a:moveTo>
                  <a:cubicBezTo>
                    <a:pt x="5" y="232"/>
                    <a:pt x="7" y="195"/>
                    <a:pt x="7" y="155"/>
                  </a:cubicBezTo>
                  <a:cubicBezTo>
                    <a:pt x="7" y="75"/>
                    <a:pt x="13" y="1"/>
                    <a:pt x="31" y="1"/>
                  </a:cubicBezTo>
                  <a:cubicBezTo>
                    <a:pt x="32" y="1"/>
                    <a:pt x="36" y="5"/>
                    <a:pt x="36" y="5"/>
                  </a:cubicBezTo>
                  <a:cubicBezTo>
                    <a:pt x="33" y="2"/>
                    <a:pt x="32" y="0"/>
                    <a:pt x="29" y="0"/>
                  </a:cubicBezTo>
                  <a:cubicBezTo>
                    <a:pt x="11" y="0"/>
                    <a:pt x="0" y="70"/>
                    <a:pt x="0" y="150"/>
                  </a:cubicBezTo>
                  <a:cubicBezTo>
                    <a:pt x="0" y="195"/>
                    <a:pt x="3" y="235"/>
                    <a:pt x="9" y="263"/>
                  </a:cubicBezTo>
                  <a:cubicBezTo>
                    <a:pt x="13" y="283"/>
                    <a:pt x="12" y="278"/>
                    <a:pt x="9" y="26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8" name="Freeform 2393">
              <a:extLst>
                <a:ext uri="{FF2B5EF4-FFF2-40B4-BE49-F238E27FC236}">
                  <a16:creationId xmlns:a16="http://schemas.microsoft.com/office/drawing/2014/main" id="{6475192B-8997-4AD1-A55F-924E5536C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002"/>
              <a:ext cx="192" cy="21"/>
            </a:xfrm>
            <a:custGeom>
              <a:avLst/>
              <a:gdLst>
                <a:gd name="T0" fmla="*/ 0 w 81"/>
                <a:gd name="T1" fmla="*/ 90410 h 9"/>
                <a:gd name="T2" fmla="*/ 0 w 81"/>
                <a:gd name="T3" fmla="*/ 100221 h 9"/>
                <a:gd name="T4" fmla="*/ 531093 w 81"/>
                <a:gd name="T5" fmla="*/ 0 h 9"/>
                <a:gd name="T6" fmla="*/ 1075468 w 81"/>
                <a:gd name="T7" fmla="*/ 100221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9"/>
                <a:gd name="T14" fmla="*/ 81 w 8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9"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0" y="3"/>
                    <a:pt x="24" y="0"/>
                    <a:pt x="40" y="0"/>
                  </a:cubicBezTo>
                  <a:cubicBezTo>
                    <a:pt x="56" y="0"/>
                    <a:pt x="70" y="4"/>
                    <a:pt x="81" y="9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59" name="Freeform 2394">
              <a:extLst>
                <a:ext uri="{FF2B5EF4-FFF2-40B4-BE49-F238E27FC236}">
                  <a16:creationId xmlns:a16="http://schemas.microsoft.com/office/drawing/2014/main" id="{2AEDD5FC-8949-4B91-99AD-765373729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1253"/>
              <a:ext cx="177" cy="45"/>
            </a:xfrm>
            <a:custGeom>
              <a:avLst/>
              <a:gdLst>
                <a:gd name="T0" fmla="*/ 858308 w 75"/>
                <a:gd name="T1" fmla="*/ 154269 h 19"/>
                <a:gd name="T2" fmla="*/ 429355 w 75"/>
                <a:gd name="T3" fmla="*/ 27502 h 19"/>
                <a:gd name="T4" fmla="*/ 0 w 75"/>
                <a:gd name="T5" fmla="*/ 250472 h 19"/>
                <a:gd name="T6" fmla="*/ 0 60000 65536"/>
                <a:gd name="T7" fmla="*/ 0 60000 65536"/>
                <a:gd name="T8" fmla="*/ 0 60000 65536"/>
                <a:gd name="T9" fmla="*/ 0 w 75"/>
                <a:gd name="T10" fmla="*/ 0 h 19"/>
                <a:gd name="T11" fmla="*/ 75 w 7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" h="19">
                  <a:moveTo>
                    <a:pt x="68" y="12"/>
                  </a:moveTo>
                  <a:cubicBezTo>
                    <a:pt x="75" y="4"/>
                    <a:pt x="49" y="0"/>
                    <a:pt x="34" y="2"/>
                  </a:cubicBezTo>
                  <a:cubicBezTo>
                    <a:pt x="12" y="4"/>
                    <a:pt x="2" y="1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60" name="Oval 2395">
              <a:extLst>
                <a:ext uri="{FF2B5EF4-FFF2-40B4-BE49-F238E27FC236}">
                  <a16:creationId xmlns:a16="http://schemas.microsoft.com/office/drawing/2014/main" id="{CCC8E877-27F3-4AFE-8BAE-56B12B54F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9" y="1277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61" name="Oval 2396">
              <a:extLst>
                <a:ext uri="{FF2B5EF4-FFF2-40B4-BE49-F238E27FC236}">
                  <a16:creationId xmlns:a16="http://schemas.microsoft.com/office/drawing/2014/main" id="{5B7CC9BF-A7D5-4BEA-B709-7390EB2FC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277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62" name="Freeform 2397">
              <a:extLst>
                <a:ext uri="{FF2B5EF4-FFF2-40B4-BE49-F238E27FC236}">
                  <a16:creationId xmlns:a16="http://schemas.microsoft.com/office/drawing/2014/main" id="{C9FCE7DA-AE82-4EF3-AFEB-6A890F6A1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236"/>
              <a:ext cx="361" cy="787"/>
            </a:xfrm>
            <a:custGeom>
              <a:avLst/>
              <a:gdLst>
                <a:gd name="T0" fmla="*/ 1663799 w 153"/>
                <a:gd name="T1" fmla="*/ 2249475 h 333"/>
                <a:gd name="T2" fmla="*/ 1663799 w 153"/>
                <a:gd name="T3" fmla="*/ 2392359 h 333"/>
                <a:gd name="T4" fmla="*/ 1663799 w 153"/>
                <a:gd name="T5" fmla="*/ 2488735 h 333"/>
                <a:gd name="T6" fmla="*/ 1663799 w 153"/>
                <a:gd name="T7" fmla="*/ 2592901 h 333"/>
                <a:gd name="T8" fmla="*/ 1663799 w 153"/>
                <a:gd name="T9" fmla="*/ 2696198 h 333"/>
                <a:gd name="T10" fmla="*/ 1652080 w 153"/>
                <a:gd name="T11" fmla="*/ 2799210 h 333"/>
                <a:gd name="T12" fmla="*/ 1652080 w 153"/>
                <a:gd name="T13" fmla="*/ 2891892 h 333"/>
                <a:gd name="T14" fmla="*/ 1640679 w 153"/>
                <a:gd name="T15" fmla="*/ 2979187 h 333"/>
                <a:gd name="T16" fmla="*/ 1625179 w 153"/>
                <a:gd name="T17" fmla="*/ 3070538 h 333"/>
                <a:gd name="T18" fmla="*/ 1625179 w 153"/>
                <a:gd name="T19" fmla="*/ 3158359 h 333"/>
                <a:gd name="T20" fmla="*/ 1615876 w 153"/>
                <a:gd name="T21" fmla="*/ 3249641 h 333"/>
                <a:gd name="T22" fmla="*/ 1605159 w 153"/>
                <a:gd name="T23" fmla="*/ 3326018 h 333"/>
                <a:gd name="T24" fmla="*/ 1588910 w 153"/>
                <a:gd name="T25" fmla="*/ 3420257 h 333"/>
                <a:gd name="T26" fmla="*/ 1577197 w 153"/>
                <a:gd name="T27" fmla="*/ 3496045 h 333"/>
                <a:gd name="T28" fmla="*/ 1565794 w 153"/>
                <a:gd name="T29" fmla="*/ 3560182 h 333"/>
                <a:gd name="T30" fmla="*/ 1550297 w 153"/>
                <a:gd name="T31" fmla="*/ 3636498 h 333"/>
                <a:gd name="T32" fmla="*/ 1540944 w 153"/>
                <a:gd name="T33" fmla="*/ 3701535 h 333"/>
                <a:gd name="T34" fmla="*/ 1523389 w 153"/>
                <a:gd name="T35" fmla="*/ 3779408 h 333"/>
                <a:gd name="T36" fmla="*/ 1502163 w 153"/>
                <a:gd name="T37" fmla="*/ 3827824 h 333"/>
                <a:gd name="T38" fmla="*/ 1486825 w 153"/>
                <a:gd name="T39" fmla="*/ 3892124 h 333"/>
                <a:gd name="T40" fmla="*/ 1475424 w 153"/>
                <a:gd name="T41" fmla="*/ 3947726 h 333"/>
                <a:gd name="T42" fmla="*/ 1448518 w 153"/>
                <a:gd name="T43" fmla="*/ 3995511 h 333"/>
                <a:gd name="T44" fmla="*/ 1438630 w 153"/>
                <a:gd name="T45" fmla="*/ 4044088 h 333"/>
                <a:gd name="T46" fmla="*/ 1411954 w 153"/>
                <a:gd name="T47" fmla="*/ 4087822 h 333"/>
                <a:gd name="T48" fmla="*/ 1400534 w 153"/>
                <a:gd name="T49" fmla="*/ 4126881 h 333"/>
                <a:gd name="T50" fmla="*/ 1373607 w 153"/>
                <a:gd name="T51" fmla="*/ 4163605 h 333"/>
                <a:gd name="T52" fmla="*/ 1348755 w 153"/>
                <a:gd name="T53" fmla="*/ 4202693 h 333"/>
                <a:gd name="T54" fmla="*/ 1337064 w 153"/>
                <a:gd name="T55" fmla="*/ 4229806 h 333"/>
                <a:gd name="T56" fmla="*/ 1310135 w 153"/>
                <a:gd name="T57" fmla="*/ 4239758 h 333"/>
                <a:gd name="T58" fmla="*/ 1290115 w 153"/>
                <a:gd name="T59" fmla="*/ 4266993 h 333"/>
                <a:gd name="T60" fmla="*/ 1273870 w 153"/>
                <a:gd name="T61" fmla="*/ 4278477 h 333"/>
                <a:gd name="T62" fmla="*/ 1250539 w 153"/>
                <a:gd name="T63" fmla="*/ 4278477 h 333"/>
                <a:gd name="T64" fmla="*/ 1690766 w 153"/>
                <a:gd name="T65" fmla="*/ 3947726 h 333"/>
                <a:gd name="T66" fmla="*/ 1706933 w 153"/>
                <a:gd name="T67" fmla="*/ 423446 h 333"/>
                <a:gd name="T68" fmla="*/ 857054 w 153"/>
                <a:gd name="T69" fmla="*/ 0 h 3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3"/>
                <a:gd name="T106" fmla="*/ 0 h 333"/>
                <a:gd name="T107" fmla="*/ 153 w 153"/>
                <a:gd name="T108" fmla="*/ 333 h 3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3" h="333">
                  <a:moveTo>
                    <a:pt x="97" y="17"/>
                  </a:moveTo>
                  <a:cubicBezTo>
                    <a:pt x="117" y="17"/>
                    <a:pt x="132" y="88"/>
                    <a:pt x="132" y="175"/>
                  </a:cubicBezTo>
                  <a:cubicBezTo>
                    <a:pt x="132" y="178"/>
                    <a:pt x="132" y="181"/>
                    <a:pt x="132" y="183"/>
                  </a:cubicBezTo>
                  <a:cubicBezTo>
                    <a:pt x="132" y="184"/>
                    <a:pt x="132" y="185"/>
                    <a:pt x="132" y="186"/>
                  </a:cubicBezTo>
                  <a:cubicBezTo>
                    <a:pt x="132" y="188"/>
                    <a:pt x="132" y="189"/>
                    <a:pt x="132" y="191"/>
                  </a:cubicBezTo>
                  <a:cubicBezTo>
                    <a:pt x="132" y="192"/>
                    <a:pt x="132" y="193"/>
                    <a:pt x="132" y="194"/>
                  </a:cubicBezTo>
                  <a:cubicBezTo>
                    <a:pt x="132" y="196"/>
                    <a:pt x="132" y="197"/>
                    <a:pt x="132" y="199"/>
                  </a:cubicBezTo>
                  <a:cubicBezTo>
                    <a:pt x="132" y="200"/>
                    <a:pt x="132" y="201"/>
                    <a:pt x="132" y="202"/>
                  </a:cubicBezTo>
                  <a:cubicBezTo>
                    <a:pt x="132" y="204"/>
                    <a:pt x="132" y="205"/>
                    <a:pt x="132" y="207"/>
                  </a:cubicBezTo>
                  <a:cubicBezTo>
                    <a:pt x="132" y="208"/>
                    <a:pt x="132" y="209"/>
                    <a:pt x="132" y="210"/>
                  </a:cubicBezTo>
                  <a:cubicBezTo>
                    <a:pt x="132" y="211"/>
                    <a:pt x="131" y="213"/>
                    <a:pt x="131" y="214"/>
                  </a:cubicBezTo>
                  <a:cubicBezTo>
                    <a:pt x="131" y="215"/>
                    <a:pt x="131" y="216"/>
                    <a:pt x="131" y="218"/>
                  </a:cubicBezTo>
                  <a:cubicBezTo>
                    <a:pt x="131" y="219"/>
                    <a:pt x="131" y="220"/>
                    <a:pt x="131" y="222"/>
                  </a:cubicBezTo>
                  <a:cubicBezTo>
                    <a:pt x="131" y="223"/>
                    <a:pt x="131" y="224"/>
                    <a:pt x="131" y="225"/>
                  </a:cubicBezTo>
                  <a:cubicBezTo>
                    <a:pt x="131" y="226"/>
                    <a:pt x="130" y="228"/>
                    <a:pt x="130" y="229"/>
                  </a:cubicBezTo>
                  <a:cubicBezTo>
                    <a:pt x="130" y="230"/>
                    <a:pt x="130" y="231"/>
                    <a:pt x="130" y="232"/>
                  </a:cubicBezTo>
                  <a:cubicBezTo>
                    <a:pt x="130" y="233"/>
                    <a:pt x="130" y="235"/>
                    <a:pt x="130" y="236"/>
                  </a:cubicBezTo>
                  <a:cubicBezTo>
                    <a:pt x="130" y="237"/>
                    <a:pt x="130" y="238"/>
                    <a:pt x="129" y="239"/>
                  </a:cubicBezTo>
                  <a:cubicBezTo>
                    <a:pt x="129" y="240"/>
                    <a:pt x="129" y="242"/>
                    <a:pt x="129" y="243"/>
                  </a:cubicBezTo>
                  <a:cubicBezTo>
                    <a:pt x="129" y="244"/>
                    <a:pt x="129" y="245"/>
                    <a:pt x="129" y="246"/>
                  </a:cubicBezTo>
                  <a:cubicBezTo>
                    <a:pt x="129" y="247"/>
                    <a:pt x="128" y="248"/>
                    <a:pt x="128" y="250"/>
                  </a:cubicBezTo>
                  <a:cubicBezTo>
                    <a:pt x="128" y="251"/>
                    <a:pt x="128" y="252"/>
                    <a:pt x="128" y="253"/>
                  </a:cubicBezTo>
                  <a:cubicBezTo>
                    <a:pt x="128" y="254"/>
                    <a:pt x="128" y="255"/>
                    <a:pt x="127" y="256"/>
                  </a:cubicBezTo>
                  <a:cubicBezTo>
                    <a:pt x="127" y="257"/>
                    <a:pt x="127" y="258"/>
                    <a:pt x="127" y="259"/>
                  </a:cubicBezTo>
                  <a:cubicBezTo>
                    <a:pt x="127" y="260"/>
                    <a:pt x="127" y="261"/>
                    <a:pt x="127" y="263"/>
                  </a:cubicBezTo>
                  <a:cubicBezTo>
                    <a:pt x="126" y="264"/>
                    <a:pt x="126" y="265"/>
                    <a:pt x="126" y="266"/>
                  </a:cubicBezTo>
                  <a:cubicBezTo>
                    <a:pt x="126" y="267"/>
                    <a:pt x="126" y="268"/>
                    <a:pt x="126" y="269"/>
                  </a:cubicBezTo>
                  <a:cubicBezTo>
                    <a:pt x="125" y="270"/>
                    <a:pt x="125" y="271"/>
                    <a:pt x="125" y="272"/>
                  </a:cubicBezTo>
                  <a:cubicBezTo>
                    <a:pt x="125" y="273"/>
                    <a:pt x="125" y="274"/>
                    <a:pt x="125" y="275"/>
                  </a:cubicBezTo>
                  <a:cubicBezTo>
                    <a:pt x="124" y="276"/>
                    <a:pt x="124" y="277"/>
                    <a:pt x="124" y="277"/>
                  </a:cubicBezTo>
                  <a:cubicBezTo>
                    <a:pt x="124" y="278"/>
                    <a:pt x="124" y="279"/>
                    <a:pt x="124" y="280"/>
                  </a:cubicBezTo>
                  <a:cubicBezTo>
                    <a:pt x="123" y="281"/>
                    <a:pt x="123" y="282"/>
                    <a:pt x="123" y="283"/>
                  </a:cubicBezTo>
                  <a:cubicBezTo>
                    <a:pt x="123" y="284"/>
                    <a:pt x="123" y="285"/>
                    <a:pt x="122" y="286"/>
                  </a:cubicBezTo>
                  <a:cubicBezTo>
                    <a:pt x="122" y="287"/>
                    <a:pt x="122" y="288"/>
                    <a:pt x="122" y="288"/>
                  </a:cubicBezTo>
                  <a:cubicBezTo>
                    <a:pt x="122" y="289"/>
                    <a:pt x="121" y="290"/>
                    <a:pt x="121" y="291"/>
                  </a:cubicBezTo>
                  <a:cubicBezTo>
                    <a:pt x="121" y="292"/>
                    <a:pt x="121" y="293"/>
                    <a:pt x="121" y="294"/>
                  </a:cubicBezTo>
                  <a:cubicBezTo>
                    <a:pt x="120" y="294"/>
                    <a:pt x="120" y="295"/>
                    <a:pt x="120" y="296"/>
                  </a:cubicBezTo>
                  <a:cubicBezTo>
                    <a:pt x="120" y="297"/>
                    <a:pt x="119" y="298"/>
                    <a:pt x="119" y="298"/>
                  </a:cubicBezTo>
                  <a:cubicBezTo>
                    <a:pt x="119" y="299"/>
                    <a:pt x="119" y="300"/>
                    <a:pt x="119" y="301"/>
                  </a:cubicBezTo>
                  <a:cubicBezTo>
                    <a:pt x="118" y="301"/>
                    <a:pt x="118" y="302"/>
                    <a:pt x="118" y="303"/>
                  </a:cubicBezTo>
                  <a:cubicBezTo>
                    <a:pt x="118" y="304"/>
                    <a:pt x="117" y="304"/>
                    <a:pt x="117" y="305"/>
                  </a:cubicBezTo>
                  <a:cubicBezTo>
                    <a:pt x="117" y="306"/>
                    <a:pt x="117" y="307"/>
                    <a:pt x="117" y="307"/>
                  </a:cubicBezTo>
                  <a:cubicBezTo>
                    <a:pt x="116" y="308"/>
                    <a:pt x="116" y="309"/>
                    <a:pt x="116" y="309"/>
                  </a:cubicBezTo>
                  <a:cubicBezTo>
                    <a:pt x="116" y="310"/>
                    <a:pt x="115" y="311"/>
                    <a:pt x="115" y="311"/>
                  </a:cubicBezTo>
                  <a:cubicBezTo>
                    <a:pt x="115" y="312"/>
                    <a:pt x="115" y="312"/>
                    <a:pt x="114" y="313"/>
                  </a:cubicBezTo>
                  <a:cubicBezTo>
                    <a:pt x="114" y="314"/>
                    <a:pt x="114" y="314"/>
                    <a:pt x="114" y="315"/>
                  </a:cubicBezTo>
                  <a:cubicBezTo>
                    <a:pt x="113" y="316"/>
                    <a:pt x="113" y="316"/>
                    <a:pt x="113" y="317"/>
                  </a:cubicBezTo>
                  <a:cubicBezTo>
                    <a:pt x="112" y="318"/>
                    <a:pt x="112" y="318"/>
                    <a:pt x="112" y="318"/>
                  </a:cubicBezTo>
                  <a:cubicBezTo>
                    <a:pt x="112" y="319"/>
                    <a:pt x="112" y="319"/>
                    <a:pt x="111" y="320"/>
                  </a:cubicBezTo>
                  <a:cubicBezTo>
                    <a:pt x="111" y="321"/>
                    <a:pt x="111" y="321"/>
                    <a:pt x="111" y="321"/>
                  </a:cubicBezTo>
                  <a:cubicBezTo>
                    <a:pt x="110" y="322"/>
                    <a:pt x="110" y="322"/>
                    <a:pt x="110" y="323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09" y="325"/>
                    <a:pt x="109" y="325"/>
                    <a:pt x="108" y="325"/>
                  </a:cubicBezTo>
                  <a:cubicBezTo>
                    <a:pt x="108" y="326"/>
                    <a:pt x="108" y="326"/>
                    <a:pt x="107" y="327"/>
                  </a:cubicBezTo>
                  <a:cubicBezTo>
                    <a:pt x="107" y="327"/>
                    <a:pt x="107" y="327"/>
                    <a:pt x="107" y="327"/>
                  </a:cubicBezTo>
                  <a:cubicBezTo>
                    <a:pt x="106" y="328"/>
                    <a:pt x="106" y="328"/>
                    <a:pt x="106" y="329"/>
                  </a:cubicBezTo>
                  <a:cubicBezTo>
                    <a:pt x="105" y="329"/>
                    <a:pt x="105" y="329"/>
                    <a:pt x="105" y="329"/>
                  </a:cubicBezTo>
                  <a:cubicBezTo>
                    <a:pt x="105" y="330"/>
                    <a:pt x="104" y="330"/>
                    <a:pt x="104" y="330"/>
                  </a:cubicBezTo>
                  <a:cubicBezTo>
                    <a:pt x="104" y="331"/>
                    <a:pt x="104" y="331"/>
                    <a:pt x="103" y="331"/>
                  </a:cubicBezTo>
                  <a:cubicBezTo>
                    <a:pt x="103" y="331"/>
                    <a:pt x="103" y="331"/>
                    <a:pt x="102" y="332"/>
                  </a:cubicBezTo>
                  <a:cubicBezTo>
                    <a:pt x="102" y="332"/>
                    <a:pt x="102" y="332"/>
                    <a:pt x="102" y="332"/>
                  </a:cubicBezTo>
                  <a:cubicBezTo>
                    <a:pt x="101" y="332"/>
                    <a:pt x="101" y="333"/>
                    <a:pt x="101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735" name="ZoneTexte 734">
            <a:extLst>
              <a:ext uri="{FF2B5EF4-FFF2-40B4-BE49-F238E27FC236}">
                <a16:creationId xmlns:a16="http://schemas.microsoft.com/office/drawing/2014/main" id="{0109FEEE-77AB-477F-8D87-4BAF781E06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8545" y="3942121"/>
            <a:ext cx="423514" cy="52322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>
                <a:solidFill>
                  <a:srgbClr val="00B050"/>
                </a:solidFill>
              </a:rPr>
              <a:t>E</a:t>
            </a:r>
          </a:p>
        </p:txBody>
      </p:sp>
      <p:sp useBgFill="1">
        <p:nvSpPr>
          <p:cNvPr id="739" name="ZoneTexte 738">
            <a:extLst>
              <a:ext uri="{FF2B5EF4-FFF2-40B4-BE49-F238E27FC236}">
                <a16:creationId xmlns:a16="http://schemas.microsoft.com/office/drawing/2014/main" id="{F86BE7D7-5D63-466A-935F-5E9A3A2B3B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6124" y="5413208"/>
            <a:ext cx="569387" cy="369332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dirty="0">
                <a:solidFill>
                  <a:srgbClr val="FF6600"/>
                </a:solidFill>
              </a:rPr>
              <a:t>Na</a:t>
            </a:r>
            <a:r>
              <a:rPr lang="fr-FR" baseline="30000" dirty="0">
                <a:solidFill>
                  <a:srgbClr val="FF6600"/>
                </a:solidFill>
              </a:rPr>
              <a:t>+</a:t>
            </a:r>
          </a:p>
        </p:txBody>
      </p:sp>
      <p:sp>
        <p:nvSpPr>
          <p:cNvPr id="741" name="ZoneTexte 740">
            <a:extLst>
              <a:ext uri="{FF2B5EF4-FFF2-40B4-BE49-F238E27FC236}">
                <a16:creationId xmlns:a16="http://schemas.microsoft.com/office/drawing/2014/main" id="{F3E0A2C0-E43E-40E7-A164-3A99AF2F7F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0340" y="2757198"/>
            <a:ext cx="45557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000" dirty="0">
                <a:solidFill>
                  <a:srgbClr val="00B050"/>
                </a:solidFill>
              </a:rPr>
              <a:t>K</a:t>
            </a:r>
            <a:r>
              <a:rPr lang="fr-FR" sz="2000" baseline="30000" dirty="0">
                <a:solidFill>
                  <a:srgbClr val="00B050"/>
                </a:solidFill>
              </a:rPr>
              <a:t>+</a:t>
            </a:r>
          </a:p>
        </p:txBody>
      </p:sp>
      <p:sp>
        <p:nvSpPr>
          <p:cNvPr id="742" name="ZoneTexte 741">
            <a:extLst>
              <a:ext uri="{FF2B5EF4-FFF2-40B4-BE49-F238E27FC236}">
                <a16:creationId xmlns:a16="http://schemas.microsoft.com/office/drawing/2014/main" id="{F7900CFE-E655-4FA4-87BC-B9DF95CB1C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0694" y="3896629"/>
            <a:ext cx="423514" cy="52322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>
                <a:solidFill>
                  <a:srgbClr val="00B050"/>
                </a:solidFill>
              </a:rPr>
              <a:t>E</a:t>
            </a:r>
          </a:p>
        </p:txBody>
      </p:sp>
      <p:cxnSp>
        <p:nvCxnSpPr>
          <p:cNvPr id="763" name="Connecteur droit avec flèche 762">
            <a:extLst>
              <a:ext uri="{FF2B5EF4-FFF2-40B4-BE49-F238E27FC236}">
                <a16:creationId xmlns:a16="http://schemas.microsoft.com/office/drawing/2014/main" id="{39285386-16FA-46DD-A73D-CF049602C479}"/>
              </a:ext>
            </a:extLst>
          </p:cNvPr>
          <p:cNvCxnSpPr/>
          <p:nvPr/>
        </p:nvCxnSpPr>
        <p:spPr>
          <a:xfrm rot="5400000">
            <a:off x="4938662" y="4411639"/>
            <a:ext cx="1857375" cy="1588"/>
          </a:xfrm>
          <a:prstGeom prst="straightConnector1">
            <a:avLst/>
          </a:prstGeom>
          <a:ln w="571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4" name="Connecteur droit avec flèche 763">
            <a:extLst>
              <a:ext uri="{FF2B5EF4-FFF2-40B4-BE49-F238E27FC236}">
                <a16:creationId xmlns:a16="http://schemas.microsoft.com/office/drawing/2014/main" id="{966EE102-4837-45E0-BE14-A14E3EFAD088}"/>
              </a:ext>
            </a:extLst>
          </p:cNvPr>
          <p:cNvCxnSpPr/>
          <p:nvPr/>
        </p:nvCxnSpPr>
        <p:spPr>
          <a:xfrm rot="5400000">
            <a:off x="2202358" y="4411639"/>
            <a:ext cx="1857375" cy="1588"/>
          </a:xfrm>
          <a:prstGeom prst="straightConnector1">
            <a:avLst/>
          </a:prstGeom>
          <a:ln w="571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5" name="Rectangle 764">
            <a:extLst>
              <a:ext uri="{FF2B5EF4-FFF2-40B4-BE49-F238E27FC236}">
                <a16:creationId xmlns:a16="http://schemas.microsoft.com/office/drawing/2014/main" id="{CE293F5C-8DE9-4880-9C24-F1186AE2E440}"/>
              </a:ext>
            </a:extLst>
          </p:cNvPr>
          <p:cNvSpPr/>
          <p:nvPr/>
        </p:nvSpPr>
        <p:spPr>
          <a:xfrm>
            <a:off x="1899156" y="1124744"/>
            <a:ext cx="5359400" cy="57606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>
              <a:defRPr/>
            </a:pPr>
            <a:r>
              <a:rPr lang="fr-FR" sz="3600" dirty="0" err="1">
                <a:solidFill>
                  <a:srgbClr val="FF0000"/>
                </a:solidFill>
              </a:rPr>
              <a:t>Jnet</a:t>
            </a:r>
            <a:r>
              <a:rPr lang="fr-FR" sz="3600" dirty="0">
                <a:solidFill>
                  <a:srgbClr val="FF0000"/>
                </a:solidFill>
              </a:rPr>
              <a:t> = Flux net</a:t>
            </a:r>
            <a:endParaRPr lang="fr-FR" sz="3600" b="1" dirty="0">
              <a:solidFill>
                <a:srgbClr val="FF0000"/>
              </a:solidFill>
            </a:endParaRPr>
          </a:p>
        </p:txBody>
      </p:sp>
      <p:sp>
        <p:nvSpPr>
          <p:cNvPr id="767" name="ZoneTexte 766">
            <a:extLst>
              <a:ext uri="{FF2B5EF4-FFF2-40B4-BE49-F238E27FC236}">
                <a16:creationId xmlns:a16="http://schemas.microsoft.com/office/drawing/2014/main" id="{CA0AC4EE-E624-49BB-BBDC-D3A35944A0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8813" y="5832475"/>
            <a:ext cx="2000250" cy="523875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 err="1">
                <a:solidFill>
                  <a:srgbClr val="FF0000"/>
                </a:solidFill>
              </a:rPr>
              <a:t>Jnet</a:t>
            </a:r>
            <a:r>
              <a:rPr lang="fr-FR" sz="2800" b="1" dirty="0">
                <a:solidFill>
                  <a:srgbClr val="FF0000"/>
                </a:solidFill>
              </a:rPr>
              <a:t>= </a:t>
            </a:r>
            <a:r>
              <a:rPr lang="fr-FR" sz="2800" b="1" dirty="0">
                <a:solidFill>
                  <a:srgbClr val="00B0F0"/>
                </a:solidFill>
              </a:rPr>
              <a:t>G</a:t>
            </a:r>
            <a:r>
              <a:rPr lang="fr-FR" sz="2800" b="1" dirty="0">
                <a:solidFill>
                  <a:srgbClr val="FF0000"/>
                </a:solidFill>
              </a:rPr>
              <a:t>+</a:t>
            </a:r>
            <a:r>
              <a:rPr lang="fr-FR" sz="2800" b="1" dirty="0">
                <a:solidFill>
                  <a:srgbClr val="00CC00"/>
                </a:solidFill>
              </a:rPr>
              <a:t>E</a:t>
            </a:r>
          </a:p>
        </p:txBody>
      </p:sp>
      <p:sp>
        <p:nvSpPr>
          <p:cNvPr id="768" name="ZoneTexte 767">
            <a:extLst>
              <a:ext uri="{FF2B5EF4-FFF2-40B4-BE49-F238E27FC236}">
                <a16:creationId xmlns:a16="http://schemas.microsoft.com/office/drawing/2014/main" id="{571C5F83-919E-43C1-AA1D-6541EF4455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1760" y="3928982"/>
            <a:ext cx="463550" cy="523875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>
                <a:solidFill>
                  <a:schemeClr val="accent1"/>
                </a:solidFill>
              </a:rPr>
              <a:t>G</a:t>
            </a:r>
          </a:p>
        </p:txBody>
      </p:sp>
      <p:cxnSp>
        <p:nvCxnSpPr>
          <p:cNvPr id="769" name="Connecteur droit avec flèche 768">
            <a:extLst>
              <a:ext uri="{FF2B5EF4-FFF2-40B4-BE49-F238E27FC236}">
                <a16:creationId xmlns:a16="http://schemas.microsoft.com/office/drawing/2014/main" id="{2E181614-8AF2-400E-99C6-75799567A850}"/>
              </a:ext>
            </a:extLst>
          </p:cNvPr>
          <p:cNvCxnSpPr/>
          <p:nvPr/>
        </p:nvCxnSpPr>
        <p:spPr>
          <a:xfrm rot="5400000">
            <a:off x="1729730" y="4234410"/>
            <a:ext cx="2447925" cy="1588"/>
          </a:xfrm>
          <a:prstGeom prst="straightConnector1">
            <a:avLst/>
          </a:prstGeom>
          <a:ln w="57150">
            <a:solidFill>
              <a:schemeClr val="accent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0" name="ZoneTexte 769">
            <a:extLst>
              <a:ext uri="{FF2B5EF4-FFF2-40B4-BE49-F238E27FC236}">
                <a16:creationId xmlns:a16="http://schemas.microsoft.com/office/drawing/2014/main" id="{3EFBCFEC-5566-4E20-AB83-7B52F6C87D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8064" y="3886644"/>
            <a:ext cx="463588" cy="52322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>
                <a:solidFill>
                  <a:schemeClr val="accent1"/>
                </a:solidFill>
              </a:rPr>
              <a:t>G</a:t>
            </a:r>
          </a:p>
        </p:txBody>
      </p:sp>
      <p:cxnSp>
        <p:nvCxnSpPr>
          <p:cNvPr id="771" name="Connecteur droit avec flèche 770">
            <a:extLst>
              <a:ext uri="{FF2B5EF4-FFF2-40B4-BE49-F238E27FC236}">
                <a16:creationId xmlns:a16="http://schemas.microsoft.com/office/drawing/2014/main" id="{D97020E5-AF11-4BD5-8DFF-4BEA7219F611}"/>
              </a:ext>
            </a:extLst>
          </p:cNvPr>
          <p:cNvCxnSpPr/>
          <p:nvPr/>
        </p:nvCxnSpPr>
        <p:spPr>
          <a:xfrm rot="16200000" flipV="1">
            <a:off x="4488980" y="4182022"/>
            <a:ext cx="2447925" cy="1587"/>
          </a:xfrm>
          <a:prstGeom prst="straightConnector1">
            <a:avLst/>
          </a:prstGeom>
          <a:ln w="57150">
            <a:solidFill>
              <a:schemeClr val="accent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2" name="Flèche vers le bas 965">
            <a:extLst>
              <a:ext uri="{FF2B5EF4-FFF2-40B4-BE49-F238E27FC236}">
                <a16:creationId xmlns:a16="http://schemas.microsoft.com/office/drawing/2014/main" id="{3D51A718-1C00-452C-AE95-95022795A4D8}"/>
              </a:ext>
            </a:extLst>
          </p:cNvPr>
          <p:cNvSpPr/>
          <p:nvPr/>
        </p:nvSpPr>
        <p:spPr>
          <a:xfrm flipH="1">
            <a:off x="2569885" y="3302732"/>
            <a:ext cx="942480" cy="1785937"/>
          </a:xfrm>
          <a:prstGeom prst="downArrow">
            <a:avLst/>
          </a:prstGeom>
          <a:solidFill>
            <a:srgbClr val="FFFFFF">
              <a:alpha val="63922"/>
            </a:srgbClr>
          </a:solidFill>
          <a:ln w="571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801" name="Flèche vers le bas 965">
            <a:extLst>
              <a:ext uri="{FF2B5EF4-FFF2-40B4-BE49-F238E27FC236}">
                <a16:creationId xmlns:a16="http://schemas.microsoft.com/office/drawing/2014/main" id="{010A5940-F339-40F1-8B25-65466DA58DEF}"/>
              </a:ext>
            </a:extLst>
          </p:cNvPr>
          <p:cNvSpPr/>
          <p:nvPr/>
        </p:nvSpPr>
        <p:spPr>
          <a:xfrm flipH="1" flipV="1">
            <a:off x="5357712" y="3209976"/>
            <a:ext cx="942480" cy="1785937"/>
          </a:xfrm>
          <a:prstGeom prst="downArrow">
            <a:avLst/>
          </a:prstGeom>
          <a:solidFill>
            <a:srgbClr val="FFFFFF">
              <a:alpha val="63922"/>
            </a:srgbClr>
          </a:solidFill>
          <a:ln w="571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802" name="ZoneTexte 801">
            <a:extLst>
              <a:ext uri="{FF2B5EF4-FFF2-40B4-BE49-F238E27FC236}">
                <a16:creationId xmlns:a16="http://schemas.microsoft.com/office/drawing/2014/main" id="{35D4ED20-86EA-44C8-B4FF-ADA04BD774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1625" y="5823078"/>
            <a:ext cx="2786063" cy="830997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sz="2400" b="1" dirty="0">
                <a:solidFill>
                  <a:srgbClr val="FF0000"/>
                </a:solidFill>
              </a:rPr>
              <a:t>Flux passif Na</a:t>
            </a:r>
            <a:r>
              <a:rPr lang="fr-FR" sz="2400" b="1" baseline="30000" dirty="0">
                <a:solidFill>
                  <a:srgbClr val="FF0000"/>
                </a:solidFill>
              </a:rPr>
              <a:t>+</a:t>
            </a:r>
            <a:r>
              <a:rPr lang="fr-FR" sz="2400" b="1" dirty="0">
                <a:solidFill>
                  <a:srgbClr val="FF0000"/>
                </a:solidFill>
              </a:rPr>
              <a:t> entrant</a:t>
            </a:r>
          </a:p>
        </p:txBody>
      </p:sp>
      <p:sp>
        <p:nvSpPr>
          <p:cNvPr id="803" name="ZoneTexte 802">
            <a:extLst>
              <a:ext uri="{FF2B5EF4-FFF2-40B4-BE49-F238E27FC236}">
                <a16:creationId xmlns:a16="http://schemas.microsoft.com/office/drawing/2014/main" id="{C569FDEA-E057-4567-802C-A68B20026E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9044" y="1772816"/>
            <a:ext cx="2786063" cy="830997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sz="2400" b="1" dirty="0">
                <a:solidFill>
                  <a:srgbClr val="FF0000"/>
                </a:solidFill>
              </a:rPr>
              <a:t>Flux passif K</a:t>
            </a:r>
            <a:r>
              <a:rPr lang="fr-FR" sz="2400" b="1" baseline="30000" dirty="0">
                <a:solidFill>
                  <a:srgbClr val="FF0000"/>
                </a:solidFill>
              </a:rPr>
              <a:t>+</a:t>
            </a:r>
            <a:r>
              <a:rPr lang="fr-FR" sz="2400" b="1" dirty="0">
                <a:solidFill>
                  <a:srgbClr val="FF0000"/>
                </a:solidFill>
              </a:rPr>
              <a:t> sortant</a:t>
            </a:r>
          </a:p>
        </p:txBody>
      </p:sp>
      <p:sp>
        <p:nvSpPr>
          <p:cNvPr id="773" name="Rectangle 772">
            <a:extLst>
              <a:ext uri="{FF2B5EF4-FFF2-40B4-BE49-F238E27FC236}">
                <a16:creationId xmlns:a16="http://schemas.microsoft.com/office/drawing/2014/main" id="{8F9E7220-D700-431D-8C67-F1E1B456C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099" y="4702962"/>
            <a:ext cx="928688" cy="523220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8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LIC</a:t>
            </a:r>
          </a:p>
        </p:txBody>
      </p:sp>
      <p:sp>
        <p:nvSpPr>
          <p:cNvPr id="774" name="Rectangle 773">
            <a:extLst>
              <a:ext uri="{FF2B5EF4-FFF2-40B4-BE49-F238E27FC236}">
                <a16:creationId xmlns:a16="http://schemas.microsoft.com/office/drawing/2014/main" id="{876F5A18-79CF-4EEC-8C2F-354031FBEA1E}"/>
              </a:ext>
            </a:extLst>
          </p:cNvPr>
          <p:cNvSpPr/>
          <p:nvPr/>
        </p:nvSpPr>
        <p:spPr>
          <a:xfrm>
            <a:off x="456099" y="2948522"/>
            <a:ext cx="928688" cy="523220"/>
          </a:xfrm>
          <a:prstGeom prst="rect">
            <a:avLst/>
          </a:prstGeom>
          <a:ln>
            <a:noFill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fr-FR" sz="28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LEC</a:t>
            </a:r>
          </a:p>
        </p:txBody>
      </p:sp>
      <p:sp useBgFill="1">
        <p:nvSpPr>
          <p:cNvPr id="776" name="ZoneTexte 775">
            <a:extLst>
              <a:ext uri="{FF2B5EF4-FFF2-40B4-BE49-F238E27FC236}">
                <a16:creationId xmlns:a16="http://schemas.microsoft.com/office/drawing/2014/main" id="{3B79276F-991B-427A-91AA-45ED95323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6276" y="2334862"/>
            <a:ext cx="2165978" cy="584775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3200" dirty="0">
                <a:solidFill>
                  <a:srgbClr val="FF6600"/>
                </a:solidFill>
              </a:rPr>
              <a:t>Forte [Na</a:t>
            </a:r>
            <a:r>
              <a:rPr lang="fr-FR" sz="3200" baseline="30000" dirty="0">
                <a:solidFill>
                  <a:srgbClr val="FF6600"/>
                </a:solidFill>
              </a:rPr>
              <a:t>+</a:t>
            </a:r>
            <a:r>
              <a:rPr lang="fr-FR" sz="3200" dirty="0">
                <a:solidFill>
                  <a:srgbClr val="FF6600"/>
                </a:solidFill>
              </a:rPr>
              <a:t>]</a:t>
            </a:r>
          </a:p>
        </p:txBody>
      </p:sp>
      <p:sp>
        <p:nvSpPr>
          <p:cNvPr id="777" name="ZoneTexte 776">
            <a:extLst>
              <a:ext uri="{FF2B5EF4-FFF2-40B4-BE49-F238E27FC236}">
                <a16:creationId xmlns:a16="http://schemas.microsoft.com/office/drawing/2014/main" id="{5A2CD81A-0395-458B-9D3C-44B4852B0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8076" y="5436513"/>
            <a:ext cx="1915909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3200" dirty="0">
                <a:solidFill>
                  <a:srgbClr val="00B050"/>
                </a:solidFill>
              </a:rPr>
              <a:t>Forte [K</a:t>
            </a:r>
            <a:r>
              <a:rPr lang="fr-FR" sz="3200" baseline="30000" dirty="0">
                <a:solidFill>
                  <a:srgbClr val="00B050"/>
                </a:solidFill>
              </a:rPr>
              <a:t>+</a:t>
            </a:r>
            <a:r>
              <a:rPr lang="fr-FR" sz="3200" dirty="0">
                <a:solidFill>
                  <a:srgbClr val="00B050"/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989788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8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2" grpId="0" animBg="1"/>
      <p:bldP spid="801" grpId="0" animBg="1"/>
      <p:bldP spid="802" grpId="0" animBg="1"/>
      <p:bldP spid="803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Text Box 2"/>
          <p:cNvSpPr txBox="1">
            <a:spLocks noChangeArrowheads="1"/>
          </p:cNvSpPr>
          <p:nvPr/>
        </p:nvSpPr>
        <p:spPr bwMode="auto">
          <a:xfrm>
            <a:off x="-1" y="980728"/>
            <a:ext cx="9100741" cy="954089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</p:spPr>
        <p:txBody>
          <a:bodyPr wrap="square" lIns="91426" tIns="45711" rIns="91426" bIns="45711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>
              <a:defRPr/>
            </a:pPr>
            <a:r>
              <a:rPr lang="fr-FR" sz="2800" b="1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Dans ces conditions comment l’équilibre</a:t>
            </a:r>
          </a:p>
          <a:p>
            <a:pPr algn="ctr">
              <a:defRPr/>
            </a:pPr>
            <a:r>
              <a:rPr lang="fr-FR" sz="2800" b="1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peut-il se maintenir?</a:t>
            </a:r>
          </a:p>
        </p:txBody>
      </p:sp>
      <p:grpSp>
        <p:nvGrpSpPr>
          <p:cNvPr id="6" name="Group 5260">
            <a:extLst>
              <a:ext uri="{FF2B5EF4-FFF2-40B4-BE49-F238E27FC236}">
                <a16:creationId xmlns:a16="http://schemas.microsoft.com/office/drawing/2014/main" id="{60D3DADF-E4C0-45E0-B3B2-F42F6E85188C}"/>
              </a:ext>
            </a:extLst>
          </p:cNvPr>
          <p:cNvGrpSpPr>
            <a:grpSpLocks/>
          </p:cNvGrpSpPr>
          <p:nvPr/>
        </p:nvGrpSpPr>
        <p:grpSpPr bwMode="auto">
          <a:xfrm>
            <a:off x="428625" y="3857007"/>
            <a:ext cx="8531225" cy="865187"/>
            <a:chOff x="156" y="1789"/>
            <a:chExt cx="4088" cy="425"/>
          </a:xfrm>
        </p:grpSpPr>
        <p:grpSp>
          <p:nvGrpSpPr>
            <p:cNvPr id="8" name="Group 5261">
              <a:extLst>
                <a:ext uri="{FF2B5EF4-FFF2-40B4-BE49-F238E27FC236}">
                  <a16:creationId xmlns:a16="http://schemas.microsoft.com/office/drawing/2014/main" id="{6C843015-A8C7-45D3-95A2-EE150E4CEAD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5" y="1805"/>
              <a:ext cx="1339" cy="414"/>
              <a:chOff x="3326" y="1190"/>
              <a:chExt cx="1047" cy="318"/>
            </a:xfrm>
          </p:grpSpPr>
          <p:grpSp>
            <p:nvGrpSpPr>
              <p:cNvPr id="461" name="Group 5262">
                <a:extLst>
                  <a:ext uri="{FF2B5EF4-FFF2-40B4-BE49-F238E27FC236}">
                    <a16:creationId xmlns:a16="http://schemas.microsoft.com/office/drawing/2014/main" id="{82EB4E04-A01E-461A-8178-94156A23A1A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679" name="Oval 5263">
                  <a:extLst>
                    <a:ext uri="{FF2B5EF4-FFF2-40B4-BE49-F238E27FC236}">
                      <a16:creationId xmlns:a16="http://schemas.microsoft.com/office/drawing/2014/main" id="{1080EC37-C4B1-4442-A2EB-3B635519765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80" name="Oval 5264">
                  <a:extLst>
                    <a:ext uri="{FF2B5EF4-FFF2-40B4-BE49-F238E27FC236}">
                      <a16:creationId xmlns:a16="http://schemas.microsoft.com/office/drawing/2014/main" id="{D10F0A69-9155-4C4E-A589-0B766E6D3FF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81" name="Freeform 5265">
                  <a:extLst>
                    <a:ext uri="{FF2B5EF4-FFF2-40B4-BE49-F238E27FC236}">
                      <a16:creationId xmlns:a16="http://schemas.microsoft.com/office/drawing/2014/main" id="{071AE763-ECDD-449F-B3BF-3C2F27F9B42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82" name="Freeform 5266">
                  <a:extLst>
                    <a:ext uri="{FF2B5EF4-FFF2-40B4-BE49-F238E27FC236}">
                      <a16:creationId xmlns:a16="http://schemas.microsoft.com/office/drawing/2014/main" id="{1366BF86-E399-4037-9F6A-15CAE2C6EA2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83" name="Freeform 5267">
                  <a:extLst>
                    <a:ext uri="{FF2B5EF4-FFF2-40B4-BE49-F238E27FC236}">
                      <a16:creationId xmlns:a16="http://schemas.microsoft.com/office/drawing/2014/main" id="{ECE86AF7-EF26-4914-88A6-A9C973DA84B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84" name="Oval 5268">
                  <a:extLst>
                    <a:ext uri="{FF2B5EF4-FFF2-40B4-BE49-F238E27FC236}">
                      <a16:creationId xmlns:a16="http://schemas.microsoft.com/office/drawing/2014/main" id="{92BAD765-7523-47B2-B160-DE87612B277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62" name="Group 5269">
                <a:extLst>
                  <a:ext uri="{FF2B5EF4-FFF2-40B4-BE49-F238E27FC236}">
                    <a16:creationId xmlns:a16="http://schemas.microsoft.com/office/drawing/2014/main" id="{A0E94887-0A2F-4399-BD66-ECCFC22224D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673" name="Oval 5270">
                  <a:extLst>
                    <a:ext uri="{FF2B5EF4-FFF2-40B4-BE49-F238E27FC236}">
                      <a16:creationId xmlns:a16="http://schemas.microsoft.com/office/drawing/2014/main" id="{F438AE7C-BC7F-4C29-A37E-F6AE10F286F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74" name="Oval 5271">
                  <a:extLst>
                    <a:ext uri="{FF2B5EF4-FFF2-40B4-BE49-F238E27FC236}">
                      <a16:creationId xmlns:a16="http://schemas.microsoft.com/office/drawing/2014/main" id="{372F2948-B8C4-46CF-A3F9-25721D046B7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75" name="Freeform 5272">
                  <a:extLst>
                    <a:ext uri="{FF2B5EF4-FFF2-40B4-BE49-F238E27FC236}">
                      <a16:creationId xmlns:a16="http://schemas.microsoft.com/office/drawing/2014/main" id="{46E13209-5447-4CF1-860F-89540A53A2F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76" name="Freeform 5273">
                  <a:extLst>
                    <a:ext uri="{FF2B5EF4-FFF2-40B4-BE49-F238E27FC236}">
                      <a16:creationId xmlns:a16="http://schemas.microsoft.com/office/drawing/2014/main" id="{403431BA-1BDB-4EEE-9C87-EA800BB7073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77" name="Freeform 5274">
                  <a:extLst>
                    <a:ext uri="{FF2B5EF4-FFF2-40B4-BE49-F238E27FC236}">
                      <a16:creationId xmlns:a16="http://schemas.microsoft.com/office/drawing/2014/main" id="{A4756736-8CC5-4F3C-99E6-0EDA7CD2689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78" name="Oval 5275">
                  <a:extLst>
                    <a:ext uri="{FF2B5EF4-FFF2-40B4-BE49-F238E27FC236}">
                      <a16:creationId xmlns:a16="http://schemas.microsoft.com/office/drawing/2014/main" id="{CE76D2EE-AA07-4C80-AF5D-B65F077A087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63" name="Group 5276">
                <a:extLst>
                  <a:ext uri="{FF2B5EF4-FFF2-40B4-BE49-F238E27FC236}">
                    <a16:creationId xmlns:a16="http://schemas.microsoft.com/office/drawing/2014/main" id="{2F7B757F-CA9F-4AA4-906F-4F4A3736C91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667" name="Oval 5277">
                  <a:extLst>
                    <a:ext uri="{FF2B5EF4-FFF2-40B4-BE49-F238E27FC236}">
                      <a16:creationId xmlns:a16="http://schemas.microsoft.com/office/drawing/2014/main" id="{85C751DC-A052-4F8F-A695-76A67443619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68" name="Oval 5278">
                  <a:extLst>
                    <a:ext uri="{FF2B5EF4-FFF2-40B4-BE49-F238E27FC236}">
                      <a16:creationId xmlns:a16="http://schemas.microsoft.com/office/drawing/2014/main" id="{53E13812-6647-4088-AB6E-C7F2438DC5A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69" name="Freeform 5279">
                  <a:extLst>
                    <a:ext uri="{FF2B5EF4-FFF2-40B4-BE49-F238E27FC236}">
                      <a16:creationId xmlns:a16="http://schemas.microsoft.com/office/drawing/2014/main" id="{6A6257FE-17E8-4480-9C8C-FCA5DB16A90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70" name="Freeform 5280">
                  <a:extLst>
                    <a:ext uri="{FF2B5EF4-FFF2-40B4-BE49-F238E27FC236}">
                      <a16:creationId xmlns:a16="http://schemas.microsoft.com/office/drawing/2014/main" id="{80A8B263-15A9-4E2D-8104-9CA67AC7A7D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71" name="Freeform 5281">
                  <a:extLst>
                    <a:ext uri="{FF2B5EF4-FFF2-40B4-BE49-F238E27FC236}">
                      <a16:creationId xmlns:a16="http://schemas.microsoft.com/office/drawing/2014/main" id="{1B25A767-0208-4671-ABCC-9DCE0824E92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72" name="Oval 5282">
                  <a:extLst>
                    <a:ext uri="{FF2B5EF4-FFF2-40B4-BE49-F238E27FC236}">
                      <a16:creationId xmlns:a16="http://schemas.microsoft.com/office/drawing/2014/main" id="{6D8CACD1-E6E1-4D3C-91B1-81D0CB05BBB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64" name="Group 5283">
                <a:extLst>
                  <a:ext uri="{FF2B5EF4-FFF2-40B4-BE49-F238E27FC236}">
                    <a16:creationId xmlns:a16="http://schemas.microsoft.com/office/drawing/2014/main" id="{8F60D957-B106-410F-A3E9-3515D6A1D58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661" name="Oval 5284">
                  <a:extLst>
                    <a:ext uri="{FF2B5EF4-FFF2-40B4-BE49-F238E27FC236}">
                      <a16:creationId xmlns:a16="http://schemas.microsoft.com/office/drawing/2014/main" id="{E7ADC39F-45E8-40CB-A6BF-77884533970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62" name="Oval 5285">
                  <a:extLst>
                    <a:ext uri="{FF2B5EF4-FFF2-40B4-BE49-F238E27FC236}">
                      <a16:creationId xmlns:a16="http://schemas.microsoft.com/office/drawing/2014/main" id="{3D5106D2-8369-46AB-8CD9-F61AF811E3A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63" name="Freeform 5286">
                  <a:extLst>
                    <a:ext uri="{FF2B5EF4-FFF2-40B4-BE49-F238E27FC236}">
                      <a16:creationId xmlns:a16="http://schemas.microsoft.com/office/drawing/2014/main" id="{11C2B973-52CF-4EE2-9268-BBAA7CE4E83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64" name="Freeform 5287">
                  <a:extLst>
                    <a:ext uri="{FF2B5EF4-FFF2-40B4-BE49-F238E27FC236}">
                      <a16:creationId xmlns:a16="http://schemas.microsoft.com/office/drawing/2014/main" id="{5F8F2D5F-F6D0-4A98-B3AD-4382EF3238C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65" name="Freeform 5288">
                  <a:extLst>
                    <a:ext uri="{FF2B5EF4-FFF2-40B4-BE49-F238E27FC236}">
                      <a16:creationId xmlns:a16="http://schemas.microsoft.com/office/drawing/2014/main" id="{4458713A-45E5-435C-9F2B-45ECEDD654E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66" name="Oval 5289">
                  <a:extLst>
                    <a:ext uri="{FF2B5EF4-FFF2-40B4-BE49-F238E27FC236}">
                      <a16:creationId xmlns:a16="http://schemas.microsoft.com/office/drawing/2014/main" id="{A5EB698B-5C7E-46C7-9A3C-9B7365295B6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65" name="Group 5290">
                <a:extLst>
                  <a:ext uri="{FF2B5EF4-FFF2-40B4-BE49-F238E27FC236}">
                    <a16:creationId xmlns:a16="http://schemas.microsoft.com/office/drawing/2014/main" id="{5BBBAFE6-546B-430E-919B-6EC5AC669DD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655" name="Oval 5291">
                  <a:extLst>
                    <a:ext uri="{FF2B5EF4-FFF2-40B4-BE49-F238E27FC236}">
                      <a16:creationId xmlns:a16="http://schemas.microsoft.com/office/drawing/2014/main" id="{B588877B-24DB-4913-B022-F0E600E124D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56" name="Oval 5292">
                  <a:extLst>
                    <a:ext uri="{FF2B5EF4-FFF2-40B4-BE49-F238E27FC236}">
                      <a16:creationId xmlns:a16="http://schemas.microsoft.com/office/drawing/2014/main" id="{CE24ABF8-56CD-4C99-A05E-6657FB3A946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57" name="Freeform 5293">
                  <a:extLst>
                    <a:ext uri="{FF2B5EF4-FFF2-40B4-BE49-F238E27FC236}">
                      <a16:creationId xmlns:a16="http://schemas.microsoft.com/office/drawing/2014/main" id="{905B5DFF-512C-4282-A33C-454C8481013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58" name="Freeform 5294">
                  <a:extLst>
                    <a:ext uri="{FF2B5EF4-FFF2-40B4-BE49-F238E27FC236}">
                      <a16:creationId xmlns:a16="http://schemas.microsoft.com/office/drawing/2014/main" id="{48797A04-15EE-4960-9D1A-914A1E397F8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59" name="Freeform 5295">
                  <a:extLst>
                    <a:ext uri="{FF2B5EF4-FFF2-40B4-BE49-F238E27FC236}">
                      <a16:creationId xmlns:a16="http://schemas.microsoft.com/office/drawing/2014/main" id="{41119603-358E-4B08-BDA4-969D96E48D9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60" name="Oval 5296">
                  <a:extLst>
                    <a:ext uri="{FF2B5EF4-FFF2-40B4-BE49-F238E27FC236}">
                      <a16:creationId xmlns:a16="http://schemas.microsoft.com/office/drawing/2014/main" id="{496ECB82-15D6-4DF7-9BA8-603CE931653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66" name="Group 5297">
                <a:extLst>
                  <a:ext uri="{FF2B5EF4-FFF2-40B4-BE49-F238E27FC236}">
                    <a16:creationId xmlns:a16="http://schemas.microsoft.com/office/drawing/2014/main" id="{A3DF948C-9E7F-4F6A-AECE-EC26EB15927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649" name="Oval 5298">
                  <a:extLst>
                    <a:ext uri="{FF2B5EF4-FFF2-40B4-BE49-F238E27FC236}">
                      <a16:creationId xmlns:a16="http://schemas.microsoft.com/office/drawing/2014/main" id="{869E436E-0E64-4F89-A108-119F4A969FB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50" name="Oval 5299">
                  <a:extLst>
                    <a:ext uri="{FF2B5EF4-FFF2-40B4-BE49-F238E27FC236}">
                      <a16:creationId xmlns:a16="http://schemas.microsoft.com/office/drawing/2014/main" id="{322CC08A-841D-440E-ACDF-BC6B0BD7981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51" name="Freeform 5300">
                  <a:extLst>
                    <a:ext uri="{FF2B5EF4-FFF2-40B4-BE49-F238E27FC236}">
                      <a16:creationId xmlns:a16="http://schemas.microsoft.com/office/drawing/2014/main" id="{9B078BD0-DDFB-4DF4-BB0C-70D19C12553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52" name="Freeform 5301">
                  <a:extLst>
                    <a:ext uri="{FF2B5EF4-FFF2-40B4-BE49-F238E27FC236}">
                      <a16:creationId xmlns:a16="http://schemas.microsoft.com/office/drawing/2014/main" id="{E4B389D3-25B7-4014-AB53-2606D831A64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53" name="Freeform 5302">
                  <a:extLst>
                    <a:ext uri="{FF2B5EF4-FFF2-40B4-BE49-F238E27FC236}">
                      <a16:creationId xmlns:a16="http://schemas.microsoft.com/office/drawing/2014/main" id="{26E741CF-504A-4BA1-A49E-76B0317583F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54" name="Oval 5303">
                  <a:extLst>
                    <a:ext uri="{FF2B5EF4-FFF2-40B4-BE49-F238E27FC236}">
                      <a16:creationId xmlns:a16="http://schemas.microsoft.com/office/drawing/2014/main" id="{FBC19D9F-5B76-4E77-8345-82027C92C44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67" name="Group 5304">
                <a:extLst>
                  <a:ext uri="{FF2B5EF4-FFF2-40B4-BE49-F238E27FC236}">
                    <a16:creationId xmlns:a16="http://schemas.microsoft.com/office/drawing/2014/main" id="{876EB382-5698-4405-B076-174F93BFA78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643" name="Oval 5305">
                  <a:extLst>
                    <a:ext uri="{FF2B5EF4-FFF2-40B4-BE49-F238E27FC236}">
                      <a16:creationId xmlns:a16="http://schemas.microsoft.com/office/drawing/2014/main" id="{EA7FCB52-6355-4B92-A949-4D2DAB2F4A9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44" name="Oval 5306">
                  <a:extLst>
                    <a:ext uri="{FF2B5EF4-FFF2-40B4-BE49-F238E27FC236}">
                      <a16:creationId xmlns:a16="http://schemas.microsoft.com/office/drawing/2014/main" id="{8F069D95-B668-4411-B5A2-4DDC22C1EEE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45" name="Freeform 5307">
                  <a:extLst>
                    <a:ext uri="{FF2B5EF4-FFF2-40B4-BE49-F238E27FC236}">
                      <a16:creationId xmlns:a16="http://schemas.microsoft.com/office/drawing/2014/main" id="{8B4C29E9-B743-436A-9A63-B3A59F8D4BA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46" name="Freeform 5308">
                  <a:extLst>
                    <a:ext uri="{FF2B5EF4-FFF2-40B4-BE49-F238E27FC236}">
                      <a16:creationId xmlns:a16="http://schemas.microsoft.com/office/drawing/2014/main" id="{4CD3B1AB-22C2-4F6C-AC7F-32B9A6D7903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47" name="Freeform 5309">
                  <a:extLst>
                    <a:ext uri="{FF2B5EF4-FFF2-40B4-BE49-F238E27FC236}">
                      <a16:creationId xmlns:a16="http://schemas.microsoft.com/office/drawing/2014/main" id="{B4BF75AB-AFA5-486C-A63A-603DEEC46F5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48" name="Oval 5310">
                  <a:extLst>
                    <a:ext uri="{FF2B5EF4-FFF2-40B4-BE49-F238E27FC236}">
                      <a16:creationId xmlns:a16="http://schemas.microsoft.com/office/drawing/2014/main" id="{57B48C56-7330-4C18-BA26-BB3E18083AF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68" name="Group 5311">
                <a:extLst>
                  <a:ext uri="{FF2B5EF4-FFF2-40B4-BE49-F238E27FC236}">
                    <a16:creationId xmlns:a16="http://schemas.microsoft.com/office/drawing/2014/main" id="{E24DCC82-EED4-4F41-9982-B01478E4BE9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637" name="Oval 5312">
                  <a:extLst>
                    <a:ext uri="{FF2B5EF4-FFF2-40B4-BE49-F238E27FC236}">
                      <a16:creationId xmlns:a16="http://schemas.microsoft.com/office/drawing/2014/main" id="{73979E85-5AC4-4C87-B5DC-C8C5886F4E6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38" name="Oval 5313">
                  <a:extLst>
                    <a:ext uri="{FF2B5EF4-FFF2-40B4-BE49-F238E27FC236}">
                      <a16:creationId xmlns:a16="http://schemas.microsoft.com/office/drawing/2014/main" id="{6B674972-4991-46AB-94B6-8F4A93D6A85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39" name="Freeform 5314">
                  <a:extLst>
                    <a:ext uri="{FF2B5EF4-FFF2-40B4-BE49-F238E27FC236}">
                      <a16:creationId xmlns:a16="http://schemas.microsoft.com/office/drawing/2014/main" id="{937F7055-401C-42DD-B9E9-7E525C4FB68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40" name="Freeform 5315">
                  <a:extLst>
                    <a:ext uri="{FF2B5EF4-FFF2-40B4-BE49-F238E27FC236}">
                      <a16:creationId xmlns:a16="http://schemas.microsoft.com/office/drawing/2014/main" id="{186CFB11-1356-414C-8C67-9DCB25DA663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41" name="Freeform 5316">
                  <a:extLst>
                    <a:ext uri="{FF2B5EF4-FFF2-40B4-BE49-F238E27FC236}">
                      <a16:creationId xmlns:a16="http://schemas.microsoft.com/office/drawing/2014/main" id="{7AECE66A-C942-4D25-8DD0-74314240F91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42" name="Oval 5317">
                  <a:extLst>
                    <a:ext uri="{FF2B5EF4-FFF2-40B4-BE49-F238E27FC236}">
                      <a16:creationId xmlns:a16="http://schemas.microsoft.com/office/drawing/2014/main" id="{94D603BD-D8E3-4BD1-B33E-44D0155D497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69" name="Group 5318">
                <a:extLst>
                  <a:ext uri="{FF2B5EF4-FFF2-40B4-BE49-F238E27FC236}">
                    <a16:creationId xmlns:a16="http://schemas.microsoft.com/office/drawing/2014/main" id="{44047377-2781-4A9E-8FAB-30ED04979EA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631" name="Oval 5319">
                  <a:extLst>
                    <a:ext uri="{FF2B5EF4-FFF2-40B4-BE49-F238E27FC236}">
                      <a16:creationId xmlns:a16="http://schemas.microsoft.com/office/drawing/2014/main" id="{8F7484F2-48DB-4444-A7F7-69572B2C03C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32" name="Oval 5320">
                  <a:extLst>
                    <a:ext uri="{FF2B5EF4-FFF2-40B4-BE49-F238E27FC236}">
                      <a16:creationId xmlns:a16="http://schemas.microsoft.com/office/drawing/2014/main" id="{FE71CC4A-82CC-48C3-8486-47930E81062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33" name="Freeform 5321">
                  <a:extLst>
                    <a:ext uri="{FF2B5EF4-FFF2-40B4-BE49-F238E27FC236}">
                      <a16:creationId xmlns:a16="http://schemas.microsoft.com/office/drawing/2014/main" id="{6A86EED7-C821-46BC-946B-71ECDF00545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34" name="Freeform 5322">
                  <a:extLst>
                    <a:ext uri="{FF2B5EF4-FFF2-40B4-BE49-F238E27FC236}">
                      <a16:creationId xmlns:a16="http://schemas.microsoft.com/office/drawing/2014/main" id="{DCFC4746-2168-4581-B180-DE8F01C260D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35" name="Freeform 5323">
                  <a:extLst>
                    <a:ext uri="{FF2B5EF4-FFF2-40B4-BE49-F238E27FC236}">
                      <a16:creationId xmlns:a16="http://schemas.microsoft.com/office/drawing/2014/main" id="{E6FBA5BC-463E-440D-BFA4-A1E656334B6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36" name="Oval 5324">
                  <a:extLst>
                    <a:ext uri="{FF2B5EF4-FFF2-40B4-BE49-F238E27FC236}">
                      <a16:creationId xmlns:a16="http://schemas.microsoft.com/office/drawing/2014/main" id="{F411DD33-DBB1-473B-93C6-0CC79943FFC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70" name="Group 5325">
                <a:extLst>
                  <a:ext uri="{FF2B5EF4-FFF2-40B4-BE49-F238E27FC236}">
                    <a16:creationId xmlns:a16="http://schemas.microsoft.com/office/drawing/2014/main" id="{9326C12F-2C53-4734-9D35-C37536666AC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625" name="Oval 5326">
                  <a:extLst>
                    <a:ext uri="{FF2B5EF4-FFF2-40B4-BE49-F238E27FC236}">
                      <a16:creationId xmlns:a16="http://schemas.microsoft.com/office/drawing/2014/main" id="{82011327-7A13-4D9F-9E24-D32C998CD1B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26" name="Oval 5327">
                  <a:extLst>
                    <a:ext uri="{FF2B5EF4-FFF2-40B4-BE49-F238E27FC236}">
                      <a16:creationId xmlns:a16="http://schemas.microsoft.com/office/drawing/2014/main" id="{03AEF2B0-AB66-4929-9736-A0F08D85185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27" name="Freeform 5328">
                  <a:extLst>
                    <a:ext uri="{FF2B5EF4-FFF2-40B4-BE49-F238E27FC236}">
                      <a16:creationId xmlns:a16="http://schemas.microsoft.com/office/drawing/2014/main" id="{4D1C21B9-8FEF-47BD-9ED5-23BF7C7D8FE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28" name="Freeform 5329">
                  <a:extLst>
                    <a:ext uri="{FF2B5EF4-FFF2-40B4-BE49-F238E27FC236}">
                      <a16:creationId xmlns:a16="http://schemas.microsoft.com/office/drawing/2014/main" id="{A2D3FBC3-2D33-4C0F-BD3A-254431F3C53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29" name="Freeform 5330">
                  <a:extLst>
                    <a:ext uri="{FF2B5EF4-FFF2-40B4-BE49-F238E27FC236}">
                      <a16:creationId xmlns:a16="http://schemas.microsoft.com/office/drawing/2014/main" id="{EED3706D-A268-462B-A477-FA894C6270A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30" name="Oval 5331">
                  <a:extLst>
                    <a:ext uri="{FF2B5EF4-FFF2-40B4-BE49-F238E27FC236}">
                      <a16:creationId xmlns:a16="http://schemas.microsoft.com/office/drawing/2014/main" id="{62950416-DB11-4ADE-A0BA-0C3B5786E1B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71" name="Group 5332">
                <a:extLst>
                  <a:ext uri="{FF2B5EF4-FFF2-40B4-BE49-F238E27FC236}">
                    <a16:creationId xmlns:a16="http://schemas.microsoft.com/office/drawing/2014/main" id="{FE9D4E79-A1BC-4AE4-8CCC-139BD0A18B4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619" name="Oval 5333">
                  <a:extLst>
                    <a:ext uri="{FF2B5EF4-FFF2-40B4-BE49-F238E27FC236}">
                      <a16:creationId xmlns:a16="http://schemas.microsoft.com/office/drawing/2014/main" id="{00ADF7E4-4A37-469D-AE9A-5B401371E0A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20" name="Oval 5334">
                  <a:extLst>
                    <a:ext uri="{FF2B5EF4-FFF2-40B4-BE49-F238E27FC236}">
                      <a16:creationId xmlns:a16="http://schemas.microsoft.com/office/drawing/2014/main" id="{2BAE4D08-4111-40FA-B958-D2A224868AE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21" name="Freeform 5335">
                  <a:extLst>
                    <a:ext uri="{FF2B5EF4-FFF2-40B4-BE49-F238E27FC236}">
                      <a16:creationId xmlns:a16="http://schemas.microsoft.com/office/drawing/2014/main" id="{784642C4-8AB8-4002-89B8-1BC00952CA9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22" name="Freeform 5336">
                  <a:extLst>
                    <a:ext uri="{FF2B5EF4-FFF2-40B4-BE49-F238E27FC236}">
                      <a16:creationId xmlns:a16="http://schemas.microsoft.com/office/drawing/2014/main" id="{5EFD37BE-E86A-489B-9671-CDE83EDBACE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23" name="Freeform 5337">
                  <a:extLst>
                    <a:ext uri="{FF2B5EF4-FFF2-40B4-BE49-F238E27FC236}">
                      <a16:creationId xmlns:a16="http://schemas.microsoft.com/office/drawing/2014/main" id="{CF2C7D78-0F13-4287-BE1C-CD2028ACCC6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24" name="Oval 5338">
                  <a:extLst>
                    <a:ext uri="{FF2B5EF4-FFF2-40B4-BE49-F238E27FC236}">
                      <a16:creationId xmlns:a16="http://schemas.microsoft.com/office/drawing/2014/main" id="{807074F6-DCD6-49D5-9C5A-97CDE31E217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72" name="Group 5339">
                <a:extLst>
                  <a:ext uri="{FF2B5EF4-FFF2-40B4-BE49-F238E27FC236}">
                    <a16:creationId xmlns:a16="http://schemas.microsoft.com/office/drawing/2014/main" id="{5144880C-6852-49B0-8980-B67716E07D6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613" name="Oval 5340">
                  <a:extLst>
                    <a:ext uri="{FF2B5EF4-FFF2-40B4-BE49-F238E27FC236}">
                      <a16:creationId xmlns:a16="http://schemas.microsoft.com/office/drawing/2014/main" id="{F107BD78-BE85-42A5-95A0-B720CEB92AE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14" name="Oval 5341">
                  <a:extLst>
                    <a:ext uri="{FF2B5EF4-FFF2-40B4-BE49-F238E27FC236}">
                      <a16:creationId xmlns:a16="http://schemas.microsoft.com/office/drawing/2014/main" id="{10FC3840-7D45-41CF-A4B2-FB3958AB4DE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15" name="Freeform 5342">
                  <a:extLst>
                    <a:ext uri="{FF2B5EF4-FFF2-40B4-BE49-F238E27FC236}">
                      <a16:creationId xmlns:a16="http://schemas.microsoft.com/office/drawing/2014/main" id="{A8DF0459-B67A-436E-BF5F-8C25D664493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16" name="Freeform 5343">
                  <a:extLst>
                    <a:ext uri="{FF2B5EF4-FFF2-40B4-BE49-F238E27FC236}">
                      <a16:creationId xmlns:a16="http://schemas.microsoft.com/office/drawing/2014/main" id="{E51504F7-7B4C-445C-B875-DCCD6F7D87D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17" name="Freeform 5344">
                  <a:extLst>
                    <a:ext uri="{FF2B5EF4-FFF2-40B4-BE49-F238E27FC236}">
                      <a16:creationId xmlns:a16="http://schemas.microsoft.com/office/drawing/2014/main" id="{3E355136-7716-4DB7-9197-06A543CC3A8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18" name="Oval 5345">
                  <a:extLst>
                    <a:ext uri="{FF2B5EF4-FFF2-40B4-BE49-F238E27FC236}">
                      <a16:creationId xmlns:a16="http://schemas.microsoft.com/office/drawing/2014/main" id="{4C2D6949-5B52-4ECC-84B5-416A6F4EC2B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73" name="Group 5346">
                <a:extLst>
                  <a:ext uri="{FF2B5EF4-FFF2-40B4-BE49-F238E27FC236}">
                    <a16:creationId xmlns:a16="http://schemas.microsoft.com/office/drawing/2014/main" id="{C50DECE0-C1C7-4433-A744-39532E4744A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607" name="Oval 5347">
                  <a:extLst>
                    <a:ext uri="{FF2B5EF4-FFF2-40B4-BE49-F238E27FC236}">
                      <a16:creationId xmlns:a16="http://schemas.microsoft.com/office/drawing/2014/main" id="{469C7794-576F-462E-B1A5-14AD8181E8E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08" name="Oval 5348">
                  <a:extLst>
                    <a:ext uri="{FF2B5EF4-FFF2-40B4-BE49-F238E27FC236}">
                      <a16:creationId xmlns:a16="http://schemas.microsoft.com/office/drawing/2014/main" id="{8BD76290-EE13-45F9-8677-A5C5AA0BC48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09" name="Freeform 5349">
                  <a:extLst>
                    <a:ext uri="{FF2B5EF4-FFF2-40B4-BE49-F238E27FC236}">
                      <a16:creationId xmlns:a16="http://schemas.microsoft.com/office/drawing/2014/main" id="{554D5B1C-45AA-4F2C-B331-88312042972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10" name="Freeform 5350">
                  <a:extLst>
                    <a:ext uri="{FF2B5EF4-FFF2-40B4-BE49-F238E27FC236}">
                      <a16:creationId xmlns:a16="http://schemas.microsoft.com/office/drawing/2014/main" id="{D9350D6E-2861-4671-A6D2-F4320556F46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11" name="Freeform 5351">
                  <a:extLst>
                    <a:ext uri="{FF2B5EF4-FFF2-40B4-BE49-F238E27FC236}">
                      <a16:creationId xmlns:a16="http://schemas.microsoft.com/office/drawing/2014/main" id="{B4001784-80D9-482B-B645-F021F193560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12" name="Oval 5352">
                  <a:extLst>
                    <a:ext uri="{FF2B5EF4-FFF2-40B4-BE49-F238E27FC236}">
                      <a16:creationId xmlns:a16="http://schemas.microsoft.com/office/drawing/2014/main" id="{6ED7B5AE-9882-4E91-A556-FF648F7BB54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74" name="Group 5353">
                <a:extLst>
                  <a:ext uri="{FF2B5EF4-FFF2-40B4-BE49-F238E27FC236}">
                    <a16:creationId xmlns:a16="http://schemas.microsoft.com/office/drawing/2014/main" id="{B22B03D5-DEE9-4BF1-AC53-AAF3FDFA688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601" name="Oval 5354">
                  <a:extLst>
                    <a:ext uri="{FF2B5EF4-FFF2-40B4-BE49-F238E27FC236}">
                      <a16:creationId xmlns:a16="http://schemas.microsoft.com/office/drawing/2014/main" id="{DC994450-7D6E-447D-8294-0F291364E7F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02" name="Oval 5355">
                  <a:extLst>
                    <a:ext uri="{FF2B5EF4-FFF2-40B4-BE49-F238E27FC236}">
                      <a16:creationId xmlns:a16="http://schemas.microsoft.com/office/drawing/2014/main" id="{8520038E-EC5B-4DAC-8137-1C1EF14A609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03" name="Freeform 5356">
                  <a:extLst>
                    <a:ext uri="{FF2B5EF4-FFF2-40B4-BE49-F238E27FC236}">
                      <a16:creationId xmlns:a16="http://schemas.microsoft.com/office/drawing/2014/main" id="{B8A02A03-76D1-4D5E-863C-C8EEF4D8012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04" name="Freeform 5357">
                  <a:extLst>
                    <a:ext uri="{FF2B5EF4-FFF2-40B4-BE49-F238E27FC236}">
                      <a16:creationId xmlns:a16="http://schemas.microsoft.com/office/drawing/2014/main" id="{989D2D89-B138-48DB-BA04-25444B9F283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05" name="Freeform 5358">
                  <a:extLst>
                    <a:ext uri="{FF2B5EF4-FFF2-40B4-BE49-F238E27FC236}">
                      <a16:creationId xmlns:a16="http://schemas.microsoft.com/office/drawing/2014/main" id="{3B3C0710-9A18-409C-85E6-FB3CC587E97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06" name="Oval 5359">
                  <a:extLst>
                    <a:ext uri="{FF2B5EF4-FFF2-40B4-BE49-F238E27FC236}">
                      <a16:creationId xmlns:a16="http://schemas.microsoft.com/office/drawing/2014/main" id="{749B0C4D-C008-4C6B-9342-DFF63A3369C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75" name="Group 5360">
                <a:extLst>
                  <a:ext uri="{FF2B5EF4-FFF2-40B4-BE49-F238E27FC236}">
                    <a16:creationId xmlns:a16="http://schemas.microsoft.com/office/drawing/2014/main" id="{C1C84996-C69B-49EF-9AE8-DF04A7FF8AE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595" name="Oval 5361">
                  <a:extLst>
                    <a:ext uri="{FF2B5EF4-FFF2-40B4-BE49-F238E27FC236}">
                      <a16:creationId xmlns:a16="http://schemas.microsoft.com/office/drawing/2014/main" id="{E1BC440E-1E00-4343-B4F5-3BAB2015413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96" name="Oval 5362">
                  <a:extLst>
                    <a:ext uri="{FF2B5EF4-FFF2-40B4-BE49-F238E27FC236}">
                      <a16:creationId xmlns:a16="http://schemas.microsoft.com/office/drawing/2014/main" id="{CE19B85C-6EA8-40F9-AF0D-4E322A2BBF3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97" name="Freeform 5363">
                  <a:extLst>
                    <a:ext uri="{FF2B5EF4-FFF2-40B4-BE49-F238E27FC236}">
                      <a16:creationId xmlns:a16="http://schemas.microsoft.com/office/drawing/2014/main" id="{8DCF250D-BA68-44CA-9AD3-89FD1118803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98" name="Freeform 5364">
                  <a:extLst>
                    <a:ext uri="{FF2B5EF4-FFF2-40B4-BE49-F238E27FC236}">
                      <a16:creationId xmlns:a16="http://schemas.microsoft.com/office/drawing/2014/main" id="{442C381C-31E6-4908-9824-AF432F206F7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99" name="Freeform 5365">
                  <a:extLst>
                    <a:ext uri="{FF2B5EF4-FFF2-40B4-BE49-F238E27FC236}">
                      <a16:creationId xmlns:a16="http://schemas.microsoft.com/office/drawing/2014/main" id="{E5326786-2035-4089-8EF0-4787534C51C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00" name="Oval 5366">
                  <a:extLst>
                    <a:ext uri="{FF2B5EF4-FFF2-40B4-BE49-F238E27FC236}">
                      <a16:creationId xmlns:a16="http://schemas.microsoft.com/office/drawing/2014/main" id="{2596DFF0-E118-4114-B51D-715A04623A7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76" name="Group 5367">
                <a:extLst>
                  <a:ext uri="{FF2B5EF4-FFF2-40B4-BE49-F238E27FC236}">
                    <a16:creationId xmlns:a16="http://schemas.microsoft.com/office/drawing/2014/main" id="{8BC83718-B95C-471B-AE16-16081F75314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589" name="Oval 5368">
                  <a:extLst>
                    <a:ext uri="{FF2B5EF4-FFF2-40B4-BE49-F238E27FC236}">
                      <a16:creationId xmlns:a16="http://schemas.microsoft.com/office/drawing/2014/main" id="{A62B560C-2FF7-4D14-89D0-227C0905476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90" name="Oval 5369">
                  <a:extLst>
                    <a:ext uri="{FF2B5EF4-FFF2-40B4-BE49-F238E27FC236}">
                      <a16:creationId xmlns:a16="http://schemas.microsoft.com/office/drawing/2014/main" id="{D910FCAC-17C6-437E-9CB5-2F116BB5F7A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91" name="Freeform 5370">
                  <a:extLst>
                    <a:ext uri="{FF2B5EF4-FFF2-40B4-BE49-F238E27FC236}">
                      <a16:creationId xmlns:a16="http://schemas.microsoft.com/office/drawing/2014/main" id="{B0882EF8-E9EA-4772-8839-C983A50B182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92" name="Freeform 5371">
                  <a:extLst>
                    <a:ext uri="{FF2B5EF4-FFF2-40B4-BE49-F238E27FC236}">
                      <a16:creationId xmlns:a16="http://schemas.microsoft.com/office/drawing/2014/main" id="{5A9C7C54-1096-456D-9634-A4381651795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93" name="Freeform 5372">
                  <a:extLst>
                    <a:ext uri="{FF2B5EF4-FFF2-40B4-BE49-F238E27FC236}">
                      <a16:creationId xmlns:a16="http://schemas.microsoft.com/office/drawing/2014/main" id="{A7603A96-2A25-4E56-91D5-5E6EE8577DF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94" name="Oval 5373">
                  <a:extLst>
                    <a:ext uri="{FF2B5EF4-FFF2-40B4-BE49-F238E27FC236}">
                      <a16:creationId xmlns:a16="http://schemas.microsoft.com/office/drawing/2014/main" id="{F6A237A1-82C1-4632-B701-512EE971CEA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77" name="Group 5374">
                <a:extLst>
                  <a:ext uri="{FF2B5EF4-FFF2-40B4-BE49-F238E27FC236}">
                    <a16:creationId xmlns:a16="http://schemas.microsoft.com/office/drawing/2014/main" id="{6230FB65-8A3B-4A7C-A054-4EDB1F8AF19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583" name="Oval 5375">
                  <a:extLst>
                    <a:ext uri="{FF2B5EF4-FFF2-40B4-BE49-F238E27FC236}">
                      <a16:creationId xmlns:a16="http://schemas.microsoft.com/office/drawing/2014/main" id="{75399330-23AE-4BD4-9512-46D1CE168B6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84" name="Oval 5376">
                  <a:extLst>
                    <a:ext uri="{FF2B5EF4-FFF2-40B4-BE49-F238E27FC236}">
                      <a16:creationId xmlns:a16="http://schemas.microsoft.com/office/drawing/2014/main" id="{9FDD868D-3660-47DA-B9C8-CAF1C1A4981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85" name="Freeform 5377">
                  <a:extLst>
                    <a:ext uri="{FF2B5EF4-FFF2-40B4-BE49-F238E27FC236}">
                      <a16:creationId xmlns:a16="http://schemas.microsoft.com/office/drawing/2014/main" id="{0F9B3C23-EB80-47D6-BFFF-80A1DE85665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86" name="Freeform 5378">
                  <a:extLst>
                    <a:ext uri="{FF2B5EF4-FFF2-40B4-BE49-F238E27FC236}">
                      <a16:creationId xmlns:a16="http://schemas.microsoft.com/office/drawing/2014/main" id="{6FB73776-0DCD-4543-B399-41A0625FE7E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87" name="Freeform 5379">
                  <a:extLst>
                    <a:ext uri="{FF2B5EF4-FFF2-40B4-BE49-F238E27FC236}">
                      <a16:creationId xmlns:a16="http://schemas.microsoft.com/office/drawing/2014/main" id="{E26F7489-4272-4A75-BC03-203FB1C8BCF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88" name="Oval 5380">
                  <a:extLst>
                    <a:ext uri="{FF2B5EF4-FFF2-40B4-BE49-F238E27FC236}">
                      <a16:creationId xmlns:a16="http://schemas.microsoft.com/office/drawing/2014/main" id="{7151B67D-9C5B-4A1D-A739-4CECA32343D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78" name="Group 5381">
                <a:extLst>
                  <a:ext uri="{FF2B5EF4-FFF2-40B4-BE49-F238E27FC236}">
                    <a16:creationId xmlns:a16="http://schemas.microsoft.com/office/drawing/2014/main" id="{8424C547-70DB-4432-8502-EBE5F0A7593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577" name="Oval 5382">
                  <a:extLst>
                    <a:ext uri="{FF2B5EF4-FFF2-40B4-BE49-F238E27FC236}">
                      <a16:creationId xmlns:a16="http://schemas.microsoft.com/office/drawing/2014/main" id="{1ACA648E-0508-4E6D-A2FE-D2C68589512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78" name="Oval 5383">
                  <a:extLst>
                    <a:ext uri="{FF2B5EF4-FFF2-40B4-BE49-F238E27FC236}">
                      <a16:creationId xmlns:a16="http://schemas.microsoft.com/office/drawing/2014/main" id="{4A07A56D-D9C2-4C54-AD90-36B4EEADAD5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79" name="Freeform 5384">
                  <a:extLst>
                    <a:ext uri="{FF2B5EF4-FFF2-40B4-BE49-F238E27FC236}">
                      <a16:creationId xmlns:a16="http://schemas.microsoft.com/office/drawing/2014/main" id="{071F0038-1166-454C-A1D2-0DEE3C1479E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80" name="Freeform 5385">
                  <a:extLst>
                    <a:ext uri="{FF2B5EF4-FFF2-40B4-BE49-F238E27FC236}">
                      <a16:creationId xmlns:a16="http://schemas.microsoft.com/office/drawing/2014/main" id="{C612FC89-AB1F-4F47-9D20-B2B685F02F2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81" name="Freeform 5386">
                  <a:extLst>
                    <a:ext uri="{FF2B5EF4-FFF2-40B4-BE49-F238E27FC236}">
                      <a16:creationId xmlns:a16="http://schemas.microsoft.com/office/drawing/2014/main" id="{6D23FD35-D0A6-40EB-856D-2F77B4A1ED6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82" name="Oval 5387">
                  <a:extLst>
                    <a:ext uri="{FF2B5EF4-FFF2-40B4-BE49-F238E27FC236}">
                      <a16:creationId xmlns:a16="http://schemas.microsoft.com/office/drawing/2014/main" id="{04B142BE-DCF6-4BE3-AF68-3CF770FACA4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79" name="Group 5388">
                <a:extLst>
                  <a:ext uri="{FF2B5EF4-FFF2-40B4-BE49-F238E27FC236}">
                    <a16:creationId xmlns:a16="http://schemas.microsoft.com/office/drawing/2014/main" id="{5CD72D1C-A7A5-4D76-98E0-FA23E7912FC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571" name="Oval 5389">
                  <a:extLst>
                    <a:ext uri="{FF2B5EF4-FFF2-40B4-BE49-F238E27FC236}">
                      <a16:creationId xmlns:a16="http://schemas.microsoft.com/office/drawing/2014/main" id="{578C1241-1A30-4B7D-B40C-C4D99495CB9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72" name="Oval 5390">
                  <a:extLst>
                    <a:ext uri="{FF2B5EF4-FFF2-40B4-BE49-F238E27FC236}">
                      <a16:creationId xmlns:a16="http://schemas.microsoft.com/office/drawing/2014/main" id="{2A328C92-0CB3-4183-B5B9-40EE328A410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73" name="Freeform 5391">
                  <a:extLst>
                    <a:ext uri="{FF2B5EF4-FFF2-40B4-BE49-F238E27FC236}">
                      <a16:creationId xmlns:a16="http://schemas.microsoft.com/office/drawing/2014/main" id="{692FE716-2EC8-4CAD-B917-4A78242C52E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74" name="Freeform 5392">
                  <a:extLst>
                    <a:ext uri="{FF2B5EF4-FFF2-40B4-BE49-F238E27FC236}">
                      <a16:creationId xmlns:a16="http://schemas.microsoft.com/office/drawing/2014/main" id="{5FE0469D-5154-4F57-8F21-204C3C5D4C8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75" name="Freeform 5393">
                  <a:extLst>
                    <a:ext uri="{FF2B5EF4-FFF2-40B4-BE49-F238E27FC236}">
                      <a16:creationId xmlns:a16="http://schemas.microsoft.com/office/drawing/2014/main" id="{DC884020-89EB-45B6-9964-C1D928E61EB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76" name="Oval 5394">
                  <a:extLst>
                    <a:ext uri="{FF2B5EF4-FFF2-40B4-BE49-F238E27FC236}">
                      <a16:creationId xmlns:a16="http://schemas.microsoft.com/office/drawing/2014/main" id="{ADA9E610-4538-48A4-8781-BDE153DEC0A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80" name="Group 5395">
                <a:extLst>
                  <a:ext uri="{FF2B5EF4-FFF2-40B4-BE49-F238E27FC236}">
                    <a16:creationId xmlns:a16="http://schemas.microsoft.com/office/drawing/2014/main" id="{991E6182-C9A6-4264-BCDE-D43BBC628C6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565" name="Oval 5396">
                  <a:extLst>
                    <a:ext uri="{FF2B5EF4-FFF2-40B4-BE49-F238E27FC236}">
                      <a16:creationId xmlns:a16="http://schemas.microsoft.com/office/drawing/2014/main" id="{0848EF2D-AF34-4A2E-820F-467DCD83901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66" name="Oval 5397">
                  <a:extLst>
                    <a:ext uri="{FF2B5EF4-FFF2-40B4-BE49-F238E27FC236}">
                      <a16:creationId xmlns:a16="http://schemas.microsoft.com/office/drawing/2014/main" id="{07EC512D-E280-4027-A8BB-5A3AEC49077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67" name="Freeform 5398">
                  <a:extLst>
                    <a:ext uri="{FF2B5EF4-FFF2-40B4-BE49-F238E27FC236}">
                      <a16:creationId xmlns:a16="http://schemas.microsoft.com/office/drawing/2014/main" id="{6F8EDBF3-94A2-4253-9F6D-8554624F2AB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68" name="Freeform 5399">
                  <a:extLst>
                    <a:ext uri="{FF2B5EF4-FFF2-40B4-BE49-F238E27FC236}">
                      <a16:creationId xmlns:a16="http://schemas.microsoft.com/office/drawing/2014/main" id="{C8E921B7-F403-4224-BE58-1130D7BFFE5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69" name="Freeform 5400">
                  <a:extLst>
                    <a:ext uri="{FF2B5EF4-FFF2-40B4-BE49-F238E27FC236}">
                      <a16:creationId xmlns:a16="http://schemas.microsoft.com/office/drawing/2014/main" id="{3A820703-2245-4EB3-A324-EAE8352EB73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70" name="Oval 5401">
                  <a:extLst>
                    <a:ext uri="{FF2B5EF4-FFF2-40B4-BE49-F238E27FC236}">
                      <a16:creationId xmlns:a16="http://schemas.microsoft.com/office/drawing/2014/main" id="{3521584D-144F-4162-8F6E-302E8B6FF36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81" name="Group 5402">
                <a:extLst>
                  <a:ext uri="{FF2B5EF4-FFF2-40B4-BE49-F238E27FC236}">
                    <a16:creationId xmlns:a16="http://schemas.microsoft.com/office/drawing/2014/main" id="{38E2EDCE-A127-4C25-A9EA-292ECCF27D3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559" name="Oval 5403">
                  <a:extLst>
                    <a:ext uri="{FF2B5EF4-FFF2-40B4-BE49-F238E27FC236}">
                      <a16:creationId xmlns:a16="http://schemas.microsoft.com/office/drawing/2014/main" id="{D833B750-5530-4E13-8E7D-75610D56793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60" name="Oval 5404">
                  <a:extLst>
                    <a:ext uri="{FF2B5EF4-FFF2-40B4-BE49-F238E27FC236}">
                      <a16:creationId xmlns:a16="http://schemas.microsoft.com/office/drawing/2014/main" id="{C730E4CC-10BC-4194-A2FC-B765EEFE605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61" name="Freeform 5405">
                  <a:extLst>
                    <a:ext uri="{FF2B5EF4-FFF2-40B4-BE49-F238E27FC236}">
                      <a16:creationId xmlns:a16="http://schemas.microsoft.com/office/drawing/2014/main" id="{E4B8A703-6343-4949-BBAE-57EBDB37038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62" name="Freeform 5406">
                  <a:extLst>
                    <a:ext uri="{FF2B5EF4-FFF2-40B4-BE49-F238E27FC236}">
                      <a16:creationId xmlns:a16="http://schemas.microsoft.com/office/drawing/2014/main" id="{58EB346F-0907-4FA7-8482-E837681390F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63" name="Freeform 5407">
                  <a:extLst>
                    <a:ext uri="{FF2B5EF4-FFF2-40B4-BE49-F238E27FC236}">
                      <a16:creationId xmlns:a16="http://schemas.microsoft.com/office/drawing/2014/main" id="{9E12AF44-6645-4D8A-B5C4-85A3C3E6289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64" name="Oval 5408">
                  <a:extLst>
                    <a:ext uri="{FF2B5EF4-FFF2-40B4-BE49-F238E27FC236}">
                      <a16:creationId xmlns:a16="http://schemas.microsoft.com/office/drawing/2014/main" id="{97A8E8B5-4949-41C9-8E8C-5092A751423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82" name="Group 5409">
                <a:extLst>
                  <a:ext uri="{FF2B5EF4-FFF2-40B4-BE49-F238E27FC236}">
                    <a16:creationId xmlns:a16="http://schemas.microsoft.com/office/drawing/2014/main" id="{E6340489-41CB-4469-BCA5-27C243F03B3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553" name="Oval 5410">
                  <a:extLst>
                    <a:ext uri="{FF2B5EF4-FFF2-40B4-BE49-F238E27FC236}">
                      <a16:creationId xmlns:a16="http://schemas.microsoft.com/office/drawing/2014/main" id="{6384117C-87F8-4561-843F-F973BF6D9C6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4" name="Oval 5411">
                  <a:extLst>
                    <a:ext uri="{FF2B5EF4-FFF2-40B4-BE49-F238E27FC236}">
                      <a16:creationId xmlns:a16="http://schemas.microsoft.com/office/drawing/2014/main" id="{6D9709C8-9DC6-4714-BA33-297C2445D69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5" name="Freeform 5412">
                  <a:extLst>
                    <a:ext uri="{FF2B5EF4-FFF2-40B4-BE49-F238E27FC236}">
                      <a16:creationId xmlns:a16="http://schemas.microsoft.com/office/drawing/2014/main" id="{75D2D787-58C7-432E-8F74-2FA1C38873A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6" name="Freeform 5413">
                  <a:extLst>
                    <a:ext uri="{FF2B5EF4-FFF2-40B4-BE49-F238E27FC236}">
                      <a16:creationId xmlns:a16="http://schemas.microsoft.com/office/drawing/2014/main" id="{FB4CEE86-5929-4497-9F3E-1A172B4B364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7" name="Freeform 5414">
                  <a:extLst>
                    <a:ext uri="{FF2B5EF4-FFF2-40B4-BE49-F238E27FC236}">
                      <a16:creationId xmlns:a16="http://schemas.microsoft.com/office/drawing/2014/main" id="{55CDC2B0-62B4-48CF-A391-7D0674830D9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8" name="Oval 5415">
                  <a:extLst>
                    <a:ext uri="{FF2B5EF4-FFF2-40B4-BE49-F238E27FC236}">
                      <a16:creationId xmlns:a16="http://schemas.microsoft.com/office/drawing/2014/main" id="{051771AD-7C27-4A4E-AE9B-2D2CDDA0CA6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83" name="Group 5416">
                <a:extLst>
                  <a:ext uri="{FF2B5EF4-FFF2-40B4-BE49-F238E27FC236}">
                    <a16:creationId xmlns:a16="http://schemas.microsoft.com/office/drawing/2014/main" id="{94731294-6975-4253-8916-BB1448FDB1A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547" name="Oval 5417">
                  <a:extLst>
                    <a:ext uri="{FF2B5EF4-FFF2-40B4-BE49-F238E27FC236}">
                      <a16:creationId xmlns:a16="http://schemas.microsoft.com/office/drawing/2014/main" id="{7904A13B-E5B8-481E-867F-77AFB61DE6C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" name="Oval 5418">
                  <a:extLst>
                    <a:ext uri="{FF2B5EF4-FFF2-40B4-BE49-F238E27FC236}">
                      <a16:creationId xmlns:a16="http://schemas.microsoft.com/office/drawing/2014/main" id="{7C95AA28-A5A2-4AD5-B896-340A6FFCBD9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" name="Freeform 5419">
                  <a:extLst>
                    <a:ext uri="{FF2B5EF4-FFF2-40B4-BE49-F238E27FC236}">
                      <a16:creationId xmlns:a16="http://schemas.microsoft.com/office/drawing/2014/main" id="{1611A840-CD2C-4D7A-8B4B-390CFF3BE39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" name="Freeform 5420">
                  <a:extLst>
                    <a:ext uri="{FF2B5EF4-FFF2-40B4-BE49-F238E27FC236}">
                      <a16:creationId xmlns:a16="http://schemas.microsoft.com/office/drawing/2014/main" id="{0C41778C-1B53-4E3F-999A-B470B45F33D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" name="Freeform 5421">
                  <a:extLst>
                    <a:ext uri="{FF2B5EF4-FFF2-40B4-BE49-F238E27FC236}">
                      <a16:creationId xmlns:a16="http://schemas.microsoft.com/office/drawing/2014/main" id="{0F7FA325-8FC4-47DB-80B5-D135EF01140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" name="Oval 5422">
                  <a:extLst>
                    <a:ext uri="{FF2B5EF4-FFF2-40B4-BE49-F238E27FC236}">
                      <a16:creationId xmlns:a16="http://schemas.microsoft.com/office/drawing/2014/main" id="{2866A254-8417-4A30-BB2D-95D3DE4D303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84" name="Group 5423">
                <a:extLst>
                  <a:ext uri="{FF2B5EF4-FFF2-40B4-BE49-F238E27FC236}">
                    <a16:creationId xmlns:a16="http://schemas.microsoft.com/office/drawing/2014/main" id="{C60AD2F9-4E3C-4FF0-83C3-463F111A801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541" name="Oval 5424">
                  <a:extLst>
                    <a:ext uri="{FF2B5EF4-FFF2-40B4-BE49-F238E27FC236}">
                      <a16:creationId xmlns:a16="http://schemas.microsoft.com/office/drawing/2014/main" id="{A020D047-49AF-41B4-B7D7-DF1EC811A46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2" name="Oval 5425">
                  <a:extLst>
                    <a:ext uri="{FF2B5EF4-FFF2-40B4-BE49-F238E27FC236}">
                      <a16:creationId xmlns:a16="http://schemas.microsoft.com/office/drawing/2014/main" id="{4E10435F-1D47-4A0A-8659-B8582070ECC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3" name="Freeform 5426">
                  <a:extLst>
                    <a:ext uri="{FF2B5EF4-FFF2-40B4-BE49-F238E27FC236}">
                      <a16:creationId xmlns:a16="http://schemas.microsoft.com/office/drawing/2014/main" id="{47D07B5B-9843-43C8-B2F1-312EF04C614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4" name="Freeform 5427">
                  <a:extLst>
                    <a:ext uri="{FF2B5EF4-FFF2-40B4-BE49-F238E27FC236}">
                      <a16:creationId xmlns:a16="http://schemas.microsoft.com/office/drawing/2014/main" id="{02A02D8B-D7C1-4D40-84AC-B098CBB75D6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5" name="Freeform 5428">
                  <a:extLst>
                    <a:ext uri="{FF2B5EF4-FFF2-40B4-BE49-F238E27FC236}">
                      <a16:creationId xmlns:a16="http://schemas.microsoft.com/office/drawing/2014/main" id="{0C0C7751-D1E0-4B76-8FA0-8C2131FA168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" name="Oval 5429">
                  <a:extLst>
                    <a:ext uri="{FF2B5EF4-FFF2-40B4-BE49-F238E27FC236}">
                      <a16:creationId xmlns:a16="http://schemas.microsoft.com/office/drawing/2014/main" id="{ED8FCFF6-618E-491A-8D7C-99CD04A38E9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85" name="Group 5430">
                <a:extLst>
                  <a:ext uri="{FF2B5EF4-FFF2-40B4-BE49-F238E27FC236}">
                    <a16:creationId xmlns:a16="http://schemas.microsoft.com/office/drawing/2014/main" id="{89573CD1-80F8-4A79-8262-DC9F02D2C16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535" name="Oval 5431">
                  <a:extLst>
                    <a:ext uri="{FF2B5EF4-FFF2-40B4-BE49-F238E27FC236}">
                      <a16:creationId xmlns:a16="http://schemas.microsoft.com/office/drawing/2014/main" id="{862AB664-E647-4822-B9CE-029F08AAF10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36" name="Oval 5432">
                  <a:extLst>
                    <a:ext uri="{FF2B5EF4-FFF2-40B4-BE49-F238E27FC236}">
                      <a16:creationId xmlns:a16="http://schemas.microsoft.com/office/drawing/2014/main" id="{31147866-3B25-4B2D-8A59-3FC1309742E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37" name="Freeform 5433">
                  <a:extLst>
                    <a:ext uri="{FF2B5EF4-FFF2-40B4-BE49-F238E27FC236}">
                      <a16:creationId xmlns:a16="http://schemas.microsoft.com/office/drawing/2014/main" id="{2BAED64C-C167-47BE-A19E-717F81E8656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38" name="Freeform 5434">
                  <a:extLst>
                    <a:ext uri="{FF2B5EF4-FFF2-40B4-BE49-F238E27FC236}">
                      <a16:creationId xmlns:a16="http://schemas.microsoft.com/office/drawing/2014/main" id="{FB0D131F-97E8-4690-90A9-C12D312DB6F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39" name="Freeform 5435">
                  <a:extLst>
                    <a:ext uri="{FF2B5EF4-FFF2-40B4-BE49-F238E27FC236}">
                      <a16:creationId xmlns:a16="http://schemas.microsoft.com/office/drawing/2014/main" id="{4BB78B15-80B5-4E52-8B41-F7BEF30F783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0" name="Oval 5436">
                  <a:extLst>
                    <a:ext uri="{FF2B5EF4-FFF2-40B4-BE49-F238E27FC236}">
                      <a16:creationId xmlns:a16="http://schemas.microsoft.com/office/drawing/2014/main" id="{9C70E4E5-CF17-428E-95D9-DCA3B16FB21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86" name="Group 5437">
                <a:extLst>
                  <a:ext uri="{FF2B5EF4-FFF2-40B4-BE49-F238E27FC236}">
                    <a16:creationId xmlns:a16="http://schemas.microsoft.com/office/drawing/2014/main" id="{197BA255-4E83-4B15-8F2E-B53656D921C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529" name="Oval 5438">
                  <a:extLst>
                    <a:ext uri="{FF2B5EF4-FFF2-40B4-BE49-F238E27FC236}">
                      <a16:creationId xmlns:a16="http://schemas.microsoft.com/office/drawing/2014/main" id="{232952B7-673A-49C3-9ACF-086048E1960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30" name="Oval 5439">
                  <a:extLst>
                    <a:ext uri="{FF2B5EF4-FFF2-40B4-BE49-F238E27FC236}">
                      <a16:creationId xmlns:a16="http://schemas.microsoft.com/office/drawing/2014/main" id="{7A55D520-53BD-4D69-A711-1E5B856A5FB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31" name="Freeform 5440">
                  <a:extLst>
                    <a:ext uri="{FF2B5EF4-FFF2-40B4-BE49-F238E27FC236}">
                      <a16:creationId xmlns:a16="http://schemas.microsoft.com/office/drawing/2014/main" id="{B57E3CBA-A340-495C-B4C1-57CDDD01E00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32" name="Freeform 5441">
                  <a:extLst>
                    <a:ext uri="{FF2B5EF4-FFF2-40B4-BE49-F238E27FC236}">
                      <a16:creationId xmlns:a16="http://schemas.microsoft.com/office/drawing/2014/main" id="{65484935-1A9F-49A3-A0D3-0E1BAA67487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33" name="Freeform 5442">
                  <a:extLst>
                    <a:ext uri="{FF2B5EF4-FFF2-40B4-BE49-F238E27FC236}">
                      <a16:creationId xmlns:a16="http://schemas.microsoft.com/office/drawing/2014/main" id="{A9B270AB-6A0F-420B-82E1-AA585450D43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34" name="Oval 5443">
                  <a:extLst>
                    <a:ext uri="{FF2B5EF4-FFF2-40B4-BE49-F238E27FC236}">
                      <a16:creationId xmlns:a16="http://schemas.microsoft.com/office/drawing/2014/main" id="{129EC432-9244-4618-853D-83825E9230B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87" name="Group 5444">
                <a:extLst>
                  <a:ext uri="{FF2B5EF4-FFF2-40B4-BE49-F238E27FC236}">
                    <a16:creationId xmlns:a16="http://schemas.microsoft.com/office/drawing/2014/main" id="{59A88D7C-98DA-4D1F-A0FD-36B8F736D19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523" name="Oval 5445">
                  <a:extLst>
                    <a:ext uri="{FF2B5EF4-FFF2-40B4-BE49-F238E27FC236}">
                      <a16:creationId xmlns:a16="http://schemas.microsoft.com/office/drawing/2014/main" id="{E13E2618-73F8-4EF2-AE3F-2145982F89A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24" name="Oval 5446">
                  <a:extLst>
                    <a:ext uri="{FF2B5EF4-FFF2-40B4-BE49-F238E27FC236}">
                      <a16:creationId xmlns:a16="http://schemas.microsoft.com/office/drawing/2014/main" id="{48089573-25CD-4C2D-9328-964359B84F3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25" name="Freeform 5447">
                  <a:extLst>
                    <a:ext uri="{FF2B5EF4-FFF2-40B4-BE49-F238E27FC236}">
                      <a16:creationId xmlns:a16="http://schemas.microsoft.com/office/drawing/2014/main" id="{A9F6E171-62EC-4334-9D3C-140E8718878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26" name="Freeform 5448">
                  <a:extLst>
                    <a:ext uri="{FF2B5EF4-FFF2-40B4-BE49-F238E27FC236}">
                      <a16:creationId xmlns:a16="http://schemas.microsoft.com/office/drawing/2014/main" id="{A41DCBEB-B1C4-4538-B1F8-EA0F784FDB4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27" name="Freeform 5449">
                  <a:extLst>
                    <a:ext uri="{FF2B5EF4-FFF2-40B4-BE49-F238E27FC236}">
                      <a16:creationId xmlns:a16="http://schemas.microsoft.com/office/drawing/2014/main" id="{8FCAFC24-7F33-4B25-982D-73035AEE99A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28" name="Oval 5450">
                  <a:extLst>
                    <a:ext uri="{FF2B5EF4-FFF2-40B4-BE49-F238E27FC236}">
                      <a16:creationId xmlns:a16="http://schemas.microsoft.com/office/drawing/2014/main" id="{DD619E6A-B72D-4648-AB8C-4C022E00D73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88" name="Group 5451">
                <a:extLst>
                  <a:ext uri="{FF2B5EF4-FFF2-40B4-BE49-F238E27FC236}">
                    <a16:creationId xmlns:a16="http://schemas.microsoft.com/office/drawing/2014/main" id="{FF1729CC-BB83-477C-A565-A519558A184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517" name="Oval 5452">
                  <a:extLst>
                    <a:ext uri="{FF2B5EF4-FFF2-40B4-BE49-F238E27FC236}">
                      <a16:creationId xmlns:a16="http://schemas.microsoft.com/office/drawing/2014/main" id="{09AEB777-929F-49EB-BDDB-580CE8C6CCF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18" name="Oval 5453">
                  <a:extLst>
                    <a:ext uri="{FF2B5EF4-FFF2-40B4-BE49-F238E27FC236}">
                      <a16:creationId xmlns:a16="http://schemas.microsoft.com/office/drawing/2014/main" id="{5CF8F398-5FF3-4C73-9FD5-EF98FB2C334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19" name="Freeform 5454">
                  <a:extLst>
                    <a:ext uri="{FF2B5EF4-FFF2-40B4-BE49-F238E27FC236}">
                      <a16:creationId xmlns:a16="http://schemas.microsoft.com/office/drawing/2014/main" id="{029963CB-4A68-4E53-8851-2548EFF0FE6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20" name="Freeform 5455">
                  <a:extLst>
                    <a:ext uri="{FF2B5EF4-FFF2-40B4-BE49-F238E27FC236}">
                      <a16:creationId xmlns:a16="http://schemas.microsoft.com/office/drawing/2014/main" id="{D01272FA-67BE-4420-B387-1D5D7A7926C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21" name="Freeform 5456">
                  <a:extLst>
                    <a:ext uri="{FF2B5EF4-FFF2-40B4-BE49-F238E27FC236}">
                      <a16:creationId xmlns:a16="http://schemas.microsoft.com/office/drawing/2014/main" id="{59DC3BEA-6A7C-47BF-9EB2-47FFC7C35B5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22" name="Oval 5457">
                  <a:extLst>
                    <a:ext uri="{FF2B5EF4-FFF2-40B4-BE49-F238E27FC236}">
                      <a16:creationId xmlns:a16="http://schemas.microsoft.com/office/drawing/2014/main" id="{01819E7D-D3AE-4B10-B987-2C6870B41D6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89" name="Group 5458">
                <a:extLst>
                  <a:ext uri="{FF2B5EF4-FFF2-40B4-BE49-F238E27FC236}">
                    <a16:creationId xmlns:a16="http://schemas.microsoft.com/office/drawing/2014/main" id="{A3C85897-17E2-40EB-964E-C42BE30664C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511" name="Oval 5459">
                  <a:extLst>
                    <a:ext uri="{FF2B5EF4-FFF2-40B4-BE49-F238E27FC236}">
                      <a16:creationId xmlns:a16="http://schemas.microsoft.com/office/drawing/2014/main" id="{56EC4F18-64DB-414E-8307-CA8BB0CC2B3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12" name="Oval 5460">
                  <a:extLst>
                    <a:ext uri="{FF2B5EF4-FFF2-40B4-BE49-F238E27FC236}">
                      <a16:creationId xmlns:a16="http://schemas.microsoft.com/office/drawing/2014/main" id="{37435308-71AE-4D1E-BA62-EE1AAF09EF8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13" name="Freeform 5461">
                  <a:extLst>
                    <a:ext uri="{FF2B5EF4-FFF2-40B4-BE49-F238E27FC236}">
                      <a16:creationId xmlns:a16="http://schemas.microsoft.com/office/drawing/2014/main" id="{16FBDDF4-B722-4F5A-81EB-1348BEB6F5C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14" name="Freeform 5462">
                  <a:extLst>
                    <a:ext uri="{FF2B5EF4-FFF2-40B4-BE49-F238E27FC236}">
                      <a16:creationId xmlns:a16="http://schemas.microsoft.com/office/drawing/2014/main" id="{A6CB8A46-7574-46E7-A2C9-37751DBA35B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15" name="Freeform 5463">
                  <a:extLst>
                    <a:ext uri="{FF2B5EF4-FFF2-40B4-BE49-F238E27FC236}">
                      <a16:creationId xmlns:a16="http://schemas.microsoft.com/office/drawing/2014/main" id="{355B866A-0CCF-43B1-922D-0CFFFD93F8C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16" name="Oval 5464">
                  <a:extLst>
                    <a:ext uri="{FF2B5EF4-FFF2-40B4-BE49-F238E27FC236}">
                      <a16:creationId xmlns:a16="http://schemas.microsoft.com/office/drawing/2014/main" id="{35B39007-6D76-4E22-AF2E-663E1C9F1AD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90" name="Group 5465">
                <a:extLst>
                  <a:ext uri="{FF2B5EF4-FFF2-40B4-BE49-F238E27FC236}">
                    <a16:creationId xmlns:a16="http://schemas.microsoft.com/office/drawing/2014/main" id="{0FAD648A-1C2C-4DE0-B5A1-51AB2265322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505" name="Oval 5466">
                  <a:extLst>
                    <a:ext uri="{FF2B5EF4-FFF2-40B4-BE49-F238E27FC236}">
                      <a16:creationId xmlns:a16="http://schemas.microsoft.com/office/drawing/2014/main" id="{7F4A25FA-70BE-4033-A072-25DB6ED6809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06" name="Oval 5467">
                  <a:extLst>
                    <a:ext uri="{FF2B5EF4-FFF2-40B4-BE49-F238E27FC236}">
                      <a16:creationId xmlns:a16="http://schemas.microsoft.com/office/drawing/2014/main" id="{995A29F9-CDDE-44D2-91F5-35D75450316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07" name="Freeform 5468">
                  <a:extLst>
                    <a:ext uri="{FF2B5EF4-FFF2-40B4-BE49-F238E27FC236}">
                      <a16:creationId xmlns:a16="http://schemas.microsoft.com/office/drawing/2014/main" id="{3775871B-595C-4C63-B791-DB398810980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08" name="Freeform 5469">
                  <a:extLst>
                    <a:ext uri="{FF2B5EF4-FFF2-40B4-BE49-F238E27FC236}">
                      <a16:creationId xmlns:a16="http://schemas.microsoft.com/office/drawing/2014/main" id="{4B4413DA-C788-4415-9875-2840F353670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09" name="Freeform 5470">
                  <a:extLst>
                    <a:ext uri="{FF2B5EF4-FFF2-40B4-BE49-F238E27FC236}">
                      <a16:creationId xmlns:a16="http://schemas.microsoft.com/office/drawing/2014/main" id="{CBFF8054-A375-45A0-AA6A-9C82D205E16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10" name="Oval 5471">
                  <a:extLst>
                    <a:ext uri="{FF2B5EF4-FFF2-40B4-BE49-F238E27FC236}">
                      <a16:creationId xmlns:a16="http://schemas.microsoft.com/office/drawing/2014/main" id="{51E858BF-F3E8-408E-9085-236C999420B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91" name="Group 5472">
                <a:extLst>
                  <a:ext uri="{FF2B5EF4-FFF2-40B4-BE49-F238E27FC236}">
                    <a16:creationId xmlns:a16="http://schemas.microsoft.com/office/drawing/2014/main" id="{9E8BC0B1-3556-4106-9D16-0D024D9A7A8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499" name="Oval 5473">
                  <a:extLst>
                    <a:ext uri="{FF2B5EF4-FFF2-40B4-BE49-F238E27FC236}">
                      <a16:creationId xmlns:a16="http://schemas.microsoft.com/office/drawing/2014/main" id="{EDC5908A-E47E-4CAB-A1F2-BDE4E96F632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00" name="Oval 5474">
                  <a:extLst>
                    <a:ext uri="{FF2B5EF4-FFF2-40B4-BE49-F238E27FC236}">
                      <a16:creationId xmlns:a16="http://schemas.microsoft.com/office/drawing/2014/main" id="{E4A5F346-3D04-4F75-8B77-D76C7B2A98C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01" name="Freeform 5475">
                  <a:extLst>
                    <a:ext uri="{FF2B5EF4-FFF2-40B4-BE49-F238E27FC236}">
                      <a16:creationId xmlns:a16="http://schemas.microsoft.com/office/drawing/2014/main" id="{5BCB68C5-85D1-470B-9533-BA8068F4AA9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02" name="Freeform 5476">
                  <a:extLst>
                    <a:ext uri="{FF2B5EF4-FFF2-40B4-BE49-F238E27FC236}">
                      <a16:creationId xmlns:a16="http://schemas.microsoft.com/office/drawing/2014/main" id="{A883804D-7428-41B4-96F3-D0D8CDE56EC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03" name="Freeform 5477">
                  <a:extLst>
                    <a:ext uri="{FF2B5EF4-FFF2-40B4-BE49-F238E27FC236}">
                      <a16:creationId xmlns:a16="http://schemas.microsoft.com/office/drawing/2014/main" id="{9DE51D58-D111-41FE-A4CB-3F58ED33D06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04" name="Oval 5478">
                  <a:extLst>
                    <a:ext uri="{FF2B5EF4-FFF2-40B4-BE49-F238E27FC236}">
                      <a16:creationId xmlns:a16="http://schemas.microsoft.com/office/drawing/2014/main" id="{BA5D11BB-917D-4E48-94B3-FACC6CD064C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92" name="Group 5479">
                <a:extLst>
                  <a:ext uri="{FF2B5EF4-FFF2-40B4-BE49-F238E27FC236}">
                    <a16:creationId xmlns:a16="http://schemas.microsoft.com/office/drawing/2014/main" id="{5F557C11-2BE8-40E5-BA69-B235B7EBFFD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493" name="Oval 5480">
                  <a:extLst>
                    <a:ext uri="{FF2B5EF4-FFF2-40B4-BE49-F238E27FC236}">
                      <a16:creationId xmlns:a16="http://schemas.microsoft.com/office/drawing/2014/main" id="{646E2304-AE2F-4F67-832A-92908188BB8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94" name="Oval 5481">
                  <a:extLst>
                    <a:ext uri="{FF2B5EF4-FFF2-40B4-BE49-F238E27FC236}">
                      <a16:creationId xmlns:a16="http://schemas.microsoft.com/office/drawing/2014/main" id="{542941AC-276C-4873-8FCE-52C04B68EEC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95" name="Freeform 5482">
                  <a:extLst>
                    <a:ext uri="{FF2B5EF4-FFF2-40B4-BE49-F238E27FC236}">
                      <a16:creationId xmlns:a16="http://schemas.microsoft.com/office/drawing/2014/main" id="{E24CDA77-8EB1-4C4C-8E52-F38ECAFBF42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96" name="Freeform 5483">
                  <a:extLst>
                    <a:ext uri="{FF2B5EF4-FFF2-40B4-BE49-F238E27FC236}">
                      <a16:creationId xmlns:a16="http://schemas.microsoft.com/office/drawing/2014/main" id="{8D041C23-905F-44A5-8FB1-7F816F58F44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97" name="Freeform 5484">
                  <a:extLst>
                    <a:ext uri="{FF2B5EF4-FFF2-40B4-BE49-F238E27FC236}">
                      <a16:creationId xmlns:a16="http://schemas.microsoft.com/office/drawing/2014/main" id="{E9C21548-61DF-492F-905C-DB308E28869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98" name="Oval 5485">
                  <a:extLst>
                    <a:ext uri="{FF2B5EF4-FFF2-40B4-BE49-F238E27FC236}">
                      <a16:creationId xmlns:a16="http://schemas.microsoft.com/office/drawing/2014/main" id="{AE6D0484-916A-4F3B-B029-ED7BEEE650D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9" name="Group 5486">
              <a:extLst>
                <a:ext uri="{FF2B5EF4-FFF2-40B4-BE49-F238E27FC236}">
                  <a16:creationId xmlns:a16="http://schemas.microsoft.com/office/drawing/2014/main" id="{8B820363-B1F9-48B7-A29D-3085290104C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448" y="1799"/>
              <a:ext cx="1339" cy="414"/>
              <a:chOff x="3326" y="1190"/>
              <a:chExt cx="1047" cy="318"/>
            </a:xfrm>
          </p:grpSpPr>
          <p:grpSp>
            <p:nvGrpSpPr>
              <p:cNvPr id="237" name="Group 5487">
                <a:extLst>
                  <a:ext uri="{FF2B5EF4-FFF2-40B4-BE49-F238E27FC236}">
                    <a16:creationId xmlns:a16="http://schemas.microsoft.com/office/drawing/2014/main" id="{A49CA567-DA11-473E-AAED-488043E98C2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455" name="Oval 5488">
                  <a:extLst>
                    <a:ext uri="{FF2B5EF4-FFF2-40B4-BE49-F238E27FC236}">
                      <a16:creationId xmlns:a16="http://schemas.microsoft.com/office/drawing/2014/main" id="{B4F6786A-2F08-4287-A503-09D6BE78C82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56" name="Oval 5489">
                  <a:extLst>
                    <a:ext uri="{FF2B5EF4-FFF2-40B4-BE49-F238E27FC236}">
                      <a16:creationId xmlns:a16="http://schemas.microsoft.com/office/drawing/2014/main" id="{2611BD1F-1932-4393-8182-1C116E2DD27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57" name="Freeform 5490">
                  <a:extLst>
                    <a:ext uri="{FF2B5EF4-FFF2-40B4-BE49-F238E27FC236}">
                      <a16:creationId xmlns:a16="http://schemas.microsoft.com/office/drawing/2014/main" id="{F10F5231-E108-409C-8D8A-074FA19EA9F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58" name="Freeform 5491">
                  <a:extLst>
                    <a:ext uri="{FF2B5EF4-FFF2-40B4-BE49-F238E27FC236}">
                      <a16:creationId xmlns:a16="http://schemas.microsoft.com/office/drawing/2014/main" id="{87CFA78E-5A1F-4AF0-BC45-A950118D597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59" name="Freeform 5492">
                  <a:extLst>
                    <a:ext uri="{FF2B5EF4-FFF2-40B4-BE49-F238E27FC236}">
                      <a16:creationId xmlns:a16="http://schemas.microsoft.com/office/drawing/2014/main" id="{128D8FBB-A0D8-4DE4-864D-35E0E0CBBA2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60" name="Oval 5493">
                  <a:extLst>
                    <a:ext uri="{FF2B5EF4-FFF2-40B4-BE49-F238E27FC236}">
                      <a16:creationId xmlns:a16="http://schemas.microsoft.com/office/drawing/2014/main" id="{EEBC77FD-583A-4A0F-814B-5EE1660813E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38" name="Group 5494">
                <a:extLst>
                  <a:ext uri="{FF2B5EF4-FFF2-40B4-BE49-F238E27FC236}">
                    <a16:creationId xmlns:a16="http://schemas.microsoft.com/office/drawing/2014/main" id="{F4C93780-D5C3-42EE-95B0-914569F623A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449" name="Oval 5495">
                  <a:extLst>
                    <a:ext uri="{FF2B5EF4-FFF2-40B4-BE49-F238E27FC236}">
                      <a16:creationId xmlns:a16="http://schemas.microsoft.com/office/drawing/2014/main" id="{C8B7E8C2-9E8B-41E4-8097-9626AB79B1A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50" name="Oval 5496">
                  <a:extLst>
                    <a:ext uri="{FF2B5EF4-FFF2-40B4-BE49-F238E27FC236}">
                      <a16:creationId xmlns:a16="http://schemas.microsoft.com/office/drawing/2014/main" id="{AC27FAAD-2F1F-416A-9A9E-42A4B1AB47F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51" name="Freeform 5497">
                  <a:extLst>
                    <a:ext uri="{FF2B5EF4-FFF2-40B4-BE49-F238E27FC236}">
                      <a16:creationId xmlns:a16="http://schemas.microsoft.com/office/drawing/2014/main" id="{63D1FC9A-5DEC-429B-AA1B-59FAAC7161C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52" name="Freeform 5498">
                  <a:extLst>
                    <a:ext uri="{FF2B5EF4-FFF2-40B4-BE49-F238E27FC236}">
                      <a16:creationId xmlns:a16="http://schemas.microsoft.com/office/drawing/2014/main" id="{6B204102-E72A-492F-8B13-D9DE4E762FD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53" name="Freeform 5499">
                  <a:extLst>
                    <a:ext uri="{FF2B5EF4-FFF2-40B4-BE49-F238E27FC236}">
                      <a16:creationId xmlns:a16="http://schemas.microsoft.com/office/drawing/2014/main" id="{057B213F-BF76-4221-B23B-5362D120138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54" name="Oval 5500">
                  <a:extLst>
                    <a:ext uri="{FF2B5EF4-FFF2-40B4-BE49-F238E27FC236}">
                      <a16:creationId xmlns:a16="http://schemas.microsoft.com/office/drawing/2014/main" id="{2027705F-7F34-46A6-A199-A0CF949AEE5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39" name="Group 5501">
                <a:extLst>
                  <a:ext uri="{FF2B5EF4-FFF2-40B4-BE49-F238E27FC236}">
                    <a16:creationId xmlns:a16="http://schemas.microsoft.com/office/drawing/2014/main" id="{58AB471E-9ECF-4607-9D40-AF085089A14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443" name="Oval 5502">
                  <a:extLst>
                    <a:ext uri="{FF2B5EF4-FFF2-40B4-BE49-F238E27FC236}">
                      <a16:creationId xmlns:a16="http://schemas.microsoft.com/office/drawing/2014/main" id="{99F55BF1-FB50-4254-8510-A89C94EC2A4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44" name="Oval 5503">
                  <a:extLst>
                    <a:ext uri="{FF2B5EF4-FFF2-40B4-BE49-F238E27FC236}">
                      <a16:creationId xmlns:a16="http://schemas.microsoft.com/office/drawing/2014/main" id="{4ED91330-3667-404D-90D0-7A754C3F8D7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45" name="Freeform 5504">
                  <a:extLst>
                    <a:ext uri="{FF2B5EF4-FFF2-40B4-BE49-F238E27FC236}">
                      <a16:creationId xmlns:a16="http://schemas.microsoft.com/office/drawing/2014/main" id="{51BAA4BD-AB2D-43C2-AEE9-4254346B622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46" name="Freeform 5505">
                  <a:extLst>
                    <a:ext uri="{FF2B5EF4-FFF2-40B4-BE49-F238E27FC236}">
                      <a16:creationId xmlns:a16="http://schemas.microsoft.com/office/drawing/2014/main" id="{4A252D00-53B9-4548-8466-BBE9A6386EB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47" name="Freeform 5506">
                  <a:extLst>
                    <a:ext uri="{FF2B5EF4-FFF2-40B4-BE49-F238E27FC236}">
                      <a16:creationId xmlns:a16="http://schemas.microsoft.com/office/drawing/2014/main" id="{F8A91291-D8BD-4D9C-B5AE-BC4F3A2835A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48" name="Oval 5507">
                  <a:extLst>
                    <a:ext uri="{FF2B5EF4-FFF2-40B4-BE49-F238E27FC236}">
                      <a16:creationId xmlns:a16="http://schemas.microsoft.com/office/drawing/2014/main" id="{CAAC38F3-8A84-440B-A970-1F0162F39B0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40" name="Group 5508">
                <a:extLst>
                  <a:ext uri="{FF2B5EF4-FFF2-40B4-BE49-F238E27FC236}">
                    <a16:creationId xmlns:a16="http://schemas.microsoft.com/office/drawing/2014/main" id="{9E5600C6-EF62-4C2F-B3AC-57B4CCCAEFD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437" name="Oval 5509">
                  <a:extLst>
                    <a:ext uri="{FF2B5EF4-FFF2-40B4-BE49-F238E27FC236}">
                      <a16:creationId xmlns:a16="http://schemas.microsoft.com/office/drawing/2014/main" id="{A21FF4B0-DF0F-4818-BEE4-FA4BC50B1E5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38" name="Oval 5510">
                  <a:extLst>
                    <a:ext uri="{FF2B5EF4-FFF2-40B4-BE49-F238E27FC236}">
                      <a16:creationId xmlns:a16="http://schemas.microsoft.com/office/drawing/2014/main" id="{04B75F6B-BAED-49B5-80B5-1B1A084CD92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39" name="Freeform 5511">
                  <a:extLst>
                    <a:ext uri="{FF2B5EF4-FFF2-40B4-BE49-F238E27FC236}">
                      <a16:creationId xmlns:a16="http://schemas.microsoft.com/office/drawing/2014/main" id="{9F00D390-B997-4C7E-8D51-B7DB46090DB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40" name="Freeform 5512">
                  <a:extLst>
                    <a:ext uri="{FF2B5EF4-FFF2-40B4-BE49-F238E27FC236}">
                      <a16:creationId xmlns:a16="http://schemas.microsoft.com/office/drawing/2014/main" id="{4BE49E6B-1153-4923-BC03-B64CB7A8594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41" name="Freeform 5513">
                  <a:extLst>
                    <a:ext uri="{FF2B5EF4-FFF2-40B4-BE49-F238E27FC236}">
                      <a16:creationId xmlns:a16="http://schemas.microsoft.com/office/drawing/2014/main" id="{8A4BBE65-F543-4FFB-9F28-9E9799F3EBD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42" name="Oval 5514">
                  <a:extLst>
                    <a:ext uri="{FF2B5EF4-FFF2-40B4-BE49-F238E27FC236}">
                      <a16:creationId xmlns:a16="http://schemas.microsoft.com/office/drawing/2014/main" id="{DCDD49C0-54E4-44D2-A746-1CB916D94FC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41" name="Group 5515">
                <a:extLst>
                  <a:ext uri="{FF2B5EF4-FFF2-40B4-BE49-F238E27FC236}">
                    <a16:creationId xmlns:a16="http://schemas.microsoft.com/office/drawing/2014/main" id="{E79A2ED9-12A4-407B-90A9-FB92B3F62ED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431" name="Oval 5516">
                  <a:extLst>
                    <a:ext uri="{FF2B5EF4-FFF2-40B4-BE49-F238E27FC236}">
                      <a16:creationId xmlns:a16="http://schemas.microsoft.com/office/drawing/2014/main" id="{9C77B2AD-56C9-430E-A6A8-D00FCE8FB2A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32" name="Oval 5517">
                  <a:extLst>
                    <a:ext uri="{FF2B5EF4-FFF2-40B4-BE49-F238E27FC236}">
                      <a16:creationId xmlns:a16="http://schemas.microsoft.com/office/drawing/2014/main" id="{CC23D860-D249-43F0-B8BE-C7E0575B362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33" name="Freeform 5518">
                  <a:extLst>
                    <a:ext uri="{FF2B5EF4-FFF2-40B4-BE49-F238E27FC236}">
                      <a16:creationId xmlns:a16="http://schemas.microsoft.com/office/drawing/2014/main" id="{8505FA95-DD36-4AB7-8E90-A05943F7BD1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34" name="Freeform 5519">
                  <a:extLst>
                    <a:ext uri="{FF2B5EF4-FFF2-40B4-BE49-F238E27FC236}">
                      <a16:creationId xmlns:a16="http://schemas.microsoft.com/office/drawing/2014/main" id="{9DEDD2E0-523B-40AE-A987-511B9C66134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35" name="Freeform 5520">
                  <a:extLst>
                    <a:ext uri="{FF2B5EF4-FFF2-40B4-BE49-F238E27FC236}">
                      <a16:creationId xmlns:a16="http://schemas.microsoft.com/office/drawing/2014/main" id="{B57E7B25-E545-496B-82CD-0F4090D9FD7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36" name="Oval 5521">
                  <a:extLst>
                    <a:ext uri="{FF2B5EF4-FFF2-40B4-BE49-F238E27FC236}">
                      <a16:creationId xmlns:a16="http://schemas.microsoft.com/office/drawing/2014/main" id="{3EF91FFD-D12E-4F25-8053-B485AB21625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42" name="Group 5522">
                <a:extLst>
                  <a:ext uri="{FF2B5EF4-FFF2-40B4-BE49-F238E27FC236}">
                    <a16:creationId xmlns:a16="http://schemas.microsoft.com/office/drawing/2014/main" id="{A27EB389-FCFB-407B-AEC0-FF461D6E8DC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425" name="Oval 5523">
                  <a:extLst>
                    <a:ext uri="{FF2B5EF4-FFF2-40B4-BE49-F238E27FC236}">
                      <a16:creationId xmlns:a16="http://schemas.microsoft.com/office/drawing/2014/main" id="{7CEEC605-530A-412B-ABE5-844A77E7CAA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26" name="Oval 5524">
                  <a:extLst>
                    <a:ext uri="{FF2B5EF4-FFF2-40B4-BE49-F238E27FC236}">
                      <a16:creationId xmlns:a16="http://schemas.microsoft.com/office/drawing/2014/main" id="{FAF0C275-9206-426E-9752-47B064636C2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27" name="Freeform 5525">
                  <a:extLst>
                    <a:ext uri="{FF2B5EF4-FFF2-40B4-BE49-F238E27FC236}">
                      <a16:creationId xmlns:a16="http://schemas.microsoft.com/office/drawing/2014/main" id="{35EF40C3-C18D-49E3-AF28-FAE4CDE588B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28" name="Freeform 5526">
                  <a:extLst>
                    <a:ext uri="{FF2B5EF4-FFF2-40B4-BE49-F238E27FC236}">
                      <a16:creationId xmlns:a16="http://schemas.microsoft.com/office/drawing/2014/main" id="{21D49DF6-7138-497C-91F7-F5D5CC43FD5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29" name="Freeform 5527">
                  <a:extLst>
                    <a:ext uri="{FF2B5EF4-FFF2-40B4-BE49-F238E27FC236}">
                      <a16:creationId xmlns:a16="http://schemas.microsoft.com/office/drawing/2014/main" id="{445A8ABF-5BFE-4466-8D8D-9C0771AD830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30" name="Oval 5528">
                  <a:extLst>
                    <a:ext uri="{FF2B5EF4-FFF2-40B4-BE49-F238E27FC236}">
                      <a16:creationId xmlns:a16="http://schemas.microsoft.com/office/drawing/2014/main" id="{CF89B70C-2858-41DD-9C89-139608A3A81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43" name="Group 5529">
                <a:extLst>
                  <a:ext uri="{FF2B5EF4-FFF2-40B4-BE49-F238E27FC236}">
                    <a16:creationId xmlns:a16="http://schemas.microsoft.com/office/drawing/2014/main" id="{FC93FCFE-03FA-43AF-8A9B-791A7661307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419" name="Oval 5530">
                  <a:extLst>
                    <a:ext uri="{FF2B5EF4-FFF2-40B4-BE49-F238E27FC236}">
                      <a16:creationId xmlns:a16="http://schemas.microsoft.com/office/drawing/2014/main" id="{D35FA5F4-99A0-47B8-93B3-52CD726531E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20" name="Oval 5531">
                  <a:extLst>
                    <a:ext uri="{FF2B5EF4-FFF2-40B4-BE49-F238E27FC236}">
                      <a16:creationId xmlns:a16="http://schemas.microsoft.com/office/drawing/2014/main" id="{B34A0697-06B8-485F-8C0B-47EA3B778AD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21" name="Freeform 5532">
                  <a:extLst>
                    <a:ext uri="{FF2B5EF4-FFF2-40B4-BE49-F238E27FC236}">
                      <a16:creationId xmlns:a16="http://schemas.microsoft.com/office/drawing/2014/main" id="{F2C2D3ED-81C2-4FF3-A727-A5340DA4C98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22" name="Freeform 5533">
                  <a:extLst>
                    <a:ext uri="{FF2B5EF4-FFF2-40B4-BE49-F238E27FC236}">
                      <a16:creationId xmlns:a16="http://schemas.microsoft.com/office/drawing/2014/main" id="{FA859400-CF6E-4D1A-8F0B-82CE4AED43C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23" name="Freeform 5534">
                  <a:extLst>
                    <a:ext uri="{FF2B5EF4-FFF2-40B4-BE49-F238E27FC236}">
                      <a16:creationId xmlns:a16="http://schemas.microsoft.com/office/drawing/2014/main" id="{DC16E42E-3051-49DE-B9B4-E9BE8B06AB1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24" name="Oval 5535">
                  <a:extLst>
                    <a:ext uri="{FF2B5EF4-FFF2-40B4-BE49-F238E27FC236}">
                      <a16:creationId xmlns:a16="http://schemas.microsoft.com/office/drawing/2014/main" id="{D29AD212-4302-432B-883E-20CD77DA7A8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44" name="Group 5536">
                <a:extLst>
                  <a:ext uri="{FF2B5EF4-FFF2-40B4-BE49-F238E27FC236}">
                    <a16:creationId xmlns:a16="http://schemas.microsoft.com/office/drawing/2014/main" id="{05C5CA02-FCE9-4554-A9E1-398C62BE433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413" name="Oval 5537">
                  <a:extLst>
                    <a:ext uri="{FF2B5EF4-FFF2-40B4-BE49-F238E27FC236}">
                      <a16:creationId xmlns:a16="http://schemas.microsoft.com/office/drawing/2014/main" id="{5F6F9858-8839-4C96-8A8B-C93AE6A11C4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14" name="Oval 5538">
                  <a:extLst>
                    <a:ext uri="{FF2B5EF4-FFF2-40B4-BE49-F238E27FC236}">
                      <a16:creationId xmlns:a16="http://schemas.microsoft.com/office/drawing/2014/main" id="{12289CEC-A178-4E5F-8155-30D8D0E09C0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15" name="Freeform 5539">
                  <a:extLst>
                    <a:ext uri="{FF2B5EF4-FFF2-40B4-BE49-F238E27FC236}">
                      <a16:creationId xmlns:a16="http://schemas.microsoft.com/office/drawing/2014/main" id="{3E68FECC-0FE4-4F58-A2C7-744119EF297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16" name="Freeform 5540">
                  <a:extLst>
                    <a:ext uri="{FF2B5EF4-FFF2-40B4-BE49-F238E27FC236}">
                      <a16:creationId xmlns:a16="http://schemas.microsoft.com/office/drawing/2014/main" id="{C60980C7-CC07-41F8-B435-398D1C7E573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17" name="Freeform 5541">
                  <a:extLst>
                    <a:ext uri="{FF2B5EF4-FFF2-40B4-BE49-F238E27FC236}">
                      <a16:creationId xmlns:a16="http://schemas.microsoft.com/office/drawing/2014/main" id="{00F926BC-995D-48C0-BA3B-3D38874908E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18" name="Oval 5542">
                  <a:extLst>
                    <a:ext uri="{FF2B5EF4-FFF2-40B4-BE49-F238E27FC236}">
                      <a16:creationId xmlns:a16="http://schemas.microsoft.com/office/drawing/2014/main" id="{7D5AF85C-0A25-4148-8EDA-70948501340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45" name="Group 5543">
                <a:extLst>
                  <a:ext uri="{FF2B5EF4-FFF2-40B4-BE49-F238E27FC236}">
                    <a16:creationId xmlns:a16="http://schemas.microsoft.com/office/drawing/2014/main" id="{999BEC29-5822-4C0D-A401-F658F01BB6E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407" name="Oval 5544">
                  <a:extLst>
                    <a:ext uri="{FF2B5EF4-FFF2-40B4-BE49-F238E27FC236}">
                      <a16:creationId xmlns:a16="http://schemas.microsoft.com/office/drawing/2014/main" id="{FE0BA23C-BB27-4A82-B30D-8F35938D7EC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08" name="Oval 5545">
                  <a:extLst>
                    <a:ext uri="{FF2B5EF4-FFF2-40B4-BE49-F238E27FC236}">
                      <a16:creationId xmlns:a16="http://schemas.microsoft.com/office/drawing/2014/main" id="{C1E900B5-3883-4FCD-A7F8-0D1F414E4E3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09" name="Freeform 5546">
                  <a:extLst>
                    <a:ext uri="{FF2B5EF4-FFF2-40B4-BE49-F238E27FC236}">
                      <a16:creationId xmlns:a16="http://schemas.microsoft.com/office/drawing/2014/main" id="{D93E80C7-165A-43F0-BC32-453CD491329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10" name="Freeform 5547">
                  <a:extLst>
                    <a:ext uri="{FF2B5EF4-FFF2-40B4-BE49-F238E27FC236}">
                      <a16:creationId xmlns:a16="http://schemas.microsoft.com/office/drawing/2014/main" id="{C676684C-1C5A-4AF8-89C8-F4F63C34181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11" name="Freeform 5548">
                  <a:extLst>
                    <a:ext uri="{FF2B5EF4-FFF2-40B4-BE49-F238E27FC236}">
                      <a16:creationId xmlns:a16="http://schemas.microsoft.com/office/drawing/2014/main" id="{45FA76BA-9C56-479C-98EE-1C3F659C87C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12" name="Oval 5549">
                  <a:extLst>
                    <a:ext uri="{FF2B5EF4-FFF2-40B4-BE49-F238E27FC236}">
                      <a16:creationId xmlns:a16="http://schemas.microsoft.com/office/drawing/2014/main" id="{6E43D6AD-A566-4260-B85D-C3A60BA207F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46" name="Group 5550">
                <a:extLst>
                  <a:ext uri="{FF2B5EF4-FFF2-40B4-BE49-F238E27FC236}">
                    <a16:creationId xmlns:a16="http://schemas.microsoft.com/office/drawing/2014/main" id="{91084EF0-1AB8-45BC-9605-A4B1C04B19F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401" name="Oval 5551">
                  <a:extLst>
                    <a:ext uri="{FF2B5EF4-FFF2-40B4-BE49-F238E27FC236}">
                      <a16:creationId xmlns:a16="http://schemas.microsoft.com/office/drawing/2014/main" id="{E61AA422-15B8-4C38-B3F1-8FA101D6C63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02" name="Oval 5552">
                  <a:extLst>
                    <a:ext uri="{FF2B5EF4-FFF2-40B4-BE49-F238E27FC236}">
                      <a16:creationId xmlns:a16="http://schemas.microsoft.com/office/drawing/2014/main" id="{83029CCE-6918-4927-BF76-6886DA6CE95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03" name="Freeform 5553">
                  <a:extLst>
                    <a:ext uri="{FF2B5EF4-FFF2-40B4-BE49-F238E27FC236}">
                      <a16:creationId xmlns:a16="http://schemas.microsoft.com/office/drawing/2014/main" id="{3671226B-D3F5-4DFE-9311-1BA4E5717FD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04" name="Freeform 5554">
                  <a:extLst>
                    <a:ext uri="{FF2B5EF4-FFF2-40B4-BE49-F238E27FC236}">
                      <a16:creationId xmlns:a16="http://schemas.microsoft.com/office/drawing/2014/main" id="{1ED39E35-CD8E-4858-9B5A-1DB73F7065F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05" name="Freeform 5555">
                  <a:extLst>
                    <a:ext uri="{FF2B5EF4-FFF2-40B4-BE49-F238E27FC236}">
                      <a16:creationId xmlns:a16="http://schemas.microsoft.com/office/drawing/2014/main" id="{A1E80A1F-0A66-4AFC-8ADB-DC57A6D38D2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06" name="Oval 5556">
                  <a:extLst>
                    <a:ext uri="{FF2B5EF4-FFF2-40B4-BE49-F238E27FC236}">
                      <a16:creationId xmlns:a16="http://schemas.microsoft.com/office/drawing/2014/main" id="{44B1E152-9229-44EC-B38E-BF8F1A35FA2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47" name="Group 5557">
                <a:extLst>
                  <a:ext uri="{FF2B5EF4-FFF2-40B4-BE49-F238E27FC236}">
                    <a16:creationId xmlns:a16="http://schemas.microsoft.com/office/drawing/2014/main" id="{C5E1CCED-7AF1-4513-8C41-394B1D2B839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395" name="Oval 5558">
                  <a:extLst>
                    <a:ext uri="{FF2B5EF4-FFF2-40B4-BE49-F238E27FC236}">
                      <a16:creationId xmlns:a16="http://schemas.microsoft.com/office/drawing/2014/main" id="{7F929658-797B-4B60-89B9-00C646379BA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96" name="Oval 5559">
                  <a:extLst>
                    <a:ext uri="{FF2B5EF4-FFF2-40B4-BE49-F238E27FC236}">
                      <a16:creationId xmlns:a16="http://schemas.microsoft.com/office/drawing/2014/main" id="{96F373CE-3D0A-413B-AA3F-7BFDE46101E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97" name="Freeform 5560">
                  <a:extLst>
                    <a:ext uri="{FF2B5EF4-FFF2-40B4-BE49-F238E27FC236}">
                      <a16:creationId xmlns:a16="http://schemas.microsoft.com/office/drawing/2014/main" id="{66CC5479-971E-4C53-8437-9050E0290DF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98" name="Freeform 5561">
                  <a:extLst>
                    <a:ext uri="{FF2B5EF4-FFF2-40B4-BE49-F238E27FC236}">
                      <a16:creationId xmlns:a16="http://schemas.microsoft.com/office/drawing/2014/main" id="{22454200-9EFA-4C0A-8295-1397EAED663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99" name="Freeform 5562">
                  <a:extLst>
                    <a:ext uri="{FF2B5EF4-FFF2-40B4-BE49-F238E27FC236}">
                      <a16:creationId xmlns:a16="http://schemas.microsoft.com/office/drawing/2014/main" id="{31612BD3-84D1-4E75-A1D0-A015A9801DF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00" name="Oval 5563">
                  <a:extLst>
                    <a:ext uri="{FF2B5EF4-FFF2-40B4-BE49-F238E27FC236}">
                      <a16:creationId xmlns:a16="http://schemas.microsoft.com/office/drawing/2014/main" id="{644AFE02-5596-43F9-AF8C-4AF5B83B08A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48" name="Group 5564">
                <a:extLst>
                  <a:ext uri="{FF2B5EF4-FFF2-40B4-BE49-F238E27FC236}">
                    <a16:creationId xmlns:a16="http://schemas.microsoft.com/office/drawing/2014/main" id="{2776D938-2918-4492-8118-1DE1345EC03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389" name="Oval 5565">
                  <a:extLst>
                    <a:ext uri="{FF2B5EF4-FFF2-40B4-BE49-F238E27FC236}">
                      <a16:creationId xmlns:a16="http://schemas.microsoft.com/office/drawing/2014/main" id="{1F7B32A4-486C-4FE7-B08D-7D517B46FB8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90" name="Oval 5566">
                  <a:extLst>
                    <a:ext uri="{FF2B5EF4-FFF2-40B4-BE49-F238E27FC236}">
                      <a16:creationId xmlns:a16="http://schemas.microsoft.com/office/drawing/2014/main" id="{DA1F387A-6757-4929-A606-B2A084594A1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91" name="Freeform 5567">
                  <a:extLst>
                    <a:ext uri="{FF2B5EF4-FFF2-40B4-BE49-F238E27FC236}">
                      <a16:creationId xmlns:a16="http://schemas.microsoft.com/office/drawing/2014/main" id="{9C07F46E-462D-4191-915E-EE615A77B49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92" name="Freeform 5568">
                  <a:extLst>
                    <a:ext uri="{FF2B5EF4-FFF2-40B4-BE49-F238E27FC236}">
                      <a16:creationId xmlns:a16="http://schemas.microsoft.com/office/drawing/2014/main" id="{36D71840-31F0-4CE8-AEB4-C7A5AEEC3A7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93" name="Freeform 5569">
                  <a:extLst>
                    <a:ext uri="{FF2B5EF4-FFF2-40B4-BE49-F238E27FC236}">
                      <a16:creationId xmlns:a16="http://schemas.microsoft.com/office/drawing/2014/main" id="{6A0F68CD-E6A5-4350-B757-7E3C640AF59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94" name="Oval 5570">
                  <a:extLst>
                    <a:ext uri="{FF2B5EF4-FFF2-40B4-BE49-F238E27FC236}">
                      <a16:creationId xmlns:a16="http://schemas.microsoft.com/office/drawing/2014/main" id="{931E084B-01F5-45D3-8CDF-7D16E28DC0B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49" name="Group 5571">
                <a:extLst>
                  <a:ext uri="{FF2B5EF4-FFF2-40B4-BE49-F238E27FC236}">
                    <a16:creationId xmlns:a16="http://schemas.microsoft.com/office/drawing/2014/main" id="{A009E0B0-5A69-4D29-91B7-A52002C6035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383" name="Oval 5572">
                  <a:extLst>
                    <a:ext uri="{FF2B5EF4-FFF2-40B4-BE49-F238E27FC236}">
                      <a16:creationId xmlns:a16="http://schemas.microsoft.com/office/drawing/2014/main" id="{6E55AAB2-84F1-42E5-AF45-B6748930313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84" name="Oval 5573">
                  <a:extLst>
                    <a:ext uri="{FF2B5EF4-FFF2-40B4-BE49-F238E27FC236}">
                      <a16:creationId xmlns:a16="http://schemas.microsoft.com/office/drawing/2014/main" id="{51A482D4-D9EA-4A28-9BCE-36D3FC44149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85" name="Freeform 5574">
                  <a:extLst>
                    <a:ext uri="{FF2B5EF4-FFF2-40B4-BE49-F238E27FC236}">
                      <a16:creationId xmlns:a16="http://schemas.microsoft.com/office/drawing/2014/main" id="{75738D65-97C6-4960-B1F5-31BD8C8BD95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86" name="Freeform 5575">
                  <a:extLst>
                    <a:ext uri="{FF2B5EF4-FFF2-40B4-BE49-F238E27FC236}">
                      <a16:creationId xmlns:a16="http://schemas.microsoft.com/office/drawing/2014/main" id="{19564985-8CDE-4338-A4F9-F45A95A0C18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87" name="Freeform 5576">
                  <a:extLst>
                    <a:ext uri="{FF2B5EF4-FFF2-40B4-BE49-F238E27FC236}">
                      <a16:creationId xmlns:a16="http://schemas.microsoft.com/office/drawing/2014/main" id="{7B07BE6C-7CDB-4A5A-BE21-6B019EC840F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88" name="Oval 5577">
                  <a:extLst>
                    <a:ext uri="{FF2B5EF4-FFF2-40B4-BE49-F238E27FC236}">
                      <a16:creationId xmlns:a16="http://schemas.microsoft.com/office/drawing/2014/main" id="{AF58EEE4-33ED-4D14-B456-154F88DDA97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50" name="Group 5578">
                <a:extLst>
                  <a:ext uri="{FF2B5EF4-FFF2-40B4-BE49-F238E27FC236}">
                    <a16:creationId xmlns:a16="http://schemas.microsoft.com/office/drawing/2014/main" id="{4EEBFF46-9AD1-43DA-9131-6A3FB52B6B2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377" name="Oval 5579">
                  <a:extLst>
                    <a:ext uri="{FF2B5EF4-FFF2-40B4-BE49-F238E27FC236}">
                      <a16:creationId xmlns:a16="http://schemas.microsoft.com/office/drawing/2014/main" id="{9F447089-0893-434A-B7CA-E26BA781E83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78" name="Oval 5580">
                  <a:extLst>
                    <a:ext uri="{FF2B5EF4-FFF2-40B4-BE49-F238E27FC236}">
                      <a16:creationId xmlns:a16="http://schemas.microsoft.com/office/drawing/2014/main" id="{4D2EECF4-BA6A-4E05-A6A3-4F48F8E37D2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79" name="Freeform 5581">
                  <a:extLst>
                    <a:ext uri="{FF2B5EF4-FFF2-40B4-BE49-F238E27FC236}">
                      <a16:creationId xmlns:a16="http://schemas.microsoft.com/office/drawing/2014/main" id="{648856B9-EBBF-4CFC-82A0-668C1FAD2EF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80" name="Freeform 5582">
                  <a:extLst>
                    <a:ext uri="{FF2B5EF4-FFF2-40B4-BE49-F238E27FC236}">
                      <a16:creationId xmlns:a16="http://schemas.microsoft.com/office/drawing/2014/main" id="{00FEEFD9-9F8C-4F84-B27E-1623467CA3E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81" name="Freeform 5583">
                  <a:extLst>
                    <a:ext uri="{FF2B5EF4-FFF2-40B4-BE49-F238E27FC236}">
                      <a16:creationId xmlns:a16="http://schemas.microsoft.com/office/drawing/2014/main" id="{F1A98AAA-EFB0-4BE1-8D4F-FE491A25ACB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82" name="Oval 5584">
                  <a:extLst>
                    <a:ext uri="{FF2B5EF4-FFF2-40B4-BE49-F238E27FC236}">
                      <a16:creationId xmlns:a16="http://schemas.microsoft.com/office/drawing/2014/main" id="{A385D9EC-EDC7-4E60-B625-F95EDDB734A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51" name="Group 5585">
                <a:extLst>
                  <a:ext uri="{FF2B5EF4-FFF2-40B4-BE49-F238E27FC236}">
                    <a16:creationId xmlns:a16="http://schemas.microsoft.com/office/drawing/2014/main" id="{8842852F-EAD1-4BE1-A608-F3291514DDC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371" name="Oval 5586">
                  <a:extLst>
                    <a:ext uri="{FF2B5EF4-FFF2-40B4-BE49-F238E27FC236}">
                      <a16:creationId xmlns:a16="http://schemas.microsoft.com/office/drawing/2014/main" id="{E06F14B2-33CC-450A-A1E7-79DA3C5D589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72" name="Oval 5587">
                  <a:extLst>
                    <a:ext uri="{FF2B5EF4-FFF2-40B4-BE49-F238E27FC236}">
                      <a16:creationId xmlns:a16="http://schemas.microsoft.com/office/drawing/2014/main" id="{0D515186-39DE-4451-AE1D-B67C6B51FD9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73" name="Freeform 5588">
                  <a:extLst>
                    <a:ext uri="{FF2B5EF4-FFF2-40B4-BE49-F238E27FC236}">
                      <a16:creationId xmlns:a16="http://schemas.microsoft.com/office/drawing/2014/main" id="{A4BB612E-C510-49CA-B406-42B1308641B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74" name="Freeform 5589">
                  <a:extLst>
                    <a:ext uri="{FF2B5EF4-FFF2-40B4-BE49-F238E27FC236}">
                      <a16:creationId xmlns:a16="http://schemas.microsoft.com/office/drawing/2014/main" id="{1C71F551-0DCA-4576-95E6-C2462502851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75" name="Freeform 5590">
                  <a:extLst>
                    <a:ext uri="{FF2B5EF4-FFF2-40B4-BE49-F238E27FC236}">
                      <a16:creationId xmlns:a16="http://schemas.microsoft.com/office/drawing/2014/main" id="{BD211F77-03A9-441A-9F25-38423F7EC9E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76" name="Oval 5591">
                  <a:extLst>
                    <a:ext uri="{FF2B5EF4-FFF2-40B4-BE49-F238E27FC236}">
                      <a16:creationId xmlns:a16="http://schemas.microsoft.com/office/drawing/2014/main" id="{33C2C7DA-C371-4858-A6B6-F68837BE32E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52" name="Group 5592">
                <a:extLst>
                  <a:ext uri="{FF2B5EF4-FFF2-40B4-BE49-F238E27FC236}">
                    <a16:creationId xmlns:a16="http://schemas.microsoft.com/office/drawing/2014/main" id="{D0C0213B-6A0A-4B78-AD4E-5D2ECD69584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365" name="Oval 5593">
                  <a:extLst>
                    <a:ext uri="{FF2B5EF4-FFF2-40B4-BE49-F238E27FC236}">
                      <a16:creationId xmlns:a16="http://schemas.microsoft.com/office/drawing/2014/main" id="{1C15FA0B-757F-4D2C-936B-B1C65DBDDFC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66" name="Oval 5594">
                  <a:extLst>
                    <a:ext uri="{FF2B5EF4-FFF2-40B4-BE49-F238E27FC236}">
                      <a16:creationId xmlns:a16="http://schemas.microsoft.com/office/drawing/2014/main" id="{D3A063A7-C34F-4EAC-BE42-7101A36EDB1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67" name="Freeform 5595">
                  <a:extLst>
                    <a:ext uri="{FF2B5EF4-FFF2-40B4-BE49-F238E27FC236}">
                      <a16:creationId xmlns:a16="http://schemas.microsoft.com/office/drawing/2014/main" id="{D37D591C-B47A-478B-84F5-1E038F6B115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68" name="Freeform 5596">
                  <a:extLst>
                    <a:ext uri="{FF2B5EF4-FFF2-40B4-BE49-F238E27FC236}">
                      <a16:creationId xmlns:a16="http://schemas.microsoft.com/office/drawing/2014/main" id="{ED8F50F0-1BCA-41BC-9AE6-FC5342D5ABD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69" name="Freeform 5597">
                  <a:extLst>
                    <a:ext uri="{FF2B5EF4-FFF2-40B4-BE49-F238E27FC236}">
                      <a16:creationId xmlns:a16="http://schemas.microsoft.com/office/drawing/2014/main" id="{C2378751-9D79-4200-9FA0-200E925D8FE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70" name="Oval 5598">
                  <a:extLst>
                    <a:ext uri="{FF2B5EF4-FFF2-40B4-BE49-F238E27FC236}">
                      <a16:creationId xmlns:a16="http://schemas.microsoft.com/office/drawing/2014/main" id="{CAD90CE5-AA0B-43B6-A2F7-3BCC9ED863B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53" name="Group 5599">
                <a:extLst>
                  <a:ext uri="{FF2B5EF4-FFF2-40B4-BE49-F238E27FC236}">
                    <a16:creationId xmlns:a16="http://schemas.microsoft.com/office/drawing/2014/main" id="{416933CE-AC8B-4628-97A4-058D9B39F85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359" name="Oval 5600">
                  <a:extLst>
                    <a:ext uri="{FF2B5EF4-FFF2-40B4-BE49-F238E27FC236}">
                      <a16:creationId xmlns:a16="http://schemas.microsoft.com/office/drawing/2014/main" id="{82FF8586-2FFA-4072-9566-A656AFB1E2A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60" name="Oval 5601">
                  <a:extLst>
                    <a:ext uri="{FF2B5EF4-FFF2-40B4-BE49-F238E27FC236}">
                      <a16:creationId xmlns:a16="http://schemas.microsoft.com/office/drawing/2014/main" id="{B9A07A8F-6E8B-49F1-9D43-AD8E50B518F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61" name="Freeform 5602">
                  <a:extLst>
                    <a:ext uri="{FF2B5EF4-FFF2-40B4-BE49-F238E27FC236}">
                      <a16:creationId xmlns:a16="http://schemas.microsoft.com/office/drawing/2014/main" id="{04493B2A-58B6-4787-A116-AD29FE802C4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62" name="Freeform 5603">
                  <a:extLst>
                    <a:ext uri="{FF2B5EF4-FFF2-40B4-BE49-F238E27FC236}">
                      <a16:creationId xmlns:a16="http://schemas.microsoft.com/office/drawing/2014/main" id="{9DFE9A9A-AC77-44A6-9A5A-626C0992F3C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63" name="Freeform 5604">
                  <a:extLst>
                    <a:ext uri="{FF2B5EF4-FFF2-40B4-BE49-F238E27FC236}">
                      <a16:creationId xmlns:a16="http://schemas.microsoft.com/office/drawing/2014/main" id="{F6D2EC05-4783-4F6C-AA09-BB221F05DC7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64" name="Oval 5605">
                  <a:extLst>
                    <a:ext uri="{FF2B5EF4-FFF2-40B4-BE49-F238E27FC236}">
                      <a16:creationId xmlns:a16="http://schemas.microsoft.com/office/drawing/2014/main" id="{40317083-A8B3-439B-AEA9-6E19BA59EC3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54" name="Group 5606">
                <a:extLst>
                  <a:ext uri="{FF2B5EF4-FFF2-40B4-BE49-F238E27FC236}">
                    <a16:creationId xmlns:a16="http://schemas.microsoft.com/office/drawing/2014/main" id="{D8A0B252-B298-4B38-B81C-ECDB09F9E8D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353" name="Oval 5607">
                  <a:extLst>
                    <a:ext uri="{FF2B5EF4-FFF2-40B4-BE49-F238E27FC236}">
                      <a16:creationId xmlns:a16="http://schemas.microsoft.com/office/drawing/2014/main" id="{56E1D915-E1AF-4A14-A35D-42002C382F4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54" name="Oval 5608">
                  <a:extLst>
                    <a:ext uri="{FF2B5EF4-FFF2-40B4-BE49-F238E27FC236}">
                      <a16:creationId xmlns:a16="http://schemas.microsoft.com/office/drawing/2014/main" id="{614B58D1-98A8-40F0-BC1C-631AAE2F229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55" name="Freeform 5609">
                  <a:extLst>
                    <a:ext uri="{FF2B5EF4-FFF2-40B4-BE49-F238E27FC236}">
                      <a16:creationId xmlns:a16="http://schemas.microsoft.com/office/drawing/2014/main" id="{857A2A7C-1369-407C-9729-BD634C58263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56" name="Freeform 5610">
                  <a:extLst>
                    <a:ext uri="{FF2B5EF4-FFF2-40B4-BE49-F238E27FC236}">
                      <a16:creationId xmlns:a16="http://schemas.microsoft.com/office/drawing/2014/main" id="{6AE1E2F5-88AE-49B4-9DBE-62804CE66EA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57" name="Freeform 5611">
                  <a:extLst>
                    <a:ext uri="{FF2B5EF4-FFF2-40B4-BE49-F238E27FC236}">
                      <a16:creationId xmlns:a16="http://schemas.microsoft.com/office/drawing/2014/main" id="{69AE37AE-FF35-46C8-8A69-40CE67BD88A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58" name="Oval 5612">
                  <a:extLst>
                    <a:ext uri="{FF2B5EF4-FFF2-40B4-BE49-F238E27FC236}">
                      <a16:creationId xmlns:a16="http://schemas.microsoft.com/office/drawing/2014/main" id="{A8648299-F30F-4323-88CB-F90CDD28CA9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55" name="Group 5613">
                <a:extLst>
                  <a:ext uri="{FF2B5EF4-FFF2-40B4-BE49-F238E27FC236}">
                    <a16:creationId xmlns:a16="http://schemas.microsoft.com/office/drawing/2014/main" id="{4DB16AF8-46AB-4FFC-8E81-EC00943E978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347" name="Oval 5614">
                  <a:extLst>
                    <a:ext uri="{FF2B5EF4-FFF2-40B4-BE49-F238E27FC236}">
                      <a16:creationId xmlns:a16="http://schemas.microsoft.com/office/drawing/2014/main" id="{B4283018-E885-4443-9F1F-59FA801ECFB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48" name="Oval 5615">
                  <a:extLst>
                    <a:ext uri="{FF2B5EF4-FFF2-40B4-BE49-F238E27FC236}">
                      <a16:creationId xmlns:a16="http://schemas.microsoft.com/office/drawing/2014/main" id="{99C86068-85AC-40A8-8650-FBF254DDA8C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49" name="Freeform 5616">
                  <a:extLst>
                    <a:ext uri="{FF2B5EF4-FFF2-40B4-BE49-F238E27FC236}">
                      <a16:creationId xmlns:a16="http://schemas.microsoft.com/office/drawing/2014/main" id="{E6548A63-D394-4488-9705-6CB562A9D88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50" name="Freeform 5617">
                  <a:extLst>
                    <a:ext uri="{FF2B5EF4-FFF2-40B4-BE49-F238E27FC236}">
                      <a16:creationId xmlns:a16="http://schemas.microsoft.com/office/drawing/2014/main" id="{BF0E198E-C8A7-47FE-89BE-3C004FFF540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51" name="Freeform 5618">
                  <a:extLst>
                    <a:ext uri="{FF2B5EF4-FFF2-40B4-BE49-F238E27FC236}">
                      <a16:creationId xmlns:a16="http://schemas.microsoft.com/office/drawing/2014/main" id="{C85CA5FB-4F8E-42FC-9DD6-C27E46030D6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52" name="Oval 5619">
                  <a:extLst>
                    <a:ext uri="{FF2B5EF4-FFF2-40B4-BE49-F238E27FC236}">
                      <a16:creationId xmlns:a16="http://schemas.microsoft.com/office/drawing/2014/main" id="{121C35E8-7921-403D-A10E-7C05AAED4B3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56" name="Group 5620">
                <a:extLst>
                  <a:ext uri="{FF2B5EF4-FFF2-40B4-BE49-F238E27FC236}">
                    <a16:creationId xmlns:a16="http://schemas.microsoft.com/office/drawing/2014/main" id="{B65DB9EF-10CA-46D0-818C-38CCD2C38FF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341" name="Oval 5621">
                  <a:extLst>
                    <a:ext uri="{FF2B5EF4-FFF2-40B4-BE49-F238E27FC236}">
                      <a16:creationId xmlns:a16="http://schemas.microsoft.com/office/drawing/2014/main" id="{306913EC-BD5B-4CA3-A073-3F5D144199E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42" name="Oval 5622">
                  <a:extLst>
                    <a:ext uri="{FF2B5EF4-FFF2-40B4-BE49-F238E27FC236}">
                      <a16:creationId xmlns:a16="http://schemas.microsoft.com/office/drawing/2014/main" id="{74AF35F6-335E-4383-8BAD-21E86599CE3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43" name="Freeform 5623">
                  <a:extLst>
                    <a:ext uri="{FF2B5EF4-FFF2-40B4-BE49-F238E27FC236}">
                      <a16:creationId xmlns:a16="http://schemas.microsoft.com/office/drawing/2014/main" id="{8B2BC7B4-FADA-40B0-90BD-83C90F3C9A4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44" name="Freeform 5624">
                  <a:extLst>
                    <a:ext uri="{FF2B5EF4-FFF2-40B4-BE49-F238E27FC236}">
                      <a16:creationId xmlns:a16="http://schemas.microsoft.com/office/drawing/2014/main" id="{78239B8E-332F-4654-B2AC-9E7FE67C631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45" name="Freeform 5625">
                  <a:extLst>
                    <a:ext uri="{FF2B5EF4-FFF2-40B4-BE49-F238E27FC236}">
                      <a16:creationId xmlns:a16="http://schemas.microsoft.com/office/drawing/2014/main" id="{8764C9E3-3D7B-46EB-86CE-0FCF0CD04A9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46" name="Oval 5626">
                  <a:extLst>
                    <a:ext uri="{FF2B5EF4-FFF2-40B4-BE49-F238E27FC236}">
                      <a16:creationId xmlns:a16="http://schemas.microsoft.com/office/drawing/2014/main" id="{46C0AC0E-C296-4F73-973D-3496B11C4AF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57" name="Group 5627">
                <a:extLst>
                  <a:ext uri="{FF2B5EF4-FFF2-40B4-BE49-F238E27FC236}">
                    <a16:creationId xmlns:a16="http://schemas.microsoft.com/office/drawing/2014/main" id="{36F3247E-7126-454E-AB1F-1F698F3493B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335" name="Oval 5628">
                  <a:extLst>
                    <a:ext uri="{FF2B5EF4-FFF2-40B4-BE49-F238E27FC236}">
                      <a16:creationId xmlns:a16="http://schemas.microsoft.com/office/drawing/2014/main" id="{3AB64534-1C7A-436A-881A-FAD22AF4B9D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36" name="Oval 5629">
                  <a:extLst>
                    <a:ext uri="{FF2B5EF4-FFF2-40B4-BE49-F238E27FC236}">
                      <a16:creationId xmlns:a16="http://schemas.microsoft.com/office/drawing/2014/main" id="{129420C1-2C83-45DF-8296-0FBB828AB85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37" name="Freeform 5630">
                  <a:extLst>
                    <a:ext uri="{FF2B5EF4-FFF2-40B4-BE49-F238E27FC236}">
                      <a16:creationId xmlns:a16="http://schemas.microsoft.com/office/drawing/2014/main" id="{8B12CAA2-2330-4FA6-82BE-CF360DC6323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38" name="Freeform 5631">
                  <a:extLst>
                    <a:ext uri="{FF2B5EF4-FFF2-40B4-BE49-F238E27FC236}">
                      <a16:creationId xmlns:a16="http://schemas.microsoft.com/office/drawing/2014/main" id="{6B75A727-F589-4519-BF7F-B7FCB115E53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39" name="Freeform 5632">
                  <a:extLst>
                    <a:ext uri="{FF2B5EF4-FFF2-40B4-BE49-F238E27FC236}">
                      <a16:creationId xmlns:a16="http://schemas.microsoft.com/office/drawing/2014/main" id="{16F018E7-9B66-4993-B409-3FC03DE2558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40" name="Oval 5633">
                  <a:extLst>
                    <a:ext uri="{FF2B5EF4-FFF2-40B4-BE49-F238E27FC236}">
                      <a16:creationId xmlns:a16="http://schemas.microsoft.com/office/drawing/2014/main" id="{CDFB005D-2EB6-4C91-A696-16B02F85B96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58" name="Group 5634">
                <a:extLst>
                  <a:ext uri="{FF2B5EF4-FFF2-40B4-BE49-F238E27FC236}">
                    <a16:creationId xmlns:a16="http://schemas.microsoft.com/office/drawing/2014/main" id="{FDDD20A3-66B0-484A-AA82-7E73BF9077D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329" name="Oval 5635">
                  <a:extLst>
                    <a:ext uri="{FF2B5EF4-FFF2-40B4-BE49-F238E27FC236}">
                      <a16:creationId xmlns:a16="http://schemas.microsoft.com/office/drawing/2014/main" id="{93BE4F7D-B349-48BE-A52B-F206FA783B5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30" name="Oval 5636">
                  <a:extLst>
                    <a:ext uri="{FF2B5EF4-FFF2-40B4-BE49-F238E27FC236}">
                      <a16:creationId xmlns:a16="http://schemas.microsoft.com/office/drawing/2014/main" id="{C772658C-FF07-41D8-9009-95EA2B6E884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31" name="Freeform 5637">
                  <a:extLst>
                    <a:ext uri="{FF2B5EF4-FFF2-40B4-BE49-F238E27FC236}">
                      <a16:creationId xmlns:a16="http://schemas.microsoft.com/office/drawing/2014/main" id="{75E83741-9F03-4777-A15A-BEF93766CFF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32" name="Freeform 5638">
                  <a:extLst>
                    <a:ext uri="{FF2B5EF4-FFF2-40B4-BE49-F238E27FC236}">
                      <a16:creationId xmlns:a16="http://schemas.microsoft.com/office/drawing/2014/main" id="{00811C19-30FD-4E3B-9874-498D6A0E14A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33" name="Freeform 5639">
                  <a:extLst>
                    <a:ext uri="{FF2B5EF4-FFF2-40B4-BE49-F238E27FC236}">
                      <a16:creationId xmlns:a16="http://schemas.microsoft.com/office/drawing/2014/main" id="{7EC27234-3EB0-4A3D-8356-D03CE330597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34" name="Oval 5640">
                  <a:extLst>
                    <a:ext uri="{FF2B5EF4-FFF2-40B4-BE49-F238E27FC236}">
                      <a16:creationId xmlns:a16="http://schemas.microsoft.com/office/drawing/2014/main" id="{6C878A30-5F96-46F6-8094-782A9AE180F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59" name="Group 5641">
                <a:extLst>
                  <a:ext uri="{FF2B5EF4-FFF2-40B4-BE49-F238E27FC236}">
                    <a16:creationId xmlns:a16="http://schemas.microsoft.com/office/drawing/2014/main" id="{E09747CB-8AC8-4BAB-82AF-F310F1CC7F9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323" name="Oval 5642">
                  <a:extLst>
                    <a:ext uri="{FF2B5EF4-FFF2-40B4-BE49-F238E27FC236}">
                      <a16:creationId xmlns:a16="http://schemas.microsoft.com/office/drawing/2014/main" id="{79162199-EAB7-493D-9BA0-BC1C19338E5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24" name="Oval 5643">
                  <a:extLst>
                    <a:ext uri="{FF2B5EF4-FFF2-40B4-BE49-F238E27FC236}">
                      <a16:creationId xmlns:a16="http://schemas.microsoft.com/office/drawing/2014/main" id="{6F4189E1-EC95-4D5D-B5AA-5F6A5F281F0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25" name="Freeform 5644">
                  <a:extLst>
                    <a:ext uri="{FF2B5EF4-FFF2-40B4-BE49-F238E27FC236}">
                      <a16:creationId xmlns:a16="http://schemas.microsoft.com/office/drawing/2014/main" id="{E74A1701-3DF3-4B73-ACBF-78389D618BC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26" name="Freeform 5645">
                  <a:extLst>
                    <a:ext uri="{FF2B5EF4-FFF2-40B4-BE49-F238E27FC236}">
                      <a16:creationId xmlns:a16="http://schemas.microsoft.com/office/drawing/2014/main" id="{F6E01D6F-B7B9-4D21-9723-291D9FEA774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27" name="Freeform 5646">
                  <a:extLst>
                    <a:ext uri="{FF2B5EF4-FFF2-40B4-BE49-F238E27FC236}">
                      <a16:creationId xmlns:a16="http://schemas.microsoft.com/office/drawing/2014/main" id="{9D1DC974-E95E-4B98-9337-2FB70E46613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28" name="Oval 5647">
                  <a:extLst>
                    <a:ext uri="{FF2B5EF4-FFF2-40B4-BE49-F238E27FC236}">
                      <a16:creationId xmlns:a16="http://schemas.microsoft.com/office/drawing/2014/main" id="{04367235-ADFA-4F07-BC8C-16AD2450339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60" name="Group 5648">
                <a:extLst>
                  <a:ext uri="{FF2B5EF4-FFF2-40B4-BE49-F238E27FC236}">
                    <a16:creationId xmlns:a16="http://schemas.microsoft.com/office/drawing/2014/main" id="{89234AAF-3BAD-4ED7-B157-9FD35C7EB60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317" name="Oval 5649">
                  <a:extLst>
                    <a:ext uri="{FF2B5EF4-FFF2-40B4-BE49-F238E27FC236}">
                      <a16:creationId xmlns:a16="http://schemas.microsoft.com/office/drawing/2014/main" id="{6DB4AF96-C25C-4D6E-9E0C-28E94C9C300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18" name="Oval 5650">
                  <a:extLst>
                    <a:ext uri="{FF2B5EF4-FFF2-40B4-BE49-F238E27FC236}">
                      <a16:creationId xmlns:a16="http://schemas.microsoft.com/office/drawing/2014/main" id="{B3684423-6CB4-4C13-899C-5F335101808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19" name="Freeform 5651">
                  <a:extLst>
                    <a:ext uri="{FF2B5EF4-FFF2-40B4-BE49-F238E27FC236}">
                      <a16:creationId xmlns:a16="http://schemas.microsoft.com/office/drawing/2014/main" id="{01FD8BB4-5CBA-4D1B-9735-A94D7303364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20" name="Freeform 5652">
                  <a:extLst>
                    <a:ext uri="{FF2B5EF4-FFF2-40B4-BE49-F238E27FC236}">
                      <a16:creationId xmlns:a16="http://schemas.microsoft.com/office/drawing/2014/main" id="{1B39E894-CF07-4E29-A415-E8A98D2F495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21" name="Freeform 5653">
                  <a:extLst>
                    <a:ext uri="{FF2B5EF4-FFF2-40B4-BE49-F238E27FC236}">
                      <a16:creationId xmlns:a16="http://schemas.microsoft.com/office/drawing/2014/main" id="{2E685A8B-5231-433E-B9E2-D57AE474492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22" name="Oval 5654">
                  <a:extLst>
                    <a:ext uri="{FF2B5EF4-FFF2-40B4-BE49-F238E27FC236}">
                      <a16:creationId xmlns:a16="http://schemas.microsoft.com/office/drawing/2014/main" id="{1DE2C765-DC8D-4EF8-BD3D-3C4B6A28E16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61" name="Group 5655">
                <a:extLst>
                  <a:ext uri="{FF2B5EF4-FFF2-40B4-BE49-F238E27FC236}">
                    <a16:creationId xmlns:a16="http://schemas.microsoft.com/office/drawing/2014/main" id="{9259D520-F052-4F4F-B6CC-6594AA72819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311" name="Oval 5656">
                  <a:extLst>
                    <a:ext uri="{FF2B5EF4-FFF2-40B4-BE49-F238E27FC236}">
                      <a16:creationId xmlns:a16="http://schemas.microsoft.com/office/drawing/2014/main" id="{ACC55CEF-3DB5-41CA-BE07-B17040FCA39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12" name="Oval 5657">
                  <a:extLst>
                    <a:ext uri="{FF2B5EF4-FFF2-40B4-BE49-F238E27FC236}">
                      <a16:creationId xmlns:a16="http://schemas.microsoft.com/office/drawing/2014/main" id="{B359688A-DF4A-4857-898A-23983B7218C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13" name="Freeform 5658">
                  <a:extLst>
                    <a:ext uri="{FF2B5EF4-FFF2-40B4-BE49-F238E27FC236}">
                      <a16:creationId xmlns:a16="http://schemas.microsoft.com/office/drawing/2014/main" id="{CE6D3BD0-0E49-40D3-8B68-173D66BBEA5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14" name="Freeform 5659">
                  <a:extLst>
                    <a:ext uri="{FF2B5EF4-FFF2-40B4-BE49-F238E27FC236}">
                      <a16:creationId xmlns:a16="http://schemas.microsoft.com/office/drawing/2014/main" id="{31C8363D-6607-4717-B1C3-36F79BB1981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15" name="Freeform 5660">
                  <a:extLst>
                    <a:ext uri="{FF2B5EF4-FFF2-40B4-BE49-F238E27FC236}">
                      <a16:creationId xmlns:a16="http://schemas.microsoft.com/office/drawing/2014/main" id="{451F76A3-7823-4112-B5C5-1389E24DE1E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16" name="Oval 5661">
                  <a:extLst>
                    <a:ext uri="{FF2B5EF4-FFF2-40B4-BE49-F238E27FC236}">
                      <a16:creationId xmlns:a16="http://schemas.microsoft.com/office/drawing/2014/main" id="{310DB7CC-B218-438F-BC4A-DBFBE1E9EFF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62" name="Group 5662">
                <a:extLst>
                  <a:ext uri="{FF2B5EF4-FFF2-40B4-BE49-F238E27FC236}">
                    <a16:creationId xmlns:a16="http://schemas.microsoft.com/office/drawing/2014/main" id="{84FBF4D0-D90F-4F3E-924B-4BC8ADA21B5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305" name="Oval 5663">
                  <a:extLst>
                    <a:ext uri="{FF2B5EF4-FFF2-40B4-BE49-F238E27FC236}">
                      <a16:creationId xmlns:a16="http://schemas.microsoft.com/office/drawing/2014/main" id="{F045B624-C8C7-422B-8895-879379F2539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06" name="Oval 5664">
                  <a:extLst>
                    <a:ext uri="{FF2B5EF4-FFF2-40B4-BE49-F238E27FC236}">
                      <a16:creationId xmlns:a16="http://schemas.microsoft.com/office/drawing/2014/main" id="{6CB9CE67-16DD-46F4-86F7-F751435FE0F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07" name="Freeform 5665">
                  <a:extLst>
                    <a:ext uri="{FF2B5EF4-FFF2-40B4-BE49-F238E27FC236}">
                      <a16:creationId xmlns:a16="http://schemas.microsoft.com/office/drawing/2014/main" id="{34EE4023-A6DC-4BD5-8698-ED2F6B8E7A0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08" name="Freeform 5666">
                  <a:extLst>
                    <a:ext uri="{FF2B5EF4-FFF2-40B4-BE49-F238E27FC236}">
                      <a16:creationId xmlns:a16="http://schemas.microsoft.com/office/drawing/2014/main" id="{A380BD42-5D05-4DE3-98BC-E9E3B7F3FFC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09" name="Freeform 5667">
                  <a:extLst>
                    <a:ext uri="{FF2B5EF4-FFF2-40B4-BE49-F238E27FC236}">
                      <a16:creationId xmlns:a16="http://schemas.microsoft.com/office/drawing/2014/main" id="{0FF65FA8-49DB-4DEE-A0F0-C9C787B5C04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10" name="Oval 5668">
                  <a:extLst>
                    <a:ext uri="{FF2B5EF4-FFF2-40B4-BE49-F238E27FC236}">
                      <a16:creationId xmlns:a16="http://schemas.microsoft.com/office/drawing/2014/main" id="{998C78BB-5885-4424-83F6-8F1BC5AF138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63" name="Group 5669">
                <a:extLst>
                  <a:ext uri="{FF2B5EF4-FFF2-40B4-BE49-F238E27FC236}">
                    <a16:creationId xmlns:a16="http://schemas.microsoft.com/office/drawing/2014/main" id="{CA989807-B727-44CA-A8B4-ECB64D0FD90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299" name="Oval 5670">
                  <a:extLst>
                    <a:ext uri="{FF2B5EF4-FFF2-40B4-BE49-F238E27FC236}">
                      <a16:creationId xmlns:a16="http://schemas.microsoft.com/office/drawing/2014/main" id="{05FD63FD-6CB2-42B7-A5CD-C85C819AC0F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00" name="Oval 5671">
                  <a:extLst>
                    <a:ext uri="{FF2B5EF4-FFF2-40B4-BE49-F238E27FC236}">
                      <a16:creationId xmlns:a16="http://schemas.microsoft.com/office/drawing/2014/main" id="{B32C8A97-7F84-4F39-AD17-1555F5A161A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01" name="Freeform 5672">
                  <a:extLst>
                    <a:ext uri="{FF2B5EF4-FFF2-40B4-BE49-F238E27FC236}">
                      <a16:creationId xmlns:a16="http://schemas.microsoft.com/office/drawing/2014/main" id="{F3906DBD-9360-4E70-BEEA-77931CC8637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02" name="Freeform 5673">
                  <a:extLst>
                    <a:ext uri="{FF2B5EF4-FFF2-40B4-BE49-F238E27FC236}">
                      <a16:creationId xmlns:a16="http://schemas.microsoft.com/office/drawing/2014/main" id="{73A8B3EF-85FF-4EA8-8965-D02F48590B3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03" name="Freeform 5674">
                  <a:extLst>
                    <a:ext uri="{FF2B5EF4-FFF2-40B4-BE49-F238E27FC236}">
                      <a16:creationId xmlns:a16="http://schemas.microsoft.com/office/drawing/2014/main" id="{360D2B16-D76B-457B-AF77-51FDD19B490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304" name="Oval 5675">
                  <a:extLst>
                    <a:ext uri="{FF2B5EF4-FFF2-40B4-BE49-F238E27FC236}">
                      <a16:creationId xmlns:a16="http://schemas.microsoft.com/office/drawing/2014/main" id="{F440EB9E-7939-4942-AA8D-390BFC6CACC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64" name="Group 5676">
                <a:extLst>
                  <a:ext uri="{FF2B5EF4-FFF2-40B4-BE49-F238E27FC236}">
                    <a16:creationId xmlns:a16="http://schemas.microsoft.com/office/drawing/2014/main" id="{3EDF6789-A66E-42F5-8B2B-31A4EC5B5D8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293" name="Oval 5677">
                  <a:extLst>
                    <a:ext uri="{FF2B5EF4-FFF2-40B4-BE49-F238E27FC236}">
                      <a16:creationId xmlns:a16="http://schemas.microsoft.com/office/drawing/2014/main" id="{0ECA0886-A777-46C3-9BC1-2765BA249AF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" name="Oval 5678">
                  <a:extLst>
                    <a:ext uri="{FF2B5EF4-FFF2-40B4-BE49-F238E27FC236}">
                      <a16:creationId xmlns:a16="http://schemas.microsoft.com/office/drawing/2014/main" id="{EA318308-4E5A-40C9-BC69-FEA8A47D9B0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" name="Freeform 5679">
                  <a:extLst>
                    <a:ext uri="{FF2B5EF4-FFF2-40B4-BE49-F238E27FC236}">
                      <a16:creationId xmlns:a16="http://schemas.microsoft.com/office/drawing/2014/main" id="{4809B5F5-2281-4D0B-B043-1724982015B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6" name="Freeform 5680">
                  <a:extLst>
                    <a:ext uri="{FF2B5EF4-FFF2-40B4-BE49-F238E27FC236}">
                      <a16:creationId xmlns:a16="http://schemas.microsoft.com/office/drawing/2014/main" id="{0C0F2506-29F1-4938-A158-CDBB9FE7844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7" name="Freeform 5681">
                  <a:extLst>
                    <a:ext uri="{FF2B5EF4-FFF2-40B4-BE49-F238E27FC236}">
                      <a16:creationId xmlns:a16="http://schemas.microsoft.com/office/drawing/2014/main" id="{8A8A7E40-82D3-42B4-9249-2DFFEBA69A5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8" name="Oval 5682">
                  <a:extLst>
                    <a:ext uri="{FF2B5EF4-FFF2-40B4-BE49-F238E27FC236}">
                      <a16:creationId xmlns:a16="http://schemas.microsoft.com/office/drawing/2014/main" id="{EBEE2C07-0E7F-4071-AD49-0F2934D8EB2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65" name="Group 5683">
                <a:extLst>
                  <a:ext uri="{FF2B5EF4-FFF2-40B4-BE49-F238E27FC236}">
                    <a16:creationId xmlns:a16="http://schemas.microsoft.com/office/drawing/2014/main" id="{0FA15982-051A-4193-9B67-BF2376C9905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287" name="Oval 5684">
                  <a:extLst>
                    <a:ext uri="{FF2B5EF4-FFF2-40B4-BE49-F238E27FC236}">
                      <a16:creationId xmlns:a16="http://schemas.microsoft.com/office/drawing/2014/main" id="{60D85827-AF37-41F5-B43D-E44B9E524CA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" name="Oval 5685">
                  <a:extLst>
                    <a:ext uri="{FF2B5EF4-FFF2-40B4-BE49-F238E27FC236}">
                      <a16:creationId xmlns:a16="http://schemas.microsoft.com/office/drawing/2014/main" id="{92487934-C69E-447D-8E74-D0D68BFE792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" name="Freeform 5686">
                  <a:extLst>
                    <a:ext uri="{FF2B5EF4-FFF2-40B4-BE49-F238E27FC236}">
                      <a16:creationId xmlns:a16="http://schemas.microsoft.com/office/drawing/2014/main" id="{87F8A4BC-E4C4-4133-87EB-9C6B56F5BFF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" name="Freeform 5687">
                  <a:extLst>
                    <a:ext uri="{FF2B5EF4-FFF2-40B4-BE49-F238E27FC236}">
                      <a16:creationId xmlns:a16="http://schemas.microsoft.com/office/drawing/2014/main" id="{4A45E18A-3AEF-4455-89A9-AB6C6444E8C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" name="Freeform 5688">
                  <a:extLst>
                    <a:ext uri="{FF2B5EF4-FFF2-40B4-BE49-F238E27FC236}">
                      <a16:creationId xmlns:a16="http://schemas.microsoft.com/office/drawing/2014/main" id="{1CFA6402-4D27-42F3-8155-57D4CAF2043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" name="Oval 5689">
                  <a:extLst>
                    <a:ext uri="{FF2B5EF4-FFF2-40B4-BE49-F238E27FC236}">
                      <a16:creationId xmlns:a16="http://schemas.microsoft.com/office/drawing/2014/main" id="{E19DC07C-69F8-4BEA-8DAA-211A427BF97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66" name="Group 5690">
                <a:extLst>
                  <a:ext uri="{FF2B5EF4-FFF2-40B4-BE49-F238E27FC236}">
                    <a16:creationId xmlns:a16="http://schemas.microsoft.com/office/drawing/2014/main" id="{5B6585F0-2156-4F6B-B777-AF6C1AAA092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281" name="Oval 5691">
                  <a:extLst>
                    <a:ext uri="{FF2B5EF4-FFF2-40B4-BE49-F238E27FC236}">
                      <a16:creationId xmlns:a16="http://schemas.microsoft.com/office/drawing/2014/main" id="{7C65A6BF-FE7B-4BFC-AE9F-3F9F4AE8101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" name="Oval 5692">
                  <a:extLst>
                    <a:ext uri="{FF2B5EF4-FFF2-40B4-BE49-F238E27FC236}">
                      <a16:creationId xmlns:a16="http://schemas.microsoft.com/office/drawing/2014/main" id="{6E4F7B8C-98C1-4059-A04E-EDA755D3D59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" name="Freeform 5693">
                  <a:extLst>
                    <a:ext uri="{FF2B5EF4-FFF2-40B4-BE49-F238E27FC236}">
                      <a16:creationId xmlns:a16="http://schemas.microsoft.com/office/drawing/2014/main" id="{D1CFD2FA-7999-436D-8537-4769E69CD73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" name="Freeform 5694">
                  <a:extLst>
                    <a:ext uri="{FF2B5EF4-FFF2-40B4-BE49-F238E27FC236}">
                      <a16:creationId xmlns:a16="http://schemas.microsoft.com/office/drawing/2014/main" id="{C51EED5E-AC9E-4AF9-AF6C-BAF92BF1203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" name="Freeform 5695">
                  <a:extLst>
                    <a:ext uri="{FF2B5EF4-FFF2-40B4-BE49-F238E27FC236}">
                      <a16:creationId xmlns:a16="http://schemas.microsoft.com/office/drawing/2014/main" id="{F2CAA43C-1C38-4168-B8F4-2797D1DA0AD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" name="Oval 5696">
                  <a:extLst>
                    <a:ext uri="{FF2B5EF4-FFF2-40B4-BE49-F238E27FC236}">
                      <a16:creationId xmlns:a16="http://schemas.microsoft.com/office/drawing/2014/main" id="{78640165-211F-47C9-B2D2-D8EEEDA611D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67" name="Group 5697">
                <a:extLst>
                  <a:ext uri="{FF2B5EF4-FFF2-40B4-BE49-F238E27FC236}">
                    <a16:creationId xmlns:a16="http://schemas.microsoft.com/office/drawing/2014/main" id="{6B197373-90DE-482A-99DE-77012228F4D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275" name="Oval 5698">
                  <a:extLst>
                    <a:ext uri="{FF2B5EF4-FFF2-40B4-BE49-F238E27FC236}">
                      <a16:creationId xmlns:a16="http://schemas.microsoft.com/office/drawing/2014/main" id="{A2BFA1D7-8A97-41DA-85F3-8C8F8DED181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6" name="Oval 5699">
                  <a:extLst>
                    <a:ext uri="{FF2B5EF4-FFF2-40B4-BE49-F238E27FC236}">
                      <a16:creationId xmlns:a16="http://schemas.microsoft.com/office/drawing/2014/main" id="{397DF641-9361-4EC5-BF49-7EFDFBE3F48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" name="Freeform 5700">
                  <a:extLst>
                    <a:ext uri="{FF2B5EF4-FFF2-40B4-BE49-F238E27FC236}">
                      <a16:creationId xmlns:a16="http://schemas.microsoft.com/office/drawing/2014/main" id="{F0B68865-D8EC-4482-B911-538FE2D9776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" name="Freeform 5701">
                  <a:extLst>
                    <a:ext uri="{FF2B5EF4-FFF2-40B4-BE49-F238E27FC236}">
                      <a16:creationId xmlns:a16="http://schemas.microsoft.com/office/drawing/2014/main" id="{95DE61B2-C145-4387-B23F-87C586F12BF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" name="Freeform 5702">
                  <a:extLst>
                    <a:ext uri="{FF2B5EF4-FFF2-40B4-BE49-F238E27FC236}">
                      <a16:creationId xmlns:a16="http://schemas.microsoft.com/office/drawing/2014/main" id="{64B90904-9307-4DF6-B346-1366A0B6D4C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" name="Oval 5703">
                  <a:extLst>
                    <a:ext uri="{FF2B5EF4-FFF2-40B4-BE49-F238E27FC236}">
                      <a16:creationId xmlns:a16="http://schemas.microsoft.com/office/drawing/2014/main" id="{F2D2B261-BACB-4136-AAE6-B77AA80DE89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68" name="Group 5704">
                <a:extLst>
                  <a:ext uri="{FF2B5EF4-FFF2-40B4-BE49-F238E27FC236}">
                    <a16:creationId xmlns:a16="http://schemas.microsoft.com/office/drawing/2014/main" id="{EADE5ED5-EF85-4AFA-8960-A94E47FCCDB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269" name="Oval 5705">
                  <a:extLst>
                    <a:ext uri="{FF2B5EF4-FFF2-40B4-BE49-F238E27FC236}">
                      <a16:creationId xmlns:a16="http://schemas.microsoft.com/office/drawing/2014/main" id="{B8AA2E1A-9AAF-4243-AF57-289899F941A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0" name="Oval 5706">
                  <a:extLst>
                    <a:ext uri="{FF2B5EF4-FFF2-40B4-BE49-F238E27FC236}">
                      <a16:creationId xmlns:a16="http://schemas.microsoft.com/office/drawing/2014/main" id="{60157761-7053-4811-A992-7DC445374AE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1" name="Freeform 5707">
                  <a:extLst>
                    <a:ext uri="{FF2B5EF4-FFF2-40B4-BE49-F238E27FC236}">
                      <a16:creationId xmlns:a16="http://schemas.microsoft.com/office/drawing/2014/main" id="{99D2539B-8707-4201-8E55-02407A3BC70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2" name="Freeform 5708">
                  <a:extLst>
                    <a:ext uri="{FF2B5EF4-FFF2-40B4-BE49-F238E27FC236}">
                      <a16:creationId xmlns:a16="http://schemas.microsoft.com/office/drawing/2014/main" id="{983A8421-9DA3-4EFD-BA29-804AFCE07E3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3" name="Freeform 5709">
                  <a:extLst>
                    <a:ext uri="{FF2B5EF4-FFF2-40B4-BE49-F238E27FC236}">
                      <a16:creationId xmlns:a16="http://schemas.microsoft.com/office/drawing/2014/main" id="{31A50994-CCFC-444A-864E-8349C11BAEA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4" name="Oval 5710">
                  <a:extLst>
                    <a:ext uri="{FF2B5EF4-FFF2-40B4-BE49-F238E27FC236}">
                      <a16:creationId xmlns:a16="http://schemas.microsoft.com/office/drawing/2014/main" id="{48CB0A38-D00D-4F74-9FA6-E440E713EA3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10" name="Group 5711">
              <a:extLst>
                <a:ext uri="{FF2B5EF4-FFF2-40B4-BE49-F238E27FC236}">
                  <a16:creationId xmlns:a16="http://schemas.microsoft.com/office/drawing/2014/main" id="{B30ED740-9012-4079-AE3B-3638E4FE61B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812" y="1793"/>
              <a:ext cx="1339" cy="414"/>
              <a:chOff x="3326" y="1190"/>
              <a:chExt cx="1047" cy="318"/>
            </a:xfrm>
          </p:grpSpPr>
          <p:grpSp>
            <p:nvGrpSpPr>
              <p:cNvPr id="11" name="Group 5712">
                <a:extLst>
                  <a:ext uri="{FF2B5EF4-FFF2-40B4-BE49-F238E27FC236}">
                    <a16:creationId xmlns:a16="http://schemas.microsoft.com/office/drawing/2014/main" id="{61C9EAF3-CB78-420F-91DF-3450DBDDE2B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231" name="Oval 5713">
                  <a:extLst>
                    <a:ext uri="{FF2B5EF4-FFF2-40B4-BE49-F238E27FC236}">
                      <a16:creationId xmlns:a16="http://schemas.microsoft.com/office/drawing/2014/main" id="{C4D3EEDE-A958-4918-B32A-9C054671DEF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32" name="Oval 5714">
                  <a:extLst>
                    <a:ext uri="{FF2B5EF4-FFF2-40B4-BE49-F238E27FC236}">
                      <a16:creationId xmlns:a16="http://schemas.microsoft.com/office/drawing/2014/main" id="{4F6068D8-D661-4921-BA26-0BDDCDA67B0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33" name="Freeform 5715">
                  <a:extLst>
                    <a:ext uri="{FF2B5EF4-FFF2-40B4-BE49-F238E27FC236}">
                      <a16:creationId xmlns:a16="http://schemas.microsoft.com/office/drawing/2014/main" id="{48EA1165-5EE5-4416-8A55-5BC0E389B10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34" name="Freeform 5716">
                  <a:extLst>
                    <a:ext uri="{FF2B5EF4-FFF2-40B4-BE49-F238E27FC236}">
                      <a16:creationId xmlns:a16="http://schemas.microsoft.com/office/drawing/2014/main" id="{5E5A8895-D52C-465A-A9B6-66A03B95279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35" name="Freeform 5717">
                  <a:extLst>
                    <a:ext uri="{FF2B5EF4-FFF2-40B4-BE49-F238E27FC236}">
                      <a16:creationId xmlns:a16="http://schemas.microsoft.com/office/drawing/2014/main" id="{E6162230-69C3-4B0E-A0AC-D61827C159D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36" name="Oval 5718">
                  <a:extLst>
                    <a:ext uri="{FF2B5EF4-FFF2-40B4-BE49-F238E27FC236}">
                      <a16:creationId xmlns:a16="http://schemas.microsoft.com/office/drawing/2014/main" id="{827D20A0-F989-4F5B-B642-E640AC0E076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2" name="Group 5719">
                <a:extLst>
                  <a:ext uri="{FF2B5EF4-FFF2-40B4-BE49-F238E27FC236}">
                    <a16:creationId xmlns:a16="http://schemas.microsoft.com/office/drawing/2014/main" id="{FB9F5450-044B-4B84-AFC5-1BDCF031F34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225" name="Oval 5720">
                  <a:extLst>
                    <a:ext uri="{FF2B5EF4-FFF2-40B4-BE49-F238E27FC236}">
                      <a16:creationId xmlns:a16="http://schemas.microsoft.com/office/drawing/2014/main" id="{8FB85EDE-1FA2-417D-BC3D-60104A62F25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26" name="Oval 5721">
                  <a:extLst>
                    <a:ext uri="{FF2B5EF4-FFF2-40B4-BE49-F238E27FC236}">
                      <a16:creationId xmlns:a16="http://schemas.microsoft.com/office/drawing/2014/main" id="{534FC130-950E-40A0-8AFF-3FFAD4CD433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27" name="Freeform 5722">
                  <a:extLst>
                    <a:ext uri="{FF2B5EF4-FFF2-40B4-BE49-F238E27FC236}">
                      <a16:creationId xmlns:a16="http://schemas.microsoft.com/office/drawing/2014/main" id="{313C55B9-B8FA-41DC-898B-C5CDB3C0FE8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28" name="Freeform 5723">
                  <a:extLst>
                    <a:ext uri="{FF2B5EF4-FFF2-40B4-BE49-F238E27FC236}">
                      <a16:creationId xmlns:a16="http://schemas.microsoft.com/office/drawing/2014/main" id="{B3695F13-D595-4DE9-8F22-18F313E6C60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29" name="Freeform 5724">
                  <a:extLst>
                    <a:ext uri="{FF2B5EF4-FFF2-40B4-BE49-F238E27FC236}">
                      <a16:creationId xmlns:a16="http://schemas.microsoft.com/office/drawing/2014/main" id="{2E0C48B1-425E-4158-B06B-8CE0E565BF1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30" name="Oval 5725">
                  <a:extLst>
                    <a:ext uri="{FF2B5EF4-FFF2-40B4-BE49-F238E27FC236}">
                      <a16:creationId xmlns:a16="http://schemas.microsoft.com/office/drawing/2014/main" id="{4AF6D630-E1E2-4DD7-9403-F06CE3865AB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3" name="Group 5726">
                <a:extLst>
                  <a:ext uri="{FF2B5EF4-FFF2-40B4-BE49-F238E27FC236}">
                    <a16:creationId xmlns:a16="http://schemas.microsoft.com/office/drawing/2014/main" id="{A67FDD6F-B320-4960-97C0-E18BEDB8CAC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219" name="Oval 5727">
                  <a:extLst>
                    <a:ext uri="{FF2B5EF4-FFF2-40B4-BE49-F238E27FC236}">
                      <a16:creationId xmlns:a16="http://schemas.microsoft.com/office/drawing/2014/main" id="{87B026EC-37DB-4AB3-A05D-8CDB085643A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20" name="Oval 5728">
                  <a:extLst>
                    <a:ext uri="{FF2B5EF4-FFF2-40B4-BE49-F238E27FC236}">
                      <a16:creationId xmlns:a16="http://schemas.microsoft.com/office/drawing/2014/main" id="{FBE9E9AD-970B-4FA0-AC13-08B8D59880C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21" name="Freeform 5729">
                  <a:extLst>
                    <a:ext uri="{FF2B5EF4-FFF2-40B4-BE49-F238E27FC236}">
                      <a16:creationId xmlns:a16="http://schemas.microsoft.com/office/drawing/2014/main" id="{5B3B6EDA-668F-433A-A2BF-06350D15CF8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22" name="Freeform 5730">
                  <a:extLst>
                    <a:ext uri="{FF2B5EF4-FFF2-40B4-BE49-F238E27FC236}">
                      <a16:creationId xmlns:a16="http://schemas.microsoft.com/office/drawing/2014/main" id="{0F3BE9EF-F9EB-4167-9C32-13BAE1AFBE9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23" name="Freeform 5731">
                  <a:extLst>
                    <a:ext uri="{FF2B5EF4-FFF2-40B4-BE49-F238E27FC236}">
                      <a16:creationId xmlns:a16="http://schemas.microsoft.com/office/drawing/2014/main" id="{D692A609-8A85-4F6C-B40E-48EDF607681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24" name="Oval 5732">
                  <a:extLst>
                    <a:ext uri="{FF2B5EF4-FFF2-40B4-BE49-F238E27FC236}">
                      <a16:creationId xmlns:a16="http://schemas.microsoft.com/office/drawing/2014/main" id="{A79F799F-0AD3-488F-A526-EEF2CD4C043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4" name="Group 5733">
                <a:extLst>
                  <a:ext uri="{FF2B5EF4-FFF2-40B4-BE49-F238E27FC236}">
                    <a16:creationId xmlns:a16="http://schemas.microsoft.com/office/drawing/2014/main" id="{3907BFF5-661E-4D29-A16E-764698DB677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213" name="Oval 5734">
                  <a:extLst>
                    <a:ext uri="{FF2B5EF4-FFF2-40B4-BE49-F238E27FC236}">
                      <a16:creationId xmlns:a16="http://schemas.microsoft.com/office/drawing/2014/main" id="{2C197B6E-0A05-4AAA-8D30-E1FC091AD87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14" name="Oval 5735">
                  <a:extLst>
                    <a:ext uri="{FF2B5EF4-FFF2-40B4-BE49-F238E27FC236}">
                      <a16:creationId xmlns:a16="http://schemas.microsoft.com/office/drawing/2014/main" id="{1AE007F8-6C73-4BE4-8AD4-476F9BAA5B8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15" name="Freeform 5736">
                  <a:extLst>
                    <a:ext uri="{FF2B5EF4-FFF2-40B4-BE49-F238E27FC236}">
                      <a16:creationId xmlns:a16="http://schemas.microsoft.com/office/drawing/2014/main" id="{C8DBAB21-309B-4718-A737-666E765FC92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16" name="Freeform 5737">
                  <a:extLst>
                    <a:ext uri="{FF2B5EF4-FFF2-40B4-BE49-F238E27FC236}">
                      <a16:creationId xmlns:a16="http://schemas.microsoft.com/office/drawing/2014/main" id="{19B21E8D-C30E-47BA-BA18-B9BDD83A1C5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17" name="Freeform 5738">
                  <a:extLst>
                    <a:ext uri="{FF2B5EF4-FFF2-40B4-BE49-F238E27FC236}">
                      <a16:creationId xmlns:a16="http://schemas.microsoft.com/office/drawing/2014/main" id="{1E889A8C-D2E3-457A-B7CE-9CBD9B8AEAC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18" name="Oval 5739">
                  <a:extLst>
                    <a:ext uri="{FF2B5EF4-FFF2-40B4-BE49-F238E27FC236}">
                      <a16:creationId xmlns:a16="http://schemas.microsoft.com/office/drawing/2014/main" id="{52DE8DD1-08EC-4048-9C17-D6395083464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5" name="Group 5740">
                <a:extLst>
                  <a:ext uri="{FF2B5EF4-FFF2-40B4-BE49-F238E27FC236}">
                    <a16:creationId xmlns:a16="http://schemas.microsoft.com/office/drawing/2014/main" id="{ADC41F43-AEA9-4711-B122-B0C30C2BE40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207" name="Oval 5741">
                  <a:extLst>
                    <a:ext uri="{FF2B5EF4-FFF2-40B4-BE49-F238E27FC236}">
                      <a16:creationId xmlns:a16="http://schemas.microsoft.com/office/drawing/2014/main" id="{BB675B2F-A663-4F64-9FA3-1C6FFC24B63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08" name="Oval 5742">
                  <a:extLst>
                    <a:ext uri="{FF2B5EF4-FFF2-40B4-BE49-F238E27FC236}">
                      <a16:creationId xmlns:a16="http://schemas.microsoft.com/office/drawing/2014/main" id="{A9916024-D2D7-47CC-BEB3-99C04CB2271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09" name="Freeform 5743">
                  <a:extLst>
                    <a:ext uri="{FF2B5EF4-FFF2-40B4-BE49-F238E27FC236}">
                      <a16:creationId xmlns:a16="http://schemas.microsoft.com/office/drawing/2014/main" id="{B3150EFA-7D80-4783-8F0D-3739DA6864F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10" name="Freeform 5744">
                  <a:extLst>
                    <a:ext uri="{FF2B5EF4-FFF2-40B4-BE49-F238E27FC236}">
                      <a16:creationId xmlns:a16="http://schemas.microsoft.com/office/drawing/2014/main" id="{858683DA-82F0-417B-9332-37C22702F26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11" name="Freeform 5745">
                  <a:extLst>
                    <a:ext uri="{FF2B5EF4-FFF2-40B4-BE49-F238E27FC236}">
                      <a16:creationId xmlns:a16="http://schemas.microsoft.com/office/drawing/2014/main" id="{349AC369-0A30-4A09-970F-24ED5B30018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12" name="Oval 5746">
                  <a:extLst>
                    <a:ext uri="{FF2B5EF4-FFF2-40B4-BE49-F238E27FC236}">
                      <a16:creationId xmlns:a16="http://schemas.microsoft.com/office/drawing/2014/main" id="{9DE27696-A727-4112-9540-A13C2761C72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6" name="Group 5747">
                <a:extLst>
                  <a:ext uri="{FF2B5EF4-FFF2-40B4-BE49-F238E27FC236}">
                    <a16:creationId xmlns:a16="http://schemas.microsoft.com/office/drawing/2014/main" id="{D0D29193-5FDB-494A-ACF4-CFADADF482C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201" name="Oval 5748">
                  <a:extLst>
                    <a:ext uri="{FF2B5EF4-FFF2-40B4-BE49-F238E27FC236}">
                      <a16:creationId xmlns:a16="http://schemas.microsoft.com/office/drawing/2014/main" id="{7134AE28-F128-4325-951A-8E28E11F02C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02" name="Oval 5749">
                  <a:extLst>
                    <a:ext uri="{FF2B5EF4-FFF2-40B4-BE49-F238E27FC236}">
                      <a16:creationId xmlns:a16="http://schemas.microsoft.com/office/drawing/2014/main" id="{F72B3F9C-7659-408B-A07F-20F6C12C0A7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03" name="Freeform 5750">
                  <a:extLst>
                    <a:ext uri="{FF2B5EF4-FFF2-40B4-BE49-F238E27FC236}">
                      <a16:creationId xmlns:a16="http://schemas.microsoft.com/office/drawing/2014/main" id="{48DE10FC-225D-4E76-9DF7-9CA6268218E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04" name="Freeform 5751">
                  <a:extLst>
                    <a:ext uri="{FF2B5EF4-FFF2-40B4-BE49-F238E27FC236}">
                      <a16:creationId xmlns:a16="http://schemas.microsoft.com/office/drawing/2014/main" id="{93581CD7-F417-43C0-AE63-C4317E02261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05" name="Freeform 5752">
                  <a:extLst>
                    <a:ext uri="{FF2B5EF4-FFF2-40B4-BE49-F238E27FC236}">
                      <a16:creationId xmlns:a16="http://schemas.microsoft.com/office/drawing/2014/main" id="{74EEBFBB-ACE4-46D0-83CE-2861B81949B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06" name="Oval 5753">
                  <a:extLst>
                    <a:ext uri="{FF2B5EF4-FFF2-40B4-BE49-F238E27FC236}">
                      <a16:creationId xmlns:a16="http://schemas.microsoft.com/office/drawing/2014/main" id="{7FCDE2A0-DEFD-415F-87A9-2524CA0D52A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7" name="Group 5754">
                <a:extLst>
                  <a:ext uri="{FF2B5EF4-FFF2-40B4-BE49-F238E27FC236}">
                    <a16:creationId xmlns:a16="http://schemas.microsoft.com/office/drawing/2014/main" id="{07FF9275-81B7-4423-A78B-869BA0BF28D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195" name="Oval 5755">
                  <a:extLst>
                    <a:ext uri="{FF2B5EF4-FFF2-40B4-BE49-F238E27FC236}">
                      <a16:creationId xmlns:a16="http://schemas.microsoft.com/office/drawing/2014/main" id="{53FC2DEF-CBD0-4290-90DB-2B809933D3E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96" name="Oval 5756">
                  <a:extLst>
                    <a:ext uri="{FF2B5EF4-FFF2-40B4-BE49-F238E27FC236}">
                      <a16:creationId xmlns:a16="http://schemas.microsoft.com/office/drawing/2014/main" id="{6C84424C-472E-42BF-95E4-A2B030B0A39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97" name="Freeform 5757">
                  <a:extLst>
                    <a:ext uri="{FF2B5EF4-FFF2-40B4-BE49-F238E27FC236}">
                      <a16:creationId xmlns:a16="http://schemas.microsoft.com/office/drawing/2014/main" id="{9E4A9679-AAD9-4657-8DF0-58EA60B1BFE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98" name="Freeform 5758">
                  <a:extLst>
                    <a:ext uri="{FF2B5EF4-FFF2-40B4-BE49-F238E27FC236}">
                      <a16:creationId xmlns:a16="http://schemas.microsoft.com/office/drawing/2014/main" id="{CB2A0C44-2215-471F-A55C-D04A1450CC3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99" name="Freeform 5759">
                  <a:extLst>
                    <a:ext uri="{FF2B5EF4-FFF2-40B4-BE49-F238E27FC236}">
                      <a16:creationId xmlns:a16="http://schemas.microsoft.com/office/drawing/2014/main" id="{7899B252-A51A-4036-A816-C8F103C524F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00" name="Oval 5760">
                  <a:extLst>
                    <a:ext uri="{FF2B5EF4-FFF2-40B4-BE49-F238E27FC236}">
                      <a16:creationId xmlns:a16="http://schemas.microsoft.com/office/drawing/2014/main" id="{7174B660-5B55-4478-8EDA-CB8F5B3C341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8" name="Group 5761">
                <a:extLst>
                  <a:ext uri="{FF2B5EF4-FFF2-40B4-BE49-F238E27FC236}">
                    <a16:creationId xmlns:a16="http://schemas.microsoft.com/office/drawing/2014/main" id="{FACEB7E3-595B-4E05-9296-2A15BD27C03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189" name="Oval 5762">
                  <a:extLst>
                    <a:ext uri="{FF2B5EF4-FFF2-40B4-BE49-F238E27FC236}">
                      <a16:creationId xmlns:a16="http://schemas.microsoft.com/office/drawing/2014/main" id="{F639B380-88F9-4998-9943-4900352657E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90" name="Oval 5763">
                  <a:extLst>
                    <a:ext uri="{FF2B5EF4-FFF2-40B4-BE49-F238E27FC236}">
                      <a16:creationId xmlns:a16="http://schemas.microsoft.com/office/drawing/2014/main" id="{AD3A213F-CC3E-488F-AABE-13153E602DB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91" name="Freeform 5764">
                  <a:extLst>
                    <a:ext uri="{FF2B5EF4-FFF2-40B4-BE49-F238E27FC236}">
                      <a16:creationId xmlns:a16="http://schemas.microsoft.com/office/drawing/2014/main" id="{EFE4B668-C299-4C47-9A3F-4D34965FFD9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92" name="Freeform 5765">
                  <a:extLst>
                    <a:ext uri="{FF2B5EF4-FFF2-40B4-BE49-F238E27FC236}">
                      <a16:creationId xmlns:a16="http://schemas.microsoft.com/office/drawing/2014/main" id="{8FD86597-EE7E-45EC-97AC-1563EDDA50E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93" name="Freeform 5766">
                  <a:extLst>
                    <a:ext uri="{FF2B5EF4-FFF2-40B4-BE49-F238E27FC236}">
                      <a16:creationId xmlns:a16="http://schemas.microsoft.com/office/drawing/2014/main" id="{77D258EB-FBC9-4F49-86D7-A5033D7866A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94" name="Oval 5767">
                  <a:extLst>
                    <a:ext uri="{FF2B5EF4-FFF2-40B4-BE49-F238E27FC236}">
                      <a16:creationId xmlns:a16="http://schemas.microsoft.com/office/drawing/2014/main" id="{D19A7B56-32CD-4D6C-B3CC-E39A30D93A4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9" name="Group 5768">
                <a:extLst>
                  <a:ext uri="{FF2B5EF4-FFF2-40B4-BE49-F238E27FC236}">
                    <a16:creationId xmlns:a16="http://schemas.microsoft.com/office/drawing/2014/main" id="{D8291623-DC5A-47B3-A7C2-E61D5518987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183" name="Oval 5769">
                  <a:extLst>
                    <a:ext uri="{FF2B5EF4-FFF2-40B4-BE49-F238E27FC236}">
                      <a16:creationId xmlns:a16="http://schemas.microsoft.com/office/drawing/2014/main" id="{B91EE796-D986-4BD3-8DBE-706D881E1C8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84" name="Oval 5770">
                  <a:extLst>
                    <a:ext uri="{FF2B5EF4-FFF2-40B4-BE49-F238E27FC236}">
                      <a16:creationId xmlns:a16="http://schemas.microsoft.com/office/drawing/2014/main" id="{61620122-97F6-40CF-A113-495C6495B574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85" name="Freeform 5771">
                  <a:extLst>
                    <a:ext uri="{FF2B5EF4-FFF2-40B4-BE49-F238E27FC236}">
                      <a16:creationId xmlns:a16="http://schemas.microsoft.com/office/drawing/2014/main" id="{6D2CCBA8-A675-4D4A-8B80-B0DEFF24EBE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86" name="Freeform 5772">
                  <a:extLst>
                    <a:ext uri="{FF2B5EF4-FFF2-40B4-BE49-F238E27FC236}">
                      <a16:creationId xmlns:a16="http://schemas.microsoft.com/office/drawing/2014/main" id="{55B8FDE7-211D-427F-B63F-A025F062DA0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87" name="Freeform 5773">
                  <a:extLst>
                    <a:ext uri="{FF2B5EF4-FFF2-40B4-BE49-F238E27FC236}">
                      <a16:creationId xmlns:a16="http://schemas.microsoft.com/office/drawing/2014/main" id="{94E2E042-1F4B-49CB-B93D-74D02897582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88" name="Oval 5774">
                  <a:extLst>
                    <a:ext uri="{FF2B5EF4-FFF2-40B4-BE49-F238E27FC236}">
                      <a16:creationId xmlns:a16="http://schemas.microsoft.com/office/drawing/2014/main" id="{705A4D21-1C7E-4A98-8F09-0FB91E3C120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0" name="Group 5775">
                <a:extLst>
                  <a:ext uri="{FF2B5EF4-FFF2-40B4-BE49-F238E27FC236}">
                    <a16:creationId xmlns:a16="http://schemas.microsoft.com/office/drawing/2014/main" id="{A65226A2-CCEC-49B4-860F-3C2719E74D8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177" name="Oval 5776">
                  <a:extLst>
                    <a:ext uri="{FF2B5EF4-FFF2-40B4-BE49-F238E27FC236}">
                      <a16:creationId xmlns:a16="http://schemas.microsoft.com/office/drawing/2014/main" id="{74683093-DA7C-4034-B65E-DC40265EC27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78" name="Oval 5777">
                  <a:extLst>
                    <a:ext uri="{FF2B5EF4-FFF2-40B4-BE49-F238E27FC236}">
                      <a16:creationId xmlns:a16="http://schemas.microsoft.com/office/drawing/2014/main" id="{6135EA42-42D7-42C0-882C-E2FACAFEFB2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79" name="Freeform 5778">
                  <a:extLst>
                    <a:ext uri="{FF2B5EF4-FFF2-40B4-BE49-F238E27FC236}">
                      <a16:creationId xmlns:a16="http://schemas.microsoft.com/office/drawing/2014/main" id="{6317F54C-FC61-4088-862E-D570201AD52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80" name="Freeform 5779">
                  <a:extLst>
                    <a:ext uri="{FF2B5EF4-FFF2-40B4-BE49-F238E27FC236}">
                      <a16:creationId xmlns:a16="http://schemas.microsoft.com/office/drawing/2014/main" id="{95371DE4-0478-4218-AE1A-53B1A38162D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81" name="Freeform 5780">
                  <a:extLst>
                    <a:ext uri="{FF2B5EF4-FFF2-40B4-BE49-F238E27FC236}">
                      <a16:creationId xmlns:a16="http://schemas.microsoft.com/office/drawing/2014/main" id="{237E7F2C-B88E-4DE0-A4DE-F3AD5340441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82" name="Oval 5781">
                  <a:extLst>
                    <a:ext uri="{FF2B5EF4-FFF2-40B4-BE49-F238E27FC236}">
                      <a16:creationId xmlns:a16="http://schemas.microsoft.com/office/drawing/2014/main" id="{AA0F99A7-5C5D-4E8F-BD71-F3E37A63155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1" name="Group 5782">
                <a:extLst>
                  <a:ext uri="{FF2B5EF4-FFF2-40B4-BE49-F238E27FC236}">
                    <a16:creationId xmlns:a16="http://schemas.microsoft.com/office/drawing/2014/main" id="{707AA270-8CF7-4028-A22C-0F9102E238C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171" name="Oval 5783">
                  <a:extLst>
                    <a:ext uri="{FF2B5EF4-FFF2-40B4-BE49-F238E27FC236}">
                      <a16:creationId xmlns:a16="http://schemas.microsoft.com/office/drawing/2014/main" id="{AA1A8816-B86C-460C-BE6F-6A5BF77C756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72" name="Oval 5784">
                  <a:extLst>
                    <a:ext uri="{FF2B5EF4-FFF2-40B4-BE49-F238E27FC236}">
                      <a16:creationId xmlns:a16="http://schemas.microsoft.com/office/drawing/2014/main" id="{FFE2102E-9168-4BB4-A044-CE3CAA0A179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73" name="Freeform 5785">
                  <a:extLst>
                    <a:ext uri="{FF2B5EF4-FFF2-40B4-BE49-F238E27FC236}">
                      <a16:creationId xmlns:a16="http://schemas.microsoft.com/office/drawing/2014/main" id="{FE25C195-DC41-49F1-9D0B-2FC6CC94771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74" name="Freeform 5786">
                  <a:extLst>
                    <a:ext uri="{FF2B5EF4-FFF2-40B4-BE49-F238E27FC236}">
                      <a16:creationId xmlns:a16="http://schemas.microsoft.com/office/drawing/2014/main" id="{0DDD10A4-C009-43C4-B925-A2D5FF5E781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75" name="Freeform 5787">
                  <a:extLst>
                    <a:ext uri="{FF2B5EF4-FFF2-40B4-BE49-F238E27FC236}">
                      <a16:creationId xmlns:a16="http://schemas.microsoft.com/office/drawing/2014/main" id="{9CAB62DF-40C7-4303-B089-7E80D8792C7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76" name="Oval 5788">
                  <a:extLst>
                    <a:ext uri="{FF2B5EF4-FFF2-40B4-BE49-F238E27FC236}">
                      <a16:creationId xmlns:a16="http://schemas.microsoft.com/office/drawing/2014/main" id="{C88631D5-DC1E-4564-968D-6807ED0B561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2" name="Group 5789">
                <a:extLst>
                  <a:ext uri="{FF2B5EF4-FFF2-40B4-BE49-F238E27FC236}">
                    <a16:creationId xmlns:a16="http://schemas.microsoft.com/office/drawing/2014/main" id="{4D2967A1-4F48-4CC7-A2E2-29733260D20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165" name="Oval 5790">
                  <a:extLst>
                    <a:ext uri="{FF2B5EF4-FFF2-40B4-BE49-F238E27FC236}">
                      <a16:creationId xmlns:a16="http://schemas.microsoft.com/office/drawing/2014/main" id="{CA385BFD-E7FC-4B7C-8442-7257CF56C81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66" name="Oval 5791">
                  <a:extLst>
                    <a:ext uri="{FF2B5EF4-FFF2-40B4-BE49-F238E27FC236}">
                      <a16:creationId xmlns:a16="http://schemas.microsoft.com/office/drawing/2014/main" id="{9CAFD41F-E311-4CD8-866D-9EC6A0CF347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67" name="Freeform 5792">
                  <a:extLst>
                    <a:ext uri="{FF2B5EF4-FFF2-40B4-BE49-F238E27FC236}">
                      <a16:creationId xmlns:a16="http://schemas.microsoft.com/office/drawing/2014/main" id="{EB5C758E-211D-4B23-97C5-4A8C2B43B81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68" name="Freeform 5793">
                  <a:extLst>
                    <a:ext uri="{FF2B5EF4-FFF2-40B4-BE49-F238E27FC236}">
                      <a16:creationId xmlns:a16="http://schemas.microsoft.com/office/drawing/2014/main" id="{AA2E1BBC-9FFD-4B63-A3F3-11FB2B84D8B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69" name="Freeform 5794">
                  <a:extLst>
                    <a:ext uri="{FF2B5EF4-FFF2-40B4-BE49-F238E27FC236}">
                      <a16:creationId xmlns:a16="http://schemas.microsoft.com/office/drawing/2014/main" id="{0C468490-685A-4826-B675-1D1692B9B3E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70" name="Oval 5795">
                  <a:extLst>
                    <a:ext uri="{FF2B5EF4-FFF2-40B4-BE49-F238E27FC236}">
                      <a16:creationId xmlns:a16="http://schemas.microsoft.com/office/drawing/2014/main" id="{2DE08C43-5BD1-4E23-84E5-50D3DBE74DA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3" name="Group 5796">
                <a:extLst>
                  <a:ext uri="{FF2B5EF4-FFF2-40B4-BE49-F238E27FC236}">
                    <a16:creationId xmlns:a16="http://schemas.microsoft.com/office/drawing/2014/main" id="{0DA55157-93C9-4A7F-A60D-AEBE0B02026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159" name="Oval 5797">
                  <a:extLst>
                    <a:ext uri="{FF2B5EF4-FFF2-40B4-BE49-F238E27FC236}">
                      <a16:creationId xmlns:a16="http://schemas.microsoft.com/office/drawing/2014/main" id="{CCA3EBB6-E702-48A4-91F0-55951FD3821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60" name="Oval 5798">
                  <a:extLst>
                    <a:ext uri="{FF2B5EF4-FFF2-40B4-BE49-F238E27FC236}">
                      <a16:creationId xmlns:a16="http://schemas.microsoft.com/office/drawing/2014/main" id="{32BF5462-5357-4D6A-BF73-304A932E228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61" name="Freeform 5799">
                  <a:extLst>
                    <a:ext uri="{FF2B5EF4-FFF2-40B4-BE49-F238E27FC236}">
                      <a16:creationId xmlns:a16="http://schemas.microsoft.com/office/drawing/2014/main" id="{D3F8ADF6-0880-4D9D-BC91-4F022D3C044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62" name="Freeform 5800">
                  <a:extLst>
                    <a:ext uri="{FF2B5EF4-FFF2-40B4-BE49-F238E27FC236}">
                      <a16:creationId xmlns:a16="http://schemas.microsoft.com/office/drawing/2014/main" id="{99434BC1-8B0F-4784-8D74-845EC3674DC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63" name="Freeform 5801">
                  <a:extLst>
                    <a:ext uri="{FF2B5EF4-FFF2-40B4-BE49-F238E27FC236}">
                      <a16:creationId xmlns:a16="http://schemas.microsoft.com/office/drawing/2014/main" id="{A626E0A7-49EB-4D21-A023-B9FA3FFEB7B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64" name="Oval 5802">
                  <a:extLst>
                    <a:ext uri="{FF2B5EF4-FFF2-40B4-BE49-F238E27FC236}">
                      <a16:creationId xmlns:a16="http://schemas.microsoft.com/office/drawing/2014/main" id="{22E06BE4-78A3-401F-998F-F37FD67AE54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4" name="Group 5803">
                <a:extLst>
                  <a:ext uri="{FF2B5EF4-FFF2-40B4-BE49-F238E27FC236}">
                    <a16:creationId xmlns:a16="http://schemas.microsoft.com/office/drawing/2014/main" id="{EA2491D2-1197-4BA5-9ADC-6E17630D769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153" name="Oval 5804">
                  <a:extLst>
                    <a:ext uri="{FF2B5EF4-FFF2-40B4-BE49-F238E27FC236}">
                      <a16:creationId xmlns:a16="http://schemas.microsoft.com/office/drawing/2014/main" id="{EBF12D1D-35FE-4D66-8026-F76BE55772A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54" name="Oval 5805">
                  <a:extLst>
                    <a:ext uri="{FF2B5EF4-FFF2-40B4-BE49-F238E27FC236}">
                      <a16:creationId xmlns:a16="http://schemas.microsoft.com/office/drawing/2014/main" id="{6A147872-381B-494B-AFB8-6083AA12EDC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55" name="Freeform 5806">
                  <a:extLst>
                    <a:ext uri="{FF2B5EF4-FFF2-40B4-BE49-F238E27FC236}">
                      <a16:creationId xmlns:a16="http://schemas.microsoft.com/office/drawing/2014/main" id="{1705C707-A304-477F-8910-90FF124C172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56" name="Freeform 5807">
                  <a:extLst>
                    <a:ext uri="{FF2B5EF4-FFF2-40B4-BE49-F238E27FC236}">
                      <a16:creationId xmlns:a16="http://schemas.microsoft.com/office/drawing/2014/main" id="{36E5CEA6-8AD3-4C6E-B58C-FE8A71F5665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57" name="Freeform 5808">
                  <a:extLst>
                    <a:ext uri="{FF2B5EF4-FFF2-40B4-BE49-F238E27FC236}">
                      <a16:creationId xmlns:a16="http://schemas.microsoft.com/office/drawing/2014/main" id="{7E59859F-BE81-4C50-8215-5FE86337276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58" name="Oval 5809">
                  <a:extLst>
                    <a:ext uri="{FF2B5EF4-FFF2-40B4-BE49-F238E27FC236}">
                      <a16:creationId xmlns:a16="http://schemas.microsoft.com/office/drawing/2014/main" id="{84EC0F0F-841D-4836-8E3C-8CE71AAD858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5" name="Group 5810">
                <a:extLst>
                  <a:ext uri="{FF2B5EF4-FFF2-40B4-BE49-F238E27FC236}">
                    <a16:creationId xmlns:a16="http://schemas.microsoft.com/office/drawing/2014/main" id="{4D2E2502-CA0B-4834-B78A-4F345D86BCD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147" name="Oval 5811">
                  <a:extLst>
                    <a:ext uri="{FF2B5EF4-FFF2-40B4-BE49-F238E27FC236}">
                      <a16:creationId xmlns:a16="http://schemas.microsoft.com/office/drawing/2014/main" id="{F453299A-DDA1-4B0E-AB12-71BF8E5FBE4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48" name="Oval 5812">
                  <a:extLst>
                    <a:ext uri="{FF2B5EF4-FFF2-40B4-BE49-F238E27FC236}">
                      <a16:creationId xmlns:a16="http://schemas.microsoft.com/office/drawing/2014/main" id="{C66DCE01-EC79-4B58-959F-6024D6A6F39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49" name="Freeform 5813">
                  <a:extLst>
                    <a:ext uri="{FF2B5EF4-FFF2-40B4-BE49-F238E27FC236}">
                      <a16:creationId xmlns:a16="http://schemas.microsoft.com/office/drawing/2014/main" id="{81CE24F3-823A-48A0-81E5-44AEA263B4C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50" name="Freeform 5814">
                  <a:extLst>
                    <a:ext uri="{FF2B5EF4-FFF2-40B4-BE49-F238E27FC236}">
                      <a16:creationId xmlns:a16="http://schemas.microsoft.com/office/drawing/2014/main" id="{214940A6-F8A7-49F9-95D7-D2B1FEEEC7B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51" name="Freeform 5815">
                  <a:extLst>
                    <a:ext uri="{FF2B5EF4-FFF2-40B4-BE49-F238E27FC236}">
                      <a16:creationId xmlns:a16="http://schemas.microsoft.com/office/drawing/2014/main" id="{8F0371D8-AABA-4D55-8181-AD14C9B8D13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52" name="Oval 5816">
                  <a:extLst>
                    <a:ext uri="{FF2B5EF4-FFF2-40B4-BE49-F238E27FC236}">
                      <a16:creationId xmlns:a16="http://schemas.microsoft.com/office/drawing/2014/main" id="{88AE71E3-9784-4FE7-8E7E-8039F147F3F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6" name="Group 5817">
                <a:extLst>
                  <a:ext uri="{FF2B5EF4-FFF2-40B4-BE49-F238E27FC236}">
                    <a16:creationId xmlns:a16="http://schemas.microsoft.com/office/drawing/2014/main" id="{3F0EB41B-3E59-463E-B910-BA5B3CB3EF4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141" name="Oval 5818">
                  <a:extLst>
                    <a:ext uri="{FF2B5EF4-FFF2-40B4-BE49-F238E27FC236}">
                      <a16:creationId xmlns:a16="http://schemas.microsoft.com/office/drawing/2014/main" id="{4013CFD6-DAAE-45B2-80F1-E8340EBA029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42" name="Oval 5819">
                  <a:extLst>
                    <a:ext uri="{FF2B5EF4-FFF2-40B4-BE49-F238E27FC236}">
                      <a16:creationId xmlns:a16="http://schemas.microsoft.com/office/drawing/2014/main" id="{A648D19A-43E4-4393-9142-1875E7260DC6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43" name="Freeform 5820">
                  <a:extLst>
                    <a:ext uri="{FF2B5EF4-FFF2-40B4-BE49-F238E27FC236}">
                      <a16:creationId xmlns:a16="http://schemas.microsoft.com/office/drawing/2014/main" id="{EFA5D3A4-4660-4C44-82BE-36584F416A5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44" name="Freeform 5821">
                  <a:extLst>
                    <a:ext uri="{FF2B5EF4-FFF2-40B4-BE49-F238E27FC236}">
                      <a16:creationId xmlns:a16="http://schemas.microsoft.com/office/drawing/2014/main" id="{843FB1A5-0222-4300-9538-E6A066FF570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45" name="Freeform 5822">
                  <a:extLst>
                    <a:ext uri="{FF2B5EF4-FFF2-40B4-BE49-F238E27FC236}">
                      <a16:creationId xmlns:a16="http://schemas.microsoft.com/office/drawing/2014/main" id="{0A21793C-7C83-4E24-B3F8-8FF5916B303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46" name="Oval 5823">
                  <a:extLst>
                    <a:ext uri="{FF2B5EF4-FFF2-40B4-BE49-F238E27FC236}">
                      <a16:creationId xmlns:a16="http://schemas.microsoft.com/office/drawing/2014/main" id="{ADC4D134-756A-45C6-8130-CBFC56BE4F9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7" name="Group 5824">
                <a:extLst>
                  <a:ext uri="{FF2B5EF4-FFF2-40B4-BE49-F238E27FC236}">
                    <a16:creationId xmlns:a16="http://schemas.microsoft.com/office/drawing/2014/main" id="{5F53FBE0-52C7-4650-A97C-9192FC0045D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135" name="Oval 5825">
                  <a:extLst>
                    <a:ext uri="{FF2B5EF4-FFF2-40B4-BE49-F238E27FC236}">
                      <a16:creationId xmlns:a16="http://schemas.microsoft.com/office/drawing/2014/main" id="{6530B4B9-B420-4C72-BDF8-50A3E2D4181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36" name="Oval 5826">
                  <a:extLst>
                    <a:ext uri="{FF2B5EF4-FFF2-40B4-BE49-F238E27FC236}">
                      <a16:creationId xmlns:a16="http://schemas.microsoft.com/office/drawing/2014/main" id="{9A1071D4-BA64-4642-92A2-6A9057E8E36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37" name="Freeform 5827">
                  <a:extLst>
                    <a:ext uri="{FF2B5EF4-FFF2-40B4-BE49-F238E27FC236}">
                      <a16:creationId xmlns:a16="http://schemas.microsoft.com/office/drawing/2014/main" id="{C7EB0101-47F2-475F-98DF-1F68ADA9951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38" name="Freeform 5828">
                  <a:extLst>
                    <a:ext uri="{FF2B5EF4-FFF2-40B4-BE49-F238E27FC236}">
                      <a16:creationId xmlns:a16="http://schemas.microsoft.com/office/drawing/2014/main" id="{35825A4A-5A59-4E8D-A7AD-DA6EF3CE360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39" name="Freeform 5829">
                  <a:extLst>
                    <a:ext uri="{FF2B5EF4-FFF2-40B4-BE49-F238E27FC236}">
                      <a16:creationId xmlns:a16="http://schemas.microsoft.com/office/drawing/2014/main" id="{4F38EE39-37FC-45D1-9DFF-79259101BE0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40" name="Oval 5830">
                  <a:extLst>
                    <a:ext uri="{FF2B5EF4-FFF2-40B4-BE49-F238E27FC236}">
                      <a16:creationId xmlns:a16="http://schemas.microsoft.com/office/drawing/2014/main" id="{9017CD7A-11B7-4C6A-BED0-2C1F7A8BAA2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8" name="Group 5831">
                <a:extLst>
                  <a:ext uri="{FF2B5EF4-FFF2-40B4-BE49-F238E27FC236}">
                    <a16:creationId xmlns:a16="http://schemas.microsoft.com/office/drawing/2014/main" id="{3FB9A5F3-D711-438F-BD1D-65B09F5BA28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129" name="Oval 5832">
                  <a:extLst>
                    <a:ext uri="{FF2B5EF4-FFF2-40B4-BE49-F238E27FC236}">
                      <a16:creationId xmlns:a16="http://schemas.microsoft.com/office/drawing/2014/main" id="{19CFDD00-64A5-4EBB-B34C-341B5054EE0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30" name="Oval 5833">
                  <a:extLst>
                    <a:ext uri="{FF2B5EF4-FFF2-40B4-BE49-F238E27FC236}">
                      <a16:creationId xmlns:a16="http://schemas.microsoft.com/office/drawing/2014/main" id="{5D8A948F-4DCE-4C9A-9742-941323C7650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31" name="Freeform 5834">
                  <a:extLst>
                    <a:ext uri="{FF2B5EF4-FFF2-40B4-BE49-F238E27FC236}">
                      <a16:creationId xmlns:a16="http://schemas.microsoft.com/office/drawing/2014/main" id="{6688B520-FD41-4557-B008-39698AB7741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32" name="Freeform 5835">
                  <a:extLst>
                    <a:ext uri="{FF2B5EF4-FFF2-40B4-BE49-F238E27FC236}">
                      <a16:creationId xmlns:a16="http://schemas.microsoft.com/office/drawing/2014/main" id="{C6F319B4-9FD8-4EBF-8A34-09479572030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33" name="Freeform 5836">
                  <a:extLst>
                    <a:ext uri="{FF2B5EF4-FFF2-40B4-BE49-F238E27FC236}">
                      <a16:creationId xmlns:a16="http://schemas.microsoft.com/office/drawing/2014/main" id="{8C588728-A896-42A7-804A-FCB2CE2F03F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34" name="Oval 5837">
                  <a:extLst>
                    <a:ext uri="{FF2B5EF4-FFF2-40B4-BE49-F238E27FC236}">
                      <a16:creationId xmlns:a16="http://schemas.microsoft.com/office/drawing/2014/main" id="{B91D0201-8101-4D9F-B56A-E71257AE0A4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9" name="Group 5838">
                <a:extLst>
                  <a:ext uri="{FF2B5EF4-FFF2-40B4-BE49-F238E27FC236}">
                    <a16:creationId xmlns:a16="http://schemas.microsoft.com/office/drawing/2014/main" id="{2E20E6D7-2AD3-43CE-861E-B0C4E7B1486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123" name="Oval 5839">
                  <a:extLst>
                    <a:ext uri="{FF2B5EF4-FFF2-40B4-BE49-F238E27FC236}">
                      <a16:creationId xmlns:a16="http://schemas.microsoft.com/office/drawing/2014/main" id="{B7401820-C25A-4380-A4E0-102D55E37525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24" name="Oval 5840">
                  <a:extLst>
                    <a:ext uri="{FF2B5EF4-FFF2-40B4-BE49-F238E27FC236}">
                      <a16:creationId xmlns:a16="http://schemas.microsoft.com/office/drawing/2014/main" id="{9BF77888-CFBF-41A6-9359-7E04A9CC8E4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25" name="Freeform 5841">
                  <a:extLst>
                    <a:ext uri="{FF2B5EF4-FFF2-40B4-BE49-F238E27FC236}">
                      <a16:creationId xmlns:a16="http://schemas.microsoft.com/office/drawing/2014/main" id="{E2F8329B-BF9F-4B3A-BA46-7703C1AEA18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26" name="Freeform 5842">
                  <a:extLst>
                    <a:ext uri="{FF2B5EF4-FFF2-40B4-BE49-F238E27FC236}">
                      <a16:creationId xmlns:a16="http://schemas.microsoft.com/office/drawing/2014/main" id="{3777AE21-4E70-436E-BE7F-D3B476F1C67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27" name="Freeform 5843">
                  <a:extLst>
                    <a:ext uri="{FF2B5EF4-FFF2-40B4-BE49-F238E27FC236}">
                      <a16:creationId xmlns:a16="http://schemas.microsoft.com/office/drawing/2014/main" id="{0D645D79-CE6F-4FEE-A055-4DB4BDEA469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28" name="Oval 5844">
                  <a:extLst>
                    <a:ext uri="{FF2B5EF4-FFF2-40B4-BE49-F238E27FC236}">
                      <a16:creationId xmlns:a16="http://schemas.microsoft.com/office/drawing/2014/main" id="{53775252-9717-4036-9007-613862B08C7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0" name="Group 5845">
                <a:extLst>
                  <a:ext uri="{FF2B5EF4-FFF2-40B4-BE49-F238E27FC236}">
                    <a16:creationId xmlns:a16="http://schemas.microsoft.com/office/drawing/2014/main" id="{103F5A25-5386-4675-9824-1D1DB334C00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117" name="Oval 5846">
                  <a:extLst>
                    <a:ext uri="{FF2B5EF4-FFF2-40B4-BE49-F238E27FC236}">
                      <a16:creationId xmlns:a16="http://schemas.microsoft.com/office/drawing/2014/main" id="{3DD70739-DD47-490F-B92F-05B7767207E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18" name="Oval 5847">
                  <a:extLst>
                    <a:ext uri="{FF2B5EF4-FFF2-40B4-BE49-F238E27FC236}">
                      <a16:creationId xmlns:a16="http://schemas.microsoft.com/office/drawing/2014/main" id="{A7FE0D48-00C1-4CE6-A60B-B67AC21E9C1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19" name="Freeform 5848">
                  <a:extLst>
                    <a:ext uri="{FF2B5EF4-FFF2-40B4-BE49-F238E27FC236}">
                      <a16:creationId xmlns:a16="http://schemas.microsoft.com/office/drawing/2014/main" id="{FF2A75C8-9078-4711-9EE7-D9912278FA5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20" name="Freeform 5849">
                  <a:extLst>
                    <a:ext uri="{FF2B5EF4-FFF2-40B4-BE49-F238E27FC236}">
                      <a16:creationId xmlns:a16="http://schemas.microsoft.com/office/drawing/2014/main" id="{08FD301F-3BA6-496B-B9F1-8860EDECFF9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21" name="Freeform 5850">
                  <a:extLst>
                    <a:ext uri="{FF2B5EF4-FFF2-40B4-BE49-F238E27FC236}">
                      <a16:creationId xmlns:a16="http://schemas.microsoft.com/office/drawing/2014/main" id="{E475CAEB-F251-497D-A827-B283F9B851E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22" name="Oval 5851">
                  <a:extLst>
                    <a:ext uri="{FF2B5EF4-FFF2-40B4-BE49-F238E27FC236}">
                      <a16:creationId xmlns:a16="http://schemas.microsoft.com/office/drawing/2014/main" id="{F5571091-833C-4138-A603-FF2D3983D20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1" name="Group 5852">
                <a:extLst>
                  <a:ext uri="{FF2B5EF4-FFF2-40B4-BE49-F238E27FC236}">
                    <a16:creationId xmlns:a16="http://schemas.microsoft.com/office/drawing/2014/main" id="{FE628D60-1D2B-4D23-AA97-6676E3D37DD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111" name="Oval 5853">
                  <a:extLst>
                    <a:ext uri="{FF2B5EF4-FFF2-40B4-BE49-F238E27FC236}">
                      <a16:creationId xmlns:a16="http://schemas.microsoft.com/office/drawing/2014/main" id="{F3E56483-07A4-43B6-A1DD-798EDD3A887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12" name="Oval 5854">
                  <a:extLst>
                    <a:ext uri="{FF2B5EF4-FFF2-40B4-BE49-F238E27FC236}">
                      <a16:creationId xmlns:a16="http://schemas.microsoft.com/office/drawing/2014/main" id="{0EB650A0-1269-4163-A5B0-9328112978C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13" name="Freeform 5855">
                  <a:extLst>
                    <a:ext uri="{FF2B5EF4-FFF2-40B4-BE49-F238E27FC236}">
                      <a16:creationId xmlns:a16="http://schemas.microsoft.com/office/drawing/2014/main" id="{6F9CB7E5-7077-404D-A297-B4ADB7251E4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14" name="Freeform 5856">
                  <a:extLst>
                    <a:ext uri="{FF2B5EF4-FFF2-40B4-BE49-F238E27FC236}">
                      <a16:creationId xmlns:a16="http://schemas.microsoft.com/office/drawing/2014/main" id="{FABA1726-75EC-405C-AEED-320F8C0036F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15" name="Freeform 5857">
                  <a:extLst>
                    <a:ext uri="{FF2B5EF4-FFF2-40B4-BE49-F238E27FC236}">
                      <a16:creationId xmlns:a16="http://schemas.microsoft.com/office/drawing/2014/main" id="{ECEC761D-E1D5-47FE-9EB8-B0025602491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16" name="Oval 5858">
                  <a:extLst>
                    <a:ext uri="{FF2B5EF4-FFF2-40B4-BE49-F238E27FC236}">
                      <a16:creationId xmlns:a16="http://schemas.microsoft.com/office/drawing/2014/main" id="{6C852AA4-BE9D-4848-AA15-2EC18FE1715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2" name="Group 5859">
                <a:extLst>
                  <a:ext uri="{FF2B5EF4-FFF2-40B4-BE49-F238E27FC236}">
                    <a16:creationId xmlns:a16="http://schemas.microsoft.com/office/drawing/2014/main" id="{84D30E69-F526-4AC3-BE21-CD7E52FB789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105" name="Oval 5860">
                  <a:extLst>
                    <a:ext uri="{FF2B5EF4-FFF2-40B4-BE49-F238E27FC236}">
                      <a16:creationId xmlns:a16="http://schemas.microsoft.com/office/drawing/2014/main" id="{47B07E52-E63A-45D3-918E-30AF353FBB2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06" name="Oval 5861">
                  <a:extLst>
                    <a:ext uri="{FF2B5EF4-FFF2-40B4-BE49-F238E27FC236}">
                      <a16:creationId xmlns:a16="http://schemas.microsoft.com/office/drawing/2014/main" id="{73DA8FB5-556F-41A2-B98E-0836FBFA219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07" name="Freeform 5862">
                  <a:extLst>
                    <a:ext uri="{FF2B5EF4-FFF2-40B4-BE49-F238E27FC236}">
                      <a16:creationId xmlns:a16="http://schemas.microsoft.com/office/drawing/2014/main" id="{225B80B2-314B-4939-ABE7-E3CF46C6B58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08" name="Freeform 5863">
                  <a:extLst>
                    <a:ext uri="{FF2B5EF4-FFF2-40B4-BE49-F238E27FC236}">
                      <a16:creationId xmlns:a16="http://schemas.microsoft.com/office/drawing/2014/main" id="{38938C40-A242-4E27-9F2A-49BE2D7C81B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09" name="Freeform 5864">
                  <a:extLst>
                    <a:ext uri="{FF2B5EF4-FFF2-40B4-BE49-F238E27FC236}">
                      <a16:creationId xmlns:a16="http://schemas.microsoft.com/office/drawing/2014/main" id="{13D6C8DB-6466-4DF5-92B7-56BE8321B63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10" name="Oval 5865">
                  <a:extLst>
                    <a:ext uri="{FF2B5EF4-FFF2-40B4-BE49-F238E27FC236}">
                      <a16:creationId xmlns:a16="http://schemas.microsoft.com/office/drawing/2014/main" id="{ECDC60EE-8A6F-45F5-A339-69E57F6A048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3" name="Group 5866">
                <a:extLst>
                  <a:ext uri="{FF2B5EF4-FFF2-40B4-BE49-F238E27FC236}">
                    <a16:creationId xmlns:a16="http://schemas.microsoft.com/office/drawing/2014/main" id="{587F9A64-B49E-4FD5-9E4F-79BA919A0A5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99" name="Oval 5867">
                  <a:extLst>
                    <a:ext uri="{FF2B5EF4-FFF2-40B4-BE49-F238E27FC236}">
                      <a16:creationId xmlns:a16="http://schemas.microsoft.com/office/drawing/2014/main" id="{A072DEB4-9B66-4AFE-82D0-FEAFBC72E7C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00" name="Oval 5868">
                  <a:extLst>
                    <a:ext uri="{FF2B5EF4-FFF2-40B4-BE49-F238E27FC236}">
                      <a16:creationId xmlns:a16="http://schemas.microsoft.com/office/drawing/2014/main" id="{1A4CEEA5-7CE1-459C-B2B9-A9CA05CC04B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01" name="Freeform 5869">
                  <a:extLst>
                    <a:ext uri="{FF2B5EF4-FFF2-40B4-BE49-F238E27FC236}">
                      <a16:creationId xmlns:a16="http://schemas.microsoft.com/office/drawing/2014/main" id="{27981107-E9EB-465F-96D8-D217D0CCDB8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02" name="Freeform 5870">
                  <a:extLst>
                    <a:ext uri="{FF2B5EF4-FFF2-40B4-BE49-F238E27FC236}">
                      <a16:creationId xmlns:a16="http://schemas.microsoft.com/office/drawing/2014/main" id="{BD4C3F07-D3CB-4BE0-9893-93AEF020C8A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03" name="Freeform 5871">
                  <a:extLst>
                    <a:ext uri="{FF2B5EF4-FFF2-40B4-BE49-F238E27FC236}">
                      <a16:creationId xmlns:a16="http://schemas.microsoft.com/office/drawing/2014/main" id="{B4874482-C4B9-499A-9768-5CDC21CC64C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104" name="Oval 5872">
                  <a:extLst>
                    <a:ext uri="{FF2B5EF4-FFF2-40B4-BE49-F238E27FC236}">
                      <a16:creationId xmlns:a16="http://schemas.microsoft.com/office/drawing/2014/main" id="{A4FAA028-C0A1-4052-965C-8D5DDC2E0E8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4" name="Group 5873">
                <a:extLst>
                  <a:ext uri="{FF2B5EF4-FFF2-40B4-BE49-F238E27FC236}">
                    <a16:creationId xmlns:a16="http://schemas.microsoft.com/office/drawing/2014/main" id="{C3C337CB-028D-4ACC-A1EA-69E724006E9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93" name="Oval 5874">
                  <a:extLst>
                    <a:ext uri="{FF2B5EF4-FFF2-40B4-BE49-F238E27FC236}">
                      <a16:creationId xmlns:a16="http://schemas.microsoft.com/office/drawing/2014/main" id="{E330E586-FC9F-46CC-A984-F1C7D957D6E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4" name="Oval 5875">
                  <a:extLst>
                    <a:ext uri="{FF2B5EF4-FFF2-40B4-BE49-F238E27FC236}">
                      <a16:creationId xmlns:a16="http://schemas.microsoft.com/office/drawing/2014/main" id="{C0322533-57D7-4562-B4E8-E889C9E70D7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5" name="Freeform 5876">
                  <a:extLst>
                    <a:ext uri="{FF2B5EF4-FFF2-40B4-BE49-F238E27FC236}">
                      <a16:creationId xmlns:a16="http://schemas.microsoft.com/office/drawing/2014/main" id="{130E6522-9539-489E-AF18-5FB61ADFCFA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6" name="Freeform 5877">
                  <a:extLst>
                    <a:ext uri="{FF2B5EF4-FFF2-40B4-BE49-F238E27FC236}">
                      <a16:creationId xmlns:a16="http://schemas.microsoft.com/office/drawing/2014/main" id="{85C36D17-7FC7-472D-86F4-4F15066263C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7" name="Freeform 5878">
                  <a:extLst>
                    <a:ext uri="{FF2B5EF4-FFF2-40B4-BE49-F238E27FC236}">
                      <a16:creationId xmlns:a16="http://schemas.microsoft.com/office/drawing/2014/main" id="{C4271FE7-9206-40AC-8A89-9B1F7E8F8E2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8" name="Oval 5879">
                  <a:extLst>
                    <a:ext uri="{FF2B5EF4-FFF2-40B4-BE49-F238E27FC236}">
                      <a16:creationId xmlns:a16="http://schemas.microsoft.com/office/drawing/2014/main" id="{B21D8E8D-8249-4D3E-BEAD-1C3EE5DE5030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5" name="Group 5880">
                <a:extLst>
                  <a:ext uri="{FF2B5EF4-FFF2-40B4-BE49-F238E27FC236}">
                    <a16:creationId xmlns:a16="http://schemas.microsoft.com/office/drawing/2014/main" id="{D75EC2A7-8034-4546-A211-E1DACF762DF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87" name="Oval 5881">
                  <a:extLst>
                    <a:ext uri="{FF2B5EF4-FFF2-40B4-BE49-F238E27FC236}">
                      <a16:creationId xmlns:a16="http://schemas.microsoft.com/office/drawing/2014/main" id="{8E7E1C3B-1CE9-4E65-B9EC-6E8D762CCF3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88" name="Oval 5882">
                  <a:extLst>
                    <a:ext uri="{FF2B5EF4-FFF2-40B4-BE49-F238E27FC236}">
                      <a16:creationId xmlns:a16="http://schemas.microsoft.com/office/drawing/2014/main" id="{EA9C05C2-4246-42EE-9C32-F782522C17D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89" name="Freeform 5883">
                  <a:extLst>
                    <a:ext uri="{FF2B5EF4-FFF2-40B4-BE49-F238E27FC236}">
                      <a16:creationId xmlns:a16="http://schemas.microsoft.com/office/drawing/2014/main" id="{69591817-FB12-4BC5-9BAC-12A0E425856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0" name="Freeform 5884">
                  <a:extLst>
                    <a:ext uri="{FF2B5EF4-FFF2-40B4-BE49-F238E27FC236}">
                      <a16:creationId xmlns:a16="http://schemas.microsoft.com/office/drawing/2014/main" id="{0DA2F52F-995F-441C-9A9D-956DD6166EC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1" name="Freeform 5885">
                  <a:extLst>
                    <a:ext uri="{FF2B5EF4-FFF2-40B4-BE49-F238E27FC236}">
                      <a16:creationId xmlns:a16="http://schemas.microsoft.com/office/drawing/2014/main" id="{D8BF8D6C-4529-4F6F-B766-79AD7B2CC55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92" name="Oval 5886">
                  <a:extLst>
                    <a:ext uri="{FF2B5EF4-FFF2-40B4-BE49-F238E27FC236}">
                      <a16:creationId xmlns:a16="http://schemas.microsoft.com/office/drawing/2014/main" id="{F17F1974-6B0B-432B-9BDE-03FF6F4D225D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6" name="Group 5887">
                <a:extLst>
                  <a:ext uri="{FF2B5EF4-FFF2-40B4-BE49-F238E27FC236}">
                    <a16:creationId xmlns:a16="http://schemas.microsoft.com/office/drawing/2014/main" id="{5D426B09-6793-45A9-941D-6586AC209B0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81" name="Oval 5888">
                  <a:extLst>
                    <a:ext uri="{FF2B5EF4-FFF2-40B4-BE49-F238E27FC236}">
                      <a16:creationId xmlns:a16="http://schemas.microsoft.com/office/drawing/2014/main" id="{7CF51366-C7CB-4C38-B6EE-E0A6BB7B9DB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82" name="Oval 5889">
                  <a:extLst>
                    <a:ext uri="{FF2B5EF4-FFF2-40B4-BE49-F238E27FC236}">
                      <a16:creationId xmlns:a16="http://schemas.microsoft.com/office/drawing/2014/main" id="{EDEB3C74-43C2-4DF4-A0CC-80063E4ACB6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83" name="Freeform 5890">
                  <a:extLst>
                    <a:ext uri="{FF2B5EF4-FFF2-40B4-BE49-F238E27FC236}">
                      <a16:creationId xmlns:a16="http://schemas.microsoft.com/office/drawing/2014/main" id="{04D3DDB9-8EF1-4367-BA63-887D957EA12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84" name="Freeform 5891">
                  <a:extLst>
                    <a:ext uri="{FF2B5EF4-FFF2-40B4-BE49-F238E27FC236}">
                      <a16:creationId xmlns:a16="http://schemas.microsoft.com/office/drawing/2014/main" id="{BFB3E7DB-E03D-4C61-834B-967D88D3664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85" name="Freeform 5892">
                  <a:extLst>
                    <a:ext uri="{FF2B5EF4-FFF2-40B4-BE49-F238E27FC236}">
                      <a16:creationId xmlns:a16="http://schemas.microsoft.com/office/drawing/2014/main" id="{1AF3A3B1-533E-44AB-B5DC-BA35B9512A4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86" name="Oval 5893">
                  <a:extLst>
                    <a:ext uri="{FF2B5EF4-FFF2-40B4-BE49-F238E27FC236}">
                      <a16:creationId xmlns:a16="http://schemas.microsoft.com/office/drawing/2014/main" id="{9395720A-1C02-4257-BBC5-430A9EC1610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7" name="Group 5894">
                <a:extLst>
                  <a:ext uri="{FF2B5EF4-FFF2-40B4-BE49-F238E27FC236}">
                    <a16:creationId xmlns:a16="http://schemas.microsoft.com/office/drawing/2014/main" id="{6B00500F-12B1-4E63-BAE4-738EF2C173A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75" name="Oval 5895">
                  <a:extLst>
                    <a:ext uri="{FF2B5EF4-FFF2-40B4-BE49-F238E27FC236}">
                      <a16:creationId xmlns:a16="http://schemas.microsoft.com/office/drawing/2014/main" id="{27AE4602-F7D6-4CDB-9012-764381E1706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76" name="Oval 5896">
                  <a:extLst>
                    <a:ext uri="{FF2B5EF4-FFF2-40B4-BE49-F238E27FC236}">
                      <a16:creationId xmlns:a16="http://schemas.microsoft.com/office/drawing/2014/main" id="{BB1A2D8B-726F-476B-BD14-5DD2E1B78EC9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77" name="Freeform 5897">
                  <a:extLst>
                    <a:ext uri="{FF2B5EF4-FFF2-40B4-BE49-F238E27FC236}">
                      <a16:creationId xmlns:a16="http://schemas.microsoft.com/office/drawing/2014/main" id="{F18C8FB2-BA1E-4DBC-9CAC-50EFDC46F3A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78" name="Freeform 5898">
                  <a:extLst>
                    <a:ext uri="{FF2B5EF4-FFF2-40B4-BE49-F238E27FC236}">
                      <a16:creationId xmlns:a16="http://schemas.microsoft.com/office/drawing/2014/main" id="{25AA9F4B-F255-4938-A69C-7890601AFA2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79" name="Freeform 5899">
                  <a:extLst>
                    <a:ext uri="{FF2B5EF4-FFF2-40B4-BE49-F238E27FC236}">
                      <a16:creationId xmlns:a16="http://schemas.microsoft.com/office/drawing/2014/main" id="{5CF67446-8677-45B3-9452-43CE59BB0E3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80" name="Oval 5900">
                  <a:extLst>
                    <a:ext uri="{FF2B5EF4-FFF2-40B4-BE49-F238E27FC236}">
                      <a16:creationId xmlns:a16="http://schemas.microsoft.com/office/drawing/2014/main" id="{78B20E47-62B7-4092-B574-CDA3086D08E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8" name="Group 5901">
                <a:extLst>
                  <a:ext uri="{FF2B5EF4-FFF2-40B4-BE49-F238E27FC236}">
                    <a16:creationId xmlns:a16="http://schemas.microsoft.com/office/drawing/2014/main" id="{6EA04453-40EB-4C12-BC28-84DD0935338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69" name="Oval 5902">
                  <a:extLst>
                    <a:ext uri="{FF2B5EF4-FFF2-40B4-BE49-F238E27FC236}">
                      <a16:creationId xmlns:a16="http://schemas.microsoft.com/office/drawing/2014/main" id="{75F7073F-2D3A-4037-A7EB-B514A59B570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70" name="Oval 5903">
                  <a:extLst>
                    <a:ext uri="{FF2B5EF4-FFF2-40B4-BE49-F238E27FC236}">
                      <a16:creationId xmlns:a16="http://schemas.microsoft.com/office/drawing/2014/main" id="{1E8D4941-1280-4AD8-B130-F0884B42C3DA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71" name="Freeform 5904">
                  <a:extLst>
                    <a:ext uri="{FF2B5EF4-FFF2-40B4-BE49-F238E27FC236}">
                      <a16:creationId xmlns:a16="http://schemas.microsoft.com/office/drawing/2014/main" id="{5C5522FD-13EB-4850-885E-27F06996108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72" name="Freeform 5905">
                  <a:extLst>
                    <a:ext uri="{FF2B5EF4-FFF2-40B4-BE49-F238E27FC236}">
                      <a16:creationId xmlns:a16="http://schemas.microsoft.com/office/drawing/2014/main" id="{B06BA314-9C2D-486E-80C9-47728BDDCE8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73" name="Freeform 5906">
                  <a:extLst>
                    <a:ext uri="{FF2B5EF4-FFF2-40B4-BE49-F238E27FC236}">
                      <a16:creationId xmlns:a16="http://schemas.microsoft.com/office/drawing/2014/main" id="{ED9DB4A6-DEB1-4B21-BAD4-1DD20357D38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74" name="Oval 5907">
                  <a:extLst>
                    <a:ext uri="{FF2B5EF4-FFF2-40B4-BE49-F238E27FC236}">
                      <a16:creationId xmlns:a16="http://schemas.microsoft.com/office/drawing/2014/main" id="{211E65F3-301C-46C3-89A3-B5E3D60842F3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9" name="Group 5908">
                <a:extLst>
                  <a:ext uri="{FF2B5EF4-FFF2-40B4-BE49-F238E27FC236}">
                    <a16:creationId xmlns:a16="http://schemas.microsoft.com/office/drawing/2014/main" id="{FE833539-C67D-48CA-8BD9-6CE3BFEF13C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63" name="Oval 5909">
                  <a:extLst>
                    <a:ext uri="{FF2B5EF4-FFF2-40B4-BE49-F238E27FC236}">
                      <a16:creationId xmlns:a16="http://schemas.microsoft.com/office/drawing/2014/main" id="{EFDF92FD-D1F0-4CBB-87FA-C82531F448B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4" name="Oval 5910">
                  <a:extLst>
                    <a:ext uri="{FF2B5EF4-FFF2-40B4-BE49-F238E27FC236}">
                      <a16:creationId xmlns:a16="http://schemas.microsoft.com/office/drawing/2014/main" id="{E9965D1D-E4CD-4949-8627-B4DD8CE3B0D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5" name="Freeform 5911">
                  <a:extLst>
                    <a:ext uri="{FF2B5EF4-FFF2-40B4-BE49-F238E27FC236}">
                      <a16:creationId xmlns:a16="http://schemas.microsoft.com/office/drawing/2014/main" id="{70FDBA03-9A22-45B3-969D-8588BA19474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6" name="Freeform 5912">
                  <a:extLst>
                    <a:ext uri="{FF2B5EF4-FFF2-40B4-BE49-F238E27FC236}">
                      <a16:creationId xmlns:a16="http://schemas.microsoft.com/office/drawing/2014/main" id="{F3DCF316-A153-44AD-9068-B5B283D561D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7" name="Freeform 5913">
                  <a:extLst>
                    <a:ext uri="{FF2B5EF4-FFF2-40B4-BE49-F238E27FC236}">
                      <a16:creationId xmlns:a16="http://schemas.microsoft.com/office/drawing/2014/main" id="{184F0C98-BF24-4216-8D30-71D19446922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8" name="Oval 5914">
                  <a:extLst>
                    <a:ext uri="{FF2B5EF4-FFF2-40B4-BE49-F238E27FC236}">
                      <a16:creationId xmlns:a16="http://schemas.microsoft.com/office/drawing/2014/main" id="{21DED077-9FBB-46DE-A36F-4336D7D02DBC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0" name="Group 5915">
                <a:extLst>
                  <a:ext uri="{FF2B5EF4-FFF2-40B4-BE49-F238E27FC236}">
                    <a16:creationId xmlns:a16="http://schemas.microsoft.com/office/drawing/2014/main" id="{7A3523E0-5194-4F05-9A8B-C2EAB9C2B5D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57" name="Oval 5916">
                  <a:extLst>
                    <a:ext uri="{FF2B5EF4-FFF2-40B4-BE49-F238E27FC236}">
                      <a16:creationId xmlns:a16="http://schemas.microsoft.com/office/drawing/2014/main" id="{0DCA9A9D-DD8F-4AAD-BB13-498BC19CA70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8" name="Oval 5917">
                  <a:extLst>
                    <a:ext uri="{FF2B5EF4-FFF2-40B4-BE49-F238E27FC236}">
                      <a16:creationId xmlns:a16="http://schemas.microsoft.com/office/drawing/2014/main" id="{9C033D15-A460-4F5C-B3CD-25CA03EC399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9" name="Freeform 5918">
                  <a:extLst>
                    <a:ext uri="{FF2B5EF4-FFF2-40B4-BE49-F238E27FC236}">
                      <a16:creationId xmlns:a16="http://schemas.microsoft.com/office/drawing/2014/main" id="{158C7814-3963-4AE2-9B72-FC427E02969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0" name="Freeform 5919">
                  <a:extLst>
                    <a:ext uri="{FF2B5EF4-FFF2-40B4-BE49-F238E27FC236}">
                      <a16:creationId xmlns:a16="http://schemas.microsoft.com/office/drawing/2014/main" id="{29ED9230-CA84-46F9-B3C1-F7DDF259F1C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1" name="Freeform 5920">
                  <a:extLst>
                    <a:ext uri="{FF2B5EF4-FFF2-40B4-BE49-F238E27FC236}">
                      <a16:creationId xmlns:a16="http://schemas.microsoft.com/office/drawing/2014/main" id="{287E19F4-981E-42E3-B84A-B3D5A6A59F7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62" name="Oval 5921">
                  <a:extLst>
                    <a:ext uri="{FF2B5EF4-FFF2-40B4-BE49-F238E27FC236}">
                      <a16:creationId xmlns:a16="http://schemas.microsoft.com/office/drawing/2014/main" id="{6285CBBD-54E3-40B8-AED4-E6C94D839FA7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1" name="Group 5922">
                <a:extLst>
                  <a:ext uri="{FF2B5EF4-FFF2-40B4-BE49-F238E27FC236}">
                    <a16:creationId xmlns:a16="http://schemas.microsoft.com/office/drawing/2014/main" id="{060A44CA-A1F9-447A-A331-523F21607AE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51" name="Oval 5923">
                  <a:extLst>
                    <a:ext uri="{FF2B5EF4-FFF2-40B4-BE49-F238E27FC236}">
                      <a16:creationId xmlns:a16="http://schemas.microsoft.com/office/drawing/2014/main" id="{8C7D055D-B643-490E-B6FA-90CD1102B34E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2" name="Oval 5924">
                  <a:extLst>
                    <a:ext uri="{FF2B5EF4-FFF2-40B4-BE49-F238E27FC236}">
                      <a16:creationId xmlns:a16="http://schemas.microsoft.com/office/drawing/2014/main" id="{A45A68BC-2A85-4137-B817-AA6AAE6CA25F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3" name="Freeform 5925">
                  <a:extLst>
                    <a:ext uri="{FF2B5EF4-FFF2-40B4-BE49-F238E27FC236}">
                      <a16:creationId xmlns:a16="http://schemas.microsoft.com/office/drawing/2014/main" id="{410ACE00-08B9-4A9D-B333-45EA2A8D86E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" name="Freeform 5926">
                  <a:extLst>
                    <a:ext uri="{FF2B5EF4-FFF2-40B4-BE49-F238E27FC236}">
                      <a16:creationId xmlns:a16="http://schemas.microsoft.com/office/drawing/2014/main" id="{A444268A-BB9E-40E3-92F2-2FA521D0142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" name="Freeform 5927">
                  <a:extLst>
                    <a:ext uri="{FF2B5EF4-FFF2-40B4-BE49-F238E27FC236}">
                      <a16:creationId xmlns:a16="http://schemas.microsoft.com/office/drawing/2014/main" id="{21B4CF43-707F-4578-8227-03519D80FCE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6" name="Oval 5928">
                  <a:extLst>
                    <a:ext uri="{FF2B5EF4-FFF2-40B4-BE49-F238E27FC236}">
                      <a16:creationId xmlns:a16="http://schemas.microsoft.com/office/drawing/2014/main" id="{CA2F40C1-CE3F-4448-AA27-EC8D0B066F3B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42" name="Group 5929">
                <a:extLst>
                  <a:ext uri="{FF2B5EF4-FFF2-40B4-BE49-F238E27FC236}">
                    <a16:creationId xmlns:a16="http://schemas.microsoft.com/office/drawing/2014/main" id="{9C1D5BAC-4A29-4800-9517-633454DA748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43" name="Oval 5930">
                  <a:extLst>
                    <a:ext uri="{FF2B5EF4-FFF2-40B4-BE49-F238E27FC236}">
                      <a16:creationId xmlns:a16="http://schemas.microsoft.com/office/drawing/2014/main" id="{54465957-C388-4330-8853-B96A47235868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4" name="Oval 5931">
                  <a:extLst>
                    <a:ext uri="{FF2B5EF4-FFF2-40B4-BE49-F238E27FC236}">
                      <a16:creationId xmlns:a16="http://schemas.microsoft.com/office/drawing/2014/main" id="{B5075FC4-E0EE-4299-BA93-996F202DD452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5" name="Freeform 5932">
                  <a:extLst>
                    <a:ext uri="{FF2B5EF4-FFF2-40B4-BE49-F238E27FC236}">
                      <a16:creationId xmlns:a16="http://schemas.microsoft.com/office/drawing/2014/main" id="{94EC721B-A30A-4568-9FF7-A3DA299CDEB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290113 w 35"/>
                    <a:gd name="T1" fmla="*/ 544768 h 87"/>
                    <a:gd name="T2" fmla="*/ 297204 w 35"/>
                    <a:gd name="T3" fmla="*/ 564885 h 87"/>
                    <a:gd name="T4" fmla="*/ 307356 w 35"/>
                    <a:gd name="T5" fmla="*/ 601293 h 87"/>
                    <a:gd name="T6" fmla="*/ 307356 w 35"/>
                    <a:gd name="T7" fmla="*/ 621376 h 87"/>
                    <a:gd name="T8" fmla="*/ 314883 w 35"/>
                    <a:gd name="T9" fmla="*/ 633912 h 87"/>
                    <a:gd name="T10" fmla="*/ 314883 w 35"/>
                    <a:gd name="T11" fmla="*/ 687581 h 87"/>
                    <a:gd name="T12" fmla="*/ 314883 w 35"/>
                    <a:gd name="T13" fmla="*/ 1493013 h 87"/>
                    <a:gd name="T14" fmla="*/ 270833 w 35"/>
                    <a:gd name="T15" fmla="*/ 1583240 h 87"/>
                    <a:gd name="T16" fmla="*/ 224512 w 35"/>
                    <a:gd name="T17" fmla="*/ 1493013 h 87"/>
                    <a:gd name="T18" fmla="*/ 224512 w 35"/>
                    <a:gd name="T19" fmla="*/ 687581 h 87"/>
                    <a:gd name="T20" fmla="*/ 163016 w 35"/>
                    <a:gd name="T21" fmla="*/ 579960 h 87"/>
                    <a:gd name="T22" fmla="*/ 90321 w 35"/>
                    <a:gd name="T23" fmla="*/ 687581 h 87"/>
                    <a:gd name="T24" fmla="*/ 90321 w 35"/>
                    <a:gd name="T25" fmla="*/ 1493013 h 87"/>
                    <a:gd name="T26" fmla="*/ 43833 w 35"/>
                    <a:gd name="T27" fmla="*/ 1583240 h 87"/>
                    <a:gd name="T28" fmla="*/ 0 w 35"/>
                    <a:gd name="T29" fmla="*/ 1493013 h 87"/>
                    <a:gd name="T30" fmla="*/ 0 w 35"/>
                    <a:gd name="T31" fmla="*/ 687581 h 87"/>
                    <a:gd name="T32" fmla="*/ 7094 w 35"/>
                    <a:gd name="T33" fmla="*/ 633912 h 87"/>
                    <a:gd name="T34" fmla="*/ 7094 w 35"/>
                    <a:gd name="T35" fmla="*/ 621376 h 87"/>
                    <a:gd name="T36" fmla="*/ 17634 w 35"/>
                    <a:gd name="T37" fmla="*/ 601293 h 87"/>
                    <a:gd name="T38" fmla="*/ 17634 w 35"/>
                    <a:gd name="T39" fmla="*/ 579960 h 87"/>
                    <a:gd name="T40" fmla="*/ 24591 w 35"/>
                    <a:gd name="T41" fmla="*/ 544768 h 87"/>
                    <a:gd name="T42" fmla="*/ 36336 w 35"/>
                    <a:gd name="T43" fmla="*/ 524685 h 87"/>
                    <a:gd name="T44" fmla="*/ 53985 w 35"/>
                    <a:gd name="T45" fmla="*/ 490859 h 87"/>
                    <a:gd name="T46" fmla="*/ 61126 w 35"/>
                    <a:gd name="T47" fmla="*/ 457387 h 87"/>
                    <a:gd name="T48" fmla="*/ 72692 w 35"/>
                    <a:gd name="T49" fmla="*/ 457387 h 87"/>
                    <a:gd name="T50" fmla="*/ 90321 w 35"/>
                    <a:gd name="T51" fmla="*/ 437304 h 87"/>
                    <a:gd name="T52" fmla="*/ 90321 w 35"/>
                    <a:gd name="T53" fmla="*/ 417088 h 87"/>
                    <a:gd name="T54" fmla="*/ 108956 w 35"/>
                    <a:gd name="T55" fmla="*/ 401715 h 87"/>
                    <a:gd name="T56" fmla="*/ 108956 w 35"/>
                    <a:gd name="T57" fmla="*/ 89144 h 87"/>
                    <a:gd name="T58" fmla="*/ 151942 w 35"/>
                    <a:gd name="T59" fmla="*/ 0 h 87"/>
                    <a:gd name="T60" fmla="*/ 200043 w 35"/>
                    <a:gd name="T61" fmla="*/ 89144 h 87"/>
                    <a:gd name="T62" fmla="*/ 200043 w 35"/>
                    <a:gd name="T63" fmla="*/ 401715 h 87"/>
                    <a:gd name="T64" fmla="*/ 200043 w 35"/>
                    <a:gd name="T65" fmla="*/ 401715 h 87"/>
                    <a:gd name="T66" fmla="*/ 278619 w 35"/>
                    <a:gd name="T67" fmla="*/ 510941 h 87"/>
                    <a:gd name="T68" fmla="*/ 278619 w 35"/>
                    <a:gd name="T69" fmla="*/ 524685 h 87"/>
                    <a:gd name="T70" fmla="*/ 290113 w 35"/>
                    <a:gd name="T71" fmla="*/ 544768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8" name="Freeform 5933">
                  <a:extLst>
                    <a:ext uri="{FF2B5EF4-FFF2-40B4-BE49-F238E27FC236}">
                      <a16:creationId xmlns:a16="http://schemas.microsoft.com/office/drawing/2014/main" id="{44711DBD-760F-4109-8D61-AD782CE6802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779306 h 50"/>
                    <a:gd name="T2" fmla="*/ 0 w 2"/>
                    <a:gd name="T3" fmla="*/ 0 h 50"/>
                    <a:gd name="T4" fmla="*/ 0 w 2"/>
                    <a:gd name="T5" fmla="*/ 0 h 50"/>
                    <a:gd name="T6" fmla="*/ 18230 w 2"/>
                    <a:gd name="T7" fmla="*/ 405913 h 50"/>
                    <a:gd name="T8" fmla="*/ 18230 w 2"/>
                    <a:gd name="T9" fmla="*/ 759467 h 50"/>
                    <a:gd name="T10" fmla="*/ 18230 w 2"/>
                    <a:gd name="T11" fmla="*/ 887733 h 50"/>
                    <a:gd name="T12" fmla="*/ 18230 w 2"/>
                    <a:gd name="T13" fmla="*/ 887733 h 50"/>
                    <a:gd name="T14" fmla="*/ 0 w 2"/>
                    <a:gd name="T15" fmla="*/ 779306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49" name="Freeform 5934">
                  <a:extLst>
                    <a:ext uri="{FF2B5EF4-FFF2-40B4-BE49-F238E27FC236}">
                      <a16:creationId xmlns:a16="http://schemas.microsoft.com/office/drawing/2014/main" id="{3D65B96D-4611-43D7-8DC8-90BD24A108D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56125 w 8"/>
                    <a:gd name="T1" fmla="*/ 871629 h 54"/>
                    <a:gd name="T2" fmla="*/ 76167 w 8"/>
                    <a:gd name="T3" fmla="*/ 982072 h 54"/>
                    <a:gd name="T4" fmla="*/ 45575 w 8"/>
                    <a:gd name="T5" fmla="*/ 871629 h 54"/>
                    <a:gd name="T6" fmla="*/ 45575 w 8"/>
                    <a:gd name="T7" fmla="*/ 708757 h 54"/>
                    <a:gd name="T8" fmla="*/ 45575 w 8"/>
                    <a:gd name="T9" fmla="*/ 110443 h 54"/>
                    <a:gd name="T10" fmla="*/ 0 w 8"/>
                    <a:gd name="T11" fmla="*/ 0 h 54"/>
                    <a:gd name="T12" fmla="*/ 63937 w 8"/>
                    <a:gd name="T13" fmla="*/ 142813 h 54"/>
                    <a:gd name="T14" fmla="*/ 56125 w 8"/>
                    <a:gd name="T15" fmla="*/ 871629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0" name="Oval 5935">
                  <a:extLst>
                    <a:ext uri="{FF2B5EF4-FFF2-40B4-BE49-F238E27FC236}">
                      <a16:creationId xmlns:a16="http://schemas.microsoft.com/office/drawing/2014/main" id="{1DC39852-5624-4764-B9C2-725509698041}"/>
                    </a:ext>
                  </a:extLst>
                </p:cNvPr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</p:grpSp>
      <p:grpSp>
        <p:nvGrpSpPr>
          <p:cNvPr id="686" name="Groupe 892">
            <a:extLst>
              <a:ext uri="{FF2B5EF4-FFF2-40B4-BE49-F238E27FC236}">
                <a16:creationId xmlns:a16="http://schemas.microsoft.com/office/drawing/2014/main" id="{4A6E1F55-410A-4902-82D1-54C8067D054E}"/>
              </a:ext>
            </a:extLst>
          </p:cNvPr>
          <p:cNvGrpSpPr>
            <a:grpSpLocks/>
          </p:cNvGrpSpPr>
          <p:nvPr/>
        </p:nvGrpSpPr>
        <p:grpSpPr bwMode="auto">
          <a:xfrm>
            <a:off x="2721918" y="3596819"/>
            <a:ext cx="763428" cy="1557465"/>
            <a:chOff x="3936993" y="3714752"/>
            <a:chExt cx="1270013" cy="1190625"/>
          </a:xfrm>
        </p:grpSpPr>
        <p:sp>
          <p:nvSpPr>
            <p:cNvPr id="687" name="Oval 2359">
              <a:extLst>
                <a:ext uri="{FF2B5EF4-FFF2-40B4-BE49-F238E27FC236}">
                  <a16:creationId xmlns:a16="http://schemas.microsoft.com/office/drawing/2014/main" id="{C5770FB7-9C0D-4632-AE60-DE12DD2F8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993" y="3776779"/>
              <a:ext cx="457205" cy="1128598"/>
            </a:xfrm>
            <a:prstGeom prst="ellipse">
              <a:avLst/>
            </a:prstGeom>
            <a:solidFill>
              <a:srgbClr val="FFA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88" name="Freeform 2360">
              <a:extLst>
                <a:ext uri="{FF2B5EF4-FFF2-40B4-BE49-F238E27FC236}">
                  <a16:creationId xmlns:a16="http://schemas.microsoft.com/office/drawing/2014/main" id="{6EFA1D60-5A0E-4609-B2FB-F089AC618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664" y="3829730"/>
              <a:ext cx="367557" cy="1069596"/>
            </a:xfrm>
            <a:custGeom>
              <a:avLst/>
              <a:gdLst>
                <a:gd name="T0" fmla="*/ 2147483647 w 52"/>
                <a:gd name="T1" fmla="*/ 0 h 299"/>
                <a:gd name="T2" fmla="*/ 2147483647 w 52"/>
                <a:gd name="T3" fmla="*/ 2147483647 h 299"/>
                <a:gd name="T4" fmla="*/ 2147483647 w 52"/>
                <a:gd name="T5" fmla="*/ 2147483647 h 299"/>
                <a:gd name="T6" fmla="*/ 0 w 52"/>
                <a:gd name="T7" fmla="*/ 2147483647 h 299"/>
                <a:gd name="T8" fmla="*/ 2147483647 w 52"/>
                <a:gd name="T9" fmla="*/ 2147483647 h 299"/>
                <a:gd name="T10" fmla="*/ 2147483647 w 52"/>
                <a:gd name="T11" fmla="*/ 2147483647 h 299"/>
                <a:gd name="T12" fmla="*/ 2147483647 w 52"/>
                <a:gd name="T13" fmla="*/ 0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299"/>
                <a:gd name="T23" fmla="*/ 52 w 52"/>
                <a:gd name="T24" fmla="*/ 299 h 2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299">
                  <a:moveTo>
                    <a:pt x="34" y="0"/>
                  </a:moveTo>
                  <a:cubicBezTo>
                    <a:pt x="39" y="28"/>
                    <a:pt x="42" y="66"/>
                    <a:pt x="42" y="108"/>
                  </a:cubicBezTo>
                  <a:cubicBezTo>
                    <a:pt x="42" y="194"/>
                    <a:pt x="29" y="264"/>
                    <a:pt x="12" y="264"/>
                  </a:cubicBezTo>
                  <a:cubicBezTo>
                    <a:pt x="8" y="264"/>
                    <a:pt x="4" y="259"/>
                    <a:pt x="0" y="251"/>
                  </a:cubicBezTo>
                  <a:cubicBezTo>
                    <a:pt x="6" y="281"/>
                    <a:pt x="14" y="299"/>
                    <a:pt x="22" y="299"/>
                  </a:cubicBezTo>
                  <a:cubicBezTo>
                    <a:pt x="39" y="299"/>
                    <a:pt x="52" y="229"/>
                    <a:pt x="52" y="143"/>
                  </a:cubicBezTo>
                  <a:cubicBezTo>
                    <a:pt x="52" y="79"/>
                    <a:pt x="44" y="23"/>
                    <a:pt x="34" y="0"/>
                  </a:cubicBezTo>
                  <a:close/>
                </a:path>
              </a:pathLst>
            </a:custGeom>
            <a:solidFill>
              <a:srgbClr val="FFA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89" name="Freeform 2361">
              <a:extLst>
                <a:ext uri="{FF2B5EF4-FFF2-40B4-BE49-F238E27FC236}">
                  <a16:creationId xmlns:a16="http://schemas.microsoft.com/office/drawing/2014/main" id="{4EB08185-4467-4206-86E6-C25E2F423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441" y="3800985"/>
              <a:ext cx="361580" cy="1104392"/>
            </a:xfrm>
            <a:custGeom>
              <a:avLst/>
              <a:gdLst>
                <a:gd name="T0" fmla="*/ 2147483647 w 51"/>
                <a:gd name="T1" fmla="*/ 0 h 309"/>
                <a:gd name="T2" fmla="*/ 2147483647 w 51"/>
                <a:gd name="T3" fmla="*/ 2147483647 h 309"/>
                <a:gd name="T4" fmla="*/ 2147483647 w 51"/>
                <a:gd name="T5" fmla="*/ 2147483647 h 309"/>
                <a:gd name="T6" fmla="*/ 0 w 51"/>
                <a:gd name="T7" fmla="*/ 2147483647 h 309"/>
                <a:gd name="T8" fmla="*/ 2147483647 w 51"/>
                <a:gd name="T9" fmla="*/ 2147483647 h 309"/>
                <a:gd name="T10" fmla="*/ 2147483647 w 51"/>
                <a:gd name="T11" fmla="*/ 2147483647 h 309"/>
                <a:gd name="T12" fmla="*/ 2147483647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90" name="Freeform 2362">
              <a:extLst>
                <a:ext uri="{FF2B5EF4-FFF2-40B4-BE49-F238E27FC236}">
                  <a16:creationId xmlns:a16="http://schemas.microsoft.com/office/drawing/2014/main" id="{3FA75225-BAF8-4630-8FD2-94739EA9D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852" y="3787370"/>
              <a:ext cx="274920" cy="1007568"/>
            </a:xfrm>
            <a:custGeom>
              <a:avLst/>
              <a:gdLst>
                <a:gd name="T0" fmla="*/ 2147483647 w 39"/>
                <a:gd name="T1" fmla="*/ 2147483647 h 282"/>
                <a:gd name="T2" fmla="*/ 2147483647 w 39"/>
                <a:gd name="T3" fmla="*/ 2147483647 h 282"/>
                <a:gd name="T4" fmla="*/ 2147483647 w 39"/>
                <a:gd name="T5" fmla="*/ 2147483647 h 282"/>
                <a:gd name="T6" fmla="*/ 2147483647 w 39"/>
                <a:gd name="T7" fmla="*/ 2147483647 h 282"/>
                <a:gd name="T8" fmla="*/ 2147483647 w 39"/>
                <a:gd name="T9" fmla="*/ 0 h 282"/>
                <a:gd name="T10" fmla="*/ 0 w 39"/>
                <a:gd name="T11" fmla="*/ 2147483647 h 282"/>
                <a:gd name="T12" fmla="*/ 2147483647 w 39"/>
                <a:gd name="T13" fmla="*/ 2147483647 h 282"/>
                <a:gd name="T14" fmla="*/ 2147483647 w 39"/>
                <a:gd name="T15" fmla="*/ 2147483647 h 2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282"/>
                <a:gd name="T26" fmla="*/ 39 w 39"/>
                <a:gd name="T27" fmla="*/ 282 h 2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282">
                  <a:moveTo>
                    <a:pt x="9" y="259"/>
                  </a:moveTo>
                  <a:cubicBezTo>
                    <a:pt x="4" y="231"/>
                    <a:pt x="7" y="194"/>
                    <a:pt x="7" y="154"/>
                  </a:cubicBezTo>
                  <a:cubicBezTo>
                    <a:pt x="7" y="74"/>
                    <a:pt x="17" y="2"/>
                    <a:pt x="35" y="2"/>
                  </a:cubicBezTo>
                  <a:cubicBezTo>
                    <a:pt x="36" y="2"/>
                    <a:pt x="39" y="5"/>
                    <a:pt x="39" y="6"/>
                  </a:cubicBezTo>
                  <a:cubicBezTo>
                    <a:pt x="37" y="2"/>
                    <a:pt x="34" y="0"/>
                    <a:pt x="31" y="0"/>
                  </a:cubicBezTo>
                  <a:cubicBezTo>
                    <a:pt x="13" y="0"/>
                    <a:pt x="0" y="69"/>
                    <a:pt x="0" y="149"/>
                  </a:cubicBezTo>
                  <a:cubicBezTo>
                    <a:pt x="0" y="194"/>
                    <a:pt x="3" y="234"/>
                    <a:pt x="8" y="262"/>
                  </a:cubicBezTo>
                  <a:cubicBezTo>
                    <a:pt x="13" y="282"/>
                    <a:pt x="12" y="277"/>
                    <a:pt x="9" y="2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91" name="Freeform 2363">
              <a:extLst>
                <a:ext uri="{FF2B5EF4-FFF2-40B4-BE49-F238E27FC236}">
                  <a16:creationId xmlns:a16="http://schemas.microsoft.com/office/drawing/2014/main" id="{BD797215-0F32-4231-B8CB-D2EFCF549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242" y="3714752"/>
              <a:ext cx="1078764" cy="1190625"/>
            </a:xfrm>
            <a:custGeom>
              <a:avLst/>
              <a:gdLst>
                <a:gd name="T0" fmla="*/ 2147483647 w 153"/>
                <a:gd name="T1" fmla="*/ 2147483647 h 333"/>
                <a:gd name="T2" fmla="*/ 0 w 153"/>
                <a:gd name="T3" fmla="*/ 2147483647 h 333"/>
                <a:gd name="T4" fmla="*/ 2147483647 w 153"/>
                <a:gd name="T5" fmla="*/ 2147483647 h 333"/>
                <a:gd name="T6" fmla="*/ 2147483647 w 153"/>
                <a:gd name="T7" fmla="*/ 2147483647 h 333"/>
                <a:gd name="T8" fmla="*/ 2147483647 w 153"/>
                <a:gd name="T9" fmla="*/ 2147483647 h 333"/>
                <a:gd name="T10" fmla="*/ 2147483647 w 153"/>
                <a:gd name="T11" fmla="*/ 2147483647 h 333"/>
                <a:gd name="T12" fmla="*/ 2147483647 w 153"/>
                <a:gd name="T13" fmla="*/ 2147483647 h 333"/>
                <a:gd name="T14" fmla="*/ 2147483647 w 153"/>
                <a:gd name="T15" fmla="*/ 2147483647 h 333"/>
                <a:gd name="T16" fmla="*/ 2147483647 w 153"/>
                <a:gd name="T17" fmla="*/ 2147483647 h 333"/>
                <a:gd name="T18" fmla="*/ 2147483647 w 153"/>
                <a:gd name="T19" fmla="*/ 2147483647 h 333"/>
                <a:gd name="T20" fmla="*/ 2147483647 w 153"/>
                <a:gd name="T21" fmla="*/ 2147483647 h 333"/>
                <a:gd name="T22" fmla="*/ 2147483647 w 153"/>
                <a:gd name="T23" fmla="*/ 2147483647 h 333"/>
                <a:gd name="T24" fmla="*/ 2147483647 w 153"/>
                <a:gd name="T25" fmla="*/ 2147483647 h 333"/>
                <a:gd name="T26" fmla="*/ 2147483647 w 153"/>
                <a:gd name="T27" fmla="*/ 2147483647 h 333"/>
                <a:gd name="T28" fmla="*/ 2147483647 w 153"/>
                <a:gd name="T29" fmla="*/ 2147483647 h 333"/>
                <a:gd name="T30" fmla="*/ 2147483647 w 153"/>
                <a:gd name="T31" fmla="*/ 2147483647 h 333"/>
                <a:gd name="T32" fmla="*/ 2147483647 w 153"/>
                <a:gd name="T33" fmla="*/ 2147483647 h 333"/>
                <a:gd name="T34" fmla="*/ 2147483647 w 153"/>
                <a:gd name="T35" fmla="*/ 2147483647 h 333"/>
                <a:gd name="T36" fmla="*/ 2147483647 w 153"/>
                <a:gd name="T37" fmla="*/ 2147483647 h 333"/>
                <a:gd name="T38" fmla="*/ 2147483647 w 153"/>
                <a:gd name="T39" fmla="*/ 2147483647 h 333"/>
                <a:gd name="T40" fmla="*/ 2147483647 w 153"/>
                <a:gd name="T41" fmla="*/ 2147483647 h 333"/>
                <a:gd name="T42" fmla="*/ 2147483647 w 153"/>
                <a:gd name="T43" fmla="*/ 2147483647 h 333"/>
                <a:gd name="T44" fmla="*/ 2147483647 w 153"/>
                <a:gd name="T45" fmla="*/ 2147483647 h 333"/>
                <a:gd name="T46" fmla="*/ 2147483647 w 153"/>
                <a:gd name="T47" fmla="*/ 2147483647 h 333"/>
                <a:gd name="T48" fmla="*/ 2147483647 w 153"/>
                <a:gd name="T49" fmla="*/ 2147483647 h 333"/>
                <a:gd name="T50" fmla="*/ 2147483647 w 153"/>
                <a:gd name="T51" fmla="*/ 2147483647 h 333"/>
                <a:gd name="T52" fmla="*/ 2147483647 w 153"/>
                <a:gd name="T53" fmla="*/ 2147483647 h 333"/>
                <a:gd name="T54" fmla="*/ 2147483647 w 153"/>
                <a:gd name="T55" fmla="*/ 2147483647 h 333"/>
                <a:gd name="T56" fmla="*/ 2147483647 w 153"/>
                <a:gd name="T57" fmla="*/ 2147483647 h 333"/>
                <a:gd name="T58" fmla="*/ 2147483647 w 153"/>
                <a:gd name="T59" fmla="*/ 2147483647 h 333"/>
                <a:gd name="T60" fmla="*/ 2147483647 w 153"/>
                <a:gd name="T61" fmla="*/ 2147483647 h 333"/>
                <a:gd name="T62" fmla="*/ 2147483647 w 153"/>
                <a:gd name="T63" fmla="*/ 2147483647 h 333"/>
                <a:gd name="T64" fmla="*/ 2147483647 w 153"/>
                <a:gd name="T65" fmla="*/ 2147483647 h 333"/>
                <a:gd name="T66" fmla="*/ 2147483647 w 153"/>
                <a:gd name="T67" fmla="*/ 2147483647 h 3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3"/>
                <a:gd name="T103" fmla="*/ 0 h 333"/>
                <a:gd name="T104" fmla="*/ 153 w 153"/>
                <a:gd name="T105" fmla="*/ 333 h 3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3" h="333">
                  <a:moveTo>
                    <a:pt x="135" y="33"/>
                  </a:move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  <a:cubicBezTo>
                    <a:pt x="3" y="18"/>
                    <a:pt x="5" y="17"/>
                    <a:pt x="8" y="17"/>
                  </a:cubicBezTo>
                  <a:cubicBezTo>
                    <a:pt x="28" y="17"/>
                    <a:pt x="44" y="88"/>
                    <a:pt x="44" y="175"/>
                  </a:cubicBezTo>
                  <a:cubicBezTo>
                    <a:pt x="44" y="256"/>
                    <a:pt x="30" y="323"/>
                    <a:pt x="13" y="332"/>
                  </a:cubicBezTo>
                  <a:cubicBezTo>
                    <a:pt x="13" y="333"/>
                    <a:pt x="13" y="333"/>
                    <a:pt x="13" y="333"/>
                  </a:cubicBezTo>
                  <a:cubicBezTo>
                    <a:pt x="23" y="327"/>
                    <a:pt x="37" y="324"/>
                    <a:pt x="53" y="324"/>
                  </a:cubicBezTo>
                  <a:cubicBezTo>
                    <a:pt x="69" y="324"/>
                    <a:pt x="83" y="328"/>
                    <a:pt x="94" y="333"/>
                  </a:cubicBezTo>
                  <a:cubicBezTo>
                    <a:pt x="94" y="333"/>
                    <a:pt x="94" y="333"/>
                    <a:pt x="94" y="333"/>
                  </a:cubicBezTo>
                  <a:cubicBezTo>
                    <a:pt x="93" y="333"/>
                    <a:pt x="93" y="332"/>
                    <a:pt x="92" y="332"/>
                  </a:cubicBezTo>
                  <a:cubicBezTo>
                    <a:pt x="92" y="332"/>
                    <a:pt x="92" y="332"/>
                    <a:pt x="92" y="332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0" y="330"/>
                    <a:pt x="89" y="330"/>
                    <a:pt x="89" y="329"/>
                  </a:cubicBezTo>
                  <a:cubicBezTo>
                    <a:pt x="89" y="329"/>
                    <a:pt x="89" y="329"/>
                    <a:pt x="89" y="329"/>
                  </a:cubicBezTo>
                  <a:cubicBezTo>
                    <a:pt x="88" y="329"/>
                    <a:pt x="88" y="328"/>
                    <a:pt x="87" y="327"/>
                  </a:cubicBezTo>
                  <a:cubicBezTo>
                    <a:pt x="87" y="327"/>
                    <a:pt x="87" y="327"/>
                    <a:pt x="87" y="327"/>
                  </a:cubicBezTo>
                  <a:cubicBezTo>
                    <a:pt x="87" y="327"/>
                    <a:pt x="86" y="326"/>
                    <a:pt x="86" y="325"/>
                  </a:cubicBezTo>
                  <a:cubicBezTo>
                    <a:pt x="86" y="325"/>
                    <a:pt x="86" y="325"/>
                    <a:pt x="86" y="325"/>
                  </a:cubicBezTo>
                  <a:cubicBezTo>
                    <a:pt x="85" y="324"/>
                    <a:pt x="85" y="324"/>
                    <a:pt x="84" y="323"/>
                  </a:cubicBezTo>
                  <a:cubicBezTo>
                    <a:pt x="84" y="323"/>
                    <a:pt x="84" y="323"/>
                    <a:pt x="84" y="323"/>
                  </a:cubicBezTo>
                  <a:cubicBezTo>
                    <a:pt x="84" y="322"/>
                    <a:pt x="83" y="321"/>
                    <a:pt x="83" y="320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82" y="319"/>
                    <a:pt x="82" y="318"/>
                    <a:pt x="81" y="317"/>
                  </a:cubicBezTo>
                  <a:cubicBezTo>
                    <a:pt x="81" y="317"/>
                    <a:pt x="81" y="317"/>
                    <a:pt x="81" y="317"/>
                  </a:cubicBezTo>
                  <a:cubicBezTo>
                    <a:pt x="81" y="316"/>
                    <a:pt x="80" y="315"/>
                    <a:pt x="80" y="313"/>
                  </a:cubicBezTo>
                  <a:cubicBezTo>
                    <a:pt x="80" y="313"/>
                    <a:pt x="80" y="313"/>
                    <a:pt x="80" y="313"/>
                  </a:cubicBezTo>
                  <a:cubicBezTo>
                    <a:pt x="77" y="305"/>
                    <a:pt x="81" y="295"/>
                    <a:pt x="79" y="282"/>
                  </a:cubicBezTo>
                  <a:cubicBezTo>
                    <a:pt x="79" y="282"/>
                    <a:pt x="79" y="282"/>
                    <a:pt x="79" y="282"/>
                  </a:cubicBezTo>
                  <a:cubicBezTo>
                    <a:pt x="79" y="281"/>
                    <a:pt x="78" y="279"/>
                    <a:pt x="78" y="278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78" y="275"/>
                    <a:pt x="77" y="274"/>
                    <a:pt x="77" y="273"/>
                  </a:cubicBezTo>
                  <a:cubicBezTo>
                    <a:pt x="77" y="272"/>
                    <a:pt x="77" y="271"/>
                    <a:pt x="77" y="271"/>
                  </a:cubicBezTo>
                  <a:cubicBezTo>
                    <a:pt x="77" y="270"/>
                    <a:pt x="76" y="268"/>
                    <a:pt x="76" y="267"/>
                  </a:cubicBezTo>
                  <a:cubicBezTo>
                    <a:pt x="76" y="266"/>
                    <a:pt x="76" y="266"/>
                    <a:pt x="76" y="265"/>
                  </a:cubicBezTo>
                  <a:cubicBezTo>
                    <a:pt x="76" y="264"/>
                    <a:pt x="75" y="262"/>
                    <a:pt x="75" y="261"/>
                  </a:cubicBezTo>
                  <a:cubicBezTo>
                    <a:pt x="75" y="260"/>
                    <a:pt x="75" y="259"/>
                    <a:pt x="75" y="259"/>
                  </a:cubicBezTo>
                  <a:cubicBezTo>
                    <a:pt x="75" y="257"/>
                    <a:pt x="75" y="256"/>
                    <a:pt x="74" y="255"/>
                  </a:cubicBezTo>
                  <a:cubicBezTo>
                    <a:pt x="74" y="254"/>
                    <a:pt x="74" y="253"/>
                    <a:pt x="74" y="252"/>
                  </a:cubicBezTo>
                  <a:cubicBezTo>
                    <a:pt x="74" y="251"/>
                    <a:pt x="74" y="250"/>
                    <a:pt x="74" y="249"/>
                  </a:cubicBezTo>
                  <a:cubicBezTo>
                    <a:pt x="73" y="248"/>
                    <a:pt x="73" y="247"/>
                    <a:pt x="73" y="246"/>
                  </a:cubicBezTo>
                  <a:cubicBezTo>
                    <a:pt x="73" y="244"/>
                    <a:pt x="73" y="243"/>
                    <a:pt x="73" y="242"/>
                  </a:cubicBezTo>
                  <a:cubicBezTo>
                    <a:pt x="73" y="241"/>
                    <a:pt x="73" y="240"/>
                    <a:pt x="73" y="239"/>
                  </a:cubicBezTo>
                  <a:cubicBezTo>
                    <a:pt x="72" y="238"/>
                    <a:pt x="72" y="236"/>
                    <a:pt x="72" y="235"/>
                  </a:cubicBezTo>
                  <a:cubicBezTo>
                    <a:pt x="72" y="234"/>
                    <a:pt x="72" y="233"/>
                    <a:pt x="72" y="232"/>
                  </a:cubicBezTo>
                  <a:cubicBezTo>
                    <a:pt x="72" y="231"/>
                    <a:pt x="72" y="229"/>
                    <a:pt x="72" y="228"/>
                  </a:cubicBezTo>
                  <a:cubicBezTo>
                    <a:pt x="72" y="227"/>
                    <a:pt x="71" y="226"/>
                    <a:pt x="71" y="225"/>
                  </a:cubicBezTo>
                  <a:cubicBezTo>
                    <a:pt x="71" y="223"/>
                    <a:pt x="71" y="222"/>
                    <a:pt x="71" y="221"/>
                  </a:cubicBezTo>
                  <a:cubicBezTo>
                    <a:pt x="71" y="220"/>
                    <a:pt x="71" y="218"/>
                    <a:pt x="71" y="217"/>
                  </a:cubicBezTo>
                  <a:cubicBezTo>
                    <a:pt x="71" y="216"/>
                    <a:pt x="71" y="215"/>
                    <a:pt x="71" y="214"/>
                  </a:cubicBezTo>
                  <a:cubicBezTo>
                    <a:pt x="71" y="212"/>
                    <a:pt x="70" y="211"/>
                    <a:pt x="70" y="210"/>
                  </a:cubicBezTo>
                  <a:cubicBezTo>
                    <a:pt x="70" y="209"/>
                    <a:pt x="70" y="207"/>
                    <a:pt x="70" y="206"/>
                  </a:cubicBezTo>
                  <a:cubicBezTo>
                    <a:pt x="70" y="205"/>
                    <a:pt x="70" y="203"/>
                    <a:pt x="70" y="202"/>
                  </a:cubicBezTo>
                  <a:cubicBezTo>
                    <a:pt x="70" y="201"/>
                    <a:pt x="70" y="200"/>
                    <a:pt x="70" y="199"/>
                  </a:cubicBezTo>
                  <a:cubicBezTo>
                    <a:pt x="70" y="197"/>
                    <a:pt x="70" y="196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89"/>
                    <a:pt x="70" y="187"/>
                    <a:pt x="70" y="186"/>
                  </a:cubicBezTo>
                  <a:cubicBezTo>
                    <a:pt x="70" y="185"/>
                    <a:pt x="70" y="184"/>
                    <a:pt x="70" y="183"/>
                  </a:cubicBezTo>
                  <a:cubicBezTo>
                    <a:pt x="70" y="180"/>
                    <a:pt x="70" y="178"/>
                    <a:pt x="70" y="175"/>
                  </a:cubicBezTo>
                  <a:cubicBezTo>
                    <a:pt x="70" y="88"/>
                    <a:pt x="77" y="17"/>
                    <a:pt x="97" y="17"/>
                  </a:cubicBezTo>
                  <a:cubicBezTo>
                    <a:pt x="117" y="17"/>
                    <a:pt x="132" y="88"/>
                    <a:pt x="132" y="175"/>
                  </a:cubicBezTo>
                  <a:cubicBezTo>
                    <a:pt x="132" y="260"/>
                    <a:pt x="118" y="329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lose/>
                </a:path>
              </a:pathLst>
            </a:custGeom>
            <a:solidFill>
              <a:srgbClr val="FFA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92" name="Freeform 2364">
              <a:extLst>
                <a:ext uri="{FF2B5EF4-FFF2-40B4-BE49-F238E27FC236}">
                  <a16:creationId xmlns:a16="http://schemas.microsoft.com/office/drawing/2014/main" id="{62686B1A-B109-4541-8A80-F63F01522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890" y="3740471"/>
              <a:ext cx="606618" cy="1164906"/>
            </a:xfrm>
            <a:custGeom>
              <a:avLst/>
              <a:gdLst>
                <a:gd name="T0" fmla="*/ 2147483647 w 86"/>
                <a:gd name="T1" fmla="*/ 2147483647 h 326"/>
                <a:gd name="T2" fmla="*/ 2147483647 w 86"/>
                <a:gd name="T3" fmla="*/ 2147483647 h 326"/>
                <a:gd name="T4" fmla="*/ 2147483647 w 86"/>
                <a:gd name="T5" fmla="*/ 2147483647 h 326"/>
                <a:gd name="T6" fmla="*/ 2147483647 w 86"/>
                <a:gd name="T7" fmla="*/ 2147483647 h 326"/>
                <a:gd name="T8" fmla="*/ 2147483647 w 86"/>
                <a:gd name="T9" fmla="*/ 2147483647 h 326"/>
                <a:gd name="T10" fmla="*/ 2147483647 w 86"/>
                <a:gd name="T11" fmla="*/ 2147483647 h 326"/>
                <a:gd name="T12" fmla="*/ 2147483647 w 86"/>
                <a:gd name="T13" fmla="*/ 2147483647 h 326"/>
                <a:gd name="T14" fmla="*/ 2147483647 w 86"/>
                <a:gd name="T15" fmla="*/ 2147483647 h 326"/>
                <a:gd name="T16" fmla="*/ 2147483647 w 86"/>
                <a:gd name="T17" fmla="*/ 2147483647 h 326"/>
                <a:gd name="T18" fmla="*/ 2147483647 w 86"/>
                <a:gd name="T19" fmla="*/ 2147483647 h 326"/>
                <a:gd name="T20" fmla="*/ 2147483647 w 86"/>
                <a:gd name="T21" fmla="*/ 2147483647 h 326"/>
                <a:gd name="T22" fmla="*/ 2147483647 w 86"/>
                <a:gd name="T23" fmla="*/ 2147483647 h 326"/>
                <a:gd name="T24" fmla="*/ 2147483647 w 86"/>
                <a:gd name="T25" fmla="*/ 2147483647 h 326"/>
                <a:gd name="T26" fmla="*/ 2147483647 w 86"/>
                <a:gd name="T27" fmla="*/ 2147483647 h 326"/>
                <a:gd name="T28" fmla="*/ 2147483647 w 86"/>
                <a:gd name="T29" fmla="*/ 2147483647 h 326"/>
                <a:gd name="T30" fmla="*/ 2147483647 w 86"/>
                <a:gd name="T31" fmla="*/ 2147483647 h 326"/>
                <a:gd name="T32" fmla="*/ 2147483647 w 86"/>
                <a:gd name="T33" fmla="*/ 2147483647 h 326"/>
                <a:gd name="T34" fmla="*/ 2147483647 w 86"/>
                <a:gd name="T35" fmla="*/ 2147483647 h 326"/>
                <a:gd name="T36" fmla="*/ 2147483647 w 86"/>
                <a:gd name="T37" fmla="*/ 2147483647 h 326"/>
                <a:gd name="T38" fmla="*/ 2147483647 w 86"/>
                <a:gd name="T39" fmla="*/ 2147483647 h 326"/>
                <a:gd name="T40" fmla="*/ 2147483647 w 86"/>
                <a:gd name="T41" fmla="*/ 2147483647 h 326"/>
                <a:gd name="T42" fmla="*/ 2147483647 w 86"/>
                <a:gd name="T43" fmla="*/ 2147483647 h 326"/>
                <a:gd name="T44" fmla="*/ 2147483647 w 86"/>
                <a:gd name="T45" fmla="*/ 2147483647 h 326"/>
                <a:gd name="T46" fmla="*/ 2147483647 w 86"/>
                <a:gd name="T47" fmla="*/ 2147483647 h 326"/>
                <a:gd name="T48" fmla="*/ 2147483647 w 86"/>
                <a:gd name="T49" fmla="*/ 2147483647 h 326"/>
                <a:gd name="T50" fmla="*/ 2147483647 w 86"/>
                <a:gd name="T51" fmla="*/ 2147483647 h 326"/>
                <a:gd name="T52" fmla="*/ 2147483647 w 86"/>
                <a:gd name="T53" fmla="*/ 2147483647 h 326"/>
                <a:gd name="T54" fmla="*/ 2147483647 w 86"/>
                <a:gd name="T55" fmla="*/ 2147483647 h 326"/>
                <a:gd name="T56" fmla="*/ 2147483647 w 86"/>
                <a:gd name="T57" fmla="*/ 2147483647 h 326"/>
                <a:gd name="T58" fmla="*/ 2147483647 w 86"/>
                <a:gd name="T59" fmla="*/ 2147483647 h 326"/>
                <a:gd name="T60" fmla="*/ 2147483647 w 86"/>
                <a:gd name="T61" fmla="*/ 2147483647 h 326"/>
                <a:gd name="T62" fmla="*/ 2147483647 w 86"/>
                <a:gd name="T63" fmla="*/ 2147483647 h 326"/>
                <a:gd name="T64" fmla="*/ 2147483647 w 86"/>
                <a:gd name="T65" fmla="*/ 2147483647 h 326"/>
                <a:gd name="T66" fmla="*/ 2147483647 w 86"/>
                <a:gd name="T67" fmla="*/ 2147483647 h 326"/>
                <a:gd name="T68" fmla="*/ 2147483647 w 86"/>
                <a:gd name="T69" fmla="*/ 2147483647 h 326"/>
                <a:gd name="T70" fmla="*/ 2147483647 w 86"/>
                <a:gd name="T71" fmla="*/ 2147483647 h 326"/>
                <a:gd name="T72" fmla="*/ 2147483647 w 86"/>
                <a:gd name="T73" fmla="*/ 2147483647 h 326"/>
                <a:gd name="T74" fmla="*/ 2147483647 w 86"/>
                <a:gd name="T75" fmla="*/ 2147483647 h 326"/>
                <a:gd name="T76" fmla="*/ 2147483647 w 86"/>
                <a:gd name="T77" fmla="*/ 2147483647 h 326"/>
                <a:gd name="T78" fmla="*/ 2147483647 w 86"/>
                <a:gd name="T79" fmla="*/ 2147483647 h 326"/>
                <a:gd name="T80" fmla="*/ 2147483647 w 86"/>
                <a:gd name="T81" fmla="*/ 2147483647 h 326"/>
                <a:gd name="T82" fmla="*/ 2147483647 w 86"/>
                <a:gd name="T83" fmla="*/ 2147483647 h 326"/>
                <a:gd name="T84" fmla="*/ 2147483647 w 86"/>
                <a:gd name="T85" fmla="*/ 2147483647 h 326"/>
                <a:gd name="T86" fmla="*/ 2147483647 w 86"/>
                <a:gd name="T87" fmla="*/ 2147483647 h 326"/>
                <a:gd name="T88" fmla="*/ 2147483647 w 86"/>
                <a:gd name="T89" fmla="*/ 2147483647 h 326"/>
                <a:gd name="T90" fmla="*/ 2147483647 w 86"/>
                <a:gd name="T91" fmla="*/ 2147483647 h 326"/>
                <a:gd name="T92" fmla="*/ 2147483647 w 86"/>
                <a:gd name="T93" fmla="*/ 2147483647 h 326"/>
                <a:gd name="T94" fmla="*/ 2147483647 w 86"/>
                <a:gd name="T95" fmla="*/ 2147483647 h 326"/>
                <a:gd name="T96" fmla="*/ 2147483647 w 86"/>
                <a:gd name="T97" fmla="*/ 2147483647 h 326"/>
                <a:gd name="T98" fmla="*/ 2147483647 w 86"/>
                <a:gd name="T99" fmla="*/ 2147483647 h 326"/>
                <a:gd name="T100" fmla="*/ 2147483647 w 86"/>
                <a:gd name="T101" fmla="*/ 2147483647 h 326"/>
                <a:gd name="T102" fmla="*/ 2147483647 w 86"/>
                <a:gd name="T103" fmla="*/ 2147483647 h 326"/>
                <a:gd name="T104" fmla="*/ 2147483647 w 86"/>
                <a:gd name="T105" fmla="*/ 2147483647 h 326"/>
                <a:gd name="T106" fmla="*/ 2147483647 w 86"/>
                <a:gd name="T107" fmla="*/ 2147483647 h 326"/>
                <a:gd name="T108" fmla="*/ 2147483647 w 86"/>
                <a:gd name="T109" fmla="*/ 2147483647 h 326"/>
                <a:gd name="T110" fmla="*/ 0 w 86"/>
                <a:gd name="T111" fmla="*/ 2147483647 h 326"/>
                <a:gd name="T112" fmla="*/ 0 w 86"/>
                <a:gd name="T113" fmla="*/ 2147483647 h 326"/>
                <a:gd name="T114" fmla="*/ 2147483647 w 86"/>
                <a:gd name="T115" fmla="*/ 2147483647 h 326"/>
                <a:gd name="T116" fmla="*/ 2147483647 w 86"/>
                <a:gd name="T117" fmla="*/ 2147483647 h 326"/>
                <a:gd name="T118" fmla="*/ 2147483647 w 86"/>
                <a:gd name="T119" fmla="*/ 2147483647 h 326"/>
                <a:gd name="T120" fmla="*/ 2147483647 w 86"/>
                <a:gd name="T121" fmla="*/ 2147483647 h 326"/>
                <a:gd name="T122" fmla="*/ 2147483647 w 86"/>
                <a:gd name="T123" fmla="*/ 2147483647 h 3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"/>
                <a:gd name="T187" fmla="*/ 0 h 326"/>
                <a:gd name="T188" fmla="*/ 86 w 86"/>
                <a:gd name="T189" fmla="*/ 326 h 3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31" y="102"/>
                    <a:pt x="31" y="168"/>
                  </a:cubicBezTo>
                  <a:cubicBezTo>
                    <a:pt x="31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93" name="Freeform 2365">
              <a:extLst>
                <a:ext uri="{FF2B5EF4-FFF2-40B4-BE49-F238E27FC236}">
                  <a16:creationId xmlns:a16="http://schemas.microsoft.com/office/drawing/2014/main" id="{05498FA2-DD58-4539-93CC-ED545BD597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17890" y="3740471"/>
              <a:ext cx="606618" cy="1164906"/>
            </a:xfrm>
            <a:custGeom>
              <a:avLst/>
              <a:gdLst>
                <a:gd name="T0" fmla="*/ 2147483647 w 86"/>
                <a:gd name="T1" fmla="*/ 2147483647 h 326"/>
                <a:gd name="T2" fmla="*/ 2147483647 w 86"/>
                <a:gd name="T3" fmla="*/ 2147483647 h 326"/>
                <a:gd name="T4" fmla="*/ 2147483647 w 86"/>
                <a:gd name="T5" fmla="*/ 2147483647 h 326"/>
                <a:gd name="T6" fmla="*/ 2147483647 w 86"/>
                <a:gd name="T7" fmla="*/ 2147483647 h 326"/>
                <a:gd name="T8" fmla="*/ 2147483647 w 86"/>
                <a:gd name="T9" fmla="*/ 2147483647 h 326"/>
                <a:gd name="T10" fmla="*/ 2147483647 w 86"/>
                <a:gd name="T11" fmla="*/ 2147483647 h 326"/>
                <a:gd name="T12" fmla="*/ 2147483647 w 86"/>
                <a:gd name="T13" fmla="*/ 2147483647 h 326"/>
                <a:gd name="T14" fmla="*/ 2147483647 w 86"/>
                <a:gd name="T15" fmla="*/ 2147483647 h 326"/>
                <a:gd name="T16" fmla="*/ 2147483647 w 86"/>
                <a:gd name="T17" fmla="*/ 2147483647 h 326"/>
                <a:gd name="T18" fmla="*/ 2147483647 w 86"/>
                <a:gd name="T19" fmla="*/ 2147483647 h 326"/>
                <a:gd name="T20" fmla="*/ 2147483647 w 86"/>
                <a:gd name="T21" fmla="*/ 2147483647 h 326"/>
                <a:gd name="T22" fmla="*/ 2147483647 w 86"/>
                <a:gd name="T23" fmla="*/ 2147483647 h 326"/>
                <a:gd name="T24" fmla="*/ 2147483647 w 86"/>
                <a:gd name="T25" fmla="*/ 2147483647 h 326"/>
                <a:gd name="T26" fmla="*/ 2147483647 w 86"/>
                <a:gd name="T27" fmla="*/ 2147483647 h 326"/>
                <a:gd name="T28" fmla="*/ 2147483647 w 86"/>
                <a:gd name="T29" fmla="*/ 2147483647 h 326"/>
                <a:gd name="T30" fmla="*/ 2147483647 w 86"/>
                <a:gd name="T31" fmla="*/ 2147483647 h 326"/>
                <a:gd name="T32" fmla="*/ 2147483647 w 86"/>
                <a:gd name="T33" fmla="*/ 2147483647 h 326"/>
                <a:gd name="T34" fmla="*/ 2147483647 w 86"/>
                <a:gd name="T35" fmla="*/ 2147483647 h 326"/>
                <a:gd name="T36" fmla="*/ 2147483647 w 86"/>
                <a:gd name="T37" fmla="*/ 2147483647 h 326"/>
                <a:gd name="T38" fmla="*/ 2147483647 w 86"/>
                <a:gd name="T39" fmla="*/ 2147483647 h 326"/>
                <a:gd name="T40" fmla="*/ 2147483647 w 86"/>
                <a:gd name="T41" fmla="*/ 2147483647 h 326"/>
                <a:gd name="T42" fmla="*/ 2147483647 w 86"/>
                <a:gd name="T43" fmla="*/ 2147483647 h 326"/>
                <a:gd name="T44" fmla="*/ 2147483647 w 86"/>
                <a:gd name="T45" fmla="*/ 2147483647 h 326"/>
                <a:gd name="T46" fmla="*/ 2147483647 w 86"/>
                <a:gd name="T47" fmla="*/ 2147483647 h 326"/>
                <a:gd name="T48" fmla="*/ 2147483647 w 86"/>
                <a:gd name="T49" fmla="*/ 2147483647 h 326"/>
                <a:gd name="T50" fmla="*/ 2147483647 w 86"/>
                <a:gd name="T51" fmla="*/ 2147483647 h 326"/>
                <a:gd name="T52" fmla="*/ 2147483647 w 86"/>
                <a:gd name="T53" fmla="*/ 2147483647 h 326"/>
                <a:gd name="T54" fmla="*/ 0 w 86"/>
                <a:gd name="T55" fmla="*/ 2147483647 h 326"/>
                <a:gd name="T56" fmla="*/ 2147483647 w 86"/>
                <a:gd name="T57" fmla="*/ 2147483647 h 326"/>
                <a:gd name="T58" fmla="*/ 2147483647 w 86"/>
                <a:gd name="T59" fmla="*/ 2147483647 h 326"/>
                <a:gd name="T60" fmla="*/ 2147483647 w 86"/>
                <a:gd name="T61" fmla="*/ 2147483647 h 326"/>
                <a:gd name="T62" fmla="*/ 2147483647 w 86"/>
                <a:gd name="T63" fmla="*/ 2147483647 h 326"/>
                <a:gd name="T64" fmla="*/ 2147483647 w 86"/>
                <a:gd name="T65" fmla="*/ 2147483647 h 326"/>
                <a:gd name="T66" fmla="*/ 2147483647 w 86"/>
                <a:gd name="T67" fmla="*/ 2147483647 h 326"/>
                <a:gd name="T68" fmla="*/ 2147483647 w 86"/>
                <a:gd name="T69" fmla="*/ 2147483647 h 326"/>
                <a:gd name="T70" fmla="*/ 2147483647 w 86"/>
                <a:gd name="T71" fmla="*/ 2147483647 h 326"/>
                <a:gd name="T72" fmla="*/ 2147483647 w 86"/>
                <a:gd name="T73" fmla="*/ 2147483647 h 326"/>
                <a:gd name="T74" fmla="*/ 2147483647 w 86"/>
                <a:gd name="T75" fmla="*/ 2147483647 h 326"/>
                <a:gd name="T76" fmla="*/ 2147483647 w 86"/>
                <a:gd name="T77" fmla="*/ 2147483647 h 326"/>
                <a:gd name="T78" fmla="*/ 2147483647 w 86"/>
                <a:gd name="T79" fmla="*/ 2147483647 h 326"/>
                <a:gd name="T80" fmla="*/ 2147483647 w 86"/>
                <a:gd name="T81" fmla="*/ 2147483647 h 326"/>
                <a:gd name="T82" fmla="*/ 2147483647 w 86"/>
                <a:gd name="T83" fmla="*/ 2147483647 h 326"/>
                <a:gd name="T84" fmla="*/ 2147483647 w 86"/>
                <a:gd name="T85" fmla="*/ 2147483647 h 326"/>
                <a:gd name="T86" fmla="*/ 2147483647 w 86"/>
                <a:gd name="T87" fmla="*/ 2147483647 h 326"/>
                <a:gd name="T88" fmla="*/ 2147483647 w 86"/>
                <a:gd name="T89" fmla="*/ 2147483647 h 326"/>
                <a:gd name="T90" fmla="*/ 2147483647 w 86"/>
                <a:gd name="T91" fmla="*/ 2147483647 h 326"/>
                <a:gd name="T92" fmla="*/ 2147483647 w 86"/>
                <a:gd name="T93" fmla="*/ 2147483647 h 326"/>
                <a:gd name="T94" fmla="*/ 2147483647 w 86"/>
                <a:gd name="T95" fmla="*/ 2147483647 h 326"/>
                <a:gd name="T96" fmla="*/ 2147483647 w 86"/>
                <a:gd name="T97" fmla="*/ 2147483647 h 326"/>
                <a:gd name="T98" fmla="*/ 2147483647 w 86"/>
                <a:gd name="T99" fmla="*/ 2147483647 h 326"/>
                <a:gd name="T100" fmla="*/ 2147483647 w 86"/>
                <a:gd name="T101" fmla="*/ 2147483647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"/>
                <a:gd name="T154" fmla="*/ 0 h 326"/>
                <a:gd name="T155" fmla="*/ 86 w 86"/>
                <a:gd name="T156" fmla="*/ 326 h 3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26" y="102"/>
                    <a:pt x="26" y="168"/>
                  </a:cubicBezTo>
                  <a:cubicBezTo>
                    <a:pt x="26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  <a:moveTo>
                    <a:pt x="38" y="118"/>
                  </a:moveTo>
                  <a:cubicBezTo>
                    <a:pt x="36" y="88"/>
                    <a:pt x="31" y="61"/>
                    <a:pt x="26" y="41"/>
                  </a:cubicBezTo>
                  <a:cubicBezTo>
                    <a:pt x="23" y="33"/>
                    <a:pt x="22" y="15"/>
                    <a:pt x="34" y="12"/>
                  </a:cubicBezTo>
                  <a:cubicBezTo>
                    <a:pt x="37" y="12"/>
                    <a:pt x="40" y="12"/>
                    <a:pt x="44" y="11"/>
                  </a:cubicBezTo>
                  <a:cubicBezTo>
                    <a:pt x="50" y="11"/>
                    <a:pt x="55" y="10"/>
                    <a:pt x="60" y="11"/>
                  </a:cubicBezTo>
                  <a:cubicBezTo>
                    <a:pt x="64" y="11"/>
                    <a:pt x="64" y="15"/>
                    <a:pt x="63" y="17"/>
                  </a:cubicBezTo>
                  <a:cubicBezTo>
                    <a:pt x="51" y="38"/>
                    <a:pt x="44" y="77"/>
                    <a:pt x="41" y="119"/>
                  </a:cubicBezTo>
                  <a:cubicBezTo>
                    <a:pt x="40" y="135"/>
                    <a:pt x="39" y="133"/>
                    <a:pt x="38" y="118"/>
                  </a:cubicBezTo>
                  <a:close/>
                  <a:moveTo>
                    <a:pt x="51" y="309"/>
                  </a:moveTo>
                  <a:cubicBezTo>
                    <a:pt x="49" y="309"/>
                    <a:pt x="47" y="309"/>
                    <a:pt x="45" y="308"/>
                  </a:cubicBezTo>
                  <a:cubicBezTo>
                    <a:pt x="33" y="306"/>
                    <a:pt x="26" y="298"/>
                    <a:pt x="31" y="272"/>
                  </a:cubicBezTo>
                  <a:cubicBezTo>
                    <a:pt x="37" y="243"/>
                    <a:pt x="40" y="206"/>
                    <a:pt x="40" y="171"/>
                  </a:cubicBezTo>
                  <a:cubicBezTo>
                    <a:pt x="40" y="173"/>
                    <a:pt x="40" y="176"/>
                    <a:pt x="40" y="176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42" y="222"/>
                    <a:pt x="42" y="222"/>
                    <a:pt x="42" y="222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2" y="229"/>
                    <a:pt x="42" y="229"/>
                    <a:pt x="42" y="229"/>
                  </a:cubicBezTo>
                  <a:cubicBezTo>
                    <a:pt x="43" y="233"/>
                    <a:pt x="43" y="233"/>
                    <a:pt x="43" y="233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40"/>
                    <a:pt x="43" y="240"/>
                    <a:pt x="43" y="240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7" y="265"/>
                    <a:pt x="47" y="265"/>
                    <a:pt x="47" y="265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48" y="271"/>
                    <a:pt x="48" y="271"/>
                    <a:pt x="48" y="271"/>
                  </a:cubicBezTo>
                  <a:cubicBezTo>
                    <a:pt x="48" y="272"/>
                    <a:pt x="48" y="272"/>
                    <a:pt x="48" y="272"/>
                  </a:cubicBezTo>
                  <a:cubicBezTo>
                    <a:pt x="48" y="273"/>
                    <a:pt x="49" y="277"/>
                    <a:pt x="49" y="277"/>
                  </a:cubicBezTo>
                  <a:cubicBezTo>
                    <a:pt x="51" y="287"/>
                    <a:pt x="54" y="296"/>
                    <a:pt x="56" y="304"/>
                  </a:cubicBezTo>
                  <a:cubicBezTo>
                    <a:pt x="57" y="306"/>
                    <a:pt x="54" y="309"/>
                    <a:pt x="51" y="309"/>
                  </a:cubicBezTo>
                  <a:close/>
                </a:path>
              </a:pathLst>
            </a:custGeom>
            <a:solidFill>
              <a:srgbClr val="FF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94" name="Freeform 2366">
              <a:extLst>
                <a:ext uri="{FF2B5EF4-FFF2-40B4-BE49-F238E27FC236}">
                  <a16:creationId xmlns:a16="http://schemas.microsoft.com/office/drawing/2014/main" id="{8FF0E66A-084B-4C29-B783-B7D182D9C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717" y="3764677"/>
              <a:ext cx="161366" cy="143722"/>
            </a:xfrm>
            <a:custGeom>
              <a:avLst/>
              <a:gdLst>
                <a:gd name="T0" fmla="*/ 0 w 23"/>
                <a:gd name="T1" fmla="*/ 2147483647 h 40"/>
                <a:gd name="T2" fmla="*/ 2147483647 w 23"/>
                <a:gd name="T3" fmla="*/ 2147483647 h 40"/>
                <a:gd name="T4" fmla="*/ 2147483647 w 23"/>
                <a:gd name="T5" fmla="*/ 2147483647 h 40"/>
                <a:gd name="T6" fmla="*/ 2147483647 w 23"/>
                <a:gd name="T7" fmla="*/ 2147483647 h 40"/>
                <a:gd name="T8" fmla="*/ 0 w 23"/>
                <a:gd name="T9" fmla="*/ 2147483647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0"/>
                <a:gd name="T17" fmla="*/ 23 w 23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0">
                  <a:moveTo>
                    <a:pt x="0" y="4"/>
                  </a:moveTo>
                  <a:cubicBezTo>
                    <a:pt x="10" y="3"/>
                    <a:pt x="23" y="0"/>
                    <a:pt x="23" y="6"/>
                  </a:cubicBezTo>
                  <a:cubicBezTo>
                    <a:pt x="23" y="13"/>
                    <a:pt x="13" y="23"/>
                    <a:pt x="10" y="40"/>
                  </a:cubicBezTo>
                  <a:cubicBezTo>
                    <a:pt x="12" y="23"/>
                    <a:pt x="20" y="9"/>
                    <a:pt x="18" y="7"/>
                  </a:cubicBezTo>
                  <a:cubicBezTo>
                    <a:pt x="15" y="3"/>
                    <a:pt x="2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95" name="Freeform 2367">
              <a:extLst>
                <a:ext uri="{FF2B5EF4-FFF2-40B4-BE49-F238E27FC236}">
                  <a16:creationId xmlns:a16="http://schemas.microsoft.com/office/drawing/2014/main" id="{E07480AF-2FB9-4E3E-82A7-8A2636B8A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250" y="3800985"/>
              <a:ext cx="233085" cy="1101366"/>
            </a:xfrm>
            <a:custGeom>
              <a:avLst/>
              <a:gdLst>
                <a:gd name="T0" fmla="*/ 0 w 33"/>
                <a:gd name="T1" fmla="*/ 0 h 308"/>
                <a:gd name="T2" fmla="*/ 0 w 33"/>
                <a:gd name="T3" fmla="*/ 0 h 308"/>
                <a:gd name="T4" fmla="*/ 2147483647 w 33"/>
                <a:gd name="T5" fmla="*/ 2147483647 h 308"/>
                <a:gd name="T6" fmla="*/ 2147483647 w 33"/>
                <a:gd name="T7" fmla="*/ 2147483647 h 308"/>
                <a:gd name="T8" fmla="*/ 2147483647 w 33"/>
                <a:gd name="T9" fmla="*/ 2147483647 h 308"/>
                <a:gd name="T10" fmla="*/ 2147483647 w 33"/>
                <a:gd name="T11" fmla="*/ 2147483647 h 308"/>
                <a:gd name="T12" fmla="*/ 0 w 33"/>
                <a:gd name="T13" fmla="*/ 0 h 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08"/>
                <a:gd name="T23" fmla="*/ 33 w 33"/>
                <a:gd name="T24" fmla="*/ 308 h 3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0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20"/>
                    <a:pt x="24" y="80"/>
                    <a:pt x="24" y="151"/>
                  </a:cubicBezTo>
                  <a:cubicBezTo>
                    <a:pt x="24" y="219"/>
                    <a:pt x="15" y="276"/>
                    <a:pt x="2" y="299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19" y="299"/>
                    <a:pt x="33" y="232"/>
                    <a:pt x="33" y="151"/>
                  </a:cubicBezTo>
                  <a:cubicBezTo>
                    <a:pt x="33" y="85"/>
                    <a:pt x="26" y="31"/>
                    <a:pt x="0" y="0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96" name="Freeform 2368">
              <a:extLst>
                <a:ext uri="{FF2B5EF4-FFF2-40B4-BE49-F238E27FC236}">
                  <a16:creationId xmlns:a16="http://schemas.microsoft.com/office/drawing/2014/main" id="{EC55C8D0-89C9-485D-8E16-19AC91C4B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857" y="4359233"/>
              <a:ext cx="56777" cy="220878"/>
            </a:xfrm>
            <a:custGeom>
              <a:avLst/>
              <a:gdLst>
                <a:gd name="T0" fmla="*/ 0 w 8"/>
                <a:gd name="T1" fmla="*/ 2147483647 h 62"/>
                <a:gd name="T2" fmla="*/ 2147483647 w 8"/>
                <a:gd name="T3" fmla="*/ 2147483647 h 62"/>
                <a:gd name="T4" fmla="*/ 2147483647 w 8"/>
                <a:gd name="T5" fmla="*/ 2147483647 h 62"/>
                <a:gd name="T6" fmla="*/ 2147483647 w 8"/>
                <a:gd name="T7" fmla="*/ 2147483647 h 62"/>
                <a:gd name="T8" fmla="*/ 0 w 8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2"/>
                <a:gd name="T17" fmla="*/ 8 w 8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2">
                  <a:moveTo>
                    <a:pt x="0" y="58"/>
                  </a:moveTo>
                  <a:cubicBezTo>
                    <a:pt x="2" y="49"/>
                    <a:pt x="4" y="55"/>
                    <a:pt x="6" y="58"/>
                  </a:cubicBezTo>
                  <a:cubicBezTo>
                    <a:pt x="8" y="62"/>
                    <a:pt x="7" y="39"/>
                    <a:pt x="7" y="3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97" name="Oval 2369">
              <a:extLst>
                <a:ext uri="{FF2B5EF4-FFF2-40B4-BE49-F238E27FC236}">
                  <a16:creationId xmlns:a16="http://schemas.microsoft.com/office/drawing/2014/main" id="{4799967C-72A0-4B6E-A5FA-3D2165E67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388" y="3776779"/>
              <a:ext cx="457205" cy="1128598"/>
            </a:xfrm>
            <a:prstGeom prst="ellipse">
              <a:avLst/>
            </a:prstGeom>
            <a:solidFill>
              <a:srgbClr val="FFA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98" name="Freeform 2370">
              <a:extLst>
                <a:ext uri="{FF2B5EF4-FFF2-40B4-BE49-F238E27FC236}">
                  <a16:creationId xmlns:a16="http://schemas.microsoft.com/office/drawing/2014/main" id="{65BDA8C8-D677-407D-981A-C625FFC01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165" y="3819140"/>
              <a:ext cx="409392" cy="1086237"/>
            </a:xfrm>
            <a:custGeom>
              <a:avLst/>
              <a:gdLst>
                <a:gd name="T0" fmla="*/ 2147483647 w 58"/>
                <a:gd name="T1" fmla="*/ 0 h 304"/>
                <a:gd name="T2" fmla="*/ 2147483647 w 58"/>
                <a:gd name="T3" fmla="*/ 2147483647 h 304"/>
                <a:gd name="T4" fmla="*/ 2147483647 w 58"/>
                <a:gd name="T5" fmla="*/ 2147483647 h 304"/>
                <a:gd name="T6" fmla="*/ 0 w 58"/>
                <a:gd name="T7" fmla="*/ 2147483647 h 304"/>
                <a:gd name="T8" fmla="*/ 2147483647 w 58"/>
                <a:gd name="T9" fmla="*/ 2147483647 h 304"/>
                <a:gd name="T10" fmla="*/ 2147483647 w 58"/>
                <a:gd name="T11" fmla="*/ 2147483647 h 304"/>
                <a:gd name="T12" fmla="*/ 2147483647 w 58"/>
                <a:gd name="T13" fmla="*/ 0 h 3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304"/>
                <a:gd name="T23" fmla="*/ 58 w 58"/>
                <a:gd name="T24" fmla="*/ 304 h 3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304">
                  <a:moveTo>
                    <a:pt x="36" y="0"/>
                  </a:moveTo>
                  <a:cubicBezTo>
                    <a:pt x="42" y="29"/>
                    <a:pt x="46" y="67"/>
                    <a:pt x="46" y="110"/>
                  </a:cubicBezTo>
                  <a:cubicBezTo>
                    <a:pt x="46" y="198"/>
                    <a:pt x="30" y="268"/>
                    <a:pt x="11" y="268"/>
                  </a:cubicBezTo>
                  <a:cubicBezTo>
                    <a:pt x="6" y="268"/>
                    <a:pt x="4" y="264"/>
                    <a:pt x="0" y="256"/>
                  </a:cubicBezTo>
                  <a:cubicBezTo>
                    <a:pt x="6" y="286"/>
                    <a:pt x="12" y="304"/>
                    <a:pt x="22" y="304"/>
                  </a:cubicBezTo>
                  <a:cubicBezTo>
                    <a:pt x="42" y="304"/>
                    <a:pt x="58" y="234"/>
                    <a:pt x="58" y="146"/>
                  </a:cubicBezTo>
                  <a:cubicBezTo>
                    <a:pt x="58" y="81"/>
                    <a:pt x="49" y="24"/>
                    <a:pt x="36" y="0"/>
                  </a:cubicBezTo>
                  <a:close/>
                </a:path>
              </a:pathLst>
            </a:custGeom>
            <a:solidFill>
              <a:srgbClr val="FFA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99" name="Freeform 2371">
              <a:extLst>
                <a:ext uri="{FF2B5EF4-FFF2-40B4-BE49-F238E27FC236}">
                  <a16:creationId xmlns:a16="http://schemas.microsoft.com/office/drawing/2014/main" id="{7B70CA69-83D3-418A-87C1-850DB7E28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977" y="3800985"/>
              <a:ext cx="361580" cy="1104392"/>
            </a:xfrm>
            <a:custGeom>
              <a:avLst/>
              <a:gdLst>
                <a:gd name="T0" fmla="*/ 2147483647 w 51"/>
                <a:gd name="T1" fmla="*/ 0 h 309"/>
                <a:gd name="T2" fmla="*/ 2147483647 w 51"/>
                <a:gd name="T3" fmla="*/ 2147483647 h 309"/>
                <a:gd name="T4" fmla="*/ 2147483647 w 51"/>
                <a:gd name="T5" fmla="*/ 2147483647 h 309"/>
                <a:gd name="T6" fmla="*/ 0 w 51"/>
                <a:gd name="T7" fmla="*/ 2147483647 h 309"/>
                <a:gd name="T8" fmla="*/ 2147483647 w 51"/>
                <a:gd name="T9" fmla="*/ 2147483647 h 309"/>
                <a:gd name="T10" fmla="*/ 2147483647 w 51"/>
                <a:gd name="T11" fmla="*/ 2147483647 h 309"/>
                <a:gd name="T12" fmla="*/ 2147483647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700" name="Freeform 2372">
              <a:extLst>
                <a:ext uri="{FF2B5EF4-FFF2-40B4-BE49-F238E27FC236}">
                  <a16:creationId xmlns:a16="http://schemas.microsoft.com/office/drawing/2014/main" id="{BC012843-E645-46B4-A585-120DD6F53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306" y="3782831"/>
              <a:ext cx="254003" cy="1012107"/>
            </a:xfrm>
            <a:custGeom>
              <a:avLst/>
              <a:gdLst>
                <a:gd name="T0" fmla="*/ 2147483647 w 36"/>
                <a:gd name="T1" fmla="*/ 2147483647 h 283"/>
                <a:gd name="T2" fmla="*/ 2147483647 w 36"/>
                <a:gd name="T3" fmla="*/ 2147483647 h 283"/>
                <a:gd name="T4" fmla="*/ 2147483647 w 36"/>
                <a:gd name="T5" fmla="*/ 2147483647 h 283"/>
                <a:gd name="T6" fmla="*/ 2147483647 w 36"/>
                <a:gd name="T7" fmla="*/ 2147483647 h 283"/>
                <a:gd name="T8" fmla="*/ 2147483647 w 36"/>
                <a:gd name="T9" fmla="*/ 0 h 283"/>
                <a:gd name="T10" fmla="*/ 0 w 36"/>
                <a:gd name="T11" fmla="*/ 2147483647 h 283"/>
                <a:gd name="T12" fmla="*/ 2147483647 w 36"/>
                <a:gd name="T13" fmla="*/ 2147483647 h 283"/>
                <a:gd name="T14" fmla="*/ 2147483647 w 36"/>
                <a:gd name="T15" fmla="*/ 2147483647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83"/>
                <a:gd name="T26" fmla="*/ 36 w 36"/>
                <a:gd name="T27" fmla="*/ 283 h 2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83">
                  <a:moveTo>
                    <a:pt x="9" y="260"/>
                  </a:moveTo>
                  <a:cubicBezTo>
                    <a:pt x="5" y="232"/>
                    <a:pt x="7" y="195"/>
                    <a:pt x="7" y="155"/>
                  </a:cubicBezTo>
                  <a:cubicBezTo>
                    <a:pt x="7" y="75"/>
                    <a:pt x="13" y="1"/>
                    <a:pt x="31" y="1"/>
                  </a:cubicBezTo>
                  <a:cubicBezTo>
                    <a:pt x="32" y="1"/>
                    <a:pt x="36" y="5"/>
                    <a:pt x="36" y="5"/>
                  </a:cubicBezTo>
                  <a:cubicBezTo>
                    <a:pt x="33" y="2"/>
                    <a:pt x="32" y="0"/>
                    <a:pt x="29" y="0"/>
                  </a:cubicBezTo>
                  <a:cubicBezTo>
                    <a:pt x="11" y="0"/>
                    <a:pt x="0" y="70"/>
                    <a:pt x="0" y="150"/>
                  </a:cubicBezTo>
                  <a:cubicBezTo>
                    <a:pt x="0" y="195"/>
                    <a:pt x="3" y="235"/>
                    <a:pt x="9" y="263"/>
                  </a:cubicBezTo>
                  <a:cubicBezTo>
                    <a:pt x="13" y="283"/>
                    <a:pt x="12" y="278"/>
                    <a:pt x="9" y="2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701" name="Freeform 2373">
              <a:extLst>
                <a:ext uri="{FF2B5EF4-FFF2-40B4-BE49-F238E27FC236}">
                  <a16:creationId xmlns:a16="http://schemas.microsoft.com/office/drawing/2014/main" id="{1935521A-953A-4AF4-AA72-E6DB2088C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890" y="4873607"/>
              <a:ext cx="573747" cy="31770"/>
            </a:xfrm>
            <a:custGeom>
              <a:avLst/>
              <a:gdLst>
                <a:gd name="T0" fmla="*/ 0 w 81"/>
                <a:gd name="T1" fmla="*/ 2147483647 h 9"/>
                <a:gd name="T2" fmla="*/ 0 w 81"/>
                <a:gd name="T3" fmla="*/ 2147483647 h 9"/>
                <a:gd name="T4" fmla="*/ 2147483647 w 81"/>
                <a:gd name="T5" fmla="*/ 0 h 9"/>
                <a:gd name="T6" fmla="*/ 2147483647 w 81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9"/>
                <a:gd name="T14" fmla="*/ 81 w 8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9"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0" y="3"/>
                    <a:pt x="24" y="0"/>
                    <a:pt x="40" y="0"/>
                  </a:cubicBezTo>
                  <a:cubicBezTo>
                    <a:pt x="56" y="0"/>
                    <a:pt x="70" y="4"/>
                    <a:pt x="81" y="9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702" name="Freeform 2374">
              <a:extLst>
                <a:ext uri="{FF2B5EF4-FFF2-40B4-BE49-F238E27FC236}">
                  <a16:creationId xmlns:a16="http://schemas.microsoft.com/office/drawing/2014/main" id="{A171AFC8-2C12-4630-B228-CD7282512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632" y="3740471"/>
              <a:ext cx="528923" cy="68079"/>
            </a:xfrm>
            <a:custGeom>
              <a:avLst/>
              <a:gdLst>
                <a:gd name="T0" fmla="*/ 2147483647 w 75"/>
                <a:gd name="T1" fmla="*/ 2147483647 h 19"/>
                <a:gd name="T2" fmla="*/ 2147483647 w 75"/>
                <a:gd name="T3" fmla="*/ 2147483647 h 19"/>
                <a:gd name="T4" fmla="*/ 0 w 75"/>
                <a:gd name="T5" fmla="*/ 2147483647 h 19"/>
                <a:gd name="T6" fmla="*/ 0 60000 65536"/>
                <a:gd name="T7" fmla="*/ 0 60000 65536"/>
                <a:gd name="T8" fmla="*/ 0 60000 65536"/>
                <a:gd name="T9" fmla="*/ 0 w 75"/>
                <a:gd name="T10" fmla="*/ 0 h 19"/>
                <a:gd name="T11" fmla="*/ 75 w 7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" h="19">
                  <a:moveTo>
                    <a:pt x="68" y="12"/>
                  </a:moveTo>
                  <a:cubicBezTo>
                    <a:pt x="75" y="4"/>
                    <a:pt x="49" y="0"/>
                    <a:pt x="34" y="2"/>
                  </a:cubicBezTo>
                  <a:cubicBezTo>
                    <a:pt x="12" y="4"/>
                    <a:pt x="2" y="1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703" name="Oval 2375">
              <a:extLst>
                <a:ext uri="{FF2B5EF4-FFF2-40B4-BE49-F238E27FC236}">
                  <a16:creationId xmlns:a16="http://schemas.microsoft.com/office/drawing/2014/main" id="{E7642A00-8115-46F4-A0DC-2CF700E07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388" y="3776779"/>
              <a:ext cx="457205" cy="1128598"/>
            </a:xfrm>
            <a:prstGeom prst="ellipse">
              <a:avLst/>
            </a:pr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704" name="Oval 2376">
              <a:extLst>
                <a:ext uri="{FF2B5EF4-FFF2-40B4-BE49-F238E27FC236}">
                  <a16:creationId xmlns:a16="http://schemas.microsoft.com/office/drawing/2014/main" id="{17065D31-DB3A-4CC3-8A19-769A564854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993" y="3776779"/>
              <a:ext cx="457205" cy="1128598"/>
            </a:xfrm>
            <a:prstGeom prst="ellipse">
              <a:avLst/>
            </a:pr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705" name="Freeform 2377">
              <a:extLst>
                <a:ext uri="{FF2B5EF4-FFF2-40B4-BE49-F238E27FC236}">
                  <a16:creationId xmlns:a16="http://schemas.microsoft.com/office/drawing/2014/main" id="{E15DBF8A-D555-47AF-960A-2F4FA8662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242" y="3714752"/>
              <a:ext cx="1078764" cy="1190625"/>
            </a:xfrm>
            <a:custGeom>
              <a:avLst/>
              <a:gdLst>
                <a:gd name="T0" fmla="*/ 2147483647 w 153"/>
                <a:gd name="T1" fmla="*/ 2147483647 h 333"/>
                <a:gd name="T2" fmla="*/ 2147483647 w 153"/>
                <a:gd name="T3" fmla="*/ 2147483647 h 333"/>
                <a:gd name="T4" fmla="*/ 2147483647 w 153"/>
                <a:gd name="T5" fmla="*/ 2147483647 h 333"/>
                <a:gd name="T6" fmla="*/ 2147483647 w 153"/>
                <a:gd name="T7" fmla="*/ 2147483647 h 333"/>
                <a:gd name="T8" fmla="*/ 2147483647 w 153"/>
                <a:gd name="T9" fmla="*/ 2147483647 h 333"/>
                <a:gd name="T10" fmla="*/ 2147483647 w 153"/>
                <a:gd name="T11" fmla="*/ 2147483647 h 333"/>
                <a:gd name="T12" fmla="*/ 2147483647 w 153"/>
                <a:gd name="T13" fmla="*/ 2147483647 h 333"/>
                <a:gd name="T14" fmla="*/ 2147483647 w 153"/>
                <a:gd name="T15" fmla="*/ 2147483647 h 333"/>
                <a:gd name="T16" fmla="*/ 2147483647 w 153"/>
                <a:gd name="T17" fmla="*/ 2147483647 h 333"/>
                <a:gd name="T18" fmla="*/ 2147483647 w 153"/>
                <a:gd name="T19" fmla="*/ 2147483647 h 333"/>
                <a:gd name="T20" fmla="*/ 2147483647 w 153"/>
                <a:gd name="T21" fmla="*/ 2147483647 h 333"/>
                <a:gd name="T22" fmla="*/ 2147483647 w 153"/>
                <a:gd name="T23" fmla="*/ 2147483647 h 333"/>
                <a:gd name="T24" fmla="*/ 2147483647 w 153"/>
                <a:gd name="T25" fmla="*/ 2147483647 h 333"/>
                <a:gd name="T26" fmla="*/ 2147483647 w 153"/>
                <a:gd name="T27" fmla="*/ 2147483647 h 333"/>
                <a:gd name="T28" fmla="*/ 2147483647 w 153"/>
                <a:gd name="T29" fmla="*/ 2147483647 h 333"/>
                <a:gd name="T30" fmla="*/ 2147483647 w 153"/>
                <a:gd name="T31" fmla="*/ 2147483647 h 333"/>
                <a:gd name="T32" fmla="*/ 2147483647 w 153"/>
                <a:gd name="T33" fmla="*/ 2147483647 h 333"/>
                <a:gd name="T34" fmla="*/ 2147483647 w 153"/>
                <a:gd name="T35" fmla="*/ 2147483647 h 333"/>
                <a:gd name="T36" fmla="*/ 2147483647 w 153"/>
                <a:gd name="T37" fmla="*/ 2147483647 h 333"/>
                <a:gd name="T38" fmla="*/ 2147483647 w 153"/>
                <a:gd name="T39" fmla="*/ 2147483647 h 333"/>
                <a:gd name="T40" fmla="*/ 2147483647 w 153"/>
                <a:gd name="T41" fmla="*/ 2147483647 h 333"/>
                <a:gd name="T42" fmla="*/ 2147483647 w 153"/>
                <a:gd name="T43" fmla="*/ 2147483647 h 333"/>
                <a:gd name="T44" fmla="*/ 2147483647 w 153"/>
                <a:gd name="T45" fmla="*/ 2147483647 h 333"/>
                <a:gd name="T46" fmla="*/ 2147483647 w 153"/>
                <a:gd name="T47" fmla="*/ 2147483647 h 333"/>
                <a:gd name="T48" fmla="*/ 2147483647 w 153"/>
                <a:gd name="T49" fmla="*/ 2147483647 h 333"/>
                <a:gd name="T50" fmla="*/ 2147483647 w 153"/>
                <a:gd name="T51" fmla="*/ 2147483647 h 333"/>
                <a:gd name="T52" fmla="*/ 2147483647 w 153"/>
                <a:gd name="T53" fmla="*/ 2147483647 h 333"/>
                <a:gd name="T54" fmla="*/ 2147483647 w 153"/>
                <a:gd name="T55" fmla="*/ 2147483647 h 333"/>
                <a:gd name="T56" fmla="*/ 2147483647 w 153"/>
                <a:gd name="T57" fmla="*/ 2147483647 h 333"/>
                <a:gd name="T58" fmla="*/ 2147483647 w 153"/>
                <a:gd name="T59" fmla="*/ 2147483647 h 333"/>
                <a:gd name="T60" fmla="*/ 2147483647 w 153"/>
                <a:gd name="T61" fmla="*/ 2147483647 h 333"/>
                <a:gd name="T62" fmla="*/ 2147483647 w 153"/>
                <a:gd name="T63" fmla="*/ 2147483647 h 333"/>
                <a:gd name="T64" fmla="*/ 2147483647 w 153"/>
                <a:gd name="T65" fmla="*/ 2147483647 h 333"/>
                <a:gd name="T66" fmla="*/ 2147483647 w 153"/>
                <a:gd name="T67" fmla="*/ 2147483647 h 333"/>
                <a:gd name="T68" fmla="*/ 2147483647 w 153"/>
                <a:gd name="T69" fmla="*/ 0 h 3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3"/>
                <a:gd name="T106" fmla="*/ 0 h 333"/>
                <a:gd name="T107" fmla="*/ 153 w 153"/>
                <a:gd name="T108" fmla="*/ 333 h 3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3" h="333">
                  <a:moveTo>
                    <a:pt x="97" y="17"/>
                  </a:moveTo>
                  <a:cubicBezTo>
                    <a:pt x="117" y="17"/>
                    <a:pt x="132" y="88"/>
                    <a:pt x="132" y="175"/>
                  </a:cubicBezTo>
                  <a:cubicBezTo>
                    <a:pt x="132" y="178"/>
                    <a:pt x="132" y="181"/>
                    <a:pt x="132" y="183"/>
                  </a:cubicBezTo>
                  <a:cubicBezTo>
                    <a:pt x="132" y="184"/>
                    <a:pt x="132" y="185"/>
                    <a:pt x="132" y="186"/>
                  </a:cubicBezTo>
                  <a:cubicBezTo>
                    <a:pt x="132" y="188"/>
                    <a:pt x="132" y="189"/>
                    <a:pt x="132" y="191"/>
                  </a:cubicBezTo>
                  <a:cubicBezTo>
                    <a:pt x="132" y="192"/>
                    <a:pt x="132" y="193"/>
                    <a:pt x="132" y="194"/>
                  </a:cubicBezTo>
                  <a:cubicBezTo>
                    <a:pt x="132" y="196"/>
                    <a:pt x="132" y="197"/>
                    <a:pt x="132" y="199"/>
                  </a:cubicBezTo>
                  <a:cubicBezTo>
                    <a:pt x="132" y="200"/>
                    <a:pt x="132" y="201"/>
                    <a:pt x="132" y="202"/>
                  </a:cubicBezTo>
                  <a:cubicBezTo>
                    <a:pt x="132" y="204"/>
                    <a:pt x="132" y="205"/>
                    <a:pt x="132" y="207"/>
                  </a:cubicBezTo>
                  <a:cubicBezTo>
                    <a:pt x="132" y="208"/>
                    <a:pt x="132" y="209"/>
                    <a:pt x="132" y="210"/>
                  </a:cubicBezTo>
                  <a:cubicBezTo>
                    <a:pt x="132" y="211"/>
                    <a:pt x="131" y="213"/>
                    <a:pt x="131" y="214"/>
                  </a:cubicBezTo>
                  <a:cubicBezTo>
                    <a:pt x="131" y="215"/>
                    <a:pt x="131" y="216"/>
                    <a:pt x="131" y="218"/>
                  </a:cubicBezTo>
                  <a:cubicBezTo>
                    <a:pt x="131" y="219"/>
                    <a:pt x="131" y="220"/>
                    <a:pt x="131" y="222"/>
                  </a:cubicBezTo>
                  <a:cubicBezTo>
                    <a:pt x="131" y="223"/>
                    <a:pt x="131" y="224"/>
                    <a:pt x="131" y="225"/>
                  </a:cubicBezTo>
                  <a:cubicBezTo>
                    <a:pt x="131" y="226"/>
                    <a:pt x="130" y="228"/>
                    <a:pt x="130" y="229"/>
                  </a:cubicBezTo>
                  <a:cubicBezTo>
                    <a:pt x="130" y="230"/>
                    <a:pt x="130" y="231"/>
                    <a:pt x="130" y="232"/>
                  </a:cubicBezTo>
                  <a:cubicBezTo>
                    <a:pt x="130" y="233"/>
                    <a:pt x="130" y="235"/>
                    <a:pt x="130" y="236"/>
                  </a:cubicBezTo>
                  <a:cubicBezTo>
                    <a:pt x="130" y="237"/>
                    <a:pt x="130" y="238"/>
                    <a:pt x="129" y="239"/>
                  </a:cubicBezTo>
                  <a:cubicBezTo>
                    <a:pt x="129" y="240"/>
                    <a:pt x="129" y="242"/>
                    <a:pt x="129" y="243"/>
                  </a:cubicBezTo>
                  <a:cubicBezTo>
                    <a:pt x="129" y="244"/>
                    <a:pt x="129" y="245"/>
                    <a:pt x="129" y="246"/>
                  </a:cubicBezTo>
                  <a:cubicBezTo>
                    <a:pt x="129" y="247"/>
                    <a:pt x="128" y="248"/>
                    <a:pt x="128" y="250"/>
                  </a:cubicBezTo>
                  <a:cubicBezTo>
                    <a:pt x="128" y="251"/>
                    <a:pt x="128" y="252"/>
                    <a:pt x="128" y="253"/>
                  </a:cubicBezTo>
                  <a:cubicBezTo>
                    <a:pt x="128" y="254"/>
                    <a:pt x="128" y="255"/>
                    <a:pt x="127" y="256"/>
                  </a:cubicBezTo>
                  <a:cubicBezTo>
                    <a:pt x="127" y="257"/>
                    <a:pt x="127" y="258"/>
                    <a:pt x="127" y="259"/>
                  </a:cubicBezTo>
                  <a:cubicBezTo>
                    <a:pt x="127" y="260"/>
                    <a:pt x="127" y="261"/>
                    <a:pt x="127" y="263"/>
                  </a:cubicBezTo>
                  <a:cubicBezTo>
                    <a:pt x="126" y="264"/>
                    <a:pt x="126" y="265"/>
                    <a:pt x="126" y="266"/>
                  </a:cubicBezTo>
                  <a:cubicBezTo>
                    <a:pt x="126" y="267"/>
                    <a:pt x="126" y="268"/>
                    <a:pt x="126" y="269"/>
                  </a:cubicBezTo>
                  <a:cubicBezTo>
                    <a:pt x="125" y="270"/>
                    <a:pt x="125" y="271"/>
                    <a:pt x="125" y="272"/>
                  </a:cubicBezTo>
                  <a:cubicBezTo>
                    <a:pt x="125" y="273"/>
                    <a:pt x="125" y="274"/>
                    <a:pt x="125" y="275"/>
                  </a:cubicBezTo>
                  <a:cubicBezTo>
                    <a:pt x="124" y="276"/>
                    <a:pt x="124" y="277"/>
                    <a:pt x="124" y="277"/>
                  </a:cubicBezTo>
                  <a:cubicBezTo>
                    <a:pt x="124" y="278"/>
                    <a:pt x="124" y="279"/>
                    <a:pt x="124" y="280"/>
                  </a:cubicBezTo>
                  <a:cubicBezTo>
                    <a:pt x="123" y="281"/>
                    <a:pt x="123" y="282"/>
                    <a:pt x="123" y="283"/>
                  </a:cubicBezTo>
                  <a:cubicBezTo>
                    <a:pt x="123" y="284"/>
                    <a:pt x="123" y="285"/>
                    <a:pt x="122" y="286"/>
                  </a:cubicBezTo>
                  <a:cubicBezTo>
                    <a:pt x="122" y="287"/>
                    <a:pt x="122" y="288"/>
                    <a:pt x="122" y="288"/>
                  </a:cubicBezTo>
                  <a:cubicBezTo>
                    <a:pt x="122" y="289"/>
                    <a:pt x="121" y="290"/>
                    <a:pt x="121" y="291"/>
                  </a:cubicBezTo>
                  <a:cubicBezTo>
                    <a:pt x="121" y="292"/>
                    <a:pt x="121" y="293"/>
                    <a:pt x="121" y="294"/>
                  </a:cubicBezTo>
                  <a:cubicBezTo>
                    <a:pt x="120" y="294"/>
                    <a:pt x="120" y="295"/>
                    <a:pt x="120" y="296"/>
                  </a:cubicBezTo>
                  <a:cubicBezTo>
                    <a:pt x="120" y="297"/>
                    <a:pt x="119" y="298"/>
                    <a:pt x="119" y="298"/>
                  </a:cubicBezTo>
                  <a:cubicBezTo>
                    <a:pt x="119" y="299"/>
                    <a:pt x="119" y="300"/>
                    <a:pt x="119" y="301"/>
                  </a:cubicBezTo>
                  <a:cubicBezTo>
                    <a:pt x="118" y="301"/>
                    <a:pt x="118" y="302"/>
                    <a:pt x="118" y="303"/>
                  </a:cubicBezTo>
                  <a:cubicBezTo>
                    <a:pt x="118" y="304"/>
                    <a:pt x="117" y="304"/>
                    <a:pt x="117" y="305"/>
                  </a:cubicBezTo>
                  <a:cubicBezTo>
                    <a:pt x="117" y="306"/>
                    <a:pt x="117" y="307"/>
                    <a:pt x="117" y="307"/>
                  </a:cubicBezTo>
                  <a:cubicBezTo>
                    <a:pt x="116" y="308"/>
                    <a:pt x="116" y="309"/>
                    <a:pt x="116" y="309"/>
                  </a:cubicBezTo>
                  <a:cubicBezTo>
                    <a:pt x="116" y="310"/>
                    <a:pt x="115" y="311"/>
                    <a:pt x="115" y="311"/>
                  </a:cubicBezTo>
                  <a:cubicBezTo>
                    <a:pt x="115" y="312"/>
                    <a:pt x="115" y="312"/>
                    <a:pt x="114" y="313"/>
                  </a:cubicBezTo>
                  <a:cubicBezTo>
                    <a:pt x="114" y="314"/>
                    <a:pt x="114" y="314"/>
                    <a:pt x="114" y="315"/>
                  </a:cubicBezTo>
                  <a:cubicBezTo>
                    <a:pt x="113" y="316"/>
                    <a:pt x="113" y="316"/>
                    <a:pt x="113" y="317"/>
                  </a:cubicBezTo>
                  <a:cubicBezTo>
                    <a:pt x="112" y="318"/>
                    <a:pt x="112" y="318"/>
                    <a:pt x="112" y="318"/>
                  </a:cubicBezTo>
                  <a:cubicBezTo>
                    <a:pt x="112" y="319"/>
                    <a:pt x="112" y="319"/>
                    <a:pt x="111" y="320"/>
                  </a:cubicBezTo>
                  <a:cubicBezTo>
                    <a:pt x="111" y="321"/>
                    <a:pt x="111" y="321"/>
                    <a:pt x="111" y="321"/>
                  </a:cubicBezTo>
                  <a:cubicBezTo>
                    <a:pt x="110" y="322"/>
                    <a:pt x="110" y="322"/>
                    <a:pt x="110" y="323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09" y="325"/>
                    <a:pt x="109" y="325"/>
                    <a:pt x="108" y="325"/>
                  </a:cubicBezTo>
                  <a:cubicBezTo>
                    <a:pt x="108" y="326"/>
                    <a:pt x="108" y="326"/>
                    <a:pt x="107" y="327"/>
                  </a:cubicBezTo>
                  <a:cubicBezTo>
                    <a:pt x="107" y="327"/>
                    <a:pt x="107" y="327"/>
                    <a:pt x="107" y="327"/>
                  </a:cubicBezTo>
                  <a:cubicBezTo>
                    <a:pt x="106" y="328"/>
                    <a:pt x="106" y="328"/>
                    <a:pt x="106" y="329"/>
                  </a:cubicBezTo>
                  <a:cubicBezTo>
                    <a:pt x="105" y="329"/>
                    <a:pt x="105" y="329"/>
                    <a:pt x="105" y="329"/>
                  </a:cubicBezTo>
                  <a:cubicBezTo>
                    <a:pt x="105" y="330"/>
                    <a:pt x="104" y="330"/>
                    <a:pt x="104" y="330"/>
                  </a:cubicBezTo>
                  <a:cubicBezTo>
                    <a:pt x="104" y="331"/>
                    <a:pt x="104" y="331"/>
                    <a:pt x="103" y="331"/>
                  </a:cubicBezTo>
                  <a:cubicBezTo>
                    <a:pt x="103" y="331"/>
                    <a:pt x="103" y="331"/>
                    <a:pt x="102" y="332"/>
                  </a:cubicBezTo>
                  <a:cubicBezTo>
                    <a:pt x="102" y="332"/>
                    <a:pt x="102" y="332"/>
                    <a:pt x="102" y="332"/>
                  </a:cubicBezTo>
                  <a:cubicBezTo>
                    <a:pt x="101" y="332"/>
                    <a:pt x="101" y="333"/>
                    <a:pt x="101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grpSp>
          <p:nvGrpSpPr>
            <p:cNvPr id="706" name="Groupe 386">
              <a:extLst>
                <a:ext uri="{FF2B5EF4-FFF2-40B4-BE49-F238E27FC236}">
                  <a16:creationId xmlns:a16="http://schemas.microsoft.com/office/drawing/2014/main" id="{35F1D268-00FF-4022-88AE-92A5F84A87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29843" y="3714752"/>
              <a:ext cx="657419" cy="1190625"/>
              <a:chOff x="2352567" y="3500438"/>
              <a:chExt cx="657419" cy="1190625"/>
            </a:xfrm>
          </p:grpSpPr>
          <p:sp>
            <p:nvSpPr>
              <p:cNvPr id="707" name="Freeform 2364">
                <a:extLst>
                  <a:ext uri="{FF2B5EF4-FFF2-40B4-BE49-F238E27FC236}">
                    <a16:creationId xmlns:a16="http://schemas.microsoft.com/office/drawing/2014/main" id="{C6DB826E-EA74-466A-B4C1-9511BD8FD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798" y="3526860"/>
                <a:ext cx="606798" cy="1164203"/>
              </a:xfrm>
              <a:custGeom>
                <a:avLst/>
                <a:gdLst>
                  <a:gd name="T0" fmla="*/ 1036 w 86"/>
                  <a:gd name="T1" fmla="*/ 4285 h 326"/>
                  <a:gd name="T2" fmla="*/ 1024 w 86"/>
                  <a:gd name="T3" fmla="*/ 4268 h 326"/>
                  <a:gd name="T4" fmla="*/ 1024 w 86"/>
                  <a:gd name="T5" fmla="*/ 4268 h 326"/>
                  <a:gd name="T6" fmla="*/ 998 w 86"/>
                  <a:gd name="T7" fmla="*/ 4244 h 326"/>
                  <a:gd name="T8" fmla="*/ 998 w 86"/>
                  <a:gd name="T9" fmla="*/ 4244 h 326"/>
                  <a:gd name="T10" fmla="*/ 975 w 86"/>
                  <a:gd name="T11" fmla="*/ 4218 h 326"/>
                  <a:gd name="T12" fmla="*/ 975 w 86"/>
                  <a:gd name="T13" fmla="*/ 4218 h 326"/>
                  <a:gd name="T14" fmla="*/ 958 w 86"/>
                  <a:gd name="T15" fmla="*/ 4190 h 326"/>
                  <a:gd name="T16" fmla="*/ 958 w 86"/>
                  <a:gd name="T17" fmla="*/ 4190 h 326"/>
                  <a:gd name="T18" fmla="*/ 937 w 86"/>
                  <a:gd name="T19" fmla="*/ 4162 h 326"/>
                  <a:gd name="T20" fmla="*/ 937 w 86"/>
                  <a:gd name="T21" fmla="*/ 4162 h 326"/>
                  <a:gd name="T22" fmla="*/ 918 w 86"/>
                  <a:gd name="T23" fmla="*/ 4122 h 326"/>
                  <a:gd name="T24" fmla="*/ 918 w 86"/>
                  <a:gd name="T25" fmla="*/ 4122 h 326"/>
                  <a:gd name="T26" fmla="*/ 897 w 86"/>
                  <a:gd name="T27" fmla="*/ 4084 h 326"/>
                  <a:gd name="T28" fmla="*/ 897 w 86"/>
                  <a:gd name="T29" fmla="*/ 4084 h 326"/>
                  <a:gd name="T30" fmla="*/ 880 w 86"/>
                  <a:gd name="T31" fmla="*/ 4034 h 326"/>
                  <a:gd name="T32" fmla="*/ 880 w 86"/>
                  <a:gd name="T33" fmla="*/ 4034 h 326"/>
                  <a:gd name="T34" fmla="*/ 869 w 86"/>
                  <a:gd name="T35" fmla="*/ 3626 h 326"/>
                  <a:gd name="T36" fmla="*/ 869 w 86"/>
                  <a:gd name="T37" fmla="*/ 3626 h 326"/>
                  <a:gd name="T38" fmla="*/ 852 w 86"/>
                  <a:gd name="T39" fmla="*/ 3571 h 326"/>
                  <a:gd name="T40" fmla="*/ 852 w 86"/>
                  <a:gd name="T41" fmla="*/ 3559 h 326"/>
                  <a:gd name="T42" fmla="*/ 840 w 86"/>
                  <a:gd name="T43" fmla="*/ 3503 h 326"/>
                  <a:gd name="T44" fmla="*/ 840 w 86"/>
                  <a:gd name="T45" fmla="*/ 3482 h 326"/>
                  <a:gd name="T46" fmla="*/ 831 w 86"/>
                  <a:gd name="T47" fmla="*/ 3425 h 326"/>
                  <a:gd name="T48" fmla="*/ 831 w 86"/>
                  <a:gd name="T49" fmla="*/ 3397 h 326"/>
                  <a:gd name="T50" fmla="*/ 814 w 86"/>
                  <a:gd name="T51" fmla="*/ 3347 h 326"/>
                  <a:gd name="T52" fmla="*/ 814 w 86"/>
                  <a:gd name="T53" fmla="*/ 3319 h 326"/>
                  <a:gd name="T54" fmla="*/ 803 w 86"/>
                  <a:gd name="T55" fmla="*/ 3269 h 326"/>
                  <a:gd name="T56" fmla="*/ 803 w 86"/>
                  <a:gd name="T57" fmla="*/ 3231 h 326"/>
                  <a:gd name="T58" fmla="*/ 803 w 86"/>
                  <a:gd name="T59" fmla="*/ 3191 h 326"/>
                  <a:gd name="T60" fmla="*/ 791 w 86"/>
                  <a:gd name="T61" fmla="*/ 3153 h 326"/>
                  <a:gd name="T62" fmla="*/ 791 w 86"/>
                  <a:gd name="T63" fmla="*/ 3097 h 326"/>
                  <a:gd name="T64" fmla="*/ 791 w 86"/>
                  <a:gd name="T65" fmla="*/ 3056 h 326"/>
                  <a:gd name="T66" fmla="*/ 774 w 86"/>
                  <a:gd name="T67" fmla="*/ 3007 h 326"/>
                  <a:gd name="T68" fmla="*/ 774 w 86"/>
                  <a:gd name="T69" fmla="*/ 2962 h 326"/>
                  <a:gd name="T70" fmla="*/ 774 w 86"/>
                  <a:gd name="T71" fmla="*/ 2912 h 326"/>
                  <a:gd name="T72" fmla="*/ 762 w 86"/>
                  <a:gd name="T73" fmla="*/ 2872 h 326"/>
                  <a:gd name="T74" fmla="*/ 762 w 86"/>
                  <a:gd name="T75" fmla="*/ 2818 h 326"/>
                  <a:gd name="T76" fmla="*/ 762 w 86"/>
                  <a:gd name="T77" fmla="*/ 2768 h 326"/>
                  <a:gd name="T78" fmla="*/ 762 w 86"/>
                  <a:gd name="T79" fmla="*/ 2728 h 326"/>
                  <a:gd name="T80" fmla="*/ 753 w 86"/>
                  <a:gd name="T81" fmla="*/ 2671 h 326"/>
                  <a:gd name="T82" fmla="*/ 753 w 86"/>
                  <a:gd name="T83" fmla="*/ 2622 h 326"/>
                  <a:gd name="T84" fmla="*/ 753 w 86"/>
                  <a:gd name="T85" fmla="*/ 2572 h 326"/>
                  <a:gd name="T86" fmla="*/ 753 w 86"/>
                  <a:gd name="T87" fmla="*/ 2527 h 326"/>
                  <a:gd name="T88" fmla="*/ 753 w 86"/>
                  <a:gd name="T89" fmla="*/ 2466 h 326"/>
                  <a:gd name="T90" fmla="*/ 753 w 86"/>
                  <a:gd name="T91" fmla="*/ 2426 h 326"/>
                  <a:gd name="T92" fmla="*/ 753 w 86"/>
                  <a:gd name="T93" fmla="*/ 2360 h 326"/>
                  <a:gd name="T94" fmla="*/ 753 w 86"/>
                  <a:gd name="T95" fmla="*/ 2322 h 326"/>
                  <a:gd name="T96" fmla="*/ 753 w 86"/>
                  <a:gd name="T97" fmla="*/ 2216 h 326"/>
                  <a:gd name="T98" fmla="*/ 998 w 86"/>
                  <a:gd name="T99" fmla="*/ 184 h 326"/>
                  <a:gd name="T100" fmla="*/ 998 w 86"/>
                  <a:gd name="T101" fmla="*/ 172 h 326"/>
                  <a:gd name="T102" fmla="*/ 562 w 86"/>
                  <a:gd name="T103" fmla="*/ 28 h 326"/>
                  <a:gd name="T104" fmla="*/ 118 w 86"/>
                  <a:gd name="T105" fmla="*/ 279 h 326"/>
                  <a:gd name="T106" fmla="*/ 118 w 86"/>
                  <a:gd name="T107" fmla="*/ 291 h 326"/>
                  <a:gd name="T108" fmla="*/ 406 w 86"/>
                  <a:gd name="T109" fmla="*/ 2216 h 326"/>
                  <a:gd name="T110" fmla="*/ 0 w 86"/>
                  <a:gd name="T111" fmla="*/ 4285 h 326"/>
                  <a:gd name="T112" fmla="*/ 0 w 86"/>
                  <a:gd name="T113" fmla="*/ 4296 h 326"/>
                  <a:gd name="T114" fmla="*/ 524 w 86"/>
                  <a:gd name="T115" fmla="*/ 4178 h 326"/>
                  <a:gd name="T116" fmla="*/ 1065 w 86"/>
                  <a:gd name="T117" fmla="*/ 4296 h 326"/>
                  <a:gd name="T118" fmla="*/ 1065 w 86"/>
                  <a:gd name="T119" fmla="*/ 4296 h 326"/>
                  <a:gd name="T120" fmla="*/ 1036 w 86"/>
                  <a:gd name="T121" fmla="*/ 4285 h 326"/>
                  <a:gd name="T122" fmla="*/ 1036 w 86"/>
                  <a:gd name="T123" fmla="*/ 4285 h 3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6"/>
                  <a:gd name="T187" fmla="*/ 0 h 326"/>
                  <a:gd name="T188" fmla="*/ 86 w 86"/>
                  <a:gd name="T189" fmla="*/ 326 h 32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6" h="326">
                    <a:moveTo>
                      <a:pt x="79" y="325"/>
                    </a:moveTo>
                    <a:cubicBezTo>
                      <a:pt x="78" y="324"/>
                      <a:pt x="78" y="324"/>
                      <a:pt x="78" y="324"/>
                    </a:cubicBezTo>
                    <a:cubicBezTo>
                      <a:pt x="78" y="324"/>
                      <a:pt x="78" y="324"/>
                      <a:pt x="78" y="324"/>
                    </a:cubicBezTo>
                    <a:cubicBezTo>
                      <a:pt x="77" y="323"/>
                      <a:pt x="76" y="323"/>
                      <a:pt x="76" y="322"/>
                    </a:cubicBezTo>
                    <a:cubicBezTo>
                      <a:pt x="76" y="322"/>
                      <a:pt x="76" y="322"/>
                      <a:pt x="76" y="322"/>
                    </a:cubicBezTo>
                    <a:cubicBezTo>
                      <a:pt x="75" y="322"/>
                      <a:pt x="75" y="321"/>
                      <a:pt x="74" y="320"/>
                    </a:cubicBezTo>
                    <a:cubicBezTo>
                      <a:pt x="74" y="320"/>
                      <a:pt x="74" y="320"/>
                      <a:pt x="74" y="320"/>
                    </a:cubicBezTo>
                    <a:cubicBezTo>
                      <a:pt x="74" y="320"/>
                      <a:pt x="73" y="319"/>
                      <a:pt x="73" y="318"/>
                    </a:cubicBezTo>
                    <a:cubicBezTo>
                      <a:pt x="73" y="318"/>
                      <a:pt x="73" y="318"/>
                      <a:pt x="73" y="318"/>
                    </a:cubicBezTo>
                    <a:cubicBezTo>
                      <a:pt x="72" y="317"/>
                      <a:pt x="72" y="317"/>
                      <a:pt x="71" y="316"/>
                    </a:cubicBezTo>
                    <a:cubicBezTo>
                      <a:pt x="71" y="316"/>
                      <a:pt x="71" y="316"/>
                      <a:pt x="71" y="316"/>
                    </a:cubicBezTo>
                    <a:cubicBezTo>
                      <a:pt x="71" y="315"/>
                      <a:pt x="70" y="314"/>
                      <a:pt x="70" y="313"/>
                    </a:cubicBezTo>
                    <a:cubicBezTo>
                      <a:pt x="70" y="313"/>
                      <a:pt x="70" y="313"/>
                      <a:pt x="70" y="313"/>
                    </a:cubicBezTo>
                    <a:cubicBezTo>
                      <a:pt x="69" y="312"/>
                      <a:pt x="69" y="311"/>
                      <a:pt x="68" y="310"/>
                    </a:cubicBezTo>
                    <a:cubicBezTo>
                      <a:pt x="68" y="310"/>
                      <a:pt x="68" y="310"/>
                      <a:pt x="68" y="310"/>
                    </a:cubicBezTo>
                    <a:cubicBezTo>
                      <a:pt x="68" y="309"/>
                      <a:pt x="67" y="308"/>
                      <a:pt x="67" y="306"/>
                    </a:cubicBezTo>
                    <a:cubicBezTo>
                      <a:pt x="67" y="306"/>
                      <a:pt x="67" y="306"/>
                      <a:pt x="67" y="306"/>
                    </a:cubicBezTo>
                    <a:cubicBezTo>
                      <a:pt x="64" y="298"/>
                      <a:pt x="68" y="288"/>
                      <a:pt x="66" y="275"/>
                    </a:cubicBezTo>
                    <a:cubicBezTo>
                      <a:pt x="66" y="275"/>
                      <a:pt x="66" y="275"/>
                      <a:pt x="66" y="275"/>
                    </a:cubicBezTo>
                    <a:cubicBezTo>
                      <a:pt x="66" y="274"/>
                      <a:pt x="65" y="272"/>
                      <a:pt x="65" y="271"/>
                    </a:cubicBezTo>
                    <a:cubicBezTo>
                      <a:pt x="65" y="270"/>
                      <a:pt x="65" y="270"/>
                      <a:pt x="65" y="270"/>
                    </a:cubicBezTo>
                    <a:cubicBezTo>
                      <a:pt x="65" y="268"/>
                      <a:pt x="64" y="267"/>
                      <a:pt x="64" y="266"/>
                    </a:cubicBezTo>
                    <a:cubicBezTo>
                      <a:pt x="64" y="265"/>
                      <a:pt x="64" y="264"/>
                      <a:pt x="64" y="264"/>
                    </a:cubicBezTo>
                    <a:cubicBezTo>
                      <a:pt x="64" y="263"/>
                      <a:pt x="63" y="261"/>
                      <a:pt x="63" y="260"/>
                    </a:cubicBezTo>
                    <a:cubicBezTo>
                      <a:pt x="63" y="259"/>
                      <a:pt x="63" y="259"/>
                      <a:pt x="63" y="258"/>
                    </a:cubicBezTo>
                    <a:cubicBezTo>
                      <a:pt x="63" y="257"/>
                      <a:pt x="62" y="255"/>
                      <a:pt x="62" y="254"/>
                    </a:cubicBezTo>
                    <a:cubicBezTo>
                      <a:pt x="62" y="253"/>
                      <a:pt x="62" y="252"/>
                      <a:pt x="62" y="252"/>
                    </a:cubicBezTo>
                    <a:cubicBezTo>
                      <a:pt x="62" y="250"/>
                      <a:pt x="62" y="249"/>
                      <a:pt x="61" y="248"/>
                    </a:cubicBezTo>
                    <a:cubicBezTo>
                      <a:pt x="61" y="247"/>
                      <a:pt x="61" y="246"/>
                      <a:pt x="61" y="245"/>
                    </a:cubicBezTo>
                    <a:cubicBezTo>
                      <a:pt x="61" y="244"/>
                      <a:pt x="61" y="243"/>
                      <a:pt x="61" y="242"/>
                    </a:cubicBezTo>
                    <a:cubicBezTo>
                      <a:pt x="60" y="241"/>
                      <a:pt x="60" y="240"/>
                      <a:pt x="60" y="239"/>
                    </a:cubicBezTo>
                    <a:cubicBezTo>
                      <a:pt x="60" y="237"/>
                      <a:pt x="60" y="236"/>
                      <a:pt x="60" y="235"/>
                    </a:cubicBezTo>
                    <a:cubicBezTo>
                      <a:pt x="60" y="234"/>
                      <a:pt x="60" y="233"/>
                      <a:pt x="60" y="232"/>
                    </a:cubicBezTo>
                    <a:cubicBezTo>
                      <a:pt x="59" y="231"/>
                      <a:pt x="59" y="229"/>
                      <a:pt x="59" y="228"/>
                    </a:cubicBezTo>
                    <a:cubicBezTo>
                      <a:pt x="59" y="227"/>
                      <a:pt x="59" y="226"/>
                      <a:pt x="59" y="225"/>
                    </a:cubicBezTo>
                    <a:cubicBezTo>
                      <a:pt x="59" y="224"/>
                      <a:pt x="59" y="222"/>
                      <a:pt x="59" y="221"/>
                    </a:cubicBezTo>
                    <a:cubicBezTo>
                      <a:pt x="59" y="220"/>
                      <a:pt x="58" y="219"/>
                      <a:pt x="58" y="218"/>
                    </a:cubicBezTo>
                    <a:cubicBezTo>
                      <a:pt x="58" y="216"/>
                      <a:pt x="58" y="215"/>
                      <a:pt x="58" y="214"/>
                    </a:cubicBezTo>
                    <a:cubicBezTo>
                      <a:pt x="58" y="213"/>
                      <a:pt x="58" y="211"/>
                      <a:pt x="58" y="210"/>
                    </a:cubicBezTo>
                    <a:cubicBezTo>
                      <a:pt x="58" y="209"/>
                      <a:pt x="58" y="208"/>
                      <a:pt x="58" y="207"/>
                    </a:cubicBezTo>
                    <a:cubicBezTo>
                      <a:pt x="58" y="205"/>
                      <a:pt x="57" y="204"/>
                      <a:pt x="57" y="203"/>
                    </a:cubicBezTo>
                    <a:cubicBezTo>
                      <a:pt x="57" y="202"/>
                      <a:pt x="57" y="200"/>
                      <a:pt x="57" y="199"/>
                    </a:cubicBezTo>
                    <a:cubicBezTo>
                      <a:pt x="57" y="198"/>
                      <a:pt x="57" y="196"/>
                      <a:pt x="57" y="195"/>
                    </a:cubicBezTo>
                    <a:cubicBezTo>
                      <a:pt x="57" y="194"/>
                      <a:pt x="57" y="193"/>
                      <a:pt x="57" y="192"/>
                    </a:cubicBezTo>
                    <a:cubicBezTo>
                      <a:pt x="57" y="190"/>
                      <a:pt x="57" y="189"/>
                      <a:pt x="57" y="187"/>
                    </a:cubicBezTo>
                    <a:cubicBezTo>
                      <a:pt x="57" y="186"/>
                      <a:pt x="57" y="185"/>
                      <a:pt x="57" y="184"/>
                    </a:cubicBezTo>
                    <a:cubicBezTo>
                      <a:pt x="57" y="182"/>
                      <a:pt x="57" y="180"/>
                      <a:pt x="57" y="179"/>
                    </a:cubicBezTo>
                    <a:cubicBezTo>
                      <a:pt x="57" y="178"/>
                      <a:pt x="57" y="177"/>
                      <a:pt x="57" y="176"/>
                    </a:cubicBezTo>
                    <a:cubicBezTo>
                      <a:pt x="57" y="173"/>
                      <a:pt x="57" y="171"/>
                      <a:pt x="57" y="168"/>
                    </a:cubicBezTo>
                    <a:cubicBezTo>
                      <a:pt x="57" y="93"/>
                      <a:pt x="60" y="30"/>
                      <a:pt x="76" y="14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6" y="4"/>
                      <a:pt x="58" y="0"/>
                      <a:pt x="43" y="2"/>
                    </a:cubicBezTo>
                    <a:cubicBezTo>
                      <a:pt x="20" y="4"/>
                      <a:pt x="9" y="13"/>
                      <a:pt x="9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22" y="45"/>
                      <a:pt x="31" y="102"/>
                      <a:pt x="31" y="168"/>
                    </a:cubicBezTo>
                    <a:cubicBezTo>
                      <a:pt x="31" y="249"/>
                      <a:pt x="17" y="316"/>
                      <a:pt x="0" y="325"/>
                    </a:cubicBezTo>
                    <a:cubicBezTo>
                      <a:pt x="0" y="326"/>
                      <a:pt x="0" y="326"/>
                      <a:pt x="0" y="326"/>
                    </a:cubicBezTo>
                    <a:cubicBezTo>
                      <a:pt x="10" y="320"/>
                      <a:pt x="24" y="317"/>
                      <a:pt x="40" y="317"/>
                    </a:cubicBezTo>
                    <a:cubicBezTo>
                      <a:pt x="56" y="317"/>
                      <a:pt x="70" y="321"/>
                      <a:pt x="81" y="326"/>
                    </a:cubicBezTo>
                    <a:cubicBezTo>
                      <a:pt x="81" y="326"/>
                      <a:pt x="81" y="326"/>
                      <a:pt x="81" y="326"/>
                    </a:cubicBezTo>
                    <a:cubicBezTo>
                      <a:pt x="80" y="326"/>
                      <a:pt x="80" y="325"/>
                      <a:pt x="79" y="325"/>
                    </a:cubicBezTo>
                    <a:cubicBezTo>
                      <a:pt x="79" y="325"/>
                      <a:pt x="79" y="325"/>
                      <a:pt x="79" y="325"/>
                    </a:cubicBezTo>
                    <a:close/>
                  </a:path>
                </a:pathLst>
              </a:custGeom>
              <a:solidFill>
                <a:srgbClr val="FAC0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708" name="Freeform 2365">
                <a:extLst>
                  <a:ext uri="{FF2B5EF4-FFF2-40B4-BE49-F238E27FC236}">
                    <a16:creationId xmlns:a16="http://schemas.microsoft.com/office/drawing/2014/main" id="{BF8EF58F-28AC-4F57-AA14-D0B84C2112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58301" y="3500438"/>
                <a:ext cx="606798" cy="1164203"/>
              </a:xfrm>
              <a:custGeom>
                <a:avLst/>
                <a:gdLst>
                  <a:gd name="T0" fmla="*/ 1024 w 86"/>
                  <a:gd name="T1" fmla="*/ 4268 h 326"/>
                  <a:gd name="T2" fmla="*/ 998 w 86"/>
                  <a:gd name="T3" fmla="*/ 4244 h 326"/>
                  <a:gd name="T4" fmla="*/ 975 w 86"/>
                  <a:gd name="T5" fmla="*/ 4218 h 326"/>
                  <a:gd name="T6" fmla="*/ 958 w 86"/>
                  <a:gd name="T7" fmla="*/ 4190 h 326"/>
                  <a:gd name="T8" fmla="*/ 937 w 86"/>
                  <a:gd name="T9" fmla="*/ 4162 h 326"/>
                  <a:gd name="T10" fmla="*/ 918 w 86"/>
                  <a:gd name="T11" fmla="*/ 4122 h 326"/>
                  <a:gd name="T12" fmla="*/ 897 w 86"/>
                  <a:gd name="T13" fmla="*/ 4084 h 326"/>
                  <a:gd name="T14" fmla="*/ 880 w 86"/>
                  <a:gd name="T15" fmla="*/ 4034 h 326"/>
                  <a:gd name="T16" fmla="*/ 869 w 86"/>
                  <a:gd name="T17" fmla="*/ 3626 h 326"/>
                  <a:gd name="T18" fmla="*/ 852 w 86"/>
                  <a:gd name="T19" fmla="*/ 3571 h 326"/>
                  <a:gd name="T20" fmla="*/ 840 w 86"/>
                  <a:gd name="T21" fmla="*/ 3503 h 326"/>
                  <a:gd name="T22" fmla="*/ 831 w 86"/>
                  <a:gd name="T23" fmla="*/ 3425 h 326"/>
                  <a:gd name="T24" fmla="*/ 814 w 86"/>
                  <a:gd name="T25" fmla="*/ 3347 h 326"/>
                  <a:gd name="T26" fmla="*/ 803 w 86"/>
                  <a:gd name="T27" fmla="*/ 3269 h 326"/>
                  <a:gd name="T28" fmla="*/ 803 w 86"/>
                  <a:gd name="T29" fmla="*/ 3191 h 326"/>
                  <a:gd name="T30" fmla="*/ 791 w 86"/>
                  <a:gd name="T31" fmla="*/ 3097 h 326"/>
                  <a:gd name="T32" fmla="*/ 774 w 86"/>
                  <a:gd name="T33" fmla="*/ 3007 h 326"/>
                  <a:gd name="T34" fmla="*/ 774 w 86"/>
                  <a:gd name="T35" fmla="*/ 2912 h 326"/>
                  <a:gd name="T36" fmla="*/ 762 w 86"/>
                  <a:gd name="T37" fmla="*/ 2818 h 326"/>
                  <a:gd name="T38" fmla="*/ 762 w 86"/>
                  <a:gd name="T39" fmla="*/ 2728 h 326"/>
                  <a:gd name="T40" fmla="*/ 753 w 86"/>
                  <a:gd name="T41" fmla="*/ 2622 h 326"/>
                  <a:gd name="T42" fmla="*/ 753 w 86"/>
                  <a:gd name="T43" fmla="*/ 2527 h 326"/>
                  <a:gd name="T44" fmla="*/ 753 w 86"/>
                  <a:gd name="T45" fmla="*/ 2426 h 326"/>
                  <a:gd name="T46" fmla="*/ 753 w 86"/>
                  <a:gd name="T47" fmla="*/ 2322 h 326"/>
                  <a:gd name="T48" fmla="*/ 998 w 86"/>
                  <a:gd name="T49" fmla="*/ 184 h 326"/>
                  <a:gd name="T50" fmla="*/ 562 w 86"/>
                  <a:gd name="T51" fmla="*/ 28 h 326"/>
                  <a:gd name="T52" fmla="*/ 118 w 86"/>
                  <a:gd name="T53" fmla="*/ 291 h 326"/>
                  <a:gd name="T54" fmla="*/ 0 w 86"/>
                  <a:gd name="T55" fmla="*/ 4285 h 326"/>
                  <a:gd name="T56" fmla="*/ 524 w 86"/>
                  <a:gd name="T57" fmla="*/ 4178 h 326"/>
                  <a:gd name="T58" fmla="*/ 1065 w 86"/>
                  <a:gd name="T59" fmla="*/ 4296 h 326"/>
                  <a:gd name="T60" fmla="*/ 1036 w 86"/>
                  <a:gd name="T61" fmla="*/ 4285 h 326"/>
                  <a:gd name="T62" fmla="*/ 340 w 86"/>
                  <a:gd name="T63" fmla="*/ 541 h 326"/>
                  <a:gd name="T64" fmla="*/ 578 w 86"/>
                  <a:gd name="T65" fmla="*/ 144 h 326"/>
                  <a:gd name="T66" fmla="*/ 831 w 86"/>
                  <a:gd name="T67" fmla="*/ 222 h 326"/>
                  <a:gd name="T68" fmla="*/ 500 w 86"/>
                  <a:gd name="T69" fmla="*/ 1557 h 326"/>
                  <a:gd name="T70" fmla="*/ 590 w 86"/>
                  <a:gd name="T71" fmla="*/ 4055 h 326"/>
                  <a:gd name="T72" fmla="*/ 524 w 86"/>
                  <a:gd name="T73" fmla="*/ 2253 h 326"/>
                  <a:gd name="T74" fmla="*/ 524 w 86"/>
                  <a:gd name="T75" fmla="*/ 2343 h 326"/>
                  <a:gd name="T76" fmla="*/ 524 w 86"/>
                  <a:gd name="T77" fmla="*/ 2527 h 326"/>
                  <a:gd name="T78" fmla="*/ 524 w 86"/>
                  <a:gd name="T79" fmla="*/ 2671 h 326"/>
                  <a:gd name="T80" fmla="*/ 541 w 86"/>
                  <a:gd name="T81" fmla="*/ 2778 h 326"/>
                  <a:gd name="T82" fmla="*/ 541 w 86"/>
                  <a:gd name="T83" fmla="*/ 2884 h 326"/>
                  <a:gd name="T84" fmla="*/ 552 w 86"/>
                  <a:gd name="T85" fmla="*/ 2962 h 326"/>
                  <a:gd name="T86" fmla="*/ 562 w 86"/>
                  <a:gd name="T87" fmla="*/ 3068 h 326"/>
                  <a:gd name="T88" fmla="*/ 562 w 86"/>
                  <a:gd name="T89" fmla="*/ 3163 h 326"/>
                  <a:gd name="T90" fmla="*/ 590 w 86"/>
                  <a:gd name="T91" fmla="*/ 3293 h 326"/>
                  <a:gd name="T92" fmla="*/ 590 w 86"/>
                  <a:gd name="T93" fmla="*/ 3359 h 326"/>
                  <a:gd name="T94" fmla="*/ 618 w 86"/>
                  <a:gd name="T95" fmla="*/ 3493 h 326"/>
                  <a:gd name="T96" fmla="*/ 630 w 86"/>
                  <a:gd name="T97" fmla="*/ 3571 h 326"/>
                  <a:gd name="T98" fmla="*/ 647 w 86"/>
                  <a:gd name="T99" fmla="*/ 3649 h 326"/>
                  <a:gd name="T100" fmla="*/ 668 w 86"/>
                  <a:gd name="T101" fmla="*/ 4072 h 32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"/>
                  <a:gd name="T154" fmla="*/ 0 h 326"/>
                  <a:gd name="T155" fmla="*/ 86 w 86"/>
                  <a:gd name="T156" fmla="*/ 326 h 32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" h="326">
                    <a:moveTo>
                      <a:pt x="79" y="325"/>
                    </a:moveTo>
                    <a:cubicBezTo>
                      <a:pt x="78" y="324"/>
                      <a:pt x="78" y="324"/>
                      <a:pt x="78" y="324"/>
                    </a:cubicBezTo>
                    <a:cubicBezTo>
                      <a:pt x="78" y="324"/>
                      <a:pt x="78" y="324"/>
                      <a:pt x="78" y="324"/>
                    </a:cubicBezTo>
                    <a:cubicBezTo>
                      <a:pt x="77" y="323"/>
                      <a:pt x="76" y="323"/>
                      <a:pt x="76" y="322"/>
                    </a:cubicBezTo>
                    <a:cubicBezTo>
                      <a:pt x="76" y="322"/>
                      <a:pt x="76" y="322"/>
                      <a:pt x="76" y="322"/>
                    </a:cubicBezTo>
                    <a:cubicBezTo>
                      <a:pt x="75" y="322"/>
                      <a:pt x="75" y="321"/>
                      <a:pt x="74" y="320"/>
                    </a:cubicBezTo>
                    <a:cubicBezTo>
                      <a:pt x="74" y="320"/>
                      <a:pt x="74" y="320"/>
                      <a:pt x="74" y="320"/>
                    </a:cubicBezTo>
                    <a:cubicBezTo>
                      <a:pt x="74" y="320"/>
                      <a:pt x="73" y="319"/>
                      <a:pt x="73" y="318"/>
                    </a:cubicBezTo>
                    <a:cubicBezTo>
                      <a:pt x="73" y="318"/>
                      <a:pt x="73" y="318"/>
                      <a:pt x="73" y="318"/>
                    </a:cubicBezTo>
                    <a:cubicBezTo>
                      <a:pt x="72" y="317"/>
                      <a:pt x="72" y="317"/>
                      <a:pt x="71" y="316"/>
                    </a:cubicBezTo>
                    <a:cubicBezTo>
                      <a:pt x="71" y="316"/>
                      <a:pt x="71" y="316"/>
                      <a:pt x="71" y="316"/>
                    </a:cubicBezTo>
                    <a:cubicBezTo>
                      <a:pt x="71" y="315"/>
                      <a:pt x="70" y="314"/>
                      <a:pt x="70" y="313"/>
                    </a:cubicBezTo>
                    <a:cubicBezTo>
                      <a:pt x="70" y="313"/>
                      <a:pt x="70" y="313"/>
                      <a:pt x="70" y="313"/>
                    </a:cubicBezTo>
                    <a:cubicBezTo>
                      <a:pt x="69" y="312"/>
                      <a:pt x="69" y="311"/>
                      <a:pt x="68" y="310"/>
                    </a:cubicBezTo>
                    <a:cubicBezTo>
                      <a:pt x="68" y="310"/>
                      <a:pt x="68" y="310"/>
                      <a:pt x="68" y="310"/>
                    </a:cubicBezTo>
                    <a:cubicBezTo>
                      <a:pt x="68" y="309"/>
                      <a:pt x="67" y="308"/>
                      <a:pt x="67" y="306"/>
                    </a:cubicBezTo>
                    <a:cubicBezTo>
                      <a:pt x="67" y="306"/>
                      <a:pt x="67" y="306"/>
                      <a:pt x="67" y="306"/>
                    </a:cubicBezTo>
                    <a:cubicBezTo>
                      <a:pt x="64" y="298"/>
                      <a:pt x="68" y="288"/>
                      <a:pt x="66" y="275"/>
                    </a:cubicBezTo>
                    <a:cubicBezTo>
                      <a:pt x="66" y="275"/>
                      <a:pt x="66" y="275"/>
                      <a:pt x="66" y="275"/>
                    </a:cubicBezTo>
                    <a:cubicBezTo>
                      <a:pt x="66" y="274"/>
                      <a:pt x="65" y="272"/>
                      <a:pt x="65" y="271"/>
                    </a:cubicBezTo>
                    <a:cubicBezTo>
                      <a:pt x="65" y="270"/>
                      <a:pt x="65" y="270"/>
                      <a:pt x="65" y="270"/>
                    </a:cubicBezTo>
                    <a:cubicBezTo>
                      <a:pt x="65" y="268"/>
                      <a:pt x="64" y="267"/>
                      <a:pt x="64" y="266"/>
                    </a:cubicBezTo>
                    <a:cubicBezTo>
                      <a:pt x="64" y="265"/>
                      <a:pt x="64" y="264"/>
                      <a:pt x="64" y="264"/>
                    </a:cubicBezTo>
                    <a:cubicBezTo>
                      <a:pt x="64" y="263"/>
                      <a:pt x="63" y="261"/>
                      <a:pt x="63" y="260"/>
                    </a:cubicBezTo>
                    <a:cubicBezTo>
                      <a:pt x="63" y="259"/>
                      <a:pt x="63" y="259"/>
                      <a:pt x="63" y="258"/>
                    </a:cubicBezTo>
                    <a:cubicBezTo>
                      <a:pt x="63" y="257"/>
                      <a:pt x="62" y="255"/>
                      <a:pt x="62" y="254"/>
                    </a:cubicBezTo>
                    <a:cubicBezTo>
                      <a:pt x="62" y="253"/>
                      <a:pt x="62" y="252"/>
                      <a:pt x="62" y="252"/>
                    </a:cubicBezTo>
                    <a:cubicBezTo>
                      <a:pt x="62" y="250"/>
                      <a:pt x="62" y="249"/>
                      <a:pt x="61" y="248"/>
                    </a:cubicBezTo>
                    <a:cubicBezTo>
                      <a:pt x="61" y="247"/>
                      <a:pt x="61" y="246"/>
                      <a:pt x="61" y="245"/>
                    </a:cubicBezTo>
                    <a:cubicBezTo>
                      <a:pt x="61" y="244"/>
                      <a:pt x="61" y="243"/>
                      <a:pt x="61" y="242"/>
                    </a:cubicBezTo>
                    <a:cubicBezTo>
                      <a:pt x="60" y="241"/>
                      <a:pt x="60" y="240"/>
                      <a:pt x="60" y="239"/>
                    </a:cubicBezTo>
                    <a:cubicBezTo>
                      <a:pt x="60" y="237"/>
                      <a:pt x="60" y="236"/>
                      <a:pt x="60" y="235"/>
                    </a:cubicBezTo>
                    <a:cubicBezTo>
                      <a:pt x="60" y="234"/>
                      <a:pt x="60" y="233"/>
                      <a:pt x="60" y="232"/>
                    </a:cubicBezTo>
                    <a:cubicBezTo>
                      <a:pt x="59" y="231"/>
                      <a:pt x="59" y="229"/>
                      <a:pt x="59" y="228"/>
                    </a:cubicBezTo>
                    <a:cubicBezTo>
                      <a:pt x="59" y="227"/>
                      <a:pt x="59" y="226"/>
                      <a:pt x="59" y="225"/>
                    </a:cubicBezTo>
                    <a:cubicBezTo>
                      <a:pt x="59" y="224"/>
                      <a:pt x="59" y="222"/>
                      <a:pt x="59" y="221"/>
                    </a:cubicBezTo>
                    <a:cubicBezTo>
                      <a:pt x="59" y="220"/>
                      <a:pt x="58" y="219"/>
                      <a:pt x="58" y="218"/>
                    </a:cubicBezTo>
                    <a:cubicBezTo>
                      <a:pt x="58" y="216"/>
                      <a:pt x="58" y="215"/>
                      <a:pt x="58" y="214"/>
                    </a:cubicBezTo>
                    <a:cubicBezTo>
                      <a:pt x="58" y="213"/>
                      <a:pt x="58" y="211"/>
                      <a:pt x="58" y="210"/>
                    </a:cubicBezTo>
                    <a:cubicBezTo>
                      <a:pt x="58" y="209"/>
                      <a:pt x="58" y="208"/>
                      <a:pt x="58" y="207"/>
                    </a:cubicBezTo>
                    <a:cubicBezTo>
                      <a:pt x="58" y="205"/>
                      <a:pt x="57" y="204"/>
                      <a:pt x="57" y="203"/>
                    </a:cubicBezTo>
                    <a:cubicBezTo>
                      <a:pt x="57" y="202"/>
                      <a:pt x="57" y="200"/>
                      <a:pt x="57" y="199"/>
                    </a:cubicBezTo>
                    <a:cubicBezTo>
                      <a:pt x="57" y="198"/>
                      <a:pt x="57" y="196"/>
                      <a:pt x="57" y="195"/>
                    </a:cubicBezTo>
                    <a:cubicBezTo>
                      <a:pt x="57" y="194"/>
                      <a:pt x="57" y="193"/>
                      <a:pt x="57" y="192"/>
                    </a:cubicBezTo>
                    <a:cubicBezTo>
                      <a:pt x="57" y="190"/>
                      <a:pt x="57" y="189"/>
                      <a:pt x="57" y="187"/>
                    </a:cubicBezTo>
                    <a:cubicBezTo>
                      <a:pt x="57" y="186"/>
                      <a:pt x="57" y="185"/>
                      <a:pt x="57" y="184"/>
                    </a:cubicBezTo>
                    <a:cubicBezTo>
                      <a:pt x="57" y="182"/>
                      <a:pt x="57" y="180"/>
                      <a:pt x="57" y="179"/>
                    </a:cubicBezTo>
                    <a:cubicBezTo>
                      <a:pt x="57" y="178"/>
                      <a:pt x="57" y="177"/>
                      <a:pt x="57" y="176"/>
                    </a:cubicBezTo>
                    <a:cubicBezTo>
                      <a:pt x="57" y="173"/>
                      <a:pt x="57" y="171"/>
                      <a:pt x="57" y="168"/>
                    </a:cubicBezTo>
                    <a:cubicBezTo>
                      <a:pt x="57" y="93"/>
                      <a:pt x="60" y="30"/>
                      <a:pt x="76" y="14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86" y="4"/>
                      <a:pt x="58" y="0"/>
                      <a:pt x="43" y="2"/>
                    </a:cubicBezTo>
                    <a:cubicBezTo>
                      <a:pt x="20" y="4"/>
                      <a:pt x="9" y="13"/>
                      <a:pt x="9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22" y="45"/>
                      <a:pt x="26" y="102"/>
                      <a:pt x="26" y="168"/>
                    </a:cubicBezTo>
                    <a:cubicBezTo>
                      <a:pt x="26" y="249"/>
                      <a:pt x="17" y="316"/>
                      <a:pt x="0" y="325"/>
                    </a:cubicBezTo>
                    <a:cubicBezTo>
                      <a:pt x="0" y="326"/>
                      <a:pt x="0" y="326"/>
                      <a:pt x="0" y="326"/>
                    </a:cubicBezTo>
                    <a:cubicBezTo>
                      <a:pt x="10" y="320"/>
                      <a:pt x="24" y="317"/>
                      <a:pt x="40" y="317"/>
                    </a:cubicBezTo>
                    <a:cubicBezTo>
                      <a:pt x="56" y="317"/>
                      <a:pt x="70" y="321"/>
                      <a:pt x="81" y="326"/>
                    </a:cubicBezTo>
                    <a:cubicBezTo>
                      <a:pt x="81" y="326"/>
                      <a:pt x="81" y="326"/>
                      <a:pt x="81" y="326"/>
                    </a:cubicBezTo>
                    <a:cubicBezTo>
                      <a:pt x="80" y="326"/>
                      <a:pt x="80" y="325"/>
                      <a:pt x="79" y="325"/>
                    </a:cubicBezTo>
                    <a:cubicBezTo>
                      <a:pt x="79" y="325"/>
                      <a:pt x="79" y="325"/>
                      <a:pt x="79" y="325"/>
                    </a:cubicBezTo>
                    <a:close/>
                    <a:moveTo>
                      <a:pt x="38" y="118"/>
                    </a:moveTo>
                    <a:cubicBezTo>
                      <a:pt x="36" y="88"/>
                      <a:pt x="31" y="61"/>
                      <a:pt x="26" y="41"/>
                    </a:cubicBezTo>
                    <a:cubicBezTo>
                      <a:pt x="23" y="33"/>
                      <a:pt x="22" y="15"/>
                      <a:pt x="34" y="12"/>
                    </a:cubicBezTo>
                    <a:cubicBezTo>
                      <a:pt x="37" y="12"/>
                      <a:pt x="40" y="12"/>
                      <a:pt x="44" y="11"/>
                    </a:cubicBezTo>
                    <a:cubicBezTo>
                      <a:pt x="50" y="11"/>
                      <a:pt x="55" y="10"/>
                      <a:pt x="60" y="11"/>
                    </a:cubicBezTo>
                    <a:cubicBezTo>
                      <a:pt x="64" y="11"/>
                      <a:pt x="64" y="15"/>
                      <a:pt x="63" y="17"/>
                    </a:cubicBezTo>
                    <a:cubicBezTo>
                      <a:pt x="51" y="38"/>
                      <a:pt x="44" y="77"/>
                      <a:pt x="41" y="119"/>
                    </a:cubicBezTo>
                    <a:cubicBezTo>
                      <a:pt x="40" y="135"/>
                      <a:pt x="39" y="133"/>
                      <a:pt x="38" y="118"/>
                    </a:cubicBezTo>
                    <a:close/>
                    <a:moveTo>
                      <a:pt x="51" y="309"/>
                    </a:moveTo>
                    <a:cubicBezTo>
                      <a:pt x="49" y="309"/>
                      <a:pt x="47" y="309"/>
                      <a:pt x="45" y="308"/>
                    </a:cubicBezTo>
                    <a:cubicBezTo>
                      <a:pt x="33" y="306"/>
                      <a:pt x="26" y="298"/>
                      <a:pt x="31" y="272"/>
                    </a:cubicBezTo>
                    <a:cubicBezTo>
                      <a:pt x="37" y="243"/>
                      <a:pt x="40" y="206"/>
                      <a:pt x="40" y="171"/>
                    </a:cubicBezTo>
                    <a:cubicBezTo>
                      <a:pt x="40" y="173"/>
                      <a:pt x="40" y="176"/>
                      <a:pt x="40" y="176"/>
                    </a:cubicBezTo>
                    <a:cubicBezTo>
                      <a:pt x="40" y="178"/>
                      <a:pt x="40" y="178"/>
                      <a:pt x="40" y="178"/>
                    </a:cubicBezTo>
                    <a:cubicBezTo>
                      <a:pt x="40" y="184"/>
                      <a:pt x="40" y="184"/>
                      <a:pt x="40" y="184"/>
                    </a:cubicBezTo>
                    <a:cubicBezTo>
                      <a:pt x="40" y="192"/>
                      <a:pt x="40" y="192"/>
                      <a:pt x="40" y="192"/>
                    </a:cubicBezTo>
                    <a:cubicBezTo>
                      <a:pt x="40" y="200"/>
                      <a:pt x="40" y="200"/>
                      <a:pt x="40" y="200"/>
                    </a:cubicBezTo>
                    <a:cubicBezTo>
                      <a:pt x="40" y="203"/>
                      <a:pt x="40" y="203"/>
                      <a:pt x="40" y="203"/>
                    </a:cubicBezTo>
                    <a:cubicBezTo>
                      <a:pt x="41" y="207"/>
                      <a:pt x="41" y="207"/>
                      <a:pt x="41" y="207"/>
                    </a:cubicBezTo>
                    <a:cubicBezTo>
                      <a:pt x="41" y="211"/>
                      <a:pt x="41" y="211"/>
                      <a:pt x="41" y="211"/>
                    </a:cubicBezTo>
                    <a:cubicBezTo>
                      <a:pt x="41" y="215"/>
                      <a:pt x="41" y="215"/>
                      <a:pt x="41" y="215"/>
                    </a:cubicBezTo>
                    <a:cubicBezTo>
                      <a:pt x="41" y="219"/>
                      <a:pt x="41" y="219"/>
                      <a:pt x="41" y="219"/>
                    </a:cubicBezTo>
                    <a:cubicBezTo>
                      <a:pt x="42" y="222"/>
                      <a:pt x="42" y="222"/>
                      <a:pt x="42" y="222"/>
                    </a:cubicBezTo>
                    <a:cubicBezTo>
                      <a:pt x="42" y="225"/>
                      <a:pt x="42" y="225"/>
                      <a:pt x="42" y="225"/>
                    </a:cubicBezTo>
                    <a:cubicBezTo>
                      <a:pt x="42" y="229"/>
                      <a:pt x="42" y="229"/>
                      <a:pt x="42" y="229"/>
                    </a:cubicBezTo>
                    <a:cubicBezTo>
                      <a:pt x="43" y="233"/>
                      <a:pt x="43" y="233"/>
                      <a:pt x="43" y="233"/>
                    </a:cubicBezTo>
                    <a:cubicBezTo>
                      <a:pt x="43" y="236"/>
                      <a:pt x="43" y="236"/>
                      <a:pt x="43" y="236"/>
                    </a:cubicBezTo>
                    <a:cubicBezTo>
                      <a:pt x="43" y="240"/>
                      <a:pt x="43" y="240"/>
                      <a:pt x="43" y="240"/>
                    </a:cubicBezTo>
                    <a:cubicBezTo>
                      <a:pt x="44" y="246"/>
                      <a:pt x="44" y="246"/>
                      <a:pt x="44" y="246"/>
                    </a:cubicBezTo>
                    <a:cubicBezTo>
                      <a:pt x="45" y="250"/>
                      <a:pt x="45" y="250"/>
                      <a:pt x="45" y="250"/>
                    </a:cubicBezTo>
                    <a:cubicBezTo>
                      <a:pt x="45" y="253"/>
                      <a:pt x="45" y="253"/>
                      <a:pt x="45" y="253"/>
                    </a:cubicBezTo>
                    <a:cubicBezTo>
                      <a:pt x="45" y="255"/>
                      <a:pt x="45" y="255"/>
                      <a:pt x="45" y="255"/>
                    </a:cubicBezTo>
                    <a:cubicBezTo>
                      <a:pt x="46" y="259"/>
                      <a:pt x="46" y="259"/>
                      <a:pt x="46" y="259"/>
                    </a:cubicBezTo>
                    <a:cubicBezTo>
                      <a:pt x="47" y="265"/>
                      <a:pt x="47" y="265"/>
                      <a:pt x="47" y="265"/>
                    </a:cubicBezTo>
                    <a:cubicBezTo>
                      <a:pt x="47" y="267"/>
                      <a:pt x="47" y="267"/>
                      <a:pt x="47" y="267"/>
                    </a:cubicBezTo>
                    <a:cubicBezTo>
                      <a:pt x="48" y="271"/>
                      <a:pt x="48" y="271"/>
                      <a:pt x="48" y="271"/>
                    </a:cubicBezTo>
                    <a:cubicBezTo>
                      <a:pt x="48" y="272"/>
                      <a:pt x="48" y="272"/>
                      <a:pt x="48" y="272"/>
                    </a:cubicBezTo>
                    <a:cubicBezTo>
                      <a:pt x="48" y="273"/>
                      <a:pt x="49" y="277"/>
                      <a:pt x="49" y="277"/>
                    </a:cubicBezTo>
                    <a:cubicBezTo>
                      <a:pt x="51" y="287"/>
                      <a:pt x="54" y="296"/>
                      <a:pt x="56" y="304"/>
                    </a:cubicBezTo>
                    <a:cubicBezTo>
                      <a:pt x="57" y="306"/>
                      <a:pt x="54" y="309"/>
                      <a:pt x="51" y="309"/>
                    </a:cubicBezTo>
                    <a:close/>
                  </a:path>
                </a:pathLst>
              </a:custGeom>
              <a:solidFill>
                <a:srgbClr val="EA8B00"/>
              </a:solidFill>
              <a:ln w="9525">
                <a:solidFill>
                  <a:srgbClr val="EA8B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 dirty="0"/>
              </a:p>
            </p:txBody>
          </p:sp>
          <p:sp>
            <p:nvSpPr>
              <p:cNvPr id="709" name="Freeform 2366">
                <a:extLst>
                  <a:ext uri="{FF2B5EF4-FFF2-40B4-BE49-F238E27FC236}">
                    <a16:creationId xmlns:a16="http://schemas.microsoft.com/office/drawing/2014/main" id="{49AF3E8B-E557-472B-9567-89AEFB91F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394" y="3550363"/>
                <a:ext cx="161366" cy="143722"/>
              </a:xfrm>
              <a:custGeom>
                <a:avLst/>
                <a:gdLst>
                  <a:gd name="T0" fmla="*/ 0 w 23"/>
                  <a:gd name="T1" fmla="*/ 2147483647 h 40"/>
                  <a:gd name="T2" fmla="*/ 2147483647 w 23"/>
                  <a:gd name="T3" fmla="*/ 2147483647 h 40"/>
                  <a:gd name="T4" fmla="*/ 2147483647 w 23"/>
                  <a:gd name="T5" fmla="*/ 2147483647 h 40"/>
                  <a:gd name="T6" fmla="*/ 2147483647 w 23"/>
                  <a:gd name="T7" fmla="*/ 2147483647 h 40"/>
                  <a:gd name="T8" fmla="*/ 0 w 23"/>
                  <a:gd name="T9" fmla="*/ 2147483647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40"/>
                  <a:gd name="T17" fmla="*/ 23 w 23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40">
                    <a:moveTo>
                      <a:pt x="0" y="4"/>
                    </a:moveTo>
                    <a:cubicBezTo>
                      <a:pt x="10" y="3"/>
                      <a:pt x="23" y="0"/>
                      <a:pt x="23" y="6"/>
                    </a:cubicBezTo>
                    <a:cubicBezTo>
                      <a:pt x="23" y="13"/>
                      <a:pt x="13" y="23"/>
                      <a:pt x="10" y="40"/>
                    </a:cubicBezTo>
                    <a:cubicBezTo>
                      <a:pt x="12" y="23"/>
                      <a:pt x="20" y="9"/>
                      <a:pt x="18" y="7"/>
                    </a:cubicBezTo>
                    <a:cubicBezTo>
                      <a:pt x="15" y="3"/>
                      <a:pt x="2" y="5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710" name="Freeform 2368">
                <a:extLst>
                  <a:ext uri="{FF2B5EF4-FFF2-40B4-BE49-F238E27FC236}">
                    <a16:creationId xmlns:a16="http://schemas.microsoft.com/office/drawing/2014/main" id="{BC9E2619-86DB-45D7-866D-985BE2717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606" y="4144465"/>
                <a:ext cx="56415" cy="221281"/>
              </a:xfrm>
              <a:custGeom>
                <a:avLst/>
                <a:gdLst>
                  <a:gd name="T0" fmla="*/ 0 w 8"/>
                  <a:gd name="T1" fmla="*/ 761 h 62"/>
                  <a:gd name="T2" fmla="*/ 78 w 8"/>
                  <a:gd name="T3" fmla="*/ 761 h 62"/>
                  <a:gd name="T4" fmla="*/ 95 w 8"/>
                  <a:gd name="T5" fmla="*/ 511 h 62"/>
                  <a:gd name="T6" fmla="*/ 78 w 8"/>
                  <a:gd name="T7" fmla="*/ 78 h 62"/>
                  <a:gd name="T8" fmla="*/ 0 w 8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62"/>
                  <a:gd name="T17" fmla="*/ 8 w 8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62">
                    <a:moveTo>
                      <a:pt x="0" y="58"/>
                    </a:moveTo>
                    <a:cubicBezTo>
                      <a:pt x="2" y="49"/>
                      <a:pt x="4" y="55"/>
                      <a:pt x="6" y="58"/>
                    </a:cubicBezTo>
                    <a:cubicBezTo>
                      <a:pt x="8" y="62"/>
                      <a:pt x="7" y="39"/>
                      <a:pt x="7" y="39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AC0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711" name="Freeform 2372">
                <a:extLst>
                  <a:ext uri="{FF2B5EF4-FFF2-40B4-BE49-F238E27FC236}">
                    <a16:creationId xmlns:a16="http://schemas.microsoft.com/office/drawing/2014/main" id="{EF651525-4FAE-4309-B135-F11C81148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983" y="3568517"/>
                <a:ext cx="254003" cy="1012107"/>
              </a:xfrm>
              <a:custGeom>
                <a:avLst/>
                <a:gdLst>
                  <a:gd name="T0" fmla="*/ 2147483647 w 36"/>
                  <a:gd name="T1" fmla="*/ 2147483647 h 283"/>
                  <a:gd name="T2" fmla="*/ 2147483647 w 36"/>
                  <a:gd name="T3" fmla="*/ 2147483647 h 283"/>
                  <a:gd name="T4" fmla="*/ 2147483647 w 36"/>
                  <a:gd name="T5" fmla="*/ 2147483647 h 283"/>
                  <a:gd name="T6" fmla="*/ 2147483647 w 36"/>
                  <a:gd name="T7" fmla="*/ 2147483647 h 283"/>
                  <a:gd name="T8" fmla="*/ 2147483647 w 36"/>
                  <a:gd name="T9" fmla="*/ 0 h 283"/>
                  <a:gd name="T10" fmla="*/ 0 w 36"/>
                  <a:gd name="T11" fmla="*/ 2147483647 h 283"/>
                  <a:gd name="T12" fmla="*/ 2147483647 w 36"/>
                  <a:gd name="T13" fmla="*/ 2147483647 h 283"/>
                  <a:gd name="T14" fmla="*/ 2147483647 w 36"/>
                  <a:gd name="T15" fmla="*/ 2147483647 h 2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283"/>
                  <a:gd name="T26" fmla="*/ 36 w 36"/>
                  <a:gd name="T27" fmla="*/ 283 h 28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283">
                    <a:moveTo>
                      <a:pt x="9" y="260"/>
                    </a:moveTo>
                    <a:cubicBezTo>
                      <a:pt x="5" y="232"/>
                      <a:pt x="7" y="195"/>
                      <a:pt x="7" y="155"/>
                    </a:cubicBezTo>
                    <a:cubicBezTo>
                      <a:pt x="7" y="75"/>
                      <a:pt x="13" y="1"/>
                      <a:pt x="31" y="1"/>
                    </a:cubicBezTo>
                    <a:cubicBezTo>
                      <a:pt x="32" y="1"/>
                      <a:pt x="36" y="5"/>
                      <a:pt x="36" y="5"/>
                    </a:cubicBezTo>
                    <a:cubicBezTo>
                      <a:pt x="33" y="2"/>
                      <a:pt x="32" y="0"/>
                      <a:pt x="29" y="0"/>
                    </a:cubicBezTo>
                    <a:cubicBezTo>
                      <a:pt x="11" y="0"/>
                      <a:pt x="0" y="70"/>
                      <a:pt x="0" y="150"/>
                    </a:cubicBezTo>
                    <a:cubicBezTo>
                      <a:pt x="0" y="195"/>
                      <a:pt x="3" y="235"/>
                      <a:pt x="9" y="263"/>
                    </a:cubicBezTo>
                    <a:cubicBezTo>
                      <a:pt x="13" y="283"/>
                      <a:pt x="12" y="278"/>
                      <a:pt x="9" y="2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712" name="Freeform 2373">
                <a:extLst>
                  <a:ext uri="{FF2B5EF4-FFF2-40B4-BE49-F238E27FC236}">
                    <a16:creationId xmlns:a16="http://schemas.microsoft.com/office/drawing/2014/main" id="{47F298C1-7571-4C98-931A-4605B7799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567" y="4659293"/>
                <a:ext cx="573747" cy="31770"/>
              </a:xfrm>
              <a:custGeom>
                <a:avLst/>
                <a:gdLst>
                  <a:gd name="T0" fmla="*/ 0 w 81"/>
                  <a:gd name="T1" fmla="*/ 2147483647 h 9"/>
                  <a:gd name="T2" fmla="*/ 0 w 81"/>
                  <a:gd name="T3" fmla="*/ 2147483647 h 9"/>
                  <a:gd name="T4" fmla="*/ 2147483647 w 81"/>
                  <a:gd name="T5" fmla="*/ 0 h 9"/>
                  <a:gd name="T6" fmla="*/ 2147483647 w 81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1"/>
                  <a:gd name="T13" fmla="*/ 0 h 9"/>
                  <a:gd name="T14" fmla="*/ 81 w 81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1" h="9">
                    <a:moveTo>
                      <a:pt x="0" y="8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0" y="3"/>
                      <a:pt x="24" y="0"/>
                      <a:pt x="40" y="0"/>
                    </a:cubicBezTo>
                    <a:cubicBezTo>
                      <a:pt x="56" y="0"/>
                      <a:pt x="70" y="4"/>
                      <a:pt x="81" y="9"/>
                    </a:cubicBezTo>
                  </a:path>
                </a:pathLst>
              </a:custGeom>
              <a:noFill/>
              <a:ln w="7938" cap="rnd">
                <a:solidFill>
                  <a:srgbClr val="75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713" name="Freeform 2374">
                <a:extLst>
                  <a:ext uri="{FF2B5EF4-FFF2-40B4-BE49-F238E27FC236}">
                    <a16:creationId xmlns:a16="http://schemas.microsoft.com/office/drawing/2014/main" id="{3278750A-35B2-440E-ACB6-C71D505CB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309" y="3526157"/>
                <a:ext cx="528923" cy="68079"/>
              </a:xfrm>
              <a:custGeom>
                <a:avLst/>
                <a:gdLst>
                  <a:gd name="T0" fmla="*/ 2147483647 w 75"/>
                  <a:gd name="T1" fmla="*/ 2147483647 h 19"/>
                  <a:gd name="T2" fmla="*/ 2147483647 w 75"/>
                  <a:gd name="T3" fmla="*/ 2147483647 h 19"/>
                  <a:gd name="T4" fmla="*/ 0 w 75"/>
                  <a:gd name="T5" fmla="*/ 2147483647 h 19"/>
                  <a:gd name="T6" fmla="*/ 0 60000 65536"/>
                  <a:gd name="T7" fmla="*/ 0 60000 65536"/>
                  <a:gd name="T8" fmla="*/ 0 60000 65536"/>
                  <a:gd name="T9" fmla="*/ 0 w 75"/>
                  <a:gd name="T10" fmla="*/ 0 h 19"/>
                  <a:gd name="T11" fmla="*/ 75 w 75"/>
                  <a:gd name="T12" fmla="*/ 19 h 1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5" h="19">
                    <a:moveTo>
                      <a:pt x="68" y="12"/>
                    </a:moveTo>
                    <a:cubicBezTo>
                      <a:pt x="75" y="4"/>
                      <a:pt x="49" y="0"/>
                      <a:pt x="34" y="2"/>
                    </a:cubicBezTo>
                    <a:cubicBezTo>
                      <a:pt x="12" y="4"/>
                      <a:pt x="2" y="12"/>
                      <a:pt x="0" y="19"/>
                    </a:cubicBezTo>
                  </a:path>
                </a:pathLst>
              </a:custGeom>
              <a:noFill/>
              <a:ln w="7938" cap="rnd">
                <a:solidFill>
                  <a:srgbClr val="75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</p:grpSp>
      <p:grpSp>
        <p:nvGrpSpPr>
          <p:cNvPr id="715" name="Group 2378">
            <a:extLst>
              <a:ext uri="{FF2B5EF4-FFF2-40B4-BE49-F238E27FC236}">
                <a16:creationId xmlns:a16="http://schemas.microsoft.com/office/drawing/2014/main" id="{799F4447-F9B4-4D9B-AE28-33B84FEA7276}"/>
              </a:ext>
            </a:extLst>
          </p:cNvPr>
          <p:cNvGrpSpPr>
            <a:grpSpLocks/>
          </p:cNvGrpSpPr>
          <p:nvPr/>
        </p:nvGrpSpPr>
        <p:grpSpPr bwMode="auto">
          <a:xfrm>
            <a:off x="5444956" y="3502870"/>
            <a:ext cx="857250" cy="1643063"/>
            <a:chOff x="3637" y="1236"/>
            <a:chExt cx="425" cy="787"/>
          </a:xfrm>
        </p:grpSpPr>
        <p:sp>
          <p:nvSpPr>
            <p:cNvPr id="716" name="Oval 2379">
              <a:extLst>
                <a:ext uri="{FF2B5EF4-FFF2-40B4-BE49-F238E27FC236}">
                  <a16:creationId xmlns:a16="http://schemas.microsoft.com/office/drawing/2014/main" id="{E45CCFE0-C575-49E4-82A7-1397166BB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277"/>
              <a:ext cx="153" cy="746"/>
            </a:xfrm>
            <a:prstGeom prst="ellipse">
              <a:avLst/>
            </a:prstGeom>
            <a:solidFill>
              <a:srgbClr val="73F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17" name="Freeform 2380">
              <a:extLst>
                <a:ext uri="{FF2B5EF4-FFF2-40B4-BE49-F238E27FC236}">
                  <a16:creationId xmlns:a16="http://schemas.microsoft.com/office/drawing/2014/main" id="{EB768AFB-99C1-4CC6-9D52-389F0B19F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1312"/>
              <a:ext cx="123" cy="707"/>
            </a:xfrm>
            <a:custGeom>
              <a:avLst/>
              <a:gdLst>
                <a:gd name="T0" fmla="*/ 437863 w 52"/>
                <a:gd name="T1" fmla="*/ 0 h 299"/>
                <a:gd name="T2" fmla="*/ 541952 w 52"/>
                <a:gd name="T3" fmla="*/ 1393551 h 299"/>
                <a:gd name="T4" fmla="*/ 152924 w 52"/>
                <a:gd name="T5" fmla="*/ 3408747 h 299"/>
                <a:gd name="T6" fmla="*/ 0 w 52"/>
                <a:gd name="T7" fmla="*/ 3246348 h 299"/>
                <a:gd name="T8" fmla="*/ 284939 w 52"/>
                <a:gd name="T9" fmla="*/ 3863677 h 299"/>
                <a:gd name="T10" fmla="*/ 673990 w 52"/>
                <a:gd name="T11" fmla="*/ 1845977 h 299"/>
                <a:gd name="T12" fmla="*/ 437863 w 52"/>
                <a:gd name="T13" fmla="*/ 0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299"/>
                <a:gd name="T23" fmla="*/ 52 w 52"/>
                <a:gd name="T24" fmla="*/ 299 h 2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299">
                  <a:moveTo>
                    <a:pt x="34" y="0"/>
                  </a:moveTo>
                  <a:cubicBezTo>
                    <a:pt x="39" y="28"/>
                    <a:pt x="42" y="66"/>
                    <a:pt x="42" y="108"/>
                  </a:cubicBezTo>
                  <a:cubicBezTo>
                    <a:pt x="42" y="194"/>
                    <a:pt x="29" y="264"/>
                    <a:pt x="12" y="264"/>
                  </a:cubicBezTo>
                  <a:cubicBezTo>
                    <a:pt x="8" y="264"/>
                    <a:pt x="4" y="259"/>
                    <a:pt x="0" y="251"/>
                  </a:cubicBezTo>
                  <a:cubicBezTo>
                    <a:pt x="6" y="281"/>
                    <a:pt x="14" y="299"/>
                    <a:pt x="22" y="299"/>
                  </a:cubicBezTo>
                  <a:cubicBezTo>
                    <a:pt x="39" y="299"/>
                    <a:pt x="52" y="229"/>
                    <a:pt x="52" y="143"/>
                  </a:cubicBezTo>
                  <a:cubicBezTo>
                    <a:pt x="52" y="79"/>
                    <a:pt x="44" y="23"/>
                    <a:pt x="34" y="0"/>
                  </a:cubicBezTo>
                  <a:close/>
                </a:path>
              </a:pathLst>
            </a:custGeom>
            <a:solidFill>
              <a:srgbClr val="72EA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18" name="Freeform 2381">
              <a:extLst>
                <a:ext uri="{FF2B5EF4-FFF2-40B4-BE49-F238E27FC236}">
                  <a16:creationId xmlns:a16="http://schemas.microsoft.com/office/drawing/2014/main" id="{E40D71B4-0319-4DFA-BC6A-EAEBC180D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293"/>
              <a:ext cx="121" cy="730"/>
            </a:xfrm>
            <a:custGeom>
              <a:avLst/>
              <a:gdLst>
                <a:gd name="T0" fmla="*/ 350314 w 51"/>
                <a:gd name="T1" fmla="*/ 0 h 309"/>
                <a:gd name="T2" fmla="*/ 605543 w 51"/>
                <a:gd name="T3" fmla="*/ 1813270 h 309"/>
                <a:gd name="T4" fmla="*/ 157483 w 51"/>
                <a:gd name="T5" fmla="*/ 3878509 h 309"/>
                <a:gd name="T6" fmla="*/ 0 w 51"/>
                <a:gd name="T7" fmla="*/ 3748332 h 309"/>
                <a:gd name="T8" fmla="*/ 202599 w 51"/>
                <a:gd name="T9" fmla="*/ 3953956 h 309"/>
                <a:gd name="T10" fmla="*/ 683804 w 51"/>
                <a:gd name="T11" fmla="*/ 1932915 h 309"/>
                <a:gd name="T12" fmla="*/ 350314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19" name="Freeform 2382">
              <a:extLst>
                <a:ext uri="{FF2B5EF4-FFF2-40B4-BE49-F238E27FC236}">
                  <a16:creationId xmlns:a16="http://schemas.microsoft.com/office/drawing/2014/main" id="{ABB850BC-3EE9-4356-9366-D34EB525E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284"/>
              <a:ext cx="92" cy="666"/>
            </a:xfrm>
            <a:custGeom>
              <a:avLst/>
              <a:gdLst>
                <a:gd name="T0" fmla="*/ 112997 w 39"/>
                <a:gd name="T1" fmla="*/ 3302954 h 282"/>
                <a:gd name="T2" fmla="*/ 90299 w 39"/>
                <a:gd name="T3" fmla="*/ 1965843 h 282"/>
                <a:gd name="T4" fmla="*/ 443039 w 39"/>
                <a:gd name="T5" fmla="*/ 27030 h 282"/>
                <a:gd name="T6" fmla="*/ 491101 w 39"/>
                <a:gd name="T7" fmla="*/ 75437 h 282"/>
                <a:gd name="T8" fmla="*/ 389427 w 39"/>
                <a:gd name="T9" fmla="*/ 0 h 282"/>
                <a:gd name="T10" fmla="*/ 0 w 39"/>
                <a:gd name="T11" fmla="*/ 1899859 h 282"/>
                <a:gd name="T12" fmla="*/ 101695 w 39"/>
                <a:gd name="T13" fmla="*/ 3341957 h 282"/>
                <a:gd name="T14" fmla="*/ 112997 w 39"/>
                <a:gd name="T15" fmla="*/ 3302954 h 2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282"/>
                <a:gd name="T26" fmla="*/ 39 w 39"/>
                <a:gd name="T27" fmla="*/ 282 h 2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282">
                  <a:moveTo>
                    <a:pt x="9" y="259"/>
                  </a:moveTo>
                  <a:cubicBezTo>
                    <a:pt x="4" y="231"/>
                    <a:pt x="7" y="194"/>
                    <a:pt x="7" y="154"/>
                  </a:cubicBezTo>
                  <a:cubicBezTo>
                    <a:pt x="7" y="74"/>
                    <a:pt x="17" y="2"/>
                    <a:pt x="35" y="2"/>
                  </a:cubicBezTo>
                  <a:cubicBezTo>
                    <a:pt x="36" y="2"/>
                    <a:pt x="39" y="5"/>
                    <a:pt x="39" y="6"/>
                  </a:cubicBezTo>
                  <a:cubicBezTo>
                    <a:pt x="37" y="2"/>
                    <a:pt x="34" y="0"/>
                    <a:pt x="31" y="0"/>
                  </a:cubicBezTo>
                  <a:cubicBezTo>
                    <a:pt x="13" y="0"/>
                    <a:pt x="0" y="69"/>
                    <a:pt x="0" y="149"/>
                  </a:cubicBezTo>
                  <a:cubicBezTo>
                    <a:pt x="0" y="194"/>
                    <a:pt x="3" y="234"/>
                    <a:pt x="8" y="262"/>
                  </a:cubicBezTo>
                  <a:cubicBezTo>
                    <a:pt x="13" y="282"/>
                    <a:pt x="12" y="277"/>
                    <a:pt x="9" y="25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20" name="Freeform 2383">
              <a:extLst>
                <a:ext uri="{FF2B5EF4-FFF2-40B4-BE49-F238E27FC236}">
                  <a16:creationId xmlns:a16="http://schemas.microsoft.com/office/drawing/2014/main" id="{0A519788-35D3-45FE-8E20-8440E605F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236"/>
              <a:ext cx="361" cy="787"/>
            </a:xfrm>
            <a:custGeom>
              <a:avLst/>
              <a:gdLst>
                <a:gd name="T0" fmla="*/ 1373607 w 153"/>
                <a:gd name="T1" fmla="*/ 92696 h 333"/>
                <a:gd name="T2" fmla="*/ 0 w 153"/>
                <a:gd name="T3" fmla="*/ 271326 h 333"/>
                <a:gd name="T4" fmla="*/ 555265 w 153"/>
                <a:gd name="T5" fmla="*/ 2249475 h 333"/>
                <a:gd name="T6" fmla="*/ 165260 w 153"/>
                <a:gd name="T7" fmla="*/ 4278477 h 333"/>
                <a:gd name="T8" fmla="*/ 1187057 w 153"/>
                <a:gd name="T9" fmla="*/ 4278477 h 333"/>
                <a:gd name="T10" fmla="*/ 1160313 w 153"/>
                <a:gd name="T11" fmla="*/ 4266993 h 333"/>
                <a:gd name="T12" fmla="*/ 1148756 w 153"/>
                <a:gd name="T13" fmla="*/ 4250398 h 333"/>
                <a:gd name="T14" fmla="*/ 1122078 w 153"/>
                <a:gd name="T15" fmla="*/ 4229806 h 333"/>
                <a:gd name="T16" fmla="*/ 1097209 w 153"/>
                <a:gd name="T17" fmla="*/ 4202693 h 333"/>
                <a:gd name="T18" fmla="*/ 1085284 w 153"/>
                <a:gd name="T19" fmla="*/ 4175503 h 333"/>
                <a:gd name="T20" fmla="*/ 1058501 w 153"/>
                <a:gd name="T21" fmla="*/ 4147107 h 333"/>
                <a:gd name="T22" fmla="*/ 1047188 w 153"/>
                <a:gd name="T23" fmla="*/ 4109945 h 333"/>
                <a:gd name="T24" fmla="*/ 1021814 w 153"/>
                <a:gd name="T25" fmla="*/ 4071295 h 333"/>
                <a:gd name="T26" fmla="*/ 1010396 w 153"/>
                <a:gd name="T27" fmla="*/ 4023538 h 333"/>
                <a:gd name="T28" fmla="*/ 995029 w 153"/>
                <a:gd name="T29" fmla="*/ 3620803 h 333"/>
                <a:gd name="T30" fmla="*/ 983496 w 153"/>
                <a:gd name="T31" fmla="*/ 3572226 h 333"/>
                <a:gd name="T32" fmla="*/ 972093 w 153"/>
                <a:gd name="T33" fmla="*/ 3505865 h 333"/>
                <a:gd name="T34" fmla="*/ 956728 w 153"/>
                <a:gd name="T35" fmla="*/ 3429684 h 333"/>
                <a:gd name="T36" fmla="*/ 946924 w 153"/>
                <a:gd name="T37" fmla="*/ 3353901 h 333"/>
                <a:gd name="T38" fmla="*/ 935523 w 153"/>
                <a:gd name="T39" fmla="*/ 3278089 h 333"/>
                <a:gd name="T40" fmla="*/ 935523 w 153"/>
                <a:gd name="T41" fmla="*/ 3197356 h 333"/>
                <a:gd name="T42" fmla="*/ 920024 w 153"/>
                <a:gd name="T43" fmla="*/ 3109782 h 333"/>
                <a:gd name="T44" fmla="*/ 908623 w 153"/>
                <a:gd name="T45" fmla="*/ 3018275 h 333"/>
                <a:gd name="T46" fmla="*/ 908623 w 153"/>
                <a:gd name="T47" fmla="*/ 2930611 h 333"/>
                <a:gd name="T48" fmla="*/ 897182 w 153"/>
                <a:gd name="T49" fmla="*/ 2838208 h 333"/>
                <a:gd name="T50" fmla="*/ 897182 w 153"/>
                <a:gd name="T51" fmla="*/ 2751506 h 333"/>
                <a:gd name="T52" fmla="*/ 881840 w 153"/>
                <a:gd name="T53" fmla="*/ 2647246 h 333"/>
                <a:gd name="T54" fmla="*/ 881840 w 153"/>
                <a:gd name="T55" fmla="*/ 2555739 h 333"/>
                <a:gd name="T56" fmla="*/ 881840 w 153"/>
                <a:gd name="T57" fmla="*/ 2451576 h 333"/>
                <a:gd name="T58" fmla="*/ 881840 w 153"/>
                <a:gd name="T59" fmla="*/ 2348557 h 333"/>
                <a:gd name="T60" fmla="*/ 1223851 w 153"/>
                <a:gd name="T61" fmla="*/ 219074 h 333"/>
                <a:gd name="T62" fmla="*/ 1250539 w 153"/>
                <a:gd name="T63" fmla="*/ 4278477 h 333"/>
                <a:gd name="T64" fmla="*/ 1690766 w 153"/>
                <a:gd name="T65" fmla="*/ 3947726 h 333"/>
                <a:gd name="T66" fmla="*/ 1706933 w 153"/>
                <a:gd name="T67" fmla="*/ 423446 h 3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3"/>
                <a:gd name="T103" fmla="*/ 0 h 333"/>
                <a:gd name="T104" fmla="*/ 153 w 153"/>
                <a:gd name="T105" fmla="*/ 333 h 3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3" h="333">
                  <a:moveTo>
                    <a:pt x="135" y="33"/>
                  </a:move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  <a:cubicBezTo>
                    <a:pt x="3" y="18"/>
                    <a:pt x="5" y="17"/>
                    <a:pt x="8" y="17"/>
                  </a:cubicBezTo>
                  <a:cubicBezTo>
                    <a:pt x="28" y="17"/>
                    <a:pt x="44" y="88"/>
                    <a:pt x="44" y="175"/>
                  </a:cubicBezTo>
                  <a:cubicBezTo>
                    <a:pt x="44" y="256"/>
                    <a:pt x="30" y="323"/>
                    <a:pt x="13" y="332"/>
                  </a:cubicBezTo>
                  <a:cubicBezTo>
                    <a:pt x="13" y="333"/>
                    <a:pt x="13" y="333"/>
                    <a:pt x="13" y="333"/>
                  </a:cubicBezTo>
                  <a:cubicBezTo>
                    <a:pt x="23" y="327"/>
                    <a:pt x="37" y="324"/>
                    <a:pt x="53" y="324"/>
                  </a:cubicBezTo>
                  <a:cubicBezTo>
                    <a:pt x="69" y="324"/>
                    <a:pt x="83" y="328"/>
                    <a:pt x="94" y="333"/>
                  </a:cubicBezTo>
                  <a:cubicBezTo>
                    <a:pt x="94" y="333"/>
                    <a:pt x="94" y="333"/>
                    <a:pt x="94" y="333"/>
                  </a:cubicBezTo>
                  <a:cubicBezTo>
                    <a:pt x="93" y="333"/>
                    <a:pt x="93" y="332"/>
                    <a:pt x="92" y="332"/>
                  </a:cubicBezTo>
                  <a:cubicBezTo>
                    <a:pt x="92" y="332"/>
                    <a:pt x="92" y="332"/>
                    <a:pt x="92" y="332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0" y="330"/>
                    <a:pt x="89" y="330"/>
                    <a:pt x="89" y="329"/>
                  </a:cubicBezTo>
                  <a:cubicBezTo>
                    <a:pt x="89" y="329"/>
                    <a:pt x="89" y="329"/>
                    <a:pt x="89" y="329"/>
                  </a:cubicBezTo>
                  <a:cubicBezTo>
                    <a:pt x="88" y="329"/>
                    <a:pt x="88" y="328"/>
                    <a:pt x="87" y="327"/>
                  </a:cubicBezTo>
                  <a:cubicBezTo>
                    <a:pt x="87" y="327"/>
                    <a:pt x="87" y="327"/>
                    <a:pt x="87" y="327"/>
                  </a:cubicBezTo>
                  <a:cubicBezTo>
                    <a:pt x="87" y="327"/>
                    <a:pt x="86" y="326"/>
                    <a:pt x="86" y="325"/>
                  </a:cubicBezTo>
                  <a:cubicBezTo>
                    <a:pt x="86" y="325"/>
                    <a:pt x="86" y="325"/>
                    <a:pt x="86" y="325"/>
                  </a:cubicBezTo>
                  <a:cubicBezTo>
                    <a:pt x="85" y="324"/>
                    <a:pt x="85" y="324"/>
                    <a:pt x="84" y="323"/>
                  </a:cubicBezTo>
                  <a:cubicBezTo>
                    <a:pt x="84" y="323"/>
                    <a:pt x="84" y="323"/>
                    <a:pt x="84" y="323"/>
                  </a:cubicBezTo>
                  <a:cubicBezTo>
                    <a:pt x="84" y="322"/>
                    <a:pt x="83" y="321"/>
                    <a:pt x="83" y="320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82" y="319"/>
                    <a:pt x="82" y="318"/>
                    <a:pt x="81" y="317"/>
                  </a:cubicBezTo>
                  <a:cubicBezTo>
                    <a:pt x="81" y="317"/>
                    <a:pt x="81" y="317"/>
                    <a:pt x="81" y="317"/>
                  </a:cubicBezTo>
                  <a:cubicBezTo>
                    <a:pt x="81" y="316"/>
                    <a:pt x="80" y="315"/>
                    <a:pt x="80" y="313"/>
                  </a:cubicBezTo>
                  <a:cubicBezTo>
                    <a:pt x="80" y="313"/>
                    <a:pt x="80" y="313"/>
                    <a:pt x="80" y="313"/>
                  </a:cubicBezTo>
                  <a:cubicBezTo>
                    <a:pt x="77" y="305"/>
                    <a:pt x="81" y="295"/>
                    <a:pt x="79" y="282"/>
                  </a:cubicBezTo>
                  <a:cubicBezTo>
                    <a:pt x="79" y="282"/>
                    <a:pt x="79" y="282"/>
                    <a:pt x="79" y="282"/>
                  </a:cubicBezTo>
                  <a:cubicBezTo>
                    <a:pt x="79" y="281"/>
                    <a:pt x="78" y="279"/>
                    <a:pt x="78" y="278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78" y="275"/>
                    <a:pt x="77" y="274"/>
                    <a:pt x="77" y="273"/>
                  </a:cubicBezTo>
                  <a:cubicBezTo>
                    <a:pt x="77" y="272"/>
                    <a:pt x="77" y="271"/>
                    <a:pt x="77" y="271"/>
                  </a:cubicBezTo>
                  <a:cubicBezTo>
                    <a:pt x="77" y="270"/>
                    <a:pt x="76" y="268"/>
                    <a:pt x="76" y="267"/>
                  </a:cubicBezTo>
                  <a:cubicBezTo>
                    <a:pt x="76" y="266"/>
                    <a:pt x="76" y="266"/>
                    <a:pt x="76" y="265"/>
                  </a:cubicBezTo>
                  <a:cubicBezTo>
                    <a:pt x="76" y="264"/>
                    <a:pt x="75" y="262"/>
                    <a:pt x="75" y="261"/>
                  </a:cubicBezTo>
                  <a:cubicBezTo>
                    <a:pt x="75" y="260"/>
                    <a:pt x="75" y="259"/>
                    <a:pt x="75" y="259"/>
                  </a:cubicBezTo>
                  <a:cubicBezTo>
                    <a:pt x="75" y="257"/>
                    <a:pt x="75" y="256"/>
                    <a:pt x="74" y="255"/>
                  </a:cubicBezTo>
                  <a:cubicBezTo>
                    <a:pt x="74" y="254"/>
                    <a:pt x="74" y="253"/>
                    <a:pt x="74" y="252"/>
                  </a:cubicBezTo>
                  <a:cubicBezTo>
                    <a:pt x="74" y="251"/>
                    <a:pt x="74" y="250"/>
                    <a:pt x="74" y="249"/>
                  </a:cubicBezTo>
                  <a:cubicBezTo>
                    <a:pt x="73" y="248"/>
                    <a:pt x="73" y="247"/>
                    <a:pt x="73" y="246"/>
                  </a:cubicBezTo>
                  <a:cubicBezTo>
                    <a:pt x="73" y="244"/>
                    <a:pt x="73" y="243"/>
                    <a:pt x="73" y="242"/>
                  </a:cubicBezTo>
                  <a:cubicBezTo>
                    <a:pt x="73" y="241"/>
                    <a:pt x="73" y="240"/>
                    <a:pt x="73" y="239"/>
                  </a:cubicBezTo>
                  <a:cubicBezTo>
                    <a:pt x="72" y="238"/>
                    <a:pt x="72" y="236"/>
                    <a:pt x="72" y="235"/>
                  </a:cubicBezTo>
                  <a:cubicBezTo>
                    <a:pt x="72" y="234"/>
                    <a:pt x="72" y="233"/>
                    <a:pt x="72" y="232"/>
                  </a:cubicBezTo>
                  <a:cubicBezTo>
                    <a:pt x="72" y="231"/>
                    <a:pt x="72" y="229"/>
                    <a:pt x="72" y="228"/>
                  </a:cubicBezTo>
                  <a:cubicBezTo>
                    <a:pt x="72" y="227"/>
                    <a:pt x="71" y="226"/>
                    <a:pt x="71" y="225"/>
                  </a:cubicBezTo>
                  <a:cubicBezTo>
                    <a:pt x="71" y="223"/>
                    <a:pt x="71" y="222"/>
                    <a:pt x="71" y="221"/>
                  </a:cubicBezTo>
                  <a:cubicBezTo>
                    <a:pt x="71" y="220"/>
                    <a:pt x="71" y="218"/>
                    <a:pt x="71" y="217"/>
                  </a:cubicBezTo>
                  <a:cubicBezTo>
                    <a:pt x="71" y="216"/>
                    <a:pt x="71" y="215"/>
                    <a:pt x="71" y="214"/>
                  </a:cubicBezTo>
                  <a:cubicBezTo>
                    <a:pt x="71" y="212"/>
                    <a:pt x="70" y="211"/>
                    <a:pt x="70" y="210"/>
                  </a:cubicBezTo>
                  <a:cubicBezTo>
                    <a:pt x="70" y="209"/>
                    <a:pt x="70" y="207"/>
                    <a:pt x="70" y="206"/>
                  </a:cubicBezTo>
                  <a:cubicBezTo>
                    <a:pt x="70" y="205"/>
                    <a:pt x="70" y="203"/>
                    <a:pt x="70" y="202"/>
                  </a:cubicBezTo>
                  <a:cubicBezTo>
                    <a:pt x="70" y="201"/>
                    <a:pt x="70" y="200"/>
                    <a:pt x="70" y="199"/>
                  </a:cubicBezTo>
                  <a:cubicBezTo>
                    <a:pt x="70" y="197"/>
                    <a:pt x="70" y="196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89"/>
                    <a:pt x="70" y="187"/>
                    <a:pt x="70" y="186"/>
                  </a:cubicBezTo>
                  <a:cubicBezTo>
                    <a:pt x="70" y="185"/>
                    <a:pt x="70" y="184"/>
                    <a:pt x="70" y="183"/>
                  </a:cubicBezTo>
                  <a:cubicBezTo>
                    <a:pt x="70" y="180"/>
                    <a:pt x="70" y="178"/>
                    <a:pt x="70" y="175"/>
                  </a:cubicBezTo>
                  <a:cubicBezTo>
                    <a:pt x="70" y="88"/>
                    <a:pt x="77" y="17"/>
                    <a:pt x="97" y="17"/>
                  </a:cubicBezTo>
                  <a:cubicBezTo>
                    <a:pt x="117" y="17"/>
                    <a:pt x="132" y="88"/>
                    <a:pt x="132" y="175"/>
                  </a:cubicBezTo>
                  <a:cubicBezTo>
                    <a:pt x="132" y="260"/>
                    <a:pt x="118" y="329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lose/>
                </a:path>
              </a:pathLst>
            </a:custGeom>
            <a:solidFill>
              <a:srgbClr val="72EC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21" name="Freeform 2384">
              <a:extLst>
                <a:ext uri="{FF2B5EF4-FFF2-40B4-BE49-F238E27FC236}">
                  <a16:creationId xmlns:a16="http://schemas.microsoft.com/office/drawing/2014/main" id="{BF96F997-1010-4217-B3C1-6A440A665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253"/>
              <a:ext cx="203" cy="770"/>
            </a:xfrm>
            <a:custGeom>
              <a:avLst/>
              <a:gdLst>
                <a:gd name="T0" fmla="*/ 998215 w 86"/>
                <a:gd name="T1" fmla="*/ 4150796 h 326"/>
                <a:gd name="T2" fmla="*/ 986799 w 86"/>
                <a:gd name="T3" fmla="*/ 4134456 h 326"/>
                <a:gd name="T4" fmla="*/ 986799 w 86"/>
                <a:gd name="T5" fmla="*/ 4134456 h 326"/>
                <a:gd name="T6" fmla="*/ 961953 w 86"/>
                <a:gd name="T7" fmla="*/ 4111013 h 326"/>
                <a:gd name="T8" fmla="*/ 961953 w 86"/>
                <a:gd name="T9" fmla="*/ 4111013 h 326"/>
                <a:gd name="T10" fmla="*/ 939449 w 86"/>
                <a:gd name="T11" fmla="*/ 4086031 h 326"/>
                <a:gd name="T12" fmla="*/ 939449 w 86"/>
                <a:gd name="T13" fmla="*/ 4086031 h 326"/>
                <a:gd name="T14" fmla="*/ 923180 w 86"/>
                <a:gd name="T15" fmla="*/ 4058885 h 326"/>
                <a:gd name="T16" fmla="*/ 923180 w 86"/>
                <a:gd name="T17" fmla="*/ 4058885 h 326"/>
                <a:gd name="T18" fmla="*/ 903100 w 86"/>
                <a:gd name="T19" fmla="*/ 4031465 h 326"/>
                <a:gd name="T20" fmla="*/ 903100 w 86"/>
                <a:gd name="T21" fmla="*/ 4031465 h 326"/>
                <a:gd name="T22" fmla="*/ 884778 w 86"/>
                <a:gd name="T23" fmla="*/ 3992932 h 326"/>
                <a:gd name="T24" fmla="*/ 884778 w 86"/>
                <a:gd name="T25" fmla="*/ 3992932 h 326"/>
                <a:gd name="T26" fmla="*/ 864353 w 86"/>
                <a:gd name="T27" fmla="*/ 3955960 h 326"/>
                <a:gd name="T28" fmla="*/ 864353 w 86"/>
                <a:gd name="T29" fmla="*/ 3955960 h 326"/>
                <a:gd name="T30" fmla="*/ 848082 w 86"/>
                <a:gd name="T31" fmla="*/ 3907691 h 326"/>
                <a:gd name="T32" fmla="*/ 848082 w 86"/>
                <a:gd name="T33" fmla="*/ 3907691 h 326"/>
                <a:gd name="T34" fmla="*/ 837375 w 86"/>
                <a:gd name="T35" fmla="*/ 3512329 h 326"/>
                <a:gd name="T36" fmla="*/ 837375 w 86"/>
                <a:gd name="T37" fmla="*/ 3512329 h 326"/>
                <a:gd name="T38" fmla="*/ 821109 w 86"/>
                <a:gd name="T39" fmla="*/ 3459312 h 326"/>
                <a:gd name="T40" fmla="*/ 821109 w 86"/>
                <a:gd name="T41" fmla="*/ 3447547 h 326"/>
                <a:gd name="T42" fmla="*/ 809677 w 86"/>
                <a:gd name="T43" fmla="*/ 3393364 h 326"/>
                <a:gd name="T44" fmla="*/ 809677 w 86"/>
                <a:gd name="T45" fmla="*/ 3372857 h 326"/>
                <a:gd name="T46" fmla="*/ 801024 w 86"/>
                <a:gd name="T47" fmla="*/ 3317793 h 326"/>
                <a:gd name="T48" fmla="*/ 801024 w 86"/>
                <a:gd name="T49" fmla="*/ 3290753 h 326"/>
                <a:gd name="T50" fmla="*/ 784257 w 86"/>
                <a:gd name="T51" fmla="*/ 3241943 h 326"/>
                <a:gd name="T52" fmla="*/ 784257 w 86"/>
                <a:gd name="T53" fmla="*/ 3214868 h 326"/>
                <a:gd name="T54" fmla="*/ 773706 w 86"/>
                <a:gd name="T55" fmla="*/ 3166601 h 326"/>
                <a:gd name="T56" fmla="*/ 773706 w 86"/>
                <a:gd name="T57" fmla="*/ 3130126 h 326"/>
                <a:gd name="T58" fmla="*/ 773706 w 86"/>
                <a:gd name="T59" fmla="*/ 3091097 h 326"/>
                <a:gd name="T60" fmla="*/ 762345 w 86"/>
                <a:gd name="T61" fmla="*/ 3054236 h 326"/>
                <a:gd name="T62" fmla="*/ 762345 w 86"/>
                <a:gd name="T63" fmla="*/ 3000083 h 326"/>
                <a:gd name="T64" fmla="*/ 762345 w 86"/>
                <a:gd name="T65" fmla="*/ 2960310 h 326"/>
                <a:gd name="T66" fmla="*/ 746075 w 86"/>
                <a:gd name="T67" fmla="*/ 2912757 h 326"/>
                <a:gd name="T68" fmla="*/ 746075 w 86"/>
                <a:gd name="T69" fmla="*/ 2869152 h 326"/>
                <a:gd name="T70" fmla="*/ 746075 w 86"/>
                <a:gd name="T71" fmla="*/ 2820843 h 326"/>
                <a:gd name="T72" fmla="*/ 734492 w 86"/>
                <a:gd name="T73" fmla="*/ 2782338 h 326"/>
                <a:gd name="T74" fmla="*/ 734492 w 86"/>
                <a:gd name="T75" fmla="*/ 2729686 h 326"/>
                <a:gd name="T76" fmla="*/ 734492 w 86"/>
                <a:gd name="T77" fmla="*/ 2681473 h 326"/>
                <a:gd name="T78" fmla="*/ 734492 w 86"/>
                <a:gd name="T79" fmla="*/ 2642347 h 326"/>
                <a:gd name="T80" fmla="*/ 725609 w 86"/>
                <a:gd name="T81" fmla="*/ 2587507 h 326"/>
                <a:gd name="T82" fmla="*/ 725609 w 86"/>
                <a:gd name="T83" fmla="*/ 2539947 h 326"/>
                <a:gd name="T84" fmla="*/ 725609 w 86"/>
                <a:gd name="T85" fmla="*/ 2491524 h 326"/>
                <a:gd name="T86" fmla="*/ 725609 w 86"/>
                <a:gd name="T87" fmla="*/ 2448080 h 326"/>
                <a:gd name="T88" fmla="*/ 725609 w 86"/>
                <a:gd name="T89" fmla="*/ 2388873 h 326"/>
                <a:gd name="T90" fmla="*/ 725609 w 86"/>
                <a:gd name="T91" fmla="*/ 2350004 h 326"/>
                <a:gd name="T92" fmla="*/ 725609 w 86"/>
                <a:gd name="T93" fmla="*/ 2286104 h 326"/>
                <a:gd name="T94" fmla="*/ 725609 w 86"/>
                <a:gd name="T95" fmla="*/ 2249132 h 326"/>
                <a:gd name="T96" fmla="*/ 725609 w 86"/>
                <a:gd name="T97" fmla="*/ 2146665 h 326"/>
                <a:gd name="T98" fmla="*/ 961953 w 86"/>
                <a:gd name="T99" fmla="*/ 178340 h 326"/>
                <a:gd name="T100" fmla="*/ 961953 w 86"/>
                <a:gd name="T101" fmla="*/ 166518 h 326"/>
                <a:gd name="T102" fmla="*/ 541757 w 86"/>
                <a:gd name="T103" fmla="*/ 27052 h 326"/>
                <a:gd name="T104" fmla="*/ 114027 w 86"/>
                <a:gd name="T105" fmla="*/ 270369 h 326"/>
                <a:gd name="T106" fmla="*/ 114027 w 86"/>
                <a:gd name="T107" fmla="*/ 281766 h 326"/>
                <a:gd name="T108" fmla="*/ 391101 w 86"/>
                <a:gd name="T109" fmla="*/ 2146665 h 326"/>
                <a:gd name="T110" fmla="*/ 0 w 86"/>
                <a:gd name="T111" fmla="*/ 4150796 h 326"/>
                <a:gd name="T112" fmla="*/ 0 w 86"/>
                <a:gd name="T113" fmla="*/ 4161495 h 326"/>
                <a:gd name="T114" fmla="*/ 505128 w 86"/>
                <a:gd name="T115" fmla="*/ 4047117 h 326"/>
                <a:gd name="T116" fmla="*/ 1026436 w 86"/>
                <a:gd name="T117" fmla="*/ 4161495 h 326"/>
                <a:gd name="T118" fmla="*/ 1026436 w 86"/>
                <a:gd name="T119" fmla="*/ 4161495 h 326"/>
                <a:gd name="T120" fmla="*/ 998215 w 86"/>
                <a:gd name="T121" fmla="*/ 4150796 h 326"/>
                <a:gd name="T122" fmla="*/ 998215 w 86"/>
                <a:gd name="T123" fmla="*/ 4150796 h 3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"/>
                <a:gd name="T187" fmla="*/ 0 h 326"/>
                <a:gd name="T188" fmla="*/ 86 w 86"/>
                <a:gd name="T189" fmla="*/ 326 h 3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31" y="102"/>
                    <a:pt x="31" y="168"/>
                  </a:cubicBezTo>
                  <a:cubicBezTo>
                    <a:pt x="31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</a:path>
              </a:pathLst>
            </a:custGeom>
            <a:solidFill>
              <a:srgbClr val="73D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22" name="Freeform 2385">
              <a:extLst>
                <a:ext uri="{FF2B5EF4-FFF2-40B4-BE49-F238E27FC236}">
                  <a16:creationId xmlns:a16="http://schemas.microsoft.com/office/drawing/2014/main" id="{86A566EF-E152-4E3F-97C2-3BE4E52C9D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1" y="1253"/>
              <a:ext cx="203" cy="770"/>
            </a:xfrm>
            <a:custGeom>
              <a:avLst/>
              <a:gdLst>
                <a:gd name="T0" fmla="*/ 986799 w 86"/>
                <a:gd name="T1" fmla="*/ 4134456 h 326"/>
                <a:gd name="T2" fmla="*/ 961953 w 86"/>
                <a:gd name="T3" fmla="*/ 4111013 h 326"/>
                <a:gd name="T4" fmla="*/ 939449 w 86"/>
                <a:gd name="T5" fmla="*/ 4086031 h 326"/>
                <a:gd name="T6" fmla="*/ 923180 w 86"/>
                <a:gd name="T7" fmla="*/ 4058885 h 326"/>
                <a:gd name="T8" fmla="*/ 903100 w 86"/>
                <a:gd name="T9" fmla="*/ 4031465 h 326"/>
                <a:gd name="T10" fmla="*/ 884778 w 86"/>
                <a:gd name="T11" fmla="*/ 3992932 h 326"/>
                <a:gd name="T12" fmla="*/ 864353 w 86"/>
                <a:gd name="T13" fmla="*/ 3955960 h 326"/>
                <a:gd name="T14" fmla="*/ 848082 w 86"/>
                <a:gd name="T15" fmla="*/ 3907691 h 326"/>
                <a:gd name="T16" fmla="*/ 837375 w 86"/>
                <a:gd name="T17" fmla="*/ 3512329 h 326"/>
                <a:gd name="T18" fmla="*/ 821109 w 86"/>
                <a:gd name="T19" fmla="*/ 3459312 h 326"/>
                <a:gd name="T20" fmla="*/ 809677 w 86"/>
                <a:gd name="T21" fmla="*/ 3393364 h 326"/>
                <a:gd name="T22" fmla="*/ 801024 w 86"/>
                <a:gd name="T23" fmla="*/ 3317793 h 326"/>
                <a:gd name="T24" fmla="*/ 784257 w 86"/>
                <a:gd name="T25" fmla="*/ 3241943 h 326"/>
                <a:gd name="T26" fmla="*/ 773706 w 86"/>
                <a:gd name="T27" fmla="*/ 3166601 h 326"/>
                <a:gd name="T28" fmla="*/ 773706 w 86"/>
                <a:gd name="T29" fmla="*/ 3091097 h 326"/>
                <a:gd name="T30" fmla="*/ 762345 w 86"/>
                <a:gd name="T31" fmla="*/ 3000083 h 326"/>
                <a:gd name="T32" fmla="*/ 746075 w 86"/>
                <a:gd name="T33" fmla="*/ 2912757 h 326"/>
                <a:gd name="T34" fmla="*/ 746075 w 86"/>
                <a:gd name="T35" fmla="*/ 2820843 h 326"/>
                <a:gd name="T36" fmla="*/ 734492 w 86"/>
                <a:gd name="T37" fmla="*/ 2729686 h 326"/>
                <a:gd name="T38" fmla="*/ 734492 w 86"/>
                <a:gd name="T39" fmla="*/ 2642347 h 326"/>
                <a:gd name="T40" fmla="*/ 725609 w 86"/>
                <a:gd name="T41" fmla="*/ 2539947 h 326"/>
                <a:gd name="T42" fmla="*/ 725609 w 86"/>
                <a:gd name="T43" fmla="*/ 2448080 h 326"/>
                <a:gd name="T44" fmla="*/ 725609 w 86"/>
                <a:gd name="T45" fmla="*/ 2350004 h 326"/>
                <a:gd name="T46" fmla="*/ 725609 w 86"/>
                <a:gd name="T47" fmla="*/ 2249132 h 326"/>
                <a:gd name="T48" fmla="*/ 961953 w 86"/>
                <a:gd name="T49" fmla="*/ 178340 h 326"/>
                <a:gd name="T50" fmla="*/ 541757 w 86"/>
                <a:gd name="T51" fmla="*/ 27052 h 326"/>
                <a:gd name="T52" fmla="*/ 114027 w 86"/>
                <a:gd name="T53" fmla="*/ 281766 h 326"/>
                <a:gd name="T54" fmla="*/ 0 w 86"/>
                <a:gd name="T55" fmla="*/ 4150796 h 326"/>
                <a:gd name="T56" fmla="*/ 505128 w 86"/>
                <a:gd name="T57" fmla="*/ 4047117 h 326"/>
                <a:gd name="T58" fmla="*/ 1026436 w 86"/>
                <a:gd name="T59" fmla="*/ 4161495 h 326"/>
                <a:gd name="T60" fmla="*/ 998215 w 86"/>
                <a:gd name="T61" fmla="*/ 4150796 h 326"/>
                <a:gd name="T62" fmla="*/ 327777 w 86"/>
                <a:gd name="T63" fmla="*/ 524224 h 326"/>
                <a:gd name="T64" fmla="*/ 557001 w 86"/>
                <a:gd name="T65" fmla="*/ 139467 h 326"/>
                <a:gd name="T66" fmla="*/ 801024 w 86"/>
                <a:gd name="T67" fmla="*/ 214943 h 326"/>
                <a:gd name="T68" fmla="*/ 481759 w 86"/>
                <a:gd name="T69" fmla="*/ 1508354 h 326"/>
                <a:gd name="T70" fmla="*/ 568747 w 86"/>
                <a:gd name="T71" fmla="*/ 3928167 h 326"/>
                <a:gd name="T72" fmla="*/ 505128 w 86"/>
                <a:gd name="T73" fmla="*/ 2182610 h 326"/>
                <a:gd name="T74" fmla="*/ 505128 w 86"/>
                <a:gd name="T75" fmla="*/ 2269579 h 326"/>
                <a:gd name="T76" fmla="*/ 505128 w 86"/>
                <a:gd name="T77" fmla="*/ 2448080 h 326"/>
                <a:gd name="T78" fmla="*/ 505128 w 86"/>
                <a:gd name="T79" fmla="*/ 2587507 h 326"/>
                <a:gd name="T80" fmla="*/ 521309 w 86"/>
                <a:gd name="T81" fmla="*/ 2691181 h 326"/>
                <a:gd name="T82" fmla="*/ 521309 w 86"/>
                <a:gd name="T83" fmla="*/ 2793792 h 326"/>
                <a:gd name="T84" fmla="*/ 532079 w 86"/>
                <a:gd name="T85" fmla="*/ 2869152 h 326"/>
                <a:gd name="T86" fmla="*/ 541757 w 86"/>
                <a:gd name="T87" fmla="*/ 2972132 h 326"/>
                <a:gd name="T88" fmla="*/ 541757 w 86"/>
                <a:gd name="T89" fmla="*/ 3063948 h 326"/>
                <a:gd name="T90" fmla="*/ 568747 w 86"/>
                <a:gd name="T91" fmla="*/ 3189881 h 326"/>
                <a:gd name="T92" fmla="*/ 568747 w 86"/>
                <a:gd name="T93" fmla="*/ 3253937 h 326"/>
                <a:gd name="T94" fmla="*/ 595696 w 86"/>
                <a:gd name="T95" fmla="*/ 3383439 h 326"/>
                <a:gd name="T96" fmla="*/ 607109 w 86"/>
                <a:gd name="T97" fmla="*/ 3459312 h 326"/>
                <a:gd name="T98" fmla="*/ 623378 w 86"/>
                <a:gd name="T99" fmla="*/ 3534883 h 326"/>
                <a:gd name="T100" fmla="*/ 643843 w 86"/>
                <a:gd name="T101" fmla="*/ 3944507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"/>
                <a:gd name="T154" fmla="*/ 0 h 326"/>
                <a:gd name="T155" fmla="*/ 86 w 86"/>
                <a:gd name="T156" fmla="*/ 326 h 3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26" y="102"/>
                    <a:pt x="26" y="168"/>
                  </a:cubicBezTo>
                  <a:cubicBezTo>
                    <a:pt x="26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  <a:moveTo>
                    <a:pt x="38" y="118"/>
                  </a:moveTo>
                  <a:cubicBezTo>
                    <a:pt x="36" y="88"/>
                    <a:pt x="31" y="61"/>
                    <a:pt x="26" y="41"/>
                  </a:cubicBezTo>
                  <a:cubicBezTo>
                    <a:pt x="23" y="33"/>
                    <a:pt x="22" y="15"/>
                    <a:pt x="34" y="12"/>
                  </a:cubicBezTo>
                  <a:cubicBezTo>
                    <a:pt x="37" y="12"/>
                    <a:pt x="40" y="12"/>
                    <a:pt x="44" y="11"/>
                  </a:cubicBezTo>
                  <a:cubicBezTo>
                    <a:pt x="50" y="11"/>
                    <a:pt x="55" y="10"/>
                    <a:pt x="60" y="11"/>
                  </a:cubicBezTo>
                  <a:cubicBezTo>
                    <a:pt x="64" y="11"/>
                    <a:pt x="64" y="15"/>
                    <a:pt x="63" y="17"/>
                  </a:cubicBezTo>
                  <a:cubicBezTo>
                    <a:pt x="51" y="38"/>
                    <a:pt x="44" y="77"/>
                    <a:pt x="41" y="119"/>
                  </a:cubicBezTo>
                  <a:cubicBezTo>
                    <a:pt x="40" y="135"/>
                    <a:pt x="39" y="133"/>
                    <a:pt x="38" y="118"/>
                  </a:cubicBezTo>
                  <a:close/>
                  <a:moveTo>
                    <a:pt x="51" y="309"/>
                  </a:moveTo>
                  <a:cubicBezTo>
                    <a:pt x="49" y="309"/>
                    <a:pt x="47" y="309"/>
                    <a:pt x="45" y="308"/>
                  </a:cubicBezTo>
                  <a:cubicBezTo>
                    <a:pt x="33" y="306"/>
                    <a:pt x="26" y="298"/>
                    <a:pt x="31" y="272"/>
                  </a:cubicBezTo>
                  <a:cubicBezTo>
                    <a:pt x="37" y="243"/>
                    <a:pt x="40" y="206"/>
                    <a:pt x="40" y="171"/>
                  </a:cubicBezTo>
                  <a:cubicBezTo>
                    <a:pt x="40" y="173"/>
                    <a:pt x="40" y="176"/>
                    <a:pt x="40" y="176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42" y="222"/>
                    <a:pt x="42" y="222"/>
                    <a:pt x="42" y="222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2" y="229"/>
                    <a:pt x="42" y="229"/>
                    <a:pt x="42" y="229"/>
                  </a:cubicBezTo>
                  <a:cubicBezTo>
                    <a:pt x="43" y="233"/>
                    <a:pt x="43" y="233"/>
                    <a:pt x="43" y="233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40"/>
                    <a:pt x="43" y="240"/>
                    <a:pt x="43" y="240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7" y="265"/>
                    <a:pt x="47" y="265"/>
                    <a:pt x="47" y="265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48" y="271"/>
                    <a:pt x="48" y="271"/>
                    <a:pt x="48" y="271"/>
                  </a:cubicBezTo>
                  <a:cubicBezTo>
                    <a:pt x="48" y="272"/>
                    <a:pt x="48" y="272"/>
                    <a:pt x="48" y="272"/>
                  </a:cubicBezTo>
                  <a:cubicBezTo>
                    <a:pt x="48" y="273"/>
                    <a:pt x="49" y="277"/>
                    <a:pt x="49" y="277"/>
                  </a:cubicBezTo>
                  <a:cubicBezTo>
                    <a:pt x="51" y="287"/>
                    <a:pt x="54" y="296"/>
                    <a:pt x="56" y="304"/>
                  </a:cubicBezTo>
                  <a:cubicBezTo>
                    <a:pt x="57" y="306"/>
                    <a:pt x="54" y="309"/>
                    <a:pt x="51" y="309"/>
                  </a:cubicBezTo>
                  <a:close/>
                </a:path>
              </a:pathLst>
            </a:custGeom>
            <a:solidFill>
              <a:srgbClr val="73B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23" name="Freeform 2386">
              <a:extLst>
                <a:ext uri="{FF2B5EF4-FFF2-40B4-BE49-F238E27FC236}">
                  <a16:creationId xmlns:a16="http://schemas.microsoft.com/office/drawing/2014/main" id="{46FF4D38-FB73-44B6-8B57-C9527533D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269"/>
              <a:ext cx="54" cy="95"/>
            </a:xfrm>
            <a:custGeom>
              <a:avLst/>
              <a:gdLst>
                <a:gd name="T0" fmla="*/ 0 w 23"/>
                <a:gd name="T1" fmla="*/ 57591 h 40"/>
                <a:gd name="T2" fmla="*/ 275168 w 23"/>
                <a:gd name="T3" fmla="*/ 78810 h 40"/>
                <a:gd name="T4" fmla="*/ 117201 w 23"/>
                <a:gd name="T5" fmla="*/ 543400 h 40"/>
                <a:gd name="T6" fmla="*/ 214368 w 23"/>
                <a:gd name="T7" fmla="*/ 96337 h 40"/>
                <a:gd name="T8" fmla="*/ 0 w 23"/>
                <a:gd name="T9" fmla="*/ 5759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0"/>
                <a:gd name="T17" fmla="*/ 23 w 23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0">
                  <a:moveTo>
                    <a:pt x="0" y="4"/>
                  </a:moveTo>
                  <a:cubicBezTo>
                    <a:pt x="10" y="3"/>
                    <a:pt x="23" y="0"/>
                    <a:pt x="23" y="6"/>
                  </a:cubicBezTo>
                  <a:cubicBezTo>
                    <a:pt x="23" y="13"/>
                    <a:pt x="13" y="23"/>
                    <a:pt x="10" y="40"/>
                  </a:cubicBezTo>
                  <a:cubicBezTo>
                    <a:pt x="12" y="23"/>
                    <a:pt x="20" y="9"/>
                    <a:pt x="18" y="7"/>
                  </a:cubicBezTo>
                  <a:cubicBezTo>
                    <a:pt x="15" y="3"/>
                    <a:pt x="2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24" name="Freeform 2387">
              <a:extLst>
                <a:ext uri="{FF2B5EF4-FFF2-40B4-BE49-F238E27FC236}">
                  <a16:creationId xmlns:a16="http://schemas.microsoft.com/office/drawing/2014/main" id="{1454D990-2271-4083-801F-91728ACA0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1293"/>
              <a:ext cx="78" cy="728"/>
            </a:xfrm>
            <a:custGeom>
              <a:avLst/>
              <a:gdLst>
                <a:gd name="T0" fmla="*/ 0 w 33"/>
                <a:gd name="T1" fmla="*/ 0 h 308"/>
                <a:gd name="T2" fmla="*/ 0 w 33"/>
                <a:gd name="T3" fmla="*/ 0 h 308"/>
                <a:gd name="T4" fmla="*/ 310743 w 33"/>
                <a:gd name="T5" fmla="*/ 1943422 h 308"/>
                <a:gd name="T6" fmla="*/ 27213 w 33"/>
                <a:gd name="T7" fmla="*/ 3847915 h 308"/>
                <a:gd name="T8" fmla="*/ 27213 w 33"/>
                <a:gd name="T9" fmla="*/ 3962839 h 308"/>
                <a:gd name="T10" fmla="*/ 423762 w 33"/>
                <a:gd name="T11" fmla="*/ 1943422 h 308"/>
                <a:gd name="T12" fmla="*/ 0 w 33"/>
                <a:gd name="T13" fmla="*/ 0 h 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08"/>
                <a:gd name="T23" fmla="*/ 33 w 33"/>
                <a:gd name="T24" fmla="*/ 308 h 3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0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20"/>
                    <a:pt x="24" y="80"/>
                    <a:pt x="24" y="151"/>
                  </a:cubicBezTo>
                  <a:cubicBezTo>
                    <a:pt x="24" y="219"/>
                    <a:pt x="15" y="276"/>
                    <a:pt x="2" y="299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19" y="299"/>
                    <a:pt x="33" y="232"/>
                    <a:pt x="33" y="151"/>
                  </a:cubicBezTo>
                  <a:cubicBezTo>
                    <a:pt x="33" y="85"/>
                    <a:pt x="26" y="31"/>
                    <a:pt x="0" y="0"/>
                  </a:cubicBezTo>
                  <a:close/>
                </a:path>
              </a:pathLst>
            </a:custGeom>
            <a:solidFill>
              <a:srgbClr val="73D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25" name="Freeform 2388">
              <a:extLst>
                <a:ext uri="{FF2B5EF4-FFF2-40B4-BE49-F238E27FC236}">
                  <a16:creationId xmlns:a16="http://schemas.microsoft.com/office/drawing/2014/main" id="{85A06D20-B340-4DB5-8B7F-D832C6F14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1662"/>
              <a:ext cx="19" cy="146"/>
            </a:xfrm>
            <a:custGeom>
              <a:avLst/>
              <a:gdLst>
                <a:gd name="T0" fmla="*/ 0 w 8"/>
                <a:gd name="T1" fmla="*/ 719549 h 62"/>
                <a:gd name="T2" fmla="*/ 78810 w 8"/>
                <a:gd name="T3" fmla="*/ 719549 h 62"/>
                <a:gd name="T4" fmla="*/ 96337 w 8"/>
                <a:gd name="T5" fmla="*/ 483048 h 62"/>
                <a:gd name="T6" fmla="*/ 78810 w 8"/>
                <a:gd name="T7" fmla="*/ 73857 h 62"/>
                <a:gd name="T8" fmla="*/ 0 w 8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2"/>
                <a:gd name="T17" fmla="*/ 8 w 8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2">
                  <a:moveTo>
                    <a:pt x="0" y="58"/>
                  </a:moveTo>
                  <a:cubicBezTo>
                    <a:pt x="2" y="49"/>
                    <a:pt x="4" y="55"/>
                    <a:pt x="6" y="58"/>
                  </a:cubicBezTo>
                  <a:cubicBezTo>
                    <a:pt x="8" y="62"/>
                    <a:pt x="7" y="39"/>
                    <a:pt x="7" y="3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3B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26" name="Oval 2389">
              <a:extLst>
                <a:ext uri="{FF2B5EF4-FFF2-40B4-BE49-F238E27FC236}">
                  <a16:creationId xmlns:a16="http://schemas.microsoft.com/office/drawing/2014/main" id="{5826030B-F8AA-4899-A75C-FA265DF3E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9" y="1277"/>
              <a:ext cx="153" cy="746"/>
            </a:xfrm>
            <a:prstGeom prst="ellipse">
              <a:avLst/>
            </a:prstGeom>
            <a:solidFill>
              <a:srgbClr val="73F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27" name="Freeform 2390">
              <a:extLst>
                <a:ext uri="{FF2B5EF4-FFF2-40B4-BE49-F238E27FC236}">
                  <a16:creationId xmlns:a16="http://schemas.microsoft.com/office/drawing/2014/main" id="{7E25D6CD-9B23-4F5B-AFC0-F809E10FC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1305"/>
              <a:ext cx="137" cy="718"/>
            </a:xfrm>
            <a:custGeom>
              <a:avLst/>
              <a:gdLst>
                <a:gd name="T0" fmla="*/ 460221 w 58"/>
                <a:gd name="T1" fmla="*/ 0 h 304"/>
                <a:gd name="T2" fmla="*/ 588250 w 58"/>
                <a:gd name="T3" fmla="*/ 1404108 h 304"/>
                <a:gd name="T4" fmla="*/ 139485 w 58"/>
                <a:gd name="T5" fmla="*/ 3419246 h 304"/>
                <a:gd name="T6" fmla="*/ 0 w 58"/>
                <a:gd name="T7" fmla="*/ 3267861 h 304"/>
                <a:gd name="T8" fmla="*/ 281908 w 58"/>
                <a:gd name="T9" fmla="*/ 3879186 h 304"/>
                <a:gd name="T10" fmla="*/ 741257 w 58"/>
                <a:gd name="T11" fmla="*/ 1864110 h 304"/>
                <a:gd name="T12" fmla="*/ 460221 w 58"/>
                <a:gd name="T13" fmla="*/ 0 h 3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304"/>
                <a:gd name="T23" fmla="*/ 58 w 58"/>
                <a:gd name="T24" fmla="*/ 304 h 3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304">
                  <a:moveTo>
                    <a:pt x="36" y="0"/>
                  </a:moveTo>
                  <a:cubicBezTo>
                    <a:pt x="42" y="29"/>
                    <a:pt x="46" y="67"/>
                    <a:pt x="46" y="110"/>
                  </a:cubicBezTo>
                  <a:cubicBezTo>
                    <a:pt x="46" y="198"/>
                    <a:pt x="30" y="268"/>
                    <a:pt x="11" y="268"/>
                  </a:cubicBezTo>
                  <a:cubicBezTo>
                    <a:pt x="6" y="268"/>
                    <a:pt x="4" y="264"/>
                    <a:pt x="0" y="256"/>
                  </a:cubicBezTo>
                  <a:cubicBezTo>
                    <a:pt x="6" y="286"/>
                    <a:pt x="12" y="304"/>
                    <a:pt x="22" y="304"/>
                  </a:cubicBezTo>
                  <a:cubicBezTo>
                    <a:pt x="42" y="304"/>
                    <a:pt x="58" y="234"/>
                    <a:pt x="58" y="146"/>
                  </a:cubicBezTo>
                  <a:cubicBezTo>
                    <a:pt x="58" y="81"/>
                    <a:pt x="49" y="24"/>
                    <a:pt x="36" y="0"/>
                  </a:cubicBezTo>
                  <a:close/>
                </a:path>
              </a:pathLst>
            </a:custGeom>
            <a:solidFill>
              <a:srgbClr val="72EA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28" name="Freeform 2391">
              <a:extLst>
                <a:ext uri="{FF2B5EF4-FFF2-40B4-BE49-F238E27FC236}">
                  <a16:creationId xmlns:a16="http://schemas.microsoft.com/office/drawing/2014/main" id="{521ACC43-6C86-4C7E-B44F-B849CADB1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1293"/>
              <a:ext cx="121" cy="730"/>
            </a:xfrm>
            <a:custGeom>
              <a:avLst/>
              <a:gdLst>
                <a:gd name="T0" fmla="*/ 350314 w 51"/>
                <a:gd name="T1" fmla="*/ 0 h 309"/>
                <a:gd name="T2" fmla="*/ 605543 w 51"/>
                <a:gd name="T3" fmla="*/ 1813270 h 309"/>
                <a:gd name="T4" fmla="*/ 157483 w 51"/>
                <a:gd name="T5" fmla="*/ 3878509 h 309"/>
                <a:gd name="T6" fmla="*/ 0 w 51"/>
                <a:gd name="T7" fmla="*/ 3748332 h 309"/>
                <a:gd name="T8" fmla="*/ 202599 w 51"/>
                <a:gd name="T9" fmla="*/ 3953956 h 309"/>
                <a:gd name="T10" fmla="*/ 683804 w 51"/>
                <a:gd name="T11" fmla="*/ 1932915 h 309"/>
                <a:gd name="T12" fmla="*/ 350314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29" name="Freeform 2392">
              <a:extLst>
                <a:ext uri="{FF2B5EF4-FFF2-40B4-BE49-F238E27FC236}">
                  <a16:creationId xmlns:a16="http://schemas.microsoft.com/office/drawing/2014/main" id="{0EBAF26B-C74B-43C5-9F0D-A086A748A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281"/>
              <a:ext cx="85" cy="669"/>
            </a:xfrm>
            <a:custGeom>
              <a:avLst/>
              <a:gdLst>
                <a:gd name="T0" fmla="*/ 114190 w 36"/>
                <a:gd name="T1" fmla="*/ 3351966 h 283"/>
                <a:gd name="T2" fmla="*/ 90787 w 36"/>
                <a:gd name="T3" fmla="*/ 1994227 h 283"/>
                <a:gd name="T4" fmla="*/ 392280 w 36"/>
                <a:gd name="T5" fmla="*/ 11517 h 283"/>
                <a:gd name="T6" fmla="*/ 459000 w 36"/>
                <a:gd name="T7" fmla="*/ 64361 h 283"/>
                <a:gd name="T8" fmla="*/ 366980 w 36"/>
                <a:gd name="T9" fmla="*/ 0 h 283"/>
                <a:gd name="T10" fmla="*/ 0 w 36"/>
                <a:gd name="T11" fmla="*/ 1933991 h 283"/>
                <a:gd name="T12" fmla="*/ 114190 w 36"/>
                <a:gd name="T13" fmla="*/ 3389123 h 283"/>
                <a:gd name="T14" fmla="*/ 114190 w 36"/>
                <a:gd name="T15" fmla="*/ 3351966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83"/>
                <a:gd name="T26" fmla="*/ 36 w 36"/>
                <a:gd name="T27" fmla="*/ 283 h 2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83">
                  <a:moveTo>
                    <a:pt x="9" y="260"/>
                  </a:moveTo>
                  <a:cubicBezTo>
                    <a:pt x="5" y="232"/>
                    <a:pt x="7" y="195"/>
                    <a:pt x="7" y="155"/>
                  </a:cubicBezTo>
                  <a:cubicBezTo>
                    <a:pt x="7" y="75"/>
                    <a:pt x="13" y="1"/>
                    <a:pt x="31" y="1"/>
                  </a:cubicBezTo>
                  <a:cubicBezTo>
                    <a:pt x="32" y="1"/>
                    <a:pt x="36" y="5"/>
                    <a:pt x="36" y="5"/>
                  </a:cubicBezTo>
                  <a:cubicBezTo>
                    <a:pt x="33" y="2"/>
                    <a:pt x="32" y="0"/>
                    <a:pt x="29" y="0"/>
                  </a:cubicBezTo>
                  <a:cubicBezTo>
                    <a:pt x="11" y="0"/>
                    <a:pt x="0" y="70"/>
                    <a:pt x="0" y="150"/>
                  </a:cubicBezTo>
                  <a:cubicBezTo>
                    <a:pt x="0" y="195"/>
                    <a:pt x="3" y="235"/>
                    <a:pt x="9" y="263"/>
                  </a:cubicBezTo>
                  <a:cubicBezTo>
                    <a:pt x="13" y="283"/>
                    <a:pt x="12" y="278"/>
                    <a:pt x="9" y="26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30" name="Freeform 2393">
              <a:extLst>
                <a:ext uri="{FF2B5EF4-FFF2-40B4-BE49-F238E27FC236}">
                  <a16:creationId xmlns:a16="http://schemas.microsoft.com/office/drawing/2014/main" id="{5A8D301D-432F-4C6C-B3A8-9B5F2B3DD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002"/>
              <a:ext cx="192" cy="21"/>
            </a:xfrm>
            <a:custGeom>
              <a:avLst/>
              <a:gdLst>
                <a:gd name="T0" fmla="*/ 0 w 81"/>
                <a:gd name="T1" fmla="*/ 90410 h 9"/>
                <a:gd name="T2" fmla="*/ 0 w 81"/>
                <a:gd name="T3" fmla="*/ 100221 h 9"/>
                <a:gd name="T4" fmla="*/ 531093 w 81"/>
                <a:gd name="T5" fmla="*/ 0 h 9"/>
                <a:gd name="T6" fmla="*/ 1075468 w 81"/>
                <a:gd name="T7" fmla="*/ 100221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9"/>
                <a:gd name="T14" fmla="*/ 81 w 8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9"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0" y="3"/>
                    <a:pt x="24" y="0"/>
                    <a:pt x="40" y="0"/>
                  </a:cubicBezTo>
                  <a:cubicBezTo>
                    <a:pt x="56" y="0"/>
                    <a:pt x="70" y="4"/>
                    <a:pt x="81" y="9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31" name="Freeform 2394">
              <a:extLst>
                <a:ext uri="{FF2B5EF4-FFF2-40B4-BE49-F238E27FC236}">
                  <a16:creationId xmlns:a16="http://schemas.microsoft.com/office/drawing/2014/main" id="{6672949A-48EE-4367-8B40-D7E14C3CB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1253"/>
              <a:ext cx="177" cy="45"/>
            </a:xfrm>
            <a:custGeom>
              <a:avLst/>
              <a:gdLst>
                <a:gd name="T0" fmla="*/ 858308 w 75"/>
                <a:gd name="T1" fmla="*/ 154269 h 19"/>
                <a:gd name="T2" fmla="*/ 429355 w 75"/>
                <a:gd name="T3" fmla="*/ 27502 h 19"/>
                <a:gd name="T4" fmla="*/ 0 w 75"/>
                <a:gd name="T5" fmla="*/ 250472 h 19"/>
                <a:gd name="T6" fmla="*/ 0 60000 65536"/>
                <a:gd name="T7" fmla="*/ 0 60000 65536"/>
                <a:gd name="T8" fmla="*/ 0 60000 65536"/>
                <a:gd name="T9" fmla="*/ 0 w 75"/>
                <a:gd name="T10" fmla="*/ 0 h 19"/>
                <a:gd name="T11" fmla="*/ 75 w 7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" h="19">
                  <a:moveTo>
                    <a:pt x="68" y="12"/>
                  </a:moveTo>
                  <a:cubicBezTo>
                    <a:pt x="75" y="4"/>
                    <a:pt x="49" y="0"/>
                    <a:pt x="34" y="2"/>
                  </a:cubicBezTo>
                  <a:cubicBezTo>
                    <a:pt x="12" y="4"/>
                    <a:pt x="2" y="1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32" name="Oval 2395">
              <a:extLst>
                <a:ext uri="{FF2B5EF4-FFF2-40B4-BE49-F238E27FC236}">
                  <a16:creationId xmlns:a16="http://schemas.microsoft.com/office/drawing/2014/main" id="{B2F788A2-60B5-4DDD-9246-89805BFA7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9" y="1277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33" name="Oval 2396">
              <a:extLst>
                <a:ext uri="{FF2B5EF4-FFF2-40B4-BE49-F238E27FC236}">
                  <a16:creationId xmlns:a16="http://schemas.microsoft.com/office/drawing/2014/main" id="{C2722E76-08A5-4FE3-AE25-BC475A3CC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277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734" name="Freeform 2397">
              <a:extLst>
                <a:ext uri="{FF2B5EF4-FFF2-40B4-BE49-F238E27FC236}">
                  <a16:creationId xmlns:a16="http://schemas.microsoft.com/office/drawing/2014/main" id="{2B9B8CD4-7B7C-4BA0-92ED-62CF8AC67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236"/>
              <a:ext cx="361" cy="787"/>
            </a:xfrm>
            <a:custGeom>
              <a:avLst/>
              <a:gdLst>
                <a:gd name="T0" fmla="*/ 1663799 w 153"/>
                <a:gd name="T1" fmla="*/ 2249475 h 333"/>
                <a:gd name="T2" fmla="*/ 1663799 w 153"/>
                <a:gd name="T3" fmla="*/ 2392359 h 333"/>
                <a:gd name="T4" fmla="*/ 1663799 w 153"/>
                <a:gd name="T5" fmla="*/ 2488735 h 333"/>
                <a:gd name="T6" fmla="*/ 1663799 w 153"/>
                <a:gd name="T7" fmla="*/ 2592901 h 333"/>
                <a:gd name="T8" fmla="*/ 1663799 w 153"/>
                <a:gd name="T9" fmla="*/ 2696198 h 333"/>
                <a:gd name="T10" fmla="*/ 1652080 w 153"/>
                <a:gd name="T11" fmla="*/ 2799210 h 333"/>
                <a:gd name="T12" fmla="*/ 1652080 w 153"/>
                <a:gd name="T13" fmla="*/ 2891892 h 333"/>
                <a:gd name="T14" fmla="*/ 1640679 w 153"/>
                <a:gd name="T15" fmla="*/ 2979187 h 333"/>
                <a:gd name="T16" fmla="*/ 1625179 w 153"/>
                <a:gd name="T17" fmla="*/ 3070538 h 333"/>
                <a:gd name="T18" fmla="*/ 1625179 w 153"/>
                <a:gd name="T19" fmla="*/ 3158359 h 333"/>
                <a:gd name="T20" fmla="*/ 1615876 w 153"/>
                <a:gd name="T21" fmla="*/ 3249641 h 333"/>
                <a:gd name="T22" fmla="*/ 1605159 w 153"/>
                <a:gd name="T23" fmla="*/ 3326018 h 333"/>
                <a:gd name="T24" fmla="*/ 1588910 w 153"/>
                <a:gd name="T25" fmla="*/ 3420257 h 333"/>
                <a:gd name="T26" fmla="*/ 1577197 w 153"/>
                <a:gd name="T27" fmla="*/ 3496045 h 333"/>
                <a:gd name="T28" fmla="*/ 1565794 w 153"/>
                <a:gd name="T29" fmla="*/ 3560182 h 333"/>
                <a:gd name="T30" fmla="*/ 1550297 w 153"/>
                <a:gd name="T31" fmla="*/ 3636498 h 333"/>
                <a:gd name="T32" fmla="*/ 1540944 w 153"/>
                <a:gd name="T33" fmla="*/ 3701535 h 333"/>
                <a:gd name="T34" fmla="*/ 1523389 w 153"/>
                <a:gd name="T35" fmla="*/ 3779408 h 333"/>
                <a:gd name="T36" fmla="*/ 1502163 w 153"/>
                <a:gd name="T37" fmla="*/ 3827824 h 333"/>
                <a:gd name="T38" fmla="*/ 1486825 w 153"/>
                <a:gd name="T39" fmla="*/ 3892124 h 333"/>
                <a:gd name="T40" fmla="*/ 1475424 w 153"/>
                <a:gd name="T41" fmla="*/ 3947726 h 333"/>
                <a:gd name="T42" fmla="*/ 1448518 w 153"/>
                <a:gd name="T43" fmla="*/ 3995511 h 333"/>
                <a:gd name="T44" fmla="*/ 1438630 w 153"/>
                <a:gd name="T45" fmla="*/ 4044088 h 333"/>
                <a:gd name="T46" fmla="*/ 1411954 w 153"/>
                <a:gd name="T47" fmla="*/ 4087822 h 333"/>
                <a:gd name="T48" fmla="*/ 1400534 w 153"/>
                <a:gd name="T49" fmla="*/ 4126881 h 333"/>
                <a:gd name="T50" fmla="*/ 1373607 w 153"/>
                <a:gd name="T51" fmla="*/ 4163605 h 333"/>
                <a:gd name="T52" fmla="*/ 1348755 w 153"/>
                <a:gd name="T53" fmla="*/ 4202693 h 333"/>
                <a:gd name="T54" fmla="*/ 1337064 w 153"/>
                <a:gd name="T55" fmla="*/ 4229806 h 333"/>
                <a:gd name="T56" fmla="*/ 1310135 w 153"/>
                <a:gd name="T57" fmla="*/ 4239758 h 333"/>
                <a:gd name="T58" fmla="*/ 1290115 w 153"/>
                <a:gd name="T59" fmla="*/ 4266993 h 333"/>
                <a:gd name="T60" fmla="*/ 1273870 w 153"/>
                <a:gd name="T61" fmla="*/ 4278477 h 333"/>
                <a:gd name="T62" fmla="*/ 1250539 w 153"/>
                <a:gd name="T63" fmla="*/ 4278477 h 333"/>
                <a:gd name="T64" fmla="*/ 1690766 w 153"/>
                <a:gd name="T65" fmla="*/ 3947726 h 333"/>
                <a:gd name="T66" fmla="*/ 1706933 w 153"/>
                <a:gd name="T67" fmla="*/ 423446 h 333"/>
                <a:gd name="T68" fmla="*/ 857054 w 153"/>
                <a:gd name="T69" fmla="*/ 0 h 3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3"/>
                <a:gd name="T106" fmla="*/ 0 h 333"/>
                <a:gd name="T107" fmla="*/ 153 w 153"/>
                <a:gd name="T108" fmla="*/ 333 h 3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3" h="333">
                  <a:moveTo>
                    <a:pt x="97" y="17"/>
                  </a:moveTo>
                  <a:cubicBezTo>
                    <a:pt x="117" y="17"/>
                    <a:pt x="132" y="88"/>
                    <a:pt x="132" y="175"/>
                  </a:cubicBezTo>
                  <a:cubicBezTo>
                    <a:pt x="132" y="178"/>
                    <a:pt x="132" y="181"/>
                    <a:pt x="132" y="183"/>
                  </a:cubicBezTo>
                  <a:cubicBezTo>
                    <a:pt x="132" y="184"/>
                    <a:pt x="132" y="185"/>
                    <a:pt x="132" y="186"/>
                  </a:cubicBezTo>
                  <a:cubicBezTo>
                    <a:pt x="132" y="188"/>
                    <a:pt x="132" y="189"/>
                    <a:pt x="132" y="191"/>
                  </a:cubicBezTo>
                  <a:cubicBezTo>
                    <a:pt x="132" y="192"/>
                    <a:pt x="132" y="193"/>
                    <a:pt x="132" y="194"/>
                  </a:cubicBezTo>
                  <a:cubicBezTo>
                    <a:pt x="132" y="196"/>
                    <a:pt x="132" y="197"/>
                    <a:pt x="132" y="199"/>
                  </a:cubicBezTo>
                  <a:cubicBezTo>
                    <a:pt x="132" y="200"/>
                    <a:pt x="132" y="201"/>
                    <a:pt x="132" y="202"/>
                  </a:cubicBezTo>
                  <a:cubicBezTo>
                    <a:pt x="132" y="204"/>
                    <a:pt x="132" y="205"/>
                    <a:pt x="132" y="207"/>
                  </a:cubicBezTo>
                  <a:cubicBezTo>
                    <a:pt x="132" y="208"/>
                    <a:pt x="132" y="209"/>
                    <a:pt x="132" y="210"/>
                  </a:cubicBezTo>
                  <a:cubicBezTo>
                    <a:pt x="132" y="211"/>
                    <a:pt x="131" y="213"/>
                    <a:pt x="131" y="214"/>
                  </a:cubicBezTo>
                  <a:cubicBezTo>
                    <a:pt x="131" y="215"/>
                    <a:pt x="131" y="216"/>
                    <a:pt x="131" y="218"/>
                  </a:cubicBezTo>
                  <a:cubicBezTo>
                    <a:pt x="131" y="219"/>
                    <a:pt x="131" y="220"/>
                    <a:pt x="131" y="222"/>
                  </a:cubicBezTo>
                  <a:cubicBezTo>
                    <a:pt x="131" y="223"/>
                    <a:pt x="131" y="224"/>
                    <a:pt x="131" y="225"/>
                  </a:cubicBezTo>
                  <a:cubicBezTo>
                    <a:pt x="131" y="226"/>
                    <a:pt x="130" y="228"/>
                    <a:pt x="130" y="229"/>
                  </a:cubicBezTo>
                  <a:cubicBezTo>
                    <a:pt x="130" y="230"/>
                    <a:pt x="130" y="231"/>
                    <a:pt x="130" y="232"/>
                  </a:cubicBezTo>
                  <a:cubicBezTo>
                    <a:pt x="130" y="233"/>
                    <a:pt x="130" y="235"/>
                    <a:pt x="130" y="236"/>
                  </a:cubicBezTo>
                  <a:cubicBezTo>
                    <a:pt x="130" y="237"/>
                    <a:pt x="130" y="238"/>
                    <a:pt x="129" y="239"/>
                  </a:cubicBezTo>
                  <a:cubicBezTo>
                    <a:pt x="129" y="240"/>
                    <a:pt x="129" y="242"/>
                    <a:pt x="129" y="243"/>
                  </a:cubicBezTo>
                  <a:cubicBezTo>
                    <a:pt x="129" y="244"/>
                    <a:pt x="129" y="245"/>
                    <a:pt x="129" y="246"/>
                  </a:cubicBezTo>
                  <a:cubicBezTo>
                    <a:pt x="129" y="247"/>
                    <a:pt x="128" y="248"/>
                    <a:pt x="128" y="250"/>
                  </a:cubicBezTo>
                  <a:cubicBezTo>
                    <a:pt x="128" y="251"/>
                    <a:pt x="128" y="252"/>
                    <a:pt x="128" y="253"/>
                  </a:cubicBezTo>
                  <a:cubicBezTo>
                    <a:pt x="128" y="254"/>
                    <a:pt x="128" y="255"/>
                    <a:pt x="127" y="256"/>
                  </a:cubicBezTo>
                  <a:cubicBezTo>
                    <a:pt x="127" y="257"/>
                    <a:pt x="127" y="258"/>
                    <a:pt x="127" y="259"/>
                  </a:cubicBezTo>
                  <a:cubicBezTo>
                    <a:pt x="127" y="260"/>
                    <a:pt x="127" y="261"/>
                    <a:pt x="127" y="263"/>
                  </a:cubicBezTo>
                  <a:cubicBezTo>
                    <a:pt x="126" y="264"/>
                    <a:pt x="126" y="265"/>
                    <a:pt x="126" y="266"/>
                  </a:cubicBezTo>
                  <a:cubicBezTo>
                    <a:pt x="126" y="267"/>
                    <a:pt x="126" y="268"/>
                    <a:pt x="126" y="269"/>
                  </a:cubicBezTo>
                  <a:cubicBezTo>
                    <a:pt x="125" y="270"/>
                    <a:pt x="125" y="271"/>
                    <a:pt x="125" y="272"/>
                  </a:cubicBezTo>
                  <a:cubicBezTo>
                    <a:pt x="125" y="273"/>
                    <a:pt x="125" y="274"/>
                    <a:pt x="125" y="275"/>
                  </a:cubicBezTo>
                  <a:cubicBezTo>
                    <a:pt x="124" y="276"/>
                    <a:pt x="124" y="277"/>
                    <a:pt x="124" y="277"/>
                  </a:cubicBezTo>
                  <a:cubicBezTo>
                    <a:pt x="124" y="278"/>
                    <a:pt x="124" y="279"/>
                    <a:pt x="124" y="280"/>
                  </a:cubicBezTo>
                  <a:cubicBezTo>
                    <a:pt x="123" y="281"/>
                    <a:pt x="123" y="282"/>
                    <a:pt x="123" y="283"/>
                  </a:cubicBezTo>
                  <a:cubicBezTo>
                    <a:pt x="123" y="284"/>
                    <a:pt x="123" y="285"/>
                    <a:pt x="122" y="286"/>
                  </a:cubicBezTo>
                  <a:cubicBezTo>
                    <a:pt x="122" y="287"/>
                    <a:pt x="122" y="288"/>
                    <a:pt x="122" y="288"/>
                  </a:cubicBezTo>
                  <a:cubicBezTo>
                    <a:pt x="122" y="289"/>
                    <a:pt x="121" y="290"/>
                    <a:pt x="121" y="291"/>
                  </a:cubicBezTo>
                  <a:cubicBezTo>
                    <a:pt x="121" y="292"/>
                    <a:pt x="121" y="293"/>
                    <a:pt x="121" y="294"/>
                  </a:cubicBezTo>
                  <a:cubicBezTo>
                    <a:pt x="120" y="294"/>
                    <a:pt x="120" y="295"/>
                    <a:pt x="120" y="296"/>
                  </a:cubicBezTo>
                  <a:cubicBezTo>
                    <a:pt x="120" y="297"/>
                    <a:pt x="119" y="298"/>
                    <a:pt x="119" y="298"/>
                  </a:cubicBezTo>
                  <a:cubicBezTo>
                    <a:pt x="119" y="299"/>
                    <a:pt x="119" y="300"/>
                    <a:pt x="119" y="301"/>
                  </a:cubicBezTo>
                  <a:cubicBezTo>
                    <a:pt x="118" y="301"/>
                    <a:pt x="118" y="302"/>
                    <a:pt x="118" y="303"/>
                  </a:cubicBezTo>
                  <a:cubicBezTo>
                    <a:pt x="118" y="304"/>
                    <a:pt x="117" y="304"/>
                    <a:pt x="117" y="305"/>
                  </a:cubicBezTo>
                  <a:cubicBezTo>
                    <a:pt x="117" y="306"/>
                    <a:pt x="117" y="307"/>
                    <a:pt x="117" y="307"/>
                  </a:cubicBezTo>
                  <a:cubicBezTo>
                    <a:pt x="116" y="308"/>
                    <a:pt x="116" y="309"/>
                    <a:pt x="116" y="309"/>
                  </a:cubicBezTo>
                  <a:cubicBezTo>
                    <a:pt x="116" y="310"/>
                    <a:pt x="115" y="311"/>
                    <a:pt x="115" y="311"/>
                  </a:cubicBezTo>
                  <a:cubicBezTo>
                    <a:pt x="115" y="312"/>
                    <a:pt x="115" y="312"/>
                    <a:pt x="114" y="313"/>
                  </a:cubicBezTo>
                  <a:cubicBezTo>
                    <a:pt x="114" y="314"/>
                    <a:pt x="114" y="314"/>
                    <a:pt x="114" y="315"/>
                  </a:cubicBezTo>
                  <a:cubicBezTo>
                    <a:pt x="113" y="316"/>
                    <a:pt x="113" y="316"/>
                    <a:pt x="113" y="317"/>
                  </a:cubicBezTo>
                  <a:cubicBezTo>
                    <a:pt x="112" y="318"/>
                    <a:pt x="112" y="318"/>
                    <a:pt x="112" y="318"/>
                  </a:cubicBezTo>
                  <a:cubicBezTo>
                    <a:pt x="112" y="319"/>
                    <a:pt x="112" y="319"/>
                    <a:pt x="111" y="320"/>
                  </a:cubicBezTo>
                  <a:cubicBezTo>
                    <a:pt x="111" y="321"/>
                    <a:pt x="111" y="321"/>
                    <a:pt x="111" y="321"/>
                  </a:cubicBezTo>
                  <a:cubicBezTo>
                    <a:pt x="110" y="322"/>
                    <a:pt x="110" y="322"/>
                    <a:pt x="110" y="323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09" y="325"/>
                    <a:pt x="109" y="325"/>
                    <a:pt x="108" y="325"/>
                  </a:cubicBezTo>
                  <a:cubicBezTo>
                    <a:pt x="108" y="326"/>
                    <a:pt x="108" y="326"/>
                    <a:pt x="107" y="327"/>
                  </a:cubicBezTo>
                  <a:cubicBezTo>
                    <a:pt x="107" y="327"/>
                    <a:pt x="107" y="327"/>
                    <a:pt x="107" y="327"/>
                  </a:cubicBezTo>
                  <a:cubicBezTo>
                    <a:pt x="106" y="328"/>
                    <a:pt x="106" y="328"/>
                    <a:pt x="106" y="329"/>
                  </a:cubicBezTo>
                  <a:cubicBezTo>
                    <a:pt x="105" y="329"/>
                    <a:pt x="105" y="329"/>
                    <a:pt x="105" y="329"/>
                  </a:cubicBezTo>
                  <a:cubicBezTo>
                    <a:pt x="105" y="330"/>
                    <a:pt x="104" y="330"/>
                    <a:pt x="104" y="330"/>
                  </a:cubicBezTo>
                  <a:cubicBezTo>
                    <a:pt x="104" y="331"/>
                    <a:pt x="104" y="331"/>
                    <a:pt x="103" y="331"/>
                  </a:cubicBezTo>
                  <a:cubicBezTo>
                    <a:pt x="103" y="331"/>
                    <a:pt x="103" y="331"/>
                    <a:pt x="102" y="332"/>
                  </a:cubicBezTo>
                  <a:cubicBezTo>
                    <a:pt x="102" y="332"/>
                    <a:pt x="102" y="332"/>
                    <a:pt x="102" y="332"/>
                  </a:cubicBezTo>
                  <a:cubicBezTo>
                    <a:pt x="101" y="332"/>
                    <a:pt x="101" y="333"/>
                    <a:pt x="101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735" name="ZoneTexte 734">
            <a:extLst>
              <a:ext uri="{FF2B5EF4-FFF2-40B4-BE49-F238E27FC236}">
                <a16:creationId xmlns:a16="http://schemas.microsoft.com/office/drawing/2014/main" id="{53171DCF-C943-4BCB-A5C1-B9593BF38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8545" y="4105262"/>
            <a:ext cx="423514" cy="52322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>
                <a:solidFill>
                  <a:srgbClr val="00B050"/>
                </a:solidFill>
              </a:rPr>
              <a:t>E</a:t>
            </a:r>
          </a:p>
        </p:txBody>
      </p:sp>
      <p:sp useBgFill="1">
        <p:nvSpPr>
          <p:cNvPr id="736" name="ZoneTexte 735">
            <a:extLst>
              <a:ext uri="{FF2B5EF4-FFF2-40B4-BE49-F238E27FC236}">
                <a16:creationId xmlns:a16="http://schemas.microsoft.com/office/drawing/2014/main" id="{E2DDF786-124D-4010-8135-BB98B3D13D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6124" y="5576349"/>
            <a:ext cx="569387" cy="369332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dirty="0">
                <a:solidFill>
                  <a:srgbClr val="FF6600"/>
                </a:solidFill>
              </a:rPr>
              <a:t>Na</a:t>
            </a:r>
            <a:r>
              <a:rPr lang="fr-FR" baseline="30000" dirty="0">
                <a:solidFill>
                  <a:srgbClr val="FF6600"/>
                </a:solidFill>
              </a:rPr>
              <a:t>+</a:t>
            </a:r>
          </a:p>
        </p:txBody>
      </p:sp>
      <p:sp>
        <p:nvSpPr>
          <p:cNvPr id="737" name="ZoneTexte 736">
            <a:extLst>
              <a:ext uri="{FF2B5EF4-FFF2-40B4-BE49-F238E27FC236}">
                <a16:creationId xmlns:a16="http://schemas.microsoft.com/office/drawing/2014/main" id="{5BE5DA87-4315-4B88-9439-45D0B5013C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9357" y="2944053"/>
            <a:ext cx="51706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000" dirty="0">
                <a:solidFill>
                  <a:srgbClr val="00B050"/>
                </a:solidFill>
              </a:rPr>
              <a:t>K</a:t>
            </a:r>
            <a:r>
              <a:rPr lang="fr-FR" sz="2000" baseline="30000" dirty="0">
                <a:solidFill>
                  <a:srgbClr val="00B050"/>
                </a:solidFill>
              </a:rPr>
              <a:t>+</a:t>
            </a:r>
          </a:p>
        </p:txBody>
      </p:sp>
      <p:sp>
        <p:nvSpPr>
          <p:cNvPr id="738" name="ZoneTexte 737">
            <a:extLst>
              <a:ext uri="{FF2B5EF4-FFF2-40B4-BE49-F238E27FC236}">
                <a16:creationId xmlns:a16="http://schemas.microsoft.com/office/drawing/2014/main" id="{99BF6C8D-1F4A-467E-A9A5-D73BD7A5E4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0694" y="4059770"/>
            <a:ext cx="423514" cy="52322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>
                <a:solidFill>
                  <a:srgbClr val="00B050"/>
                </a:solidFill>
              </a:rPr>
              <a:t>E</a:t>
            </a:r>
          </a:p>
        </p:txBody>
      </p:sp>
      <p:cxnSp>
        <p:nvCxnSpPr>
          <p:cNvPr id="739" name="Connecteur droit avec flèche 738">
            <a:extLst>
              <a:ext uri="{FF2B5EF4-FFF2-40B4-BE49-F238E27FC236}">
                <a16:creationId xmlns:a16="http://schemas.microsoft.com/office/drawing/2014/main" id="{D8F33D4E-41CD-4368-B2E8-4DA2FEFA0890}"/>
              </a:ext>
            </a:extLst>
          </p:cNvPr>
          <p:cNvCxnSpPr/>
          <p:nvPr/>
        </p:nvCxnSpPr>
        <p:spPr>
          <a:xfrm rot="5400000">
            <a:off x="4938662" y="4574780"/>
            <a:ext cx="1857375" cy="1588"/>
          </a:xfrm>
          <a:prstGeom prst="straightConnector1">
            <a:avLst/>
          </a:prstGeom>
          <a:ln w="571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0" name="Connecteur droit avec flèche 739">
            <a:extLst>
              <a:ext uri="{FF2B5EF4-FFF2-40B4-BE49-F238E27FC236}">
                <a16:creationId xmlns:a16="http://schemas.microsoft.com/office/drawing/2014/main" id="{0688028F-2C8D-4538-8200-77D0E785DC66}"/>
              </a:ext>
            </a:extLst>
          </p:cNvPr>
          <p:cNvCxnSpPr/>
          <p:nvPr/>
        </p:nvCxnSpPr>
        <p:spPr>
          <a:xfrm rot="5400000">
            <a:off x="2202358" y="4574780"/>
            <a:ext cx="1857375" cy="1588"/>
          </a:xfrm>
          <a:prstGeom prst="straightConnector1">
            <a:avLst/>
          </a:prstGeom>
          <a:ln w="5715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3" name="ZoneTexte 742">
            <a:extLst>
              <a:ext uri="{FF2B5EF4-FFF2-40B4-BE49-F238E27FC236}">
                <a16:creationId xmlns:a16="http://schemas.microsoft.com/office/drawing/2014/main" id="{02A65288-B1D5-4392-8CF3-C6823AB50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8813" y="6027712"/>
            <a:ext cx="2000250" cy="523875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 err="1">
                <a:solidFill>
                  <a:srgbClr val="FF0000"/>
                </a:solidFill>
              </a:rPr>
              <a:t>Jnet</a:t>
            </a:r>
            <a:r>
              <a:rPr lang="fr-FR" sz="2800" b="1" dirty="0">
                <a:solidFill>
                  <a:srgbClr val="FF0000"/>
                </a:solidFill>
              </a:rPr>
              <a:t>= </a:t>
            </a:r>
            <a:r>
              <a:rPr lang="fr-FR" sz="2800" b="1" dirty="0">
                <a:solidFill>
                  <a:srgbClr val="00B0F0"/>
                </a:solidFill>
              </a:rPr>
              <a:t>G</a:t>
            </a:r>
            <a:r>
              <a:rPr lang="fr-FR" sz="2800" b="1" dirty="0">
                <a:solidFill>
                  <a:srgbClr val="FF0000"/>
                </a:solidFill>
              </a:rPr>
              <a:t>+</a:t>
            </a:r>
            <a:r>
              <a:rPr lang="fr-FR" sz="2800" b="1" dirty="0">
                <a:solidFill>
                  <a:srgbClr val="00CC00"/>
                </a:solidFill>
              </a:rPr>
              <a:t>E</a:t>
            </a:r>
          </a:p>
        </p:txBody>
      </p:sp>
      <p:sp>
        <p:nvSpPr>
          <p:cNvPr id="744" name="ZoneTexte 743">
            <a:extLst>
              <a:ext uri="{FF2B5EF4-FFF2-40B4-BE49-F238E27FC236}">
                <a16:creationId xmlns:a16="http://schemas.microsoft.com/office/drawing/2014/main" id="{EB89104C-6427-4CA4-99C7-D3BD67B99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1760" y="4092123"/>
            <a:ext cx="463550" cy="523875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>
                <a:solidFill>
                  <a:schemeClr val="accent1"/>
                </a:solidFill>
              </a:rPr>
              <a:t>G</a:t>
            </a:r>
          </a:p>
        </p:txBody>
      </p:sp>
      <p:cxnSp>
        <p:nvCxnSpPr>
          <p:cNvPr id="745" name="Connecteur droit avec flèche 744">
            <a:extLst>
              <a:ext uri="{FF2B5EF4-FFF2-40B4-BE49-F238E27FC236}">
                <a16:creationId xmlns:a16="http://schemas.microsoft.com/office/drawing/2014/main" id="{A1609CF8-A63A-48D9-B9A4-488D3A081657}"/>
              </a:ext>
            </a:extLst>
          </p:cNvPr>
          <p:cNvCxnSpPr/>
          <p:nvPr/>
        </p:nvCxnSpPr>
        <p:spPr>
          <a:xfrm rot="5400000">
            <a:off x="1729730" y="4397551"/>
            <a:ext cx="2447925" cy="1588"/>
          </a:xfrm>
          <a:prstGeom prst="straightConnector1">
            <a:avLst/>
          </a:prstGeom>
          <a:ln w="57150">
            <a:solidFill>
              <a:schemeClr val="accent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6" name="ZoneTexte 745">
            <a:extLst>
              <a:ext uri="{FF2B5EF4-FFF2-40B4-BE49-F238E27FC236}">
                <a16:creationId xmlns:a16="http://schemas.microsoft.com/office/drawing/2014/main" id="{C850645C-6E6B-4E08-BC72-E0E924B893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8064" y="4049785"/>
            <a:ext cx="463588" cy="52322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2800" b="1" dirty="0">
                <a:solidFill>
                  <a:schemeClr val="accent1"/>
                </a:solidFill>
              </a:rPr>
              <a:t>G</a:t>
            </a:r>
          </a:p>
        </p:txBody>
      </p:sp>
      <p:cxnSp>
        <p:nvCxnSpPr>
          <p:cNvPr id="747" name="Connecteur droit avec flèche 746">
            <a:extLst>
              <a:ext uri="{FF2B5EF4-FFF2-40B4-BE49-F238E27FC236}">
                <a16:creationId xmlns:a16="http://schemas.microsoft.com/office/drawing/2014/main" id="{0D77D2E4-1774-40A8-AA99-75670F40989D}"/>
              </a:ext>
            </a:extLst>
          </p:cNvPr>
          <p:cNvCxnSpPr/>
          <p:nvPr/>
        </p:nvCxnSpPr>
        <p:spPr>
          <a:xfrm rot="16200000" flipV="1">
            <a:off x="4488980" y="4345163"/>
            <a:ext cx="2447925" cy="1587"/>
          </a:xfrm>
          <a:prstGeom prst="straightConnector1">
            <a:avLst/>
          </a:prstGeom>
          <a:ln w="57150">
            <a:solidFill>
              <a:schemeClr val="accent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8" name="Flèche vers le bas 965">
            <a:extLst>
              <a:ext uri="{FF2B5EF4-FFF2-40B4-BE49-F238E27FC236}">
                <a16:creationId xmlns:a16="http://schemas.microsoft.com/office/drawing/2014/main" id="{AC49645D-106D-4B1B-B8A8-6C453414A442}"/>
              </a:ext>
            </a:extLst>
          </p:cNvPr>
          <p:cNvSpPr/>
          <p:nvPr/>
        </p:nvSpPr>
        <p:spPr>
          <a:xfrm flipH="1">
            <a:off x="2569885" y="3465873"/>
            <a:ext cx="942480" cy="1785937"/>
          </a:xfrm>
          <a:prstGeom prst="downArrow">
            <a:avLst/>
          </a:prstGeom>
          <a:solidFill>
            <a:srgbClr val="FFFFFF">
              <a:alpha val="63922"/>
            </a:srgbClr>
          </a:solidFill>
          <a:ln w="571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49" name="Flèche vers le bas 965">
            <a:extLst>
              <a:ext uri="{FF2B5EF4-FFF2-40B4-BE49-F238E27FC236}">
                <a16:creationId xmlns:a16="http://schemas.microsoft.com/office/drawing/2014/main" id="{63B10170-E33E-4AA1-8C1D-E798EED026E5}"/>
              </a:ext>
            </a:extLst>
          </p:cNvPr>
          <p:cNvSpPr/>
          <p:nvPr/>
        </p:nvSpPr>
        <p:spPr>
          <a:xfrm flipH="1" flipV="1">
            <a:off x="5357712" y="3373117"/>
            <a:ext cx="942480" cy="1785937"/>
          </a:xfrm>
          <a:prstGeom prst="downArrow">
            <a:avLst/>
          </a:prstGeom>
          <a:solidFill>
            <a:srgbClr val="FFFFFF">
              <a:alpha val="63922"/>
            </a:srgbClr>
          </a:solidFill>
          <a:ln w="571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50" name="ZoneTexte 749">
            <a:extLst>
              <a:ext uri="{FF2B5EF4-FFF2-40B4-BE49-F238E27FC236}">
                <a16:creationId xmlns:a16="http://schemas.microsoft.com/office/drawing/2014/main" id="{CECE3682-D786-4E4A-B41C-7D1F9A5EDD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8078" y="5967579"/>
            <a:ext cx="2786063" cy="830997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sz="2400" b="1" dirty="0">
                <a:solidFill>
                  <a:srgbClr val="FF0000"/>
                </a:solidFill>
              </a:rPr>
              <a:t>Flux passif Na</a:t>
            </a:r>
            <a:r>
              <a:rPr lang="fr-FR" sz="2400" b="1" baseline="30000" dirty="0">
                <a:solidFill>
                  <a:srgbClr val="FF0000"/>
                </a:solidFill>
              </a:rPr>
              <a:t>+</a:t>
            </a:r>
            <a:r>
              <a:rPr lang="fr-FR" sz="2400" b="1" dirty="0">
                <a:solidFill>
                  <a:srgbClr val="FF0000"/>
                </a:solidFill>
              </a:rPr>
              <a:t> entrant</a:t>
            </a:r>
          </a:p>
        </p:txBody>
      </p:sp>
      <p:sp>
        <p:nvSpPr>
          <p:cNvPr id="751" name="ZoneTexte 750">
            <a:extLst>
              <a:ext uri="{FF2B5EF4-FFF2-40B4-BE49-F238E27FC236}">
                <a16:creationId xmlns:a16="http://schemas.microsoft.com/office/drawing/2014/main" id="{CE3B8F14-FD6C-4A65-BB72-F5D6D017EA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31376" y="2130381"/>
            <a:ext cx="2635602" cy="830997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sz="2400" b="1" dirty="0">
                <a:solidFill>
                  <a:srgbClr val="FF0000"/>
                </a:solidFill>
              </a:rPr>
              <a:t>Flux passif K</a:t>
            </a:r>
            <a:r>
              <a:rPr lang="fr-FR" sz="2400" b="1" baseline="30000" dirty="0">
                <a:solidFill>
                  <a:srgbClr val="FF0000"/>
                </a:solidFill>
              </a:rPr>
              <a:t>+</a:t>
            </a:r>
            <a:r>
              <a:rPr lang="fr-FR" sz="2400" b="1" dirty="0">
                <a:solidFill>
                  <a:srgbClr val="FF0000"/>
                </a:solidFill>
              </a:rPr>
              <a:t> sortant</a:t>
            </a:r>
          </a:p>
        </p:txBody>
      </p:sp>
      <p:sp>
        <p:nvSpPr>
          <p:cNvPr id="752" name="Rectangle 751">
            <a:extLst>
              <a:ext uri="{FF2B5EF4-FFF2-40B4-BE49-F238E27FC236}">
                <a16:creationId xmlns:a16="http://schemas.microsoft.com/office/drawing/2014/main" id="{1049A67C-4E87-4475-97E9-FF0A43ECB6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099" y="4866103"/>
            <a:ext cx="928688" cy="523220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8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LIC</a:t>
            </a:r>
          </a:p>
        </p:txBody>
      </p:sp>
      <p:sp>
        <p:nvSpPr>
          <p:cNvPr id="753" name="Rectangle 752">
            <a:extLst>
              <a:ext uri="{FF2B5EF4-FFF2-40B4-BE49-F238E27FC236}">
                <a16:creationId xmlns:a16="http://schemas.microsoft.com/office/drawing/2014/main" id="{3A95A3F4-8FA0-48F0-8D5A-4EE4C026A2C8}"/>
              </a:ext>
            </a:extLst>
          </p:cNvPr>
          <p:cNvSpPr/>
          <p:nvPr/>
        </p:nvSpPr>
        <p:spPr>
          <a:xfrm>
            <a:off x="456099" y="3111663"/>
            <a:ext cx="928688" cy="523220"/>
          </a:xfrm>
          <a:prstGeom prst="rect">
            <a:avLst/>
          </a:prstGeom>
          <a:ln>
            <a:noFill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fr-FR" sz="28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LEC</a:t>
            </a:r>
          </a:p>
        </p:txBody>
      </p:sp>
      <p:sp useBgFill="1">
        <p:nvSpPr>
          <p:cNvPr id="754" name="ZoneTexte 753">
            <a:extLst>
              <a:ext uri="{FF2B5EF4-FFF2-40B4-BE49-F238E27FC236}">
                <a16:creationId xmlns:a16="http://schemas.microsoft.com/office/drawing/2014/main" id="{C856776A-442F-45EB-95CF-E8933C0331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9652" y="2497695"/>
            <a:ext cx="2165978" cy="584775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3200" dirty="0">
                <a:solidFill>
                  <a:srgbClr val="FF6600"/>
                </a:solidFill>
              </a:rPr>
              <a:t>Forte [Na</a:t>
            </a:r>
            <a:r>
              <a:rPr lang="fr-FR" sz="3200" baseline="30000" dirty="0">
                <a:solidFill>
                  <a:srgbClr val="FF6600"/>
                </a:solidFill>
              </a:rPr>
              <a:t>+</a:t>
            </a:r>
            <a:r>
              <a:rPr lang="fr-FR" sz="3200" dirty="0">
                <a:solidFill>
                  <a:srgbClr val="FF6600"/>
                </a:solidFill>
              </a:rPr>
              <a:t>]</a:t>
            </a:r>
          </a:p>
        </p:txBody>
      </p:sp>
      <p:sp>
        <p:nvSpPr>
          <p:cNvPr id="755" name="ZoneTexte 754">
            <a:extLst>
              <a:ext uri="{FF2B5EF4-FFF2-40B4-BE49-F238E27FC236}">
                <a16:creationId xmlns:a16="http://schemas.microsoft.com/office/drawing/2014/main" id="{F59DBE8F-FC11-4D55-AAED-74BAB6484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0298" y="5632486"/>
            <a:ext cx="1915909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3200" dirty="0">
                <a:solidFill>
                  <a:srgbClr val="00B050"/>
                </a:solidFill>
              </a:rPr>
              <a:t>Forte [K</a:t>
            </a:r>
            <a:r>
              <a:rPr lang="fr-FR" sz="3200" baseline="30000" dirty="0">
                <a:solidFill>
                  <a:srgbClr val="00B050"/>
                </a:solidFill>
              </a:rPr>
              <a:t>+</a:t>
            </a:r>
            <a:r>
              <a:rPr lang="fr-FR" sz="3200" dirty="0">
                <a:solidFill>
                  <a:srgbClr val="00B050"/>
                </a:solidFill>
              </a:rPr>
              <a:t>]</a:t>
            </a:r>
          </a:p>
        </p:txBody>
      </p:sp>
      <p:pic>
        <p:nvPicPr>
          <p:cNvPr id="756" name="Image 755">
            <a:extLst>
              <a:ext uri="{FF2B5EF4-FFF2-40B4-BE49-F238E27FC236}">
                <a16:creationId xmlns:a16="http://schemas.microsoft.com/office/drawing/2014/main" id="{BFDD16AE-806E-4199-8C08-CCD1F1FF28F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96" y="10471"/>
            <a:ext cx="1276584" cy="952529"/>
          </a:xfrm>
          <a:prstGeom prst="rect">
            <a:avLst/>
          </a:prstGeom>
        </p:spPr>
      </p:pic>
      <p:sp>
        <p:nvSpPr>
          <p:cNvPr id="757" name="ZoneTexte 756">
            <a:extLst>
              <a:ext uri="{FF2B5EF4-FFF2-40B4-BE49-F238E27FC236}">
                <a16:creationId xmlns:a16="http://schemas.microsoft.com/office/drawing/2014/main" id="{5B96B005-E504-4446-A345-603110630FF4}"/>
              </a:ext>
            </a:extLst>
          </p:cNvPr>
          <p:cNvSpPr txBox="1"/>
          <p:nvPr/>
        </p:nvSpPr>
        <p:spPr>
          <a:xfrm>
            <a:off x="17748" y="-24482"/>
            <a:ext cx="9108504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r"/>
            <a:r>
              <a:rPr lang="fr-FR" sz="3200" dirty="0">
                <a:solidFill>
                  <a:schemeClr val="bg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QUIZZ 6 – REPONSE COURTE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846A22FC-73CB-7811-C0A7-3F1F219E88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64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12372917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6" name="ZoneTexte 5"/>
          <p:cNvSpPr txBox="1">
            <a:spLocks noChangeArrowheads="1"/>
          </p:cNvSpPr>
          <p:nvPr/>
        </p:nvSpPr>
        <p:spPr bwMode="auto">
          <a:xfrm>
            <a:off x="989013" y="3176662"/>
            <a:ext cx="344196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3200" dirty="0"/>
              <a:t>3.1. Sodium (Na</a:t>
            </a:r>
            <a:r>
              <a:rPr lang="fr-FR" sz="3200" baseline="30000" dirty="0"/>
              <a:t>+</a:t>
            </a:r>
            <a:r>
              <a:rPr lang="fr-FR" sz="3200" dirty="0"/>
              <a:t>)</a:t>
            </a:r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304800" y="214290"/>
            <a:ext cx="8686800" cy="838200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fr-FR" sz="2800" dirty="0"/>
              <a:t>Le potentiel de repos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CE055346-F60C-E176-11A0-1A2A7267E7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65</a:t>
            </a:fld>
            <a:endParaRPr lang="fr-FR"/>
          </a:p>
        </p:txBody>
      </p:sp>
      <p:sp>
        <p:nvSpPr>
          <p:cNvPr id="38915" name="ZoneTexte 5"/>
          <p:cNvSpPr txBox="1">
            <a:spLocks noChangeArrowheads="1"/>
          </p:cNvSpPr>
          <p:nvPr/>
        </p:nvSpPr>
        <p:spPr bwMode="auto">
          <a:xfrm>
            <a:off x="538163" y="1023938"/>
            <a:ext cx="7242175" cy="585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32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1. Les acteurs: ions/membrane/canaux</a:t>
            </a:r>
          </a:p>
        </p:txBody>
      </p:sp>
      <p:sp>
        <p:nvSpPr>
          <p:cNvPr id="46085" name="ZoneTexte 5"/>
          <p:cNvSpPr txBox="1">
            <a:spLocks noChangeArrowheads="1"/>
          </p:cNvSpPr>
          <p:nvPr/>
        </p:nvSpPr>
        <p:spPr bwMode="auto">
          <a:xfrm>
            <a:off x="538163" y="2636912"/>
            <a:ext cx="52165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3200" dirty="0"/>
              <a:t>3. Le transfert actif des ions</a:t>
            </a:r>
          </a:p>
        </p:txBody>
      </p:sp>
      <p:sp>
        <p:nvSpPr>
          <p:cNvPr id="7" name="ZoneTexte 5">
            <a:extLst>
              <a:ext uri="{FF2B5EF4-FFF2-40B4-BE49-F238E27FC236}">
                <a16:creationId xmlns:a16="http://schemas.microsoft.com/office/drawing/2014/main" id="{F7AAF7DE-32D5-4058-BB34-7D9DE158BF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163" y="1566863"/>
            <a:ext cx="8605837" cy="10772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46088" indent="-446088"/>
            <a:r>
              <a:rPr lang="fr-FR" sz="32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2. Le transfert passif des ions lié au gradient électrochimique</a:t>
            </a:r>
          </a:p>
        </p:txBody>
      </p:sp>
    </p:spTree>
    <p:extLst>
      <p:ext uri="{BB962C8B-B14F-4D97-AF65-F5344CB8AC3E}">
        <p14:creationId xmlns:p14="http://schemas.microsoft.com/office/powerpoint/2010/main" val="19957741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086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-27384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CB5B97D9-AEC0-8FDC-DAEF-6D48B300C2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66</a:t>
            </a:fld>
            <a:endParaRPr lang="fr-FR"/>
          </a:p>
        </p:txBody>
      </p:sp>
      <p:sp>
        <p:nvSpPr>
          <p:cNvPr id="46" name="Text Box 8"/>
          <p:cNvSpPr txBox="1">
            <a:spLocks noChangeArrowheads="1"/>
          </p:cNvSpPr>
          <p:nvPr/>
        </p:nvSpPr>
        <p:spPr bwMode="auto">
          <a:xfrm>
            <a:off x="-71406" y="2419548"/>
            <a:ext cx="9144000" cy="42934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fr-FR" sz="3200" dirty="0"/>
              <a:t>Pour répondre à cette question les auteurs </a:t>
            </a:r>
          </a:p>
          <a:p>
            <a:pPr algn="ctr">
              <a:defRPr/>
            </a:pPr>
            <a:r>
              <a:rPr lang="fr-FR" sz="2000" dirty="0"/>
              <a:t>Hodgkin et Keynes </a:t>
            </a:r>
          </a:p>
          <a:p>
            <a:pPr algn="ctr">
              <a:defRPr/>
            </a:pPr>
            <a:r>
              <a:rPr lang="fr-FR" sz="1050" dirty="0"/>
              <a:t>(J. </a:t>
            </a:r>
            <a:r>
              <a:rPr lang="fr-FR" sz="1050" dirty="0" err="1"/>
              <a:t>Physiol</a:t>
            </a:r>
            <a:r>
              <a:rPr lang="fr-FR" sz="1050" dirty="0"/>
              <a:t>. London, 1955, 128, 28-6)</a:t>
            </a:r>
          </a:p>
          <a:p>
            <a:pPr algn="ctr">
              <a:defRPr/>
            </a:pPr>
            <a:endParaRPr lang="fr-FR" dirty="0">
              <a:solidFill>
                <a:srgbClr val="FFFF00"/>
              </a:solidFill>
            </a:endParaRPr>
          </a:p>
          <a:p>
            <a:pPr algn="ctr">
              <a:defRPr/>
            </a:pPr>
            <a:r>
              <a:rPr lang="fr-FR" sz="3200" dirty="0"/>
              <a:t>ont recherché </a:t>
            </a:r>
            <a:r>
              <a:rPr lang="fr-FR" sz="3200" dirty="0">
                <a:solidFill>
                  <a:srgbClr val="C00000"/>
                </a:solidFill>
              </a:rPr>
              <a:t>l’existence d’un</a:t>
            </a:r>
            <a:r>
              <a:rPr lang="fr-FR" sz="3200" dirty="0">
                <a:solidFill>
                  <a:srgbClr val="FFFF00"/>
                </a:solidFill>
              </a:rPr>
              <a:t> </a:t>
            </a:r>
            <a:r>
              <a:rPr lang="fr-FR" sz="32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transfert</a:t>
            </a:r>
            <a:r>
              <a:rPr lang="fr-FR" sz="3200" dirty="0">
                <a:solidFill>
                  <a:srgbClr val="FFFF00"/>
                </a:solidFill>
              </a:rPr>
              <a:t> </a:t>
            </a:r>
            <a:r>
              <a:rPr lang="fr-FR" sz="3200" dirty="0">
                <a:solidFill>
                  <a:srgbClr val="C00000"/>
                </a:solidFill>
              </a:rPr>
              <a:t>actif</a:t>
            </a:r>
            <a:r>
              <a:rPr lang="fr-FR" sz="3200" dirty="0">
                <a:solidFill>
                  <a:srgbClr val="FFFF00"/>
                </a:solidFill>
              </a:rPr>
              <a:t> </a:t>
            </a:r>
            <a:r>
              <a:rPr lang="fr-FR" sz="3200" dirty="0"/>
              <a:t>(sens inverse du transfert spontané) et ont identifié quelle était </a:t>
            </a:r>
            <a:r>
              <a:rPr lang="fr-FR" sz="3200" dirty="0">
                <a:solidFill>
                  <a:srgbClr val="C00000"/>
                </a:solidFill>
              </a:rPr>
              <a:t>l’énergie utilisée </a:t>
            </a:r>
          </a:p>
          <a:p>
            <a:pPr algn="ctr">
              <a:defRPr/>
            </a:pPr>
            <a:endParaRPr lang="fr-FR" sz="3200" dirty="0"/>
          </a:p>
          <a:p>
            <a:pPr algn="ctr">
              <a:defRPr/>
            </a:pPr>
            <a:r>
              <a:rPr lang="fr-FR" sz="3200" dirty="0"/>
              <a:t>Pour cela ils ont utilisé des isotopes</a:t>
            </a:r>
          </a:p>
          <a:p>
            <a:pPr marL="981075" indent="-442913">
              <a:tabLst>
                <a:tab pos="981075" algn="l"/>
              </a:tabLst>
              <a:defRPr/>
            </a:pPr>
            <a:endParaRPr lang="fr-FR" sz="3200" dirty="0"/>
          </a:p>
        </p:txBody>
      </p:sp>
      <p:sp>
        <p:nvSpPr>
          <p:cNvPr id="47" name="Text Box 2"/>
          <p:cNvSpPr txBox="1">
            <a:spLocks noChangeArrowheads="1"/>
          </p:cNvSpPr>
          <p:nvPr/>
        </p:nvSpPr>
        <p:spPr bwMode="auto">
          <a:xfrm>
            <a:off x="0" y="980728"/>
            <a:ext cx="9144000" cy="954089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</p:spPr>
        <p:txBody>
          <a:bodyPr lIns="91426" tIns="45711" rIns="91426" bIns="45711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>
              <a:defRPr/>
            </a:pPr>
            <a:r>
              <a:rPr lang="fr-FR" sz="2800" b="1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Dans ces conditions comment l’équilibre</a:t>
            </a:r>
          </a:p>
          <a:p>
            <a:pPr algn="ctr">
              <a:defRPr/>
            </a:pPr>
            <a:r>
              <a:rPr lang="fr-FR" sz="2800" b="1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peut-il se maintenir ?</a:t>
            </a:r>
          </a:p>
        </p:txBody>
      </p:sp>
      <p:graphicFrame>
        <p:nvGraphicFramePr>
          <p:cNvPr id="7" name="Espace réservé du contenu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1277079"/>
              </p:ext>
            </p:extLst>
          </p:nvPr>
        </p:nvGraphicFramePr>
        <p:xfrm>
          <a:off x="2214546" y="-21332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0769370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55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uiExpand="1" build="p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-27384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BA564B34-6358-A908-252C-41634F0815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67</a:t>
            </a:fld>
            <a:endParaRPr lang="fr-FR"/>
          </a:p>
        </p:txBody>
      </p:sp>
      <p:sp>
        <p:nvSpPr>
          <p:cNvPr id="34820" name="Rectangle 81"/>
          <p:cNvSpPr>
            <a:spLocks noChangeArrowheads="1"/>
          </p:cNvSpPr>
          <p:nvPr/>
        </p:nvSpPr>
        <p:spPr bwMode="auto">
          <a:xfrm>
            <a:off x="0" y="1071563"/>
            <a:ext cx="9144000" cy="7694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6" tIns="45711" rIns="91426" bIns="45711">
            <a:spAutoFit/>
          </a:bodyPr>
          <a:lstStyle/>
          <a:p>
            <a:pPr algn="ctr"/>
            <a:r>
              <a:rPr lang="fr-FR" sz="2800" dirty="0"/>
              <a:t>Expériences </a:t>
            </a:r>
            <a:r>
              <a:rPr lang="fr-FR" sz="2000" dirty="0"/>
              <a:t>de Hodgkin et Keynes </a:t>
            </a:r>
          </a:p>
          <a:p>
            <a:pPr algn="ctr"/>
            <a:r>
              <a:rPr lang="fr-FR" sz="1600" dirty="0"/>
              <a:t>(J. </a:t>
            </a:r>
            <a:r>
              <a:rPr lang="fr-FR" sz="1600" dirty="0" err="1"/>
              <a:t>Physiol</a:t>
            </a:r>
            <a:r>
              <a:rPr lang="fr-FR" sz="1600" dirty="0"/>
              <a:t>. London, 1955, 128, 28-6)</a:t>
            </a:r>
            <a:endParaRPr lang="fr-FR" sz="1600" dirty="0">
              <a:solidFill>
                <a:srgbClr val="FFFF00"/>
              </a:solidFill>
            </a:endParaRPr>
          </a:p>
        </p:txBody>
      </p:sp>
      <p:sp>
        <p:nvSpPr>
          <p:cNvPr id="126" name="ZoneTexte 125"/>
          <p:cNvSpPr txBox="1">
            <a:spLocks noChangeArrowheads="1"/>
          </p:cNvSpPr>
          <p:nvPr/>
        </p:nvSpPr>
        <p:spPr bwMode="auto">
          <a:xfrm>
            <a:off x="5500688" y="4143375"/>
            <a:ext cx="3605212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400" b="1"/>
              <a:t>Axone géant de Calmar</a:t>
            </a:r>
          </a:p>
        </p:txBody>
      </p:sp>
      <p:sp>
        <p:nvSpPr>
          <p:cNvPr id="127" name="AutoShape 111"/>
          <p:cNvSpPr>
            <a:spLocks noChangeArrowheads="1"/>
          </p:cNvSpPr>
          <p:nvPr/>
        </p:nvSpPr>
        <p:spPr bwMode="auto">
          <a:xfrm flipH="1">
            <a:off x="4786313" y="2143125"/>
            <a:ext cx="1001712" cy="404813"/>
          </a:xfrm>
          <a:prstGeom prst="curvedDownArrow">
            <a:avLst>
              <a:gd name="adj1" fmla="val 49570"/>
              <a:gd name="adj2" fmla="val 99152"/>
              <a:gd name="adj3" fmla="val 33333"/>
            </a:avLst>
          </a:prstGeom>
          <a:solidFill>
            <a:srgbClr val="FF6600"/>
          </a:solidFill>
          <a:ln w="3175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fr-FR"/>
          </a:p>
        </p:txBody>
      </p:sp>
      <p:sp>
        <p:nvSpPr>
          <p:cNvPr id="159" name="ZoneTexte 158"/>
          <p:cNvSpPr txBox="1"/>
          <p:nvPr/>
        </p:nvSpPr>
        <p:spPr>
          <a:xfrm>
            <a:off x="1665288" y="5981700"/>
            <a:ext cx="2906712" cy="40005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2000" b="1" dirty="0">
                <a:solidFill>
                  <a:schemeClr val="bg1"/>
                </a:solidFill>
              </a:rPr>
              <a:t>Liquide physiologique</a:t>
            </a:r>
          </a:p>
        </p:txBody>
      </p:sp>
      <p:grpSp>
        <p:nvGrpSpPr>
          <p:cNvPr id="2" name="Groupe 123"/>
          <p:cNvGrpSpPr>
            <a:grpSpLocks/>
          </p:cNvGrpSpPr>
          <p:nvPr/>
        </p:nvGrpSpPr>
        <p:grpSpPr bwMode="auto">
          <a:xfrm>
            <a:off x="928688" y="2357438"/>
            <a:ext cx="4422775" cy="3001962"/>
            <a:chOff x="2078051" y="2524125"/>
            <a:chExt cx="4422775" cy="3001963"/>
          </a:xfrm>
        </p:grpSpPr>
        <p:sp>
          <p:nvSpPr>
            <p:cNvPr id="34880" name="Line 84"/>
            <p:cNvSpPr>
              <a:spLocks noChangeAspect="1" noChangeShapeType="1"/>
            </p:cNvSpPr>
            <p:nvPr/>
          </p:nvSpPr>
          <p:spPr bwMode="auto">
            <a:xfrm>
              <a:off x="2078051" y="2524125"/>
              <a:ext cx="0" cy="300196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34881" name="Line 85"/>
            <p:cNvSpPr>
              <a:spLocks noChangeAspect="1" noChangeShapeType="1"/>
            </p:cNvSpPr>
            <p:nvPr/>
          </p:nvSpPr>
          <p:spPr bwMode="auto">
            <a:xfrm>
              <a:off x="2078051" y="5526088"/>
              <a:ext cx="4422775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34882" name="Line 86"/>
            <p:cNvSpPr>
              <a:spLocks noChangeAspect="1" noChangeShapeType="1"/>
            </p:cNvSpPr>
            <p:nvPr/>
          </p:nvSpPr>
          <p:spPr bwMode="auto">
            <a:xfrm>
              <a:off x="6500826" y="2524125"/>
              <a:ext cx="0" cy="300196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8" name="Rectangle 47"/>
            <p:cNvSpPr/>
            <p:nvPr/>
          </p:nvSpPr>
          <p:spPr bwMode="auto">
            <a:xfrm>
              <a:off x="2105038" y="3357562"/>
              <a:ext cx="4367213" cy="2143126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anchorCtr="1"/>
            <a:lstStyle/>
            <a:p>
              <a:pPr algn="ctr">
                <a:defRPr/>
              </a:pPr>
              <a:endParaRPr lang="fr-FR" dirty="0" err="1"/>
            </a:p>
          </p:txBody>
        </p:sp>
      </p:grpSp>
      <p:sp>
        <p:nvSpPr>
          <p:cNvPr id="49" name="Cylindre 48"/>
          <p:cNvSpPr/>
          <p:nvPr/>
        </p:nvSpPr>
        <p:spPr>
          <a:xfrm rot="16200000">
            <a:off x="2934494" y="2464594"/>
            <a:ext cx="357188" cy="3524250"/>
          </a:xfrm>
          <a:prstGeom prst="can">
            <a:avLst/>
          </a:prstGeom>
          <a:solidFill>
            <a:schemeClr val="accent1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0" name="Soleil 49"/>
          <p:cNvSpPr/>
          <p:nvPr/>
        </p:nvSpPr>
        <p:spPr>
          <a:xfrm>
            <a:off x="3714750" y="3405188"/>
            <a:ext cx="214313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1" name="Soleil 50"/>
          <p:cNvSpPr/>
          <p:nvPr/>
        </p:nvSpPr>
        <p:spPr>
          <a:xfrm>
            <a:off x="1143000" y="3405188"/>
            <a:ext cx="214313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2" name="Soleil 51"/>
          <p:cNvSpPr/>
          <p:nvPr/>
        </p:nvSpPr>
        <p:spPr>
          <a:xfrm>
            <a:off x="3352800" y="5119688"/>
            <a:ext cx="214313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3" name="Soleil 52"/>
          <p:cNvSpPr/>
          <p:nvPr/>
        </p:nvSpPr>
        <p:spPr>
          <a:xfrm>
            <a:off x="2571750" y="4833938"/>
            <a:ext cx="214313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4" name="Soleil 53"/>
          <p:cNvSpPr/>
          <p:nvPr/>
        </p:nvSpPr>
        <p:spPr>
          <a:xfrm>
            <a:off x="2143125" y="3690938"/>
            <a:ext cx="214313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5" name="Soleil 54"/>
          <p:cNvSpPr/>
          <p:nvPr/>
        </p:nvSpPr>
        <p:spPr>
          <a:xfrm>
            <a:off x="2928938" y="3548063"/>
            <a:ext cx="214312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6" name="Soleil 55"/>
          <p:cNvSpPr/>
          <p:nvPr/>
        </p:nvSpPr>
        <p:spPr>
          <a:xfrm>
            <a:off x="1500188" y="3619500"/>
            <a:ext cx="214312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7" name="Soleil 56"/>
          <p:cNvSpPr/>
          <p:nvPr/>
        </p:nvSpPr>
        <p:spPr>
          <a:xfrm>
            <a:off x="4857750" y="4976813"/>
            <a:ext cx="214313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8" name="Soleil 57"/>
          <p:cNvSpPr/>
          <p:nvPr/>
        </p:nvSpPr>
        <p:spPr>
          <a:xfrm>
            <a:off x="1357313" y="4619625"/>
            <a:ext cx="214312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9" name="Soleil 58"/>
          <p:cNvSpPr/>
          <p:nvPr/>
        </p:nvSpPr>
        <p:spPr>
          <a:xfrm>
            <a:off x="3862388" y="4548188"/>
            <a:ext cx="214312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0" name="Soleil 59"/>
          <p:cNvSpPr/>
          <p:nvPr/>
        </p:nvSpPr>
        <p:spPr>
          <a:xfrm>
            <a:off x="4214813" y="5119688"/>
            <a:ext cx="214312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1" name="Soleil 60"/>
          <p:cNvSpPr/>
          <p:nvPr/>
        </p:nvSpPr>
        <p:spPr>
          <a:xfrm>
            <a:off x="2000250" y="5048250"/>
            <a:ext cx="214313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2" name="Soleil 61"/>
          <p:cNvSpPr/>
          <p:nvPr/>
        </p:nvSpPr>
        <p:spPr>
          <a:xfrm>
            <a:off x="3000375" y="4548188"/>
            <a:ext cx="214313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3" name="Soleil 62"/>
          <p:cNvSpPr/>
          <p:nvPr/>
        </p:nvSpPr>
        <p:spPr>
          <a:xfrm>
            <a:off x="2000250" y="4619625"/>
            <a:ext cx="214313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4" name="Soleil 63"/>
          <p:cNvSpPr/>
          <p:nvPr/>
        </p:nvSpPr>
        <p:spPr>
          <a:xfrm>
            <a:off x="4724400" y="4548188"/>
            <a:ext cx="214313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5" name="Soleil 64"/>
          <p:cNvSpPr/>
          <p:nvPr/>
        </p:nvSpPr>
        <p:spPr>
          <a:xfrm>
            <a:off x="3924300" y="3762375"/>
            <a:ext cx="214313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6" name="Soleil 65"/>
          <p:cNvSpPr/>
          <p:nvPr/>
        </p:nvSpPr>
        <p:spPr>
          <a:xfrm>
            <a:off x="3071813" y="3333750"/>
            <a:ext cx="214312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7" name="Soleil 66"/>
          <p:cNvSpPr/>
          <p:nvPr/>
        </p:nvSpPr>
        <p:spPr>
          <a:xfrm>
            <a:off x="1928813" y="3262313"/>
            <a:ext cx="214312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8" name="Soleil 67"/>
          <p:cNvSpPr/>
          <p:nvPr/>
        </p:nvSpPr>
        <p:spPr>
          <a:xfrm>
            <a:off x="5072063" y="3619500"/>
            <a:ext cx="214312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9" name="Soleil 68"/>
          <p:cNvSpPr/>
          <p:nvPr/>
        </p:nvSpPr>
        <p:spPr>
          <a:xfrm>
            <a:off x="4286250" y="4476750"/>
            <a:ext cx="214313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0" name="Soleil 69"/>
          <p:cNvSpPr/>
          <p:nvPr/>
        </p:nvSpPr>
        <p:spPr>
          <a:xfrm>
            <a:off x="1000125" y="4214813"/>
            <a:ext cx="214313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1" name="Soleil 70"/>
          <p:cNvSpPr/>
          <p:nvPr/>
        </p:nvSpPr>
        <p:spPr>
          <a:xfrm>
            <a:off x="4857750" y="3262313"/>
            <a:ext cx="214313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2" name="Soleil 71"/>
          <p:cNvSpPr/>
          <p:nvPr/>
        </p:nvSpPr>
        <p:spPr>
          <a:xfrm>
            <a:off x="5000625" y="4191000"/>
            <a:ext cx="214313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3" name="Soleil 72"/>
          <p:cNvSpPr/>
          <p:nvPr/>
        </p:nvSpPr>
        <p:spPr>
          <a:xfrm>
            <a:off x="3286125" y="3714750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4" name="Soleil 73"/>
          <p:cNvSpPr/>
          <p:nvPr/>
        </p:nvSpPr>
        <p:spPr>
          <a:xfrm>
            <a:off x="2500313" y="3286125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5" name="Soleil 74"/>
          <p:cNvSpPr/>
          <p:nvPr/>
        </p:nvSpPr>
        <p:spPr>
          <a:xfrm>
            <a:off x="1785938" y="3643313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6" name="Soleil 75"/>
          <p:cNvSpPr/>
          <p:nvPr/>
        </p:nvSpPr>
        <p:spPr>
          <a:xfrm>
            <a:off x="3429000" y="4643438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7" name="Soleil 76"/>
          <p:cNvSpPr/>
          <p:nvPr/>
        </p:nvSpPr>
        <p:spPr>
          <a:xfrm>
            <a:off x="3429000" y="3357563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8" name="Soleil 77"/>
          <p:cNvSpPr/>
          <p:nvPr/>
        </p:nvSpPr>
        <p:spPr>
          <a:xfrm>
            <a:off x="1785938" y="4429125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9" name="Soleil 78"/>
          <p:cNvSpPr/>
          <p:nvPr/>
        </p:nvSpPr>
        <p:spPr>
          <a:xfrm>
            <a:off x="2919413" y="4929188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80" name="Soleil 79"/>
          <p:cNvSpPr/>
          <p:nvPr/>
        </p:nvSpPr>
        <p:spPr>
          <a:xfrm>
            <a:off x="1571625" y="3286125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81" name="Soleil 80"/>
          <p:cNvSpPr/>
          <p:nvPr/>
        </p:nvSpPr>
        <p:spPr>
          <a:xfrm>
            <a:off x="1428750" y="5000625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82" name="Soleil 81"/>
          <p:cNvSpPr/>
          <p:nvPr/>
        </p:nvSpPr>
        <p:spPr>
          <a:xfrm>
            <a:off x="1214438" y="3714750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83" name="Soleil 82"/>
          <p:cNvSpPr/>
          <p:nvPr/>
        </p:nvSpPr>
        <p:spPr>
          <a:xfrm>
            <a:off x="4357688" y="3286125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84" name="Soleil 83"/>
          <p:cNvSpPr/>
          <p:nvPr/>
        </p:nvSpPr>
        <p:spPr>
          <a:xfrm>
            <a:off x="4643438" y="3643313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85" name="Soleil 84"/>
          <p:cNvSpPr/>
          <p:nvPr/>
        </p:nvSpPr>
        <p:spPr>
          <a:xfrm>
            <a:off x="4500563" y="4572000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86" name="Soleil 85"/>
          <p:cNvSpPr/>
          <p:nvPr/>
        </p:nvSpPr>
        <p:spPr>
          <a:xfrm>
            <a:off x="2571750" y="4572000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87" name="Soleil 86"/>
          <p:cNvSpPr/>
          <p:nvPr/>
        </p:nvSpPr>
        <p:spPr>
          <a:xfrm>
            <a:off x="3786188" y="5000625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88" name="Soleil 87"/>
          <p:cNvSpPr/>
          <p:nvPr/>
        </p:nvSpPr>
        <p:spPr>
          <a:xfrm>
            <a:off x="2357438" y="5000625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89" name="Soleil 88"/>
          <p:cNvSpPr/>
          <p:nvPr/>
        </p:nvSpPr>
        <p:spPr>
          <a:xfrm>
            <a:off x="4429125" y="4929188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90" name="Soleil 89"/>
          <p:cNvSpPr/>
          <p:nvPr/>
        </p:nvSpPr>
        <p:spPr>
          <a:xfrm>
            <a:off x="5072063" y="4786313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91" name="Soleil 90"/>
          <p:cNvSpPr/>
          <p:nvPr/>
        </p:nvSpPr>
        <p:spPr>
          <a:xfrm>
            <a:off x="1000125" y="3214688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92" name="Soleil 91"/>
          <p:cNvSpPr/>
          <p:nvPr/>
        </p:nvSpPr>
        <p:spPr>
          <a:xfrm>
            <a:off x="2652713" y="3438525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93" name="Soleil 92"/>
          <p:cNvSpPr/>
          <p:nvPr/>
        </p:nvSpPr>
        <p:spPr>
          <a:xfrm>
            <a:off x="1000125" y="4572000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94" name="Soleil 93"/>
          <p:cNvSpPr/>
          <p:nvPr/>
        </p:nvSpPr>
        <p:spPr>
          <a:xfrm>
            <a:off x="1000125" y="3929063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95" name="Soleil 94"/>
          <p:cNvSpPr/>
          <p:nvPr/>
        </p:nvSpPr>
        <p:spPr>
          <a:xfrm>
            <a:off x="1714500" y="4714875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96" name="Soleil 95"/>
          <p:cNvSpPr/>
          <p:nvPr/>
        </p:nvSpPr>
        <p:spPr>
          <a:xfrm>
            <a:off x="3929063" y="3214688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97" name="Soleil 96"/>
          <p:cNvSpPr/>
          <p:nvPr/>
        </p:nvSpPr>
        <p:spPr>
          <a:xfrm>
            <a:off x="1071563" y="5072063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98" name="Soleil 97"/>
          <p:cNvSpPr/>
          <p:nvPr/>
        </p:nvSpPr>
        <p:spPr>
          <a:xfrm>
            <a:off x="5000625" y="3857625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99" name="Soleil 98"/>
          <p:cNvSpPr/>
          <p:nvPr/>
        </p:nvSpPr>
        <p:spPr>
          <a:xfrm>
            <a:off x="2714625" y="3786188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00" name="Soleil 99"/>
          <p:cNvSpPr/>
          <p:nvPr/>
        </p:nvSpPr>
        <p:spPr>
          <a:xfrm>
            <a:off x="4286250" y="3571875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01" name="Text Box 112"/>
          <p:cNvSpPr txBox="1">
            <a:spLocks noChangeArrowheads="1"/>
          </p:cNvSpPr>
          <p:nvPr/>
        </p:nvSpPr>
        <p:spPr bwMode="auto">
          <a:xfrm>
            <a:off x="5715000" y="2071688"/>
            <a:ext cx="2747963" cy="1570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6" tIns="45711" rIns="91426" bIns="45711">
            <a:spAutoFit/>
          </a:bodyPr>
          <a:lstStyle/>
          <a:p>
            <a:pPr algn="ctr"/>
            <a:r>
              <a:rPr lang="fr-FR" sz="3200" dirty="0"/>
              <a:t>Na</a:t>
            </a:r>
            <a:r>
              <a:rPr lang="fr-FR" sz="3200" baseline="30000" dirty="0"/>
              <a:t>+</a:t>
            </a:r>
            <a:r>
              <a:rPr lang="fr-FR" sz="3200" dirty="0"/>
              <a:t> froid (  ) +</a:t>
            </a:r>
          </a:p>
          <a:p>
            <a:pPr algn="ctr"/>
            <a:r>
              <a:rPr lang="fr-FR" sz="3200" dirty="0"/>
              <a:t>Na</a:t>
            </a:r>
            <a:r>
              <a:rPr lang="fr-FR" sz="3200" baseline="30000" dirty="0"/>
              <a:t>+</a:t>
            </a:r>
            <a:r>
              <a:rPr lang="fr-FR" sz="3200" dirty="0"/>
              <a:t> radioactif</a:t>
            </a:r>
          </a:p>
          <a:p>
            <a:pPr algn="ctr"/>
            <a:r>
              <a:rPr lang="fr-FR" sz="3200" dirty="0">
                <a:solidFill>
                  <a:srgbClr val="C00000"/>
                </a:solidFill>
              </a:rPr>
              <a:t>(  =traceur)</a:t>
            </a:r>
          </a:p>
        </p:txBody>
      </p:sp>
      <p:sp>
        <p:nvSpPr>
          <p:cNvPr id="102" name="Soleil 101"/>
          <p:cNvSpPr/>
          <p:nvPr/>
        </p:nvSpPr>
        <p:spPr>
          <a:xfrm>
            <a:off x="7643813" y="2286000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03" name="Soleil 102"/>
          <p:cNvSpPr/>
          <p:nvPr/>
        </p:nvSpPr>
        <p:spPr>
          <a:xfrm>
            <a:off x="6215063" y="3286125"/>
            <a:ext cx="214312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graphicFrame>
        <p:nvGraphicFramePr>
          <p:cNvPr id="104" name="Espace réservé du contenu 7">
            <a:extLst>
              <a:ext uri="{FF2B5EF4-FFF2-40B4-BE49-F238E27FC236}">
                <a16:creationId xmlns:a16="http://schemas.microsoft.com/office/drawing/2014/main" id="{250C345B-8AEA-4D05-996F-724B0B471DA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64152910"/>
              </p:ext>
            </p:extLst>
          </p:nvPr>
        </p:nvGraphicFramePr>
        <p:xfrm>
          <a:off x="2214546" y="-21332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1312919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" grpId="0"/>
      <p:bldP spid="127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/>
      <p:bldP spid="102" grpId="0" animBg="1"/>
      <p:bldP spid="103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279676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F8BF9EBE-ABCE-29B2-577F-D8692DE183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68</a:t>
            </a:fld>
            <a:endParaRPr lang="fr-FR"/>
          </a:p>
        </p:txBody>
      </p:sp>
      <p:sp>
        <p:nvSpPr>
          <p:cNvPr id="46" name="Text Box 8"/>
          <p:cNvSpPr txBox="1">
            <a:spLocks noChangeArrowheads="1"/>
          </p:cNvSpPr>
          <p:nvPr/>
        </p:nvSpPr>
        <p:spPr bwMode="auto">
          <a:xfrm>
            <a:off x="-142875" y="2286000"/>
            <a:ext cx="9144000" cy="4246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981075" indent="-442913">
              <a:buFontTx/>
              <a:buBlip>
                <a:blip r:embed="rId2"/>
              </a:buBlip>
              <a:tabLst>
                <a:tab pos="981075" algn="l"/>
              </a:tabLst>
            </a:pPr>
            <a:r>
              <a:rPr lang="fr-FR" sz="3200" dirty="0"/>
              <a:t>En incubant l’axone en présence de Na</a:t>
            </a:r>
            <a:r>
              <a:rPr lang="fr-FR" sz="3200" baseline="30000" dirty="0"/>
              <a:t>+*</a:t>
            </a:r>
            <a:r>
              <a:rPr lang="fr-FR" sz="3200" dirty="0"/>
              <a:t> celui-ci </a:t>
            </a:r>
            <a:r>
              <a:rPr lang="fr-FR" sz="3200" dirty="0">
                <a:solidFill>
                  <a:srgbClr val="C00000"/>
                </a:solidFill>
              </a:rPr>
              <a:t>pénètre passivement </a:t>
            </a:r>
            <a:r>
              <a:rPr lang="fr-FR" sz="3200" dirty="0"/>
              <a:t>dans le milieu intérieur</a:t>
            </a:r>
          </a:p>
          <a:p>
            <a:pPr marL="981075" indent="-442913">
              <a:buFontTx/>
              <a:buBlip>
                <a:blip r:embed="rId2"/>
              </a:buBlip>
              <a:tabLst>
                <a:tab pos="981075" algn="l"/>
              </a:tabLst>
            </a:pPr>
            <a:endParaRPr lang="fr-FR" sz="1400" dirty="0"/>
          </a:p>
          <a:p>
            <a:pPr marL="981075" indent="-442913">
              <a:buFontTx/>
              <a:buBlip>
                <a:blip r:embed="rId2"/>
              </a:buBlip>
              <a:tabLst>
                <a:tab pos="981075" algn="l"/>
              </a:tabLst>
            </a:pPr>
            <a:r>
              <a:rPr lang="fr-FR" sz="3200" dirty="0"/>
              <a:t>Après lorsque l’axone est transféré dans du liquide « froid » ; si de la </a:t>
            </a:r>
            <a:r>
              <a:rPr lang="fr-FR" sz="3200" dirty="0">
                <a:solidFill>
                  <a:srgbClr val="C00000"/>
                </a:solidFill>
              </a:rPr>
              <a:t>radioactivité est retrouvée</a:t>
            </a:r>
            <a:r>
              <a:rPr lang="fr-FR" sz="3200" dirty="0"/>
              <a:t> dans le milieu cela signifiera que le </a:t>
            </a:r>
            <a:r>
              <a:rPr lang="fr-FR" sz="3200" dirty="0">
                <a:solidFill>
                  <a:srgbClr val="C00000"/>
                </a:solidFill>
              </a:rPr>
              <a:t>Na</a:t>
            </a:r>
            <a:r>
              <a:rPr lang="fr-FR" sz="3200" baseline="30000" dirty="0">
                <a:solidFill>
                  <a:srgbClr val="C00000"/>
                </a:solidFill>
              </a:rPr>
              <a:t>+* </a:t>
            </a:r>
            <a:r>
              <a:rPr lang="fr-FR" sz="3200" dirty="0">
                <a:solidFill>
                  <a:srgbClr val="C00000"/>
                </a:solidFill>
              </a:rPr>
              <a:t>est sorti de l’axone</a:t>
            </a:r>
          </a:p>
          <a:p>
            <a:pPr marL="981075" indent="-442913">
              <a:tabLst>
                <a:tab pos="981075" algn="l"/>
              </a:tabLst>
            </a:pPr>
            <a:r>
              <a:rPr lang="fr-FR" sz="3200" baseline="30000" dirty="0"/>
              <a:t>	</a:t>
            </a:r>
            <a:endParaRPr lang="fr-FR" sz="3200" dirty="0"/>
          </a:p>
        </p:txBody>
      </p:sp>
      <p:sp>
        <p:nvSpPr>
          <p:cNvPr id="47" name="Text Box 2"/>
          <p:cNvSpPr txBox="1">
            <a:spLocks noChangeArrowheads="1"/>
          </p:cNvSpPr>
          <p:nvPr/>
        </p:nvSpPr>
        <p:spPr bwMode="auto">
          <a:xfrm>
            <a:off x="0" y="1285860"/>
            <a:ext cx="9144000" cy="646313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</p:spPr>
        <p:txBody>
          <a:bodyPr lIns="91426" tIns="45711" rIns="91426" bIns="45711">
            <a:spAutoFit/>
          </a:bodyPr>
          <a:lstStyle/>
          <a:p>
            <a:pPr algn="ctr">
              <a:defRPr/>
            </a:pPr>
            <a:r>
              <a:rPr lang="fr-FR" sz="3600" dirty="0">
                <a:ln w="3175" cmpd="sng">
                  <a:solidFill>
                    <a:schemeClr val="bg2">
                      <a:lumMod val="75000"/>
                    </a:schemeClr>
                  </a:solidFill>
                  <a:prstDash val="solid"/>
                </a:ln>
                <a:solidFill>
                  <a:schemeClr val="bg1">
                    <a:lumMod val="75000"/>
                    <a:lumOff val="25000"/>
                  </a:schemeClr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Hypothèse de travail </a:t>
            </a:r>
            <a:endParaRPr lang="fr-FR" sz="3600" baseline="30000" dirty="0">
              <a:ln w="3175" cmpd="sng">
                <a:solidFill>
                  <a:schemeClr val="bg2">
                    <a:lumMod val="75000"/>
                  </a:schemeClr>
                </a:solidFill>
                <a:prstDash val="solid"/>
              </a:ln>
              <a:solidFill>
                <a:schemeClr val="bg1">
                  <a:lumMod val="75000"/>
                  <a:lumOff val="25000"/>
                </a:schemeClr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graphicFrame>
        <p:nvGraphicFramePr>
          <p:cNvPr id="6" name="Espace réservé du contenu 7">
            <a:extLst>
              <a:ext uri="{FF2B5EF4-FFF2-40B4-BE49-F238E27FC236}">
                <a16:creationId xmlns:a16="http://schemas.microsoft.com/office/drawing/2014/main" id="{C58B6BF1-66C3-4B76-9DE4-983B859CC37A}"/>
              </a:ext>
            </a:extLst>
          </p:cNvPr>
          <p:cNvGraphicFramePr>
            <a:graphicFrameLocks/>
          </p:cNvGraphicFramePr>
          <p:nvPr/>
        </p:nvGraphicFramePr>
        <p:xfrm>
          <a:off x="2214546" y="285728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19237563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build="p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279676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DB72EB84-2D60-C20A-1F40-0C013ACA14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69</a:t>
            </a:fld>
            <a:endParaRPr lang="fr-FR"/>
          </a:p>
        </p:txBody>
      </p:sp>
      <p:grpSp>
        <p:nvGrpSpPr>
          <p:cNvPr id="2" name="Groupe 123"/>
          <p:cNvGrpSpPr>
            <a:grpSpLocks/>
          </p:cNvGrpSpPr>
          <p:nvPr/>
        </p:nvGrpSpPr>
        <p:grpSpPr bwMode="auto">
          <a:xfrm>
            <a:off x="1143000" y="2130574"/>
            <a:ext cx="4422775" cy="3001962"/>
            <a:chOff x="2078051" y="2524125"/>
            <a:chExt cx="4422775" cy="3001963"/>
          </a:xfrm>
        </p:grpSpPr>
        <p:sp>
          <p:nvSpPr>
            <p:cNvPr id="36930" name="Line 84"/>
            <p:cNvSpPr>
              <a:spLocks noChangeAspect="1" noChangeShapeType="1"/>
            </p:cNvSpPr>
            <p:nvPr/>
          </p:nvSpPr>
          <p:spPr bwMode="auto">
            <a:xfrm>
              <a:off x="2078051" y="2524125"/>
              <a:ext cx="0" cy="300196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36931" name="Line 85"/>
            <p:cNvSpPr>
              <a:spLocks noChangeAspect="1" noChangeShapeType="1"/>
            </p:cNvSpPr>
            <p:nvPr/>
          </p:nvSpPr>
          <p:spPr bwMode="auto">
            <a:xfrm>
              <a:off x="2078051" y="5526088"/>
              <a:ext cx="4422775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36932" name="Line 86"/>
            <p:cNvSpPr>
              <a:spLocks noChangeAspect="1" noChangeShapeType="1"/>
            </p:cNvSpPr>
            <p:nvPr/>
          </p:nvSpPr>
          <p:spPr bwMode="auto">
            <a:xfrm>
              <a:off x="6500826" y="2524125"/>
              <a:ext cx="0" cy="300196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75" name="Rectangle 174"/>
            <p:cNvSpPr/>
            <p:nvPr/>
          </p:nvSpPr>
          <p:spPr bwMode="auto">
            <a:xfrm>
              <a:off x="2105039" y="3357562"/>
              <a:ext cx="4367212" cy="2143126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anchorCtr="1"/>
            <a:lstStyle/>
            <a:p>
              <a:pPr algn="ctr">
                <a:defRPr/>
              </a:pPr>
              <a:endParaRPr lang="fr-FR" dirty="0" err="1"/>
            </a:p>
          </p:txBody>
        </p:sp>
      </p:grpSp>
      <p:sp>
        <p:nvSpPr>
          <p:cNvPr id="36868" name="Rectangle 81"/>
          <p:cNvSpPr>
            <a:spLocks noChangeArrowheads="1"/>
          </p:cNvSpPr>
          <p:nvPr/>
        </p:nvSpPr>
        <p:spPr bwMode="auto">
          <a:xfrm>
            <a:off x="0" y="1071563"/>
            <a:ext cx="9144000" cy="5232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6" tIns="45711" rIns="91426" bIns="45711">
            <a:spAutoFit/>
          </a:bodyPr>
          <a:lstStyle/>
          <a:p>
            <a:pPr algn="ctr"/>
            <a:r>
              <a:rPr lang="fr-FR" sz="1600" dirty="0"/>
              <a:t>Expériences de Hodgkin et Keynes </a:t>
            </a:r>
          </a:p>
          <a:p>
            <a:pPr algn="ctr"/>
            <a:r>
              <a:rPr lang="fr-FR" sz="1200" dirty="0"/>
              <a:t>(J. </a:t>
            </a:r>
            <a:r>
              <a:rPr lang="fr-FR" sz="1200" dirty="0" err="1"/>
              <a:t>Physiol</a:t>
            </a:r>
            <a:r>
              <a:rPr lang="fr-FR" sz="1200" dirty="0"/>
              <a:t>. London, 1955, 128, 28-6)</a:t>
            </a:r>
            <a:endParaRPr lang="fr-FR" sz="1200" dirty="0">
              <a:solidFill>
                <a:srgbClr val="FFFF00"/>
              </a:solidFill>
            </a:endParaRPr>
          </a:p>
        </p:txBody>
      </p:sp>
      <p:sp>
        <p:nvSpPr>
          <p:cNvPr id="125" name="Cylindre 124"/>
          <p:cNvSpPr/>
          <p:nvPr/>
        </p:nvSpPr>
        <p:spPr>
          <a:xfrm rot="16200000">
            <a:off x="3148806" y="2237730"/>
            <a:ext cx="357188" cy="3524250"/>
          </a:xfrm>
          <a:prstGeom prst="can">
            <a:avLst/>
          </a:prstGeom>
          <a:solidFill>
            <a:schemeClr val="accent1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36870" name="ZoneTexte 125"/>
          <p:cNvSpPr txBox="1">
            <a:spLocks noChangeArrowheads="1"/>
          </p:cNvSpPr>
          <p:nvPr/>
        </p:nvSpPr>
        <p:spPr bwMode="auto">
          <a:xfrm>
            <a:off x="5596656" y="3916511"/>
            <a:ext cx="3605213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400" b="1" dirty="0"/>
              <a:t>Axone géant de Calmar</a:t>
            </a:r>
          </a:p>
        </p:txBody>
      </p:sp>
      <p:sp>
        <p:nvSpPr>
          <p:cNvPr id="36871" name="AutoShape 111"/>
          <p:cNvSpPr>
            <a:spLocks noChangeArrowheads="1"/>
          </p:cNvSpPr>
          <p:nvPr/>
        </p:nvSpPr>
        <p:spPr bwMode="auto">
          <a:xfrm flipH="1">
            <a:off x="5000625" y="1916261"/>
            <a:ext cx="1001713" cy="404813"/>
          </a:xfrm>
          <a:prstGeom prst="curvedDownArrow">
            <a:avLst>
              <a:gd name="adj1" fmla="val 49570"/>
              <a:gd name="adj2" fmla="val 99152"/>
              <a:gd name="adj3" fmla="val 33333"/>
            </a:avLst>
          </a:prstGeom>
          <a:solidFill>
            <a:srgbClr val="FF6600"/>
          </a:solidFill>
          <a:ln w="31750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fr-FR"/>
          </a:p>
        </p:txBody>
      </p:sp>
      <p:sp>
        <p:nvSpPr>
          <p:cNvPr id="36872" name="Text Box 112"/>
          <p:cNvSpPr txBox="1">
            <a:spLocks noChangeArrowheads="1"/>
          </p:cNvSpPr>
          <p:nvPr/>
        </p:nvSpPr>
        <p:spPr bwMode="auto">
          <a:xfrm>
            <a:off x="5929313" y="1844824"/>
            <a:ext cx="2747962" cy="1570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6" tIns="45711" rIns="91426" bIns="45711">
            <a:spAutoFit/>
          </a:bodyPr>
          <a:lstStyle/>
          <a:p>
            <a:pPr algn="ctr"/>
            <a:r>
              <a:rPr lang="fr-FR" sz="3200" dirty="0"/>
              <a:t>Na</a:t>
            </a:r>
            <a:r>
              <a:rPr lang="fr-FR" sz="3200" baseline="30000" dirty="0"/>
              <a:t>+</a:t>
            </a:r>
            <a:r>
              <a:rPr lang="fr-FR" sz="3200" dirty="0"/>
              <a:t> froid (  ) +</a:t>
            </a:r>
          </a:p>
          <a:p>
            <a:pPr algn="ctr"/>
            <a:r>
              <a:rPr lang="fr-FR" sz="3200" dirty="0"/>
              <a:t>Na</a:t>
            </a:r>
            <a:r>
              <a:rPr lang="fr-FR" sz="3200" baseline="30000" dirty="0"/>
              <a:t>+</a:t>
            </a:r>
            <a:r>
              <a:rPr lang="fr-FR" sz="3200" dirty="0"/>
              <a:t> radioactif</a:t>
            </a:r>
          </a:p>
          <a:p>
            <a:pPr algn="ctr"/>
            <a:r>
              <a:rPr lang="fr-FR" sz="3200" dirty="0">
                <a:solidFill>
                  <a:srgbClr val="C00000"/>
                </a:solidFill>
              </a:rPr>
              <a:t>(  =traceur)</a:t>
            </a:r>
          </a:p>
        </p:txBody>
      </p:sp>
      <p:sp>
        <p:nvSpPr>
          <p:cNvPr id="130" name="Soleil 129"/>
          <p:cNvSpPr/>
          <p:nvPr/>
        </p:nvSpPr>
        <p:spPr>
          <a:xfrm>
            <a:off x="3929063" y="3178324"/>
            <a:ext cx="214312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31" name="Soleil 130"/>
          <p:cNvSpPr/>
          <p:nvPr/>
        </p:nvSpPr>
        <p:spPr>
          <a:xfrm>
            <a:off x="1357313" y="3178324"/>
            <a:ext cx="214312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32" name="Soleil 131"/>
          <p:cNvSpPr/>
          <p:nvPr/>
        </p:nvSpPr>
        <p:spPr>
          <a:xfrm>
            <a:off x="3567113" y="4892824"/>
            <a:ext cx="214312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34" name="Soleil 133"/>
          <p:cNvSpPr/>
          <p:nvPr/>
        </p:nvSpPr>
        <p:spPr>
          <a:xfrm>
            <a:off x="2786063" y="4607074"/>
            <a:ext cx="214312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35" name="Soleil 134"/>
          <p:cNvSpPr/>
          <p:nvPr/>
        </p:nvSpPr>
        <p:spPr>
          <a:xfrm>
            <a:off x="2357438" y="3464074"/>
            <a:ext cx="214312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36" name="Soleil 135"/>
          <p:cNvSpPr/>
          <p:nvPr/>
        </p:nvSpPr>
        <p:spPr>
          <a:xfrm>
            <a:off x="3143250" y="3321199"/>
            <a:ext cx="214313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38" name="Soleil 137"/>
          <p:cNvSpPr/>
          <p:nvPr/>
        </p:nvSpPr>
        <p:spPr>
          <a:xfrm>
            <a:off x="1714500" y="3392636"/>
            <a:ext cx="214313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40" name="Soleil 139"/>
          <p:cNvSpPr/>
          <p:nvPr/>
        </p:nvSpPr>
        <p:spPr>
          <a:xfrm>
            <a:off x="5072063" y="4749949"/>
            <a:ext cx="214312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41" name="Soleil 140"/>
          <p:cNvSpPr/>
          <p:nvPr/>
        </p:nvSpPr>
        <p:spPr>
          <a:xfrm>
            <a:off x="1571625" y="4392761"/>
            <a:ext cx="214313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42" name="Soleil 141"/>
          <p:cNvSpPr/>
          <p:nvPr/>
        </p:nvSpPr>
        <p:spPr>
          <a:xfrm>
            <a:off x="4076700" y="4321324"/>
            <a:ext cx="214313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43" name="Soleil 142"/>
          <p:cNvSpPr/>
          <p:nvPr/>
        </p:nvSpPr>
        <p:spPr>
          <a:xfrm>
            <a:off x="4429125" y="4892824"/>
            <a:ext cx="214313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44" name="Soleil 143"/>
          <p:cNvSpPr/>
          <p:nvPr/>
        </p:nvSpPr>
        <p:spPr>
          <a:xfrm>
            <a:off x="2214563" y="4821386"/>
            <a:ext cx="214312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45" name="Soleil 144"/>
          <p:cNvSpPr/>
          <p:nvPr/>
        </p:nvSpPr>
        <p:spPr>
          <a:xfrm>
            <a:off x="3214688" y="4321324"/>
            <a:ext cx="214312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46" name="Soleil 145"/>
          <p:cNvSpPr/>
          <p:nvPr/>
        </p:nvSpPr>
        <p:spPr>
          <a:xfrm>
            <a:off x="2214563" y="4392761"/>
            <a:ext cx="214312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47" name="Soleil 146"/>
          <p:cNvSpPr/>
          <p:nvPr/>
        </p:nvSpPr>
        <p:spPr>
          <a:xfrm>
            <a:off x="4938713" y="4321324"/>
            <a:ext cx="214312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48" name="Soleil 147"/>
          <p:cNvSpPr/>
          <p:nvPr/>
        </p:nvSpPr>
        <p:spPr>
          <a:xfrm>
            <a:off x="4138613" y="3535511"/>
            <a:ext cx="214312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50" name="Soleil 149"/>
          <p:cNvSpPr/>
          <p:nvPr/>
        </p:nvSpPr>
        <p:spPr>
          <a:xfrm>
            <a:off x="3286125" y="3106886"/>
            <a:ext cx="214313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51" name="Soleil 150"/>
          <p:cNvSpPr/>
          <p:nvPr/>
        </p:nvSpPr>
        <p:spPr>
          <a:xfrm>
            <a:off x="2143125" y="3035449"/>
            <a:ext cx="214313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52" name="Soleil 151"/>
          <p:cNvSpPr/>
          <p:nvPr/>
        </p:nvSpPr>
        <p:spPr>
          <a:xfrm>
            <a:off x="5286375" y="3392636"/>
            <a:ext cx="214313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54" name="Soleil 153"/>
          <p:cNvSpPr/>
          <p:nvPr/>
        </p:nvSpPr>
        <p:spPr>
          <a:xfrm>
            <a:off x="4500563" y="4249886"/>
            <a:ext cx="214312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55" name="Soleil 154"/>
          <p:cNvSpPr/>
          <p:nvPr/>
        </p:nvSpPr>
        <p:spPr>
          <a:xfrm>
            <a:off x="1214438" y="3987949"/>
            <a:ext cx="214312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56" name="Soleil 155"/>
          <p:cNvSpPr/>
          <p:nvPr/>
        </p:nvSpPr>
        <p:spPr>
          <a:xfrm>
            <a:off x="5072063" y="3035449"/>
            <a:ext cx="214312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58" name="Soleil 157"/>
          <p:cNvSpPr/>
          <p:nvPr/>
        </p:nvSpPr>
        <p:spPr>
          <a:xfrm>
            <a:off x="5214938" y="3964136"/>
            <a:ext cx="214312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59" name="ZoneTexte 158"/>
          <p:cNvSpPr txBox="1"/>
          <p:nvPr/>
        </p:nvSpPr>
        <p:spPr>
          <a:xfrm>
            <a:off x="2000250" y="5815013"/>
            <a:ext cx="2906713" cy="40005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2000" b="1" dirty="0">
                <a:solidFill>
                  <a:schemeClr val="bg1"/>
                </a:solidFill>
              </a:rPr>
              <a:t>Liquide physiologique</a:t>
            </a:r>
          </a:p>
        </p:txBody>
      </p:sp>
      <p:sp>
        <p:nvSpPr>
          <p:cNvPr id="160" name="ZoneTexte 159"/>
          <p:cNvSpPr txBox="1"/>
          <p:nvPr/>
        </p:nvSpPr>
        <p:spPr>
          <a:xfrm>
            <a:off x="1071563" y="5691188"/>
            <a:ext cx="4570482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3600" b="1" dirty="0">
                <a:solidFill>
                  <a:srgbClr val="C00000"/>
                </a:solidFill>
              </a:rPr>
              <a:t>Etape 1 : incubation</a:t>
            </a:r>
          </a:p>
        </p:txBody>
      </p:sp>
      <p:sp>
        <p:nvSpPr>
          <p:cNvPr id="45" name="Rectangle 44"/>
          <p:cNvSpPr>
            <a:spLocks noChangeArrowheads="1"/>
          </p:cNvSpPr>
          <p:nvPr/>
        </p:nvSpPr>
        <p:spPr bwMode="auto">
          <a:xfrm>
            <a:off x="6143625" y="5259388"/>
            <a:ext cx="2916238" cy="138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sz="2800" b="1" dirty="0">
                <a:solidFill>
                  <a:schemeClr val="bg1">
                    <a:lumMod val="75000"/>
                    <a:lumOff val="25000"/>
                  </a:schemeClr>
                </a:solidFill>
              </a:rPr>
              <a:t>Le Na</a:t>
            </a:r>
            <a:r>
              <a:rPr lang="fr-FR" sz="2800" b="1" baseline="300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+</a:t>
            </a:r>
            <a:r>
              <a:rPr lang="fr-FR" sz="2800" b="1" dirty="0">
                <a:solidFill>
                  <a:schemeClr val="bg1">
                    <a:lumMod val="75000"/>
                    <a:lumOff val="25000"/>
                  </a:schemeClr>
                </a:solidFill>
              </a:rPr>
              <a:t> pénètre dans l’axone = transfert passif</a:t>
            </a:r>
            <a:endParaRPr lang="fr-FR" sz="2800" dirty="0">
              <a:solidFill>
                <a:schemeClr val="bg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6" name="Soleil 45"/>
          <p:cNvSpPr/>
          <p:nvPr/>
        </p:nvSpPr>
        <p:spPr>
          <a:xfrm>
            <a:off x="3500438" y="3487886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47" name="Soleil 46"/>
          <p:cNvSpPr/>
          <p:nvPr/>
        </p:nvSpPr>
        <p:spPr>
          <a:xfrm>
            <a:off x="2714625" y="3059261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48" name="Soleil 47"/>
          <p:cNvSpPr/>
          <p:nvPr/>
        </p:nvSpPr>
        <p:spPr>
          <a:xfrm>
            <a:off x="2000250" y="3416449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49" name="Soleil 48"/>
          <p:cNvSpPr/>
          <p:nvPr/>
        </p:nvSpPr>
        <p:spPr>
          <a:xfrm>
            <a:off x="3643313" y="4416574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0" name="Soleil 49"/>
          <p:cNvSpPr/>
          <p:nvPr/>
        </p:nvSpPr>
        <p:spPr>
          <a:xfrm>
            <a:off x="3643313" y="3130699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1" name="Soleil 50"/>
          <p:cNvSpPr/>
          <p:nvPr/>
        </p:nvSpPr>
        <p:spPr>
          <a:xfrm>
            <a:off x="2000250" y="4202261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2" name="Soleil 51"/>
          <p:cNvSpPr/>
          <p:nvPr/>
        </p:nvSpPr>
        <p:spPr>
          <a:xfrm>
            <a:off x="3133725" y="4702324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3" name="Soleil 52"/>
          <p:cNvSpPr/>
          <p:nvPr/>
        </p:nvSpPr>
        <p:spPr>
          <a:xfrm>
            <a:off x="1785938" y="3059261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4" name="Soleil 53"/>
          <p:cNvSpPr/>
          <p:nvPr/>
        </p:nvSpPr>
        <p:spPr>
          <a:xfrm>
            <a:off x="1643063" y="4773761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5" name="Soleil 54"/>
          <p:cNvSpPr/>
          <p:nvPr/>
        </p:nvSpPr>
        <p:spPr>
          <a:xfrm>
            <a:off x="1428750" y="3487886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6" name="Soleil 55"/>
          <p:cNvSpPr/>
          <p:nvPr/>
        </p:nvSpPr>
        <p:spPr>
          <a:xfrm>
            <a:off x="4572000" y="3059261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7" name="Soleil 56"/>
          <p:cNvSpPr/>
          <p:nvPr/>
        </p:nvSpPr>
        <p:spPr>
          <a:xfrm>
            <a:off x="4857750" y="3416449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8" name="Soleil 57"/>
          <p:cNvSpPr/>
          <p:nvPr/>
        </p:nvSpPr>
        <p:spPr>
          <a:xfrm>
            <a:off x="4714875" y="4345136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9" name="Soleil 58"/>
          <p:cNvSpPr/>
          <p:nvPr/>
        </p:nvSpPr>
        <p:spPr>
          <a:xfrm>
            <a:off x="2786063" y="4345136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0" name="Soleil 59"/>
          <p:cNvSpPr/>
          <p:nvPr/>
        </p:nvSpPr>
        <p:spPr>
          <a:xfrm>
            <a:off x="4000500" y="4773761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1" name="Soleil 60"/>
          <p:cNvSpPr/>
          <p:nvPr/>
        </p:nvSpPr>
        <p:spPr>
          <a:xfrm>
            <a:off x="2571750" y="4773761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2" name="Soleil 61"/>
          <p:cNvSpPr/>
          <p:nvPr/>
        </p:nvSpPr>
        <p:spPr>
          <a:xfrm>
            <a:off x="4643438" y="4702324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3" name="Soleil 62"/>
          <p:cNvSpPr/>
          <p:nvPr/>
        </p:nvSpPr>
        <p:spPr>
          <a:xfrm>
            <a:off x="5286375" y="4559449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4" name="Soleil 63"/>
          <p:cNvSpPr/>
          <p:nvPr/>
        </p:nvSpPr>
        <p:spPr>
          <a:xfrm>
            <a:off x="1214438" y="2987824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5" name="Soleil 64"/>
          <p:cNvSpPr/>
          <p:nvPr/>
        </p:nvSpPr>
        <p:spPr>
          <a:xfrm>
            <a:off x="2867025" y="3211661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6" name="Soleil 65"/>
          <p:cNvSpPr/>
          <p:nvPr/>
        </p:nvSpPr>
        <p:spPr>
          <a:xfrm>
            <a:off x="7858125" y="2059136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7" name="Soleil 66"/>
          <p:cNvSpPr/>
          <p:nvPr/>
        </p:nvSpPr>
        <p:spPr>
          <a:xfrm>
            <a:off x="6429375" y="3059261"/>
            <a:ext cx="214313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8" name="Soleil 67"/>
          <p:cNvSpPr/>
          <p:nvPr/>
        </p:nvSpPr>
        <p:spPr>
          <a:xfrm>
            <a:off x="1214438" y="4345136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9" name="Soleil 68"/>
          <p:cNvSpPr/>
          <p:nvPr/>
        </p:nvSpPr>
        <p:spPr>
          <a:xfrm>
            <a:off x="1214438" y="3702199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0" name="Soleil 69"/>
          <p:cNvSpPr/>
          <p:nvPr/>
        </p:nvSpPr>
        <p:spPr>
          <a:xfrm>
            <a:off x="1928813" y="4488011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1" name="Soleil 70"/>
          <p:cNvSpPr/>
          <p:nvPr/>
        </p:nvSpPr>
        <p:spPr>
          <a:xfrm>
            <a:off x="4143375" y="2987824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2" name="Soleil 71"/>
          <p:cNvSpPr/>
          <p:nvPr/>
        </p:nvSpPr>
        <p:spPr>
          <a:xfrm>
            <a:off x="1285875" y="4845199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3" name="Soleil 72"/>
          <p:cNvSpPr/>
          <p:nvPr/>
        </p:nvSpPr>
        <p:spPr>
          <a:xfrm>
            <a:off x="5214938" y="3630761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4" name="Soleil 73"/>
          <p:cNvSpPr/>
          <p:nvPr/>
        </p:nvSpPr>
        <p:spPr>
          <a:xfrm>
            <a:off x="2928938" y="3559324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5" name="Soleil 74"/>
          <p:cNvSpPr/>
          <p:nvPr/>
        </p:nvSpPr>
        <p:spPr>
          <a:xfrm>
            <a:off x="4500563" y="3345011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graphicFrame>
        <p:nvGraphicFramePr>
          <p:cNvPr id="76" name="Espace réservé du contenu 7">
            <a:extLst>
              <a:ext uri="{FF2B5EF4-FFF2-40B4-BE49-F238E27FC236}">
                <a16:creationId xmlns:a16="http://schemas.microsoft.com/office/drawing/2014/main" id="{805ADE9F-8430-4EF3-8F96-60C62A48D5ED}"/>
              </a:ext>
            </a:extLst>
          </p:cNvPr>
          <p:cNvGraphicFramePr>
            <a:graphicFrameLocks/>
          </p:cNvGraphicFramePr>
          <p:nvPr/>
        </p:nvGraphicFramePr>
        <p:xfrm>
          <a:off x="2214546" y="285728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602552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8.51852E-6 C -0.01163 0.00231 -0.02327 0.00486 -0.03091 0.0118 C -0.03854 0.01874 -0.04202 0.02986 -0.04549 0.0412 " pathEditMode="relative" ptsTypes="aaA">
                                      <p:cBhvr>
                                        <p:cTn id="6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77778E-6 3.7037E-7 C -0.00208 -0.01551 -0.00399 -0.03102 -0.00747 -0.05486 C -0.01094 -0.0787 -0.0158 -0.11111 -0.02066 -0.14328 " pathEditMode="relative" ptsTypes="aaA">
                                      <p:cBhvr>
                                        <p:cTn id="8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55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0" presetClass="path" presetSubtype="0" accel="50000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5.83333E-6 -4.44444E-6 C 0.01286 -0.00602 0.02588 -0.01181 0.0323 -0.02361 C 0.03872 -0.03542 0.03838 -0.05301 0.0382 -0.0706 " pathEditMode="relative" ptsTypes="aaA">
                                      <p:cBhvr>
                                        <p:cTn id="15" dur="2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6" presetID="0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22222E-6 -1.48148E-6 C 0.01233 -0.00857 0.02465 -0.0169 0.03073 -0.0294 C 0.03681 -0.0419 0.03663 -0.05834 0.03663 -0.07454 " pathEditMode="relative" ptsTypes="aaA">
                                      <p:cBhvr>
                                        <p:cTn id="17" dur="2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8" presetID="0" presetClass="path" presetSubtype="0" accel="50000" decel="5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2.22222E-6 -8.14815E-6 C 2.22222E-6 -8.14815E-6 -0.02657 -0.00302 -0.05295 -0.00602 " pathEditMode="relative" ptsTypes="aA">
                                      <p:cBhvr>
                                        <p:cTn id="19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0" presetID="0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5E-6 3.7037E-7 C -0.00295 -0.01366 -0.00572 -0.02708 -0.00885 -0.05092 C -0.01197 -0.07477 -0.01562 -0.10903 -0.01909 -0.14328 " pathEditMode="relative" ptsTypes="aaA">
                                      <p:cBhvr>
                                        <p:cTn id="21" dur="2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2" presetID="0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77778E-7 -2.22222E-6 C 2.77778E-7 -2.22222E-6 -0.00746 0.02153 -0.01475 0.04306 " pathEditMode="relative" ptsTypes="aA">
                                      <p:cBhvr>
                                        <p:cTn id="23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4" presetID="0" presetClass="path" presetSubtype="0" accel="50000" decel="5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1.94444E-6 4.07407E-6 C 0.01493 0.0081 0.0257 0.01458 0.03837 0.02361 C 0.05104 0.03263 0.0684 0.04814 0.07622 0.05463 " pathEditMode="relative" rAng="0" ptsTypes="aaa">
                                      <p:cBhvr>
                                        <p:cTn id="25" dur="2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00" y="2700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0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8.33333E-7 -1.11111E-6 C 0.00746 -0.01065 0.01493 -0.02107 0.0191 -0.03148 C 0.02326 -0.0419 0.02413 -0.05232 0.025 -0.06273 " pathEditMode="relative" ptsTypes="aaA">
                                      <p:cBhvr>
                                        <p:cTn id="27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8" presetID="0" presetClass="path" presetSubtype="0" accel="50000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2.77778E-7 -1.85185E-6 C -0.0118 0.00301 -0.02361 0.00625 -0.02795 0.01574 C -0.03229 0.02523 -0.02934 0.04097 -0.02639 0.05695 " pathEditMode="relative" ptsTypes="aaA">
                                      <p:cBhvr>
                                        <p:cTn id="29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 animBg="1"/>
      <p:bldP spid="141" grpId="0" animBg="1"/>
      <p:bldP spid="143" grpId="0" animBg="1"/>
      <p:bldP spid="146" grpId="0" animBg="1"/>
      <p:bldP spid="148" grpId="0" animBg="1"/>
      <p:bldP spid="158" grpId="0" animBg="1"/>
      <p:bldP spid="45" grpId="0"/>
      <p:bldP spid="55" grpId="0" animBg="1"/>
      <p:bldP spid="57" grpId="0" animBg="1"/>
      <p:bldP spid="59" grpId="0" animBg="1"/>
      <p:bldP spid="7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9396" y="233346"/>
            <a:ext cx="4500562" cy="838200"/>
          </a:xfrm>
        </p:spPr>
        <p:txBody>
          <a:bodyPr>
            <a:normAutofit fontScale="90000"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Potentiels membranaires : mise en évidence expérimentale &amp; caractéristiques</a:t>
            </a:r>
            <a:endParaRPr lang="fr-FR" sz="2000" b="1" dirty="0">
              <a:solidFill>
                <a:schemeClr val="bg1">
                  <a:lumMod val="65000"/>
                  <a:lumOff val="35000"/>
                </a:schemeClr>
              </a:solidFill>
            </a:endParaRPr>
          </a:p>
        </p:txBody>
      </p:sp>
      <p:graphicFrame>
        <p:nvGraphicFramePr>
          <p:cNvPr id="8" name="Espace réservé du contenu 7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001172905"/>
              </p:ext>
            </p:extLst>
          </p:nvPr>
        </p:nvGraphicFramePr>
        <p:xfrm>
          <a:off x="2214546" y="285728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6764DFEE-2094-FF4C-1DAD-16F0098936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7</a:t>
            </a:fld>
            <a:endParaRPr lang="fr-FR"/>
          </a:p>
        </p:txBody>
      </p:sp>
      <p:sp>
        <p:nvSpPr>
          <p:cNvPr id="7" name="ZoneTexte 6"/>
          <p:cNvSpPr txBox="1">
            <a:spLocks noChangeArrowheads="1"/>
          </p:cNvSpPr>
          <p:nvPr/>
        </p:nvSpPr>
        <p:spPr bwMode="auto">
          <a:xfrm>
            <a:off x="428625" y="6000750"/>
            <a:ext cx="18415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fr-FR" sz="3200" dirty="0"/>
          </a:p>
        </p:txBody>
      </p:sp>
      <p:sp>
        <p:nvSpPr>
          <p:cNvPr id="9" name="ZoneTexte 8"/>
          <p:cNvSpPr txBox="1">
            <a:spLocks noChangeArrowheads="1"/>
          </p:cNvSpPr>
          <p:nvPr/>
        </p:nvSpPr>
        <p:spPr bwMode="auto">
          <a:xfrm>
            <a:off x="-9451" y="1209765"/>
            <a:ext cx="8543418" cy="470898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fr-FR" sz="3200" dirty="0"/>
              <a:t>Afin de réaliser un enregistrement </a:t>
            </a:r>
          </a:p>
          <a:p>
            <a:endParaRPr lang="fr-FR" sz="1200" dirty="0">
              <a:solidFill>
                <a:srgbClr val="FFFF00"/>
              </a:solidFill>
            </a:endParaRPr>
          </a:p>
          <a:p>
            <a:r>
              <a:rPr lang="fr-FR" sz="3200" dirty="0">
                <a:solidFill>
                  <a:schemeClr val="accent2"/>
                </a:solidFill>
              </a:rPr>
              <a:t>Intracellulaire </a:t>
            </a:r>
            <a:r>
              <a:rPr lang="fr-FR" sz="3200" dirty="0"/>
              <a:t>: </a:t>
            </a:r>
            <a:r>
              <a:rPr lang="fr-FR" sz="2800" dirty="0"/>
              <a:t>l’électrode est </a:t>
            </a:r>
            <a:r>
              <a:rPr lang="fr-FR" sz="2800" dirty="0">
                <a:solidFill>
                  <a:schemeClr val="accent2"/>
                </a:solidFill>
              </a:rPr>
              <a:t>dans</a:t>
            </a:r>
            <a:r>
              <a:rPr lang="fr-FR" sz="2800" dirty="0"/>
              <a:t> la cellule </a:t>
            </a:r>
          </a:p>
          <a:p>
            <a:pPr>
              <a:tabLst>
                <a:tab pos="2598738" algn="l"/>
              </a:tabLst>
            </a:pPr>
            <a:r>
              <a:rPr lang="fr-FR" sz="3200" dirty="0"/>
              <a:t>	</a:t>
            </a:r>
            <a:r>
              <a:rPr lang="fr-FR" sz="2000" dirty="0"/>
              <a:t>(le plus fréquent en recherche)</a:t>
            </a:r>
          </a:p>
          <a:p>
            <a:pPr>
              <a:tabLst>
                <a:tab pos="2782888" algn="l"/>
              </a:tabLst>
            </a:pPr>
            <a:endParaRPr lang="fr-FR" sz="3200" dirty="0">
              <a:solidFill>
                <a:srgbClr val="FFFF00"/>
              </a:solidFill>
            </a:endParaRPr>
          </a:p>
          <a:p>
            <a:pPr>
              <a:tabLst>
                <a:tab pos="2782888" algn="l"/>
              </a:tabLst>
            </a:pPr>
            <a:endParaRPr lang="fr-FR" sz="3200" dirty="0">
              <a:solidFill>
                <a:srgbClr val="FFFF00"/>
              </a:solidFill>
            </a:endParaRPr>
          </a:p>
          <a:p>
            <a:pPr>
              <a:tabLst>
                <a:tab pos="2782888" algn="l"/>
              </a:tabLst>
            </a:pPr>
            <a:endParaRPr lang="fr-FR" sz="3200" dirty="0">
              <a:solidFill>
                <a:srgbClr val="FFFF00"/>
              </a:solidFill>
            </a:endParaRPr>
          </a:p>
          <a:p>
            <a:r>
              <a:rPr lang="fr-FR" sz="3200" dirty="0">
                <a:solidFill>
                  <a:schemeClr val="accent2"/>
                </a:solidFill>
              </a:rPr>
              <a:t>Extracellulaire </a:t>
            </a:r>
            <a:r>
              <a:rPr lang="fr-FR" sz="3200" dirty="0"/>
              <a:t>: </a:t>
            </a:r>
            <a:r>
              <a:rPr lang="fr-FR" sz="2800" dirty="0"/>
              <a:t>l’électrode est </a:t>
            </a:r>
            <a:r>
              <a:rPr lang="fr-FR" sz="2800" dirty="0">
                <a:solidFill>
                  <a:schemeClr val="accent2"/>
                </a:solidFill>
              </a:rPr>
              <a:t>à côté </a:t>
            </a:r>
            <a:r>
              <a:rPr lang="fr-FR" sz="2800" dirty="0"/>
              <a:t>de la cellule</a:t>
            </a:r>
          </a:p>
          <a:p>
            <a:pPr>
              <a:tabLst>
                <a:tab pos="2781300" algn="l"/>
                <a:tab pos="2954338" algn="l"/>
              </a:tabLst>
            </a:pPr>
            <a:r>
              <a:rPr lang="fr-FR" sz="3200" dirty="0"/>
              <a:t>	</a:t>
            </a:r>
            <a:r>
              <a:rPr lang="fr-FR" sz="2000" dirty="0"/>
              <a:t>(le plus fréquent en clinique) </a:t>
            </a:r>
          </a:p>
          <a:p>
            <a:endParaRPr lang="fr-FR" sz="3200" dirty="0">
              <a:solidFill>
                <a:srgbClr val="FFFF00"/>
              </a:solidFill>
            </a:endParaRPr>
          </a:p>
        </p:txBody>
      </p:sp>
      <p:grpSp>
        <p:nvGrpSpPr>
          <p:cNvPr id="2" name="Groupe 1"/>
          <p:cNvGrpSpPr/>
          <p:nvPr/>
        </p:nvGrpSpPr>
        <p:grpSpPr>
          <a:xfrm>
            <a:off x="6017998" y="2613936"/>
            <a:ext cx="1616721" cy="1299268"/>
            <a:chOff x="6383718" y="4068062"/>
            <a:chExt cx="2542960" cy="1737202"/>
          </a:xfrm>
        </p:grpSpPr>
        <p:sp>
          <p:nvSpPr>
            <p:cNvPr id="10" name="Oval 54"/>
            <p:cNvSpPr>
              <a:spLocks noChangeArrowheads="1"/>
            </p:cNvSpPr>
            <p:nvPr/>
          </p:nvSpPr>
          <p:spPr bwMode="auto">
            <a:xfrm>
              <a:off x="6502781" y="4868639"/>
              <a:ext cx="1008062" cy="936625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fr-FR" altLang="fr-FR" sz="2000"/>
            </a:p>
          </p:txBody>
        </p:sp>
        <p:grpSp>
          <p:nvGrpSpPr>
            <p:cNvPr id="12" name="Groupe 90"/>
            <p:cNvGrpSpPr>
              <a:grpSpLocks/>
            </p:cNvGrpSpPr>
            <p:nvPr/>
          </p:nvGrpSpPr>
          <p:grpSpPr bwMode="auto">
            <a:xfrm rot="804172">
              <a:off x="7722682" y="4068062"/>
              <a:ext cx="1203996" cy="1311959"/>
              <a:chOff x="1640488" y="1357298"/>
              <a:chExt cx="1203996" cy="1311959"/>
            </a:xfrm>
          </p:grpSpPr>
          <p:sp>
            <p:nvSpPr>
              <p:cNvPr id="13" name="AutoShape 55"/>
              <p:cNvSpPr>
                <a:spLocks noChangeArrowheads="1"/>
              </p:cNvSpPr>
              <p:nvPr/>
            </p:nvSpPr>
            <p:spPr bwMode="auto">
              <a:xfrm rot="12768093">
                <a:off x="1640488" y="1442120"/>
                <a:ext cx="215899" cy="1227137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" name="Line 57"/>
              <p:cNvSpPr>
                <a:spLocks noChangeShapeType="1"/>
              </p:cNvSpPr>
              <p:nvPr/>
            </p:nvSpPr>
            <p:spPr bwMode="auto">
              <a:xfrm flipV="1">
                <a:off x="1836422" y="1435086"/>
                <a:ext cx="363537" cy="49847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5" name="Line 58"/>
              <p:cNvSpPr>
                <a:spLocks noChangeShapeType="1"/>
              </p:cNvSpPr>
              <p:nvPr/>
            </p:nvSpPr>
            <p:spPr bwMode="auto">
              <a:xfrm>
                <a:off x="2196784" y="1428736"/>
                <a:ext cx="287337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6" name="AutoShape 59"/>
              <p:cNvSpPr>
                <a:spLocks noChangeArrowheads="1"/>
              </p:cNvSpPr>
              <p:nvPr/>
            </p:nvSpPr>
            <p:spPr bwMode="auto">
              <a:xfrm rot="5669924">
                <a:off x="2520634" y="1320786"/>
                <a:ext cx="287338" cy="360362"/>
              </a:xfrm>
              <a:prstGeom prst="triangle">
                <a:avLst>
                  <a:gd name="adj" fmla="val 50000"/>
                </a:avLst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" name="Line 60"/>
              <p:cNvSpPr>
                <a:spLocks noChangeShapeType="1"/>
              </p:cNvSpPr>
              <p:nvPr/>
            </p:nvSpPr>
            <p:spPr bwMode="auto">
              <a:xfrm flipH="1">
                <a:off x="2339659" y="1501761"/>
                <a:ext cx="144462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8" name="Line 61"/>
              <p:cNvSpPr>
                <a:spLocks noChangeShapeType="1"/>
              </p:cNvSpPr>
              <p:nvPr/>
            </p:nvSpPr>
            <p:spPr bwMode="auto">
              <a:xfrm>
                <a:off x="2339659" y="1501761"/>
                <a:ext cx="0" cy="28733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19" name="Line 62"/>
              <p:cNvSpPr>
                <a:spLocks noChangeShapeType="1"/>
              </p:cNvSpPr>
              <p:nvPr/>
            </p:nvSpPr>
            <p:spPr bwMode="auto">
              <a:xfrm>
                <a:off x="2234884" y="1789098"/>
                <a:ext cx="21590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" name="Line 63"/>
              <p:cNvSpPr>
                <a:spLocks noChangeShapeType="1"/>
              </p:cNvSpPr>
              <p:nvPr/>
            </p:nvSpPr>
            <p:spPr bwMode="auto">
              <a:xfrm flipH="1">
                <a:off x="2268222" y="1789098"/>
                <a:ext cx="71437" cy="7302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1" name="Line 64"/>
              <p:cNvSpPr>
                <a:spLocks noChangeShapeType="1"/>
              </p:cNvSpPr>
              <p:nvPr/>
            </p:nvSpPr>
            <p:spPr bwMode="auto">
              <a:xfrm flipH="1">
                <a:off x="2365059" y="1789098"/>
                <a:ext cx="71437" cy="7302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2" name="Line 65"/>
              <p:cNvSpPr>
                <a:spLocks noChangeShapeType="1"/>
              </p:cNvSpPr>
              <p:nvPr/>
            </p:nvSpPr>
            <p:spPr bwMode="auto">
              <a:xfrm flipH="1">
                <a:off x="2171384" y="1789098"/>
                <a:ext cx="71437" cy="7302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sp>
          <p:nvSpPr>
            <p:cNvPr id="23" name="Text Box 71"/>
            <p:cNvSpPr txBox="1">
              <a:spLocks noChangeArrowheads="1"/>
            </p:cNvSpPr>
            <p:nvPr/>
          </p:nvSpPr>
          <p:spPr bwMode="auto">
            <a:xfrm>
              <a:off x="6383718" y="5162326"/>
              <a:ext cx="1266240" cy="3395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altLang="fr-FR" sz="1050" b="1" dirty="0"/>
                <a:t>CELLULE</a:t>
              </a:r>
            </a:p>
          </p:txBody>
        </p:sp>
      </p:grpSp>
      <p:grpSp>
        <p:nvGrpSpPr>
          <p:cNvPr id="3" name="Groupe 2"/>
          <p:cNvGrpSpPr/>
          <p:nvPr/>
        </p:nvGrpSpPr>
        <p:grpSpPr>
          <a:xfrm>
            <a:off x="6094896" y="5018626"/>
            <a:ext cx="1854849" cy="1566324"/>
            <a:chOff x="7236296" y="5084060"/>
            <a:chExt cx="1854849" cy="1566324"/>
          </a:xfrm>
        </p:grpSpPr>
        <p:sp>
          <p:nvSpPr>
            <p:cNvPr id="39" name="Oval 54"/>
            <p:cNvSpPr>
              <a:spLocks noChangeArrowheads="1"/>
            </p:cNvSpPr>
            <p:nvPr/>
          </p:nvSpPr>
          <p:spPr bwMode="auto">
            <a:xfrm>
              <a:off x="7308304" y="5949874"/>
              <a:ext cx="640889" cy="70051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fr-FR" altLang="fr-FR" sz="2000"/>
            </a:p>
          </p:txBody>
        </p:sp>
        <p:grpSp>
          <p:nvGrpSpPr>
            <p:cNvPr id="40" name="Groupe 90"/>
            <p:cNvGrpSpPr>
              <a:grpSpLocks/>
            </p:cNvGrpSpPr>
            <p:nvPr/>
          </p:nvGrpSpPr>
          <p:grpSpPr bwMode="auto">
            <a:xfrm>
              <a:off x="8325688" y="5084060"/>
              <a:ext cx="765457" cy="981225"/>
              <a:chOff x="1640488" y="1357298"/>
              <a:chExt cx="1203996" cy="1311959"/>
            </a:xfrm>
          </p:grpSpPr>
          <p:sp>
            <p:nvSpPr>
              <p:cNvPr id="42" name="AutoShape 55"/>
              <p:cNvSpPr>
                <a:spLocks noChangeArrowheads="1"/>
              </p:cNvSpPr>
              <p:nvPr/>
            </p:nvSpPr>
            <p:spPr bwMode="auto">
              <a:xfrm rot="12768093">
                <a:off x="1640488" y="1442120"/>
                <a:ext cx="215899" cy="1227137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" name="Line 57"/>
              <p:cNvSpPr>
                <a:spLocks noChangeShapeType="1"/>
              </p:cNvSpPr>
              <p:nvPr/>
            </p:nvSpPr>
            <p:spPr bwMode="auto">
              <a:xfrm flipV="1">
                <a:off x="1836422" y="1435086"/>
                <a:ext cx="363537" cy="49847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4" name="Line 58"/>
              <p:cNvSpPr>
                <a:spLocks noChangeShapeType="1"/>
              </p:cNvSpPr>
              <p:nvPr/>
            </p:nvSpPr>
            <p:spPr bwMode="auto">
              <a:xfrm>
                <a:off x="2196784" y="1428736"/>
                <a:ext cx="287337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5" name="AutoShape 59"/>
              <p:cNvSpPr>
                <a:spLocks noChangeArrowheads="1"/>
              </p:cNvSpPr>
              <p:nvPr/>
            </p:nvSpPr>
            <p:spPr bwMode="auto">
              <a:xfrm rot="5669924">
                <a:off x="2520634" y="1320786"/>
                <a:ext cx="287338" cy="360362"/>
              </a:xfrm>
              <a:prstGeom prst="triangle">
                <a:avLst>
                  <a:gd name="adj" fmla="val 50000"/>
                </a:avLst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" name="Line 60"/>
              <p:cNvSpPr>
                <a:spLocks noChangeShapeType="1"/>
              </p:cNvSpPr>
              <p:nvPr/>
            </p:nvSpPr>
            <p:spPr bwMode="auto">
              <a:xfrm flipH="1">
                <a:off x="2339659" y="1501761"/>
                <a:ext cx="144462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7" name="Line 61"/>
              <p:cNvSpPr>
                <a:spLocks noChangeShapeType="1"/>
              </p:cNvSpPr>
              <p:nvPr/>
            </p:nvSpPr>
            <p:spPr bwMode="auto">
              <a:xfrm>
                <a:off x="2339659" y="1501761"/>
                <a:ext cx="0" cy="28733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8" name="Line 62"/>
              <p:cNvSpPr>
                <a:spLocks noChangeShapeType="1"/>
              </p:cNvSpPr>
              <p:nvPr/>
            </p:nvSpPr>
            <p:spPr bwMode="auto">
              <a:xfrm>
                <a:off x="2234884" y="1789098"/>
                <a:ext cx="21590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9" name="Line 63"/>
              <p:cNvSpPr>
                <a:spLocks noChangeShapeType="1"/>
              </p:cNvSpPr>
              <p:nvPr/>
            </p:nvSpPr>
            <p:spPr bwMode="auto">
              <a:xfrm flipH="1">
                <a:off x="2268222" y="1789098"/>
                <a:ext cx="71437" cy="7302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0" name="Line 64"/>
              <p:cNvSpPr>
                <a:spLocks noChangeShapeType="1"/>
              </p:cNvSpPr>
              <p:nvPr/>
            </p:nvSpPr>
            <p:spPr bwMode="auto">
              <a:xfrm flipH="1">
                <a:off x="2365059" y="1789098"/>
                <a:ext cx="71437" cy="7302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1" name="Line 65"/>
              <p:cNvSpPr>
                <a:spLocks noChangeShapeType="1"/>
              </p:cNvSpPr>
              <p:nvPr/>
            </p:nvSpPr>
            <p:spPr bwMode="auto">
              <a:xfrm flipH="1">
                <a:off x="2171384" y="1789098"/>
                <a:ext cx="71437" cy="7302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sp>
          <p:nvSpPr>
            <p:cNvPr id="41" name="Text Box 71"/>
            <p:cNvSpPr txBox="1">
              <a:spLocks noChangeArrowheads="1"/>
            </p:cNvSpPr>
            <p:nvPr/>
          </p:nvSpPr>
          <p:spPr bwMode="auto">
            <a:xfrm>
              <a:off x="7236296" y="6169525"/>
              <a:ext cx="805029" cy="2539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altLang="fr-FR" sz="1050" b="1" dirty="0"/>
                <a:t>CELLULE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 uiExpand="1" build="p" bldLvl="2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279676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1E1D360D-1A35-5659-12EA-A0207FBE33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70</a:t>
            </a:fld>
            <a:endParaRPr lang="fr-FR"/>
          </a:p>
        </p:txBody>
      </p:sp>
      <p:grpSp>
        <p:nvGrpSpPr>
          <p:cNvPr id="2" name="Groupe 123"/>
          <p:cNvGrpSpPr>
            <a:grpSpLocks/>
          </p:cNvGrpSpPr>
          <p:nvPr/>
        </p:nvGrpSpPr>
        <p:grpSpPr bwMode="auto">
          <a:xfrm>
            <a:off x="1136650" y="2071688"/>
            <a:ext cx="4422775" cy="3001962"/>
            <a:chOff x="2078051" y="2524125"/>
            <a:chExt cx="4422775" cy="3001963"/>
          </a:xfrm>
        </p:grpSpPr>
        <p:sp>
          <p:nvSpPr>
            <p:cNvPr id="37961" name="Line 84"/>
            <p:cNvSpPr>
              <a:spLocks noChangeAspect="1" noChangeShapeType="1"/>
            </p:cNvSpPr>
            <p:nvPr/>
          </p:nvSpPr>
          <p:spPr bwMode="auto">
            <a:xfrm>
              <a:off x="2078051" y="2524125"/>
              <a:ext cx="0" cy="300196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37962" name="Line 85"/>
            <p:cNvSpPr>
              <a:spLocks noChangeAspect="1" noChangeShapeType="1"/>
            </p:cNvSpPr>
            <p:nvPr/>
          </p:nvSpPr>
          <p:spPr bwMode="auto">
            <a:xfrm>
              <a:off x="2078051" y="5526088"/>
              <a:ext cx="4422775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37963" name="Line 86"/>
            <p:cNvSpPr>
              <a:spLocks noChangeAspect="1" noChangeShapeType="1"/>
            </p:cNvSpPr>
            <p:nvPr/>
          </p:nvSpPr>
          <p:spPr bwMode="auto">
            <a:xfrm>
              <a:off x="6500826" y="2524125"/>
              <a:ext cx="0" cy="300196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75" name="Rectangle 174"/>
            <p:cNvSpPr/>
            <p:nvPr/>
          </p:nvSpPr>
          <p:spPr bwMode="auto">
            <a:xfrm>
              <a:off x="2105039" y="3357562"/>
              <a:ext cx="4367212" cy="2143126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anchorCtr="1"/>
            <a:lstStyle/>
            <a:p>
              <a:pPr algn="ctr">
                <a:defRPr/>
              </a:pPr>
              <a:endParaRPr lang="fr-FR" dirty="0" err="1"/>
            </a:p>
          </p:txBody>
        </p:sp>
      </p:grpSp>
      <p:sp>
        <p:nvSpPr>
          <p:cNvPr id="37892" name="Rectangle 81"/>
          <p:cNvSpPr>
            <a:spLocks noChangeArrowheads="1"/>
          </p:cNvSpPr>
          <p:nvPr/>
        </p:nvSpPr>
        <p:spPr bwMode="auto">
          <a:xfrm>
            <a:off x="0" y="1071563"/>
            <a:ext cx="9144000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6" tIns="45711" rIns="91426" bIns="45711">
            <a:spAutoFit/>
          </a:bodyPr>
          <a:lstStyle/>
          <a:p>
            <a:pPr algn="ctr"/>
            <a:r>
              <a:rPr lang="fr-FR" sz="2800"/>
              <a:t>Expériences de Hodgkin et Keynes </a:t>
            </a:r>
          </a:p>
          <a:p>
            <a:pPr algn="ctr"/>
            <a:r>
              <a:rPr lang="fr-FR" sz="2000"/>
              <a:t>(J. Physiol. London, 1955, 128, 28-6)</a:t>
            </a:r>
            <a:endParaRPr lang="fr-FR" sz="2000">
              <a:solidFill>
                <a:srgbClr val="FFFF00"/>
              </a:solidFill>
            </a:endParaRPr>
          </a:p>
        </p:txBody>
      </p:sp>
      <p:sp>
        <p:nvSpPr>
          <p:cNvPr id="160" name="ZoneTexte 159"/>
          <p:cNvSpPr txBox="1"/>
          <p:nvPr/>
        </p:nvSpPr>
        <p:spPr>
          <a:xfrm>
            <a:off x="1785938" y="5560636"/>
            <a:ext cx="5096267" cy="892552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fr-FR" sz="3200" b="1" dirty="0">
                <a:solidFill>
                  <a:srgbClr val="C00000"/>
                </a:solidFill>
              </a:rPr>
              <a:t>Etape 2: MESURE </a:t>
            </a:r>
          </a:p>
          <a:p>
            <a:pPr algn="ctr">
              <a:defRPr/>
            </a:pPr>
            <a:r>
              <a:rPr lang="fr-FR" sz="2000" b="1" dirty="0">
                <a:solidFill>
                  <a:srgbClr val="C00000"/>
                </a:solidFill>
              </a:rPr>
              <a:t>de la radioactivité présente dans la cuve</a:t>
            </a:r>
          </a:p>
        </p:txBody>
      </p:sp>
      <p:sp>
        <p:nvSpPr>
          <p:cNvPr id="45" name="ZoneTexte 44"/>
          <p:cNvSpPr txBox="1"/>
          <p:nvPr/>
        </p:nvSpPr>
        <p:spPr>
          <a:xfrm>
            <a:off x="785813" y="1143000"/>
            <a:ext cx="8072437" cy="954088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fr-FR" sz="2800" b="1" dirty="0">
                <a:solidFill>
                  <a:schemeClr val="bg1"/>
                </a:solidFill>
              </a:rPr>
              <a:t>Transfert de l’axone « chargé » dans du liquide physiologique « froid »</a:t>
            </a:r>
          </a:p>
        </p:txBody>
      </p: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6016432" y="2304485"/>
            <a:ext cx="2916237" cy="26776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sz="28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Si du Na</a:t>
            </a:r>
            <a:r>
              <a:rPr lang="fr-FR" sz="2800" baseline="300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+</a:t>
            </a:r>
            <a:r>
              <a:rPr lang="fr-FR" sz="2800" dirty="0">
                <a:solidFill>
                  <a:srgbClr val="C00000"/>
                </a:solidFill>
              </a:rPr>
              <a:t> </a:t>
            </a:r>
            <a:r>
              <a:rPr lang="fr-FR" sz="28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 est mesuré dans la cuve =&gt; c’est qu’il est sorti de l’axone = transfert actif</a:t>
            </a:r>
          </a:p>
        </p:txBody>
      </p:sp>
      <p:sp>
        <p:nvSpPr>
          <p:cNvPr id="27" name="Soleil 26"/>
          <p:cNvSpPr/>
          <p:nvPr/>
        </p:nvSpPr>
        <p:spPr>
          <a:xfrm>
            <a:off x="4572000" y="3286125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28" name="Soleil 27"/>
          <p:cNvSpPr/>
          <p:nvPr/>
        </p:nvSpPr>
        <p:spPr>
          <a:xfrm>
            <a:off x="4143375" y="3143250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29" name="Soleil 28"/>
          <p:cNvSpPr/>
          <p:nvPr/>
        </p:nvSpPr>
        <p:spPr>
          <a:xfrm>
            <a:off x="2928938" y="3500438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30" name="Soleil 29"/>
          <p:cNvSpPr/>
          <p:nvPr/>
        </p:nvSpPr>
        <p:spPr>
          <a:xfrm>
            <a:off x="2500313" y="3429000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31" name="Soleil 30"/>
          <p:cNvSpPr/>
          <p:nvPr/>
        </p:nvSpPr>
        <p:spPr>
          <a:xfrm>
            <a:off x="4857750" y="4572000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32" name="Soleil 31"/>
          <p:cNvSpPr/>
          <p:nvPr/>
        </p:nvSpPr>
        <p:spPr>
          <a:xfrm>
            <a:off x="4429125" y="4500563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33" name="Soleil 32"/>
          <p:cNvSpPr/>
          <p:nvPr/>
        </p:nvSpPr>
        <p:spPr>
          <a:xfrm>
            <a:off x="3670300" y="3357563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34" name="Soleil 33"/>
          <p:cNvSpPr/>
          <p:nvPr/>
        </p:nvSpPr>
        <p:spPr>
          <a:xfrm>
            <a:off x="3241675" y="3286125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35" name="Soleil 34"/>
          <p:cNvSpPr/>
          <p:nvPr/>
        </p:nvSpPr>
        <p:spPr>
          <a:xfrm>
            <a:off x="1928813" y="3143250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36" name="Soleil 35"/>
          <p:cNvSpPr/>
          <p:nvPr/>
        </p:nvSpPr>
        <p:spPr>
          <a:xfrm>
            <a:off x="1500188" y="3071813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37" name="Soleil 36"/>
          <p:cNvSpPr/>
          <p:nvPr/>
        </p:nvSpPr>
        <p:spPr>
          <a:xfrm>
            <a:off x="2214563" y="4714875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38" name="Soleil 37"/>
          <p:cNvSpPr/>
          <p:nvPr/>
        </p:nvSpPr>
        <p:spPr>
          <a:xfrm>
            <a:off x="1785938" y="4643438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39" name="Soleil 38"/>
          <p:cNvSpPr/>
          <p:nvPr/>
        </p:nvSpPr>
        <p:spPr>
          <a:xfrm>
            <a:off x="5357813" y="3286125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40" name="Soleil 39"/>
          <p:cNvSpPr/>
          <p:nvPr/>
        </p:nvSpPr>
        <p:spPr>
          <a:xfrm>
            <a:off x="4929188" y="3214688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41" name="Soleil 40"/>
          <p:cNvSpPr/>
          <p:nvPr/>
        </p:nvSpPr>
        <p:spPr>
          <a:xfrm>
            <a:off x="1714500" y="3571875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42" name="Soleil 41"/>
          <p:cNvSpPr/>
          <p:nvPr/>
        </p:nvSpPr>
        <p:spPr>
          <a:xfrm>
            <a:off x="1285875" y="3500438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43" name="Soleil 42"/>
          <p:cNvSpPr/>
          <p:nvPr/>
        </p:nvSpPr>
        <p:spPr>
          <a:xfrm>
            <a:off x="3776663" y="3071813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44" name="Soleil 43"/>
          <p:cNvSpPr/>
          <p:nvPr/>
        </p:nvSpPr>
        <p:spPr>
          <a:xfrm>
            <a:off x="3348038" y="3000375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46" name="Soleil 45"/>
          <p:cNvSpPr/>
          <p:nvPr/>
        </p:nvSpPr>
        <p:spPr>
          <a:xfrm>
            <a:off x="4214813" y="4786313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47" name="Soleil 46"/>
          <p:cNvSpPr/>
          <p:nvPr/>
        </p:nvSpPr>
        <p:spPr>
          <a:xfrm>
            <a:off x="3786188" y="4714875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48" name="Soleil 47"/>
          <p:cNvSpPr/>
          <p:nvPr/>
        </p:nvSpPr>
        <p:spPr>
          <a:xfrm>
            <a:off x="3133725" y="4429125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49" name="Soleil 48"/>
          <p:cNvSpPr/>
          <p:nvPr/>
        </p:nvSpPr>
        <p:spPr>
          <a:xfrm>
            <a:off x="2811463" y="4572000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0" name="Soleil 49"/>
          <p:cNvSpPr/>
          <p:nvPr/>
        </p:nvSpPr>
        <p:spPr>
          <a:xfrm>
            <a:off x="5357813" y="3786188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1" name="Soleil 50"/>
          <p:cNvSpPr/>
          <p:nvPr/>
        </p:nvSpPr>
        <p:spPr>
          <a:xfrm>
            <a:off x="4786313" y="3571875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2" name="Soleil 51"/>
          <p:cNvSpPr/>
          <p:nvPr/>
        </p:nvSpPr>
        <p:spPr>
          <a:xfrm>
            <a:off x="2857500" y="3143250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3" name="Soleil 52"/>
          <p:cNvSpPr/>
          <p:nvPr/>
        </p:nvSpPr>
        <p:spPr>
          <a:xfrm>
            <a:off x="2428875" y="3071813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4" name="Soleil 53"/>
          <p:cNvSpPr/>
          <p:nvPr/>
        </p:nvSpPr>
        <p:spPr>
          <a:xfrm>
            <a:off x="1857375" y="4357688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5" name="Soleil 54"/>
          <p:cNvSpPr/>
          <p:nvPr/>
        </p:nvSpPr>
        <p:spPr>
          <a:xfrm>
            <a:off x="1428750" y="4286250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6" name="Soleil 55"/>
          <p:cNvSpPr/>
          <p:nvPr/>
        </p:nvSpPr>
        <p:spPr>
          <a:xfrm>
            <a:off x="5286375" y="4357688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7" name="Soleil 56"/>
          <p:cNvSpPr/>
          <p:nvPr/>
        </p:nvSpPr>
        <p:spPr>
          <a:xfrm>
            <a:off x="4857750" y="4286250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8" name="Soleil 57"/>
          <p:cNvSpPr/>
          <p:nvPr/>
        </p:nvSpPr>
        <p:spPr>
          <a:xfrm>
            <a:off x="4071938" y="4357688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9" name="Soleil 58"/>
          <p:cNvSpPr/>
          <p:nvPr/>
        </p:nvSpPr>
        <p:spPr>
          <a:xfrm>
            <a:off x="3643313" y="4286250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0" name="Soleil 59"/>
          <p:cNvSpPr/>
          <p:nvPr/>
        </p:nvSpPr>
        <p:spPr>
          <a:xfrm>
            <a:off x="3133725" y="4857750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1" name="Soleil 60"/>
          <p:cNvSpPr/>
          <p:nvPr/>
        </p:nvSpPr>
        <p:spPr>
          <a:xfrm>
            <a:off x="2705100" y="4786313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2" name="Soleil 61"/>
          <p:cNvSpPr/>
          <p:nvPr/>
        </p:nvSpPr>
        <p:spPr>
          <a:xfrm>
            <a:off x="2286000" y="4357688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3" name="Soleil 62"/>
          <p:cNvSpPr/>
          <p:nvPr/>
        </p:nvSpPr>
        <p:spPr>
          <a:xfrm>
            <a:off x="4071938" y="3500438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4" name="Soleil 63"/>
          <p:cNvSpPr/>
          <p:nvPr/>
        </p:nvSpPr>
        <p:spPr>
          <a:xfrm>
            <a:off x="5214938" y="4857750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5" name="Soleil 64"/>
          <p:cNvSpPr/>
          <p:nvPr/>
        </p:nvSpPr>
        <p:spPr>
          <a:xfrm>
            <a:off x="4429125" y="3071813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1" name="Soleil 70"/>
          <p:cNvSpPr/>
          <p:nvPr/>
        </p:nvSpPr>
        <p:spPr>
          <a:xfrm>
            <a:off x="2071688" y="3786188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2" name="Soleil 71"/>
          <p:cNvSpPr/>
          <p:nvPr/>
        </p:nvSpPr>
        <p:spPr>
          <a:xfrm>
            <a:off x="2643188" y="4000500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3" name="Soleil 72"/>
          <p:cNvSpPr/>
          <p:nvPr/>
        </p:nvSpPr>
        <p:spPr>
          <a:xfrm>
            <a:off x="3348038" y="3643313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4" name="Soleil 73"/>
          <p:cNvSpPr/>
          <p:nvPr/>
        </p:nvSpPr>
        <p:spPr>
          <a:xfrm>
            <a:off x="3133725" y="4000500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5" name="Soleil 74"/>
          <p:cNvSpPr/>
          <p:nvPr/>
        </p:nvSpPr>
        <p:spPr>
          <a:xfrm>
            <a:off x="3857625" y="3857625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6" name="Soleil 75"/>
          <p:cNvSpPr/>
          <p:nvPr/>
        </p:nvSpPr>
        <p:spPr>
          <a:xfrm>
            <a:off x="4429125" y="3929063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7" name="Soleil 76"/>
          <p:cNvSpPr/>
          <p:nvPr/>
        </p:nvSpPr>
        <p:spPr>
          <a:xfrm>
            <a:off x="4929188" y="3929063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83" name="Soleil 82"/>
          <p:cNvSpPr/>
          <p:nvPr/>
        </p:nvSpPr>
        <p:spPr>
          <a:xfrm>
            <a:off x="2143125" y="3429000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84" name="Soleil 83"/>
          <p:cNvSpPr/>
          <p:nvPr/>
        </p:nvSpPr>
        <p:spPr>
          <a:xfrm>
            <a:off x="1571625" y="3929063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85" name="Soleil 84"/>
          <p:cNvSpPr/>
          <p:nvPr/>
        </p:nvSpPr>
        <p:spPr>
          <a:xfrm>
            <a:off x="1285875" y="4714875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25" name="Cylindre 124"/>
          <p:cNvSpPr/>
          <p:nvPr/>
        </p:nvSpPr>
        <p:spPr>
          <a:xfrm rot="16200000">
            <a:off x="3291681" y="2321719"/>
            <a:ext cx="357188" cy="3524250"/>
          </a:xfrm>
          <a:prstGeom prst="can">
            <a:avLst/>
          </a:prstGeom>
          <a:solidFill>
            <a:schemeClr val="accent1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32" name="Soleil 131"/>
          <p:cNvSpPr/>
          <p:nvPr/>
        </p:nvSpPr>
        <p:spPr>
          <a:xfrm>
            <a:off x="3357563" y="3976688"/>
            <a:ext cx="214312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41" name="Soleil 140"/>
          <p:cNvSpPr/>
          <p:nvPr/>
        </p:nvSpPr>
        <p:spPr>
          <a:xfrm>
            <a:off x="1928813" y="3976688"/>
            <a:ext cx="214312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43" name="Soleil 142"/>
          <p:cNvSpPr/>
          <p:nvPr/>
        </p:nvSpPr>
        <p:spPr>
          <a:xfrm>
            <a:off x="4357688" y="4048125"/>
            <a:ext cx="214312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58" name="Soleil 157"/>
          <p:cNvSpPr/>
          <p:nvPr/>
        </p:nvSpPr>
        <p:spPr>
          <a:xfrm>
            <a:off x="4957589" y="4000499"/>
            <a:ext cx="214312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9" name="Soleil 18"/>
          <p:cNvSpPr/>
          <p:nvPr/>
        </p:nvSpPr>
        <p:spPr>
          <a:xfrm>
            <a:off x="3709988" y="4000500"/>
            <a:ext cx="214312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20" name="Soleil 19"/>
          <p:cNvSpPr/>
          <p:nvPr/>
        </p:nvSpPr>
        <p:spPr>
          <a:xfrm>
            <a:off x="2571750" y="4000500"/>
            <a:ext cx="214313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21" name="Soleil 20"/>
          <p:cNvSpPr/>
          <p:nvPr/>
        </p:nvSpPr>
        <p:spPr>
          <a:xfrm>
            <a:off x="4500563" y="4000500"/>
            <a:ext cx="214312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22" name="Soleil 21"/>
          <p:cNvSpPr/>
          <p:nvPr/>
        </p:nvSpPr>
        <p:spPr>
          <a:xfrm>
            <a:off x="2071688" y="4000500"/>
            <a:ext cx="214312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24" name="Soleil 23"/>
          <p:cNvSpPr/>
          <p:nvPr/>
        </p:nvSpPr>
        <p:spPr>
          <a:xfrm>
            <a:off x="2786063" y="3929063"/>
            <a:ext cx="214312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25" name="Soleil 24"/>
          <p:cNvSpPr/>
          <p:nvPr/>
        </p:nvSpPr>
        <p:spPr>
          <a:xfrm>
            <a:off x="3071813" y="4000500"/>
            <a:ext cx="214312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6" name="Soleil 65"/>
          <p:cNvSpPr/>
          <p:nvPr/>
        </p:nvSpPr>
        <p:spPr>
          <a:xfrm>
            <a:off x="2357438" y="3929063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7" name="Soleil 66"/>
          <p:cNvSpPr/>
          <p:nvPr/>
        </p:nvSpPr>
        <p:spPr>
          <a:xfrm>
            <a:off x="4714875" y="3929063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8" name="Soleil 67"/>
          <p:cNvSpPr/>
          <p:nvPr/>
        </p:nvSpPr>
        <p:spPr>
          <a:xfrm>
            <a:off x="3571875" y="3929063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9" name="Soleil 68"/>
          <p:cNvSpPr/>
          <p:nvPr/>
        </p:nvSpPr>
        <p:spPr>
          <a:xfrm>
            <a:off x="4071938" y="3929063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0" name="Soleil 69"/>
          <p:cNvSpPr/>
          <p:nvPr/>
        </p:nvSpPr>
        <p:spPr>
          <a:xfrm>
            <a:off x="2928938" y="4000500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graphicFrame>
        <p:nvGraphicFramePr>
          <p:cNvPr id="78" name="Espace réservé du contenu 7">
            <a:extLst>
              <a:ext uri="{FF2B5EF4-FFF2-40B4-BE49-F238E27FC236}">
                <a16:creationId xmlns:a16="http://schemas.microsoft.com/office/drawing/2014/main" id="{9D3DD571-B5E3-495C-A2AA-4E03EB009204}"/>
              </a:ext>
            </a:extLst>
          </p:cNvPr>
          <p:cNvGraphicFramePr>
            <a:graphicFrameLocks/>
          </p:cNvGraphicFramePr>
          <p:nvPr/>
        </p:nvGraphicFramePr>
        <p:xfrm>
          <a:off x="2214546" y="285728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79" name="Soleil 78">
            <a:extLst>
              <a:ext uri="{FF2B5EF4-FFF2-40B4-BE49-F238E27FC236}">
                <a16:creationId xmlns:a16="http://schemas.microsoft.com/office/drawing/2014/main" id="{F9B06707-2052-4D66-BC5D-E2C1F5BBE563}"/>
              </a:ext>
            </a:extLst>
          </p:cNvPr>
          <p:cNvSpPr/>
          <p:nvPr/>
        </p:nvSpPr>
        <p:spPr>
          <a:xfrm>
            <a:off x="7651751" y="2409809"/>
            <a:ext cx="214312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</p:spTree>
    <p:extLst>
      <p:ext uri="{BB962C8B-B14F-4D97-AF65-F5344CB8AC3E}">
        <p14:creationId xmlns:p14="http://schemas.microsoft.com/office/powerpoint/2010/main" val="252232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4.81481E-6 C 0.00503 -0.00023 0.01007 -0.00046 0.01614 -0.00787 C 0.02222 -0.01528 0.03211 -0.03403 0.0368 -0.04491 C 0.04149 -0.05579 0.0427 -0.06412 0.04409 -0.07245 " pathEditMode="relative" ptsTypes="aaaA">
                                      <p:cBhvr>
                                        <p:cTn id="48" dur="2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9" presetID="0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3.33333E-6 -7.40741E-7 C -0.00486 0.01227 -0.00955 0.02477 -0.0059 0.04121 C -0.00225 0.05764 0.0099 0.07778 0.02205 0.09815 " pathEditMode="relative" ptsTypes="aaA">
                                      <p:cBhvr>
                                        <p:cTn id="50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1" presetID="0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1.38889E-6 -4.44444E-6 C 1.38889E-6 -4.44444E-6 0.00139 -0.04421 0.00295 -0.08819 " pathEditMode="relative" ptsTypes="aA">
                                      <p:cBhvr>
                                        <p:cTn id="52" dur="2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3" presetID="55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0" presetClass="path" presetSubtype="0" accel="50000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 0 C -0.01493 -0.00903 -0.02968 -0.01783 -0.03524 -0.02732 C -0.04079 -0.03681 -0.03732 -0.04676 -0.03385 -0.05671 " pathEditMode="relative" ptsTypes="aaA">
                                      <p:cBhvr>
                                        <p:cTn id="59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0" presetID="0" presetClass="path" presetSubtype="0" accel="50000" decel="5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0 C 0.00312 0.01412 0.00625 0.02847 0.00885 0.04306 C 0.01146 0.05764 0.01371 0.07292 0.01614 0.0882 " pathEditMode="relative" ptsTypes="aaA">
                                      <p:cBhvr>
                                        <p:cTn id="61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2" presetID="0" presetClass="path" presetSubtype="0" accel="50000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 0 C 0 0 -0.00885 -0.02546 -0.01753 -0.05092 " pathEditMode="relative" ptsTypes="aA">
                                      <p:cBhvr>
                                        <p:cTn id="63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4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 animBg="1"/>
      <p:bldP spid="45" grpId="0" animBg="1"/>
      <p:bldP spid="125" grpId="0" animBg="1"/>
      <p:bldP spid="66" grpId="0" animBg="1"/>
      <p:bldP spid="69" grpId="0" animBg="1"/>
      <p:bldP spid="70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279676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2AAEF2FA-6CD3-4DEF-9376-B898FD3F7E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71</a:t>
            </a:fld>
            <a:endParaRPr lang="fr-FR"/>
          </a:p>
        </p:txBody>
      </p:sp>
      <p:sp>
        <p:nvSpPr>
          <p:cNvPr id="38915" name="Rectangle 81"/>
          <p:cNvSpPr>
            <a:spLocks noChangeArrowheads="1"/>
          </p:cNvSpPr>
          <p:nvPr/>
        </p:nvSpPr>
        <p:spPr bwMode="auto">
          <a:xfrm>
            <a:off x="3857625" y="6519863"/>
            <a:ext cx="5286375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6" tIns="45711" rIns="91426" bIns="45711">
            <a:spAutoFit/>
          </a:bodyPr>
          <a:lstStyle/>
          <a:p>
            <a:r>
              <a:rPr lang="fr-FR" sz="1600"/>
              <a:t>Hodgkin et Keynes (J. Physiol. London, 1955, 128, 28-6)</a:t>
            </a:r>
            <a:endParaRPr lang="fr-FR" sz="1600">
              <a:solidFill>
                <a:srgbClr val="FFFF00"/>
              </a:solidFill>
            </a:endParaRPr>
          </a:p>
        </p:txBody>
      </p:sp>
      <p:pic>
        <p:nvPicPr>
          <p:cNvPr id="21508" name="Picture 6" descr="pompe_fluxNa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71625" y="1587500"/>
            <a:ext cx="6332538" cy="441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Rectangle 8"/>
          <p:cNvSpPr/>
          <p:nvPr/>
        </p:nvSpPr>
        <p:spPr>
          <a:xfrm>
            <a:off x="1589088" y="2619375"/>
            <a:ext cx="357187" cy="1571625"/>
          </a:xfrm>
          <a:prstGeom prst="rect">
            <a:avLst/>
          </a:prstGeom>
          <a:solidFill>
            <a:srgbClr val="558ED5">
              <a:alpha val="23922"/>
            </a:srgbClr>
          </a:solidFill>
          <a:ln>
            <a:solidFill>
              <a:srgbClr val="385D8A">
                <a:alpha val="27059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0" name="ZoneTexte 9"/>
          <p:cNvSpPr txBox="1">
            <a:spLocks noChangeArrowheads="1"/>
          </p:cNvSpPr>
          <p:nvPr/>
        </p:nvSpPr>
        <p:spPr bwMode="auto">
          <a:xfrm>
            <a:off x="142875" y="1071563"/>
            <a:ext cx="885825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3200" b="1" dirty="0">
                <a:solidFill>
                  <a:schemeClr val="bg1">
                    <a:lumMod val="75000"/>
                    <a:lumOff val="25000"/>
                  </a:schemeClr>
                </a:solidFill>
              </a:rPr>
              <a:t>Les auteurs mesurent la radioactivité libérée</a:t>
            </a:r>
          </a:p>
        </p:txBody>
      </p:sp>
      <p:sp>
        <p:nvSpPr>
          <p:cNvPr id="11" name="Rectangle 10"/>
          <p:cNvSpPr/>
          <p:nvPr/>
        </p:nvSpPr>
        <p:spPr>
          <a:xfrm>
            <a:off x="4117975" y="5691188"/>
            <a:ext cx="1071563" cy="309562"/>
          </a:xfrm>
          <a:prstGeom prst="rect">
            <a:avLst/>
          </a:prstGeom>
          <a:solidFill>
            <a:srgbClr val="FF0000">
              <a:alpha val="25882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2" name="ZoneTexte 11"/>
          <p:cNvSpPr txBox="1">
            <a:spLocks noChangeArrowheads="1"/>
          </p:cNvSpPr>
          <p:nvPr/>
        </p:nvSpPr>
        <p:spPr bwMode="auto">
          <a:xfrm>
            <a:off x="357188" y="6000750"/>
            <a:ext cx="8786812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3200" b="1" dirty="0">
                <a:solidFill>
                  <a:schemeClr val="bg1">
                    <a:lumMod val="75000"/>
                    <a:lumOff val="25000"/>
                  </a:schemeClr>
                </a:solidFill>
              </a:rPr>
              <a:t>Et ils l’expriment en fonction du temps</a:t>
            </a:r>
          </a:p>
        </p:txBody>
      </p:sp>
      <p:sp>
        <p:nvSpPr>
          <p:cNvPr id="13" name="Rectangle 12"/>
          <p:cNvSpPr/>
          <p:nvPr/>
        </p:nvSpPr>
        <p:spPr>
          <a:xfrm>
            <a:off x="7475538" y="2373313"/>
            <a:ext cx="357187" cy="1571625"/>
          </a:xfrm>
          <a:prstGeom prst="rect">
            <a:avLst/>
          </a:prstGeom>
          <a:solidFill>
            <a:srgbClr val="558ED5">
              <a:alpha val="23922"/>
            </a:srgbClr>
          </a:solidFill>
          <a:ln>
            <a:solidFill>
              <a:srgbClr val="385D8A">
                <a:alpha val="27059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graphicFrame>
        <p:nvGraphicFramePr>
          <p:cNvPr id="14" name="Espace réservé du contenu 7">
            <a:extLst>
              <a:ext uri="{FF2B5EF4-FFF2-40B4-BE49-F238E27FC236}">
                <a16:creationId xmlns:a16="http://schemas.microsoft.com/office/drawing/2014/main" id="{E95B5598-B311-48CD-B9C7-E48E6927CDE0}"/>
              </a:ext>
            </a:extLst>
          </p:cNvPr>
          <p:cNvGraphicFramePr>
            <a:graphicFrameLocks/>
          </p:cNvGraphicFramePr>
          <p:nvPr/>
        </p:nvGraphicFramePr>
        <p:xfrm>
          <a:off x="2214546" y="285728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7101666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 animBg="1"/>
      <p:bldP spid="12" grpId="0"/>
      <p:bldP spid="13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5" name="Rectangle 81"/>
          <p:cNvSpPr>
            <a:spLocks noChangeArrowheads="1"/>
          </p:cNvSpPr>
          <p:nvPr/>
        </p:nvSpPr>
        <p:spPr bwMode="auto">
          <a:xfrm>
            <a:off x="3857625" y="6519863"/>
            <a:ext cx="5286375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6" tIns="45711" rIns="91426" bIns="45711">
            <a:spAutoFit/>
          </a:bodyPr>
          <a:lstStyle/>
          <a:p>
            <a:r>
              <a:rPr lang="fr-FR" sz="1600"/>
              <a:t>Hodgkin et Keynes (J. Physiol. London, 1955, 128, 28-6)</a:t>
            </a:r>
            <a:endParaRPr lang="fr-FR" sz="1600">
              <a:solidFill>
                <a:srgbClr val="FFFF00"/>
              </a:solidFill>
            </a:endParaRPr>
          </a:p>
        </p:txBody>
      </p:sp>
      <p:pic>
        <p:nvPicPr>
          <p:cNvPr id="21508" name="Picture 6" descr="pompe_fluxNa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71625" y="1587500"/>
            <a:ext cx="6332538" cy="441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Rectangle 8"/>
          <p:cNvSpPr/>
          <p:nvPr/>
        </p:nvSpPr>
        <p:spPr>
          <a:xfrm>
            <a:off x="1589088" y="2619375"/>
            <a:ext cx="357187" cy="1571625"/>
          </a:xfrm>
          <a:prstGeom prst="rect">
            <a:avLst/>
          </a:prstGeom>
          <a:solidFill>
            <a:srgbClr val="558ED5">
              <a:alpha val="23922"/>
            </a:srgbClr>
          </a:solidFill>
          <a:ln>
            <a:solidFill>
              <a:srgbClr val="385D8A">
                <a:alpha val="27059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0" name="ZoneTexte 9"/>
          <p:cNvSpPr txBox="1">
            <a:spLocks noChangeArrowheads="1"/>
          </p:cNvSpPr>
          <p:nvPr/>
        </p:nvSpPr>
        <p:spPr bwMode="auto">
          <a:xfrm>
            <a:off x="142875" y="1071563"/>
            <a:ext cx="885825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3200" b="1" dirty="0">
                <a:solidFill>
                  <a:schemeClr val="bg1">
                    <a:lumMod val="75000"/>
                    <a:lumOff val="25000"/>
                  </a:schemeClr>
                </a:solidFill>
              </a:rPr>
              <a:t>Pourquoi la radioactivité décroît?</a:t>
            </a:r>
          </a:p>
        </p:txBody>
      </p:sp>
      <p:sp>
        <p:nvSpPr>
          <p:cNvPr id="11" name="Rectangle 10"/>
          <p:cNvSpPr/>
          <p:nvPr/>
        </p:nvSpPr>
        <p:spPr>
          <a:xfrm>
            <a:off x="4117975" y="5691188"/>
            <a:ext cx="1071563" cy="309562"/>
          </a:xfrm>
          <a:prstGeom prst="rect">
            <a:avLst/>
          </a:prstGeom>
          <a:solidFill>
            <a:srgbClr val="FF0000">
              <a:alpha val="25882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3" name="Rectangle 12"/>
          <p:cNvSpPr/>
          <p:nvPr/>
        </p:nvSpPr>
        <p:spPr>
          <a:xfrm>
            <a:off x="7475538" y="2373313"/>
            <a:ext cx="357187" cy="1571625"/>
          </a:xfrm>
          <a:prstGeom prst="rect">
            <a:avLst/>
          </a:prstGeom>
          <a:solidFill>
            <a:srgbClr val="558ED5">
              <a:alpha val="23922"/>
            </a:srgbClr>
          </a:solidFill>
          <a:ln>
            <a:solidFill>
              <a:srgbClr val="385D8A">
                <a:alpha val="27059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pic>
        <p:nvPicPr>
          <p:cNvPr id="15" name="Image 14">
            <a:extLst>
              <a:ext uri="{FF2B5EF4-FFF2-40B4-BE49-F238E27FC236}">
                <a16:creationId xmlns:a16="http://schemas.microsoft.com/office/drawing/2014/main" id="{68DE8ECF-1C3C-4230-9FF4-22347C986CD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96" y="9817"/>
            <a:ext cx="1276584" cy="952529"/>
          </a:xfrm>
          <a:prstGeom prst="rect">
            <a:avLst/>
          </a:prstGeom>
        </p:spPr>
      </p:pic>
      <p:sp>
        <p:nvSpPr>
          <p:cNvPr id="16" name="ZoneTexte 15">
            <a:extLst>
              <a:ext uri="{FF2B5EF4-FFF2-40B4-BE49-F238E27FC236}">
                <a16:creationId xmlns:a16="http://schemas.microsoft.com/office/drawing/2014/main" id="{E823AB8A-9B36-47CC-AC0E-402B46F0983C}"/>
              </a:ext>
            </a:extLst>
          </p:cNvPr>
          <p:cNvSpPr txBox="1"/>
          <p:nvPr/>
        </p:nvSpPr>
        <p:spPr>
          <a:xfrm>
            <a:off x="17748" y="-24482"/>
            <a:ext cx="9108504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r"/>
            <a:r>
              <a:rPr lang="fr-FR" sz="3200" dirty="0">
                <a:solidFill>
                  <a:schemeClr val="bg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QUIZZ 7 – REPONSE COURTE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90F45A97-D731-8A97-94C3-1FA6837FB0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72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352125670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e 123"/>
          <p:cNvGrpSpPr>
            <a:grpSpLocks/>
          </p:cNvGrpSpPr>
          <p:nvPr/>
        </p:nvGrpSpPr>
        <p:grpSpPr bwMode="auto">
          <a:xfrm>
            <a:off x="4644008" y="1412776"/>
            <a:ext cx="4422775" cy="3001962"/>
            <a:chOff x="2078051" y="2524125"/>
            <a:chExt cx="4422775" cy="3001963"/>
          </a:xfrm>
        </p:grpSpPr>
        <p:sp>
          <p:nvSpPr>
            <p:cNvPr id="37961" name="Line 84"/>
            <p:cNvSpPr>
              <a:spLocks noChangeAspect="1" noChangeShapeType="1"/>
            </p:cNvSpPr>
            <p:nvPr/>
          </p:nvSpPr>
          <p:spPr bwMode="auto">
            <a:xfrm>
              <a:off x="2078051" y="2524125"/>
              <a:ext cx="0" cy="300196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37962" name="Line 85"/>
            <p:cNvSpPr>
              <a:spLocks noChangeAspect="1" noChangeShapeType="1"/>
            </p:cNvSpPr>
            <p:nvPr/>
          </p:nvSpPr>
          <p:spPr bwMode="auto">
            <a:xfrm>
              <a:off x="2078051" y="5526088"/>
              <a:ext cx="4422775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37963" name="Line 86"/>
            <p:cNvSpPr>
              <a:spLocks noChangeAspect="1" noChangeShapeType="1"/>
            </p:cNvSpPr>
            <p:nvPr/>
          </p:nvSpPr>
          <p:spPr bwMode="auto">
            <a:xfrm>
              <a:off x="6500826" y="2524125"/>
              <a:ext cx="0" cy="300196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175" name="Rectangle 174"/>
            <p:cNvSpPr/>
            <p:nvPr/>
          </p:nvSpPr>
          <p:spPr bwMode="auto">
            <a:xfrm>
              <a:off x="2105039" y="3357562"/>
              <a:ext cx="4367212" cy="2143126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anchorCtr="1"/>
            <a:lstStyle/>
            <a:p>
              <a:pPr algn="ctr">
                <a:defRPr/>
              </a:pPr>
              <a:endParaRPr lang="fr-FR" dirty="0" err="1"/>
            </a:p>
          </p:txBody>
        </p:sp>
      </p:grp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217466" y="4913214"/>
            <a:ext cx="8926534" cy="22467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fr-FR" sz="28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La quantité de radioactivité dans l’axone est faible (traceur)</a:t>
            </a:r>
          </a:p>
          <a:p>
            <a:r>
              <a:rPr lang="fr-FR" sz="28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Elle diminue au fur et  mesure de l’expérience car le Na</a:t>
            </a:r>
            <a:r>
              <a:rPr lang="fr-FR" sz="2800" baseline="300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+</a:t>
            </a:r>
            <a:r>
              <a:rPr lang="fr-FR" sz="28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 sort de la cellule</a:t>
            </a:r>
          </a:p>
          <a:p>
            <a:endParaRPr lang="fr-FR" sz="2800" dirty="0">
              <a:solidFill>
                <a:schemeClr val="bg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7" name="Soleil 26"/>
          <p:cNvSpPr/>
          <p:nvPr/>
        </p:nvSpPr>
        <p:spPr>
          <a:xfrm>
            <a:off x="8079358" y="2627213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28" name="Soleil 27"/>
          <p:cNvSpPr/>
          <p:nvPr/>
        </p:nvSpPr>
        <p:spPr>
          <a:xfrm>
            <a:off x="7650733" y="2484338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29" name="Soleil 28"/>
          <p:cNvSpPr/>
          <p:nvPr/>
        </p:nvSpPr>
        <p:spPr>
          <a:xfrm>
            <a:off x="6436296" y="2841526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30" name="Soleil 29"/>
          <p:cNvSpPr/>
          <p:nvPr/>
        </p:nvSpPr>
        <p:spPr>
          <a:xfrm>
            <a:off x="6007671" y="2770088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31" name="Soleil 30"/>
          <p:cNvSpPr/>
          <p:nvPr/>
        </p:nvSpPr>
        <p:spPr>
          <a:xfrm>
            <a:off x="8365108" y="3913088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32" name="Soleil 31"/>
          <p:cNvSpPr/>
          <p:nvPr/>
        </p:nvSpPr>
        <p:spPr>
          <a:xfrm>
            <a:off x="7936483" y="3841651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33" name="Soleil 32"/>
          <p:cNvSpPr/>
          <p:nvPr/>
        </p:nvSpPr>
        <p:spPr>
          <a:xfrm>
            <a:off x="7177658" y="2698651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34" name="Soleil 33"/>
          <p:cNvSpPr/>
          <p:nvPr/>
        </p:nvSpPr>
        <p:spPr>
          <a:xfrm>
            <a:off x="6749033" y="2627213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35" name="Soleil 34"/>
          <p:cNvSpPr/>
          <p:nvPr/>
        </p:nvSpPr>
        <p:spPr>
          <a:xfrm>
            <a:off x="5436171" y="2484338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36" name="Soleil 35"/>
          <p:cNvSpPr/>
          <p:nvPr/>
        </p:nvSpPr>
        <p:spPr>
          <a:xfrm>
            <a:off x="5007546" y="2412901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37" name="Soleil 36"/>
          <p:cNvSpPr/>
          <p:nvPr/>
        </p:nvSpPr>
        <p:spPr>
          <a:xfrm>
            <a:off x="5721921" y="4055963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38" name="Soleil 37"/>
          <p:cNvSpPr/>
          <p:nvPr/>
        </p:nvSpPr>
        <p:spPr>
          <a:xfrm>
            <a:off x="5293296" y="3984526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39" name="Soleil 38"/>
          <p:cNvSpPr/>
          <p:nvPr/>
        </p:nvSpPr>
        <p:spPr>
          <a:xfrm>
            <a:off x="8865171" y="2627213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40" name="Soleil 39"/>
          <p:cNvSpPr/>
          <p:nvPr/>
        </p:nvSpPr>
        <p:spPr>
          <a:xfrm>
            <a:off x="8436546" y="2555776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41" name="Soleil 40"/>
          <p:cNvSpPr/>
          <p:nvPr/>
        </p:nvSpPr>
        <p:spPr>
          <a:xfrm>
            <a:off x="5221858" y="2912963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42" name="Soleil 41"/>
          <p:cNvSpPr/>
          <p:nvPr/>
        </p:nvSpPr>
        <p:spPr>
          <a:xfrm>
            <a:off x="4793233" y="2841526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43" name="Soleil 42"/>
          <p:cNvSpPr/>
          <p:nvPr/>
        </p:nvSpPr>
        <p:spPr>
          <a:xfrm>
            <a:off x="7284021" y="2412901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44" name="Soleil 43"/>
          <p:cNvSpPr/>
          <p:nvPr/>
        </p:nvSpPr>
        <p:spPr>
          <a:xfrm>
            <a:off x="6855396" y="2341463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46" name="Soleil 45"/>
          <p:cNvSpPr/>
          <p:nvPr/>
        </p:nvSpPr>
        <p:spPr>
          <a:xfrm>
            <a:off x="7722171" y="4127401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47" name="Soleil 46"/>
          <p:cNvSpPr/>
          <p:nvPr/>
        </p:nvSpPr>
        <p:spPr>
          <a:xfrm>
            <a:off x="7293546" y="4055963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48" name="Soleil 47"/>
          <p:cNvSpPr/>
          <p:nvPr/>
        </p:nvSpPr>
        <p:spPr>
          <a:xfrm>
            <a:off x="6641083" y="3770213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49" name="Soleil 48"/>
          <p:cNvSpPr/>
          <p:nvPr/>
        </p:nvSpPr>
        <p:spPr>
          <a:xfrm>
            <a:off x="6318821" y="3913088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0" name="Soleil 49"/>
          <p:cNvSpPr/>
          <p:nvPr/>
        </p:nvSpPr>
        <p:spPr>
          <a:xfrm>
            <a:off x="8865171" y="3127276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1" name="Soleil 50"/>
          <p:cNvSpPr/>
          <p:nvPr/>
        </p:nvSpPr>
        <p:spPr>
          <a:xfrm>
            <a:off x="8293671" y="2912963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2" name="Soleil 51"/>
          <p:cNvSpPr/>
          <p:nvPr/>
        </p:nvSpPr>
        <p:spPr>
          <a:xfrm>
            <a:off x="6364858" y="2484338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3" name="Soleil 52"/>
          <p:cNvSpPr/>
          <p:nvPr/>
        </p:nvSpPr>
        <p:spPr>
          <a:xfrm>
            <a:off x="5936233" y="2412901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4" name="Soleil 53"/>
          <p:cNvSpPr/>
          <p:nvPr/>
        </p:nvSpPr>
        <p:spPr>
          <a:xfrm>
            <a:off x="5364733" y="3698776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5" name="Soleil 54"/>
          <p:cNvSpPr/>
          <p:nvPr/>
        </p:nvSpPr>
        <p:spPr>
          <a:xfrm>
            <a:off x="4936108" y="3627338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6" name="Soleil 55"/>
          <p:cNvSpPr/>
          <p:nvPr/>
        </p:nvSpPr>
        <p:spPr>
          <a:xfrm>
            <a:off x="8793733" y="3698776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7" name="Soleil 56"/>
          <p:cNvSpPr/>
          <p:nvPr/>
        </p:nvSpPr>
        <p:spPr>
          <a:xfrm>
            <a:off x="8365108" y="3627338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8" name="Soleil 57"/>
          <p:cNvSpPr/>
          <p:nvPr/>
        </p:nvSpPr>
        <p:spPr>
          <a:xfrm>
            <a:off x="7579296" y="3698776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9" name="Soleil 58"/>
          <p:cNvSpPr/>
          <p:nvPr/>
        </p:nvSpPr>
        <p:spPr>
          <a:xfrm>
            <a:off x="7150671" y="3627338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0" name="Soleil 59"/>
          <p:cNvSpPr/>
          <p:nvPr/>
        </p:nvSpPr>
        <p:spPr>
          <a:xfrm>
            <a:off x="6641083" y="4198838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1" name="Soleil 60"/>
          <p:cNvSpPr/>
          <p:nvPr/>
        </p:nvSpPr>
        <p:spPr>
          <a:xfrm>
            <a:off x="6212458" y="4127401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2" name="Soleil 61"/>
          <p:cNvSpPr/>
          <p:nvPr/>
        </p:nvSpPr>
        <p:spPr>
          <a:xfrm>
            <a:off x="5793358" y="3698776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3" name="Soleil 62"/>
          <p:cNvSpPr/>
          <p:nvPr/>
        </p:nvSpPr>
        <p:spPr>
          <a:xfrm>
            <a:off x="7579296" y="2841526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4" name="Soleil 63"/>
          <p:cNvSpPr/>
          <p:nvPr/>
        </p:nvSpPr>
        <p:spPr>
          <a:xfrm>
            <a:off x="8722296" y="4198838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5" name="Soleil 64"/>
          <p:cNvSpPr/>
          <p:nvPr/>
        </p:nvSpPr>
        <p:spPr>
          <a:xfrm>
            <a:off x="7936483" y="2412901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1" name="Soleil 70"/>
          <p:cNvSpPr/>
          <p:nvPr/>
        </p:nvSpPr>
        <p:spPr>
          <a:xfrm>
            <a:off x="5579046" y="3127276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2" name="Soleil 71"/>
          <p:cNvSpPr/>
          <p:nvPr/>
        </p:nvSpPr>
        <p:spPr>
          <a:xfrm>
            <a:off x="6150546" y="3341588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3" name="Soleil 72"/>
          <p:cNvSpPr/>
          <p:nvPr/>
        </p:nvSpPr>
        <p:spPr>
          <a:xfrm>
            <a:off x="6855396" y="2984401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4" name="Soleil 73"/>
          <p:cNvSpPr/>
          <p:nvPr/>
        </p:nvSpPr>
        <p:spPr>
          <a:xfrm>
            <a:off x="6641083" y="3341588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5" name="Soleil 74"/>
          <p:cNvSpPr/>
          <p:nvPr/>
        </p:nvSpPr>
        <p:spPr>
          <a:xfrm>
            <a:off x="7364983" y="3198713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6" name="Soleil 75"/>
          <p:cNvSpPr/>
          <p:nvPr/>
        </p:nvSpPr>
        <p:spPr>
          <a:xfrm>
            <a:off x="7936483" y="3270151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7" name="Soleil 76"/>
          <p:cNvSpPr/>
          <p:nvPr/>
        </p:nvSpPr>
        <p:spPr>
          <a:xfrm>
            <a:off x="8436546" y="3270151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83" name="Soleil 82"/>
          <p:cNvSpPr/>
          <p:nvPr/>
        </p:nvSpPr>
        <p:spPr>
          <a:xfrm>
            <a:off x="5650483" y="2770088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84" name="Soleil 83"/>
          <p:cNvSpPr/>
          <p:nvPr/>
        </p:nvSpPr>
        <p:spPr>
          <a:xfrm>
            <a:off x="5078983" y="3270151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85" name="Soleil 84"/>
          <p:cNvSpPr/>
          <p:nvPr/>
        </p:nvSpPr>
        <p:spPr>
          <a:xfrm>
            <a:off x="4793233" y="4055963"/>
            <a:ext cx="214313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25" name="Cylindre 124"/>
          <p:cNvSpPr/>
          <p:nvPr/>
        </p:nvSpPr>
        <p:spPr>
          <a:xfrm rot="16200000">
            <a:off x="6799039" y="1662807"/>
            <a:ext cx="357188" cy="3524250"/>
          </a:xfrm>
          <a:prstGeom prst="can">
            <a:avLst/>
          </a:prstGeom>
          <a:solidFill>
            <a:schemeClr val="accent1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32" name="Soleil 131"/>
          <p:cNvSpPr/>
          <p:nvPr/>
        </p:nvSpPr>
        <p:spPr>
          <a:xfrm>
            <a:off x="6864921" y="3317776"/>
            <a:ext cx="214312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41" name="Soleil 140"/>
          <p:cNvSpPr/>
          <p:nvPr/>
        </p:nvSpPr>
        <p:spPr>
          <a:xfrm>
            <a:off x="5436171" y="3317776"/>
            <a:ext cx="214312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43" name="Soleil 142"/>
          <p:cNvSpPr/>
          <p:nvPr/>
        </p:nvSpPr>
        <p:spPr>
          <a:xfrm>
            <a:off x="7865046" y="3389213"/>
            <a:ext cx="214312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58" name="Soleil 157"/>
          <p:cNvSpPr/>
          <p:nvPr/>
        </p:nvSpPr>
        <p:spPr>
          <a:xfrm>
            <a:off x="8436546" y="3389213"/>
            <a:ext cx="214312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9" name="Soleil 18"/>
          <p:cNvSpPr/>
          <p:nvPr/>
        </p:nvSpPr>
        <p:spPr>
          <a:xfrm>
            <a:off x="7217346" y="3341588"/>
            <a:ext cx="214312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20" name="Soleil 19"/>
          <p:cNvSpPr/>
          <p:nvPr/>
        </p:nvSpPr>
        <p:spPr>
          <a:xfrm>
            <a:off x="6079108" y="3341588"/>
            <a:ext cx="214313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21" name="Soleil 20"/>
          <p:cNvSpPr/>
          <p:nvPr/>
        </p:nvSpPr>
        <p:spPr>
          <a:xfrm>
            <a:off x="8007921" y="3341588"/>
            <a:ext cx="214312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22" name="Soleil 21"/>
          <p:cNvSpPr/>
          <p:nvPr/>
        </p:nvSpPr>
        <p:spPr>
          <a:xfrm>
            <a:off x="5579046" y="3341588"/>
            <a:ext cx="214312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24" name="Soleil 23"/>
          <p:cNvSpPr/>
          <p:nvPr/>
        </p:nvSpPr>
        <p:spPr>
          <a:xfrm>
            <a:off x="6293421" y="3270151"/>
            <a:ext cx="214312" cy="214312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25" name="Soleil 24"/>
          <p:cNvSpPr/>
          <p:nvPr/>
        </p:nvSpPr>
        <p:spPr>
          <a:xfrm>
            <a:off x="6579171" y="3341588"/>
            <a:ext cx="214312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6" name="Soleil 65"/>
          <p:cNvSpPr/>
          <p:nvPr/>
        </p:nvSpPr>
        <p:spPr>
          <a:xfrm>
            <a:off x="5864796" y="3270151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7" name="Soleil 66"/>
          <p:cNvSpPr/>
          <p:nvPr/>
        </p:nvSpPr>
        <p:spPr>
          <a:xfrm>
            <a:off x="8222233" y="3270151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8" name="Soleil 67"/>
          <p:cNvSpPr/>
          <p:nvPr/>
        </p:nvSpPr>
        <p:spPr>
          <a:xfrm>
            <a:off x="7079233" y="3270151"/>
            <a:ext cx="214313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69" name="Soleil 68"/>
          <p:cNvSpPr/>
          <p:nvPr/>
        </p:nvSpPr>
        <p:spPr>
          <a:xfrm>
            <a:off x="7579296" y="3270151"/>
            <a:ext cx="214312" cy="214312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70" name="Soleil 69"/>
          <p:cNvSpPr/>
          <p:nvPr/>
        </p:nvSpPr>
        <p:spPr>
          <a:xfrm>
            <a:off x="6436296" y="3341588"/>
            <a:ext cx="214312" cy="214313"/>
          </a:xfrm>
          <a:prstGeom prst="sun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pic>
        <p:nvPicPr>
          <p:cNvPr id="79" name="Image 78">
            <a:extLst>
              <a:ext uri="{FF2B5EF4-FFF2-40B4-BE49-F238E27FC236}">
                <a16:creationId xmlns:a16="http://schemas.microsoft.com/office/drawing/2014/main" id="{94B4E7E0-6F9D-432D-B5CE-BB19ECF7E5C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96" y="9817"/>
            <a:ext cx="1276584" cy="952529"/>
          </a:xfrm>
          <a:prstGeom prst="rect">
            <a:avLst/>
          </a:prstGeom>
        </p:spPr>
      </p:pic>
      <p:sp>
        <p:nvSpPr>
          <p:cNvPr id="80" name="ZoneTexte 79">
            <a:extLst>
              <a:ext uri="{FF2B5EF4-FFF2-40B4-BE49-F238E27FC236}">
                <a16:creationId xmlns:a16="http://schemas.microsoft.com/office/drawing/2014/main" id="{2B3252C2-C24D-4CB9-B1EF-477545EA7E76}"/>
              </a:ext>
            </a:extLst>
          </p:cNvPr>
          <p:cNvSpPr txBox="1"/>
          <p:nvPr/>
        </p:nvSpPr>
        <p:spPr>
          <a:xfrm>
            <a:off x="17748" y="-24482"/>
            <a:ext cx="9108504" cy="1077218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r"/>
            <a:r>
              <a:rPr lang="fr-FR" sz="3200" dirty="0">
                <a:solidFill>
                  <a:schemeClr val="bg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QUIZZ 7 – REPONSE COURTE</a:t>
            </a:r>
          </a:p>
          <a:p>
            <a:pPr algn="r"/>
            <a:r>
              <a:rPr lang="fr-FR" sz="3200" b="1" dirty="0">
                <a:solidFill>
                  <a:schemeClr val="bg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REPONSE</a:t>
            </a:r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66BF4298-ABFE-45B7-8FF2-49403071B28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7465" y="1311424"/>
            <a:ext cx="4270771" cy="3203078"/>
          </a:xfrm>
          <a:prstGeom prst="rect">
            <a:avLst/>
          </a:prstGeom>
          <a:ln>
            <a:solidFill>
              <a:schemeClr val="bg1">
                <a:lumMod val="75000"/>
                <a:lumOff val="25000"/>
              </a:schemeClr>
            </a:solidFill>
          </a:ln>
        </p:spPr>
      </p:pic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A359B3CD-FED0-2D8A-2E31-95A330F1FB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73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167899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1.38889E-6 -1.11111E-6 C 0.00313 0.01412 0.00625 0.02847 0.00886 0.04306 C 0.01146 0.05764 0.01372 0.07292 0.01615 0.0882 " pathEditMode="relative" rAng="0" ptsTypes="AAA">
                                      <p:cBhvr>
                                        <p:cTn id="6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9" y="4398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1.38889E-6 2.22222E-6 C -1.38889E-6 0.00023 -0.00885 -0.02547 -0.01753 -0.05093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85" y="-25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 animBg="1"/>
      <p:bldP spid="70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279676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2F95EE87-CD93-C113-67F2-DCA81571B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74</a:t>
            </a:fld>
            <a:endParaRPr lang="fr-FR"/>
          </a:p>
        </p:txBody>
      </p:sp>
      <p:sp>
        <p:nvSpPr>
          <p:cNvPr id="9" name="Text Box 8"/>
          <p:cNvSpPr txBox="1">
            <a:spLocks noChangeArrowheads="1"/>
          </p:cNvSpPr>
          <p:nvPr/>
        </p:nvSpPr>
        <p:spPr bwMode="auto">
          <a:xfrm>
            <a:off x="-142875" y="1071563"/>
            <a:ext cx="9144000" cy="150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981075" indent="-442913">
              <a:buFontTx/>
              <a:buBlip>
                <a:blip r:embed="rId2"/>
              </a:buBlip>
              <a:tabLst>
                <a:tab pos="981075" algn="l"/>
              </a:tabLst>
              <a:defRPr/>
            </a:pPr>
            <a:endParaRPr lang="fr-FR" sz="1400" dirty="0"/>
          </a:p>
          <a:p>
            <a:pPr marL="538163" algn="ctr">
              <a:defRPr/>
            </a:pPr>
            <a:r>
              <a:rPr lang="fr-FR" sz="3200" dirty="0"/>
              <a:t>D’où provient l’énergie nécessaire à ce </a:t>
            </a:r>
            <a:r>
              <a:rPr lang="fr-FR" sz="3200" dirty="0">
                <a:solidFill>
                  <a:srgbClr val="C00000"/>
                </a:solidFill>
              </a:rPr>
              <a:t>transfert actif </a:t>
            </a:r>
            <a:r>
              <a:rPr lang="fr-FR" sz="3200" dirty="0"/>
              <a:t>???</a:t>
            </a:r>
            <a:endParaRPr lang="fr-FR" sz="3200" baseline="30000" dirty="0"/>
          </a:p>
          <a:p>
            <a:pPr marL="981075" indent="-442913">
              <a:tabLst>
                <a:tab pos="981075" algn="l"/>
              </a:tabLst>
              <a:defRPr/>
            </a:pPr>
            <a:endParaRPr lang="fr-FR" sz="1400" dirty="0"/>
          </a:p>
        </p:txBody>
      </p: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0" y="2571730"/>
            <a:ext cx="9144000" cy="646313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</p:spPr>
        <p:txBody>
          <a:bodyPr lIns="91426" tIns="45711" rIns="91426" bIns="45711">
            <a:spAutoFit/>
          </a:bodyPr>
          <a:lstStyle/>
          <a:p>
            <a:pPr algn="ctr">
              <a:defRPr/>
            </a:pPr>
            <a:r>
              <a:rPr lang="fr-FR" sz="3600" dirty="0">
                <a:ln w="3175" cmpd="sng">
                  <a:solidFill>
                    <a:schemeClr val="bg2">
                      <a:lumMod val="75000"/>
                    </a:schemeClr>
                  </a:solidFill>
                  <a:prstDash val="solid"/>
                </a:ln>
                <a:solidFill>
                  <a:schemeClr val="bg1">
                    <a:lumMod val="75000"/>
                    <a:lumOff val="25000"/>
                  </a:schemeClr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Hypothèse de travail de Hodgkin et Keynes</a:t>
            </a:r>
            <a:endParaRPr lang="fr-FR" sz="3600" baseline="30000" dirty="0">
              <a:ln w="3175" cmpd="sng">
                <a:solidFill>
                  <a:schemeClr val="bg2">
                    <a:lumMod val="75000"/>
                  </a:schemeClr>
                </a:solidFill>
                <a:prstDash val="solid"/>
              </a:ln>
              <a:solidFill>
                <a:schemeClr val="bg1">
                  <a:lumMod val="75000"/>
                  <a:lumOff val="25000"/>
                </a:schemeClr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13" name="Text Box 8"/>
          <p:cNvSpPr txBox="1">
            <a:spLocks noChangeArrowheads="1"/>
          </p:cNvSpPr>
          <p:nvPr/>
        </p:nvSpPr>
        <p:spPr bwMode="auto">
          <a:xfrm>
            <a:off x="-285750" y="3516313"/>
            <a:ext cx="9286875" cy="3262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981075" indent="-442913">
              <a:buFontTx/>
              <a:buBlip>
                <a:blip r:embed="rId2"/>
              </a:buBlip>
              <a:tabLst>
                <a:tab pos="981075" algn="l"/>
              </a:tabLst>
              <a:defRPr/>
            </a:pPr>
            <a:r>
              <a:rPr lang="fr-FR" sz="3200" dirty="0"/>
              <a:t>Cette énergie pourrait provenir de </a:t>
            </a:r>
            <a:r>
              <a:rPr lang="fr-FR" sz="3200" dirty="0">
                <a:solidFill>
                  <a:srgbClr val="C00000"/>
                </a:solidFill>
              </a:rPr>
              <a:t>l’hydrolyse de l’ATP</a:t>
            </a:r>
            <a:r>
              <a:rPr lang="fr-FR" sz="3200" dirty="0"/>
              <a:t>= Adénosine triphosphate</a:t>
            </a:r>
          </a:p>
          <a:p>
            <a:pPr>
              <a:tabLst>
                <a:tab pos="2689225" algn="l"/>
                <a:tab pos="5110163" algn="l"/>
              </a:tabLst>
              <a:defRPr/>
            </a:pPr>
            <a:r>
              <a:rPr lang="fr-FR" sz="3200" dirty="0"/>
              <a:t>	ATP 	ADP + Pi (60KJ/mole)</a:t>
            </a:r>
          </a:p>
          <a:p>
            <a:pPr marL="981075" indent="-442913">
              <a:buFontTx/>
              <a:buBlip>
                <a:blip r:embed="rId2"/>
              </a:buBlip>
              <a:tabLst>
                <a:tab pos="981075" algn="l"/>
              </a:tabLst>
              <a:defRPr/>
            </a:pPr>
            <a:endParaRPr lang="fr-FR" sz="1400" dirty="0"/>
          </a:p>
          <a:p>
            <a:pPr marL="981075" indent="-442913">
              <a:buFontTx/>
              <a:buBlip>
                <a:blip r:embed="rId2"/>
              </a:buBlip>
              <a:tabLst>
                <a:tab pos="981075" algn="l"/>
              </a:tabLst>
              <a:defRPr/>
            </a:pPr>
            <a:r>
              <a:rPr lang="fr-FR" sz="3200" dirty="0"/>
              <a:t>Pour tester cela, ils incubent l’axone avec un </a:t>
            </a:r>
            <a:r>
              <a:rPr lang="fr-FR" sz="3200" dirty="0">
                <a:solidFill>
                  <a:srgbClr val="C00000"/>
                </a:solidFill>
              </a:rPr>
              <a:t>inhibiteur du métabolisme (ex. cyanure)</a:t>
            </a:r>
          </a:p>
          <a:p>
            <a:pPr marL="981075" indent="-442913">
              <a:tabLst>
                <a:tab pos="981075" algn="l"/>
              </a:tabLst>
              <a:defRPr/>
            </a:pPr>
            <a:r>
              <a:rPr lang="fr-FR" sz="3200" baseline="30000" dirty="0"/>
              <a:t>	</a:t>
            </a:r>
            <a:endParaRPr lang="fr-FR" sz="3200" dirty="0"/>
          </a:p>
        </p:txBody>
      </p:sp>
      <p:sp>
        <p:nvSpPr>
          <p:cNvPr id="7" name="Flèche vers le bas 6"/>
          <p:cNvSpPr/>
          <p:nvPr/>
        </p:nvSpPr>
        <p:spPr>
          <a:xfrm rot="16200000">
            <a:off x="3857625" y="4429125"/>
            <a:ext cx="428625" cy="714375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graphicFrame>
        <p:nvGraphicFramePr>
          <p:cNvPr id="8" name="Espace réservé du contenu 7">
            <a:extLst>
              <a:ext uri="{FF2B5EF4-FFF2-40B4-BE49-F238E27FC236}">
                <a16:creationId xmlns:a16="http://schemas.microsoft.com/office/drawing/2014/main" id="{204E0695-9F49-4EF7-B662-3554DF65F044}"/>
              </a:ext>
            </a:extLst>
          </p:cNvPr>
          <p:cNvGraphicFramePr>
            <a:graphicFrameLocks/>
          </p:cNvGraphicFramePr>
          <p:nvPr/>
        </p:nvGraphicFramePr>
        <p:xfrm>
          <a:off x="2214546" y="285728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1592134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uild="p"/>
      <p:bldP spid="13" grpId="0" build="p"/>
      <p:bldP spid="7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13" descr="pompe_cyanure"/>
          <p:cNvPicPr>
            <a:picLocks noChangeAspect="1" noChangeArrowheads="1"/>
          </p:cNvPicPr>
          <p:nvPr/>
        </p:nvPicPr>
        <p:blipFill>
          <a:blip r:embed="rId2" cstate="print"/>
          <a:srcRect l="-1366" t="9157"/>
          <a:stretch>
            <a:fillRect/>
          </a:stretch>
        </p:blipFill>
        <p:spPr bwMode="auto">
          <a:xfrm>
            <a:off x="2357438" y="2286000"/>
            <a:ext cx="5665787" cy="3944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-27384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3AF9C290-26D2-F4E7-45A1-AE9E95C2EF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75</a:t>
            </a:fld>
            <a:endParaRPr lang="fr-FR"/>
          </a:p>
        </p:txBody>
      </p:sp>
      <p:sp>
        <p:nvSpPr>
          <p:cNvPr id="41988" name="Text Box 11"/>
          <p:cNvSpPr txBox="1">
            <a:spLocks noChangeArrowheads="1"/>
          </p:cNvSpPr>
          <p:nvPr/>
        </p:nvSpPr>
        <p:spPr bwMode="auto">
          <a:xfrm>
            <a:off x="285750" y="980728"/>
            <a:ext cx="8858250" cy="954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800" dirty="0"/>
              <a:t>Effet du </a:t>
            </a:r>
            <a:r>
              <a:rPr lang="fr-FR" sz="2800" dirty="0">
                <a:solidFill>
                  <a:srgbClr val="C00000"/>
                </a:solidFill>
              </a:rPr>
              <a:t>cyanure </a:t>
            </a:r>
            <a:r>
              <a:rPr lang="fr-FR" sz="2800" dirty="0"/>
              <a:t>(CN) = bloqueur du métabolisme </a:t>
            </a:r>
          </a:p>
          <a:p>
            <a:pPr algn="ctr"/>
            <a:r>
              <a:rPr lang="fr-FR" sz="2800" dirty="0"/>
              <a:t>sur</a:t>
            </a:r>
            <a:r>
              <a:rPr lang="fr-FR" sz="2800" dirty="0">
                <a:solidFill>
                  <a:srgbClr val="FFFF00"/>
                </a:solidFill>
              </a:rPr>
              <a:t> </a:t>
            </a:r>
            <a:r>
              <a:rPr lang="fr-FR" sz="2800" dirty="0">
                <a:solidFill>
                  <a:srgbClr val="C00000"/>
                </a:solidFill>
              </a:rPr>
              <a:t>le flux sortant de Na</a:t>
            </a:r>
            <a:r>
              <a:rPr lang="fr-FR" sz="2800" baseline="30000" dirty="0">
                <a:solidFill>
                  <a:srgbClr val="C00000"/>
                </a:solidFill>
              </a:rPr>
              <a:t>+</a:t>
            </a:r>
          </a:p>
        </p:txBody>
      </p:sp>
      <p:sp>
        <p:nvSpPr>
          <p:cNvPr id="41989" name="Text Box 15"/>
          <p:cNvSpPr txBox="1">
            <a:spLocks noChangeArrowheads="1"/>
          </p:cNvSpPr>
          <p:nvPr/>
        </p:nvSpPr>
        <p:spPr bwMode="auto">
          <a:xfrm>
            <a:off x="1928813" y="6448425"/>
            <a:ext cx="5783262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1600"/>
              <a:t>Caldwell et al.,  J. Physiol. London, 1960,152, 28-60, 561-590</a:t>
            </a:r>
          </a:p>
        </p:txBody>
      </p:sp>
      <p:pic>
        <p:nvPicPr>
          <p:cNvPr id="11" name="Picture 13" descr="pompe_cyanure"/>
          <p:cNvPicPr>
            <a:picLocks noChangeAspect="1" noChangeArrowheads="1"/>
          </p:cNvPicPr>
          <p:nvPr/>
        </p:nvPicPr>
        <p:blipFill>
          <a:blip r:embed="rId2" cstate="print"/>
          <a:srcRect t="9157" r="72716"/>
          <a:stretch>
            <a:fillRect/>
          </a:stretch>
        </p:blipFill>
        <p:spPr bwMode="auto">
          <a:xfrm>
            <a:off x="2428875" y="2286000"/>
            <a:ext cx="1525588" cy="3944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" name="Picture 13" descr="pompe_cyanure"/>
          <p:cNvPicPr>
            <a:picLocks noChangeAspect="1" noChangeArrowheads="1"/>
          </p:cNvPicPr>
          <p:nvPr/>
        </p:nvPicPr>
        <p:blipFill>
          <a:blip r:embed="rId2" cstate="print"/>
          <a:srcRect l="-774" t="9354" r="51581"/>
          <a:stretch>
            <a:fillRect/>
          </a:stretch>
        </p:blipFill>
        <p:spPr bwMode="auto">
          <a:xfrm>
            <a:off x="2428875" y="2286000"/>
            <a:ext cx="2754313" cy="3944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" name="Picture 13" descr="pompe_cyanure"/>
          <p:cNvPicPr>
            <a:picLocks noChangeAspect="1" noChangeArrowheads="1"/>
          </p:cNvPicPr>
          <p:nvPr/>
        </p:nvPicPr>
        <p:blipFill>
          <a:blip r:embed="rId2" cstate="print"/>
          <a:srcRect l="-1199" t="9404" r="33089"/>
          <a:stretch>
            <a:fillRect/>
          </a:stretch>
        </p:blipFill>
        <p:spPr bwMode="auto">
          <a:xfrm>
            <a:off x="2411413" y="2286000"/>
            <a:ext cx="3816350" cy="3944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Rectangle 9"/>
          <p:cNvSpPr/>
          <p:nvPr/>
        </p:nvSpPr>
        <p:spPr>
          <a:xfrm>
            <a:off x="4014788" y="2571750"/>
            <a:ext cx="1150937" cy="3024188"/>
          </a:xfrm>
          <a:prstGeom prst="rect">
            <a:avLst/>
          </a:prstGeom>
          <a:solidFill>
            <a:srgbClr val="4F81BD">
              <a:alpha val="3215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2" name="Rectangle 11"/>
          <p:cNvSpPr/>
          <p:nvPr/>
        </p:nvSpPr>
        <p:spPr>
          <a:xfrm>
            <a:off x="5157788" y="2571750"/>
            <a:ext cx="1042987" cy="3024188"/>
          </a:xfrm>
          <a:prstGeom prst="rect">
            <a:avLst/>
          </a:prstGeom>
          <a:solidFill>
            <a:srgbClr val="FF0000">
              <a:alpha val="3215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7" name="ZoneTexte 16"/>
          <p:cNvSpPr txBox="1">
            <a:spLocks noChangeArrowheads="1"/>
          </p:cNvSpPr>
          <p:nvPr/>
        </p:nvSpPr>
        <p:spPr bwMode="auto">
          <a:xfrm>
            <a:off x="638175" y="2571750"/>
            <a:ext cx="1350963" cy="4619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400"/>
              <a:t>Contrôle</a:t>
            </a:r>
          </a:p>
        </p:txBody>
      </p:sp>
      <p:sp>
        <p:nvSpPr>
          <p:cNvPr id="18" name="ZoneTexte 17"/>
          <p:cNvSpPr txBox="1"/>
          <p:nvPr/>
        </p:nvSpPr>
        <p:spPr>
          <a:xfrm>
            <a:off x="638175" y="3040063"/>
            <a:ext cx="1350963" cy="461962"/>
          </a:xfrm>
          <a:prstGeom prst="rect">
            <a:avLst/>
          </a:prstGeom>
          <a:ln>
            <a:solidFill>
              <a:schemeClr val="bg2">
                <a:lumMod val="75000"/>
              </a:schemeClr>
            </a:solidFill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2400" dirty="0">
                <a:solidFill>
                  <a:schemeClr val="accent1"/>
                </a:solidFill>
              </a:rPr>
              <a:t>Cyanure</a:t>
            </a:r>
          </a:p>
        </p:txBody>
      </p:sp>
      <p:sp useBgFill="1">
        <p:nvSpPr>
          <p:cNvPr id="19" name="ZoneTexte 18"/>
          <p:cNvSpPr txBox="1">
            <a:spLocks noChangeArrowheads="1"/>
          </p:cNvSpPr>
          <p:nvPr/>
        </p:nvSpPr>
        <p:spPr bwMode="auto">
          <a:xfrm>
            <a:off x="638175" y="3505200"/>
            <a:ext cx="1500188" cy="830263"/>
          </a:xfrm>
          <a:prstGeom prst="rect">
            <a:avLst/>
          </a:prstGeom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sz="2400" dirty="0">
                <a:solidFill>
                  <a:srgbClr val="FF0000"/>
                </a:solidFill>
              </a:rPr>
              <a:t>Cyanure + ATP</a:t>
            </a:r>
          </a:p>
        </p:txBody>
      </p:sp>
      <p:sp useBgFill="1">
        <p:nvSpPr>
          <p:cNvPr id="20" name="ZoneTexte 19"/>
          <p:cNvSpPr txBox="1">
            <a:spLocks noChangeArrowheads="1"/>
          </p:cNvSpPr>
          <p:nvPr/>
        </p:nvSpPr>
        <p:spPr bwMode="auto">
          <a:xfrm>
            <a:off x="638175" y="4344988"/>
            <a:ext cx="1317625" cy="460375"/>
          </a:xfrm>
          <a:prstGeom prst="rect">
            <a:avLst/>
          </a:prstGeom>
          <a:ln w="9525">
            <a:solidFill>
              <a:srgbClr val="00B050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400">
                <a:solidFill>
                  <a:srgbClr val="00B050"/>
                </a:solidFill>
              </a:rPr>
              <a:t>Rinçage</a:t>
            </a:r>
          </a:p>
        </p:txBody>
      </p:sp>
      <p:sp>
        <p:nvSpPr>
          <p:cNvPr id="21" name="ZoneTexte 20"/>
          <p:cNvSpPr txBox="1">
            <a:spLocks noChangeArrowheads="1"/>
          </p:cNvSpPr>
          <p:nvPr/>
        </p:nvSpPr>
        <p:spPr bwMode="auto">
          <a:xfrm rot="-5400000">
            <a:off x="922338" y="4073524"/>
            <a:ext cx="3857625" cy="369888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dirty="0">
                <a:solidFill>
                  <a:schemeClr val="bg1"/>
                </a:solidFill>
              </a:rPr>
              <a:t>Flux sortant de Na</a:t>
            </a:r>
            <a:r>
              <a:rPr lang="fr-FR" baseline="30000" dirty="0">
                <a:solidFill>
                  <a:schemeClr val="bg1"/>
                </a:solidFill>
              </a:rPr>
              <a:t>+* </a:t>
            </a:r>
          </a:p>
        </p:txBody>
      </p:sp>
      <p:sp>
        <p:nvSpPr>
          <p:cNvPr id="13" name="Rectangle 12"/>
          <p:cNvSpPr/>
          <p:nvPr/>
        </p:nvSpPr>
        <p:spPr>
          <a:xfrm>
            <a:off x="6200775" y="2557463"/>
            <a:ext cx="863600" cy="3024187"/>
          </a:xfrm>
          <a:prstGeom prst="rect">
            <a:avLst/>
          </a:prstGeom>
          <a:solidFill>
            <a:srgbClr val="00B050">
              <a:alpha val="61961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graphicFrame>
        <p:nvGraphicFramePr>
          <p:cNvPr id="22" name="Espace réservé du contenu 7">
            <a:extLst>
              <a:ext uri="{FF2B5EF4-FFF2-40B4-BE49-F238E27FC236}">
                <a16:creationId xmlns:a16="http://schemas.microsoft.com/office/drawing/2014/main" id="{6727040E-9E7A-4687-8ACF-991787B73E2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6380087"/>
              </p:ext>
            </p:extLst>
          </p:nvPr>
        </p:nvGraphicFramePr>
        <p:xfrm>
          <a:off x="2214546" y="-21332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539845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13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-27384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BDD0BAD2-AA03-2F8B-28BF-BB71B023C31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76</a:t>
            </a:fld>
            <a:endParaRPr lang="fr-FR"/>
          </a:p>
        </p:txBody>
      </p:sp>
      <p:sp>
        <p:nvSpPr>
          <p:cNvPr id="9" name="Text Box 8"/>
          <p:cNvSpPr txBox="1">
            <a:spLocks noChangeArrowheads="1"/>
          </p:cNvSpPr>
          <p:nvPr/>
        </p:nvSpPr>
        <p:spPr bwMode="auto">
          <a:xfrm>
            <a:off x="-142875" y="1214438"/>
            <a:ext cx="9286875" cy="554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981075" indent="-442913">
              <a:buFontTx/>
              <a:buBlip>
                <a:blip r:embed="rId2"/>
              </a:buBlip>
              <a:tabLst>
                <a:tab pos="981075" algn="l"/>
              </a:tabLst>
              <a:defRPr/>
            </a:pPr>
            <a:r>
              <a:rPr lang="fr-FR" sz="3200" dirty="0"/>
              <a:t>Le cyanure bloque le transfert actif de Na</a:t>
            </a:r>
            <a:r>
              <a:rPr lang="fr-FR" sz="3200" baseline="30000" dirty="0"/>
              <a:t>+*</a:t>
            </a:r>
            <a:r>
              <a:rPr lang="fr-FR" sz="3200" dirty="0"/>
              <a:t> </a:t>
            </a:r>
          </a:p>
          <a:p>
            <a:pPr marL="981075" indent="-442913">
              <a:buFontTx/>
              <a:buBlip>
                <a:blip r:embed="rId2"/>
              </a:buBlip>
              <a:tabLst>
                <a:tab pos="981075" algn="l"/>
              </a:tabLst>
              <a:defRPr/>
            </a:pPr>
            <a:endParaRPr lang="fr-FR" sz="1400" dirty="0"/>
          </a:p>
          <a:p>
            <a:pPr marL="981075" indent="-442913">
              <a:buFontTx/>
              <a:buBlip>
                <a:blip r:embed="rId2"/>
              </a:buBlip>
              <a:tabLst>
                <a:tab pos="981075" algn="l"/>
              </a:tabLst>
              <a:defRPr/>
            </a:pPr>
            <a:endParaRPr lang="fr-FR" sz="1400" dirty="0"/>
          </a:p>
          <a:p>
            <a:pPr marL="981075" indent="-442913">
              <a:buFontTx/>
              <a:buBlip>
                <a:blip r:embed="rId2"/>
              </a:buBlip>
              <a:tabLst>
                <a:tab pos="981075" algn="l"/>
              </a:tabLst>
              <a:defRPr/>
            </a:pPr>
            <a:endParaRPr lang="fr-FR" sz="1400" dirty="0"/>
          </a:p>
          <a:p>
            <a:pPr marL="981075" indent="-442913">
              <a:buFontTx/>
              <a:buBlip>
                <a:blip r:embed="rId2"/>
              </a:buBlip>
              <a:tabLst>
                <a:tab pos="981075" algn="l"/>
              </a:tabLst>
              <a:defRPr/>
            </a:pPr>
            <a:endParaRPr lang="fr-FR" sz="1400" dirty="0"/>
          </a:p>
          <a:p>
            <a:pPr marL="981075" indent="-442913" algn="ctr">
              <a:tabLst>
                <a:tab pos="981075" algn="l"/>
              </a:tabLst>
              <a:defRPr/>
            </a:pPr>
            <a:r>
              <a:rPr lang="fr-FR" sz="3200" dirty="0"/>
              <a:t>Ce dernier dépend donc</a:t>
            </a:r>
          </a:p>
          <a:p>
            <a:pPr marL="981075" indent="-442913" algn="ctr">
              <a:tabLst>
                <a:tab pos="981075" algn="l"/>
              </a:tabLst>
              <a:defRPr/>
            </a:pPr>
            <a:r>
              <a:rPr lang="fr-FR" sz="3200" dirty="0"/>
              <a:t>du métabolisme cellulaire</a:t>
            </a:r>
            <a:endParaRPr lang="fr-FR" sz="3200" baseline="30000" dirty="0">
              <a:solidFill>
                <a:srgbClr val="FFFF00"/>
              </a:solidFill>
            </a:endParaRPr>
          </a:p>
          <a:p>
            <a:pPr marL="981075" indent="-442913" algn="ctr">
              <a:tabLst>
                <a:tab pos="981075" algn="l"/>
              </a:tabLst>
              <a:defRPr/>
            </a:pPr>
            <a:endParaRPr lang="fr-FR" sz="1400" dirty="0"/>
          </a:p>
          <a:p>
            <a:pPr marL="981075" indent="-442913">
              <a:buFontTx/>
              <a:buBlip>
                <a:blip r:embed="rId2"/>
              </a:buBlip>
              <a:tabLst>
                <a:tab pos="981075" algn="l"/>
              </a:tabLst>
              <a:defRPr/>
            </a:pPr>
            <a:endParaRPr lang="fr-FR" sz="1400" dirty="0"/>
          </a:p>
          <a:p>
            <a:pPr marL="981075" indent="-442913">
              <a:buFontTx/>
              <a:buBlip>
                <a:blip r:embed="rId2"/>
              </a:buBlip>
              <a:tabLst>
                <a:tab pos="981075" algn="l"/>
              </a:tabLst>
              <a:defRPr/>
            </a:pPr>
            <a:endParaRPr lang="fr-FR" sz="1400" dirty="0"/>
          </a:p>
          <a:p>
            <a:pPr marL="981075" indent="-442913">
              <a:buFontTx/>
              <a:buBlip>
                <a:blip r:embed="rId2"/>
              </a:buBlip>
              <a:tabLst>
                <a:tab pos="981075" algn="l"/>
              </a:tabLst>
              <a:defRPr/>
            </a:pPr>
            <a:r>
              <a:rPr lang="fr-FR" sz="3200" dirty="0"/>
              <a:t>L’ATP restaure momentanément ce flux</a:t>
            </a:r>
          </a:p>
          <a:p>
            <a:pPr marL="981075" indent="-442913">
              <a:buFontTx/>
              <a:buBlip>
                <a:blip r:embed="rId2"/>
              </a:buBlip>
              <a:tabLst>
                <a:tab pos="981075" algn="l"/>
              </a:tabLst>
              <a:defRPr/>
            </a:pPr>
            <a:endParaRPr lang="fr-FR" sz="3200" dirty="0">
              <a:solidFill>
                <a:srgbClr val="FFFF00"/>
              </a:solidFill>
            </a:endParaRPr>
          </a:p>
          <a:p>
            <a:pPr marL="981075" indent="-442913">
              <a:buFontTx/>
              <a:buBlip>
                <a:blip r:embed="rId2"/>
              </a:buBlip>
              <a:tabLst>
                <a:tab pos="981075" algn="l"/>
              </a:tabLst>
              <a:defRPr/>
            </a:pPr>
            <a:endParaRPr lang="fr-FR" sz="3200" dirty="0">
              <a:solidFill>
                <a:srgbClr val="FFFF00"/>
              </a:solidFill>
            </a:endParaRPr>
          </a:p>
          <a:p>
            <a:pPr marL="538163">
              <a:defRPr/>
            </a:pPr>
            <a:r>
              <a:rPr lang="fr-FR" sz="3200" dirty="0"/>
              <a:t>Il s’agit donc d’un </a:t>
            </a:r>
            <a:r>
              <a:rPr lang="fr-FR" sz="3200" dirty="0">
                <a:solidFill>
                  <a:srgbClr val="C00000"/>
                </a:solidFill>
              </a:rPr>
              <a:t>transfert actif ATP-dépendant</a:t>
            </a:r>
          </a:p>
          <a:p>
            <a:pPr marL="981075" indent="-442913">
              <a:tabLst>
                <a:tab pos="981075" algn="l"/>
              </a:tabLst>
              <a:defRPr/>
            </a:pPr>
            <a:r>
              <a:rPr lang="fr-FR" sz="3200" baseline="30000" dirty="0"/>
              <a:t>	</a:t>
            </a:r>
            <a:endParaRPr lang="fr-FR" sz="3200" dirty="0"/>
          </a:p>
        </p:txBody>
      </p:sp>
      <p:sp>
        <p:nvSpPr>
          <p:cNvPr id="10" name="Flèche vers le bas 9"/>
          <p:cNvSpPr/>
          <p:nvPr/>
        </p:nvSpPr>
        <p:spPr>
          <a:xfrm>
            <a:off x="4357688" y="1857375"/>
            <a:ext cx="428625" cy="714375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1" name="Flèche vers le bas 10"/>
          <p:cNvSpPr/>
          <p:nvPr/>
        </p:nvSpPr>
        <p:spPr>
          <a:xfrm>
            <a:off x="4429125" y="4786313"/>
            <a:ext cx="428625" cy="714375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graphicFrame>
        <p:nvGraphicFramePr>
          <p:cNvPr id="7" name="Espace réservé du contenu 7">
            <a:extLst>
              <a:ext uri="{FF2B5EF4-FFF2-40B4-BE49-F238E27FC236}">
                <a16:creationId xmlns:a16="http://schemas.microsoft.com/office/drawing/2014/main" id="{853F85E6-E179-4907-A477-B8259A7A4A0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92860112"/>
              </p:ext>
            </p:extLst>
          </p:nvPr>
        </p:nvGraphicFramePr>
        <p:xfrm>
          <a:off x="2214546" y="-21332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8" name="Soleil 7">
            <a:extLst>
              <a:ext uri="{FF2B5EF4-FFF2-40B4-BE49-F238E27FC236}">
                <a16:creationId xmlns:a16="http://schemas.microsoft.com/office/drawing/2014/main" id="{429B8232-F301-4995-85BE-1F278FFD0DEA}"/>
              </a:ext>
            </a:extLst>
          </p:cNvPr>
          <p:cNvSpPr/>
          <p:nvPr/>
        </p:nvSpPr>
        <p:spPr>
          <a:xfrm>
            <a:off x="8488312" y="1268760"/>
            <a:ext cx="214312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</p:spTree>
    <p:extLst>
      <p:ext uri="{BB962C8B-B14F-4D97-AF65-F5344CB8AC3E}">
        <p14:creationId xmlns:p14="http://schemas.microsoft.com/office/powerpoint/2010/main" val="4838942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uiExpand="1" build="p"/>
      <p:bldP spid="10" grpId="0" uiExpand="1" animBg="1"/>
      <p:bldP spid="11" grpId="0" uiExpand="1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AutoShape 6"/>
          <p:cNvSpPr>
            <a:spLocks noChangeAspect="1" noChangeArrowheads="1"/>
          </p:cNvSpPr>
          <p:nvPr/>
        </p:nvSpPr>
        <p:spPr bwMode="auto">
          <a:xfrm rot="10800000">
            <a:off x="3690004" y="2792454"/>
            <a:ext cx="268288" cy="1520825"/>
          </a:xfrm>
          <a:prstGeom prst="downArrow">
            <a:avLst>
              <a:gd name="adj1" fmla="val 50000"/>
              <a:gd name="adj2" fmla="val 141716"/>
            </a:avLst>
          </a:prstGeom>
          <a:solidFill>
            <a:srgbClr val="FF99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fr-FR"/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-27384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1CA42C1B-1FFF-9D7D-2B02-6081DB608D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229600" y="6525344"/>
            <a:ext cx="758825" cy="247650"/>
          </a:xfrm>
        </p:spPr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77</a:t>
            </a:fld>
            <a:endParaRPr lang="fr-FR" dirty="0"/>
          </a:p>
        </p:txBody>
      </p:sp>
      <p:sp>
        <p:nvSpPr>
          <p:cNvPr id="48134" name="Text Box 4"/>
          <p:cNvSpPr txBox="1">
            <a:spLocks noChangeAspect="1" noChangeArrowheads="1"/>
          </p:cNvSpPr>
          <p:nvPr/>
        </p:nvSpPr>
        <p:spPr bwMode="auto">
          <a:xfrm>
            <a:off x="1771610" y="3944979"/>
            <a:ext cx="6192837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6" tIns="45711" rIns="91426" bIns="45711">
            <a:spAutoFit/>
          </a:bodyPr>
          <a:lstStyle/>
          <a:p>
            <a:r>
              <a:rPr lang="fr-FR" sz="1500"/>
              <a:t>----------------------------------------------------------------------------------------------</a:t>
            </a:r>
          </a:p>
        </p:txBody>
      </p:sp>
      <p:sp>
        <p:nvSpPr>
          <p:cNvPr id="48135" name="Text Box 5"/>
          <p:cNvSpPr txBox="1">
            <a:spLocks noChangeAspect="1" noChangeArrowheads="1"/>
          </p:cNvSpPr>
          <p:nvPr/>
        </p:nvSpPr>
        <p:spPr bwMode="auto">
          <a:xfrm>
            <a:off x="1771610" y="3251242"/>
            <a:ext cx="6192837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6" tIns="45711" rIns="91426" bIns="45711">
            <a:spAutoFit/>
          </a:bodyPr>
          <a:lstStyle/>
          <a:p>
            <a:r>
              <a:rPr lang="fr-FR" sz="1500"/>
              <a:t>++++++++++++++++++++++++++++++++++++++++++++++++++++++</a:t>
            </a:r>
          </a:p>
        </p:txBody>
      </p:sp>
      <p:sp>
        <p:nvSpPr>
          <p:cNvPr id="48136" name="AutoShape 7"/>
          <p:cNvSpPr>
            <a:spLocks noChangeAspect="1" noChangeArrowheads="1"/>
          </p:cNvSpPr>
          <p:nvPr/>
        </p:nvSpPr>
        <p:spPr bwMode="auto">
          <a:xfrm>
            <a:off x="2321579" y="3297279"/>
            <a:ext cx="265113" cy="1516063"/>
          </a:xfrm>
          <a:prstGeom prst="downArrow">
            <a:avLst>
              <a:gd name="adj1" fmla="val 50000"/>
              <a:gd name="adj2" fmla="val 142964"/>
            </a:avLst>
          </a:prstGeom>
          <a:solidFill>
            <a:srgbClr val="FF99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fr-FR"/>
          </a:p>
        </p:txBody>
      </p:sp>
      <p:grpSp>
        <p:nvGrpSpPr>
          <p:cNvPr id="2" name="Group 12"/>
          <p:cNvGrpSpPr>
            <a:grpSpLocks noChangeAspect="1"/>
          </p:cNvGrpSpPr>
          <p:nvPr/>
        </p:nvGrpSpPr>
        <p:grpSpPr bwMode="auto">
          <a:xfrm>
            <a:off x="1790660" y="3514767"/>
            <a:ext cx="6099175" cy="511175"/>
            <a:chOff x="1377" y="799"/>
            <a:chExt cx="2093" cy="176"/>
          </a:xfrm>
        </p:grpSpPr>
        <p:sp>
          <p:nvSpPr>
            <p:cNvPr id="48181" name="Line 13"/>
            <p:cNvSpPr>
              <a:spLocks noChangeAspect="1" noChangeShapeType="1"/>
            </p:cNvSpPr>
            <p:nvPr/>
          </p:nvSpPr>
          <p:spPr bwMode="auto">
            <a:xfrm>
              <a:off x="1383" y="799"/>
              <a:ext cx="20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8182" name="Line 14"/>
            <p:cNvSpPr>
              <a:spLocks noChangeAspect="1" noChangeShapeType="1"/>
            </p:cNvSpPr>
            <p:nvPr/>
          </p:nvSpPr>
          <p:spPr bwMode="auto">
            <a:xfrm>
              <a:off x="1377" y="975"/>
              <a:ext cx="208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3" name="Group 15"/>
          <p:cNvGrpSpPr>
            <a:grpSpLocks noChangeAspect="1"/>
          </p:cNvGrpSpPr>
          <p:nvPr/>
        </p:nvGrpSpPr>
        <p:grpSpPr bwMode="auto">
          <a:xfrm rot="21513012" flipH="1">
            <a:off x="2169179" y="3381417"/>
            <a:ext cx="663575" cy="984250"/>
            <a:chOff x="4064" y="3522"/>
            <a:chExt cx="237" cy="506"/>
          </a:xfrm>
        </p:grpSpPr>
        <p:sp>
          <p:nvSpPr>
            <p:cNvPr id="48172" name="Freeform 16"/>
            <p:cNvSpPr>
              <a:spLocks noChangeAspect="1"/>
            </p:cNvSpPr>
            <p:nvPr/>
          </p:nvSpPr>
          <p:spPr bwMode="auto">
            <a:xfrm flipH="1">
              <a:off x="4103" y="3525"/>
              <a:ext cx="82" cy="481"/>
            </a:xfrm>
            <a:custGeom>
              <a:avLst/>
              <a:gdLst>
                <a:gd name="T0" fmla="*/ 0 w 162"/>
                <a:gd name="T1" fmla="*/ 25 h 962"/>
                <a:gd name="T2" fmla="*/ 1 w 162"/>
                <a:gd name="T3" fmla="*/ 30 h 962"/>
                <a:gd name="T4" fmla="*/ 1 w 162"/>
                <a:gd name="T5" fmla="*/ 34 h 962"/>
                <a:gd name="T6" fmla="*/ 1 w 162"/>
                <a:gd name="T7" fmla="*/ 38 h 962"/>
                <a:gd name="T8" fmla="*/ 1 w 162"/>
                <a:gd name="T9" fmla="*/ 41 h 962"/>
                <a:gd name="T10" fmla="*/ 1 w 162"/>
                <a:gd name="T11" fmla="*/ 44 h 962"/>
                <a:gd name="T12" fmla="*/ 2 w 162"/>
                <a:gd name="T13" fmla="*/ 48 h 962"/>
                <a:gd name="T14" fmla="*/ 2 w 162"/>
                <a:gd name="T15" fmla="*/ 50 h 962"/>
                <a:gd name="T16" fmla="*/ 3 w 162"/>
                <a:gd name="T17" fmla="*/ 53 h 962"/>
                <a:gd name="T18" fmla="*/ 3 w 162"/>
                <a:gd name="T19" fmla="*/ 55 h 962"/>
                <a:gd name="T20" fmla="*/ 3 w 162"/>
                <a:gd name="T21" fmla="*/ 57 h 962"/>
                <a:gd name="T22" fmla="*/ 4 w 162"/>
                <a:gd name="T23" fmla="*/ 58 h 962"/>
                <a:gd name="T24" fmla="*/ 4 w 162"/>
                <a:gd name="T25" fmla="*/ 59 h 962"/>
                <a:gd name="T26" fmla="*/ 5 w 162"/>
                <a:gd name="T27" fmla="*/ 60 h 962"/>
                <a:gd name="T28" fmla="*/ 5 w 162"/>
                <a:gd name="T29" fmla="*/ 60 h 962"/>
                <a:gd name="T30" fmla="*/ 6 w 162"/>
                <a:gd name="T31" fmla="*/ 60 h 962"/>
                <a:gd name="T32" fmla="*/ 7 w 162"/>
                <a:gd name="T33" fmla="*/ 60 h 962"/>
                <a:gd name="T34" fmla="*/ 7 w 162"/>
                <a:gd name="T35" fmla="*/ 59 h 962"/>
                <a:gd name="T36" fmla="*/ 8 w 162"/>
                <a:gd name="T37" fmla="*/ 57 h 962"/>
                <a:gd name="T38" fmla="*/ 8 w 162"/>
                <a:gd name="T39" fmla="*/ 56 h 962"/>
                <a:gd name="T40" fmla="*/ 8 w 162"/>
                <a:gd name="T41" fmla="*/ 54 h 962"/>
                <a:gd name="T42" fmla="*/ 9 w 162"/>
                <a:gd name="T43" fmla="*/ 51 h 962"/>
                <a:gd name="T44" fmla="*/ 9 w 162"/>
                <a:gd name="T45" fmla="*/ 49 h 962"/>
                <a:gd name="T46" fmla="*/ 9 w 162"/>
                <a:gd name="T47" fmla="*/ 46 h 962"/>
                <a:gd name="T48" fmla="*/ 10 w 162"/>
                <a:gd name="T49" fmla="*/ 43 h 962"/>
                <a:gd name="T50" fmla="*/ 10 w 162"/>
                <a:gd name="T51" fmla="*/ 40 h 962"/>
                <a:gd name="T52" fmla="*/ 10 w 162"/>
                <a:gd name="T53" fmla="*/ 36 h 962"/>
                <a:gd name="T54" fmla="*/ 10 w 162"/>
                <a:gd name="T55" fmla="*/ 32 h 962"/>
                <a:gd name="T56" fmla="*/ 11 w 162"/>
                <a:gd name="T57" fmla="*/ 29 h 962"/>
                <a:gd name="T58" fmla="*/ 11 w 162"/>
                <a:gd name="T59" fmla="*/ 25 h 962"/>
                <a:gd name="T60" fmla="*/ 11 w 162"/>
                <a:gd name="T61" fmla="*/ 15 h 962"/>
                <a:gd name="T62" fmla="*/ 10 w 162"/>
                <a:gd name="T63" fmla="*/ 11 h 962"/>
                <a:gd name="T64" fmla="*/ 10 w 162"/>
                <a:gd name="T65" fmla="*/ 8 h 962"/>
                <a:gd name="T66" fmla="*/ 10 w 162"/>
                <a:gd name="T67" fmla="*/ 6 h 962"/>
                <a:gd name="T68" fmla="*/ 10 w 162"/>
                <a:gd name="T69" fmla="*/ 5 h 962"/>
                <a:gd name="T70" fmla="*/ 10 w 162"/>
                <a:gd name="T71" fmla="*/ 3 h 962"/>
                <a:gd name="T72" fmla="*/ 9 w 162"/>
                <a:gd name="T73" fmla="*/ 2 h 962"/>
                <a:gd name="T74" fmla="*/ 9 w 162"/>
                <a:gd name="T75" fmla="*/ 2 h 962"/>
                <a:gd name="T76" fmla="*/ 8 w 162"/>
                <a:gd name="T77" fmla="*/ 1 h 962"/>
                <a:gd name="T78" fmla="*/ 8 w 162"/>
                <a:gd name="T79" fmla="*/ 1 h 962"/>
                <a:gd name="T80" fmla="*/ 4 w 162"/>
                <a:gd name="T81" fmla="*/ 0 h 962"/>
                <a:gd name="T82" fmla="*/ 4 w 162"/>
                <a:gd name="T83" fmla="*/ 1 h 962"/>
                <a:gd name="T84" fmla="*/ 3 w 162"/>
                <a:gd name="T85" fmla="*/ 1 h 962"/>
                <a:gd name="T86" fmla="*/ 2 w 162"/>
                <a:gd name="T87" fmla="*/ 2 h 962"/>
                <a:gd name="T88" fmla="*/ 2 w 162"/>
                <a:gd name="T89" fmla="*/ 3 h 962"/>
                <a:gd name="T90" fmla="*/ 2 w 162"/>
                <a:gd name="T91" fmla="*/ 4 h 962"/>
                <a:gd name="T92" fmla="*/ 1 w 162"/>
                <a:gd name="T93" fmla="*/ 5 h 962"/>
                <a:gd name="T94" fmla="*/ 1 w 162"/>
                <a:gd name="T95" fmla="*/ 7 h 962"/>
                <a:gd name="T96" fmla="*/ 1 w 162"/>
                <a:gd name="T97" fmla="*/ 9 h 962"/>
                <a:gd name="T98" fmla="*/ 1 w 162"/>
                <a:gd name="T99" fmla="*/ 12 h 962"/>
                <a:gd name="T100" fmla="*/ 1 w 162"/>
                <a:gd name="T101" fmla="*/ 15 h 962"/>
                <a:gd name="T102" fmla="*/ 0 w 162"/>
                <a:gd name="T103" fmla="*/ 21 h 96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2"/>
                <a:gd name="T157" fmla="*/ 0 h 962"/>
                <a:gd name="T158" fmla="*/ 162 w 162"/>
                <a:gd name="T159" fmla="*/ 962 h 96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2" h="962">
                  <a:moveTo>
                    <a:pt x="0" y="323"/>
                  </a:moveTo>
                  <a:lnTo>
                    <a:pt x="0" y="388"/>
                  </a:lnTo>
                  <a:lnTo>
                    <a:pt x="2" y="419"/>
                  </a:lnTo>
                  <a:lnTo>
                    <a:pt x="2" y="482"/>
                  </a:lnTo>
                  <a:lnTo>
                    <a:pt x="3" y="512"/>
                  </a:lnTo>
                  <a:lnTo>
                    <a:pt x="5" y="542"/>
                  </a:lnTo>
                  <a:lnTo>
                    <a:pt x="7" y="571"/>
                  </a:lnTo>
                  <a:lnTo>
                    <a:pt x="9" y="599"/>
                  </a:lnTo>
                  <a:lnTo>
                    <a:pt x="10" y="627"/>
                  </a:lnTo>
                  <a:lnTo>
                    <a:pt x="12" y="653"/>
                  </a:lnTo>
                  <a:lnTo>
                    <a:pt x="14" y="679"/>
                  </a:lnTo>
                  <a:lnTo>
                    <a:pt x="16" y="704"/>
                  </a:lnTo>
                  <a:lnTo>
                    <a:pt x="19" y="728"/>
                  </a:lnTo>
                  <a:lnTo>
                    <a:pt x="21" y="753"/>
                  </a:lnTo>
                  <a:lnTo>
                    <a:pt x="24" y="774"/>
                  </a:lnTo>
                  <a:lnTo>
                    <a:pt x="26" y="796"/>
                  </a:lnTo>
                  <a:lnTo>
                    <a:pt x="29" y="816"/>
                  </a:lnTo>
                  <a:lnTo>
                    <a:pt x="33" y="835"/>
                  </a:lnTo>
                  <a:lnTo>
                    <a:pt x="35" y="852"/>
                  </a:lnTo>
                  <a:lnTo>
                    <a:pt x="38" y="870"/>
                  </a:lnTo>
                  <a:lnTo>
                    <a:pt x="42" y="886"/>
                  </a:lnTo>
                  <a:lnTo>
                    <a:pt x="45" y="900"/>
                  </a:lnTo>
                  <a:lnTo>
                    <a:pt x="49" y="912"/>
                  </a:lnTo>
                  <a:lnTo>
                    <a:pt x="52" y="924"/>
                  </a:lnTo>
                  <a:lnTo>
                    <a:pt x="56" y="933"/>
                  </a:lnTo>
                  <a:lnTo>
                    <a:pt x="61" y="941"/>
                  </a:lnTo>
                  <a:lnTo>
                    <a:pt x="64" y="950"/>
                  </a:lnTo>
                  <a:lnTo>
                    <a:pt x="68" y="955"/>
                  </a:lnTo>
                  <a:lnTo>
                    <a:pt x="71" y="959"/>
                  </a:lnTo>
                  <a:lnTo>
                    <a:pt x="77" y="962"/>
                  </a:lnTo>
                  <a:lnTo>
                    <a:pt x="84" y="962"/>
                  </a:lnTo>
                  <a:lnTo>
                    <a:pt x="89" y="959"/>
                  </a:lnTo>
                  <a:lnTo>
                    <a:pt x="92" y="955"/>
                  </a:lnTo>
                  <a:lnTo>
                    <a:pt x="96" y="950"/>
                  </a:lnTo>
                  <a:lnTo>
                    <a:pt x="99" y="941"/>
                  </a:lnTo>
                  <a:lnTo>
                    <a:pt x="105" y="933"/>
                  </a:lnTo>
                  <a:lnTo>
                    <a:pt x="108" y="924"/>
                  </a:lnTo>
                  <a:lnTo>
                    <a:pt x="112" y="912"/>
                  </a:lnTo>
                  <a:lnTo>
                    <a:pt x="115" y="900"/>
                  </a:lnTo>
                  <a:lnTo>
                    <a:pt x="119" y="886"/>
                  </a:lnTo>
                  <a:lnTo>
                    <a:pt x="122" y="870"/>
                  </a:lnTo>
                  <a:lnTo>
                    <a:pt x="126" y="852"/>
                  </a:lnTo>
                  <a:lnTo>
                    <a:pt x="129" y="835"/>
                  </a:lnTo>
                  <a:lnTo>
                    <a:pt x="131" y="816"/>
                  </a:lnTo>
                  <a:lnTo>
                    <a:pt x="134" y="796"/>
                  </a:lnTo>
                  <a:lnTo>
                    <a:pt x="138" y="774"/>
                  </a:lnTo>
                  <a:lnTo>
                    <a:pt x="140" y="753"/>
                  </a:lnTo>
                  <a:lnTo>
                    <a:pt x="143" y="728"/>
                  </a:lnTo>
                  <a:lnTo>
                    <a:pt x="145" y="704"/>
                  </a:lnTo>
                  <a:lnTo>
                    <a:pt x="148" y="679"/>
                  </a:lnTo>
                  <a:lnTo>
                    <a:pt x="150" y="653"/>
                  </a:lnTo>
                  <a:lnTo>
                    <a:pt x="152" y="627"/>
                  </a:lnTo>
                  <a:lnTo>
                    <a:pt x="154" y="599"/>
                  </a:lnTo>
                  <a:lnTo>
                    <a:pt x="155" y="571"/>
                  </a:lnTo>
                  <a:lnTo>
                    <a:pt x="157" y="542"/>
                  </a:lnTo>
                  <a:lnTo>
                    <a:pt x="159" y="512"/>
                  </a:lnTo>
                  <a:lnTo>
                    <a:pt x="159" y="482"/>
                  </a:lnTo>
                  <a:lnTo>
                    <a:pt x="161" y="451"/>
                  </a:lnTo>
                  <a:lnTo>
                    <a:pt x="161" y="419"/>
                  </a:lnTo>
                  <a:lnTo>
                    <a:pt x="162" y="388"/>
                  </a:lnTo>
                  <a:lnTo>
                    <a:pt x="162" y="262"/>
                  </a:lnTo>
                  <a:lnTo>
                    <a:pt x="161" y="234"/>
                  </a:lnTo>
                  <a:lnTo>
                    <a:pt x="161" y="185"/>
                  </a:lnTo>
                  <a:lnTo>
                    <a:pt x="159" y="163"/>
                  </a:lnTo>
                  <a:lnTo>
                    <a:pt x="157" y="143"/>
                  </a:lnTo>
                  <a:lnTo>
                    <a:pt x="155" y="124"/>
                  </a:lnTo>
                  <a:lnTo>
                    <a:pt x="155" y="108"/>
                  </a:lnTo>
                  <a:lnTo>
                    <a:pt x="154" y="93"/>
                  </a:lnTo>
                  <a:lnTo>
                    <a:pt x="152" y="79"/>
                  </a:lnTo>
                  <a:lnTo>
                    <a:pt x="148" y="66"/>
                  </a:lnTo>
                  <a:lnTo>
                    <a:pt x="147" y="56"/>
                  </a:lnTo>
                  <a:lnTo>
                    <a:pt x="145" y="46"/>
                  </a:lnTo>
                  <a:lnTo>
                    <a:pt x="141" y="37"/>
                  </a:lnTo>
                  <a:lnTo>
                    <a:pt x="140" y="30"/>
                  </a:lnTo>
                  <a:lnTo>
                    <a:pt x="136" y="23"/>
                  </a:lnTo>
                  <a:lnTo>
                    <a:pt x="134" y="18"/>
                  </a:lnTo>
                  <a:lnTo>
                    <a:pt x="124" y="7"/>
                  </a:lnTo>
                  <a:lnTo>
                    <a:pt x="122" y="4"/>
                  </a:lnTo>
                  <a:lnTo>
                    <a:pt x="119" y="2"/>
                  </a:lnTo>
                  <a:lnTo>
                    <a:pt x="115" y="2"/>
                  </a:lnTo>
                  <a:lnTo>
                    <a:pt x="112" y="0"/>
                  </a:lnTo>
                  <a:lnTo>
                    <a:pt x="57" y="0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5" y="4"/>
                  </a:lnTo>
                  <a:lnTo>
                    <a:pt x="35" y="14"/>
                  </a:lnTo>
                  <a:lnTo>
                    <a:pt x="33" y="18"/>
                  </a:lnTo>
                  <a:lnTo>
                    <a:pt x="29" y="23"/>
                  </a:lnTo>
                  <a:lnTo>
                    <a:pt x="26" y="30"/>
                  </a:lnTo>
                  <a:lnTo>
                    <a:pt x="23" y="37"/>
                  </a:lnTo>
                  <a:lnTo>
                    <a:pt x="21" y="46"/>
                  </a:lnTo>
                  <a:lnTo>
                    <a:pt x="17" y="56"/>
                  </a:lnTo>
                  <a:lnTo>
                    <a:pt x="16" y="66"/>
                  </a:lnTo>
                  <a:lnTo>
                    <a:pt x="14" y="79"/>
                  </a:lnTo>
                  <a:lnTo>
                    <a:pt x="10" y="93"/>
                  </a:lnTo>
                  <a:lnTo>
                    <a:pt x="9" y="108"/>
                  </a:lnTo>
                  <a:lnTo>
                    <a:pt x="7" y="124"/>
                  </a:lnTo>
                  <a:lnTo>
                    <a:pt x="5" y="143"/>
                  </a:lnTo>
                  <a:lnTo>
                    <a:pt x="3" y="163"/>
                  </a:lnTo>
                  <a:lnTo>
                    <a:pt x="3" y="185"/>
                  </a:lnTo>
                  <a:lnTo>
                    <a:pt x="2" y="208"/>
                  </a:lnTo>
                  <a:lnTo>
                    <a:pt x="2" y="234"/>
                  </a:lnTo>
                  <a:lnTo>
                    <a:pt x="0" y="262"/>
                  </a:lnTo>
                  <a:lnTo>
                    <a:pt x="0" y="323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rgbClr val="EAEAEA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8173" name="Freeform 17"/>
            <p:cNvSpPr>
              <a:spLocks noChangeAspect="1"/>
            </p:cNvSpPr>
            <p:nvPr/>
          </p:nvSpPr>
          <p:spPr bwMode="auto">
            <a:xfrm flipH="1">
              <a:off x="4064" y="3525"/>
              <a:ext cx="81" cy="481"/>
            </a:xfrm>
            <a:custGeom>
              <a:avLst/>
              <a:gdLst>
                <a:gd name="T0" fmla="*/ 0 w 163"/>
                <a:gd name="T1" fmla="*/ 25 h 962"/>
                <a:gd name="T2" fmla="*/ 0 w 163"/>
                <a:gd name="T3" fmla="*/ 30 h 962"/>
                <a:gd name="T4" fmla="*/ 0 w 163"/>
                <a:gd name="T5" fmla="*/ 34 h 962"/>
                <a:gd name="T6" fmla="*/ 0 w 163"/>
                <a:gd name="T7" fmla="*/ 38 h 962"/>
                <a:gd name="T8" fmla="*/ 0 w 163"/>
                <a:gd name="T9" fmla="*/ 41 h 962"/>
                <a:gd name="T10" fmla="*/ 1 w 163"/>
                <a:gd name="T11" fmla="*/ 44 h 962"/>
                <a:gd name="T12" fmla="*/ 1 w 163"/>
                <a:gd name="T13" fmla="*/ 48 h 962"/>
                <a:gd name="T14" fmla="*/ 1 w 163"/>
                <a:gd name="T15" fmla="*/ 50 h 962"/>
                <a:gd name="T16" fmla="*/ 2 w 163"/>
                <a:gd name="T17" fmla="*/ 53 h 962"/>
                <a:gd name="T18" fmla="*/ 2 w 163"/>
                <a:gd name="T19" fmla="*/ 55 h 962"/>
                <a:gd name="T20" fmla="*/ 2 w 163"/>
                <a:gd name="T21" fmla="*/ 57 h 962"/>
                <a:gd name="T22" fmla="*/ 3 w 163"/>
                <a:gd name="T23" fmla="*/ 58 h 962"/>
                <a:gd name="T24" fmla="*/ 3 w 163"/>
                <a:gd name="T25" fmla="*/ 59 h 962"/>
                <a:gd name="T26" fmla="*/ 4 w 163"/>
                <a:gd name="T27" fmla="*/ 60 h 962"/>
                <a:gd name="T28" fmla="*/ 4 w 163"/>
                <a:gd name="T29" fmla="*/ 60 h 962"/>
                <a:gd name="T30" fmla="*/ 5 w 163"/>
                <a:gd name="T31" fmla="*/ 60 h 962"/>
                <a:gd name="T32" fmla="*/ 6 w 163"/>
                <a:gd name="T33" fmla="*/ 60 h 962"/>
                <a:gd name="T34" fmla="*/ 6 w 163"/>
                <a:gd name="T35" fmla="*/ 59 h 962"/>
                <a:gd name="T36" fmla="*/ 7 w 163"/>
                <a:gd name="T37" fmla="*/ 57 h 962"/>
                <a:gd name="T38" fmla="*/ 7 w 163"/>
                <a:gd name="T39" fmla="*/ 56 h 962"/>
                <a:gd name="T40" fmla="*/ 7 w 163"/>
                <a:gd name="T41" fmla="*/ 54 h 962"/>
                <a:gd name="T42" fmla="*/ 8 w 163"/>
                <a:gd name="T43" fmla="*/ 51 h 962"/>
                <a:gd name="T44" fmla="*/ 8 w 163"/>
                <a:gd name="T45" fmla="*/ 49 h 962"/>
                <a:gd name="T46" fmla="*/ 9 w 163"/>
                <a:gd name="T47" fmla="*/ 46 h 962"/>
                <a:gd name="T48" fmla="*/ 9 w 163"/>
                <a:gd name="T49" fmla="*/ 43 h 962"/>
                <a:gd name="T50" fmla="*/ 9 w 163"/>
                <a:gd name="T51" fmla="*/ 40 h 962"/>
                <a:gd name="T52" fmla="*/ 9 w 163"/>
                <a:gd name="T53" fmla="*/ 36 h 962"/>
                <a:gd name="T54" fmla="*/ 10 w 163"/>
                <a:gd name="T55" fmla="*/ 32 h 962"/>
                <a:gd name="T56" fmla="*/ 10 w 163"/>
                <a:gd name="T57" fmla="*/ 29 h 962"/>
                <a:gd name="T58" fmla="*/ 10 w 163"/>
                <a:gd name="T59" fmla="*/ 25 h 962"/>
                <a:gd name="T60" fmla="*/ 10 w 163"/>
                <a:gd name="T61" fmla="*/ 15 h 962"/>
                <a:gd name="T62" fmla="*/ 10 w 163"/>
                <a:gd name="T63" fmla="*/ 11 h 962"/>
                <a:gd name="T64" fmla="*/ 9 w 163"/>
                <a:gd name="T65" fmla="*/ 8 h 962"/>
                <a:gd name="T66" fmla="*/ 9 w 163"/>
                <a:gd name="T67" fmla="*/ 6 h 962"/>
                <a:gd name="T68" fmla="*/ 9 w 163"/>
                <a:gd name="T69" fmla="*/ 5 h 962"/>
                <a:gd name="T70" fmla="*/ 9 w 163"/>
                <a:gd name="T71" fmla="*/ 3 h 962"/>
                <a:gd name="T72" fmla="*/ 8 w 163"/>
                <a:gd name="T73" fmla="*/ 2 h 962"/>
                <a:gd name="T74" fmla="*/ 8 w 163"/>
                <a:gd name="T75" fmla="*/ 2 h 962"/>
                <a:gd name="T76" fmla="*/ 7 w 163"/>
                <a:gd name="T77" fmla="*/ 1 h 962"/>
                <a:gd name="T78" fmla="*/ 7 w 163"/>
                <a:gd name="T79" fmla="*/ 1 h 962"/>
                <a:gd name="T80" fmla="*/ 3 w 163"/>
                <a:gd name="T81" fmla="*/ 0 h 962"/>
                <a:gd name="T82" fmla="*/ 3 w 163"/>
                <a:gd name="T83" fmla="*/ 1 h 962"/>
                <a:gd name="T84" fmla="*/ 2 w 163"/>
                <a:gd name="T85" fmla="*/ 1 h 962"/>
                <a:gd name="T86" fmla="*/ 1 w 163"/>
                <a:gd name="T87" fmla="*/ 2 h 962"/>
                <a:gd name="T88" fmla="*/ 1 w 163"/>
                <a:gd name="T89" fmla="*/ 3 h 962"/>
                <a:gd name="T90" fmla="*/ 1 w 163"/>
                <a:gd name="T91" fmla="*/ 4 h 962"/>
                <a:gd name="T92" fmla="*/ 0 w 163"/>
                <a:gd name="T93" fmla="*/ 5 h 962"/>
                <a:gd name="T94" fmla="*/ 0 w 163"/>
                <a:gd name="T95" fmla="*/ 7 h 962"/>
                <a:gd name="T96" fmla="*/ 0 w 163"/>
                <a:gd name="T97" fmla="*/ 9 h 962"/>
                <a:gd name="T98" fmla="*/ 0 w 163"/>
                <a:gd name="T99" fmla="*/ 12 h 962"/>
                <a:gd name="T100" fmla="*/ 0 w 163"/>
                <a:gd name="T101" fmla="*/ 15 h 962"/>
                <a:gd name="T102" fmla="*/ 0 w 163"/>
                <a:gd name="T103" fmla="*/ 21 h 96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3"/>
                <a:gd name="T157" fmla="*/ 0 h 962"/>
                <a:gd name="T158" fmla="*/ 163 w 163"/>
                <a:gd name="T159" fmla="*/ 962 h 96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3" h="962">
                  <a:moveTo>
                    <a:pt x="0" y="323"/>
                  </a:moveTo>
                  <a:lnTo>
                    <a:pt x="0" y="388"/>
                  </a:lnTo>
                  <a:lnTo>
                    <a:pt x="2" y="419"/>
                  </a:lnTo>
                  <a:lnTo>
                    <a:pt x="2" y="482"/>
                  </a:lnTo>
                  <a:lnTo>
                    <a:pt x="4" y="512"/>
                  </a:lnTo>
                  <a:lnTo>
                    <a:pt x="6" y="542"/>
                  </a:lnTo>
                  <a:lnTo>
                    <a:pt x="7" y="571"/>
                  </a:lnTo>
                  <a:lnTo>
                    <a:pt x="9" y="599"/>
                  </a:lnTo>
                  <a:lnTo>
                    <a:pt x="11" y="627"/>
                  </a:lnTo>
                  <a:lnTo>
                    <a:pt x="13" y="653"/>
                  </a:lnTo>
                  <a:lnTo>
                    <a:pt x="14" y="679"/>
                  </a:lnTo>
                  <a:lnTo>
                    <a:pt x="16" y="704"/>
                  </a:lnTo>
                  <a:lnTo>
                    <a:pt x="20" y="728"/>
                  </a:lnTo>
                  <a:lnTo>
                    <a:pt x="21" y="753"/>
                  </a:lnTo>
                  <a:lnTo>
                    <a:pt x="25" y="774"/>
                  </a:lnTo>
                  <a:lnTo>
                    <a:pt x="27" y="796"/>
                  </a:lnTo>
                  <a:lnTo>
                    <a:pt x="30" y="816"/>
                  </a:lnTo>
                  <a:lnTo>
                    <a:pt x="34" y="835"/>
                  </a:lnTo>
                  <a:lnTo>
                    <a:pt x="35" y="852"/>
                  </a:lnTo>
                  <a:lnTo>
                    <a:pt x="39" y="870"/>
                  </a:lnTo>
                  <a:lnTo>
                    <a:pt x="42" y="886"/>
                  </a:lnTo>
                  <a:lnTo>
                    <a:pt x="46" y="900"/>
                  </a:lnTo>
                  <a:lnTo>
                    <a:pt x="49" y="912"/>
                  </a:lnTo>
                  <a:lnTo>
                    <a:pt x="53" y="924"/>
                  </a:lnTo>
                  <a:lnTo>
                    <a:pt x="56" y="933"/>
                  </a:lnTo>
                  <a:lnTo>
                    <a:pt x="62" y="941"/>
                  </a:lnTo>
                  <a:lnTo>
                    <a:pt x="65" y="950"/>
                  </a:lnTo>
                  <a:lnTo>
                    <a:pt x="69" y="955"/>
                  </a:lnTo>
                  <a:lnTo>
                    <a:pt x="72" y="959"/>
                  </a:lnTo>
                  <a:lnTo>
                    <a:pt x="77" y="962"/>
                  </a:lnTo>
                  <a:lnTo>
                    <a:pt x="84" y="962"/>
                  </a:lnTo>
                  <a:lnTo>
                    <a:pt x="90" y="959"/>
                  </a:lnTo>
                  <a:lnTo>
                    <a:pt x="93" y="955"/>
                  </a:lnTo>
                  <a:lnTo>
                    <a:pt x="97" y="950"/>
                  </a:lnTo>
                  <a:lnTo>
                    <a:pt x="100" y="941"/>
                  </a:lnTo>
                  <a:lnTo>
                    <a:pt x="105" y="933"/>
                  </a:lnTo>
                  <a:lnTo>
                    <a:pt x="109" y="924"/>
                  </a:lnTo>
                  <a:lnTo>
                    <a:pt x="112" y="912"/>
                  </a:lnTo>
                  <a:lnTo>
                    <a:pt x="116" y="900"/>
                  </a:lnTo>
                  <a:lnTo>
                    <a:pt x="119" y="886"/>
                  </a:lnTo>
                  <a:lnTo>
                    <a:pt x="123" y="870"/>
                  </a:lnTo>
                  <a:lnTo>
                    <a:pt x="126" y="852"/>
                  </a:lnTo>
                  <a:lnTo>
                    <a:pt x="130" y="835"/>
                  </a:lnTo>
                  <a:lnTo>
                    <a:pt x="132" y="816"/>
                  </a:lnTo>
                  <a:lnTo>
                    <a:pt x="135" y="796"/>
                  </a:lnTo>
                  <a:lnTo>
                    <a:pt x="139" y="774"/>
                  </a:lnTo>
                  <a:lnTo>
                    <a:pt x="140" y="753"/>
                  </a:lnTo>
                  <a:lnTo>
                    <a:pt x="144" y="728"/>
                  </a:lnTo>
                  <a:lnTo>
                    <a:pt x="146" y="704"/>
                  </a:lnTo>
                  <a:lnTo>
                    <a:pt x="149" y="679"/>
                  </a:lnTo>
                  <a:lnTo>
                    <a:pt x="151" y="653"/>
                  </a:lnTo>
                  <a:lnTo>
                    <a:pt x="153" y="627"/>
                  </a:lnTo>
                  <a:lnTo>
                    <a:pt x="154" y="599"/>
                  </a:lnTo>
                  <a:lnTo>
                    <a:pt x="156" y="571"/>
                  </a:lnTo>
                  <a:lnTo>
                    <a:pt x="158" y="542"/>
                  </a:lnTo>
                  <a:lnTo>
                    <a:pt x="160" y="512"/>
                  </a:lnTo>
                  <a:lnTo>
                    <a:pt x="160" y="482"/>
                  </a:lnTo>
                  <a:lnTo>
                    <a:pt x="161" y="451"/>
                  </a:lnTo>
                  <a:lnTo>
                    <a:pt x="161" y="419"/>
                  </a:lnTo>
                  <a:lnTo>
                    <a:pt x="163" y="388"/>
                  </a:lnTo>
                  <a:lnTo>
                    <a:pt x="163" y="262"/>
                  </a:lnTo>
                  <a:lnTo>
                    <a:pt x="161" y="234"/>
                  </a:lnTo>
                  <a:lnTo>
                    <a:pt x="161" y="185"/>
                  </a:lnTo>
                  <a:lnTo>
                    <a:pt x="160" y="163"/>
                  </a:lnTo>
                  <a:lnTo>
                    <a:pt x="158" y="143"/>
                  </a:lnTo>
                  <a:lnTo>
                    <a:pt x="156" y="124"/>
                  </a:lnTo>
                  <a:lnTo>
                    <a:pt x="156" y="108"/>
                  </a:lnTo>
                  <a:lnTo>
                    <a:pt x="154" y="93"/>
                  </a:lnTo>
                  <a:lnTo>
                    <a:pt x="153" y="79"/>
                  </a:lnTo>
                  <a:lnTo>
                    <a:pt x="149" y="66"/>
                  </a:lnTo>
                  <a:lnTo>
                    <a:pt x="147" y="56"/>
                  </a:lnTo>
                  <a:lnTo>
                    <a:pt x="146" y="46"/>
                  </a:lnTo>
                  <a:lnTo>
                    <a:pt x="142" y="37"/>
                  </a:lnTo>
                  <a:lnTo>
                    <a:pt x="140" y="30"/>
                  </a:lnTo>
                  <a:lnTo>
                    <a:pt x="137" y="23"/>
                  </a:lnTo>
                  <a:lnTo>
                    <a:pt x="135" y="18"/>
                  </a:lnTo>
                  <a:lnTo>
                    <a:pt x="125" y="7"/>
                  </a:lnTo>
                  <a:lnTo>
                    <a:pt x="123" y="4"/>
                  </a:lnTo>
                  <a:lnTo>
                    <a:pt x="119" y="2"/>
                  </a:lnTo>
                  <a:lnTo>
                    <a:pt x="116" y="2"/>
                  </a:lnTo>
                  <a:lnTo>
                    <a:pt x="112" y="0"/>
                  </a:lnTo>
                  <a:lnTo>
                    <a:pt x="58" y="0"/>
                  </a:lnTo>
                  <a:lnTo>
                    <a:pt x="53" y="2"/>
                  </a:lnTo>
                  <a:lnTo>
                    <a:pt x="49" y="2"/>
                  </a:lnTo>
                  <a:lnTo>
                    <a:pt x="46" y="4"/>
                  </a:lnTo>
                  <a:lnTo>
                    <a:pt x="35" y="14"/>
                  </a:lnTo>
                  <a:lnTo>
                    <a:pt x="34" y="18"/>
                  </a:lnTo>
                  <a:lnTo>
                    <a:pt x="30" y="23"/>
                  </a:lnTo>
                  <a:lnTo>
                    <a:pt x="27" y="30"/>
                  </a:lnTo>
                  <a:lnTo>
                    <a:pt x="23" y="37"/>
                  </a:lnTo>
                  <a:lnTo>
                    <a:pt x="21" y="46"/>
                  </a:lnTo>
                  <a:lnTo>
                    <a:pt x="18" y="56"/>
                  </a:lnTo>
                  <a:lnTo>
                    <a:pt x="16" y="66"/>
                  </a:lnTo>
                  <a:lnTo>
                    <a:pt x="14" y="79"/>
                  </a:lnTo>
                  <a:lnTo>
                    <a:pt x="11" y="93"/>
                  </a:lnTo>
                  <a:lnTo>
                    <a:pt x="9" y="108"/>
                  </a:lnTo>
                  <a:lnTo>
                    <a:pt x="7" y="124"/>
                  </a:lnTo>
                  <a:lnTo>
                    <a:pt x="6" y="143"/>
                  </a:lnTo>
                  <a:lnTo>
                    <a:pt x="4" y="163"/>
                  </a:lnTo>
                  <a:lnTo>
                    <a:pt x="4" y="185"/>
                  </a:lnTo>
                  <a:lnTo>
                    <a:pt x="2" y="208"/>
                  </a:lnTo>
                  <a:lnTo>
                    <a:pt x="2" y="234"/>
                  </a:lnTo>
                  <a:lnTo>
                    <a:pt x="0" y="262"/>
                  </a:lnTo>
                  <a:lnTo>
                    <a:pt x="0" y="323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rgbClr val="EAEAEA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8174" name="Freeform 18"/>
            <p:cNvSpPr>
              <a:spLocks noChangeAspect="1"/>
            </p:cNvSpPr>
            <p:nvPr/>
          </p:nvSpPr>
          <p:spPr bwMode="auto">
            <a:xfrm flipH="1">
              <a:off x="4220" y="3527"/>
              <a:ext cx="81" cy="481"/>
            </a:xfrm>
            <a:custGeom>
              <a:avLst/>
              <a:gdLst>
                <a:gd name="T0" fmla="*/ 0 w 163"/>
                <a:gd name="T1" fmla="*/ 24 h 963"/>
                <a:gd name="T2" fmla="*/ 0 w 163"/>
                <a:gd name="T3" fmla="*/ 30 h 963"/>
                <a:gd name="T4" fmla="*/ 0 w 163"/>
                <a:gd name="T5" fmla="*/ 33 h 963"/>
                <a:gd name="T6" fmla="*/ 0 w 163"/>
                <a:gd name="T7" fmla="*/ 37 h 963"/>
                <a:gd name="T8" fmla="*/ 0 w 163"/>
                <a:gd name="T9" fmla="*/ 40 h 963"/>
                <a:gd name="T10" fmla="*/ 1 w 163"/>
                <a:gd name="T11" fmla="*/ 44 h 963"/>
                <a:gd name="T12" fmla="*/ 1 w 163"/>
                <a:gd name="T13" fmla="*/ 47 h 963"/>
                <a:gd name="T14" fmla="*/ 1 w 163"/>
                <a:gd name="T15" fmla="*/ 49 h 963"/>
                <a:gd name="T16" fmla="*/ 2 w 163"/>
                <a:gd name="T17" fmla="*/ 52 h 963"/>
                <a:gd name="T18" fmla="*/ 2 w 163"/>
                <a:gd name="T19" fmla="*/ 54 h 963"/>
                <a:gd name="T20" fmla="*/ 2 w 163"/>
                <a:gd name="T21" fmla="*/ 56 h 963"/>
                <a:gd name="T22" fmla="*/ 3 w 163"/>
                <a:gd name="T23" fmla="*/ 57 h 963"/>
                <a:gd name="T24" fmla="*/ 3 w 163"/>
                <a:gd name="T25" fmla="*/ 58 h 963"/>
                <a:gd name="T26" fmla="*/ 4 w 163"/>
                <a:gd name="T27" fmla="*/ 59 h 963"/>
                <a:gd name="T28" fmla="*/ 4 w 163"/>
                <a:gd name="T29" fmla="*/ 60 h 963"/>
                <a:gd name="T30" fmla="*/ 5 w 163"/>
                <a:gd name="T31" fmla="*/ 59 h 963"/>
                <a:gd name="T32" fmla="*/ 6 w 163"/>
                <a:gd name="T33" fmla="*/ 59 h 963"/>
                <a:gd name="T34" fmla="*/ 6 w 163"/>
                <a:gd name="T35" fmla="*/ 58 h 963"/>
                <a:gd name="T36" fmla="*/ 7 w 163"/>
                <a:gd name="T37" fmla="*/ 57 h 963"/>
                <a:gd name="T38" fmla="*/ 7 w 163"/>
                <a:gd name="T39" fmla="*/ 55 h 963"/>
                <a:gd name="T40" fmla="*/ 7 w 163"/>
                <a:gd name="T41" fmla="*/ 53 h 963"/>
                <a:gd name="T42" fmla="*/ 8 w 163"/>
                <a:gd name="T43" fmla="*/ 51 h 963"/>
                <a:gd name="T44" fmla="*/ 8 w 163"/>
                <a:gd name="T45" fmla="*/ 48 h 963"/>
                <a:gd name="T46" fmla="*/ 9 w 163"/>
                <a:gd name="T47" fmla="*/ 45 h 963"/>
                <a:gd name="T48" fmla="*/ 9 w 163"/>
                <a:gd name="T49" fmla="*/ 42 h 963"/>
                <a:gd name="T50" fmla="*/ 9 w 163"/>
                <a:gd name="T51" fmla="*/ 39 h 963"/>
                <a:gd name="T52" fmla="*/ 9 w 163"/>
                <a:gd name="T53" fmla="*/ 35 h 963"/>
                <a:gd name="T54" fmla="*/ 9 w 163"/>
                <a:gd name="T55" fmla="*/ 32 h 963"/>
                <a:gd name="T56" fmla="*/ 10 w 163"/>
                <a:gd name="T57" fmla="*/ 28 h 963"/>
                <a:gd name="T58" fmla="*/ 10 w 163"/>
                <a:gd name="T59" fmla="*/ 24 h 963"/>
                <a:gd name="T60" fmla="*/ 10 w 163"/>
                <a:gd name="T61" fmla="*/ 14 h 963"/>
                <a:gd name="T62" fmla="*/ 9 w 163"/>
                <a:gd name="T63" fmla="*/ 10 h 963"/>
                <a:gd name="T64" fmla="*/ 9 w 163"/>
                <a:gd name="T65" fmla="*/ 7 h 963"/>
                <a:gd name="T66" fmla="*/ 9 w 163"/>
                <a:gd name="T67" fmla="*/ 5 h 963"/>
                <a:gd name="T68" fmla="*/ 9 w 163"/>
                <a:gd name="T69" fmla="*/ 4 h 963"/>
                <a:gd name="T70" fmla="*/ 9 w 163"/>
                <a:gd name="T71" fmla="*/ 2 h 963"/>
                <a:gd name="T72" fmla="*/ 8 w 163"/>
                <a:gd name="T73" fmla="*/ 1 h 963"/>
                <a:gd name="T74" fmla="*/ 8 w 163"/>
                <a:gd name="T75" fmla="*/ 1 h 963"/>
                <a:gd name="T76" fmla="*/ 7 w 163"/>
                <a:gd name="T77" fmla="*/ 0 h 963"/>
                <a:gd name="T78" fmla="*/ 7 w 163"/>
                <a:gd name="T79" fmla="*/ 0 h 963"/>
                <a:gd name="T80" fmla="*/ 3 w 163"/>
                <a:gd name="T81" fmla="*/ 0 h 963"/>
                <a:gd name="T82" fmla="*/ 3 w 163"/>
                <a:gd name="T83" fmla="*/ 0 h 963"/>
                <a:gd name="T84" fmla="*/ 2 w 163"/>
                <a:gd name="T85" fmla="*/ 0 h 963"/>
                <a:gd name="T86" fmla="*/ 1 w 163"/>
                <a:gd name="T87" fmla="*/ 1 h 963"/>
                <a:gd name="T88" fmla="*/ 1 w 163"/>
                <a:gd name="T89" fmla="*/ 2 h 963"/>
                <a:gd name="T90" fmla="*/ 1 w 163"/>
                <a:gd name="T91" fmla="*/ 3 h 963"/>
                <a:gd name="T92" fmla="*/ 0 w 163"/>
                <a:gd name="T93" fmla="*/ 4 h 963"/>
                <a:gd name="T94" fmla="*/ 0 w 163"/>
                <a:gd name="T95" fmla="*/ 6 h 963"/>
                <a:gd name="T96" fmla="*/ 0 w 163"/>
                <a:gd name="T97" fmla="*/ 9 h 963"/>
                <a:gd name="T98" fmla="*/ 0 w 163"/>
                <a:gd name="T99" fmla="*/ 11 h 963"/>
                <a:gd name="T100" fmla="*/ 0 w 163"/>
                <a:gd name="T101" fmla="*/ 14 h 963"/>
                <a:gd name="T102" fmla="*/ 0 w 163"/>
                <a:gd name="T103" fmla="*/ 20 h 9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3"/>
                <a:gd name="T157" fmla="*/ 0 h 963"/>
                <a:gd name="T158" fmla="*/ 163 w 163"/>
                <a:gd name="T159" fmla="*/ 963 h 96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3" h="963">
                  <a:moveTo>
                    <a:pt x="0" y="323"/>
                  </a:moveTo>
                  <a:lnTo>
                    <a:pt x="0" y="388"/>
                  </a:lnTo>
                  <a:lnTo>
                    <a:pt x="2" y="419"/>
                  </a:lnTo>
                  <a:lnTo>
                    <a:pt x="2" y="482"/>
                  </a:lnTo>
                  <a:lnTo>
                    <a:pt x="4" y="512"/>
                  </a:lnTo>
                  <a:lnTo>
                    <a:pt x="5" y="542"/>
                  </a:lnTo>
                  <a:lnTo>
                    <a:pt x="7" y="571"/>
                  </a:lnTo>
                  <a:lnTo>
                    <a:pt x="9" y="599"/>
                  </a:lnTo>
                  <a:lnTo>
                    <a:pt x="11" y="627"/>
                  </a:lnTo>
                  <a:lnTo>
                    <a:pt x="12" y="654"/>
                  </a:lnTo>
                  <a:lnTo>
                    <a:pt x="14" y="680"/>
                  </a:lnTo>
                  <a:lnTo>
                    <a:pt x="16" y="704"/>
                  </a:lnTo>
                  <a:lnTo>
                    <a:pt x="19" y="729"/>
                  </a:lnTo>
                  <a:lnTo>
                    <a:pt x="21" y="753"/>
                  </a:lnTo>
                  <a:lnTo>
                    <a:pt x="25" y="774"/>
                  </a:lnTo>
                  <a:lnTo>
                    <a:pt x="26" y="797"/>
                  </a:lnTo>
                  <a:lnTo>
                    <a:pt x="30" y="816"/>
                  </a:lnTo>
                  <a:lnTo>
                    <a:pt x="33" y="835"/>
                  </a:lnTo>
                  <a:lnTo>
                    <a:pt x="35" y="853"/>
                  </a:lnTo>
                  <a:lnTo>
                    <a:pt x="39" y="870"/>
                  </a:lnTo>
                  <a:lnTo>
                    <a:pt x="42" y="886"/>
                  </a:lnTo>
                  <a:lnTo>
                    <a:pt x="46" y="900"/>
                  </a:lnTo>
                  <a:lnTo>
                    <a:pt x="49" y="912"/>
                  </a:lnTo>
                  <a:lnTo>
                    <a:pt x="53" y="924"/>
                  </a:lnTo>
                  <a:lnTo>
                    <a:pt x="56" y="933"/>
                  </a:lnTo>
                  <a:lnTo>
                    <a:pt x="61" y="942"/>
                  </a:lnTo>
                  <a:lnTo>
                    <a:pt x="65" y="950"/>
                  </a:lnTo>
                  <a:lnTo>
                    <a:pt x="68" y="956"/>
                  </a:lnTo>
                  <a:lnTo>
                    <a:pt x="72" y="959"/>
                  </a:lnTo>
                  <a:lnTo>
                    <a:pt x="77" y="963"/>
                  </a:lnTo>
                  <a:lnTo>
                    <a:pt x="84" y="963"/>
                  </a:lnTo>
                  <a:lnTo>
                    <a:pt x="89" y="959"/>
                  </a:lnTo>
                  <a:lnTo>
                    <a:pt x="93" y="956"/>
                  </a:lnTo>
                  <a:lnTo>
                    <a:pt x="96" y="950"/>
                  </a:lnTo>
                  <a:lnTo>
                    <a:pt x="100" y="942"/>
                  </a:lnTo>
                  <a:lnTo>
                    <a:pt x="105" y="933"/>
                  </a:lnTo>
                  <a:lnTo>
                    <a:pt x="109" y="924"/>
                  </a:lnTo>
                  <a:lnTo>
                    <a:pt x="112" y="912"/>
                  </a:lnTo>
                  <a:lnTo>
                    <a:pt x="116" y="900"/>
                  </a:lnTo>
                  <a:lnTo>
                    <a:pt x="119" y="886"/>
                  </a:lnTo>
                  <a:lnTo>
                    <a:pt x="123" y="870"/>
                  </a:lnTo>
                  <a:lnTo>
                    <a:pt x="126" y="853"/>
                  </a:lnTo>
                  <a:lnTo>
                    <a:pt x="130" y="835"/>
                  </a:lnTo>
                  <a:lnTo>
                    <a:pt x="131" y="816"/>
                  </a:lnTo>
                  <a:lnTo>
                    <a:pt x="135" y="797"/>
                  </a:lnTo>
                  <a:lnTo>
                    <a:pt x="138" y="774"/>
                  </a:lnTo>
                  <a:lnTo>
                    <a:pt x="140" y="753"/>
                  </a:lnTo>
                  <a:lnTo>
                    <a:pt x="144" y="729"/>
                  </a:lnTo>
                  <a:lnTo>
                    <a:pt x="145" y="704"/>
                  </a:lnTo>
                  <a:lnTo>
                    <a:pt x="149" y="680"/>
                  </a:lnTo>
                  <a:lnTo>
                    <a:pt x="151" y="654"/>
                  </a:lnTo>
                  <a:lnTo>
                    <a:pt x="152" y="627"/>
                  </a:lnTo>
                  <a:lnTo>
                    <a:pt x="154" y="599"/>
                  </a:lnTo>
                  <a:lnTo>
                    <a:pt x="156" y="571"/>
                  </a:lnTo>
                  <a:lnTo>
                    <a:pt x="158" y="542"/>
                  </a:lnTo>
                  <a:lnTo>
                    <a:pt x="159" y="512"/>
                  </a:lnTo>
                  <a:lnTo>
                    <a:pt x="159" y="482"/>
                  </a:lnTo>
                  <a:lnTo>
                    <a:pt x="161" y="451"/>
                  </a:lnTo>
                  <a:lnTo>
                    <a:pt x="161" y="419"/>
                  </a:lnTo>
                  <a:lnTo>
                    <a:pt x="163" y="388"/>
                  </a:lnTo>
                  <a:lnTo>
                    <a:pt x="163" y="262"/>
                  </a:lnTo>
                  <a:lnTo>
                    <a:pt x="161" y="234"/>
                  </a:lnTo>
                  <a:lnTo>
                    <a:pt x="161" y="185"/>
                  </a:lnTo>
                  <a:lnTo>
                    <a:pt x="159" y="163"/>
                  </a:lnTo>
                  <a:lnTo>
                    <a:pt x="158" y="144"/>
                  </a:lnTo>
                  <a:lnTo>
                    <a:pt x="156" y="124"/>
                  </a:lnTo>
                  <a:lnTo>
                    <a:pt x="156" y="109"/>
                  </a:lnTo>
                  <a:lnTo>
                    <a:pt x="154" y="93"/>
                  </a:lnTo>
                  <a:lnTo>
                    <a:pt x="152" y="79"/>
                  </a:lnTo>
                  <a:lnTo>
                    <a:pt x="149" y="67"/>
                  </a:lnTo>
                  <a:lnTo>
                    <a:pt x="147" y="56"/>
                  </a:lnTo>
                  <a:lnTo>
                    <a:pt x="145" y="46"/>
                  </a:lnTo>
                  <a:lnTo>
                    <a:pt x="142" y="37"/>
                  </a:lnTo>
                  <a:lnTo>
                    <a:pt x="140" y="30"/>
                  </a:lnTo>
                  <a:lnTo>
                    <a:pt x="137" y="23"/>
                  </a:lnTo>
                  <a:lnTo>
                    <a:pt x="135" y="18"/>
                  </a:lnTo>
                  <a:lnTo>
                    <a:pt x="124" y="7"/>
                  </a:lnTo>
                  <a:lnTo>
                    <a:pt x="123" y="4"/>
                  </a:lnTo>
                  <a:lnTo>
                    <a:pt x="119" y="2"/>
                  </a:lnTo>
                  <a:lnTo>
                    <a:pt x="116" y="2"/>
                  </a:lnTo>
                  <a:lnTo>
                    <a:pt x="112" y="0"/>
                  </a:lnTo>
                  <a:lnTo>
                    <a:pt x="58" y="0"/>
                  </a:lnTo>
                  <a:lnTo>
                    <a:pt x="53" y="2"/>
                  </a:lnTo>
                  <a:lnTo>
                    <a:pt x="49" y="2"/>
                  </a:lnTo>
                  <a:lnTo>
                    <a:pt x="46" y="4"/>
                  </a:lnTo>
                  <a:lnTo>
                    <a:pt x="35" y="14"/>
                  </a:lnTo>
                  <a:lnTo>
                    <a:pt x="33" y="18"/>
                  </a:lnTo>
                  <a:lnTo>
                    <a:pt x="30" y="23"/>
                  </a:lnTo>
                  <a:lnTo>
                    <a:pt x="26" y="30"/>
                  </a:lnTo>
                  <a:lnTo>
                    <a:pt x="23" y="37"/>
                  </a:lnTo>
                  <a:lnTo>
                    <a:pt x="21" y="46"/>
                  </a:lnTo>
                  <a:lnTo>
                    <a:pt x="18" y="56"/>
                  </a:lnTo>
                  <a:lnTo>
                    <a:pt x="16" y="67"/>
                  </a:lnTo>
                  <a:lnTo>
                    <a:pt x="14" y="79"/>
                  </a:lnTo>
                  <a:lnTo>
                    <a:pt x="11" y="93"/>
                  </a:lnTo>
                  <a:lnTo>
                    <a:pt x="9" y="109"/>
                  </a:lnTo>
                  <a:lnTo>
                    <a:pt x="7" y="124"/>
                  </a:lnTo>
                  <a:lnTo>
                    <a:pt x="5" y="144"/>
                  </a:lnTo>
                  <a:lnTo>
                    <a:pt x="4" y="163"/>
                  </a:lnTo>
                  <a:lnTo>
                    <a:pt x="4" y="185"/>
                  </a:lnTo>
                  <a:lnTo>
                    <a:pt x="2" y="208"/>
                  </a:lnTo>
                  <a:lnTo>
                    <a:pt x="2" y="234"/>
                  </a:lnTo>
                  <a:lnTo>
                    <a:pt x="0" y="262"/>
                  </a:lnTo>
                  <a:lnTo>
                    <a:pt x="0" y="323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rgbClr val="EAEAEA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8175" name="Freeform 19"/>
            <p:cNvSpPr>
              <a:spLocks noChangeAspect="1"/>
            </p:cNvSpPr>
            <p:nvPr/>
          </p:nvSpPr>
          <p:spPr bwMode="auto">
            <a:xfrm flipH="1">
              <a:off x="4139" y="3522"/>
              <a:ext cx="82" cy="481"/>
            </a:xfrm>
            <a:custGeom>
              <a:avLst/>
              <a:gdLst>
                <a:gd name="T0" fmla="*/ 0 w 165"/>
                <a:gd name="T1" fmla="*/ 25 h 962"/>
                <a:gd name="T2" fmla="*/ 0 w 165"/>
                <a:gd name="T3" fmla="*/ 30 h 962"/>
                <a:gd name="T4" fmla="*/ 0 w 165"/>
                <a:gd name="T5" fmla="*/ 34 h 962"/>
                <a:gd name="T6" fmla="*/ 0 w 165"/>
                <a:gd name="T7" fmla="*/ 38 h 962"/>
                <a:gd name="T8" fmla="*/ 0 w 165"/>
                <a:gd name="T9" fmla="*/ 41 h 962"/>
                <a:gd name="T10" fmla="*/ 1 w 165"/>
                <a:gd name="T11" fmla="*/ 44 h 962"/>
                <a:gd name="T12" fmla="*/ 1 w 165"/>
                <a:gd name="T13" fmla="*/ 48 h 962"/>
                <a:gd name="T14" fmla="*/ 1 w 165"/>
                <a:gd name="T15" fmla="*/ 50 h 962"/>
                <a:gd name="T16" fmla="*/ 2 w 165"/>
                <a:gd name="T17" fmla="*/ 53 h 962"/>
                <a:gd name="T18" fmla="*/ 2 w 165"/>
                <a:gd name="T19" fmla="*/ 55 h 962"/>
                <a:gd name="T20" fmla="*/ 2 w 165"/>
                <a:gd name="T21" fmla="*/ 57 h 962"/>
                <a:gd name="T22" fmla="*/ 3 w 165"/>
                <a:gd name="T23" fmla="*/ 58 h 962"/>
                <a:gd name="T24" fmla="*/ 3 w 165"/>
                <a:gd name="T25" fmla="*/ 59 h 962"/>
                <a:gd name="T26" fmla="*/ 4 w 165"/>
                <a:gd name="T27" fmla="*/ 60 h 962"/>
                <a:gd name="T28" fmla="*/ 4 w 165"/>
                <a:gd name="T29" fmla="*/ 60 h 962"/>
                <a:gd name="T30" fmla="*/ 5 w 165"/>
                <a:gd name="T31" fmla="*/ 60 h 962"/>
                <a:gd name="T32" fmla="*/ 6 w 165"/>
                <a:gd name="T33" fmla="*/ 60 h 962"/>
                <a:gd name="T34" fmla="*/ 6 w 165"/>
                <a:gd name="T35" fmla="*/ 59 h 962"/>
                <a:gd name="T36" fmla="*/ 7 w 165"/>
                <a:gd name="T37" fmla="*/ 57 h 962"/>
                <a:gd name="T38" fmla="*/ 7 w 165"/>
                <a:gd name="T39" fmla="*/ 56 h 962"/>
                <a:gd name="T40" fmla="*/ 7 w 165"/>
                <a:gd name="T41" fmla="*/ 54 h 962"/>
                <a:gd name="T42" fmla="*/ 8 w 165"/>
                <a:gd name="T43" fmla="*/ 51 h 962"/>
                <a:gd name="T44" fmla="*/ 8 w 165"/>
                <a:gd name="T45" fmla="*/ 49 h 962"/>
                <a:gd name="T46" fmla="*/ 9 w 165"/>
                <a:gd name="T47" fmla="*/ 46 h 962"/>
                <a:gd name="T48" fmla="*/ 9 w 165"/>
                <a:gd name="T49" fmla="*/ 43 h 962"/>
                <a:gd name="T50" fmla="*/ 9 w 165"/>
                <a:gd name="T51" fmla="*/ 40 h 962"/>
                <a:gd name="T52" fmla="*/ 9 w 165"/>
                <a:gd name="T53" fmla="*/ 36 h 962"/>
                <a:gd name="T54" fmla="*/ 10 w 165"/>
                <a:gd name="T55" fmla="*/ 32 h 962"/>
                <a:gd name="T56" fmla="*/ 10 w 165"/>
                <a:gd name="T57" fmla="*/ 29 h 962"/>
                <a:gd name="T58" fmla="*/ 10 w 165"/>
                <a:gd name="T59" fmla="*/ 25 h 962"/>
                <a:gd name="T60" fmla="*/ 10 w 165"/>
                <a:gd name="T61" fmla="*/ 15 h 962"/>
                <a:gd name="T62" fmla="*/ 10 w 165"/>
                <a:gd name="T63" fmla="*/ 11 h 962"/>
                <a:gd name="T64" fmla="*/ 9 w 165"/>
                <a:gd name="T65" fmla="*/ 8 h 962"/>
                <a:gd name="T66" fmla="*/ 9 w 165"/>
                <a:gd name="T67" fmla="*/ 6 h 962"/>
                <a:gd name="T68" fmla="*/ 9 w 165"/>
                <a:gd name="T69" fmla="*/ 5 h 962"/>
                <a:gd name="T70" fmla="*/ 9 w 165"/>
                <a:gd name="T71" fmla="*/ 3 h 962"/>
                <a:gd name="T72" fmla="*/ 8 w 165"/>
                <a:gd name="T73" fmla="*/ 2 h 962"/>
                <a:gd name="T74" fmla="*/ 8 w 165"/>
                <a:gd name="T75" fmla="*/ 2 h 962"/>
                <a:gd name="T76" fmla="*/ 7 w 165"/>
                <a:gd name="T77" fmla="*/ 1 h 962"/>
                <a:gd name="T78" fmla="*/ 7 w 165"/>
                <a:gd name="T79" fmla="*/ 1 h 962"/>
                <a:gd name="T80" fmla="*/ 3 w 165"/>
                <a:gd name="T81" fmla="*/ 0 h 962"/>
                <a:gd name="T82" fmla="*/ 3 w 165"/>
                <a:gd name="T83" fmla="*/ 1 h 962"/>
                <a:gd name="T84" fmla="*/ 2 w 165"/>
                <a:gd name="T85" fmla="*/ 2 h 962"/>
                <a:gd name="T86" fmla="*/ 1 w 165"/>
                <a:gd name="T87" fmla="*/ 2 h 962"/>
                <a:gd name="T88" fmla="*/ 1 w 165"/>
                <a:gd name="T89" fmla="*/ 3 h 962"/>
                <a:gd name="T90" fmla="*/ 1 w 165"/>
                <a:gd name="T91" fmla="*/ 5 h 962"/>
                <a:gd name="T92" fmla="*/ 0 w 165"/>
                <a:gd name="T93" fmla="*/ 6 h 962"/>
                <a:gd name="T94" fmla="*/ 0 w 165"/>
                <a:gd name="T95" fmla="*/ 8 h 962"/>
                <a:gd name="T96" fmla="*/ 0 w 165"/>
                <a:gd name="T97" fmla="*/ 11 h 962"/>
                <a:gd name="T98" fmla="*/ 0 w 165"/>
                <a:gd name="T99" fmla="*/ 13 h 962"/>
                <a:gd name="T100" fmla="*/ 0 w 165"/>
                <a:gd name="T101" fmla="*/ 17 h 9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5"/>
                <a:gd name="T154" fmla="*/ 0 h 962"/>
                <a:gd name="T155" fmla="*/ 165 w 165"/>
                <a:gd name="T156" fmla="*/ 962 h 9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5" h="962">
                  <a:moveTo>
                    <a:pt x="0" y="323"/>
                  </a:moveTo>
                  <a:lnTo>
                    <a:pt x="0" y="388"/>
                  </a:lnTo>
                  <a:lnTo>
                    <a:pt x="2" y="419"/>
                  </a:lnTo>
                  <a:lnTo>
                    <a:pt x="2" y="482"/>
                  </a:lnTo>
                  <a:lnTo>
                    <a:pt x="4" y="512"/>
                  </a:lnTo>
                  <a:lnTo>
                    <a:pt x="6" y="541"/>
                  </a:lnTo>
                  <a:lnTo>
                    <a:pt x="7" y="571"/>
                  </a:lnTo>
                  <a:lnTo>
                    <a:pt x="9" y="599"/>
                  </a:lnTo>
                  <a:lnTo>
                    <a:pt x="11" y="627"/>
                  </a:lnTo>
                  <a:lnTo>
                    <a:pt x="13" y="653"/>
                  </a:lnTo>
                  <a:lnTo>
                    <a:pt x="14" y="679"/>
                  </a:lnTo>
                  <a:lnTo>
                    <a:pt x="16" y="704"/>
                  </a:lnTo>
                  <a:lnTo>
                    <a:pt x="20" y="728"/>
                  </a:lnTo>
                  <a:lnTo>
                    <a:pt x="21" y="753"/>
                  </a:lnTo>
                  <a:lnTo>
                    <a:pt x="25" y="774"/>
                  </a:lnTo>
                  <a:lnTo>
                    <a:pt x="27" y="796"/>
                  </a:lnTo>
                  <a:lnTo>
                    <a:pt x="30" y="815"/>
                  </a:lnTo>
                  <a:lnTo>
                    <a:pt x="34" y="835"/>
                  </a:lnTo>
                  <a:lnTo>
                    <a:pt x="35" y="852"/>
                  </a:lnTo>
                  <a:lnTo>
                    <a:pt x="39" y="870"/>
                  </a:lnTo>
                  <a:lnTo>
                    <a:pt x="42" y="885"/>
                  </a:lnTo>
                  <a:lnTo>
                    <a:pt x="46" y="899"/>
                  </a:lnTo>
                  <a:lnTo>
                    <a:pt x="49" y="912"/>
                  </a:lnTo>
                  <a:lnTo>
                    <a:pt x="53" y="924"/>
                  </a:lnTo>
                  <a:lnTo>
                    <a:pt x="56" y="932"/>
                  </a:lnTo>
                  <a:lnTo>
                    <a:pt x="62" y="941"/>
                  </a:lnTo>
                  <a:lnTo>
                    <a:pt x="65" y="950"/>
                  </a:lnTo>
                  <a:lnTo>
                    <a:pt x="69" y="955"/>
                  </a:lnTo>
                  <a:lnTo>
                    <a:pt x="72" y="959"/>
                  </a:lnTo>
                  <a:lnTo>
                    <a:pt x="77" y="962"/>
                  </a:lnTo>
                  <a:lnTo>
                    <a:pt x="84" y="962"/>
                  </a:lnTo>
                  <a:lnTo>
                    <a:pt x="90" y="959"/>
                  </a:lnTo>
                  <a:lnTo>
                    <a:pt x="93" y="955"/>
                  </a:lnTo>
                  <a:lnTo>
                    <a:pt x="97" y="950"/>
                  </a:lnTo>
                  <a:lnTo>
                    <a:pt x="100" y="941"/>
                  </a:lnTo>
                  <a:lnTo>
                    <a:pt x="105" y="932"/>
                  </a:lnTo>
                  <a:lnTo>
                    <a:pt x="109" y="924"/>
                  </a:lnTo>
                  <a:lnTo>
                    <a:pt x="112" y="912"/>
                  </a:lnTo>
                  <a:lnTo>
                    <a:pt x="116" y="899"/>
                  </a:lnTo>
                  <a:lnTo>
                    <a:pt x="119" y="885"/>
                  </a:lnTo>
                  <a:lnTo>
                    <a:pt x="123" y="870"/>
                  </a:lnTo>
                  <a:lnTo>
                    <a:pt x="126" y="852"/>
                  </a:lnTo>
                  <a:lnTo>
                    <a:pt x="130" y="835"/>
                  </a:lnTo>
                  <a:lnTo>
                    <a:pt x="133" y="815"/>
                  </a:lnTo>
                  <a:lnTo>
                    <a:pt x="137" y="796"/>
                  </a:lnTo>
                  <a:lnTo>
                    <a:pt x="138" y="774"/>
                  </a:lnTo>
                  <a:lnTo>
                    <a:pt x="142" y="753"/>
                  </a:lnTo>
                  <a:lnTo>
                    <a:pt x="145" y="728"/>
                  </a:lnTo>
                  <a:lnTo>
                    <a:pt x="147" y="704"/>
                  </a:lnTo>
                  <a:lnTo>
                    <a:pt x="149" y="679"/>
                  </a:lnTo>
                  <a:lnTo>
                    <a:pt x="152" y="653"/>
                  </a:lnTo>
                  <a:lnTo>
                    <a:pt x="154" y="627"/>
                  </a:lnTo>
                  <a:lnTo>
                    <a:pt x="156" y="599"/>
                  </a:lnTo>
                  <a:lnTo>
                    <a:pt x="158" y="571"/>
                  </a:lnTo>
                  <a:lnTo>
                    <a:pt x="159" y="541"/>
                  </a:lnTo>
                  <a:lnTo>
                    <a:pt x="161" y="512"/>
                  </a:lnTo>
                  <a:lnTo>
                    <a:pt x="161" y="482"/>
                  </a:lnTo>
                  <a:lnTo>
                    <a:pt x="163" y="450"/>
                  </a:lnTo>
                  <a:lnTo>
                    <a:pt x="163" y="419"/>
                  </a:lnTo>
                  <a:lnTo>
                    <a:pt x="165" y="388"/>
                  </a:lnTo>
                  <a:lnTo>
                    <a:pt x="165" y="262"/>
                  </a:lnTo>
                  <a:lnTo>
                    <a:pt x="163" y="234"/>
                  </a:lnTo>
                  <a:lnTo>
                    <a:pt x="163" y="185"/>
                  </a:lnTo>
                  <a:lnTo>
                    <a:pt x="161" y="162"/>
                  </a:lnTo>
                  <a:lnTo>
                    <a:pt x="159" y="143"/>
                  </a:lnTo>
                  <a:lnTo>
                    <a:pt x="158" y="124"/>
                  </a:lnTo>
                  <a:lnTo>
                    <a:pt x="158" y="108"/>
                  </a:lnTo>
                  <a:lnTo>
                    <a:pt x="156" y="92"/>
                  </a:lnTo>
                  <a:lnTo>
                    <a:pt x="154" y="78"/>
                  </a:lnTo>
                  <a:lnTo>
                    <a:pt x="151" y="66"/>
                  </a:lnTo>
                  <a:lnTo>
                    <a:pt x="149" y="56"/>
                  </a:lnTo>
                  <a:lnTo>
                    <a:pt x="147" y="45"/>
                  </a:lnTo>
                  <a:lnTo>
                    <a:pt x="144" y="37"/>
                  </a:lnTo>
                  <a:lnTo>
                    <a:pt x="142" y="30"/>
                  </a:lnTo>
                  <a:lnTo>
                    <a:pt x="138" y="23"/>
                  </a:lnTo>
                  <a:lnTo>
                    <a:pt x="137" y="17"/>
                  </a:lnTo>
                  <a:lnTo>
                    <a:pt x="126" y="7"/>
                  </a:lnTo>
                  <a:lnTo>
                    <a:pt x="124" y="3"/>
                  </a:lnTo>
                  <a:lnTo>
                    <a:pt x="121" y="2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58" y="0"/>
                  </a:lnTo>
                  <a:lnTo>
                    <a:pt x="55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34" y="17"/>
                  </a:lnTo>
                  <a:lnTo>
                    <a:pt x="30" y="23"/>
                  </a:lnTo>
                  <a:lnTo>
                    <a:pt x="27" y="30"/>
                  </a:lnTo>
                  <a:lnTo>
                    <a:pt x="23" y="37"/>
                  </a:lnTo>
                  <a:lnTo>
                    <a:pt x="21" y="45"/>
                  </a:lnTo>
                  <a:lnTo>
                    <a:pt x="18" y="56"/>
                  </a:lnTo>
                  <a:lnTo>
                    <a:pt x="16" y="66"/>
                  </a:lnTo>
                  <a:lnTo>
                    <a:pt x="14" y="78"/>
                  </a:lnTo>
                  <a:lnTo>
                    <a:pt x="11" y="92"/>
                  </a:lnTo>
                  <a:lnTo>
                    <a:pt x="9" y="108"/>
                  </a:lnTo>
                  <a:lnTo>
                    <a:pt x="7" y="124"/>
                  </a:lnTo>
                  <a:lnTo>
                    <a:pt x="6" y="143"/>
                  </a:lnTo>
                  <a:lnTo>
                    <a:pt x="4" y="162"/>
                  </a:lnTo>
                  <a:lnTo>
                    <a:pt x="4" y="185"/>
                  </a:lnTo>
                  <a:lnTo>
                    <a:pt x="2" y="208"/>
                  </a:lnTo>
                  <a:lnTo>
                    <a:pt x="2" y="234"/>
                  </a:lnTo>
                  <a:lnTo>
                    <a:pt x="0" y="262"/>
                  </a:lnTo>
                  <a:lnTo>
                    <a:pt x="0" y="323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rgbClr val="EAEAEA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8176" name="Freeform 20"/>
            <p:cNvSpPr>
              <a:spLocks noChangeAspect="1"/>
            </p:cNvSpPr>
            <p:nvPr/>
          </p:nvSpPr>
          <p:spPr bwMode="auto">
            <a:xfrm flipH="1">
              <a:off x="4176" y="3525"/>
              <a:ext cx="81" cy="482"/>
            </a:xfrm>
            <a:custGeom>
              <a:avLst/>
              <a:gdLst>
                <a:gd name="T0" fmla="*/ 0 w 162"/>
                <a:gd name="T1" fmla="*/ 25 h 964"/>
                <a:gd name="T2" fmla="*/ 1 w 162"/>
                <a:gd name="T3" fmla="*/ 30 h 964"/>
                <a:gd name="T4" fmla="*/ 1 w 162"/>
                <a:gd name="T5" fmla="*/ 34 h 964"/>
                <a:gd name="T6" fmla="*/ 1 w 162"/>
                <a:gd name="T7" fmla="*/ 38 h 964"/>
                <a:gd name="T8" fmla="*/ 1 w 162"/>
                <a:gd name="T9" fmla="*/ 41 h 964"/>
                <a:gd name="T10" fmla="*/ 1 w 162"/>
                <a:gd name="T11" fmla="*/ 45 h 964"/>
                <a:gd name="T12" fmla="*/ 1 w 162"/>
                <a:gd name="T13" fmla="*/ 48 h 964"/>
                <a:gd name="T14" fmla="*/ 1 w 162"/>
                <a:gd name="T15" fmla="*/ 50 h 964"/>
                <a:gd name="T16" fmla="*/ 3 w 162"/>
                <a:gd name="T17" fmla="*/ 53 h 964"/>
                <a:gd name="T18" fmla="*/ 3 w 162"/>
                <a:gd name="T19" fmla="*/ 55 h 964"/>
                <a:gd name="T20" fmla="*/ 3 w 162"/>
                <a:gd name="T21" fmla="*/ 57 h 964"/>
                <a:gd name="T22" fmla="*/ 3 w 162"/>
                <a:gd name="T23" fmla="*/ 58 h 964"/>
                <a:gd name="T24" fmla="*/ 3 w 162"/>
                <a:gd name="T25" fmla="*/ 59 h 964"/>
                <a:gd name="T26" fmla="*/ 5 w 162"/>
                <a:gd name="T27" fmla="*/ 60 h 964"/>
                <a:gd name="T28" fmla="*/ 5 w 162"/>
                <a:gd name="T29" fmla="*/ 60 h 964"/>
                <a:gd name="T30" fmla="*/ 5 w 162"/>
                <a:gd name="T31" fmla="*/ 60 h 964"/>
                <a:gd name="T32" fmla="*/ 6 w 162"/>
                <a:gd name="T33" fmla="*/ 60 h 964"/>
                <a:gd name="T34" fmla="*/ 6 w 162"/>
                <a:gd name="T35" fmla="*/ 59 h 964"/>
                <a:gd name="T36" fmla="*/ 7 w 162"/>
                <a:gd name="T37" fmla="*/ 58 h 964"/>
                <a:gd name="T38" fmla="*/ 7 w 162"/>
                <a:gd name="T39" fmla="*/ 56 h 964"/>
                <a:gd name="T40" fmla="*/ 7 w 162"/>
                <a:gd name="T41" fmla="*/ 54 h 964"/>
                <a:gd name="T42" fmla="*/ 9 w 162"/>
                <a:gd name="T43" fmla="*/ 52 h 964"/>
                <a:gd name="T44" fmla="*/ 9 w 162"/>
                <a:gd name="T45" fmla="*/ 49 h 964"/>
                <a:gd name="T46" fmla="*/ 9 w 162"/>
                <a:gd name="T47" fmla="*/ 46 h 964"/>
                <a:gd name="T48" fmla="*/ 10 w 162"/>
                <a:gd name="T49" fmla="*/ 43 h 964"/>
                <a:gd name="T50" fmla="*/ 10 w 162"/>
                <a:gd name="T51" fmla="*/ 40 h 964"/>
                <a:gd name="T52" fmla="*/ 10 w 162"/>
                <a:gd name="T53" fmla="*/ 36 h 964"/>
                <a:gd name="T54" fmla="*/ 10 w 162"/>
                <a:gd name="T55" fmla="*/ 33 h 964"/>
                <a:gd name="T56" fmla="*/ 10 w 162"/>
                <a:gd name="T57" fmla="*/ 29 h 964"/>
                <a:gd name="T58" fmla="*/ 10 w 162"/>
                <a:gd name="T59" fmla="*/ 25 h 964"/>
                <a:gd name="T60" fmla="*/ 10 w 162"/>
                <a:gd name="T61" fmla="*/ 15 h 964"/>
                <a:gd name="T62" fmla="*/ 10 w 162"/>
                <a:gd name="T63" fmla="*/ 11 h 964"/>
                <a:gd name="T64" fmla="*/ 10 w 162"/>
                <a:gd name="T65" fmla="*/ 8 h 964"/>
                <a:gd name="T66" fmla="*/ 10 w 162"/>
                <a:gd name="T67" fmla="*/ 6 h 964"/>
                <a:gd name="T68" fmla="*/ 10 w 162"/>
                <a:gd name="T69" fmla="*/ 5 h 964"/>
                <a:gd name="T70" fmla="*/ 10 w 162"/>
                <a:gd name="T71" fmla="*/ 3 h 964"/>
                <a:gd name="T72" fmla="*/ 9 w 162"/>
                <a:gd name="T73" fmla="*/ 2 h 964"/>
                <a:gd name="T74" fmla="*/ 9 w 162"/>
                <a:gd name="T75" fmla="*/ 2 h 964"/>
                <a:gd name="T76" fmla="*/ 7 w 162"/>
                <a:gd name="T77" fmla="*/ 1 h 964"/>
                <a:gd name="T78" fmla="*/ 7 w 162"/>
                <a:gd name="T79" fmla="*/ 1 h 964"/>
                <a:gd name="T80" fmla="*/ 3 w 162"/>
                <a:gd name="T81" fmla="*/ 0 h 964"/>
                <a:gd name="T82" fmla="*/ 3 w 162"/>
                <a:gd name="T83" fmla="*/ 1 h 964"/>
                <a:gd name="T84" fmla="*/ 3 w 162"/>
                <a:gd name="T85" fmla="*/ 1 h 964"/>
                <a:gd name="T86" fmla="*/ 1 w 162"/>
                <a:gd name="T87" fmla="*/ 2 h 964"/>
                <a:gd name="T88" fmla="*/ 1 w 162"/>
                <a:gd name="T89" fmla="*/ 3 h 964"/>
                <a:gd name="T90" fmla="*/ 1 w 162"/>
                <a:gd name="T91" fmla="*/ 4 h 964"/>
                <a:gd name="T92" fmla="*/ 1 w 162"/>
                <a:gd name="T93" fmla="*/ 5 h 964"/>
                <a:gd name="T94" fmla="*/ 1 w 162"/>
                <a:gd name="T95" fmla="*/ 7 h 964"/>
                <a:gd name="T96" fmla="*/ 1 w 162"/>
                <a:gd name="T97" fmla="*/ 9 h 964"/>
                <a:gd name="T98" fmla="*/ 1 w 162"/>
                <a:gd name="T99" fmla="*/ 12 h 964"/>
                <a:gd name="T100" fmla="*/ 1 w 162"/>
                <a:gd name="T101" fmla="*/ 15 h 964"/>
                <a:gd name="T102" fmla="*/ 0 w 162"/>
                <a:gd name="T103" fmla="*/ 21 h 96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2"/>
                <a:gd name="T157" fmla="*/ 0 h 964"/>
                <a:gd name="T158" fmla="*/ 162 w 162"/>
                <a:gd name="T159" fmla="*/ 964 h 96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2" h="964">
                  <a:moveTo>
                    <a:pt x="0" y="323"/>
                  </a:moveTo>
                  <a:lnTo>
                    <a:pt x="0" y="388"/>
                  </a:lnTo>
                  <a:lnTo>
                    <a:pt x="1" y="421"/>
                  </a:lnTo>
                  <a:lnTo>
                    <a:pt x="1" y="482"/>
                  </a:lnTo>
                  <a:lnTo>
                    <a:pt x="3" y="514"/>
                  </a:lnTo>
                  <a:lnTo>
                    <a:pt x="5" y="543"/>
                  </a:lnTo>
                  <a:lnTo>
                    <a:pt x="7" y="573"/>
                  </a:lnTo>
                  <a:lnTo>
                    <a:pt x="8" y="601"/>
                  </a:lnTo>
                  <a:lnTo>
                    <a:pt x="10" y="629"/>
                  </a:lnTo>
                  <a:lnTo>
                    <a:pt x="12" y="655"/>
                  </a:lnTo>
                  <a:lnTo>
                    <a:pt x="14" y="681"/>
                  </a:lnTo>
                  <a:lnTo>
                    <a:pt x="15" y="706"/>
                  </a:lnTo>
                  <a:lnTo>
                    <a:pt x="19" y="730"/>
                  </a:lnTo>
                  <a:lnTo>
                    <a:pt x="21" y="753"/>
                  </a:lnTo>
                  <a:lnTo>
                    <a:pt x="24" y="776"/>
                  </a:lnTo>
                  <a:lnTo>
                    <a:pt x="26" y="796"/>
                  </a:lnTo>
                  <a:lnTo>
                    <a:pt x="29" y="817"/>
                  </a:lnTo>
                  <a:lnTo>
                    <a:pt x="33" y="837"/>
                  </a:lnTo>
                  <a:lnTo>
                    <a:pt x="35" y="854"/>
                  </a:lnTo>
                  <a:lnTo>
                    <a:pt x="38" y="872"/>
                  </a:lnTo>
                  <a:lnTo>
                    <a:pt x="42" y="887"/>
                  </a:lnTo>
                  <a:lnTo>
                    <a:pt x="45" y="901"/>
                  </a:lnTo>
                  <a:lnTo>
                    <a:pt x="49" y="914"/>
                  </a:lnTo>
                  <a:lnTo>
                    <a:pt x="52" y="926"/>
                  </a:lnTo>
                  <a:lnTo>
                    <a:pt x="56" y="934"/>
                  </a:lnTo>
                  <a:lnTo>
                    <a:pt x="61" y="943"/>
                  </a:lnTo>
                  <a:lnTo>
                    <a:pt x="64" y="952"/>
                  </a:lnTo>
                  <a:lnTo>
                    <a:pt x="68" y="957"/>
                  </a:lnTo>
                  <a:lnTo>
                    <a:pt x="71" y="961"/>
                  </a:lnTo>
                  <a:lnTo>
                    <a:pt x="77" y="964"/>
                  </a:lnTo>
                  <a:lnTo>
                    <a:pt x="84" y="964"/>
                  </a:lnTo>
                  <a:lnTo>
                    <a:pt x="89" y="961"/>
                  </a:lnTo>
                  <a:lnTo>
                    <a:pt x="92" y="957"/>
                  </a:lnTo>
                  <a:lnTo>
                    <a:pt x="96" y="952"/>
                  </a:lnTo>
                  <a:lnTo>
                    <a:pt x="99" y="943"/>
                  </a:lnTo>
                  <a:lnTo>
                    <a:pt x="105" y="934"/>
                  </a:lnTo>
                  <a:lnTo>
                    <a:pt x="108" y="926"/>
                  </a:lnTo>
                  <a:lnTo>
                    <a:pt x="112" y="914"/>
                  </a:lnTo>
                  <a:lnTo>
                    <a:pt x="115" y="901"/>
                  </a:lnTo>
                  <a:lnTo>
                    <a:pt x="119" y="887"/>
                  </a:lnTo>
                  <a:lnTo>
                    <a:pt x="122" y="872"/>
                  </a:lnTo>
                  <a:lnTo>
                    <a:pt x="126" y="854"/>
                  </a:lnTo>
                  <a:lnTo>
                    <a:pt x="129" y="837"/>
                  </a:lnTo>
                  <a:lnTo>
                    <a:pt x="131" y="817"/>
                  </a:lnTo>
                  <a:lnTo>
                    <a:pt x="134" y="796"/>
                  </a:lnTo>
                  <a:lnTo>
                    <a:pt x="138" y="776"/>
                  </a:lnTo>
                  <a:lnTo>
                    <a:pt x="140" y="753"/>
                  </a:lnTo>
                  <a:lnTo>
                    <a:pt x="143" y="730"/>
                  </a:lnTo>
                  <a:lnTo>
                    <a:pt x="145" y="706"/>
                  </a:lnTo>
                  <a:lnTo>
                    <a:pt x="148" y="681"/>
                  </a:lnTo>
                  <a:lnTo>
                    <a:pt x="150" y="655"/>
                  </a:lnTo>
                  <a:lnTo>
                    <a:pt x="152" y="629"/>
                  </a:lnTo>
                  <a:lnTo>
                    <a:pt x="154" y="601"/>
                  </a:lnTo>
                  <a:lnTo>
                    <a:pt x="155" y="573"/>
                  </a:lnTo>
                  <a:lnTo>
                    <a:pt x="157" y="543"/>
                  </a:lnTo>
                  <a:lnTo>
                    <a:pt x="159" y="514"/>
                  </a:lnTo>
                  <a:lnTo>
                    <a:pt x="159" y="482"/>
                  </a:lnTo>
                  <a:lnTo>
                    <a:pt x="161" y="452"/>
                  </a:lnTo>
                  <a:lnTo>
                    <a:pt x="161" y="421"/>
                  </a:lnTo>
                  <a:lnTo>
                    <a:pt x="162" y="388"/>
                  </a:lnTo>
                  <a:lnTo>
                    <a:pt x="162" y="262"/>
                  </a:lnTo>
                  <a:lnTo>
                    <a:pt x="161" y="234"/>
                  </a:lnTo>
                  <a:lnTo>
                    <a:pt x="161" y="185"/>
                  </a:lnTo>
                  <a:lnTo>
                    <a:pt x="159" y="163"/>
                  </a:lnTo>
                  <a:lnTo>
                    <a:pt x="157" y="143"/>
                  </a:lnTo>
                  <a:lnTo>
                    <a:pt x="155" y="124"/>
                  </a:lnTo>
                  <a:lnTo>
                    <a:pt x="155" y="108"/>
                  </a:lnTo>
                  <a:lnTo>
                    <a:pt x="154" y="93"/>
                  </a:lnTo>
                  <a:lnTo>
                    <a:pt x="152" y="79"/>
                  </a:lnTo>
                  <a:lnTo>
                    <a:pt x="148" y="66"/>
                  </a:lnTo>
                  <a:lnTo>
                    <a:pt x="147" y="56"/>
                  </a:lnTo>
                  <a:lnTo>
                    <a:pt x="145" y="46"/>
                  </a:lnTo>
                  <a:lnTo>
                    <a:pt x="141" y="37"/>
                  </a:lnTo>
                  <a:lnTo>
                    <a:pt x="140" y="30"/>
                  </a:lnTo>
                  <a:lnTo>
                    <a:pt x="136" y="23"/>
                  </a:lnTo>
                  <a:lnTo>
                    <a:pt x="134" y="18"/>
                  </a:lnTo>
                  <a:lnTo>
                    <a:pt x="124" y="7"/>
                  </a:lnTo>
                  <a:lnTo>
                    <a:pt x="122" y="4"/>
                  </a:lnTo>
                  <a:lnTo>
                    <a:pt x="119" y="2"/>
                  </a:lnTo>
                  <a:lnTo>
                    <a:pt x="115" y="2"/>
                  </a:lnTo>
                  <a:lnTo>
                    <a:pt x="112" y="0"/>
                  </a:lnTo>
                  <a:lnTo>
                    <a:pt x="57" y="0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5" y="4"/>
                  </a:lnTo>
                  <a:lnTo>
                    <a:pt x="35" y="14"/>
                  </a:lnTo>
                  <a:lnTo>
                    <a:pt x="33" y="18"/>
                  </a:lnTo>
                  <a:lnTo>
                    <a:pt x="29" y="23"/>
                  </a:lnTo>
                  <a:lnTo>
                    <a:pt x="26" y="30"/>
                  </a:lnTo>
                  <a:lnTo>
                    <a:pt x="22" y="37"/>
                  </a:lnTo>
                  <a:lnTo>
                    <a:pt x="21" y="46"/>
                  </a:lnTo>
                  <a:lnTo>
                    <a:pt x="17" y="56"/>
                  </a:lnTo>
                  <a:lnTo>
                    <a:pt x="15" y="66"/>
                  </a:lnTo>
                  <a:lnTo>
                    <a:pt x="14" y="79"/>
                  </a:lnTo>
                  <a:lnTo>
                    <a:pt x="10" y="93"/>
                  </a:lnTo>
                  <a:lnTo>
                    <a:pt x="8" y="108"/>
                  </a:lnTo>
                  <a:lnTo>
                    <a:pt x="7" y="124"/>
                  </a:lnTo>
                  <a:lnTo>
                    <a:pt x="5" y="143"/>
                  </a:lnTo>
                  <a:lnTo>
                    <a:pt x="3" y="163"/>
                  </a:lnTo>
                  <a:lnTo>
                    <a:pt x="3" y="185"/>
                  </a:lnTo>
                  <a:lnTo>
                    <a:pt x="1" y="208"/>
                  </a:lnTo>
                  <a:lnTo>
                    <a:pt x="1" y="234"/>
                  </a:lnTo>
                  <a:lnTo>
                    <a:pt x="0" y="262"/>
                  </a:lnTo>
                  <a:lnTo>
                    <a:pt x="0" y="323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rgbClr val="EAEAEA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8177" name="Freeform 21"/>
            <p:cNvSpPr>
              <a:spLocks noChangeAspect="1"/>
            </p:cNvSpPr>
            <p:nvPr/>
          </p:nvSpPr>
          <p:spPr bwMode="auto">
            <a:xfrm flipH="1">
              <a:off x="4073" y="3546"/>
              <a:ext cx="82" cy="482"/>
            </a:xfrm>
            <a:custGeom>
              <a:avLst/>
              <a:gdLst>
                <a:gd name="T0" fmla="*/ 0 w 165"/>
                <a:gd name="T1" fmla="*/ 25 h 964"/>
                <a:gd name="T2" fmla="*/ 0 w 165"/>
                <a:gd name="T3" fmla="*/ 30 h 964"/>
                <a:gd name="T4" fmla="*/ 0 w 165"/>
                <a:gd name="T5" fmla="*/ 34 h 964"/>
                <a:gd name="T6" fmla="*/ 0 w 165"/>
                <a:gd name="T7" fmla="*/ 38 h 964"/>
                <a:gd name="T8" fmla="*/ 0 w 165"/>
                <a:gd name="T9" fmla="*/ 41 h 964"/>
                <a:gd name="T10" fmla="*/ 1 w 165"/>
                <a:gd name="T11" fmla="*/ 45 h 964"/>
                <a:gd name="T12" fmla="*/ 1 w 165"/>
                <a:gd name="T13" fmla="*/ 48 h 964"/>
                <a:gd name="T14" fmla="*/ 1 w 165"/>
                <a:gd name="T15" fmla="*/ 50 h 964"/>
                <a:gd name="T16" fmla="*/ 2 w 165"/>
                <a:gd name="T17" fmla="*/ 53 h 964"/>
                <a:gd name="T18" fmla="*/ 2 w 165"/>
                <a:gd name="T19" fmla="*/ 55 h 964"/>
                <a:gd name="T20" fmla="*/ 2 w 165"/>
                <a:gd name="T21" fmla="*/ 57 h 964"/>
                <a:gd name="T22" fmla="*/ 3 w 165"/>
                <a:gd name="T23" fmla="*/ 58 h 964"/>
                <a:gd name="T24" fmla="*/ 3 w 165"/>
                <a:gd name="T25" fmla="*/ 59 h 964"/>
                <a:gd name="T26" fmla="*/ 4 w 165"/>
                <a:gd name="T27" fmla="*/ 60 h 964"/>
                <a:gd name="T28" fmla="*/ 4 w 165"/>
                <a:gd name="T29" fmla="*/ 60 h 964"/>
                <a:gd name="T30" fmla="*/ 5 w 165"/>
                <a:gd name="T31" fmla="*/ 60 h 964"/>
                <a:gd name="T32" fmla="*/ 6 w 165"/>
                <a:gd name="T33" fmla="*/ 60 h 964"/>
                <a:gd name="T34" fmla="*/ 6 w 165"/>
                <a:gd name="T35" fmla="*/ 59 h 964"/>
                <a:gd name="T36" fmla="*/ 7 w 165"/>
                <a:gd name="T37" fmla="*/ 58 h 964"/>
                <a:gd name="T38" fmla="*/ 7 w 165"/>
                <a:gd name="T39" fmla="*/ 56 h 964"/>
                <a:gd name="T40" fmla="*/ 7 w 165"/>
                <a:gd name="T41" fmla="*/ 54 h 964"/>
                <a:gd name="T42" fmla="*/ 8 w 165"/>
                <a:gd name="T43" fmla="*/ 52 h 964"/>
                <a:gd name="T44" fmla="*/ 8 w 165"/>
                <a:gd name="T45" fmla="*/ 49 h 964"/>
                <a:gd name="T46" fmla="*/ 9 w 165"/>
                <a:gd name="T47" fmla="*/ 46 h 964"/>
                <a:gd name="T48" fmla="*/ 9 w 165"/>
                <a:gd name="T49" fmla="*/ 43 h 964"/>
                <a:gd name="T50" fmla="*/ 9 w 165"/>
                <a:gd name="T51" fmla="*/ 40 h 964"/>
                <a:gd name="T52" fmla="*/ 9 w 165"/>
                <a:gd name="T53" fmla="*/ 36 h 964"/>
                <a:gd name="T54" fmla="*/ 10 w 165"/>
                <a:gd name="T55" fmla="*/ 33 h 964"/>
                <a:gd name="T56" fmla="*/ 10 w 165"/>
                <a:gd name="T57" fmla="*/ 29 h 964"/>
                <a:gd name="T58" fmla="*/ 10 w 165"/>
                <a:gd name="T59" fmla="*/ 25 h 964"/>
                <a:gd name="T60" fmla="*/ 10 w 165"/>
                <a:gd name="T61" fmla="*/ 15 h 964"/>
                <a:gd name="T62" fmla="*/ 10 w 165"/>
                <a:gd name="T63" fmla="*/ 11 h 964"/>
                <a:gd name="T64" fmla="*/ 9 w 165"/>
                <a:gd name="T65" fmla="*/ 8 h 964"/>
                <a:gd name="T66" fmla="*/ 9 w 165"/>
                <a:gd name="T67" fmla="*/ 6 h 964"/>
                <a:gd name="T68" fmla="*/ 9 w 165"/>
                <a:gd name="T69" fmla="*/ 5 h 964"/>
                <a:gd name="T70" fmla="*/ 9 w 165"/>
                <a:gd name="T71" fmla="*/ 3 h 964"/>
                <a:gd name="T72" fmla="*/ 8 w 165"/>
                <a:gd name="T73" fmla="*/ 2 h 964"/>
                <a:gd name="T74" fmla="*/ 8 w 165"/>
                <a:gd name="T75" fmla="*/ 2 h 964"/>
                <a:gd name="T76" fmla="*/ 7 w 165"/>
                <a:gd name="T77" fmla="*/ 1 h 964"/>
                <a:gd name="T78" fmla="*/ 7 w 165"/>
                <a:gd name="T79" fmla="*/ 1 h 964"/>
                <a:gd name="T80" fmla="*/ 3 w 165"/>
                <a:gd name="T81" fmla="*/ 0 h 964"/>
                <a:gd name="T82" fmla="*/ 3 w 165"/>
                <a:gd name="T83" fmla="*/ 1 h 964"/>
                <a:gd name="T84" fmla="*/ 2 w 165"/>
                <a:gd name="T85" fmla="*/ 2 h 964"/>
                <a:gd name="T86" fmla="*/ 1 w 165"/>
                <a:gd name="T87" fmla="*/ 2 h 964"/>
                <a:gd name="T88" fmla="*/ 1 w 165"/>
                <a:gd name="T89" fmla="*/ 3 h 964"/>
                <a:gd name="T90" fmla="*/ 1 w 165"/>
                <a:gd name="T91" fmla="*/ 5 h 964"/>
                <a:gd name="T92" fmla="*/ 0 w 165"/>
                <a:gd name="T93" fmla="*/ 6 h 964"/>
                <a:gd name="T94" fmla="*/ 0 w 165"/>
                <a:gd name="T95" fmla="*/ 8 h 964"/>
                <a:gd name="T96" fmla="*/ 0 w 165"/>
                <a:gd name="T97" fmla="*/ 11 h 964"/>
                <a:gd name="T98" fmla="*/ 0 w 165"/>
                <a:gd name="T99" fmla="*/ 13 h 964"/>
                <a:gd name="T100" fmla="*/ 0 w 165"/>
                <a:gd name="T101" fmla="*/ 17 h 96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5"/>
                <a:gd name="T154" fmla="*/ 0 h 964"/>
                <a:gd name="T155" fmla="*/ 165 w 165"/>
                <a:gd name="T156" fmla="*/ 964 h 96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5" h="964">
                  <a:moveTo>
                    <a:pt x="0" y="323"/>
                  </a:moveTo>
                  <a:lnTo>
                    <a:pt x="0" y="388"/>
                  </a:lnTo>
                  <a:lnTo>
                    <a:pt x="2" y="421"/>
                  </a:lnTo>
                  <a:lnTo>
                    <a:pt x="2" y="482"/>
                  </a:lnTo>
                  <a:lnTo>
                    <a:pt x="4" y="513"/>
                  </a:lnTo>
                  <a:lnTo>
                    <a:pt x="5" y="543"/>
                  </a:lnTo>
                  <a:lnTo>
                    <a:pt x="7" y="573"/>
                  </a:lnTo>
                  <a:lnTo>
                    <a:pt x="9" y="601"/>
                  </a:lnTo>
                  <a:lnTo>
                    <a:pt x="11" y="629"/>
                  </a:lnTo>
                  <a:lnTo>
                    <a:pt x="12" y="655"/>
                  </a:lnTo>
                  <a:lnTo>
                    <a:pt x="14" y="681"/>
                  </a:lnTo>
                  <a:lnTo>
                    <a:pt x="16" y="706"/>
                  </a:lnTo>
                  <a:lnTo>
                    <a:pt x="19" y="730"/>
                  </a:lnTo>
                  <a:lnTo>
                    <a:pt x="21" y="753"/>
                  </a:lnTo>
                  <a:lnTo>
                    <a:pt x="25" y="775"/>
                  </a:lnTo>
                  <a:lnTo>
                    <a:pt x="26" y="796"/>
                  </a:lnTo>
                  <a:lnTo>
                    <a:pt x="30" y="817"/>
                  </a:lnTo>
                  <a:lnTo>
                    <a:pt x="33" y="837"/>
                  </a:lnTo>
                  <a:lnTo>
                    <a:pt x="35" y="854"/>
                  </a:lnTo>
                  <a:lnTo>
                    <a:pt x="39" y="872"/>
                  </a:lnTo>
                  <a:lnTo>
                    <a:pt x="42" y="887"/>
                  </a:lnTo>
                  <a:lnTo>
                    <a:pt x="46" y="901"/>
                  </a:lnTo>
                  <a:lnTo>
                    <a:pt x="49" y="913"/>
                  </a:lnTo>
                  <a:lnTo>
                    <a:pt x="53" y="926"/>
                  </a:lnTo>
                  <a:lnTo>
                    <a:pt x="56" y="934"/>
                  </a:lnTo>
                  <a:lnTo>
                    <a:pt x="61" y="943"/>
                  </a:lnTo>
                  <a:lnTo>
                    <a:pt x="65" y="952"/>
                  </a:lnTo>
                  <a:lnTo>
                    <a:pt x="68" y="957"/>
                  </a:lnTo>
                  <a:lnTo>
                    <a:pt x="72" y="961"/>
                  </a:lnTo>
                  <a:lnTo>
                    <a:pt x="77" y="964"/>
                  </a:lnTo>
                  <a:lnTo>
                    <a:pt x="84" y="964"/>
                  </a:lnTo>
                  <a:lnTo>
                    <a:pt x="89" y="961"/>
                  </a:lnTo>
                  <a:lnTo>
                    <a:pt x="93" y="957"/>
                  </a:lnTo>
                  <a:lnTo>
                    <a:pt x="96" y="952"/>
                  </a:lnTo>
                  <a:lnTo>
                    <a:pt x="100" y="943"/>
                  </a:lnTo>
                  <a:lnTo>
                    <a:pt x="105" y="934"/>
                  </a:lnTo>
                  <a:lnTo>
                    <a:pt x="109" y="926"/>
                  </a:lnTo>
                  <a:lnTo>
                    <a:pt x="112" y="913"/>
                  </a:lnTo>
                  <a:lnTo>
                    <a:pt x="116" y="901"/>
                  </a:lnTo>
                  <a:lnTo>
                    <a:pt x="119" y="887"/>
                  </a:lnTo>
                  <a:lnTo>
                    <a:pt x="123" y="872"/>
                  </a:lnTo>
                  <a:lnTo>
                    <a:pt x="126" y="854"/>
                  </a:lnTo>
                  <a:lnTo>
                    <a:pt x="130" y="837"/>
                  </a:lnTo>
                  <a:lnTo>
                    <a:pt x="133" y="817"/>
                  </a:lnTo>
                  <a:lnTo>
                    <a:pt x="137" y="796"/>
                  </a:lnTo>
                  <a:lnTo>
                    <a:pt x="138" y="775"/>
                  </a:lnTo>
                  <a:lnTo>
                    <a:pt x="142" y="753"/>
                  </a:lnTo>
                  <a:lnTo>
                    <a:pt x="145" y="730"/>
                  </a:lnTo>
                  <a:lnTo>
                    <a:pt x="147" y="706"/>
                  </a:lnTo>
                  <a:lnTo>
                    <a:pt x="149" y="681"/>
                  </a:lnTo>
                  <a:lnTo>
                    <a:pt x="152" y="655"/>
                  </a:lnTo>
                  <a:lnTo>
                    <a:pt x="154" y="629"/>
                  </a:lnTo>
                  <a:lnTo>
                    <a:pt x="156" y="601"/>
                  </a:lnTo>
                  <a:lnTo>
                    <a:pt x="158" y="573"/>
                  </a:lnTo>
                  <a:lnTo>
                    <a:pt x="159" y="543"/>
                  </a:lnTo>
                  <a:lnTo>
                    <a:pt x="161" y="513"/>
                  </a:lnTo>
                  <a:lnTo>
                    <a:pt x="161" y="482"/>
                  </a:lnTo>
                  <a:lnTo>
                    <a:pt x="163" y="452"/>
                  </a:lnTo>
                  <a:lnTo>
                    <a:pt x="163" y="421"/>
                  </a:lnTo>
                  <a:lnTo>
                    <a:pt x="165" y="388"/>
                  </a:lnTo>
                  <a:lnTo>
                    <a:pt x="165" y="262"/>
                  </a:lnTo>
                  <a:lnTo>
                    <a:pt x="163" y="234"/>
                  </a:lnTo>
                  <a:lnTo>
                    <a:pt x="163" y="185"/>
                  </a:lnTo>
                  <a:lnTo>
                    <a:pt x="161" y="162"/>
                  </a:lnTo>
                  <a:lnTo>
                    <a:pt x="159" y="143"/>
                  </a:lnTo>
                  <a:lnTo>
                    <a:pt x="158" y="124"/>
                  </a:lnTo>
                  <a:lnTo>
                    <a:pt x="158" y="108"/>
                  </a:lnTo>
                  <a:lnTo>
                    <a:pt x="156" y="93"/>
                  </a:lnTo>
                  <a:lnTo>
                    <a:pt x="154" y="79"/>
                  </a:lnTo>
                  <a:lnTo>
                    <a:pt x="151" y="66"/>
                  </a:lnTo>
                  <a:lnTo>
                    <a:pt x="149" y="56"/>
                  </a:lnTo>
                  <a:lnTo>
                    <a:pt x="147" y="45"/>
                  </a:lnTo>
                  <a:lnTo>
                    <a:pt x="144" y="37"/>
                  </a:lnTo>
                  <a:lnTo>
                    <a:pt x="142" y="30"/>
                  </a:lnTo>
                  <a:lnTo>
                    <a:pt x="138" y="23"/>
                  </a:lnTo>
                  <a:lnTo>
                    <a:pt x="137" y="17"/>
                  </a:lnTo>
                  <a:lnTo>
                    <a:pt x="126" y="7"/>
                  </a:lnTo>
                  <a:lnTo>
                    <a:pt x="124" y="4"/>
                  </a:lnTo>
                  <a:lnTo>
                    <a:pt x="121" y="2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58" y="0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7" y="4"/>
                  </a:lnTo>
                  <a:lnTo>
                    <a:pt x="33" y="17"/>
                  </a:lnTo>
                  <a:lnTo>
                    <a:pt x="30" y="23"/>
                  </a:lnTo>
                  <a:lnTo>
                    <a:pt x="26" y="30"/>
                  </a:lnTo>
                  <a:lnTo>
                    <a:pt x="23" y="37"/>
                  </a:lnTo>
                  <a:lnTo>
                    <a:pt x="21" y="45"/>
                  </a:lnTo>
                  <a:lnTo>
                    <a:pt x="18" y="56"/>
                  </a:lnTo>
                  <a:lnTo>
                    <a:pt x="16" y="66"/>
                  </a:lnTo>
                  <a:lnTo>
                    <a:pt x="14" y="79"/>
                  </a:lnTo>
                  <a:lnTo>
                    <a:pt x="11" y="93"/>
                  </a:lnTo>
                  <a:lnTo>
                    <a:pt x="9" y="108"/>
                  </a:lnTo>
                  <a:lnTo>
                    <a:pt x="7" y="124"/>
                  </a:lnTo>
                  <a:lnTo>
                    <a:pt x="5" y="143"/>
                  </a:lnTo>
                  <a:lnTo>
                    <a:pt x="4" y="162"/>
                  </a:lnTo>
                  <a:lnTo>
                    <a:pt x="4" y="185"/>
                  </a:lnTo>
                  <a:lnTo>
                    <a:pt x="2" y="208"/>
                  </a:lnTo>
                  <a:lnTo>
                    <a:pt x="2" y="234"/>
                  </a:lnTo>
                  <a:lnTo>
                    <a:pt x="0" y="262"/>
                  </a:lnTo>
                  <a:lnTo>
                    <a:pt x="0" y="323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rgbClr val="EAEAEA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8178" name="Freeform 22"/>
            <p:cNvSpPr>
              <a:spLocks noChangeAspect="1"/>
            </p:cNvSpPr>
            <p:nvPr/>
          </p:nvSpPr>
          <p:spPr bwMode="auto">
            <a:xfrm flipH="1">
              <a:off x="4212" y="3545"/>
              <a:ext cx="82" cy="480"/>
            </a:xfrm>
            <a:custGeom>
              <a:avLst/>
              <a:gdLst>
                <a:gd name="T0" fmla="*/ 0 w 165"/>
                <a:gd name="T1" fmla="*/ 24 h 961"/>
                <a:gd name="T2" fmla="*/ 0 w 165"/>
                <a:gd name="T3" fmla="*/ 30 h 961"/>
                <a:gd name="T4" fmla="*/ 0 w 165"/>
                <a:gd name="T5" fmla="*/ 33 h 961"/>
                <a:gd name="T6" fmla="*/ 0 w 165"/>
                <a:gd name="T7" fmla="*/ 37 h 961"/>
                <a:gd name="T8" fmla="*/ 0 w 165"/>
                <a:gd name="T9" fmla="*/ 40 h 961"/>
                <a:gd name="T10" fmla="*/ 1 w 165"/>
                <a:gd name="T11" fmla="*/ 43 h 961"/>
                <a:gd name="T12" fmla="*/ 1 w 165"/>
                <a:gd name="T13" fmla="*/ 46 h 961"/>
                <a:gd name="T14" fmla="*/ 1 w 165"/>
                <a:gd name="T15" fmla="*/ 49 h 961"/>
                <a:gd name="T16" fmla="*/ 2 w 165"/>
                <a:gd name="T17" fmla="*/ 52 h 961"/>
                <a:gd name="T18" fmla="*/ 2 w 165"/>
                <a:gd name="T19" fmla="*/ 54 h 961"/>
                <a:gd name="T20" fmla="*/ 2 w 165"/>
                <a:gd name="T21" fmla="*/ 56 h 961"/>
                <a:gd name="T22" fmla="*/ 3 w 165"/>
                <a:gd name="T23" fmla="*/ 57 h 961"/>
                <a:gd name="T24" fmla="*/ 3 w 165"/>
                <a:gd name="T25" fmla="*/ 58 h 961"/>
                <a:gd name="T26" fmla="*/ 4 w 165"/>
                <a:gd name="T27" fmla="*/ 59 h 961"/>
                <a:gd name="T28" fmla="*/ 4 w 165"/>
                <a:gd name="T29" fmla="*/ 60 h 961"/>
                <a:gd name="T30" fmla="*/ 5 w 165"/>
                <a:gd name="T31" fmla="*/ 59 h 961"/>
                <a:gd name="T32" fmla="*/ 6 w 165"/>
                <a:gd name="T33" fmla="*/ 59 h 961"/>
                <a:gd name="T34" fmla="*/ 6 w 165"/>
                <a:gd name="T35" fmla="*/ 58 h 961"/>
                <a:gd name="T36" fmla="*/ 7 w 165"/>
                <a:gd name="T37" fmla="*/ 56 h 961"/>
                <a:gd name="T38" fmla="*/ 7 w 165"/>
                <a:gd name="T39" fmla="*/ 55 h 961"/>
                <a:gd name="T40" fmla="*/ 7 w 165"/>
                <a:gd name="T41" fmla="*/ 53 h 961"/>
                <a:gd name="T42" fmla="*/ 8 w 165"/>
                <a:gd name="T43" fmla="*/ 50 h 961"/>
                <a:gd name="T44" fmla="*/ 8 w 165"/>
                <a:gd name="T45" fmla="*/ 48 h 961"/>
                <a:gd name="T46" fmla="*/ 9 w 165"/>
                <a:gd name="T47" fmla="*/ 45 h 961"/>
                <a:gd name="T48" fmla="*/ 9 w 165"/>
                <a:gd name="T49" fmla="*/ 42 h 961"/>
                <a:gd name="T50" fmla="*/ 9 w 165"/>
                <a:gd name="T51" fmla="*/ 39 h 961"/>
                <a:gd name="T52" fmla="*/ 9 w 165"/>
                <a:gd name="T53" fmla="*/ 35 h 961"/>
                <a:gd name="T54" fmla="*/ 10 w 165"/>
                <a:gd name="T55" fmla="*/ 31 h 961"/>
                <a:gd name="T56" fmla="*/ 10 w 165"/>
                <a:gd name="T57" fmla="*/ 28 h 961"/>
                <a:gd name="T58" fmla="*/ 10 w 165"/>
                <a:gd name="T59" fmla="*/ 24 h 961"/>
                <a:gd name="T60" fmla="*/ 10 w 165"/>
                <a:gd name="T61" fmla="*/ 14 h 961"/>
                <a:gd name="T62" fmla="*/ 10 w 165"/>
                <a:gd name="T63" fmla="*/ 10 h 961"/>
                <a:gd name="T64" fmla="*/ 9 w 165"/>
                <a:gd name="T65" fmla="*/ 7 h 961"/>
                <a:gd name="T66" fmla="*/ 9 w 165"/>
                <a:gd name="T67" fmla="*/ 5 h 961"/>
                <a:gd name="T68" fmla="*/ 9 w 165"/>
                <a:gd name="T69" fmla="*/ 4 h 961"/>
                <a:gd name="T70" fmla="*/ 9 w 165"/>
                <a:gd name="T71" fmla="*/ 2 h 961"/>
                <a:gd name="T72" fmla="*/ 8 w 165"/>
                <a:gd name="T73" fmla="*/ 1 h 961"/>
                <a:gd name="T74" fmla="*/ 8 w 165"/>
                <a:gd name="T75" fmla="*/ 1 h 961"/>
                <a:gd name="T76" fmla="*/ 8 w 165"/>
                <a:gd name="T77" fmla="*/ 0 h 961"/>
                <a:gd name="T78" fmla="*/ 7 w 165"/>
                <a:gd name="T79" fmla="*/ 0 h 961"/>
                <a:gd name="T80" fmla="*/ 7 w 165"/>
                <a:gd name="T81" fmla="*/ 0 h 961"/>
                <a:gd name="T82" fmla="*/ 3 w 165"/>
                <a:gd name="T83" fmla="*/ 0 h 961"/>
                <a:gd name="T84" fmla="*/ 3 w 165"/>
                <a:gd name="T85" fmla="*/ 0 h 961"/>
                <a:gd name="T86" fmla="*/ 2 w 165"/>
                <a:gd name="T87" fmla="*/ 0 h 961"/>
                <a:gd name="T88" fmla="*/ 2 w 165"/>
                <a:gd name="T89" fmla="*/ 0 h 961"/>
                <a:gd name="T90" fmla="*/ 1 w 165"/>
                <a:gd name="T91" fmla="*/ 1 h 961"/>
                <a:gd name="T92" fmla="*/ 1 w 165"/>
                <a:gd name="T93" fmla="*/ 2 h 961"/>
                <a:gd name="T94" fmla="*/ 1 w 165"/>
                <a:gd name="T95" fmla="*/ 3 h 961"/>
                <a:gd name="T96" fmla="*/ 0 w 165"/>
                <a:gd name="T97" fmla="*/ 4 h 961"/>
                <a:gd name="T98" fmla="*/ 0 w 165"/>
                <a:gd name="T99" fmla="*/ 6 h 961"/>
                <a:gd name="T100" fmla="*/ 0 w 165"/>
                <a:gd name="T101" fmla="*/ 8 h 961"/>
                <a:gd name="T102" fmla="*/ 0 w 165"/>
                <a:gd name="T103" fmla="*/ 11 h 961"/>
                <a:gd name="T104" fmla="*/ 0 w 165"/>
                <a:gd name="T105" fmla="*/ 14 h 961"/>
                <a:gd name="T106" fmla="*/ 0 w 165"/>
                <a:gd name="T107" fmla="*/ 20 h 9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5"/>
                <a:gd name="T163" fmla="*/ 0 h 961"/>
                <a:gd name="T164" fmla="*/ 165 w 165"/>
                <a:gd name="T165" fmla="*/ 961 h 9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5" h="961">
                  <a:moveTo>
                    <a:pt x="0" y="322"/>
                  </a:moveTo>
                  <a:lnTo>
                    <a:pt x="0" y="386"/>
                  </a:lnTo>
                  <a:lnTo>
                    <a:pt x="2" y="418"/>
                  </a:lnTo>
                  <a:lnTo>
                    <a:pt x="2" y="481"/>
                  </a:lnTo>
                  <a:lnTo>
                    <a:pt x="4" y="510"/>
                  </a:lnTo>
                  <a:lnTo>
                    <a:pt x="5" y="540"/>
                  </a:lnTo>
                  <a:lnTo>
                    <a:pt x="7" y="570"/>
                  </a:lnTo>
                  <a:lnTo>
                    <a:pt x="9" y="598"/>
                  </a:lnTo>
                  <a:lnTo>
                    <a:pt x="11" y="626"/>
                  </a:lnTo>
                  <a:lnTo>
                    <a:pt x="12" y="652"/>
                  </a:lnTo>
                  <a:lnTo>
                    <a:pt x="14" y="678"/>
                  </a:lnTo>
                  <a:lnTo>
                    <a:pt x="16" y="702"/>
                  </a:lnTo>
                  <a:lnTo>
                    <a:pt x="19" y="727"/>
                  </a:lnTo>
                  <a:lnTo>
                    <a:pt x="21" y="751"/>
                  </a:lnTo>
                  <a:lnTo>
                    <a:pt x="25" y="772"/>
                  </a:lnTo>
                  <a:lnTo>
                    <a:pt x="26" y="795"/>
                  </a:lnTo>
                  <a:lnTo>
                    <a:pt x="30" y="814"/>
                  </a:lnTo>
                  <a:lnTo>
                    <a:pt x="33" y="833"/>
                  </a:lnTo>
                  <a:lnTo>
                    <a:pt x="35" y="851"/>
                  </a:lnTo>
                  <a:lnTo>
                    <a:pt x="39" y="868"/>
                  </a:lnTo>
                  <a:lnTo>
                    <a:pt x="42" y="884"/>
                  </a:lnTo>
                  <a:lnTo>
                    <a:pt x="46" y="898"/>
                  </a:lnTo>
                  <a:lnTo>
                    <a:pt x="49" y="910"/>
                  </a:lnTo>
                  <a:lnTo>
                    <a:pt x="53" y="922"/>
                  </a:lnTo>
                  <a:lnTo>
                    <a:pt x="56" y="931"/>
                  </a:lnTo>
                  <a:lnTo>
                    <a:pt x="61" y="940"/>
                  </a:lnTo>
                  <a:lnTo>
                    <a:pt x="65" y="949"/>
                  </a:lnTo>
                  <a:lnTo>
                    <a:pt x="68" y="954"/>
                  </a:lnTo>
                  <a:lnTo>
                    <a:pt x="72" y="957"/>
                  </a:lnTo>
                  <a:lnTo>
                    <a:pt x="77" y="961"/>
                  </a:lnTo>
                  <a:lnTo>
                    <a:pt x="84" y="961"/>
                  </a:lnTo>
                  <a:lnTo>
                    <a:pt x="89" y="957"/>
                  </a:lnTo>
                  <a:lnTo>
                    <a:pt x="93" y="954"/>
                  </a:lnTo>
                  <a:lnTo>
                    <a:pt x="96" y="949"/>
                  </a:lnTo>
                  <a:lnTo>
                    <a:pt x="100" y="940"/>
                  </a:lnTo>
                  <a:lnTo>
                    <a:pt x="105" y="931"/>
                  </a:lnTo>
                  <a:lnTo>
                    <a:pt x="109" y="922"/>
                  </a:lnTo>
                  <a:lnTo>
                    <a:pt x="112" y="910"/>
                  </a:lnTo>
                  <a:lnTo>
                    <a:pt x="116" y="898"/>
                  </a:lnTo>
                  <a:lnTo>
                    <a:pt x="119" y="884"/>
                  </a:lnTo>
                  <a:lnTo>
                    <a:pt x="123" y="868"/>
                  </a:lnTo>
                  <a:lnTo>
                    <a:pt x="126" y="851"/>
                  </a:lnTo>
                  <a:lnTo>
                    <a:pt x="130" y="833"/>
                  </a:lnTo>
                  <a:lnTo>
                    <a:pt x="133" y="814"/>
                  </a:lnTo>
                  <a:lnTo>
                    <a:pt x="137" y="795"/>
                  </a:lnTo>
                  <a:lnTo>
                    <a:pt x="138" y="772"/>
                  </a:lnTo>
                  <a:lnTo>
                    <a:pt x="142" y="751"/>
                  </a:lnTo>
                  <a:lnTo>
                    <a:pt x="145" y="727"/>
                  </a:lnTo>
                  <a:lnTo>
                    <a:pt x="147" y="702"/>
                  </a:lnTo>
                  <a:lnTo>
                    <a:pt x="149" y="678"/>
                  </a:lnTo>
                  <a:lnTo>
                    <a:pt x="152" y="652"/>
                  </a:lnTo>
                  <a:lnTo>
                    <a:pt x="154" y="626"/>
                  </a:lnTo>
                  <a:lnTo>
                    <a:pt x="156" y="598"/>
                  </a:lnTo>
                  <a:lnTo>
                    <a:pt x="158" y="570"/>
                  </a:lnTo>
                  <a:lnTo>
                    <a:pt x="159" y="540"/>
                  </a:lnTo>
                  <a:lnTo>
                    <a:pt x="161" y="510"/>
                  </a:lnTo>
                  <a:lnTo>
                    <a:pt x="161" y="481"/>
                  </a:lnTo>
                  <a:lnTo>
                    <a:pt x="163" y="449"/>
                  </a:lnTo>
                  <a:lnTo>
                    <a:pt x="163" y="418"/>
                  </a:lnTo>
                  <a:lnTo>
                    <a:pt x="165" y="386"/>
                  </a:lnTo>
                  <a:lnTo>
                    <a:pt x="165" y="260"/>
                  </a:lnTo>
                  <a:lnTo>
                    <a:pt x="163" y="233"/>
                  </a:lnTo>
                  <a:lnTo>
                    <a:pt x="163" y="184"/>
                  </a:lnTo>
                  <a:lnTo>
                    <a:pt x="161" y="163"/>
                  </a:lnTo>
                  <a:lnTo>
                    <a:pt x="159" y="142"/>
                  </a:lnTo>
                  <a:lnTo>
                    <a:pt x="158" y="124"/>
                  </a:lnTo>
                  <a:lnTo>
                    <a:pt x="158" y="107"/>
                  </a:lnTo>
                  <a:lnTo>
                    <a:pt x="156" y="93"/>
                  </a:lnTo>
                  <a:lnTo>
                    <a:pt x="154" y="79"/>
                  </a:lnTo>
                  <a:lnTo>
                    <a:pt x="151" y="67"/>
                  </a:lnTo>
                  <a:lnTo>
                    <a:pt x="149" y="56"/>
                  </a:lnTo>
                  <a:lnTo>
                    <a:pt x="147" y="46"/>
                  </a:lnTo>
                  <a:lnTo>
                    <a:pt x="144" y="37"/>
                  </a:lnTo>
                  <a:lnTo>
                    <a:pt x="142" y="30"/>
                  </a:lnTo>
                  <a:lnTo>
                    <a:pt x="138" y="23"/>
                  </a:lnTo>
                  <a:lnTo>
                    <a:pt x="137" y="18"/>
                  </a:lnTo>
                  <a:lnTo>
                    <a:pt x="133" y="14"/>
                  </a:lnTo>
                  <a:lnTo>
                    <a:pt x="130" y="9"/>
                  </a:lnTo>
                  <a:lnTo>
                    <a:pt x="126" y="7"/>
                  </a:lnTo>
                  <a:lnTo>
                    <a:pt x="124" y="4"/>
                  </a:lnTo>
                  <a:lnTo>
                    <a:pt x="121" y="2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58" y="0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7" y="4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4"/>
                  </a:lnTo>
                  <a:lnTo>
                    <a:pt x="33" y="18"/>
                  </a:lnTo>
                  <a:lnTo>
                    <a:pt x="30" y="23"/>
                  </a:lnTo>
                  <a:lnTo>
                    <a:pt x="26" y="30"/>
                  </a:lnTo>
                  <a:lnTo>
                    <a:pt x="23" y="37"/>
                  </a:lnTo>
                  <a:lnTo>
                    <a:pt x="21" y="46"/>
                  </a:lnTo>
                  <a:lnTo>
                    <a:pt x="18" y="56"/>
                  </a:lnTo>
                  <a:lnTo>
                    <a:pt x="16" y="67"/>
                  </a:lnTo>
                  <a:lnTo>
                    <a:pt x="14" y="79"/>
                  </a:lnTo>
                  <a:lnTo>
                    <a:pt x="11" y="93"/>
                  </a:lnTo>
                  <a:lnTo>
                    <a:pt x="9" y="107"/>
                  </a:lnTo>
                  <a:lnTo>
                    <a:pt x="7" y="124"/>
                  </a:lnTo>
                  <a:lnTo>
                    <a:pt x="5" y="142"/>
                  </a:lnTo>
                  <a:lnTo>
                    <a:pt x="4" y="163"/>
                  </a:lnTo>
                  <a:lnTo>
                    <a:pt x="4" y="184"/>
                  </a:lnTo>
                  <a:lnTo>
                    <a:pt x="2" y="208"/>
                  </a:lnTo>
                  <a:lnTo>
                    <a:pt x="2" y="233"/>
                  </a:lnTo>
                  <a:lnTo>
                    <a:pt x="0" y="260"/>
                  </a:lnTo>
                  <a:lnTo>
                    <a:pt x="0" y="322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rgbClr val="EAEAEA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8179" name="Freeform 23"/>
            <p:cNvSpPr>
              <a:spLocks noChangeAspect="1"/>
            </p:cNvSpPr>
            <p:nvPr/>
          </p:nvSpPr>
          <p:spPr bwMode="auto">
            <a:xfrm flipH="1">
              <a:off x="4170" y="3546"/>
              <a:ext cx="81" cy="480"/>
            </a:xfrm>
            <a:custGeom>
              <a:avLst/>
              <a:gdLst>
                <a:gd name="T0" fmla="*/ 0 w 162"/>
                <a:gd name="T1" fmla="*/ 24 h 961"/>
                <a:gd name="T2" fmla="*/ 1 w 162"/>
                <a:gd name="T3" fmla="*/ 30 h 961"/>
                <a:gd name="T4" fmla="*/ 1 w 162"/>
                <a:gd name="T5" fmla="*/ 33 h 961"/>
                <a:gd name="T6" fmla="*/ 1 w 162"/>
                <a:gd name="T7" fmla="*/ 37 h 961"/>
                <a:gd name="T8" fmla="*/ 1 w 162"/>
                <a:gd name="T9" fmla="*/ 40 h 961"/>
                <a:gd name="T10" fmla="*/ 1 w 162"/>
                <a:gd name="T11" fmla="*/ 43 h 961"/>
                <a:gd name="T12" fmla="*/ 1 w 162"/>
                <a:gd name="T13" fmla="*/ 46 h 961"/>
                <a:gd name="T14" fmla="*/ 1 w 162"/>
                <a:gd name="T15" fmla="*/ 49 h 961"/>
                <a:gd name="T16" fmla="*/ 3 w 162"/>
                <a:gd name="T17" fmla="*/ 52 h 961"/>
                <a:gd name="T18" fmla="*/ 3 w 162"/>
                <a:gd name="T19" fmla="*/ 54 h 961"/>
                <a:gd name="T20" fmla="*/ 3 w 162"/>
                <a:gd name="T21" fmla="*/ 56 h 961"/>
                <a:gd name="T22" fmla="*/ 3 w 162"/>
                <a:gd name="T23" fmla="*/ 57 h 961"/>
                <a:gd name="T24" fmla="*/ 3 w 162"/>
                <a:gd name="T25" fmla="*/ 58 h 961"/>
                <a:gd name="T26" fmla="*/ 5 w 162"/>
                <a:gd name="T27" fmla="*/ 59 h 961"/>
                <a:gd name="T28" fmla="*/ 5 w 162"/>
                <a:gd name="T29" fmla="*/ 60 h 961"/>
                <a:gd name="T30" fmla="*/ 5 w 162"/>
                <a:gd name="T31" fmla="*/ 59 h 961"/>
                <a:gd name="T32" fmla="*/ 6 w 162"/>
                <a:gd name="T33" fmla="*/ 59 h 961"/>
                <a:gd name="T34" fmla="*/ 6 w 162"/>
                <a:gd name="T35" fmla="*/ 58 h 961"/>
                <a:gd name="T36" fmla="*/ 7 w 162"/>
                <a:gd name="T37" fmla="*/ 56 h 961"/>
                <a:gd name="T38" fmla="*/ 7 w 162"/>
                <a:gd name="T39" fmla="*/ 55 h 961"/>
                <a:gd name="T40" fmla="*/ 7 w 162"/>
                <a:gd name="T41" fmla="*/ 53 h 961"/>
                <a:gd name="T42" fmla="*/ 9 w 162"/>
                <a:gd name="T43" fmla="*/ 50 h 961"/>
                <a:gd name="T44" fmla="*/ 9 w 162"/>
                <a:gd name="T45" fmla="*/ 48 h 961"/>
                <a:gd name="T46" fmla="*/ 9 w 162"/>
                <a:gd name="T47" fmla="*/ 45 h 961"/>
                <a:gd name="T48" fmla="*/ 10 w 162"/>
                <a:gd name="T49" fmla="*/ 42 h 961"/>
                <a:gd name="T50" fmla="*/ 10 w 162"/>
                <a:gd name="T51" fmla="*/ 39 h 961"/>
                <a:gd name="T52" fmla="*/ 10 w 162"/>
                <a:gd name="T53" fmla="*/ 35 h 961"/>
                <a:gd name="T54" fmla="*/ 10 w 162"/>
                <a:gd name="T55" fmla="*/ 31 h 961"/>
                <a:gd name="T56" fmla="*/ 10 w 162"/>
                <a:gd name="T57" fmla="*/ 28 h 961"/>
                <a:gd name="T58" fmla="*/ 10 w 162"/>
                <a:gd name="T59" fmla="*/ 24 h 961"/>
                <a:gd name="T60" fmla="*/ 10 w 162"/>
                <a:gd name="T61" fmla="*/ 14 h 961"/>
                <a:gd name="T62" fmla="*/ 10 w 162"/>
                <a:gd name="T63" fmla="*/ 10 h 961"/>
                <a:gd name="T64" fmla="*/ 10 w 162"/>
                <a:gd name="T65" fmla="*/ 7 h 961"/>
                <a:gd name="T66" fmla="*/ 10 w 162"/>
                <a:gd name="T67" fmla="*/ 5 h 961"/>
                <a:gd name="T68" fmla="*/ 10 w 162"/>
                <a:gd name="T69" fmla="*/ 4 h 961"/>
                <a:gd name="T70" fmla="*/ 10 w 162"/>
                <a:gd name="T71" fmla="*/ 2 h 961"/>
                <a:gd name="T72" fmla="*/ 9 w 162"/>
                <a:gd name="T73" fmla="*/ 1 h 961"/>
                <a:gd name="T74" fmla="*/ 9 w 162"/>
                <a:gd name="T75" fmla="*/ 1 h 961"/>
                <a:gd name="T76" fmla="*/ 8 w 162"/>
                <a:gd name="T77" fmla="*/ 0 h 961"/>
                <a:gd name="T78" fmla="*/ 7 w 162"/>
                <a:gd name="T79" fmla="*/ 0 h 961"/>
                <a:gd name="T80" fmla="*/ 7 w 162"/>
                <a:gd name="T81" fmla="*/ 0 h 961"/>
                <a:gd name="T82" fmla="*/ 3 w 162"/>
                <a:gd name="T83" fmla="*/ 0 h 961"/>
                <a:gd name="T84" fmla="*/ 3 w 162"/>
                <a:gd name="T85" fmla="*/ 0 h 961"/>
                <a:gd name="T86" fmla="*/ 3 w 162"/>
                <a:gd name="T87" fmla="*/ 0 h 961"/>
                <a:gd name="T88" fmla="*/ 3 w 162"/>
                <a:gd name="T89" fmla="*/ 0 h 961"/>
                <a:gd name="T90" fmla="*/ 1 w 162"/>
                <a:gd name="T91" fmla="*/ 1 h 961"/>
                <a:gd name="T92" fmla="*/ 1 w 162"/>
                <a:gd name="T93" fmla="*/ 2 h 961"/>
                <a:gd name="T94" fmla="*/ 1 w 162"/>
                <a:gd name="T95" fmla="*/ 3 h 961"/>
                <a:gd name="T96" fmla="*/ 1 w 162"/>
                <a:gd name="T97" fmla="*/ 4 h 961"/>
                <a:gd name="T98" fmla="*/ 1 w 162"/>
                <a:gd name="T99" fmla="*/ 6 h 961"/>
                <a:gd name="T100" fmla="*/ 1 w 162"/>
                <a:gd name="T101" fmla="*/ 8 h 961"/>
                <a:gd name="T102" fmla="*/ 1 w 162"/>
                <a:gd name="T103" fmla="*/ 11 h 961"/>
                <a:gd name="T104" fmla="*/ 1 w 162"/>
                <a:gd name="T105" fmla="*/ 14 h 961"/>
                <a:gd name="T106" fmla="*/ 0 w 162"/>
                <a:gd name="T107" fmla="*/ 20 h 9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2"/>
                <a:gd name="T163" fmla="*/ 0 h 961"/>
                <a:gd name="T164" fmla="*/ 162 w 162"/>
                <a:gd name="T165" fmla="*/ 961 h 9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2" h="961">
                  <a:moveTo>
                    <a:pt x="0" y="321"/>
                  </a:moveTo>
                  <a:lnTo>
                    <a:pt x="0" y="386"/>
                  </a:lnTo>
                  <a:lnTo>
                    <a:pt x="2" y="417"/>
                  </a:lnTo>
                  <a:lnTo>
                    <a:pt x="2" y="480"/>
                  </a:lnTo>
                  <a:lnTo>
                    <a:pt x="3" y="510"/>
                  </a:lnTo>
                  <a:lnTo>
                    <a:pt x="5" y="540"/>
                  </a:lnTo>
                  <a:lnTo>
                    <a:pt x="7" y="569"/>
                  </a:lnTo>
                  <a:lnTo>
                    <a:pt x="9" y="597"/>
                  </a:lnTo>
                  <a:lnTo>
                    <a:pt x="10" y="625"/>
                  </a:lnTo>
                  <a:lnTo>
                    <a:pt x="12" y="651"/>
                  </a:lnTo>
                  <a:lnTo>
                    <a:pt x="14" y="678"/>
                  </a:lnTo>
                  <a:lnTo>
                    <a:pt x="16" y="702"/>
                  </a:lnTo>
                  <a:lnTo>
                    <a:pt x="19" y="727"/>
                  </a:lnTo>
                  <a:lnTo>
                    <a:pt x="21" y="751"/>
                  </a:lnTo>
                  <a:lnTo>
                    <a:pt x="24" y="772"/>
                  </a:lnTo>
                  <a:lnTo>
                    <a:pt x="26" y="795"/>
                  </a:lnTo>
                  <a:lnTo>
                    <a:pt x="30" y="814"/>
                  </a:lnTo>
                  <a:lnTo>
                    <a:pt x="33" y="833"/>
                  </a:lnTo>
                  <a:lnTo>
                    <a:pt x="35" y="851"/>
                  </a:lnTo>
                  <a:lnTo>
                    <a:pt x="38" y="868"/>
                  </a:lnTo>
                  <a:lnTo>
                    <a:pt x="42" y="884"/>
                  </a:lnTo>
                  <a:lnTo>
                    <a:pt x="45" y="898"/>
                  </a:lnTo>
                  <a:lnTo>
                    <a:pt x="49" y="910"/>
                  </a:lnTo>
                  <a:lnTo>
                    <a:pt x="52" y="922"/>
                  </a:lnTo>
                  <a:lnTo>
                    <a:pt x="56" y="931"/>
                  </a:lnTo>
                  <a:lnTo>
                    <a:pt x="61" y="940"/>
                  </a:lnTo>
                  <a:lnTo>
                    <a:pt x="65" y="948"/>
                  </a:lnTo>
                  <a:lnTo>
                    <a:pt x="68" y="954"/>
                  </a:lnTo>
                  <a:lnTo>
                    <a:pt x="72" y="957"/>
                  </a:lnTo>
                  <a:lnTo>
                    <a:pt x="77" y="961"/>
                  </a:lnTo>
                  <a:lnTo>
                    <a:pt x="84" y="961"/>
                  </a:lnTo>
                  <a:lnTo>
                    <a:pt x="89" y="957"/>
                  </a:lnTo>
                  <a:lnTo>
                    <a:pt x="93" y="954"/>
                  </a:lnTo>
                  <a:lnTo>
                    <a:pt x="96" y="948"/>
                  </a:lnTo>
                  <a:lnTo>
                    <a:pt x="100" y="940"/>
                  </a:lnTo>
                  <a:lnTo>
                    <a:pt x="105" y="931"/>
                  </a:lnTo>
                  <a:lnTo>
                    <a:pt x="108" y="922"/>
                  </a:lnTo>
                  <a:lnTo>
                    <a:pt x="112" y="910"/>
                  </a:lnTo>
                  <a:lnTo>
                    <a:pt x="115" y="898"/>
                  </a:lnTo>
                  <a:lnTo>
                    <a:pt x="119" y="884"/>
                  </a:lnTo>
                  <a:lnTo>
                    <a:pt x="122" y="868"/>
                  </a:lnTo>
                  <a:lnTo>
                    <a:pt x="126" y="851"/>
                  </a:lnTo>
                  <a:lnTo>
                    <a:pt x="129" y="833"/>
                  </a:lnTo>
                  <a:lnTo>
                    <a:pt x="131" y="814"/>
                  </a:lnTo>
                  <a:lnTo>
                    <a:pt x="135" y="795"/>
                  </a:lnTo>
                  <a:lnTo>
                    <a:pt x="138" y="772"/>
                  </a:lnTo>
                  <a:lnTo>
                    <a:pt x="140" y="751"/>
                  </a:lnTo>
                  <a:lnTo>
                    <a:pt x="143" y="727"/>
                  </a:lnTo>
                  <a:lnTo>
                    <a:pt x="145" y="702"/>
                  </a:lnTo>
                  <a:lnTo>
                    <a:pt x="149" y="678"/>
                  </a:lnTo>
                  <a:lnTo>
                    <a:pt x="150" y="651"/>
                  </a:lnTo>
                  <a:lnTo>
                    <a:pt x="152" y="625"/>
                  </a:lnTo>
                  <a:lnTo>
                    <a:pt x="154" y="597"/>
                  </a:lnTo>
                  <a:lnTo>
                    <a:pt x="156" y="569"/>
                  </a:lnTo>
                  <a:lnTo>
                    <a:pt x="157" y="540"/>
                  </a:lnTo>
                  <a:lnTo>
                    <a:pt x="159" y="510"/>
                  </a:lnTo>
                  <a:lnTo>
                    <a:pt x="159" y="480"/>
                  </a:lnTo>
                  <a:lnTo>
                    <a:pt x="161" y="449"/>
                  </a:lnTo>
                  <a:lnTo>
                    <a:pt x="161" y="417"/>
                  </a:lnTo>
                  <a:lnTo>
                    <a:pt x="162" y="386"/>
                  </a:lnTo>
                  <a:lnTo>
                    <a:pt x="162" y="260"/>
                  </a:lnTo>
                  <a:lnTo>
                    <a:pt x="161" y="232"/>
                  </a:lnTo>
                  <a:lnTo>
                    <a:pt x="161" y="183"/>
                  </a:lnTo>
                  <a:lnTo>
                    <a:pt x="159" y="162"/>
                  </a:lnTo>
                  <a:lnTo>
                    <a:pt x="157" y="141"/>
                  </a:lnTo>
                  <a:lnTo>
                    <a:pt x="156" y="124"/>
                  </a:lnTo>
                  <a:lnTo>
                    <a:pt x="156" y="107"/>
                  </a:lnTo>
                  <a:lnTo>
                    <a:pt x="154" y="93"/>
                  </a:lnTo>
                  <a:lnTo>
                    <a:pt x="152" y="79"/>
                  </a:lnTo>
                  <a:lnTo>
                    <a:pt x="149" y="66"/>
                  </a:lnTo>
                  <a:lnTo>
                    <a:pt x="147" y="56"/>
                  </a:lnTo>
                  <a:lnTo>
                    <a:pt x="145" y="45"/>
                  </a:lnTo>
                  <a:lnTo>
                    <a:pt x="142" y="37"/>
                  </a:lnTo>
                  <a:lnTo>
                    <a:pt x="140" y="30"/>
                  </a:lnTo>
                  <a:lnTo>
                    <a:pt x="136" y="23"/>
                  </a:lnTo>
                  <a:lnTo>
                    <a:pt x="135" y="17"/>
                  </a:lnTo>
                  <a:lnTo>
                    <a:pt x="131" y="14"/>
                  </a:lnTo>
                  <a:lnTo>
                    <a:pt x="128" y="9"/>
                  </a:lnTo>
                  <a:lnTo>
                    <a:pt x="124" y="7"/>
                  </a:lnTo>
                  <a:lnTo>
                    <a:pt x="122" y="4"/>
                  </a:lnTo>
                  <a:lnTo>
                    <a:pt x="119" y="2"/>
                  </a:lnTo>
                  <a:lnTo>
                    <a:pt x="115" y="2"/>
                  </a:lnTo>
                  <a:lnTo>
                    <a:pt x="112" y="0"/>
                  </a:lnTo>
                  <a:lnTo>
                    <a:pt x="58" y="0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5" y="4"/>
                  </a:lnTo>
                  <a:lnTo>
                    <a:pt x="42" y="7"/>
                  </a:lnTo>
                  <a:lnTo>
                    <a:pt x="38" y="9"/>
                  </a:lnTo>
                  <a:lnTo>
                    <a:pt x="35" y="14"/>
                  </a:lnTo>
                  <a:lnTo>
                    <a:pt x="33" y="17"/>
                  </a:lnTo>
                  <a:lnTo>
                    <a:pt x="30" y="23"/>
                  </a:lnTo>
                  <a:lnTo>
                    <a:pt x="26" y="30"/>
                  </a:lnTo>
                  <a:lnTo>
                    <a:pt x="23" y="37"/>
                  </a:lnTo>
                  <a:lnTo>
                    <a:pt x="21" y="45"/>
                  </a:lnTo>
                  <a:lnTo>
                    <a:pt x="17" y="56"/>
                  </a:lnTo>
                  <a:lnTo>
                    <a:pt x="16" y="66"/>
                  </a:lnTo>
                  <a:lnTo>
                    <a:pt x="14" y="79"/>
                  </a:lnTo>
                  <a:lnTo>
                    <a:pt x="10" y="93"/>
                  </a:lnTo>
                  <a:lnTo>
                    <a:pt x="9" y="107"/>
                  </a:lnTo>
                  <a:lnTo>
                    <a:pt x="7" y="124"/>
                  </a:lnTo>
                  <a:lnTo>
                    <a:pt x="5" y="141"/>
                  </a:lnTo>
                  <a:lnTo>
                    <a:pt x="3" y="162"/>
                  </a:lnTo>
                  <a:lnTo>
                    <a:pt x="3" y="183"/>
                  </a:lnTo>
                  <a:lnTo>
                    <a:pt x="2" y="208"/>
                  </a:lnTo>
                  <a:lnTo>
                    <a:pt x="2" y="232"/>
                  </a:lnTo>
                  <a:lnTo>
                    <a:pt x="0" y="260"/>
                  </a:lnTo>
                  <a:lnTo>
                    <a:pt x="0" y="321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rgbClr val="EAEAEA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8180" name="Freeform 24"/>
            <p:cNvSpPr>
              <a:spLocks noChangeAspect="1"/>
            </p:cNvSpPr>
            <p:nvPr/>
          </p:nvSpPr>
          <p:spPr bwMode="auto">
            <a:xfrm>
              <a:off x="4115" y="3546"/>
              <a:ext cx="82" cy="480"/>
            </a:xfrm>
            <a:custGeom>
              <a:avLst/>
              <a:gdLst>
                <a:gd name="T0" fmla="*/ 0 w 165"/>
                <a:gd name="T1" fmla="*/ 24 h 961"/>
                <a:gd name="T2" fmla="*/ 0 w 165"/>
                <a:gd name="T3" fmla="*/ 30 h 961"/>
                <a:gd name="T4" fmla="*/ 0 w 165"/>
                <a:gd name="T5" fmla="*/ 33 h 961"/>
                <a:gd name="T6" fmla="*/ 0 w 165"/>
                <a:gd name="T7" fmla="*/ 37 h 961"/>
                <a:gd name="T8" fmla="*/ 0 w 165"/>
                <a:gd name="T9" fmla="*/ 40 h 961"/>
                <a:gd name="T10" fmla="*/ 1 w 165"/>
                <a:gd name="T11" fmla="*/ 43 h 961"/>
                <a:gd name="T12" fmla="*/ 1 w 165"/>
                <a:gd name="T13" fmla="*/ 46 h 961"/>
                <a:gd name="T14" fmla="*/ 1 w 165"/>
                <a:gd name="T15" fmla="*/ 49 h 961"/>
                <a:gd name="T16" fmla="*/ 2 w 165"/>
                <a:gd name="T17" fmla="*/ 52 h 961"/>
                <a:gd name="T18" fmla="*/ 2 w 165"/>
                <a:gd name="T19" fmla="*/ 54 h 961"/>
                <a:gd name="T20" fmla="*/ 2 w 165"/>
                <a:gd name="T21" fmla="*/ 56 h 961"/>
                <a:gd name="T22" fmla="*/ 3 w 165"/>
                <a:gd name="T23" fmla="*/ 57 h 961"/>
                <a:gd name="T24" fmla="*/ 3 w 165"/>
                <a:gd name="T25" fmla="*/ 58 h 961"/>
                <a:gd name="T26" fmla="*/ 4 w 165"/>
                <a:gd name="T27" fmla="*/ 59 h 961"/>
                <a:gd name="T28" fmla="*/ 4 w 165"/>
                <a:gd name="T29" fmla="*/ 60 h 961"/>
                <a:gd name="T30" fmla="*/ 5 w 165"/>
                <a:gd name="T31" fmla="*/ 59 h 961"/>
                <a:gd name="T32" fmla="*/ 6 w 165"/>
                <a:gd name="T33" fmla="*/ 59 h 961"/>
                <a:gd name="T34" fmla="*/ 6 w 165"/>
                <a:gd name="T35" fmla="*/ 58 h 961"/>
                <a:gd name="T36" fmla="*/ 7 w 165"/>
                <a:gd name="T37" fmla="*/ 56 h 961"/>
                <a:gd name="T38" fmla="*/ 7 w 165"/>
                <a:gd name="T39" fmla="*/ 55 h 961"/>
                <a:gd name="T40" fmla="*/ 7 w 165"/>
                <a:gd name="T41" fmla="*/ 53 h 961"/>
                <a:gd name="T42" fmla="*/ 8 w 165"/>
                <a:gd name="T43" fmla="*/ 50 h 961"/>
                <a:gd name="T44" fmla="*/ 8 w 165"/>
                <a:gd name="T45" fmla="*/ 48 h 961"/>
                <a:gd name="T46" fmla="*/ 9 w 165"/>
                <a:gd name="T47" fmla="*/ 45 h 961"/>
                <a:gd name="T48" fmla="*/ 9 w 165"/>
                <a:gd name="T49" fmla="*/ 42 h 961"/>
                <a:gd name="T50" fmla="*/ 9 w 165"/>
                <a:gd name="T51" fmla="*/ 39 h 961"/>
                <a:gd name="T52" fmla="*/ 9 w 165"/>
                <a:gd name="T53" fmla="*/ 35 h 961"/>
                <a:gd name="T54" fmla="*/ 10 w 165"/>
                <a:gd name="T55" fmla="*/ 31 h 961"/>
                <a:gd name="T56" fmla="*/ 10 w 165"/>
                <a:gd name="T57" fmla="*/ 28 h 961"/>
                <a:gd name="T58" fmla="*/ 10 w 165"/>
                <a:gd name="T59" fmla="*/ 24 h 961"/>
                <a:gd name="T60" fmla="*/ 10 w 165"/>
                <a:gd name="T61" fmla="*/ 14 h 961"/>
                <a:gd name="T62" fmla="*/ 10 w 165"/>
                <a:gd name="T63" fmla="*/ 10 h 961"/>
                <a:gd name="T64" fmla="*/ 9 w 165"/>
                <a:gd name="T65" fmla="*/ 7 h 961"/>
                <a:gd name="T66" fmla="*/ 9 w 165"/>
                <a:gd name="T67" fmla="*/ 5 h 961"/>
                <a:gd name="T68" fmla="*/ 9 w 165"/>
                <a:gd name="T69" fmla="*/ 4 h 961"/>
                <a:gd name="T70" fmla="*/ 9 w 165"/>
                <a:gd name="T71" fmla="*/ 2 h 961"/>
                <a:gd name="T72" fmla="*/ 8 w 165"/>
                <a:gd name="T73" fmla="*/ 1 h 961"/>
                <a:gd name="T74" fmla="*/ 8 w 165"/>
                <a:gd name="T75" fmla="*/ 1 h 961"/>
                <a:gd name="T76" fmla="*/ 8 w 165"/>
                <a:gd name="T77" fmla="*/ 0 h 961"/>
                <a:gd name="T78" fmla="*/ 7 w 165"/>
                <a:gd name="T79" fmla="*/ 0 h 961"/>
                <a:gd name="T80" fmla="*/ 7 w 165"/>
                <a:gd name="T81" fmla="*/ 0 h 961"/>
                <a:gd name="T82" fmla="*/ 3 w 165"/>
                <a:gd name="T83" fmla="*/ 0 h 961"/>
                <a:gd name="T84" fmla="*/ 3 w 165"/>
                <a:gd name="T85" fmla="*/ 0 h 961"/>
                <a:gd name="T86" fmla="*/ 2 w 165"/>
                <a:gd name="T87" fmla="*/ 0 h 961"/>
                <a:gd name="T88" fmla="*/ 2 w 165"/>
                <a:gd name="T89" fmla="*/ 0 h 961"/>
                <a:gd name="T90" fmla="*/ 1 w 165"/>
                <a:gd name="T91" fmla="*/ 1 h 961"/>
                <a:gd name="T92" fmla="*/ 1 w 165"/>
                <a:gd name="T93" fmla="*/ 2 h 961"/>
                <a:gd name="T94" fmla="*/ 1 w 165"/>
                <a:gd name="T95" fmla="*/ 3 h 961"/>
                <a:gd name="T96" fmla="*/ 0 w 165"/>
                <a:gd name="T97" fmla="*/ 4 h 961"/>
                <a:gd name="T98" fmla="*/ 0 w 165"/>
                <a:gd name="T99" fmla="*/ 6 h 961"/>
                <a:gd name="T100" fmla="*/ 0 w 165"/>
                <a:gd name="T101" fmla="*/ 8 h 961"/>
                <a:gd name="T102" fmla="*/ 0 w 165"/>
                <a:gd name="T103" fmla="*/ 11 h 961"/>
                <a:gd name="T104" fmla="*/ 0 w 165"/>
                <a:gd name="T105" fmla="*/ 14 h 961"/>
                <a:gd name="T106" fmla="*/ 0 w 165"/>
                <a:gd name="T107" fmla="*/ 20 h 9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5"/>
                <a:gd name="T163" fmla="*/ 0 h 961"/>
                <a:gd name="T164" fmla="*/ 165 w 165"/>
                <a:gd name="T165" fmla="*/ 961 h 9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5" h="961">
                  <a:moveTo>
                    <a:pt x="0" y="321"/>
                  </a:moveTo>
                  <a:lnTo>
                    <a:pt x="0" y="386"/>
                  </a:lnTo>
                  <a:lnTo>
                    <a:pt x="2" y="417"/>
                  </a:lnTo>
                  <a:lnTo>
                    <a:pt x="2" y="480"/>
                  </a:lnTo>
                  <a:lnTo>
                    <a:pt x="4" y="510"/>
                  </a:lnTo>
                  <a:lnTo>
                    <a:pt x="6" y="540"/>
                  </a:lnTo>
                  <a:lnTo>
                    <a:pt x="7" y="569"/>
                  </a:lnTo>
                  <a:lnTo>
                    <a:pt x="9" y="597"/>
                  </a:lnTo>
                  <a:lnTo>
                    <a:pt x="11" y="625"/>
                  </a:lnTo>
                  <a:lnTo>
                    <a:pt x="13" y="651"/>
                  </a:lnTo>
                  <a:lnTo>
                    <a:pt x="14" y="678"/>
                  </a:lnTo>
                  <a:lnTo>
                    <a:pt x="16" y="702"/>
                  </a:lnTo>
                  <a:lnTo>
                    <a:pt x="20" y="727"/>
                  </a:lnTo>
                  <a:lnTo>
                    <a:pt x="21" y="751"/>
                  </a:lnTo>
                  <a:lnTo>
                    <a:pt x="25" y="772"/>
                  </a:lnTo>
                  <a:lnTo>
                    <a:pt x="27" y="795"/>
                  </a:lnTo>
                  <a:lnTo>
                    <a:pt x="30" y="814"/>
                  </a:lnTo>
                  <a:lnTo>
                    <a:pt x="34" y="833"/>
                  </a:lnTo>
                  <a:lnTo>
                    <a:pt x="35" y="851"/>
                  </a:lnTo>
                  <a:lnTo>
                    <a:pt x="39" y="868"/>
                  </a:lnTo>
                  <a:lnTo>
                    <a:pt x="42" y="884"/>
                  </a:lnTo>
                  <a:lnTo>
                    <a:pt x="46" y="898"/>
                  </a:lnTo>
                  <a:lnTo>
                    <a:pt x="49" y="910"/>
                  </a:lnTo>
                  <a:lnTo>
                    <a:pt x="53" y="922"/>
                  </a:lnTo>
                  <a:lnTo>
                    <a:pt x="56" y="931"/>
                  </a:lnTo>
                  <a:lnTo>
                    <a:pt x="61" y="940"/>
                  </a:lnTo>
                  <a:lnTo>
                    <a:pt x="65" y="948"/>
                  </a:lnTo>
                  <a:lnTo>
                    <a:pt x="68" y="954"/>
                  </a:lnTo>
                  <a:lnTo>
                    <a:pt x="72" y="957"/>
                  </a:lnTo>
                  <a:lnTo>
                    <a:pt x="77" y="961"/>
                  </a:lnTo>
                  <a:lnTo>
                    <a:pt x="84" y="961"/>
                  </a:lnTo>
                  <a:lnTo>
                    <a:pt x="89" y="957"/>
                  </a:lnTo>
                  <a:lnTo>
                    <a:pt x="93" y="954"/>
                  </a:lnTo>
                  <a:lnTo>
                    <a:pt x="96" y="948"/>
                  </a:lnTo>
                  <a:lnTo>
                    <a:pt x="100" y="940"/>
                  </a:lnTo>
                  <a:lnTo>
                    <a:pt x="105" y="931"/>
                  </a:lnTo>
                  <a:lnTo>
                    <a:pt x="109" y="922"/>
                  </a:lnTo>
                  <a:lnTo>
                    <a:pt x="112" y="910"/>
                  </a:lnTo>
                  <a:lnTo>
                    <a:pt x="116" y="898"/>
                  </a:lnTo>
                  <a:lnTo>
                    <a:pt x="119" y="884"/>
                  </a:lnTo>
                  <a:lnTo>
                    <a:pt x="123" y="868"/>
                  </a:lnTo>
                  <a:lnTo>
                    <a:pt x="126" y="851"/>
                  </a:lnTo>
                  <a:lnTo>
                    <a:pt x="130" y="833"/>
                  </a:lnTo>
                  <a:lnTo>
                    <a:pt x="133" y="814"/>
                  </a:lnTo>
                  <a:lnTo>
                    <a:pt x="137" y="795"/>
                  </a:lnTo>
                  <a:lnTo>
                    <a:pt x="138" y="772"/>
                  </a:lnTo>
                  <a:lnTo>
                    <a:pt x="142" y="751"/>
                  </a:lnTo>
                  <a:lnTo>
                    <a:pt x="145" y="727"/>
                  </a:lnTo>
                  <a:lnTo>
                    <a:pt x="147" y="702"/>
                  </a:lnTo>
                  <a:lnTo>
                    <a:pt x="149" y="678"/>
                  </a:lnTo>
                  <a:lnTo>
                    <a:pt x="152" y="651"/>
                  </a:lnTo>
                  <a:lnTo>
                    <a:pt x="154" y="625"/>
                  </a:lnTo>
                  <a:lnTo>
                    <a:pt x="156" y="597"/>
                  </a:lnTo>
                  <a:lnTo>
                    <a:pt x="158" y="569"/>
                  </a:lnTo>
                  <a:lnTo>
                    <a:pt x="159" y="540"/>
                  </a:lnTo>
                  <a:lnTo>
                    <a:pt x="161" y="510"/>
                  </a:lnTo>
                  <a:lnTo>
                    <a:pt x="161" y="480"/>
                  </a:lnTo>
                  <a:lnTo>
                    <a:pt x="163" y="449"/>
                  </a:lnTo>
                  <a:lnTo>
                    <a:pt x="163" y="417"/>
                  </a:lnTo>
                  <a:lnTo>
                    <a:pt x="165" y="386"/>
                  </a:lnTo>
                  <a:lnTo>
                    <a:pt x="165" y="260"/>
                  </a:lnTo>
                  <a:lnTo>
                    <a:pt x="163" y="232"/>
                  </a:lnTo>
                  <a:lnTo>
                    <a:pt x="163" y="183"/>
                  </a:lnTo>
                  <a:lnTo>
                    <a:pt x="161" y="162"/>
                  </a:lnTo>
                  <a:lnTo>
                    <a:pt x="159" y="141"/>
                  </a:lnTo>
                  <a:lnTo>
                    <a:pt x="158" y="124"/>
                  </a:lnTo>
                  <a:lnTo>
                    <a:pt x="158" y="107"/>
                  </a:lnTo>
                  <a:lnTo>
                    <a:pt x="156" y="93"/>
                  </a:lnTo>
                  <a:lnTo>
                    <a:pt x="154" y="79"/>
                  </a:lnTo>
                  <a:lnTo>
                    <a:pt x="151" y="66"/>
                  </a:lnTo>
                  <a:lnTo>
                    <a:pt x="149" y="56"/>
                  </a:lnTo>
                  <a:lnTo>
                    <a:pt x="147" y="45"/>
                  </a:lnTo>
                  <a:lnTo>
                    <a:pt x="144" y="37"/>
                  </a:lnTo>
                  <a:lnTo>
                    <a:pt x="142" y="30"/>
                  </a:lnTo>
                  <a:lnTo>
                    <a:pt x="138" y="23"/>
                  </a:lnTo>
                  <a:lnTo>
                    <a:pt x="137" y="17"/>
                  </a:lnTo>
                  <a:lnTo>
                    <a:pt x="133" y="14"/>
                  </a:lnTo>
                  <a:lnTo>
                    <a:pt x="130" y="9"/>
                  </a:lnTo>
                  <a:lnTo>
                    <a:pt x="126" y="7"/>
                  </a:lnTo>
                  <a:lnTo>
                    <a:pt x="124" y="4"/>
                  </a:lnTo>
                  <a:lnTo>
                    <a:pt x="121" y="2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58" y="0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4"/>
                  </a:lnTo>
                  <a:lnTo>
                    <a:pt x="44" y="7"/>
                  </a:lnTo>
                  <a:lnTo>
                    <a:pt x="41" y="9"/>
                  </a:lnTo>
                  <a:lnTo>
                    <a:pt x="37" y="14"/>
                  </a:lnTo>
                  <a:lnTo>
                    <a:pt x="34" y="17"/>
                  </a:lnTo>
                  <a:lnTo>
                    <a:pt x="30" y="23"/>
                  </a:lnTo>
                  <a:lnTo>
                    <a:pt x="27" y="30"/>
                  </a:lnTo>
                  <a:lnTo>
                    <a:pt x="23" y="37"/>
                  </a:lnTo>
                  <a:lnTo>
                    <a:pt x="21" y="45"/>
                  </a:lnTo>
                  <a:lnTo>
                    <a:pt x="18" y="56"/>
                  </a:lnTo>
                  <a:lnTo>
                    <a:pt x="16" y="66"/>
                  </a:lnTo>
                  <a:lnTo>
                    <a:pt x="14" y="79"/>
                  </a:lnTo>
                  <a:lnTo>
                    <a:pt x="11" y="93"/>
                  </a:lnTo>
                  <a:lnTo>
                    <a:pt x="9" y="107"/>
                  </a:lnTo>
                  <a:lnTo>
                    <a:pt x="7" y="124"/>
                  </a:lnTo>
                  <a:lnTo>
                    <a:pt x="6" y="141"/>
                  </a:lnTo>
                  <a:lnTo>
                    <a:pt x="4" y="162"/>
                  </a:lnTo>
                  <a:lnTo>
                    <a:pt x="4" y="183"/>
                  </a:lnTo>
                  <a:lnTo>
                    <a:pt x="2" y="208"/>
                  </a:lnTo>
                  <a:lnTo>
                    <a:pt x="2" y="232"/>
                  </a:lnTo>
                  <a:lnTo>
                    <a:pt x="0" y="260"/>
                  </a:lnTo>
                  <a:lnTo>
                    <a:pt x="0" y="321"/>
                  </a:lnTo>
                  <a:close/>
                </a:path>
              </a:pathLst>
            </a:custGeom>
            <a:solidFill>
              <a:schemeClr val="accent1"/>
            </a:solidFill>
            <a:ln w="0">
              <a:solidFill>
                <a:srgbClr val="EAEAEA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5" name="Group 25"/>
          <p:cNvGrpSpPr>
            <a:grpSpLocks noChangeAspect="1"/>
          </p:cNvGrpSpPr>
          <p:nvPr/>
        </p:nvGrpSpPr>
        <p:grpSpPr bwMode="auto">
          <a:xfrm rot="36469" flipH="1">
            <a:off x="3491567" y="3251242"/>
            <a:ext cx="663575" cy="982662"/>
            <a:chOff x="4064" y="3522"/>
            <a:chExt cx="237" cy="506"/>
          </a:xfrm>
        </p:grpSpPr>
        <p:sp>
          <p:nvSpPr>
            <p:cNvPr id="48163" name="Freeform 26"/>
            <p:cNvSpPr>
              <a:spLocks noChangeAspect="1"/>
            </p:cNvSpPr>
            <p:nvPr/>
          </p:nvSpPr>
          <p:spPr bwMode="auto">
            <a:xfrm flipH="1">
              <a:off x="4103" y="3525"/>
              <a:ext cx="82" cy="481"/>
            </a:xfrm>
            <a:custGeom>
              <a:avLst/>
              <a:gdLst>
                <a:gd name="T0" fmla="*/ 0 w 162"/>
                <a:gd name="T1" fmla="*/ 25 h 962"/>
                <a:gd name="T2" fmla="*/ 1 w 162"/>
                <a:gd name="T3" fmla="*/ 30 h 962"/>
                <a:gd name="T4" fmla="*/ 1 w 162"/>
                <a:gd name="T5" fmla="*/ 34 h 962"/>
                <a:gd name="T6" fmla="*/ 1 w 162"/>
                <a:gd name="T7" fmla="*/ 38 h 962"/>
                <a:gd name="T8" fmla="*/ 1 w 162"/>
                <a:gd name="T9" fmla="*/ 41 h 962"/>
                <a:gd name="T10" fmla="*/ 1 w 162"/>
                <a:gd name="T11" fmla="*/ 44 h 962"/>
                <a:gd name="T12" fmla="*/ 2 w 162"/>
                <a:gd name="T13" fmla="*/ 48 h 962"/>
                <a:gd name="T14" fmla="*/ 2 w 162"/>
                <a:gd name="T15" fmla="*/ 50 h 962"/>
                <a:gd name="T16" fmla="*/ 3 w 162"/>
                <a:gd name="T17" fmla="*/ 53 h 962"/>
                <a:gd name="T18" fmla="*/ 3 w 162"/>
                <a:gd name="T19" fmla="*/ 55 h 962"/>
                <a:gd name="T20" fmla="*/ 3 w 162"/>
                <a:gd name="T21" fmla="*/ 57 h 962"/>
                <a:gd name="T22" fmla="*/ 4 w 162"/>
                <a:gd name="T23" fmla="*/ 58 h 962"/>
                <a:gd name="T24" fmla="*/ 4 w 162"/>
                <a:gd name="T25" fmla="*/ 59 h 962"/>
                <a:gd name="T26" fmla="*/ 5 w 162"/>
                <a:gd name="T27" fmla="*/ 60 h 962"/>
                <a:gd name="T28" fmla="*/ 5 w 162"/>
                <a:gd name="T29" fmla="*/ 60 h 962"/>
                <a:gd name="T30" fmla="*/ 6 w 162"/>
                <a:gd name="T31" fmla="*/ 60 h 962"/>
                <a:gd name="T32" fmla="*/ 7 w 162"/>
                <a:gd name="T33" fmla="*/ 60 h 962"/>
                <a:gd name="T34" fmla="*/ 7 w 162"/>
                <a:gd name="T35" fmla="*/ 59 h 962"/>
                <a:gd name="T36" fmla="*/ 8 w 162"/>
                <a:gd name="T37" fmla="*/ 57 h 962"/>
                <a:gd name="T38" fmla="*/ 8 w 162"/>
                <a:gd name="T39" fmla="*/ 56 h 962"/>
                <a:gd name="T40" fmla="*/ 8 w 162"/>
                <a:gd name="T41" fmla="*/ 54 h 962"/>
                <a:gd name="T42" fmla="*/ 9 w 162"/>
                <a:gd name="T43" fmla="*/ 51 h 962"/>
                <a:gd name="T44" fmla="*/ 9 w 162"/>
                <a:gd name="T45" fmla="*/ 49 h 962"/>
                <a:gd name="T46" fmla="*/ 9 w 162"/>
                <a:gd name="T47" fmla="*/ 46 h 962"/>
                <a:gd name="T48" fmla="*/ 10 w 162"/>
                <a:gd name="T49" fmla="*/ 43 h 962"/>
                <a:gd name="T50" fmla="*/ 10 w 162"/>
                <a:gd name="T51" fmla="*/ 40 h 962"/>
                <a:gd name="T52" fmla="*/ 10 w 162"/>
                <a:gd name="T53" fmla="*/ 36 h 962"/>
                <a:gd name="T54" fmla="*/ 10 w 162"/>
                <a:gd name="T55" fmla="*/ 32 h 962"/>
                <a:gd name="T56" fmla="*/ 11 w 162"/>
                <a:gd name="T57" fmla="*/ 29 h 962"/>
                <a:gd name="T58" fmla="*/ 11 w 162"/>
                <a:gd name="T59" fmla="*/ 25 h 962"/>
                <a:gd name="T60" fmla="*/ 11 w 162"/>
                <a:gd name="T61" fmla="*/ 15 h 962"/>
                <a:gd name="T62" fmla="*/ 10 w 162"/>
                <a:gd name="T63" fmla="*/ 11 h 962"/>
                <a:gd name="T64" fmla="*/ 10 w 162"/>
                <a:gd name="T65" fmla="*/ 8 h 962"/>
                <a:gd name="T66" fmla="*/ 10 w 162"/>
                <a:gd name="T67" fmla="*/ 6 h 962"/>
                <a:gd name="T68" fmla="*/ 10 w 162"/>
                <a:gd name="T69" fmla="*/ 5 h 962"/>
                <a:gd name="T70" fmla="*/ 10 w 162"/>
                <a:gd name="T71" fmla="*/ 3 h 962"/>
                <a:gd name="T72" fmla="*/ 9 w 162"/>
                <a:gd name="T73" fmla="*/ 2 h 962"/>
                <a:gd name="T74" fmla="*/ 9 w 162"/>
                <a:gd name="T75" fmla="*/ 2 h 962"/>
                <a:gd name="T76" fmla="*/ 8 w 162"/>
                <a:gd name="T77" fmla="*/ 1 h 962"/>
                <a:gd name="T78" fmla="*/ 8 w 162"/>
                <a:gd name="T79" fmla="*/ 1 h 962"/>
                <a:gd name="T80" fmla="*/ 4 w 162"/>
                <a:gd name="T81" fmla="*/ 0 h 962"/>
                <a:gd name="T82" fmla="*/ 4 w 162"/>
                <a:gd name="T83" fmla="*/ 1 h 962"/>
                <a:gd name="T84" fmla="*/ 3 w 162"/>
                <a:gd name="T85" fmla="*/ 1 h 962"/>
                <a:gd name="T86" fmla="*/ 2 w 162"/>
                <a:gd name="T87" fmla="*/ 2 h 962"/>
                <a:gd name="T88" fmla="*/ 2 w 162"/>
                <a:gd name="T89" fmla="*/ 3 h 962"/>
                <a:gd name="T90" fmla="*/ 2 w 162"/>
                <a:gd name="T91" fmla="*/ 4 h 962"/>
                <a:gd name="T92" fmla="*/ 1 w 162"/>
                <a:gd name="T93" fmla="*/ 5 h 962"/>
                <a:gd name="T94" fmla="*/ 1 w 162"/>
                <a:gd name="T95" fmla="*/ 7 h 962"/>
                <a:gd name="T96" fmla="*/ 1 w 162"/>
                <a:gd name="T97" fmla="*/ 9 h 962"/>
                <a:gd name="T98" fmla="*/ 1 w 162"/>
                <a:gd name="T99" fmla="*/ 12 h 962"/>
                <a:gd name="T100" fmla="*/ 1 w 162"/>
                <a:gd name="T101" fmla="*/ 15 h 962"/>
                <a:gd name="T102" fmla="*/ 0 w 162"/>
                <a:gd name="T103" fmla="*/ 21 h 96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2"/>
                <a:gd name="T157" fmla="*/ 0 h 962"/>
                <a:gd name="T158" fmla="*/ 162 w 162"/>
                <a:gd name="T159" fmla="*/ 962 h 96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2" h="962">
                  <a:moveTo>
                    <a:pt x="0" y="323"/>
                  </a:moveTo>
                  <a:lnTo>
                    <a:pt x="0" y="388"/>
                  </a:lnTo>
                  <a:lnTo>
                    <a:pt x="2" y="419"/>
                  </a:lnTo>
                  <a:lnTo>
                    <a:pt x="2" y="482"/>
                  </a:lnTo>
                  <a:lnTo>
                    <a:pt x="3" y="512"/>
                  </a:lnTo>
                  <a:lnTo>
                    <a:pt x="5" y="542"/>
                  </a:lnTo>
                  <a:lnTo>
                    <a:pt x="7" y="571"/>
                  </a:lnTo>
                  <a:lnTo>
                    <a:pt x="9" y="599"/>
                  </a:lnTo>
                  <a:lnTo>
                    <a:pt x="10" y="627"/>
                  </a:lnTo>
                  <a:lnTo>
                    <a:pt x="12" y="653"/>
                  </a:lnTo>
                  <a:lnTo>
                    <a:pt x="14" y="679"/>
                  </a:lnTo>
                  <a:lnTo>
                    <a:pt x="16" y="704"/>
                  </a:lnTo>
                  <a:lnTo>
                    <a:pt x="19" y="728"/>
                  </a:lnTo>
                  <a:lnTo>
                    <a:pt x="21" y="753"/>
                  </a:lnTo>
                  <a:lnTo>
                    <a:pt x="24" y="774"/>
                  </a:lnTo>
                  <a:lnTo>
                    <a:pt x="26" y="796"/>
                  </a:lnTo>
                  <a:lnTo>
                    <a:pt x="29" y="816"/>
                  </a:lnTo>
                  <a:lnTo>
                    <a:pt x="33" y="835"/>
                  </a:lnTo>
                  <a:lnTo>
                    <a:pt x="35" y="852"/>
                  </a:lnTo>
                  <a:lnTo>
                    <a:pt x="38" y="870"/>
                  </a:lnTo>
                  <a:lnTo>
                    <a:pt x="42" y="886"/>
                  </a:lnTo>
                  <a:lnTo>
                    <a:pt x="45" y="900"/>
                  </a:lnTo>
                  <a:lnTo>
                    <a:pt x="49" y="912"/>
                  </a:lnTo>
                  <a:lnTo>
                    <a:pt x="52" y="924"/>
                  </a:lnTo>
                  <a:lnTo>
                    <a:pt x="56" y="933"/>
                  </a:lnTo>
                  <a:lnTo>
                    <a:pt x="61" y="941"/>
                  </a:lnTo>
                  <a:lnTo>
                    <a:pt x="64" y="950"/>
                  </a:lnTo>
                  <a:lnTo>
                    <a:pt x="68" y="955"/>
                  </a:lnTo>
                  <a:lnTo>
                    <a:pt x="71" y="959"/>
                  </a:lnTo>
                  <a:lnTo>
                    <a:pt x="77" y="962"/>
                  </a:lnTo>
                  <a:lnTo>
                    <a:pt x="84" y="962"/>
                  </a:lnTo>
                  <a:lnTo>
                    <a:pt x="89" y="959"/>
                  </a:lnTo>
                  <a:lnTo>
                    <a:pt x="92" y="955"/>
                  </a:lnTo>
                  <a:lnTo>
                    <a:pt x="96" y="950"/>
                  </a:lnTo>
                  <a:lnTo>
                    <a:pt x="99" y="941"/>
                  </a:lnTo>
                  <a:lnTo>
                    <a:pt x="105" y="933"/>
                  </a:lnTo>
                  <a:lnTo>
                    <a:pt x="108" y="924"/>
                  </a:lnTo>
                  <a:lnTo>
                    <a:pt x="112" y="912"/>
                  </a:lnTo>
                  <a:lnTo>
                    <a:pt x="115" y="900"/>
                  </a:lnTo>
                  <a:lnTo>
                    <a:pt x="119" y="886"/>
                  </a:lnTo>
                  <a:lnTo>
                    <a:pt x="122" y="870"/>
                  </a:lnTo>
                  <a:lnTo>
                    <a:pt x="126" y="852"/>
                  </a:lnTo>
                  <a:lnTo>
                    <a:pt x="129" y="835"/>
                  </a:lnTo>
                  <a:lnTo>
                    <a:pt x="131" y="816"/>
                  </a:lnTo>
                  <a:lnTo>
                    <a:pt x="134" y="796"/>
                  </a:lnTo>
                  <a:lnTo>
                    <a:pt x="138" y="774"/>
                  </a:lnTo>
                  <a:lnTo>
                    <a:pt x="140" y="753"/>
                  </a:lnTo>
                  <a:lnTo>
                    <a:pt x="143" y="728"/>
                  </a:lnTo>
                  <a:lnTo>
                    <a:pt x="145" y="704"/>
                  </a:lnTo>
                  <a:lnTo>
                    <a:pt x="148" y="679"/>
                  </a:lnTo>
                  <a:lnTo>
                    <a:pt x="150" y="653"/>
                  </a:lnTo>
                  <a:lnTo>
                    <a:pt x="152" y="627"/>
                  </a:lnTo>
                  <a:lnTo>
                    <a:pt x="154" y="599"/>
                  </a:lnTo>
                  <a:lnTo>
                    <a:pt x="155" y="571"/>
                  </a:lnTo>
                  <a:lnTo>
                    <a:pt x="157" y="542"/>
                  </a:lnTo>
                  <a:lnTo>
                    <a:pt x="159" y="512"/>
                  </a:lnTo>
                  <a:lnTo>
                    <a:pt x="159" y="482"/>
                  </a:lnTo>
                  <a:lnTo>
                    <a:pt x="161" y="451"/>
                  </a:lnTo>
                  <a:lnTo>
                    <a:pt x="161" y="419"/>
                  </a:lnTo>
                  <a:lnTo>
                    <a:pt x="162" y="388"/>
                  </a:lnTo>
                  <a:lnTo>
                    <a:pt x="162" y="262"/>
                  </a:lnTo>
                  <a:lnTo>
                    <a:pt x="161" y="234"/>
                  </a:lnTo>
                  <a:lnTo>
                    <a:pt x="161" y="185"/>
                  </a:lnTo>
                  <a:lnTo>
                    <a:pt x="159" y="163"/>
                  </a:lnTo>
                  <a:lnTo>
                    <a:pt x="157" y="143"/>
                  </a:lnTo>
                  <a:lnTo>
                    <a:pt x="155" y="124"/>
                  </a:lnTo>
                  <a:lnTo>
                    <a:pt x="155" y="108"/>
                  </a:lnTo>
                  <a:lnTo>
                    <a:pt x="154" y="93"/>
                  </a:lnTo>
                  <a:lnTo>
                    <a:pt x="152" y="79"/>
                  </a:lnTo>
                  <a:lnTo>
                    <a:pt x="148" y="66"/>
                  </a:lnTo>
                  <a:lnTo>
                    <a:pt x="147" y="56"/>
                  </a:lnTo>
                  <a:lnTo>
                    <a:pt x="145" y="46"/>
                  </a:lnTo>
                  <a:lnTo>
                    <a:pt x="141" y="37"/>
                  </a:lnTo>
                  <a:lnTo>
                    <a:pt x="140" y="30"/>
                  </a:lnTo>
                  <a:lnTo>
                    <a:pt x="136" y="23"/>
                  </a:lnTo>
                  <a:lnTo>
                    <a:pt x="134" y="18"/>
                  </a:lnTo>
                  <a:lnTo>
                    <a:pt x="124" y="7"/>
                  </a:lnTo>
                  <a:lnTo>
                    <a:pt x="122" y="4"/>
                  </a:lnTo>
                  <a:lnTo>
                    <a:pt x="119" y="2"/>
                  </a:lnTo>
                  <a:lnTo>
                    <a:pt x="115" y="2"/>
                  </a:lnTo>
                  <a:lnTo>
                    <a:pt x="112" y="0"/>
                  </a:lnTo>
                  <a:lnTo>
                    <a:pt x="57" y="0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5" y="4"/>
                  </a:lnTo>
                  <a:lnTo>
                    <a:pt x="35" y="14"/>
                  </a:lnTo>
                  <a:lnTo>
                    <a:pt x="33" y="18"/>
                  </a:lnTo>
                  <a:lnTo>
                    <a:pt x="29" y="23"/>
                  </a:lnTo>
                  <a:lnTo>
                    <a:pt x="26" y="30"/>
                  </a:lnTo>
                  <a:lnTo>
                    <a:pt x="23" y="37"/>
                  </a:lnTo>
                  <a:lnTo>
                    <a:pt x="21" y="46"/>
                  </a:lnTo>
                  <a:lnTo>
                    <a:pt x="17" y="56"/>
                  </a:lnTo>
                  <a:lnTo>
                    <a:pt x="16" y="66"/>
                  </a:lnTo>
                  <a:lnTo>
                    <a:pt x="14" y="79"/>
                  </a:lnTo>
                  <a:lnTo>
                    <a:pt x="10" y="93"/>
                  </a:lnTo>
                  <a:lnTo>
                    <a:pt x="9" y="108"/>
                  </a:lnTo>
                  <a:lnTo>
                    <a:pt x="7" y="124"/>
                  </a:lnTo>
                  <a:lnTo>
                    <a:pt x="5" y="143"/>
                  </a:lnTo>
                  <a:lnTo>
                    <a:pt x="3" y="163"/>
                  </a:lnTo>
                  <a:lnTo>
                    <a:pt x="3" y="185"/>
                  </a:lnTo>
                  <a:lnTo>
                    <a:pt x="2" y="208"/>
                  </a:lnTo>
                  <a:lnTo>
                    <a:pt x="2" y="234"/>
                  </a:lnTo>
                  <a:lnTo>
                    <a:pt x="0" y="262"/>
                  </a:lnTo>
                  <a:lnTo>
                    <a:pt x="0" y="323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EAEAEA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8164" name="Freeform 27"/>
            <p:cNvSpPr>
              <a:spLocks noChangeAspect="1"/>
            </p:cNvSpPr>
            <p:nvPr/>
          </p:nvSpPr>
          <p:spPr bwMode="auto">
            <a:xfrm flipH="1">
              <a:off x="4064" y="3525"/>
              <a:ext cx="81" cy="481"/>
            </a:xfrm>
            <a:custGeom>
              <a:avLst/>
              <a:gdLst>
                <a:gd name="T0" fmla="*/ 0 w 163"/>
                <a:gd name="T1" fmla="*/ 25 h 962"/>
                <a:gd name="T2" fmla="*/ 0 w 163"/>
                <a:gd name="T3" fmla="*/ 30 h 962"/>
                <a:gd name="T4" fmla="*/ 0 w 163"/>
                <a:gd name="T5" fmla="*/ 34 h 962"/>
                <a:gd name="T6" fmla="*/ 0 w 163"/>
                <a:gd name="T7" fmla="*/ 38 h 962"/>
                <a:gd name="T8" fmla="*/ 0 w 163"/>
                <a:gd name="T9" fmla="*/ 41 h 962"/>
                <a:gd name="T10" fmla="*/ 1 w 163"/>
                <a:gd name="T11" fmla="*/ 44 h 962"/>
                <a:gd name="T12" fmla="*/ 1 w 163"/>
                <a:gd name="T13" fmla="*/ 48 h 962"/>
                <a:gd name="T14" fmla="*/ 1 w 163"/>
                <a:gd name="T15" fmla="*/ 50 h 962"/>
                <a:gd name="T16" fmla="*/ 2 w 163"/>
                <a:gd name="T17" fmla="*/ 53 h 962"/>
                <a:gd name="T18" fmla="*/ 2 w 163"/>
                <a:gd name="T19" fmla="*/ 55 h 962"/>
                <a:gd name="T20" fmla="*/ 2 w 163"/>
                <a:gd name="T21" fmla="*/ 57 h 962"/>
                <a:gd name="T22" fmla="*/ 3 w 163"/>
                <a:gd name="T23" fmla="*/ 58 h 962"/>
                <a:gd name="T24" fmla="*/ 3 w 163"/>
                <a:gd name="T25" fmla="*/ 59 h 962"/>
                <a:gd name="T26" fmla="*/ 4 w 163"/>
                <a:gd name="T27" fmla="*/ 60 h 962"/>
                <a:gd name="T28" fmla="*/ 4 w 163"/>
                <a:gd name="T29" fmla="*/ 60 h 962"/>
                <a:gd name="T30" fmla="*/ 5 w 163"/>
                <a:gd name="T31" fmla="*/ 60 h 962"/>
                <a:gd name="T32" fmla="*/ 6 w 163"/>
                <a:gd name="T33" fmla="*/ 60 h 962"/>
                <a:gd name="T34" fmla="*/ 6 w 163"/>
                <a:gd name="T35" fmla="*/ 59 h 962"/>
                <a:gd name="T36" fmla="*/ 7 w 163"/>
                <a:gd name="T37" fmla="*/ 57 h 962"/>
                <a:gd name="T38" fmla="*/ 7 w 163"/>
                <a:gd name="T39" fmla="*/ 56 h 962"/>
                <a:gd name="T40" fmla="*/ 7 w 163"/>
                <a:gd name="T41" fmla="*/ 54 h 962"/>
                <a:gd name="T42" fmla="*/ 8 w 163"/>
                <a:gd name="T43" fmla="*/ 51 h 962"/>
                <a:gd name="T44" fmla="*/ 8 w 163"/>
                <a:gd name="T45" fmla="*/ 49 h 962"/>
                <a:gd name="T46" fmla="*/ 9 w 163"/>
                <a:gd name="T47" fmla="*/ 46 h 962"/>
                <a:gd name="T48" fmla="*/ 9 w 163"/>
                <a:gd name="T49" fmla="*/ 43 h 962"/>
                <a:gd name="T50" fmla="*/ 9 w 163"/>
                <a:gd name="T51" fmla="*/ 40 h 962"/>
                <a:gd name="T52" fmla="*/ 9 w 163"/>
                <a:gd name="T53" fmla="*/ 36 h 962"/>
                <a:gd name="T54" fmla="*/ 10 w 163"/>
                <a:gd name="T55" fmla="*/ 32 h 962"/>
                <a:gd name="T56" fmla="*/ 10 w 163"/>
                <a:gd name="T57" fmla="*/ 29 h 962"/>
                <a:gd name="T58" fmla="*/ 10 w 163"/>
                <a:gd name="T59" fmla="*/ 25 h 962"/>
                <a:gd name="T60" fmla="*/ 10 w 163"/>
                <a:gd name="T61" fmla="*/ 15 h 962"/>
                <a:gd name="T62" fmla="*/ 10 w 163"/>
                <a:gd name="T63" fmla="*/ 11 h 962"/>
                <a:gd name="T64" fmla="*/ 9 w 163"/>
                <a:gd name="T65" fmla="*/ 8 h 962"/>
                <a:gd name="T66" fmla="*/ 9 w 163"/>
                <a:gd name="T67" fmla="*/ 6 h 962"/>
                <a:gd name="T68" fmla="*/ 9 w 163"/>
                <a:gd name="T69" fmla="*/ 5 h 962"/>
                <a:gd name="T70" fmla="*/ 9 w 163"/>
                <a:gd name="T71" fmla="*/ 3 h 962"/>
                <a:gd name="T72" fmla="*/ 8 w 163"/>
                <a:gd name="T73" fmla="*/ 2 h 962"/>
                <a:gd name="T74" fmla="*/ 8 w 163"/>
                <a:gd name="T75" fmla="*/ 2 h 962"/>
                <a:gd name="T76" fmla="*/ 7 w 163"/>
                <a:gd name="T77" fmla="*/ 1 h 962"/>
                <a:gd name="T78" fmla="*/ 7 w 163"/>
                <a:gd name="T79" fmla="*/ 1 h 962"/>
                <a:gd name="T80" fmla="*/ 3 w 163"/>
                <a:gd name="T81" fmla="*/ 0 h 962"/>
                <a:gd name="T82" fmla="*/ 3 w 163"/>
                <a:gd name="T83" fmla="*/ 1 h 962"/>
                <a:gd name="T84" fmla="*/ 2 w 163"/>
                <a:gd name="T85" fmla="*/ 1 h 962"/>
                <a:gd name="T86" fmla="*/ 1 w 163"/>
                <a:gd name="T87" fmla="*/ 2 h 962"/>
                <a:gd name="T88" fmla="*/ 1 w 163"/>
                <a:gd name="T89" fmla="*/ 3 h 962"/>
                <a:gd name="T90" fmla="*/ 1 w 163"/>
                <a:gd name="T91" fmla="*/ 4 h 962"/>
                <a:gd name="T92" fmla="*/ 0 w 163"/>
                <a:gd name="T93" fmla="*/ 5 h 962"/>
                <a:gd name="T94" fmla="*/ 0 w 163"/>
                <a:gd name="T95" fmla="*/ 7 h 962"/>
                <a:gd name="T96" fmla="*/ 0 w 163"/>
                <a:gd name="T97" fmla="*/ 9 h 962"/>
                <a:gd name="T98" fmla="*/ 0 w 163"/>
                <a:gd name="T99" fmla="*/ 12 h 962"/>
                <a:gd name="T100" fmla="*/ 0 w 163"/>
                <a:gd name="T101" fmla="*/ 15 h 962"/>
                <a:gd name="T102" fmla="*/ 0 w 163"/>
                <a:gd name="T103" fmla="*/ 21 h 96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3"/>
                <a:gd name="T157" fmla="*/ 0 h 962"/>
                <a:gd name="T158" fmla="*/ 163 w 163"/>
                <a:gd name="T159" fmla="*/ 962 h 96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3" h="962">
                  <a:moveTo>
                    <a:pt x="0" y="323"/>
                  </a:moveTo>
                  <a:lnTo>
                    <a:pt x="0" y="388"/>
                  </a:lnTo>
                  <a:lnTo>
                    <a:pt x="2" y="419"/>
                  </a:lnTo>
                  <a:lnTo>
                    <a:pt x="2" y="482"/>
                  </a:lnTo>
                  <a:lnTo>
                    <a:pt x="4" y="512"/>
                  </a:lnTo>
                  <a:lnTo>
                    <a:pt x="6" y="542"/>
                  </a:lnTo>
                  <a:lnTo>
                    <a:pt x="7" y="571"/>
                  </a:lnTo>
                  <a:lnTo>
                    <a:pt x="9" y="599"/>
                  </a:lnTo>
                  <a:lnTo>
                    <a:pt x="11" y="627"/>
                  </a:lnTo>
                  <a:lnTo>
                    <a:pt x="13" y="653"/>
                  </a:lnTo>
                  <a:lnTo>
                    <a:pt x="14" y="679"/>
                  </a:lnTo>
                  <a:lnTo>
                    <a:pt x="16" y="704"/>
                  </a:lnTo>
                  <a:lnTo>
                    <a:pt x="20" y="728"/>
                  </a:lnTo>
                  <a:lnTo>
                    <a:pt x="21" y="753"/>
                  </a:lnTo>
                  <a:lnTo>
                    <a:pt x="25" y="774"/>
                  </a:lnTo>
                  <a:lnTo>
                    <a:pt x="27" y="796"/>
                  </a:lnTo>
                  <a:lnTo>
                    <a:pt x="30" y="816"/>
                  </a:lnTo>
                  <a:lnTo>
                    <a:pt x="34" y="835"/>
                  </a:lnTo>
                  <a:lnTo>
                    <a:pt x="35" y="852"/>
                  </a:lnTo>
                  <a:lnTo>
                    <a:pt x="39" y="870"/>
                  </a:lnTo>
                  <a:lnTo>
                    <a:pt x="42" y="886"/>
                  </a:lnTo>
                  <a:lnTo>
                    <a:pt x="46" y="900"/>
                  </a:lnTo>
                  <a:lnTo>
                    <a:pt x="49" y="912"/>
                  </a:lnTo>
                  <a:lnTo>
                    <a:pt x="53" y="924"/>
                  </a:lnTo>
                  <a:lnTo>
                    <a:pt x="56" y="933"/>
                  </a:lnTo>
                  <a:lnTo>
                    <a:pt x="62" y="941"/>
                  </a:lnTo>
                  <a:lnTo>
                    <a:pt x="65" y="950"/>
                  </a:lnTo>
                  <a:lnTo>
                    <a:pt x="69" y="955"/>
                  </a:lnTo>
                  <a:lnTo>
                    <a:pt x="72" y="959"/>
                  </a:lnTo>
                  <a:lnTo>
                    <a:pt x="77" y="962"/>
                  </a:lnTo>
                  <a:lnTo>
                    <a:pt x="84" y="962"/>
                  </a:lnTo>
                  <a:lnTo>
                    <a:pt x="90" y="959"/>
                  </a:lnTo>
                  <a:lnTo>
                    <a:pt x="93" y="955"/>
                  </a:lnTo>
                  <a:lnTo>
                    <a:pt x="97" y="950"/>
                  </a:lnTo>
                  <a:lnTo>
                    <a:pt x="100" y="941"/>
                  </a:lnTo>
                  <a:lnTo>
                    <a:pt x="105" y="933"/>
                  </a:lnTo>
                  <a:lnTo>
                    <a:pt x="109" y="924"/>
                  </a:lnTo>
                  <a:lnTo>
                    <a:pt x="112" y="912"/>
                  </a:lnTo>
                  <a:lnTo>
                    <a:pt x="116" y="900"/>
                  </a:lnTo>
                  <a:lnTo>
                    <a:pt x="119" y="886"/>
                  </a:lnTo>
                  <a:lnTo>
                    <a:pt x="123" y="870"/>
                  </a:lnTo>
                  <a:lnTo>
                    <a:pt x="126" y="852"/>
                  </a:lnTo>
                  <a:lnTo>
                    <a:pt x="130" y="835"/>
                  </a:lnTo>
                  <a:lnTo>
                    <a:pt x="132" y="816"/>
                  </a:lnTo>
                  <a:lnTo>
                    <a:pt x="135" y="796"/>
                  </a:lnTo>
                  <a:lnTo>
                    <a:pt x="139" y="774"/>
                  </a:lnTo>
                  <a:lnTo>
                    <a:pt x="140" y="753"/>
                  </a:lnTo>
                  <a:lnTo>
                    <a:pt x="144" y="728"/>
                  </a:lnTo>
                  <a:lnTo>
                    <a:pt x="146" y="704"/>
                  </a:lnTo>
                  <a:lnTo>
                    <a:pt x="149" y="679"/>
                  </a:lnTo>
                  <a:lnTo>
                    <a:pt x="151" y="653"/>
                  </a:lnTo>
                  <a:lnTo>
                    <a:pt x="153" y="627"/>
                  </a:lnTo>
                  <a:lnTo>
                    <a:pt x="154" y="599"/>
                  </a:lnTo>
                  <a:lnTo>
                    <a:pt x="156" y="571"/>
                  </a:lnTo>
                  <a:lnTo>
                    <a:pt x="158" y="542"/>
                  </a:lnTo>
                  <a:lnTo>
                    <a:pt x="160" y="512"/>
                  </a:lnTo>
                  <a:lnTo>
                    <a:pt x="160" y="482"/>
                  </a:lnTo>
                  <a:lnTo>
                    <a:pt x="161" y="451"/>
                  </a:lnTo>
                  <a:lnTo>
                    <a:pt x="161" y="419"/>
                  </a:lnTo>
                  <a:lnTo>
                    <a:pt x="163" y="388"/>
                  </a:lnTo>
                  <a:lnTo>
                    <a:pt x="163" y="262"/>
                  </a:lnTo>
                  <a:lnTo>
                    <a:pt x="161" y="234"/>
                  </a:lnTo>
                  <a:lnTo>
                    <a:pt x="161" y="185"/>
                  </a:lnTo>
                  <a:lnTo>
                    <a:pt x="160" y="163"/>
                  </a:lnTo>
                  <a:lnTo>
                    <a:pt x="158" y="143"/>
                  </a:lnTo>
                  <a:lnTo>
                    <a:pt x="156" y="124"/>
                  </a:lnTo>
                  <a:lnTo>
                    <a:pt x="156" y="108"/>
                  </a:lnTo>
                  <a:lnTo>
                    <a:pt x="154" y="93"/>
                  </a:lnTo>
                  <a:lnTo>
                    <a:pt x="153" y="79"/>
                  </a:lnTo>
                  <a:lnTo>
                    <a:pt x="149" y="66"/>
                  </a:lnTo>
                  <a:lnTo>
                    <a:pt x="147" y="56"/>
                  </a:lnTo>
                  <a:lnTo>
                    <a:pt x="146" y="46"/>
                  </a:lnTo>
                  <a:lnTo>
                    <a:pt x="142" y="37"/>
                  </a:lnTo>
                  <a:lnTo>
                    <a:pt x="140" y="30"/>
                  </a:lnTo>
                  <a:lnTo>
                    <a:pt x="137" y="23"/>
                  </a:lnTo>
                  <a:lnTo>
                    <a:pt x="135" y="18"/>
                  </a:lnTo>
                  <a:lnTo>
                    <a:pt x="125" y="7"/>
                  </a:lnTo>
                  <a:lnTo>
                    <a:pt x="123" y="4"/>
                  </a:lnTo>
                  <a:lnTo>
                    <a:pt x="119" y="2"/>
                  </a:lnTo>
                  <a:lnTo>
                    <a:pt x="116" y="2"/>
                  </a:lnTo>
                  <a:lnTo>
                    <a:pt x="112" y="0"/>
                  </a:lnTo>
                  <a:lnTo>
                    <a:pt x="58" y="0"/>
                  </a:lnTo>
                  <a:lnTo>
                    <a:pt x="53" y="2"/>
                  </a:lnTo>
                  <a:lnTo>
                    <a:pt x="49" y="2"/>
                  </a:lnTo>
                  <a:lnTo>
                    <a:pt x="46" y="4"/>
                  </a:lnTo>
                  <a:lnTo>
                    <a:pt x="35" y="14"/>
                  </a:lnTo>
                  <a:lnTo>
                    <a:pt x="34" y="18"/>
                  </a:lnTo>
                  <a:lnTo>
                    <a:pt x="30" y="23"/>
                  </a:lnTo>
                  <a:lnTo>
                    <a:pt x="27" y="30"/>
                  </a:lnTo>
                  <a:lnTo>
                    <a:pt x="23" y="37"/>
                  </a:lnTo>
                  <a:lnTo>
                    <a:pt x="21" y="46"/>
                  </a:lnTo>
                  <a:lnTo>
                    <a:pt x="18" y="56"/>
                  </a:lnTo>
                  <a:lnTo>
                    <a:pt x="16" y="66"/>
                  </a:lnTo>
                  <a:lnTo>
                    <a:pt x="14" y="79"/>
                  </a:lnTo>
                  <a:lnTo>
                    <a:pt x="11" y="93"/>
                  </a:lnTo>
                  <a:lnTo>
                    <a:pt x="9" y="108"/>
                  </a:lnTo>
                  <a:lnTo>
                    <a:pt x="7" y="124"/>
                  </a:lnTo>
                  <a:lnTo>
                    <a:pt x="6" y="143"/>
                  </a:lnTo>
                  <a:lnTo>
                    <a:pt x="4" y="163"/>
                  </a:lnTo>
                  <a:lnTo>
                    <a:pt x="4" y="185"/>
                  </a:lnTo>
                  <a:lnTo>
                    <a:pt x="2" y="208"/>
                  </a:lnTo>
                  <a:lnTo>
                    <a:pt x="2" y="234"/>
                  </a:lnTo>
                  <a:lnTo>
                    <a:pt x="0" y="262"/>
                  </a:lnTo>
                  <a:lnTo>
                    <a:pt x="0" y="323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EAEAEA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8165" name="Freeform 28"/>
            <p:cNvSpPr>
              <a:spLocks noChangeAspect="1"/>
            </p:cNvSpPr>
            <p:nvPr/>
          </p:nvSpPr>
          <p:spPr bwMode="auto">
            <a:xfrm flipH="1">
              <a:off x="4220" y="3527"/>
              <a:ext cx="81" cy="481"/>
            </a:xfrm>
            <a:custGeom>
              <a:avLst/>
              <a:gdLst>
                <a:gd name="T0" fmla="*/ 0 w 163"/>
                <a:gd name="T1" fmla="*/ 24 h 963"/>
                <a:gd name="T2" fmla="*/ 0 w 163"/>
                <a:gd name="T3" fmla="*/ 30 h 963"/>
                <a:gd name="T4" fmla="*/ 0 w 163"/>
                <a:gd name="T5" fmla="*/ 33 h 963"/>
                <a:gd name="T6" fmla="*/ 0 w 163"/>
                <a:gd name="T7" fmla="*/ 37 h 963"/>
                <a:gd name="T8" fmla="*/ 0 w 163"/>
                <a:gd name="T9" fmla="*/ 40 h 963"/>
                <a:gd name="T10" fmla="*/ 1 w 163"/>
                <a:gd name="T11" fmla="*/ 44 h 963"/>
                <a:gd name="T12" fmla="*/ 1 w 163"/>
                <a:gd name="T13" fmla="*/ 47 h 963"/>
                <a:gd name="T14" fmla="*/ 1 w 163"/>
                <a:gd name="T15" fmla="*/ 49 h 963"/>
                <a:gd name="T16" fmla="*/ 2 w 163"/>
                <a:gd name="T17" fmla="*/ 52 h 963"/>
                <a:gd name="T18" fmla="*/ 2 w 163"/>
                <a:gd name="T19" fmla="*/ 54 h 963"/>
                <a:gd name="T20" fmla="*/ 2 w 163"/>
                <a:gd name="T21" fmla="*/ 56 h 963"/>
                <a:gd name="T22" fmla="*/ 3 w 163"/>
                <a:gd name="T23" fmla="*/ 57 h 963"/>
                <a:gd name="T24" fmla="*/ 3 w 163"/>
                <a:gd name="T25" fmla="*/ 58 h 963"/>
                <a:gd name="T26" fmla="*/ 4 w 163"/>
                <a:gd name="T27" fmla="*/ 59 h 963"/>
                <a:gd name="T28" fmla="*/ 4 w 163"/>
                <a:gd name="T29" fmla="*/ 60 h 963"/>
                <a:gd name="T30" fmla="*/ 5 w 163"/>
                <a:gd name="T31" fmla="*/ 59 h 963"/>
                <a:gd name="T32" fmla="*/ 6 w 163"/>
                <a:gd name="T33" fmla="*/ 59 h 963"/>
                <a:gd name="T34" fmla="*/ 6 w 163"/>
                <a:gd name="T35" fmla="*/ 58 h 963"/>
                <a:gd name="T36" fmla="*/ 7 w 163"/>
                <a:gd name="T37" fmla="*/ 57 h 963"/>
                <a:gd name="T38" fmla="*/ 7 w 163"/>
                <a:gd name="T39" fmla="*/ 55 h 963"/>
                <a:gd name="T40" fmla="*/ 7 w 163"/>
                <a:gd name="T41" fmla="*/ 53 h 963"/>
                <a:gd name="T42" fmla="*/ 8 w 163"/>
                <a:gd name="T43" fmla="*/ 51 h 963"/>
                <a:gd name="T44" fmla="*/ 8 w 163"/>
                <a:gd name="T45" fmla="*/ 48 h 963"/>
                <a:gd name="T46" fmla="*/ 9 w 163"/>
                <a:gd name="T47" fmla="*/ 45 h 963"/>
                <a:gd name="T48" fmla="*/ 9 w 163"/>
                <a:gd name="T49" fmla="*/ 42 h 963"/>
                <a:gd name="T50" fmla="*/ 9 w 163"/>
                <a:gd name="T51" fmla="*/ 39 h 963"/>
                <a:gd name="T52" fmla="*/ 9 w 163"/>
                <a:gd name="T53" fmla="*/ 35 h 963"/>
                <a:gd name="T54" fmla="*/ 9 w 163"/>
                <a:gd name="T55" fmla="*/ 32 h 963"/>
                <a:gd name="T56" fmla="*/ 10 w 163"/>
                <a:gd name="T57" fmla="*/ 28 h 963"/>
                <a:gd name="T58" fmla="*/ 10 w 163"/>
                <a:gd name="T59" fmla="*/ 24 h 963"/>
                <a:gd name="T60" fmla="*/ 10 w 163"/>
                <a:gd name="T61" fmla="*/ 14 h 963"/>
                <a:gd name="T62" fmla="*/ 9 w 163"/>
                <a:gd name="T63" fmla="*/ 10 h 963"/>
                <a:gd name="T64" fmla="*/ 9 w 163"/>
                <a:gd name="T65" fmla="*/ 7 h 963"/>
                <a:gd name="T66" fmla="*/ 9 w 163"/>
                <a:gd name="T67" fmla="*/ 5 h 963"/>
                <a:gd name="T68" fmla="*/ 9 w 163"/>
                <a:gd name="T69" fmla="*/ 4 h 963"/>
                <a:gd name="T70" fmla="*/ 9 w 163"/>
                <a:gd name="T71" fmla="*/ 2 h 963"/>
                <a:gd name="T72" fmla="*/ 8 w 163"/>
                <a:gd name="T73" fmla="*/ 1 h 963"/>
                <a:gd name="T74" fmla="*/ 8 w 163"/>
                <a:gd name="T75" fmla="*/ 1 h 963"/>
                <a:gd name="T76" fmla="*/ 7 w 163"/>
                <a:gd name="T77" fmla="*/ 0 h 963"/>
                <a:gd name="T78" fmla="*/ 7 w 163"/>
                <a:gd name="T79" fmla="*/ 0 h 963"/>
                <a:gd name="T80" fmla="*/ 3 w 163"/>
                <a:gd name="T81" fmla="*/ 0 h 963"/>
                <a:gd name="T82" fmla="*/ 3 w 163"/>
                <a:gd name="T83" fmla="*/ 0 h 963"/>
                <a:gd name="T84" fmla="*/ 2 w 163"/>
                <a:gd name="T85" fmla="*/ 0 h 963"/>
                <a:gd name="T86" fmla="*/ 1 w 163"/>
                <a:gd name="T87" fmla="*/ 1 h 963"/>
                <a:gd name="T88" fmla="*/ 1 w 163"/>
                <a:gd name="T89" fmla="*/ 2 h 963"/>
                <a:gd name="T90" fmla="*/ 1 w 163"/>
                <a:gd name="T91" fmla="*/ 3 h 963"/>
                <a:gd name="T92" fmla="*/ 0 w 163"/>
                <a:gd name="T93" fmla="*/ 4 h 963"/>
                <a:gd name="T94" fmla="*/ 0 w 163"/>
                <a:gd name="T95" fmla="*/ 6 h 963"/>
                <a:gd name="T96" fmla="*/ 0 w 163"/>
                <a:gd name="T97" fmla="*/ 9 h 963"/>
                <a:gd name="T98" fmla="*/ 0 w 163"/>
                <a:gd name="T99" fmla="*/ 11 h 963"/>
                <a:gd name="T100" fmla="*/ 0 w 163"/>
                <a:gd name="T101" fmla="*/ 14 h 963"/>
                <a:gd name="T102" fmla="*/ 0 w 163"/>
                <a:gd name="T103" fmla="*/ 20 h 9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3"/>
                <a:gd name="T157" fmla="*/ 0 h 963"/>
                <a:gd name="T158" fmla="*/ 163 w 163"/>
                <a:gd name="T159" fmla="*/ 963 h 96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3" h="963">
                  <a:moveTo>
                    <a:pt x="0" y="323"/>
                  </a:moveTo>
                  <a:lnTo>
                    <a:pt x="0" y="388"/>
                  </a:lnTo>
                  <a:lnTo>
                    <a:pt x="2" y="419"/>
                  </a:lnTo>
                  <a:lnTo>
                    <a:pt x="2" y="482"/>
                  </a:lnTo>
                  <a:lnTo>
                    <a:pt x="4" y="512"/>
                  </a:lnTo>
                  <a:lnTo>
                    <a:pt x="5" y="542"/>
                  </a:lnTo>
                  <a:lnTo>
                    <a:pt x="7" y="571"/>
                  </a:lnTo>
                  <a:lnTo>
                    <a:pt x="9" y="599"/>
                  </a:lnTo>
                  <a:lnTo>
                    <a:pt x="11" y="627"/>
                  </a:lnTo>
                  <a:lnTo>
                    <a:pt x="12" y="654"/>
                  </a:lnTo>
                  <a:lnTo>
                    <a:pt x="14" y="680"/>
                  </a:lnTo>
                  <a:lnTo>
                    <a:pt x="16" y="704"/>
                  </a:lnTo>
                  <a:lnTo>
                    <a:pt x="19" y="729"/>
                  </a:lnTo>
                  <a:lnTo>
                    <a:pt x="21" y="753"/>
                  </a:lnTo>
                  <a:lnTo>
                    <a:pt x="25" y="774"/>
                  </a:lnTo>
                  <a:lnTo>
                    <a:pt x="26" y="797"/>
                  </a:lnTo>
                  <a:lnTo>
                    <a:pt x="30" y="816"/>
                  </a:lnTo>
                  <a:lnTo>
                    <a:pt x="33" y="835"/>
                  </a:lnTo>
                  <a:lnTo>
                    <a:pt x="35" y="853"/>
                  </a:lnTo>
                  <a:lnTo>
                    <a:pt x="39" y="870"/>
                  </a:lnTo>
                  <a:lnTo>
                    <a:pt x="42" y="886"/>
                  </a:lnTo>
                  <a:lnTo>
                    <a:pt x="46" y="900"/>
                  </a:lnTo>
                  <a:lnTo>
                    <a:pt x="49" y="912"/>
                  </a:lnTo>
                  <a:lnTo>
                    <a:pt x="53" y="924"/>
                  </a:lnTo>
                  <a:lnTo>
                    <a:pt x="56" y="933"/>
                  </a:lnTo>
                  <a:lnTo>
                    <a:pt x="61" y="942"/>
                  </a:lnTo>
                  <a:lnTo>
                    <a:pt x="65" y="950"/>
                  </a:lnTo>
                  <a:lnTo>
                    <a:pt x="68" y="956"/>
                  </a:lnTo>
                  <a:lnTo>
                    <a:pt x="72" y="959"/>
                  </a:lnTo>
                  <a:lnTo>
                    <a:pt x="77" y="963"/>
                  </a:lnTo>
                  <a:lnTo>
                    <a:pt x="84" y="963"/>
                  </a:lnTo>
                  <a:lnTo>
                    <a:pt x="89" y="959"/>
                  </a:lnTo>
                  <a:lnTo>
                    <a:pt x="93" y="956"/>
                  </a:lnTo>
                  <a:lnTo>
                    <a:pt x="96" y="950"/>
                  </a:lnTo>
                  <a:lnTo>
                    <a:pt x="100" y="942"/>
                  </a:lnTo>
                  <a:lnTo>
                    <a:pt x="105" y="933"/>
                  </a:lnTo>
                  <a:lnTo>
                    <a:pt x="109" y="924"/>
                  </a:lnTo>
                  <a:lnTo>
                    <a:pt x="112" y="912"/>
                  </a:lnTo>
                  <a:lnTo>
                    <a:pt x="116" y="900"/>
                  </a:lnTo>
                  <a:lnTo>
                    <a:pt x="119" y="886"/>
                  </a:lnTo>
                  <a:lnTo>
                    <a:pt x="123" y="870"/>
                  </a:lnTo>
                  <a:lnTo>
                    <a:pt x="126" y="853"/>
                  </a:lnTo>
                  <a:lnTo>
                    <a:pt x="130" y="835"/>
                  </a:lnTo>
                  <a:lnTo>
                    <a:pt x="131" y="816"/>
                  </a:lnTo>
                  <a:lnTo>
                    <a:pt x="135" y="797"/>
                  </a:lnTo>
                  <a:lnTo>
                    <a:pt x="138" y="774"/>
                  </a:lnTo>
                  <a:lnTo>
                    <a:pt x="140" y="753"/>
                  </a:lnTo>
                  <a:lnTo>
                    <a:pt x="144" y="729"/>
                  </a:lnTo>
                  <a:lnTo>
                    <a:pt x="145" y="704"/>
                  </a:lnTo>
                  <a:lnTo>
                    <a:pt x="149" y="680"/>
                  </a:lnTo>
                  <a:lnTo>
                    <a:pt x="151" y="654"/>
                  </a:lnTo>
                  <a:lnTo>
                    <a:pt x="152" y="627"/>
                  </a:lnTo>
                  <a:lnTo>
                    <a:pt x="154" y="599"/>
                  </a:lnTo>
                  <a:lnTo>
                    <a:pt x="156" y="571"/>
                  </a:lnTo>
                  <a:lnTo>
                    <a:pt x="158" y="542"/>
                  </a:lnTo>
                  <a:lnTo>
                    <a:pt x="159" y="512"/>
                  </a:lnTo>
                  <a:lnTo>
                    <a:pt x="159" y="482"/>
                  </a:lnTo>
                  <a:lnTo>
                    <a:pt x="161" y="451"/>
                  </a:lnTo>
                  <a:lnTo>
                    <a:pt x="161" y="419"/>
                  </a:lnTo>
                  <a:lnTo>
                    <a:pt x="163" y="388"/>
                  </a:lnTo>
                  <a:lnTo>
                    <a:pt x="163" y="262"/>
                  </a:lnTo>
                  <a:lnTo>
                    <a:pt x="161" y="234"/>
                  </a:lnTo>
                  <a:lnTo>
                    <a:pt x="161" y="185"/>
                  </a:lnTo>
                  <a:lnTo>
                    <a:pt x="159" y="163"/>
                  </a:lnTo>
                  <a:lnTo>
                    <a:pt x="158" y="144"/>
                  </a:lnTo>
                  <a:lnTo>
                    <a:pt x="156" y="124"/>
                  </a:lnTo>
                  <a:lnTo>
                    <a:pt x="156" y="109"/>
                  </a:lnTo>
                  <a:lnTo>
                    <a:pt x="154" y="93"/>
                  </a:lnTo>
                  <a:lnTo>
                    <a:pt x="152" y="79"/>
                  </a:lnTo>
                  <a:lnTo>
                    <a:pt x="149" y="67"/>
                  </a:lnTo>
                  <a:lnTo>
                    <a:pt x="147" y="56"/>
                  </a:lnTo>
                  <a:lnTo>
                    <a:pt x="145" y="46"/>
                  </a:lnTo>
                  <a:lnTo>
                    <a:pt x="142" y="37"/>
                  </a:lnTo>
                  <a:lnTo>
                    <a:pt x="140" y="30"/>
                  </a:lnTo>
                  <a:lnTo>
                    <a:pt x="137" y="23"/>
                  </a:lnTo>
                  <a:lnTo>
                    <a:pt x="135" y="18"/>
                  </a:lnTo>
                  <a:lnTo>
                    <a:pt x="124" y="7"/>
                  </a:lnTo>
                  <a:lnTo>
                    <a:pt x="123" y="4"/>
                  </a:lnTo>
                  <a:lnTo>
                    <a:pt x="119" y="2"/>
                  </a:lnTo>
                  <a:lnTo>
                    <a:pt x="116" y="2"/>
                  </a:lnTo>
                  <a:lnTo>
                    <a:pt x="112" y="0"/>
                  </a:lnTo>
                  <a:lnTo>
                    <a:pt x="58" y="0"/>
                  </a:lnTo>
                  <a:lnTo>
                    <a:pt x="53" y="2"/>
                  </a:lnTo>
                  <a:lnTo>
                    <a:pt x="49" y="2"/>
                  </a:lnTo>
                  <a:lnTo>
                    <a:pt x="46" y="4"/>
                  </a:lnTo>
                  <a:lnTo>
                    <a:pt x="35" y="14"/>
                  </a:lnTo>
                  <a:lnTo>
                    <a:pt x="33" y="18"/>
                  </a:lnTo>
                  <a:lnTo>
                    <a:pt x="30" y="23"/>
                  </a:lnTo>
                  <a:lnTo>
                    <a:pt x="26" y="30"/>
                  </a:lnTo>
                  <a:lnTo>
                    <a:pt x="23" y="37"/>
                  </a:lnTo>
                  <a:lnTo>
                    <a:pt x="21" y="46"/>
                  </a:lnTo>
                  <a:lnTo>
                    <a:pt x="18" y="56"/>
                  </a:lnTo>
                  <a:lnTo>
                    <a:pt x="16" y="67"/>
                  </a:lnTo>
                  <a:lnTo>
                    <a:pt x="14" y="79"/>
                  </a:lnTo>
                  <a:lnTo>
                    <a:pt x="11" y="93"/>
                  </a:lnTo>
                  <a:lnTo>
                    <a:pt x="9" y="109"/>
                  </a:lnTo>
                  <a:lnTo>
                    <a:pt x="7" y="124"/>
                  </a:lnTo>
                  <a:lnTo>
                    <a:pt x="5" y="144"/>
                  </a:lnTo>
                  <a:lnTo>
                    <a:pt x="4" y="163"/>
                  </a:lnTo>
                  <a:lnTo>
                    <a:pt x="4" y="185"/>
                  </a:lnTo>
                  <a:lnTo>
                    <a:pt x="2" y="208"/>
                  </a:lnTo>
                  <a:lnTo>
                    <a:pt x="2" y="234"/>
                  </a:lnTo>
                  <a:lnTo>
                    <a:pt x="0" y="262"/>
                  </a:lnTo>
                  <a:lnTo>
                    <a:pt x="0" y="323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EAEAEA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8166" name="Freeform 29"/>
            <p:cNvSpPr>
              <a:spLocks noChangeAspect="1"/>
            </p:cNvSpPr>
            <p:nvPr/>
          </p:nvSpPr>
          <p:spPr bwMode="auto">
            <a:xfrm flipH="1">
              <a:off x="4139" y="3522"/>
              <a:ext cx="82" cy="481"/>
            </a:xfrm>
            <a:custGeom>
              <a:avLst/>
              <a:gdLst>
                <a:gd name="T0" fmla="*/ 0 w 165"/>
                <a:gd name="T1" fmla="*/ 25 h 962"/>
                <a:gd name="T2" fmla="*/ 0 w 165"/>
                <a:gd name="T3" fmla="*/ 30 h 962"/>
                <a:gd name="T4" fmla="*/ 0 w 165"/>
                <a:gd name="T5" fmla="*/ 34 h 962"/>
                <a:gd name="T6" fmla="*/ 0 w 165"/>
                <a:gd name="T7" fmla="*/ 38 h 962"/>
                <a:gd name="T8" fmla="*/ 0 w 165"/>
                <a:gd name="T9" fmla="*/ 41 h 962"/>
                <a:gd name="T10" fmla="*/ 1 w 165"/>
                <a:gd name="T11" fmla="*/ 44 h 962"/>
                <a:gd name="T12" fmla="*/ 1 w 165"/>
                <a:gd name="T13" fmla="*/ 48 h 962"/>
                <a:gd name="T14" fmla="*/ 1 w 165"/>
                <a:gd name="T15" fmla="*/ 50 h 962"/>
                <a:gd name="T16" fmla="*/ 2 w 165"/>
                <a:gd name="T17" fmla="*/ 53 h 962"/>
                <a:gd name="T18" fmla="*/ 2 w 165"/>
                <a:gd name="T19" fmla="*/ 55 h 962"/>
                <a:gd name="T20" fmla="*/ 2 w 165"/>
                <a:gd name="T21" fmla="*/ 57 h 962"/>
                <a:gd name="T22" fmla="*/ 3 w 165"/>
                <a:gd name="T23" fmla="*/ 58 h 962"/>
                <a:gd name="T24" fmla="*/ 3 w 165"/>
                <a:gd name="T25" fmla="*/ 59 h 962"/>
                <a:gd name="T26" fmla="*/ 4 w 165"/>
                <a:gd name="T27" fmla="*/ 60 h 962"/>
                <a:gd name="T28" fmla="*/ 4 w 165"/>
                <a:gd name="T29" fmla="*/ 60 h 962"/>
                <a:gd name="T30" fmla="*/ 5 w 165"/>
                <a:gd name="T31" fmla="*/ 60 h 962"/>
                <a:gd name="T32" fmla="*/ 6 w 165"/>
                <a:gd name="T33" fmla="*/ 60 h 962"/>
                <a:gd name="T34" fmla="*/ 6 w 165"/>
                <a:gd name="T35" fmla="*/ 59 h 962"/>
                <a:gd name="T36" fmla="*/ 7 w 165"/>
                <a:gd name="T37" fmla="*/ 57 h 962"/>
                <a:gd name="T38" fmla="*/ 7 w 165"/>
                <a:gd name="T39" fmla="*/ 56 h 962"/>
                <a:gd name="T40" fmla="*/ 7 w 165"/>
                <a:gd name="T41" fmla="*/ 54 h 962"/>
                <a:gd name="T42" fmla="*/ 8 w 165"/>
                <a:gd name="T43" fmla="*/ 51 h 962"/>
                <a:gd name="T44" fmla="*/ 8 w 165"/>
                <a:gd name="T45" fmla="*/ 49 h 962"/>
                <a:gd name="T46" fmla="*/ 9 w 165"/>
                <a:gd name="T47" fmla="*/ 46 h 962"/>
                <a:gd name="T48" fmla="*/ 9 w 165"/>
                <a:gd name="T49" fmla="*/ 43 h 962"/>
                <a:gd name="T50" fmla="*/ 9 w 165"/>
                <a:gd name="T51" fmla="*/ 40 h 962"/>
                <a:gd name="T52" fmla="*/ 9 w 165"/>
                <a:gd name="T53" fmla="*/ 36 h 962"/>
                <a:gd name="T54" fmla="*/ 10 w 165"/>
                <a:gd name="T55" fmla="*/ 32 h 962"/>
                <a:gd name="T56" fmla="*/ 10 w 165"/>
                <a:gd name="T57" fmla="*/ 29 h 962"/>
                <a:gd name="T58" fmla="*/ 10 w 165"/>
                <a:gd name="T59" fmla="*/ 25 h 962"/>
                <a:gd name="T60" fmla="*/ 10 w 165"/>
                <a:gd name="T61" fmla="*/ 15 h 962"/>
                <a:gd name="T62" fmla="*/ 10 w 165"/>
                <a:gd name="T63" fmla="*/ 11 h 962"/>
                <a:gd name="T64" fmla="*/ 9 w 165"/>
                <a:gd name="T65" fmla="*/ 8 h 962"/>
                <a:gd name="T66" fmla="*/ 9 w 165"/>
                <a:gd name="T67" fmla="*/ 6 h 962"/>
                <a:gd name="T68" fmla="*/ 9 w 165"/>
                <a:gd name="T69" fmla="*/ 5 h 962"/>
                <a:gd name="T70" fmla="*/ 9 w 165"/>
                <a:gd name="T71" fmla="*/ 3 h 962"/>
                <a:gd name="T72" fmla="*/ 8 w 165"/>
                <a:gd name="T73" fmla="*/ 2 h 962"/>
                <a:gd name="T74" fmla="*/ 8 w 165"/>
                <a:gd name="T75" fmla="*/ 2 h 962"/>
                <a:gd name="T76" fmla="*/ 7 w 165"/>
                <a:gd name="T77" fmla="*/ 1 h 962"/>
                <a:gd name="T78" fmla="*/ 7 w 165"/>
                <a:gd name="T79" fmla="*/ 1 h 962"/>
                <a:gd name="T80" fmla="*/ 3 w 165"/>
                <a:gd name="T81" fmla="*/ 0 h 962"/>
                <a:gd name="T82" fmla="*/ 3 w 165"/>
                <a:gd name="T83" fmla="*/ 1 h 962"/>
                <a:gd name="T84" fmla="*/ 2 w 165"/>
                <a:gd name="T85" fmla="*/ 2 h 962"/>
                <a:gd name="T86" fmla="*/ 1 w 165"/>
                <a:gd name="T87" fmla="*/ 2 h 962"/>
                <a:gd name="T88" fmla="*/ 1 w 165"/>
                <a:gd name="T89" fmla="*/ 3 h 962"/>
                <a:gd name="T90" fmla="*/ 1 w 165"/>
                <a:gd name="T91" fmla="*/ 5 h 962"/>
                <a:gd name="T92" fmla="*/ 0 w 165"/>
                <a:gd name="T93" fmla="*/ 6 h 962"/>
                <a:gd name="T94" fmla="*/ 0 w 165"/>
                <a:gd name="T95" fmla="*/ 8 h 962"/>
                <a:gd name="T96" fmla="*/ 0 w 165"/>
                <a:gd name="T97" fmla="*/ 11 h 962"/>
                <a:gd name="T98" fmla="*/ 0 w 165"/>
                <a:gd name="T99" fmla="*/ 13 h 962"/>
                <a:gd name="T100" fmla="*/ 0 w 165"/>
                <a:gd name="T101" fmla="*/ 17 h 9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5"/>
                <a:gd name="T154" fmla="*/ 0 h 962"/>
                <a:gd name="T155" fmla="*/ 165 w 165"/>
                <a:gd name="T156" fmla="*/ 962 h 9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5" h="962">
                  <a:moveTo>
                    <a:pt x="0" y="323"/>
                  </a:moveTo>
                  <a:lnTo>
                    <a:pt x="0" y="388"/>
                  </a:lnTo>
                  <a:lnTo>
                    <a:pt x="2" y="419"/>
                  </a:lnTo>
                  <a:lnTo>
                    <a:pt x="2" y="482"/>
                  </a:lnTo>
                  <a:lnTo>
                    <a:pt x="4" y="512"/>
                  </a:lnTo>
                  <a:lnTo>
                    <a:pt x="6" y="541"/>
                  </a:lnTo>
                  <a:lnTo>
                    <a:pt x="7" y="571"/>
                  </a:lnTo>
                  <a:lnTo>
                    <a:pt x="9" y="599"/>
                  </a:lnTo>
                  <a:lnTo>
                    <a:pt x="11" y="627"/>
                  </a:lnTo>
                  <a:lnTo>
                    <a:pt x="13" y="653"/>
                  </a:lnTo>
                  <a:lnTo>
                    <a:pt x="14" y="679"/>
                  </a:lnTo>
                  <a:lnTo>
                    <a:pt x="16" y="704"/>
                  </a:lnTo>
                  <a:lnTo>
                    <a:pt x="20" y="728"/>
                  </a:lnTo>
                  <a:lnTo>
                    <a:pt x="21" y="753"/>
                  </a:lnTo>
                  <a:lnTo>
                    <a:pt x="25" y="774"/>
                  </a:lnTo>
                  <a:lnTo>
                    <a:pt x="27" y="796"/>
                  </a:lnTo>
                  <a:lnTo>
                    <a:pt x="30" y="815"/>
                  </a:lnTo>
                  <a:lnTo>
                    <a:pt x="34" y="835"/>
                  </a:lnTo>
                  <a:lnTo>
                    <a:pt x="35" y="852"/>
                  </a:lnTo>
                  <a:lnTo>
                    <a:pt x="39" y="870"/>
                  </a:lnTo>
                  <a:lnTo>
                    <a:pt x="42" y="885"/>
                  </a:lnTo>
                  <a:lnTo>
                    <a:pt x="46" y="899"/>
                  </a:lnTo>
                  <a:lnTo>
                    <a:pt x="49" y="912"/>
                  </a:lnTo>
                  <a:lnTo>
                    <a:pt x="53" y="924"/>
                  </a:lnTo>
                  <a:lnTo>
                    <a:pt x="56" y="932"/>
                  </a:lnTo>
                  <a:lnTo>
                    <a:pt x="62" y="941"/>
                  </a:lnTo>
                  <a:lnTo>
                    <a:pt x="65" y="950"/>
                  </a:lnTo>
                  <a:lnTo>
                    <a:pt x="69" y="955"/>
                  </a:lnTo>
                  <a:lnTo>
                    <a:pt x="72" y="959"/>
                  </a:lnTo>
                  <a:lnTo>
                    <a:pt x="77" y="962"/>
                  </a:lnTo>
                  <a:lnTo>
                    <a:pt x="84" y="962"/>
                  </a:lnTo>
                  <a:lnTo>
                    <a:pt x="90" y="959"/>
                  </a:lnTo>
                  <a:lnTo>
                    <a:pt x="93" y="955"/>
                  </a:lnTo>
                  <a:lnTo>
                    <a:pt x="97" y="950"/>
                  </a:lnTo>
                  <a:lnTo>
                    <a:pt x="100" y="941"/>
                  </a:lnTo>
                  <a:lnTo>
                    <a:pt x="105" y="932"/>
                  </a:lnTo>
                  <a:lnTo>
                    <a:pt x="109" y="924"/>
                  </a:lnTo>
                  <a:lnTo>
                    <a:pt x="112" y="912"/>
                  </a:lnTo>
                  <a:lnTo>
                    <a:pt x="116" y="899"/>
                  </a:lnTo>
                  <a:lnTo>
                    <a:pt x="119" y="885"/>
                  </a:lnTo>
                  <a:lnTo>
                    <a:pt x="123" y="870"/>
                  </a:lnTo>
                  <a:lnTo>
                    <a:pt x="126" y="852"/>
                  </a:lnTo>
                  <a:lnTo>
                    <a:pt x="130" y="835"/>
                  </a:lnTo>
                  <a:lnTo>
                    <a:pt x="133" y="815"/>
                  </a:lnTo>
                  <a:lnTo>
                    <a:pt x="137" y="796"/>
                  </a:lnTo>
                  <a:lnTo>
                    <a:pt x="138" y="774"/>
                  </a:lnTo>
                  <a:lnTo>
                    <a:pt x="142" y="753"/>
                  </a:lnTo>
                  <a:lnTo>
                    <a:pt x="145" y="728"/>
                  </a:lnTo>
                  <a:lnTo>
                    <a:pt x="147" y="704"/>
                  </a:lnTo>
                  <a:lnTo>
                    <a:pt x="149" y="679"/>
                  </a:lnTo>
                  <a:lnTo>
                    <a:pt x="152" y="653"/>
                  </a:lnTo>
                  <a:lnTo>
                    <a:pt x="154" y="627"/>
                  </a:lnTo>
                  <a:lnTo>
                    <a:pt x="156" y="599"/>
                  </a:lnTo>
                  <a:lnTo>
                    <a:pt x="158" y="571"/>
                  </a:lnTo>
                  <a:lnTo>
                    <a:pt x="159" y="541"/>
                  </a:lnTo>
                  <a:lnTo>
                    <a:pt x="161" y="512"/>
                  </a:lnTo>
                  <a:lnTo>
                    <a:pt x="161" y="482"/>
                  </a:lnTo>
                  <a:lnTo>
                    <a:pt x="163" y="450"/>
                  </a:lnTo>
                  <a:lnTo>
                    <a:pt x="163" y="419"/>
                  </a:lnTo>
                  <a:lnTo>
                    <a:pt x="165" y="388"/>
                  </a:lnTo>
                  <a:lnTo>
                    <a:pt x="165" y="262"/>
                  </a:lnTo>
                  <a:lnTo>
                    <a:pt x="163" y="234"/>
                  </a:lnTo>
                  <a:lnTo>
                    <a:pt x="163" y="185"/>
                  </a:lnTo>
                  <a:lnTo>
                    <a:pt x="161" y="162"/>
                  </a:lnTo>
                  <a:lnTo>
                    <a:pt x="159" y="143"/>
                  </a:lnTo>
                  <a:lnTo>
                    <a:pt x="158" y="124"/>
                  </a:lnTo>
                  <a:lnTo>
                    <a:pt x="158" y="108"/>
                  </a:lnTo>
                  <a:lnTo>
                    <a:pt x="156" y="92"/>
                  </a:lnTo>
                  <a:lnTo>
                    <a:pt x="154" y="78"/>
                  </a:lnTo>
                  <a:lnTo>
                    <a:pt x="151" y="66"/>
                  </a:lnTo>
                  <a:lnTo>
                    <a:pt x="149" y="56"/>
                  </a:lnTo>
                  <a:lnTo>
                    <a:pt x="147" y="45"/>
                  </a:lnTo>
                  <a:lnTo>
                    <a:pt x="144" y="37"/>
                  </a:lnTo>
                  <a:lnTo>
                    <a:pt x="142" y="30"/>
                  </a:lnTo>
                  <a:lnTo>
                    <a:pt x="138" y="23"/>
                  </a:lnTo>
                  <a:lnTo>
                    <a:pt x="137" y="17"/>
                  </a:lnTo>
                  <a:lnTo>
                    <a:pt x="126" y="7"/>
                  </a:lnTo>
                  <a:lnTo>
                    <a:pt x="124" y="3"/>
                  </a:lnTo>
                  <a:lnTo>
                    <a:pt x="121" y="2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58" y="0"/>
                  </a:lnTo>
                  <a:lnTo>
                    <a:pt x="55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34" y="17"/>
                  </a:lnTo>
                  <a:lnTo>
                    <a:pt x="30" y="23"/>
                  </a:lnTo>
                  <a:lnTo>
                    <a:pt x="27" y="30"/>
                  </a:lnTo>
                  <a:lnTo>
                    <a:pt x="23" y="37"/>
                  </a:lnTo>
                  <a:lnTo>
                    <a:pt x="21" y="45"/>
                  </a:lnTo>
                  <a:lnTo>
                    <a:pt x="18" y="56"/>
                  </a:lnTo>
                  <a:lnTo>
                    <a:pt x="16" y="66"/>
                  </a:lnTo>
                  <a:lnTo>
                    <a:pt x="14" y="78"/>
                  </a:lnTo>
                  <a:lnTo>
                    <a:pt x="11" y="92"/>
                  </a:lnTo>
                  <a:lnTo>
                    <a:pt x="9" y="108"/>
                  </a:lnTo>
                  <a:lnTo>
                    <a:pt x="7" y="124"/>
                  </a:lnTo>
                  <a:lnTo>
                    <a:pt x="6" y="143"/>
                  </a:lnTo>
                  <a:lnTo>
                    <a:pt x="4" y="162"/>
                  </a:lnTo>
                  <a:lnTo>
                    <a:pt x="4" y="185"/>
                  </a:lnTo>
                  <a:lnTo>
                    <a:pt x="2" y="208"/>
                  </a:lnTo>
                  <a:lnTo>
                    <a:pt x="2" y="234"/>
                  </a:lnTo>
                  <a:lnTo>
                    <a:pt x="0" y="262"/>
                  </a:lnTo>
                  <a:lnTo>
                    <a:pt x="0" y="323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EAEAEA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8167" name="Freeform 30"/>
            <p:cNvSpPr>
              <a:spLocks noChangeAspect="1"/>
            </p:cNvSpPr>
            <p:nvPr/>
          </p:nvSpPr>
          <p:spPr bwMode="auto">
            <a:xfrm flipH="1">
              <a:off x="4176" y="3525"/>
              <a:ext cx="81" cy="482"/>
            </a:xfrm>
            <a:custGeom>
              <a:avLst/>
              <a:gdLst>
                <a:gd name="T0" fmla="*/ 0 w 162"/>
                <a:gd name="T1" fmla="*/ 25 h 964"/>
                <a:gd name="T2" fmla="*/ 1 w 162"/>
                <a:gd name="T3" fmla="*/ 30 h 964"/>
                <a:gd name="T4" fmla="*/ 1 w 162"/>
                <a:gd name="T5" fmla="*/ 34 h 964"/>
                <a:gd name="T6" fmla="*/ 1 w 162"/>
                <a:gd name="T7" fmla="*/ 38 h 964"/>
                <a:gd name="T8" fmla="*/ 1 w 162"/>
                <a:gd name="T9" fmla="*/ 41 h 964"/>
                <a:gd name="T10" fmla="*/ 1 w 162"/>
                <a:gd name="T11" fmla="*/ 45 h 964"/>
                <a:gd name="T12" fmla="*/ 1 w 162"/>
                <a:gd name="T13" fmla="*/ 48 h 964"/>
                <a:gd name="T14" fmla="*/ 1 w 162"/>
                <a:gd name="T15" fmla="*/ 50 h 964"/>
                <a:gd name="T16" fmla="*/ 3 w 162"/>
                <a:gd name="T17" fmla="*/ 53 h 964"/>
                <a:gd name="T18" fmla="*/ 3 w 162"/>
                <a:gd name="T19" fmla="*/ 55 h 964"/>
                <a:gd name="T20" fmla="*/ 3 w 162"/>
                <a:gd name="T21" fmla="*/ 57 h 964"/>
                <a:gd name="T22" fmla="*/ 3 w 162"/>
                <a:gd name="T23" fmla="*/ 58 h 964"/>
                <a:gd name="T24" fmla="*/ 3 w 162"/>
                <a:gd name="T25" fmla="*/ 59 h 964"/>
                <a:gd name="T26" fmla="*/ 5 w 162"/>
                <a:gd name="T27" fmla="*/ 60 h 964"/>
                <a:gd name="T28" fmla="*/ 5 w 162"/>
                <a:gd name="T29" fmla="*/ 60 h 964"/>
                <a:gd name="T30" fmla="*/ 5 w 162"/>
                <a:gd name="T31" fmla="*/ 60 h 964"/>
                <a:gd name="T32" fmla="*/ 6 w 162"/>
                <a:gd name="T33" fmla="*/ 60 h 964"/>
                <a:gd name="T34" fmla="*/ 6 w 162"/>
                <a:gd name="T35" fmla="*/ 59 h 964"/>
                <a:gd name="T36" fmla="*/ 7 w 162"/>
                <a:gd name="T37" fmla="*/ 58 h 964"/>
                <a:gd name="T38" fmla="*/ 7 w 162"/>
                <a:gd name="T39" fmla="*/ 56 h 964"/>
                <a:gd name="T40" fmla="*/ 7 w 162"/>
                <a:gd name="T41" fmla="*/ 54 h 964"/>
                <a:gd name="T42" fmla="*/ 9 w 162"/>
                <a:gd name="T43" fmla="*/ 52 h 964"/>
                <a:gd name="T44" fmla="*/ 9 w 162"/>
                <a:gd name="T45" fmla="*/ 49 h 964"/>
                <a:gd name="T46" fmla="*/ 9 w 162"/>
                <a:gd name="T47" fmla="*/ 46 h 964"/>
                <a:gd name="T48" fmla="*/ 10 w 162"/>
                <a:gd name="T49" fmla="*/ 43 h 964"/>
                <a:gd name="T50" fmla="*/ 10 w 162"/>
                <a:gd name="T51" fmla="*/ 40 h 964"/>
                <a:gd name="T52" fmla="*/ 10 w 162"/>
                <a:gd name="T53" fmla="*/ 36 h 964"/>
                <a:gd name="T54" fmla="*/ 10 w 162"/>
                <a:gd name="T55" fmla="*/ 33 h 964"/>
                <a:gd name="T56" fmla="*/ 10 w 162"/>
                <a:gd name="T57" fmla="*/ 29 h 964"/>
                <a:gd name="T58" fmla="*/ 10 w 162"/>
                <a:gd name="T59" fmla="*/ 25 h 964"/>
                <a:gd name="T60" fmla="*/ 10 w 162"/>
                <a:gd name="T61" fmla="*/ 15 h 964"/>
                <a:gd name="T62" fmla="*/ 10 w 162"/>
                <a:gd name="T63" fmla="*/ 11 h 964"/>
                <a:gd name="T64" fmla="*/ 10 w 162"/>
                <a:gd name="T65" fmla="*/ 8 h 964"/>
                <a:gd name="T66" fmla="*/ 10 w 162"/>
                <a:gd name="T67" fmla="*/ 6 h 964"/>
                <a:gd name="T68" fmla="*/ 10 w 162"/>
                <a:gd name="T69" fmla="*/ 5 h 964"/>
                <a:gd name="T70" fmla="*/ 10 w 162"/>
                <a:gd name="T71" fmla="*/ 3 h 964"/>
                <a:gd name="T72" fmla="*/ 9 w 162"/>
                <a:gd name="T73" fmla="*/ 2 h 964"/>
                <a:gd name="T74" fmla="*/ 9 w 162"/>
                <a:gd name="T75" fmla="*/ 2 h 964"/>
                <a:gd name="T76" fmla="*/ 7 w 162"/>
                <a:gd name="T77" fmla="*/ 1 h 964"/>
                <a:gd name="T78" fmla="*/ 7 w 162"/>
                <a:gd name="T79" fmla="*/ 1 h 964"/>
                <a:gd name="T80" fmla="*/ 3 w 162"/>
                <a:gd name="T81" fmla="*/ 0 h 964"/>
                <a:gd name="T82" fmla="*/ 3 w 162"/>
                <a:gd name="T83" fmla="*/ 1 h 964"/>
                <a:gd name="T84" fmla="*/ 3 w 162"/>
                <a:gd name="T85" fmla="*/ 1 h 964"/>
                <a:gd name="T86" fmla="*/ 1 w 162"/>
                <a:gd name="T87" fmla="*/ 2 h 964"/>
                <a:gd name="T88" fmla="*/ 1 w 162"/>
                <a:gd name="T89" fmla="*/ 3 h 964"/>
                <a:gd name="T90" fmla="*/ 1 w 162"/>
                <a:gd name="T91" fmla="*/ 4 h 964"/>
                <a:gd name="T92" fmla="*/ 1 w 162"/>
                <a:gd name="T93" fmla="*/ 5 h 964"/>
                <a:gd name="T94" fmla="*/ 1 w 162"/>
                <a:gd name="T95" fmla="*/ 7 h 964"/>
                <a:gd name="T96" fmla="*/ 1 w 162"/>
                <a:gd name="T97" fmla="*/ 9 h 964"/>
                <a:gd name="T98" fmla="*/ 1 w 162"/>
                <a:gd name="T99" fmla="*/ 12 h 964"/>
                <a:gd name="T100" fmla="*/ 1 w 162"/>
                <a:gd name="T101" fmla="*/ 15 h 964"/>
                <a:gd name="T102" fmla="*/ 0 w 162"/>
                <a:gd name="T103" fmla="*/ 21 h 96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2"/>
                <a:gd name="T157" fmla="*/ 0 h 964"/>
                <a:gd name="T158" fmla="*/ 162 w 162"/>
                <a:gd name="T159" fmla="*/ 964 h 96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2" h="964">
                  <a:moveTo>
                    <a:pt x="0" y="323"/>
                  </a:moveTo>
                  <a:lnTo>
                    <a:pt x="0" y="388"/>
                  </a:lnTo>
                  <a:lnTo>
                    <a:pt x="1" y="421"/>
                  </a:lnTo>
                  <a:lnTo>
                    <a:pt x="1" y="482"/>
                  </a:lnTo>
                  <a:lnTo>
                    <a:pt x="3" y="514"/>
                  </a:lnTo>
                  <a:lnTo>
                    <a:pt x="5" y="543"/>
                  </a:lnTo>
                  <a:lnTo>
                    <a:pt x="7" y="573"/>
                  </a:lnTo>
                  <a:lnTo>
                    <a:pt x="8" y="601"/>
                  </a:lnTo>
                  <a:lnTo>
                    <a:pt x="10" y="629"/>
                  </a:lnTo>
                  <a:lnTo>
                    <a:pt x="12" y="655"/>
                  </a:lnTo>
                  <a:lnTo>
                    <a:pt x="14" y="681"/>
                  </a:lnTo>
                  <a:lnTo>
                    <a:pt x="15" y="706"/>
                  </a:lnTo>
                  <a:lnTo>
                    <a:pt x="19" y="730"/>
                  </a:lnTo>
                  <a:lnTo>
                    <a:pt x="21" y="753"/>
                  </a:lnTo>
                  <a:lnTo>
                    <a:pt x="24" y="776"/>
                  </a:lnTo>
                  <a:lnTo>
                    <a:pt x="26" y="796"/>
                  </a:lnTo>
                  <a:lnTo>
                    <a:pt x="29" y="817"/>
                  </a:lnTo>
                  <a:lnTo>
                    <a:pt x="33" y="837"/>
                  </a:lnTo>
                  <a:lnTo>
                    <a:pt x="35" y="854"/>
                  </a:lnTo>
                  <a:lnTo>
                    <a:pt x="38" y="872"/>
                  </a:lnTo>
                  <a:lnTo>
                    <a:pt x="42" y="887"/>
                  </a:lnTo>
                  <a:lnTo>
                    <a:pt x="45" y="901"/>
                  </a:lnTo>
                  <a:lnTo>
                    <a:pt x="49" y="914"/>
                  </a:lnTo>
                  <a:lnTo>
                    <a:pt x="52" y="926"/>
                  </a:lnTo>
                  <a:lnTo>
                    <a:pt x="56" y="934"/>
                  </a:lnTo>
                  <a:lnTo>
                    <a:pt x="61" y="943"/>
                  </a:lnTo>
                  <a:lnTo>
                    <a:pt x="64" y="952"/>
                  </a:lnTo>
                  <a:lnTo>
                    <a:pt x="68" y="957"/>
                  </a:lnTo>
                  <a:lnTo>
                    <a:pt x="71" y="961"/>
                  </a:lnTo>
                  <a:lnTo>
                    <a:pt x="77" y="964"/>
                  </a:lnTo>
                  <a:lnTo>
                    <a:pt x="84" y="964"/>
                  </a:lnTo>
                  <a:lnTo>
                    <a:pt x="89" y="961"/>
                  </a:lnTo>
                  <a:lnTo>
                    <a:pt x="92" y="957"/>
                  </a:lnTo>
                  <a:lnTo>
                    <a:pt x="96" y="952"/>
                  </a:lnTo>
                  <a:lnTo>
                    <a:pt x="99" y="943"/>
                  </a:lnTo>
                  <a:lnTo>
                    <a:pt x="105" y="934"/>
                  </a:lnTo>
                  <a:lnTo>
                    <a:pt x="108" y="926"/>
                  </a:lnTo>
                  <a:lnTo>
                    <a:pt x="112" y="914"/>
                  </a:lnTo>
                  <a:lnTo>
                    <a:pt x="115" y="901"/>
                  </a:lnTo>
                  <a:lnTo>
                    <a:pt x="119" y="887"/>
                  </a:lnTo>
                  <a:lnTo>
                    <a:pt x="122" y="872"/>
                  </a:lnTo>
                  <a:lnTo>
                    <a:pt x="126" y="854"/>
                  </a:lnTo>
                  <a:lnTo>
                    <a:pt x="129" y="837"/>
                  </a:lnTo>
                  <a:lnTo>
                    <a:pt x="131" y="817"/>
                  </a:lnTo>
                  <a:lnTo>
                    <a:pt x="134" y="796"/>
                  </a:lnTo>
                  <a:lnTo>
                    <a:pt x="138" y="776"/>
                  </a:lnTo>
                  <a:lnTo>
                    <a:pt x="140" y="753"/>
                  </a:lnTo>
                  <a:lnTo>
                    <a:pt x="143" y="730"/>
                  </a:lnTo>
                  <a:lnTo>
                    <a:pt x="145" y="706"/>
                  </a:lnTo>
                  <a:lnTo>
                    <a:pt x="148" y="681"/>
                  </a:lnTo>
                  <a:lnTo>
                    <a:pt x="150" y="655"/>
                  </a:lnTo>
                  <a:lnTo>
                    <a:pt x="152" y="629"/>
                  </a:lnTo>
                  <a:lnTo>
                    <a:pt x="154" y="601"/>
                  </a:lnTo>
                  <a:lnTo>
                    <a:pt x="155" y="573"/>
                  </a:lnTo>
                  <a:lnTo>
                    <a:pt x="157" y="543"/>
                  </a:lnTo>
                  <a:lnTo>
                    <a:pt x="159" y="514"/>
                  </a:lnTo>
                  <a:lnTo>
                    <a:pt x="159" y="482"/>
                  </a:lnTo>
                  <a:lnTo>
                    <a:pt x="161" y="452"/>
                  </a:lnTo>
                  <a:lnTo>
                    <a:pt x="161" y="421"/>
                  </a:lnTo>
                  <a:lnTo>
                    <a:pt x="162" y="388"/>
                  </a:lnTo>
                  <a:lnTo>
                    <a:pt x="162" y="262"/>
                  </a:lnTo>
                  <a:lnTo>
                    <a:pt x="161" y="234"/>
                  </a:lnTo>
                  <a:lnTo>
                    <a:pt x="161" y="185"/>
                  </a:lnTo>
                  <a:lnTo>
                    <a:pt x="159" y="163"/>
                  </a:lnTo>
                  <a:lnTo>
                    <a:pt x="157" y="143"/>
                  </a:lnTo>
                  <a:lnTo>
                    <a:pt x="155" y="124"/>
                  </a:lnTo>
                  <a:lnTo>
                    <a:pt x="155" y="108"/>
                  </a:lnTo>
                  <a:lnTo>
                    <a:pt x="154" y="93"/>
                  </a:lnTo>
                  <a:lnTo>
                    <a:pt x="152" y="79"/>
                  </a:lnTo>
                  <a:lnTo>
                    <a:pt x="148" y="66"/>
                  </a:lnTo>
                  <a:lnTo>
                    <a:pt x="147" y="56"/>
                  </a:lnTo>
                  <a:lnTo>
                    <a:pt x="145" y="46"/>
                  </a:lnTo>
                  <a:lnTo>
                    <a:pt x="141" y="37"/>
                  </a:lnTo>
                  <a:lnTo>
                    <a:pt x="140" y="30"/>
                  </a:lnTo>
                  <a:lnTo>
                    <a:pt x="136" y="23"/>
                  </a:lnTo>
                  <a:lnTo>
                    <a:pt x="134" y="18"/>
                  </a:lnTo>
                  <a:lnTo>
                    <a:pt x="124" y="7"/>
                  </a:lnTo>
                  <a:lnTo>
                    <a:pt x="122" y="4"/>
                  </a:lnTo>
                  <a:lnTo>
                    <a:pt x="119" y="2"/>
                  </a:lnTo>
                  <a:lnTo>
                    <a:pt x="115" y="2"/>
                  </a:lnTo>
                  <a:lnTo>
                    <a:pt x="112" y="0"/>
                  </a:lnTo>
                  <a:lnTo>
                    <a:pt x="57" y="0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5" y="4"/>
                  </a:lnTo>
                  <a:lnTo>
                    <a:pt x="35" y="14"/>
                  </a:lnTo>
                  <a:lnTo>
                    <a:pt x="33" y="18"/>
                  </a:lnTo>
                  <a:lnTo>
                    <a:pt x="29" y="23"/>
                  </a:lnTo>
                  <a:lnTo>
                    <a:pt x="26" y="30"/>
                  </a:lnTo>
                  <a:lnTo>
                    <a:pt x="22" y="37"/>
                  </a:lnTo>
                  <a:lnTo>
                    <a:pt x="21" y="46"/>
                  </a:lnTo>
                  <a:lnTo>
                    <a:pt x="17" y="56"/>
                  </a:lnTo>
                  <a:lnTo>
                    <a:pt x="15" y="66"/>
                  </a:lnTo>
                  <a:lnTo>
                    <a:pt x="14" y="79"/>
                  </a:lnTo>
                  <a:lnTo>
                    <a:pt x="10" y="93"/>
                  </a:lnTo>
                  <a:lnTo>
                    <a:pt x="8" y="108"/>
                  </a:lnTo>
                  <a:lnTo>
                    <a:pt x="7" y="124"/>
                  </a:lnTo>
                  <a:lnTo>
                    <a:pt x="5" y="143"/>
                  </a:lnTo>
                  <a:lnTo>
                    <a:pt x="3" y="163"/>
                  </a:lnTo>
                  <a:lnTo>
                    <a:pt x="3" y="185"/>
                  </a:lnTo>
                  <a:lnTo>
                    <a:pt x="1" y="208"/>
                  </a:lnTo>
                  <a:lnTo>
                    <a:pt x="1" y="234"/>
                  </a:lnTo>
                  <a:lnTo>
                    <a:pt x="0" y="262"/>
                  </a:lnTo>
                  <a:lnTo>
                    <a:pt x="0" y="323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EAEAEA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8168" name="Freeform 31"/>
            <p:cNvSpPr>
              <a:spLocks noChangeAspect="1"/>
            </p:cNvSpPr>
            <p:nvPr/>
          </p:nvSpPr>
          <p:spPr bwMode="auto">
            <a:xfrm flipH="1">
              <a:off x="4073" y="3546"/>
              <a:ext cx="82" cy="482"/>
            </a:xfrm>
            <a:custGeom>
              <a:avLst/>
              <a:gdLst>
                <a:gd name="T0" fmla="*/ 0 w 165"/>
                <a:gd name="T1" fmla="*/ 25 h 964"/>
                <a:gd name="T2" fmla="*/ 0 w 165"/>
                <a:gd name="T3" fmla="*/ 30 h 964"/>
                <a:gd name="T4" fmla="*/ 0 w 165"/>
                <a:gd name="T5" fmla="*/ 34 h 964"/>
                <a:gd name="T6" fmla="*/ 0 w 165"/>
                <a:gd name="T7" fmla="*/ 38 h 964"/>
                <a:gd name="T8" fmla="*/ 0 w 165"/>
                <a:gd name="T9" fmla="*/ 41 h 964"/>
                <a:gd name="T10" fmla="*/ 1 w 165"/>
                <a:gd name="T11" fmla="*/ 45 h 964"/>
                <a:gd name="T12" fmla="*/ 1 w 165"/>
                <a:gd name="T13" fmla="*/ 48 h 964"/>
                <a:gd name="T14" fmla="*/ 1 w 165"/>
                <a:gd name="T15" fmla="*/ 50 h 964"/>
                <a:gd name="T16" fmla="*/ 2 w 165"/>
                <a:gd name="T17" fmla="*/ 53 h 964"/>
                <a:gd name="T18" fmla="*/ 2 w 165"/>
                <a:gd name="T19" fmla="*/ 55 h 964"/>
                <a:gd name="T20" fmla="*/ 2 w 165"/>
                <a:gd name="T21" fmla="*/ 57 h 964"/>
                <a:gd name="T22" fmla="*/ 3 w 165"/>
                <a:gd name="T23" fmla="*/ 58 h 964"/>
                <a:gd name="T24" fmla="*/ 3 w 165"/>
                <a:gd name="T25" fmla="*/ 59 h 964"/>
                <a:gd name="T26" fmla="*/ 4 w 165"/>
                <a:gd name="T27" fmla="*/ 60 h 964"/>
                <a:gd name="T28" fmla="*/ 4 w 165"/>
                <a:gd name="T29" fmla="*/ 60 h 964"/>
                <a:gd name="T30" fmla="*/ 5 w 165"/>
                <a:gd name="T31" fmla="*/ 60 h 964"/>
                <a:gd name="T32" fmla="*/ 6 w 165"/>
                <a:gd name="T33" fmla="*/ 60 h 964"/>
                <a:gd name="T34" fmla="*/ 6 w 165"/>
                <a:gd name="T35" fmla="*/ 59 h 964"/>
                <a:gd name="T36" fmla="*/ 7 w 165"/>
                <a:gd name="T37" fmla="*/ 58 h 964"/>
                <a:gd name="T38" fmla="*/ 7 w 165"/>
                <a:gd name="T39" fmla="*/ 56 h 964"/>
                <a:gd name="T40" fmla="*/ 7 w 165"/>
                <a:gd name="T41" fmla="*/ 54 h 964"/>
                <a:gd name="T42" fmla="*/ 8 w 165"/>
                <a:gd name="T43" fmla="*/ 52 h 964"/>
                <a:gd name="T44" fmla="*/ 8 w 165"/>
                <a:gd name="T45" fmla="*/ 49 h 964"/>
                <a:gd name="T46" fmla="*/ 9 w 165"/>
                <a:gd name="T47" fmla="*/ 46 h 964"/>
                <a:gd name="T48" fmla="*/ 9 w 165"/>
                <a:gd name="T49" fmla="*/ 43 h 964"/>
                <a:gd name="T50" fmla="*/ 9 w 165"/>
                <a:gd name="T51" fmla="*/ 40 h 964"/>
                <a:gd name="T52" fmla="*/ 9 w 165"/>
                <a:gd name="T53" fmla="*/ 36 h 964"/>
                <a:gd name="T54" fmla="*/ 10 w 165"/>
                <a:gd name="T55" fmla="*/ 33 h 964"/>
                <a:gd name="T56" fmla="*/ 10 w 165"/>
                <a:gd name="T57" fmla="*/ 29 h 964"/>
                <a:gd name="T58" fmla="*/ 10 w 165"/>
                <a:gd name="T59" fmla="*/ 25 h 964"/>
                <a:gd name="T60" fmla="*/ 10 w 165"/>
                <a:gd name="T61" fmla="*/ 15 h 964"/>
                <a:gd name="T62" fmla="*/ 10 w 165"/>
                <a:gd name="T63" fmla="*/ 11 h 964"/>
                <a:gd name="T64" fmla="*/ 9 w 165"/>
                <a:gd name="T65" fmla="*/ 8 h 964"/>
                <a:gd name="T66" fmla="*/ 9 w 165"/>
                <a:gd name="T67" fmla="*/ 6 h 964"/>
                <a:gd name="T68" fmla="*/ 9 w 165"/>
                <a:gd name="T69" fmla="*/ 5 h 964"/>
                <a:gd name="T70" fmla="*/ 9 w 165"/>
                <a:gd name="T71" fmla="*/ 3 h 964"/>
                <a:gd name="T72" fmla="*/ 8 w 165"/>
                <a:gd name="T73" fmla="*/ 2 h 964"/>
                <a:gd name="T74" fmla="*/ 8 w 165"/>
                <a:gd name="T75" fmla="*/ 2 h 964"/>
                <a:gd name="T76" fmla="*/ 7 w 165"/>
                <a:gd name="T77" fmla="*/ 1 h 964"/>
                <a:gd name="T78" fmla="*/ 7 w 165"/>
                <a:gd name="T79" fmla="*/ 1 h 964"/>
                <a:gd name="T80" fmla="*/ 3 w 165"/>
                <a:gd name="T81" fmla="*/ 0 h 964"/>
                <a:gd name="T82" fmla="*/ 3 w 165"/>
                <a:gd name="T83" fmla="*/ 1 h 964"/>
                <a:gd name="T84" fmla="*/ 2 w 165"/>
                <a:gd name="T85" fmla="*/ 2 h 964"/>
                <a:gd name="T86" fmla="*/ 1 w 165"/>
                <a:gd name="T87" fmla="*/ 2 h 964"/>
                <a:gd name="T88" fmla="*/ 1 w 165"/>
                <a:gd name="T89" fmla="*/ 3 h 964"/>
                <a:gd name="T90" fmla="*/ 1 w 165"/>
                <a:gd name="T91" fmla="*/ 5 h 964"/>
                <a:gd name="T92" fmla="*/ 0 w 165"/>
                <a:gd name="T93" fmla="*/ 6 h 964"/>
                <a:gd name="T94" fmla="*/ 0 w 165"/>
                <a:gd name="T95" fmla="*/ 8 h 964"/>
                <a:gd name="T96" fmla="*/ 0 w 165"/>
                <a:gd name="T97" fmla="*/ 11 h 964"/>
                <a:gd name="T98" fmla="*/ 0 w 165"/>
                <a:gd name="T99" fmla="*/ 13 h 964"/>
                <a:gd name="T100" fmla="*/ 0 w 165"/>
                <a:gd name="T101" fmla="*/ 17 h 96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5"/>
                <a:gd name="T154" fmla="*/ 0 h 964"/>
                <a:gd name="T155" fmla="*/ 165 w 165"/>
                <a:gd name="T156" fmla="*/ 964 h 96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5" h="964">
                  <a:moveTo>
                    <a:pt x="0" y="323"/>
                  </a:moveTo>
                  <a:lnTo>
                    <a:pt x="0" y="388"/>
                  </a:lnTo>
                  <a:lnTo>
                    <a:pt x="2" y="421"/>
                  </a:lnTo>
                  <a:lnTo>
                    <a:pt x="2" y="482"/>
                  </a:lnTo>
                  <a:lnTo>
                    <a:pt x="4" y="513"/>
                  </a:lnTo>
                  <a:lnTo>
                    <a:pt x="5" y="543"/>
                  </a:lnTo>
                  <a:lnTo>
                    <a:pt x="7" y="573"/>
                  </a:lnTo>
                  <a:lnTo>
                    <a:pt x="9" y="601"/>
                  </a:lnTo>
                  <a:lnTo>
                    <a:pt x="11" y="629"/>
                  </a:lnTo>
                  <a:lnTo>
                    <a:pt x="12" y="655"/>
                  </a:lnTo>
                  <a:lnTo>
                    <a:pt x="14" y="681"/>
                  </a:lnTo>
                  <a:lnTo>
                    <a:pt x="16" y="706"/>
                  </a:lnTo>
                  <a:lnTo>
                    <a:pt x="19" y="730"/>
                  </a:lnTo>
                  <a:lnTo>
                    <a:pt x="21" y="753"/>
                  </a:lnTo>
                  <a:lnTo>
                    <a:pt x="25" y="775"/>
                  </a:lnTo>
                  <a:lnTo>
                    <a:pt x="26" y="796"/>
                  </a:lnTo>
                  <a:lnTo>
                    <a:pt x="30" y="817"/>
                  </a:lnTo>
                  <a:lnTo>
                    <a:pt x="33" y="837"/>
                  </a:lnTo>
                  <a:lnTo>
                    <a:pt x="35" y="854"/>
                  </a:lnTo>
                  <a:lnTo>
                    <a:pt x="39" y="872"/>
                  </a:lnTo>
                  <a:lnTo>
                    <a:pt x="42" y="887"/>
                  </a:lnTo>
                  <a:lnTo>
                    <a:pt x="46" y="901"/>
                  </a:lnTo>
                  <a:lnTo>
                    <a:pt x="49" y="913"/>
                  </a:lnTo>
                  <a:lnTo>
                    <a:pt x="53" y="926"/>
                  </a:lnTo>
                  <a:lnTo>
                    <a:pt x="56" y="934"/>
                  </a:lnTo>
                  <a:lnTo>
                    <a:pt x="61" y="943"/>
                  </a:lnTo>
                  <a:lnTo>
                    <a:pt x="65" y="952"/>
                  </a:lnTo>
                  <a:lnTo>
                    <a:pt x="68" y="957"/>
                  </a:lnTo>
                  <a:lnTo>
                    <a:pt x="72" y="961"/>
                  </a:lnTo>
                  <a:lnTo>
                    <a:pt x="77" y="964"/>
                  </a:lnTo>
                  <a:lnTo>
                    <a:pt x="84" y="964"/>
                  </a:lnTo>
                  <a:lnTo>
                    <a:pt x="89" y="961"/>
                  </a:lnTo>
                  <a:lnTo>
                    <a:pt x="93" y="957"/>
                  </a:lnTo>
                  <a:lnTo>
                    <a:pt x="96" y="952"/>
                  </a:lnTo>
                  <a:lnTo>
                    <a:pt x="100" y="943"/>
                  </a:lnTo>
                  <a:lnTo>
                    <a:pt x="105" y="934"/>
                  </a:lnTo>
                  <a:lnTo>
                    <a:pt x="109" y="926"/>
                  </a:lnTo>
                  <a:lnTo>
                    <a:pt x="112" y="913"/>
                  </a:lnTo>
                  <a:lnTo>
                    <a:pt x="116" y="901"/>
                  </a:lnTo>
                  <a:lnTo>
                    <a:pt x="119" y="887"/>
                  </a:lnTo>
                  <a:lnTo>
                    <a:pt x="123" y="872"/>
                  </a:lnTo>
                  <a:lnTo>
                    <a:pt x="126" y="854"/>
                  </a:lnTo>
                  <a:lnTo>
                    <a:pt x="130" y="837"/>
                  </a:lnTo>
                  <a:lnTo>
                    <a:pt x="133" y="817"/>
                  </a:lnTo>
                  <a:lnTo>
                    <a:pt x="137" y="796"/>
                  </a:lnTo>
                  <a:lnTo>
                    <a:pt x="138" y="775"/>
                  </a:lnTo>
                  <a:lnTo>
                    <a:pt x="142" y="753"/>
                  </a:lnTo>
                  <a:lnTo>
                    <a:pt x="145" y="730"/>
                  </a:lnTo>
                  <a:lnTo>
                    <a:pt x="147" y="706"/>
                  </a:lnTo>
                  <a:lnTo>
                    <a:pt x="149" y="681"/>
                  </a:lnTo>
                  <a:lnTo>
                    <a:pt x="152" y="655"/>
                  </a:lnTo>
                  <a:lnTo>
                    <a:pt x="154" y="629"/>
                  </a:lnTo>
                  <a:lnTo>
                    <a:pt x="156" y="601"/>
                  </a:lnTo>
                  <a:lnTo>
                    <a:pt x="158" y="573"/>
                  </a:lnTo>
                  <a:lnTo>
                    <a:pt x="159" y="543"/>
                  </a:lnTo>
                  <a:lnTo>
                    <a:pt x="161" y="513"/>
                  </a:lnTo>
                  <a:lnTo>
                    <a:pt x="161" y="482"/>
                  </a:lnTo>
                  <a:lnTo>
                    <a:pt x="163" y="452"/>
                  </a:lnTo>
                  <a:lnTo>
                    <a:pt x="163" y="421"/>
                  </a:lnTo>
                  <a:lnTo>
                    <a:pt x="165" y="388"/>
                  </a:lnTo>
                  <a:lnTo>
                    <a:pt x="165" y="262"/>
                  </a:lnTo>
                  <a:lnTo>
                    <a:pt x="163" y="234"/>
                  </a:lnTo>
                  <a:lnTo>
                    <a:pt x="163" y="185"/>
                  </a:lnTo>
                  <a:lnTo>
                    <a:pt x="161" y="162"/>
                  </a:lnTo>
                  <a:lnTo>
                    <a:pt x="159" y="143"/>
                  </a:lnTo>
                  <a:lnTo>
                    <a:pt x="158" y="124"/>
                  </a:lnTo>
                  <a:lnTo>
                    <a:pt x="158" y="108"/>
                  </a:lnTo>
                  <a:lnTo>
                    <a:pt x="156" y="93"/>
                  </a:lnTo>
                  <a:lnTo>
                    <a:pt x="154" y="79"/>
                  </a:lnTo>
                  <a:lnTo>
                    <a:pt x="151" y="66"/>
                  </a:lnTo>
                  <a:lnTo>
                    <a:pt x="149" y="56"/>
                  </a:lnTo>
                  <a:lnTo>
                    <a:pt x="147" y="45"/>
                  </a:lnTo>
                  <a:lnTo>
                    <a:pt x="144" y="37"/>
                  </a:lnTo>
                  <a:lnTo>
                    <a:pt x="142" y="30"/>
                  </a:lnTo>
                  <a:lnTo>
                    <a:pt x="138" y="23"/>
                  </a:lnTo>
                  <a:lnTo>
                    <a:pt x="137" y="17"/>
                  </a:lnTo>
                  <a:lnTo>
                    <a:pt x="126" y="7"/>
                  </a:lnTo>
                  <a:lnTo>
                    <a:pt x="124" y="4"/>
                  </a:lnTo>
                  <a:lnTo>
                    <a:pt x="121" y="2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58" y="0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7" y="4"/>
                  </a:lnTo>
                  <a:lnTo>
                    <a:pt x="33" y="17"/>
                  </a:lnTo>
                  <a:lnTo>
                    <a:pt x="30" y="23"/>
                  </a:lnTo>
                  <a:lnTo>
                    <a:pt x="26" y="30"/>
                  </a:lnTo>
                  <a:lnTo>
                    <a:pt x="23" y="37"/>
                  </a:lnTo>
                  <a:lnTo>
                    <a:pt x="21" y="45"/>
                  </a:lnTo>
                  <a:lnTo>
                    <a:pt x="18" y="56"/>
                  </a:lnTo>
                  <a:lnTo>
                    <a:pt x="16" y="66"/>
                  </a:lnTo>
                  <a:lnTo>
                    <a:pt x="14" y="79"/>
                  </a:lnTo>
                  <a:lnTo>
                    <a:pt x="11" y="93"/>
                  </a:lnTo>
                  <a:lnTo>
                    <a:pt x="9" y="108"/>
                  </a:lnTo>
                  <a:lnTo>
                    <a:pt x="7" y="124"/>
                  </a:lnTo>
                  <a:lnTo>
                    <a:pt x="5" y="143"/>
                  </a:lnTo>
                  <a:lnTo>
                    <a:pt x="4" y="162"/>
                  </a:lnTo>
                  <a:lnTo>
                    <a:pt x="4" y="185"/>
                  </a:lnTo>
                  <a:lnTo>
                    <a:pt x="2" y="208"/>
                  </a:lnTo>
                  <a:lnTo>
                    <a:pt x="2" y="234"/>
                  </a:lnTo>
                  <a:lnTo>
                    <a:pt x="0" y="262"/>
                  </a:lnTo>
                  <a:lnTo>
                    <a:pt x="0" y="323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EAEAEA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8169" name="Freeform 32"/>
            <p:cNvSpPr>
              <a:spLocks noChangeAspect="1"/>
            </p:cNvSpPr>
            <p:nvPr/>
          </p:nvSpPr>
          <p:spPr bwMode="auto">
            <a:xfrm flipH="1">
              <a:off x="4212" y="3545"/>
              <a:ext cx="82" cy="480"/>
            </a:xfrm>
            <a:custGeom>
              <a:avLst/>
              <a:gdLst>
                <a:gd name="T0" fmla="*/ 0 w 165"/>
                <a:gd name="T1" fmla="*/ 24 h 961"/>
                <a:gd name="T2" fmla="*/ 0 w 165"/>
                <a:gd name="T3" fmla="*/ 30 h 961"/>
                <a:gd name="T4" fmla="*/ 0 w 165"/>
                <a:gd name="T5" fmla="*/ 33 h 961"/>
                <a:gd name="T6" fmla="*/ 0 w 165"/>
                <a:gd name="T7" fmla="*/ 37 h 961"/>
                <a:gd name="T8" fmla="*/ 0 w 165"/>
                <a:gd name="T9" fmla="*/ 40 h 961"/>
                <a:gd name="T10" fmla="*/ 1 w 165"/>
                <a:gd name="T11" fmla="*/ 43 h 961"/>
                <a:gd name="T12" fmla="*/ 1 w 165"/>
                <a:gd name="T13" fmla="*/ 46 h 961"/>
                <a:gd name="T14" fmla="*/ 1 w 165"/>
                <a:gd name="T15" fmla="*/ 49 h 961"/>
                <a:gd name="T16" fmla="*/ 2 w 165"/>
                <a:gd name="T17" fmla="*/ 52 h 961"/>
                <a:gd name="T18" fmla="*/ 2 w 165"/>
                <a:gd name="T19" fmla="*/ 54 h 961"/>
                <a:gd name="T20" fmla="*/ 2 w 165"/>
                <a:gd name="T21" fmla="*/ 56 h 961"/>
                <a:gd name="T22" fmla="*/ 3 w 165"/>
                <a:gd name="T23" fmla="*/ 57 h 961"/>
                <a:gd name="T24" fmla="*/ 3 w 165"/>
                <a:gd name="T25" fmla="*/ 58 h 961"/>
                <a:gd name="T26" fmla="*/ 4 w 165"/>
                <a:gd name="T27" fmla="*/ 59 h 961"/>
                <a:gd name="T28" fmla="*/ 4 w 165"/>
                <a:gd name="T29" fmla="*/ 60 h 961"/>
                <a:gd name="T30" fmla="*/ 5 w 165"/>
                <a:gd name="T31" fmla="*/ 59 h 961"/>
                <a:gd name="T32" fmla="*/ 6 w 165"/>
                <a:gd name="T33" fmla="*/ 59 h 961"/>
                <a:gd name="T34" fmla="*/ 6 w 165"/>
                <a:gd name="T35" fmla="*/ 58 h 961"/>
                <a:gd name="T36" fmla="*/ 7 w 165"/>
                <a:gd name="T37" fmla="*/ 56 h 961"/>
                <a:gd name="T38" fmla="*/ 7 w 165"/>
                <a:gd name="T39" fmla="*/ 55 h 961"/>
                <a:gd name="T40" fmla="*/ 7 w 165"/>
                <a:gd name="T41" fmla="*/ 53 h 961"/>
                <a:gd name="T42" fmla="*/ 8 w 165"/>
                <a:gd name="T43" fmla="*/ 50 h 961"/>
                <a:gd name="T44" fmla="*/ 8 w 165"/>
                <a:gd name="T45" fmla="*/ 48 h 961"/>
                <a:gd name="T46" fmla="*/ 9 w 165"/>
                <a:gd name="T47" fmla="*/ 45 h 961"/>
                <a:gd name="T48" fmla="*/ 9 w 165"/>
                <a:gd name="T49" fmla="*/ 42 h 961"/>
                <a:gd name="T50" fmla="*/ 9 w 165"/>
                <a:gd name="T51" fmla="*/ 39 h 961"/>
                <a:gd name="T52" fmla="*/ 9 w 165"/>
                <a:gd name="T53" fmla="*/ 35 h 961"/>
                <a:gd name="T54" fmla="*/ 10 w 165"/>
                <a:gd name="T55" fmla="*/ 31 h 961"/>
                <a:gd name="T56" fmla="*/ 10 w 165"/>
                <a:gd name="T57" fmla="*/ 28 h 961"/>
                <a:gd name="T58" fmla="*/ 10 w 165"/>
                <a:gd name="T59" fmla="*/ 24 h 961"/>
                <a:gd name="T60" fmla="*/ 10 w 165"/>
                <a:gd name="T61" fmla="*/ 14 h 961"/>
                <a:gd name="T62" fmla="*/ 10 w 165"/>
                <a:gd name="T63" fmla="*/ 10 h 961"/>
                <a:gd name="T64" fmla="*/ 9 w 165"/>
                <a:gd name="T65" fmla="*/ 7 h 961"/>
                <a:gd name="T66" fmla="*/ 9 w 165"/>
                <a:gd name="T67" fmla="*/ 5 h 961"/>
                <a:gd name="T68" fmla="*/ 9 w 165"/>
                <a:gd name="T69" fmla="*/ 4 h 961"/>
                <a:gd name="T70" fmla="*/ 9 w 165"/>
                <a:gd name="T71" fmla="*/ 2 h 961"/>
                <a:gd name="T72" fmla="*/ 8 w 165"/>
                <a:gd name="T73" fmla="*/ 1 h 961"/>
                <a:gd name="T74" fmla="*/ 8 w 165"/>
                <a:gd name="T75" fmla="*/ 1 h 961"/>
                <a:gd name="T76" fmla="*/ 8 w 165"/>
                <a:gd name="T77" fmla="*/ 0 h 961"/>
                <a:gd name="T78" fmla="*/ 7 w 165"/>
                <a:gd name="T79" fmla="*/ 0 h 961"/>
                <a:gd name="T80" fmla="*/ 7 w 165"/>
                <a:gd name="T81" fmla="*/ 0 h 961"/>
                <a:gd name="T82" fmla="*/ 3 w 165"/>
                <a:gd name="T83" fmla="*/ 0 h 961"/>
                <a:gd name="T84" fmla="*/ 3 w 165"/>
                <a:gd name="T85" fmla="*/ 0 h 961"/>
                <a:gd name="T86" fmla="*/ 2 w 165"/>
                <a:gd name="T87" fmla="*/ 0 h 961"/>
                <a:gd name="T88" fmla="*/ 2 w 165"/>
                <a:gd name="T89" fmla="*/ 0 h 961"/>
                <a:gd name="T90" fmla="*/ 1 w 165"/>
                <a:gd name="T91" fmla="*/ 1 h 961"/>
                <a:gd name="T92" fmla="*/ 1 w 165"/>
                <a:gd name="T93" fmla="*/ 2 h 961"/>
                <a:gd name="T94" fmla="*/ 1 w 165"/>
                <a:gd name="T95" fmla="*/ 3 h 961"/>
                <a:gd name="T96" fmla="*/ 0 w 165"/>
                <a:gd name="T97" fmla="*/ 4 h 961"/>
                <a:gd name="T98" fmla="*/ 0 w 165"/>
                <a:gd name="T99" fmla="*/ 6 h 961"/>
                <a:gd name="T100" fmla="*/ 0 w 165"/>
                <a:gd name="T101" fmla="*/ 8 h 961"/>
                <a:gd name="T102" fmla="*/ 0 w 165"/>
                <a:gd name="T103" fmla="*/ 11 h 961"/>
                <a:gd name="T104" fmla="*/ 0 w 165"/>
                <a:gd name="T105" fmla="*/ 14 h 961"/>
                <a:gd name="T106" fmla="*/ 0 w 165"/>
                <a:gd name="T107" fmla="*/ 20 h 9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5"/>
                <a:gd name="T163" fmla="*/ 0 h 961"/>
                <a:gd name="T164" fmla="*/ 165 w 165"/>
                <a:gd name="T165" fmla="*/ 961 h 9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5" h="961">
                  <a:moveTo>
                    <a:pt x="0" y="322"/>
                  </a:moveTo>
                  <a:lnTo>
                    <a:pt x="0" y="386"/>
                  </a:lnTo>
                  <a:lnTo>
                    <a:pt x="2" y="418"/>
                  </a:lnTo>
                  <a:lnTo>
                    <a:pt x="2" y="481"/>
                  </a:lnTo>
                  <a:lnTo>
                    <a:pt x="4" y="510"/>
                  </a:lnTo>
                  <a:lnTo>
                    <a:pt x="5" y="540"/>
                  </a:lnTo>
                  <a:lnTo>
                    <a:pt x="7" y="570"/>
                  </a:lnTo>
                  <a:lnTo>
                    <a:pt x="9" y="598"/>
                  </a:lnTo>
                  <a:lnTo>
                    <a:pt x="11" y="626"/>
                  </a:lnTo>
                  <a:lnTo>
                    <a:pt x="12" y="652"/>
                  </a:lnTo>
                  <a:lnTo>
                    <a:pt x="14" y="678"/>
                  </a:lnTo>
                  <a:lnTo>
                    <a:pt x="16" y="702"/>
                  </a:lnTo>
                  <a:lnTo>
                    <a:pt x="19" y="727"/>
                  </a:lnTo>
                  <a:lnTo>
                    <a:pt x="21" y="751"/>
                  </a:lnTo>
                  <a:lnTo>
                    <a:pt x="25" y="772"/>
                  </a:lnTo>
                  <a:lnTo>
                    <a:pt x="26" y="795"/>
                  </a:lnTo>
                  <a:lnTo>
                    <a:pt x="30" y="814"/>
                  </a:lnTo>
                  <a:lnTo>
                    <a:pt x="33" y="833"/>
                  </a:lnTo>
                  <a:lnTo>
                    <a:pt x="35" y="851"/>
                  </a:lnTo>
                  <a:lnTo>
                    <a:pt x="39" y="868"/>
                  </a:lnTo>
                  <a:lnTo>
                    <a:pt x="42" y="884"/>
                  </a:lnTo>
                  <a:lnTo>
                    <a:pt x="46" y="898"/>
                  </a:lnTo>
                  <a:lnTo>
                    <a:pt x="49" y="910"/>
                  </a:lnTo>
                  <a:lnTo>
                    <a:pt x="53" y="922"/>
                  </a:lnTo>
                  <a:lnTo>
                    <a:pt x="56" y="931"/>
                  </a:lnTo>
                  <a:lnTo>
                    <a:pt x="61" y="940"/>
                  </a:lnTo>
                  <a:lnTo>
                    <a:pt x="65" y="949"/>
                  </a:lnTo>
                  <a:lnTo>
                    <a:pt x="68" y="954"/>
                  </a:lnTo>
                  <a:lnTo>
                    <a:pt x="72" y="957"/>
                  </a:lnTo>
                  <a:lnTo>
                    <a:pt x="77" y="961"/>
                  </a:lnTo>
                  <a:lnTo>
                    <a:pt x="84" y="961"/>
                  </a:lnTo>
                  <a:lnTo>
                    <a:pt x="89" y="957"/>
                  </a:lnTo>
                  <a:lnTo>
                    <a:pt x="93" y="954"/>
                  </a:lnTo>
                  <a:lnTo>
                    <a:pt x="96" y="949"/>
                  </a:lnTo>
                  <a:lnTo>
                    <a:pt x="100" y="940"/>
                  </a:lnTo>
                  <a:lnTo>
                    <a:pt x="105" y="931"/>
                  </a:lnTo>
                  <a:lnTo>
                    <a:pt x="109" y="922"/>
                  </a:lnTo>
                  <a:lnTo>
                    <a:pt x="112" y="910"/>
                  </a:lnTo>
                  <a:lnTo>
                    <a:pt x="116" y="898"/>
                  </a:lnTo>
                  <a:lnTo>
                    <a:pt x="119" y="884"/>
                  </a:lnTo>
                  <a:lnTo>
                    <a:pt x="123" y="868"/>
                  </a:lnTo>
                  <a:lnTo>
                    <a:pt x="126" y="851"/>
                  </a:lnTo>
                  <a:lnTo>
                    <a:pt x="130" y="833"/>
                  </a:lnTo>
                  <a:lnTo>
                    <a:pt x="133" y="814"/>
                  </a:lnTo>
                  <a:lnTo>
                    <a:pt x="137" y="795"/>
                  </a:lnTo>
                  <a:lnTo>
                    <a:pt x="138" y="772"/>
                  </a:lnTo>
                  <a:lnTo>
                    <a:pt x="142" y="751"/>
                  </a:lnTo>
                  <a:lnTo>
                    <a:pt x="145" y="727"/>
                  </a:lnTo>
                  <a:lnTo>
                    <a:pt x="147" y="702"/>
                  </a:lnTo>
                  <a:lnTo>
                    <a:pt x="149" y="678"/>
                  </a:lnTo>
                  <a:lnTo>
                    <a:pt x="152" y="652"/>
                  </a:lnTo>
                  <a:lnTo>
                    <a:pt x="154" y="626"/>
                  </a:lnTo>
                  <a:lnTo>
                    <a:pt x="156" y="598"/>
                  </a:lnTo>
                  <a:lnTo>
                    <a:pt x="158" y="570"/>
                  </a:lnTo>
                  <a:lnTo>
                    <a:pt x="159" y="540"/>
                  </a:lnTo>
                  <a:lnTo>
                    <a:pt x="161" y="510"/>
                  </a:lnTo>
                  <a:lnTo>
                    <a:pt x="161" y="481"/>
                  </a:lnTo>
                  <a:lnTo>
                    <a:pt x="163" y="449"/>
                  </a:lnTo>
                  <a:lnTo>
                    <a:pt x="163" y="418"/>
                  </a:lnTo>
                  <a:lnTo>
                    <a:pt x="165" y="386"/>
                  </a:lnTo>
                  <a:lnTo>
                    <a:pt x="165" y="260"/>
                  </a:lnTo>
                  <a:lnTo>
                    <a:pt x="163" y="233"/>
                  </a:lnTo>
                  <a:lnTo>
                    <a:pt x="163" y="184"/>
                  </a:lnTo>
                  <a:lnTo>
                    <a:pt x="161" y="163"/>
                  </a:lnTo>
                  <a:lnTo>
                    <a:pt x="159" y="142"/>
                  </a:lnTo>
                  <a:lnTo>
                    <a:pt x="158" y="124"/>
                  </a:lnTo>
                  <a:lnTo>
                    <a:pt x="158" y="107"/>
                  </a:lnTo>
                  <a:lnTo>
                    <a:pt x="156" y="93"/>
                  </a:lnTo>
                  <a:lnTo>
                    <a:pt x="154" y="79"/>
                  </a:lnTo>
                  <a:lnTo>
                    <a:pt x="151" y="67"/>
                  </a:lnTo>
                  <a:lnTo>
                    <a:pt x="149" y="56"/>
                  </a:lnTo>
                  <a:lnTo>
                    <a:pt x="147" y="46"/>
                  </a:lnTo>
                  <a:lnTo>
                    <a:pt x="144" y="37"/>
                  </a:lnTo>
                  <a:lnTo>
                    <a:pt x="142" y="30"/>
                  </a:lnTo>
                  <a:lnTo>
                    <a:pt x="138" y="23"/>
                  </a:lnTo>
                  <a:lnTo>
                    <a:pt x="137" y="18"/>
                  </a:lnTo>
                  <a:lnTo>
                    <a:pt x="133" y="14"/>
                  </a:lnTo>
                  <a:lnTo>
                    <a:pt x="130" y="9"/>
                  </a:lnTo>
                  <a:lnTo>
                    <a:pt x="126" y="7"/>
                  </a:lnTo>
                  <a:lnTo>
                    <a:pt x="124" y="4"/>
                  </a:lnTo>
                  <a:lnTo>
                    <a:pt x="121" y="2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58" y="0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7" y="4"/>
                  </a:lnTo>
                  <a:lnTo>
                    <a:pt x="44" y="7"/>
                  </a:lnTo>
                  <a:lnTo>
                    <a:pt x="40" y="9"/>
                  </a:lnTo>
                  <a:lnTo>
                    <a:pt x="37" y="14"/>
                  </a:lnTo>
                  <a:lnTo>
                    <a:pt x="33" y="18"/>
                  </a:lnTo>
                  <a:lnTo>
                    <a:pt x="30" y="23"/>
                  </a:lnTo>
                  <a:lnTo>
                    <a:pt x="26" y="30"/>
                  </a:lnTo>
                  <a:lnTo>
                    <a:pt x="23" y="37"/>
                  </a:lnTo>
                  <a:lnTo>
                    <a:pt x="21" y="46"/>
                  </a:lnTo>
                  <a:lnTo>
                    <a:pt x="18" y="56"/>
                  </a:lnTo>
                  <a:lnTo>
                    <a:pt x="16" y="67"/>
                  </a:lnTo>
                  <a:lnTo>
                    <a:pt x="14" y="79"/>
                  </a:lnTo>
                  <a:lnTo>
                    <a:pt x="11" y="93"/>
                  </a:lnTo>
                  <a:lnTo>
                    <a:pt x="9" y="107"/>
                  </a:lnTo>
                  <a:lnTo>
                    <a:pt x="7" y="124"/>
                  </a:lnTo>
                  <a:lnTo>
                    <a:pt x="5" y="142"/>
                  </a:lnTo>
                  <a:lnTo>
                    <a:pt x="4" y="163"/>
                  </a:lnTo>
                  <a:lnTo>
                    <a:pt x="4" y="184"/>
                  </a:lnTo>
                  <a:lnTo>
                    <a:pt x="2" y="208"/>
                  </a:lnTo>
                  <a:lnTo>
                    <a:pt x="2" y="233"/>
                  </a:lnTo>
                  <a:lnTo>
                    <a:pt x="0" y="260"/>
                  </a:lnTo>
                  <a:lnTo>
                    <a:pt x="0" y="322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EAEAEA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8170" name="Freeform 33"/>
            <p:cNvSpPr>
              <a:spLocks noChangeAspect="1"/>
            </p:cNvSpPr>
            <p:nvPr/>
          </p:nvSpPr>
          <p:spPr bwMode="auto">
            <a:xfrm flipH="1">
              <a:off x="4170" y="3546"/>
              <a:ext cx="81" cy="480"/>
            </a:xfrm>
            <a:custGeom>
              <a:avLst/>
              <a:gdLst>
                <a:gd name="T0" fmla="*/ 0 w 162"/>
                <a:gd name="T1" fmla="*/ 24 h 961"/>
                <a:gd name="T2" fmla="*/ 1 w 162"/>
                <a:gd name="T3" fmla="*/ 30 h 961"/>
                <a:gd name="T4" fmla="*/ 1 w 162"/>
                <a:gd name="T5" fmla="*/ 33 h 961"/>
                <a:gd name="T6" fmla="*/ 1 w 162"/>
                <a:gd name="T7" fmla="*/ 37 h 961"/>
                <a:gd name="T8" fmla="*/ 1 w 162"/>
                <a:gd name="T9" fmla="*/ 40 h 961"/>
                <a:gd name="T10" fmla="*/ 1 w 162"/>
                <a:gd name="T11" fmla="*/ 43 h 961"/>
                <a:gd name="T12" fmla="*/ 1 w 162"/>
                <a:gd name="T13" fmla="*/ 46 h 961"/>
                <a:gd name="T14" fmla="*/ 1 w 162"/>
                <a:gd name="T15" fmla="*/ 49 h 961"/>
                <a:gd name="T16" fmla="*/ 3 w 162"/>
                <a:gd name="T17" fmla="*/ 52 h 961"/>
                <a:gd name="T18" fmla="*/ 3 w 162"/>
                <a:gd name="T19" fmla="*/ 54 h 961"/>
                <a:gd name="T20" fmla="*/ 3 w 162"/>
                <a:gd name="T21" fmla="*/ 56 h 961"/>
                <a:gd name="T22" fmla="*/ 3 w 162"/>
                <a:gd name="T23" fmla="*/ 57 h 961"/>
                <a:gd name="T24" fmla="*/ 3 w 162"/>
                <a:gd name="T25" fmla="*/ 58 h 961"/>
                <a:gd name="T26" fmla="*/ 5 w 162"/>
                <a:gd name="T27" fmla="*/ 59 h 961"/>
                <a:gd name="T28" fmla="*/ 5 w 162"/>
                <a:gd name="T29" fmla="*/ 60 h 961"/>
                <a:gd name="T30" fmla="*/ 5 w 162"/>
                <a:gd name="T31" fmla="*/ 59 h 961"/>
                <a:gd name="T32" fmla="*/ 6 w 162"/>
                <a:gd name="T33" fmla="*/ 59 h 961"/>
                <a:gd name="T34" fmla="*/ 6 w 162"/>
                <a:gd name="T35" fmla="*/ 58 h 961"/>
                <a:gd name="T36" fmla="*/ 7 w 162"/>
                <a:gd name="T37" fmla="*/ 56 h 961"/>
                <a:gd name="T38" fmla="*/ 7 w 162"/>
                <a:gd name="T39" fmla="*/ 55 h 961"/>
                <a:gd name="T40" fmla="*/ 7 w 162"/>
                <a:gd name="T41" fmla="*/ 53 h 961"/>
                <a:gd name="T42" fmla="*/ 9 w 162"/>
                <a:gd name="T43" fmla="*/ 50 h 961"/>
                <a:gd name="T44" fmla="*/ 9 w 162"/>
                <a:gd name="T45" fmla="*/ 48 h 961"/>
                <a:gd name="T46" fmla="*/ 9 w 162"/>
                <a:gd name="T47" fmla="*/ 45 h 961"/>
                <a:gd name="T48" fmla="*/ 10 w 162"/>
                <a:gd name="T49" fmla="*/ 42 h 961"/>
                <a:gd name="T50" fmla="*/ 10 w 162"/>
                <a:gd name="T51" fmla="*/ 39 h 961"/>
                <a:gd name="T52" fmla="*/ 10 w 162"/>
                <a:gd name="T53" fmla="*/ 35 h 961"/>
                <a:gd name="T54" fmla="*/ 10 w 162"/>
                <a:gd name="T55" fmla="*/ 31 h 961"/>
                <a:gd name="T56" fmla="*/ 10 w 162"/>
                <a:gd name="T57" fmla="*/ 28 h 961"/>
                <a:gd name="T58" fmla="*/ 10 w 162"/>
                <a:gd name="T59" fmla="*/ 24 h 961"/>
                <a:gd name="T60" fmla="*/ 10 w 162"/>
                <a:gd name="T61" fmla="*/ 14 h 961"/>
                <a:gd name="T62" fmla="*/ 10 w 162"/>
                <a:gd name="T63" fmla="*/ 10 h 961"/>
                <a:gd name="T64" fmla="*/ 10 w 162"/>
                <a:gd name="T65" fmla="*/ 7 h 961"/>
                <a:gd name="T66" fmla="*/ 10 w 162"/>
                <a:gd name="T67" fmla="*/ 5 h 961"/>
                <a:gd name="T68" fmla="*/ 10 w 162"/>
                <a:gd name="T69" fmla="*/ 4 h 961"/>
                <a:gd name="T70" fmla="*/ 10 w 162"/>
                <a:gd name="T71" fmla="*/ 2 h 961"/>
                <a:gd name="T72" fmla="*/ 9 w 162"/>
                <a:gd name="T73" fmla="*/ 1 h 961"/>
                <a:gd name="T74" fmla="*/ 9 w 162"/>
                <a:gd name="T75" fmla="*/ 1 h 961"/>
                <a:gd name="T76" fmla="*/ 8 w 162"/>
                <a:gd name="T77" fmla="*/ 0 h 961"/>
                <a:gd name="T78" fmla="*/ 7 w 162"/>
                <a:gd name="T79" fmla="*/ 0 h 961"/>
                <a:gd name="T80" fmla="*/ 7 w 162"/>
                <a:gd name="T81" fmla="*/ 0 h 961"/>
                <a:gd name="T82" fmla="*/ 3 w 162"/>
                <a:gd name="T83" fmla="*/ 0 h 961"/>
                <a:gd name="T84" fmla="*/ 3 w 162"/>
                <a:gd name="T85" fmla="*/ 0 h 961"/>
                <a:gd name="T86" fmla="*/ 3 w 162"/>
                <a:gd name="T87" fmla="*/ 0 h 961"/>
                <a:gd name="T88" fmla="*/ 3 w 162"/>
                <a:gd name="T89" fmla="*/ 0 h 961"/>
                <a:gd name="T90" fmla="*/ 1 w 162"/>
                <a:gd name="T91" fmla="*/ 1 h 961"/>
                <a:gd name="T92" fmla="*/ 1 w 162"/>
                <a:gd name="T93" fmla="*/ 2 h 961"/>
                <a:gd name="T94" fmla="*/ 1 w 162"/>
                <a:gd name="T95" fmla="*/ 3 h 961"/>
                <a:gd name="T96" fmla="*/ 1 w 162"/>
                <a:gd name="T97" fmla="*/ 4 h 961"/>
                <a:gd name="T98" fmla="*/ 1 w 162"/>
                <a:gd name="T99" fmla="*/ 6 h 961"/>
                <a:gd name="T100" fmla="*/ 1 w 162"/>
                <a:gd name="T101" fmla="*/ 8 h 961"/>
                <a:gd name="T102" fmla="*/ 1 w 162"/>
                <a:gd name="T103" fmla="*/ 11 h 961"/>
                <a:gd name="T104" fmla="*/ 1 w 162"/>
                <a:gd name="T105" fmla="*/ 14 h 961"/>
                <a:gd name="T106" fmla="*/ 0 w 162"/>
                <a:gd name="T107" fmla="*/ 20 h 9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2"/>
                <a:gd name="T163" fmla="*/ 0 h 961"/>
                <a:gd name="T164" fmla="*/ 162 w 162"/>
                <a:gd name="T165" fmla="*/ 961 h 9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2" h="961">
                  <a:moveTo>
                    <a:pt x="0" y="321"/>
                  </a:moveTo>
                  <a:lnTo>
                    <a:pt x="0" y="386"/>
                  </a:lnTo>
                  <a:lnTo>
                    <a:pt x="2" y="417"/>
                  </a:lnTo>
                  <a:lnTo>
                    <a:pt x="2" y="480"/>
                  </a:lnTo>
                  <a:lnTo>
                    <a:pt x="3" y="510"/>
                  </a:lnTo>
                  <a:lnTo>
                    <a:pt x="5" y="540"/>
                  </a:lnTo>
                  <a:lnTo>
                    <a:pt x="7" y="569"/>
                  </a:lnTo>
                  <a:lnTo>
                    <a:pt x="9" y="597"/>
                  </a:lnTo>
                  <a:lnTo>
                    <a:pt x="10" y="625"/>
                  </a:lnTo>
                  <a:lnTo>
                    <a:pt x="12" y="651"/>
                  </a:lnTo>
                  <a:lnTo>
                    <a:pt x="14" y="678"/>
                  </a:lnTo>
                  <a:lnTo>
                    <a:pt x="16" y="702"/>
                  </a:lnTo>
                  <a:lnTo>
                    <a:pt x="19" y="727"/>
                  </a:lnTo>
                  <a:lnTo>
                    <a:pt x="21" y="751"/>
                  </a:lnTo>
                  <a:lnTo>
                    <a:pt x="24" y="772"/>
                  </a:lnTo>
                  <a:lnTo>
                    <a:pt x="26" y="795"/>
                  </a:lnTo>
                  <a:lnTo>
                    <a:pt x="30" y="814"/>
                  </a:lnTo>
                  <a:lnTo>
                    <a:pt x="33" y="833"/>
                  </a:lnTo>
                  <a:lnTo>
                    <a:pt x="35" y="851"/>
                  </a:lnTo>
                  <a:lnTo>
                    <a:pt x="38" y="868"/>
                  </a:lnTo>
                  <a:lnTo>
                    <a:pt x="42" y="884"/>
                  </a:lnTo>
                  <a:lnTo>
                    <a:pt x="45" y="898"/>
                  </a:lnTo>
                  <a:lnTo>
                    <a:pt x="49" y="910"/>
                  </a:lnTo>
                  <a:lnTo>
                    <a:pt x="52" y="922"/>
                  </a:lnTo>
                  <a:lnTo>
                    <a:pt x="56" y="931"/>
                  </a:lnTo>
                  <a:lnTo>
                    <a:pt x="61" y="940"/>
                  </a:lnTo>
                  <a:lnTo>
                    <a:pt x="65" y="948"/>
                  </a:lnTo>
                  <a:lnTo>
                    <a:pt x="68" y="954"/>
                  </a:lnTo>
                  <a:lnTo>
                    <a:pt x="72" y="957"/>
                  </a:lnTo>
                  <a:lnTo>
                    <a:pt x="77" y="961"/>
                  </a:lnTo>
                  <a:lnTo>
                    <a:pt x="84" y="961"/>
                  </a:lnTo>
                  <a:lnTo>
                    <a:pt x="89" y="957"/>
                  </a:lnTo>
                  <a:lnTo>
                    <a:pt x="93" y="954"/>
                  </a:lnTo>
                  <a:lnTo>
                    <a:pt x="96" y="948"/>
                  </a:lnTo>
                  <a:lnTo>
                    <a:pt x="100" y="940"/>
                  </a:lnTo>
                  <a:lnTo>
                    <a:pt x="105" y="931"/>
                  </a:lnTo>
                  <a:lnTo>
                    <a:pt x="108" y="922"/>
                  </a:lnTo>
                  <a:lnTo>
                    <a:pt x="112" y="910"/>
                  </a:lnTo>
                  <a:lnTo>
                    <a:pt x="115" y="898"/>
                  </a:lnTo>
                  <a:lnTo>
                    <a:pt x="119" y="884"/>
                  </a:lnTo>
                  <a:lnTo>
                    <a:pt x="122" y="868"/>
                  </a:lnTo>
                  <a:lnTo>
                    <a:pt x="126" y="851"/>
                  </a:lnTo>
                  <a:lnTo>
                    <a:pt x="129" y="833"/>
                  </a:lnTo>
                  <a:lnTo>
                    <a:pt x="131" y="814"/>
                  </a:lnTo>
                  <a:lnTo>
                    <a:pt x="135" y="795"/>
                  </a:lnTo>
                  <a:lnTo>
                    <a:pt x="138" y="772"/>
                  </a:lnTo>
                  <a:lnTo>
                    <a:pt x="140" y="751"/>
                  </a:lnTo>
                  <a:lnTo>
                    <a:pt x="143" y="727"/>
                  </a:lnTo>
                  <a:lnTo>
                    <a:pt x="145" y="702"/>
                  </a:lnTo>
                  <a:lnTo>
                    <a:pt x="149" y="678"/>
                  </a:lnTo>
                  <a:lnTo>
                    <a:pt x="150" y="651"/>
                  </a:lnTo>
                  <a:lnTo>
                    <a:pt x="152" y="625"/>
                  </a:lnTo>
                  <a:lnTo>
                    <a:pt x="154" y="597"/>
                  </a:lnTo>
                  <a:lnTo>
                    <a:pt x="156" y="569"/>
                  </a:lnTo>
                  <a:lnTo>
                    <a:pt x="157" y="540"/>
                  </a:lnTo>
                  <a:lnTo>
                    <a:pt x="159" y="510"/>
                  </a:lnTo>
                  <a:lnTo>
                    <a:pt x="159" y="480"/>
                  </a:lnTo>
                  <a:lnTo>
                    <a:pt x="161" y="449"/>
                  </a:lnTo>
                  <a:lnTo>
                    <a:pt x="161" y="417"/>
                  </a:lnTo>
                  <a:lnTo>
                    <a:pt x="162" y="386"/>
                  </a:lnTo>
                  <a:lnTo>
                    <a:pt x="162" y="260"/>
                  </a:lnTo>
                  <a:lnTo>
                    <a:pt x="161" y="232"/>
                  </a:lnTo>
                  <a:lnTo>
                    <a:pt x="161" y="183"/>
                  </a:lnTo>
                  <a:lnTo>
                    <a:pt x="159" y="162"/>
                  </a:lnTo>
                  <a:lnTo>
                    <a:pt x="157" y="141"/>
                  </a:lnTo>
                  <a:lnTo>
                    <a:pt x="156" y="124"/>
                  </a:lnTo>
                  <a:lnTo>
                    <a:pt x="156" y="107"/>
                  </a:lnTo>
                  <a:lnTo>
                    <a:pt x="154" y="93"/>
                  </a:lnTo>
                  <a:lnTo>
                    <a:pt x="152" y="79"/>
                  </a:lnTo>
                  <a:lnTo>
                    <a:pt x="149" y="66"/>
                  </a:lnTo>
                  <a:lnTo>
                    <a:pt x="147" y="56"/>
                  </a:lnTo>
                  <a:lnTo>
                    <a:pt x="145" y="45"/>
                  </a:lnTo>
                  <a:lnTo>
                    <a:pt x="142" y="37"/>
                  </a:lnTo>
                  <a:lnTo>
                    <a:pt x="140" y="30"/>
                  </a:lnTo>
                  <a:lnTo>
                    <a:pt x="136" y="23"/>
                  </a:lnTo>
                  <a:lnTo>
                    <a:pt x="135" y="17"/>
                  </a:lnTo>
                  <a:lnTo>
                    <a:pt x="131" y="14"/>
                  </a:lnTo>
                  <a:lnTo>
                    <a:pt x="128" y="9"/>
                  </a:lnTo>
                  <a:lnTo>
                    <a:pt x="124" y="7"/>
                  </a:lnTo>
                  <a:lnTo>
                    <a:pt x="122" y="4"/>
                  </a:lnTo>
                  <a:lnTo>
                    <a:pt x="119" y="2"/>
                  </a:lnTo>
                  <a:lnTo>
                    <a:pt x="115" y="2"/>
                  </a:lnTo>
                  <a:lnTo>
                    <a:pt x="112" y="0"/>
                  </a:lnTo>
                  <a:lnTo>
                    <a:pt x="58" y="0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5" y="4"/>
                  </a:lnTo>
                  <a:lnTo>
                    <a:pt x="42" y="7"/>
                  </a:lnTo>
                  <a:lnTo>
                    <a:pt x="38" y="9"/>
                  </a:lnTo>
                  <a:lnTo>
                    <a:pt x="35" y="14"/>
                  </a:lnTo>
                  <a:lnTo>
                    <a:pt x="33" y="17"/>
                  </a:lnTo>
                  <a:lnTo>
                    <a:pt x="30" y="23"/>
                  </a:lnTo>
                  <a:lnTo>
                    <a:pt x="26" y="30"/>
                  </a:lnTo>
                  <a:lnTo>
                    <a:pt x="23" y="37"/>
                  </a:lnTo>
                  <a:lnTo>
                    <a:pt x="21" y="45"/>
                  </a:lnTo>
                  <a:lnTo>
                    <a:pt x="17" y="56"/>
                  </a:lnTo>
                  <a:lnTo>
                    <a:pt x="16" y="66"/>
                  </a:lnTo>
                  <a:lnTo>
                    <a:pt x="14" y="79"/>
                  </a:lnTo>
                  <a:lnTo>
                    <a:pt x="10" y="93"/>
                  </a:lnTo>
                  <a:lnTo>
                    <a:pt x="9" y="107"/>
                  </a:lnTo>
                  <a:lnTo>
                    <a:pt x="7" y="124"/>
                  </a:lnTo>
                  <a:lnTo>
                    <a:pt x="5" y="141"/>
                  </a:lnTo>
                  <a:lnTo>
                    <a:pt x="3" y="162"/>
                  </a:lnTo>
                  <a:lnTo>
                    <a:pt x="3" y="183"/>
                  </a:lnTo>
                  <a:lnTo>
                    <a:pt x="2" y="208"/>
                  </a:lnTo>
                  <a:lnTo>
                    <a:pt x="2" y="232"/>
                  </a:lnTo>
                  <a:lnTo>
                    <a:pt x="0" y="260"/>
                  </a:lnTo>
                  <a:lnTo>
                    <a:pt x="0" y="321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EAEAEA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8171" name="Freeform 34"/>
            <p:cNvSpPr>
              <a:spLocks noChangeAspect="1"/>
            </p:cNvSpPr>
            <p:nvPr/>
          </p:nvSpPr>
          <p:spPr bwMode="auto">
            <a:xfrm>
              <a:off x="4115" y="3546"/>
              <a:ext cx="82" cy="480"/>
            </a:xfrm>
            <a:custGeom>
              <a:avLst/>
              <a:gdLst>
                <a:gd name="T0" fmla="*/ 0 w 165"/>
                <a:gd name="T1" fmla="*/ 24 h 961"/>
                <a:gd name="T2" fmla="*/ 0 w 165"/>
                <a:gd name="T3" fmla="*/ 30 h 961"/>
                <a:gd name="T4" fmla="*/ 0 w 165"/>
                <a:gd name="T5" fmla="*/ 33 h 961"/>
                <a:gd name="T6" fmla="*/ 0 w 165"/>
                <a:gd name="T7" fmla="*/ 37 h 961"/>
                <a:gd name="T8" fmla="*/ 0 w 165"/>
                <a:gd name="T9" fmla="*/ 40 h 961"/>
                <a:gd name="T10" fmla="*/ 1 w 165"/>
                <a:gd name="T11" fmla="*/ 43 h 961"/>
                <a:gd name="T12" fmla="*/ 1 w 165"/>
                <a:gd name="T13" fmla="*/ 46 h 961"/>
                <a:gd name="T14" fmla="*/ 1 w 165"/>
                <a:gd name="T15" fmla="*/ 49 h 961"/>
                <a:gd name="T16" fmla="*/ 2 w 165"/>
                <a:gd name="T17" fmla="*/ 52 h 961"/>
                <a:gd name="T18" fmla="*/ 2 w 165"/>
                <a:gd name="T19" fmla="*/ 54 h 961"/>
                <a:gd name="T20" fmla="*/ 2 w 165"/>
                <a:gd name="T21" fmla="*/ 56 h 961"/>
                <a:gd name="T22" fmla="*/ 3 w 165"/>
                <a:gd name="T23" fmla="*/ 57 h 961"/>
                <a:gd name="T24" fmla="*/ 3 w 165"/>
                <a:gd name="T25" fmla="*/ 58 h 961"/>
                <a:gd name="T26" fmla="*/ 4 w 165"/>
                <a:gd name="T27" fmla="*/ 59 h 961"/>
                <a:gd name="T28" fmla="*/ 4 w 165"/>
                <a:gd name="T29" fmla="*/ 60 h 961"/>
                <a:gd name="T30" fmla="*/ 5 w 165"/>
                <a:gd name="T31" fmla="*/ 59 h 961"/>
                <a:gd name="T32" fmla="*/ 6 w 165"/>
                <a:gd name="T33" fmla="*/ 59 h 961"/>
                <a:gd name="T34" fmla="*/ 6 w 165"/>
                <a:gd name="T35" fmla="*/ 58 h 961"/>
                <a:gd name="T36" fmla="*/ 7 w 165"/>
                <a:gd name="T37" fmla="*/ 56 h 961"/>
                <a:gd name="T38" fmla="*/ 7 w 165"/>
                <a:gd name="T39" fmla="*/ 55 h 961"/>
                <a:gd name="T40" fmla="*/ 7 w 165"/>
                <a:gd name="T41" fmla="*/ 53 h 961"/>
                <a:gd name="T42" fmla="*/ 8 w 165"/>
                <a:gd name="T43" fmla="*/ 50 h 961"/>
                <a:gd name="T44" fmla="*/ 8 w 165"/>
                <a:gd name="T45" fmla="*/ 48 h 961"/>
                <a:gd name="T46" fmla="*/ 9 w 165"/>
                <a:gd name="T47" fmla="*/ 45 h 961"/>
                <a:gd name="T48" fmla="*/ 9 w 165"/>
                <a:gd name="T49" fmla="*/ 42 h 961"/>
                <a:gd name="T50" fmla="*/ 9 w 165"/>
                <a:gd name="T51" fmla="*/ 39 h 961"/>
                <a:gd name="T52" fmla="*/ 9 w 165"/>
                <a:gd name="T53" fmla="*/ 35 h 961"/>
                <a:gd name="T54" fmla="*/ 10 w 165"/>
                <a:gd name="T55" fmla="*/ 31 h 961"/>
                <a:gd name="T56" fmla="*/ 10 w 165"/>
                <a:gd name="T57" fmla="*/ 28 h 961"/>
                <a:gd name="T58" fmla="*/ 10 w 165"/>
                <a:gd name="T59" fmla="*/ 24 h 961"/>
                <a:gd name="T60" fmla="*/ 10 w 165"/>
                <a:gd name="T61" fmla="*/ 14 h 961"/>
                <a:gd name="T62" fmla="*/ 10 w 165"/>
                <a:gd name="T63" fmla="*/ 10 h 961"/>
                <a:gd name="T64" fmla="*/ 9 w 165"/>
                <a:gd name="T65" fmla="*/ 7 h 961"/>
                <a:gd name="T66" fmla="*/ 9 w 165"/>
                <a:gd name="T67" fmla="*/ 5 h 961"/>
                <a:gd name="T68" fmla="*/ 9 w 165"/>
                <a:gd name="T69" fmla="*/ 4 h 961"/>
                <a:gd name="T70" fmla="*/ 9 w 165"/>
                <a:gd name="T71" fmla="*/ 2 h 961"/>
                <a:gd name="T72" fmla="*/ 8 w 165"/>
                <a:gd name="T73" fmla="*/ 1 h 961"/>
                <a:gd name="T74" fmla="*/ 8 w 165"/>
                <a:gd name="T75" fmla="*/ 1 h 961"/>
                <a:gd name="T76" fmla="*/ 8 w 165"/>
                <a:gd name="T77" fmla="*/ 0 h 961"/>
                <a:gd name="T78" fmla="*/ 7 w 165"/>
                <a:gd name="T79" fmla="*/ 0 h 961"/>
                <a:gd name="T80" fmla="*/ 7 w 165"/>
                <a:gd name="T81" fmla="*/ 0 h 961"/>
                <a:gd name="T82" fmla="*/ 3 w 165"/>
                <a:gd name="T83" fmla="*/ 0 h 961"/>
                <a:gd name="T84" fmla="*/ 3 w 165"/>
                <a:gd name="T85" fmla="*/ 0 h 961"/>
                <a:gd name="T86" fmla="*/ 2 w 165"/>
                <a:gd name="T87" fmla="*/ 0 h 961"/>
                <a:gd name="T88" fmla="*/ 2 w 165"/>
                <a:gd name="T89" fmla="*/ 0 h 961"/>
                <a:gd name="T90" fmla="*/ 1 w 165"/>
                <a:gd name="T91" fmla="*/ 1 h 961"/>
                <a:gd name="T92" fmla="*/ 1 w 165"/>
                <a:gd name="T93" fmla="*/ 2 h 961"/>
                <a:gd name="T94" fmla="*/ 1 w 165"/>
                <a:gd name="T95" fmla="*/ 3 h 961"/>
                <a:gd name="T96" fmla="*/ 0 w 165"/>
                <a:gd name="T97" fmla="*/ 4 h 961"/>
                <a:gd name="T98" fmla="*/ 0 w 165"/>
                <a:gd name="T99" fmla="*/ 6 h 961"/>
                <a:gd name="T100" fmla="*/ 0 w 165"/>
                <a:gd name="T101" fmla="*/ 8 h 961"/>
                <a:gd name="T102" fmla="*/ 0 w 165"/>
                <a:gd name="T103" fmla="*/ 11 h 961"/>
                <a:gd name="T104" fmla="*/ 0 w 165"/>
                <a:gd name="T105" fmla="*/ 14 h 961"/>
                <a:gd name="T106" fmla="*/ 0 w 165"/>
                <a:gd name="T107" fmla="*/ 20 h 9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5"/>
                <a:gd name="T163" fmla="*/ 0 h 961"/>
                <a:gd name="T164" fmla="*/ 165 w 165"/>
                <a:gd name="T165" fmla="*/ 961 h 9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5" h="961">
                  <a:moveTo>
                    <a:pt x="0" y="321"/>
                  </a:moveTo>
                  <a:lnTo>
                    <a:pt x="0" y="386"/>
                  </a:lnTo>
                  <a:lnTo>
                    <a:pt x="2" y="417"/>
                  </a:lnTo>
                  <a:lnTo>
                    <a:pt x="2" y="480"/>
                  </a:lnTo>
                  <a:lnTo>
                    <a:pt x="4" y="510"/>
                  </a:lnTo>
                  <a:lnTo>
                    <a:pt x="6" y="540"/>
                  </a:lnTo>
                  <a:lnTo>
                    <a:pt x="7" y="569"/>
                  </a:lnTo>
                  <a:lnTo>
                    <a:pt x="9" y="597"/>
                  </a:lnTo>
                  <a:lnTo>
                    <a:pt x="11" y="625"/>
                  </a:lnTo>
                  <a:lnTo>
                    <a:pt x="13" y="651"/>
                  </a:lnTo>
                  <a:lnTo>
                    <a:pt x="14" y="678"/>
                  </a:lnTo>
                  <a:lnTo>
                    <a:pt x="16" y="702"/>
                  </a:lnTo>
                  <a:lnTo>
                    <a:pt x="20" y="727"/>
                  </a:lnTo>
                  <a:lnTo>
                    <a:pt x="21" y="751"/>
                  </a:lnTo>
                  <a:lnTo>
                    <a:pt x="25" y="772"/>
                  </a:lnTo>
                  <a:lnTo>
                    <a:pt x="27" y="795"/>
                  </a:lnTo>
                  <a:lnTo>
                    <a:pt x="30" y="814"/>
                  </a:lnTo>
                  <a:lnTo>
                    <a:pt x="34" y="833"/>
                  </a:lnTo>
                  <a:lnTo>
                    <a:pt x="35" y="851"/>
                  </a:lnTo>
                  <a:lnTo>
                    <a:pt x="39" y="868"/>
                  </a:lnTo>
                  <a:lnTo>
                    <a:pt x="42" y="884"/>
                  </a:lnTo>
                  <a:lnTo>
                    <a:pt x="46" y="898"/>
                  </a:lnTo>
                  <a:lnTo>
                    <a:pt x="49" y="910"/>
                  </a:lnTo>
                  <a:lnTo>
                    <a:pt x="53" y="922"/>
                  </a:lnTo>
                  <a:lnTo>
                    <a:pt x="56" y="931"/>
                  </a:lnTo>
                  <a:lnTo>
                    <a:pt x="61" y="940"/>
                  </a:lnTo>
                  <a:lnTo>
                    <a:pt x="65" y="948"/>
                  </a:lnTo>
                  <a:lnTo>
                    <a:pt x="68" y="954"/>
                  </a:lnTo>
                  <a:lnTo>
                    <a:pt x="72" y="957"/>
                  </a:lnTo>
                  <a:lnTo>
                    <a:pt x="77" y="961"/>
                  </a:lnTo>
                  <a:lnTo>
                    <a:pt x="84" y="961"/>
                  </a:lnTo>
                  <a:lnTo>
                    <a:pt x="89" y="957"/>
                  </a:lnTo>
                  <a:lnTo>
                    <a:pt x="93" y="954"/>
                  </a:lnTo>
                  <a:lnTo>
                    <a:pt x="96" y="948"/>
                  </a:lnTo>
                  <a:lnTo>
                    <a:pt x="100" y="940"/>
                  </a:lnTo>
                  <a:lnTo>
                    <a:pt x="105" y="931"/>
                  </a:lnTo>
                  <a:lnTo>
                    <a:pt x="109" y="922"/>
                  </a:lnTo>
                  <a:lnTo>
                    <a:pt x="112" y="910"/>
                  </a:lnTo>
                  <a:lnTo>
                    <a:pt x="116" y="898"/>
                  </a:lnTo>
                  <a:lnTo>
                    <a:pt x="119" y="884"/>
                  </a:lnTo>
                  <a:lnTo>
                    <a:pt x="123" y="868"/>
                  </a:lnTo>
                  <a:lnTo>
                    <a:pt x="126" y="851"/>
                  </a:lnTo>
                  <a:lnTo>
                    <a:pt x="130" y="833"/>
                  </a:lnTo>
                  <a:lnTo>
                    <a:pt x="133" y="814"/>
                  </a:lnTo>
                  <a:lnTo>
                    <a:pt x="137" y="795"/>
                  </a:lnTo>
                  <a:lnTo>
                    <a:pt x="138" y="772"/>
                  </a:lnTo>
                  <a:lnTo>
                    <a:pt x="142" y="751"/>
                  </a:lnTo>
                  <a:lnTo>
                    <a:pt x="145" y="727"/>
                  </a:lnTo>
                  <a:lnTo>
                    <a:pt x="147" y="702"/>
                  </a:lnTo>
                  <a:lnTo>
                    <a:pt x="149" y="678"/>
                  </a:lnTo>
                  <a:lnTo>
                    <a:pt x="152" y="651"/>
                  </a:lnTo>
                  <a:lnTo>
                    <a:pt x="154" y="625"/>
                  </a:lnTo>
                  <a:lnTo>
                    <a:pt x="156" y="597"/>
                  </a:lnTo>
                  <a:lnTo>
                    <a:pt x="158" y="569"/>
                  </a:lnTo>
                  <a:lnTo>
                    <a:pt x="159" y="540"/>
                  </a:lnTo>
                  <a:lnTo>
                    <a:pt x="161" y="510"/>
                  </a:lnTo>
                  <a:lnTo>
                    <a:pt x="161" y="480"/>
                  </a:lnTo>
                  <a:lnTo>
                    <a:pt x="163" y="449"/>
                  </a:lnTo>
                  <a:lnTo>
                    <a:pt x="163" y="417"/>
                  </a:lnTo>
                  <a:lnTo>
                    <a:pt x="165" y="386"/>
                  </a:lnTo>
                  <a:lnTo>
                    <a:pt x="165" y="260"/>
                  </a:lnTo>
                  <a:lnTo>
                    <a:pt x="163" y="232"/>
                  </a:lnTo>
                  <a:lnTo>
                    <a:pt x="163" y="183"/>
                  </a:lnTo>
                  <a:lnTo>
                    <a:pt x="161" y="162"/>
                  </a:lnTo>
                  <a:lnTo>
                    <a:pt x="159" y="141"/>
                  </a:lnTo>
                  <a:lnTo>
                    <a:pt x="158" y="124"/>
                  </a:lnTo>
                  <a:lnTo>
                    <a:pt x="158" y="107"/>
                  </a:lnTo>
                  <a:lnTo>
                    <a:pt x="156" y="93"/>
                  </a:lnTo>
                  <a:lnTo>
                    <a:pt x="154" y="79"/>
                  </a:lnTo>
                  <a:lnTo>
                    <a:pt x="151" y="66"/>
                  </a:lnTo>
                  <a:lnTo>
                    <a:pt x="149" y="56"/>
                  </a:lnTo>
                  <a:lnTo>
                    <a:pt x="147" y="45"/>
                  </a:lnTo>
                  <a:lnTo>
                    <a:pt x="144" y="37"/>
                  </a:lnTo>
                  <a:lnTo>
                    <a:pt x="142" y="30"/>
                  </a:lnTo>
                  <a:lnTo>
                    <a:pt x="138" y="23"/>
                  </a:lnTo>
                  <a:lnTo>
                    <a:pt x="137" y="17"/>
                  </a:lnTo>
                  <a:lnTo>
                    <a:pt x="133" y="14"/>
                  </a:lnTo>
                  <a:lnTo>
                    <a:pt x="130" y="9"/>
                  </a:lnTo>
                  <a:lnTo>
                    <a:pt x="126" y="7"/>
                  </a:lnTo>
                  <a:lnTo>
                    <a:pt x="124" y="4"/>
                  </a:lnTo>
                  <a:lnTo>
                    <a:pt x="121" y="2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58" y="0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4"/>
                  </a:lnTo>
                  <a:lnTo>
                    <a:pt x="44" y="7"/>
                  </a:lnTo>
                  <a:lnTo>
                    <a:pt x="41" y="9"/>
                  </a:lnTo>
                  <a:lnTo>
                    <a:pt x="37" y="14"/>
                  </a:lnTo>
                  <a:lnTo>
                    <a:pt x="34" y="17"/>
                  </a:lnTo>
                  <a:lnTo>
                    <a:pt x="30" y="23"/>
                  </a:lnTo>
                  <a:lnTo>
                    <a:pt x="27" y="30"/>
                  </a:lnTo>
                  <a:lnTo>
                    <a:pt x="23" y="37"/>
                  </a:lnTo>
                  <a:lnTo>
                    <a:pt x="21" y="45"/>
                  </a:lnTo>
                  <a:lnTo>
                    <a:pt x="18" y="56"/>
                  </a:lnTo>
                  <a:lnTo>
                    <a:pt x="16" y="66"/>
                  </a:lnTo>
                  <a:lnTo>
                    <a:pt x="14" y="79"/>
                  </a:lnTo>
                  <a:lnTo>
                    <a:pt x="11" y="93"/>
                  </a:lnTo>
                  <a:lnTo>
                    <a:pt x="9" y="107"/>
                  </a:lnTo>
                  <a:lnTo>
                    <a:pt x="7" y="124"/>
                  </a:lnTo>
                  <a:lnTo>
                    <a:pt x="6" y="141"/>
                  </a:lnTo>
                  <a:lnTo>
                    <a:pt x="4" y="162"/>
                  </a:lnTo>
                  <a:lnTo>
                    <a:pt x="4" y="183"/>
                  </a:lnTo>
                  <a:lnTo>
                    <a:pt x="2" y="208"/>
                  </a:lnTo>
                  <a:lnTo>
                    <a:pt x="2" y="232"/>
                  </a:lnTo>
                  <a:lnTo>
                    <a:pt x="0" y="260"/>
                  </a:lnTo>
                  <a:lnTo>
                    <a:pt x="0" y="321"/>
                  </a:lnTo>
                  <a:close/>
                </a:path>
              </a:pathLst>
            </a:custGeom>
            <a:solidFill>
              <a:srgbClr val="C0C0C0"/>
            </a:solidFill>
            <a:ln w="0">
              <a:solidFill>
                <a:srgbClr val="EAEAEA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48140" name="Oval 39"/>
          <p:cNvSpPr>
            <a:spLocks noChangeAspect="1" noChangeArrowheads="1"/>
          </p:cNvSpPr>
          <p:nvPr/>
        </p:nvSpPr>
        <p:spPr bwMode="auto">
          <a:xfrm>
            <a:off x="5173077" y="3384592"/>
            <a:ext cx="923925" cy="793750"/>
          </a:xfrm>
          <a:prstGeom prst="ellipse">
            <a:avLst/>
          </a:prstGeom>
          <a:solidFill>
            <a:srgbClr val="CCFFCC"/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fr-FR"/>
          </a:p>
        </p:txBody>
      </p:sp>
      <p:sp>
        <p:nvSpPr>
          <p:cNvPr id="48141" name="Line 40"/>
          <p:cNvSpPr>
            <a:spLocks noChangeAspect="1" noChangeShapeType="1"/>
          </p:cNvSpPr>
          <p:nvPr/>
        </p:nvSpPr>
        <p:spPr bwMode="auto">
          <a:xfrm flipV="1">
            <a:off x="5182602" y="2865479"/>
            <a:ext cx="0" cy="927100"/>
          </a:xfrm>
          <a:prstGeom prst="line">
            <a:avLst/>
          </a:prstGeom>
          <a:noFill/>
          <a:ln w="50800">
            <a:solidFill>
              <a:srgbClr val="FF66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fr-FR"/>
          </a:p>
        </p:txBody>
      </p:sp>
      <p:sp>
        <p:nvSpPr>
          <p:cNvPr id="48143" name="Text Box 42"/>
          <p:cNvSpPr txBox="1">
            <a:spLocks noChangeAspect="1" noChangeArrowheads="1"/>
          </p:cNvSpPr>
          <p:nvPr/>
        </p:nvSpPr>
        <p:spPr bwMode="auto">
          <a:xfrm>
            <a:off x="4860339" y="2308267"/>
            <a:ext cx="693738" cy="457200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 lIns="91426" tIns="45711" rIns="91426" bIns="45711">
            <a:spAutoFit/>
          </a:bodyPr>
          <a:lstStyle/>
          <a:p>
            <a:r>
              <a:rPr lang="fr-FR" sz="2400" b="1" dirty="0">
                <a:solidFill>
                  <a:srgbClr val="FF6600"/>
                </a:solidFill>
              </a:rPr>
              <a:t>Na</a:t>
            </a:r>
            <a:r>
              <a:rPr lang="fr-FR" sz="2400" b="1" baseline="30000" dirty="0">
                <a:solidFill>
                  <a:srgbClr val="FF6600"/>
                </a:solidFill>
              </a:rPr>
              <a:t>+</a:t>
            </a:r>
            <a:endParaRPr lang="fr-FR" sz="2400" b="1" dirty="0">
              <a:solidFill>
                <a:srgbClr val="FF6600"/>
              </a:solidFill>
            </a:endParaRPr>
          </a:p>
        </p:txBody>
      </p:sp>
      <p:sp>
        <p:nvSpPr>
          <p:cNvPr id="48145" name="Text Box 44"/>
          <p:cNvSpPr txBox="1">
            <a:spLocks noChangeAspect="1" noChangeArrowheads="1"/>
          </p:cNvSpPr>
          <p:nvPr/>
        </p:nvSpPr>
        <p:spPr bwMode="auto">
          <a:xfrm>
            <a:off x="4507914" y="4354480"/>
            <a:ext cx="5889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6" tIns="45711" rIns="91426" bIns="45711">
            <a:spAutoFit/>
          </a:bodyPr>
          <a:lstStyle/>
          <a:p>
            <a:r>
              <a:rPr lang="fr-FR" sz="1600" b="1" dirty="0"/>
              <a:t>ATP</a:t>
            </a:r>
          </a:p>
        </p:txBody>
      </p:sp>
      <p:cxnSp>
        <p:nvCxnSpPr>
          <p:cNvPr id="48146" name="AutoShape 45"/>
          <p:cNvCxnSpPr>
            <a:cxnSpLocks noChangeAspect="1" noChangeShapeType="1"/>
            <a:stCxn id="48145" idx="0"/>
          </p:cNvCxnSpPr>
          <p:nvPr/>
        </p:nvCxnSpPr>
        <p:spPr bwMode="auto">
          <a:xfrm rot="-5400000">
            <a:off x="5127833" y="3847274"/>
            <a:ext cx="182562" cy="831850"/>
          </a:xfrm>
          <a:prstGeom prst="curvedConnector3">
            <a:avLst>
              <a:gd name="adj1" fmla="val 49565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48147" name="AutoShape 46"/>
          <p:cNvCxnSpPr>
            <a:cxnSpLocks noChangeAspect="1" noChangeShapeType="1"/>
          </p:cNvCxnSpPr>
          <p:nvPr/>
        </p:nvCxnSpPr>
        <p:spPr bwMode="auto">
          <a:xfrm rot="5400000">
            <a:off x="5107196" y="4245736"/>
            <a:ext cx="601662" cy="454025"/>
          </a:xfrm>
          <a:prstGeom prst="curvedConnector3">
            <a:avLst>
              <a:gd name="adj1" fmla="val 49870"/>
            </a:avLst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</p:cxnSp>
      <p:sp>
        <p:nvSpPr>
          <p:cNvPr id="48148" name="Text Box 52"/>
          <p:cNvSpPr txBox="1">
            <a:spLocks noChangeArrowheads="1"/>
          </p:cNvSpPr>
          <p:nvPr/>
        </p:nvSpPr>
        <p:spPr bwMode="auto">
          <a:xfrm>
            <a:off x="75889" y="983630"/>
            <a:ext cx="9068111" cy="1077218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schemeClr val="bg1">
                    <a:lumMod val="75000"/>
                    <a:lumOff val="25000"/>
                  </a:schemeClr>
                </a:solidFill>
              </a:rPr>
              <a:t>Schéma actualisé des échanges ioniques transmembranaires </a:t>
            </a:r>
          </a:p>
        </p:txBody>
      </p:sp>
      <p:sp>
        <p:nvSpPr>
          <p:cNvPr id="48149" name="Text Box 53"/>
          <p:cNvSpPr txBox="1">
            <a:spLocks noChangeAspect="1" noChangeArrowheads="1"/>
          </p:cNvSpPr>
          <p:nvPr/>
        </p:nvSpPr>
        <p:spPr bwMode="auto">
          <a:xfrm>
            <a:off x="4809539" y="4741830"/>
            <a:ext cx="10175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6" tIns="45711" rIns="91426" bIns="45711">
            <a:spAutoFit/>
          </a:bodyPr>
          <a:lstStyle/>
          <a:p>
            <a:r>
              <a:rPr lang="fr-FR" sz="1600" b="1"/>
              <a:t>ADP + P</a:t>
            </a:r>
            <a:r>
              <a:rPr lang="fr-FR" sz="1600" b="1" baseline="-25000"/>
              <a:t>i</a:t>
            </a:r>
            <a:endParaRPr lang="fr-FR" sz="1600" b="1"/>
          </a:p>
        </p:txBody>
      </p:sp>
      <p:sp useBgFill="1">
        <p:nvSpPr>
          <p:cNvPr id="48153" name="Text Box 43"/>
          <p:cNvSpPr txBox="1">
            <a:spLocks noChangeAspect="1" noChangeArrowheads="1"/>
          </p:cNvSpPr>
          <p:nvPr/>
        </p:nvSpPr>
        <p:spPr bwMode="auto">
          <a:xfrm>
            <a:off x="3610629" y="4451392"/>
            <a:ext cx="523875" cy="457200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 lIns="91426" tIns="45711" rIns="91426" bIns="45711">
            <a:spAutoFit/>
          </a:bodyPr>
          <a:lstStyle/>
          <a:p>
            <a:r>
              <a:rPr lang="fr-FR" sz="2400" b="1">
                <a:solidFill>
                  <a:srgbClr val="00B050"/>
                </a:solidFill>
              </a:rPr>
              <a:t>K</a:t>
            </a:r>
            <a:r>
              <a:rPr lang="fr-FR" sz="2400" b="1" baseline="30000">
                <a:solidFill>
                  <a:srgbClr val="00B050"/>
                </a:solidFill>
              </a:rPr>
              <a:t>+</a:t>
            </a:r>
            <a:endParaRPr lang="fr-FR" sz="2400" b="1">
              <a:solidFill>
                <a:srgbClr val="00B050"/>
              </a:solidFill>
            </a:endParaRPr>
          </a:p>
        </p:txBody>
      </p:sp>
      <p:sp useBgFill="1">
        <p:nvSpPr>
          <p:cNvPr id="48154" name="Text Box 42"/>
          <p:cNvSpPr txBox="1">
            <a:spLocks noChangeAspect="1" noChangeArrowheads="1"/>
          </p:cNvSpPr>
          <p:nvPr/>
        </p:nvSpPr>
        <p:spPr bwMode="auto">
          <a:xfrm>
            <a:off x="2059642" y="2594017"/>
            <a:ext cx="693737" cy="457200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 lIns="91426" tIns="45711" rIns="91426" bIns="45711">
            <a:spAutoFit/>
          </a:bodyPr>
          <a:lstStyle/>
          <a:p>
            <a:r>
              <a:rPr lang="fr-FR" sz="2400" b="1">
                <a:solidFill>
                  <a:srgbClr val="FF6600"/>
                </a:solidFill>
              </a:rPr>
              <a:t>Na</a:t>
            </a:r>
            <a:r>
              <a:rPr lang="fr-FR" sz="2400" b="1" baseline="30000">
                <a:solidFill>
                  <a:srgbClr val="FF6600"/>
                </a:solidFill>
              </a:rPr>
              <a:t>+</a:t>
            </a:r>
            <a:endParaRPr lang="fr-FR" sz="2400" b="1">
              <a:solidFill>
                <a:srgbClr val="FF6600"/>
              </a:solidFill>
            </a:endParaRPr>
          </a:p>
        </p:txBody>
      </p:sp>
      <p:graphicFrame>
        <p:nvGraphicFramePr>
          <p:cNvPr id="54" name="Espace réservé du contenu 7">
            <a:extLst>
              <a:ext uri="{FF2B5EF4-FFF2-40B4-BE49-F238E27FC236}">
                <a16:creationId xmlns:a16="http://schemas.microsoft.com/office/drawing/2014/main" id="{E0112FA1-9F0F-433C-8474-3B460B23841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65876319"/>
              </p:ext>
            </p:extLst>
          </p:nvPr>
        </p:nvGraphicFramePr>
        <p:xfrm>
          <a:off x="2214546" y="-21332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57" name="ZoneTexte 56">
            <a:extLst>
              <a:ext uri="{FF2B5EF4-FFF2-40B4-BE49-F238E27FC236}">
                <a16:creationId xmlns:a16="http://schemas.microsoft.com/office/drawing/2014/main" id="{E2D34AA4-AE5E-4DC9-8700-B85C18235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6114" y="5332685"/>
            <a:ext cx="2242370" cy="830997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sz="2400" b="1" dirty="0">
                <a:solidFill>
                  <a:srgbClr val="FF0000"/>
                </a:solidFill>
              </a:rPr>
              <a:t>Flux passifs </a:t>
            </a:r>
          </a:p>
          <a:p>
            <a:pPr algn="ctr" eaLnBrk="1" hangingPunct="1"/>
            <a:r>
              <a:rPr lang="fr-FR" sz="2400" b="1" dirty="0">
                <a:solidFill>
                  <a:srgbClr val="FF0000"/>
                </a:solidFill>
              </a:rPr>
              <a:t>Na</a:t>
            </a:r>
            <a:r>
              <a:rPr lang="fr-FR" sz="2400" b="1" baseline="30000" dirty="0">
                <a:solidFill>
                  <a:srgbClr val="FF0000"/>
                </a:solidFill>
              </a:rPr>
              <a:t>+</a:t>
            </a:r>
            <a:r>
              <a:rPr lang="fr-FR" sz="2400" b="1" dirty="0">
                <a:solidFill>
                  <a:srgbClr val="FF0000"/>
                </a:solidFill>
              </a:rPr>
              <a:t> et K</a:t>
            </a:r>
            <a:r>
              <a:rPr lang="fr-FR" sz="2400" b="1" baseline="30000" dirty="0">
                <a:solidFill>
                  <a:srgbClr val="FF0000"/>
                </a:solidFill>
              </a:rPr>
              <a:t>+</a:t>
            </a:r>
            <a:endParaRPr lang="fr-FR" sz="2400" b="1" dirty="0">
              <a:solidFill>
                <a:srgbClr val="FF0000"/>
              </a:solidFill>
            </a:endParaRPr>
          </a:p>
        </p:txBody>
      </p:sp>
      <p:sp>
        <p:nvSpPr>
          <p:cNvPr id="58" name="ZoneTexte 57">
            <a:extLst>
              <a:ext uri="{FF2B5EF4-FFF2-40B4-BE49-F238E27FC236}">
                <a16:creationId xmlns:a16="http://schemas.microsoft.com/office/drawing/2014/main" id="{7564ED37-88E3-4D89-B11B-3FE2DC751D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7199" y="5350362"/>
            <a:ext cx="1825722" cy="830997"/>
          </a:xfrm>
          <a:prstGeom prst="rect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fr-FR" sz="2400" b="1" dirty="0">
                <a:solidFill>
                  <a:srgbClr val="FF6600"/>
                </a:solidFill>
              </a:rPr>
              <a:t>Sortie active Na</a:t>
            </a:r>
            <a:r>
              <a:rPr lang="fr-FR" sz="2400" b="1" baseline="30000" dirty="0">
                <a:solidFill>
                  <a:srgbClr val="FF6600"/>
                </a:solidFill>
              </a:rPr>
              <a:t>+</a:t>
            </a:r>
            <a:endParaRPr lang="fr-FR" sz="2400" b="1" dirty="0">
              <a:solidFill>
                <a:srgbClr val="FF6600"/>
              </a:solidFill>
            </a:endParaRP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F7E94AF-969E-4024-878D-7E7E7CFDC5CA}"/>
              </a:ext>
            </a:extLst>
          </p:cNvPr>
          <p:cNvSpPr txBox="1"/>
          <p:nvPr/>
        </p:nvSpPr>
        <p:spPr>
          <a:xfrm>
            <a:off x="1816218" y="6269250"/>
            <a:ext cx="198002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000" dirty="0"/>
              <a:t>Canaux de fuite</a:t>
            </a:r>
          </a:p>
        </p:txBody>
      </p:sp>
      <p:sp>
        <p:nvSpPr>
          <p:cNvPr id="44" name="ZoneTexte 43">
            <a:extLst>
              <a:ext uri="{FF2B5EF4-FFF2-40B4-BE49-F238E27FC236}">
                <a16:creationId xmlns:a16="http://schemas.microsoft.com/office/drawing/2014/main" id="{DAC651D3-7345-4D32-9D41-C8AF4EBD8FDA}"/>
              </a:ext>
            </a:extLst>
          </p:cNvPr>
          <p:cNvSpPr txBox="1"/>
          <p:nvPr/>
        </p:nvSpPr>
        <p:spPr>
          <a:xfrm>
            <a:off x="4575027" y="6269250"/>
            <a:ext cx="9973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000" dirty="0"/>
              <a:t>Pompe</a:t>
            </a:r>
          </a:p>
        </p:txBody>
      </p:sp>
    </p:spTree>
    <p:extLst>
      <p:ext uri="{BB962C8B-B14F-4D97-AF65-F5344CB8AC3E}">
        <p14:creationId xmlns:p14="http://schemas.microsoft.com/office/powerpoint/2010/main" val="3846231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 animBg="1"/>
      <p:bldP spid="6" grpId="0"/>
      <p:bldP spid="44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exte 1">
            <a:extLst>
              <a:ext uri="{FF2B5EF4-FFF2-40B4-BE49-F238E27FC236}">
                <a16:creationId xmlns:a16="http://schemas.microsoft.com/office/drawing/2014/main" id="{94CA23E3-1781-A9FE-E244-6AEE3873343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Titre 2">
            <a:extLst>
              <a:ext uri="{FF2B5EF4-FFF2-40B4-BE49-F238E27FC236}">
                <a16:creationId xmlns:a16="http://schemas.microsoft.com/office/drawing/2014/main" id="{069180C5-9CC4-3A1A-5846-DE52958986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324544" y="552450"/>
            <a:ext cx="9468544" cy="1184825"/>
          </a:xfrm>
        </p:spPr>
        <p:txBody>
          <a:bodyPr/>
          <a:lstStyle/>
          <a:p>
            <a:r>
              <a:rPr lang="fr-FR" cap="none" dirty="0"/>
              <a:t>https://emc-studies.univ-lyon2.fr/publix/rErkZgoJtir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C4E5FEDB-AFC5-7305-DF0F-E02D284E54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CED0299-38C8-4E95-A764-5D3078D208C9}" type="slidenum">
              <a:rPr lang="fr-FR" smtClean="0"/>
              <a:pPr>
                <a:defRPr/>
              </a:pPr>
              <a:t>78</a:t>
            </a:fld>
            <a:endParaRPr lang="fr-FR"/>
          </a:p>
        </p:txBody>
      </p:sp>
      <p:pic>
        <p:nvPicPr>
          <p:cNvPr id="5" name="Image 4" descr="Une image contenant motif, Symétrie, conception, art&#10;&#10;Description générée automatiquement">
            <a:extLst>
              <a:ext uri="{FF2B5EF4-FFF2-40B4-BE49-F238E27FC236}">
                <a16:creationId xmlns:a16="http://schemas.microsoft.com/office/drawing/2014/main" id="{A0EB1FE7-BF06-FCE4-1524-692385EF024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7704" y="1484784"/>
            <a:ext cx="5184576" cy="51845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6436310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304800" y="214290"/>
            <a:ext cx="8686800" cy="838200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fr-FR" sz="2800" dirty="0"/>
              <a:t>Le potentiel de repos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B14FF6F8-A73F-498F-6555-54E89FE403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79</a:t>
            </a:fld>
            <a:endParaRPr lang="fr-FR"/>
          </a:p>
        </p:txBody>
      </p:sp>
      <p:sp>
        <p:nvSpPr>
          <p:cNvPr id="38915" name="ZoneTexte 5"/>
          <p:cNvSpPr txBox="1">
            <a:spLocks noChangeArrowheads="1"/>
          </p:cNvSpPr>
          <p:nvPr/>
        </p:nvSpPr>
        <p:spPr bwMode="auto">
          <a:xfrm>
            <a:off x="538163" y="1023938"/>
            <a:ext cx="7242175" cy="585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32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1. Les acteurs: ions/membrane/canaux</a:t>
            </a:r>
          </a:p>
        </p:txBody>
      </p:sp>
      <p:sp>
        <p:nvSpPr>
          <p:cNvPr id="38916" name="ZoneTexte 5"/>
          <p:cNvSpPr txBox="1">
            <a:spLocks noChangeArrowheads="1"/>
          </p:cNvSpPr>
          <p:nvPr/>
        </p:nvSpPr>
        <p:spPr bwMode="auto">
          <a:xfrm>
            <a:off x="538163" y="1566863"/>
            <a:ext cx="8605837" cy="10772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446088" indent="-446088">
              <a:defRPr/>
            </a:pPr>
            <a:r>
              <a:rPr lang="fr-FR" sz="32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2. Le transfert passif des ions lié au gradient électrochimique</a:t>
            </a:r>
          </a:p>
        </p:txBody>
      </p:sp>
      <p:sp>
        <p:nvSpPr>
          <p:cNvPr id="44037" name="ZoneTexte 5"/>
          <p:cNvSpPr txBox="1">
            <a:spLocks noChangeArrowheads="1"/>
          </p:cNvSpPr>
          <p:nvPr/>
        </p:nvSpPr>
        <p:spPr bwMode="auto">
          <a:xfrm>
            <a:off x="538163" y="2564904"/>
            <a:ext cx="5216525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3200" dirty="0"/>
              <a:t>3. Le transfert actif des ions</a:t>
            </a:r>
          </a:p>
        </p:txBody>
      </p:sp>
      <p:sp>
        <p:nvSpPr>
          <p:cNvPr id="11" name="ZoneTexte 5"/>
          <p:cNvSpPr txBox="1">
            <a:spLocks noChangeArrowheads="1"/>
          </p:cNvSpPr>
          <p:nvPr/>
        </p:nvSpPr>
        <p:spPr bwMode="auto">
          <a:xfrm>
            <a:off x="976313" y="3091954"/>
            <a:ext cx="3441968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32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3.1. Sodium (Na</a:t>
            </a:r>
            <a:r>
              <a:rPr lang="fr-FR" sz="3200" baseline="300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+</a:t>
            </a:r>
            <a:r>
              <a:rPr lang="fr-FR" sz="32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)</a:t>
            </a:r>
          </a:p>
        </p:txBody>
      </p:sp>
      <p:sp>
        <p:nvSpPr>
          <p:cNvPr id="26631" name="ZoneTexte 5"/>
          <p:cNvSpPr txBox="1">
            <a:spLocks noChangeArrowheads="1"/>
          </p:cNvSpPr>
          <p:nvPr/>
        </p:nvSpPr>
        <p:spPr bwMode="auto">
          <a:xfrm>
            <a:off x="962025" y="3595191"/>
            <a:ext cx="8181975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fr-FR" sz="3200" dirty="0"/>
              <a:t>3.2. Potassium (K</a:t>
            </a:r>
            <a:r>
              <a:rPr lang="fr-FR" sz="3200" baseline="30000" dirty="0"/>
              <a:t>+</a:t>
            </a:r>
            <a:r>
              <a:rPr lang="fr-FR" sz="3200" dirty="0"/>
              <a:t>) et </a:t>
            </a:r>
            <a:r>
              <a:rPr lang="fr-FR" sz="3200" dirty="0" err="1"/>
              <a:t>co</a:t>
            </a:r>
            <a:r>
              <a:rPr lang="fr-FR" sz="3200" dirty="0"/>
              <a:t>-transfert Na</a:t>
            </a:r>
            <a:r>
              <a:rPr lang="fr-FR" sz="3200" baseline="30000" dirty="0"/>
              <a:t>+</a:t>
            </a:r>
            <a:r>
              <a:rPr lang="fr-FR" sz="3200" dirty="0"/>
              <a:t>/K</a:t>
            </a:r>
            <a:r>
              <a:rPr lang="fr-FR" sz="3200" baseline="30000" dirty="0"/>
              <a:t>+</a:t>
            </a:r>
            <a:endParaRPr lang="fr-FR" sz="3200" dirty="0"/>
          </a:p>
        </p:txBody>
      </p:sp>
    </p:spTree>
    <p:extLst>
      <p:ext uri="{BB962C8B-B14F-4D97-AF65-F5344CB8AC3E}">
        <p14:creationId xmlns:p14="http://schemas.microsoft.com/office/powerpoint/2010/main" val="5590409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3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9396" y="233346"/>
            <a:ext cx="4500562" cy="838200"/>
          </a:xfrm>
        </p:spPr>
        <p:txBody>
          <a:bodyPr>
            <a:normAutofit fontScale="90000"/>
          </a:bodyPr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Potentiels membranaires :</a:t>
            </a:r>
            <a:b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</a:br>
            <a: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mise en évidence expérimentale</a:t>
            </a:r>
            <a:b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</a:br>
            <a:r>
              <a:rPr lang="fr-FR" sz="2000" dirty="0">
                <a:solidFill>
                  <a:schemeClr val="bg1">
                    <a:lumMod val="65000"/>
                    <a:lumOff val="35000"/>
                  </a:schemeClr>
                </a:solidFill>
              </a:rPr>
              <a:t>&amp; caractéristiques</a:t>
            </a:r>
            <a:endParaRPr lang="fr-FR" sz="2000" b="1" dirty="0">
              <a:solidFill>
                <a:schemeClr val="bg1">
                  <a:lumMod val="65000"/>
                  <a:lumOff val="35000"/>
                </a:schemeClr>
              </a:solidFill>
            </a:endParaRPr>
          </a:p>
        </p:txBody>
      </p:sp>
      <p:graphicFrame>
        <p:nvGraphicFramePr>
          <p:cNvPr id="8" name="Espace réservé du contenu 7"/>
          <p:cNvGraphicFramePr>
            <a:graphicFrameLocks noGrp="1"/>
          </p:cNvGraphicFramePr>
          <p:nvPr>
            <p:ph idx="1"/>
          </p:nvPr>
        </p:nvGraphicFramePr>
        <p:xfrm>
          <a:off x="2214546" y="285728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0CDF9B78-1EB3-4006-8731-07197CAA65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8</a:t>
            </a:fld>
            <a:endParaRPr lang="fr-FR"/>
          </a:p>
        </p:txBody>
      </p:sp>
      <p:sp>
        <p:nvSpPr>
          <p:cNvPr id="7" name="ZoneTexte 6"/>
          <p:cNvSpPr txBox="1">
            <a:spLocks noChangeArrowheads="1"/>
          </p:cNvSpPr>
          <p:nvPr/>
        </p:nvSpPr>
        <p:spPr bwMode="auto">
          <a:xfrm>
            <a:off x="428625" y="6000750"/>
            <a:ext cx="18415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fr-FR" sz="3200" dirty="0"/>
          </a:p>
        </p:txBody>
      </p:sp>
      <p:sp>
        <p:nvSpPr>
          <p:cNvPr id="9" name="ZoneTexte 8"/>
          <p:cNvSpPr txBox="1">
            <a:spLocks noChangeArrowheads="1"/>
          </p:cNvSpPr>
          <p:nvPr/>
        </p:nvSpPr>
        <p:spPr bwMode="auto">
          <a:xfrm>
            <a:off x="-9451" y="1209765"/>
            <a:ext cx="8997876" cy="31700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endParaRPr lang="fr-FR" sz="1200" dirty="0">
              <a:solidFill>
                <a:srgbClr val="FFFF00"/>
              </a:solidFill>
            </a:endParaRPr>
          </a:p>
          <a:p>
            <a:r>
              <a:rPr lang="fr-FR" sz="3200" dirty="0">
                <a:solidFill>
                  <a:schemeClr val="accent2"/>
                </a:solidFill>
              </a:rPr>
              <a:t>Intracellulaire </a:t>
            </a:r>
            <a:r>
              <a:rPr lang="fr-FR" sz="3200" dirty="0"/>
              <a:t>: </a:t>
            </a:r>
            <a:r>
              <a:rPr lang="fr-FR" sz="2800" dirty="0"/>
              <a:t>l’électrode est </a:t>
            </a:r>
            <a:r>
              <a:rPr lang="fr-FR" sz="2800" dirty="0">
                <a:solidFill>
                  <a:schemeClr val="accent2"/>
                </a:solidFill>
              </a:rPr>
              <a:t>dans</a:t>
            </a:r>
            <a:r>
              <a:rPr lang="fr-FR" sz="2800" dirty="0"/>
              <a:t> la cellule </a:t>
            </a:r>
          </a:p>
          <a:p>
            <a:pPr>
              <a:tabLst>
                <a:tab pos="2598738" algn="l"/>
              </a:tabLst>
            </a:pPr>
            <a:r>
              <a:rPr lang="fr-FR" sz="3200" dirty="0"/>
              <a:t>	</a:t>
            </a:r>
            <a:endParaRPr lang="fr-FR" sz="3200" dirty="0">
              <a:solidFill>
                <a:srgbClr val="FFFF00"/>
              </a:solidFill>
            </a:endParaRPr>
          </a:p>
          <a:p>
            <a:pPr>
              <a:tabLst>
                <a:tab pos="2782888" algn="l"/>
              </a:tabLst>
            </a:pPr>
            <a:endParaRPr lang="fr-FR" sz="3200" dirty="0">
              <a:solidFill>
                <a:srgbClr val="FFFF00"/>
              </a:solidFill>
            </a:endParaRPr>
          </a:p>
          <a:p>
            <a:r>
              <a:rPr lang="fr-FR" sz="3200" dirty="0">
                <a:solidFill>
                  <a:schemeClr val="accent2"/>
                </a:solidFill>
              </a:rPr>
              <a:t>Extracellulaire </a:t>
            </a:r>
            <a:r>
              <a:rPr lang="fr-FR" sz="3200" dirty="0"/>
              <a:t>: </a:t>
            </a:r>
            <a:r>
              <a:rPr lang="fr-FR" sz="2800" dirty="0"/>
              <a:t>l’électrode est 	</a:t>
            </a:r>
            <a:r>
              <a:rPr lang="fr-FR" sz="2800" dirty="0">
                <a:solidFill>
                  <a:schemeClr val="accent2"/>
                </a:solidFill>
              </a:rPr>
              <a:t>à côté </a:t>
            </a:r>
            <a:r>
              <a:rPr lang="fr-FR" sz="2800" dirty="0"/>
              <a:t>de la cellule</a:t>
            </a:r>
          </a:p>
          <a:p>
            <a:r>
              <a:rPr lang="fr-FR" sz="2800" dirty="0"/>
              <a:t>						</a:t>
            </a:r>
            <a:r>
              <a:rPr lang="fr-FR" sz="2800" dirty="0">
                <a:solidFill>
                  <a:srgbClr val="C00000"/>
                </a:solidFill>
              </a:rPr>
              <a:t>à distance</a:t>
            </a:r>
            <a:r>
              <a:rPr lang="fr-FR" sz="2800" dirty="0"/>
              <a:t> (peau)</a:t>
            </a:r>
          </a:p>
          <a:p>
            <a:pPr>
              <a:tabLst>
                <a:tab pos="2781300" algn="l"/>
                <a:tab pos="2954338" algn="l"/>
              </a:tabLst>
            </a:pPr>
            <a:endParaRPr lang="fr-FR" sz="320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46797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 uiExpand="1" build="p" bldLvl="2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44624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42144270-3F92-60A5-E11E-246FBE33F7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80</a:t>
            </a:fld>
            <a:endParaRPr lang="fr-FR"/>
          </a:p>
        </p:txBody>
      </p:sp>
      <p:sp>
        <p:nvSpPr>
          <p:cNvPr id="9" name="Text Box 8"/>
          <p:cNvSpPr txBox="1">
            <a:spLocks noChangeArrowheads="1"/>
          </p:cNvSpPr>
          <p:nvPr/>
        </p:nvSpPr>
        <p:spPr bwMode="auto">
          <a:xfrm>
            <a:off x="0" y="1428750"/>
            <a:ext cx="9144000" cy="2739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981075" indent="-442913">
              <a:buFontTx/>
              <a:buBlip>
                <a:blip r:embed="rId2"/>
              </a:buBlip>
              <a:tabLst>
                <a:tab pos="981075" algn="l"/>
              </a:tabLst>
              <a:defRPr/>
            </a:pPr>
            <a:endParaRPr lang="fr-FR" sz="1400" dirty="0"/>
          </a:p>
          <a:p>
            <a:pPr algn="ctr">
              <a:defRPr/>
            </a:pPr>
            <a:r>
              <a:rPr lang="fr-FR" sz="3200" dirty="0"/>
              <a:t>Avec les mêmes méthodes</a:t>
            </a:r>
          </a:p>
          <a:p>
            <a:pPr algn="ctr">
              <a:defRPr/>
            </a:pPr>
            <a:r>
              <a:rPr lang="fr-FR" sz="2400" dirty="0"/>
              <a:t>(utilisation de traceurs radioactifs = K</a:t>
            </a:r>
            <a:r>
              <a:rPr lang="fr-FR" sz="2400" baseline="30000" dirty="0"/>
              <a:t>+*</a:t>
            </a:r>
            <a:r>
              <a:rPr lang="fr-FR" sz="2400" dirty="0"/>
              <a:t>)</a:t>
            </a:r>
          </a:p>
          <a:p>
            <a:pPr algn="ctr">
              <a:defRPr/>
            </a:pPr>
            <a:r>
              <a:rPr lang="fr-FR" sz="2400" dirty="0"/>
              <a:t> </a:t>
            </a:r>
          </a:p>
          <a:p>
            <a:pPr algn="ctr">
              <a:defRPr/>
            </a:pPr>
            <a:r>
              <a:rPr lang="fr-FR" sz="3200" dirty="0"/>
              <a:t>les chercheurs ont démontré qu’il existe aussi </a:t>
            </a:r>
          </a:p>
          <a:p>
            <a:pPr marL="538163" algn="ctr">
              <a:defRPr/>
            </a:pPr>
            <a:r>
              <a:rPr lang="fr-FR" sz="3200" dirty="0">
                <a:solidFill>
                  <a:srgbClr val="C00000"/>
                </a:solidFill>
              </a:rPr>
              <a:t>un flux entrant de K</a:t>
            </a:r>
            <a:r>
              <a:rPr lang="fr-FR" sz="3200" baseline="30000" dirty="0">
                <a:solidFill>
                  <a:srgbClr val="C00000"/>
                </a:solidFill>
              </a:rPr>
              <a:t>+*</a:t>
            </a:r>
            <a:r>
              <a:rPr lang="fr-FR" sz="3200" dirty="0">
                <a:solidFill>
                  <a:srgbClr val="C00000"/>
                </a:solidFill>
              </a:rPr>
              <a:t> </a:t>
            </a:r>
            <a:r>
              <a:rPr lang="fr-FR" sz="3200" dirty="0"/>
              <a:t>= </a:t>
            </a:r>
            <a:r>
              <a:rPr lang="fr-FR" sz="3200" dirty="0">
                <a:solidFill>
                  <a:srgbClr val="C00000"/>
                </a:solidFill>
              </a:rPr>
              <a:t>transfert actif</a:t>
            </a:r>
            <a:endParaRPr lang="fr-FR" sz="3200" baseline="30000" dirty="0">
              <a:solidFill>
                <a:srgbClr val="C00000"/>
              </a:solidFill>
            </a:endParaRPr>
          </a:p>
          <a:p>
            <a:pPr marL="981075" indent="-442913">
              <a:tabLst>
                <a:tab pos="981075" algn="l"/>
              </a:tabLst>
              <a:defRPr/>
            </a:pPr>
            <a:endParaRPr lang="fr-FR" sz="1400" dirty="0"/>
          </a:p>
        </p:txBody>
      </p:sp>
      <p:graphicFrame>
        <p:nvGraphicFramePr>
          <p:cNvPr id="10" name="Espace réservé du contenu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66814010"/>
              </p:ext>
            </p:extLst>
          </p:nvPr>
        </p:nvGraphicFramePr>
        <p:xfrm>
          <a:off x="2214546" y="50676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45062" name="Text Box 15"/>
          <p:cNvSpPr txBox="1">
            <a:spLocks noChangeArrowheads="1"/>
          </p:cNvSpPr>
          <p:nvPr/>
        </p:nvSpPr>
        <p:spPr bwMode="auto">
          <a:xfrm>
            <a:off x="1143000" y="6381750"/>
            <a:ext cx="717867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000"/>
              <a:t>Caldwell et al.,  J. Physiol. London, 1960,152, 28-60, 561-590</a:t>
            </a:r>
          </a:p>
        </p:txBody>
      </p:sp>
      <p:sp>
        <p:nvSpPr>
          <p:cNvPr id="7" name="Soleil 6">
            <a:extLst>
              <a:ext uri="{FF2B5EF4-FFF2-40B4-BE49-F238E27FC236}">
                <a16:creationId xmlns:a16="http://schemas.microsoft.com/office/drawing/2014/main" id="{42344A6E-D53F-4849-B615-024A56CBDDBD}"/>
              </a:ext>
            </a:extLst>
          </p:cNvPr>
          <p:cNvSpPr/>
          <p:nvPr/>
        </p:nvSpPr>
        <p:spPr>
          <a:xfrm>
            <a:off x="7020272" y="2132856"/>
            <a:ext cx="214312" cy="214313"/>
          </a:xfrm>
          <a:prstGeom prst="sun">
            <a:avLst/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8" name="Soleil 7">
            <a:extLst>
              <a:ext uri="{FF2B5EF4-FFF2-40B4-BE49-F238E27FC236}">
                <a16:creationId xmlns:a16="http://schemas.microsoft.com/office/drawing/2014/main" id="{9527686D-694B-44CD-9A02-F3E92598A300}"/>
              </a:ext>
            </a:extLst>
          </p:cNvPr>
          <p:cNvSpPr/>
          <p:nvPr/>
        </p:nvSpPr>
        <p:spPr>
          <a:xfrm>
            <a:off x="5220072" y="3385178"/>
            <a:ext cx="214312" cy="214313"/>
          </a:xfrm>
          <a:prstGeom prst="sun">
            <a:avLst>
              <a:gd name="adj" fmla="val 12500"/>
            </a:avLst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</p:spTree>
    <p:extLst>
      <p:ext uri="{BB962C8B-B14F-4D97-AF65-F5344CB8AC3E}">
        <p14:creationId xmlns:p14="http://schemas.microsoft.com/office/powerpoint/2010/main" val="6644971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-27384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3CA9D04F-F929-3B7F-B39B-CDD747E74B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81</a:t>
            </a:fld>
            <a:endParaRPr lang="fr-FR"/>
          </a:p>
        </p:txBody>
      </p:sp>
      <p:sp>
        <p:nvSpPr>
          <p:cNvPr id="48148" name="Text Box 52"/>
          <p:cNvSpPr txBox="1">
            <a:spLocks noChangeArrowheads="1"/>
          </p:cNvSpPr>
          <p:nvPr/>
        </p:nvSpPr>
        <p:spPr bwMode="auto">
          <a:xfrm>
            <a:off x="75889" y="980728"/>
            <a:ext cx="9068111" cy="584775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schemeClr val="bg1">
                    <a:lumMod val="75000"/>
                    <a:lumOff val="25000"/>
                  </a:schemeClr>
                </a:solidFill>
              </a:rPr>
              <a:t>Deux hypothèses peuvent être proposées</a:t>
            </a:r>
          </a:p>
        </p:txBody>
      </p:sp>
      <p:graphicFrame>
        <p:nvGraphicFramePr>
          <p:cNvPr id="53" name="Espace réservé du contenu 7">
            <a:extLst>
              <a:ext uri="{FF2B5EF4-FFF2-40B4-BE49-F238E27FC236}">
                <a16:creationId xmlns:a16="http://schemas.microsoft.com/office/drawing/2014/main" id="{E2337009-0838-4A04-87CB-FD5560DD662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10548819"/>
              </p:ext>
            </p:extLst>
          </p:nvPr>
        </p:nvGraphicFramePr>
        <p:xfrm>
          <a:off x="2214546" y="-21332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54" name="Image 53">
            <a:extLst>
              <a:ext uri="{FF2B5EF4-FFF2-40B4-BE49-F238E27FC236}">
                <a16:creationId xmlns:a16="http://schemas.microsoft.com/office/drawing/2014/main" id="{CF553AF3-7F82-4CDF-958E-D151B68F6D7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17240" y="2246625"/>
            <a:ext cx="3769377" cy="2364750"/>
          </a:xfrm>
          <a:prstGeom prst="rect">
            <a:avLst/>
          </a:prstGeom>
          <a:ln>
            <a:solidFill>
              <a:schemeClr val="bg1">
                <a:lumMod val="65000"/>
                <a:lumOff val="35000"/>
              </a:schemeClr>
            </a:solidFill>
          </a:ln>
        </p:spPr>
      </p:pic>
      <p:pic>
        <p:nvPicPr>
          <p:cNvPr id="55" name="Image 54">
            <a:extLst>
              <a:ext uri="{FF2B5EF4-FFF2-40B4-BE49-F238E27FC236}">
                <a16:creationId xmlns:a16="http://schemas.microsoft.com/office/drawing/2014/main" id="{75CAF172-2F2F-4FB8-B5C1-D900EE305858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840551" y="3861048"/>
            <a:ext cx="4127703" cy="2592288"/>
          </a:xfrm>
          <a:prstGeom prst="rect">
            <a:avLst/>
          </a:prstGeom>
          <a:ln>
            <a:solidFill>
              <a:schemeClr val="bg1">
                <a:lumMod val="65000"/>
                <a:lumOff val="35000"/>
              </a:schemeClr>
            </a:solidFill>
          </a:ln>
        </p:spPr>
      </p:pic>
      <p:sp useBgFill="1">
        <p:nvSpPr>
          <p:cNvPr id="56" name="Text Box 40">
            <a:extLst>
              <a:ext uri="{FF2B5EF4-FFF2-40B4-BE49-F238E27FC236}">
                <a16:creationId xmlns:a16="http://schemas.microsoft.com/office/drawing/2014/main" id="{5E0A3DAA-D0BB-4FC1-9B11-3F83E7B1D4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0782" y="3284984"/>
            <a:ext cx="559769" cy="461665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400" b="1" dirty="0">
                <a:solidFill>
                  <a:srgbClr val="C00000"/>
                </a:solidFill>
              </a:rPr>
              <a:t>ou</a:t>
            </a:r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5278EC35-FDD8-4B35-948A-8C44E970EBBC}"/>
              </a:ext>
            </a:extLst>
          </p:cNvPr>
          <p:cNvSpPr txBox="1"/>
          <p:nvPr/>
        </p:nvSpPr>
        <p:spPr>
          <a:xfrm>
            <a:off x="107504" y="1811139"/>
            <a:ext cx="398884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000" b="1" dirty="0">
                <a:solidFill>
                  <a:srgbClr val="C00000"/>
                </a:solidFill>
              </a:rPr>
              <a:t>Transports actifs indépendants</a:t>
            </a:r>
          </a:p>
        </p:txBody>
      </p:sp>
      <p:sp>
        <p:nvSpPr>
          <p:cNvPr id="60" name="ZoneTexte 59">
            <a:extLst>
              <a:ext uri="{FF2B5EF4-FFF2-40B4-BE49-F238E27FC236}">
                <a16:creationId xmlns:a16="http://schemas.microsoft.com/office/drawing/2014/main" id="{729C0628-BE95-430D-8EEA-FCBE3FE9ADFE}"/>
              </a:ext>
            </a:extLst>
          </p:cNvPr>
          <p:cNvSpPr txBox="1"/>
          <p:nvPr/>
        </p:nvSpPr>
        <p:spPr>
          <a:xfrm>
            <a:off x="5259432" y="3377317"/>
            <a:ext cx="328994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2000" b="1" dirty="0">
                <a:solidFill>
                  <a:srgbClr val="C00000"/>
                </a:solidFill>
              </a:rPr>
              <a:t>Transports actifs couplés</a:t>
            </a:r>
          </a:p>
        </p:txBody>
      </p:sp>
    </p:spTree>
    <p:extLst>
      <p:ext uri="{BB962C8B-B14F-4D97-AF65-F5344CB8AC3E}">
        <p14:creationId xmlns:p14="http://schemas.microsoft.com/office/powerpoint/2010/main" val="790202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/>
      <p:bldP spid="60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ZoneTexte 9"/>
          <p:cNvSpPr txBox="1">
            <a:spLocks noChangeArrowheads="1"/>
          </p:cNvSpPr>
          <p:nvPr/>
        </p:nvSpPr>
        <p:spPr bwMode="auto">
          <a:xfrm>
            <a:off x="129627" y="1082142"/>
            <a:ext cx="8884746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fr-FR" sz="2400" b="1" dirty="0">
                <a:solidFill>
                  <a:schemeClr val="bg1">
                    <a:lumMod val="75000"/>
                    <a:lumOff val="25000"/>
                  </a:schemeClr>
                </a:solidFill>
              </a:rPr>
              <a:t>En utilisant mesurant le flux actif Na</a:t>
            </a:r>
            <a:r>
              <a:rPr lang="fr-FR" sz="2400" b="1" baseline="300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+</a:t>
            </a:r>
            <a:r>
              <a:rPr lang="fr-FR" sz="2400" b="1" dirty="0">
                <a:solidFill>
                  <a:schemeClr val="bg1">
                    <a:lumMod val="75000"/>
                    <a:lumOff val="25000"/>
                  </a:schemeClr>
                </a:solidFill>
              </a:rPr>
              <a:t> , et en manipulant les concentrations d’ions du LEC quelle expérience proposeriez-vous pour le démontrer?</a:t>
            </a:r>
          </a:p>
        </p:txBody>
      </p:sp>
      <p:pic>
        <p:nvPicPr>
          <p:cNvPr id="15" name="Image 14">
            <a:extLst>
              <a:ext uri="{FF2B5EF4-FFF2-40B4-BE49-F238E27FC236}">
                <a16:creationId xmlns:a16="http://schemas.microsoft.com/office/drawing/2014/main" id="{68DE8ECF-1C3C-4230-9FF4-22347C986CD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96" y="9817"/>
            <a:ext cx="1276584" cy="952529"/>
          </a:xfrm>
          <a:prstGeom prst="rect">
            <a:avLst/>
          </a:prstGeom>
        </p:spPr>
      </p:pic>
      <p:sp>
        <p:nvSpPr>
          <p:cNvPr id="16" name="ZoneTexte 15">
            <a:extLst>
              <a:ext uri="{FF2B5EF4-FFF2-40B4-BE49-F238E27FC236}">
                <a16:creationId xmlns:a16="http://schemas.microsoft.com/office/drawing/2014/main" id="{E823AB8A-9B36-47CC-AC0E-402B46F0983C}"/>
              </a:ext>
            </a:extLst>
          </p:cNvPr>
          <p:cNvSpPr txBox="1"/>
          <p:nvPr/>
        </p:nvSpPr>
        <p:spPr>
          <a:xfrm>
            <a:off x="17748" y="-24482"/>
            <a:ext cx="9108504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r"/>
            <a:r>
              <a:rPr lang="fr-FR" sz="3200" dirty="0">
                <a:solidFill>
                  <a:schemeClr val="bg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QUIZZ 8 – REPONSE COURTE</a:t>
            </a:r>
          </a:p>
        </p:txBody>
      </p:sp>
      <p:pic>
        <p:nvPicPr>
          <p:cNvPr id="8" name="Image 7">
            <a:extLst>
              <a:ext uri="{FF2B5EF4-FFF2-40B4-BE49-F238E27FC236}">
                <a16:creationId xmlns:a16="http://schemas.microsoft.com/office/drawing/2014/main" id="{AD5A0786-6886-423A-844C-6B520439F9A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4091" y="4581129"/>
            <a:ext cx="3407840" cy="2137937"/>
          </a:xfrm>
          <a:prstGeom prst="rect">
            <a:avLst/>
          </a:prstGeom>
          <a:ln>
            <a:solidFill>
              <a:schemeClr val="bg1">
                <a:lumMod val="65000"/>
                <a:lumOff val="35000"/>
              </a:schemeClr>
            </a:solidFill>
          </a:ln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B075C94C-312F-4248-8F96-B5B48B86E12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148064" y="4581128"/>
            <a:ext cx="3404239" cy="2137937"/>
          </a:xfrm>
          <a:prstGeom prst="rect">
            <a:avLst/>
          </a:prstGeom>
          <a:ln>
            <a:solidFill>
              <a:schemeClr val="bg1">
                <a:lumMod val="65000"/>
                <a:lumOff val="35000"/>
              </a:schemeClr>
            </a:solidFill>
          </a:ln>
        </p:spPr>
      </p:pic>
      <p:sp>
        <p:nvSpPr>
          <p:cNvPr id="11" name="ZoneTexte 10">
            <a:extLst>
              <a:ext uri="{FF2B5EF4-FFF2-40B4-BE49-F238E27FC236}">
                <a16:creationId xmlns:a16="http://schemas.microsoft.com/office/drawing/2014/main" id="{0712F26C-3FE6-49F9-8D42-EA65046F9CCC}"/>
              </a:ext>
            </a:extLst>
          </p:cNvPr>
          <p:cNvSpPr txBox="1"/>
          <p:nvPr/>
        </p:nvSpPr>
        <p:spPr>
          <a:xfrm>
            <a:off x="202865" y="4231878"/>
            <a:ext cx="33907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/>
              <a:t>Transports actifs indépendants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1A445E20-5239-4ECB-85E7-61FF0EB6CD5E}"/>
              </a:ext>
            </a:extLst>
          </p:cNvPr>
          <p:cNvSpPr txBox="1"/>
          <p:nvPr/>
        </p:nvSpPr>
        <p:spPr>
          <a:xfrm>
            <a:off x="5399887" y="4231878"/>
            <a:ext cx="274087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/>
              <a:t>Transports actifs couplés</a:t>
            </a:r>
          </a:p>
        </p:txBody>
      </p:sp>
      <p:sp useBgFill="1">
        <p:nvSpPr>
          <p:cNvPr id="13" name="Text Box 40">
            <a:extLst>
              <a:ext uri="{FF2B5EF4-FFF2-40B4-BE49-F238E27FC236}">
                <a16:creationId xmlns:a16="http://schemas.microsoft.com/office/drawing/2014/main" id="{47BEC6C9-014C-45FE-A2A2-74EF1B4FB1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55335" y="5316216"/>
            <a:ext cx="559769" cy="461665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400" b="1" dirty="0">
                <a:solidFill>
                  <a:srgbClr val="C00000"/>
                </a:solidFill>
              </a:rPr>
              <a:t>ou</a:t>
            </a:r>
          </a:p>
        </p:txBody>
      </p:sp>
      <p:sp useBgFill="1">
        <p:nvSpPr>
          <p:cNvPr id="14" name="Text Box 40">
            <a:extLst>
              <a:ext uri="{FF2B5EF4-FFF2-40B4-BE49-F238E27FC236}">
                <a16:creationId xmlns:a16="http://schemas.microsoft.com/office/drawing/2014/main" id="{A638E89E-324B-457E-A103-8380C16054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42154" y="5316216"/>
            <a:ext cx="372218" cy="461665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400" b="1" dirty="0">
                <a:solidFill>
                  <a:srgbClr val="C00000"/>
                </a:solidFill>
              </a:rPr>
              <a:t>?</a:t>
            </a: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EB360D6E-58E0-4CFC-B8CA-4602B05C9C3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35296" y="2531705"/>
            <a:ext cx="3959616" cy="1688800"/>
          </a:xfrm>
          <a:prstGeom prst="rect">
            <a:avLst/>
          </a:prstGeom>
        </p:spPr>
      </p:pic>
      <p:sp>
        <p:nvSpPr>
          <p:cNvPr id="17" name="Soleil 16">
            <a:extLst>
              <a:ext uri="{FF2B5EF4-FFF2-40B4-BE49-F238E27FC236}">
                <a16:creationId xmlns:a16="http://schemas.microsoft.com/office/drawing/2014/main" id="{9988D2FD-0C38-45EB-8BE8-69857E92910B}"/>
              </a:ext>
            </a:extLst>
          </p:cNvPr>
          <p:cNvSpPr/>
          <p:nvPr/>
        </p:nvSpPr>
        <p:spPr>
          <a:xfrm>
            <a:off x="5652121" y="1234442"/>
            <a:ext cx="144016" cy="106326"/>
          </a:xfrm>
          <a:prstGeom prst="sun">
            <a:avLst/>
          </a:prstGeom>
          <a:solidFill>
            <a:srgbClr val="FFFF00"/>
          </a:solidFill>
          <a:ln w="31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9A39EE61-E2E1-7F58-FF26-76D9919926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82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659124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 animBg="1"/>
      <p:bldP spid="14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8" name="Text Box 40">
            <a:extLst>
              <a:ext uri="{FF2B5EF4-FFF2-40B4-BE49-F238E27FC236}">
                <a16:creationId xmlns:a16="http://schemas.microsoft.com/office/drawing/2014/main" id="{5D37EF7E-4753-4A92-BF9D-45517ACB9C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75915" y="3854111"/>
            <a:ext cx="2838854" cy="461665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400" b="1" dirty="0">
                <a:solidFill>
                  <a:srgbClr val="C00000"/>
                </a:solidFill>
              </a:rPr>
              <a:t>Test [K</a:t>
            </a:r>
            <a:r>
              <a:rPr lang="fr-FR" sz="2400" b="1" baseline="30000" dirty="0">
                <a:solidFill>
                  <a:srgbClr val="C00000"/>
                </a:solidFill>
              </a:rPr>
              <a:t>+</a:t>
            </a:r>
            <a:r>
              <a:rPr lang="fr-FR" sz="2400" b="1" dirty="0">
                <a:solidFill>
                  <a:srgbClr val="C00000"/>
                </a:solidFill>
              </a:rPr>
              <a:t>]</a:t>
            </a:r>
            <a:r>
              <a:rPr lang="fr-FR" sz="2400" b="1" baseline="-25000" dirty="0">
                <a:solidFill>
                  <a:srgbClr val="C00000"/>
                </a:solidFill>
              </a:rPr>
              <a:t>e</a:t>
            </a:r>
            <a:r>
              <a:rPr lang="fr-FR" sz="2400" b="1" dirty="0">
                <a:solidFill>
                  <a:srgbClr val="C00000"/>
                </a:solidFill>
              </a:rPr>
              <a:t> ≈ 0,1mM</a:t>
            </a:r>
          </a:p>
        </p:txBody>
      </p:sp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-36512" y="-171400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4CDD9F05-AA9F-A4EC-9D12-8B8978CF09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83</a:t>
            </a:fld>
            <a:endParaRPr lang="fr-FR"/>
          </a:p>
        </p:txBody>
      </p:sp>
      <p:graphicFrame>
        <p:nvGraphicFramePr>
          <p:cNvPr id="53" name="Espace réservé du contenu 7">
            <a:extLst>
              <a:ext uri="{FF2B5EF4-FFF2-40B4-BE49-F238E27FC236}">
                <a16:creationId xmlns:a16="http://schemas.microsoft.com/office/drawing/2014/main" id="{A11F199D-1EC4-4C81-8C23-7176A54474D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71246191"/>
              </p:ext>
            </p:extLst>
          </p:nvPr>
        </p:nvGraphicFramePr>
        <p:xfrm>
          <a:off x="2178034" y="-2304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51" name="Image 50">
            <a:extLst>
              <a:ext uri="{FF2B5EF4-FFF2-40B4-BE49-F238E27FC236}">
                <a16:creationId xmlns:a16="http://schemas.microsoft.com/office/drawing/2014/main" id="{4E88F57C-124F-4953-98E2-CFA04E2171C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20701" y="1712322"/>
            <a:ext cx="3407840" cy="2137937"/>
          </a:xfrm>
          <a:prstGeom prst="rect">
            <a:avLst/>
          </a:prstGeom>
          <a:ln>
            <a:solidFill>
              <a:schemeClr val="bg1">
                <a:lumMod val="65000"/>
                <a:lumOff val="35000"/>
              </a:schemeClr>
            </a:solidFill>
          </a:ln>
        </p:spPr>
      </p:pic>
      <p:pic>
        <p:nvPicPr>
          <p:cNvPr id="8" name="Image 7">
            <a:extLst>
              <a:ext uri="{FF2B5EF4-FFF2-40B4-BE49-F238E27FC236}">
                <a16:creationId xmlns:a16="http://schemas.microsoft.com/office/drawing/2014/main" id="{F9B4E900-5998-43C0-A026-53CBC83D4538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394674" y="1712321"/>
            <a:ext cx="3404239" cy="2137937"/>
          </a:xfrm>
          <a:prstGeom prst="rect">
            <a:avLst/>
          </a:prstGeom>
          <a:ln>
            <a:solidFill>
              <a:schemeClr val="bg1">
                <a:lumMod val="65000"/>
                <a:lumOff val="35000"/>
              </a:schemeClr>
            </a:solidFill>
          </a:ln>
        </p:spPr>
      </p:pic>
      <p:sp useBgFill="1">
        <p:nvSpPr>
          <p:cNvPr id="54" name="Text Box 40">
            <a:extLst>
              <a:ext uri="{FF2B5EF4-FFF2-40B4-BE49-F238E27FC236}">
                <a16:creationId xmlns:a16="http://schemas.microsoft.com/office/drawing/2014/main" id="{298A29FE-4D97-4EF1-BF52-26F88BC4B1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5248" y="1068171"/>
            <a:ext cx="3193503" cy="461665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400" b="1" dirty="0">
                <a:solidFill>
                  <a:srgbClr val="C00000"/>
                </a:solidFill>
              </a:rPr>
              <a:t>Contrôle [K</a:t>
            </a:r>
            <a:r>
              <a:rPr lang="fr-FR" sz="2400" b="1" baseline="30000" dirty="0">
                <a:solidFill>
                  <a:srgbClr val="C00000"/>
                </a:solidFill>
              </a:rPr>
              <a:t>+</a:t>
            </a:r>
            <a:r>
              <a:rPr lang="fr-FR" sz="2400" b="1" dirty="0">
                <a:solidFill>
                  <a:srgbClr val="C00000"/>
                </a:solidFill>
              </a:rPr>
              <a:t>]</a:t>
            </a:r>
            <a:r>
              <a:rPr lang="fr-FR" sz="2400" b="1" baseline="-25000" dirty="0">
                <a:solidFill>
                  <a:srgbClr val="C00000"/>
                </a:solidFill>
              </a:rPr>
              <a:t>e </a:t>
            </a:r>
            <a:r>
              <a:rPr lang="fr-FR" sz="2400" b="1" dirty="0">
                <a:solidFill>
                  <a:srgbClr val="C00000"/>
                </a:solidFill>
              </a:rPr>
              <a:t>=</a:t>
            </a:r>
            <a:r>
              <a:rPr lang="fr-FR" sz="2400" b="1" baseline="-25000" dirty="0">
                <a:solidFill>
                  <a:srgbClr val="C00000"/>
                </a:solidFill>
              </a:rPr>
              <a:t> </a:t>
            </a:r>
            <a:r>
              <a:rPr lang="fr-FR" sz="2400" b="1" dirty="0">
                <a:solidFill>
                  <a:srgbClr val="C00000"/>
                </a:solidFill>
              </a:rPr>
              <a:t>5mM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CEAA10CE-F653-4383-8C99-FA8FFD0B2D34}"/>
              </a:ext>
            </a:extLst>
          </p:cNvPr>
          <p:cNvSpPr txBox="1"/>
          <p:nvPr/>
        </p:nvSpPr>
        <p:spPr>
          <a:xfrm>
            <a:off x="449475" y="1363071"/>
            <a:ext cx="33907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/>
              <a:t>Transports actifs indépendants</a:t>
            </a:r>
          </a:p>
        </p:txBody>
      </p:sp>
      <p:sp>
        <p:nvSpPr>
          <p:cNvPr id="57" name="ZoneTexte 56">
            <a:extLst>
              <a:ext uri="{FF2B5EF4-FFF2-40B4-BE49-F238E27FC236}">
                <a16:creationId xmlns:a16="http://schemas.microsoft.com/office/drawing/2014/main" id="{9F1B73B7-5EAB-4E45-AAD0-E2022A321827}"/>
              </a:ext>
            </a:extLst>
          </p:cNvPr>
          <p:cNvSpPr txBox="1"/>
          <p:nvPr/>
        </p:nvSpPr>
        <p:spPr>
          <a:xfrm>
            <a:off x="5646497" y="1363071"/>
            <a:ext cx="274087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/>
              <a:t>Transports actifs couplés</a:t>
            </a:r>
          </a:p>
        </p:txBody>
      </p:sp>
      <p:sp useBgFill="1">
        <p:nvSpPr>
          <p:cNvPr id="65" name="Text Box 40">
            <a:extLst>
              <a:ext uri="{FF2B5EF4-FFF2-40B4-BE49-F238E27FC236}">
                <a16:creationId xmlns:a16="http://schemas.microsoft.com/office/drawing/2014/main" id="{2E692A51-A001-4E22-BCAA-06AF5B8C95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1945" y="2447409"/>
            <a:ext cx="559769" cy="461665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400" b="1" dirty="0">
                <a:solidFill>
                  <a:srgbClr val="C00000"/>
                </a:solidFill>
              </a:rPr>
              <a:t>ou</a:t>
            </a:r>
          </a:p>
        </p:txBody>
      </p:sp>
      <p:sp>
        <p:nvSpPr>
          <p:cNvPr id="68" name="ZoneTexte 67">
            <a:extLst>
              <a:ext uri="{FF2B5EF4-FFF2-40B4-BE49-F238E27FC236}">
                <a16:creationId xmlns:a16="http://schemas.microsoft.com/office/drawing/2014/main" id="{3B3F5C7A-B3DC-408D-AF18-78B4ADC9D801}"/>
              </a:ext>
            </a:extLst>
          </p:cNvPr>
          <p:cNvSpPr txBox="1"/>
          <p:nvPr/>
        </p:nvSpPr>
        <p:spPr>
          <a:xfrm>
            <a:off x="520245" y="4283804"/>
            <a:ext cx="33907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/>
              <a:t>Transports actifs indépendants</a:t>
            </a:r>
          </a:p>
        </p:txBody>
      </p:sp>
      <p:sp>
        <p:nvSpPr>
          <p:cNvPr id="69" name="ZoneTexte 68">
            <a:extLst>
              <a:ext uri="{FF2B5EF4-FFF2-40B4-BE49-F238E27FC236}">
                <a16:creationId xmlns:a16="http://schemas.microsoft.com/office/drawing/2014/main" id="{A5D4413D-C5A7-40A7-A065-E399B3CF6DB8}"/>
              </a:ext>
            </a:extLst>
          </p:cNvPr>
          <p:cNvSpPr txBox="1"/>
          <p:nvPr/>
        </p:nvSpPr>
        <p:spPr>
          <a:xfrm>
            <a:off x="5717267" y="4283804"/>
            <a:ext cx="274087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/>
              <a:t>Transports actifs couplés</a:t>
            </a:r>
          </a:p>
        </p:txBody>
      </p:sp>
      <p:sp useBgFill="1">
        <p:nvSpPr>
          <p:cNvPr id="70" name="Text Box 40">
            <a:extLst>
              <a:ext uri="{FF2B5EF4-FFF2-40B4-BE49-F238E27FC236}">
                <a16:creationId xmlns:a16="http://schemas.microsoft.com/office/drawing/2014/main" id="{C68D47F8-2082-479E-B7E5-D3DFB738E5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2715" y="5281735"/>
            <a:ext cx="559769" cy="461665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400" b="1" dirty="0">
                <a:solidFill>
                  <a:srgbClr val="C00000"/>
                </a:solidFill>
              </a:rPr>
              <a:t>ou</a:t>
            </a:r>
          </a:p>
        </p:txBody>
      </p:sp>
      <p:pic>
        <p:nvPicPr>
          <p:cNvPr id="71" name="Image 70">
            <a:extLst>
              <a:ext uri="{FF2B5EF4-FFF2-40B4-BE49-F238E27FC236}">
                <a16:creationId xmlns:a16="http://schemas.microsoft.com/office/drawing/2014/main" id="{AF498DAE-A9E7-44E7-BA94-4F9405E21DB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20701" y="4659062"/>
            <a:ext cx="3407840" cy="2137937"/>
          </a:xfrm>
          <a:prstGeom prst="rect">
            <a:avLst/>
          </a:prstGeom>
          <a:ln>
            <a:solidFill>
              <a:schemeClr val="bg1">
                <a:lumMod val="65000"/>
                <a:lumOff val="35000"/>
              </a:schemeClr>
            </a:solidFill>
          </a:ln>
        </p:spPr>
      </p:pic>
      <p:pic>
        <p:nvPicPr>
          <p:cNvPr id="72" name="Image 71">
            <a:extLst>
              <a:ext uri="{FF2B5EF4-FFF2-40B4-BE49-F238E27FC236}">
                <a16:creationId xmlns:a16="http://schemas.microsoft.com/office/drawing/2014/main" id="{B26AE697-F6AE-4A79-9A55-20EB96D3C5A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394674" y="4659061"/>
            <a:ext cx="3404239" cy="2137937"/>
          </a:xfrm>
          <a:prstGeom prst="rect">
            <a:avLst/>
          </a:prstGeom>
          <a:ln>
            <a:solidFill>
              <a:schemeClr val="bg1">
                <a:lumMod val="65000"/>
                <a:lumOff val="35000"/>
              </a:schemeClr>
            </a:solidFill>
          </a:ln>
        </p:spPr>
      </p:pic>
      <p:sp>
        <p:nvSpPr>
          <p:cNvPr id="73" name="Text Box 51">
            <a:extLst>
              <a:ext uri="{FF2B5EF4-FFF2-40B4-BE49-F238E27FC236}">
                <a16:creationId xmlns:a16="http://schemas.microsoft.com/office/drawing/2014/main" id="{D5340983-422C-49A9-835C-66D2DDD24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0211" y="3920398"/>
            <a:ext cx="4721702" cy="369332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tabLst>
                <a:tab pos="263525" algn="l"/>
              </a:tabLst>
            </a:pPr>
            <a:r>
              <a:rPr lang="fr-FR" b="1" dirty="0">
                <a:solidFill>
                  <a:srgbClr val="C00000"/>
                </a:solidFill>
              </a:rPr>
              <a:t>BLOCAGE DE LA POMPE (manque K</a:t>
            </a:r>
            <a:r>
              <a:rPr lang="fr-FR" b="1" baseline="30000" dirty="0">
                <a:solidFill>
                  <a:srgbClr val="C00000"/>
                </a:solidFill>
              </a:rPr>
              <a:t>+</a:t>
            </a:r>
            <a:r>
              <a:rPr lang="fr-FR" b="1" dirty="0">
                <a:solidFill>
                  <a:srgbClr val="C00000"/>
                </a:solidFill>
              </a:rPr>
              <a:t>)</a:t>
            </a:r>
          </a:p>
        </p:txBody>
      </p:sp>
      <p:sp>
        <p:nvSpPr>
          <p:cNvPr id="74" name="Signe de multiplication 73">
            <a:extLst>
              <a:ext uri="{FF2B5EF4-FFF2-40B4-BE49-F238E27FC236}">
                <a16:creationId xmlns:a16="http://schemas.microsoft.com/office/drawing/2014/main" id="{95043D6C-EDD8-490E-8F03-9A3901957D7C}"/>
              </a:ext>
            </a:extLst>
          </p:cNvPr>
          <p:cNvSpPr/>
          <p:nvPr/>
        </p:nvSpPr>
        <p:spPr>
          <a:xfrm>
            <a:off x="3177542" y="5084984"/>
            <a:ext cx="642719" cy="725327"/>
          </a:xfrm>
          <a:prstGeom prst="mathMultiply">
            <a:avLst/>
          </a:prstGeom>
          <a:solidFill>
            <a:schemeClr val="bg1">
              <a:lumMod val="65000"/>
              <a:lumOff val="3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sp>
        <p:nvSpPr>
          <p:cNvPr id="75" name="Signe de multiplication 74">
            <a:extLst>
              <a:ext uri="{FF2B5EF4-FFF2-40B4-BE49-F238E27FC236}">
                <a16:creationId xmlns:a16="http://schemas.microsoft.com/office/drawing/2014/main" id="{97B38412-A9E6-4F75-AB2D-E3E39B587979}"/>
              </a:ext>
            </a:extLst>
          </p:cNvPr>
          <p:cNvSpPr/>
          <p:nvPr/>
        </p:nvSpPr>
        <p:spPr>
          <a:xfrm>
            <a:off x="7236296" y="4938390"/>
            <a:ext cx="642719" cy="725327"/>
          </a:xfrm>
          <a:prstGeom prst="mathMultiply">
            <a:avLst/>
          </a:prstGeom>
          <a:solidFill>
            <a:schemeClr val="bg1">
              <a:lumMod val="65000"/>
              <a:lumOff val="3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sp>
        <p:nvSpPr>
          <p:cNvPr id="10" name="Ellipse 9">
            <a:extLst>
              <a:ext uri="{FF2B5EF4-FFF2-40B4-BE49-F238E27FC236}">
                <a16:creationId xmlns:a16="http://schemas.microsoft.com/office/drawing/2014/main" id="{58521279-16E7-4291-8A73-AF303FC89DD6}"/>
              </a:ext>
            </a:extLst>
          </p:cNvPr>
          <p:cNvSpPr/>
          <p:nvPr/>
        </p:nvSpPr>
        <p:spPr>
          <a:xfrm>
            <a:off x="6846619" y="4630028"/>
            <a:ext cx="571819" cy="452685"/>
          </a:xfrm>
          <a:prstGeom prst="ellipse">
            <a:avLst/>
          </a:pr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 anchorCtr="1"/>
          <a:lstStyle/>
          <a:p>
            <a:pPr algn="ctr"/>
            <a:endParaRPr lang="fr-FR" dirty="0" err="1"/>
          </a:p>
        </p:txBody>
      </p:sp>
      <p:sp useBgFill="1">
        <p:nvSpPr>
          <p:cNvPr id="76" name="Text Box 40">
            <a:extLst>
              <a:ext uri="{FF2B5EF4-FFF2-40B4-BE49-F238E27FC236}">
                <a16:creationId xmlns:a16="http://schemas.microsoft.com/office/drawing/2014/main" id="{DAABA303-51BC-477F-A6B0-2CCC4C8566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4674" y="5966001"/>
            <a:ext cx="3357009" cy="830997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fr-FR" sz="1200" b="1" dirty="0">
              <a:solidFill>
                <a:srgbClr val="C00000"/>
              </a:solidFill>
            </a:endParaRPr>
          </a:p>
          <a:p>
            <a:r>
              <a:rPr lang="fr-FR" sz="2400" b="1" dirty="0">
                <a:solidFill>
                  <a:srgbClr val="C00000"/>
                </a:solidFill>
              </a:rPr>
              <a:t>Impacte flux actif Na</a:t>
            </a:r>
            <a:r>
              <a:rPr lang="fr-FR" sz="2400" b="1" baseline="30000" dirty="0">
                <a:solidFill>
                  <a:srgbClr val="C00000"/>
                </a:solidFill>
              </a:rPr>
              <a:t>+</a:t>
            </a:r>
          </a:p>
          <a:p>
            <a:endParaRPr lang="fr-FR" sz="1200" b="1" dirty="0">
              <a:solidFill>
                <a:srgbClr val="C00000"/>
              </a:solidFill>
            </a:endParaRPr>
          </a:p>
        </p:txBody>
      </p:sp>
      <p:sp useBgFill="1">
        <p:nvSpPr>
          <p:cNvPr id="78" name="Text Box 40">
            <a:extLst>
              <a:ext uri="{FF2B5EF4-FFF2-40B4-BE49-F238E27FC236}">
                <a16:creationId xmlns:a16="http://schemas.microsoft.com/office/drawing/2014/main" id="{8A6888B3-63F3-475C-93EB-01B8254B99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246" y="5966000"/>
            <a:ext cx="3407840" cy="830997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fr-FR" sz="2400" b="1" dirty="0">
                <a:solidFill>
                  <a:srgbClr val="C00000"/>
                </a:solidFill>
              </a:rPr>
              <a:t>N’impacte pas flux actif Na</a:t>
            </a:r>
            <a:r>
              <a:rPr lang="fr-FR" sz="2400" b="1" baseline="30000" dirty="0">
                <a:solidFill>
                  <a:srgbClr val="C00000"/>
                </a:solidFill>
              </a:rPr>
              <a:t>+</a:t>
            </a:r>
          </a:p>
        </p:txBody>
      </p:sp>
      <p:sp>
        <p:nvSpPr>
          <p:cNvPr id="79" name="Soleil 78">
            <a:extLst>
              <a:ext uri="{FF2B5EF4-FFF2-40B4-BE49-F238E27FC236}">
                <a16:creationId xmlns:a16="http://schemas.microsoft.com/office/drawing/2014/main" id="{E8DBC681-9325-48A5-923F-AD0137A79162}"/>
              </a:ext>
            </a:extLst>
          </p:cNvPr>
          <p:cNvSpPr/>
          <p:nvPr/>
        </p:nvSpPr>
        <p:spPr>
          <a:xfrm>
            <a:off x="8532440" y="6275002"/>
            <a:ext cx="144016" cy="106326"/>
          </a:xfrm>
          <a:prstGeom prst="sun">
            <a:avLst/>
          </a:prstGeom>
          <a:solidFill>
            <a:srgbClr val="FFFF00"/>
          </a:solidFill>
          <a:ln w="31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80" name="Soleil 79">
            <a:extLst>
              <a:ext uri="{FF2B5EF4-FFF2-40B4-BE49-F238E27FC236}">
                <a16:creationId xmlns:a16="http://schemas.microsoft.com/office/drawing/2014/main" id="{192B4986-0069-4070-ADFE-F653ED6B06F0}"/>
              </a:ext>
            </a:extLst>
          </p:cNvPr>
          <p:cNvSpPr/>
          <p:nvPr/>
        </p:nvSpPr>
        <p:spPr>
          <a:xfrm>
            <a:off x="2843808" y="6453336"/>
            <a:ext cx="144016" cy="106326"/>
          </a:xfrm>
          <a:prstGeom prst="sun">
            <a:avLst/>
          </a:prstGeom>
          <a:solidFill>
            <a:srgbClr val="FFFF00"/>
          </a:solidFill>
          <a:ln w="31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</p:spTree>
    <p:extLst>
      <p:ext uri="{BB962C8B-B14F-4D97-AF65-F5344CB8AC3E}">
        <p14:creationId xmlns:p14="http://schemas.microsoft.com/office/powerpoint/2010/main" val="22057845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68" grpId="0"/>
      <p:bldP spid="69" grpId="0"/>
      <p:bldP spid="70" grpId="0" animBg="1"/>
      <p:bldP spid="73" grpId="0"/>
      <p:bldP spid="74" grpId="0" animBg="1"/>
      <p:bldP spid="75" grpId="0" animBg="1"/>
      <p:bldP spid="10" grpId="0" animBg="1"/>
      <p:bldP spid="76" grpId="0" animBg="1"/>
      <p:bldP spid="78" grpId="0" animBg="1"/>
      <p:bldP spid="79" grpId="0" animBg="1"/>
      <p:bldP spid="80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-14626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1CC3F031-76B3-7A3E-2F14-9C732EFF46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84</a:t>
            </a:fld>
            <a:endParaRPr lang="fr-FR"/>
          </a:p>
        </p:txBody>
      </p: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0" y="980728"/>
            <a:ext cx="9144000" cy="646313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</p:spPr>
        <p:txBody>
          <a:bodyPr lIns="91426" tIns="45711" rIns="91426" bIns="45711">
            <a:spAutoFit/>
          </a:bodyPr>
          <a:lstStyle/>
          <a:p>
            <a:pPr algn="ctr">
              <a:defRPr/>
            </a:pPr>
            <a:r>
              <a:rPr lang="fr-FR" sz="3600" dirty="0">
                <a:ln w="3175" cmpd="sng">
                  <a:solidFill>
                    <a:schemeClr val="bg2">
                      <a:lumMod val="7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Hypothèse de travail </a:t>
            </a:r>
            <a:endParaRPr lang="fr-FR" sz="3600" baseline="30000" dirty="0">
              <a:ln w="3175" cmpd="sng">
                <a:solidFill>
                  <a:schemeClr val="bg2">
                    <a:lumMod val="75000"/>
                  </a:schemeClr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13" name="Text Box 8"/>
          <p:cNvSpPr txBox="1">
            <a:spLocks noChangeArrowheads="1"/>
          </p:cNvSpPr>
          <p:nvPr/>
        </p:nvSpPr>
        <p:spPr bwMode="auto">
          <a:xfrm>
            <a:off x="0" y="1643063"/>
            <a:ext cx="9144000" cy="800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981075" indent="-442913">
              <a:buFontTx/>
              <a:buBlip>
                <a:blip r:embed="rId2"/>
              </a:buBlip>
              <a:tabLst>
                <a:tab pos="981075" algn="l"/>
              </a:tabLst>
              <a:defRPr/>
            </a:pPr>
            <a:endParaRPr lang="fr-FR" sz="1400" dirty="0"/>
          </a:p>
          <a:p>
            <a:pPr marL="268288" algn="ctr">
              <a:defRPr/>
            </a:pPr>
            <a:r>
              <a:rPr lang="fr-FR" sz="3200" dirty="0">
                <a:solidFill>
                  <a:srgbClr val="C00000"/>
                </a:solidFill>
              </a:rPr>
              <a:t>Réduction [K</a:t>
            </a:r>
            <a:r>
              <a:rPr lang="fr-FR" sz="3200" baseline="30000" dirty="0">
                <a:solidFill>
                  <a:srgbClr val="C00000"/>
                </a:solidFill>
              </a:rPr>
              <a:t>+</a:t>
            </a:r>
            <a:r>
              <a:rPr lang="fr-FR" sz="3200" dirty="0">
                <a:solidFill>
                  <a:srgbClr val="C00000"/>
                </a:solidFill>
              </a:rPr>
              <a:t>]</a:t>
            </a:r>
            <a:r>
              <a:rPr lang="fr-FR" sz="3200" baseline="-25000" dirty="0">
                <a:solidFill>
                  <a:srgbClr val="C00000"/>
                </a:solidFill>
              </a:rPr>
              <a:t>e </a:t>
            </a:r>
            <a:r>
              <a:rPr lang="fr-FR" sz="3200" dirty="0"/>
              <a:t>(passe de 5mM à ≈ 0mM)</a:t>
            </a:r>
            <a:endParaRPr lang="fr-FR" sz="3200" baseline="30000" dirty="0">
              <a:solidFill>
                <a:srgbClr val="FFFF00"/>
              </a:solidFill>
            </a:endParaRPr>
          </a:p>
        </p:txBody>
      </p:sp>
      <p:sp>
        <p:nvSpPr>
          <p:cNvPr id="14" name="Flèche vers le bas 13"/>
          <p:cNvSpPr/>
          <p:nvPr/>
        </p:nvSpPr>
        <p:spPr>
          <a:xfrm>
            <a:off x="4286250" y="2571750"/>
            <a:ext cx="571500" cy="785813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0183" name="Text Box 8"/>
          <p:cNvSpPr txBox="1">
            <a:spLocks noChangeArrowheads="1"/>
          </p:cNvSpPr>
          <p:nvPr/>
        </p:nvSpPr>
        <p:spPr bwMode="auto">
          <a:xfrm>
            <a:off x="0" y="3500438"/>
            <a:ext cx="91440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538163" algn="ctr"/>
            <a:r>
              <a:rPr lang="fr-FR" sz="3200" dirty="0">
                <a:solidFill>
                  <a:srgbClr val="C00000"/>
                </a:solidFill>
              </a:rPr>
              <a:t>Devrait bloquer le transfert actif entrant de K</a:t>
            </a:r>
            <a:r>
              <a:rPr lang="fr-FR" sz="3200" baseline="30000" dirty="0">
                <a:solidFill>
                  <a:srgbClr val="C00000"/>
                </a:solidFill>
              </a:rPr>
              <a:t>+</a:t>
            </a:r>
          </a:p>
        </p:txBody>
      </p:sp>
      <p:sp>
        <p:nvSpPr>
          <p:cNvPr id="17" name="Text Box 8"/>
          <p:cNvSpPr txBox="1">
            <a:spLocks noChangeArrowheads="1"/>
          </p:cNvSpPr>
          <p:nvPr/>
        </p:nvSpPr>
        <p:spPr bwMode="auto">
          <a:xfrm>
            <a:off x="500063" y="5357813"/>
            <a:ext cx="8143875" cy="1077912"/>
          </a:xfrm>
          <a:prstGeom prst="rect">
            <a:avLst/>
          </a:prstGeom>
          <a:noFill/>
          <a:ln w="9525">
            <a:solidFill>
              <a:srgbClr val="C0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marL="538163" algn="ctr"/>
            <a:r>
              <a:rPr lang="fr-FR" sz="3200">
                <a:solidFill>
                  <a:srgbClr val="C00000"/>
                </a:solidFill>
              </a:rPr>
              <a:t>Le transfert actif sortant de Na</a:t>
            </a:r>
            <a:r>
              <a:rPr lang="fr-FR" sz="3200" baseline="30000">
                <a:solidFill>
                  <a:srgbClr val="C00000"/>
                </a:solidFill>
              </a:rPr>
              <a:t>+</a:t>
            </a:r>
            <a:r>
              <a:rPr lang="fr-FR" sz="3200">
                <a:solidFill>
                  <a:srgbClr val="C00000"/>
                </a:solidFill>
              </a:rPr>
              <a:t> devrait aussi être bloqué</a:t>
            </a:r>
            <a:endParaRPr lang="fr-FR" sz="3200" baseline="30000">
              <a:solidFill>
                <a:srgbClr val="C00000"/>
              </a:solidFill>
            </a:endParaRPr>
          </a:p>
        </p:txBody>
      </p:sp>
      <p:sp>
        <p:nvSpPr>
          <p:cNvPr id="18" name="Text Box 8"/>
          <p:cNvSpPr txBox="1">
            <a:spLocks noChangeArrowheads="1"/>
          </p:cNvSpPr>
          <p:nvPr/>
        </p:nvSpPr>
        <p:spPr bwMode="auto">
          <a:xfrm>
            <a:off x="0" y="4143375"/>
            <a:ext cx="9144000" cy="1077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3200" dirty="0"/>
              <a:t>Si les transferts actifs entrant de K</a:t>
            </a:r>
            <a:r>
              <a:rPr lang="fr-FR" sz="3200" baseline="30000" dirty="0"/>
              <a:t>+</a:t>
            </a:r>
            <a:r>
              <a:rPr lang="fr-FR" sz="3200" dirty="0"/>
              <a:t> et sortant de Na+ sont liés</a:t>
            </a:r>
            <a:endParaRPr lang="fr-FR" sz="3200" baseline="30000" dirty="0"/>
          </a:p>
        </p:txBody>
      </p:sp>
      <p:graphicFrame>
        <p:nvGraphicFramePr>
          <p:cNvPr id="16" name="Espace réservé du contenu 7"/>
          <p:cNvGraphicFramePr>
            <a:graphicFrameLocks/>
          </p:cNvGraphicFramePr>
          <p:nvPr/>
        </p:nvGraphicFramePr>
        <p:xfrm>
          <a:off x="2214546" y="285728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19" name="Espace réservé du contenu 7">
            <a:extLst>
              <a:ext uri="{FF2B5EF4-FFF2-40B4-BE49-F238E27FC236}">
                <a16:creationId xmlns:a16="http://schemas.microsoft.com/office/drawing/2014/main" id="{3E926F2F-305D-47CF-90C0-2150B633F57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52962596"/>
              </p:ext>
            </p:extLst>
          </p:nvPr>
        </p:nvGraphicFramePr>
        <p:xfrm>
          <a:off x="2251026" y="-27384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</p:spTree>
    <p:extLst>
      <p:ext uri="{BB962C8B-B14F-4D97-AF65-F5344CB8AC3E}">
        <p14:creationId xmlns:p14="http://schemas.microsoft.com/office/powerpoint/2010/main" val="14354739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-27384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1E318A3A-6799-8548-1C32-9A037BA256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85</a:t>
            </a:fld>
            <a:endParaRPr lang="fr-FR"/>
          </a:p>
        </p:txBody>
      </p:sp>
      <p:pic>
        <p:nvPicPr>
          <p:cNvPr id="29701" name="Picture 15" descr="pompe_influenceK_surNa"/>
          <p:cNvPicPr>
            <a:picLocks noChangeAspect="1" noChangeArrowheads="1"/>
          </p:cNvPicPr>
          <p:nvPr/>
        </p:nvPicPr>
        <p:blipFill>
          <a:blip r:embed="rId2" cstate="print"/>
          <a:srcRect r="47083"/>
          <a:stretch>
            <a:fillRect/>
          </a:stretch>
        </p:blipFill>
        <p:spPr bwMode="auto">
          <a:xfrm>
            <a:off x="3063875" y="1643063"/>
            <a:ext cx="2687638" cy="4630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04" name="Text Box 14"/>
          <p:cNvSpPr txBox="1">
            <a:spLocks noChangeArrowheads="1"/>
          </p:cNvSpPr>
          <p:nvPr/>
        </p:nvSpPr>
        <p:spPr bwMode="auto">
          <a:xfrm>
            <a:off x="1277938" y="6396038"/>
            <a:ext cx="665162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000"/>
              <a:t>Hodgkin et Keynes, J. Physiol. London, 1955, 128, 28-60</a:t>
            </a:r>
          </a:p>
        </p:txBody>
      </p:sp>
      <p:pic>
        <p:nvPicPr>
          <p:cNvPr id="9" name="Picture 15" descr="pompe_influenceK_surNa"/>
          <p:cNvPicPr>
            <a:picLocks noChangeAspect="1" noChangeArrowheads="1"/>
          </p:cNvPicPr>
          <p:nvPr/>
        </p:nvPicPr>
        <p:blipFill>
          <a:blip r:embed="rId2" cstate="print"/>
          <a:srcRect r="28587"/>
          <a:stretch>
            <a:fillRect/>
          </a:stretch>
        </p:blipFill>
        <p:spPr bwMode="auto">
          <a:xfrm>
            <a:off x="3073400" y="1643063"/>
            <a:ext cx="3629025" cy="4630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ZoneTexte 9"/>
          <p:cNvSpPr txBox="1">
            <a:spLocks noChangeArrowheads="1"/>
          </p:cNvSpPr>
          <p:nvPr/>
        </p:nvSpPr>
        <p:spPr bwMode="auto">
          <a:xfrm>
            <a:off x="638175" y="2463800"/>
            <a:ext cx="2005012" cy="8318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fr-FR" sz="2400"/>
              <a:t>Contrôle</a:t>
            </a:r>
          </a:p>
          <a:p>
            <a:r>
              <a:rPr lang="fr-FR" sz="2400"/>
              <a:t>[K</a:t>
            </a:r>
            <a:r>
              <a:rPr lang="fr-FR" sz="2400" baseline="30000"/>
              <a:t>+</a:t>
            </a:r>
            <a:r>
              <a:rPr lang="fr-FR" sz="2400"/>
              <a:t>]</a:t>
            </a:r>
            <a:r>
              <a:rPr lang="fr-FR" sz="2400" baseline="-25000"/>
              <a:t>e</a:t>
            </a:r>
            <a:r>
              <a:rPr lang="fr-FR" sz="2400"/>
              <a:t>=5mM</a:t>
            </a:r>
          </a:p>
        </p:txBody>
      </p:sp>
      <p:sp>
        <p:nvSpPr>
          <p:cNvPr id="11" name="ZoneTexte 10"/>
          <p:cNvSpPr txBox="1">
            <a:spLocks noChangeArrowheads="1"/>
          </p:cNvSpPr>
          <p:nvPr/>
        </p:nvSpPr>
        <p:spPr bwMode="auto">
          <a:xfrm>
            <a:off x="638175" y="3303588"/>
            <a:ext cx="2005013" cy="461665"/>
          </a:xfrm>
          <a:prstGeom prst="rect">
            <a:avLst/>
          </a:prstGeom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fr-FR" sz="2400" b="1" dirty="0">
                <a:solidFill>
                  <a:srgbClr val="C00000"/>
                </a:solidFill>
              </a:rPr>
              <a:t>[K</a:t>
            </a:r>
            <a:r>
              <a:rPr lang="fr-FR" sz="2400" b="1" baseline="30000" dirty="0">
                <a:solidFill>
                  <a:srgbClr val="C00000"/>
                </a:solidFill>
              </a:rPr>
              <a:t>+</a:t>
            </a:r>
            <a:r>
              <a:rPr lang="fr-FR" sz="2400" b="1" dirty="0">
                <a:solidFill>
                  <a:srgbClr val="C00000"/>
                </a:solidFill>
              </a:rPr>
              <a:t>]</a:t>
            </a:r>
            <a:r>
              <a:rPr lang="fr-FR" sz="2400" b="1" baseline="-25000" dirty="0">
                <a:solidFill>
                  <a:srgbClr val="C00000"/>
                </a:solidFill>
              </a:rPr>
              <a:t>e</a:t>
            </a:r>
            <a:r>
              <a:rPr lang="fr-FR" sz="2400" b="1" dirty="0">
                <a:solidFill>
                  <a:srgbClr val="C00000"/>
                </a:solidFill>
              </a:rPr>
              <a:t>≈0</a:t>
            </a:r>
          </a:p>
        </p:txBody>
      </p:sp>
      <p:sp>
        <p:nvSpPr>
          <p:cNvPr id="12" name="ZoneTexte 11"/>
          <p:cNvSpPr txBox="1">
            <a:spLocks noChangeArrowheads="1"/>
          </p:cNvSpPr>
          <p:nvPr/>
        </p:nvSpPr>
        <p:spPr bwMode="auto">
          <a:xfrm>
            <a:off x="638175" y="3779838"/>
            <a:ext cx="2005013" cy="830262"/>
          </a:xfrm>
          <a:prstGeom prst="rect">
            <a:avLst/>
          </a:prstGeom>
          <a:ln w="9525">
            <a:solidFill>
              <a:srgbClr val="00B05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sz="2400" dirty="0">
                <a:solidFill>
                  <a:srgbClr val="00B050"/>
                </a:solidFill>
              </a:rPr>
              <a:t>Retour</a:t>
            </a:r>
            <a:r>
              <a:rPr lang="fr-FR" sz="2400" b="1" dirty="0">
                <a:solidFill>
                  <a:srgbClr val="00B050"/>
                </a:solidFill>
              </a:rPr>
              <a:t> [K</a:t>
            </a:r>
            <a:r>
              <a:rPr lang="fr-FR" sz="2400" b="1" baseline="30000" dirty="0">
                <a:solidFill>
                  <a:srgbClr val="00B050"/>
                </a:solidFill>
              </a:rPr>
              <a:t>+</a:t>
            </a:r>
            <a:r>
              <a:rPr lang="fr-FR" sz="2400" b="1" dirty="0">
                <a:solidFill>
                  <a:srgbClr val="00B050"/>
                </a:solidFill>
              </a:rPr>
              <a:t>]</a:t>
            </a:r>
            <a:r>
              <a:rPr lang="fr-FR" sz="2400" b="1" baseline="-25000" dirty="0">
                <a:solidFill>
                  <a:srgbClr val="00B050"/>
                </a:solidFill>
              </a:rPr>
              <a:t>e</a:t>
            </a:r>
            <a:r>
              <a:rPr lang="fr-FR" sz="2400" b="1" dirty="0">
                <a:solidFill>
                  <a:srgbClr val="00B050"/>
                </a:solidFill>
              </a:rPr>
              <a:t>=5mM</a:t>
            </a:r>
          </a:p>
        </p:txBody>
      </p:sp>
      <p:sp>
        <p:nvSpPr>
          <p:cNvPr id="13" name="Rectangle 12"/>
          <p:cNvSpPr/>
          <p:nvPr/>
        </p:nvSpPr>
        <p:spPr>
          <a:xfrm>
            <a:off x="-1150938" y="4214813"/>
            <a:ext cx="1150938" cy="3024187"/>
          </a:xfrm>
          <a:prstGeom prst="rect">
            <a:avLst/>
          </a:prstGeom>
          <a:solidFill>
            <a:srgbClr val="4F81BD">
              <a:alpha val="3215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pic>
        <p:nvPicPr>
          <p:cNvPr id="17" name="Picture 15" descr="pompe_influenceK_surNa"/>
          <p:cNvPicPr>
            <a:picLocks noChangeAspect="1" noChangeArrowheads="1"/>
          </p:cNvPicPr>
          <p:nvPr/>
        </p:nvPicPr>
        <p:blipFill>
          <a:blip r:embed="rId2" cstate="print">
            <a:lum contrast="20000"/>
          </a:blip>
          <a:srcRect/>
          <a:stretch>
            <a:fillRect/>
          </a:stretch>
        </p:blipFill>
        <p:spPr bwMode="auto">
          <a:xfrm>
            <a:off x="3071813" y="1643063"/>
            <a:ext cx="5080000" cy="4630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" name="Rectangle 17"/>
          <p:cNvSpPr/>
          <p:nvPr/>
        </p:nvSpPr>
        <p:spPr>
          <a:xfrm>
            <a:off x="5848350" y="2035175"/>
            <a:ext cx="863600" cy="5715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9" name="Rectangle 18"/>
          <p:cNvSpPr/>
          <p:nvPr/>
        </p:nvSpPr>
        <p:spPr>
          <a:xfrm>
            <a:off x="6759575" y="2051050"/>
            <a:ext cx="863600" cy="5715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4" name="Rectangle 13"/>
          <p:cNvSpPr/>
          <p:nvPr/>
        </p:nvSpPr>
        <p:spPr>
          <a:xfrm>
            <a:off x="5807075" y="1963738"/>
            <a:ext cx="935038" cy="3492500"/>
          </a:xfrm>
          <a:prstGeom prst="rect">
            <a:avLst/>
          </a:prstGeom>
          <a:solidFill>
            <a:srgbClr val="FF0000">
              <a:alpha val="3215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5" name="Rectangle 14"/>
          <p:cNvSpPr/>
          <p:nvPr/>
        </p:nvSpPr>
        <p:spPr>
          <a:xfrm>
            <a:off x="6734175" y="1963738"/>
            <a:ext cx="1044575" cy="3492500"/>
          </a:xfrm>
          <a:prstGeom prst="rect">
            <a:avLst/>
          </a:prstGeom>
          <a:solidFill>
            <a:srgbClr val="00B050">
              <a:alpha val="61961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51215" name="Text Box 8"/>
          <p:cNvSpPr txBox="1">
            <a:spLocks noChangeArrowheads="1"/>
          </p:cNvSpPr>
          <p:nvPr/>
        </p:nvSpPr>
        <p:spPr bwMode="auto">
          <a:xfrm>
            <a:off x="0" y="836712"/>
            <a:ext cx="9144000" cy="584200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/>
            <a:r>
              <a:rPr lang="fr-FR" sz="3200" dirty="0"/>
              <a:t>Influence de la </a:t>
            </a:r>
            <a:r>
              <a:rPr lang="fr-FR" sz="3200" dirty="0">
                <a:solidFill>
                  <a:srgbClr val="C00000"/>
                </a:solidFill>
              </a:rPr>
              <a:t>[K</a:t>
            </a:r>
            <a:r>
              <a:rPr lang="fr-FR" sz="3200" baseline="30000" dirty="0">
                <a:solidFill>
                  <a:srgbClr val="C00000"/>
                </a:solidFill>
              </a:rPr>
              <a:t>+</a:t>
            </a:r>
            <a:r>
              <a:rPr lang="fr-FR" sz="3200" dirty="0">
                <a:solidFill>
                  <a:srgbClr val="C00000"/>
                </a:solidFill>
              </a:rPr>
              <a:t>]</a:t>
            </a:r>
            <a:r>
              <a:rPr lang="fr-FR" sz="3200" baseline="-25000" dirty="0">
                <a:solidFill>
                  <a:srgbClr val="C00000"/>
                </a:solidFill>
              </a:rPr>
              <a:t>e </a:t>
            </a:r>
            <a:r>
              <a:rPr lang="fr-FR" sz="3200" dirty="0"/>
              <a:t>sur le transfert actif de </a:t>
            </a:r>
            <a:r>
              <a:rPr lang="fr-FR" sz="3200" dirty="0">
                <a:solidFill>
                  <a:srgbClr val="C00000"/>
                </a:solidFill>
              </a:rPr>
              <a:t>Na</a:t>
            </a:r>
            <a:r>
              <a:rPr lang="fr-FR" sz="3200" baseline="30000" dirty="0">
                <a:solidFill>
                  <a:srgbClr val="C00000"/>
                </a:solidFill>
              </a:rPr>
              <a:t>+*</a:t>
            </a:r>
          </a:p>
        </p:txBody>
      </p:sp>
      <p:graphicFrame>
        <p:nvGraphicFramePr>
          <p:cNvPr id="21" name="Espace réservé du contenu 7">
            <a:extLst>
              <a:ext uri="{FF2B5EF4-FFF2-40B4-BE49-F238E27FC236}">
                <a16:creationId xmlns:a16="http://schemas.microsoft.com/office/drawing/2014/main" id="{542FFD23-BEFD-4082-8468-313EEB84590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92686548"/>
              </p:ext>
            </p:extLst>
          </p:nvPr>
        </p:nvGraphicFramePr>
        <p:xfrm>
          <a:off x="2214546" y="-21332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5" name="Soleil 4">
            <a:extLst>
              <a:ext uri="{FF2B5EF4-FFF2-40B4-BE49-F238E27FC236}">
                <a16:creationId xmlns:a16="http://schemas.microsoft.com/office/drawing/2014/main" id="{4D58343E-B01F-A323-90FC-52EA75F7A053}"/>
              </a:ext>
            </a:extLst>
          </p:cNvPr>
          <p:cNvSpPr/>
          <p:nvPr/>
        </p:nvSpPr>
        <p:spPr>
          <a:xfrm>
            <a:off x="8590530" y="908720"/>
            <a:ext cx="214312" cy="214313"/>
          </a:xfrm>
          <a:prstGeom prst="sun">
            <a:avLst>
              <a:gd name="adj" fmla="val 12500"/>
            </a:avLst>
          </a:prstGeom>
          <a:solidFill>
            <a:srgbClr val="FF66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</p:spTree>
    <p:extLst>
      <p:ext uri="{BB962C8B-B14F-4D97-AF65-F5344CB8AC3E}">
        <p14:creationId xmlns:p14="http://schemas.microsoft.com/office/powerpoint/2010/main" val="4247798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8" grpId="0" animBg="1"/>
      <p:bldP spid="19" grpId="0" animBg="1"/>
      <p:bldP spid="14" grpId="0" animBg="1"/>
      <p:bldP spid="15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0" y="-27384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0DE6F39E-48F2-F16D-0535-7FD3424900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86</a:t>
            </a:fld>
            <a:endParaRPr lang="fr-FR"/>
          </a:p>
        </p:txBody>
      </p: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0" y="980728"/>
            <a:ext cx="9144000" cy="646313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</p:spPr>
        <p:txBody>
          <a:bodyPr lIns="91426" tIns="45711" rIns="91426" bIns="45711">
            <a:spAutoFit/>
          </a:bodyPr>
          <a:lstStyle/>
          <a:p>
            <a:pPr algn="ctr">
              <a:defRPr/>
            </a:pPr>
            <a:r>
              <a:rPr lang="fr-FR" sz="3600" dirty="0">
                <a:ln w="3175" cmpd="sng">
                  <a:solidFill>
                    <a:schemeClr val="bg2">
                      <a:lumMod val="75000"/>
                    </a:schemeClr>
                  </a:solidFill>
                  <a:prstDash val="solid"/>
                </a:ln>
                <a:solidFill>
                  <a:schemeClr val="bg1">
                    <a:lumMod val="75000"/>
                    <a:lumOff val="25000"/>
                  </a:schemeClr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Conclusions</a:t>
            </a:r>
            <a:endParaRPr lang="fr-FR" sz="3600" baseline="30000" dirty="0">
              <a:ln w="3175" cmpd="sng">
                <a:solidFill>
                  <a:schemeClr val="bg2">
                    <a:lumMod val="75000"/>
                  </a:schemeClr>
                </a:solidFill>
                <a:prstDash val="solid"/>
              </a:ln>
              <a:solidFill>
                <a:schemeClr val="bg1">
                  <a:lumMod val="75000"/>
                  <a:lumOff val="25000"/>
                </a:schemeClr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sp>
        <p:nvSpPr>
          <p:cNvPr id="16" name="Text Box 8"/>
          <p:cNvSpPr txBox="1">
            <a:spLocks noChangeArrowheads="1"/>
          </p:cNvSpPr>
          <p:nvPr/>
        </p:nvSpPr>
        <p:spPr bwMode="auto">
          <a:xfrm>
            <a:off x="142875" y="2451100"/>
            <a:ext cx="9001125" cy="2986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981075" indent="-442913">
              <a:buFontTx/>
              <a:buBlip>
                <a:blip r:embed="rId2"/>
              </a:buBlip>
              <a:tabLst>
                <a:tab pos="981075" algn="l"/>
              </a:tabLst>
            </a:pPr>
            <a:r>
              <a:rPr lang="fr-FR" sz="3200" dirty="0"/>
              <a:t>Il existe un  transfert actif de sortant Na</a:t>
            </a:r>
            <a:r>
              <a:rPr lang="fr-FR" sz="3200" baseline="30000" dirty="0"/>
              <a:t>+* </a:t>
            </a:r>
          </a:p>
          <a:p>
            <a:pPr marL="981075" indent="-442913">
              <a:tabLst>
                <a:tab pos="981075" algn="l"/>
              </a:tabLst>
            </a:pPr>
            <a:endParaRPr lang="fr-FR" sz="1400" dirty="0"/>
          </a:p>
          <a:p>
            <a:pPr marL="981075" indent="-442913">
              <a:buFontTx/>
              <a:buBlip>
                <a:blip r:embed="rId2"/>
              </a:buBlip>
              <a:tabLst>
                <a:tab pos="981075" algn="l"/>
              </a:tabLst>
            </a:pPr>
            <a:endParaRPr lang="fr-FR" sz="1400" dirty="0"/>
          </a:p>
          <a:p>
            <a:pPr marL="981075" indent="-442913">
              <a:buFontTx/>
              <a:buBlip>
                <a:blip r:embed="rId2"/>
              </a:buBlip>
              <a:tabLst>
                <a:tab pos="981075" algn="l"/>
              </a:tabLst>
            </a:pPr>
            <a:r>
              <a:rPr lang="fr-FR" sz="3200" dirty="0"/>
              <a:t>Il existe un  transfert actif de entrant de K</a:t>
            </a:r>
            <a:r>
              <a:rPr lang="fr-FR" sz="3200" baseline="30000" dirty="0"/>
              <a:t>+*</a:t>
            </a:r>
          </a:p>
          <a:p>
            <a:pPr marL="981075" indent="-442913">
              <a:buFontTx/>
              <a:buBlip>
                <a:blip r:embed="rId2"/>
              </a:buBlip>
              <a:tabLst>
                <a:tab pos="981075" algn="l"/>
              </a:tabLst>
            </a:pPr>
            <a:endParaRPr lang="fr-FR" sz="3200" dirty="0"/>
          </a:p>
          <a:p>
            <a:pPr marL="981075" indent="-442913">
              <a:buFontTx/>
              <a:buBlip>
                <a:blip r:embed="rId2"/>
              </a:buBlip>
              <a:tabLst>
                <a:tab pos="981075" algn="l"/>
              </a:tabLst>
            </a:pPr>
            <a:r>
              <a:rPr lang="fr-FR" sz="3200" dirty="0">
                <a:solidFill>
                  <a:srgbClr val="C00000"/>
                </a:solidFill>
              </a:rPr>
              <a:t>Ces deux transferts sont couplés et ATP dépendants</a:t>
            </a:r>
            <a:r>
              <a:rPr lang="fr-FR" sz="3200" baseline="30000" dirty="0">
                <a:solidFill>
                  <a:srgbClr val="C00000"/>
                </a:solidFill>
              </a:rPr>
              <a:t> </a:t>
            </a:r>
          </a:p>
        </p:txBody>
      </p:sp>
      <p:sp>
        <p:nvSpPr>
          <p:cNvPr id="52230" name="Text Box 14"/>
          <p:cNvSpPr txBox="1">
            <a:spLocks noChangeArrowheads="1"/>
          </p:cNvSpPr>
          <p:nvPr/>
        </p:nvSpPr>
        <p:spPr bwMode="auto">
          <a:xfrm>
            <a:off x="1277938" y="6396038"/>
            <a:ext cx="665162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000"/>
              <a:t>Hodgkin et Keynes, J. Physiol. London, 1955, 128, 28-60</a:t>
            </a:r>
          </a:p>
        </p:txBody>
      </p:sp>
      <p:graphicFrame>
        <p:nvGraphicFramePr>
          <p:cNvPr id="9" name="Espace réservé du contenu 7">
            <a:extLst>
              <a:ext uri="{FF2B5EF4-FFF2-40B4-BE49-F238E27FC236}">
                <a16:creationId xmlns:a16="http://schemas.microsoft.com/office/drawing/2014/main" id="{B03245E5-1F80-4B46-8DC6-B042C488E4B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61412442"/>
              </p:ext>
            </p:extLst>
          </p:nvPr>
        </p:nvGraphicFramePr>
        <p:xfrm>
          <a:off x="2214546" y="-21332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776779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build="p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4582"/>
          <p:cNvSpPr>
            <a:spLocks noChangeArrowheads="1"/>
          </p:cNvSpPr>
          <p:nvPr/>
        </p:nvSpPr>
        <p:spPr bwMode="auto">
          <a:xfrm>
            <a:off x="412750" y="2684612"/>
            <a:ext cx="8264525" cy="681037"/>
          </a:xfrm>
          <a:prstGeom prst="rect">
            <a:avLst/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fr-FR"/>
          </a:p>
        </p:txBody>
      </p:sp>
      <p:grpSp>
        <p:nvGrpSpPr>
          <p:cNvPr id="2" name="Group 5260"/>
          <p:cNvGrpSpPr>
            <a:grpSpLocks/>
          </p:cNvGrpSpPr>
          <p:nvPr/>
        </p:nvGrpSpPr>
        <p:grpSpPr bwMode="auto">
          <a:xfrm>
            <a:off x="539750" y="2579837"/>
            <a:ext cx="8318500" cy="865187"/>
            <a:chOff x="156" y="1789"/>
            <a:chExt cx="4088" cy="425"/>
          </a:xfrm>
        </p:grpSpPr>
        <p:grpSp>
          <p:nvGrpSpPr>
            <p:cNvPr id="3" name="Group 5261"/>
            <p:cNvGrpSpPr>
              <a:grpSpLocks noChangeAspect="1"/>
            </p:cNvGrpSpPr>
            <p:nvPr/>
          </p:nvGrpSpPr>
          <p:grpSpPr bwMode="auto">
            <a:xfrm>
              <a:off x="85" y="1805"/>
              <a:ext cx="1339" cy="414"/>
              <a:chOff x="3326" y="1190"/>
              <a:chExt cx="1047" cy="318"/>
            </a:xfrm>
          </p:grpSpPr>
          <p:grpSp>
            <p:nvGrpSpPr>
              <p:cNvPr id="4" name="Group 5262"/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55274" name="Oval 52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75" name="Oval 526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76" name="Freeform 526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77" name="Freeform 526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78" name="Freeform 526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79" name="Oval 52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" name="Group 5269"/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55268" name="Oval 52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69" name="Oval 52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70" name="Freeform 527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71" name="Freeform 527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72" name="Freeform 527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73" name="Oval 52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6" name="Group 5276"/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55262" name="Oval 52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63" name="Oval 527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64" name="Freeform 527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65" name="Freeform 528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66" name="Freeform 528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67" name="Oval 52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7" name="Group 5283"/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55256" name="Oval 52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57" name="Oval 528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58" name="Freeform 528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59" name="Freeform 528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60" name="Freeform 528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61" name="Oval 52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8" name="Group 5290"/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55250" name="Oval 52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51" name="Oval 529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52" name="Freeform 529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53" name="Freeform 529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54" name="Freeform 529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55" name="Oval 52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9" name="Group 5297"/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55244" name="Oval 52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45" name="Oval 529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46" name="Freeform 530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47" name="Freeform 530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48" name="Freeform 530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49" name="Oval 53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0" name="Group 5304"/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55238" name="Oval 53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39" name="Oval 530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40" name="Freeform 530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41" name="Freeform 530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42" name="Freeform 530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43" name="Oval 53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1" name="Group 5311"/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55232" name="Oval 53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33" name="Oval 531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34" name="Freeform 531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35" name="Freeform 531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36" name="Freeform 531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37" name="Oval 53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2" name="Group 5318"/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55226" name="Oval 53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27" name="Oval 532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28" name="Freeform 532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29" name="Freeform 532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30" name="Freeform 532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31" name="Oval 53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3" name="Group 5325"/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55220" name="Oval 53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21" name="Oval 532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22" name="Freeform 532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23" name="Freeform 532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24" name="Freeform 533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25" name="Oval 53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4" name="Group 5332"/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55214" name="Oval 533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15" name="Oval 533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16" name="Freeform 533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17" name="Freeform 533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18" name="Freeform 533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19" name="Oval 533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5" name="Group 5339"/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55208" name="Oval 534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09" name="Oval 534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10" name="Freeform 534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11" name="Freeform 534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12" name="Freeform 534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13" name="Oval 53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6" name="Group 5346"/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55202" name="Oval 534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03" name="Oval 534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04" name="Freeform 534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05" name="Freeform 535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06" name="Freeform 535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07" name="Oval 53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7" name="Group 5353"/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55196" name="Oval 53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97" name="Oval 535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98" name="Freeform 535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99" name="Freeform 535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00" name="Freeform 535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201" name="Oval 53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8" name="Group 5360"/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55190" name="Oval 53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91" name="Oval 536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92" name="Freeform 536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93" name="Freeform 536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94" name="Freeform 536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95" name="Oval 53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19" name="Group 5367"/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55184" name="Oval 53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85" name="Oval 536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86" name="Freeform 537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87" name="Freeform 537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88" name="Freeform 537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89" name="Oval 53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0" name="Group 5374"/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55178" name="Oval 53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79" name="Oval 537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80" name="Freeform 537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81" name="Freeform 537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82" name="Freeform 537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83" name="Oval 53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1" name="Group 5381"/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55172" name="Oval 53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73" name="Oval 538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74" name="Freeform 538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75" name="Freeform 538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76" name="Freeform 538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77" name="Oval 538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2" name="Group 5388"/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55166" name="Oval 53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67" name="Oval 539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68" name="Freeform 539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69" name="Freeform 539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70" name="Freeform 539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71" name="Oval 539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3" name="Group 5395"/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55160" name="Oval 53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61" name="Oval 539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62" name="Freeform 539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63" name="Freeform 539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64" name="Freeform 540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65" name="Oval 540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4" name="Group 5402"/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55154" name="Oval 54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55" name="Oval 540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56" name="Freeform 540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57" name="Freeform 540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58" name="Freeform 540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59" name="Oval 540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5" name="Group 5409"/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55148" name="Oval 54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49" name="Oval 541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50" name="Freeform 541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51" name="Freeform 541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52" name="Freeform 541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53" name="Oval 541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6" name="Group 5416"/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55142" name="Oval 54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43" name="Oval 54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44" name="Freeform 541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45" name="Freeform 542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46" name="Freeform 542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47" name="Oval 542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7" name="Group 5423"/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55136" name="Oval 54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37" name="Oval 54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38" name="Freeform 542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39" name="Freeform 542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40" name="Freeform 542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41" name="Oval 542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8" name="Group 5430"/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55130" name="Oval 54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31" name="Oval 543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32" name="Freeform 543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33" name="Freeform 543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34" name="Freeform 543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35" name="Oval 543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29" name="Group 5437"/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55124" name="Oval 543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25" name="Oval 543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26" name="Freeform 544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27" name="Freeform 544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28" name="Freeform 544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29" name="Oval 544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0" name="Group 5444"/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55118" name="Oval 54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19" name="Oval 54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20" name="Freeform 544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21" name="Freeform 544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22" name="Freeform 544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23" name="Oval 545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31" name="Group 5451"/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55112" name="Oval 54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13" name="Oval 54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14" name="Freeform 545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15" name="Freeform 545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16" name="Freeform 545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17" name="Oval 545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5280" name="Group 5458"/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55106" name="Oval 54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07" name="Oval 54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08" name="Freeform 546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09" name="Freeform 546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10" name="Freeform 546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11" name="Oval 546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5281" name="Group 5465"/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55100" name="Oval 54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01" name="Oval 54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02" name="Freeform 546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03" name="Freeform 546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04" name="Freeform 547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105" name="Oval 54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5282" name="Group 5472"/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55094" name="Oval 54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95" name="Oval 54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96" name="Freeform 547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97" name="Freeform 547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98" name="Freeform 547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99" name="Oval 547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5283" name="Group 5479"/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55088" name="Oval 54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89" name="Oval 54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90" name="Freeform 548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91" name="Freeform 548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92" name="Freeform 548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93" name="Oval 548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55284" name="Group 5486"/>
            <p:cNvGrpSpPr>
              <a:grpSpLocks noChangeAspect="1"/>
            </p:cNvGrpSpPr>
            <p:nvPr/>
          </p:nvGrpSpPr>
          <p:grpSpPr bwMode="auto">
            <a:xfrm>
              <a:off x="1448" y="1799"/>
              <a:ext cx="1339" cy="414"/>
              <a:chOff x="3326" y="1190"/>
              <a:chExt cx="1047" cy="318"/>
            </a:xfrm>
          </p:grpSpPr>
          <p:grpSp>
            <p:nvGrpSpPr>
              <p:cNvPr id="55285" name="Group 5487"/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55050" name="Oval 54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51" name="Oval 54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52" name="Freeform 549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53" name="Freeform 549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54" name="Freeform 549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55" name="Oval 54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5286" name="Group 5494"/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55044" name="Oval 549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45" name="Oval 54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46" name="Freeform 549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47" name="Freeform 549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48" name="Freeform 549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49" name="Oval 550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5287" name="Group 5501"/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55038" name="Oval 55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39" name="Oval 55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40" name="Freeform 550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41" name="Freeform 550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42" name="Freeform 550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43" name="Oval 55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5288" name="Group 5508"/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55032" name="Oval 55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33" name="Oval 55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34" name="Freeform 551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35" name="Freeform 551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36" name="Freeform 551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37" name="Oval 55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5289" name="Group 5515"/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55026" name="Oval 55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27" name="Oval 55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28" name="Freeform 551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29" name="Freeform 551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30" name="Freeform 552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31" name="Oval 55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5290" name="Group 5522"/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55020" name="Oval 552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21" name="Oval 55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22" name="Freeform 552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23" name="Freeform 552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24" name="Freeform 552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25" name="Oval 55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5291" name="Group 5529"/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55014" name="Oval 553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15" name="Oval 55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16" name="Freeform 553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17" name="Freeform 553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18" name="Freeform 553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19" name="Oval 55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5292" name="Group 5536"/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55008" name="Oval 553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09" name="Oval 553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10" name="Freeform 553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11" name="Freeform 554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12" name="Freeform 554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13" name="Oval 55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5293" name="Group 5543"/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55002" name="Oval 554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03" name="Oval 554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04" name="Freeform 554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05" name="Freeform 554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06" name="Freeform 554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07" name="Oval 55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5294" name="Group 5550"/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54996" name="Oval 555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97" name="Oval 555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98" name="Freeform 555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99" name="Freeform 555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00" name="Freeform 555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5001" name="Oval 555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5295" name="Group 5557"/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54990" name="Oval 55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91" name="Oval 555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92" name="Freeform 556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93" name="Freeform 556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94" name="Freeform 556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95" name="Oval 55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272" name="Group 5564"/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54984" name="Oval 556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85" name="Oval 556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86" name="Freeform 556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87" name="Freeform 556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88" name="Freeform 556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89" name="Oval 55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273" name="Group 5571"/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54978" name="Oval 557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79" name="Oval 557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80" name="Freeform 557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81" name="Freeform 557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82" name="Freeform 557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83" name="Oval 55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275" name="Group 5578"/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54972" name="Oval 557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73" name="Oval 558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74" name="Freeform 558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75" name="Freeform 558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76" name="Freeform 558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77" name="Oval 55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276" name="Group 5585"/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54966" name="Oval 558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67" name="Oval 558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68" name="Freeform 558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69" name="Freeform 558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70" name="Freeform 559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71" name="Oval 55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277" name="Group 5592"/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54960" name="Oval 55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61" name="Oval 559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62" name="Freeform 559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63" name="Freeform 559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64" name="Freeform 559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65" name="Oval 55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278" name="Group 5599"/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54954" name="Oval 560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55" name="Oval 560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56" name="Freeform 560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57" name="Freeform 560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58" name="Freeform 560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59" name="Oval 56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279" name="Group 5606"/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54948" name="Oval 56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49" name="Oval 560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50" name="Freeform 560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51" name="Freeform 561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52" name="Freeform 561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53" name="Oval 56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283" name="Group 5613"/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54942" name="Oval 56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43" name="Oval 561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44" name="Freeform 561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45" name="Freeform 561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46" name="Freeform 561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47" name="Oval 56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286" name="Group 5620"/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54936" name="Oval 56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37" name="Oval 562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38" name="Freeform 562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39" name="Freeform 562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40" name="Freeform 562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41" name="Oval 56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289" name="Group 5627"/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54930" name="Oval 56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31" name="Oval 562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32" name="Freeform 563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33" name="Freeform 563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34" name="Freeform 563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35" name="Oval 563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297" name="Group 5634"/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54924" name="Oval 56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25" name="Oval 563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26" name="Freeform 563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27" name="Freeform 563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28" name="Freeform 563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29" name="Oval 564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05" name="Group 5641"/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54918" name="Oval 56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19" name="Oval 564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20" name="Freeform 564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21" name="Freeform 564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22" name="Freeform 564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23" name="Oval 564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14" name="Group 5648"/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54912" name="Oval 56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13" name="Oval 565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14" name="Freeform 565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15" name="Freeform 565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16" name="Freeform 565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17" name="Oval 56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25" name="Group 5655"/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54906" name="Oval 565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07" name="Oval 565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08" name="Freeform 565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09" name="Freeform 565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10" name="Freeform 566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11" name="Oval 56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27" name="Group 5662"/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54900" name="Oval 56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01" name="Oval 566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02" name="Freeform 566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03" name="Freeform 566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04" name="Freeform 566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905" name="Oval 56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30" name="Group 5669"/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54894" name="Oval 56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95" name="Oval 567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96" name="Freeform 567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97" name="Freeform 567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98" name="Freeform 567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99" name="Oval 56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31" name="Group 5676"/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54888" name="Oval 56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89" name="Oval 567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90" name="Freeform 567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91" name="Freeform 568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92" name="Freeform 568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93" name="Oval 56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32" name="Group 5683"/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54882" name="Oval 56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83" name="Oval 568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84" name="Freeform 568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85" name="Freeform 568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86" name="Freeform 568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87" name="Oval 56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33" name="Group 5690"/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54876" name="Oval 56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77" name="Oval 569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78" name="Freeform 569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79" name="Freeform 569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80" name="Freeform 569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81" name="Oval 56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34" name="Group 5697"/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54870" name="Oval 56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71" name="Oval 569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72" name="Freeform 570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73" name="Freeform 570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74" name="Freeform 570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75" name="Oval 57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35" name="Group 5704"/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54864" name="Oval 57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65" name="Oval 570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66" name="Freeform 570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67" name="Freeform 570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68" name="Freeform 570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69" name="Oval 57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  <p:grpSp>
          <p:nvGrpSpPr>
            <p:cNvPr id="54336" name="Group 5711"/>
            <p:cNvGrpSpPr>
              <a:grpSpLocks noChangeAspect="1"/>
            </p:cNvGrpSpPr>
            <p:nvPr/>
          </p:nvGrpSpPr>
          <p:grpSpPr bwMode="auto">
            <a:xfrm>
              <a:off x="2812" y="1793"/>
              <a:ext cx="1339" cy="414"/>
              <a:chOff x="3326" y="1190"/>
              <a:chExt cx="1047" cy="318"/>
            </a:xfrm>
          </p:grpSpPr>
          <p:grpSp>
            <p:nvGrpSpPr>
              <p:cNvPr id="54337" name="Group 5712"/>
              <p:cNvGrpSpPr>
                <a:grpSpLocks noChangeAspect="1"/>
              </p:cNvGrpSpPr>
              <p:nvPr/>
            </p:nvGrpSpPr>
            <p:grpSpPr bwMode="auto">
              <a:xfrm>
                <a:off x="3326" y="1194"/>
                <a:ext cx="62" cy="144"/>
                <a:chOff x="2405" y="2405"/>
                <a:chExt cx="175" cy="403"/>
              </a:xfrm>
            </p:grpSpPr>
            <p:sp>
              <p:nvSpPr>
                <p:cNvPr id="54826" name="Oval 571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27" name="Oval 57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28" name="Freeform 571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29" name="Freeform 571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30" name="Freeform 571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31" name="Oval 57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38" name="Group 5719"/>
              <p:cNvGrpSpPr>
                <a:grpSpLocks noChangeAspect="1"/>
              </p:cNvGrpSpPr>
              <p:nvPr/>
            </p:nvGrpSpPr>
            <p:grpSpPr bwMode="auto">
              <a:xfrm rot="10800000">
                <a:off x="3327" y="1364"/>
                <a:ext cx="62" cy="144"/>
                <a:chOff x="2405" y="2405"/>
                <a:chExt cx="175" cy="403"/>
              </a:xfrm>
            </p:grpSpPr>
            <p:sp>
              <p:nvSpPr>
                <p:cNvPr id="54820" name="Oval 572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21" name="Oval 57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22" name="Freeform 572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23" name="Freeform 572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24" name="Freeform 572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25" name="Oval 57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39" name="Group 5726"/>
              <p:cNvGrpSpPr>
                <a:grpSpLocks noChangeAspect="1"/>
              </p:cNvGrpSpPr>
              <p:nvPr/>
            </p:nvGrpSpPr>
            <p:grpSpPr bwMode="auto">
              <a:xfrm>
                <a:off x="3392" y="1194"/>
                <a:ext cx="62" cy="144"/>
                <a:chOff x="2405" y="2405"/>
                <a:chExt cx="175" cy="403"/>
              </a:xfrm>
            </p:grpSpPr>
            <p:sp>
              <p:nvSpPr>
                <p:cNvPr id="54814" name="Oval 572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15" name="Oval 57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16" name="Freeform 572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17" name="Freeform 573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18" name="Freeform 573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19" name="Oval 573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40" name="Group 5733"/>
              <p:cNvGrpSpPr>
                <a:grpSpLocks noChangeAspect="1"/>
              </p:cNvGrpSpPr>
              <p:nvPr/>
            </p:nvGrpSpPr>
            <p:grpSpPr bwMode="auto">
              <a:xfrm rot="10800000">
                <a:off x="3393" y="1364"/>
                <a:ext cx="62" cy="144"/>
                <a:chOff x="2405" y="2405"/>
                <a:chExt cx="175" cy="403"/>
              </a:xfrm>
            </p:grpSpPr>
            <p:sp>
              <p:nvSpPr>
                <p:cNvPr id="54808" name="Oval 573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09" name="Oval 57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10" name="Freeform 573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11" name="Freeform 573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12" name="Freeform 573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13" name="Oval 573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41" name="Group 5740"/>
              <p:cNvGrpSpPr>
                <a:grpSpLocks noChangeAspect="1"/>
              </p:cNvGrpSpPr>
              <p:nvPr/>
            </p:nvGrpSpPr>
            <p:grpSpPr bwMode="auto">
              <a:xfrm>
                <a:off x="3456" y="1194"/>
                <a:ext cx="62" cy="144"/>
                <a:chOff x="2405" y="2405"/>
                <a:chExt cx="175" cy="403"/>
              </a:xfrm>
            </p:grpSpPr>
            <p:sp>
              <p:nvSpPr>
                <p:cNvPr id="54802" name="Oval 574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03" name="Oval 574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04" name="Freeform 574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05" name="Freeform 574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06" name="Freeform 574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07" name="Oval 57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42" name="Group 5747"/>
              <p:cNvGrpSpPr>
                <a:grpSpLocks noChangeAspect="1"/>
              </p:cNvGrpSpPr>
              <p:nvPr/>
            </p:nvGrpSpPr>
            <p:grpSpPr bwMode="auto">
              <a:xfrm rot="10800000">
                <a:off x="3457" y="1364"/>
                <a:ext cx="62" cy="144"/>
                <a:chOff x="2405" y="2405"/>
                <a:chExt cx="175" cy="403"/>
              </a:xfrm>
            </p:grpSpPr>
            <p:sp>
              <p:nvSpPr>
                <p:cNvPr id="54796" name="Oval 574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97" name="Oval 574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98" name="Freeform 575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99" name="Freeform 575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00" name="Freeform 575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801" name="Oval 57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43" name="Group 5754"/>
              <p:cNvGrpSpPr>
                <a:grpSpLocks noChangeAspect="1"/>
              </p:cNvGrpSpPr>
              <p:nvPr/>
            </p:nvGrpSpPr>
            <p:grpSpPr bwMode="auto">
              <a:xfrm>
                <a:off x="3521" y="1194"/>
                <a:ext cx="62" cy="144"/>
                <a:chOff x="2405" y="2405"/>
                <a:chExt cx="175" cy="403"/>
              </a:xfrm>
            </p:grpSpPr>
            <p:sp>
              <p:nvSpPr>
                <p:cNvPr id="54790" name="Oval 5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91" name="Oval 575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92" name="Freeform 575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93" name="Freeform 575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94" name="Freeform 575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95" name="Oval 57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44" name="Group 5761"/>
              <p:cNvGrpSpPr>
                <a:grpSpLocks noChangeAspect="1"/>
              </p:cNvGrpSpPr>
              <p:nvPr/>
            </p:nvGrpSpPr>
            <p:grpSpPr bwMode="auto">
              <a:xfrm rot="10800000">
                <a:off x="3522" y="1364"/>
                <a:ext cx="62" cy="144"/>
                <a:chOff x="2405" y="2405"/>
                <a:chExt cx="175" cy="403"/>
              </a:xfrm>
            </p:grpSpPr>
            <p:sp>
              <p:nvSpPr>
                <p:cNvPr id="54784" name="Oval 576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85" name="Oval 576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86" name="Freeform 576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87" name="Freeform 576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88" name="Freeform 576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89" name="Oval 57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45" name="Group 5768"/>
              <p:cNvGrpSpPr>
                <a:grpSpLocks noChangeAspect="1"/>
              </p:cNvGrpSpPr>
              <p:nvPr/>
            </p:nvGrpSpPr>
            <p:grpSpPr bwMode="auto">
              <a:xfrm>
                <a:off x="3589" y="1192"/>
                <a:ext cx="62" cy="144"/>
                <a:chOff x="2405" y="2405"/>
                <a:chExt cx="175" cy="403"/>
              </a:xfrm>
            </p:grpSpPr>
            <p:sp>
              <p:nvSpPr>
                <p:cNvPr id="54778" name="Oval 576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79" name="Oval 577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80" name="Freeform 577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81" name="Freeform 577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82" name="Freeform 577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83" name="Oval 57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46" name="Group 5775"/>
              <p:cNvGrpSpPr>
                <a:grpSpLocks noChangeAspect="1"/>
              </p:cNvGrpSpPr>
              <p:nvPr/>
            </p:nvGrpSpPr>
            <p:grpSpPr bwMode="auto">
              <a:xfrm rot="10800000">
                <a:off x="3590" y="1362"/>
                <a:ext cx="62" cy="144"/>
                <a:chOff x="2405" y="2405"/>
                <a:chExt cx="175" cy="403"/>
              </a:xfrm>
            </p:grpSpPr>
            <p:sp>
              <p:nvSpPr>
                <p:cNvPr id="54772" name="Oval 577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73" name="Oval 577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74" name="Freeform 577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75" name="Freeform 577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76" name="Freeform 578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77" name="Oval 57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47" name="Group 5782"/>
              <p:cNvGrpSpPr>
                <a:grpSpLocks noChangeAspect="1"/>
              </p:cNvGrpSpPr>
              <p:nvPr/>
            </p:nvGrpSpPr>
            <p:grpSpPr bwMode="auto">
              <a:xfrm>
                <a:off x="3655" y="1192"/>
                <a:ext cx="62" cy="144"/>
                <a:chOff x="2405" y="2405"/>
                <a:chExt cx="175" cy="403"/>
              </a:xfrm>
            </p:grpSpPr>
            <p:sp>
              <p:nvSpPr>
                <p:cNvPr id="54766" name="Oval 578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67" name="Oval 578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68" name="Freeform 578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69" name="Freeform 578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70" name="Freeform 578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71" name="Oval 57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49" name="Group 5789"/>
              <p:cNvGrpSpPr>
                <a:grpSpLocks noChangeAspect="1"/>
              </p:cNvGrpSpPr>
              <p:nvPr/>
            </p:nvGrpSpPr>
            <p:grpSpPr bwMode="auto">
              <a:xfrm rot="10800000">
                <a:off x="3656" y="1362"/>
                <a:ext cx="62" cy="144"/>
                <a:chOff x="2405" y="2405"/>
                <a:chExt cx="175" cy="403"/>
              </a:xfrm>
            </p:grpSpPr>
            <p:sp>
              <p:nvSpPr>
                <p:cNvPr id="54760" name="Oval 579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61" name="Oval 579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62" name="Freeform 579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63" name="Freeform 579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64" name="Freeform 579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65" name="Oval 579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50" name="Group 5796"/>
              <p:cNvGrpSpPr>
                <a:grpSpLocks noChangeAspect="1"/>
              </p:cNvGrpSpPr>
              <p:nvPr/>
            </p:nvGrpSpPr>
            <p:grpSpPr bwMode="auto">
              <a:xfrm>
                <a:off x="3719" y="1192"/>
                <a:ext cx="62" cy="144"/>
                <a:chOff x="2405" y="2405"/>
                <a:chExt cx="175" cy="403"/>
              </a:xfrm>
            </p:grpSpPr>
            <p:sp>
              <p:nvSpPr>
                <p:cNvPr id="54754" name="Oval 579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55" name="Oval 579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56" name="Freeform 579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57" name="Freeform 580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58" name="Freeform 580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59" name="Oval 58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51" name="Group 5803"/>
              <p:cNvGrpSpPr>
                <a:grpSpLocks noChangeAspect="1"/>
              </p:cNvGrpSpPr>
              <p:nvPr/>
            </p:nvGrpSpPr>
            <p:grpSpPr bwMode="auto">
              <a:xfrm rot="10800000">
                <a:off x="3720" y="1362"/>
                <a:ext cx="62" cy="144"/>
                <a:chOff x="2405" y="2405"/>
                <a:chExt cx="175" cy="403"/>
              </a:xfrm>
            </p:grpSpPr>
            <p:sp>
              <p:nvSpPr>
                <p:cNvPr id="54748" name="Oval 580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49" name="Oval 580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50" name="Freeform 580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51" name="Freeform 580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52" name="Freeform 580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53" name="Oval 58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53" name="Group 5810"/>
              <p:cNvGrpSpPr>
                <a:grpSpLocks noChangeAspect="1"/>
              </p:cNvGrpSpPr>
              <p:nvPr/>
            </p:nvGrpSpPr>
            <p:grpSpPr bwMode="auto">
              <a:xfrm>
                <a:off x="3784" y="1192"/>
                <a:ext cx="62" cy="144"/>
                <a:chOff x="2405" y="2405"/>
                <a:chExt cx="175" cy="403"/>
              </a:xfrm>
            </p:grpSpPr>
            <p:sp>
              <p:nvSpPr>
                <p:cNvPr id="54742" name="Oval 581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43" name="Oval 581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44" name="Freeform 581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45" name="Freeform 581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46" name="Freeform 581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47" name="Oval 58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54" name="Group 5817"/>
              <p:cNvGrpSpPr>
                <a:grpSpLocks noChangeAspect="1"/>
              </p:cNvGrpSpPr>
              <p:nvPr/>
            </p:nvGrpSpPr>
            <p:grpSpPr bwMode="auto">
              <a:xfrm rot="10800000">
                <a:off x="3785" y="1362"/>
                <a:ext cx="62" cy="144"/>
                <a:chOff x="2405" y="2405"/>
                <a:chExt cx="175" cy="403"/>
              </a:xfrm>
            </p:grpSpPr>
            <p:sp>
              <p:nvSpPr>
                <p:cNvPr id="54736" name="Oval 581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37" name="Oval 581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38" name="Freeform 582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39" name="Freeform 582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40" name="Freeform 582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41" name="Oval 582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55" name="Group 5824"/>
              <p:cNvGrpSpPr>
                <a:grpSpLocks noChangeAspect="1"/>
              </p:cNvGrpSpPr>
              <p:nvPr/>
            </p:nvGrpSpPr>
            <p:grpSpPr bwMode="auto">
              <a:xfrm>
                <a:off x="3852" y="1192"/>
                <a:ext cx="62" cy="144"/>
                <a:chOff x="2405" y="2405"/>
                <a:chExt cx="175" cy="403"/>
              </a:xfrm>
            </p:grpSpPr>
            <p:sp>
              <p:nvSpPr>
                <p:cNvPr id="54730" name="Oval 582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31" name="Oval 582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32" name="Freeform 582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33" name="Freeform 582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34" name="Freeform 582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35" name="Oval 583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56" name="Group 5831"/>
              <p:cNvGrpSpPr>
                <a:grpSpLocks noChangeAspect="1"/>
              </p:cNvGrpSpPr>
              <p:nvPr/>
            </p:nvGrpSpPr>
            <p:grpSpPr bwMode="auto">
              <a:xfrm rot="10800000">
                <a:off x="3853" y="1362"/>
                <a:ext cx="62" cy="144"/>
                <a:chOff x="2405" y="2405"/>
                <a:chExt cx="175" cy="403"/>
              </a:xfrm>
            </p:grpSpPr>
            <p:sp>
              <p:nvSpPr>
                <p:cNvPr id="54724" name="Oval 583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25" name="Oval 583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26" name="Freeform 583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27" name="Freeform 583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28" name="Freeform 583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29" name="Oval 583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57" name="Group 5838"/>
              <p:cNvGrpSpPr>
                <a:grpSpLocks noChangeAspect="1"/>
              </p:cNvGrpSpPr>
              <p:nvPr/>
            </p:nvGrpSpPr>
            <p:grpSpPr bwMode="auto">
              <a:xfrm>
                <a:off x="3918" y="1192"/>
                <a:ext cx="62" cy="144"/>
                <a:chOff x="2405" y="2405"/>
                <a:chExt cx="175" cy="403"/>
              </a:xfrm>
            </p:grpSpPr>
            <p:sp>
              <p:nvSpPr>
                <p:cNvPr id="54718" name="Oval 583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19" name="Oval 584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20" name="Freeform 584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21" name="Freeform 584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22" name="Freeform 584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23" name="Oval 584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58" name="Group 5845"/>
              <p:cNvGrpSpPr>
                <a:grpSpLocks noChangeAspect="1"/>
              </p:cNvGrpSpPr>
              <p:nvPr/>
            </p:nvGrpSpPr>
            <p:grpSpPr bwMode="auto">
              <a:xfrm rot="10800000">
                <a:off x="3919" y="1362"/>
                <a:ext cx="62" cy="144"/>
                <a:chOff x="2405" y="2405"/>
                <a:chExt cx="175" cy="403"/>
              </a:xfrm>
            </p:grpSpPr>
            <p:sp>
              <p:nvSpPr>
                <p:cNvPr id="54712" name="Oval 584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13" name="Oval 584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14" name="Freeform 584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15" name="Freeform 584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16" name="Freeform 585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17" name="Oval 585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59" name="Group 5852"/>
              <p:cNvGrpSpPr>
                <a:grpSpLocks noChangeAspect="1"/>
              </p:cNvGrpSpPr>
              <p:nvPr/>
            </p:nvGrpSpPr>
            <p:grpSpPr bwMode="auto">
              <a:xfrm>
                <a:off x="3982" y="1192"/>
                <a:ext cx="62" cy="144"/>
                <a:chOff x="2405" y="2405"/>
                <a:chExt cx="175" cy="403"/>
              </a:xfrm>
            </p:grpSpPr>
            <p:sp>
              <p:nvSpPr>
                <p:cNvPr id="54706" name="Oval 585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07" name="Oval 585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08" name="Freeform 585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09" name="Freeform 585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10" name="Freeform 585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11" name="Oval 585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60" name="Group 5859"/>
              <p:cNvGrpSpPr>
                <a:grpSpLocks noChangeAspect="1"/>
              </p:cNvGrpSpPr>
              <p:nvPr/>
            </p:nvGrpSpPr>
            <p:grpSpPr bwMode="auto">
              <a:xfrm rot="10800000">
                <a:off x="3983" y="1362"/>
                <a:ext cx="62" cy="144"/>
                <a:chOff x="2405" y="2405"/>
                <a:chExt cx="175" cy="403"/>
              </a:xfrm>
            </p:grpSpPr>
            <p:sp>
              <p:nvSpPr>
                <p:cNvPr id="54700" name="Oval 586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01" name="Oval 586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02" name="Freeform 586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03" name="Freeform 586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04" name="Freeform 586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705" name="Oval 586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61" name="Group 5866"/>
              <p:cNvGrpSpPr>
                <a:grpSpLocks noChangeAspect="1"/>
              </p:cNvGrpSpPr>
              <p:nvPr/>
            </p:nvGrpSpPr>
            <p:grpSpPr bwMode="auto">
              <a:xfrm>
                <a:off x="4047" y="1192"/>
                <a:ext cx="62" cy="144"/>
                <a:chOff x="2405" y="2405"/>
                <a:chExt cx="175" cy="403"/>
              </a:xfrm>
            </p:grpSpPr>
            <p:sp>
              <p:nvSpPr>
                <p:cNvPr id="54694" name="Oval 586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95" name="Oval 586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96" name="Freeform 5869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97" name="Freeform 5870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98" name="Freeform 5871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99" name="Oval 5872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62" name="Group 5873"/>
              <p:cNvGrpSpPr>
                <a:grpSpLocks noChangeAspect="1"/>
              </p:cNvGrpSpPr>
              <p:nvPr/>
            </p:nvGrpSpPr>
            <p:grpSpPr bwMode="auto">
              <a:xfrm rot="10800000">
                <a:off x="4048" y="1362"/>
                <a:ext cx="62" cy="144"/>
                <a:chOff x="2405" y="2405"/>
                <a:chExt cx="175" cy="403"/>
              </a:xfrm>
            </p:grpSpPr>
            <p:sp>
              <p:nvSpPr>
                <p:cNvPr id="54688" name="Oval 587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89" name="Oval 587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90" name="Freeform 5876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91" name="Freeform 5877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92" name="Freeform 5878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93" name="Oval 5879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63" name="Group 5880"/>
              <p:cNvGrpSpPr>
                <a:grpSpLocks noChangeAspect="1"/>
              </p:cNvGrpSpPr>
              <p:nvPr/>
            </p:nvGrpSpPr>
            <p:grpSpPr bwMode="auto">
              <a:xfrm>
                <a:off x="4115" y="1190"/>
                <a:ext cx="62" cy="144"/>
                <a:chOff x="2405" y="2405"/>
                <a:chExt cx="175" cy="403"/>
              </a:xfrm>
            </p:grpSpPr>
            <p:sp>
              <p:nvSpPr>
                <p:cNvPr id="54682" name="Oval 588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83" name="Oval 588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84" name="Freeform 5883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85" name="Freeform 5884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86" name="Freeform 5885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87" name="Oval 5886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64" name="Group 5887"/>
              <p:cNvGrpSpPr>
                <a:grpSpLocks noChangeAspect="1"/>
              </p:cNvGrpSpPr>
              <p:nvPr/>
            </p:nvGrpSpPr>
            <p:grpSpPr bwMode="auto">
              <a:xfrm rot="10800000">
                <a:off x="4116" y="1360"/>
                <a:ext cx="62" cy="144"/>
                <a:chOff x="2405" y="2405"/>
                <a:chExt cx="175" cy="403"/>
              </a:xfrm>
            </p:grpSpPr>
            <p:sp>
              <p:nvSpPr>
                <p:cNvPr id="54676" name="Oval 5888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77" name="Oval 588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78" name="Freeform 5890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79" name="Freeform 5891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80" name="Freeform 5892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81" name="Oval 5893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65" name="Group 5894"/>
              <p:cNvGrpSpPr>
                <a:grpSpLocks noChangeAspect="1"/>
              </p:cNvGrpSpPr>
              <p:nvPr/>
            </p:nvGrpSpPr>
            <p:grpSpPr bwMode="auto">
              <a:xfrm>
                <a:off x="4181" y="1190"/>
                <a:ext cx="62" cy="144"/>
                <a:chOff x="2405" y="2405"/>
                <a:chExt cx="175" cy="403"/>
              </a:xfrm>
            </p:grpSpPr>
            <p:sp>
              <p:nvSpPr>
                <p:cNvPr id="54670" name="Oval 5895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71" name="Oval 589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72" name="Freeform 5897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73" name="Freeform 5898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74" name="Freeform 5899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75" name="Oval 5900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66" name="Group 5901"/>
              <p:cNvGrpSpPr>
                <a:grpSpLocks noChangeAspect="1"/>
              </p:cNvGrpSpPr>
              <p:nvPr/>
            </p:nvGrpSpPr>
            <p:grpSpPr bwMode="auto">
              <a:xfrm rot="10800000">
                <a:off x="4182" y="1360"/>
                <a:ext cx="62" cy="144"/>
                <a:chOff x="2405" y="2405"/>
                <a:chExt cx="175" cy="403"/>
              </a:xfrm>
            </p:grpSpPr>
            <p:sp>
              <p:nvSpPr>
                <p:cNvPr id="54664" name="Oval 5902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65" name="Oval 590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66" name="Freeform 5904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67" name="Freeform 5905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68" name="Freeform 5906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69" name="Oval 5907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67" name="Group 5908"/>
              <p:cNvGrpSpPr>
                <a:grpSpLocks noChangeAspect="1"/>
              </p:cNvGrpSpPr>
              <p:nvPr/>
            </p:nvGrpSpPr>
            <p:grpSpPr bwMode="auto">
              <a:xfrm>
                <a:off x="4245" y="1190"/>
                <a:ext cx="62" cy="144"/>
                <a:chOff x="2405" y="2405"/>
                <a:chExt cx="175" cy="403"/>
              </a:xfrm>
            </p:grpSpPr>
            <p:sp>
              <p:nvSpPr>
                <p:cNvPr id="54658" name="Oval 59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59" name="Oval 59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60" name="Freeform 5911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61" name="Freeform 5912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62" name="Freeform 5913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63" name="Oval 5914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68" name="Group 5915"/>
              <p:cNvGrpSpPr>
                <a:grpSpLocks noChangeAspect="1"/>
              </p:cNvGrpSpPr>
              <p:nvPr/>
            </p:nvGrpSpPr>
            <p:grpSpPr bwMode="auto">
              <a:xfrm rot="10800000">
                <a:off x="4246" y="1360"/>
                <a:ext cx="62" cy="144"/>
                <a:chOff x="2405" y="2405"/>
                <a:chExt cx="175" cy="403"/>
              </a:xfrm>
            </p:grpSpPr>
            <p:sp>
              <p:nvSpPr>
                <p:cNvPr id="54652" name="Oval 5916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53" name="Oval 5917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54" name="Freeform 5918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55" name="Freeform 5919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56" name="Freeform 5920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57" name="Oval 5921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69" name="Group 5922"/>
              <p:cNvGrpSpPr>
                <a:grpSpLocks noChangeAspect="1"/>
              </p:cNvGrpSpPr>
              <p:nvPr/>
            </p:nvGrpSpPr>
            <p:grpSpPr bwMode="auto">
              <a:xfrm>
                <a:off x="4310" y="1190"/>
                <a:ext cx="62" cy="144"/>
                <a:chOff x="2405" y="2405"/>
                <a:chExt cx="175" cy="403"/>
              </a:xfrm>
            </p:grpSpPr>
            <p:sp>
              <p:nvSpPr>
                <p:cNvPr id="54646" name="Oval 5923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47" name="Oval 5924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48" name="Freeform 5925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49" name="Freeform 5926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50" name="Freeform 5927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51" name="Oval 5928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grpSp>
            <p:nvGrpSpPr>
              <p:cNvPr id="54381" name="Group 5929"/>
              <p:cNvGrpSpPr>
                <a:grpSpLocks noChangeAspect="1"/>
              </p:cNvGrpSpPr>
              <p:nvPr/>
            </p:nvGrpSpPr>
            <p:grpSpPr bwMode="auto">
              <a:xfrm rot="10800000">
                <a:off x="4311" y="1360"/>
                <a:ext cx="62" cy="144"/>
                <a:chOff x="2405" y="2405"/>
                <a:chExt cx="175" cy="403"/>
              </a:xfrm>
            </p:grpSpPr>
            <p:sp>
              <p:nvSpPr>
                <p:cNvPr id="54640" name="Oval 5930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solidFill>
                  <a:srgbClr val="F09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41" name="Oval 5931"/>
                <p:cNvSpPr>
                  <a:spLocks noChangeAspect="1" noChangeArrowheads="1"/>
                </p:cNvSpPr>
                <p:nvPr/>
              </p:nvSpPr>
              <p:spPr bwMode="auto">
                <a:xfrm>
                  <a:off x="2405" y="2405"/>
                  <a:ext cx="175" cy="187"/>
                </a:xfrm>
                <a:prstGeom prst="ellipse">
                  <a:avLst/>
                </a:prstGeom>
                <a:noFill/>
                <a:ln w="7938">
                  <a:solidFill>
                    <a:srgbClr val="333333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42" name="Freeform 5932"/>
                <p:cNvSpPr>
                  <a:spLocks noChangeAspect="1"/>
                </p:cNvSpPr>
                <p:nvPr/>
              </p:nvSpPr>
              <p:spPr bwMode="auto">
                <a:xfrm>
                  <a:off x="2448" y="2576"/>
                  <a:ext cx="87" cy="232"/>
                </a:xfrm>
                <a:custGeom>
                  <a:avLst/>
                  <a:gdLst>
                    <a:gd name="T0" fmla="*/ 422839622 w 35"/>
                    <a:gd name="T1" fmla="*/ 1393029655 h 87"/>
                    <a:gd name="T2" fmla="*/ 433174780 w 35"/>
                    <a:gd name="T3" fmla="*/ 1444472325 h 87"/>
                    <a:gd name="T4" fmla="*/ 447971654 w 35"/>
                    <a:gd name="T5" fmla="*/ 1537570277 h 87"/>
                    <a:gd name="T6" fmla="*/ 447971654 w 35"/>
                    <a:gd name="T7" fmla="*/ 1588924541 h 87"/>
                    <a:gd name="T8" fmla="*/ 458941882 w 35"/>
                    <a:gd name="T9" fmla="*/ 1620981191 h 87"/>
                    <a:gd name="T10" fmla="*/ 458941882 w 35"/>
                    <a:gd name="T11" fmla="*/ 1758218989 h 87"/>
                    <a:gd name="T12" fmla="*/ 458941882 w 35"/>
                    <a:gd name="T13" fmla="*/ 2147483647 h 87"/>
                    <a:gd name="T14" fmla="*/ 394739052 w 35"/>
                    <a:gd name="T15" fmla="*/ 2147483647 h 87"/>
                    <a:gd name="T16" fmla="*/ 327226365 w 35"/>
                    <a:gd name="T17" fmla="*/ 2147483647 h 87"/>
                    <a:gd name="T18" fmla="*/ 327226365 w 35"/>
                    <a:gd name="T19" fmla="*/ 1758218989 h 87"/>
                    <a:gd name="T20" fmla="*/ 237595922 w 35"/>
                    <a:gd name="T21" fmla="*/ 1483018402 h 87"/>
                    <a:gd name="T22" fmla="*/ 131642854 w 35"/>
                    <a:gd name="T23" fmla="*/ 1758218989 h 87"/>
                    <a:gd name="T24" fmla="*/ 131642854 w 35"/>
                    <a:gd name="T25" fmla="*/ 2147483647 h 87"/>
                    <a:gd name="T26" fmla="*/ 63886349 w 35"/>
                    <a:gd name="T27" fmla="*/ 2147483647 h 87"/>
                    <a:gd name="T28" fmla="*/ 0 w 35"/>
                    <a:gd name="T29" fmla="*/ 2147483647 h 87"/>
                    <a:gd name="T30" fmla="*/ 0 w 35"/>
                    <a:gd name="T31" fmla="*/ 1758218989 h 87"/>
                    <a:gd name="T32" fmla="*/ 10339650 w 35"/>
                    <a:gd name="T33" fmla="*/ 1620981191 h 87"/>
                    <a:gd name="T34" fmla="*/ 10339650 w 35"/>
                    <a:gd name="T35" fmla="*/ 1588924541 h 87"/>
                    <a:gd name="T36" fmla="*/ 25701409 w 35"/>
                    <a:gd name="T37" fmla="*/ 1537570277 h 87"/>
                    <a:gd name="T38" fmla="*/ 25701409 w 35"/>
                    <a:gd name="T39" fmla="*/ 1483018402 h 87"/>
                    <a:gd name="T40" fmla="*/ 35841310 w 35"/>
                    <a:gd name="T41" fmla="*/ 1393029655 h 87"/>
                    <a:gd name="T42" fmla="*/ 52959790 w 35"/>
                    <a:gd name="T43" fmla="*/ 1341675391 h 87"/>
                    <a:gd name="T44" fmla="*/ 78682945 w 35"/>
                    <a:gd name="T45" fmla="*/ 1255179506 h 87"/>
                    <a:gd name="T46" fmla="*/ 89091183 w 35"/>
                    <a:gd name="T47" fmla="*/ 1169588838 h 87"/>
                    <a:gd name="T48" fmla="*/ 105949091 w 35"/>
                    <a:gd name="T49" fmla="*/ 1169588838 h 87"/>
                    <a:gd name="T50" fmla="*/ 131642854 w 35"/>
                    <a:gd name="T51" fmla="*/ 1118233890 h 87"/>
                    <a:gd name="T52" fmla="*/ 131642854 w 35"/>
                    <a:gd name="T53" fmla="*/ 1066538975 h 87"/>
                    <a:gd name="T54" fmla="*/ 158803149 w 35"/>
                    <a:gd name="T55" fmla="*/ 1027228312 h 87"/>
                    <a:gd name="T56" fmla="*/ 158803149 w 35"/>
                    <a:gd name="T57" fmla="*/ 227950597 h 87"/>
                    <a:gd name="T58" fmla="*/ 221455092 w 35"/>
                    <a:gd name="T59" fmla="*/ 0 h 87"/>
                    <a:gd name="T60" fmla="*/ 291562864 w 35"/>
                    <a:gd name="T61" fmla="*/ 227950597 h 87"/>
                    <a:gd name="T62" fmla="*/ 291562864 w 35"/>
                    <a:gd name="T63" fmla="*/ 1027228312 h 87"/>
                    <a:gd name="T64" fmla="*/ 291562864 w 35"/>
                    <a:gd name="T65" fmla="*/ 1027228312 h 87"/>
                    <a:gd name="T66" fmla="*/ 406087267 w 35"/>
                    <a:gd name="T67" fmla="*/ 1306530358 h 87"/>
                    <a:gd name="T68" fmla="*/ 406087267 w 35"/>
                    <a:gd name="T69" fmla="*/ 1341675391 h 87"/>
                    <a:gd name="T70" fmla="*/ 422839622 w 35"/>
                    <a:gd name="T71" fmla="*/ 1393029655 h 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5"/>
                    <a:gd name="T109" fmla="*/ 0 h 87"/>
                    <a:gd name="T110" fmla="*/ 35 w 35"/>
                    <a:gd name="T111" fmla="*/ 87 h 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5" h="87">
                      <a:moveTo>
                        <a:pt x="32" y="30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2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5"/>
                        <a:pt x="35" y="35"/>
                        <a:pt x="35" y="35"/>
                      </a:cubicBezTo>
                      <a:cubicBezTo>
                        <a:pt x="35" y="36"/>
                        <a:pt x="35" y="37"/>
                        <a:pt x="35" y="38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5"/>
                        <a:pt x="33" y="87"/>
                        <a:pt x="30" y="87"/>
                      </a:cubicBezTo>
                      <a:cubicBezTo>
                        <a:pt x="27" y="87"/>
                        <a:pt x="25" y="85"/>
                        <a:pt x="25" y="8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6"/>
                        <a:pt x="22" y="32"/>
                        <a:pt x="18" y="32"/>
                      </a:cubicBezTo>
                      <a:cubicBezTo>
                        <a:pt x="13" y="32"/>
                        <a:pt x="10" y="36"/>
                        <a:pt x="10" y="38"/>
                      </a:cubicBezTo>
                      <a:cubicBezTo>
                        <a:pt x="10" y="82"/>
                        <a:pt x="10" y="82"/>
                        <a:pt x="10" y="82"/>
                      </a:cubicBezTo>
                      <a:cubicBezTo>
                        <a:pt x="10" y="85"/>
                        <a:pt x="8" y="87"/>
                        <a:pt x="5" y="87"/>
                      </a:cubicBezTo>
                      <a:cubicBezTo>
                        <a:pt x="3" y="87"/>
                        <a:pt x="0" y="85"/>
                        <a:pt x="0" y="82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7"/>
                        <a:pt x="0" y="36"/>
                        <a:pt x="1" y="35"/>
                      </a:cubicBezTo>
                      <a:cubicBezTo>
                        <a:pt x="1" y="35"/>
                        <a:pt x="1" y="35"/>
                        <a:pt x="1" y="34"/>
                      </a:cubicBezTo>
                      <a:cubicBezTo>
                        <a:pt x="1" y="34"/>
                        <a:pt x="1" y="33"/>
                        <a:pt x="2" y="33"/>
                      </a:cubicBezTo>
                      <a:cubicBezTo>
                        <a:pt x="2" y="32"/>
                        <a:pt x="2" y="32"/>
                        <a:pt x="2" y="32"/>
                      </a:cubicBezTo>
                      <a:cubicBezTo>
                        <a:pt x="3" y="31"/>
                        <a:pt x="3" y="30"/>
                        <a:pt x="3" y="30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8"/>
                        <a:pt x="5" y="27"/>
                        <a:pt x="6" y="27"/>
                      </a:cubicBezTo>
                      <a:cubicBezTo>
                        <a:pt x="6" y="26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4"/>
                        <a:pt x="9" y="24"/>
                        <a:pt x="10" y="24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4" y="0"/>
                        <a:pt x="17" y="0"/>
                      </a:cubicBezTo>
                      <a:cubicBezTo>
                        <a:pt x="20" y="0"/>
                        <a:pt x="22" y="3"/>
                        <a:pt x="22" y="5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3"/>
                        <a:pt x="28" y="25"/>
                        <a:pt x="31" y="28"/>
                      </a:cubicBezTo>
                      <a:cubicBezTo>
                        <a:pt x="31" y="28"/>
                        <a:pt x="31" y="28"/>
                        <a:pt x="31" y="29"/>
                      </a:cubicBezTo>
                      <a:cubicBezTo>
                        <a:pt x="32" y="29"/>
                        <a:pt x="32" y="30"/>
                        <a:pt x="32" y="30"/>
                      </a:cubicBezTo>
                      <a:close/>
                    </a:path>
                  </a:pathLst>
                </a:custGeom>
                <a:solidFill>
                  <a:srgbClr val="7C7C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43" name="Freeform 5933"/>
                <p:cNvSpPr>
                  <a:spLocks noChangeAspect="1"/>
                </p:cNvSpPr>
                <p:nvPr/>
              </p:nvSpPr>
              <p:spPr bwMode="auto">
                <a:xfrm>
                  <a:off x="2453" y="2672"/>
                  <a:ext cx="5" cy="133"/>
                </a:xfrm>
                <a:custGeom>
                  <a:avLst/>
                  <a:gdLst>
                    <a:gd name="T0" fmla="*/ 0 w 2"/>
                    <a:gd name="T1" fmla="*/ 1953261663 h 50"/>
                    <a:gd name="T2" fmla="*/ 0 w 2"/>
                    <a:gd name="T3" fmla="*/ 0 h 50"/>
                    <a:gd name="T4" fmla="*/ 0 w 2"/>
                    <a:gd name="T5" fmla="*/ 0 h 50"/>
                    <a:gd name="T6" fmla="*/ 27816557 w 2"/>
                    <a:gd name="T7" fmla="*/ 1017385594 h 50"/>
                    <a:gd name="T8" fmla="*/ 27816557 w 2"/>
                    <a:gd name="T9" fmla="*/ 1903536617 h 50"/>
                    <a:gd name="T10" fmla="*/ 27816557 w 2"/>
                    <a:gd name="T11" fmla="*/ 2147483647 h 50"/>
                    <a:gd name="T12" fmla="*/ 27816557 w 2"/>
                    <a:gd name="T13" fmla="*/ 2147483647 h 50"/>
                    <a:gd name="T14" fmla="*/ 0 w 2"/>
                    <a:gd name="T15" fmla="*/ 1953261663 h 5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"/>
                    <a:gd name="T25" fmla="*/ 0 h 50"/>
                    <a:gd name="T26" fmla="*/ 2 w 2"/>
                    <a:gd name="T27" fmla="*/ 50 h 5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" h="50">
                      <a:moveTo>
                        <a:pt x="0" y="4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5"/>
                        <a:pt x="2" y="23"/>
                      </a:cubicBezTo>
                      <a:cubicBezTo>
                        <a:pt x="2" y="30"/>
                        <a:pt x="2" y="43"/>
                        <a:pt x="2" y="43"/>
                      </a:cubicBezTo>
                      <a:cubicBezTo>
                        <a:pt x="2" y="44"/>
                        <a:pt x="2" y="49"/>
                        <a:pt x="2" y="50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1" y="48"/>
                        <a:pt x="0" y="46"/>
                        <a:pt x="0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44" name="Freeform 5934"/>
                <p:cNvSpPr>
                  <a:spLocks noChangeAspect="1"/>
                </p:cNvSpPr>
                <p:nvPr/>
              </p:nvSpPr>
              <p:spPr bwMode="auto">
                <a:xfrm>
                  <a:off x="2500" y="2661"/>
                  <a:ext cx="20" cy="144"/>
                </a:xfrm>
                <a:custGeom>
                  <a:avLst/>
                  <a:gdLst>
                    <a:gd name="T0" fmla="*/ 85639519 w 8"/>
                    <a:gd name="T1" fmla="*/ 2147483647 h 54"/>
                    <a:gd name="T2" fmla="*/ 116221025 w 8"/>
                    <a:gd name="T3" fmla="*/ 2147483647 h 54"/>
                    <a:gd name="T4" fmla="*/ 69541347 w 8"/>
                    <a:gd name="T5" fmla="*/ 2147483647 h 54"/>
                    <a:gd name="T6" fmla="*/ 69541347 w 8"/>
                    <a:gd name="T7" fmla="*/ 1812368213 h 54"/>
                    <a:gd name="T8" fmla="*/ 69541347 w 8"/>
                    <a:gd name="T9" fmla="*/ 282415110 h 54"/>
                    <a:gd name="T10" fmla="*/ 0 w 8"/>
                    <a:gd name="T11" fmla="*/ 0 h 54"/>
                    <a:gd name="T12" fmla="*/ 97559593 w 8"/>
                    <a:gd name="T13" fmla="*/ 365188846 h 54"/>
                    <a:gd name="T14" fmla="*/ 85639519 w 8"/>
                    <a:gd name="T15" fmla="*/ 2147483647 h 5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8"/>
                    <a:gd name="T25" fmla="*/ 0 h 54"/>
                    <a:gd name="T26" fmla="*/ 8 w 8"/>
                    <a:gd name="T27" fmla="*/ 54 h 54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8" h="54">
                      <a:moveTo>
                        <a:pt x="6" y="48"/>
                      </a:moveTo>
                      <a:cubicBezTo>
                        <a:pt x="6" y="50"/>
                        <a:pt x="7" y="53"/>
                        <a:pt x="8" y="54"/>
                      </a:cubicBezTo>
                      <a:cubicBezTo>
                        <a:pt x="6" y="52"/>
                        <a:pt x="5" y="50"/>
                        <a:pt x="5" y="48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3" y="0"/>
                        <a:pt x="0" y="0"/>
                      </a:cubicBezTo>
                      <a:cubicBezTo>
                        <a:pt x="6" y="0"/>
                        <a:pt x="7" y="5"/>
                        <a:pt x="7" y="8"/>
                      </a:cubicBezTo>
                      <a:lnTo>
                        <a:pt x="6" y="4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54645" name="Oval 5935"/>
                <p:cNvSpPr>
                  <a:spLocks noChangeAspect="1" noChangeArrowheads="1"/>
                </p:cNvSpPr>
                <p:nvPr/>
              </p:nvSpPr>
              <p:spPr bwMode="auto">
                <a:xfrm>
                  <a:off x="2433" y="2443"/>
                  <a:ext cx="57" cy="61"/>
                </a:xfrm>
                <a:prstGeom prst="ellipse">
                  <a:avLst/>
                </a:pr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fr-FR"/>
                </a:p>
              </p:txBody>
            </p:sp>
          </p:grpSp>
        </p:grpSp>
      </p:grpSp>
      <p:grpSp>
        <p:nvGrpSpPr>
          <p:cNvPr id="54385" name="Group 2358"/>
          <p:cNvGrpSpPr>
            <a:grpSpLocks/>
          </p:cNvGrpSpPr>
          <p:nvPr/>
        </p:nvGrpSpPr>
        <p:grpSpPr bwMode="auto">
          <a:xfrm>
            <a:off x="3341688" y="2416324"/>
            <a:ext cx="642937" cy="1190625"/>
            <a:chOff x="3624" y="2301"/>
            <a:chExt cx="425" cy="787"/>
          </a:xfrm>
        </p:grpSpPr>
        <p:sp>
          <p:nvSpPr>
            <p:cNvPr id="54586" name="Oval 2359"/>
            <p:cNvSpPr>
              <a:spLocks noChangeArrowheads="1"/>
            </p:cNvSpPr>
            <p:nvPr/>
          </p:nvSpPr>
          <p:spPr bwMode="auto">
            <a:xfrm>
              <a:off x="3624" y="2342"/>
              <a:ext cx="153" cy="746"/>
            </a:xfrm>
            <a:prstGeom prst="ellipse">
              <a:avLst/>
            </a:prstGeom>
            <a:solidFill>
              <a:srgbClr val="FFA9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87" name="Freeform 2360"/>
            <p:cNvSpPr>
              <a:spLocks/>
            </p:cNvSpPr>
            <p:nvPr/>
          </p:nvSpPr>
          <p:spPr bwMode="auto">
            <a:xfrm>
              <a:off x="3652" y="2377"/>
              <a:ext cx="123" cy="707"/>
            </a:xfrm>
            <a:custGeom>
              <a:avLst/>
              <a:gdLst>
                <a:gd name="T0" fmla="*/ 32422516 w 52"/>
                <a:gd name="T1" fmla="*/ 0 h 299"/>
                <a:gd name="T2" fmla="*/ 40130025 w 52"/>
                <a:gd name="T3" fmla="*/ 103006160 h 299"/>
                <a:gd name="T4" fmla="*/ 11323590 w 52"/>
                <a:gd name="T5" fmla="*/ 251962174 h 299"/>
                <a:gd name="T6" fmla="*/ 0 w 52"/>
                <a:gd name="T7" fmla="*/ 239958142 h 299"/>
                <a:gd name="T8" fmla="*/ 21098931 w 52"/>
                <a:gd name="T9" fmla="*/ 285588840 h 299"/>
                <a:gd name="T10" fmla="*/ 49907084 w 52"/>
                <a:gd name="T11" fmla="*/ 136447823 h 299"/>
                <a:gd name="T12" fmla="*/ 32422516 w 52"/>
                <a:gd name="T13" fmla="*/ 0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299"/>
                <a:gd name="T23" fmla="*/ 52 w 52"/>
                <a:gd name="T24" fmla="*/ 299 h 2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299">
                  <a:moveTo>
                    <a:pt x="34" y="0"/>
                  </a:moveTo>
                  <a:cubicBezTo>
                    <a:pt x="39" y="28"/>
                    <a:pt x="42" y="66"/>
                    <a:pt x="42" y="108"/>
                  </a:cubicBezTo>
                  <a:cubicBezTo>
                    <a:pt x="42" y="194"/>
                    <a:pt x="29" y="264"/>
                    <a:pt x="12" y="264"/>
                  </a:cubicBezTo>
                  <a:cubicBezTo>
                    <a:pt x="8" y="264"/>
                    <a:pt x="4" y="259"/>
                    <a:pt x="0" y="251"/>
                  </a:cubicBezTo>
                  <a:cubicBezTo>
                    <a:pt x="6" y="281"/>
                    <a:pt x="14" y="299"/>
                    <a:pt x="22" y="299"/>
                  </a:cubicBezTo>
                  <a:cubicBezTo>
                    <a:pt x="39" y="299"/>
                    <a:pt x="52" y="229"/>
                    <a:pt x="52" y="143"/>
                  </a:cubicBezTo>
                  <a:cubicBezTo>
                    <a:pt x="52" y="79"/>
                    <a:pt x="44" y="23"/>
                    <a:pt x="34" y="0"/>
                  </a:cubicBezTo>
                  <a:close/>
                </a:path>
              </a:pathLst>
            </a:custGeom>
            <a:solidFill>
              <a:srgbClr val="FFA0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88" name="Freeform 2361"/>
            <p:cNvSpPr>
              <a:spLocks/>
            </p:cNvSpPr>
            <p:nvPr/>
          </p:nvSpPr>
          <p:spPr bwMode="auto">
            <a:xfrm>
              <a:off x="3671" y="2358"/>
              <a:ext cx="121" cy="730"/>
            </a:xfrm>
            <a:custGeom>
              <a:avLst/>
              <a:gdLst>
                <a:gd name="T0" fmla="*/ 26334992 w 51"/>
                <a:gd name="T1" fmla="*/ 0 h 309"/>
                <a:gd name="T2" fmla="*/ 45521971 w 51"/>
                <a:gd name="T3" fmla="*/ 133439411 h 309"/>
                <a:gd name="T4" fmla="*/ 11838840 w 51"/>
                <a:gd name="T5" fmla="*/ 285420910 h 309"/>
                <a:gd name="T6" fmla="*/ 0 w 51"/>
                <a:gd name="T7" fmla="*/ 275841348 h 309"/>
                <a:gd name="T8" fmla="*/ 15230455 w 51"/>
                <a:gd name="T9" fmla="*/ 290973179 h 309"/>
                <a:gd name="T10" fmla="*/ 51405283 w 51"/>
                <a:gd name="T11" fmla="*/ 142244011 h 309"/>
                <a:gd name="T12" fmla="*/ 26334992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89" name="Freeform 2362"/>
            <p:cNvSpPr>
              <a:spLocks/>
            </p:cNvSpPr>
            <p:nvPr/>
          </p:nvSpPr>
          <p:spPr bwMode="auto">
            <a:xfrm>
              <a:off x="3636" y="2349"/>
              <a:ext cx="92" cy="666"/>
            </a:xfrm>
            <a:custGeom>
              <a:avLst/>
              <a:gdLst>
                <a:gd name="T0" fmla="*/ 8254343 w 39"/>
                <a:gd name="T1" fmla="*/ 242676238 h 282"/>
                <a:gd name="T2" fmla="*/ 6596277 w 39"/>
                <a:gd name="T3" fmla="*/ 144435405 h 282"/>
                <a:gd name="T4" fmla="*/ 32363672 w 39"/>
                <a:gd name="T5" fmla="*/ 1985974 h 282"/>
                <a:gd name="T6" fmla="*/ 35874560 w 39"/>
                <a:gd name="T7" fmla="*/ 5542561 h 282"/>
                <a:gd name="T8" fmla="*/ 28447342 w 39"/>
                <a:gd name="T9" fmla="*/ 0 h 282"/>
                <a:gd name="T10" fmla="*/ 0 w 39"/>
                <a:gd name="T11" fmla="*/ 139587456 h 282"/>
                <a:gd name="T12" fmla="*/ 7428745 w 39"/>
                <a:gd name="T13" fmla="*/ 245541870 h 282"/>
                <a:gd name="T14" fmla="*/ 8254343 w 39"/>
                <a:gd name="T15" fmla="*/ 242676238 h 2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282"/>
                <a:gd name="T26" fmla="*/ 39 w 39"/>
                <a:gd name="T27" fmla="*/ 282 h 2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282">
                  <a:moveTo>
                    <a:pt x="9" y="259"/>
                  </a:moveTo>
                  <a:cubicBezTo>
                    <a:pt x="4" y="231"/>
                    <a:pt x="7" y="194"/>
                    <a:pt x="7" y="154"/>
                  </a:cubicBezTo>
                  <a:cubicBezTo>
                    <a:pt x="7" y="74"/>
                    <a:pt x="17" y="2"/>
                    <a:pt x="35" y="2"/>
                  </a:cubicBezTo>
                  <a:cubicBezTo>
                    <a:pt x="36" y="2"/>
                    <a:pt x="39" y="5"/>
                    <a:pt x="39" y="6"/>
                  </a:cubicBezTo>
                  <a:cubicBezTo>
                    <a:pt x="37" y="2"/>
                    <a:pt x="34" y="0"/>
                    <a:pt x="31" y="0"/>
                  </a:cubicBezTo>
                  <a:cubicBezTo>
                    <a:pt x="13" y="0"/>
                    <a:pt x="0" y="69"/>
                    <a:pt x="0" y="149"/>
                  </a:cubicBezTo>
                  <a:cubicBezTo>
                    <a:pt x="0" y="194"/>
                    <a:pt x="3" y="234"/>
                    <a:pt x="8" y="262"/>
                  </a:cubicBezTo>
                  <a:cubicBezTo>
                    <a:pt x="13" y="282"/>
                    <a:pt x="12" y="277"/>
                    <a:pt x="9" y="25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90" name="Freeform 2363"/>
            <p:cNvSpPr>
              <a:spLocks/>
            </p:cNvSpPr>
            <p:nvPr/>
          </p:nvSpPr>
          <p:spPr bwMode="auto">
            <a:xfrm>
              <a:off x="3688" y="2301"/>
              <a:ext cx="361" cy="787"/>
            </a:xfrm>
            <a:custGeom>
              <a:avLst/>
              <a:gdLst>
                <a:gd name="T0" fmla="*/ 100447884 w 153"/>
                <a:gd name="T1" fmla="*/ 6834591 h 333"/>
                <a:gd name="T2" fmla="*/ 0 w 153"/>
                <a:gd name="T3" fmla="*/ 20005230 h 333"/>
                <a:gd name="T4" fmla="*/ 40604943 w 153"/>
                <a:gd name="T5" fmla="*/ 165856696 h 333"/>
                <a:gd name="T6" fmla="*/ 12084987 w 153"/>
                <a:gd name="T7" fmla="*/ 315457618 h 333"/>
                <a:gd name="T8" fmla="*/ 86806035 w 153"/>
                <a:gd name="T9" fmla="*/ 315457618 h 333"/>
                <a:gd name="T10" fmla="*/ 84850350 w 153"/>
                <a:gd name="T11" fmla="*/ 314610891 h 333"/>
                <a:gd name="T12" fmla="*/ 84005242 w 153"/>
                <a:gd name="T13" fmla="*/ 313387085 h 333"/>
                <a:gd name="T14" fmla="*/ 82054314 w 153"/>
                <a:gd name="T15" fmla="*/ 311869088 h 333"/>
                <a:gd name="T16" fmla="*/ 80235743 w 153"/>
                <a:gd name="T17" fmla="*/ 309869948 h 333"/>
                <a:gd name="T18" fmla="*/ 79363681 w 153"/>
                <a:gd name="T19" fmla="*/ 307865061 h 333"/>
                <a:gd name="T20" fmla="*/ 77405108 w 153"/>
                <a:gd name="T21" fmla="*/ 305771386 h 333"/>
                <a:gd name="T22" fmla="*/ 76577819 w 153"/>
                <a:gd name="T23" fmla="*/ 303031398 h 333"/>
                <a:gd name="T24" fmla="*/ 74722289 w 153"/>
                <a:gd name="T25" fmla="*/ 300181750 h 333"/>
                <a:gd name="T26" fmla="*/ 73887336 w 153"/>
                <a:gd name="T27" fmla="*/ 296660680 h 333"/>
                <a:gd name="T28" fmla="*/ 72763584 w 153"/>
                <a:gd name="T29" fmla="*/ 266966260 h 333"/>
                <a:gd name="T30" fmla="*/ 71920251 w 153"/>
                <a:gd name="T31" fmla="*/ 263384990 h 333"/>
                <a:gd name="T32" fmla="*/ 71086317 w 153"/>
                <a:gd name="T33" fmla="*/ 258491884 h 333"/>
                <a:gd name="T34" fmla="*/ 69962791 w 153"/>
                <a:gd name="T35" fmla="*/ 252875023 h 333"/>
                <a:gd name="T36" fmla="*/ 69245775 w 153"/>
                <a:gd name="T37" fmla="*/ 247287504 h 333"/>
                <a:gd name="T38" fmla="*/ 68412068 w 153"/>
                <a:gd name="T39" fmla="*/ 241697566 h 333"/>
                <a:gd name="T40" fmla="*/ 68412068 w 153"/>
                <a:gd name="T41" fmla="*/ 235745220 h 333"/>
                <a:gd name="T42" fmla="*/ 67278689 w 153"/>
                <a:gd name="T43" fmla="*/ 229288287 h 333"/>
                <a:gd name="T44" fmla="*/ 66444945 w 153"/>
                <a:gd name="T45" fmla="*/ 222541246 h 333"/>
                <a:gd name="T46" fmla="*/ 66444945 w 153"/>
                <a:gd name="T47" fmla="*/ 216077809 h 333"/>
                <a:gd name="T48" fmla="*/ 65608331 w 153"/>
                <a:gd name="T49" fmla="*/ 209264821 h 333"/>
                <a:gd name="T50" fmla="*/ 65608331 w 153"/>
                <a:gd name="T51" fmla="*/ 202872171 h 333"/>
                <a:gd name="T52" fmla="*/ 64486391 w 153"/>
                <a:gd name="T53" fmla="*/ 195184928 h 333"/>
                <a:gd name="T54" fmla="*/ 64486391 w 153"/>
                <a:gd name="T55" fmla="*/ 188437887 h 333"/>
                <a:gd name="T56" fmla="*/ 64486391 w 153"/>
                <a:gd name="T57" fmla="*/ 180757905 h 333"/>
                <a:gd name="T58" fmla="*/ 64486391 w 153"/>
                <a:gd name="T59" fmla="*/ 173162171 h 333"/>
                <a:gd name="T60" fmla="*/ 89496668 w 153"/>
                <a:gd name="T61" fmla="*/ 16152614 h 333"/>
                <a:gd name="T62" fmla="*/ 91448276 w 153"/>
                <a:gd name="T63" fmla="*/ 315457618 h 333"/>
                <a:gd name="T64" fmla="*/ 123640818 w 153"/>
                <a:gd name="T65" fmla="*/ 291070893 h 333"/>
                <a:gd name="T66" fmla="*/ 124822972 w 153"/>
                <a:gd name="T67" fmla="*/ 31221257 h 3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3"/>
                <a:gd name="T103" fmla="*/ 0 h 333"/>
                <a:gd name="T104" fmla="*/ 153 w 153"/>
                <a:gd name="T105" fmla="*/ 333 h 3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3" h="333">
                  <a:moveTo>
                    <a:pt x="135" y="33"/>
                  </a:move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  <a:cubicBezTo>
                    <a:pt x="3" y="18"/>
                    <a:pt x="5" y="17"/>
                    <a:pt x="8" y="17"/>
                  </a:cubicBezTo>
                  <a:cubicBezTo>
                    <a:pt x="28" y="17"/>
                    <a:pt x="44" y="88"/>
                    <a:pt x="44" y="175"/>
                  </a:cubicBezTo>
                  <a:cubicBezTo>
                    <a:pt x="44" y="256"/>
                    <a:pt x="30" y="323"/>
                    <a:pt x="13" y="332"/>
                  </a:cubicBezTo>
                  <a:cubicBezTo>
                    <a:pt x="13" y="333"/>
                    <a:pt x="13" y="333"/>
                    <a:pt x="13" y="333"/>
                  </a:cubicBezTo>
                  <a:cubicBezTo>
                    <a:pt x="23" y="327"/>
                    <a:pt x="37" y="324"/>
                    <a:pt x="53" y="324"/>
                  </a:cubicBezTo>
                  <a:cubicBezTo>
                    <a:pt x="69" y="324"/>
                    <a:pt x="83" y="328"/>
                    <a:pt x="94" y="333"/>
                  </a:cubicBezTo>
                  <a:cubicBezTo>
                    <a:pt x="94" y="333"/>
                    <a:pt x="94" y="333"/>
                    <a:pt x="94" y="333"/>
                  </a:cubicBezTo>
                  <a:cubicBezTo>
                    <a:pt x="93" y="333"/>
                    <a:pt x="93" y="332"/>
                    <a:pt x="92" y="332"/>
                  </a:cubicBezTo>
                  <a:cubicBezTo>
                    <a:pt x="92" y="332"/>
                    <a:pt x="92" y="332"/>
                    <a:pt x="92" y="332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0" y="330"/>
                    <a:pt x="89" y="330"/>
                    <a:pt x="89" y="329"/>
                  </a:cubicBezTo>
                  <a:cubicBezTo>
                    <a:pt x="89" y="329"/>
                    <a:pt x="89" y="329"/>
                    <a:pt x="89" y="329"/>
                  </a:cubicBezTo>
                  <a:cubicBezTo>
                    <a:pt x="88" y="329"/>
                    <a:pt x="88" y="328"/>
                    <a:pt x="87" y="327"/>
                  </a:cubicBezTo>
                  <a:cubicBezTo>
                    <a:pt x="87" y="327"/>
                    <a:pt x="87" y="327"/>
                    <a:pt x="87" y="327"/>
                  </a:cubicBezTo>
                  <a:cubicBezTo>
                    <a:pt x="87" y="327"/>
                    <a:pt x="86" y="326"/>
                    <a:pt x="86" y="325"/>
                  </a:cubicBezTo>
                  <a:cubicBezTo>
                    <a:pt x="86" y="325"/>
                    <a:pt x="86" y="325"/>
                    <a:pt x="86" y="325"/>
                  </a:cubicBezTo>
                  <a:cubicBezTo>
                    <a:pt x="85" y="324"/>
                    <a:pt x="85" y="324"/>
                    <a:pt x="84" y="323"/>
                  </a:cubicBezTo>
                  <a:cubicBezTo>
                    <a:pt x="84" y="323"/>
                    <a:pt x="84" y="323"/>
                    <a:pt x="84" y="323"/>
                  </a:cubicBezTo>
                  <a:cubicBezTo>
                    <a:pt x="84" y="322"/>
                    <a:pt x="83" y="321"/>
                    <a:pt x="83" y="320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82" y="319"/>
                    <a:pt x="82" y="318"/>
                    <a:pt x="81" y="317"/>
                  </a:cubicBezTo>
                  <a:cubicBezTo>
                    <a:pt x="81" y="317"/>
                    <a:pt x="81" y="317"/>
                    <a:pt x="81" y="317"/>
                  </a:cubicBezTo>
                  <a:cubicBezTo>
                    <a:pt x="81" y="316"/>
                    <a:pt x="80" y="315"/>
                    <a:pt x="80" y="313"/>
                  </a:cubicBezTo>
                  <a:cubicBezTo>
                    <a:pt x="80" y="313"/>
                    <a:pt x="80" y="313"/>
                    <a:pt x="80" y="313"/>
                  </a:cubicBezTo>
                  <a:cubicBezTo>
                    <a:pt x="77" y="305"/>
                    <a:pt x="81" y="295"/>
                    <a:pt x="79" y="282"/>
                  </a:cubicBezTo>
                  <a:cubicBezTo>
                    <a:pt x="79" y="282"/>
                    <a:pt x="79" y="282"/>
                    <a:pt x="79" y="282"/>
                  </a:cubicBezTo>
                  <a:cubicBezTo>
                    <a:pt x="79" y="281"/>
                    <a:pt x="78" y="279"/>
                    <a:pt x="78" y="278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78" y="275"/>
                    <a:pt x="77" y="274"/>
                    <a:pt x="77" y="273"/>
                  </a:cubicBezTo>
                  <a:cubicBezTo>
                    <a:pt x="77" y="272"/>
                    <a:pt x="77" y="271"/>
                    <a:pt x="77" y="271"/>
                  </a:cubicBezTo>
                  <a:cubicBezTo>
                    <a:pt x="77" y="270"/>
                    <a:pt x="76" y="268"/>
                    <a:pt x="76" y="267"/>
                  </a:cubicBezTo>
                  <a:cubicBezTo>
                    <a:pt x="76" y="266"/>
                    <a:pt x="76" y="266"/>
                    <a:pt x="76" y="265"/>
                  </a:cubicBezTo>
                  <a:cubicBezTo>
                    <a:pt x="76" y="264"/>
                    <a:pt x="75" y="262"/>
                    <a:pt x="75" y="261"/>
                  </a:cubicBezTo>
                  <a:cubicBezTo>
                    <a:pt x="75" y="260"/>
                    <a:pt x="75" y="259"/>
                    <a:pt x="75" y="259"/>
                  </a:cubicBezTo>
                  <a:cubicBezTo>
                    <a:pt x="75" y="257"/>
                    <a:pt x="75" y="256"/>
                    <a:pt x="74" y="255"/>
                  </a:cubicBezTo>
                  <a:cubicBezTo>
                    <a:pt x="74" y="254"/>
                    <a:pt x="74" y="253"/>
                    <a:pt x="74" y="252"/>
                  </a:cubicBezTo>
                  <a:cubicBezTo>
                    <a:pt x="74" y="251"/>
                    <a:pt x="74" y="250"/>
                    <a:pt x="74" y="249"/>
                  </a:cubicBezTo>
                  <a:cubicBezTo>
                    <a:pt x="73" y="248"/>
                    <a:pt x="73" y="247"/>
                    <a:pt x="73" y="246"/>
                  </a:cubicBezTo>
                  <a:cubicBezTo>
                    <a:pt x="73" y="244"/>
                    <a:pt x="73" y="243"/>
                    <a:pt x="73" y="242"/>
                  </a:cubicBezTo>
                  <a:cubicBezTo>
                    <a:pt x="73" y="241"/>
                    <a:pt x="73" y="240"/>
                    <a:pt x="73" y="239"/>
                  </a:cubicBezTo>
                  <a:cubicBezTo>
                    <a:pt x="72" y="238"/>
                    <a:pt x="72" y="236"/>
                    <a:pt x="72" y="235"/>
                  </a:cubicBezTo>
                  <a:cubicBezTo>
                    <a:pt x="72" y="234"/>
                    <a:pt x="72" y="233"/>
                    <a:pt x="72" y="232"/>
                  </a:cubicBezTo>
                  <a:cubicBezTo>
                    <a:pt x="72" y="231"/>
                    <a:pt x="72" y="229"/>
                    <a:pt x="72" y="228"/>
                  </a:cubicBezTo>
                  <a:cubicBezTo>
                    <a:pt x="72" y="227"/>
                    <a:pt x="71" y="226"/>
                    <a:pt x="71" y="225"/>
                  </a:cubicBezTo>
                  <a:cubicBezTo>
                    <a:pt x="71" y="223"/>
                    <a:pt x="71" y="222"/>
                    <a:pt x="71" y="221"/>
                  </a:cubicBezTo>
                  <a:cubicBezTo>
                    <a:pt x="71" y="220"/>
                    <a:pt x="71" y="218"/>
                    <a:pt x="71" y="217"/>
                  </a:cubicBezTo>
                  <a:cubicBezTo>
                    <a:pt x="71" y="216"/>
                    <a:pt x="71" y="215"/>
                    <a:pt x="71" y="214"/>
                  </a:cubicBezTo>
                  <a:cubicBezTo>
                    <a:pt x="71" y="212"/>
                    <a:pt x="70" y="211"/>
                    <a:pt x="70" y="210"/>
                  </a:cubicBezTo>
                  <a:cubicBezTo>
                    <a:pt x="70" y="209"/>
                    <a:pt x="70" y="207"/>
                    <a:pt x="70" y="206"/>
                  </a:cubicBezTo>
                  <a:cubicBezTo>
                    <a:pt x="70" y="205"/>
                    <a:pt x="70" y="203"/>
                    <a:pt x="70" y="202"/>
                  </a:cubicBezTo>
                  <a:cubicBezTo>
                    <a:pt x="70" y="201"/>
                    <a:pt x="70" y="200"/>
                    <a:pt x="70" y="199"/>
                  </a:cubicBezTo>
                  <a:cubicBezTo>
                    <a:pt x="70" y="197"/>
                    <a:pt x="70" y="196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89"/>
                    <a:pt x="70" y="187"/>
                    <a:pt x="70" y="186"/>
                  </a:cubicBezTo>
                  <a:cubicBezTo>
                    <a:pt x="70" y="185"/>
                    <a:pt x="70" y="184"/>
                    <a:pt x="70" y="183"/>
                  </a:cubicBezTo>
                  <a:cubicBezTo>
                    <a:pt x="70" y="180"/>
                    <a:pt x="70" y="178"/>
                    <a:pt x="70" y="175"/>
                  </a:cubicBezTo>
                  <a:cubicBezTo>
                    <a:pt x="70" y="88"/>
                    <a:pt x="77" y="17"/>
                    <a:pt x="97" y="17"/>
                  </a:cubicBezTo>
                  <a:cubicBezTo>
                    <a:pt x="117" y="17"/>
                    <a:pt x="132" y="88"/>
                    <a:pt x="132" y="175"/>
                  </a:cubicBezTo>
                  <a:cubicBezTo>
                    <a:pt x="132" y="260"/>
                    <a:pt x="118" y="329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lose/>
                </a:path>
              </a:pathLst>
            </a:custGeom>
            <a:solidFill>
              <a:srgbClr val="FFA2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91" name="Freeform 2364"/>
            <p:cNvSpPr>
              <a:spLocks/>
            </p:cNvSpPr>
            <p:nvPr/>
          </p:nvSpPr>
          <p:spPr bwMode="auto">
            <a:xfrm>
              <a:off x="3718" y="2318"/>
              <a:ext cx="203" cy="770"/>
            </a:xfrm>
            <a:custGeom>
              <a:avLst/>
              <a:gdLst>
                <a:gd name="T0" fmla="*/ 73149485 w 86"/>
                <a:gd name="T1" fmla="*/ 305137942 h 326"/>
                <a:gd name="T2" fmla="*/ 72312974 w 86"/>
                <a:gd name="T3" fmla="*/ 303936932 h 326"/>
                <a:gd name="T4" fmla="*/ 72312974 w 86"/>
                <a:gd name="T5" fmla="*/ 303936932 h 326"/>
                <a:gd name="T6" fmla="*/ 70492244 w 86"/>
                <a:gd name="T7" fmla="*/ 302213493 h 326"/>
                <a:gd name="T8" fmla="*/ 70492244 w 86"/>
                <a:gd name="T9" fmla="*/ 302213493 h 326"/>
                <a:gd name="T10" fmla="*/ 68843167 w 86"/>
                <a:gd name="T11" fmla="*/ 300376831 h 326"/>
                <a:gd name="T12" fmla="*/ 68843167 w 86"/>
                <a:gd name="T13" fmla="*/ 300376831 h 326"/>
                <a:gd name="T14" fmla="*/ 67650925 w 86"/>
                <a:gd name="T15" fmla="*/ 298381294 h 326"/>
                <a:gd name="T16" fmla="*/ 67650925 w 86"/>
                <a:gd name="T17" fmla="*/ 298381294 h 326"/>
                <a:gd name="T18" fmla="*/ 66179506 w 86"/>
                <a:gd name="T19" fmla="*/ 296365652 h 326"/>
                <a:gd name="T20" fmla="*/ 66179506 w 86"/>
                <a:gd name="T21" fmla="*/ 296365652 h 326"/>
                <a:gd name="T22" fmla="*/ 64836836 w 86"/>
                <a:gd name="T23" fmla="*/ 293532809 h 326"/>
                <a:gd name="T24" fmla="*/ 64836836 w 86"/>
                <a:gd name="T25" fmla="*/ 293532809 h 326"/>
                <a:gd name="T26" fmla="*/ 63340075 w 86"/>
                <a:gd name="T27" fmla="*/ 290814852 h 326"/>
                <a:gd name="T28" fmla="*/ 63340075 w 86"/>
                <a:gd name="T29" fmla="*/ 290814852 h 326"/>
                <a:gd name="T30" fmla="*/ 62147758 w 86"/>
                <a:gd name="T31" fmla="*/ 287266542 h 326"/>
                <a:gd name="T32" fmla="*/ 62147758 w 86"/>
                <a:gd name="T33" fmla="*/ 287266542 h 326"/>
                <a:gd name="T34" fmla="*/ 61363139 w 86"/>
                <a:gd name="T35" fmla="*/ 258202388 h 326"/>
                <a:gd name="T36" fmla="*/ 61363139 w 86"/>
                <a:gd name="T37" fmla="*/ 258202388 h 326"/>
                <a:gd name="T38" fmla="*/ 60171124 w 86"/>
                <a:gd name="T39" fmla="*/ 254305037 h 326"/>
                <a:gd name="T40" fmla="*/ 60171124 w 86"/>
                <a:gd name="T41" fmla="*/ 253439916 h 326"/>
                <a:gd name="T42" fmla="*/ 59333404 w 86"/>
                <a:gd name="T43" fmla="*/ 249456854 h 326"/>
                <a:gd name="T44" fmla="*/ 59333404 w 86"/>
                <a:gd name="T45" fmla="*/ 247949128 h 326"/>
                <a:gd name="T46" fmla="*/ 58699289 w 86"/>
                <a:gd name="T47" fmla="*/ 243901367 h 326"/>
                <a:gd name="T48" fmla="*/ 58699289 w 86"/>
                <a:gd name="T49" fmla="*/ 241913389 h 326"/>
                <a:gd name="T50" fmla="*/ 57470601 w 86"/>
                <a:gd name="T51" fmla="*/ 238325322 h 326"/>
                <a:gd name="T52" fmla="*/ 57470601 w 86"/>
                <a:gd name="T53" fmla="*/ 236334925 h 326"/>
                <a:gd name="T54" fmla="*/ 56697427 w 86"/>
                <a:gd name="T55" fmla="*/ 232786615 h 326"/>
                <a:gd name="T56" fmla="*/ 56697427 w 86"/>
                <a:gd name="T57" fmla="*/ 230105391 h 326"/>
                <a:gd name="T58" fmla="*/ 56697427 w 86"/>
                <a:gd name="T59" fmla="*/ 227236117 h 326"/>
                <a:gd name="T60" fmla="*/ 55864919 w 86"/>
                <a:gd name="T61" fmla="*/ 224526474 h 326"/>
                <a:gd name="T62" fmla="*/ 55864919 w 86"/>
                <a:gd name="T63" fmla="*/ 220545377 h 326"/>
                <a:gd name="T64" fmla="*/ 55864919 w 86"/>
                <a:gd name="T65" fmla="*/ 217621683 h 326"/>
                <a:gd name="T66" fmla="*/ 54672639 w 86"/>
                <a:gd name="T67" fmla="*/ 214125828 h 326"/>
                <a:gd name="T68" fmla="*/ 54672639 w 86"/>
                <a:gd name="T69" fmla="*/ 210920362 h 326"/>
                <a:gd name="T70" fmla="*/ 54672639 w 86"/>
                <a:gd name="T71" fmla="*/ 207368877 h 326"/>
                <a:gd name="T72" fmla="*/ 53823854 w 86"/>
                <a:gd name="T73" fmla="*/ 204538453 h 326"/>
                <a:gd name="T74" fmla="*/ 53823854 w 86"/>
                <a:gd name="T75" fmla="*/ 200667707 h 326"/>
                <a:gd name="T76" fmla="*/ 53823854 w 86"/>
                <a:gd name="T77" fmla="*/ 197123479 h 326"/>
                <a:gd name="T78" fmla="*/ 53823854 w 86"/>
                <a:gd name="T79" fmla="*/ 194247251 h 326"/>
                <a:gd name="T80" fmla="*/ 53172895 w 86"/>
                <a:gd name="T81" fmla="*/ 190215665 h 326"/>
                <a:gd name="T82" fmla="*/ 53172895 w 86"/>
                <a:gd name="T83" fmla="*/ 186719356 h 326"/>
                <a:gd name="T84" fmla="*/ 53172895 w 86"/>
                <a:gd name="T85" fmla="*/ 183159860 h 326"/>
                <a:gd name="T86" fmla="*/ 53172895 w 86"/>
                <a:gd name="T87" fmla="*/ 179966033 h 326"/>
                <a:gd name="T88" fmla="*/ 53172895 w 86"/>
                <a:gd name="T89" fmla="*/ 175613522 h 326"/>
                <a:gd name="T90" fmla="*/ 53172895 w 86"/>
                <a:gd name="T91" fmla="*/ 172756191 h 326"/>
                <a:gd name="T92" fmla="*/ 53172895 w 86"/>
                <a:gd name="T93" fmla="*/ 168058720 h 326"/>
                <a:gd name="T94" fmla="*/ 53172895 w 86"/>
                <a:gd name="T95" fmla="*/ 165340763 h 326"/>
                <a:gd name="T96" fmla="*/ 53172895 w 86"/>
                <a:gd name="T97" fmla="*/ 157808068 h 326"/>
                <a:gd name="T98" fmla="*/ 70492244 w 86"/>
                <a:gd name="T99" fmla="*/ 13110360 h 326"/>
                <a:gd name="T100" fmla="*/ 70492244 w 86"/>
                <a:gd name="T101" fmla="*/ 12241252 h 326"/>
                <a:gd name="T102" fmla="*/ 39700158 w 86"/>
                <a:gd name="T103" fmla="*/ 1988683 h 326"/>
                <a:gd name="T104" fmla="*/ 8355956 w 86"/>
                <a:gd name="T105" fmla="*/ 19875696 h 326"/>
                <a:gd name="T106" fmla="*/ 8355956 w 86"/>
                <a:gd name="T107" fmla="*/ 20713531 h 326"/>
                <a:gd name="T108" fmla="*/ 28660011 w 86"/>
                <a:gd name="T109" fmla="*/ 157808068 h 326"/>
                <a:gd name="T110" fmla="*/ 0 w 86"/>
                <a:gd name="T111" fmla="*/ 305137942 h 326"/>
                <a:gd name="T112" fmla="*/ 0 w 86"/>
                <a:gd name="T113" fmla="*/ 305924457 h 326"/>
                <a:gd name="T114" fmla="*/ 37015960 w 86"/>
                <a:gd name="T115" fmla="*/ 297516324 h 326"/>
                <a:gd name="T116" fmla="*/ 75217554 w 86"/>
                <a:gd name="T117" fmla="*/ 305924457 h 326"/>
                <a:gd name="T118" fmla="*/ 75217554 w 86"/>
                <a:gd name="T119" fmla="*/ 305924457 h 326"/>
                <a:gd name="T120" fmla="*/ 73149485 w 86"/>
                <a:gd name="T121" fmla="*/ 305137942 h 326"/>
                <a:gd name="T122" fmla="*/ 73149485 w 86"/>
                <a:gd name="T123" fmla="*/ 305137942 h 3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"/>
                <a:gd name="T187" fmla="*/ 0 h 326"/>
                <a:gd name="T188" fmla="*/ 86 w 86"/>
                <a:gd name="T189" fmla="*/ 326 h 3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31" y="102"/>
                    <a:pt x="31" y="168"/>
                  </a:cubicBezTo>
                  <a:cubicBezTo>
                    <a:pt x="31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</a:path>
              </a:pathLst>
            </a:custGeom>
            <a:solidFill>
              <a:srgbClr val="FF9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92" name="Freeform 2365"/>
            <p:cNvSpPr>
              <a:spLocks noEditPoints="1"/>
            </p:cNvSpPr>
            <p:nvPr/>
          </p:nvSpPr>
          <p:spPr bwMode="auto">
            <a:xfrm>
              <a:off x="3718" y="2318"/>
              <a:ext cx="203" cy="770"/>
            </a:xfrm>
            <a:custGeom>
              <a:avLst/>
              <a:gdLst>
                <a:gd name="T0" fmla="*/ 72312974 w 86"/>
                <a:gd name="T1" fmla="*/ 303936932 h 326"/>
                <a:gd name="T2" fmla="*/ 70492244 w 86"/>
                <a:gd name="T3" fmla="*/ 302213493 h 326"/>
                <a:gd name="T4" fmla="*/ 68843167 w 86"/>
                <a:gd name="T5" fmla="*/ 300376831 h 326"/>
                <a:gd name="T6" fmla="*/ 67650925 w 86"/>
                <a:gd name="T7" fmla="*/ 298381294 h 326"/>
                <a:gd name="T8" fmla="*/ 66179506 w 86"/>
                <a:gd name="T9" fmla="*/ 296365652 h 326"/>
                <a:gd name="T10" fmla="*/ 64836836 w 86"/>
                <a:gd name="T11" fmla="*/ 293532809 h 326"/>
                <a:gd name="T12" fmla="*/ 63340075 w 86"/>
                <a:gd name="T13" fmla="*/ 290814852 h 326"/>
                <a:gd name="T14" fmla="*/ 62147758 w 86"/>
                <a:gd name="T15" fmla="*/ 287266542 h 326"/>
                <a:gd name="T16" fmla="*/ 61363139 w 86"/>
                <a:gd name="T17" fmla="*/ 258202388 h 326"/>
                <a:gd name="T18" fmla="*/ 60171124 w 86"/>
                <a:gd name="T19" fmla="*/ 254305037 h 326"/>
                <a:gd name="T20" fmla="*/ 59333404 w 86"/>
                <a:gd name="T21" fmla="*/ 249456854 h 326"/>
                <a:gd name="T22" fmla="*/ 58699289 w 86"/>
                <a:gd name="T23" fmla="*/ 243901367 h 326"/>
                <a:gd name="T24" fmla="*/ 57470601 w 86"/>
                <a:gd name="T25" fmla="*/ 238325322 h 326"/>
                <a:gd name="T26" fmla="*/ 56697427 w 86"/>
                <a:gd name="T27" fmla="*/ 232786615 h 326"/>
                <a:gd name="T28" fmla="*/ 56697427 w 86"/>
                <a:gd name="T29" fmla="*/ 227236117 h 326"/>
                <a:gd name="T30" fmla="*/ 55864919 w 86"/>
                <a:gd name="T31" fmla="*/ 220545377 h 326"/>
                <a:gd name="T32" fmla="*/ 54672639 w 86"/>
                <a:gd name="T33" fmla="*/ 214125828 h 326"/>
                <a:gd name="T34" fmla="*/ 54672639 w 86"/>
                <a:gd name="T35" fmla="*/ 207368877 h 326"/>
                <a:gd name="T36" fmla="*/ 53823854 w 86"/>
                <a:gd name="T37" fmla="*/ 200667707 h 326"/>
                <a:gd name="T38" fmla="*/ 53823854 w 86"/>
                <a:gd name="T39" fmla="*/ 194247251 h 326"/>
                <a:gd name="T40" fmla="*/ 53172895 w 86"/>
                <a:gd name="T41" fmla="*/ 186719356 h 326"/>
                <a:gd name="T42" fmla="*/ 53172895 w 86"/>
                <a:gd name="T43" fmla="*/ 179966033 h 326"/>
                <a:gd name="T44" fmla="*/ 53172895 w 86"/>
                <a:gd name="T45" fmla="*/ 172756191 h 326"/>
                <a:gd name="T46" fmla="*/ 53172895 w 86"/>
                <a:gd name="T47" fmla="*/ 165340763 h 326"/>
                <a:gd name="T48" fmla="*/ 70492244 w 86"/>
                <a:gd name="T49" fmla="*/ 13110360 h 326"/>
                <a:gd name="T50" fmla="*/ 39700158 w 86"/>
                <a:gd name="T51" fmla="*/ 1988683 h 326"/>
                <a:gd name="T52" fmla="*/ 8355956 w 86"/>
                <a:gd name="T53" fmla="*/ 20713531 h 326"/>
                <a:gd name="T54" fmla="*/ 0 w 86"/>
                <a:gd name="T55" fmla="*/ 305137942 h 326"/>
                <a:gd name="T56" fmla="*/ 37015960 w 86"/>
                <a:gd name="T57" fmla="*/ 297516324 h 326"/>
                <a:gd name="T58" fmla="*/ 75217554 w 86"/>
                <a:gd name="T59" fmla="*/ 305924457 h 326"/>
                <a:gd name="T60" fmla="*/ 73149485 w 86"/>
                <a:gd name="T61" fmla="*/ 305137942 h 326"/>
                <a:gd name="T62" fmla="*/ 24019603 w 86"/>
                <a:gd name="T63" fmla="*/ 38537390 h 326"/>
                <a:gd name="T64" fmla="*/ 40817243 w 86"/>
                <a:gd name="T65" fmla="*/ 10252669 h 326"/>
                <a:gd name="T66" fmla="*/ 58699289 w 86"/>
                <a:gd name="T67" fmla="*/ 15801136 h 326"/>
                <a:gd name="T68" fmla="*/ 35303472 w 86"/>
                <a:gd name="T69" fmla="*/ 110883927 h 326"/>
                <a:gd name="T70" fmla="*/ 41678000 w 86"/>
                <a:gd name="T71" fmla="*/ 288771698 h 326"/>
                <a:gd name="T72" fmla="*/ 37015960 w 86"/>
                <a:gd name="T73" fmla="*/ 160450707 h 326"/>
                <a:gd name="T74" fmla="*/ 37015960 w 86"/>
                <a:gd name="T75" fmla="*/ 166843953 h 326"/>
                <a:gd name="T76" fmla="*/ 37015960 w 86"/>
                <a:gd name="T77" fmla="*/ 179966033 h 326"/>
                <a:gd name="T78" fmla="*/ 37015960 w 86"/>
                <a:gd name="T79" fmla="*/ 190215665 h 326"/>
                <a:gd name="T80" fmla="*/ 38201726 w 86"/>
                <a:gd name="T81" fmla="*/ 197837282 h 326"/>
                <a:gd name="T82" fmla="*/ 38201726 w 86"/>
                <a:gd name="T83" fmla="*/ 205380445 h 326"/>
                <a:gd name="T84" fmla="*/ 38990970 w 86"/>
                <a:gd name="T85" fmla="*/ 210920362 h 326"/>
                <a:gd name="T86" fmla="*/ 39700158 w 86"/>
                <a:gd name="T87" fmla="*/ 218490734 h 326"/>
                <a:gd name="T88" fmla="*/ 39700158 w 86"/>
                <a:gd name="T89" fmla="*/ 225240580 h 326"/>
                <a:gd name="T90" fmla="*/ 41678000 w 86"/>
                <a:gd name="T91" fmla="*/ 234497961 h 326"/>
                <a:gd name="T92" fmla="*/ 41678000 w 86"/>
                <a:gd name="T93" fmla="*/ 239207222 h 326"/>
                <a:gd name="T94" fmla="*/ 43652821 w 86"/>
                <a:gd name="T95" fmla="*/ 248727178 h 326"/>
                <a:gd name="T96" fmla="*/ 44489181 w 86"/>
                <a:gd name="T97" fmla="*/ 254305037 h 326"/>
                <a:gd name="T98" fmla="*/ 45681348 w 86"/>
                <a:gd name="T99" fmla="*/ 259860523 h 326"/>
                <a:gd name="T100" fmla="*/ 47181054 w 86"/>
                <a:gd name="T101" fmla="*/ 289973162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"/>
                <a:gd name="T154" fmla="*/ 0 h 326"/>
                <a:gd name="T155" fmla="*/ 86 w 86"/>
                <a:gd name="T156" fmla="*/ 326 h 3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26" y="102"/>
                    <a:pt x="26" y="168"/>
                  </a:cubicBezTo>
                  <a:cubicBezTo>
                    <a:pt x="26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  <a:moveTo>
                    <a:pt x="38" y="118"/>
                  </a:moveTo>
                  <a:cubicBezTo>
                    <a:pt x="36" y="88"/>
                    <a:pt x="31" y="61"/>
                    <a:pt x="26" y="41"/>
                  </a:cubicBezTo>
                  <a:cubicBezTo>
                    <a:pt x="23" y="33"/>
                    <a:pt x="22" y="15"/>
                    <a:pt x="34" y="12"/>
                  </a:cubicBezTo>
                  <a:cubicBezTo>
                    <a:pt x="37" y="12"/>
                    <a:pt x="40" y="12"/>
                    <a:pt x="44" y="11"/>
                  </a:cubicBezTo>
                  <a:cubicBezTo>
                    <a:pt x="50" y="11"/>
                    <a:pt x="55" y="10"/>
                    <a:pt x="60" y="11"/>
                  </a:cubicBezTo>
                  <a:cubicBezTo>
                    <a:pt x="64" y="11"/>
                    <a:pt x="64" y="15"/>
                    <a:pt x="63" y="17"/>
                  </a:cubicBezTo>
                  <a:cubicBezTo>
                    <a:pt x="51" y="38"/>
                    <a:pt x="44" y="77"/>
                    <a:pt x="41" y="119"/>
                  </a:cubicBezTo>
                  <a:cubicBezTo>
                    <a:pt x="40" y="135"/>
                    <a:pt x="39" y="133"/>
                    <a:pt x="38" y="118"/>
                  </a:cubicBezTo>
                  <a:close/>
                  <a:moveTo>
                    <a:pt x="51" y="309"/>
                  </a:moveTo>
                  <a:cubicBezTo>
                    <a:pt x="49" y="309"/>
                    <a:pt x="47" y="309"/>
                    <a:pt x="45" y="308"/>
                  </a:cubicBezTo>
                  <a:cubicBezTo>
                    <a:pt x="33" y="306"/>
                    <a:pt x="26" y="298"/>
                    <a:pt x="31" y="272"/>
                  </a:cubicBezTo>
                  <a:cubicBezTo>
                    <a:pt x="37" y="243"/>
                    <a:pt x="40" y="206"/>
                    <a:pt x="40" y="171"/>
                  </a:cubicBezTo>
                  <a:cubicBezTo>
                    <a:pt x="40" y="173"/>
                    <a:pt x="40" y="176"/>
                    <a:pt x="40" y="176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42" y="222"/>
                    <a:pt x="42" y="222"/>
                    <a:pt x="42" y="222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2" y="229"/>
                    <a:pt x="42" y="229"/>
                    <a:pt x="42" y="229"/>
                  </a:cubicBezTo>
                  <a:cubicBezTo>
                    <a:pt x="43" y="233"/>
                    <a:pt x="43" y="233"/>
                    <a:pt x="43" y="233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40"/>
                    <a:pt x="43" y="240"/>
                    <a:pt x="43" y="240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7" y="265"/>
                    <a:pt x="47" y="265"/>
                    <a:pt x="47" y="265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48" y="271"/>
                    <a:pt x="48" y="271"/>
                    <a:pt x="48" y="271"/>
                  </a:cubicBezTo>
                  <a:cubicBezTo>
                    <a:pt x="48" y="272"/>
                    <a:pt x="48" y="272"/>
                    <a:pt x="48" y="272"/>
                  </a:cubicBezTo>
                  <a:cubicBezTo>
                    <a:pt x="48" y="273"/>
                    <a:pt x="49" y="277"/>
                    <a:pt x="49" y="277"/>
                  </a:cubicBezTo>
                  <a:cubicBezTo>
                    <a:pt x="51" y="287"/>
                    <a:pt x="54" y="296"/>
                    <a:pt x="56" y="304"/>
                  </a:cubicBezTo>
                  <a:cubicBezTo>
                    <a:pt x="57" y="306"/>
                    <a:pt x="54" y="309"/>
                    <a:pt x="51" y="309"/>
                  </a:cubicBezTo>
                  <a:close/>
                </a:path>
              </a:pathLst>
            </a:custGeom>
            <a:solidFill>
              <a:srgbClr val="FF7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93" name="Freeform 2366"/>
            <p:cNvSpPr>
              <a:spLocks/>
            </p:cNvSpPr>
            <p:nvPr/>
          </p:nvSpPr>
          <p:spPr bwMode="auto">
            <a:xfrm>
              <a:off x="3818" y="2334"/>
              <a:ext cx="54" cy="95"/>
            </a:xfrm>
            <a:custGeom>
              <a:avLst/>
              <a:gdLst>
                <a:gd name="T0" fmla="*/ 0 w 23"/>
                <a:gd name="T1" fmla="*/ 4351850 h 40"/>
                <a:gd name="T2" fmla="*/ 19630332 w 23"/>
                <a:gd name="T3" fmla="*/ 5955246 h 40"/>
                <a:gd name="T4" fmla="*/ 8361068 w 23"/>
                <a:gd name="T5" fmla="*/ 41061739 h 40"/>
                <a:gd name="T6" fmla="*/ 15292894 w 23"/>
                <a:gd name="T7" fmla="*/ 7279650 h 40"/>
                <a:gd name="T8" fmla="*/ 0 w 23"/>
                <a:gd name="T9" fmla="*/ 435185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0"/>
                <a:gd name="T17" fmla="*/ 23 w 23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0">
                  <a:moveTo>
                    <a:pt x="0" y="4"/>
                  </a:moveTo>
                  <a:cubicBezTo>
                    <a:pt x="10" y="3"/>
                    <a:pt x="23" y="0"/>
                    <a:pt x="23" y="6"/>
                  </a:cubicBezTo>
                  <a:cubicBezTo>
                    <a:pt x="23" y="13"/>
                    <a:pt x="13" y="23"/>
                    <a:pt x="10" y="40"/>
                  </a:cubicBezTo>
                  <a:cubicBezTo>
                    <a:pt x="12" y="23"/>
                    <a:pt x="20" y="9"/>
                    <a:pt x="18" y="7"/>
                  </a:cubicBezTo>
                  <a:cubicBezTo>
                    <a:pt x="15" y="3"/>
                    <a:pt x="2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94" name="Freeform 2367"/>
            <p:cNvSpPr>
              <a:spLocks/>
            </p:cNvSpPr>
            <p:nvPr/>
          </p:nvSpPr>
          <p:spPr bwMode="auto">
            <a:xfrm>
              <a:off x="3943" y="2358"/>
              <a:ext cx="78" cy="728"/>
            </a:xfrm>
            <a:custGeom>
              <a:avLst/>
              <a:gdLst>
                <a:gd name="T0" fmla="*/ 0 w 33"/>
                <a:gd name="T1" fmla="*/ 0 h 308"/>
                <a:gd name="T2" fmla="*/ 0 w 33"/>
                <a:gd name="T3" fmla="*/ 0 h 308"/>
                <a:gd name="T4" fmla="*/ 22924719 w 33"/>
                <a:gd name="T5" fmla="*/ 143373776 h 308"/>
                <a:gd name="T6" fmla="*/ 2007625 w 33"/>
                <a:gd name="T7" fmla="*/ 283875489 h 308"/>
                <a:gd name="T8" fmla="*/ 2007625 w 33"/>
                <a:gd name="T9" fmla="*/ 292353868 h 308"/>
                <a:gd name="T10" fmla="*/ 31262565 w 33"/>
                <a:gd name="T11" fmla="*/ 143373776 h 308"/>
                <a:gd name="T12" fmla="*/ 0 w 33"/>
                <a:gd name="T13" fmla="*/ 0 h 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08"/>
                <a:gd name="T23" fmla="*/ 33 w 33"/>
                <a:gd name="T24" fmla="*/ 308 h 3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0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20"/>
                    <a:pt x="24" y="80"/>
                    <a:pt x="24" y="151"/>
                  </a:cubicBezTo>
                  <a:cubicBezTo>
                    <a:pt x="24" y="219"/>
                    <a:pt x="15" y="276"/>
                    <a:pt x="2" y="299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19" y="299"/>
                    <a:pt x="33" y="232"/>
                    <a:pt x="33" y="151"/>
                  </a:cubicBezTo>
                  <a:cubicBezTo>
                    <a:pt x="33" y="85"/>
                    <a:pt x="26" y="31"/>
                    <a:pt x="0" y="0"/>
                  </a:cubicBezTo>
                  <a:close/>
                </a:path>
              </a:pathLst>
            </a:custGeom>
            <a:solidFill>
              <a:srgbClr val="FF9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95" name="Freeform 2368"/>
            <p:cNvSpPr>
              <a:spLocks/>
            </p:cNvSpPr>
            <p:nvPr/>
          </p:nvSpPr>
          <p:spPr bwMode="auto">
            <a:xfrm>
              <a:off x="3806" y="2727"/>
              <a:ext cx="19" cy="146"/>
            </a:xfrm>
            <a:custGeom>
              <a:avLst/>
              <a:gdLst>
                <a:gd name="T0" fmla="*/ 0 w 8"/>
                <a:gd name="T1" fmla="*/ 52103393 h 62"/>
                <a:gd name="T2" fmla="*/ 5955246 w 8"/>
                <a:gd name="T3" fmla="*/ 52103393 h 62"/>
                <a:gd name="T4" fmla="*/ 7279645 w 8"/>
                <a:gd name="T5" fmla="*/ 34978078 h 62"/>
                <a:gd name="T6" fmla="*/ 5955246 w 8"/>
                <a:gd name="T7" fmla="*/ 5348066 h 62"/>
                <a:gd name="T8" fmla="*/ 0 w 8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2"/>
                <a:gd name="T17" fmla="*/ 8 w 8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2">
                  <a:moveTo>
                    <a:pt x="0" y="58"/>
                  </a:moveTo>
                  <a:cubicBezTo>
                    <a:pt x="2" y="49"/>
                    <a:pt x="4" y="55"/>
                    <a:pt x="6" y="58"/>
                  </a:cubicBezTo>
                  <a:cubicBezTo>
                    <a:pt x="8" y="62"/>
                    <a:pt x="7" y="39"/>
                    <a:pt x="7" y="3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7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96" name="Oval 2369"/>
            <p:cNvSpPr>
              <a:spLocks noChangeArrowheads="1"/>
            </p:cNvSpPr>
            <p:nvPr/>
          </p:nvSpPr>
          <p:spPr bwMode="auto">
            <a:xfrm>
              <a:off x="3846" y="2342"/>
              <a:ext cx="153" cy="746"/>
            </a:xfrm>
            <a:prstGeom prst="ellipse">
              <a:avLst/>
            </a:prstGeom>
            <a:solidFill>
              <a:srgbClr val="FFA9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97" name="Freeform 2370"/>
            <p:cNvSpPr>
              <a:spLocks/>
            </p:cNvSpPr>
            <p:nvPr/>
          </p:nvSpPr>
          <p:spPr bwMode="auto">
            <a:xfrm>
              <a:off x="3865" y="2370"/>
              <a:ext cx="137" cy="718"/>
            </a:xfrm>
            <a:custGeom>
              <a:avLst/>
              <a:gdLst>
                <a:gd name="T0" fmla="*/ 33839926 w 58"/>
                <a:gd name="T1" fmla="*/ 0 h 304"/>
                <a:gd name="T2" fmla="*/ 43253836 w 58"/>
                <a:gd name="T3" fmla="*/ 103193904 h 304"/>
                <a:gd name="T4" fmla="*/ 10256285 w 58"/>
                <a:gd name="T5" fmla="*/ 251294986 h 304"/>
                <a:gd name="T6" fmla="*/ 0 w 58"/>
                <a:gd name="T7" fmla="*/ 240169165 h 304"/>
                <a:gd name="T8" fmla="*/ 20728595 w 58"/>
                <a:gd name="T9" fmla="*/ 285098262 h 304"/>
                <a:gd name="T10" fmla="*/ 54504349 w 58"/>
                <a:gd name="T11" fmla="*/ 137001412 h 304"/>
                <a:gd name="T12" fmla="*/ 33839926 w 58"/>
                <a:gd name="T13" fmla="*/ 0 h 3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304"/>
                <a:gd name="T23" fmla="*/ 58 w 58"/>
                <a:gd name="T24" fmla="*/ 304 h 3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304">
                  <a:moveTo>
                    <a:pt x="36" y="0"/>
                  </a:moveTo>
                  <a:cubicBezTo>
                    <a:pt x="42" y="29"/>
                    <a:pt x="46" y="67"/>
                    <a:pt x="46" y="110"/>
                  </a:cubicBezTo>
                  <a:cubicBezTo>
                    <a:pt x="46" y="198"/>
                    <a:pt x="30" y="268"/>
                    <a:pt x="11" y="268"/>
                  </a:cubicBezTo>
                  <a:cubicBezTo>
                    <a:pt x="6" y="268"/>
                    <a:pt x="4" y="264"/>
                    <a:pt x="0" y="256"/>
                  </a:cubicBezTo>
                  <a:cubicBezTo>
                    <a:pt x="6" y="286"/>
                    <a:pt x="12" y="304"/>
                    <a:pt x="22" y="304"/>
                  </a:cubicBezTo>
                  <a:cubicBezTo>
                    <a:pt x="42" y="304"/>
                    <a:pt x="58" y="234"/>
                    <a:pt x="58" y="146"/>
                  </a:cubicBezTo>
                  <a:cubicBezTo>
                    <a:pt x="58" y="81"/>
                    <a:pt x="49" y="24"/>
                    <a:pt x="36" y="0"/>
                  </a:cubicBezTo>
                  <a:close/>
                </a:path>
              </a:pathLst>
            </a:custGeom>
            <a:solidFill>
              <a:srgbClr val="FFA0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98" name="Freeform 2371"/>
            <p:cNvSpPr>
              <a:spLocks/>
            </p:cNvSpPr>
            <p:nvPr/>
          </p:nvSpPr>
          <p:spPr bwMode="auto">
            <a:xfrm>
              <a:off x="3881" y="2358"/>
              <a:ext cx="121" cy="730"/>
            </a:xfrm>
            <a:custGeom>
              <a:avLst/>
              <a:gdLst>
                <a:gd name="T0" fmla="*/ 26334992 w 51"/>
                <a:gd name="T1" fmla="*/ 0 h 309"/>
                <a:gd name="T2" fmla="*/ 45521971 w 51"/>
                <a:gd name="T3" fmla="*/ 133439411 h 309"/>
                <a:gd name="T4" fmla="*/ 11838840 w 51"/>
                <a:gd name="T5" fmla="*/ 285420910 h 309"/>
                <a:gd name="T6" fmla="*/ 0 w 51"/>
                <a:gd name="T7" fmla="*/ 275841348 h 309"/>
                <a:gd name="T8" fmla="*/ 15230455 w 51"/>
                <a:gd name="T9" fmla="*/ 290973179 h 309"/>
                <a:gd name="T10" fmla="*/ 51405283 w 51"/>
                <a:gd name="T11" fmla="*/ 142244011 h 309"/>
                <a:gd name="T12" fmla="*/ 26334992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99" name="Freeform 2372"/>
            <p:cNvSpPr>
              <a:spLocks/>
            </p:cNvSpPr>
            <p:nvPr/>
          </p:nvSpPr>
          <p:spPr bwMode="auto">
            <a:xfrm>
              <a:off x="3853" y="2346"/>
              <a:ext cx="85" cy="669"/>
            </a:xfrm>
            <a:custGeom>
              <a:avLst/>
              <a:gdLst>
                <a:gd name="T0" fmla="*/ 8379337 w 36"/>
                <a:gd name="T1" fmla="*/ 247455570 h 283"/>
                <a:gd name="T2" fmla="*/ 6662007 w 36"/>
                <a:gd name="T3" fmla="*/ 147221807 h 283"/>
                <a:gd name="T4" fmla="*/ 28785776 w 36"/>
                <a:gd name="T5" fmla="*/ 850242 h 283"/>
                <a:gd name="T6" fmla="*/ 33681736 w 36"/>
                <a:gd name="T7" fmla="*/ 4751403 h 283"/>
                <a:gd name="T8" fmla="*/ 26929207 w 36"/>
                <a:gd name="T9" fmla="*/ 0 h 283"/>
                <a:gd name="T10" fmla="*/ 0 w 36"/>
                <a:gd name="T11" fmla="*/ 142775072 h 283"/>
                <a:gd name="T12" fmla="*/ 8379337 w 36"/>
                <a:gd name="T13" fmla="*/ 250198668 h 283"/>
                <a:gd name="T14" fmla="*/ 8379337 w 36"/>
                <a:gd name="T15" fmla="*/ 247455570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83"/>
                <a:gd name="T26" fmla="*/ 36 w 36"/>
                <a:gd name="T27" fmla="*/ 283 h 2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83">
                  <a:moveTo>
                    <a:pt x="9" y="260"/>
                  </a:moveTo>
                  <a:cubicBezTo>
                    <a:pt x="5" y="232"/>
                    <a:pt x="7" y="195"/>
                    <a:pt x="7" y="155"/>
                  </a:cubicBezTo>
                  <a:cubicBezTo>
                    <a:pt x="7" y="75"/>
                    <a:pt x="13" y="1"/>
                    <a:pt x="31" y="1"/>
                  </a:cubicBezTo>
                  <a:cubicBezTo>
                    <a:pt x="32" y="1"/>
                    <a:pt x="36" y="5"/>
                    <a:pt x="36" y="5"/>
                  </a:cubicBezTo>
                  <a:cubicBezTo>
                    <a:pt x="33" y="2"/>
                    <a:pt x="32" y="0"/>
                    <a:pt x="29" y="0"/>
                  </a:cubicBezTo>
                  <a:cubicBezTo>
                    <a:pt x="11" y="0"/>
                    <a:pt x="0" y="70"/>
                    <a:pt x="0" y="150"/>
                  </a:cubicBezTo>
                  <a:cubicBezTo>
                    <a:pt x="0" y="195"/>
                    <a:pt x="3" y="235"/>
                    <a:pt x="9" y="263"/>
                  </a:cubicBezTo>
                  <a:cubicBezTo>
                    <a:pt x="13" y="283"/>
                    <a:pt x="12" y="278"/>
                    <a:pt x="9" y="26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600" name="Freeform 2373"/>
            <p:cNvSpPr>
              <a:spLocks/>
            </p:cNvSpPr>
            <p:nvPr/>
          </p:nvSpPr>
          <p:spPr bwMode="auto">
            <a:xfrm>
              <a:off x="3718" y="3067"/>
              <a:ext cx="192" cy="21"/>
            </a:xfrm>
            <a:custGeom>
              <a:avLst/>
              <a:gdLst>
                <a:gd name="T0" fmla="*/ 0 w 81"/>
                <a:gd name="T1" fmla="*/ 6253179 h 9"/>
                <a:gd name="T2" fmla="*/ 0 w 81"/>
                <a:gd name="T3" fmla="*/ 6931749 h 9"/>
                <a:gd name="T4" fmla="*/ 39742136 w 81"/>
                <a:gd name="T5" fmla="*/ 0 h 9"/>
                <a:gd name="T6" fmla="*/ 80478140 w 81"/>
                <a:gd name="T7" fmla="*/ 6931749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9"/>
                <a:gd name="T14" fmla="*/ 81 w 8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9"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0" y="3"/>
                    <a:pt x="24" y="0"/>
                    <a:pt x="40" y="0"/>
                  </a:cubicBezTo>
                  <a:cubicBezTo>
                    <a:pt x="56" y="0"/>
                    <a:pt x="70" y="4"/>
                    <a:pt x="81" y="9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601" name="Freeform 2374"/>
            <p:cNvSpPr>
              <a:spLocks/>
            </p:cNvSpPr>
            <p:nvPr/>
          </p:nvSpPr>
          <p:spPr bwMode="auto">
            <a:xfrm>
              <a:off x="3740" y="2318"/>
              <a:ext cx="177" cy="45"/>
            </a:xfrm>
            <a:custGeom>
              <a:avLst/>
              <a:gdLst>
                <a:gd name="T0" fmla="*/ 62835163 w 75"/>
                <a:gd name="T1" fmla="*/ 11496685 h 19"/>
                <a:gd name="T2" fmla="*/ 31432308 w 75"/>
                <a:gd name="T3" fmla="*/ 2049534 h 19"/>
                <a:gd name="T4" fmla="*/ 0 w 75"/>
                <a:gd name="T5" fmla="*/ 18666092 h 19"/>
                <a:gd name="T6" fmla="*/ 0 60000 65536"/>
                <a:gd name="T7" fmla="*/ 0 60000 65536"/>
                <a:gd name="T8" fmla="*/ 0 60000 65536"/>
                <a:gd name="T9" fmla="*/ 0 w 75"/>
                <a:gd name="T10" fmla="*/ 0 h 19"/>
                <a:gd name="T11" fmla="*/ 75 w 7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" h="19">
                  <a:moveTo>
                    <a:pt x="68" y="12"/>
                  </a:moveTo>
                  <a:cubicBezTo>
                    <a:pt x="75" y="4"/>
                    <a:pt x="49" y="0"/>
                    <a:pt x="34" y="2"/>
                  </a:cubicBezTo>
                  <a:cubicBezTo>
                    <a:pt x="12" y="4"/>
                    <a:pt x="2" y="1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602" name="Oval 2375"/>
            <p:cNvSpPr>
              <a:spLocks noChangeArrowheads="1"/>
            </p:cNvSpPr>
            <p:nvPr/>
          </p:nvSpPr>
          <p:spPr bwMode="auto">
            <a:xfrm>
              <a:off x="3846" y="2342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75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603" name="Oval 2376"/>
            <p:cNvSpPr>
              <a:spLocks noChangeArrowheads="1"/>
            </p:cNvSpPr>
            <p:nvPr/>
          </p:nvSpPr>
          <p:spPr bwMode="auto">
            <a:xfrm>
              <a:off x="3624" y="2342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75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604" name="Freeform 2377"/>
            <p:cNvSpPr>
              <a:spLocks/>
            </p:cNvSpPr>
            <p:nvPr/>
          </p:nvSpPr>
          <p:spPr bwMode="auto">
            <a:xfrm>
              <a:off x="3688" y="2301"/>
              <a:ext cx="361" cy="787"/>
            </a:xfrm>
            <a:custGeom>
              <a:avLst/>
              <a:gdLst>
                <a:gd name="T0" fmla="*/ 121668749 w 153"/>
                <a:gd name="T1" fmla="*/ 165856696 h 333"/>
                <a:gd name="T2" fmla="*/ 121668749 w 153"/>
                <a:gd name="T3" fmla="*/ 176391772 h 333"/>
                <a:gd name="T4" fmla="*/ 121668749 w 153"/>
                <a:gd name="T5" fmla="*/ 183497590 h 333"/>
                <a:gd name="T6" fmla="*/ 121668749 w 153"/>
                <a:gd name="T7" fmla="*/ 191177875 h 333"/>
                <a:gd name="T8" fmla="*/ 121668749 w 153"/>
                <a:gd name="T9" fmla="*/ 198794331 h 333"/>
                <a:gd name="T10" fmla="*/ 120811787 w 153"/>
                <a:gd name="T11" fmla="*/ 206389308 h 333"/>
                <a:gd name="T12" fmla="*/ 120811787 w 153"/>
                <a:gd name="T13" fmla="*/ 213222867 h 333"/>
                <a:gd name="T14" fmla="*/ 119978080 w 153"/>
                <a:gd name="T15" fmla="*/ 219659078 h 333"/>
                <a:gd name="T16" fmla="*/ 118844701 w 153"/>
                <a:gd name="T17" fmla="*/ 226394775 h 333"/>
                <a:gd name="T18" fmla="*/ 118844701 w 153"/>
                <a:gd name="T19" fmla="*/ 232869707 h 333"/>
                <a:gd name="T20" fmla="*/ 118164342 w 153"/>
                <a:gd name="T21" fmla="*/ 239600261 h 333"/>
                <a:gd name="T22" fmla="*/ 117380542 w 153"/>
                <a:gd name="T23" fmla="*/ 245231644 h 333"/>
                <a:gd name="T24" fmla="*/ 116192348 w 153"/>
                <a:gd name="T25" fmla="*/ 252179854 h 333"/>
                <a:gd name="T26" fmla="*/ 115335764 w 153"/>
                <a:gd name="T27" fmla="*/ 257767826 h 333"/>
                <a:gd name="T28" fmla="*/ 114501982 w 153"/>
                <a:gd name="T29" fmla="*/ 262496820 h 333"/>
                <a:gd name="T30" fmla="*/ 113368678 w 153"/>
                <a:gd name="T31" fmla="*/ 268123664 h 333"/>
                <a:gd name="T32" fmla="*/ 112684694 w 153"/>
                <a:gd name="T33" fmla="*/ 272918908 h 333"/>
                <a:gd name="T34" fmla="*/ 111401064 w 153"/>
                <a:gd name="T35" fmla="*/ 278660858 h 333"/>
                <a:gd name="T36" fmla="*/ 109848868 w 153"/>
                <a:gd name="T37" fmla="*/ 282230329 h 333"/>
                <a:gd name="T38" fmla="*/ 108727116 w 153"/>
                <a:gd name="T39" fmla="*/ 286971121 h 333"/>
                <a:gd name="T40" fmla="*/ 107893485 w 153"/>
                <a:gd name="T41" fmla="*/ 291070893 h 333"/>
                <a:gd name="T42" fmla="*/ 105925946 w 153"/>
                <a:gd name="T43" fmla="*/ 294594081 h 333"/>
                <a:gd name="T44" fmla="*/ 105202852 w 153"/>
                <a:gd name="T45" fmla="*/ 298175955 h 333"/>
                <a:gd name="T46" fmla="*/ 103251999 w 153"/>
                <a:gd name="T47" fmla="*/ 301400565 h 333"/>
                <a:gd name="T48" fmla="*/ 102417009 w 153"/>
                <a:gd name="T49" fmla="*/ 304280161 h 333"/>
                <a:gd name="T50" fmla="*/ 100447884 w 153"/>
                <a:gd name="T51" fmla="*/ 306987780 h 333"/>
                <a:gd name="T52" fmla="*/ 98630597 w 153"/>
                <a:gd name="T53" fmla="*/ 309869948 h 333"/>
                <a:gd name="T54" fmla="*/ 97775674 w 153"/>
                <a:gd name="T55" fmla="*/ 311869088 h 333"/>
                <a:gd name="T56" fmla="*/ 95806398 w 153"/>
                <a:gd name="T57" fmla="*/ 312602827 h 333"/>
                <a:gd name="T58" fmla="*/ 94342390 w 153"/>
                <a:gd name="T59" fmla="*/ 314610891 h 333"/>
                <a:gd name="T60" fmla="*/ 93154423 w 153"/>
                <a:gd name="T61" fmla="*/ 315457618 h 333"/>
                <a:gd name="T62" fmla="*/ 91448276 w 153"/>
                <a:gd name="T63" fmla="*/ 315457618 h 333"/>
                <a:gd name="T64" fmla="*/ 123640818 w 153"/>
                <a:gd name="T65" fmla="*/ 291070893 h 333"/>
                <a:gd name="T66" fmla="*/ 124822972 w 153"/>
                <a:gd name="T67" fmla="*/ 31221257 h 333"/>
                <a:gd name="T68" fmla="*/ 62673898 w 153"/>
                <a:gd name="T69" fmla="*/ 0 h 3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3"/>
                <a:gd name="T106" fmla="*/ 0 h 333"/>
                <a:gd name="T107" fmla="*/ 153 w 153"/>
                <a:gd name="T108" fmla="*/ 333 h 3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3" h="333">
                  <a:moveTo>
                    <a:pt x="97" y="17"/>
                  </a:moveTo>
                  <a:cubicBezTo>
                    <a:pt x="117" y="17"/>
                    <a:pt x="132" y="88"/>
                    <a:pt x="132" y="175"/>
                  </a:cubicBezTo>
                  <a:cubicBezTo>
                    <a:pt x="132" y="178"/>
                    <a:pt x="132" y="181"/>
                    <a:pt x="132" y="183"/>
                  </a:cubicBezTo>
                  <a:cubicBezTo>
                    <a:pt x="132" y="184"/>
                    <a:pt x="132" y="185"/>
                    <a:pt x="132" y="186"/>
                  </a:cubicBezTo>
                  <a:cubicBezTo>
                    <a:pt x="132" y="188"/>
                    <a:pt x="132" y="189"/>
                    <a:pt x="132" y="191"/>
                  </a:cubicBezTo>
                  <a:cubicBezTo>
                    <a:pt x="132" y="192"/>
                    <a:pt x="132" y="193"/>
                    <a:pt x="132" y="194"/>
                  </a:cubicBezTo>
                  <a:cubicBezTo>
                    <a:pt x="132" y="196"/>
                    <a:pt x="132" y="197"/>
                    <a:pt x="132" y="199"/>
                  </a:cubicBezTo>
                  <a:cubicBezTo>
                    <a:pt x="132" y="200"/>
                    <a:pt x="132" y="201"/>
                    <a:pt x="132" y="202"/>
                  </a:cubicBezTo>
                  <a:cubicBezTo>
                    <a:pt x="132" y="204"/>
                    <a:pt x="132" y="205"/>
                    <a:pt x="132" y="207"/>
                  </a:cubicBezTo>
                  <a:cubicBezTo>
                    <a:pt x="132" y="208"/>
                    <a:pt x="132" y="209"/>
                    <a:pt x="132" y="210"/>
                  </a:cubicBezTo>
                  <a:cubicBezTo>
                    <a:pt x="132" y="211"/>
                    <a:pt x="131" y="213"/>
                    <a:pt x="131" y="214"/>
                  </a:cubicBezTo>
                  <a:cubicBezTo>
                    <a:pt x="131" y="215"/>
                    <a:pt x="131" y="216"/>
                    <a:pt x="131" y="218"/>
                  </a:cubicBezTo>
                  <a:cubicBezTo>
                    <a:pt x="131" y="219"/>
                    <a:pt x="131" y="220"/>
                    <a:pt x="131" y="222"/>
                  </a:cubicBezTo>
                  <a:cubicBezTo>
                    <a:pt x="131" y="223"/>
                    <a:pt x="131" y="224"/>
                    <a:pt x="131" y="225"/>
                  </a:cubicBezTo>
                  <a:cubicBezTo>
                    <a:pt x="131" y="226"/>
                    <a:pt x="130" y="228"/>
                    <a:pt x="130" y="229"/>
                  </a:cubicBezTo>
                  <a:cubicBezTo>
                    <a:pt x="130" y="230"/>
                    <a:pt x="130" y="231"/>
                    <a:pt x="130" y="232"/>
                  </a:cubicBezTo>
                  <a:cubicBezTo>
                    <a:pt x="130" y="233"/>
                    <a:pt x="130" y="235"/>
                    <a:pt x="130" y="236"/>
                  </a:cubicBezTo>
                  <a:cubicBezTo>
                    <a:pt x="130" y="237"/>
                    <a:pt x="130" y="238"/>
                    <a:pt x="129" y="239"/>
                  </a:cubicBezTo>
                  <a:cubicBezTo>
                    <a:pt x="129" y="240"/>
                    <a:pt x="129" y="242"/>
                    <a:pt x="129" y="243"/>
                  </a:cubicBezTo>
                  <a:cubicBezTo>
                    <a:pt x="129" y="244"/>
                    <a:pt x="129" y="245"/>
                    <a:pt x="129" y="246"/>
                  </a:cubicBezTo>
                  <a:cubicBezTo>
                    <a:pt x="129" y="247"/>
                    <a:pt x="128" y="248"/>
                    <a:pt x="128" y="250"/>
                  </a:cubicBezTo>
                  <a:cubicBezTo>
                    <a:pt x="128" y="251"/>
                    <a:pt x="128" y="252"/>
                    <a:pt x="128" y="253"/>
                  </a:cubicBezTo>
                  <a:cubicBezTo>
                    <a:pt x="128" y="254"/>
                    <a:pt x="128" y="255"/>
                    <a:pt x="127" y="256"/>
                  </a:cubicBezTo>
                  <a:cubicBezTo>
                    <a:pt x="127" y="257"/>
                    <a:pt x="127" y="258"/>
                    <a:pt x="127" y="259"/>
                  </a:cubicBezTo>
                  <a:cubicBezTo>
                    <a:pt x="127" y="260"/>
                    <a:pt x="127" y="261"/>
                    <a:pt x="127" y="263"/>
                  </a:cubicBezTo>
                  <a:cubicBezTo>
                    <a:pt x="126" y="264"/>
                    <a:pt x="126" y="265"/>
                    <a:pt x="126" y="266"/>
                  </a:cubicBezTo>
                  <a:cubicBezTo>
                    <a:pt x="126" y="267"/>
                    <a:pt x="126" y="268"/>
                    <a:pt x="126" y="269"/>
                  </a:cubicBezTo>
                  <a:cubicBezTo>
                    <a:pt x="125" y="270"/>
                    <a:pt x="125" y="271"/>
                    <a:pt x="125" y="272"/>
                  </a:cubicBezTo>
                  <a:cubicBezTo>
                    <a:pt x="125" y="273"/>
                    <a:pt x="125" y="274"/>
                    <a:pt x="125" y="275"/>
                  </a:cubicBezTo>
                  <a:cubicBezTo>
                    <a:pt x="124" y="276"/>
                    <a:pt x="124" y="277"/>
                    <a:pt x="124" y="277"/>
                  </a:cubicBezTo>
                  <a:cubicBezTo>
                    <a:pt x="124" y="278"/>
                    <a:pt x="124" y="279"/>
                    <a:pt x="124" y="280"/>
                  </a:cubicBezTo>
                  <a:cubicBezTo>
                    <a:pt x="123" y="281"/>
                    <a:pt x="123" y="282"/>
                    <a:pt x="123" y="283"/>
                  </a:cubicBezTo>
                  <a:cubicBezTo>
                    <a:pt x="123" y="284"/>
                    <a:pt x="123" y="285"/>
                    <a:pt x="122" y="286"/>
                  </a:cubicBezTo>
                  <a:cubicBezTo>
                    <a:pt x="122" y="287"/>
                    <a:pt x="122" y="288"/>
                    <a:pt x="122" y="288"/>
                  </a:cubicBezTo>
                  <a:cubicBezTo>
                    <a:pt x="122" y="289"/>
                    <a:pt x="121" y="290"/>
                    <a:pt x="121" y="291"/>
                  </a:cubicBezTo>
                  <a:cubicBezTo>
                    <a:pt x="121" y="292"/>
                    <a:pt x="121" y="293"/>
                    <a:pt x="121" y="294"/>
                  </a:cubicBezTo>
                  <a:cubicBezTo>
                    <a:pt x="120" y="294"/>
                    <a:pt x="120" y="295"/>
                    <a:pt x="120" y="296"/>
                  </a:cubicBezTo>
                  <a:cubicBezTo>
                    <a:pt x="120" y="297"/>
                    <a:pt x="119" y="298"/>
                    <a:pt x="119" y="298"/>
                  </a:cubicBezTo>
                  <a:cubicBezTo>
                    <a:pt x="119" y="299"/>
                    <a:pt x="119" y="300"/>
                    <a:pt x="119" y="301"/>
                  </a:cubicBezTo>
                  <a:cubicBezTo>
                    <a:pt x="118" y="301"/>
                    <a:pt x="118" y="302"/>
                    <a:pt x="118" y="303"/>
                  </a:cubicBezTo>
                  <a:cubicBezTo>
                    <a:pt x="118" y="304"/>
                    <a:pt x="117" y="304"/>
                    <a:pt x="117" y="305"/>
                  </a:cubicBezTo>
                  <a:cubicBezTo>
                    <a:pt x="117" y="306"/>
                    <a:pt x="117" y="307"/>
                    <a:pt x="117" y="307"/>
                  </a:cubicBezTo>
                  <a:cubicBezTo>
                    <a:pt x="116" y="308"/>
                    <a:pt x="116" y="309"/>
                    <a:pt x="116" y="309"/>
                  </a:cubicBezTo>
                  <a:cubicBezTo>
                    <a:pt x="116" y="310"/>
                    <a:pt x="115" y="311"/>
                    <a:pt x="115" y="311"/>
                  </a:cubicBezTo>
                  <a:cubicBezTo>
                    <a:pt x="115" y="312"/>
                    <a:pt x="115" y="312"/>
                    <a:pt x="114" y="313"/>
                  </a:cubicBezTo>
                  <a:cubicBezTo>
                    <a:pt x="114" y="314"/>
                    <a:pt x="114" y="314"/>
                    <a:pt x="114" y="315"/>
                  </a:cubicBezTo>
                  <a:cubicBezTo>
                    <a:pt x="113" y="316"/>
                    <a:pt x="113" y="316"/>
                    <a:pt x="113" y="317"/>
                  </a:cubicBezTo>
                  <a:cubicBezTo>
                    <a:pt x="112" y="318"/>
                    <a:pt x="112" y="318"/>
                    <a:pt x="112" y="318"/>
                  </a:cubicBezTo>
                  <a:cubicBezTo>
                    <a:pt x="112" y="319"/>
                    <a:pt x="112" y="319"/>
                    <a:pt x="111" y="320"/>
                  </a:cubicBezTo>
                  <a:cubicBezTo>
                    <a:pt x="111" y="321"/>
                    <a:pt x="111" y="321"/>
                    <a:pt x="111" y="321"/>
                  </a:cubicBezTo>
                  <a:cubicBezTo>
                    <a:pt x="110" y="322"/>
                    <a:pt x="110" y="322"/>
                    <a:pt x="110" y="323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09" y="325"/>
                    <a:pt x="109" y="325"/>
                    <a:pt x="108" y="325"/>
                  </a:cubicBezTo>
                  <a:cubicBezTo>
                    <a:pt x="108" y="326"/>
                    <a:pt x="108" y="326"/>
                    <a:pt x="107" y="327"/>
                  </a:cubicBezTo>
                  <a:cubicBezTo>
                    <a:pt x="107" y="327"/>
                    <a:pt x="107" y="327"/>
                    <a:pt x="107" y="327"/>
                  </a:cubicBezTo>
                  <a:cubicBezTo>
                    <a:pt x="106" y="328"/>
                    <a:pt x="106" y="328"/>
                    <a:pt x="106" y="329"/>
                  </a:cubicBezTo>
                  <a:cubicBezTo>
                    <a:pt x="105" y="329"/>
                    <a:pt x="105" y="329"/>
                    <a:pt x="105" y="329"/>
                  </a:cubicBezTo>
                  <a:cubicBezTo>
                    <a:pt x="105" y="330"/>
                    <a:pt x="104" y="330"/>
                    <a:pt x="104" y="330"/>
                  </a:cubicBezTo>
                  <a:cubicBezTo>
                    <a:pt x="104" y="331"/>
                    <a:pt x="104" y="331"/>
                    <a:pt x="103" y="331"/>
                  </a:cubicBezTo>
                  <a:cubicBezTo>
                    <a:pt x="103" y="331"/>
                    <a:pt x="103" y="331"/>
                    <a:pt x="102" y="332"/>
                  </a:cubicBezTo>
                  <a:cubicBezTo>
                    <a:pt x="102" y="332"/>
                    <a:pt x="102" y="332"/>
                    <a:pt x="102" y="332"/>
                  </a:cubicBezTo>
                  <a:cubicBezTo>
                    <a:pt x="101" y="332"/>
                    <a:pt x="101" y="333"/>
                    <a:pt x="101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54393" name="Group 2378"/>
          <p:cNvGrpSpPr>
            <a:grpSpLocks/>
          </p:cNvGrpSpPr>
          <p:nvPr/>
        </p:nvGrpSpPr>
        <p:grpSpPr bwMode="auto">
          <a:xfrm>
            <a:off x="1770063" y="2416324"/>
            <a:ext cx="642937" cy="1190625"/>
            <a:chOff x="3637" y="1236"/>
            <a:chExt cx="425" cy="787"/>
          </a:xfrm>
        </p:grpSpPr>
        <p:sp>
          <p:nvSpPr>
            <p:cNvPr id="54567" name="Oval 2379"/>
            <p:cNvSpPr>
              <a:spLocks noChangeArrowheads="1"/>
            </p:cNvSpPr>
            <p:nvPr/>
          </p:nvSpPr>
          <p:spPr bwMode="auto">
            <a:xfrm>
              <a:off x="3637" y="1277"/>
              <a:ext cx="153" cy="746"/>
            </a:xfrm>
            <a:prstGeom prst="ellipse">
              <a:avLst/>
            </a:prstGeom>
            <a:solidFill>
              <a:srgbClr val="73F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68" name="Freeform 2380"/>
            <p:cNvSpPr>
              <a:spLocks/>
            </p:cNvSpPr>
            <p:nvPr/>
          </p:nvSpPr>
          <p:spPr bwMode="auto">
            <a:xfrm>
              <a:off x="3665" y="1312"/>
              <a:ext cx="123" cy="707"/>
            </a:xfrm>
            <a:custGeom>
              <a:avLst/>
              <a:gdLst>
                <a:gd name="T0" fmla="*/ 32422516 w 52"/>
                <a:gd name="T1" fmla="*/ 0 h 299"/>
                <a:gd name="T2" fmla="*/ 40130025 w 52"/>
                <a:gd name="T3" fmla="*/ 103006160 h 299"/>
                <a:gd name="T4" fmla="*/ 11323590 w 52"/>
                <a:gd name="T5" fmla="*/ 251962174 h 299"/>
                <a:gd name="T6" fmla="*/ 0 w 52"/>
                <a:gd name="T7" fmla="*/ 239958142 h 299"/>
                <a:gd name="T8" fmla="*/ 21098931 w 52"/>
                <a:gd name="T9" fmla="*/ 285588840 h 299"/>
                <a:gd name="T10" fmla="*/ 49907084 w 52"/>
                <a:gd name="T11" fmla="*/ 136447823 h 299"/>
                <a:gd name="T12" fmla="*/ 32422516 w 52"/>
                <a:gd name="T13" fmla="*/ 0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299"/>
                <a:gd name="T23" fmla="*/ 52 w 52"/>
                <a:gd name="T24" fmla="*/ 299 h 2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299">
                  <a:moveTo>
                    <a:pt x="34" y="0"/>
                  </a:moveTo>
                  <a:cubicBezTo>
                    <a:pt x="39" y="28"/>
                    <a:pt x="42" y="66"/>
                    <a:pt x="42" y="108"/>
                  </a:cubicBezTo>
                  <a:cubicBezTo>
                    <a:pt x="42" y="194"/>
                    <a:pt x="29" y="264"/>
                    <a:pt x="12" y="264"/>
                  </a:cubicBezTo>
                  <a:cubicBezTo>
                    <a:pt x="8" y="264"/>
                    <a:pt x="4" y="259"/>
                    <a:pt x="0" y="251"/>
                  </a:cubicBezTo>
                  <a:cubicBezTo>
                    <a:pt x="6" y="281"/>
                    <a:pt x="14" y="299"/>
                    <a:pt x="22" y="299"/>
                  </a:cubicBezTo>
                  <a:cubicBezTo>
                    <a:pt x="39" y="299"/>
                    <a:pt x="52" y="229"/>
                    <a:pt x="52" y="143"/>
                  </a:cubicBezTo>
                  <a:cubicBezTo>
                    <a:pt x="52" y="79"/>
                    <a:pt x="44" y="23"/>
                    <a:pt x="34" y="0"/>
                  </a:cubicBezTo>
                  <a:close/>
                </a:path>
              </a:pathLst>
            </a:custGeom>
            <a:solidFill>
              <a:srgbClr val="72EA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69" name="Freeform 2381"/>
            <p:cNvSpPr>
              <a:spLocks/>
            </p:cNvSpPr>
            <p:nvPr/>
          </p:nvSpPr>
          <p:spPr bwMode="auto">
            <a:xfrm>
              <a:off x="3684" y="1293"/>
              <a:ext cx="121" cy="730"/>
            </a:xfrm>
            <a:custGeom>
              <a:avLst/>
              <a:gdLst>
                <a:gd name="T0" fmla="*/ 26334992 w 51"/>
                <a:gd name="T1" fmla="*/ 0 h 309"/>
                <a:gd name="T2" fmla="*/ 45521971 w 51"/>
                <a:gd name="T3" fmla="*/ 133439411 h 309"/>
                <a:gd name="T4" fmla="*/ 11838840 w 51"/>
                <a:gd name="T5" fmla="*/ 285420910 h 309"/>
                <a:gd name="T6" fmla="*/ 0 w 51"/>
                <a:gd name="T7" fmla="*/ 275841348 h 309"/>
                <a:gd name="T8" fmla="*/ 15230455 w 51"/>
                <a:gd name="T9" fmla="*/ 290973179 h 309"/>
                <a:gd name="T10" fmla="*/ 51405283 w 51"/>
                <a:gd name="T11" fmla="*/ 142244011 h 309"/>
                <a:gd name="T12" fmla="*/ 26334992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70" name="Freeform 2382"/>
            <p:cNvSpPr>
              <a:spLocks/>
            </p:cNvSpPr>
            <p:nvPr/>
          </p:nvSpPr>
          <p:spPr bwMode="auto">
            <a:xfrm>
              <a:off x="3649" y="1284"/>
              <a:ext cx="92" cy="666"/>
            </a:xfrm>
            <a:custGeom>
              <a:avLst/>
              <a:gdLst>
                <a:gd name="T0" fmla="*/ 8254343 w 39"/>
                <a:gd name="T1" fmla="*/ 242676238 h 282"/>
                <a:gd name="T2" fmla="*/ 6596277 w 39"/>
                <a:gd name="T3" fmla="*/ 144435405 h 282"/>
                <a:gd name="T4" fmla="*/ 32363672 w 39"/>
                <a:gd name="T5" fmla="*/ 1985974 h 282"/>
                <a:gd name="T6" fmla="*/ 35874560 w 39"/>
                <a:gd name="T7" fmla="*/ 5542561 h 282"/>
                <a:gd name="T8" fmla="*/ 28447342 w 39"/>
                <a:gd name="T9" fmla="*/ 0 h 282"/>
                <a:gd name="T10" fmla="*/ 0 w 39"/>
                <a:gd name="T11" fmla="*/ 139587456 h 282"/>
                <a:gd name="T12" fmla="*/ 7428745 w 39"/>
                <a:gd name="T13" fmla="*/ 245541870 h 282"/>
                <a:gd name="T14" fmla="*/ 8254343 w 39"/>
                <a:gd name="T15" fmla="*/ 242676238 h 2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282"/>
                <a:gd name="T26" fmla="*/ 39 w 39"/>
                <a:gd name="T27" fmla="*/ 282 h 2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282">
                  <a:moveTo>
                    <a:pt x="9" y="259"/>
                  </a:moveTo>
                  <a:cubicBezTo>
                    <a:pt x="4" y="231"/>
                    <a:pt x="7" y="194"/>
                    <a:pt x="7" y="154"/>
                  </a:cubicBezTo>
                  <a:cubicBezTo>
                    <a:pt x="7" y="74"/>
                    <a:pt x="17" y="2"/>
                    <a:pt x="35" y="2"/>
                  </a:cubicBezTo>
                  <a:cubicBezTo>
                    <a:pt x="36" y="2"/>
                    <a:pt x="39" y="5"/>
                    <a:pt x="39" y="6"/>
                  </a:cubicBezTo>
                  <a:cubicBezTo>
                    <a:pt x="37" y="2"/>
                    <a:pt x="34" y="0"/>
                    <a:pt x="31" y="0"/>
                  </a:cubicBezTo>
                  <a:cubicBezTo>
                    <a:pt x="13" y="0"/>
                    <a:pt x="0" y="69"/>
                    <a:pt x="0" y="149"/>
                  </a:cubicBezTo>
                  <a:cubicBezTo>
                    <a:pt x="0" y="194"/>
                    <a:pt x="3" y="234"/>
                    <a:pt x="8" y="262"/>
                  </a:cubicBezTo>
                  <a:cubicBezTo>
                    <a:pt x="13" y="282"/>
                    <a:pt x="12" y="277"/>
                    <a:pt x="9" y="25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71" name="Freeform 2383"/>
            <p:cNvSpPr>
              <a:spLocks/>
            </p:cNvSpPr>
            <p:nvPr/>
          </p:nvSpPr>
          <p:spPr bwMode="auto">
            <a:xfrm>
              <a:off x="3701" y="1236"/>
              <a:ext cx="361" cy="787"/>
            </a:xfrm>
            <a:custGeom>
              <a:avLst/>
              <a:gdLst>
                <a:gd name="T0" fmla="*/ 100447884 w 153"/>
                <a:gd name="T1" fmla="*/ 6834591 h 333"/>
                <a:gd name="T2" fmla="*/ 0 w 153"/>
                <a:gd name="T3" fmla="*/ 20005230 h 333"/>
                <a:gd name="T4" fmla="*/ 40604943 w 153"/>
                <a:gd name="T5" fmla="*/ 165856696 h 333"/>
                <a:gd name="T6" fmla="*/ 12084987 w 153"/>
                <a:gd name="T7" fmla="*/ 315457618 h 333"/>
                <a:gd name="T8" fmla="*/ 86806035 w 153"/>
                <a:gd name="T9" fmla="*/ 315457618 h 333"/>
                <a:gd name="T10" fmla="*/ 84850350 w 153"/>
                <a:gd name="T11" fmla="*/ 314610891 h 333"/>
                <a:gd name="T12" fmla="*/ 84005242 w 153"/>
                <a:gd name="T13" fmla="*/ 313387085 h 333"/>
                <a:gd name="T14" fmla="*/ 82054314 w 153"/>
                <a:gd name="T15" fmla="*/ 311869088 h 333"/>
                <a:gd name="T16" fmla="*/ 80235743 w 153"/>
                <a:gd name="T17" fmla="*/ 309869948 h 333"/>
                <a:gd name="T18" fmla="*/ 79363681 w 153"/>
                <a:gd name="T19" fmla="*/ 307865061 h 333"/>
                <a:gd name="T20" fmla="*/ 77405108 w 153"/>
                <a:gd name="T21" fmla="*/ 305771386 h 333"/>
                <a:gd name="T22" fmla="*/ 76577819 w 153"/>
                <a:gd name="T23" fmla="*/ 303031398 h 333"/>
                <a:gd name="T24" fmla="*/ 74722289 w 153"/>
                <a:gd name="T25" fmla="*/ 300181750 h 333"/>
                <a:gd name="T26" fmla="*/ 73887336 w 153"/>
                <a:gd name="T27" fmla="*/ 296660680 h 333"/>
                <a:gd name="T28" fmla="*/ 72763584 w 153"/>
                <a:gd name="T29" fmla="*/ 266966260 h 333"/>
                <a:gd name="T30" fmla="*/ 71920251 w 153"/>
                <a:gd name="T31" fmla="*/ 263384990 h 333"/>
                <a:gd name="T32" fmla="*/ 71086317 w 153"/>
                <a:gd name="T33" fmla="*/ 258491884 h 333"/>
                <a:gd name="T34" fmla="*/ 69962791 w 153"/>
                <a:gd name="T35" fmla="*/ 252875023 h 333"/>
                <a:gd name="T36" fmla="*/ 69245775 w 153"/>
                <a:gd name="T37" fmla="*/ 247287504 h 333"/>
                <a:gd name="T38" fmla="*/ 68412068 w 153"/>
                <a:gd name="T39" fmla="*/ 241697566 h 333"/>
                <a:gd name="T40" fmla="*/ 68412068 w 153"/>
                <a:gd name="T41" fmla="*/ 235745220 h 333"/>
                <a:gd name="T42" fmla="*/ 67278689 w 153"/>
                <a:gd name="T43" fmla="*/ 229288287 h 333"/>
                <a:gd name="T44" fmla="*/ 66444945 w 153"/>
                <a:gd name="T45" fmla="*/ 222541246 h 333"/>
                <a:gd name="T46" fmla="*/ 66444945 w 153"/>
                <a:gd name="T47" fmla="*/ 216077809 h 333"/>
                <a:gd name="T48" fmla="*/ 65608331 w 153"/>
                <a:gd name="T49" fmla="*/ 209264821 h 333"/>
                <a:gd name="T50" fmla="*/ 65608331 w 153"/>
                <a:gd name="T51" fmla="*/ 202872171 h 333"/>
                <a:gd name="T52" fmla="*/ 64486391 w 153"/>
                <a:gd name="T53" fmla="*/ 195184928 h 333"/>
                <a:gd name="T54" fmla="*/ 64486391 w 153"/>
                <a:gd name="T55" fmla="*/ 188437887 h 333"/>
                <a:gd name="T56" fmla="*/ 64486391 w 153"/>
                <a:gd name="T57" fmla="*/ 180757905 h 333"/>
                <a:gd name="T58" fmla="*/ 64486391 w 153"/>
                <a:gd name="T59" fmla="*/ 173162171 h 333"/>
                <a:gd name="T60" fmla="*/ 89496668 w 153"/>
                <a:gd name="T61" fmla="*/ 16152614 h 333"/>
                <a:gd name="T62" fmla="*/ 91448276 w 153"/>
                <a:gd name="T63" fmla="*/ 315457618 h 333"/>
                <a:gd name="T64" fmla="*/ 123640818 w 153"/>
                <a:gd name="T65" fmla="*/ 291070893 h 333"/>
                <a:gd name="T66" fmla="*/ 124822972 w 153"/>
                <a:gd name="T67" fmla="*/ 31221257 h 3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3"/>
                <a:gd name="T103" fmla="*/ 0 h 333"/>
                <a:gd name="T104" fmla="*/ 153 w 153"/>
                <a:gd name="T105" fmla="*/ 333 h 3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3" h="333">
                  <a:moveTo>
                    <a:pt x="135" y="33"/>
                  </a:move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  <a:cubicBezTo>
                    <a:pt x="3" y="18"/>
                    <a:pt x="5" y="17"/>
                    <a:pt x="8" y="17"/>
                  </a:cubicBezTo>
                  <a:cubicBezTo>
                    <a:pt x="28" y="17"/>
                    <a:pt x="44" y="88"/>
                    <a:pt x="44" y="175"/>
                  </a:cubicBezTo>
                  <a:cubicBezTo>
                    <a:pt x="44" y="256"/>
                    <a:pt x="30" y="323"/>
                    <a:pt x="13" y="332"/>
                  </a:cubicBezTo>
                  <a:cubicBezTo>
                    <a:pt x="13" y="333"/>
                    <a:pt x="13" y="333"/>
                    <a:pt x="13" y="333"/>
                  </a:cubicBezTo>
                  <a:cubicBezTo>
                    <a:pt x="23" y="327"/>
                    <a:pt x="37" y="324"/>
                    <a:pt x="53" y="324"/>
                  </a:cubicBezTo>
                  <a:cubicBezTo>
                    <a:pt x="69" y="324"/>
                    <a:pt x="83" y="328"/>
                    <a:pt x="94" y="333"/>
                  </a:cubicBezTo>
                  <a:cubicBezTo>
                    <a:pt x="94" y="333"/>
                    <a:pt x="94" y="333"/>
                    <a:pt x="94" y="333"/>
                  </a:cubicBezTo>
                  <a:cubicBezTo>
                    <a:pt x="93" y="333"/>
                    <a:pt x="93" y="332"/>
                    <a:pt x="92" y="332"/>
                  </a:cubicBezTo>
                  <a:cubicBezTo>
                    <a:pt x="92" y="332"/>
                    <a:pt x="92" y="332"/>
                    <a:pt x="92" y="332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0" y="330"/>
                    <a:pt x="89" y="330"/>
                    <a:pt x="89" y="329"/>
                  </a:cubicBezTo>
                  <a:cubicBezTo>
                    <a:pt x="89" y="329"/>
                    <a:pt x="89" y="329"/>
                    <a:pt x="89" y="329"/>
                  </a:cubicBezTo>
                  <a:cubicBezTo>
                    <a:pt x="88" y="329"/>
                    <a:pt x="88" y="328"/>
                    <a:pt x="87" y="327"/>
                  </a:cubicBezTo>
                  <a:cubicBezTo>
                    <a:pt x="87" y="327"/>
                    <a:pt x="87" y="327"/>
                    <a:pt x="87" y="327"/>
                  </a:cubicBezTo>
                  <a:cubicBezTo>
                    <a:pt x="87" y="327"/>
                    <a:pt x="86" y="326"/>
                    <a:pt x="86" y="325"/>
                  </a:cubicBezTo>
                  <a:cubicBezTo>
                    <a:pt x="86" y="325"/>
                    <a:pt x="86" y="325"/>
                    <a:pt x="86" y="325"/>
                  </a:cubicBezTo>
                  <a:cubicBezTo>
                    <a:pt x="85" y="324"/>
                    <a:pt x="85" y="324"/>
                    <a:pt x="84" y="323"/>
                  </a:cubicBezTo>
                  <a:cubicBezTo>
                    <a:pt x="84" y="323"/>
                    <a:pt x="84" y="323"/>
                    <a:pt x="84" y="323"/>
                  </a:cubicBezTo>
                  <a:cubicBezTo>
                    <a:pt x="84" y="322"/>
                    <a:pt x="83" y="321"/>
                    <a:pt x="83" y="320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82" y="319"/>
                    <a:pt x="82" y="318"/>
                    <a:pt x="81" y="317"/>
                  </a:cubicBezTo>
                  <a:cubicBezTo>
                    <a:pt x="81" y="317"/>
                    <a:pt x="81" y="317"/>
                    <a:pt x="81" y="317"/>
                  </a:cubicBezTo>
                  <a:cubicBezTo>
                    <a:pt x="81" y="316"/>
                    <a:pt x="80" y="315"/>
                    <a:pt x="80" y="313"/>
                  </a:cubicBezTo>
                  <a:cubicBezTo>
                    <a:pt x="80" y="313"/>
                    <a:pt x="80" y="313"/>
                    <a:pt x="80" y="313"/>
                  </a:cubicBezTo>
                  <a:cubicBezTo>
                    <a:pt x="77" y="305"/>
                    <a:pt x="81" y="295"/>
                    <a:pt x="79" y="282"/>
                  </a:cubicBezTo>
                  <a:cubicBezTo>
                    <a:pt x="79" y="282"/>
                    <a:pt x="79" y="282"/>
                    <a:pt x="79" y="282"/>
                  </a:cubicBezTo>
                  <a:cubicBezTo>
                    <a:pt x="79" y="281"/>
                    <a:pt x="78" y="279"/>
                    <a:pt x="78" y="278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78" y="275"/>
                    <a:pt x="77" y="274"/>
                    <a:pt x="77" y="273"/>
                  </a:cubicBezTo>
                  <a:cubicBezTo>
                    <a:pt x="77" y="272"/>
                    <a:pt x="77" y="271"/>
                    <a:pt x="77" y="271"/>
                  </a:cubicBezTo>
                  <a:cubicBezTo>
                    <a:pt x="77" y="270"/>
                    <a:pt x="76" y="268"/>
                    <a:pt x="76" y="267"/>
                  </a:cubicBezTo>
                  <a:cubicBezTo>
                    <a:pt x="76" y="266"/>
                    <a:pt x="76" y="266"/>
                    <a:pt x="76" y="265"/>
                  </a:cubicBezTo>
                  <a:cubicBezTo>
                    <a:pt x="76" y="264"/>
                    <a:pt x="75" y="262"/>
                    <a:pt x="75" y="261"/>
                  </a:cubicBezTo>
                  <a:cubicBezTo>
                    <a:pt x="75" y="260"/>
                    <a:pt x="75" y="259"/>
                    <a:pt x="75" y="259"/>
                  </a:cubicBezTo>
                  <a:cubicBezTo>
                    <a:pt x="75" y="257"/>
                    <a:pt x="75" y="256"/>
                    <a:pt x="74" y="255"/>
                  </a:cubicBezTo>
                  <a:cubicBezTo>
                    <a:pt x="74" y="254"/>
                    <a:pt x="74" y="253"/>
                    <a:pt x="74" y="252"/>
                  </a:cubicBezTo>
                  <a:cubicBezTo>
                    <a:pt x="74" y="251"/>
                    <a:pt x="74" y="250"/>
                    <a:pt x="74" y="249"/>
                  </a:cubicBezTo>
                  <a:cubicBezTo>
                    <a:pt x="73" y="248"/>
                    <a:pt x="73" y="247"/>
                    <a:pt x="73" y="246"/>
                  </a:cubicBezTo>
                  <a:cubicBezTo>
                    <a:pt x="73" y="244"/>
                    <a:pt x="73" y="243"/>
                    <a:pt x="73" y="242"/>
                  </a:cubicBezTo>
                  <a:cubicBezTo>
                    <a:pt x="73" y="241"/>
                    <a:pt x="73" y="240"/>
                    <a:pt x="73" y="239"/>
                  </a:cubicBezTo>
                  <a:cubicBezTo>
                    <a:pt x="72" y="238"/>
                    <a:pt x="72" y="236"/>
                    <a:pt x="72" y="235"/>
                  </a:cubicBezTo>
                  <a:cubicBezTo>
                    <a:pt x="72" y="234"/>
                    <a:pt x="72" y="233"/>
                    <a:pt x="72" y="232"/>
                  </a:cubicBezTo>
                  <a:cubicBezTo>
                    <a:pt x="72" y="231"/>
                    <a:pt x="72" y="229"/>
                    <a:pt x="72" y="228"/>
                  </a:cubicBezTo>
                  <a:cubicBezTo>
                    <a:pt x="72" y="227"/>
                    <a:pt x="71" y="226"/>
                    <a:pt x="71" y="225"/>
                  </a:cubicBezTo>
                  <a:cubicBezTo>
                    <a:pt x="71" y="223"/>
                    <a:pt x="71" y="222"/>
                    <a:pt x="71" y="221"/>
                  </a:cubicBezTo>
                  <a:cubicBezTo>
                    <a:pt x="71" y="220"/>
                    <a:pt x="71" y="218"/>
                    <a:pt x="71" y="217"/>
                  </a:cubicBezTo>
                  <a:cubicBezTo>
                    <a:pt x="71" y="216"/>
                    <a:pt x="71" y="215"/>
                    <a:pt x="71" y="214"/>
                  </a:cubicBezTo>
                  <a:cubicBezTo>
                    <a:pt x="71" y="212"/>
                    <a:pt x="70" y="211"/>
                    <a:pt x="70" y="210"/>
                  </a:cubicBezTo>
                  <a:cubicBezTo>
                    <a:pt x="70" y="209"/>
                    <a:pt x="70" y="207"/>
                    <a:pt x="70" y="206"/>
                  </a:cubicBezTo>
                  <a:cubicBezTo>
                    <a:pt x="70" y="205"/>
                    <a:pt x="70" y="203"/>
                    <a:pt x="70" y="202"/>
                  </a:cubicBezTo>
                  <a:cubicBezTo>
                    <a:pt x="70" y="201"/>
                    <a:pt x="70" y="200"/>
                    <a:pt x="70" y="199"/>
                  </a:cubicBezTo>
                  <a:cubicBezTo>
                    <a:pt x="70" y="197"/>
                    <a:pt x="70" y="196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89"/>
                    <a:pt x="70" y="187"/>
                    <a:pt x="70" y="186"/>
                  </a:cubicBezTo>
                  <a:cubicBezTo>
                    <a:pt x="70" y="185"/>
                    <a:pt x="70" y="184"/>
                    <a:pt x="70" y="183"/>
                  </a:cubicBezTo>
                  <a:cubicBezTo>
                    <a:pt x="70" y="180"/>
                    <a:pt x="70" y="178"/>
                    <a:pt x="70" y="175"/>
                  </a:cubicBezTo>
                  <a:cubicBezTo>
                    <a:pt x="70" y="88"/>
                    <a:pt x="77" y="17"/>
                    <a:pt x="97" y="17"/>
                  </a:cubicBezTo>
                  <a:cubicBezTo>
                    <a:pt x="117" y="17"/>
                    <a:pt x="132" y="88"/>
                    <a:pt x="132" y="175"/>
                  </a:cubicBezTo>
                  <a:cubicBezTo>
                    <a:pt x="132" y="260"/>
                    <a:pt x="118" y="329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lose/>
                </a:path>
              </a:pathLst>
            </a:custGeom>
            <a:solidFill>
              <a:srgbClr val="72EC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72" name="Freeform 2384"/>
            <p:cNvSpPr>
              <a:spLocks/>
            </p:cNvSpPr>
            <p:nvPr/>
          </p:nvSpPr>
          <p:spPr bwMode="auto">
            <a:xfrm>
              <a:off x="3731" y="1253"/>
              <a:ext cx="203" cy="770"/>
            </a:xfrm>
            <a:custGeom>
              <a:avLst/>
              <a:gdLst>
                <a:gd name="T0" fmla="*/ 73149485 w 86"/>
                <a:gd name="T1" fmla="*/ 305137942 h 326"/>
                <a:gd name="T2" fmla="*/ 72312974 w 86"/>
                <a:gd name="T3" fmla="*/ 303936932 h 326"/>
                <a:gd name="T4" fmla="*/ 72312974 w 86"/>
                <a:gd name="T5" fmla="*/ 303936932 h 326"/>
                <a:gd name="T6" fmla="*/ 70492244 w 86"/>
                <a:gd name="T7" fmla="*/ 302213493 h 326"/>
                <a:gd name="T8" fmla="*/ 70492244 w 86"/>
                <a:gd name="T9" fmla="*/ 302213493 h 326"/>
                <a:gd name="T10" fmla="*/ 68843167 w 86"/>
                <a:gd name="T11" fmla="*/ 300376831 h 326"/>
                <a:gd name="T12" fmla="*/ 68843167 w 86"/>
                <a:gd name="T13" fmla="*/ 300376831 h 326"/>
                <a:gd name="T14" fmla="*/ 67650925 w 86"/>
                <a:gd name="T15" fmla="*/ 298381294 h 326"/>
                <a:gd name="T16" fmla="*/ 67650925 w 86"/>
                <a:gd name="T17" fmla="*/ 298381294 h 326"/>
                <a:gd name="T18" fmla="*/ 66179506 w 86"/>
                <a:gd name="T19" fmla="*/ 296365652 h 326"/>
                <a:gd name="T20" fmla="*/ 66179506 w 86"/>
                <a:gd name="T21" fmla="*/ 296365652 h 326"/>
                <a:gd name="T22" fmla="*/ 64836836 w 86"/>
                <a:gd name="T23" fmla="*/ 293532809 h 326"/>
                <a:gd name="T24" fmla="*/ 64836836 w 86"/>
                <a:gd name="T25" fmla="*/ 293532809 h 326"/>
                <a:gd name="T26" fmla="*/ 63340075 w 86"/>
                <a:gd name="T27" fmla="*/ 290814852 h 326"/>
                <a:gd name="T28" fmla="*/ 63340075 w 86"/>
                <a:gd name="T29" fmla="*/ 290814852 h 326"/>
                <a:gd name="T30" fmla="*/ 62147758 w 86"/>
                <a:gd name="T31" fmla="*/ 287266542 h 326"/>
                <a:gd name="T32" fmla="*/ 62147758 w 86"/>
                <a:gd name="T33" fmla="*/ 287266542 h 326"/>
                <a:gd name="T34" fmla="*/ 61363139 w 86"/>
                <a:gd name="T35" fmla="*/ 258202388 h 326"/>
                <a:gd name="T36" fmla="*/ 61363139 w 86"/>
                <a:gd name="T37" fmla="*/ 258202388 h 326"/>
                <a:gd name="T38" fmla="*/ 60171124 w 86"/>
                <a:gd name="T39" fmla="*/ 254305037 h 326"/>
                <a:gd name="T40" fmla="*/ 60171124 w 86"/>
                <a:gd name="T41" fmla="*/ 253439916 h 326"/>
                <a:gd name="T42" fmla="*/ 59333404 w 86"/>
                <a:gd name="T43" fmla="*/ 249456854 h 326"/>
                <a:gd name="T44" fmla="*/ 59333404 w 86"/>
                <a:gd name="T45" fmla="*/ 247949128 h 326"/>
                <a:gd name="T46" fmla="*/ 58699289 w 86"/>
                <a:gd name="T47" fmla="*/ 243901367 h 326"/>
                <a:gd name="T48" fmla="*/ 58699289 w 86"/>
                <a:gd name="T49" fmla="*/ 241913389 h 326"/>
                <a:gd name="T50" fmla="*/ 57470601 w 86"/>
                <a:gd name="T51" fmla="*/ 238325322 h 326"/>
                <a:gd name="T52" fmla="*/ 57470601 w 86"/>
                <a:gd name="T53" fmla="*/ 236334925 h 326"/>
                <a:gd name="T54" fmla="*/ 56697427 w 86"/>
                <a:gd name="T55" fmla="*/ 232786615 h 326"/>
                <a:gd name="T56" fmla="*/ 56697427 w 86"/>
                <a:gd name="T57" fmla="*/ 230105391 h 326"/>
                <a:gd name="T58" fmla="*/ 56697427 w 86"/>
                <a:gd name="T59" fmla="*/ 227236117 h 326"/>
                <a:gd name="T60" fmla="*/ 55864919 w 86"/>
                <a:gd name="T61" fmla="*/ 224526474 h 326"/>
                <a:gd name="T62" fmla="*/ 55864919 w 86"/>
                <a:gd name="T63" fmla="*/ 220545377 h 326"/>
                <a:gd name="T64" fmla="*/ 55864919 w 86"/>
                <a:gd name="T65" fmla="*/ 217621683 h 326"/>
                <a:gd name="T66" fmla="*/ 54672639 w 86"/>
                <a:gd name="T67" fmla="*/ 214125828 h 326"/>
                <a:gd name="T68" fmla="*/ 54672639 w 86"/>
                <a:gd name="T69" fmla="*/ 210920362 h 326"/>
                <a:gd name="T70" fmla="*/ 54672639 w 86"/>
                <a:gd name="T71" fmla="*/ 207368877 h 326"/>
                <a:gd name="T72" fmla="*/ 53823854 w 86"/>
                <a:gd name="T73" fmla="*/ 204538453 h 326"/>
                <a:gd name="T74" fmla="*/ 53823854 w 86"/>
                <a:gd name="T75" fmla="*/ 200667707 h 326"/>
                <a:gd name="T76" fmla="*/ 53823854 w 86"/>
                <a:gd name="T77" fmla="*/ 197123479 h 326"/>
                <a:gd name="T78" fmla="*/ 53823854 w 86"/>
                <a:gd name="T79" fmla="*/ 194247251 h 326"/>
                <a:gd name="T80" fmla="*/ 53172895 w 86"/>
                <a:gd name="T81" fmla="*/ 190215665 h 326"/>
                <a:gd name="T82" fmla="*/ 53172895 w 86"/>
                <a:gd name="T83" fmla="*/ 186719356 h 326"/>
                <a:gd name="T84" fmla="*/ 53172895 w 86"/>
                <a:gd name="T85" fmla="*/ 183159860 h 326"/>
                <a:gd name="T86" fmla="*/ 53172895 w 86"/>
                <a:gd name="T87" fmla="*/ 179966033 h 326"/>
                <a:gd name="T88" fmla="*/ 53172895 w 86"/>
                <a:gd name="T89" fmla="*/ 175613522 h 326"/>
                <a:gd name="T90" fmla="*/ 53172895 w 86"/>
                <a:gd name="T91" fmla="*/ 172756191 h 326"/>
                <a:gd name="T92" fmla="*/ 53172895 w 86"/>
                <a:gd name="T93" fmla="*/ 168058720 h 326"/>
                <a:gd name="T94" fmla="*/ 53172895 w 86"/>
                <a:gd name="T95" fmla="*/ 165340763 h 326"/>
                <a:gd name="T96" fmla="*/ 53172895 w 86"/>
                <a:gd name="T97" fmla="*/ 157808068 h 326"/>
                <a:gd name="T98" fmla="*/ 70492244 w 86"/>
                <a:gd name="T99" fmla="*/ 13110360 h 326"/>
                <a:gd name="T100" fmla="*/ 70492244 w 86"/>
                <a:gd name="T101" fmla="*/ 12241252 h 326"/>
                <a:gd name="T102" fmla="*/ 39700158 w 86"/>
                <a:gd name="T103" fmla="*/ 1988683 h 326"/>
                <a:gd name="T104" fmla="*/ 8355956 w 86"/>
                <a:gd name="T105" fmla="*/ 19875696 h 326"/>
                <a:gd name="T106" fmla="*/ 8355956 w 86"/>
                <a:gd name="T107" fmla="*/ 20713531 h 326"/>
                <a:gd name="T108" fmla="*/ 28660011 w 86"/>
                <a:gd name="T109" fmla="*/ 157808068 h 326"/>
                <a:gd name="T110" fmla="*/ 0 w 86"/>
                <a:gd name="T111" fmla="*/ 305137942 h 326"/>
                <a:gd name="T112" fmla="*/ 0 w 86"/>
                <a:gd name="T113" fmla="*/ 305924457 h 326"/>
                <a:gd name="T114" fmla="*/ 37015960 w 86"/>
                <a:gd name="T115" fmla="*/ 297516324 h 326"/>
                <a:gd name="T116" fmla="*/ 75217554 w 86"/>
                <a:gd name="T117" fmla="*/ 305924457 h 326"/>
                <a:gd name="T118" fmla="*/ 75217554 w 86"/>
                <a:gd name="T119" fmla="*/ 305924457 h 326"/>
                <a:gd name="T120" fmla="*/ 73149485 w 86"/>
                <a:gd name="T121" fmla="*/ 305137942 h 326"/>
                <a:gd name="T122" fmla="*/ 73149485 w 86"/>
                <a:gd name="T123" fmla="*/ 305137942 h 3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"/>
                <a:gd name="T187" fmla="*/ 0 h 326"/>
                <a:gd name="T188" fmla="*/ 86 w 86"/>
                <a:gd name="T189" fmla="*/ 326 h 3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31" y="102"/>
                    <a:pt x="31" y="168"/>
                  </a:cubicBezTo>
                  <a:cubicBezTo>
                    <a:pt x="31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</a:path>
              </a:pathLst>
            </a:custGeom>
            <a:solidFill>
              <a:srgbClr val="73D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73" name="Freeform 2385"/>
            <p:cNvSpPr>
              <a:spLocks noEditPoints="1"/>
            </p:cNvSpPr>
            <p:nvPr/>
          </p:nvSpPr>
          <p:spPr bwMode="auto">
            <a:xfrm>
              <a:off x="3731" y="1253"/>
              <a:ext cx="203" cy="770"/>
            </a:xfrm>
            <a:custGeom>
              <a:avLst/>
              <a:gdLst>
                <a:gd name="T0" fmla="*/ 72312974 w 86"/>
                <a:gd name="T1" fmla="*/ 303936932 h 326"/>
                <a:gd name="T2" fmla="*/ 70492244 w 86"/>
                <a:gd name="T3" fmla="*/ 302213493 h 326"/>
                <a:gd name="T4" fmla="*/ 68843167 w 86"/>
                <a:gd name="T5" fmla="*/ 300376831 h 326"/>
                <a:gd name="T6" fmla="*/ 67650925 w 86"/>
                <a:gd name="T7" fmla="*/ 298381294 h 326"/>
                <a:gd name="T8" fmla="*/ 66179506 w 86"/>
                <a:gd name="T9" fmla="*/ 296365652 h 326"/>
                <a:gd name="T10" fmla="*/ 64836836 w 86"/>
                <a:gd name="T11" fmla="*/ 293532809 h 326"/>
                <a:gd name="T12" fmla="*/ 63340075 w 86"/>
                <a:gd name="T13" fmla="*/ 290814852 h 326"/>
                <a:gd name="T14" fmla="*/ 62147758 w 86"/>
                <a:gd name="T15" fmla="*/ 287266542 h 326"/>
                <a:gd name="T16" fmla="*/ 61363139 w 86"/>
                <a:gd name="T17" fmla="*/ 258202388 h 326"/>
                <a:gd name="T18" fmla="*/ 60171124 w 86"/>
                <a:gd name="T19" fmla="*/ 254305037 h 326"/>
                <a:gd name="T20" fmla="*/ 59333404 w 86"/>
                <a:gd name="T21" fmla="*/ 249456854 h 326"/>
                <a:gd name="T22" fmla="*/ 58699289 w 86"/>
                <a:gd name="T23" fmla="*/ 243901367 h 326"/>
                <a:gd name="T24" fmla="*/ 57470601 w 86"/>
                <a:gd name="T25" fmla="*/ 238325322 h 326"/>
                <a:gd name="T26" fmla="*/ 56697427 w 86"/>
                <a:gd name="T27" fmla="*/ 232786615 h 326"/>
                <a:gd name="T28" fmla="*/ 56697427 w 86"/>
                <a:gd name="T29" fmla="*/ 227236117 h 326"/>
                <a:gd name="T30" fmla="*/ 55864919 w 86"/>
                <a:gd name="T31" fmla="*/ 220545377 h 326"/>
                <a:gd name="T32" fmla="*/ 54672639 w 86"/>
                <a:gd name="T33" fmla="*/ 214125828 h 326"/>
                <a:gd name="T34" fmla="*/ 54672639 w 86"/>
                <a:gd name="T35" fmla="*/ 207368877 h 326"/>
                <a:gd name="T36" fmla="*/ 53823854 w 86"/>
                <a:gd name="T37" fmla="*/ 200667707 h 326"/>
                <a:gd name="T38" fmla="*/ 53823854 w 86"/>
                <a:gd name="T39" fmla="*/ 194247251 h 326"/>
                <a:gd name="T40" fmla="*/ 53172895 w 86"/>
                <a:gd name="T41" fmla="*/ 186719356 h 326"/>
                <a:gd name="T42" fmla="*/ 53172895 w 86"/>
                <a:gd name="T43" fmla="*/ 179966033 h 326"/>
                <a:gd name="T44" fmla="*/ 53172895 w 86"/>
                <a:gd name="T45" fmla="*/ 172756191 h 326"/>
                <a:gd name="T46" fmla="*/ 53172895 w 86"/>
                <a:gd name="T47" fmla="*/ 165340763 h 326"/>
                <a:gd name="T48" fmla="*/ 70492244 w 86"/>
                <a:gd name="T49" fmla="*/ 13110360 h 326"/>
                <a:gd name="T50" fmla="*/ 39700158 w 86"/>
                <a:gd name="T51" fmla="*/ 1988683 h 326"/>
                <a:gd name="T52" fmla="*/ 8355956 w 86"/>
                <a:gd name="T53" fmla="*/ 20713531 h 326"/>
                <a:gd name="T54" fmla="*/ 0 w 86"/>
                <a:gd name="T55" fmla="*/ 305137942 h 326"/>
                <a:gd name="T56" fmla="*/ 37015960 w 86"/>
                <a:gd name="T57" fmla="*/ 297516324 h 326"/>
                <a:gd name="T58" fmla="*/ 75217554 w 86"/>
                <a:gd name="T59" fmla="*/ 305924457 h 326"/>
                <a:gd name="T60" fmla="*/ 73149485 w 86"/>
                <a:gd name="T61" fmla="*/ 305137942 h 326"/>
                <a:gd name="T62" fmla="*/ 24019603 w 86"/>
                <a:gd name="T63" fmla="*/ 38537390 h 326"/>
                <a:gd name="T64" fmla="*/ 40817243 w 86"/>
                <a:gd name="T65" fmla="*/ 10252669 h 326"/>
                <a:gd name="T66" fmla="*/ 58699289 w 86"/>
                <a:gd name="T67" fmla="*/ 15801136 h 326"/>
                <a:gd name="T68" fmla="*/ 35303472 w 86"/>
                <a:gd name="T69" fmla="*/ 110883927 h 326"/>
                <a:gd name="T70" fmla="*/ 41678000 w 86"/>
                <a:gd name="T71" fmla="*/ 288771698 h 326"/>
                <a:gd name="T72" fmla="*/ 37015960 w 86"/>
                <a:gd name="T73" fmla="*/ 160450707 h 326"/>
                <a:gd name="T74" fmla="*/ 37015960 w 86"/>
                <a:gd name="T75" fmla="*/ 166843953 h 326"/>
                <a:gd name="T76" fmla="*/ 37015960 w 86"/>
                <a:gd name="T77" fmla="*/ 179966033 h 326"/>
                <a:gd name="T78" fmla="*/ 37015960 w 86"/>
                <a:gd name="T79" fmla="*/ 190215665 h 326"/>
                <a:gd name="T80" fmla="*/ 38201726 w 86"/>
                <a:gd name="T81" fmla="*/ 197837282 h 326"/>
                <a:gd name="T82" fmla="*/ 38201726 w 86"/>
                <a:gd name="T83" fmla="*/ 205380445 h 326"/>
                <a:gd name="T84" fmla="*/ 38990970 w 86"/>
                <a:gd name="T85" fmla="*/ 210920362 h 326"/>
                <a:gd name="T86" fmla="*/ 39700158 w 86"/>
                <a:gd name="T87" fmla="*/ 218490734 h 326"/>
                <a:gd name="T88" fmla="*/ 39700158 w 86"/>
                <a:gd name="T89" fmla="*/ 225240580 h 326"/>
                <a:gd name="T90" fmla="*/ 41678000 w 86"/>
                <a:gd name="T91" fmla="*/ 234497961 h 326"/>
                <a:gd name="T92" fmla="*/ 41678000 w 86"/>
                <a:gd name="T93" fmla="*/ 239207222 h 326"/>
                <a:gd name="T94" fmla="*/ 43652821 w 86"/>
                <a:gd name="T95" fmla="*/ 248727178 h 326"/>
                <a:gd name="T96" fmla="*/ 44489181 w 86"/>
                <a:gd name="T97" fmla="*/ 254305037 h 326"/>
                <a:gd name="T98" fmla="*/ 45681348 w 86"/>
                <a:gd name="T99" fmla="*/ 259860523 h 326"/>
                <a:gd name="T100" fmla="*/ 47181054 w 86"/>
                <a:gd name="T101" fmla="*/ 289973162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"/>
                <a:gd name="T154" fmla="*/ 0 h 326"/>
                <a:gd name="T155" fmla="*/ 86 w 86"/>
                <a:gd name="T156" fmla="*/ 326 h 3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26" y="102"/>
                    <a:pt x="26" y="168"/>
                  </a:cubicBezTo>
                  <a:cubicBezTo>
                    <a:pt x="26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  <a:moveTo>
                    <a:pt x="38" y="118"/>
                  </a:moveTo>
                  <a:cubicBezTo>
                    <a:pt x="36" y="88"/>
                    <a:pt x="31" y="61"/>
                    <a:pt x="26" y="41"/>
                  </a:cubicBezTo>
                  <a:cubicBezTo>
                    <a:pt x="23" y="33"/>
                    <a:pt x="22" y="15"/>
                    <a:pt x="34" y="12"/>
                  </a:cubicBezTo>
                  <a:cubicBezTo>
                    <a:pt x="37" y="12"/>
                    <a:pt x="40" y="12"/>
                    <a:pt x="44" y="11"/>
                  </a:cubicBezTo>
                  <a:cubicBezTo>
                    <a:pt x="50" y="11"/>
                    <a:pt x="55" y="10"/>
                    <a:pt x="60" y="11"/>
                  </a:cubicBezTo>
                  <a:cubicBezTo>
                    <a:pt x="64" y="11"/>
                    <a:pt x="64" y="15"/>
                    <a:pt x="63" y="17"/>
                  </a:cubicBezTo>
                  <a:cubicBezTo>
                    <a:pt x="51" y="38"/>
                    <a:pt x="44" y="77"/>
                    <a:pt x="41" y="119"/>
                  </a:cubicBezTo>
                  <a:cubicBezTo>
                    <a:pt x="40" y="135"/>
                    <a:pt x="39" y="133"/>
                    <a:pt x="38" y="118"/>
                  </a:cubicBezTo>
                  <a:close/>
                  <a:moveTo>
                    <a:pt x="51" y="309"/>
                  </a:moveTo>
                  <a:cubicBezTo>
                    <a:pt x="49" y="309"/>
                    <a:pt x="47" y="309"/>
                    <a:pt x="45" y="308"/>
                  </a:cubicBezTo>
                  <a:cubicBezTo>
                    <a:pt x="33" y="306"/>
                    <a:pt x="26" y="298"/>
                    <a:pt x="31" y="272"/>
                  </a:cubicBezTo>
                  <a:cubicBezTo>
                    <a:pt x="37" y="243"/>
                    <a:pt x="40" y="206"/>
                    <a:pt x="40" y="171"/>
                  </a:cubicBezTo>
                  <a:cubicBezTo>
                    <a:pt x="40" y="173"/>
                    <a:pt x="40" y="176"/>
                    <a:pt x="40" y="176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42" y="222"/>
                    <a:pt x="42" y="222"/>
                    <a:pt x="42" y="222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2" y="229"/>
                    <a:pt x="42" y="229"/>
                    <a:pt x="42" y="229"/>
                  </a:cubicBezTo>
                  <a:cubicBezTo>
                    <a:pt x="43" y="233"/>
                    <a:pt x="43" y="233"/>
                    <a:pt x="43" y="233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40"/>
                    <a:pt x="43" y="240"/>
                    <a:pt x="43" y="240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7" y="265"/>
                    <a:pt x="47" y="265"/>
                    <a:pt x="47" y="265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48" y="271"/>
                    <a:pt x="48" y="271"/>
                    <a:pt x="48" y="271"/>
                  </a:cubicBezTo>
                  <a:cubicBezTo>
                    <a:pt x="48" y="272"/>
                    <a:pt x="48" y="272"/>
                    <a:pt x="48" y="272"/>
                  </a:cubicBezTo>
                  <a:cubicBezTo>
                    <a:pt x="48" y="273"/>
                    <a:pt x="49" y="277"/>
                    <a:pt x="49" y="277"/>
                  </a:cubicBezTo>
                  <a:cubicBezTo>
                    <a:pt x="51" y="287"/>
                    <a:pt x="54" y="296"/>
                    <a:pt x="56" y="304"/>
                  </a:cubicBezTo>
                  <a:cubicBezTo>
                    <a:pt x="57" y="306"/>
                    <a:pt x="54" y="309"/>
                    <a:pt x="51" y="309"/>
                  </a:cubicBezTo>
                  <a:close/>
                </a:path>
              </a:pathLst>
            </a:custGeom>
            <a:solidFill>
              <a:srgbClr val="73B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74" name="Freeform 2386"/>
            <p:cNvSpPr>
              <a:spLocks/>
            </p:cNvSpPr>
            <p:nvPr/>
          </p:nvSpPr>
          <p:spPr bwMode="auto">
            <a:xfrm>
              <a:off x="3831" y="1269"/>
              <a:ext cx="54" cy="95"/>
            </a:xfrm>
            <a:custGeom>
              <a:avLst/>
              <a:gdLst>
                <a:gd name="T0" fmla="*/ 0 w 23"/>
                <a:gd name="T1" fmla="*/ 4351850 h 40"/>
                <a:gd name="T2" fmla="*/ 19630332 w 23"/>
                <a:gd name="T3" fmla="*/ 5955246 h 40"/>
                <a:gd name="T4" fmla="*/ 8361068 w 23"/>
                <a:gd name="T5" fmla="*/ 41061739 h 40"/>
                <a:gd name="T6" fmla="*/ 15292894 w 23"/>
                <a:gd name="T7" fmla="*/ 7279650 h 40"/>
                <a:gd name="T8" fmla="*/ 0 w 23"/>
                <a:gd name="T9" fmla="*/ 435185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0"/>
                <a:gd name="T17" fmla="*/ 23 w 23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0">
                  <a:moveTo>
                    <a:pt x="0" y="4"/>
                  </a:moveTo>
                  <a:cubicBezTo>
                    <a:pt x="10" y="3"/>
                    <a:pt x="23" y="0"/>
                    <a:pt x="23" y="6"/>
                  </a:cubicBezTo>
                  <a:cubicBezTo>
                    <a:pt x="23" y="13"/>
                    <a:pt x="13" y="23"/>
                    <a:pt x="10" y="40"/>
                  </a:cubicBezTo>
                  <a:cubicBezTo>
                    <a:pt x="12" y="23"/>
                    <a:pt x="20" y="9"/>
                    <a:pt x="18" y="7"/>
                  </a:cubicBezTo>
                  <a:cubicBezTo>
                    <a:pt x="15" y="3"/>
                    <a:pt x="2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75" name="Freeform 2387"/>
            <p:cNvSpPr>
              <a:spLocks/>
            </p:cNvSpPr>
            <p:nvPr/>
          </p:nvSpPr>
          <p:spPr bwMode="auto">
            <a:xfrm>
              <a:off x="3956" y="1293"/>
              <a:ext cx="78" cy="728"/>
            </a:xfrm>
            <a:custGeom>
              <a:avLst/>
              <a:gdLst>
                <a:gd name="T0" fmla="*/ 0 w 33"/>
                <a:gd name="T1" fmla="*/ 0 h 308"/>
                <a:gd name="T2" fmla="*/ 0 w 33"/>
                <a:gd name="T3" fmla="*/ 0 h 308"/>
                <a:gd name="T4" fmla="*/ 22924719 w 33"/>
                <a:gd name="T5" fmla="*/ 143373776 h 308"/>
                <a:gd name="T6" fmla="*/ 2007625 w 33"/>
                <a:gd name="T7" fmla="*/ 283875489 h 308"/>
                <a:gd name="T8" fmla="*/ 2007625 w 33"/>
                <a:gd name="T9" fmla="*/ 292353868 h 308"/>
                <a:gd name="T10" fmla="*/ 31262565 w 33"/>
                <a:gd name="T11" fmla="*/ 143373776 h 308"/>
                <a:gd name="T12" fmla="*/ 0 w 33"/>
                <a:gd name="T13" fmla="*/ 0 h 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08"/>
                <a:gd name="T23" fmla="*/ 33 w 33"/>
                <a:gd name="T24" fmla="*/ 308 h 3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0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20"/>
                    <a:pt x="24" y="80"/>
                    <a:pt x="24" y="151"/>
                  </a:cubicBezTo>
                  <a:cubicBezTo>
                    <a:pt x="24" y="219"/>
                    <a:pt x="15" y="276"/>
                    <a:pt x="2" y="299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19" y="299"/>
                    <a:pt x="33" y="232"/>
                    <a:pt x="33" y="151"/>
                  </a:cubicBezTo>
                  <a:cubicBezTo>
                    <a:pt x="33" y="85"/>
                    <a:pt x="26" y="31"/>
                    <a:pt x="0" y="0"/>
                  </a:cubicBezTo>
                  <a:close/>
                </a:path>
              </a:pathLst>
            </a:custGeom>
            <a:solidFill>
              <a:srgbClr val="73D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76" name="Freeform 2388"/>
            <p:cNvSpPr>
              <a:spLocks/>
            </p:cNvSpPr>
            <p:nvPr/>
          </p:nvSpPr>
          <p:spPr bwMode="auto">
            <a:xfrm>
              <a:off x="3819" y="1662"/>
              <a:ext cx="19" cy="146"/>
            </a:xfrm>
            <a:custGeom>
              <a:avLst/>
              <a:gdLst>
                <a:gd name="T0" fmla="*/ 0 w 8"/>
                <a:gd name="T1" fmla="*/ 52103393 h 62"/>
                <a:gd name="T2" fmla="*/ 5955246 w 8"/>
                <a:gd name="T3" fmla="*/ 52103393 h 62"/>
                <a:gd name="T4" fmla="*/ 7279645 w 8"/>
                <a:gd name="T5" fmla="*/ 34978078 h 62"/>
                <a:gd name="T6" fmla="*/ 5955246 w 8"/>
                <a:gd name="T7" fmla="*/ 5348066 h 62"/>
                <a:gd name="T8" fmla="*/ 0 w 8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2"/>
                <a:gd name="T17" fmla="*/ 8 w 8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2">
                  <a:moveTo>
                    <a:pt x="0" y="58"/>
                  </a:moveTo>
                  <a:cubicBezTo>
                    <a:pt x="2" y="49"/>
                    <a:pt x="4" y="55"/>
                    <a:pt x="6" y="58"/>
                  </a:cubicBezTo>
                  <a:cubicBezTo>
                    <a:pt x="8" y="62"/>
                    <a:pt x="7" y="39"/>
                    <a:pt x="7" y="3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3B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77" name="Oval 2389"/>
            <p:cNvSpPr>
              <a:spLocks noChangeArrowheads="1"/>
            </p:cNvSpPr>
            <p:nvPr/>
          </p:nvSpPr>
          <p:spPr bwMode="auto">
            <a:xfrm>
              <a:off x="3859" y="1277"/>
              <a:ext cx="153" cy="746"/>
            </a:xfrm>
            <a:prstGeom prst="ellipse">
              <a:avLst/>
            </a:prstGeom>
            <a:solidFill>
              <a:srgbClr val="73F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78" name="Freeform 2390"/>
            <p:cNvSpPr>
              <a:spLocks/>
            </p:cNvSpPr>
            <p:nvPr/>
          </p:nvSpPr>
          <p:spPr bwMode="auto">
            <a:xfrm>
              <a:off x="3878" y="1305"/>
              <a:ext cx="137" cy="718"/>
            </a:xfrm>
            <a:custGeom>
              <a:avLst/>
              <a:gdLst>
                <a:gd name="T0" fmla="*/ 33839926 w 58"/>
                <a:gd name="T1" fmla="*/ 0 h 304"/>
                <a:gd name="T2" fmla="*/ 43253836 w 58"/>
                <a:gd name="T3" fmla="*/ 103193904 h 304"/>
                <a:gd name="T4" fmla="*/ 10256285 w 58"/>
                <a:gd name="T5" fmla="*/ 251294986 h 304"/>
                <a:gd name="T6" fmla="*/ 0 w 58"/>
                <a:gd name="T7" fmla="*/ 240169165 h 304"/>
                <a:gd name="T8" fmla="*/ 20728595 w 58"/>
                <a:gd name="T9" fmla="*/ 285098262 h 304"/>
                <a:gd name="T10" fmla="*/ 54504349 w 58"/>
                <a:gd name="T11" fmla="*/ 137001412 h 304"/>
                <a:gd name="T12" fmla="*/ 33839926 w 58"/>
                <a:gd name="T13" fmla="*/ 0 h 3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304"/>
                <a:gd name="T23" fmla="*/ 58 w 58"/>
                <a:gd name="T24" fmla="*/ 304 h 3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304">
                  <a:moveTo>
                    <a:pt x="36" y="0"/>
                  </a:moveTo>
                  <a:cubicBezTo>
                    <a:pt x="42" y="29"/>
                    <a:pt x="46" y="67"/>
                    <a:pt x="46" y="110"/>
                  </a:cubicBezTo>
                  <a:cubicBezTo>
                    <a:pt x="46" y="198"/>
                    <a:pt x="30" y="268"/>
                    <a:pt x="11" y="268"/>
                  </a:cubicBezTo>
                  <a:cubicBezTo>
                    <a:pt x="6" y="268"/>
                    <a:pt x="4" y="264"/>
                    <a:pt x="0" y="256"/>
                  </a:cubicBezTo>
                  <a:cubicBezTo>
                    <a:pt x="6" y="286"/>
                    <a:pt x="12" y="304"/>
                    <a:pt x="22" y="304"/>
                  </a:cubicBezTo>
                  <a:cubicBezTo>
                    <a:pt x="42" y="304"/>
                    <a:pt x="58" y="234"/>
                    <a:pt x="58" y="146"/>
                  </a:cubicBezTo>
                  <a:cubicBezTo>
                    <a:pt x="58" y="81"/>
                    <a:pt x="49" y="24"/>
                    <a:pt x="36" y="0"/>
                  </a:cubicBezTo>
                  <a:close/>
                </a:path>
              </a:pathLst>
            </a:custGeom>
            <a:solidFill>
              <a:srgbClr val="72EA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79" name="Freeform 2391"/>
            <p:cNvSpPr>
              <a:spLocks/>
            </p:cNvSpPr>
            <p:nvPr/>
          </p:nvSpPr>
          <p:spPr bwMode="auto">
            <a:xfrm>
              <a:off x="3894" y="1293"/>
              <a:ext cx="121" cy="730"/>
            </a:xfrm>
            <a:custGeom>
              <a:avLst/>
              <a:gdLst>
                <a:gd name="T0" fmla="*/ 26334992 w 51"/>
                <a:gd name="T1" fmla="*/ 0 h 309"/>
                <a:gd name="T2" fmla="*/ 45521971 w 51"/>
                <a:gd name="T3" fmla="*/ 133439411 h 309"/>
                <a:gd name="T4" fmla="*/ 11838840 w 51"/>
                <a:gd name="T5" fmla="*/ 285420910 h 309"/>
                <a:gd name="T6" fmla="*/ 0 w 51"/>
                <a:gd name="T7" fmla="*/ 275841348 h 309"/>
                <a:gd name="T8" fmla="*/ 15230455 w 51"/>
                <a:gd name="T9" fmla="*/ 290973179 h 309"/>
                <a:gd name="T10" fmla="*/ 51405283 w 51"/>
                <a:gd name="T11" fmla="*/ 142244011 h 309"/>
                <a:gd name="T12" fmla="*/ 26334992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80" name="Freeform 2392"/>
            <p:cNvSpPr>
              <a:spLocks/>
            </p:cNvSpPr>
            <p:nvPr/>
          </p:nvSpPr>
          <p:spPr bwMode="auto">
            <a:xfrm>
              <a:off x="3866" y="1281"/>
              <a:ext cx="85" cy="669"/>
            </a:xfrm>
            <a:custGeom>
              <a:avLst/>
              <a:gdLst>
                <a:gd name="T0" fmla="*/ 8379337 w 36"/>
                <a:gd name="T1" fmla="*/ 247455570 h 283"/>
                <a:gd name="T2" fmla="*/ 6662007 w 36"/>
                <a:gd name="T3" fmla="*/ 147221807 h 283"/>
                <a:gd name="T4" fmla="*/ 28785776 w 36"/>
                <a:gd name="T5" fmla="*/ 850242 h 283"/>
                <a:gd name="T6" fmla="*/ 33681736 w 36"/>
                <a:gd name="T7" fmla="*/ 4751403 h 283"/>
                <a:gd name="T8" fmla="*/ 26929207 w 36"/>
                <a:gd name="T9" fmla="*/ 0 h 283"/>
                <a:gd name="T10" fmla="*/ 0 w 36"/>
                <a:gd name="T11" fmla="*/ 142775072 h 283"/>
                <a:gd name="T12" fmla="*/ 8379337 w 36"/>
                <a:gd name="T13" fmla="*/ 250198668 h 283"/>
                <a:gd name="T14" fmla="*/ 8379337 w 36"/>
                <a:gd name="T15" fmla="*/ 247455570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83"/>
                <a:gd name="T26" fmla="*/ 36 w 36"/>
                <a:gd name="T27" fmla="*/ 283 h 2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83">
                  <a:moveTo>
                    <a:pt x="9" y="260"/>
                  </a:moveTo>
                  <a:cubicBezTo>
                    <a:pt x="5" y="232"/>
                    <a:pt x="7" y="195"/>
                    <a:pt x="7" y="155"/>
                  </a:cubicBezTo>
                  <a:cubicBezTo>
                    <a:pt x="7" y="75"/>
                    <a:pt x="13" y="1"/>
                    <a:pt x="31" y="1"/>
                  </a:cubicBezTo>
                  <a:cubicBezTo>
                    <a:pt x="32" y="1"/>
                    <a:pt x="36" y="5"/>
                    <a:pt x="36" y="5"/>
                  </a:cubicBezTo>
                  <a:cubicBezTo>
                    <a:pt x="33" y="2"/>
                    <a:pt x="32" y="0"/>
                    <a:pt x="29" y="0"/>
                  </a:cubicBezTo>
                  <a:cubicBezTo>
                    <a:pt x="11" y="0"/>
                    <a:pt x="0" y="70"/>
                    <a:pt x="0" y="150"/>
                  </a:cubicBezTo>
                  <a:cubicBezTo>
                    <a:pt x="0" y="195"/>
                    <a:pt x="3" y="235"/>
                    <a:pt x="9" y="263"/>
                  </a:cubicBezTo>
                  <a:cubicBezTo>
                    <a:pt x="13" y="283"/>
                    <a:pt x="12" y="278"/>
                    <a:pt x="9" y="26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81" name="Freeform 2393"/>
            <p:cNvSpPr>
              <a:spLocks/>
            </p:cNvSpPr>
            <p:nvPr/>
          </p:nvSpPr>
          <p:spPr bwMode="auto">
            <a:xfrm>
              <a:off x="3731" y="2002"/>
              <a:ext cx="192" cy="21"/>
            </a:xfrm>
            <a:custGeom>
              <a:avLst/>
              <a:gdLst>
                <a:gd name="T0" fmla="*/ 0 w 81"/>
                <a:gd name="T1" fmla="*/ 6253179 h 9"/>
                <a:gd name="T2" fmla="*/ 0 w 81"/>
                <a:gd name="T3" fmla="*/ 6931749 h 9"/>
                <a:gd name="T4" fmla="*/ 39742136 w 81"/>
                <a:gd name="T5" fmla="*/ 0 h 9"/>
                <a:gd name="T6" fmla="*/ 80478140 w 81"/>
                <a:gd name="T7" fmla="*/ 6931749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9"/>
                <a:gd name="T14" fmla="*/ 81 w 8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9"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0" y="3"/>
                    <a:pt x="24" y="0"/>
                    <a:pt x="40" y="0"/>
                  </a:cubicBezTo>
                  <a:cubicBezTo>
                    <a:pt x="56" y="0"/>
                    <a:pt x="70" y="4"/>
                    <a:pt x="81" y="9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82" name="Freeform 2394"/>
            <p:cNvSpPr>
              <a:spLocks/>
            </p:cNvSpPr>
            <p:nvPr/>
          </p:nvSpPr>
          <p:spPr bwMode="auto">
            <a:xfrm>
              <a:off x="3753" y="1253"/>
              <a:ext cx="177" cy="45"/>
            </a:xfrm>
            <a:custGeom>
              <a:avLst/>
              <a:gdLst>
                <a:gd name="T0" fmla="*/ 62835163 w 75"/>
                <a:gd name="T1" fmla="*/ 11496685 h 19"/>
                <a:gd name="T2" fmla="*/ 31432308 w 75"/>
                <a:gd name="T3" fmla="*/ 2049534 h 19"/>
                <a:gd name="T4" fmla="*/ 0 w 75"/>
                <a:gd name="T5" fmla="*/ 18666092 h 19"/>
                <a:gd name="T6" fmla="*/ 0 60000 65536"/>
                <a:gd name="T7" fmla="*/ 0 60000 65536"/>
                <a:gd name="T8" fmla="*/ 0 60000 65536"/>
                <a:gd name="T9" fmla="*/ 0 w 75"/>
                <a:gd name="T10" fmla="*/ 0 h 19"/>
                <a:gd name="T11" fmla="*/ 75 w 7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" h="19">
                  <a:moveTo>
                    <a:pt x="68" y="12"/>
                  </a:moveTo>
                  <a:cubicBezTo>
                    <a:pt x="75" y="4"/>
                    <a:pt x="49" y="0"/>
                    <a:pt x="34" y="2"/>
                  </a:cubicBezTo>
                  <a:cubicBezTo>
                    <a:pt x="12" y="4"/>
                    <a:pt x="2" y="1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83" name="Oval 2395"/>
            <p:cNvSpPr>
              <a:spLocks noChangeArrowheads="1"/>
            </p:cNvSpPr>
            <p:nvPr/>
          </p:nvSpPr>
          <p:spPr bwMode="auto">
            <a:xfrm>
              <a:off x="3859" y="1277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84" name="Oval 2396"/>
            <p:cNvSpPr>
              <a:spLocks noChangeArrowheads="1"/>
            </p:cNvSpPr>
            <p:nvPr/>
          </p:nvSpPr>
          <p:spPr bwMode="auto">
            <a:xfrm>
              <a:off x="3637" y="1277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85" name="Freeform 2397"/>
            <p:cNvSpPr>
              <a:spLocks/>
            </p:cNvSpPr>
            <p:nvPr/>
          </p:nvSpPr>
          <p:spPr bwMode="auto">
            <a:xfrm>
              <a:off x="3701" y="1236"/>
              <a:ext cx="361" cy="787"/>
            </a:xfrm>
            <a:custGeom>
              <a:avLst/>
              <a:gdLst>
                <a:gd name="T0" fmla="*/ 121668749 w 153"/>
                <a:gd name="T1" fmla="*/ 165856696 h 333"/>
                <a:gd name="T2" fmla="*/ 121668749 w 153"/>
                <a:gd name="T3" fmla="*/ 176391772 h 333"/>
                <a:gd name="T4" fmla="*/ 121668749 w 153"/>
                <a:gd name="T5" fmla="*/ 183497590 h 333"/>
                <a:gd name="T6" fmla="*/ 121668749 w 153"/>
                <a:gd name="T7" fmla="*/ 191177875 h 333"/>
                <a:gd name="T8" fmla="*/ 121668749 w 153"/>
                <a:gd name="T9" fmla="*/ 198794331 h 333"/>
                <a:gd name="T10" fmla="*/ 120811787 w 153"/>
                <a:gd name="T11" fmla="*/ 206389308 h 333"/>
                <a:gd name="T12" fmla="*/ 120811787 w 153"/>
                <a:gd name="T13" fmla="*/ 213222867 h 333"/>
                <a:gd name="T14" fmla="*/ 119978080 w 153"/>
                <a:gd name="T15" fmla="*/ 219659078 h 333"/>
                <a:gd name="T16" fmla="*/ 118844701 w 153"/>
                <a:gd name="T17" fmla="*/ 226394775 h 333"/>
                <a:gd name="T18" fmla="*/ 118844701 w 153"/>
                <a:gd name="T19" fmla="*/ 232869707 h 333"/>
                <a:gd name="T20" fmla="*/ 118164342 w 153"/>
                <a:gd name="T21" fmla="*/ 239600261 h 333"/>
                <a:gd name="T22" fmla="*/ 117380542 w 153"/>
                <a:gd name="T23" fmla="*/ 245231644 h 333"/>
                <a:gd name="T24" fmla="*/ 116192348 w 153"/>
                <a:gd name="T25" fmla="*/ 252179854 h 333"/>
                <a:gd name="T26" fmla="*/ 115335764 w 153"/>
                <a:gd name="T27" fmla="*/ 257767826 h 333"/>
                <a:gd name="T28" fmla="*/ 114501982 w 153"/>
                <a:gd name="T29" fmla="*/ 262496820 h 333"/>
                <a:gd name="T30" fmla="*/ 113368678 w 153"/>
                <a:gd name="T31" fmla="*/ 268123664 h 333"/>
                <a:gd name="T32" fmla="*/ 112684694 w 153"/>
                <a:gd name="T33" fmla="*/ 272918908 h 333"/>
                <a:gd name="T34" fmla="*/ 111401064 w 153"/>
                <a:gd name="T35" fmla="*/ 278660858 h 333"/>
                <a:gd name="T36" fmla="*/ 109848868 w 153"/>
                <a:gd name="T37" fmla="*/ 282230329 h 333"/>
                <a:gd name="T38" fmla="*/ 108727116 w 153"/>
                <a:gd name="T39" fmla="*/ 286971121 h 333"/>
                <a:gd name="T40" fmla="*/ 107893485 w 153"/>
                <a:gd name="T41" fmla="*/ 291070893 h 333"/>
                <a:gd name="T42" fmla="*/ 105925946 w 153"/>
                <a:gd name="T43" fmla="*/ 294594081 h 333"/>
                <a:gd name="T44" fmla="*/ 105202852 w 153"/>
                <a:gd name="T45" fmla="*/ 298175955 h 333"/>
                <a:gd name="T46" fmla="*/ 103251999 w 153"/>
                <a:gd name="T47" fmla="*/ 301400565 h 333"/>
                <a:gd name="T48" fmla="*/ 102417009 w 153"/>
                <a:gd name="T49" fmla="*/ 304280161 h 333"/>
                <a:gd name="T50" fmla="*/ 100447884 w 153"/>
                <a:gd name="T51" fmla="*/ 306987780 h 333"/>
                <a:gd name="T52" fmla="*/ 98630597 w 153"/>
                <a:gd name="T53" fmla="*/ 309869948 h 333"/>
                <a:gd name="T54" fmla="*/ 97775674 w 153"/>
                <a:gd name="T55" fmla="*/ 311869088 h 333"/>
                <a:gd name="T56" fmla="*/ 95806398 w 153"/>
                <a:gd name="T57" fmla="*/ 312602827 h 333"/>
                <a:gd name="T58" fmla="*/ 94342390 w 153"/>
                <a:gd name="T59" fmla="*/ 314610891 h 333"/>
                <a:gd name="T60" fmla="*/ 93154423 w 153"/>
                <a:gd name="T61" fmla="*/ 315457618 h 333"/>
                <a:gd name="T62" fmla="*/ 91448276 w 153"/>
                <a:gd name="T63" fmla="*/ 315457618 h 333"/>
                <a:gd name="T64" fmla="*/ 123640818 w 153"/>
                <a:gd name="T65" fmla="*/ 291070893 h 333"/>
                <a:gd name="T66" fmla="*/ 124822972 w 153"/>
                <a:gd name="T67" fmla="*/ 31221257 h 333"/>
                <a:gd name="T68" fmla="*/ 62673898 w 153"/>
                <a:gd name="T69" fmla="*/ 0 h 3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3"/>
                <a:gd name="T106" fmla="*/ 0 h 333"/>
                <a:gd name="T107" fmla="*/ 153 w 153"/>
                <a:gd name="T108" fmla="*/ 333 h 3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3" h="333">
                  <a:moveTo>
                    <a:pt x="97" y="17"/>
                  </a:moveTo>
                  <a:cubicBezTo>
                    <a:pt x="117" y="17"/>
                    <a:pt x="132" y="88"/>
                    <a:pt x="132" y="175"/>
                  </a:cubicBezTo>
                  <a:cubicBezTo>
                    <a:pt x="132" y="178"/>
                    <a:pt x="132" y="181"/>
                    <a:pt x="132" y="183"/>
                  </a:cubicBezTo>
                  <a:cubicBezTo>
                    <a:pt x="132" y="184"/>
                    <a:pt x="132" y="185"/>
                    <a:pt x="132" y="186"/>
                  </a:cubicBezTo>
                  <a:cubicBezTo>
                    <a:pt x="132" y="188"/>
                    <a:pt x="132" y="189"/>
                    <a:pt x="132" y="191"/>
                  </a:cubicBezTo>
                  <a:cubicBezTo>
                    <a:pt x="132" y="192"/>
                    <a:pt x="132" y="193"/>
                    <a:pt x="132" y="194"/>
                  </a:cubicBezTo>
                  <a:cubicBezTo>
                    <a:pt x="132" y="196"/>
                    <a:pt x="132" y="197"/>
                    <a:pt x="132" y="199"/>
                  </a:cubicBezTo>
                  <a:cubicBezTo>
                    <a:pt x="132" y="200"/>
                    <a:pt x="132" y="201"/>
                    <a:pt x="132" y="202"/>
                  </a:cubicBezTo>
                  <a:cubicBezTo>
                    <a:pt x="132" y="204"/>
                    <a:pt x="132" y="205"/>
                    <a:pt x="132" y="207"/>
                  </a:cubicBezTo>
                  <a:cubicBezTo>
                    <a:pt x="132" y="208"/>
                    <a:pt x="132" y="209"/>
                    <a:pt x="132" y="210"/>
                  </a:cubicBezTo>
                  <a:cubicBezTo>
                    <a:pt x="132" y="211"/>
                    <a:pt x="131" y="213"/>
                    <a:pt x="131" y="214"/>
                  </a:cubicBezTo>
                  <a:cubicBezTo>
                    <a:pt x="131" y="215"/>
                    <a:pt x="131" y="216"/>
                    <a:pt x="131" y="218"/>
                  </a:cubicBezTo>
                  <a:cubicBezTo>
                    <a:pt x="131" y="219"/>
                    <a:pt x="131" y="220"/>
                    <a:pt x="131" y="222"/>
                  </a:cubicBezTo>
                  <a:cubicBezTo>
                    <a:pt x="131" y="223"/>
                    <a:pt x="131" y="224"/>
                    <a:pt x="131" y="225"/>
                  </a:cubicBezTo>
                  <a:cubicBezTo>
                    <a:pt x="131" y="226"/>
                    <a:pt x="130" y="228"/>
                    <a:pt x="130" y="229"/>
                  </a:cubicBezTo>
                  <a:cubicBezTo>
                    <a:pt x="130" y="230"/>
                    <a:pt x="130" y="231"/>
                    <a:pt x="130" y="232"/>
                  </a:cubicBezTo>
                  <a:cubicBezTo>
                    <a:pt x="130" y="233"/>
                    <a:pt x="130" y="235"/>
                    <a:pt x="130" y="236"/>
                  </a:cubicBezTo>
                  <a:cubicBezTo>
                    <a:pt x="130" y="237"/>
                    <a:pt x="130" y="238"/>
                    <a:pt x="129" y="239"/>
                  </a:cubicBezTo>
                  <a:cubicBezTo>
                    <a:pt x="129" y="240"/>
                    <a:pt x="129" y="242"/>
                    <a:pt x="129" y="243"/>
                  </a:cubicBezTo>
                  <a:cubicBezTo>
                    <a:pt x="129" y="244"/>
                    <a:pt x="129" y="245"/>
                    <a:pt x="129" y="246"/>
                  </a:cubicBezTo>
                  <a:cubicBezTo>
                    <a:pt x="129" y="247"/>
                    <a:pt x="128" y="248"/>
                    <a:pt x="128" y="250"/>
                  </a:cubicBezTo>
                  <a:cubicBezTo>
                    <a:pt x="128" y="251"/>
                    <a:pt x="128" y="252"/>
                    <a:pt x="128" y="253"/>
                  </a:cubicBezTo>
                  <a:cubicBezTo>
                    <a:pt x="128" y="254"/>
                    <a:pt x="128" y="255"/>
                    <a:pt x="127" y="256"/>
                  </a:cubicBezTo>
                  <a:cubicBezTo>
                    <a:pt x="127" y="257"/>
                    <a:pt x="127" y="258"/>
                    <a:pt x="127" y="259"/>
                  </a:cubicBezTo>
                  <a:cubicBezTo>
                    <a:pt x="127" y="260"/>
                    <a:pt x="127" y="261"/>
                    <a:pt x="127" y="263"/>
                  </a:cubicBezTo>
                  <a:cubicBezTo>
                    <a:pt x="126" y="264"/>
                    <a:pt x="126" y="265"/>
                    <a:pt x="126" y="266"/>
                  </a:cubicBezTo>
                  <a:cubicBezTo>
                    <a:pt x="126" y="267"/>
                    <a:pt x="126" y="268"/>
                    <a:pt x="126" y="269"/>
                  </a:cubicBezTo>
                  <a:cubicBezTo>
                    <a:pt x="125" y="270"/>
                    <a:pt x="125" y="271"/>
                    <a:pt x="125" y="272"/>
                  </a:cubicBezTo>
                  <a:cubicBezTo>
                    <a:pt x="125" y="273"/>
                    <a:pt x="125" y="274"/>
                    <a:pt x="125" y="275"/>
                  </a:cubicBezTo>
                  <a:cubicBezTo>
                    <a:pt x="124" y="276"/>
                    <a:pt x="124" y="277"/>
                    <a:pt x="124" y="277"/>
                  </a:cubicBezTo>
                  <a:cubicBezTo>
                    <a:pt x="124" y="278"/>
                    <a:pt x="124" y="279"/>
                    <a:pt x="124" y="280"/>
                  </a:cubicBezTo>
                  <a:cubicBezTo>
                    <a:pt x="123" y="281"/>
                    <a:pt x="123" y="282"/>
                    <a:pt x="123" y="283"/>
                  </a:cubicBezTo>
                  <a:cubicBezTo>
                    <a:pt x="123" y="284"/>
                    <a:pt x="123" y="285"/>
                    <a:pt x="122" y="286"/>
                  </a:cubicBezTo>
                  <a:cubicBezTo>
                    <a:pt x="122" y="287"/>
                    <a:pt x="122" y="288"/>
                    <a:pt x="122" y="288"/>
                  </a:cubicBezTo>
                  <a:cubicBezTo>
                    <a:pt x="122" y="289"/>
                    <a:pt x="121" y="290"/>
                    <a:pt x="121" y="291"/>
                  </a:cubicBezTo>
                  <a:cubicBezTo>
                    <a:pt x="121" y="292"/>
                    <a:pt x="121" y="293"/>
                    <a:pt x="121" y="294"/>
                  </a:cubicBezTo>
                  <a:cubicBezTo>
                    <a:pt x="120" y="294"/>
                    <a:pt x="120" y="295"/>
                    <a:pt x="120" y="296"/>
                  </a:cubicBezTo>
                  <a:cubicBezTo>
                    <a:pt x="120" y="297"/>
                    <a:pt x="119" y="298"/>
                    <a:pt x="119" y="298"/>
                  </a:cubicBezTo>
                  <a:cubicBezTo>
                    <a:pt x="119" y="299"/>
                    <a:pt x="119" y="300"/>
                    <a:pt x="119" y="301"/>
                  </a:cubicBezTo>
                  <a:cubicBezTo>
                    <a:pt x="118" y="301"/>
                    <a:pt x="118" y="302"/>
                    <a:pt x="118" y="303"/>
                  </a:cubicBezTo>
                  <a:cubicBezTo>
                    <a:pt x="118" y="304"/>
                    <a:pt x="117" y="304"/>
                    <a:pt x="117" y="305"/>
                  </a:cubicBezTo>
                  <a:cubicBezTo>
                    <a:pt x="117" y="306"/>
                    <a:pt x="117" y="307"/>
                    <a:pt x="117" y="307"/>
                  </a:cubicBezTo>
                  <a:cubicBezTo>
                    <a:pt x="116" y="308"/>
                    <a:pt x="116" y="309"/>
                    <a:pt x="116" y="309"/>
                  </a:cubicBezTo>
                  <a:cubicBezTo>
                    <a:pt x="116" y="310"/>
                    <a:pt x="115" y="311"/>
                    <a:pt x="115" y="311"/>
                  </a:cubicBezTo>
                  <a:cubicBezTo>
                    <a:pt x="115" y="312"/>
                    <a:pt x="115" y="312"/>
                    <a:pt x="114" y="313"/>
                  </a:cubicBezTo>
                  <a:cubicBezTo>
                    <a:pt x="114" y="314"/>
                    <a:pt x="114" y="314"/>
                    <a:pt x="114" y="315"/>
                  </a:cubicBezTo>
                  <a:cubicBezTo>
                    <a:pt x="113" y="316"/>
                    <a:pt x="113" y="316"/>
                    <a:pt x="113" y="317"/>
                  </a:cubicBezTo>
                  <a:cubicBezTo>
                    <a:pt x="112" y="318"/>
                    <a:pt x="112" y="318"/>
                    <a:pt x="112" y="318"/>
                  </a:cubicBezTo>
                  <a:cubicBezTo>
                    <a:pt x="112" y="319"/>
                    <a:pt x="112" y="319"/>
                    <a:pt x="111" y="320"/>
                  </a:cubicBezTo>
                  <a:cubicBezTo>
                    <a:pt x="111" y="321"/>
                    <a:pt x="111" y="321"/>
                    <a:pt x="111" y="321"/>
                  </a:cubicBezTo>
                  <a:cubicBezTo>
                    <a:pt x="110" y="322"/>
                    <a:pt x="110" y="322"/>
                    <a:pt x="110" y="323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09" y="325"/>
                    <a:pt x="109" y="325"/>
                    <a:pt x="108" y="325"/>
                  </a:cubicBezTo>
                  <a:cubicBezTo>
                    <a:pt x="108" y="326"/>
                    <a:pt x="108" y="326"/>
                    <a:pt x="107" y="327"/>
                  </a:cubicBezTo>
                  <a:cubicBezTo>
                    <a:pt x="107" y="327"/>
                    <a:pt x="107" y="327"/>
                    <a:pt x="107" y="327"/>
                  </a:cubicBezTo>
                  <a:cubicBezTo>
                    <a:pt x="106" y="328"/>
                    <a:pt x="106" y="328"/>
                    <a:pt x="106" y="329"/>
                  </a:cubicBezTo>
                  <a:cubicBezTo>
                    <a:pt x="105" y="329"/>
                    <a:pt x="105" y="329"/>
                    <a:pt x="105" y="329"/>
                  </a:cubicBezTo>
                  <a:cubicBezTo>
                    <a:pt x="105" y="330"/>
                    <a:pt x="104" y="330"/>
                    <a:pt x="104" y="330"/>
                  </a:cubicBezTo>
                  <a:cubicBezTo>
                    <a:pt x="104" y="331"/>
                    <a:pt x="104" y="331"/>
                    <a:pt x="103" y="331"/>
                  </a:cubicBezTo>
                  <a:cubicBezTo>
                    <a:pt x="103" y="331"/>
                    <a:pt x="103" y="331"/>
                    <a:pt x="102" y="332"/>
                  </a:cubicBezTo>
                  <a:cubicBezTo>
                    <a:pt x="102" y="332"/>
                    <a:pt x="102" y="332"/>
                    <a:pt x="102" y="332"/>
                  </a:cubicBezTo>
                  <a:cubicBezTo>
                    <a:pt x="101" y="332"/>
                    <a:pt x="101" y="333"/>
                    <a:pt x="101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1920" name="Group 2358"/>
          <p:cNvGrpSpPr>
            <a:grpSpLocks/>
          </p:cNvGrpSpPr>
          <p:nvPr/>
        </p:nvGrpSpPr>
        <p:grpSpPr bwMode="auto">
          <a:xfrm>
            <a:off x="7413625" y="2416324"/>
            <a:ext cx="642938" cy="1190625"/>
            <a:chOff x="3624" y="2301"/>
            <a:chExt cx="425" cy="787"/>
          </a:xfrm>
        </p:grpSpPr>
        <p:sp>
          <p:nvSpPr>
            <p:cNvPr id="54548" name="Oval 2359"/>
            <p:cNvSpPr>
              <a:spLocks noChangeArrowheads="1"/>
            </p:cNvSpPr>
            <p:nvPr/>
          </p:nvSpPr>
          <p:spPr bwMode="auto">
            <a:xfrm>
              <a:off x="3624" y="2342"/>
              <a:ext cx="153" cy="746"/>
            </a:xfrm>
            <a:prstGeom prst="ellipse">
              <a:avLst/>
            </a:prstGeom>
            <a:solidFill>
              <a:srgbClr val="FFA9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49" name="Freeform 2360"/>
            <p:cNvSpPr>
              <a:spLocks/>
            </p:cNvSpPr>
            <p:nvPr/>
          </p:nvSpPr>
          <p:spPr bwMode="auto">
            <a:xfrm>
              <a:off x="3652" y="2377"/>
              <a:ext cx="123" cy="707"/>
            </a:xfrm>
            <a:custGeom>
              <a:avLst/>
              <a:gdLst>
                <a:gd name="T0" fmla="*/ 32422516 w 52"/>
                <a:gd name="T1" fmla="*/ 0 h 299"/>
                <a:gd name="T2" fmla="*/ 40130025 w 52"/>
                <a:gd name="T3" fmla="*/ 103006160 h 299"/>
                <a:gd name="T4" fmla="*/ 11323590 w 52"/>
                <a:gd name="T5" fmla="*/ 251962174 h 299"/>
                <a:gd name="T6" fmla="*/ 0 w 52"/>
                <a:gd name="T7" fmla="*/ 239958142 h 299"/>
                <a:gd name="T8" fmla="*/ 21098931 w 52"/>
                <a:gd name="T9" fmla="*/ 285588840 h 299"/>
                <a:gd name="T10" fmla="*/ 49907084 w 52"/>
                <a:gd name="T11" fmla="*/ 136447823 h 299"/>
                <a:gd name="T12" fmla="*/ 32422516 w 52"/>
                <a:gd name="T13" fmla="*/ 0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299"/>
                <a:gd name="T23" fmla="*/ 52 w 52"/>
                <a:gd name="T24" fmla="*/ 299 h 2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299">
                  <a:moveTo>
                    <a:pt x="34" y="0"/>
                  </a:moveTo>
                  <a:cubicBezTo>
                    <a:pt x="39" y="28"/>
                    <a:pt x="42" y="66"/>
                    <a:pt x="42" y="108"/>
                  </a:cubicBezTo>
                  <a:cubicBezTo>
                    <a:pt x="42" y="194"/>
                    <a:pt x="29" y="264"/>
                    <a:pt x="12" y="264"/>
                  </a:cubicBezTo>
                  <a:cubicBezTo>
                    <a:pt x="8" y="264"/>
                    <a:pt x="4" y="259"/>
                    <a:pt x="0" y="251"/>
                  </a:cubicBezTo>
                  <a:cubicBezTo>
                    <a:pt x="6" y="281"/>
                    <a:pt x="14" y="299"/>
                    <a:pt x="22" y="299"/>
                  </a:cubicBezTo>
                  <a:cubicBezTo>
                    <a:pt x="39" y="299"/>
                    <a:pt x="52" y="229"/>
                    <a:pt x="52" y="143"/>
                  </a:cubicBezTo>
                  <a:cubicBezTo>
                    <a:pt x="52" y="79"/>
                    <a:pt x="44" y="23"/>
                    <a:pt x="34" y="0"/>
                  </a:cubicBezTo>
                  <a:close/>
                </a:path>
              </a:pathLst>
            </a:custGeom>
            <a:solidFill>
              <a:srgbClr val="FFA0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50" name="Freeform 2361"/>
            <p:cNvSpPr>
              <a:spLocks/>
            </p:cNvSpPr>
            <p:nvPr/>
          </p:nvSpPr>
          <p:spPr bwMode="auto">
            <a:xfrm>
              <a:off x="3671" y="2358"/>
              <a:ext cx="121" cy="730"/>
            </a:xfrm>
            <a:custGeom>
              <a:avLst/>
              <a:gdLst>
                <a:gd name="T0" fmla="*/ 26334992 w 51"/>
                <a:gd name="T1" fmla="*/ 0 h 309"/>
                <a:gd name="T2" fmla="*/ 45521971 w 51"/>
                <a:gd name="T3" fmla="*/ 133439411 h 309"/>
                <a:gd name="T4" fmla="*/ 11838840 w 51"/>
                <a:gd name="T5" fmla="*/ 285420910 h 309"/>
                <a:gd name="T6" fmla="*/ 0 w 51"/>
                <a:gd name="T7" fmla="*/ 275841348 h 309"/>
                <a:gd name="T8" fmla="*/ 15230455 w 51"/>
                <a:gd name="T9" fmla="*/ 290973179 h 309"/>
                <a:gd name="T10" fmla="*/ 51405283 w 51"/>
                <a:gd name="T11" fmla="*/ 142244011 h 309"/>
                <a:gd name="T12" fmla="*/ 26334992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51" name="Freeform 2362"/>
            <p:cNvSpPr>
              <a:spLocks/>
            </p:cNvSpPr>
            <p:nvPr/>
          </p:nvSpPr>
          <p:spPr bwMode="auto">
            <a:xfrm>
              <a:off x="3636" y="2349"/>
              <a:ext cx="92" cy="666"/>
            </a:xfrm>
            <a:custGeom>
              <a:avLst/>
              <a:gdLst>
                <a:gd name="T0" fmla="*/ 8254343 w 39"/>
                <a:gd name="T1" fmla="*/ 242676238 h 282"/>
                <a:gd name="T2" fmla="*/ 6596277 w 39"/>
                <a:gd name="T3" fmla="*/ 144435405 h 282"/>
                <a:gd name="T4" fmla="*/ 32363672 w 39"/>
                <a:gd name="T5" fmla="*/ 1985974 h 282"/>
                <a:gd name="T6" fmla="*/ 35874560 w 39"/>
                <a:gd name="T7" fmla="*/ 5542561 h 282"/>
                <a:gd name="T8" fmla="*/ 28447342 w 39"/>
                <a:gd name="T9" fmla="*/ 0 h 282"/>
                <a:gd name="T10" fmla="*/ 0 w 39"/>
                <a:gd name="T11" fmla="*/ 139587456 h 282"/>
                <a:gd name="T12" fmla="*/ 7428745 w 39"/>
                <a:gd name="T13" fmla="*/ 245541870 h 282"/>
                <a:gd name="T14" fmla="*/ 8254343 w 39"/>
                <a:gd name="T15" fmla="*/ 242676238 h 2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282"/>
                <a:gd name="T26" fmla="*/ 39 w 39"/>
                <a:gd name="T27" fmla="*/ 282 h 2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282">
                  <a:moveTo>
                    <a:pt x="9" y="259"/>
                  </a:moveTo>
                  <a:cubicBezTo>
                    <a:pt x="4" y="231"/>
                    <a:pt x="7" y="194"/>
                    <a:pt x="7" y="154"/>
                  </a:cubicBezTo>
                  <a:cubicBezTo>
                    <a:pt x="7" y="74"/>
                    <a:pt x="17" y="2"/>
                    <a:pt x="35" y="2"/>
                  </a:cubicBezTo>
                  <a:cubicBezTo>
                    <a:pt x="36" y="2"/>
                    <a:pt x="39" y="5"/>
                    <a:pt x="39" y="6"/>
                  </a:cubicBezTo>
                  <a:cubicBezTo>
                    <a:pt x="37" y="2"/>
                    <a:pt x="34" y="0"/>
                    <a:pt x="31" y="0"/>
                  </a:cubicBezTo>
                  <a:cubicBezTo>
                    <a:pt x="13" y="0"/>
                    <a:pt x="0" y="69"/>
                    <a:pt x="0" y="149"/>
                  </a:cubicBezTo>
                  <a:cubicBezTo>
                    <a:pt x="0" y="194"/>
                    <a:pt x="3" y="234"/>
                    <a:pt x="8" y="262"/>
                  </a:cubicBezTo>
                  <a:cubicBezTo>
                    <a:pt x="13" y="282"/>
                    <a:pt x="12" y="277"/>
                    <a:pt x="9" y="25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52" name="Freeform 2363"/>
            <p:cNvSpPr>
              <a:spLocks/>
            </p:cNvSpPr>
            <p:nvPr/>
          </p:nvSpPr>
          <p:spPr bwMode="auto">
            <a:xfrm>
              <a:off x="3688" y="2301"/>
              <a:ext cx="361" cy="787"/>
            </a:xfrm>
            <a:custGeom>
              <a:avLst/>
              <a:gdLst>
                <a:gd name="T0" fmla="*/ 100447884 w 153"/>
                <a:gd name="T1" fmla="*/ 6834591 h 333"/>
                <a:gd name="T2" fmla="*/ 0 w 153"/>
                <a:gd name="T3" fmla="*/ 20005230 h 333"/>
                <a:gd name="T4" fmla="*/ 40604943 w 153"/>
                <a:gd name="T5" fmla="*/ 165856696 h 333"/>
                <a:gd name="T6" fmla="*/ 12084987 w 153"/>
                <a:gd name="T7" fmla="*/ 315457618 h 333"/>
                <a:gd name="T8" fmla="*/ 86806035 w 153"/>
                <a:gd name="T9" fmla="*/ 315457618 h 333"/>
                <a:gd name="T10" fmla="*/ 84850350 w 153"/>
                <a:gd name="T11" fmla="*/ 314610891 h 333"/>
                <a:gd name="T12" fmla="*/ 84005242 w 153"/>
                <a:gd name="T13" fmla="*/ 313387085 h 333"/>
                <a:gd name="T14" fmla="*/ 82054314 w 153"/>
                <a:gd name="T15" fmla="*/ 311869088 h 333"/>
                <a:gd name="T16" fmla="*/ 80235743 w 153"/>
                <a:gd name="T17" fmla="*/ 309869948 h 333"/>
                <a:gd name="T18" fmla="*/ 79363681 w 153"/>
                <a:gd name="T19" fmla="*/ 307865061 h 333"/>
                <a:gd name="T20" fmla="*/ 77405108 w 153"/>
                <a:gd name="T21" fmla="*/ 305771386 h 333"/>
                <a:gd name="T22" fmla="*/ 76577819 w 153"/>
                <a:gd name="T23" fmla="*/ 303031398 h 333"/>
                <a:gd name="T24" fmla="*/ 74722289 w 153"/>
                <a:gd name="T25" fmla="*/ 300181750 h 333"/>
                <a:gd name="T26" fmla="*/ 73887336 w 153"/>
                <a:gd name="T27" fmla="*/ 296660680 h 333"/>
                <a:gd name="T28" fmla="*/ 72763584 w 153"/>
                <a:gd name="T29" fmla="*/ 266966260 h 333"/>
                <a:gd name="T30" fmla="*/ 71920251 w 153"/>
                <a:gd name="T31" fmla="*/ 263384990 h 333"/>
                <a:gd name="T32" fmla="*/ 71086317 w 153"/>
                <a:gd name="T33" fmla="*/ 258491884 h 333"/>
                <a:gd name="T34" fmla="*/ 69962791 w 153"/>
                <a:gd name="T35" fmla="*/ 252875023 h 333"/>
                <a:gd name="T36" fmla="*/ 69245775 w 153"/>
                <a:gd name="T37" fmla="*/ 247287504 h 333"/>
                <a:gd name="T38" fmla="*/ 68412068 w 153"/>
                <a:gd name="T39" fmla="*/ 241697566 h 333"/>
                <a:gd name="T40" fmla="*/ 68412068 w 153"/>
                <a:gd name="T41" fmla="*/ 235745220 h 333"/>
                <a:gd name="T42" fmla="*/ 67278689 w 153"/>
                <a:gd name="T43" fmla="*/ 229288287 h 333"/>
                <a:gd name="T44" fmla="*/ 66444945 w 153"/>
                <a:gd name="T45" fmla="*/ 222541246 h 333"/>
                <a:gd name="T46" fmla="*/ 66444945 w 153"/>
                <a:gd name="T47" fmla="*/ 216077809 h 333"/>
                <a:gd name="T48" fmla="*/ 65608331 w 153"/>
                <a:gd name="T49" fmla="*/ 209264821 h 333"/>
                <a:gd name="T50" fmla="*/ 65608331 w 153"/>
                <a:gd name="T51" fmla="*/ 202872171 h 333"/>
                <a:gd name="T52" fmla="*/ 64486391 w 153"/>
                <a:gd name="T53" fmla="*/ 195184928 h 333"/>
                <a:gd name="T54" fmla="*/ 64486391 w 153"/>
                <a:gd name="T55" fmla="*/ 188437887 h 333"/>
                <a:gd name="T56" fmla="*/ 64486391 w 153"/>
                <a:gd name="T57" fmla="*/ 180757905 h 333"/>
                <a:gd name="T58" fmla="*/ 64486391 w 153"/>
                <a:gd name="T59" fmla="*/ 173162171 h 333"/>
                <a:gd name="T60" fmla="*/ 89496668 w 153"/>
                <a:gd name="T61" fmla="*/ 16152614 h 333"/>
                <a:gd name="T62" fmla="*/ 91448276 w 153"/>
                <a:gd name="T63" fmla="*/ 315457618 h 333"/>
                <a:gd name="T64" fmla="*/ 123640818 w 153"/>
                <a:gd name="T65" fmla="*/ 291070893 h 333"/>
                <a:gd name="T66" fmla="*/ 124822972 w 153"/>
                <a:gd name="T67" fmla="*/ 31221257 h 3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3"/>
                <a:gd name="T103" fmla="*/ 0 h 333"/>
                <a:gd name="T104" fmla="*/ 153 w 153"/>
                <a:gd name="T105" fmla="*/ 333 h 3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3" h="333">
                  <a:moveTo>
                    <a:pt x="135" y="33"/>
                  </a:move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  <a:cubicBezTo>
                    <a:pt x="3" y="18"/>
                    <a:pt x="5" y="17"/>
                    <a:pt x="8" y="17"/>
                  </a:cubicBezTo>
                  <a:cubicBezTo>
                    <a:pt x="28" y="17"/>
                    <a:pt x="44" y="88"/>
                    <a:pt x="44" y="175"/>
                  </a:cubicBezTo>
                  <a:cubicBezTo>
                    <a:pt x="44" y="256"/>
                    <a:pt x="30" y="323"/>
                    <a:pt x="13" y="332"/>
                  </a:cubicBezTo>
                  <a:cubicBezTo>
                    <a:pt x="13" y="333"/>
                    <a:pt x="13" y="333"/>
                    <a:pt x="13" y="333"/>
                  </a:cubicBezTo>
                  <a:cubicBezTo>
                    <a:pt x="23" y="327"/>
                    <a:pt x="37" y="324"/>
                    <a:pt x="53" y="324"/>
                  </a:cubicBezTo>
                  <a:cubicBezTo>
                    <a:pt x="69" y="324"/>
                    <a:pt x="83" y="328"/>
                    <a:pt x="94" y="333"/>
                  </a:cubicBezTo>
                  <a:cubicBezTo>
                    <a:pt x="94" y="333"/>
                    <a:pt x="94" y="333"/>
                    <a:pt x="94" y="333"/>
                  </a:cubicBezTo>
                  <a:cubicBezTo>
                    <a:pt x="93" y="333"/>
                    <a:pt x="93" y="332"/>
                    <a:pt x="92" y="332"/>
                  </a:cubicBezTo>
                  <a:cubicBezTo>
                    <a:pt x="92" y="332"/>
                    <a:pt x="92" y="332"/>
                    <a:pt x="92" y="332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0" y="330"/>
                    <a:pt x="89" y="330"/>
                    <a:pt x="89" y="329"/>
                  </a:cubicBezTo>
                  <a:cubicBezTo>
                    <a:pt x="89" y="329"/>
                    <a:pt x="89" y="329"/>
                    <a:pt x="89" y="329"/>
                  </a:cubicBezTo>
                  <a:cubicBezTo>
                    <a:pt x="88" y="329"/>
                    <a:pt x="88" y="328"/>
                    <a:pt x="87" y="327"/>
                  </a:cubicBezTo>
                  <a:cubicBezTo>
                    <a:pt x="87" y="327"/>
                    <a:pt x="87" y="327"/>
                    <a:pt x="87" y="327"/>
                  </a:cubicBezTo>
                  <a:cubicBezTo>
                    <a:pt x="87" y="327"/>
                    <a:pt x="86" y="326"/>
                    <a:pt x="86" y="325"/>
                  </a:cubicBezTo>
                  <a:cubicBezTo>
                    <a:pt x="86" y="325"/>
                    <a:pt x="86" y="325"/>
                    <a:pt x="86" y="325"/>
                  </a:cubicBezTo>
                  <a:cubicBezTo>
                    <a:pt x="85" y="324"/>
                    <a:pt x="85" y="324"/>
                    <a:pt x="84" y="323"/>
                  </a:cubicBezTo>
                  <a:cubicBezTo>
                    <a:pt x="84" y="323"/>
                    <a:pt x="84" y="323"/>
                    <a:pt x="84" y="323"/>
                  </a:cubicBezTo>
                  <a:cubicBezTo>
                    <a:pt x="84" y="322"/>
                    <a:pt x="83" y="321"/>
                    <a:pt x="83" y="320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82" y="319"/>
                    <a:pt x="82" y="318"/>
                    <a:pt x="81" y="317"/>
                  </a:cubicBezTo>
                  <a:cubicBezTo>
                    <a:pt x="81" y="317"/>
                    <a:pt x="81" y="317"/>
                    <a:pt x="81" y="317"/>
                  </a:cubicBezTo>
                  <a:cubicBezTo>
                    <a:pt x="81" y="316"/>
                    <a:pt x="80" y="315"/>
                    <a:pt x="80" y="313"/>
                  </a:cubicBezTo>
                  <a:cubicBezTo>
                    <a:pt x="80" y="313"/>
                    <a:pt x="80" y="313"/>
                    <a:pt x="80" y="313"/>
                  </a:cubicBezTo>
                  <a:cubicBezTo>
                    <a:pt x="77" y="305"/>
                    <a:pt x="81" y="295"/>
                    <a:pt x="79" y="282"/>
                  </a:cubicBezTo>
                  <a:cubicBezTo>
                    <a:pt x="79" y="282"/>
                    <a:pt x="79" y="282"/>
                    <a:pt x="79" y="282"/>
                  </a:cubicBezTo>
                  <a:cubicBezTo>
                    <a:pt x="79" y="281"/>
                    <a:pt x="78" y="279"/>
                    <a:pt x="78" y="278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78" y="275"/>
                    <a:pt x="77" y="274"/>
                    <a:pt x="77" y="273"/>
                  </a:cubicBezTo>
                  <a:cubicBezTo>
                    <a:pt x="77" y="272"/>
                    <a:pt x="77" y="271"/>
                    <a:pt x="77" y="271"/>
                  </a:cubicBezTo>
                  <a:cubicBezTo>
                    <a:pt x="77" y="270"/>
                    <a:pt x="76" y="268"/>
                    <a:pt x="76" y="267"/>
                  </a:cubicBezTo>
                  <a:cubicBezTo>
                    <a:pt x="76" y="266"/>
                    <a:pt x="76" y="266"/>
                    <a:pt x="76" y="265"/>
                  </a:cubicBezTo>
                  <a:cubicBezTo>
                    <a:pt x="76" y="264"/>
                    <a:pt x="75" y="262"/>
                    <a:pt x="75" y="261"/>
                  </a:cubicBezTo>
                  <a:cubicBezTo>
                    <a:pt x="75" y="260"/>
                    <a:pt x="75" y="259"/>
                    <a:pt x="75" y="259"/>
                  </a:cubicBezTo>
                  <a:cubicBezTo>
                    <a:pt x="75" y="257"/>
                    <a:pt x="75" y="256"/>
                    <a:pt x="74" y="255"/>
                  </a:cubicBezTo>
                  <a:cubicBezTo>
                    <a:pt x="74" y="254"/>
                    <a:pt x="74" y="253"/>
                    <a:pt x="74" y="252"/>
                  </a:cubicBezTo>
                  <a:cubicBezTo>
                    <a:pt x="74" y="251"/>
                    <a:pt x="74" y="250"/>
                    <a:pt x="74" y="249"/>
                  </a:cubicBezTo>
                  <a:cubicBezTo>
                    <a:pt x="73" y="248"/>
                    <a:pt x="73" y="247"/>
                    <a:pt x="73" y="246"/>
                  </a:cubicBezTo>
                  <a:cubicBezTo>
                    <a:pt x="73" y="244"/>
                    <a:pt x="73" y="243"/>
                    <a:pt x="73" y="242"/>
                  </a:cubicBezTo>
                  <a:cubicBezTo>
                    <a:pt x="73" y="241"/>
                    <a:pt x="73" y="240"/>
                    <a:pt x="73" y="239"/>
                  </a:cubicBezTo>
                  <a:cubicBezTo>
                    <a:pt x="72" y="238"/>
                    <a:pt x="72" y="236"/>
                    <a:pt x="72" y="235"/>
                  </a:cubicBezTo>
                  <a:cubicBezTo>
                    <a:pt x="72" y="234"/>
                    <a:pt x="72" y="233"/>
                    <a:pt x="72" y="232"/>
                  </a:cubicBezTo>
                  <a:cubicBezTo>
                    <a:pt x="72" y="231"/>
                    <a:pt x="72" y="229"/>
                    <a:pt x="72" y="228"/>
                  </a:cubicBezTo>
                  <a:cubicBezTo>
                    <a:pt x="72" y="227"/>
                    <a:pt x="71" y="226"/>
                    <a:pt x="71" y="225"/>
                  </a:cubicBezTo>
                  <a:cubicBezTo>
                    <a:pt x="71" y="223"/>
                    <a:pt x="71" y="222"/>
                    <a:pt x="71" y="221"/>
                  </a:cubicBezTo>
                  <a:cubicBezTo>
                    <a:pt x="71" y="220"/>
                    <a:pt x="71" y="218"/>
                    <a:pt x="71" y="217"/>
                  </a:cubicBezTo>
                  <a:cubicBezTo>
                    <a:pt x="71" y="216"/>
                    <a:pt x="71" y="215"/>
                    <a:pt x="71" y="214"/>
                  </a:cubicBezTo>
                  <a:cubicBezTo>
                    <a:pt x="71" y="212"/>
                    <a:pt x="70" y="211"/>
                    <a:pt x="70" y="210"/>
                  </a:cubicBezTo>
                  <a:cubicBezTo>
                    <a:pt x="70" y="209"/>
                    <a:pt x="70" y="207"/>
                    <a:pt x="70" y="206"/>
                  </a:cubicBezTo>
                  <a:cubicBezTo>
                    <a:pt x="70" y="205"/>
                    <a:pt x="70" y="203"/>
                    <a:pt x="70" y="202"/>
                  </a:cubicBezTo>
                  <a:cubicBezTo>
                    <a:pt x="70" y="201"/>
                    <a:pt x="70" y="200"/>
                    <a:pt x="70" y="199"/>
                  </a:cubicBezTo>
                  <a:cubicBezTo>
                    <a:pt x="70" y="197"/>
                    <a:pt x="70" y="196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89"/>
                    <a:pt x="70" y="187"/>
                    <a:pt x="70" y="186"/>
                  </a:cubicBezTo>
                  <a:cubicBezTo>
                    <a:pt x="70" y="185"/>
                    <a:pt x="70" y="184"/>
                    <a:pt x="70" y="183"/>
                  </a:cubicBezTo>
                  <a:cubicBezTo>
                    <a:pt x="70" y="180"/>
                    <a:pt x="70" y="178"/>
                    <a:pt x="70" y="175"/>
                  </a:cubicBezTo>
                  <a:cubicBezTo>
                    <a:pt x="70" y="88"/>
                    <a:pt x="77" y="17"/>
                    <a:pt x="97" y="17"/>
                  </a:cubicBezTo>
                  <a:cubicBezTo>
                    <a:pt x="117" y="17"/>
                    <a:pt x="132" y="88"/>
                    <a:pt x="132" y="175"/>
                  </a:cubicBezTo>
                  <a:cubicBezTo>
                    <a:pt x="132" y="260"/>
                    <a:pt x="118" y="329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lose/>
                </a:path>
              </a:pathLst>
            </a:custGeom>
            <a:solidFill>
              <a:srgbClr val="FFA2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53" name="Freeform 2364"/>
            <p:cNvSpPr>
              <a:spLocks/>
            </p:cNvSpPr>
            <p:nvPr/>
          </p:nvSpPr>
          <p:spPr bwMode="auto">
            <a:xfrm>
              <a:off x="3718" y="2318"/>
              <a:ext cx="203" cy="770"/>
            </a:xfrm>
            <a:custGeom>
              <a:avLst/>
              <a:gdLst>
                <a:gd name="T0" fmla="*/ 73149485 w 86"/>
                <a:gd name="T1" fmla="*/ 305137942 h 326"/>
                <a:gd name="T2" fmla="*/ 72312974 w 86"/>
                <a:gd name="T3" fmla="*/ 303936932 h 326"/>
                <a:gd name="T4" fmla="*/ 72312974 w 86"/>
                <a:gd name="T5" fmla="*/ 303936932 h 326"/>
                <a:gd name="T6" fmla="*/ 70492244 w 86"/>
                <a:gd name="T7" fmla="*/ 302213493 h 326"/>
                <a:gd name="T8" fmla="*/ 70492244 w 86"/>
                <a:gd name="T9" fmla="*/ 302213493 h 326"/>
                <a:gd name="T10" fmla="*/ 68843167 w 86"/>
                <a:gd name="T11" fmla="*/ 300376831 h 326"/>
                <a:gd name="T12" fmla="*/ 68843167 w 86"/>
                <a:gd name="T13" fmla="*/ 300376831 h 326"/>
                <a:gd name="T14" fmla="*/ 67650925 w 86"/>
                <a:gd name="T15" fmla="*/ 298381294 h 326"/>
                <a:gd name="T16" fmla="*/ 67650925 w 86"/>
                <a:gd name="T17" fmla="*/ 298381294 h 326"/>
                <a:gd name="T18" fmla="*/ 66179506 w 86"/>
                <a:gd name="T19" fmla="*/ 296365652 h 326"/>
                <a:gd name="T20" fmla="*/ 66179506 w 86"/>
                <a:gd name="T21" fmla="*/ 296365652 h 326"/>
                <a:gd name="T22" fmla="*/ 64836836 w 86"/>
                <a:gd name="T23" fmla="*/ 293532809 h 326"/>
                <a:gd name="T24" fmla="*/ 64836836 w 86"/>
                <a:gd name="T25" fmla="*/ 293532809 h 326"/>
                <a:gd name="T26" fmla="*/ 63340075 w 86"/>
                <a:gd name="T27" fmla="*/ 290814852 h 326"/>
                <a:gd name="T28" fmla="*/ 63340075 w 86"/>
                <a:gd name="T29" fmla="*/ 290814852 h 326"/>
                <a:gd name="T30" fmla="*/ 62147758 w 86"/>
                <a:gd name="T31" fmla="*/ 287266542 h 326"/>
                <a:gd name="T32" fmla="*/ 62147758 w 86"/>
                <a:gd name="T33" fmla="*/ 287266542 h 326"/>
                <a:gd name="T34" fmla="*/ 61363139 w 86"/>
                <a:gd name="T35" fmla="*/ 258202388 h 326"/>
                <a:gd name="T36" fmla="*/ 61363139 w 86"/>
                <a:gd name="T37" fmla="*/ 258202388 h 326"/>
                <a:gd name="T38" fmla="*/ 60171124 w 86"/>
                <a:gd name="T39" fmla="*/ 254305037 h 326"/>
                <a:gd name="T40" fmla="*/ 60171124 w 86"/>
                <a:gd name="T41" fmla="*/ 253439916 h 326"/>
                <a:gd name="T42" fmla="*/ 59333404 w 86"/>
                <a:gd name="T43" fmla="*/ 249456854 h 326"/>
                <a:gd name="T44" fmla="*/ 59333404 w 86"/>
                <a:gd name="T45" fmla="*/ 247949128 h 326"/>
                <a:gd name="T46" fmla="*/ 58699289 w 86"/>
                <a:gd name="T47" fmla="*/ 243901367 h 326"/>
                <a:gd name="T48" fmla="*/ 58699289 w 86"/>
                <a:gd name="T49" fmla="*/ 241913389 h 326"/>
                <a:gd name="T50" fmla="*/ 57470601 w 86"/>
                <a:gd name="T51" fmla="*/ 238325322 h 326"/>
                <a:gd name="T52" fmla="*/ 57470601 w 86"/>
                <a:gd name="T53" fmla="*/ 236334925 h 326"/>
                <a:gd name="T54" fmla="*/ 56697427 w 86"/>
                <a:gd name="T55" fmla="*/ 232786615 h 326"/>
                <a:gd name="T56" fmla="*/ 56697427 w 86"/>
                <a:gd name="T57" fmla="*/ 230105391 h 326"/>
                <a:gd name="T58" fmla="*/ 56697427 w 86"/>
                <a:gd name="T59" fmla="*/ 227236117 h 326"/>
                <a:gd name="T60" fmla="*/ 55864919 w 86"/>
                <a:gd name="T61" fmla="*/ 224526474 h 326"/>
                <a:gd name="T62" fmla="*/ 55864919 w 86"/>
                <a:gd name="T63" fmla="*/ 220545377 h 326"/>
                <a:gd name="T64" fmla="*/ 55864919 w 86"/>
                <a:gd name="T65" fmla="*/ 217621683 h 326"/>
                <a:gd name="T66" fmla="*/ 54672639 w 86"/>
                <a:gd name="T67" fmla="*/ 214125828 h 326"/>
                <a:gd name="T68" fmla="*/ 54672639 w 86"/>
                <a:gd name="T69" fmla="*/ 210920362 h 326"/>
                <a:gd name="T70" fmla="*/ 54672639 w 86"/>
                <a:gd name="T71" fmla="*/ 207368877 h 326"/>
                <a:gd name="T72" fmla="*/ 53823854 w 86"/>
                <a:gd name="T73" fmla="*/ 204538453 h 326"/>
                <a:gd name="T74" fmla="*/ 53823854 w 86"/>
                <a:gd name="T75" fmla="*/ 200667707 h 326"/>
                <a:gd name="T76" fmla="*/ 53823854 w 86"/>
                <a:gd name="T77" fmla="*/ 197123479 h 326"/>
                <a:gd name="T78" fmla="*/ 53823854 w 86"/>
                <a:gd name="T79" fmla="*/ 194247251 h 326"/>
                <a:gd name="T80" fmla="*/ 53172895 w 86"/>
                <a:gd name="T81" fmla="*/ 190215665 h 326"/>
                <a:gd name="T82" fmla="*/ 53172895 w 86"/>
                <a:gd name="T83" fmla="*/ 186719356 h 326"/>
                <a:gd name="T84" fmla="*/ 53172895 w 86"/>
                <a:gd name="T85" fmla="*/ 183159860 h 326"/>
                <a:gd name="T86" fmla="*/ 53172895 w 86"/>
                <a:gd name="T87" fmla="*/ 179966033 h 326"/>
                <a:gd name="T88" fmla="*/ 53172895 w 86"/>
                <a:gd name="T89" fmla="*/ 175613522 h 326"/>
                <a:gd name="T90" fmla="*/ 53172895 w 86"/>
                <a:gd name="T91" fmla="*/ 172756191 h 326"/>
                <a:gd name="T92" fmla="*/ 53172895 w 86"/>
                <a:gd name="T93" fmla="*/ 168058720 h 326"/>
                <a:gd name="T94" fmla="*/ 53172895 w 86"/>
                <a:gd name="T95" fmla="*/ 165340763 h 326"/>
                <a:gd name="T96" fmla="*/ 53172895 w 86"/>
                <a:gd name="T97" fmla="*/ 157808068 h 326"/>
                <a:gd name="T98" fmla="*/ 70492244 w 86"/>
                <a:gd name="T99" fmla="*/ 13110360 h 326"/>
                <a:gd name="T100" fmla="*/ 70492244 w 86"/>
                <a:gd name="T101" fmla="*/ 12241252 h 326"/>
                <a:gd name="T102" fmla="*/ 39700158 w 86"/>
                <a:gd name="T103" fmla="*/ 1988683 h 326"/>
                <a:gd name="T104" fmla="*/ 8355956 w 86"/>
                <a:gd name="T105" fmla="*/ 19875696 h 326"/>
                <a:gd name="T106" fmla="*/ 8355956 w 86"/>
                <a:gd name="T107" fmla="*/ 20713531 h 326"/>
                <a:gd name="T108" fmla="*/ 28660011 w 86"/>
                <a:gd name="T109" fmla="*/ 157808068 h 326"/>
                <a:gd name="T110" fmla="*/ 0 w 86"/>
                <a:gd name="T111" fmla="*/ 305137942 h 326"/>
                <a:gd name="T112" fmla="*/ 0 w 86"/>
                <a:gd name="T113" fmla="*/ 305924457 h 326"/>
                <a:gd name="T114" fmla="*/ 37015960 w 86"/>
                <a:gd name="T115" fmla="*/ 297516324 h 326"/>
                <a:gd name="T116" fmla="*/ 75217554 w 86"/>
                <a:gd name="T117" fmla="*/ 305924457 h 326"/>
                <a:gd name="T118" fmla="*/ 75217554 w 86"/>
                <a:gd name="T119" fmla="*/ 305924457 h 326"/>
                <a:gd name="T120" fmla="*/ 73149485 w 86"/>
                <a:gd name="T121" fmla="*/ 305137942 h 326"/>
                <a:gd name="T122" fmla="*/ 73149485 w 86"/>
                <a:gd name="T123" fmla="*/ 305137942 h 3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"/>
                <a:gd name="T187" fmla="*/ 0 h 326"/>
                <a:gd name="T188" fmla="*/ 86 w 86"/>
                <a:gd name="T189" fmla="*/ 326 h 3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31" y="102"/>
                    <a:pt x="31" y="168"/>
                  </a:cubicBezTo>
                  <a:cubicBezTo>
                    <a:pt x="31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</a:path>
              </a:pathLst>
            </a:custGeom>
            <a:solidFill>
              <a:srgbClr val="FF9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54" name="Freeform 2365"/>
            <p:cNvSpPr>
              <a:spLocks noEditPoints="1"/>
            </p:cNvSpPr>
            <p:nvPr/>
          </p:nvSpPr>
          <p:spPr bwMode="auto">
            <a:xfrm>
              <a:off x="3718" y="2318"/>
              <a:ext cx="203" cy="770"/>
            </a:xfrm>
            <a:custGeom>
              <a:avLst/>
              <a:gdLst>
                <a:gd name="T0" fmla="*/ 72312974 w 86"/>
                <a:gd name="T1" fmla="*/ 303936932 h 326"/>
                <a:gd name="T2" fmla="*/ 70492244 w 86"/>
                <a:gd name="T3" fmla="*/ 302213493 h 326"/>
                <a:gd name="T4" fmla="*/ 68843167 w 86"/>
                <a:gd name="T5" fmla="*/ 300376831 h 326"/>
                <a:gd name="T6" fmla="*/ 67650925 w 86"/>
                <a:gd name="T7" fmla="*/ 298381294 h 326"/>
                <a:gd name="T8" fmla="*/ 66179506 w 86"/>
                <a:gd name="T9" fmla="*/ 296365652 h 326"/>
                <a:gd name="T10" fmla="*/ 64836836 w 86"/>
                <a:gd name="T11" fmla="*/ 293532809 h 326"/>
                <a:gd name="T12" fmla="*/ 63340075 w 86"/>
                <a:gd name="T13" fmla="*/ 290814852 h 326"/>
                <a:gd name="T14" fmla="*/ 62147758 w 86"/>
                <a:gd name="T15" fmla="*/ 287266542 h 326"/>
                <a:gd name="T16" fmla="*/ 61363139 w 86"/>
                <a:gd name="T17" fmla="*/ 258202388 h 326"/>
                <a:gd name="T18" fmla="*/ 60171124 w 86"/>
                <a:gd name="T19" fmla="*/ 254305037 h 326"/>
                <a:gd name="T20" fmla="*/ 59333404 w 86"/>
                <a:gd name="T21" fmla="*/ 249456854 h 326"/>
                <a:gd name="T22" fmla="*/ 58699289 w 86"/>
                <a:gd name="T23" fmla="*/ 243901367 h 326"/>
                <a:gd name="T24" fmla="*/ 57470601 w 86"/>
                <a:gd name="T25" fmla="*/ 238325322 h 326"/>
                <a:gd name="T26" fmla="*/ 56697427 w 86"/>
                <a:gd name="T27" fmla="*/ 232786615 h 326"/>
                <a:gd name="T28" fmla="*/ 56697427 w 86"/>
                <a:gd name="T29" fmla="*/ 227236117 h 326"/>
                <a:gd name="T30" fmla="*/ 55864919 w 86"/>
                <a:gd name="T31" fmla="*/ 220545377 h 326"/>
                <a:gd name="T32" fmla="*/ 54672639 w 86"/>
                <a:gd name="T33" fmla="*/ 214125828 h 326"/>
                <a:gd name="T34" fmla="*/ 54672639 w 86"/>
                <a:gd name="T35" fmla="*/ 207368877 h 326"/>
                <a:gd name="T36" fmla="*/ 53823854 w 86"/>
                <a:gd name="T37" fmla="*/ 200667707 h 326"/>
                <a:gd name="T38" fmla="*/ 53823854 w 86"/>
                <a:gd name="T39" fmla="*/ 194247251 h 326"/>
                <a:gd name="T40" fmla="*/ 53172895 w 86"/>
                <a:gd name="T41" fmla="*/ 186719356 h 326"/>
                <a:gd name="T42" fmla="*/ 53172895 w 86"/>
                <a:gd name="T43" fmla="*/ 179966033 h 326"/>
                <a:gd name="T44" fmla="*/ 53172895 w 86"/>
                <a:gd name="T45" fmla="*/ 172756191 h 326"/>
                <a:gd name="T46" fmla="*/ 53172895 w 86"/>
                <a:gd name="T47" fmla="*/ 165340763 h 326"/>
                <a:gd name="T48" fmla="*/ 70492244 w 86"/>
                <a:gd name="T49" fmla="*/ 13110360 h 326"/>
                <a:gd name="T50" fmla="*/ 39700158 w 86"/>
                <a:gd name="T51" fmla="*/ 1988683 h 326"/>
                <a:gd name="T52" fmla="*/ 8355956 w 86"/>
                <a:gd name="T53" fmla="*/ 20713531 h 326"/>
                <a:gd name="T54" fmla="*/ 0 w 86"/>
                <a:gd name="T55" fmla="*/ 305137942 h 326"/>
                <a:gd name="T56" fmla="*/ 37015960 w 86"/>
                <a:gd name="T57" fmla="*/ 297516324 h 326"/>
                <a:gd name="T58" fmla="*/ 75217554 w 86"/>
                <a:gd name="T59" fmla="*/ 305924457 h 326"/>
                <a:gd name="T60" fmla="*/ 73149485 w 86"/>
                <a:gd name="T61" fmla="*/ 305137942 h 326"/>
                <a:gd name="T62" fmla="*/ 24019603 w 86"/>
                <a:gd name="T63" fmla="*/ 38537390 h 326"/>
                <a:gd name="T64" fmla="*/ 40817243 w 86"/>
                <a:gd name="T65" fmla="*/ 10252669 h 326"/>
                <a:gd name="T66" fmla="*/ 58699289 w 86"/>
                <a:gd name="T67" fmla="*/ 15801136 h 326"/>
                <a:gd name="T68" fmla="*/ 35303472 w 86"/>
                <a:gd name="T69" fmla="*/ 110883927 h 326"/>
                <a:gd name="T70" fmla="*/ 41678000 w 86"/>
                <a:gd name="T71" fmla="*/ 288771698 h 326"/>
                <a:gd name="T72" fmla="*/ 37015960 w 86"/>
                <a:gd name="T73" fmla="*/ 160450707 h 326"/>
                <a:gd name="T74" fmla="*/ 37015960 w 86"/>
                <a:gd name="T75" fmla="*/ 166843953 h 326"/>
                <a:gd name="T76" fmla="*/ 37015960 w 86"/>
                <a:gd name="T77" fmla="*/ 179966033 h 326"/>
                <a:gd name="T78" fmla="*/ 37015960 w 86"/>
                <a:gd name="T79" fmla="*/ 190215665 h 326"/>
                <a:gd name="T80" fmla="*/ 38201726 w 86"/>
                <a:gd name="T81" fmla="*/ 197837282 h 326"/>
                <a:gd name="T82" fmla="*/ 38201726 w 86"/>
                <a:gd name="T83" fmla="*/ 205380445 h 326"/>
                <a:gd name="T84" fmla="*/ 38990970 w 86"/>
                <a:gd name="T85" fmla="*/ 210920362 h 326"/>
                <a:gd name="T86" fmla="*/ 39700158 w 86"/>
                <a:gd name="T87" fmla="*/ 218490734 h 326"/>
                <a:gd name="T88" fmla="*/ 39700158 w 86"/>
                <a:gd name="T89" fmla="*/ 225240580 h 326"/>
                <a:gd name="T90" fmla="*/ 41678000 w 86"/>
                <a:gd name="T91" fmla="*/ 234497961 h 326"/>
                <a:gd name="T92" fmla="*/ 41678000 w 86"/>
                <a:gd name="T93" fmla="*/ 239207222 h 326"/>
                <a:gd name="T94" fmla="*/ 43652821 w 86"/>
                <a:gd name="T95" fmla="*/ 248727178 h 326"/>
                <a:gd name="T96" fmla="*/ 44489181 w 86"/>
                <a:gd name="T97" fmla="*/ 254305037 h 326"/>
                <a:gd name="T98" fmla="*/ 45681348 w 86"/>
                <a:gd name="T99" fmla="*/ 259860523 h 326"/>
                <a:gd name="T100" fmla="*/ 47181054 w 86"/>
                <a:gd name="T101" fmla="*/ 289973162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"/>
                <a:gd name="T154" fmla="*/ 0 h 326"/>
                <a:gd name="T155" fmla="*/ 86 w 86"/>
                <a:gd name="T156" fmla="*/ 326 h 3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26" y="102"/>
                    <a:pt x="26" y="168"/>
                  </a:cubicBezTo>
                  <a:cubicBezTo>
                    <a:pt x="26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  <a:moveTo>
                    <a:pt x="38" y="118"/>
                  </a:moveTo>
                  <a:cubicBezTo>
                    <a:pt x="36" y="88"/>
                    <a:pt x="31" y="61"/>
                    <a:pt x="26" y="41"/>
                  </a:cubicBezTo>
                  <a:cubicBezTo>
                    <a:pt x="23" y="33"/>
                    <a:pt x="22" y="15"/>
                    <a:pt x="34" y="12"/>
                  </a:cubicBezTo>
                  <a:cubicBezTo>
                    <a:pt x="37" y="12"/>
                    <a:pt x="40" y="12"/>
                    <a:pt x="44" y="11"/>
                  </a:cubicBezTo>
                  <a:cubicBezTo>
                    <a:pt x="50" y="11"/>
                    <a:pt x="55" y="10"/>
                    <a:pt x="60" y="11"/>
                  </a:cubicBezTo>
                  <a:cubicBezTo>
                    <a:pt x="64" y="11"/>
                    <a:pt x="64" y="15"/>
                    <a:pt x="63" y="17"/>
                  </a:cubicBezTo>
                  <a:cubicBezTo>
                    <a:pt x="51" y="38"/>
                    <a:pt x="44" y="77"/>
                    <a:pt x="41" y="119"/>
                  </a:cubicBezTo>
                  <a:cubicBezTo>
                    <a:pt x="40" y="135"/>
                    <a:pt x="39" y="133"/>
                    <a:pt x="38" y="118"/>
                  </a:cubicBezTo>
                  <a:close/>
                  <a:moveTo>
                    <a:pt x="51" y="309"/>
                  </a:moveTo>
                  <a:cubicBezTo>
                    <a:pt x="49" y="309"/>
                    <a:pt x="47" y="309"/>
                    <a:pt x="45" y="308"/>
                  </a:cubicBezTo>
                  <a:cubicBezTo>
                    <a:pt x="33" y="306"/>
                    <a:pt x="26" y="298"/>
                    <a:pt x="31" y="272"/>
                  </a:cubicBezTo>
                  <a:cubicBezTo>
                    <a:pt x="37" y="243"/>
                    <a:pt x="40" y="206"/>
                    <a:pt x="40" y="171"/>
                  </a:cubicBezTo>
                  <a:cubicBezTo>
                    <a:pt x="40" y="173"/>
                    <a:pt x="40" y="176"/>
                    <a:pt x="40" y="176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42" y="222"/>
                    <a:pt x="42" y="222"/>
                    <a:pt x="42" y="222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2" y="229"/>
                    <a:pt x="42" y="229"/>
                    <a:pt x="42" y="229"/>
                  </a:cubicBezTo>
                  <a:cubicBezTo>
                    <a:pt x="43" y="233"/>
                    <a:pt x="43" y="233"/>
                    <a:pt x="43" y="233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40"/>
                    <a:pt x="43" y="240"/>
                    <a:pt x="43" y="240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7" y="265"/>
                    <a:pt x="47" y="265"/>
                    <a:pt x="47" y="265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48" y="271"/>
                    <a:pt x="48" y="271"/>
                    <a:pt x="48" y="271"/>
                  </a:cubicBezTo>
                  <a:cubicBezTo>
                    <a:pt x="48" y="272"/>
                    <a:pt x="48" y="272"/>
                    <a:pt x="48" y="272"/>
                  </a:cubicBezTo>
                  <a:cubicBezTo>
                    <a:pt x="48" y="273"/>
                    <a:pt x="49" y="277"/>
                    <a:pt x="49" y="277"/>
                  </a:cubicBezTo>
                  <a:cubicBezTo>
                    <a:pt x="51" y="287"/>
                    <a:pt x="54" y="296"/>
                    <a:pt x="56" y="304"/>
                  </a:cubicBezTo>
                  <a:cubicBezTo>
                    <a:pt x="57" y="306"/>
                    <a:pt x="54" y="309"/>
                    <a:pt x="51" y="309"/>
                  </a:cubicBezTo>
                  <a:close/>
                </a:path>
              </a:pathLst>
            </a:custGeom>
            <a:solidFill>
              <a:srgbClr val="FF7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55" name="Freeform 2366"/>
            <p:cNvSpPr>
              <a:spLocks/>
            </p:cNvSpPr>
            <p:nvPr/>
          </p:nvSpPr>
          <p:spPr bwMode="auto">
            <a:xfrm>
              <a:off x="3818" y="2334"/>
              <a:ext cx="54" cy="95"/>
            </a:xfrm>
            <a:custGeom>
              <a:avLst/>
              <a:gdLst>
                <a:gd name="T0" fmla="*/ 0 w 23"/>
                <a:gd name="T1" fmla="*/ 4351850 h 40"/>
                <a:gd name="T2" fmla="*/ 19630332 w 23"/>
                <a:gd name="T3" fmla="*/ 5955246 h 40"/>
                <a:gd name="T4" fmla="*/ 8361068 w 23"/>
                <a:gd name="T5" fmla="*/ 41061739 h 40"/>
                <a:gd name="T6" fmla="*/ 15292894 w 23"/>
                <a:gd name="T7" fmla="*/ 7279650 h 40"/>
                <a:gd name="T8" fmla="*/ 0 w 23"/>
                <a:gd name="T9" fmla="*/ 435185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0"/>
                <a:gd name="T17" fmla="*/ 23 w 23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0">
                  <a:moveTo>
                    <a:pt x="0" y="4"/>
                  </a:moveTo>
                  <a:cubicBezTo>
                    <a:pt x="10" y="3"/>
                    <a:pt x="23" y="0"/>
                    <a:pt x="23" y="6"/>
                  </a:cubicBezTo>
                  <a:cubicBezTo>
                    <a:pt x="23" y="13"/>
                    <a:pt x="13" y="23"/>
                    <a:pt x="10" y="40"/>
                  </a:cubicBezTo>
                  <a:cubicBezTo>
                    <a:pt x="12" y="23"/>
                    <a:pt x="20" y="9"/>
                    <a:pt x="18" y="7"/>
                  </a:cubicBezTo>
                  <a:cubicBezTo>
                    <a:pt x="15" y="3"/>
                    <a:pt x="2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56" name="Freeform 2367"/>
            <p:cNvSpPr>
              <a:spLocks/>
            </p:cNvSpPr>
            <p:nvPr/>
          </p:nvSpPr>
          <p:spPr bwMode="auto">
            <a:xfrm>
              <a:off x="3943" y="2358"/>
              <a:ext cx="78" cy="728"/>
            </a:xfrm>
            <a:custGeom>
              <a:avLst/>
              <a:gdLst>
                <a:gd name="T0" fmla="*/ 0 w 33"/>
                <a:gd name="T1" fmla="*/ 0 h 308"/>
                <a:gd name="T2" fmla="*/ 0 w 33"/>
                <a:gd name="T3" fmla="*/ 0 h 308"/>
                <a:gd name="T4" fmla="*/ 22924719 w 33"/>
                <a:gd name="T5" fmla="*/ 143373776 h 308"/>
                <a:gd name="T6" fmla="*/ 2007625 w 33"/>
                <a:gd name="T7" fmla="*/ 283875489 h 308"/>
                <a:gd name="T8" fmla="*/ 2007625 w 33"/>
                <a:gd name="T9" fmla="*/ 292353868 h 308"/>
                <a:gd name="T10" fmla="*/ 31262565 w 33"/>
                <a:gd name="T11" fmla="*/ 143373776 h 308"/>
                <a:gd name="T12" fmla="*/ 0 w 33"/>
                <a:gd name="T13" fmla="*/ 0 h 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08"/>
                <a:gd name="T23" fmla="*/ 33 w 33"/>
                <a:gd name="T24" fmla="*/ 308 h 3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0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20"/>
                    <a:pt x="24" y="80"/>
                    <a:pt x="24" y="151"/>
                  </a:cubicBezTo>
                  <a:cubicBezTo>
                    <a:pt x="24" y="219"/>
                    <a:pt x="15" y="276"/>
                    <a:pt x="2" y="299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19" y="299"/>
                    <a:pt x="33" y="232"/>
                    <a:pt x="33" y="151"/>
                  </a:cubicBezTo>
                  <a:cubicBezTo>
                    <a:pt x="33" y="85"/>
                    <a:pt x="26" y="31"/>
                    <a:pt x="0" y="0"/>
                  </a:cubicBezTo>
                  <a:close/>
                </a:path>
              </a:pathLst>
            </a:custGeom>
            <a:solidFill>
              <a:srgbClr val="FF91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57" name="Freeform 2368"/>
            <p:cNvSpPr>
              <a:spLocks/>
            </p:cNvSpPr>
            <p:nvPr/>
          </p:nvSpPr>
          <p:spPr bwMode="auto">
            <a:xfrm>
              <a:off x="3806" y="2727"/>
              <a:ext cx="19" cy="146"/>
            </a:xfrm>
            <a:custGeom>
              <a:avLst/>
              <a:gdLst>
                <a:gd name="T0" fmla="*/ 0 w 8"/>
                <a:gd name="T1" fmla="*/ 52103393 h 62"/>
                <a:gd name="T2" fmla="*/ 5955246 w 8"/>
                <a:gd name="T3" fmla="*/ 52103393 h 62"/>
                <a:gd name="T4" fmla="*/ 7279645 w 8"/>
                <a:gd name="T5" fmla="*/ 34978078 h 62"/>
                <a:gd name="T6" fmla="*/ 5955246 w 8"/>
                <a:gd name="T7" fmla="*/ 5348066 h 62"/>
                <a:gd name="T8" fmla="*/ 0 w 8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2"/>
                <a:gd name="T17" fmla="*/ 8 w 8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2">
                  <a:moveTo>
                    <a:pt x="0" y="58"/>
                  </a:moveTo>
                  <a:cubicBezTo>
                    <a:pt x="2" y="49"/>
                    <a:pt x="4" y="55"/>
                    <a:pt x="6" y="58"/>
                  </a:cubicBezTo>
                  <a:cubicBezTo>
                    <a:pt x="8" y="62"/>
                    <a:pt x="7" y="39"/>
                    <a:pt x="7" y="3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7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58" name="Oval 2369"/>
            <p:cNvSpPr>
              <a:spLocks noChangeArrowheads="1"/>
            </p:cNvSpPr>
            <p:nvPr/>
          </p:nvSpPr>
          <p:spPr bwMode="auto">
            <a:xfrm>
              <a:off x="3846" y="2342"/>
              <a:ext cx="153" cy="746"/>
            </a:xfrm>
            <a:prstGeom prst="ellipse">
              <a:avLst/>
            </a:prstGeom>
            <a:solidFill>
              <a:srgbClr val="FFA9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59" name="Freeform 2370"/>
            <p:cNvSpPr>
              <a:spLocks/>
            </p:cNvSpPr>
            <p:nvPr/>
          </p:nvSpPr>
          <p:spPr bwMode="auto">
            <a:xfrm>
              <a:off x="3865" y="2370"/>
              <a:ext cx="137" cy="718"/>
            </a:xfrm>
            <a:custGeom>
              <a:avLst/>
              <a:gdLst>
                <a:gd name="T0" fmla="*/ 33839926 w 58"/>
                <a:gd name="T1" fmla="*/ 0 h 304"/>
                <a:gd name="T2" fmla="*/ 43253836 w 58"/>
                <a:gd name="T3" fmla="*/ 103193904 h 304"/>
                <a:gd name="T4" fmla="*/ 10256285 w 58"/>
                <a:gd name="T5" fmla="*/ 251294986 h 304"/>
                <a:gd name="T6" fmla="*/ 0 w 58"/>
                <a:gd name="T7" fmla="*/ 240169165 h 304"/>
                <a:gd name="T8" fmla="*/ 20728595 w 58"/>
                <a:gd name="T9" fmla="*/ 285098262 h 304"/>
                <a:gd name="T10" fmla="*/ 54504349 w 58"/>
                <a:gd name="T11" fmla="*/ 137001412 h 304"/>
                <a:gd name="T12" fmla="*/ 33839926 w 58"/>
                <a:gd name="T13" fmla="*/ 0 h 3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304"/>
                <a:gd name="T23" fmla="*/ 58 w 58"/>
                <a:gd name="T24" fmla="*/ 304 h 3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304">
                  <a:moveTo>
                    <a:pt x="36" y="0"/>
                  </a:moveTo>
                  <a:cubicBezTo>
                    <a:pt x="42" y="29"/>
                    <a:pt x="46" y="67"/>
                    <a:pt x="46" y="110"/>
                  </a:cubicBezTo>
                  <a:cubicBezTo>
                    <a:pt x="46" y="198"/>
                    <a:pt x="30" y="268"/>
                    <a:pt x="11" y="268"/>
                  </a:cubicBezTo>
                  <a:cubicBezTo>
                    <a:pt x="6" y="268"/>
                    <a:pt x="4" y="264"/>
                    <a:pt x="0" y="256"/>
                  </a:cubicBezTo>
                  <a:cubicBezTo>
                    <a:pt x="6" y="286"/>
                    <a:pt x="12" y="304"/>
                    <a:pt x="22" y="304"/>
                  </a:cubicBezTo>
                  <a:cubicBezTo>
                    <a:pt x="42" y="304"/>
                    <a:pt x="58" y="234"/>
                    <a:pt x="58" y="146"/>
                  </a:cubicBezTo>
                  <a:cubicBezTo>
                    <a:pt x="58" y="81"/>
                    <a:pt x="49" y="24"/>
                    <a:pt x="36" y="0"/>
                  </a:cubicBezTo>
                  <a:close/>
                </a:path>
              </a:pathLst>
            </a:custGeom>
            <a:solidFill>
              <a:srgbClr val="FFA04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60" name="Freeform 2371"/>
            <p:cNvSpPr>
              <a:spLocks/>
            </p:cNvSpPr>
            <p:nvPr/>
          </p:nvSpPr>
          <p:spPr bwMode="auto">
            <a:xfrm>
              <a:off x="3881" y="2358"/>
              <a:ext cx="121" cy="730"/>
            </a:xfrm>
            <a:custGeom>
              <a:avLst/>
              <a:gdLst>
                <a:gd name="T0" fmla="*/ 26334992 w 51"/>
                <a:gd name="T1" fmla="*/ 0 h 309"/>
                <a:gd name="T2" fmla="*/ 45521971 w 51"/>
                <a:gd name="T3" fmla="*/ 133439411 h 309"/>
                <a:gd name="T4" fmla="*/ 11838840 w 51"/>
                <a:gd name="T5" fmla="*/ 285420910 h 309"/>
                <a:gd name="T6" fmla="*/ 0 w 51"/>
                <a:gd name="T7" fmla="*/ 275841348 h 309"/>
                <a:gd name="T8" fmla="*/ 15230455 w 51"/>
                <a:gd name="T9" fmla="*/ 290973179 h 309"/>
                <a:gd name="T10" fmla="*/ 51405283 w 51"/>
                <a:gd name="T11" fmla="*/ 142244011 h 309"/>
                <a:gd name="T12" fmla="*/ 26334992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61" name="Freeform 2372"/>
            <p:cNvSpPr>
              <a:spLocks/>
            </p:cNvSpPr>
            <p:nvPr/>
          </p:nvSpPr>
          <p:spPr bwMode="auto">
            <a:xfrm>
              <a:off x="3853" y="2346"/>
              <a:ext cx="85" cy="669"/>
            </a:xfrm>
            <a:custGeom>
              <a:avLst/>
              <a:gdLst>
                <a:gd name="T0" fmla="*/ 8379337 w 36"/>
                <a:gd name="T1" fmla="*/ 247455570 h 283"/>
                <a:gd name="T2" fmla="*/ 6662007 w 36"/>
                <a:gd name="T3" fmla="*/ 147221807 h 283"/>
                <a:gd name="T4" fmla="*/ 28785776 w 36"/>
                <a:gd name="T5" fmla="*/ 850242 h 283"/>
                <a:gd name="T6" fmla="*/ 33681736 w 36"/>
                <a:gd name="T7" fmla="*/ 4751403 h 283"/>
                <a:gd name="T8" fmla="*/ 26929207 w 36"/>
                <a:gd name="T9" fmla="*/ 0 h 283"/>
                <a:gd name="T10" fmla="*/ 0 w 36"/>
                <a:gd name="T11" fmla="*/ 142775072 h 283"/>
                <a:gd name="T12" fmla="*/ 8379337 w 36"/>
                <a:gd name="T13" fmla="*/ 250198668 h 283"/>
                <a:gd name="T14" fmla="*/ 8379337 w 36"/>
                <a:gd name="T15" fmla="*/ 247455570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83"/>
                <a:gd name="T26" fmla="*/ 36 w 36"/>
                <a:gd name="T27" fmla="*/ 283 h 2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83">
                  <a:moveTo>
                    <a:pt x="9" y="260"/>
                  </a:moveTo>
                  <a:cubicBezTo>
                    <a:pt x="5" y="232"/>
                    <a:pt x="7" y="195"/>
                    <a:pt x="7" y="155"/>
                  </a:cubicBezTo>
                  <a:cubicBezTo>
                    <a:pt x="7" y="75"/>
                    <a:pt x="13" y="1"/>
                    <a:pt x="31" y="1"/>
                  </a:cubicBezTo>
                  <a:cubicBezTo>
                    <a:pt x="32" y="1"/>
                    <a:pt x="36" y="5"/>
                    <a:pt x="36" y="5"/>
                  </a:cubicBezTo>
                  <a:cubicBezTo>
                    <a:pt x="33" y="2"/>
                    <a:pt x="32" y="0"/>
                    <a:pt x="29" y="0"/>
                  </a:cubicBezTo>
                  <a:cubicBezTo>
                    <a:pt x="11" y="0"/>
                    <a:pt x="0" y="70"/>
                    <a:pt x="0" y="150"/>
                  </a:cubicBezTo>
                  <a:cubicBezTo>
                    <a:pt x="0" y="195"/>
                    <a:pt x="3" y="235"/>
                    <a:pt x="9" y="263"/>
                  </a:cubicBezTo>
                  <a:cubicBezTo>
                    <a:pt x="13" y="283"/>
                    <a:pt x="12" y="278"/>
                    <a:pt x="9" y="26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62" name="Freeform 2373"/>
            <p:cNvSpPr>
              <a:spLocks/>
            </p:cNvSpPr>
            <p:nvPr/>
          </p:nvSpPr>
          <p:spPr bwMode="auto">
            <a:xfrm>
              <a:off x="3718" y="3067"/>
              <a:ext cx="192" cy="21"/>
            </a:xfrm>
            <a:custGeom>
              <a:avLst/>
              <a:gdLst>
                <a:gd name="T0" fmla="*/ 0 w 81"/>
                <a:gd name="T1" fmla="*/ 6253179 h 9"/>
                <a:gd name="T2" fmla="*/ 0 w 81"/>
                <a:gd name="T3" fmla="*/ 6931749 h 9"/>
                <a:gd name="T4" fmla="*/ 39742136 w 81"/>
                <a:gd name="T5" fmla="*/ 0 h 9"/>
                <a:gd name="T6" fmla="*/ 80478140 w 81"/>
                <a:gd name="T7" fmla="*/ 6931749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9"/>
                <a:gd name="T14" fmla="*/ 81 w 8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9"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0" y="3"/>
                    <a:pt x="24" y="0"/>
                    <a:pt x="40" y="0"/>
                  </a:cubicBezTo>
                  <a:cubicBezTo>
                    <a:pt x="56" y="0"/>
                    <a:pt x="70" y="4"/>
                    <a:pt x="81" y="9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63" name="Freeform 2374"/>
            <p:cNvSpPr>
              <a:spLocks/>
            </p:cNvSpPr>
            <p:nvPr/>
          </p:nvSpPr>
          <p:spPr bwMode="auto">
            <a:xfrm>
              <a:off x="3740" y="2318"/>
              <a:ext cx="177" cy="45"/>
            </a:xfrm>
            <a:custGeom>
              <a:avLst/>
              <a:gdLst>
                <a:gd name="T0" fmla="*/ 62835163 w 75"/>
                <a:gd name="T1" fmla="*/ 11496685 h 19"/>
                <a:gd name="T2" fmla="*/ 31432308 w 75"/>
                <a:gd name="T3" fmla="*/ 2049534 h 19"/>
                <a:gd name="T4" fmla="*/ 0 w 75"/>
                <a:gd name="T5" fmla="*/ 18666092 h 19"/>
                <a:gd name="T6" fmla="*/ 0 60000 65536"/>
                <a:gd name="T7" fmla="*/ 0 60000 65536"/>
                <a:gd name="T8" fmla="*/ 0 60000 65536"/>
                <a:gd name="T9" fmla="*/ 0 w 75"/>
                <a:gd name="T10" fmla="*/ 0 h 19"/>
                <a:gd name="T11" fmla="*/ 75 w 7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" h="19">
                  <a:moveTo>
                    <a:pt x="68" y="12"/>
                  </a:moveTo>
                  <a:cubicBezTo>
                    <a:pt x="75" y="4"/>
                    <a:pt x="49" y="0"/>
                    <a:pt x="34" y="2"/>
                  </a:cubicBezTo>
                  <a:cubicBezTo>
                    <a:pt x="12" y="4"/>
                    <a:pt x="2" y="1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64" name="Oval 2375"/>
            <p:cNvSpPr>
              <a:spLocks noChangeArrowheads="1"/>
            </p:cNvSpPr>
            <p:nvPr/>
          </p:nvSpPr>
          <p:spPr bwMode="auto">
            <a:xfrm>
              <a:off x="3846" y="2342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75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65" name="Oval 2376"/>
            <p:cNvSpPr>
              <a:spLocks noChangeArrowheads="1"/>
            </p:cNvSpPr>
            <p:nvPr/>
          </p:nvSpPr>
          <p:spPr bwMode="auto">
            <a:xfrm>
              <a:off x="3624" y="2342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75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66" name="Freeform 2377"/>
            <p:cNvSpPr>
              <a:spLocks/>
            </p:cNvSpPr>
            <p:nvPr/>
          </p:nvSpPr>
          <p:spPr bwMode="auto">
            <a:xfrm>
              <a:off x="3688" y="2301"/>
              <a:ext cx="361" cy="787"/>
            </a:xfrm>
            <a:custGeom>
              <a:avLst/>
              <a:gdLst>
                <a:gd name="T0" fmla="*/ 121668749 w 153"/>
                <a:gd name="T1" fmla="*/ 165856696 h 333"/>
                <a:gd name="T2" fmla="*/ 121668749 w 153"/>
                <a:gd name="T3" fmla="*/ 176391772 h 333"/>
                <a:gd name="T4" fmla="*/ 121668749 w 153"/>
                <a:gd name="T5" fmla="*/ 183497590 h 333"/>
                <a:gd name="T6" fmla="*/ 121668749 w 153"/>
                <a:gd name="T7" fmla="*/ 191177875 h 333"/>
                <a:gd name="T8" fmla="*/ 121668749 w 153"/>
                <a:gd name="T9" fmla="*/ 198794331 h 333"/>
                <a:gd name="T10" fmla="*/ 120811787 w 153"/>
                <a:gd name="T11" fmla="*/ 206389308 h 333"/>
                <a:gd name="T12" fmla="*/ 120811787 w 153"/>
                <a:gd name="T13" fmla="*/ 213222867 h 333"/>
                <a:gd name="T14" fmla="*/ 119978080 w 153"/>
                <a:gd name="T15" fmla="*/ 219659078 h 333"/>
                <a:gd name="T16" fmla="*/ 118844701 w 153"/>
                <a:gd name="T17" fmla="*/ 226394775 h 333"/>
                <a:gd name="T18" fmla="*/ 118844701 w 153"/>
                <a:gd name="T19" fmla="*/ 232869707 h 333"/>
                <a:gd name="T20" fmla="*/ 118164342 w 153"/>
                <a:gd name="T21" fmla="*/ 239600261 h 333"/>
                <a:gd name="T22" fmla="*/ 117380542 w 153"/>
                <a:gd name="T23" fmla="*/ 245231644 h 333"/>
                <a:gd name="T24" fmla="*/ 116192348 w 153"/>
                <a:gd name="T25" fmla="*/ 252179854 h 333"/>
                <a:gd name="T26" fmla="*/ 115335764 w 153"/>
                <a:gd name="T27" fmla="*/ 257767826 h 333"/>
                <a:gd name="T28" fmla="*/ 114501982 w 153"/>
                <a:gd name="T29" fmla="*/ 262496820 h 333"/>
                <a:gd name="T30" fmla="*/ 113368678 w 153"/>
                <a:gd name="T31" fmla="*/ 268123664 h 333"/>
                <a:gd name="T32" fmla="*/ 112684694 w 153"/>
                <a:gd name="T33" fmla="*/ 272918908 h 333"/>
                <a:gd name="T34" fmla="*/ 111401064 w 153"/>
                <a:gd name="T35" fmla="*/ 278660858 h 333"/>
                <a:gd name="T36" fmla="*/ 109848868 w 153"/>
                <a:gd name="T37" fmla="*/ 282230329 h 333"/>
                <a:gd name="T38" fmla="*/ 108727116 w 153"/>
                <a:gd name="T39" fmla="*/ 286971121 h 333"/>
                <a:gd name="T40" fmla="*/ 107893485 w 153"/>
                <a:gd name="T41" fmla="*/ 291070893 h 333"/>
                <a:gd name="T42" fmla="*/ 105925946 w 153"/>
                <a:gd name="T43" fmla="*/ 294594081 h 333"/>
                <a:gd name="T44" fmla="*/ 105202852 w 153"/>
                <a:gd name="T45" fmla="*/ 298175955 h 333"/>
                <a:gd name="T46" fmla="*/ 103251999 w 153"/>
                <a:gd name="T47" fmla="*/ 301400565 h 333"/>
                <a:gd name="T48" fmla="*/ 102417009 w 153"/>
                <a:gd name="T49" fmla="*/ 304280161 h 333"/>
                <a:gd name="T50" fmla="*/ 100447884 w 153"/>
                <a:gd name="T51" fmla="*/ 306987780 h 333"/>
                <a:gd name="T52" fmla="*/ 98630597 w 153"/>
                <a:gd name="T53" fmla="*/ 309869948 h 333"/>
                <a:gd name="T54" fmla="*/ 97775674 w 153"/>
                <a:gd name="T55" fmla="*/ 311869088 h 333"/>
                <a:gd name="T56" fmla="*/ 95806398 w 153"/>
                <a:gd name="T57" fmla="*/ 312602827 h 333"/>
                <a:gd name="T58" fmla="*/ 94342390 w 153"/>
                <a:gd name="T59" fmla="*/ 314610891 h 333"/>
                <a:gd name="T60" fmla="*/ 93154423 w 153"/>
                <a:gd name="T61" fmla="*/ 315457618 h 333"/>
                <a:gd name="T62" fmla="*/ 91448276 w 153"/>
                <a:gd name="T63" fmla="*/ 315457618 h 333"/>
                <a:gd name="T64" fmla="*/ 123640818 w 153"/>
                <a:gd name="T65" fmla="*/ 291070893 h 333"/>
                <a:gd name="T66" fmla="*/ 124822972 w 153"/>
                <a:gd name="T67" fmla="*/ 31221257 h 333"/>
                <a:gd name="T68" fmla="*/ 62673898 w 153"/>
                <a:gd name="T69" fmla="*/ 0 h 3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3"/>
                <a:gd name="T106" fmla="*/ 0 h 333"/>
                <a:gd name="T107" fmla="*/ 153 w 153"/>
                <a:gd name="T108" fmla="*/ 333 h 3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3" h="333">
                  <a:moveTo>
                    <a:pt x="97" y="17"/>
                  </a:moveTo>
                  <a:cubicBezTo>
                    <a:pt x="117" y="17"/>
                    <a:pt x="132" y="88"/>
                    <a:pt x="132" y="175"/>
                  </a:cubicBezTo>
                  <a:cubicBezTo>
                    <a:pt x="132" y="178"/>
                    <a:pt x="132" y="181"/>
                    <a:pt x="132" y="183"/>
                  </a:cubicBezTo>
                  <a:cubicBezTo>
                    <a:pt x="132" y="184"/>
                    <a:pt x="132" y="185"/>
                    <a:pt x="132" y="186"/>
                  </a:cubicBezTo>
                  <a:cubicBezTo>
                    <a:pt x="132" y="188"/>
                    <a:pt x="132" y="189"/>
                    <a:pt x="132" y="191"/>
                  </a:cubicBezTo>
                  <a:cubicBezTo>
                    <a:pt x="132" y="192"/>
                    <a:pt x="132" y="193"/>
                    <a:pt x="132" y="194"/>
                  </a:cubicBezTo>
                  <a:cubicBezTo>
                    <a:pt x="132" y="196"/>
                    <a:pt x="132" y="197"/>
                    <a:pt x="132" y="199"/>
                  </a:cubicBezTo>
                  <a:cubicBezTo>
                    <a:pt x="132" y="200"/>
                    <a:pt x="132" y="201"/>
                    <a:pt x="132" y="202"/>
                  </a:cubicBezTo>
                  <a:cubicBezTo>
                    <a:pt x="132" y="204"/>
                    <a:pt x="132" y="205"/>
                    <a:pt x="132" y="207"/>
                  </a:cubicBezTo>
                  <a:cubicBezTo>
                    <a:pt x="132" y="208"/>
                    <a:pt x="132" y="209"/>
                    <a:pt x="132" y="210"/>
                  </a:cubicBezTo>
                  <a:cubicBezTo>
                    <a:pt x="132" y="211"/>
                    <a:pt x="131" y="213"/>
                    <a:pt x="131" y="214"/>
                  </a:cubicBezTo>
                  <a:cubicBezTo>
                    <a:pt x="131" y="215"/>
                    <a:pt x="131" y="216"/>
                    <a:pt x="131" y="218"/>
                  </a:cubicBezTo>
                  <a:cubicBezTo>
                    <a:pt x="131" y="219"/>
                    <a:pt x="131" y="220"/>
                    <a:pt x="131" y="222"/>
                  </a:cubicBezTo>
                  <a:cubicBezTo>
                    <a:pt x="131" y="223"/>
                    <a:pt x="131" y="224"/>
                    <a:pt x="131" y="225"/>
                  </a:cubicBezTo>
                  <a:cubicBezTo>
                    <a:pt x="131" y="226"/>
                    <a:pt x="130" y="228"/>
                    <a:pt x="130" y="229"/>
                  </a:cubicBezTo>
                  <a:cubicBezTo>
                    <a:pt x="130" y="230"/>
                    <a:pt x="130" y="231"/>
                    <a:pt x="130" y="232"/>
                  </a:cubicBezTo>
                  <a:cubicBezTo>
                    <a:pt x="130" y="233"/>
                    <a:pt x="130" y="235"/>
                    <a:pt x="130" y="236"/>
                  </a:cubicBezTo>
                  <a:cubicBezTo>
                    <a:pt x="130" y="237"/>
                    <a:pt x="130" y="238"/>
                    <a:pt x="129" y="239"/>
                  </a:cubicBezTo>
                  <a:cubicBezTo>
                    <a:pt x="129" y="240"/>
                    <a:pt x="129" y="242"/>
                    <a:pt x="129" y="243"/>
                  </a:cubicBezTo>
                  <a:cubicBezTo>
                    <a:pt x="129" y="244"/>
                    <a:pt x="129" y="245"/>
                    <a:pt x="129" y="246"/>
                  </a:cubicBezTo>
                  <a:cubicBezTo>
                    <a:pt x="129" y="247"/>
                    <a:pt x="128" y="248"/>
                    <a:pt x="128" y="250"/>
                  </a:cubicBezTo>
                  <a:cubicBezTo>
                    <a:pt x="128" y="251"/>
                    <a:pt x="128" y="252"/>
                    <a:pt x="128" y="253"/>
                  </a:cubicBezTo>
                  <a:cubicBezTo>
                    <a:pt x="128" y="254"/>
                    <a:pt x="128" y="255"/>
                    <a:pt x="127" y="256"/>
                  </a:cubicBezTo>
                  <a:cubicBezTo>
                    <a:pt x="127" y="257"/>
                    <a:pt x="127" y="258"/>
                    <a:pt x="127" y="259"/>
                  </a:cubicBezTo>
                  <a:cubicBezTo>
                    <a:pt x="127" y="260"/>
                    <a:pt x="127" y="261"/>
                    <a:pt x="127" y="263"/>
                  </a:cubicBezTo>
                  <a:cubicBezTo>
                    <a:pt x="126" y="264"/>
                    <a:pt x="126" y="265"/>
                    <a:pt x="126" y="266"/>
                  </a:cubicBezTo>
                  <a:cubicBezTo>
                    <a:pt x="126" y="267"/>
                    <a:pt x="126" y="268"/>
                    <a:pt x="126" y="269"/>
                  </a:cubicBezTo>
                  <a:cubicBezTo>
                    <a:pt x="125" y="270"/>
                    <a:pt x="125" y="271"/>
                    <a:pt x="125" y="272"/>
                  </a:cubicBezTo>
                  <a:cubicBezTo>
                    <a:pt x="125" y="273"/>
                    <a:pt x="125" y="274"/>
                    <a:pt x="125" y="275"/>
                  </a:cubicBezTo>
                  <a:cubicBezTo>
                    <a:pt x="124" y="276"/>
                    <a:pt x="124" y="277"/>
                    <a:pt x="124" y="277"/>
                  </a:cubicBezTo>
                  <a:cubicBezTo>
                    <a:pt x="124" y="278"/>
                    <a:pt x="124" y="279"/>
                    <a:pt x="124" y="280"/>
                  </a:cubicBezTo>
                  <a:cubicBezTo>
                    <a:pt x="123" y="281"/>
                    <a:pt x="123" y="282"/>
                    <a:pt x="123" y="283"/>
                  </a:cubicBezTo>
                  <a:cubicBezTo>
                    <a:pt x="123" y="284"/>
                    <a:pt x="123" y="285"/>
                    <a:pt x="122" y="286"/>
                  </a:cubicBezTo>
                  <a:cubicBezTo>
                    <a:pt x="122" y="287"/>
                    <a:pt x="122" y="288"/>
                    <a:pt x="122" y="288"/>
                  </a:cubicBezTo>
                  <a:cubicBezTo>
                    <a:pt x="122" y="289"/>
                    <a:pt x="121" y="290"/>
                    <a:pt x="121" y="291"/>
                  </a:cubicBezTo>
                  <a:cubicBezTo>
                    <a:pt x="121" y="292"/>
                    <a:pt x="121" y="293"/>
                    <a:pt x="121" y="294"/>
                  </a:cubicBezTo>
                  <a:cubicBezTo>
                    <a:pt x="120" y="294"/>
                    <a:pt x="120" y="295"/>
                    <a:pt x="120" y="296"/>
                  </a:cubicBezTo>
                  <a:cubicBezTo>
                    <a:pt x="120" y="297"/>
                    <a:pt x="119" y="298"/>
                    <a:pt x="119" y="298"/>
                  </a:cubicBezTo>
                  <a:cubicBezTo>
                    <a:pt x="119" y="299"/>
                    <a:pt x="119" y="300"/>
                    <a:pt x="119" y="301"/>
                  </a:cubicBezTo>
                  <a:cubicBezTo>
                    <a:pt x="118" y="301"/>
                    <a:pt x="118" y="302"/>
                    <a:pt x="118" y="303"/>
                  </a:cubicBezTo>
                  <a:cubicBezTo>
                    <a:pt x="118" y="304"/>
                    <a:pt x="117" y="304"/>
                    <a:pt x="117" y="305"/>
                  </a:cubicBezTo>
                  <a:cubicBezTo>
                    <a:pt x="117" y="306"/>
                    <a:pt x="117" y="307"/>
                    <a:pt x="117" y="307"/>
                  </a:cubicBezTo>
                  <a:cubicBezTo>
                    <a:pt x="116" y="308"/>
                    <a:pt x="116" y="309"/>
                    <a:pt x="116" y="309"/>
                  </a:cubicBezTo>
                  <a:cubicBezTo>
                    <a:pt x="116" y="310"/>
                    <a:pt x="115" y="311"/>
                    <a:pt x="115" y="311"/>
                  </a:cubicBezTo>
                  <a:cubicBezTo>
                    <a:pt x="115" y="312"/>
                    <a:pt x="115" y="312"/>
                    <a:pt x="114" y="313"/>
                  </a:cubicBezTo>
                  <a:cubicBezTo>
                    <a:pt x="114" y="314"/>
                    <a:pt x="114" y="314"/>
                    <a:pt x="114" y="315"/>
                  </a:cubicBezTo>
                  <a:cubicBezTo>
                    <a:pt x="113" y="316"/>
                    <a:pt x="113" y="316"/>
                    <a:pt x="113" y="317"/>
                  </a:cubicBezTo>
                  <a:cubicBezTo>
                    <a:pt x="112" y="318"/>
                    <a:pt x="112" y="318"/>
                    <a:pt x="112" y="318"/>
                  </a:cubicBezTo>
                  <a:cubicBezTo>
                    <a:pt x="112" y="319"/>
                    <a:pt x="112" y="319"/>
                    <a:pt x="111" y="320"/>
                  </a:cubicBezTo>
                  <a:cubicBezTo>
                    <a:pt x="111" y="321"/>
                    <a:pt x="111" y="321"/>
                    <a:pt x="111" y="321"/>
                  </a:cubicBezTo>
                  <a:cubicBezTo>
                    <a:pt x="110" y="322"/>
                    <a:pt x="110" y="322"/>
                    <a:pt x="110" y="323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09" y="325"/>
                    <a:pt x="109" y="325"/>
                    <a:pt x="108" y="325"/>
                  </a:cubicBezTo>
                  <a:cubicBezTo>
                    <a:pt x="108" y="326"/>
                    <a:pt x="108" y="326"/>
                    <a:pt x="107" y="327"/>
                  </a:cubicBezTo>
                  <a:cubicBezTo>
                    <a:pt x="107" y="327"/>
                    <a:pt x="107" y="327"/>
                    <a:pt x="107" y="327"/>
                  </a:cubicBezTo>
                  <a:cubicBezTo>
                    <a:pt x="106" y="328"/>
                    <a:pt x="106" y="328"/>
                    <a:pt x="106" y="329"/>
                  </a:cubicBezTo>
                  <a:cubicBezTo>
                    <a:pt x="105" y="329"/>
                    <a:pt x="105" y="329"/>
                    <a:pt x="105" y="329"/>
                  </a:cubicBezTo>
                  <a:cubicBezTo>
                    <a:pt x="105" y="330"/>
                    <a:pt x="104" y="330"/>
                    <a:pt x="104" y="330"/>
                  </a:cubicBezTo>
                  <a:cubicBezTo>
                    <a:pt x="104" y="331"/>
                    <a:pt x="104" y="331"/>
                    <a:pt x="103" y="331"/>
                  </a:cubicBezTo>
                  <a:cubicBezTo>
                    <a:pt x="103" y="331"/>
                    <a:pt x="103" y="331"/>
                    <a:pt x="102" y="332"/>
                  </a:cubicBezTo>
                  <a:cubicBezTo>
                    <a:pt x="102" y="332"/>
                    <a:pt x="102" y="332"/>
                    <a:pt x="102" y="332"/>
                  </a:cubicBezTo>
                  <a:cubicBezTo>
                    <a:pt x="101" y="332"/>
                    <a:pt x="101" y="333"/>
                    <a:pt x="101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75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1921" name="Group 2378"/>
          <p:cNvGrpSpPr>
            <a:grpSpLocks/>
          </p:cNvGrpSpPr>
          <p:nvPr/>
        </p:nvGrpSpPr>
        <p:grpSpPr bwMode="auto">
          <a:xfrm>
            <a:off x="4699000" y="2416324"/>
            <a:ext cx="642938" cy="1190625"/>
            <a:chOff x="3637" y="1236"/>
            <a:chExt cx="425" cy="787"/>
          </a:xfrm>
        </p:grpSpPr>
        <p:sp>
          <p:nvSpPr>
            <p:cNvPr id="54529" name="Oval 2379"/>
            <p:cNvSpPr>
              <a:spLocks noChangeArrowheads="1"/>
            </p:cNvSpPr>
            <p:nvPr/>
          </p:nvSpPr>
          <p:spPr bwMode="auto">
            <a:xfrm>
              <a:off x="3637" y="1277"/>
              <a:ext cx="153" cy="746"/>
            </a:xfrm>
            <a:prstGeom prst="ellipse">
              <a:avLst/>
            </a:prstGeom>
            <a:solidFill>
              <a:srgbClr val="73F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30" name="Freeform 2380"/>
            <p:cNvSpPr>
              <a:spLocks/>
            </p:cNvSpPr>
            <p:nvPr/>
          </p:nvSpPr>
          <p:spPr bwMode="auto">
            <a:xfrm>
              <a:off x="3665" y="1312"/>
              <a:ext cx="123" cy="707"/>
            </a:xfrm>
            <a:custGeom>
              <a:avLst/>
              <a:gdLst>
                <a:gd name="T0" fmla="*/ 32422516 w 52"/>
                <a:gd name="T1" fmla="*/ 0 h 299"/>
                <a:gd name="T2" fmla="*/ 40130025 w 52"/>
                <a:gd name="T3" fmla="*/ 103006160 h 299"/>
                <a:gd name="T4" fmla="*/ 11323590 w 52"/>
                <a:gd name="T5" fmla="*/ 251962174 h 299"/>
                <a:gd name="T6" fmla="*/ 0 w 52"/>
                <a:gd name="T7" fmla="*/ 239958142 h 299"/>
                <a:gd name="T8" fmla="*/ 21098931 w 52"/>
                <a:gd name="T9" fmla="*/ 285588840 h 299"/>
                <a:gd name="T10" fmla="*/ 49907084 w 52"/>
                <a:gd name="T11" fmla="*/ 136447823 h 299"/>
                <a:gd name="T12" fmla="*/ 32422516 w 52"/>
                <a:gd name="T13" fmla="*/ 0 h 2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2"/>
                <a:gd name="T22" fmla="*/ 0 h 299"/>
                <a:gd name="T23" fmla="*/ 52 w 52"/>
                <a:gd name="T24" fmla="*/ 299 h 29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2" h="299">
                  <a:moveTo>
                    <a:pt x="34" y="0"/>
                  </a:moveTo>
                  <a:cubicBezTo>
                    <a:pt x="39" y="28"/>
                    <a:pt x="42" y="66"/>
                    <a:pt x="42" y="108"/>
                  </a:cubicBezTo>
                  <a:cubicBezTo>
                    <a:pt x="42" y="194"/>
                    <a:pt x="29" y="264"/>
                    <a:pt x="12" y="264"/>
                  </a:cubicBezTo>
                  <a:cubicBezTo>
                    <a:pt x="8" y="264"/>
                    <a:pt x="4" y="259"/>
                    <a:pt x="0" y="251"/>
                  </a:cubicBezTo>
                  <a:cubicBezTo>
                    <a:pt x="6" y="281"/>
                    <a:pt x="14" y="299"/>
                    <a:pt x="22" y="299"/>
                  </a:cubicBezTo>
                  <a:cubicBezTo>
                    <a:pt x="39" y="299"/>
                    <a:pt x="52" y="229"/>
                    <a:pt x="52" y="143"/>
                  </a:cubicBezTo>
                  <a:cubicBezTo>
                    <a:pt x="52" y="79"/>
                    <a:pt x="44" y="23"/>
                    <a:pt x="34" y="0"/>
                  </a:cubicBezTo>
                  <a:close/>
                </a:path>
              </a:pathLst>
            </a:custGeom>
            <a:solidFill>
              <a:srgbClr val="72EA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31" name="Freeform 2381"/>
            <p:cNvSpPr>
              <a:spLocks/>
            </p:cNvSpPr>
            <p:nvPr/>
          </p:nvSpPr>
          <p:spPr bwMode="auto">
            <a:xfrm>
              <a:off x="3684" y="1293"/>
              <a:ext cx="121" cy="730"/>
            </a:xfrm>
            <a:custGeom>
              <a:avLst/>
              <a:gdLst>
                <a:gd name="T0" fmla="*/ 26334992 w 51"/>
                <a:gd name="T1" fmla="*/ 0 h 309"/>
                <a:gd name="T2" fmla="*/ 45521971 w 51"/>
                <a:gd name="T3" fmla="*/ 133439411 h 309"/>
                <a:gd name="T4" fmla="*/ 11838840 w 51"/>
                <a:gd name="T5" fmla="*/ 285420910 h 309"/>
                <a:gd name="T6" fmla="*/ 0 w 51"/>
                <a:gd name="T7" fmla="*/ 275841348 h 309"/>
                <a:gd name="T8" fmla="*/ 15230455 w 51"/>
                <a:gd name="T9" fmla="*/ 290973179 h 309"/>
                <a:gd name="T10" fmla="*/ 51405283 w 51"/>
                <a:gd name="T11" fmla="*/ 142244011 h 309"/>
                <a:gd name="T12" fmla="*/ 26334992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32" name="Freeform 2382"/>
            <p:cNvSpPr>
              <a:spLocks/>
            </p:cNvSpPr>
            <p:nvPr/>
          </p:nvSpPr>
          <p:spPr bwMode="auto">
            <a:xfrm>
              <a:off x="3649" y="1284"/>
              <a:ext cx="92" cy="666"/>
            </a:xfrm>
            <a:custGeom>
              <a:avLst/>
              <a:gdLst>
                <a:gd name="T0" fmla="*/ 8254343 w 39"/>
                <a:gd name="T1" fmla="*/ 242676238 h 282"/>
                <a:gd name="T2" fmla="*/ 6596277 w 39"/>
                <a:gd name="T3" fmla="*/ 144435405 h 282"/>
                <a:gd name="T4" fmla="*/ 32363672 w 39"/>
                <a:gd name="T5" fmla="*/ 1985974 h 282"/>
                <a:gd name="T6" fmla="*/ 35874560 w 39"/>
                <a:gd name="T7" fmla="*/ 5542561 h 282"/>
                <a:gd name="T8" fmla="*/ 28447342 w 39"/>
                <a:gd name="T9" fmla="*/ 0 h 282"/>
                <a:gd name="T10" fmla="*/ 0 w 39"/>
                <a:gd name="T11" fmla="*/ 139587456 h 282"/>
                <a:gd name="T12" fmla="*/ 7428745 w 39"/>
                <a:gd name="T13" fmla="*/ 245541870 h 282"/>
                <a:gd name="T14" fmla="*/ 8254343 w 39"/>
                <a:gd name="T15" fmla="*/ 242676238 h 2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282"/>
                <a:gd name="T26" fmla="*/ 39 w 39"/>
                <a:gd name="T27" fmla="*/ 282 h 2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282">
                  <a:moveTo>
                    <a:pt x="9" y="259"/>
                  </a:moveTo>
                  <a:cubicBezTo>
                    <a:pt x="4" y="231"/>
                    <a:pt x="7" y="194"/>
                    <a:pt x="7" y="154"/>
                  </a:cubicBezTo>
                  <a:cubicBezTo>
                    <a:pt x="7" y="74"/>
                    <a:pt x="17" y="2"/>
                    <a:pt x="35" y="2"/>
                  </a:cubicBezTo>
                  <a:cubicBezTo>
                    <a:pt x="36" y="2"/>
                    <a:pt x="39" y="5"/>
                    <a:pt x="39" y="6"/>
                  </a:cubicBezTo>
                  <a:cubicBezTo>
                    <a:pt x="37" y="2"/>
                    <a:pt x="34" y="0"/>
                    <a:pt x="31" y="0"/>
                  </a:cubicBezTo>
                  <a:cubicBezTo>
                    <a:pt x="13" y="0"/>
                    <a:pt x="0" y="69"/>
                    <a:pt x="0" y="149"/>
                  </a:cubicBezTo>
                  <a:cubicBezTo>
                    <a:pt x="0" y="194"/>
                    <a:pt x="3" y="234"/>
                    <a:pt x="8" y="262"/>
                  </a:cubicBezTo>
                  <a:cubicBezTo>
                    <a:pt x="13" y="282"/>
                    <a:pt x="12" y="277"/>
                    <a:pt x="9" y="25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33" name="Freeform 2383"/>
            <p:cNvSpPr>
              <a:spLocks/>
            </p:cNvSpPr>
            <p:nvPr/>
          </p:nvSpPr>
          <p:spPr bwMode="auto">
            <a:xfrm>
              <a:off x="3701" y="1236"/>
              <a:ext cx="361" cy="787"/>
            </a:xfrm>
            <a:custGeom>
              <a:avLst/>
              <a:gdLst>
                <a:gd name="T0" fmla="*/ 100447884 w 153"/>
                <a:gd name="T1" fmla="*/ 6834591 h 333"/>
                <a:gd name="T2" fmla="*/ 0 w 153"/>
                <a:gd name="T3" fmla="*/ 20005230 h 333"/>
                <a:gd name="T4" fmla="*/ 40604943 w 153"/>
                <a:gd name="T5" fmla="*/ 165856696 h 333"/>
                <a:gd name="T6" fmla="*/ 12084987 w 153"/>
                <a:gd name="T7" fmla="*/ 315457618 h 333"/>
                <a:gd name="T8" fmla="*/ 86806035 w 153"/>
                <a:gd name="T9" fmla="*/ 315457618 h 333"/>
                <a:gd name="T10" fmla="*/ 84850350 w 153"/>
                <a:gd name="T11" fmla="*/ 314610891 h 333"/>
                <a:gd name="T12" fmla="*/ 84005242 w 153"/>
                <a:gd name="T13" fmla="*/ 313387085 h 333"/>
                <a:gd name="T14" fmla="*/ 82054314 w 153"/>
                <a:gd name="T15" fmla="*/ 311869088 h 333"/>
                <a:gd name="T16" fmla="*/ 80235743 w 153"/>
                <a:gd name="T17" fmla="*/ 309869948 h 333"/>
                <a:gd name="T18" fmla="*/ 79363681 w 153"/>
                <a:gd name="T19" fmla="*/ 307865061 h 333"/>
                <a:gd name="T20" fmla="*/ 77405108 w 153"/>
                <a:gd name="T21" fmla="*/ 305771386 h 333"/>
                <a:gd name="T22" fmla="*/ 76577819 w 153"/>
                <a:gd name="T23" fmla="*/ 303031398 h 333"/>
                <a:gd name="T24" fmla="*/ 74722289 w 153"/>
                <a:gd name="T25" fmla="*/ 300181750 h 333"/>
                <a:gd name="T26" fmla="*/ 73887336 w 153"/>
                <a:gd name="T27" fmla="*/ 296660680 h 333"/>
                <a:gd name="T28" fmla="*/ 72763584 w 153"/>
                <a:gd name="T29" fmla="*/ 266966260 h 333"/>
                <a:gd name="T30" fmla="*/ 71920251 w 153"/>
                <a:gd name="T31" fmla="*/ 263384990 h 333"/>
                <a:gd name="T32" fmla="*/ 71086317 w 153"/>
                <a:gd name="T33" fmla="*/ 258491884 h 333"/>
                <a:gd name="T34" fmla="*/ 69962791 w 153"/>
                <a:gd name="T35" fmla="*/ 252875023 h 333"/>
                <a:gd name="T36" fmla="*/ 69245775 w 153"/>
                <a:gd name="T37" fmla="*/ 247287504 h 333"/>
                <a:gd name="T38" fmla="*/ 68412068 w 153"/>
                <a:gd name="T39" fmla="*/ 241697566 h 333"/>
                <a:gd name="T40" fmla="*/ 68412068 w 153"/>
                <a:gd name="T41" fmla="*/ 235745220 h 333"/>
                <a:gd name="T42" fmla="*/ 67278689 w 153"/>
                <a:gd name="T43" fmla="*/ 229288287 h 333"/>
                <a:gd name="T44" fmla="*/ 66444945 w 153"/>
                <a:gd name="T45" fmla="*/ 222541246 h 333"/>
                <a:gd name="T46" fmla="*/ 66444945 w 153"/>
                <a:gd name="T47" fmla="*/ 216077809 h 333"/>
                <a:gd name="T48" fmla="*/ 65608331 w 153"/>
                <a:gd name="T49" fmla="*/ 209264821 h 333"/>
                <a:gd name="T50" fmla="*/ 65608331 w 153"/>
                <a:gd name="T51" fmla="*/ 202872171 h 333"/>
                <a:gd name="T52" fmla="*/ 64486391 w 153"/>
                <a:gd name="T53" fmla="*/ 195184928 h 333"/>
                <a:gd name="T54" fmla="*/ 64486391 w 153"/>
                <a:gd name="T55" fmla="*/ 188437887 h 333"/>
                <a:gd name="T56" fmla="*/ 64486391 w 153"/>
                <a:gd name="T57" fmla="*/ 180757905 h 333"/>
                <a:gd name="T58" fmla="*/ 64486391 w 153"/>
                <a:gd name="T59" fmla="*/ 173162171 h 333"/>
                <a:gd name="T60" fmla="*/ 89496668 w 153"/>
                <a:gd name="T61" fmla="*/ 16152614 h 333"/>
                <a:gd name="T62" fmla="*/ 91448276 w 153"/>
                <a:gd name="T63" fmla="*/ 315457618 h 333"/>
                <a:gd name="T64" fmla="*/ 123640818 w 153"/>
                <a:gd name="T65" fmla="*/ 291070893 h 333"/>
                <a:gd name="T66" fmla="*/ 124822972 w 153"/>
                <a:gd name="T67" fmla="*/ 31221257 h 3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3"/>
                <a:gd name="T103" fmla="*/ 0 h 333"/>
                <a:gd name="T104" fmla="*/ 153 w 153"/>
                <a:gd name="T105" fmla="*/ 333 h 3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3" h="333">
                  <a:moveTo>
                    <a:pt x="135" y="33"/>
                  </a:move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  <a:cubicBezTo>
                    <a:pt x="3" y="18"/>
                    <a:pt x="5" y="17"/>
                    <a:pt x="8" y="17"/>
                  </a:cubicBezTo>
                  <a:cubicBezTo>
                    <a:pt x="28" y="17"/>
                    <a:pt x="44" y="88"/>
                    <a:pt x="44" y="175"/>
                  </a:cubicBezTo>
                  <a:cubicBezTo>
                    <a:pt x="44" y="256"/>
                    <a:pt x="30" y="323"/>
                    <a:pt x="13" y="332"/>
                  </a:cubicBezTo>
                  <a:cubicBezTo>
                    <a:pt x="13" y="333"/>
                    <a:pt x="13" y="333"/>
                    <a:pt x="13" y="333"/>
                  </a:cubicBezTo>
                  <a:cubicBezTo>
                    <a:pt x="23" y="327"/>
                    <a:pt x="37" y="324"/>
                    <a:pt x="53" y="324"/>
                  </a:cubicBezTo>
                  <a:cubicBezTo>
                    <a:pt x="69" y="324"/>
                    <a:pt x="83" y="328"/>
                    <a:pt x="94" y="333"/>
                  </a:cubicBezTo>
                  <a:cubicBezTo>
                    <a:pt x="94" y="333"/>
                    <a:pt x="94" y="333"/>
                    <a:pt x="94" y="333"/>
                  </a:cubicBezTo>
                  <a:cubicBezTo>
                    <a:pt x="93" y="333"/>
                    <a:pt x="93" y="332"/>
                    <a:pt x="92" y="332"/>
                  </a:cubicBezTo>
                  <a:cubicBezTo>
                    <a:pt x="92" y="332"/>
                    <a:pt x="92" y="332"/>
                    <a:pt x="92" y="332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90" y="330"/>
                    <a:pt x="89" y="330"/>
                    <a:pt x="89" y="329"/>
                  </a:cubicBezTo>
                  <a:cubicBezTo>
                    <a:pt x="89" y="329"/>
                    <a:pt x="89" y="329"/>
                    <a:pt x="89" y="329"/>
                  </a:cubicBezTo>
                  <a:cubicBezTo>
                    <a:pt x="88" y="329"/>
                    <a:pt x="88" y="328"/>
                    <a:pt x="87" y="327"/>
                  </a:cubicBezTo>
                  <a:cubicBezTo>
                    <a:pt x="87" y="327"/>
                    <a:pt x="87" y="327"/>
                    <a:pt x="87" y="327"/>
                  </a:cubicBezTo>
                  <a:cubicBezTo>
                    <a:pt x="87" y="327"/>
                    <a:pt x="86" y="326"/>
                    <a:pt x="86" y="325"/>
                  </a:cubicBezTo>
                  <a:cubicBezTo>
                    <a:pt x="86" y="325"/>
                    <a:pt x="86" y="325"/>
                    <a:pt x="86" y="325"/>
                  </a:cubicBezTo>
                  <a:cubicBezTo>
                    <a:pt x="85" y="324"/>
                    <a:pt x="85" y="324"/>
                    <a:pt x="84" y="323"/>
                  </a:cubicBezTo>
                  <a:cubicBezTo>
                    <a:pt x="84" y="323"/>
                    <a:pt x="84" y="323"/>
                    <a:pt x="84" y="323"/>
                  </a:cubicBezTo>
                  <a:cubicBezTo>
                    <a:pt x="84" y="322"/>
                    <a:pt x="83" y="321"/>
                    <a:pt x="83" y="320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82" y="319"/>
                    <a:pt x="82" y="318"/>
                    <a:pt x="81" y="317"/>
                  </a:cubicBezTo>
                  <a:cubicBezTo>
                    <a:pt x="81" y="317"/>
                    <a:pt x="81" y="317"/>
                    <a:pt x="81" y="317"/>
                  </a:cubicBezTo>
                  <a:cubicBezTo>
                    <a:pt x="81" y="316"/>
                    <a:pt x="80" y="315"/>
                    <a:pt x="80" y="313"/>
                  </a:cubicBezTo>
                  <a:cubicBezTo>
                    <a:pt x="80" y="313"/>
                    <a:pt x="80" y="313"/>
                    <a:pt x="80" y="313"/>
                  </a:cubicBezTo>
                  <a:cubicBezTo>
                    <a:pt x="77" y="305"/>
                    <a:pt x="81" y="295"/>
                    <a:pt x="79" y="282"/>
                  </a:cubicBezTo>
                  <a:cubicBezTo>
                    <a:pt x="79" y="282"/>
                    <a:pt x="79" y="282"/>
                    <a:pt x="79" y="282"/>
                  </a:cubicBezTo>
                  <a:cubicBezTo>
                    <a:pt x="79" y="281"/>
                    <a:pt x="78" y="279"/>
                    <a:pt x="78" y="278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78" y="275"/>
                    <a:pt x="77" y="274"/>
                    <a:pt x="77" y="273"/>
                  </a:cubicBezTo>
                  <a:cubicBezTo>
                    <a:pt x="77" y="272"/>
                    <a:pt x="77" y="271"/>
                    <a:pt x="77" y="271"/>
                  </a:cubicBezTo>
                  <a:cubicBezTo>
                    <a:pt x="77" y="270"/>
                    <a:pt x="76" y="268"/>
                    <a:pt x="76" y="267"/>
                  </a:cubicBezTo>
                  <a:cubicBezTo>
                    <a:pt x="76" y="266"/>
                    <a:pt x="76" y="266"/>
                    <a:pt x="76" y="265"/>
                  </a:cubicBezTo>
                  <a:cubicBezTo>
                    <a:pt x="76" y="264"/>
                    <a:pt x="75" y="262"/>
                    <a:pt x="75" y="261"/>
                  </a:cubicBezTo>
                  <a:cubicBezTo>
                    <a:pt x="75" y="260"/>
                    <a:pt x="75" y="259"/>
                    <a:pt x="75" y="259"/>
                  </a:cubicBezTo>
                  <a:cubicBezTo>
                    <a:pt x="75" y="257"/>
                    <a:pt x="75" y="256"/>
                    <a:pt x="74" y="255"/>
                  </a:cubicBezTo>
                  <a:cubicBezTo>
                    <a:pt x="74" y="254"/>
                    <a:pt x="74" y="253"/>
                    <a:pt x="74" y="252"/>
                  </a:cubicBezTo>
                  <a:cubicBezTo>
                    <a:pt x="74" y="251"/>
                    <a:pt x="74" y="250"/>
                    <a:pt x="74" y="249"/>
                  </a:cubicBezTo>
                  <a:cubicBezTo>
                    <a:pt x="73" y="248"/>
                    <a:pt x="73" y="247"/>
                    <a:pt x="73" y="246"/>
                  </a:cubicBezTo>
                  <a:cubicBezTo>
                    <a:pt x="73" y="244"/>
                    <a:pt x="73" y="243"/>
                    <a:pt x="73" y="242"/>
                  </a:cubicBezTo>
                  <a:cubicBezTo>
                    <a:pt x="73" y="241"/>
                    <a:pt x="73" y="240"/>
                    <a:pt x="73" y="239"/>
                  </a:cubicBezTo>
                  <a:cubicBezTo>
                    <a:pt x="72" y="238"/>
                    <a:pt x="72" y="236"/>
                    <a:pt x="72" y="235"/>
                  </a:cubicBezTo>
                  <a:cubicBezTo>
                    <a:pt x="72" y="234"/>
                    <a:pt x="72" y="233"/>
                    <a:pt x="72" y="232"/>
                  </a:cubicBezTo>
                  <a:cubicBezTo>
                    <a:pt x="72" y="231"/>
                    <a:pt x="72" y="229"/>
                    <a:pt x="72" y="228"/>
                  </a:cubicBezTo>
                  <a:cubicBezTo>
                    <a:pt x="72" y="227"/>
                    <a:pt x="71" y="226"/>
                    <a:pt x="71" y="225"/>
                  </a:cubicBezTo>
                  <a:cubicBezTo>
                    <a:pt x="71" y="223"/>
                    <a:pt x="71" y="222"/>
                    <a:pt x="71" y="221"/>
                  </a:cubicBezTo>
                  <a:cubicBezTo>
                    <a:pt x="71" y="220"/>
                    <a:pt x="71" y="218"/>
                    <a:pt x="71" y="217"/>
                  </a:cubicBezTo>
                  <a:cubicBezTo>
                    <a:pt x="71" y="216"/>
                    <a:pt x="71" y="215"/>
                    <a:pt x="71" y="214"/>
                  </a:cubicBezTo>
                  <a:cubicBezTo>
                    <a:pt x="71" y="212"/>
                    <a:pt x="70" y="211"/>
                    <a:pt x="70" y="210"/>
                  </a:cubicBezTo>
                  <a:cubicBezTo>
                    <a:pt x="70" y="209"/>
                    <a:pt x="70" y="207"/>
                    <a:pt x="70" y="206"/>
                  </a:cubicBezTo>
                  <a:cubicBezTo>
                    <a:pt x="70" y="205"/>
                    <a:pt x="70" y="203"/>
                    <a:pt x="70" y="202"/>
                  </a:cubicBezTo>
                  <a:cubicBezTo>
                    <a:pt x="70" y="201"/>
                    <a:pt x="70" y="200"/>
                    <a:pt x="70" y="199"/>
                  </a:cubicBezTo>
                  <a:cubicBezTo>
                    <a:pt x="70" y="197"/>
                    <a:pt x="70" y="196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89"/>
                    <a:pt x="70" y="187"/>
                    <a:pt x="70" y="186"/>
                  </a:cubicBezTo>
                  <a:cubicBezTo>
                    <a:pt x="70" y="185"/>
                    <a:pt x="70" y="184"/>
                    <a:pt x="70" y="183"/>
                  </a:cubicBezTo>
                  <a:cubicBezTo>
                    <a:pt x="70" y="180"/>
                    <a:pt x="70" y="178"/>
                    <a:pt x="70" y="175"/>
                  </a:cubicBezTo>
                  <a:cubicBezTo>
                    <a:pt x="70" y="88"/>
                    <a:pt x="77" y="17"/>
                    <a:pt x="97" y="17"/>
                  </a:cubicBezTo>
                  <a:cubicBezTo>
                    <a:pt x="117" y="17"/>
                    <a:pt x="132" y="88"/>
                    <a:pt x="132" y="175"/>
                  </a:cubicBezTo>
                  <a:cubicBezTo>
                    <a:pt x="132" y="260"/>
                    <a:pt x="118" y="329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lose/>
                </a:path>
              </a:pathLst>
            </a:custGeom>
            <a:solidFill>
              <a:srgbClr val="72EC5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34" name="Freeform 2384"/>
            <p:cNvSpPr>
              <a:spLocks/>
            </p:cNvSpPr>
            <p:nvPr/>
          </p:nvSpPr>
          <p:spPr bwMode="auto">
            <a:xfrm>
              <a:off x="3731" y="1253"/>
              <a:ext cx="203" cy="770"/>
            </a:xfrm>
            <a:custGeom>
              <a:avLst/>
              <a:gdLst>
                <a:gd name="T0" fmla="*/ 73149485 w 86"/>
                <a:gd name="T1" fmla="*/ 305137942 h 326"/>
                <a:gd name="T2" fmla="*/ 72312974 w 86"/>
                <a:gd name="T3" fmla="*/ 303936932 h 326"/>
                <a:gd name="T4" fmla="*/ 72312974 w 86"/>
                <a:gd name="T5" fmla="*/ 303936932 h 326"/>
                <a:gd name="T6" fmla="*/ 70492244 w 86"/>
                <a:gd name="T7" fmla="*/ 302213493 h 326"/>
                <a:gd name="T8" fmla="*/ 70492244 w 86"/>
                <a:gd name="T9" fmla="*/ 302213493 h 326"/>
                <a:gd name="T10" fmla="*/ 68843167 w 86"/>
                <a:gd name="T11" fmla="*/ 300376831 h 326"/>
                <a:gd name="T12" fmla="*/ 68843167 w 86"/>
                <a:gd name="T13" fmla="*/ 300376831 h 326"/>
                <a:gd name="T14" fmla="*/ 67650925 w 86"/>
                <a:gd name="T15" fmla="*/ 298381294 h 326"/>
                <a:gd name="T16" fmla="*/ 67650925 w 86"/>
                <a:gd name="T17" fmla="*/ 298381294 h 326"/>
                <a:gd name="T18" fmla="*/ 66179506 w 86"/>
                <a:gd name="T19" fmla="*/ 296365652 h 326"/>
                <a:gd name="T20" fmla="*/ 66179506 w 86"/>
                <a:gd name="T21" fmla="*/ 296365652 h 326"/>
                <a:gd name="T22" fmla="*/ 64836836 w 86"/>
                <a:gd name="T23" fmla="*/ 293532809 h 326"/>
                <a:gd name="T24" fmla="*/ 64836836 w 86"/>
                <a:gd name="T25" fmla="*/ 293532809 h 326"/>
                <a:gd name="T26" fmla="*/ 63340075 w 86"/>
                <a:gd name="T27" fmla="*/ 290814852 h 326"/>
                <a:gd name="T28" fmla="*/ 63340075 w 86"/>
                <a:gd name="T29" fmla="*/ 290814852 h 326"/>
                <a:gd name="T30" fmla="*/ 62147758 w 86"/>
                <a:gd name="T31" fmla="*/ 287266542 h 326"/>
                <a:gd name="T32" fmla="*/ 62147758 w 86"/>
                <a:gd name="T33" fmla="*/ 287266542 h 326"/>
                <a:gd name="T34" fmla="*/ 61363139 w 86"/>
                <a:gd name="T35" fmla="*/ 258202388 h 326"/>
                <a:gd name="T36" fmla="*/ 61363139 w 86"/>
                <a:gd name="T37" fmla="*/ 258202388 h 326"/>
                <a:gd name="T38" fmla="*/ 60171124 w 86"/>
                <a:gd name="T39" fmla="*/ 254305037 h 326"/>
                <a:gd name="T40" fmla="*/ 60171124 w 86"/>
                <a:gd name="T41" fmla="*/ 253439916 h 326"/>
                <a:gd name="T42" fmla="*/ 59333404 w 86"/>
                <a:gd name="T43" fmla="*/ 249456854 h 326"/>
                <a:gd name="T44" fmla="*/ 59333404 w 86"/>
                <a:gd name="T45" fmla="*/ 247949128 h 326"/>
                <a:gd name="T46" fmla="*/ 58699289 w 86"/>
                <a:gd name="T47" fmla="*/ 243901367 h 326"/>
                <a:gd name="T48" fmla="*/ 58699289 w 86"/>
                <a:gd name="T49" fmla="*/ 241913389 h 326"/>
                <a:gd name="T50" fmla="*/ 57470601 w 86"/>
                <a:gd name="T51" fmla="*/ 238325322 h 326"/>
                <a:gd name="T52" fmla="*/ 57470601 w 86"/>
                <a:gd name="T53" fmla="*/ 236334925 h 326"/>
                <a:gd name="T54" fmla="*/ 56697427 w 86"/>
                <a:gd name="T55" fmla="*/ 232786615 h 326"/>
                <a:gd name="T56" fmla="*/ 56697427 w 86"/>
                <a:gd name="T57" fmla="*/ 230105391 h 326"/>
                <a:gd name="T58" fmla="*/ 56697427 w 86"/>
                <a:gd name="T59" fmla="*/ 227236117 h 326"/>
                <a:gd name="T60" fmla="*/ 55864919 w 86"/>
                <a:gd name="T61" fmla="*/ 224526474 h 326"/>
                <a:gd name="T62" fmla="*/ 55864919 w 86"/>
                <a:gd name="T63" fmla="*/ 220545377 h 326"/>
                <a:gd name="T64" fmla="*/ 55864919 w 86"/>
                <a:gd name="T65" fmla="*/ 217621683 h 326"/>
                <a:gd name="T66" fmla="*/ 54672639 w 86"/>
                <a:gd name="T67" fmla="*/ 214125828 h 326"/>
                <a:gd name="T68" fmla="*/ 54672639 w 86"/>
                <a:gd name="T69" fmla="*/ 210920362 h 326"/>
                <a:gd name="T70" fmla="*/ 54672639 w 86"/>
                <a:gd name="T71" fmla="*/ 207368877 h 326"/>
                <a:gd name="T72" fmla="*/ 53823854 w 86"/>
                <a:gd name="T73" fmla="*/ 204538453 h 326"/>
                <a:gd name="T74" fmla="*/ 53823854 w 86"/>
                <a:gd name="T75" fmla="*/ 200667707 h 326"/>
                <a:gd name="T76" fmla="*/ 53823854 w 86"/>
                <a:gd name="T77" fmla="*/ 197123479 h 326"/>
                <a:gd name="T78" fmla="*/ 53823854 w 86"/>
                <a:gd name="T79" fmla="*/ 194247251 h 326"/>
                <a:gd name="T80" fmla="*/ 53172895 w 86"/>
                <a:gd name="T81" fmla="*/ 190215665 h 326"/>
                <a:gd name="T82" fmla="*/ 53172895 w 86"/>
                <a:gd name="T83" fmla="*/ 186719356 h 326"/>
                <a:gd name="T84" fmla="*/ 53172895 w 86"/>
                <a:gd name="T85" fmla="*/ 183159860 h 326"/>
                <a:gd name="T86" fmla="*/ 53172895 w 86"/>
                <a:gd name="T87" fmla="*/ 179966033 h 326"/>
                <a:gd name="T88" fmla="*/ 53172895 w 86"/>
                <a:gd name="T89" fmla="*/ 175613522 h 326"/>
                <a:gd name="T90" fmla="*/ 53172895 w 86"/>
                <a:gd name="T91" fmla="*/ 172756191 h 326"/>
                <a:gd name="T92" fmla="*/ 53172895 w 86"/>
                <a:gd name="T93" fmla="*/ 168058720 h 326"/>
                <a:gd name="T94" fmla="*/ 53172895 w 86"/>
                <a:gd name="T95" fmla="*/ 165340763 h 326"/>
                <a:gd name="T96" fmla="*/ 53172895 w 86"/>
                <a:gd name="T97" fmla="*/ 157808068 h 326"/>
                <a:gd name="T98" fmla="*/ 70492244 w 86"/>
                <a:gd name="T99" fmla="*/ 13110360 h 326"/>
                <a:gd name="T100" fmla="*/ 70492244 w 86"/>
                <a:gd name="T101" fmla="*/ 12241252 h 326"/>
                <a:gd name="T102" fmla="*/ 39700158 w 86"/>
                <a:gd name="T103" fmla="*/ 1988683 h 326"/>
                <a:gd name="T104" fmla="*/ 8355956 w 86"/>
                <a:gd name="T105" fmla="*/ 19875696 h 326"/>
                <a:gd name="T106" fmla="*/ 8355956 w 86"/>
                <a:gd name="T107" fmla="*/ 20713531 h 326"/>
                <a:gd name="T108" fmla="*/ 28660011 w 86"/>
                <a:gd name="T109" fmla="*/ 157808068 h 326"/>
                <a:gd name="T110" fmla="*/ 0 w 86"/>
                <a:gd name="T111" fmla="*/ 305137942 h 326"/>
                <a:gd name="T112" fmla="*/ 0 w 86"/>
                <a:gd name="T113" fmla="*/ 305924457 h 326"/>
                <a:gd name="T114" fmla="*/ 37015960 w 86"/>
                <a:gd name="T115" fmla="*/ 297516324 h 326"/>
                <a:gd name="T116" fmla="*/ 75217554 w 86"/>
                <a:gd name="T117" fmla="*/ 305924457 h 326"/>
                <a:gd name="T118" fmla="*/ 75217554 w 86"/>
                <a:gd name="T119" fmla="*/ 305924457 h 326"/>
                <a:gd name="T120" fmla="*/ 73149485 w 86"/>
                <a:gd name="T121" fmla="*/ 305137942 h 326"/>
                <a:gd name="T122" fmla="*/ 73149485 w 86"/>
                <a:gd name="T123" fmla="*/ 305137942 h 3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"/>
                <a:gd name="T187" fmla="*/ 0 h 326"/>
                <a:gd name="T188" fmla="*/ 86 w 86"/>
                <a:gd name="T189" fmla="*/ 326 h 3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31" y="102"/>
                    <a:pt x="31" y="168"/>
                  </a:cubicBezTo>
                  <a:cubicBezTo>
                    <a:pt x="31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</a:path>
              </a:pathLst>
            </a:custGeom>
            <a:solidFill>
              <a:srgbClr val="73D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35" name="Freeform 2385"/>
            <p:cNvSpPr>
              <a:spLocks noEditPoints="1"/>
            </p:cNvSpPr>
            <p:nvPr/>
          </p:nvSpPr>
          <p:spPr bwMode="auto">
            <a:xfrm>
              <a:off x="3731" y="1253"/>
              <a:ext cx="203" cy="770"/>
            </a:xfrm>
            <a:custGeom>
              <a:avLst/>
              <a:gdLst>
                <a:gd name="T0" fmla="*/ 72312974 w 86"/>
                <a:gd name="T1" fmla="*/ 303936932 h 326"/>
                <a:gd name="T2" fmla="*/ 70492244 w 86"/>
                <a:gd name="T3" fmla="*/ 302213493 h 326"/>
                <a:gd name="T4" fmla="*/ 68843167 w 86"/>
                <a:gd name="T5" fmla="*/ 300376831 h 326"/>
                <a:gd name="T6" fmla="*/ 67650925 w 86"/>
                <a:gd name="T7" fmla="*/ 298381294 h 326"/>
                <a:gd name="T8" fmla="*/ 66179506 w 86"/>
                <a:gd name="T9" fmla="*/ 296365652 h 326"/>
                <a:gd name="T10" fmla="*/ 64836836 w 86"/>
                <a:gd name="T11" fmla="*/ 293532809 h 326"/>
                <a:gd name="T12" fmla="*/ 63340075 w 86"/>
                <a:gd name="T13" fmla="*/ 290814852 h 326"/>
                <a:gd name="T14" fmla="*/ 62147758 w 86"/>
                <a:gd name="T15" fmla="*/ 287266542 h 326"/>
                <a:gd name="T16" fmla="*/ 61363139 w 86"/>
                <a:gd name="T17" fmla="*/ 258202388 h 326"/>
                <a:gd name="T18" fmla="*/ 60171124 w 86"/>
                <a:gd name="T19" fmla="*/ 254305037 h 326"/>
                <a:gd name="T20" fmla="*/ 59333404 w 86"/>
                <a:gd name="T21" fmla="*/ 249456854 h 326"/>
                <a:gd name="T22" fmla="*/ 58699289 w 86"/>
                <a:gd name="T23" fmla="*/ 243901367 h 326"/>
                <a:gd name="T24" fmla="*/ 57470601 w 86"/>
                <a:gd name="T25" fmla="*/ 238325322 h 326"/>
                <a:gd name="T26" fmla="*/ 56697427 w 86"/>
                <a:gd name="T27" fmla="*/ 232786615 h 326"/>
                <a:gd name="T28" fmla="*/ 56697427 w 86"/>
                <a:gd name="T29" fmla="*/ 227236117 h 326"/>
                <a:gd name="T30" fmla="*/ 55864919 w 86"/>
                <a:gd name="T31" fmla="*/ 220545377 h 326"/>
                <a:gd name="T32" fmla="*/ 54672639 w 86"/>
                <a:gd name="T33" fmla="*/ 214125828 h 326"/>
                <a:gd name="T34" fmla="*/ 54672639 w 86"/>
                <a:gd name="T35" fmla="*/ 207368877 h 326"/>
                <a:gd name="T36" fmla="*/ 53823854 w 86"/>
                <a:gd name="T37" fmla="*/ 200667707 h 326"/>
                <a:gd name="T38" fmla="*/ 53823854 w 86"/>
                <a:gd name="T39" fmla="*/ 194247251 h 326"/>
                <a:gd name="T40" fmla="*/ 53172895 w 86"/>
                <a:gd name="T41" fmla="*/ 186719356 h 326"/>
                <a:gd name="T42" fmla="*/ 53172895 w 86"/>
                <a:gd name="T43" fmla="*/ 179966033 h 326"/>
                <a:gd name="T44" fmla="*/ 53172895 w 86"/>
                <a:gd name="T45" fmla="*/ 172756191 h 326"/>
                <a:gd name="T46" fmla="*/ 53172895 w 86"/>
                <a:gd name="T47" fmla="*/ 165340763 h 326"/>
                <a:gd name="T48" fmla="*/ 70492244 w 86"/>
                <a:gd name="T49" fmla="*/ 13110360 h 326"/>
                <a:gd name="T50" fmla="*/ 39700158 w 86"/>
                <a:gd name="T51" fmla="*/ 1988683 h 326"/>
                <a:gd name="T52" fmla="*/ 8355956 w 86"/>
                <a:gd name="T53" fmla="*/ 20713531 h 326"/>
                <a:gd name="T54" fmla="*/ 0 w 86"/>
                <a:gd name="T55" fmla="*/ 305137942 h 326"/>
                <a:gd name="T56" fmla="*/ 37015960 w 86"/>
                <a:gd name="T57" fmla="*/ 297516324 h 326"/>
                <a:gd name="T58" fmla="*/ 75217554 w 86"/>
                <a:gd name="T59" fmla="*/ 305924457 h 326"/>
                <a:gd name="T60" fmla="*/ 73149485 w 86"/>
                <a:gd name="T61" fmla="*/ 305137942 h 326"/>
                <a:gd name="T62" fmla="*/ 24019603 w 86"/>
                <a:gd name="T63" fmla="*/ 38537390 h 326"/>
                <a:gd name="T64" fmla="*/ 40817243 w 86"/>
                <a:gd name="T65" fmla="*/ 10252669 h 326"/>
                <a:gd name="T66" fmla="*/ 58699289 w 86"/>
                <a:gd name="T67" fmla="*/ 15801136 h 326"/>
                <a:gd name="T68" fmla="*/ 35303472 w 86"/>
                <a:gd name="T69" fmla="*/ 110883927 h 326"/>
                <a:gd name="T70" fmla="*/ 41678000 w 86"/>
                <a:gd name="T71" fmla="*/ 288771698 h 326"/>
                <a:gd name="T72" fmla="*/ 37015960 w 86"/>
                <a:gd name="T73" fmla="*/ 160450707 h 326"/>
                <a:gd name="T74" fmla="*/ 37015960 w 86"/>
                <a:gd name="T75" fmla="*/ 166843953 h 326"/>
                <a:gd name="T76" fmla="*/ 37015960 w 86"/>
                <a:gd name="T77" fmla="*/ 179966033 h 326"/>
                <a:gd name="T78" fmla="*/ 37015960 w 86"/>
                <a:gd name="T79" fmla="*/ 190215665 h 326"/>
                <a:gd name="T80" fmla="*/ 38201726 w 86"/>
                <a:gd name="T81" fmla="*/ 197837282 h 326"/>
                <a:gd name="T82" fmla="*/ 38201726 w 86"/>
                <a:gd name="T83" fmla="*/ 205380445 h 326"/>
                <a:gd name="T84" fmla="*/ 38990970 w 86"/>
                <a:gd name="T85" fmla="*/ 210920362 h 326"/>
                <a:gd name="T86" fmla="*/ 39700158 w 86"/>
                <a:gd name="T87" fmla="*/ 218490734 h 326"/>
                <a:gd name="T88" fmla="*/ 39700158 w 86"/>
                <a:gd name="T89" fmla="*/ 225240580 h 326"/>
                <a:gd name="T90" fmla="*/ 41678000 w 86"/>
                <a:gd name="T91" fmla="*/ 234497961 h 326"/>
                <a:gd name="T92" fmla="*/ 41678000 w 86"/>
                <a:gd name="T93" fmla="*/ 239207222 h 326"/>
                <a:gd name="T94" fmla="*/ 43652821 w 86"/>
                <a:gd name="T95" fmla="*/ 248727178 h 326"/>
                <a:gd name="T96" fmla="*/ 44489181 w 86"/>
                <a:gd name="T97" fmla="*/ 254305037 h 326"/>
                <a:gd name="T98" fmla="*/ 45681348 w 86"/>
                <a:gd name="T99" fmla="*/ 259860523 h 326"/>
                <a:gd name="T100" fmla="*/ 47181054 w 86"/>
                <a:gd name="T101" fmla="*/ 289973162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"/>
                <a:gd name="T154" fmla="*/ 0 h 326"/>
                <a:gd name="T155" fmla="*/ 86 w 86"/>
                <a:gd name="T156" fmla="*/ 326 h 32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" h="326">
                  <a:moveTo>
                    <a:pt x="79" y="325"/>
                  </a:moveTo>
                  <a:cubicBezTo>
                    <a:pt x="78" y="324"/>
                    <a:pt x="78" y="324"/>
                    <a:pt x="78" y="324"/>
                  </a:cubicBezTo>
                  <a:cubicBezTo>
                    <a:pt x="78" y="324"/>
                    <a:pt x="78" y="324"/>
                    <a:pt x="78" y="324"/>
                  </a:cubicBezTo>
                  <a:cubicBezTo>
                    <a:pt x="77" y="323"/>
                    <a:pt x="76" y="323"/>
                    <a:pt x="76" y="322"/>
                  </a:cubicBezTo>
                  <a:cubicBezTo>
                    <a:pt x="76" y="322"/>
                    <a:pt x="76" y="322"/>
                    <a:pt x="76" y="322"/>
                  </a:cubicBezTo>
                  <a:cubicBezTo>
                    <a:pt x="75" y="322"/>
                    <a:pt x="75" y="321"/>
                    <a:pt x="74" y="320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4" y="320"/>
                    <a:pt x="73" y="319"/>
                    <a:pt x="73" y="318"/>
                  </a:cubicBezTo>
                  <a:cubicBezTo>
                    <a:pt x="73" y="318"/>
                    <a:pt x="73" y="318"/>
                    <a:pt x="73" y="318"/>
                  </a:cubicBezTo>
                  <a:cubicBezTo>
                    <a:pt x="72" y="317"/>
                    <a:pt x="72" y="317"/>
                    <a:pt x="71" y="316"/>
                  </a:cubicBezTo>
                  <a:cubicBezTo>
                    <a:pt x="71" y="316"/>
                    <a:pt x="71" y="316"/>
                    <a:pt x="71" y="316"/>
                  </a:cubicBezTo>
                  <a:cubicBezTo>
                    <a:pt x="71" y="315"/>
                    <a:pt x="70" y="314"/>
                    <a:pt x="70" y="313"/>
                  </a:cubicBezTo>
                  <a:cubicBezTo>
                    <a:pt x="70" y="313"/>
                    <a:pt x="70" y="313"/>
                    <a:pt x="70" y="313"/>
                  </a:cubicBezTo>
                  <a:cubicBezTo>
                    <a:pt x="69" y="312"/>
                    <a:pt x="69" y="311"/>
                    <a:pt x="68" y="310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8" y="309"/>
                    <a:pt x="67" y="308"/>
                    <a:pt x="67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4" y="298"/>
                    <a:pt x="68" y="288"/>
                    <a:pt x="66" y="275"/>
                  </a:cubicBezTo>
                  <a:cubicBezTo>
                    <a:pt x="66" y="275"/>
                    <a:pt x="66" y="275"/>
                    <a:pt x="66" y="275"/>
                  </a:cubicBezTo>
                  <a:cubicBezTo>
                    <a:pt x="66" y="274"/>
                    <a:pt x="65" y="272"/>
                    <a:pt x="65" y="271"/>
                  </a:cubicBezTo>
                  <a:cubicBezTo>
                    <a:pt x="65" y="270"/>
                    <a:pt x="65" y="270"/>
                    <a:pt x="65" y="270"/>
                  </a:cubicBezTo>
                  <a:cubicBezTo>
                    <a:pt x="65" y="268"/>
                    <a:pt x="64" y="267"/>
                    <a:pt x="64" y="266"/>
                  </a:cubicBezTo>
                  <a:cubicBezTo>
                    <a:pt x="64" y="265"/>
                    <a:pt x="64" y="264"/>
                    <a:pt x="64" y="264"/>
                  </a:cubicBezTo>
                  <a:cubicBezTo>
                    <a:pt x="64" y="263"/>
                    <a:pt x="63" y="261"/>
                    <a:pt x="63" y="260"/>
                  </a:cubicBezTo>
                  <a:cubicBezTo>
                    <a:pt x="63" y="259"/>
                    <a:pt x="63" y="259"/>
                    <a:pt x="63" y="258"/>
                  </a:cubicBezTo>
                  <a:cubicBezTo>
                    <a:pt x="63" y="257"/>
                    <a:pt x="62" y="255"/>
                    <a:pt x="62" y="254"/>
                  </a:cubicBezTo>
                  <a:cubicBezTo>
                    <a:pt x="62" y="253"/>
                    <a:pt x="62" y="252"/>
                    <a:pt x="62" y="252"/>
                  </a:cubicBezTo>
                  <a:cubicBezTo>
                    <a:pt x="62" y="250"/>
                    <a:pt x="62" y="249"/>
                    <a:pt x="61" y="248"/>
                  </a:cubicBezTo>
                  <a:cubicBezTo>
                    <a:pt x="61" y="247"/>
                    <a:pt x="61" y="246"/>
                    <a:pt x="61" y="245"/>
                  </a:cubicBezTo>
                  <a:cubicBezTo>
                    <a:pt x="61" y="244"/>
                    <a:pt x="61" y="243"/>
                    <a:pt x="61" y="242"/>
                  </a:cubicBezTo>
                  <a:cubicBezTo>
                    <a:pt x="60" y="241"/>
                    <a:pt x="60" y="240"/>
                    <a:pt x="60" y="239"/>
                  </a:cubicBezTo>
                  <a:cubicBezTo>
                    <a:pt x="60" y="237"/>
                    <a:pt x="60" y="236"/>
                    <a:pt x="60" y="235"/>
                  </a:cubicBezTo>
                  <a:cubicBezTo>
                    <a:pt x="60" y="234"/>
                    <a:pt x="60" y="233"/>
                    <a:pt x="60" y="232"/>
                  </a:cubicBezTo>
                  <a:cubicBezTo>
                    <a:pt x="59" y="231"/>
                    <a:pt x="59" y="229"/>
                    <a:pt x="59" y="228"/>
                  </a:cubicBezTo>
                  <a:cubicBezTo>
                    <a:pt x="59" y="227"/>
                    <a:pt x="59" y="226"/>
                    <a:pt x="59" y="225"/>
                  </a:cubicBezTo>
                  <a:cubicBezTo>
                    <a:pt x="59" y="224"/>
                    <a:pt x="59" y="222"/>
                    <a:pt x="59" y="221"/>
                  </a:cubicBezTo>
                  <a:cubicBezTo>
                    <a:pt x="59" y="220"/>
                    <a:pt x="58" y="219"/>
                    <a:pt x="58" y="218"/>
                  </a:cubicBezTo>
                  <a:cubicBezTo>
                    <a:pt x="58" y="216"/>
                    <a:pt x="58" y="215"/>
                    <a:pt x="58" y="214"/>
                  </a:cubicBezTo>
                  <a:cubicBezTo>
                    <a:pt x="58" y="213"/>
                    <a:pt x="58" y="211"/>
                    <a:pt x="58" y="210"/>
                  </a:cubicBezTo>
                  <a:cubicBezTo>
                    <a:pt x="58" y="209"/>
                    <a:pt x="58" y="208"/>
                    <a:pt x="58" y="207"/>
                  </a:cubicBezTo>
                  <a:cubicBezTo>
                    <a:pt x="58" y="205"/>
                    <a:pt x="57" y="204"/>
                    <a:pt x="57" y="203"/>
                  </a:cubicBezTo>
                  <a:cubicBezTo>
                    <a:pt x="57" y="202"/>
                    <a:pt x="57" y="200"/>
                    <a:pt x="57" y="199"/>
                  </a:cubicBezTo>
                  <a:cubicBezTo>
                    <a:pt x="57" y="198"/>
                    <a:pt x="57" y="196"/>
                    <a:pt x="57" y="195"/>
                  </a:cubicBezTo>
                  <a:cubicBezTo>
                    <a:pt x="57" y="194"/>
                    <a:pt x="57" y="193"/>
                    <a:pt x="57" y="192"/>
                  </a:cubicBezTo>
                  <a:cubicBezTo>
                    <a:pt x="57" y="190"/>
                    <a:pt x="57" y="189"/>
                    <a:pt x="57" y="187"/>
                  </a:cubicBezTo>
                  <a:cubicBezTo>
                    <a:pt x="57" y="186"/>
                    <a:pt x="57" y="185"/>
                    <a:pt x="57" y="184"/>
                  </a:cubicBezTo>
                  <a:cubicBezTo>
                    <a:pt x="57" y="182"/>
                    <a:pt x="57" y="180"/>
                    <a:pt x="57" y="179"/>
                  </a:cubicBezTo>
                  <a:cubicBezTo>
                    <a:pt x="57" y="178"/>
                    <a:pt x="57" y="177"/>
                    <a:pt x="57" y="176"/>
                  </a:cubicBezTo>
                  <a:cubicBezTo>
                    <a:pt x="57" y="173"/>
                    <a:pt x="57" y="171"/>
                    <a:pt x="57" y="168"/>
                  </a:cubicBezTo>
                  <a:cubicBezTo>
                    <a:pt x="57" y="93"/>
                    <a:pt x="60" y="30"/>
                    <a:pt x="76" y="14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86" y="4"/>
                    <a:pt x="58" y="0"/>
                    <a:pt x="43" y="2"/>
                  </a:cubicBezTo>
                  <a:cubicBezTo>
                    <a:pt x="20" y="4"/>
                    <a:pt x="9" y="13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22" y="45"/>
                    <a:pt x="26" y="102"/>
                    <a:pt x="26" y="168"/>
                  </a:cubicBezTo>
                  <a:cubicBezTo>
                    <a:pt x="26" y="249"/>
                    <a:pt x="17" y="316"/>
                    <a:pt x="0" y="325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10" y="320"/>
                    <a:pt x="24" y="317"/>
                    <a:pt x="40" y="317"/>
                  </a:cubicBezTo>
                  <a:cubicBezTo>
                    <a:pt x="56" y="317"/>
                    <a:pt x="70" y="321"/>
                    <a:pt x="81" y="326"/>
                  </a:cubicBezTo>
                  <a:cubicBezTo>
                    <a:pt x="81" y="326"/>
                    <a:pt x="81" y="326"/>
                    <a:pt x="81" y="326"/>
                  </a:cubicBezTo>
                  <a:cubicBezTo>
                    <a:pt x="80" y="326"/>
                    <a:pt x="80" y="325"/>
                    <a:pt x="79" y="325"/>
                  </a:cubicBezTo>
                  <a:cubicBezTo>
                    <a:pt x="79" y="325"/>
                    <a:pt x="79" y="325"/>
                    <a:pt x="79" y="325"/>
                  </a:cubicBezTo>
                  <a:close/>
                  <a:moveTo>
                    <a:pt x="38" y="118"/>
                  </a:moveTo>
                  <a:cubicBezTo>
                    <a:pt x="36" y="88"/>
                    <a:pt x="31" y="61"/>
                    <a:pt x="26" y="41"/>
                  </a:cubicBezTo>
                  <a:cubicBezTo>
                    <a:pt x="23" y="33"/>
                    <a:pt x="22" y="15"/>
                    <a:pt x="34" y="12"/>
                  </a:cubicBezTo>
                  <a:cubicBezTo>
                    <a:pt x="37" y="12"/>
                    <a:pt x="40" y="12"/>
                    <a:pt x="44" y="11"/>
                  </a:cubicBezTo>
                  <a:cubicBezTo>
                    <a:pt x="50" y="11"/>
                    <a:pt x="55" y="10"/>
                    <a:pt x="60" y="11"/>
                  </a:cubicBezTo>
                  <a:cubicBezTo>
                    <a:pt x="64" y="11"/>
                    <a:pt x="64" y="15"/>
                    <a:pt x="63" y="17"/>
                  </a:cubicBezTo>
                  <a:cubicBezTo>
                    <a:pt x="51" y="38"/>
                    <a:pt x="44" y="77"/>
                    <a:pt x="41" y="119"/>
                  </a:cubicBezTo>
                  <a:cubicBezTo>
                    <a:pt x="40" y="135"/>
                    <a:pt x="39" y="133"/>
                    <a:pt x="38" y="118"/>
                  </a:cubicBezTo>
                  <a:close/>
                  <a:moveTo>
                    <a:pt x="51" y="309"/>
                  </a:moveTo>
                  <a:cubicBezTo>
                    <a:pt x="49" y="309"/>
                    <a:pt x="47" y="309"/>
                    <a:pt x="45" y="308"/>
                  </a:cubicBezTo>
                  <a:cubicBezTo>
                    <a:pt x="33" y="306"/>
                    <a:pt x="26" y="298"/>
                    <a:pt x="31" y="272"/>
                  </a:cubicBezTo>
                  <a:cubicBezTo>
                    <a:pt x="37" y="243"/>
                    <a:pt x="40" y="206"/>
                    <a:pt x="40" y="171"/>
                  </a:cubicBezTo>
                  <a:cubicBezTo>
                    <a:pt x="40" y="173"/>
                    <a:pt x="40" y="176"/>
                    <a:pt x="40" y="176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42" y="222"/>
                    <a:pt x="42" y="222"/>
                    <a:pt x="42" y="222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2" y="229"/>
                    <a:pt x="42" y="229"/>
                    <a:pt x="42" y="229"/>
                  </a:cubicBezTo>
                  <a:cubicBezTo>
                    <a:pt x="43" y="233"/>
                    <a:pt x="43" y="233"/>
                    <a:pt x="43" y="233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40"/>
                    <a:pt x="43" y="240"/>
                    <a:pt x="43" y="240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7" y="265"/>
                    <a:pt x="47" y="265"/>
                    <a:pt x="47" y="265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48" y="271"/>
                    <a:pt x="48" y="271"/>
                    <a:pt x="48" y="271"/>
                  </a:cubicBezTo>
                  <a:cubicBezTo>
                    <a:pt x="48" y="272"/>
                    <a:pt x="48" y="272"/>
                    <a:pt x="48" y="272"/>
                  </a:cubicBezTo>
                  <a:cubicBezTo>
                    <a:pt x="48" y="273"/>
                    <a:pt x="49" y="277"/>
                    <a:pt x="49" y="277"/>
                  </a:cubicBezTo>
                  <a:cubicBezTo>
                    <a:pt x="51" y="287"/>
                    <a:pt x="54" y="296"/>
                    <a:pt x="56" y="304"/>
                  </a:cubicBezTo>
                  <a:cubicBezTo>
                    <a:pt x="57" y="306"/>
                    <a:pt x="54" y="309"/>
                    <a:pt x="51" y="309"/>
                  </a:cubicBezTo>
                  <a:close/>
                </a:path>
              </a:pathLst>
            </a:custGeom>
            <a:solidFill>
              <a:srgbClr val="73B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36" name="Freeform 2386"/>
            <p:cNvSpPr>
              <a:spLocks/>
            </p:cNvSpPr>
            <p:nvPr/>
          </p:nvSpPr>
          <p:spPr bwMode="auto">
            <a:xfrm>
              <a:off x="3831" y="1269"/>
              <a:ext cx="54" cy="95"/>
            </a:xfrm>
            <a:custGeom>
              <a:avLst/>
              <a:gdLst>
                <a:gd name="T0" fmla="*/ 0 w 23"/>
                <a:gd name="T1" fmla="*/ 4351850 h 40"/>
                <a:gd name="T2" fmla="*/ 19630332 w 23"/>
                <a:gd name="T3" fmla="*/ 5955246 h 40"/>
                <a:gd name="T4" fmla="*/ 8361068 w 23"/>
                <a:gd name="T5" fmla="*/ 41061739 h 40"/>
                <a:gd name="T6" fmla="*/ 15292894 w 23"/>
                <a:gd name="T7" fmla="*/ 7279650 h 40"/>
                <a:gd name="T8" fmla="*/ 0 w 23"/>
                <a:gd name="T9" fmla="*/ 435185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0"/>
                <a:gd name="T17" fmla="*/ 23 w 23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0">
                  <a:moveTo>
                    <a:pt x="0" y="4"/>
                  </a:moveTo>
                  <a:cubicBezTo>
                    <a:pt x="10" y="3"/>
                    <a:pt x="23" y="0"/>
                    <a:pt x="23" y="6"/>
                  </a:cubicBezTo>
                  <a:cubicBezTo>
                    <a:pt x="23" y="13"/>
                    <a:pt x="13" y="23"/>
                    <a:pt x="10" y="40"/>
                  </a:cubicBezTo>
                  <a:cubicBezTo>
                    <a:pt x="12" y="23"/>
                    <a:pt x="20" y="9"/>
                    <a:pt x="18" y="7"/>
                  </a:cubicBezTo>
                  <a:cubicBezTo>
                    <a:pt x="15" y="3"/>
                    <a:pt x="2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37" name="Freeform 2387"/>
            <p:cNvSpPr>
              <a:spLocks/>
            </p:cNvSpPr>
            <p:nvPr/>
          </p:nvSpPr>
          <p:spPr bwMode="auto">
            <a:xfrm>
              <a:off x="3956" y="1293"/>
              <a:ext cx="78" cy="728"/>
            </a:xfrm>
            <a:custGeom>
              <a:avLst/>
              <a:gdLst>
                <a:gd name="T0" fmla="*/ 0 w 33"/>
                <a:gd name="T1" fmla="*/ 0 h 308"/>
                <a:gd name="T2" fmla="*/ 0 w 33"/>
                <a:gd name="T3" fmla="*/ 0 h 308"/>
                <a:gd name="T4" fmla="*/ 22924719 w 33"/>
                <a:gd name="T5" fmla="*/ 143373776 h 308"/>
                <a:gd name="T6" fmla="*/ 2007625 w 33"/>
                <a:gd name="T7" fmla="*/ 283875489 h 308"/>
                <a:gd name="T8" fmla="*/ 2007625 w 33"/>
                <a:gd name="T9" fmla="*/ 292353868 h 308"/>
                <a:gd name="T10" fmla="*/ 31262565 w 33"/>
                <a:gd name="T11" fmla="*/ 143373776 h 308"/>
                <a:gd name="T12" fmla="*/ 0 w 33"/>
                <a:gd name="T13" fmla="*/ 0 h 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08"/>
                <a:gd name="T23" fmla="*/ 33 w 33"/>
                <a:gd name="T24" fmla="*/ 308 h 3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0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20"/>
                    <a:pt x="24" y="80"/>
                    <a:pt x="24" y="151"/>
                  </a:cubicBezTo>
                  <a:cubicBezTo>
                    <a:pt x="24" y="219"/>
                    <a:pt x="15" y="276"/>
                    <a:pt x="2" y="299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19" y="299"/>
                    <a:pt x="33" y="232"/>
                    <a:pt x="33" y="151"/>
                  </a:cubicBezTo>
                  <a:cubicBezTo>
                    <a:pt x="33" y="85"/>
                    <a:pt x="26" y="31"/>
                    <a:pt x="0" y="0"/>
                  </a:cubicBezTo>
                  <a:close/>
                </a:path>
              </a:pathLst>
            </a:custGeom>
            <a:solidFill>
              <a:srgbClr val="73DB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38" name="Freeform 2388"/>
            <p:cNvSpPr>
              <a:spLocks/>
            </p:cNvSpPr>
            <p:nvPr/>
          </p:nvSpPr>
          <p:spPr bwMode="auto">
            <a:xfrm>
              <a:off x="3819" y="1662"/>
              <a:ext cx="19" cy="146"/>
            </a:xfrm>
            <a:custGeom>
              <a:avLst/>
              <a:gdLst>
                <a:gd name="T0" fmla="*/ 0 w 8"/>
                <a:gd name="T1" fmla="*/ 52103393 h 62"/>
                <a:gd name="T2" fmla="*/ 5955246 w 8"/>
                <a:gd name="T3" fmla="*/ 52103393 h 62"/>
                <a:gd name="T4" fmla="*/ 7279645 w 8"/>
                <a:gd name="T5" fmla="*/ 34978078 h 62"/>
                <a:gd name="T6" fmla="*/ 5955246 w 8"/>
                <a:gd name="T7" fmla="*/ 5348066 h 62"/>
                <a:gd name="T8" fmla="*/ 0 w 8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2"/>
                <a:gd name="T17" fmla="*/ 8 w 8"/>
                <a:gd name="T18" fmla="*/ 62 h 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2">
                  <a:moveTo>
                    <a:pt x="0" y="58"/>
                  </a:moveTo>
                  <a:cubicBezTo>
                    <a:pt x="2" y="49"/>
                    <a:pt x="4" y="55"/>
                    <a:pt x="6" y="58"/>
                  </a:cubicBezTo>
                  <a:cubicBezTo>
                    <a:pt x="8" y="62"/>
                    <a:pt x="7" y="39"/>
                    <a:pt x="7" y="3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3BD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39" name="Oval 2389"/>
            <p:cNvSpPr>
              <a:spLocks noChangeArrowheads="1"/>
            </p:cNvSpPr>
            <p:nvPr/>
          </p:nvSpPr>
          <p:spPr bwMode="auto">
            <a:xfrm>
              <a:off x="3859" y="1277"/>
              <a:ext cx="153" cy="746"/>
            </a:xfrm>
            <a:prstGeom prst="ellipse">
              <a:avLst/>
            </a:prstGeom>
            <a:solidFill>
              <a:srgbClr val="73F37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40" name="Freeform 2390"/>
            <p:cNvSpPr>
              <a:spLocks/>
            </p:cNvSpPr>
            <p:nvPr/>
          </p:nvSpPr>
          <p:spPr bwMode="auto">
            <a:xfrm>
              <a:off x="3878" y="1305"/>
              <a:ext cx="137" cy="718"/>
            </a:xfrm>
            <a:custGeom>
              <a:avLst/>
              <a:gdLst>
                <a:gd name="T0" fmla="*/ 33839926 w 58"/>
                <a:gd name="T1" fmla="*/ 0 h 304"/>
                <a:gd name="T2" fmla="*/ 43253836 w 58"/>
                <a:gd name="T3" fmla="*/ 103193904 h 304"/>
                <a:gd name="T4" fmla="*/ 10256285 w 58"/>
                <a:gd name="T5" fmla="*/ 251294986 h 304"/>
                <a:gd name="T6" fmla="*/ 0 w 58"/>
                <a:gd name="T7" fmla="*/ 240169165 h 304"/>
                <a:gd name="T8" fmla="*/ 20728595 w 58"/>
                <a:gd name="T9" fmla="*/ 285098262 h 304"/>
                <a:gd name="T10" fmla="*/ 54504349 w 58"/>
                <a:gd name="T11" fmla="*/ 137001412 h 304"/>
                <a:gd name="T12" fmla="*/ 33839926 w 58"/>
                <a:gd name="T13" fmla="*/ 0 h 3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304"/>
                <a:gd name="T23" fmla="*/ 58 w 58"/>
                <a:gd name="T24" fmla="*/ 304 h 30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304">
                  <a:moveTo>
                    <a:pt x="36" y="0"/>
                  </a:moveTo>
                  <a:cubicBezTo>
                    <a:pt x="42" y="29"/>
                    <a:pt x="46" y="67"/>
                    <a:pt x="46" y="110"/>
                  </a:cubicBezTo>
                  <a:cubicBezTo>
                    <a:pt x="46" y="198"/>
                    <a:pt x="30" y="268"/>
                    <a:pt x="11" y="268"/>
                  </a:cubicBezTo>
                  <a:cubicBezTo>
                    <a:pt x="6" y="268"/>
                    <a:pt x="4" y="264"/>
                    <a:pt x="0" y="256"/>
                  </a:cubicBezTo>
                  <a:cubicBezTo>
                    <a:pt x="6" y="286"/>
                    <a:pt x="12" y="304"/>
                    <a:pt x="22" y="304"/>
                  </a:cubicBezTo>
                  <a:cubicBezTo>
                    <a:pt x="42" y="304"/>
                    <a:pt x="58" y="234"/>
                    <a:pt x="58" y="146"/>
                  </a:cubicBezTo>
                  <a:cubicBezTo>
                    <a:pt x="58" y="81"/>
                    <a:pt x="49" y="24"/>
                    <a:pt x="36" y="0"/>
                  </a:cubicBezTo>
                  <a:close/>
                </a:path>
              </a:pathLst>
            </a:custGeom>
            <a:solidFill>
              <a:srgbClr val="72EA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41" name="Freeform 2391"/>
            <p:cNvSpPr>
              <a:spLocks/>
            </p:cNvSpPr>
            <p:nvPr/>
          </p:nvSpPr>
          <p:spPr bwMode="auto">
            <a:xfrm>
              <a:off x="3894" y="1293"/>
              <a:ext cx="121" cy="730"/>
            </a:xfrm>
            <a:custGeom>
              <a:avLst/>
              <a:gdLst>
                <a:gd name="T0" fmla="*/ 26334992 w 51"/>
                <a:gd name="T1" fmla="*/ 0 h 309"/>
                <a:gd name="T2" fmla="*/ 45521971 w 51"/>
                <a:gd name="T3" fmla="*/ 133439411 h 309"/>
                <a:gd name="T4" fmla="*/ 11838840 w 51"/>
                <a:gd name="T5" fmla="*/ 285420910 h 309"/>
                <a:gd name="T6" fmla="*/ 0 w 51"/>
                <a:gd name="T7" fmla="*/ 275841348 h 309"/>
                <a:gd name="T8" fmla="*/ 15230455 w 51"/>
                <a:gd name="T9" fmla="*/ 290973179 h 309"/>
                <a:gd name="T10" fmla="*/ 51405283 w 51"/>
                <a:gd name="T11" fmla="*/ 142244011 h 309"/>
                <a:gd name="T12" fmla="*/ 26334992 w 51"/>
                <a:gd name="T13" fmla="*/ 0 h 3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309"/>
                <a:gd name="T23" fmla="*/ 51 w 51"/>
                <a:gd name="T24" fmla="*/ 309 h 30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309">
                  <a:moveTo>
                    <a:pt x="26" y="0"/>
                  </a:moveTo>
                  <a:cubicBezTo>
                    <a:pt x="37" y="26"/>
                    <a:pt x="45" y="79"/>
                    <a:pt x="45" y="142"/>
                  </a:cubicBezTo>
                  <a:cubicBezTo>
                    <a:pt x="45" y="229"/>
                    <a:pt x="31" y="303"/>
                    <a:pt x="12" y="303"/>
                  </a:cubicBezTo>
                  <a:cubicBezTo>
                    <a:pt x="8" y="303"/>
                    <a:pt x="3" y="297"/>
                    <a:pt x="0" y="293"/>
                  </a:cubicBezTo>
                  <a:cubicBezTo>
                    <a:pt x="4" y="304"/>
                    <a:pt x="10" y="309"/>
                    <a:pt x="15" y="309"/>
                  </a:cubicBezTo>
                  <a:cubicBezTo>
                    <a:pt x="35" y="309"/>
                    <a:pt x="51" y="239"/>
                    <a:pt x="51" y="151"/>
                  </a:cubicBezTo>
                  <a:cubicBezTo>
                    <a:pt x="51" y="80"/>
                    <a:pt x="40" y="19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42" name="Freeform 2392"/>
            <p:cNvSpPr>
              <a:spLocks/>
            </p:cNvSpPr>
            <p:nvPr/>
          </p:nvSpPr>
          <p:spPr bwMode="auto">
            <a:xfrm>
              <a:off x="3866" y="1281"/>
              <a:ext cx="85" cy="669"/>
            </a:xfrm>
            <a:custGeom>
              <a:avLst/>
              <a:gdLst>
                <a:gd name="T0" fmla="*/ 8379337 w 36"/>
                <a:gd name="T1" fmla="*/ 247455570 h 283"/>
                <a:gd name="T2" fmla="*/ 6662007 w 36"/>
                <a:gd name="T3" fmla="*/ 147221807 h 283"/>
                <a:gd name="T4" fmla="*/ 28785776 w 36"/>
                <a:gd name="T5" fmla="*/ 850242 h 283"/>
                <a:gd name="T6" fmla="*/ 33681736 w 36"/>
                <a:gd name="T7" fmla="*/ 4751403 h 283"/>
                <a:gd name="T8" fmla="*/ 26929207 w 36"/>
                <a:gd name="T9" fmla="*/ 0 h 283"/>
                <a:gd name="T10" fmla="*/ 0 w 36"/>
                <a:gd name="T11" fmla="*/ 142775072 h 283"/>
                <a:gd name="T12" fmla="*/ 8379337 w 36"/>
                <a:gd name="T13" fmla="*/ 250198668 h 283"/>
                <a:gd name="T14" fmla="*/ 8379337 w 36"/>
                <a:gd name="T15" fmla="*/ 247455570 h 2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283"/>
                <a:gd name="T26" fmla="*/ 36 w 36"/>
                <a:gd name="T27" fmla="*/ 283 h 2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283">
                  <a:moveTo>
                    <a:pt x="9" y="260"/>
                  </a:moveTo>
                  <a:cubicBezTo>
                    <a:pt x="5" y="232"/>
                    <a:pt x="7" y="195"/>
                    <a:pt x="7" y="155"/>
                  </a:cubicBezTo>
                  <a:cubicBezTo>
                    <a:pt x="7" y="75"/>
                    <a:pt x="13" y="1"/>
                    <a:pt x="31" y="1"/>
                  </a:cubicBezTo>
                  <a:cubicBezTo>
                    <a:pt x="32" y="1"/>
                    <a:pt x="36" y="5"/>
                    <a:pt x="36" y="5"/>
                  </a:cubicBezTo>
                  <a:cubicBezTo>
                    <a:pt x="33" y="2"/>
                    <a:pt x="32" y="0"/>
                    <a:pt x="29" y="0"/>
                  </a:cubicBezTo>
                  <a:cubicBezTo>
                    <a:pt x="11" y="0"/>
                    <a:pt x="0" y="70"/>
                    <a:pt x="0" y="150"/>
                  </a:cubicBezTo>
                  <a:cubicBezTo>
                    <a:pt x="0" y="195"/>
                    <a:pt x="3" y="235"/>
                    <a:pt x="9" y="263"/>
                  </a:cubicBezTo>
                  <a:cubicBezTo>
                    <a:pt x="13" y="283"/>
                    <a:pt x="12" y="278"/>
                    <a:pt x="9" y="26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43" name="Freeform 2393"/>
            <p:cNvSpPr>
              <a:spLocks/>
            </p:cNvSpPr>
            <p:nvPr/>
          </p:nvSpPr>
          <p:spPr bwMode="auto">
            <a:xfrm>
              <a:off x="3731" y="2002"/>
              <a:ext cx="192" cy="21"/>
            </a:xfrm>
            <a:custGeom>
              <a:avLst/>
              <a:gdLst>
                <a:gd name="T0" fmla="*/ 0 w 81"/>
                <a:gd name="T1" fmla="*/ 6253179 h 9"/>
                <a:gd name="T2" fmla="*/ 0 w 81"/>
                <a:gd name="T3" fmla="*/ 6931749 h 9"/>
                <a:gd name="T4" fmla="*/ 39742136 w 81"/>
                <a:gd name="T5" fmla="*/ 0 h 9"/>
                <a:gd name="T6" fmla="*/ 80478140 w 81"/>
                <a:gd name="T7" fmla="*/ 6931749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9"/>
                <a:gd name="T14" fmla="*/ 81 w 8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9"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0" y="3"/>
                    <a:pt x="24" y="0"/>
                    <a:pt x="40" y="0"/>
                  </a:cubicBezTo>
                  <a:cubicBezTo>
                    <a:pt x="56" y="0"/>
                    <a:pt x="70" y="4"/>
                    <a:pt x="81" y="9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44" name="Freeform 2394"/>
            <p:cNvSpPr>
              <a:spLocks/>
            </p:cNvSpPr>
            <p:nvPr/>
          </p:nvSpPr>
          <p:spPr bwMode="auto">
            <a:xfrm>
              <a:off x="3753" y="1253"/>
              <a:ext cx="177" cy="45"/>
            </a:xfrm>
            <a:custGeom>
              <a:avLst/>
              <a:gdLst>
                <a:gd name="T0" fmla="*/ 62835163 w 75"/>
                <a:gd name="T1" fmla="*/ 11496685 h 19"/>
                <a:gd name="T2" fmla="*/ 31432308 w 75"/>
                <a:gd name="T3" fmla="*/ 2049534 h 19"/>
                <a:gd name="T4" fmla="*/ 0 w 75"/>
                <a:gd name="T5" fmla="*/ 18666092 h 19"/>
                <a:gd name="T6" fmla="*/ 0 60000 65536"/>
                <a:gd name="T7" fmla="*/ 0 60000 65536"/>
                <a:gd name="T8" fmla="*/ 0 60000 65536"/>
                <a:gd name="T9" fmla="*/ 0 w 75"/>
                <a:gd name="T10" fmla="*/ 0 h 19"/>
                <a:gd name="T11" fmla="*/ 75 w 7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5" h="19">
                  <a:moveTo>
                    <a:pt x="68" y="12"/>
                  </a:moveTo>
                  <a:cubicBezTo>
                    <a:pt x="75" y="4"/>
                    <a:pt x="49" y="0"/>
                    <a:pt x="34" y="2"/>
                  </a:cubicBezTo>
                  <a:cubicBezTo>
                    <a:pt x="12" y="4"/>
                    <a:pt x="2" y="1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45" name="Oval 2395"/>
            <p:cNvSpPr>
              <a:spLocks noChangeArrowheads="1"/>
            </p:cNvSpPr>
            <p:nvPr/>
          </p:nvSpPr>
          <p:spPr bwMode="auto">
            <a:xfrm>
              <a:off x="3859" y="1277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46" name="Oval 2396"/>
            <p:cNvSpPr>
              <a:spLocks noChangeArrowheads="1"/>
            </p:cNvSpPr>
            <p:nvPr/>
          </p:nvSpPr>
          <p:spPr bwMode="auto">
            <a:xfrm>
              <a:off x="3637" y="1277"/>
              <a:ext cx="153" cy="746"/>
            </a:xfrm>
            <a:prstGeom prst="ellipse">
              <a:avLst/>
            </a:pr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47" name="Freeform 2397"/>
            <p:cNvSpPr>
              <a:spLocks/>
            </p:cNvSpPr>
            <p:nvPr/>
          </p:nvSpPr>
          <p:spPr bwMode="auto">
            <a:xfrm>
              <a:off x="3701" y="1236"/>
              <a:ext cx="361" cy="787"/>
            </a:xfrm>
            <a:custGeom>
              <a:avLst/>
              <a:gdLst>
                <a:gd name="T0" fmla="*/ 121668749 w 153"/>
                <a:gd name="T1" fmla="*/ 165856696 h 333"/>
                <a:gd name="T2" fmla="*/ 121668749 w 153"/>
                <a:gd name="T3" fmla="*/ 176391772 h 333"/>
                <a:gd name="T4" fmla="*/ 121668749 w 153"/>
                <a:gd name="T5" fmla="*/ 183497590 h 333"/>
                <a:gd name="T6" fmla="*/ 121668749 w 153"/>
                <a:gd name="T7" fmla="*/ 191177875 h 333"/>
                <a:gd name="T8" fmla="*/ 121668749 w 153"/>
                <a:gd name="T9" fmla="*/ 198794331 h 333"/>
                <a:gd name="T10" fmla="*/ 120811787 w 153"/>
                <a:gd name="T11" fmla="*/ 206389308 h 333"/>
                <a:gd name="T12" fmla="*/ 120811787 w 153"/>
                <a:gd name="T13" fmla="*/ 213222867 h 333"/>
                <a:gd name="T14" fmla="*/ 119978080 w 153"/>
                <a:gd name="T15" fmla="*/ 219659078 h 333"/>
                <a:gd name="T16" fmla="*/ 118844701 w 153"/>
                <a:gd name="T17" fmla="*/ 226394775 h 333"/>
                <a:gd name="T18" fmla="*/ 118844701 w 153"/>
                <a:gd name="T19" fmla="*/ 232869707 h 333"/>
                <a:gd name="T20" fmla="*/ 118164342 w 153"/>
                <a:gd name="T21" fmla="*/ 239600261 h 333"/>
                <a:gd name="T22" fmla="*/ 117380542 w 153"/>
                <a:gd name="T23" fmla="*/ 245231644 h 333"/>
                <a:gd name="T24" fmla="*/ 116192348 w 153"/>
                <a:gd name="T25" fmla="*/ 252179854 h 333"/>
                <a:gd name="T26" fmla="*/ 115335764 w 153"/>
                <a:gd name="T27" fmla="*/ 257767826 h 333"/>
                <a:gd name="T28" fmla="*/ 114501982 w 153"/>
                <a:gd name="T29" fmla="*/ 262496820 h 333"/>
                <a:gd name="T30" fmla="*/ 113368678 w 153"/>
                <a:gd name="T31" fmla="*/ 268123664 h 333"/>
                <a:gd name="T32" fmla="*/ 112684694 w 153"/>
                <a:gd name="T33" fmla="*/ 272918908 h 333"/>
                <a:gd name="T34" fmla="*/ 111401064 w 153"/>
                <a:gd name="T35" fmla="*/ 278660858 h 333"/>
                <a:gd name="T36" fmla="*/ 109848868 w 153"/>
                <a:gd name="T37" fmla="*/ 282230329 h 333"/>
                <a:gd name="T38" fmla="*/ 108727116 w 153"/>
                <a:gd name="T39" fmla="*/ 286971121 h 333"/>
                <a:gd name="T40" fmla="*/ 107893485 w 153"/>
                <a:gd name="T41" fmla="*/ 291070893 h 333"/>
                <a:gd name="T42" fmla="*/ 105925946 w 153"/>
                <a:gd name="T43" fmla="*/ 294594081 h 333"/>
                <a:gd name="T44" fmla="*/ 105202852 w 153"/>
                <a:gd name="T45" fmla="*/ 298175955 h 333"/>
                <a:gd name="T46" fmla="*/ 103251999 w 153"/>
                <a:gd name="T47" fmla="*/ 301400565 h 333"/>
                <a:gd name="T48" fmla="*/ 102417009 w 153"/>
                <a:gd name="T49" fmla="*/ 304280161 h 333"/>
                <a:gd name="T50" fmla="*/ 100447884 w 153"/>
                <a:gd name="T51" fmla="*/ 306987780 h 333"/>
                <a:gd name="T52" fmla="*/ 98630597 w 153"/>
                <a:gd name="T53" fmla="*/ 309869948 h 333"/>
                <a:gd name="T54" fmla="*/ 97775674 w 153"/>
                <a:gd name="T55" fmla="*/ 311869088 h 333"/>
                <a:gd name="T56" fmla="*/ 95806398 w 153"/>
                <a:gd name="T57" fmla="*/ 312602827 h 333"/>
                <a:gd name="T58" fmla="*/ 94342390 w 153"/>
                <a:gd name="T59" fmla="*/ 314610891 h 333"/>
                <a:gd name="T60" fmla="*/ 93154423 w 153"/>
                <a:gd name="T61" fmla="*/ 315457618 h 333"/>
                <a:gd name="T62" fmla="*/ 91448276 w 153"/>
                <a:gd name="T63" fmla="*/ 315457618 h 333"/>
                <a:gd name="T64" fmla="*/ 123640818 w 153"/>
                <a:gd name="T65" fmla="*/ 291070893 h 333"/>
                <a:gd name="T66" fmla="*/ 124822972 w 153"/>
                <a:gd name="T67" fmla="*/ 31221257 h 333"/>
                <a:gd name="T68" fmla="*/ 62673898 w 153"/>
                <a:gd name="T69" fmla="*/ 0 h 3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3"/>
                <a:gd name="T106" fmla="*/ 0 h 333"/>
                <a:gd name="T107" fmla="*/ 153 w 153"/>
                <a:gd name="T108" fmla="*/ 333 h 3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3" h="333">
                  <a:moveTo>
                    <a:pt x="97" y="17"/>
                  </a:moveTo>
                  <a:cubicBezTo>
                    <a:pt x="117" y="17"/>
                    <a:pt x="132" y="88"/>
                    <a:pt x="132" y="175"/>
                  </a:cubicBezTo>
                  <a:cubicBezTo>
                    <a:pt x="132" y="178"/>
                    <a:pt x="132" y="181"/>
                    <a:pt x="132" y="183"/>
                  </a:cubicBezTo>
                  <a:cubicBezTo>
                    <a:pt x="132" y="184"/>
                    <a:pt x="132" y="185"/>
                    <a:pt x="132" y="186"/>
                  </a:cubicBezTo>
                  <a:cubicBezTo>
                    <a:pt x="132" y="188"/>
                    <a:pt x="132" y="189"/>
                    <a:pt x="132" y="191"/>
                  </a:cubicBezTo>
                  <a:cubicBezTo>
                    <a:pt x="132" y="192"/>
                    <a:pt x="132" y="193"/>
                    <a:pt x="132" y="194"/>
                  </a:cubicBezTo>
                  <a:cubicBezTo>
                    <a:pt x="132" y="196"/>
                    <a:pt x="132" y="197"/>
                    <a:pt x="132" y="199"/>
                  </a:cubicBezTo>
                  <a:cubicBezTo>
                    <a:pt x="132" y="200"/>
                    <a:pt x="132" y="201"/>
                    <a:pt x="132" y="202"/>
                  </a:cubicBezTo>
                  <a:cubicBezTo>
                    <a:pt x="132" y="204"/>
                    <a:pt x="132" y="205"/>
                    <a:pt x="132" y="207"/>
                  </a:cubicBezTo>
                  <a:cubicBezTo>
                    <a:pt x="132" y="208"/>
                    <a:pt x="132" y="209"/>
                    <a:pt x="132" y="210"/>
                  </a:cubicBezTo>
                  <a:cubicBezTo>
                    <a:pt x="132" y="211"/>
                    <a:pt x="131" y="213"/>
                    <a:pt x="131" y="214"/>
                  </a:cubicBezTo>
                  <a:cubicBezTo>
                    <a:pt x="131" y="215"/>
                    <a:pt x="131" y="216"/>
                    <a:pt x="131" y="218"/>
                  </a:cubicBezTo>
                  <a:cubicBezTo>
                    <a:pt x="131" y="219"/>
                    <a:pt x="131" y="220"/>
                    <a:pt x="131" y="222"/>
                  </a:cubicBezTo>
                  <a:cubicBezTo>
                    <a:pt x="131" y="223"/>
                    <a:pt x="131" y="224"/>
                    <a:pt x="131" y="225"/>
                  </a:cubicBezTo>
                  <a:cubicBezTo>
                    <a:pt x="131" y="226"/>
                    <a:pt x="130" y="228"/>
                    <a:pt x="130" y="229"/>
                  </a:cubicBezTo>
                  <a:cubicBezTo>
                    <a:pt x="130" y="230"/>
                    <a:pt x="130" y="231"/>
                    <a:pt x="130" y="232"/>
                  </a:cubicBezTo>
                  <a:cubicBezTo>
                    <a:pt x="130" y="233"/>
                    <a:pt x="130" y="235"/>
                    <a:pt x="130" y="236"/>
                  </a:cubicBezTo>
                  <a:cubicBezTo>
                    <a:pt x="130" y="237"/>
                    <a:pt x="130" y="238"/>
                    <a:pt x="129" y="239"/>
                  </a:cubicBezTo>
                  <a:cubicBezTo>
                    <a:pt x="129" y="240"/>
                    <a:pt x="129" y="242"/>
                    <a:pt x="129" y="243"/>
                  </a:cubicBezTo>
                  <a:cubicBezTo>
                    <a:pt x="129" y="244"/>
                    <a:pt x="129" y="245"/>
                    <a:pt x="129" y="246"/>
                  </a:cubicBezTo>
                  <a:cubicBezTo>
                    <a:pt x="129" y="247"/>
                    <a:pt x="128" y="248"/>
                    <a:pt x="128" y="250"/>
                  </a:cubicBezTo>
                  <a:cubicBezTo>
                    <a:pt x="128" y="251"/>
                    <a:pt x="128" y="252"/>
                    <a:pt x="128" y="253"/>
                  </a:cubicBezTo>
                  <a:cubicBezTo>
                    <a:pt x="128" y="254"/>
                    <a:pt x="128" y="255"/>
                    <a:pt x="127" y="256"/>
                  </a:cubicBezTo>
                  <a:cubicBezTo>
                    <a:pt x="127" y="257"/>
                    <a:pt x="127" y="258"/>
                    <a:pt x="127" y="259"/>
                  </a:cubicBezTo>
                  <a:cubicBezTo>
                    <a:pt x="127" y="260"/>
                    <a:pt x="127" y="261"/>
                    <a:pt x="127" y="263"/>
                  </a:cubicBezTo>
                  <a:cubicBezTo>
                    <a:pt x="126" y="264"/>
                    <a:pt x="126" y="265"/>
                    <a:pt x="126" y="266"/>
                  </a:cubicBezTo>
                  <a:cubicBezTo>
                    <a:pt x="126" y="267"/>
                    <a:pt x="126" y="268"/>
                    <a:pt x="126" y="269"/>
                  </a:cubicBezTo>
                  <a:cubicBezTo>
                    <a:pt x="125" y="270"/>
                    <a:pt x="125" y="271"/>
                    <a:pt x="125" y="272"/>
                  </a:cubicBezTo>
                  <a:cubicBezTo>
                    <a:pt x="125" y="273"/>
                    <a:pt x="125" y="274"/>
                    <a:pt x="125" y="275"/>
                  </a:cubicBezTo>
                  <a:cubicBezTo>
                    <a:pt x="124" y="276"/>
                    <a:pt x="124" y="277"/>
                    <a:pt x="124" y="277"/>
                  </a:cubicBezTo>
                  <a:cubicBezTo>
                    <a:pt x="124" y="278"/>
                    <a:pt x="124" y="279"/>
                    <a:pt x="124" y="280"/>
                  </a:cubicBezTo>
                  <a:cubicBezTo>
                    <a:pt x="123" y="281"/>
                    <a:pt x="123" y="282"/>
                    <a:pt x="123" y="283"/>
                  </a:cubicBezTo>
                  <a:cubicBezTo>
                    <a:pt x="123" y="284"/>
                    <a:pt x="123" y="285"/>
                    <a:pt x="122" y="286"/>
                  </a:cubicBezTo>
                  <a:cubicBezTo>
                    <a:pt x="122" y="287"/>
                    <a:pt x="122" y="288"/>
                    <a:pt x="122" y="288"/>
                  </a:cubicBezTo>
                  <a:cubicBezTo>
                    <a:pt x="122" y="289"/>
                    <a:pt x="121" y="290"/>
                    <a:pt x="121" y="291"/>
                  </a:cubicBezTo>
                  <a:cubicBezTo>
                    <a:pt x="121" y="292"/>
                    <a:pt x="121" y="293"/>
                    <a:pt x="121" y="294"/>
                  </a:cubicBezTo>
                  <a:cubicBezTo>
                    <a:pt x="120" y="294"/>
                    <a:pt x="120" y="295"/>
                    <a:pt x="120" y="296"/>
                  </a:cubicBezTo>
                  <a:cubicBezTo>
                    <a:pt x="120" y="297"/>
                    <a:pt x="119" y="298"/>
                    <a:pt x="119" y="298"/>
                  </a:cubicBezTo>
                  <a:cubicBezTo>
                    <a:pt x="119" y="299"/>
                    <a:pt x="119" y="300"/>
                    <a:pt x="119" y="301"/>
                  </a:cubicBezTo>
                  <a:cubicBezTo>
                    <a:pt x="118" y="301"/>
                    <a:pt x="118" y="302"/>
                    <a:pt x="118" y="303"/>
                  </a:cubicBezTo>
                  <a:cubicBezTo>
                    <a:pt x="118" y="304"/>
                    <a:pt x="117" y="304"/>
                    <a:pt x="117" y="305"/>
                  </a:cubicBezTo>
                  <a:cubicBezTo>
                    <a:pt x="117" y="306"/>
                    <a:pt x="117" y="307"/>
                    <a:pt x="117" y="307"/>
                  </a:cubicBezTo>
                  <a:cubicBezTo>
                    <a:pt x="116" y="308"/>
                    <a:pt x="116" y="309"/>
                    <a:pt x="116" y="309"/>
                  </a:cubicBezTo>
                  <a:cubicBezTo>
                    <a:pt x="116" y="310"/>
                    <a:pt x="115" y="311"/>
                    <a:pt x="115" y="311"/>
                  </a:cubicBezTo>
                  <a:cubicBezTo>
                    <a:pt x="115" y="312"/>
                    <a:pt x="115" y="312"/>
                    <a:pt x="114" y="313"/>
                  </a:cubicBezTo>
                  <a:cubicBezTo>
                    <a:pt x="114" y="314"/>
                    <a:pt x="114" y="314"/>
                    <a:pt x="114" y="315"/>
                  </a:cubicBezTo>
                  <a:cubicBezTo>
                    <a:pt x="113" y="316"/>
                    <a:pt x="113" y="316"/>
                    <a:pt x="113" y="317"/>
                  </a:cubicBezTo>
                  <a:cubicBezTo>
                    <a:pt x="112" y="318"/>
                    <a:pt x="112" y="318"/>
                    <a:pt x="112" y="318"/>
                  </a:cubicBezTo>
                  <a:cubicBezTo>
                    <a:pt x="112" y="319"/>
                    <a:pt x="112" y="319"/>
                    <a:pt x="111" y="320"/>
                  </a:cubicBezTo>
                  <a:cubicBezTo>
                    <a:pt x="111" y="321"/>
                    <a:pt x="111" y="321"/>
                    <a:pt x="111" y="321"/>
                  </a:cubicBezTo>
                  <a:cubicBezTo>
                    <a:pt x="110" y="322"/>
                    <a:pt x="110" y="322"/>
                    <a:pt x="110" y="323"/>
                  </a:cubicBezTo>
                  <a:cubicBezTo>
                    <a:pt x="109" y="324"/>
                    <a:pt x="109" y="324"/>
                    <a:pt x="109" y="324"/>
                  </a:cubicBezTo>
                  <a:cubicBezTo>
                    <a:pt x="109" y="325"/>
                    <a:pt x="109" y="325"/>
                    <a:pt x="108" y="325"/>
                  </a:cubicBezTo>
                  <a:cubicBezTo>
                    <a:pt x="108" y="326"/>
                    <a:pt x="108" y="326"/>
                    <a:pt x="107" y="327"/>
                  </a:cubicBezTo>
                  <a:cubicBezTo>
                    <a:pt x="107" y="327"/>
                    <a:pt x="107" y="327"/>
                    <a:pt x="107" y="327"/>
                  </a:cubicBezTo>
                  <a:cubicBezTo>
                    <a:pt x="106" y="328"/>
                    <a:pt x="106" y="328"/>
                    <a:pt x="106" y="329"/>
                  </a:cubicBezTo>
                  <a:cubicBezTo>
                    <a:pt x="105" y="329"/>
                    <a:pt x="105" y="329"/>
                    <a:pt x="105" y="329"/>
                  </a:cubicBezTo>
                  <a:cubicBezTo>
                    <a:pt x="105" y="330"/>
                    <a:pt x="104" y="330"/>
                    <a:pt x="104" y="330"/>
                  </a:cubicBezTo>
                  <a:cubicBezTo>
                    <a:pt x="104" y="331"/>
                    <a:pt x="104" y="331"/>
                    <a:pt x="103" y="331"/>
                  </a:cubicBezTo>
                  <a:cubicBezTo>
                    <a:pt x="103" y="331"/>
                    <a:pt x="103" y="331"/>
                    <a:pt x="102" y="332"/>
                  </a:cubicBezTo>
                  <a:cubicBezTo>
                    <a:pt x="102" y="332"/>
                    <a:pt x="102" y="332"/>
                    <a:pt x="102" y="332"/>
                  </a:cubicBezTo>
                  <a:cubicBezTo>
                    <a:pt x="101" y="332"/>
                    <a:pt x="101" y="333"/>
                    <a:pt x="101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106" y="333"/>
                    <a:pt x="124" y="323"/>
                    <a:pt x="134" y="307"/>
                  </a:cubicBezTo>
                  <a:cubicBezTo>
                    <a:pt x="146" y="282"/>
                    <a:pt x="153" y="232"/>
                    <a:pt x="153" y="169"/>
                  </a:cubicBezTo>
                  <a:cubicBezTo>
                    <a:pt x="153" y="106"/>
                    <a:pt x="146" y="59"/>
                    <a:pt x="135" y="33"/>
                  </a:cubicBezTo>
                  <a:cubicBezTo>
                    <a:pt x="131" y="26"/>
                    <a:pt x="123" y="13"/>
                    <a:pt x="109" y="7"/>
                  </a:cubicBezTo>
                  <a:cubicBezTo>
                    <a:pt x="99" y="2"/>
                    <a:pt x="86" y="0"/>
                    <a:pt x="68" y="0"/>
                  </a:cubicBezTo>
                  <a:cubicBezTo>
                    <a:pt x="30" y="0"/>
                    <a:pt x="8" y="11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0033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</p:grpSp>
      <p:pic>
        <p:nvPicPr>
          <p:cNvPr id="54280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556000" y="2130574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281" name="Picture 756" descr="H:\DOM_DMA_DIM\INTERNET\Projets web\SMART\cliparts\Divers\bulle_verte_02.em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551363" y="2059137"/>
            <a:ext cx="147637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282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270125" y="2130574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08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341688" y="1987699"/>
            <a:ext cx="147637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284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627188" y="2059137"/>
            <a:ext cx="147637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285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056313" y="2130574"/>
            <a:ext cx="147637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11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715250" y="2121049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287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842000" y="1987699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288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199188" y="1987699"/>
            <a:ext cx="147637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14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841750" y="2202012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290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994150" y="2354412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291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494088" y="2140099"/>
            <a:ext cx="147637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292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198938" y="1916262"/>
            <a:ext cx="147637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293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985000" y="1987699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294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270750" y="2059137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295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770688" y="1844824"/>
            <a:ext cx="147637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296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556500" y="1844824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2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627938" y="2978299"/>
            <a:ext cx="147637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298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423150" y="2211537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299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923088" y="1997224"/>
            <a:ext cx="147637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300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280275" y="1997224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301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699125" y="3916512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302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984875" y="3987949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303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556250" y="3773637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304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270000" y="3773637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0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556000" y="3498999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306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627938" y="3987949"/>
            <a:ext cx="147637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307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984500" y="4059387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308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994400" y="3926037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309" name="Picture 756" descr="H:\DOM_DMA_DIM\INTERNET\Projets web\SMART\cliparts\Divers\bulle_verte_02.em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199063" y="1987699"/>
            <a:ext cx="147637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310" name="Picture 756" descr="H:\DOM_DMA_DIM\INTERNET\Projets web\SMART\cliparts\Divers\bulle_verte_02.em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770063" y="3916512"/>
            <a:ext cx="147637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311" name="Picture 756" descr="H:\DOM_DMA_DIM\INTERNET\Projets web\SMART\cliparts\Divers\bulle_verte_02.em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627938" y="2059137"/>
            <a:ext cx="147637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312" name="Picture 756" descr="H:\DOM_DMA_DIM\INTERNET\Projets web\SMART\cliparts\Divers\bulle_verte_02.em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912938" y="2059137"/>
            <a:ext cx="147637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313" name="Picture 756" descr="H:\DOM_DMA_DIM\INTERNET\Projets web\SMART\cliparts\Divers\bulle_verte_02.em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842125" y="2130574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41" name="Picture 756" descr="H:\DOM_DMA_DIM\INTERNET\Projets web\SMART\cliparts\Divers\bulle_verte_02.em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270125" y="3845074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315" name="Picture 756" descr="H:\DOM_DMA_DIM\INTERNET\Projets web\SMART\cliparts\Divers\bulle_verte_02.em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913313" y="3887937"/>
            <a:ext cx="147637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316" name="Picture 756" descr="H:\DOM_DMA_DIM\INTERNET\Projets web\SMART\cliparts\Divers\bulle_verte_02.em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555875" y="2202012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317" name="Picture 756" descr="H:\DOM_DMA_DIM\INTERNET\Projets web\SMART\cliparts\Divers\bulle_verte_02.em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984625" y="1916262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318" name="Picture 756" descr="H:\DOM_DMA_DIM\INTERNET\Projets web\SMART\cliparts\Divers\bulle_verte_02.em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913188" y="4130824"/>
            <a:ext cx="147637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319" name="Picture 756" descr="H:\DOM_DMA_DIM\INTERNET\Projets web\SMART\cliparts\Divers\bulle_verte_02.em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699375" y="4130824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320" name="Picture 756" descr="H:\DOM_DMA_DIM\INTERNET\Projets web\SMART\cliparts\Divers\bulle_verte_02.em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199188" y="4059387"/>
            <a:ext cx="147637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321" name="Picture 756" descr="H:\DOM_DMA_DIM\INTERNET\Projets web\SMART\cliparts\Divers\bulle_verte_02.em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055813" y="3773637"/>
            <a:ext cx="147637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322" name="Picture 756" descr="H:\DOM_DMA_DIM\INTERNET\Projets web\SMART\cliparts\Divers\bulle_verte_02.em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156200" y="4059387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323" name="Picture 756" descr="H:\DOM_DMA_DIM\INTERNET\Projets web\SMART\cliparts\Divers\bulle_verte_02.em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841875" y="4202262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324" name="Picture 756" descr="H:\DOM_DMA_DIM\INTERNET\Projets web\SMART\cliparts\Divers\bulle_verte_02.em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413375" y="4130824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52" name="Picture 756" descr="H:\DOM_DMA_DIM\INTERNET\Projets web\SMART\cliparts\Divers\bulle_verte_02.em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484688" y="4202262"/>
            <a:ext cx="147637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326" name="Picture 756" descr="H:\DOM_DMA_DIM\INTERNET\Projets web\SMART\cliparts\Divers\bulle_verte_02.em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065713" y="4040337"/>
            <a:ext cx="147637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54" name="Picture 756" descr="H:\DOM_DMA_DIM\INTERNET\Projets web\SMART\cliparts\Divers\bulle_verte_02.em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203825" y="3773637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328" name="Picture 756" descr="H:\DOM_DMA_DIM\INTERNET\Projets web\SMART\cliparts\Divers\bulle_verte_02.em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342063" y="4202262"/>
            <a:ext cx="147637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 useBgFill="1">
        <p:nvSpPr>
          <p:cNvPr id="54329" name="Rectangle 1055"/>
          <p:cNvSpPr>
            <a:spLocks noChangeArrowheads="1"/>
          </p:cNvSpPr>
          <p:nvPr/>
        </p:nvSpPr>
        <p:spPr bwMode="auto">
          <a:xfrm>
            <a:off x="412750" y="4345137"/>
            <a:ext cx="928688" cy="400050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000" b="1">
                <a:solidFill>
                  <a:srgbClr val="E46C0A"/>
                </a:solidFill>
              </a:rPr>
              <a:t>LIC</a:t>
            </a:r>
          </a:p>
        </p:txBody>
      </p:sp>
      <p:sp useBgFill="1">
        <p:nvSpPr>
          <p:cNvPr id="1057" name="Rectangle 1056"/>
          <p:cNvSpPr/>
          <p:nvPr/>
        </p:nvSpPr>
        <p:spPr>
          <a:xfrm>
            <a:off x="412750" y="1916262"/>
            <a:ext cx="928688" cy="400050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defRPr/>
            </a:pPr>
            <a:r>
              <a:rPr lang="fr-FR" sz="2000" b="1" dirty="0">
                <a:solidFill>
                  <a:schemeClr val="bg2">
                    <a:lumMod val="50000"/>
                  </a:schemeClr>
                </a:solidFill>
              </a:rPr>
              <a:t>LEC</a:t>
            </a:r>
          </a:p>
        </p:txBody>
      </p:sp>
      <p:sp>
        <p:nvSpPr>
          <p:cNvPr id="835" name="Titre 3"/>
          <p:cNvSpPr>
            <a:spLocks noGrp="1"/>
          </p:cNvSpPr>
          <p:nvPr>
            <p:ph type="title"/>
          </p:nvPr>
        </p:nvSpPr>
        <p:spPr>
          <a:xfrm>
            <a:off x="0" y="-27384"/>
            <a:ext cx="4500562" cy="83820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fr-FR" sz="2000" b="1" dirty="0"/>
              <a:t>Le potentiel de repos</a:t>
            </a:r>
          </a:p>
        </p:txBody>
      </p:sp>
      <p:graphicFrame>
        <p:nvGraphicFramePr>
          <p:cNvPr id="842" name="Espace réservé du contenu 7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000768696"/>
              </p:ext>
            </p:extLst>
          </p:nvPr>
        </p:nvGraphicFramePr>
        <p:xfrm>
          <a:off x="2214546" y="-21332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32" name="Espace réservé du numéro de diapositive 31">
            <a:extLst>
              <a:ext uri="{FF2B5EF4-FFF2-40B4-BE49-F238E27FC236}">
                <a16:creationId xmlns:a16="http://schemas.microsoft.com/office/drawing/2014/main" id="{C45DDB1E-8B40-4CC6-F14C-DBDBC71F8C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491E828-888D-4C37-AEDC-ACDE129598EC}" type="slidenum">
              <a:rPr lang="fr-FR" smtClean="0"/>
              <a:pPr>
                <a:defRPr/>
              </a:pPr>
              <a:t>87</a:t>
            </a:fld>
            <a:endParaRPr lang="fr-FR"/>
          </a:p>
        </p:txBody>
      </p:sp>
      <p:sp>
        <p:nvSpPr>
          <p:cNvPr id="837" name="ZoneTexte 836"/>
          <p:cNvSpPr txBox="1">
            <a:spLocks noChangeArrowheads="1"/>
          </p:cNvSpPr>
          <p:nvPr/>
        </p:nvSpPr>
        <p:spPr bwMode="auto">
          <a:xfrm>
            <a:off x="3000375" y="3916512"/>
            <a:ext cx="1377950" cy="36988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rgbClr val="FF6600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>
                <a:solidFill>
                  <a:srgbClr val="FF6600"/>
                </a:solidFill>
              </a:rPr>
              <a:t> Entrée Na</a:t>
            </a:r>
            <a:r>
              <a:rPr lang="fr-FR" baseline="30000">
                <a:solidFill>
                  <a:srgbClr val="FF6600"/>
                </a:solidFill>
              </a:rPr>
              <a:t>+</a:t>
            </a:r>
          </a:p>
        </p:txBody>
      </p:sp>
      <p:sp>
        <p:nvSpPr>
          <p:cNvPr id="838" name="ZoneTexte 837"/>
          <p:cNvSpPr txBox="1">
            <a:spLocks noChangeArrowheads="1"/>
          </p:cNvSpPr>
          <p:nvPr/>
        </p:nvSpPr>
        <p:spPr bwMode="auto">
          <a:xfrm>
            <a:off x="1357313" y="3916512"/>
            <a:ext cx="1095375" cy="36988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rgbClr val="00B050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>
                <a:solidFill>
                  <a:srgbClr val="00B050"/>
                </a:solidFill>
              </a:rPr>
              <a:t>Sortie K</a:t>
            </a:r>
            <a:r>
              <a:rPr lang="fr-FR" baseline="30000">
                <a:solidFill>
                  <a:srgbClr val="00B050"/>
                </a:solidFill>
              </a:rPr>
              <a:t>+</a:t>
            </a:r>
          </a:p>
        </p:txBody>
      </p:sp>
      <p:grpSp>
        <p:nvGrpSpPr>
          <p:cNvPr id="1922" name="Group 4521"/>
          <p:cNvGrpSpPr>
            <a:grpSpLocks/>
          </p:cNvGrpSpPr>
          <p:nvPr/>
        </p:nvGrpSpPr>
        <p:grpSpPr bwMode="auto">
          <a:xfrm flipV="1">
            <a:off x="6000750" y="2454424"/>
            <a:ext cx="885825" cy="1104900"/>
            <a:chOff x="2948" y="3028"/>
            <a:chExt cx="558" cy="696"/>
          </a:xfrm>
        </p:grpSpPr>
        <p:sp>
          <p:nvSpPr>
            <p:cNvPr id="54479" name="Freeform 4471"/>
            <p:cNvSpPr>
              <a:spLocks/>
            </p:cNvSpPr>
            <p:nvPr/>
          </p:nvSpPr>
          <p:spPr bwMode="auto">
            <a:xfrm>
              <a:off x="2970" y="3028"/>
              <a:ext cx="481" cy="688"/>
            </a:xfrm>
            <a:custGeom>
              <a:avLst/>
              <a:gdLst>
                <a:gd name="T0" fmla="*/ 118143 w 263"/>
                <a:gd name="T1" fmla="*/ 668081 h 352"/>
                <a:gd name="T2" fmla="*/ 109655 w 263"/>
                <a:gd name="T3" fmla="*/ 537815 h 352"/>
                <a:gd name="T4" fmla="*/ 102541 w 263"/>
                <a:gd name="T5" fmla="*/ 475025 h 352"/>
                <a:gd name="T6" fmla="*/ 86719 w 263"/>
                <a:gd name="T7" fmla="*/ 334970 h 352"/>
                <a:gd name="T8" fmla="*/ 79460 w 263"/>
                <a:gd name="T9" fmla="*/ 266887 h 352"/>
                <a:gd name="T10" fmla="*/ 32287 w 263"/>
                <a:gd name="T11" fmla="*/ 136547 h 352"/>
                <a:gd name="T12" fmla="*/ 0 w 263"/>
                <a:gd name="T13" fmla="*/ 123779 h 352"/>
                <a:gd name="T14" fmla="*/ 218202 w 263"/>
                <a:gd name="T15" fmla="*/ 22139 h 352"/>
                <a:gd name="T16" fmla="*/ 368360 w 263"/>
                <a:gd name="T17" fmla="*/ 165310 h 352"/>
                <a:gd name="T18" fmla="*/ 290063 w 263"/>
                <a:gd name="T19" fmla="*/ 244748 h 352"/>
                <a:gd name="T20" fmla="*/ 282722 w 263"/>
                <a:gd name="T21" fmla="*/ 481537 h 352"/>
                <a:gd name="T22" fmla="*/ 302181 w 263"/>
                <a:gd name="T23" fmla="*/ 559983 h 352"/>
                <a:gd name="T24" fmla="*/ 280262 w 263"/>
                <a:gd name="T25" fmla="*/ 644472 h 352"/>
                <a:gd name="T26" fmla="*/ 281806 w 263"/>
                <a:gd name="T27" fmla="*/ 693080 h 352"/>
                <a:gd name="T28" fmla="*/ 302181 w 263"/>
                <a:gd name="T29" fmla="*/ 771408 h 352"/>
                <a:gd name="T30" fmla="*/ 277266 w 263"/>
                <a:gd name="T31" fmla="*/ 873105 h 352"/>
                <a:gd name="T32" fmla="*/ 292521 w 263"/>
                <a:gd name="T33" fmla="*/ 1094512 h 352"/>
                <a:gd name="T34" fmla="*/ 236482 w 263"/>
                <a:gd name="T35" fmla="*/ 1094512 h 352"/>
                <a:gd name="T36" fmla="*/ 261585 w 263"/>
                <a:gd name="T37" fmla="*/ 873105 h 352"/>
                <a:gd name="T38" fmla="*/ 236482 w 263"/>
                <a:gd name="T39" fmla="*/ 771408 h 352"/>
                <a:gd name="T40" fmla="*/ 257966 w 263"/>
                <a:gd name="T41" fmla="*/ 693080 h 352"/>
                <a:gd name="T42" fmla="*/ 258705 w 263"/>
                <a:gd name="T43" fmla="*/ 644472 h 352"/>
                <a:gd name="T44" fmla="*/ 236482 w 263"/>
                <a:gd name="T45" fmla="*/ 559983 h 352"/>
                <a:gd name="T46" fmla="*/ 254956 w 263"/>
                <a:gd name="T47" fmla="*/ 481537 h 352"/>
                <a:gd name="T48" fmla="*/ 268773 w 263"/>
                <a:gd name="T49" fmla="*/ 273527 h 352"/>
                <a:gd name="T50" fmla="*/ 234816 w 263"/>
                <a:gd name="T51" fmla="*/ 74996 h 352"/>
                <a:gd name="T52" fmla="*/ 163714 w 263"/>
                <a:gd name="T53" fmla="*/ 114841 h 352"/>
                <a:gd name="T54" fmla="*/ 162607 w 263"/>
                <a:gd name="T55" fmla="*/ 263483 h 352"/>
                <a:gd name="T56" fmla="*/ 154085 w 263"/>
                <a:gd name="T57" fmla="*/ 296120 h 352"/>
                <a:gd name="T58" fmla="*/ 162607 w 263"/>
                <a:gd name="T59" fmla="*/ 329730 h 352"/>
                <a:gd name="T60" fmla="*/ 160687 w 263"/>
                <a:gd name="T61" fmla="*/ 478371 h 352"/>
                <a:gd name="T62" fmla="*/ 159118 w 263"/>
                <a:gd name="T63" fmla="*/ 541272 h 352"/>
                <a:gd name="T64" fmla="*/ 160687 w 263"/>
                <a:gd name="T65" fmla="*/ 674332 h 352"/>
                <a:gd name="T66" fmla="*/ 165226 w 263"/>
                <a:gd name="T67" fmla="*/ 1075065 h 352"/>
                <a:gd name="T68" fmla="*/ 106416 w 263"/>
                <a:gd name="T69" fmla="*/ 1068126 h 352"/>
                <a:gd name="T70" fmla="*/ 135801 w 263"/>
                <a:gd name="T71" fmla="*/ 914635 h 3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63"/>
                <a:gd name="T109" fmla="*/ 0 h 352"/>
                <a:gd name="T110" fmla="*/ 263 w 263"/>
                <a:gd name="T111" fmla="*/ 352 h 3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63" h="352">
                  <a:moveTo>
                    <a:pt x="97" y="294"/>
                  </a:moveTo>
                  <a:cubicBezTo>
                    <a:pt x="97" y="270"/>
                    <a:pt x="102" y="231"/>
                    <a:pt x="84" y="215"/>
                  </a:cubicBezTo>
                  <a:cubicBezTo>
                    <a:pt x="79" y="210"/>
                    <a:pt x="76" y="206"/>
                    <a:pt x="74" y="196"/>
                  </a:cubicBezTo>
                  <a:cubicBezTo>
                    <a:pt x="72" y="188"/>
                    <a:pt x="74" y="179"/>
                    <a:pt x="78" y="173"/>
                  </a:cubicBezTo>
                  <a:cubicBezTo>
                    <a:pt x="82" y="168"/>
                    <a:pt x="81" y="165"/>
                    <a:pt x="80" y="161"/>
                  </a:cubicBezTo>
                  <a:cubicBezTo>
                    <a:pt x="79" y="157"/>
                    <a:pt x="77" y="154"/>
                    <a:pt x="73" y="153"/>
                  </a:cubicBezTo>
                  <a:cubicBezTo>
                    <a:pt x="64" y="151"/>
                    <a:pt x="60" y="138"/>
                    <a:pt x="59" y="132"/>
                  </a:cubicBezTo>
                  <a:cubicBezTo>
                    <a:pt x="57" y="125"/>
                    <a:pt x="58" y="114"/>
                    <a:pt x="62" y="108"/>
                  </a:cubicBezTo>
                  <a:cubicBezTo>
                    <a:pt x="65" y="103"/>
                    <a:pt x="67" y="98"/>
                    <a:pt x="66" y="94"/>
                  </a:cubicBezTo>
                  <a:cubicBezTo>
                    <a:pt x="64" y="89"/>
                    <a:pt x="61" y="88"/>
                    <a:pt x="57" y="86"/>
                  </a:cubicBezTo>
                  <a:cubicBezTo>
                    <a:pt x="54" y="83"/>
                    <a:pt x="50" y="80"/>
                    <a:pt x="46" y="76"/>
                  </a:cubicBezTo>
                  <a:cubicBezTo>
                    <a:pt x="35" y="63"/>
                    <a:pt x="24" y="45"/>
                    <a:pt x="23" y="44"/>
                  </a:cubicBezTo>
                  <a:cubicBezTo>
                    <a:pt x="15" y="38"/>
                    <a:pt x="8" y="35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27" y="20"/>
                    <a:pt x="96" y="0"/>
                    <a:pt x="155" y="7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215" y="13"/>
                    <a:pt x="249" y="38"/>
                    <a:pt x="263" y="53"/>
                  </a:cubicBezTo>
                  <a:cubicBezTo>
                    <a:pt x="263" y="53"/>
                    <a:pt x="263" y="53"/>
                    <a:pt x="263" y="53"/>
                  </a:cubicBezTo>
                  <a:cubicBezTo>
                    <a:pt x="258" y="47"/>
                    <a:pt x="251" y="44"/>
                    <a:pt x="243" y="43"/>
                  </a:cubicBezTo>
                  <a:cubicBezTo>
                    <a:pt x="225" y="40"/>
                    <a:pt x="210" y="51"/>
                    <a:pt x="207" y="79"/>
                  </a:cubicBezTo>
                  <a:cubicBezTo>
                    <a:pt x="201" y="122"/>
                    <a:pt x="201" y="122"/>
                    <a:pt x="201" y="122"/>
                  </a:cubicBezTo>
                  <a:cubicBezTo>
                    <a:pt x="200" y="128"/>
                    <a:pt x="196" y="151"/>
                    <a:pt x="202" y="155"/>
                  </a:cubicBezTo>
                  <a:cubicBezTo>
                    <a:pt x="203" y="155"/>
                    <a:pt x="203" y="156"/>
                    <a:pt x="204" y="156"/>
                  </a:cubicBezTo>
                  <a:cubicBezTo>
                    <a:pt x="211" y="161"/>
                    <a:pt x="216" y="170"/>
                    <a:pt x="216" y="180"/>
                  </a:cubicBezTo>
                  <a:cubicBezTo>
                    <a:pt x="216" y="190"/>
                    <a:pt x="211" y="199"/>
                    <a:pt x="204" y="204"/>
                  </a:cubicBezTo>
                  <a:cubicBezTo>
                    <a:pt x="203" y="204"/>
                    <a:pt x="200" y="206"/>
                    <a:pt x="200" y="207"/>
                  </a:cubicBezTo>
                  <a:cubicBezTo>
                    <a:pt x="199" y="209"/>
                    <a:pt x="198" y="212"/>
                    <a:pt x="198" y="214"/>
                  </a:cubicBezTo>
                  <a:cubicBezTo>
                    <a:pt x="198" y="218"/>
                    <a:pt x="199" y="221"/>
                    <a:pt x="201" y="223"/>
                  </a:cubicBezTo>
                  <a:cubicBezTo>
                    <a:pt x="201" y="223"/>
                    <a:pt x="203" y="224"/>
                    <a:pt x="204" y="224"/>
                  </a:cubicBezTo>
                  <a:cubicBezTo>
                    <a:pt x="211" y="229"/>
                    <a:pt x="216" y="238"/>
                    <a:pt x="216" y="248"/>
                  </a:cubicBezTo>
                  <a:cubicBezTo>
                    <a:pt x="216" y="259"/>
                    <a:pt x="210" y="268"/>
                    <a:pt x="203" y="273"/>
                  </a:cubicBezTo>
                  <a:cubicBezTo>
                    <a:pt x="199" y="275"/>
                    <a:pt x="198" y="279"/>
                    <a:pt x="198" y="281"/>
                  </a:cubicBezTo>
                  <a:cubicBezTo>
                    <a:pt x="196" y="304"/>
                    <a:pt x="191" y="341"/>
                    <a:pt x="209" y="352"/>
                  </a:cubicBezTo>
                  <a:cubicBezTo>
                    <a:pt x="209" y="352"/>
                    <a:pt x="209" y="352"/>
                    <a:pt x="209" y="352"/>
                  </a:cubicBezTo>
                  <a:cubicBezTo>
                    <a:pt x="203" y="350"/>
                    <a:pt x="195" y="348"/>
                    <a:pt x="188" y="348"/>
                  </a:cubicBezTo>
                  <a:cubicBezTo>
                    <a:pt x="182" y="348"/>
                    <a:pt x="174" y="350"/>
                    <a:pt x="169" y="352"/>
                  </a:cubicBezTo>
                  <a:cubicBezTo>
                    <a:pt x="174" y="349"/>
                    <a:pt x="178" y="344"/>
                    <a:pt x="181" y="337"/>
                  </a:cubicBezTo>
                  <a:cubicBezTo>
                    <a:pt x="188" y="322"/>
                    <a:pt x="187" y="295"/>
                    <a:pt x="187" y="281"/>
                  </a:cubicBezTo>
                  <a:cubicBezTo>
                    <a:pt x="187" y="279"/>
                    <a:pt x="186" y="275"/>
                    <a:pt x="182" y="273"/>
                  </a:cubicBezTo>
                  <a:cubicBezTo>
                    <a:pt x="174" y="268"/>
                    <a:pt x="169" y="259"/>
                    <a:pt x="169" y="248"/>
                  </a:cubicBezTo>
                  <a:cubicBezTo>
                    <a:pt x="169" y="238"/>
                    <a:pt x="174" y="229"/>
                    <a:pt x="181" y="224"/>
                  </a:cubicBezTo>
                  <a:cubicBezTo>
                    <a:pt x="181" y="224"/>
                    <a:pt x="183" y="223"/>
                    <a:pt x="184" y="223"/>
                  </a:cubicBezTo>
                  <a:cubicBezTo>
                    <a:pt x="185" y="221"/>
                    <a:pt x="186" y="218"/>
                    <a:pt x="186" y="214"/>
                  </a:cubicBezTo>
                  <a:cubicBezTo>
                    <a:pt x="186" y="212"/>
                    <a:pt x="186" y="209"/>
                    <a:pt x="185" y="207"/>
                  </a:cubicBezTo>
                  <a:cubicBezTo>
                    <a:pt x="184" y="206"/>
                    <a:pt x="181" y="204"/>
                    <a:pt x="181" y="204"/>
                  </a:cubicBezTo>
                  <a:cubicBezTo>
                    <a:pt x="174" y="199"/>
                    <a:pt x="169" y="190"/>
                    <a:pt x="169" y="180"/>
                  </a:cubicBezTo>
                  <a:cubicBezTo>
                    <a:pt x="169" y="170"/>
                    <a:pt x="174" y="161"/>
                    <a:pt x="181" y="156"/>
                  </a:cubicBezTo>
                  <a:cubicBezTo>
                    <a:pt x="181" y="156"/>
                    <a:pt x="182" y="155"/>
                    <a:pt x="182" y="155"/>
                  </a:cubicBezTo>
                  <a:cubicBezTo>
                    <a:pt x="192" y="147"/>
                    <a:pt x="193" y="138"/>
                    <a:pt x="193" y="132"/>
                  </a:cubicBezTo>
                  <a:cubicBezTo>
                    <a:pt x="192" y="88"/>
                    <a:pt x="192" y="88"/>
                    <a:pt x="192" y="88"/>
                  </a:cubicBezTo>
                  <a:cubicBezTo>
                    <a:pt x="192" y="78"/>
                    <a:pt x="191" y="65"/>
                    <a:pt x="189" y="53"/>
                  </a:cubicBezTo>
                  <a:cubicBezTo>
                    <a:pt x="187" y="41"/>
                    <a:pt x="181" y="30"/>
                    <a:pt x="168" y="24"/>
                  </a:cubicBezTo>
                  <a:cubicBezTo>
                    <a:pt x="146" y="13"/>
                    <a:pt x="122" y="23"/>
                    <a:pt x="117" y="25"/>
                  </a:cubicBezTo>
                  <a:cubicBezTo>
                    <a:pt x="112" y="27"/>
                    <a:pt x="112" y="34"/>
                    <a:pt x="117" y="37"/>
                  </a:cubicBezTo>
                  <a:cubicBezTo>
                    <a:pt x="124" y="42"/>
                    <a:pt x="126" y="51"/>
                    <a:pt x="126" y="61"/>
                  </a:cubicBezTo>
                  <a:cubicBezTo>
                    <a:pt x="126" y="72"/>
                    <a:pt x="123" y="81"/>
                    <a:pt x="116" y="85"/>
                  </a:cubicBezTo>
                  <a:cubicBezTo>
                    <a:pt x="115" y="86"/>
                    <a:pt x="113" y="87"/>
                    <a:pt x="112" y="89"/>
                  </a:cubicBezTo>
                  <a:cubicBezTo>
                    <a:pt x="111" y="90"/>
                    <a:pt x="110" y="93"/>
                    <a:pt x="110" y="95"/>
                  </a:cubicBezTo>
                  <a:cubicBezTo>
                    <a:pt x="110" y="99"/>
                    <a:pt x="111" y="103"/>
                    <a:pt x="113" y="104"/>
                  </a:cubicBezTo>
                  <a:cubicBezTo>
                    <a:pt x="113" y="104"/>
                    <a:pt x="115" y="105"/>
                    <a:pt x="116" y="106"/>
                  </a:cubicBezTo>
                  <a:cubicBezTo>
                    <a:pt x="123" y="111"/>
                    <a:pt x="125" y="123"/>
                    <a:pt x="125" y="129"/>
                  </a:cubicBezTo>
                  <a:cubicBezTo>
                    <a:pt x="125" y="136"/>
                    <a:pt x="123" y="150"/>
                    <a:pt x="115" y="154"/>
                  </a:cubicBezTo>
                  <a:cubicBezTo>
                    <a:pt x="111" y="156"/>
                    <a:pt x="110" y="160"/>
                    <a:pt x="110" y="162"/>
                  </a:cubicBezTo>
                  <a:cubicBezTo>
                    <a:pt x="110" y="167"/>
                    <a:pt x="109" y="171"/>
                    <a:pt x="114" y="174"/>
                  </a:cubicBezTo>
                  <a:cubicBezTo>
                    <a:pt x="120" y="179"/>
                    <a:pt x="123" y="187"/>
                    <a:pt x="123" y="196"/>
                  </a:cubicBezTo>
                  <a:cubicBezTo>
                    <a:pt x="123" y="204"/>
                    <a:pt x="120" y="212"/>
                    <a:pt x="115" y="217"/>
                  </a:cubicBezTo>
                  <a:cubicBezTo>
                    <a:pt x="99" y="229"/>
                    <a:pt x="105" y="270"/>
                    <a:pt x="105" y="294"/>
                  </a:cubicBezTo>
                  <a:cubicBezTo>
                    <a:pt x="105" y="312"/>
                    <a:pt x="106" y="333"/>
                    <a:pt x="118" y="346"/>
                  </a:cubicBezTo>
                  <a:cubicBezTo>
                    <a:pt x="112" y="344"/>
                    <a:pt x="105" y="342"/>
                    <a:pt x="97" y="341"/>
                  </a:cubicBezTo>
                  <a:cubicBezTo>
                    <a:pt x="89" y="341"/>
                    <a:pt x="83" y="342"/>
                    <a:pt x="76" y="344"/>
                  </a:cubicBezTo>
                  <a:cubicBezTo>
                    <a:pt x="76" y="344"/>
                    <a:pt x="76" y="344"/>
                    <a:pt x="76" y="344"/>
                  </a:cubicBezTo>
                  <a:cubicBezTo>
                    <a:pt x="93" y="334"/>
                    <a:pt x="97" y="314"/>
                    <a:pt x="97" y="294"/>
                  </a:cubicBezTo>
                  <a:close/>
                </a:path>
              </a:pathLst>
            </a:custGeom>
            <a:solidFill>
              <a:srgbClr val="D04B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80" name="Freeform 4472"/>
            <p:cNvSpPr>
              <a:spLocks/>
            </p:cNvSpPr>
            <p:nvPr/>
          </p:nvSpPr>
          <p:spPr bwMode="auto">
            <a:xfrm>
              <a:off x="3318" y="3106"/>
              <a:ext cx="188" cy="614"/>
            </a:xfrm>
            <a:custGeom>
              <a:avLst/>
              <a:gdLst>
                <a:gd name="T0" fmla="*/ 72690 w 103"/>
                <a:gd name="T1" fmla="*/ 9609 h 314"/>
                <a:gd name="T2" fmla="*/ 110889 w 103"/>
                <a:gd name="T3" fmla="*/ 150545 h 314"/>
                <a:gd name="T4" fmla="*/ 89895 w 103"/>
                <a:gd name="T5" fmla="*/ 346556 h 314"/>
                <a:gd name="T6" fmla="*/ 110889 w 103"/>
                <a:gd name="T7" fmla="*/ 618623 h 314"/>
                <a:gd name="T8" fmla="*/ 140776 w 103"/>
                <a:gd name="T9" fmla="*/ 808341 h 314"/>
                <a:gd name="T10" fmla="*/ 41145 w 103"/>
                <a:gd name="T11" fmla="*/ 981307 h 314"/>
                <a:gd name="T12" fmla="*/ 10944 w 103"/>
                <a:gd name="T13" fmla="*/ 752856 h 314"/>
                <a:gd name="T14" fmla="*/ 17970 w 103"/>
                <a:gd name="T15" fmla="*/ 728920 h 314"/>
                <a:gd name="T16" fmla="*/ 35348 w 103"/>
                <a:gd name="T17" fmla="*/ 650879 h 314"/>
                <a:gd name="T18" fmla="*/ 19366 w 103"/>
                <a:gd name="T19" fmla="*/ 575631 h 314"/>
                <a:gd name="T20" fmla="*/ 15275 w 103"/>
                <a:gd name="T21" fmla="*/ 572281 h 314"/>
                <a:gd name="T22" fmla="*/ 10944 w 103"/>
                <a:gd name="T23" fmla="*/ 543394 h 314"/>
                <a:gd name="T24" fmla="*/ 13573 w 103"/>
                <a:gd name="T25" fmla="*/ 522399 h 314"/>
                <a:gd name="T26" fmla="*/ 19366 w 103"/>
                <a:gd name="T27" fmla="*/ 513259 h 314"/>
                <a:gd name="T28" fmla="*/ 35348 w 103"/>
                <a:gd name="T29" fmla="*/ 438007 h 314"/>
                <a:gd name="T30" fmla="*/ 19366 w 103"/>
                <a:gd name="T31" fmla="*/ 362700 h 314"/>
                <a:gd name="T32" fmla="*/ 16407 w 103"/>
                <a:gd name="T33" fmla="*/ 359499 h 314"/>
                <a:gd name="T34" fmla="*/ 15275 w 103"/>
                <a:gd name="T35" fmla="*/ 255932 h 314"/>
                <a:gd name="T36" fmla="*/ 23401 w 103"/>
                <a:gd name="T37" fmla="*/ 121642 h 314"/>
                <a:gd name="T38" fmla="*/ 72690 w 103"/>
                <a:gd name="T39" fmla="*/ 9609 h 3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3"/>
                <a:gd name="T61" fmla="*/ 0 h 314"/>
                <a:gd name="T62" fmla="*/ 103 w 103"/>
                <a:gd name="T63" fmla="*/ 314 h 3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3" h="314">
                  <a:moveTo>
                    <a:pt x="53" y="3"/>
                  </a:moveTo>
                  <a:cubicBezTo>
                    <a:pt x="71" y="5"/>
                    <a:pt x="85" y="20"/>
                    <a:pt x="81" y="48"/>
                  </a:cubicBezTo>
                  <a:cubicBezTo>
                    <a:pt x="77" y="78"/>
                    <a:pt x="71" y="93"/>
                    <a:pt x="66" y="111"/>
                  </a:cubicBezTo>
                  <a:cubicBezTo>
                    <a:pt x="62" y="130"/>
                    <a:pt x="64" y="166"/>
                    <a:pt x="81" y="198"/>
                  </a:cubicBezTo>
                  <a:cubicBezTo>
                    <a:pt x="96" y="228"/>
                    <a:pt x="103" y="237"/>
                    <a:pt x="103" y="259"/>
                  </a:cubicBezTo>
                  <a:cubicBezTo>
                    <a:pt x="103" y="287"/>
                    <a:pt x="60" y="314"/>
                    <a:pt x="30" y="314"/>
                  </a:cubicBezTo>
                  <a:cubicBezTo>
                    <a:pt x="0" y="314"/>
                    <a:pt x="6" y="268"/>
                    <a:pt x="8" y="241"/>
                  </a:cubicBezTo>
                  <a:cubicBezTo>
                    <a:pt x="8" y="239"/>
                    <a:pt x="9" y="235"/>
                    <a:pt x="13" y="233"/>
                  </a:cubicBezTo>
                  <a:cubicBezTo>
                    <a:pt x="20" y="228"/>
                    <a:pt x="26" y="219"/>
                    <a:pt x="26" y="208"/>
                  </a:cubicBezTo>
                  <a:cubicBezTo>
                    <a:pt x="26" y="198"/>
                    <a:pt x="21" y="189"/>
                    <a:pt x="14" y="184"/>
                  </a:cubicBezTo>
                  <a:cubicBezTo>
                    <a:pt x="13" y="184"/>
                    <a:pt x="11" y="183"/>
                    <a:pt x="11" y="183"/>
                  </a:cubicBezTo>
                  <a:cubicBezTo>
                    <a:pt x="9" y="181"/>
                    <a:pt x="8" y="178"/>
                    <a:pt x="8" y="174"/>
                  </a:cubicBezTo>
                  <a:cubicBezTo>
                    <a:pt x="8" y="172"/>
                    <a:pt x="9" y="169"/>
                    <a:pt x="10" y="167"/>
                  </a:cubicBezTo>
                  <a:cubicBezTo>
                    <a:pt x="10" y="166"/>
                    <a:pt x="13" y="164"/>
                    <a:pt x="14" y="164"/>
                  </a:cubicBezTo>
                  <a:cubicBezTo>
                    <a:pt x="21" y="159"/>
                    <a:pt x="26" y="150"/>
                    <a:pt x="26" y="140"/>
                  </a:cubicBezTo>
                  <a:cubicBezTo>
                    <a:pt x="26" y="130"/>
                    <a:pt x="21" y="121"/>
                    <a:pt x="14" y="116"/>
                  </a:cubicBezTo>
                  <a:cubicBezTo>
                    <a:pt x="13" y="116"/>
                    <a:pt x="13" y="115"/>
                    <a:pt x="12" y="115"/>
                  </a:cubicBezTo>
                  <a:cubicBezTo>
                    <a:pt x="6" y="111"/>
                    <a:pt x="10" y="88"/>
                    <a:pt x="11" y="82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20" y="11"/>
                    <a:pt x="35" y="0"/>
                    <a:pt x="53" y="3"/>
                  </a:cubicBezTo>
                  <a:close/>
                </a:path>
              </a:pathLst>
            </a:custGeom>
            <a:solidFill>
              <a:srgbClr val="F19C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81" name="Freeform 4473"/>
            <p:cNvSpPr>
              <a:spLocks/>
            </p:cNvSpPr>
            <p:nvPr/>
          </p:nvSpPr>
          <p:spPr bwMode="auto">
            <a:xfrm>
              <a:off x="3151" y="3054"/>
              <a:ext cx="172" cy="670"/>
            </a:xfrm>
            <a:custGeom>
              <a:avLst/>
              <a:gdLst>
                <a:gd name="T0" fmla="*/ 67856 w 94"/>
                <a:gd name="T1" fmla="*/ 1058727 h 343"/>
                <a:gd name="T2" fmla="*/ 67856 w 94"/>
                <a:gd name="T3" fmla="*/ 1058727 h 343"/>
                <a:gd name="T4" fmla="*/ 8510 w 94"/>
                <a:gd name="T5" fmla="*/ 866859 h 343"/>
                <a:gd name="T6" fmla="*/ 22252 w 94"/>
                <a:gd name="T7" fmla="*/ 628485 h 343"/>
                <a:gd name="T8" fmla="*/ 34067 w 94"/>
                <a:gd name="T9" fmla="*/ 563622 h 343"/>
                <a:gd name="T10" fmla="*/ 20763 w 94"/>
                <a:gd name="T11" fmla="*/ 495562 h 343"/>
                <a:gd name="T12" fmla="*/ 15571 w 94"/>
                <a:gd name="T13" fmla="*/ 459503 h 343"/>
                <a:gd name="T14" fmla="*/ 22252 w 94"/>
                <a:gd name="T15" fmla="*/ 434228 h 343"/>
                <a:gd name="T16" fmla="*/ 37084 w 94"/>
                <a:gd name="T17" fmla="*/ 358169 h 343"/>
                <a:gd name="T18" fmla="*/ 23923 w 94"/>
                <a:gd name="T19" fmla="*/ 287856 h 343"/>
                <a:gd name="T20" fmla="*/ 20267 w 94"/>
                <a:gd name="T21" fmla="*/ 281476 h 343"/>
                <a:gd name="T22" fmla="*/ 15571 w 94"/>
                <a:gd name="T23" fmla="*/ 252813 h 343"/>
                <a:gd name="T24" fmla="*/ 18618 w 94"/>
                <a:gd name="T25" fmla="*/ 234014 h 343"/>
                <a:gd name="T26" fmla="*/ 23923 w 94"/>
                <a:gd name="T27" fmla="*/ 222299 h 343"/>
                <a:gd name="T28" fmla="*/ 37992 w 94"/>
                <a:gd name="T29" fmla="*/ 148525 h 343"/>
                <a:gd name="T30" fmla="*/ 25247 w 94"/>
                <a:gd name="T31" fmla="*/ 74659 h 343"/>
                <a:gd name="T32" fmla="*/ 25247 w 94"/>
                <a:gd name="T33" fmla="*/ 36424 h 343"/>
                <a:gd name="T34" fmla="*/ 97242 w 94"/>
                <a:gd name="T35" fmla="*/ 33107 h 343"/>
                <a:gd name="T36" fmla="*/ 127201 w 94"/>
                <a:gd name="T37" fmla="*/ 122934 h 343"/>
                <a:gd name="T38" fmla="*/ 130841 w 94"/>
                <a:gd name="T39" fmla="*/ 232316 h 343"/>
                <a:gd name="T40" fmla="*/ 132489 w 94"/>
                <a:gd name="T41" fmla="*/ 366400 h 343"/>
                <a:gd name="T42" fmla="*/ 117020 w 94"/>
                <a:gd name="T43" fmla="*/ 437717 h 343"/>
                <a:gd name="T44" fmla="*/ 115218 w 94"/>
                <a:gd name="T45" fmla="*/ 440848 h 343"/>
                <a:gd name="T46" fmla="*/ 98415 w 94"/>
                <a:gd name="T47" fmla="*/ 515105 h 343"/>
                <a:gd name="T48" fmla="*/ 115218 w 94"/>
                <a:gd name="T49" fmla="*/ 589672 h 343"/>
                <a:gd name="T50" fmla="*/ 120733 w 94"/>
                <a:gd name="T51" fmla="*/ 598349 h 343"/>
                <a:gd name="T52" fmla="*/ 122257 w 94"/>
                <a:gd name="T53" fmla="*/ 620998 h 343"/>
                <a:gd name="T54" fmla="*/ 119765 w 94"/>
                <a:gd name="T55" fmla="*/ 647874 h 343"/>
                <a:gd name="T56" fmla="*/ 115218 w 94"/>
                <a:gd name="T57" fmla="*/ 650916 h 343"/>
                <a:gd name="T58" fmla="*/ 98415 w 94"/>
                <a:gd name="T59" fmla="*/ 725254 h 343"/>
                <a:gd name="T60" fmla="*/ 117020 w 94"/>
                <a:gd name="T61" fmla="*/ 802418 h 343"/>
                <a:gd name="T62" fmla="*/ 124162 w 94"/>
                <a:gd name="T63" fmla="*/ 826411 h 343"/>
                <a:gd name="T64" fmla="*/ 115218 w 94"/>
                <a:gd name="T65" fmla="*/ 999351 h 343"/>
                <a:gd name="T66" fmla="*/ 69517 w 94"/>
                <a:gd name="T67" fmla="*/ 1058727 h 3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94"/>
                <a:gd name="T103" fmla="*/ 0 h 343"/>
                <a:gd name="T104" fmla="*/ 94 w 94"/>
                <a:gd name="T105" fmla="*/ 343 h 3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94" h="343">
                  <a:moveTo>
                    <a:pt x="48" y="343"/>
                  </a:moveTo>
                  <a:cubicBezTo>
                    <a:pt x="48" y="343"/>
                    <a:pt x="48" y="343"/>
                    <a:pt x="48" y="343"/>
                  </a:cubicBezTo>
                  <a:cubicBezTo>
                    <a:pt x="9" y="343"/>
                    <a:pt x="6" y="309"/>
                    <a:pt x="6" y="281"/>
                  </a:cubicBezTo>
                  <a:cubicBezTo>
                    <a:pt x="6" y="257"/>
                    <a:pt x="0" y="216"/>
                    <a:pt x="16" y="204"/>
                  </a:cubicBezTo>
                  <a:cubicBezTo>
                    <a:pt x="21" y="199"/>
                    <a:pt x="24" y="191"/>
                    <a:pt x="24" y="183"/>
                  </a:cubicBezTo>
                  <a:cubicBezTo>
                    <a:pt x="24" y="174"/>
                    <a:pt x="21" y="166"/>
                    <a:pt x="15" y="161"/>
                  </a:cubicBezTo>
                  <a:cubicBezTo>
                    <a:pt x="10" y="158"/>
                    <a:pt x="11" y="154"/>
                    <a:pt x="11" y="149"/>
                  </a:cubicBezTo>
                  <a:cubicBezTo>
                    <a:pt x="11" y="147"/>
                    <a:pt x="12" y="143"/>
                    <a:pt x="16" y="141"/>
                  </a:cubicBezTo>
                  <a:cubicBezTo>
                    <a:pt x="24" y="137"/>
                    <a:pt x="26" y="123"/>
                    <a:pt x="26" y="116"/>
                  </a:cubicBezTo>
                  <a:cubicBezTo>
                    <a:pt x="26" y="110"/>
                    <a:pt x="24" y="98"/>
                    <a:pt x="17" y="93"/>
                  </a:cubicBezTo>
                  <a:cubicBezTo>
                    <a:pt x="16" y="92"/>
                    <a:pt x="14" y="91"/>
                    <a:pt x="14" y="91"/>
                  </a:cubicBezTo>
                  <a:cubicBezTo>
                    <a:pt x="12" y="90"/>
                    <a:pt x="11" y="86"/>
                    <a:pt x="11" y="82"/>
                  </a:cubicBezTo>
                  <a:cubicBezTo>
                    <a:pt x="11" y="80"/>
                    <a:pt x="12" y="77"/>
                    <a:pt x="13" y="76"/>
                  </a:cubicBezTo>
                  <a:cubicBezTo>
                    <a:pt x="14" y="74"/>
                    <a:pt x="16" y="73"/>
                    <a:pt x="17" y="72"/>
                  </a:cubicBezTo>
                  <a:cubicBezTo>
                    <a:pt x="24" y="68"/>
                    <a:pt x="27" y="59"/>
                    <a:pt x="27" y="48"/>
                  </a:cubicBezTo>
                  <a:cubicBezTo>
                    <a:pt x="27" y="38"/>
                    <a:pt x="25" y="29"/>
                    <a:pt x="18" y="24"/>
                  </a:cubicBezTo>
                  <a:cubicBezTo>
                    <a:pt x="13" y="21"/>
                    <a:pt x="13" y="14"/>
                    <a:pt x="18" y="12"/>
                  </a:cubicBezTo>
                  <a:cubicBezTo>
                    <a:pt x="23" y="10"/>
                    <a:pt x="47" y="0"/>
                    <a:pt x="69" y="11"/>
                  </a:cubicBezTo>
                  <a:cubicBezTo>
                    <a:pt x="82" y="17"/>
                    <a:pt x="88" y="28"/>
                    <a:pt x="90" y="40"/>
                  </a:cubicBezTo>
                  <a:cubicBezTo>
                    <a:pt x="92" y="52"/>
                    <a:pt x="93" y="65"/>
                    <a:pt x="93" y="75"/>
                  </a:cubicBezTo>
                  <a:cubicBezTo>
                    <a:pt x="94" y="119"/>
                    <a:pt x="94" y="119"/>
                    <a:pt x="94" y="119"/>
                  </a:cubicBezTo>
                  <a:cubicBezTo>
                    <a:pt x="94" y="125"/>
                    <a:pt x="93" y="134"/>
                    <a:pt x="83" y="142"/>
                  </a:cubicBezTo>
                  <a:cubicBezTo>
                    <a:pt x="83" y="142"/>
                    <a:pt x="82" y="143"/>
                    <a:pt x="82" y="143"/>
                  </a:cubicBezTo>
                  <a:cubicBezTo>
                    <a:pt x="75" y="148"/>
                    <a:pt x="70" y="157"/>
                    <a:pt x="70" y="167"/>
                  </a:cubicBezTo>
                  <a:cubicBezTo>
                    <a:pt x="70" y="177"/>
                    <a:pt x="75" y="186"/>
                    <a:pt x="82" y="191"/>
                  </a:cubicBezTo>
                  <a:cubicBezTo>
                    <a:pt x="82" y="191"/>
                    <a:pt x="85" y="193"/>
                    <a:pt x="86" y="194"/>
                  </a:cubicBezTo>
                  <a:cubicBezTo>
                    <a:pt x="87" y="196"/>
                    <a:pt x="87" y="199"/>
                    <a:pt x="87" y="201"/>
                  </a:cubicBezTo>
                  <a:cubicBezTo>
                    <a:pt x="87" y="205"/>
                    <a:pt x="86" y="208"/>
                    <a:pt x="85" y="210"/>
                  </a:cubicBezTo>
                  <a:cubicBezTo>
                    <a:pt x="84" y="210"/>
                    <a:pt x="82" y="211"/>
                    <a:pt x="82" y="211"/>
                  </a:cubicBezTo>
                  <a:cubicBezTo>
                    <a:pt x="75" y="216"/>
                    <a:pt x="70" y="225"/>
                    <a:pt x="70" y="235"/>
                  </a:cubicBezTo>
                  <a:cubicBezTo>
                    <a:pt x="70" y="246"/>
                    <a:pt x="75" y="255"/>
                    <a:pt x="83" y="260"/>
                  </a:cubicBezTo>
                  <a:cubicBezTo>
                    <a:pt x="87" y="262"/>
                    <a:pt x="88" y="266"/>
                    <a:pt x="88" y="268"/>
                  </a:cubicBezTo>
                  <a:cubicBezTo>
                    <a:pt x="88" y="282"/>
                    <a:pt x="89" y="309"/>
                    <a:pt x="82" y="324"/>
                  </a:cubicBezTo>
                  <a:cubicBezTo>
                    <a:pt x="76" y="339"/>
                    <a:pt x="63" y="343"/>
                    <a:pt x="49" y="343"/>
                  </a:cubicBezTo>
                </a:path>
              </a:pathLst>
            </a:custGeom>
            <a:solidFill>
              <a:srgbClr val="F19C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82" name="Freeform 4474"/>
            <p:cNvSpPr>
              <a:spLocks/>
            </p:cNvSpPr>
            <p:nvPr/>
          </p:nvSpPr>
          <p:spPr bwMode="auto">
            <a:xfrm>
              <a:off x="2948" y="3097"/>
              <a:ext cx="208" cy="613"/>
            </a:xfrm>
            <a:custGeom>
              <a:avLst/>
              <a:gdLst>
                <a:gd name="T0" fmla="*/ 0 w 114"/>
                <a:gd name="T1" fmla="*/ 131856 h 314"/>
                <a:gd name="T2" fmla="*/ 14761 w 114"/>
                <a:gd name="T3" fmla="*/ 21689 h 314"/>
                <a:gd name="T4" fmla="*/ 47778 w 114"/>
                <a:gd name="T5" fmla="*/ 28130 h 314"/>
                <a:gd name="T6" fmla="*/ 78841 w 114"/>
                <a:gd name="T7" fmla="*/ 125556 h 314"/>
                <a:gd name="T8" fmla="*/ 94111 w 114"/>
                <a:gd name="T9" fmla="*/ 156961 h 314"/>
                <a:gd name="T10" fmla="*/ 106033 w 114"/>
                <a:gd name="T11" fmla="*/ 180792 h 314"/>
                <a:gd name="T12" fmla="*/ 100573 w 114"/>
                <a:gd name="T13" fmla="*/ 224475 h 314"/>
                <a:gd name="T14" fmla="*/ 96815 w 114"/>
                <a:gd name="T15" fmla="*/ 296661 h 314"/>
                <a:gd name="T16" fmla="*/ 115577 w 114"/>
                <a:gd name="T17" fmla="*/ 361153 h 314"/>
                <a:gd name="T18" fmla="*/ 125552 w 114"/>
                <a:gd name="T19" fmla="*/ 385907 h 314"/>
                <a:gd name="T20" fmla="*/ 122295 w 114"/>
                <a:gd name="T21" fmla="*/ 422121 h 314"/>
                <a:gd name="T22" fmla="*/ 116918 w 114"/>
                <a:gd name="T23" fmla="*/ 493032 h 314"/>
                <a:gd name="T24" fmla="*/ 130465 w 114"/>
                <a:gd name="T25" fmla="*/ 550654 h 314"/>
                <a:gd name="T26" fmla="*/ 148359 w 114"/>
                <a:gd name="T27" fmla="*/ 794547 h 314"/>
                <a:gd name="T28" fmla="*/ 85813 w 114"/>
                <a:gd name="T29" fmla="*/ 962511 h 314"/>
                <a:gd name="T30" fmla="*/ 85813 w 114"/>
                <a:gd name="T31" fmla="*/ 962511 h 314"/>
                <a:gd name="T32" fmla="*/ 14761 w 114"/>
                <a:gd name="T33" fmla="*/ 714131 h 314"/>
                <a:gd name="T34" fmla="*/ 36340 w 114"/>
                <a:gd name="T35" fmla="*/ 398799 h 314"/>
                <a:gd name="T36" fmla="*/ 0 w 114"/>
                <a:gd name="T37" fmla="*/ 131856 h 3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4"/>
                <a:gd name="T58" fmla="*/ 0 h 314"/>
                <a:gd name="T59" fmla="*/ 114 w 114"/>
                <a:gd name="T60" fmla="*/ 314 h 31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4" h="314">
                  <a:moveTo>
                    <a:pt x="0" y="43"/>
                  </a:moveTo>
                  <a:cubicBezTo>
                    <a:pt x="0" y="27"/>
                    <a:pt x="3" y="15"/>
                    <a:pt x="11" y="7"/>
                  </a:cubicBezTo>
                  <a:cubicBezTo>
                    <a:pt x="19" y="0"/>
                    <a:pt x="27" y="2"/>
                    <a:pt x="35" y="9"/>
                  </a:cubicBezTo>
                  <a:cubicBezTo>
                    <a:pt x="36" y="10"/>
                    <a:pt x="47" y="28"/>
                    <a:pt x="58" y="41"/>
                  </a:cubicBezTo>
                  <a:cubicBezTo>
                    <a:pt x="62" y="45"/>
                    <a:pt x="66" y="48"/>
                    <a:pt x="69" y="51"/>
                  </a:cubicBezTo>
                  <a:cubicBezTo>
                    <a:pt x="73" y="53"/>
                    <a:pt x="76" y="54"/>
                    <a:pt x="78" y="59"/>
                  </a:cubicBezTo>
                  <a:cubicBezTo>
                    <a:pt x="79" y="63"/>
                    <a:pt x="77" y="68"/>
                    <a:pt x="74" y="73"/>
                  </a:cubicBezTo>
                  <a:cubicBezTo>
                    <a:pt x="70" y="79"/>
                    <a:pt x="69" y="90"/>
                    <a:pt x="71" y="97"/>
                  </a:cubicBezTo>
                  <a:cubicBezTo>
                    <a:pt x="72" y="103"/>
                    <a:pt x="76" y="116"/>
                    <a:pt x="85" y="118"/>
                  </a:cubicBezTo>
                  <a:cubicBezTo>
                    <a:pt x="89" y="119"/>
                    <a:pt x="91" y="122"/>
                    <a:pt x="92" y="126"/>
                  </a:cubicBezTo>
                  <a:cubicBezTo>
                    <a:pt x="93" y="130"/>
                    <a:pt x="94" y="133"/>
                    <a:pt x="90" y="138"/>
                  </a:cubicBezTo>
                  <a:cubicBezTo>
                    <a:pt x="86" y="144"/>
                    <a:pt x="84" y="153"/>
                    <a:pt x="86" y="161"/>
                  </a:cubicBezTo>
                  <a:cubicBezTo>
                    <a:pt x="88" y="171"/>
                    <a:pt x="91" y="175"/>
                    <a:pt x="96" y="180"/>
                  </a:cubicBezTo>
                  <a:cubicBezTo>
                    <a:pt x="114" y="196"/>
                    <a:pt x="109" y="235"/>
                    <a:pt x="109" y="259"/>
                  </a:cubicBezTo>
                  <a:cubicBezTo>
                    <a:pt x="109" y="287"/>
                    <a:pt x="101" y="314"/>
                    <a:pt x="63" y="314"/>
                  </a:cubicBezTo>
                  <a:cubicBezTo>
                    <a:pt x="63" y="314"/>
                    <a:pt x="63" y="314"/>
                    <a:pt x="63" y="314"/>
                  </a:cubicBezTo>
                  <a:cubicBezTo>
                    <a:pt x="24" y="314"/>
                    <a:pt x="11" y="274"/>
                    <a:pt x="11" y="233"/>
                  </a:cubicBezTo>
                  <a:cubicBezTo>
                    <a:pt x="11" y="193"/>
                    <a:pt x="39" y="154"/>
                    <a:pt x="27" y="130"/>
                  </a:cubicBezTo>
                  <a:cubicBezTo>
                    <a:pt x="14" y="104"/>
                    <a:pt x="0" y="83"/>
                    <a:pt x="0" y="43"/>
                  </a:cubicBezTo>
                  <a:close/>
                </a:path>
              </a:pathLst>
            </a:custGeom>
            <a:solidFill>
              <a:srgbClr val="F19C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83" name="Freeform 4475"/>
            <p:cNvSpPr>
              <a:spLocks/>
            </p:cNvSpPr>
            <p:nvPr/>
          </p:nvSpPr>
          <p:spPr bwMode="auto">
            <a:xfrm>
              <a:off x="2983" y="3104"/>
              <a:ext cx="130" cy="241"/>
            </a:xfrm>
            <a:custGeom>
              <a:avLst/>
              <a:gdLst>
                <a:gd name="T0" fmla="*/ 22492 w 71"/>
                <a:gd name="T1" fmla="*/ 32367 h 123"/>
                <a:gd name="T2" fmla="*/ 45890 w 71"/>
                <a:gd name="T3" fmla="*/ 105985 h 123"/>
                <a:gd name="T4" fmla="*/ 78449 w 71"/>
                <a:gd name="T5" fmla="*/ 173587 h 123"/>
                <a:gd name="T6" fmla="*/ 78449 w 71"/>
                <a:gd name="T7" fmla="*/ 211098 h 123"/>
                <a:gd name="T8" fmla="*/ 76577 w 71"/>
                <a:gd name="T9" fmla="*/ 217386 h 123"/>
                <a:gd name="T10" fmla="*/ 71247 w 71"/>
                <a:gd name="T11" fmla="*/ 246821 h 123"/>
                <a:gd name="T12" fmla="*/ 69887 w 71"/>
                <a:gd name="T13" fmla="*/ 277375 h 123"/>
                <a:gd name="T14" fmla="*/ 88590 w 71"/>
                <a:gd name="T15" fmla="*/ 367723 h 123"/>
                <a:gd name="T16" fmla="*/ 100794 w 71"/>
                <a:gd name="T17" fmla="*/ 393569 h 123"/>
                <a:gd name="T18" fmla="*/ 85113 w 71"/>
                <a:gd name="T19" fmla="*/ 374514 h 123"/>
                <a:gd name="T20" fmla="*/ 63674 w 71"/>
                <a:gd name="T21" fmla="*/ 284394 h 123"/>
                <a:gd name="T22" fmla="*/ 76577 w 71"/>
                <a:gd name="T23" fmla="*/ 192867 h 123"/>
                <a:gd name="T24" fmla="*/ 56711 w 71"/>
                <a:gd name="T25" fmla="*/ 150329 h 123"/>
                <a:gd name="T26" fmla="*/ 22492 w 71"/>
                <a:gd name="T27" fmla="*/ 50963 h 123"/>
                <a:gd name="T28" fmla="*/ 0 w 71"/>
                <a:gd name="T29" fmla="*/ 3458 h 123"/>
                <a:gd name="T30" fmla="*/ 22492 w 71"/>
                <a:gd name="T31" fmla="*/ 32367 h 1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1"/>
                <a:gd name="T49" fmla="*/ 0 h 123"/>
                <a:gd name="T50" fmla="*/ 71 w 71"/>
                <a:gd name="T51" fmla="*/ 123 h 1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1" h="123">
                  <a:moveTo>
                    <a:pt x="16" y="10"/>
                  </a:moveTo>
                  <a:cubicBezTo>
                    <a:pt x="19" y="15"/>
                    <a:pt x="23" y="21"/>
                    <a:pt x="32" y="33"/>
                  </a:cubicBezTo>
                  <a:cubicBezTo>
                    <a:pt x="41" y="45"/>
                    <a:pt x="51" y="51"/>
                    <a:pt x="55" y="54"/>
                  </a:cubicBezTo>
                  <a:cubicBezTo>
                    <a:pt x="59" y="56"/>
                    <a:pt x="57" y="61"/>
                    <a:pt x="55" y="66"/>
                  </a:cubicBezTo>
                  <a:cubicBezTo>
                    <a:pt x="55" y="66"/>
                    <a:pt x="54" y="67"/>
                    <a:pt x="54" y="68"/>
                  </a:cubicBezTo>
                  <a:cubicBezTo>
                    <a:pt x="54" y="68"/>
                    <a:pt x="51" y="73"/>
                    <a:pt x="50" y="77"/>
                  </a:cubicBezTo>
                  <a:cubicBezTo>
                    <a:pt x="49" y="80"/>
                    <a:pt x="49" y="83"/>
                    <a:pt x="49" y="87"/>
                  </a:cubicBezTo>
                  <a:cubicBezTo>
                    <a:pt x="49" y="98"/>
                    <a:pt x="55" y="111"/>
                    <a:pt x="62" y="115"/>
                  </a:cubicBezTo>
                  <a:cubicBezTo>
                    <a:pt x="68" y="118"/>
                    <a:pt x="70" y="118"/>
                    <a:pt x="71" y="123"/>
                  </a:cubicBezTo>
                  <a:cubicBezTo>
                    <a:pt x="69" y="119"/>
                    <a:pt x="63" y="119"/>
                    <a:pt x="60" y="117"/>
                  </a:cubicBezTo>
                  <a:cubicBezTo>
                    <a:pt x="50" y="111"/>
                    <a:pt x="45" y="104"/>
                    <a:pt x="45" y="89"/>
                  </a:cubicBezTo>
                  <a:cubicBezTo>
                    <a:pt x="46" y="73"/>
                    <a:pt x="52" y="69"/>
                    <a:pt x="54" y="60"/>
                  </a:cubicBezTo>
                  <a:cubicBezTo>
                    <a:pt x="54" y="54"/>
                    <a:pt x="49" y="56"/>
                    <a:pt x="40" y="47"/>
                  </a:cubicBezTo>
                  <a:cubicBezTo>
                    <a:pt x="31" y="38"/>
                    <a:pt x="21" y="26"/>
                    <a:pt x="16" y="16"/>
                  </a:cubicBezTo>
                  <a:cubicBezTo>
                    <a:pt x="11" y="6"/>
                    <a:pt x="8" y="3"/>
                    <a:pt x="0" y="1"/>
                  </a:cubicBezTo>
                  <a:cubicBezTo>
                    <a:pt x="5" y="0"/>
                    <a:pt x="13" y="5"/>
                    <a:pt x="16" y="10"/>
                  </a:cubicBezTo>
                  <a:close/>
                </a:path>
              </a:pathLst>
            </a:custGeom>
            <a:solidFill>
              <a:srgbClr val="EC77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84" name="Freeform 4476"/>
            <p:cNvSpPr>
              <a:spLocks/>
            </p:cNvSpPr>
            <p:nvPr/>
          </p:nvSpPr>
          <p:spPr bwMode="auto">
            <a:xfrm>
              <a:off x="3407" y="3128"/>
              <a:ext cx="97" cy="483"/>
            </a:xfrm>
            <a:custGeom>
              <a:avLst/>
              <a:gdLst>
                <a:gd name="T0" fmla="*/ 70764 w 53"/>
                <a:gd name="T1" fmla="*/ 771793 h 247"/>
                <a:gd name="T2" fmla="*/ 38031 w 53"/>
                <a:gd name="T3" fmla="*/ 575707 h 247"/>
                <a:gd name="T4" fmla="*/ 20286 w 53"/>
                <a:gd name="T5" fmla="*/ 321095 h 247"/>
                <a:gd name="T6" fmla="*/ 39124 w 53"/>
                <a:gd name="T7" fmla="*/ 112050 h 247"/>
                <a:gd name="T8" fmla="*/ 20286 w 53"/>
                <a:gd name="T9" fmla="*/ 0 h 247"/>
                <a:gd name="T10" fmla="*/ 29433 w 53"/>
                <a:gd name="T11" fmla="*/ 130891 h 247"/>
                <a:gd name="T12" fmla="*/ 3042 w 53"/>
                <a:gd name="T13" fmla="*/ 356657 h 247"/>
                <a:gd name="T14" fmla="*/ 29433 w 53"/>
                <a:gd name="T15" fmla="*/ 572373 h 247"/>
                <a:gd name="T16" fmla="*/ 70764 w 53"/>
                <a:gd name="T17" fmla="*/ 771793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3"/>
                <a:gd name="T28" fmla="*/ 0 h 247"/>
                <a:gd name="T29" fmla="*/ 53 w 53"/>
                <a:gd name="T30" fmla="*/ 247 h 2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3" h="247">
                  <a:moveTo>
                    <a:pt x="50" y="247"/>
                  </a:moveTo>
                  <a:cubicBezTo>
                    <a:pt x="53" y="225"/>
                    <a:pt x="42" y="216"/>
                    <a:pt x="27" y="184"/>
                  </a:cubicBezTo>
                  <a:cubicBezTo>
                    <a:pt x="10" y="149"/>
                    <a:pt x="9" y="121"/>
                    <a:pt x="14" y="103"/>
                  </a:cubicBezTo>
                  <a:cubicBezTo>
                    <a:pt x="18" y="84"/>
                    <a:pt x="24" y="67"/>
                    <a:pt x="28" y="36"/>
                  </a:cubicBezTo>
                  <a:cubicBezTo>
                    <a:pt x="30" y="17"/>
                    <a:pt x="24" y="6"/>
                    <a:pt x="14" y="0"/>
                  </a:cubicBezTo>
                  <a:cubicBezTo>
                    <a:pt x="25" y="5"/>
                    <a:pt x="23" y="23"/>
                    <a:pt x="21" y="42"/>
                  </a:cubicBezTo>
                  <a:cubicBezTo>
                    <a:pt x="17" y="67"/>
                    <a:pt x="4" y="87"/>
                    <a:pt x="2" y="114"/>
                  </a:cubicBezTo>
                  <a:cubicBezTo>
                    <a:pt x="0" y="141"/>
                    <a:pt x="14" y="168"/>
                    <a:pt x="21" y="183"/>
                  </a:cubicBezTo>
                  <a:cubicBezTo>
                    <a:pt x="28" y="198"/>
                    <a:pt x="51" y="226"/>
                    <a:pt x="50" y="247"/>
                  </a:cubicBezTo>
                  <a:close/>
                </a:path>
              </a:pathLst>
            </a:custGeom>
            <a:solidFill>
              <a:srgbClr val="EC77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85" name="Freeform 4477"/>
            <p:cNvSpPr>
              <a:spLocks/>
            </p:cNvSpPr>
            <p:nvPr/>
          </p:nvSpPr>
          <p:spPr bwMode="auto">
            <a:xfrm>
              <a:off x="3418" y="3198"/>
              <a:ext cx="40" cy="293"/>
            </a:xfrm>
            <a:custGeom>
              <a:avLst/>
              <a:gdLst>
                <a:gd name="T0" fmla="*/ 28905 w 22"/>
                <a:gd name="T1" fmla="*/ 462440 h 150"/>
                <a:gd name="T2" fmla="*/ 10658 w 22"/>
                <a:gd name="T3" fmla="*/ 207014 h 150"/>
                <a:gd name="T4" fmla="*/ 28905 w 22"/>
                <a:gd name="T5" fmla="*/ 0 h 150"/>
                <a:gd name="T6" fmla="*/ 5245 w 22"/>
                <a:gd name="T7" fmla="*/ 203637 h 150"/>
                <a:gd name="T8" fmla="*/ 28905 w 22"/>
                <a:gd name="T9" fmla="*/ 46244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150"/>
                <a:gd name="T17" fmla="*/ 22 w 22"/>
                <a:gd name="T18" fmla="*/ 150 h 1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150">
                  <a:moveTo>
                    <a:pt x="22" y="150"/>
                  </a:moveTo>
                  <a:cubicBezTo>
                    <a:pt x="3" y="113"/>
                    <a:pt x="3" y="85"/>
                    <a:pt x="8" y="67"/>
                  </a:cubicBezTo>
                  <a:cubicBezTo>
                    <a:pt x="12" y="48"/>
                    <a:pt x="18" y="31"/>
                    <a:pt x="22" y="0"/>
                  </a:cubicBezTo>
                  <a:cubicBezTo>
                    <a:pt x="18" y="18"/>
                    <a:pt x="9" y="49"/>
                    <a:pt x="4" y="66"/>
                  </a:cubicBezTo>
                  <a:cubicBezTo>
                    <a:pt x="0" y="84"/>
                    <a:pt x="0" y="114"/>
                    <a:pt x="22" y="15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86" name="Freeform 4478"/>
            <p:cNvSpPr>
              <a:spLocks/>
            </p:cNvSpPr>
            <p:nvPr/>
          </p:nvSpPr>
          <p:spPr bwMode="auto">
            <a:xfrm>
              <a:off x="3206" y="3065"/>
              <a:ext cx="112" cy="358"/>
            </a:xfrm>
            <a:custGeom>
              <a:avLst/>
              <a:gdLst>
                <a:gd name="T0" fmla="*/ 58381 w 61"/>
                <a:gd name="T1" fmla="*/ 28530 h 183"/>
                <a:gd name="T2" fmla="*/ 87929 w 61"/>
                <a:gd name="T3" fmla="*/ 160652 h 183"/>
                <a:gd name="T4" fmla="*/ 89618 w 61"/>
                <a:gd name="T5" fmla="*/ 348817 h 183"/>
                <a:gd name="T6" fmla="*/ 71849 w 61"/>
                <a:gd name="T7" fmla="*/ 426896 h 183"/>
                <a:gd name="T8" fmla="*/ 70426 w 61"/>
                <a:gd name="T9" fmla="*/ 430103 h 183"/>
                <a:gd name="T10" fmla="*/ 68737 w 61"/>
                <a:gd name="T11" fmla="*/ 430103 h 183"/>
                <a:gd name="T12" fmla="*/ 54526 w 61"/>
                <a:gd name="T13" fmla="*/ 509006 h 183"/>
                <a:gd name="T14" fmla="*/ 63017 w 61"/>
                <a:gd name="T15" fmla="*/ 574471 h 183"/>
                <a:gd name="T16" fmla="*/ 63017 w 61"/>
                <a:gd name="T17" fmla="*/ 571497 h 183"/>
                <a:gd name="T18" fmla="*/ 48810 w 61"/>
                <a:gd name="T19" fmla="*/ 495940 h 183"/>
                <a:gd name="T20" fmla="*/ 65015 w 61"/>
                <a:gd name="T21" fmla="*/ 408001 h 183"/>
                <a:gd name="T22" fmla="*/ 63017 w 61"/>
                <a:gd name="T23" fmla="*/ 411197 h 183"/>
                <a:gd name="T24" fmla="*/ 66119 w 61"/>
                <a:gd name="T25" fmla="*/ 404630 h 183"/>
                <a:gd name="T26" fmla="*/ 84821 w 61"/>
                <a:gd name="T27" fmla="*/ 339169 h 183"/>
                <a:gd name="T28" fmla="*/ 79191 w 61"/>
                <a:gd name="T29" fmla="*/ 164185 h 183"/>
                <a:gd name="T30" fmla="*/ 58381 w 61"/>
                <a:gd name="T31" fmla="*/ 40368 h 183"/>
                <a:gd name="T32" fmla="*/ 0 w 61"/>
                <a:gd name="T33" fmla="*/ 16300 h 183"/>
                <a:gd name="T34" fmla="*/ 0 w 61"/>
                <a:gd name="T35" fmla="*/ 16300 h 183"/>
                <a:gd name="T36" fmla="*/ 58381 w 61"/>
                <a:gd name="T37" fmla="*/ 28530 h 18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1"/>
                <a:gd name="T58" fmla="*/ 0 h 183"/>
                <a:gd name="T59" fmla="*/ 61 w 61"/>
                <a:gd name="T60" fmla="*/ 183 h 18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1" h="183">
                  <a:moveTo>
                    <a:pt x="40" y="9"/>
                  </a:moveTo>
                  <a:cubicBezTo>
                    <a:pt x="53" y="16"/>
                    <a:pt x="58" y="33"/>
                    <a:pt x="60" y="51"/>
                  </a:cubicBezTo>
                  <a:cubicBezTo>
                    <a:pt x="61" y="69"/>
                    <a:pt x="61" y="111"/>
                    <a:pt x="61" y="111"/>
                  </a:cubicBezTo>
                  <a:cubicBezTo>
                    <a:pt x="61" y="117"/>
                    <a:pt x="61" y="127"/>
                    <a:pt x="49" y="136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1" y="141"/>
                    <a:pt x="37" y="154"/>
                    <a:pt x="37" y="162"/>
                  </a:cubicBezTo>
                  <a:cubicBezTo>
                    <a:pt x="37" y="170"/>
                    <a:pt x="39" y="179"/>
                    <a:pt x="43" y="183"/>
                  </a:cubicBezTo>
                  <a:cubicBezTo>
                    <a:pt x="43" y="182"/>
                    <a:pt x="43" y="182"/>
                    <a:pt x="43" y="182"/>
                  </a:cubicBezTo>
                  <a:cubicBezTo>
                    <a:pt x="37" y="176"/>
                    <a:pt x="33" y="166"/>
                    <a:pt x="33" y="158"/>
                  </a:cubicBezTo>
                  <a:cubicBezTo>
                    <a:pt x="33" y="146"/>
                    <a:pt x="35" y="136"/>
                    <a:pt x="44" y="130"/>
                  </a:cubicBezTo>
                  <a:cubicBezTo>
                    <a:pt x="43" y="131"/>
                    <a:pt x="43" y="131"/>
                    <a:pt x="43" y="131"/>
                  </a:cubicBezTo>
                  <a:cubicBezTo>
                    <a:pt x="45" y="129"/>
                    <a:pt x="45" y="129"/>
                    <a:pt x="45" y="129"/>
                  </a:cubicBezTo>
                  <a:cubicBezTo>
                    <a:pt x="53" y="123"/>
                    <a:pt x="58" y="121"/>
                    <a:pt x="58" y="108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4" y="21"/>
                    <a:pt x="39" y="13"/>
                    <a:pt x="40" y="13"/>
                  </a:cubicBezTo>
                  <a:cubicBezTo>
                    <a:pt x="33" y="9"/>
                    <a:pt x="18" y="0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0" y="0"/>
                    <a:pt x="34" y="5"/>
                    <a:pt x="40" y="9"/>
                  </a:cubicBezTo>
                  <a:close/>
                </a:path>
              </a:pathLst>
            </a:custGeom>
            <a:solidFill>
              <a:srgbClr val="EC77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87" name="Freeform 4479"/>
            <p:cNvSpPr>
              <a:spLocks/>
            </p:cNvSpPr>
            <p:nvPr/>
          </p:nvSpPr>
          <p:spPr bwMode="auto">
            <a:xfrm>
              <a:off x="3268" y="3480"/>
              <a:ext cx="39" cy="131"/>
            </a:xfrm>
            <a:custGeom>
              <a:avLst/>
              <a:gdLst>
                <a:gd name="T0" fmla="*/ 13696 w 21"/>
                <a:gd name="T1" fmla="*/ 3410 h 67"/>
                <a:gd name="T2" fmla="*/ 5259 w 21"/>
                <a:gd name="T3" fmla="*/ 55493 h 67"/>
                <a:gd name="T4" fmla="*/ 23302 w 21"/>
                <a:gd name="T5" fmla="*/ 130724 h 67"/>
                <a:gd name="T6" fmla="*/ 35184 w 21"/>
                <a:gd name="T7" fmla="*/ 169225 h 67"/>
                <a:gd name="T8" fmla="*/ 33687 w 21"/>
                <a:gd name="T9" fmla="*/ 173708 h 67"/>
                <a:gd name="T10" fmla="*/ 22111 w 21"/>
                <a:gd name="T11" fmla="*/ 146937 h 67"/>
                <a:gd name="T12" fmla="*/ 0 w 21"/>
                <a:gd name="T13" fmla="*/ 65097 h 67"/>
                <a:gd name="T14" fmla="*/ 13696 w 21"/>
                <a:gd name="T15" fmla="*/ 0 h 67"/>
                <a:gd name="T16" fmla="*/ 13696 w 21"/>
                <a:gd name="T17" fmla="*/ 3410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67"/>
                <a:gd name="T29" fmla="*/ 21 w 21"/>
                <a:gd name="T30" fmla="*/ 67 h 6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67">
                  <a:moveTo>
                    <a:pt x="8" y="1"/>
                  </a:moveTo>
                  <a:cubicBezTo>
                    <a:pt x="5" y="4"/>
                    <a:pt x="3" y="12"/>
                    <a:pt x="3" y="18"/>
                  </a:cubicBezTo>
                  <a:cubicBezTo>
                    <a:pt x="3" y="28"/>
                    <a:pt x="8" y="39"/>
                    <a:pt x="14" y="42"/>
                  </a:cubicBezTo>
                  <a:cubicBezTo>
                    <a:pt x="20" y="45"/>
                    <a:pt x="21" y="52"/>
                    <a:pt x="21" y="54"/>
                  </a:cubicBezTo>
                  <a:cubicBezTo>
                    <a:pt x="21" y="67"/>
                    <a:pt x="21" y="63"/>
                    <a:pt x="20" y="56"/>
                  </a:cubicBezTo>
                  <a:cubicBezTo>
                    <a:pt x="20" y="52"/>
                    <a:pt x="15" y="48"/>
                    <a:pt x="13" y="47"/>
                  </a:cubicBezTo>
                  <a:cubicBezTo>
                    <a:pt x="4" y="42"/>
                    <a:pt x="0" y="33"/>
                    <a:pt x="0" y="21"/>
                  </a:cubicBezTo>
                  <a:cubicBezTo>
                    <a:pt x="0" y="12"/>
                    <a:pt x="4" y="6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EC77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88" name="Freeform 4480"/>
            <p:cNvSpPr>
              <a:spLocks/>
            </p:cNvSpPr>
            <p:nvPr/>
          </p:nvSpPr>
          <p:spPr bwMode="auto">
            <a:xfrm>
              <a:off x="3266" y="3325"/>
              <a:ext cx="35" cy="77"/>
            </a:xfrm>
            <a:custGeom>
              <a:avLst/>
              <a:gdLst>
                <a:gd name="T0" fmla="*/ 28809 w 19"/>
                <a:gd name="T1" fmla="*/ 0 h 39"/>
                <a:gd name="T2" fmla="*/ 7551 w 19"/>
                <a:gd name="T3" fmla="*/ 136711 h 39"/>
                <a:gd name="T4" fmla="*/ 28809 w 19"/>
                <a:gd name="T5" fmla="*/ 0 h 39"/>
                <a:gd name="T6" fmla="*/ 0 60000 65536"/>
                <a:gd name="T7" fmla="*/ 0 60000 65536"/>
                <a:gd name="T8" fmla="*/ 0 60000 65536"/>
                <a:gd name="T9" fmla="*/ 0 w 19"/>
                <a:gd name="T10" fmla="*/ 0 h 39"/>
                <a:gd name="T11" fmla="*/ 19 w 19"/>
                <a:gd name="T12" fmla="*/ 39 h 3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" h="39">
                  <a:moveTo>
                    <a:pt x="19" y="0"/>
                  </a:moveTo>
                  <a:cubicBezTo>
                    <a:pt x="13" y="4"/>
                    <a:pt x="0" y="16"/>
                    <a:pt x="5" y="39"/>
                  </a:cubicBezTo>
                  <a:cubicBezTo>
                    <a:pt x="0" y="27"/>
                    <a:pt x="1" y="6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89" name="Freeform 4481"/>
            <p:cNvSpPr>
              <a:spLocks/>
            </p:cNvSpPr>
            <p:nvPr/>
          </p:nvSpPr>
          <p:spPr bwMode="auto">
            <a:xfrm>
              <a:off x="3263" y="3499"/>
              <a:ext cx="33" cy="67"/>
            </a:xfrm>
            <a:custGeom>
              <a:avLst/>
              <a:gdLst>
                <a:gd name="T0" fmla="*/ 10292 w 18"/>
                <a:gd name="T1" fmla="*/ 0 h 34"/>
                <a:gd name="T2" fmla="*/ 26152 w 18"/>
                <a:gd name="T3" fmla="*/ 116426 h 34"/>
                <a:gd name="T4" fmla="*/ 10292 w 18"/>
                <a:gd name="T5" fmla="*/ 0 h 34"/>
                <a:gd name="T6" fmla="*/ 0 60000 65536"/>
                <a:gd name="T7" fmla="*/ 0 60000 65536"/>
                <a:gd name="T8" fmla="*/ 0 60000 65536"/>
                <a:gd name="T9" fmla="*/ 0 w 18"/>
                <a:gd name="T10" fmla="*/ 0 h 34"/>
                <a:gd name="T11" fmla="*/ 18 w 18"/>
                <a:gd name="T12" fmla="*/ 34 h 3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34">
                  <a:moveTo>
                    <a:pt x="7" y="0"/>
                  </a:moveTo>
                  <a:cubicBezTo>
                    <a:pt x="5" y="6"/>
                    <a:pt x="4" y="21"/>
                    <a:pt x="18" y="34"/>
                  </a:cubicBezTo>
                  <a:cubicBezTo>
                    <a:pt x="9" y="28"/>
                    <a:pt x="0" y="19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90" name="Freeform 4482"/>
            <p:cNvSpPr>
              <a:spLocks/>
            </p:cNvSpPr>
            <p:nvPr/>
          </p:nvSpPr>
          <p:spPr bwMode="auto">
            <a:xfrm>
              <a:off x="3061" y="3257"/>
              <a:ext cx="35" cy="72"/>
            </a:xfrm>
            <a:custGeom>
              <a:avLst/>
              <a:gdLst>
                <a:gd name="T0" fmla="*/ 10710 w 19"/>
                <a:gd name="T1" fmla="*/ 0 h 37"/>
                <a:gd name="T2" fmla="*/ 28809 w 19"/>
                <a:gd name="T3" fmla="*/ 108704 h 37"/>
                <a:gd name="T4" fmla="*/ 10710 w 19"/>
                <a:gd name="T5" fmla="*/ 0 h 37"/>
                <a:gd name="T6" fmla="*/ 0 60000 65536"/>
                <a:gd name="T7" fmla="*/ 0 60000 65536"/>
                <a:gd name="T8" fmla="*/ 0 60000 65536"/>
                <a:gd name="T9" fmla="*/ 0 w 19"/>
                <a:gd name="T10" fmla="*/ 0 h 37"/>
                <a:gd name="T11" fmla="*/ 19 w 19"/>
                <a:gd name="T12" fmla="*/ 37 h 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" h="37">
                  <a:moveTo>
                    <a:pt x="7" y="0"/>
                  </a:moveTo>
                  <a:cubicBezTo>
                    <a:pt x="5" y="6"/>
                    <a:pt x="3" y="23"/>
                    <a:pt x="19" y="37"/>
                  </a:cubicBezTo>
                  <a:cubicBezTo>
                    <a:pt x="9" y="31"/>
                    <a:pt x="0" y="2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91" name="Freeform 4483"/>
            <p:cNvSpPr>
              <a:spLocks/>
            </p:cNvSpPr>
            <p:nvPr/>
          </p:nvSpPr>
          <p:spPr bwMode="auto">
            <a:xfrm>
              <a:off x="3092" y="3364"/>
              <a:ext cx="52" cy="229"/>
            </a:xfrm>
            <a:custGeom>
              <a:avLst/>
              <a:gdLst>
                <a:gd name="T0" fmla="*/ 19974 w 28"/>
                <a:gd name="T1" fmla="*/ 155051 h 117"/>
                <a:gd name="T2" fmla="*/ 0 w 28"/>
                <a:gd name="T3" fmla="*/ 72642 h 117"/>
                <a:gd name="T4" fmla="*/ 15544 w 28"/>
                <a:gd name="T5" fmla="*/ 0 h 117"/>
                <a:gd name="T6" fmla="*/ 15544 w 28"/>
                <a:gd name="T7" fmla="*/ 0 h 117"/>
                <a:gd name="T8" fmla="*/ 5259 w 28"/>
                <a:gd name="T9" fmla="*/ 62961 h 117"/>
                <a:gd name="T10" fmla="*/ 25435 w 28"/>
                <a:gd name="T11" fmla="*/ 138655 h 117"/>
                <a:gd name="T12" fmla="*/ 41063 w 28"/>
                <a:gd name="T13" fmla="*/ 180906 h 117"/>
                <a:gd name="T14" fmla="*/ 45420 w 28"/>
                <a:gd name="T15" fmla="*/ 369825 h 117"/>
                <a:gd name="T16" fmla="*/ 19974 w 28"/>
                <a:gd name="T17" fmla="*/ 155051 h 1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117"/>
                <a:gd name="T29" fmla="*/ 28 w 28"/>
                <a:gd name="T30" fmla="*/ 117 h 1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117">
                  <a:moveTo>
                    <a:pt x="12" y="49"/>
                  </a:moveTo>
                  <a:cubicBezTo>
                    <a:pt x="3" y="44"/>
                    <a:pt x="0" y="37"/>
                    <a:pt x="0" y="23"/>
                  </a:cubicBezTo>
                  <a:cubicBezTo>
                    <a:pt x="0" y="13"/>
                    <a:pt x="4" y="6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5"/>
                    <a:pt x="3" y="13"/>
                    <a:pt x="3" y="20"/>
                  </a:cubicBezTo>
                  <a:cubicBezTo>
                    <a:pt x="3" y="31"/>
                    <a:pt x="8" y="40"/>
                    <a:pt x="15" y="44"/>
                  </a:cubicBezTo>
                  <a:cubicBezTo>
                    <a:pt x="18" y="47"/>
                    <a:pt x="23" y="53"/>
                    <a:pt x="24" y="57"/>
                  </a:cubicBezTo>
                  <a:cubicBezTo>
                    <a:pt x="26" y="67"/>
                    <a:pt x="28" y="79"/>
                    <a:pt x="27" y="117"/>
                  </a:cubicBezTo>
                  <a:cubicBezTo>
                    <a:pt x="26" y="100"/>
                    <a:pt x="27" y="60"/>
                    <a:pt x="12" y="49"/>
                  </a:cubicBezTo>
                  <a:close/>
                </a:path>
              </a:pathLst>
            </a:custGeom>
            <a:solidFill>
              <a:srgbClr val="EC77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92" name="Freeform 4484"/>
            <p:cNvSpPr>
              <a:spLocks/>
            </p:cNvSpPr>
            <p:nvPr/>
          </p:nvSpPr>
          <p:spPr bwMode="auto">
            <a:xfrm>
              <a:off x="3089" y="3380"/>
              <a:ext cx="35" cy="74"/>
            </a:xfrm>
            <a:custGeom>
              <a:avLst/>
              <a:gdLst>
                <a:gd name="T0" fmla="*/ 10710 w 19"/>
                <a:gd name="T1" fmla="*/ 0 h 38"/>
                <a:gd name="T2" fmla="*/ 28809 w 19"/>
                <a:gd name="T3" fmla="*/ 112663 h 38"/>
                <a:gd name="T4" fmla="*/ 10710 w 19"/>
                <a:gd name="T5" fmla="*/ 0 h 38"/>
                <a:gd name="T6" fmla="*/ 0 60000 65536"/>
                <a:gd name="T7" fmla="*/ 0 60000 65536"/>
                <a:gd name="T8" fmla="*/ 0 60000 65536"/>
                <a:gd name="T9" fmla="*/ 0 w 19"/>
                <a:gd name="T10" fmla="*/ 0 h 38"/>
                <a:gd name="T11" fmla="*/ 19 w 19"/>
                <a:gd name="T12" fmla="*/ 38 h 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" h="38">
                  <a:moveTo>
                    <a:pt x="7" y="0"/>
                  </a:moveTo>
                  <a:cubicBezTo>
                    <a:pt x="5" y="7"/>
                    <a:pt x="3" y="24"/>
                    <a:pt x="19" y="38"/>
                  </a:cubicBezTo>
                  <a:cubicBezTo>
                    <a:pt x="9" y="32"/>
                    <a:pt x="0" y="21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93" name="Freeform 4485"/>
            <p:cNvSpPr>
              <a:spLocks/>
            </p:cNvSpPr>
            <p:nvPr/>
          </p:nvSpPr>
          <p:spPr bwMode="auto">
            <a:xfrm>
              <a:off x="3334" y="3480"/>
              <a:ext cx="42" cy="158"/>
            </a:xfrm>
            <a:custGeom>
              <a:avLst/>
              <a:gdLst>
                <a:gd name="T0" fmla="*/ 19437 w 23"/>
                <a:gd name="T1" fmla="*/ 0 h 81"/>
                <a:gd name="T2" fmla="*/ 27967 w 23"/>
                <a:gd name="T3" fmla="*/ 54247 h 81"/>
                <a:gd name="T4" fmla="*/ 11041 w 23"/>
                <a:gd name="T5" fmla="*/ 127650 h 81"/>
                <a:gd name="T6" fmla="*/ 1627 w 23"/>
                <a:gd name="T7" fmla="*/ 160290 h 81"/>
                <a:gd name="T8" fmla="*/ 0 w 23"/>
                <a:gd name="T9" fmla="*/ 245622 h 81"/>
                <a:gd name="T10" fmla="*/ 1627 w 23"/>
                <a:gd name="T11" fmla="*/ 245622 h 81"/>
                <a:gd name="T12" fmla="*/ 5425 w 23"/>
                <a:gd name="T13" fmla="*/ 169776 h 81"/>
                <a:gd name="T14" fmla="*/ 11977 w 23"/>
                <a:gd name="T15" fmla="*/ 142672 h 81"/>
                <a:gd name="T16" fmla="*/ 31739 w 23"/>
                <a:gd name="T17" fmla="*/ 60600 h 81"/>
                <a:gd name="T18" fmla="*/ 19437 w 23"/>
                <a:gd name="T19" fmla="*/ 0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"/>
                <a:gd name="T31" fmla="*/ 0 h 81"/>
                <a:gd name="T32" fmla="*/ 23 w 23"/>
                <a:gd name="T33" fmla="*/ 81 h 8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" h="81">
                  <a:moveTo>
                    <a:pt x="14" y="0"/>
                  </a:moveTo>
                  <a:cubicBezTo>
                    <a:pt x="17" y="4"/>
                    <a:pt x="20" y="12"/>
                    <a:pt x="20" y="18"/>
                  </a:cubicBezTo>
                  <a:cubicBezTo>
                    <a:pt x="20" y="28"/>
                    <a:pt x="14" y="38"/>
                    <a:pt x="8" y="42"/>
                  </a:cubicBezTo>
                  <a:cubicBezTo>
                    <a:pt x="2" y="45"/>
                    <a:pt x="2" y="51"/>
                    <a:pt x="1" y="53"/>
                  </a:cubicBezTo>
                  <a:cubicBezTo>
                    <a:pt x="1" y="66"/>
                    <a:pt x="0" y="72"/>
                    <a:pt x="0" y="81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0" y="73"/>
                    <a:pt x="2" y="63"/>
                    <a:pt x="4" y="56"/>
                  </a:cubicBezTo>
                  <a:cubicBezTo>
                    <a:pt x="4" y="52"/>
                    <a:pt x="7" y="48"/>
                    <a:pt x="9" y="47"/>
                  </a:cubicBezTo>
                  <a:cubicBezTo>
                    <a:pt x="18" y="42"/>
                    <a:pt x="23" y="33"/>
                    <a:pt x="23" y="20"/>
                  </a:cubicBezTo>
                  <a:cubicBezTo>
                    <a:pt x="23" y="12"/>
                    <a:pt x="19" y="5"/>
                    <a:pt x="14" y="0"/>
                  </a:cubicBezTo>
                  <a:close/>
                </a:path>
              </a:pathLst>
            </a:custGeom>
            <a:solidFill>
              <a:srgbClr val="EC77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94" name="Freeform 4486"/>
            <p:cNvSpPr>
              <a:spLocks/>
            </p:cNvSpPr>
            <p:nvPr/>
          </p:nvSpPr>
          <p:spPr bwMode="auto">
            <a:xfrm>
              <a:off x="3338" y="3347"/>
              <a:ext cx="38" cy="103"/>
            </a:xfrm>
            <a:custGeom>
              <a:avLst/>
              <a:gdLst>
                <a:gd name="T0" fmla="*/ 14925 w 21"/>
                <a:gd name="T1" fmla="*/ 0 h 53"/>
                <a:gd name="T2" fmla="*/ 22599 w 21"/>
                <a:gd name="T3" fmla="*/ 52252 h 53"/>
                <a:gd name="T4" fmla="*/ 7508 w 21"/>
                <a:gd name="T5" fmla="*/ 122304 h 53"/>
                <a:gd name="T6" fmla="*/ 0 w 21"/>
                <a:gd name="T7" fmla="*/ 150584 h 53"/>
                <a:gd name="T8" fmla="*/ 0 w 21"/>
                <a:gd name="T9" fmla="*/ 150584 h 53"/>
                <a:gd name="T10" fmla="*/ 8943 w 21"/>
                <a:gd name="T11" fmla="*/ 128550 h 53"/>
                <a:gd name="T12" fmla="*/ 25976 w 21"/>
                <a:gd name="T13" fmla="*/ 58593 h 53"/>
                <a:gd name="T14" fmla="*/ 14925 w 21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53"/>
                <a:gd name="T26" fmla="*/ 21 w 21"/>
                <a:gd name="T27" fmla="*/ 53 h 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53">
                  <a:moveTo>
                    <a:pt x="12" y="0"/>
                  </a:moveTo>
                  <a:cubicBezTo>
                    <a:pt x="15" y="4"/>
                    <a:pt x="18" y="11"/>
                    <a:pt x="18" y="18"/>
                  </a:cubicBezTo>
                  <a:cubicBezTo>
                    <a:pt x="18" y="27"/>
                    <a:pt x="12" y="38"/>
                    <a:pt x="6" y="42"/>
                  </a:cubicBezTo>
                  <a:cubicBezTo>
                    <a:pt x="0" y="45"/>
                    <a:pt x="0" y="50"/>
                    <a:pt x="0" y="52"/>
                  </a:cubicBezTo>
                  <a:cubicBezTo>
                    <a:pt x="1" y="53"/>
                    <a:pt x="0" y="53"/>
                    <a:pt x="0" y="52"/>
                  </a:cubicBezTo>
                  <a:cubicBezTo>
                    <a:pt x="1" y="48"/>
                    <a:pt x="5" y="45"/>
                    <a:pt x="7" y="44"/>
                  </a:cubicBezTo>
                  <a:cubicBezTo>
                    <a:pt x="16" y="39"/>
                    <a:pt x="21" y="33"/>
                    <a:pt x="21" y="20"/>
                  </a:cubicBezTo>
                  <a:cubicBezTo>
                    <a:pt x="21" y="12"/>
                    <a:pt x="17" y="5"/>
                    <a:pt x="12" y="0"/>
                  </a:cubicBezTo>
                  <a:close/>
                </a:path>
              </a:pathLst>
            </a:custGeom>
            <a:solidFill>
              <a:srgbClr val="EC77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95" name="Freeform 4487"/>
            <p:cNvSpPr>
              <a:spLocks/>
            </p:cNvSpPr>
            <p:nvPr/>
          </p:nvSpPr>
          <p:spPr bwMode="auto">
            <a:xfrm>
              <a:off x="3167" y="3378"/>
              <a:ext cx="41" cy="112"/>
            </a:xfrm>
            <a:custGeom>
              <a:avLst/>
              <a:gdLst>
                <a:gd name="T0" fmla="*/ 22882 w 22"/>
                <a:gd name="T1" fmla="*/ 0 h 57"/>
                <a:gd name="T2" fmla="*/ 31723 w 22"/>
                <a:gd name="T3" fmla="*/ 59399 h 57"/>
                <a:gd name="T4" fmla="*/ 12278 w 22"/>
                <a:gd name="T5" fmla="*/ 139805 h 57"/>
                <a:gd name="T6" fmla="*/ 0 w 22"/>
                <a:gd name="T7" fmla="*/ 185136 h 57"/>
                <a:gd name="T8" fmla="*/ 1897 w 22"/>
                <a:gd name="T9" fmla="*/ 185136 h 57"/>
                <a:gd name="T10" fmla="*/ 16299 w 22"/>
                <a:gd name="T11" fmla="*/ 144861 h 57"/>
                <a:gd name="T12" fmla="*/ 38575 w 22"/>
                <a:gd name="T13" fmla="*/ 66076 h 57"/>
                <a:gd name="T14" fmla="*/ 22882 w 22"/>
                <a:gd name="T15" fmla="*/ 0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57"/>
                <a:gd name="T26" fmla="*/ 22 w 22"/>
                <a:gd name="T27" fmla="*/ 57 h 5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57">
                  <a:moveTo>
                    <a:pt x="13" y="0"/>
                  </a:moveTo>
                  <a:cubicBezTo>
                    <a:pt x="16" y="4"/>
                    <a:pt x="18" y="11"/>
                    <a:pt x="18" y="18"/>
                  </a:cubicBezTo>
                  <a:cubicBezTo>
                    <a:pt x="18" y="27"/>
                    <a:pt x="13" y="38"/>
                    <a:pt x="7" y="42"/>
                  </a:cubicBezTo>
                  <a:cubicBezTo>
                    <a:pt x="3" y="44"/>
                    <a:pt x="0" y="54"/>
                    <a:pt x="0" y="56"/>
                  </a:cubicBezTo>
                  <a:cubicBezTo>
                    <a:pt x="1" y="57"/>
                    <a:pt x="1" y="57"/>
                    <a:pt x="1" y="56"/>
                  </a:cubicBezTo>
                  <a:cubicBezTo>
                    <a:pt x="1" y="52"/>
                    <a:pt x="5" y="46"/>
                    <a:pt x="9" y="44"/>
                  </a:cubicBezTo>
                  <a:cubicBezTo>
                    <a:pt x="18" y="39"/>
                    <a:pt x="22" y="33"/>
                    <a:pt x="22" y="20"/>
                  </a:cubicBezTo>
                  <a:cubicBezTo>
                    <a:pt x="22" y="12"/>
                    <a:pt x="18" y="5"/>
                    <a:pt x="13" y="0"/>
                  </a:cubicBezTo>
                  <a:close/>
                </a:path>
              </a:pathLst>
            </a:custGeom>
            <a:solidFill>
              <a:srgbClr val="EC77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96" name="Freeform 4488"/>
            <p:cNvSpPr>
              <a:spLocks/>
            </p:cNvSpPr>
            <p:nvPr/>
          </p:nvSpPr>
          <p:spPr bwMode="auto">
            <a:xfrm>
              <a:off x="3175" y="3243"/>
              <a:ext cx="36" cy="112"/>
            </a:xfrm>
            <a:custGeom>
              <a:avLst/>
              <a:gdLst>
                <a:gd name="T0" fmla="*/ 12924 w 20"/>
                <a:gd name="T1" fmla="*/ 0 h 57"/>
                <a:gd name="T2" fmla="*/ 20075 w 20"/>
                <a:gd name="T3" fmla="*/ 69299 h 57"/>
                <a:gd name="T4" fmla="*/ 7180 w 20"/>
                <a:gd name="T5" fmla="*/ 151984 h 57"/>
                <a:gd name="T6" fmla="*/ 0 w 20"/>
                <a:gd name="T7" fmla="*/ 185136 h 57"/>
                <a:gd name="T8" fmla="*/ 1393 w 20"/>
                <a:gd name="T9" fmla="*/ 185136 h 57"/>
                <a:gd name="T10" fmla="*/ 7180 w 20"/>
                <a:gd name="T11" fmla="*/ 158902 h 57"/>
                <a:gd name="T12" fmla="*/ 23263 w 20"/>
                <a:gd name="T13" fmla="*/ 79141 h 57"/>
                <a:gd name="T14" fmla="*/ 12924 w 20"/>
                <a:gd name="T15" fmla="*/ 0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57"/>
                <a:gd name="T26" fmla="*/ 20 w 20"/>
                <a:gd name="T27" fmla="*/ 57 h 5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57">
                  <a:moveTo>
                    <a:pt x="11" y="0"/>
                  </a:moveTo>
                  <a:cubicBezTo>
                    <a:pt x="14" y="4"/>
                    <a:pt x="17" y="15"/>
                    <a:pt x="17" y="21"/>
                  </a:cubicBezTo>
                  <a:cubicBezTo>
                    <a:pt x="17" y="31"/>
                    <a:pt x="12" y="42"/>
                    <a:pt x="6" y="46"/>
                  </a:cubicBezTo>
                  <a:cubicBezTo>
                    <a:pt x="0" y="49"/>
                    <a:pt x="0" y="54"/>
                    <a:pt x="0" y="56"/>
                  </a:cubicBezTo>
                  <a:cubicBezTo>
                    <a:pt x="1" y="57"/>
                    <a:pt x="1" y="57"/>
                    <a:pt x="1" y="56"/>
                  </a:cubicBezTo>
                  <a:cubicBezTo>
                    <a:pt x="1" y="52"/>
                    <a:pt x="4" y="49"/>
                    <a:pt x="6" y="48"/>
                  </a:cubicBezTo>
                  <a:cubicBezTo>
                    <a:pt x="15" y="43"/>
                    <a:pt x="20" y="36"/>
                    <a:pt x="20" y="24"/>
                  </a:cubicBezTo>
                  <a:cubicBezTo>
                    <a:pt x="20" y="15"/>
                    <a:pt x="16" y="5"/>
                    <a:pt x="11" y="0"/>
                  </a:cubicBezTo>
                  <a:close/>
                </a:path>
              </a:pathLst>
            </a:custGeom>
            <a:solidFill>
              <a:srgbClr val="EC77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97" name="Freeform 4489"/>
            <p:cNvSpPr>
              <a:spLocks/>
            </p:cNvSpPr>
            <p:nvPr/>
          </p:nvSpPr>
          <p:spPr bwMode="auto">
            <a:xfrm>
              <a:off x="3175" y="3108"/>
              <a:ext cx="38" cy="112"/>
            </a:xfrm>
            <a:custGeom>
              <a:avLst/>
              <a:gdLst>
                <a:gd name="T0" fmla="*/ 14925 w 21"/>
                <a:gd name="T1" fmla="*/ 0 h 57"/>
                <a:gd name="T2" fmla="*/ 22599 w 21"/>
                <a:gd name="T3" fmla="*/ 72055 h 57"/>
                <a:gd name="T4" fmla="*/ 8943 w 21"/>
                <a:gd name="T5" fmla="*/ 151984 h 57"/>
                <a:gd name="T6" fmla="*/ 1509 w 21"/>
                <a:gd name="T7" fmla="*/ 185136 h 57"/>
                <a:gd name="T8" fmla="*/ 1509 w 21"/>
                <a:gd name="T9" fmla="*/ 185136 h 57"/>
                <a:gd name="T10" fmla="*/ 8943 w 21"/>
                <a:gd name="T11" fmla="*/ 158902 h 57"/>
                <a:gd name="T12" fmla="*/ 25976 w 21"/>
                <a:gd name="T13" fmla="*/ 79141 h 57"/>
                <a:gd name="T14" fmla="*/ 14925 w 21"/>
                <a:gd name="T15" fmla="*/ 0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57"/>
                <a:gd name="T26" fmla="*/ 21 w 21"/>
                <a:gd name="T27" fmla="*/ 57 h 5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57">
                  <a:moveTo>
                    <a:pt x="12" y="0"/>
                  </a:moveTo>
                  <a:cubicBezTo>
                    <a:pt x="15" y="4"/>
                    <a:pt x="18" y="15"/>
                    <a:pt x="18" y="22"/>
                  </a:cubicBezTo>
                  <a:cubicBezTo>
                    <a:pt x="18" y="31"/>
                    <a:pt x="13" y="42"/>
                    <a:pt x="7" y="46"/>
                  </a:cubicBezTo>
                  <a:cubicBezTo>
                    <a:pt x="0" y="49"/>
                    <a:pt x="1" y="54"/>
                    <a:pt x="1" y="56"/>
                  </a:cubicBezTo>
                  <a:cubicBezTo>
                    <a:pt x="1" y="57"/>
                    <a:pt x="1" y="57"/>
                    <a:pt x="1" y="56"/>
                  </a:cubicBezTo>
                  <a:cubicBezTo>
                    <a:pt x="1" y="52"/>
                    <a:pt x="5" y="49"/>
                    <a:pt x="7" y="48"/>
                  </a:cubicBezTo>
                  <a:cubicBezTo>
                    <a:pt x="16" y="43"/>
                    <a:pt x="21" y="37"/>
                    <a:pt x="21" y="24"/>
                  </a:cubicBezTo>
                  <a:cubicBezTo>
                    <a:pt x="21" y="15"/>
                    <a:pt x="17" y="5"/>
                    <a:pt x="12" y="0"/>
                  </a:cubicBezTo>
                  <a:close/>
                </a:path>
              </a:pathLst>
            </a:custGeom>
            <a:solidFill>
              <a:srgbClr val="EC77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98" name="Freeform 4490"/>
            <p:cNvSpPr>
              <a:spLocks/>
            </p:cNvSpPr>
            <p:nvPr/>
          </p:nvSpPr>
          <p:spPr bwMode="auto">
            <a:xfrm>
              <a:off x="2955" y="3179"/>
              <a:ext cx="128" cy="522"/>
            </a:xfrm>
            <a:custGeom>
              <a:avLst/>
              <a:gdLst>
                <a:gd name="T0" fmla="*/ 97905 w 70"/>
                <a:gd name="T1" fmla="*/ 832879 h 267"/>
                <a:gd name="T2" fmla="*/ 87762 w 70"/>
                <a:gd name="T3" fmla="*/ 832879 h 267"/>
                <a:gd name="T4" fmla="*/ 87762 w 70"/>
                <a:gd name="T5" fmla="*/ 832879 h 267"/>
                <a:gd name="T6" fmla="*/ 16602 w 70"/>
                <a:gd name="T7" fmla="*/ 591309 h 267"/>
                <a:gd name="T8" fmla="*/ 37723 w 70"/>
                <a:gd name="T9" fmla="*/ 270832 h 267"/>
                <a:gd name="T10" fmla="*/ 0 w 70"/>
                <a:gd name="T11" fmla="*/ 0 h 267"/>
                <a:gd name="T12" fmla="*/ 35286 w 70"/>
                <a:gd name="T13" fmla="*/ 211909 h 267"/>
                <a:gd name="T14" fmla="*/ 55512 w 70"/>
                <a:gd name="T15" fmla="*/ 358721 h 267"/>
                <a:gd name="T16" fmla="*/ 36784 w 70"/>
                <a:gd name="T17" fmla="*/ 660162 h 267"/>
                <a:gd name="T18" fmla="*/ 97905 w 70"/>
                <a:gd name="T19" fmla="*/ 832879 h 2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0"/>
                <a:gd name="T31" fmla="*/ 0 h 267"/>
                <a:gd name="T32" fmla="*/ 70 w 70"/>
                <a:gd name="T33" fmla="*/ 267 h 26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0" h="267">
                  <a:moveTo>
                    <a:pt x="70" y="267"/>
                  </a:moveTo>
                  <a:cubicBezTo>
                    <a:pt x="68" y="267"/>
                    <a:pt x="65" y="267"/>
                    <a:pt x="63" y="267"/>
                  </a:cubicBezTo>
                  <a:cubicBezTo>
                    <a:pt x="63" y="267"/>
                    <a:pt x="63" y="267"/>
                    <a:pt x="63" y="267"/>
                  </a:cubicBezTo>
                  <a:cubicBezTo>
                    <a:pt x="25" y="267"/>
                    <a:pt x="12" y="231"/>
                    <a:pt x="12" y="190"/>
                  </a:cubicBezTo>
                  <a:cubicBezTo>
                    <a:pt x="12" y="150"/>
                    <a:pt x="39" y="111"/>
                    <a:pt x="27" y="87"/>
                  </a:cubicBezTo>
                  <a:cubicBezTo>
                    <a:pt x="14" y="62"/>
                    <a:pt x="1" y="40"/>
                    <a:pt x="0" y="0"/>
                  </a:cubicBezTo>
                  <a:cubicBezTo>
                    <a:pt x="2" y="18"/>
                    <a:pt x="12" y="46"/>
                    <a:pt x="25" y="68"/>
                  </a:cubicBezTo>
                  <a:cubicBezTo>
                    <a:pt x="38" y="89"/>
                    <a:pt x="43" y="100"/>
                    <a:pt x="40" y="115"/>
                  </a:cubicBezTo>
                  <a:cubicBezTo>
                    <a:pt x="38" y="130"/>
                    <a:pt x="17" y="175"/>
                    <a:pt x="26" y="212"/>
                  </a:cubicBezTo>
                  <a:cubicBezTo>
                    <a:pt x="36" y="248"/>
                    <a:pt x="48" y="264"/>
                    <a:pt x="70" y="267"/>
                  </a:cubicBezTo>
                  <a:close/>
                </a:path>
              </a:pathLst>
            </a:custGeom>
            <a:solidFill>
              <a:srgbClr val="E8536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99" name="Freeform 4491"/>
            <p:cNvSpPr>
              <a:spLocks/>
            </p:cNvSpPr>
            <p:nvPr/>
          </p:nvSpPr>
          <p:spPr bwMode="auto">
            <a:xfrm>
              <a:off x="2972" y="3349"/>
              <a:ext cx="55" cy="334"/>
            </a:xfrm>
            <a:custGeom>
              <a:avLst/>
              <a:gdLst>
                <a:gd name="T0" fmla="*/ 37675 w 30"/>
                <a:gd name="T1" fmla="*/ 526658 h 171"/>
                <a:gd name="T2" fmla="*/ 4747 w 30"/>
                <a:gd name="T3" fmla="*/ 317775 h 171"/>
                <a:gd name="T4" fmla="*/ 26164 w 30"/>
                <a:gd name="T5" fmla="*/ 0 h 171"/>
                <a:gd name="T6" fmla="*/ 30895 w 30"/>
                <a:gd name="T7" fmla="*/ 117095 h 171"/>
                <a:gd name="T8" fmla="*/ 14271 w 30"/>
                <a:gd name="T9" fmla="*/ 420277 h 171"/>
                <a:gd name="T10" fmla="*/ 37675 w 30"/>
                <a:gd name="T11" fmla="*/ 526658 h 1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171"/>
                <a:gd name="T20" fmla="*/ 30 w 30"/>
                <a:gd name="T21" fmla="*/ 171 h 17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171">
                  <a:moveTo>
                    <a:pt x="26" y="171"/>
                  </a:moveTo>
                  <a:cubicBezTo>
                    <a:pt x="9" y="158"/>
                    <a:pt x="3" y="132"/>
                    <a:pt x="3" y="103"/>
                  </a:cubicBezTo>
                  <a:cubicBezTo>
                    <a:pt x="3" y="63"/>
                    <a:pt x="30" y="24"/>
                    <a:pt x="18" y="0"/>
                  </a:cubicBezTo>
                  <a:cubicBezTo>
                    <a:pt x="23" y="8"/>
                    <a:pt x="26" y="18"/>
                    <a:pt x="21" y="38"/>
                  </a:cubicBezTo>
                  <a:cubicBezTo>
                    <a:pt x="16" y="59"/>
                    <a:pt x="0" y="102"/>
                    <a:pt x="10" y="136"/>
                  </a:cubicBezTo>
                  <a:cubicBezTo>
                    <a:pt x="16" y="155"/>
                    <a:pt x="19" y="162"/>
                    <a:pt x="26" y="171"/>
                  </a:cubicBezTo>
                  <a:close/>
                </a:path>
              </a:pathLst>
            </a:custGeom>
            <a:solidFill>
              <a:srgbClr val="D04B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00" name="Freeform 4492"/>
            <p:cNvSpPr>
              <a:spLocks/>
            </p:cNvSpPr>
            <p:nvPr/>
          </p:nvSpPr>
          <p:spPr bwMode="auto">
            <a:xfrm>
              <a:off x="3166" y="3511"/>
              <a:ext cx="76" cy="207"/>
            </a:xfrm>
            <a:custGeom>
              <a:avLst/>
              <a:gdLst>
                <a:gd name="T0" fmla="*/ 7508 w 42"/>
                <a:gd name="T1" fmla="*/ 183812 h 106"/>
                <a:gd name="T2" fmla="*/ 51959 w 42"/>
                <a:gd name="T3" fmla="*/ 325898 h 106"/>
                <a:gd name="T4" fmla="*/ 1509 w 42"/>
                <a:gd name="T5" fmla="*/ 168551 h 106"/>
                <a:gd name="T6" fmla="*/ 1509 w 42"/>
                <a:gd name="T7" fmla="*/ 0 h 106"/>
                <a:gd name="T8" fmla="*/ 7508 w 42"/>
                <a:gd name="T9" fmla="*/ 183812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"/>
                <a:gd name="T16" fmla="*/ 0 h 106"/>
                <a:gd name="T17" fmla="*/ 42 w 42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" h="106">
                  <a:moveTo>
                    <a:pt x="6" y="60"/>
                  </a:moveTo>
                  <a:cubicBezTo>
                    <a:pt x="9" y="86"/>
                    <a:pt x="29" y="105"/>
                    <a:pt x="42" y="106"/>
                  </a:cubicBezTo>
                  <a:cubicBezTo>
                    <a:pt x="6" y="106"/>
                    <a:pt x="2" y="71"/>
                    <a:pt x="1" y="55"/>
                  </a:cubicBezTo>
                  <a:cubicBezTo>
                    <a:pt x="0" y="39"/>
                    <a:pt x="1" y="13"/>
                    <a:pt x="1" y="0"/>
                  </a:cubicBezTo>
                  <a:cubicBezTo>
                    <a:pt x="1" y="0"/>
                    <a:pt x="3" y="34"/>
                    <a:pt x="6" y="60"/>
                  </a:cubicBezTo>
                  <a:close/>
                </a:path>
              </a:pathLst>
            </a:custGeom>
            <a:solidFill>
              <a:srgbClr val="E8536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01" name="Freeform 4493"/>
            <p:cNvSpPr>
              <a:spLocks/>
            </p:cNvSpPr>
            <p:nvPr/>
          </p:nvSpPr>
          <p:spPr bwMode="auto">
            <a:xfrm>
              <a:off x="3334" y="3646"/>
              <a:ext cx="154" cy="70"/>
            </a:xfrm>
            <a:custGeom>
              <a:avLst/>
              <a:gdLst>
                <a:gd name="T0" fmla="*/ 120967 w 84"/>
                <a:gd name="T1" fmla="*/ 9147 h 36"/>
                <a:gd name="T2" fmla="*/ 33077 w 84"/>
                <a:gd name="T3" fmla="*/ 102151 h 36"/>
                <a:gd name="T4" fmla="*/ 0 w 84"/>
                <a:gd name="T5" fmla="*/ 0 h 36"/>
                <a:gd name="T6" fmla="*/ 37675 w 84"/>
                <a:gd name="T7" fmla="*/ 81142 h 36"/>
                <a:gd name="T8" fmla="*/ 120967 w 84"/>
                <a:gd name="T9" fmla="*/ 9147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36"/>
                <a:gd name="T17" fmla="*/ 84 w 84"/>
                <a:gd name="T18" fmla="*/ 36 h 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36">
                  <a:moveTo>
                    <a:pt x="84" y="3"/>
                  </a:moveTo>
                  <a:cubicBezTo>
                    <a:pt x="76" y="15"/>
                    <a:pt x="42" y="33"/>
                    <a:pt x="23" y="35"/>
                  </a:cubicBezTo>
                  <a:cubicBezTo>
                    <a:pt x="3" y="36"/>
                    <a:pt x="1" y="13"/>
                    <a:pt x="0" y="0"/>
                  </a:cubicBezTo>
                  <a:cubicBezTo>
                    <a:pt x="2" y="10"/>
                    <a:pt x="8" y="30"/>
                    <a:pt x="26" y="28"/>
                  </a:cubicBezTo>
                  <a:cubicBezTo>
                    <a:pt x="43" y="26"/>
                    <a:pt x="76" y="10"/>
                    <a:pt x="84" y="3"/>
                  </a:cubicBezTo>
                  <a:close/>
                </a:path>
              </a:pathLst>
            </a:custGeom>
            <a:solidFill>
              <a:srgbClr val="E8536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02" name="Freeform 4494"/>
            <p:cNvSpPr>
              <a:spLocks/>
            </p:cNvSpPr>
            <p:nvPr/>
          </p:nvSpPr>
          <p:spPr bwMode="auto">
            <a:xfrm>
              <a:off x="3279" y="3085"/>
              <a:ext cx="101" cy="631"/>
            </a:xfrm>
            <a:custGeom>
              <a:avLst/>
              <a:gdLst>
                <a:gd name="T0" fmla="*/ 0 w 55"/>
                <a:gd name="T1" fmla="*/ 998263 h 323"/>
                <a:gd name="T2" fmla="*/ 28023 w 55"/>
                <a:gd name="T3" fmla="*/ 985141 h 323"/>
                <a:gd name="T4" fmla="*/ 58451 w 55"/>
                <a:gd name="T5" fmla="*/ 998263 h 323"/>
                <a:gd name="T6" fmla="*/ 58451 w 55"/>
                <a:gd name="T7" fmla="*/ 998263 h 323"/>
                <a:gd name="T8" fmla="*/ 42271 w 55"/>
                <a:gd name="T9" fmla="*/ 777912 h 323"/>
                <a:gd name="T10" fmla="*/ 49659 w 55"/>
                <a:gd name="T11" fmla="*/ 754578 h 323"/>
                <a:gd name="T12" fmla="*/ 68963 w 55"/>
                <a:gd name="T13" fmla="*/ 676758 h 323"/>
                <a:gd name="T14" fmla="*/ 51460 w 55"/>
                <a:gd name="T15" fmla="*/ 602216 h 323"/>
                <a:gd name="T16" fmla="*/ 47046 w 55"/>
                <a:gd name="T17" fmla="*/ 599315 h 323"/>
                <a:gd name="T18" fmla="*/ 42271 w 55"/>
                <a:gd name="T19" fmla="*/ 570643 h 323"/>
                <a:gd name="T20" fmla="*/ 45795 w 55"/>
                <a:gd name="T21" fmla="*/ 550347 h 323"/>
                <a:gd name="T22" fmla="*/ 51460 w 55"/>
                <a:gd name="T23" fmla="*/ 540785 h 323"/>
                <a:gd name="T24" fmla="*/ 68963 w 55"/>
                <a:gd name="T25" fmla="*/ 466295 h 323"/>
                <a:gd name="T26" fmla="*/ 51460 w 55"/>
                <a:gd name="T27" fmla="*/ 391997 h 323"/>
                <a:gd name="T28" fmla="*/ 48867 w 55"/>
                <a:gd name="T29" fmla="*/ 389493 h 323"/>
                <a:gd name="T30" fmla="*/ 47046 w 55"/>
                <a:gd name="T31" fmla="*/ 288092 h 323"/>
                <a:gd name="T32" fmla="*/ 56255 w 55"/>
                <a:gd name="T33" fmla="*/ 154652 h 323"/>
                <a:gd name="T34" fmla="*/ 80697 w 55"/>
                <a:gd name="T35" fmla="*/ 51808 h 323"/>
                <a:gd name="T36" fmla="*/ 63092 w 55"/>
                <a:gd name="T37" fmla="*/ 39866 h 323"/>
                <a:gd name="T38" fmla="*/ 20901 w 55"/>
                <a:gd name="T39" fmla="*/ 9557 h 323"/>
                <a:gd name="T40" fmla="*/ 17333 w 55"/>
                <a:gd name="T41" fmla="*/ 16082 h 323"/>
                <a:gd name="T42" fmla="*/ 29712 w 55"/>
                <a:gd name="T43" fmla="*/ 74722 h 323"/>
                <a:gd name="T44" fmla="*/ 33514 w 55"/>
                <a:gd name="T45" fmla="*/ 182439 h 323"/>
                <a:gd name="T46" fmla="*/ 35436 w 55"/>
                <a:gd name="T47" fmla="*/ 318172 h 323"/>
                <a:gd name="T48" fmla="*/ 19297 w 55"/>
                <a:gd name="T49" fmla="*/ 389493 h 323"/>
                <a:gd name="T50" fmla="*/ 17333 w 55"/>
                <a:gd name="T51" fmla="*/ 391997 h 323"/>
                <a:gd name="T52" fmla="*/ 0 w 55"/>
                <a:gd name="T53" fmla="*/ 466295 h 323"/>
                <a:gd name="T54" fmla="*/ 17333 w 55"/>
                <a:gd name="T55" fmla="*/ 540785 h 323"/>
                <a:gd name="T56" fmla="*/ 17333 w 55"/>
                <a:gd name="T57" fmla="*/ 540785 h 323"/>
                <a:gd name="T58" fmla="*/ 7395 w 55"/>
                <a:gd name="T59" fmla="*/ 457586 h 323"/>
                <a:gd name="T60" fmla="*/ 41118 w 55"/>
                <a:gd name="T61" fmla="*/ 424288 h 323"/>
                <a:gd name="T62" fmla="*/ 45795 w 55"/>
                <a:gd name="T63" fmla="*/ 502764 h 323"/>
                <a:gd name="T64" fmla="*/ 33514 w 55"/>
                <a:gd name="T65" fmla="*/ 577261 h 323"/>
                <a:gd name="T66" fmla="*/ 47046 w 55"/>
                <a:gd name="T67" fmla="*/ 645353 h 323"/>
                <a:gd name="T68" fmla="*/ 40073 w 55"/>
                <a:gd name="T69" fmla="*/ 729295 h 323"/>
                <a:gd name="T70" fmla="*/ 26611 w 55"/>
                <a:gd name="T71" fmla="*/ 774923 h 323"/>
                <a:gd name="T72" fmla="*/ 26611 w 55"/>
                <a:gd name="T73" fmla="*/ 777912 h 323"/>
                <a:gd name="T74" fmla="*/ 17333 w 55"/>
                <a:gd name="T75" fmla="*/ 951905 h 323"/>
                <a:gd name="T76" fmla="*/ 0 w 55"/>
                <a:gd name="T77" fmla="*/ 998263 h 32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5"/>
                <a:gd name="T118" fmla="*/ 0 h 323"/>
                <a:gd name="T119" fmla="*/ 55 w 55"/>
                <a:gd name="T120" fmla="*/ 323 h 32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5" h="323">
                  <a:moveTo>
                    <a:pt x="0" y="323"/>
                  </a:moveTo>
                  <a:cubicBezTo>
                    <a:pt x="5" y="321"/>
                    <a:pt x="13" y="319"/>
                    <a:pt x="19" y="319"/>
                  </a:cubicBezTo>
                  <a:cubicBezTo>
                    <a:pt x="26" y="319"/>
                    <a:pt x="34" y="321"/>
                    <a:pt x="40" y="323"/>
                  </a:cubicBezTo>
                  <a:cubicBezTo>
                    <a:pt x="40" y="323"/>
                    <a:pt x="40" y="323"/>
                    <a:pt x="40" y="323"/>
                  </a:cubicBezTo>
                  <a:cubicBezTo>
                    <a:pt x="22" y="312"/>
                    <a:pt x="27" y="275"/>
                    <a:pt x="29" y="252"/>
                  </a:cubicBezTo>
                  <a:cubicBezTo>
                    <a:pt x="29" y="250"/>
                    <a:pt x="30" y="246"/>
                    <a:pt x="34" y="244"/>
                  </a:cubicBezTo>
                  <a:cubicBezTo>
                    <a:pt x="41" y="239"/>
                    <a:pt x="47" y="230"/>
                    <a:pt x="47" y="219"/>
                  </a:cubicBezTo>
                  <a:cubicBezTo>
                    <a:pt x="47" y="209"/>
                    <a:pt x="42" y="200"/>
                    <a:pt x="35" y="195"/>
                  </a:cubicBezTo>
                  <a:cubicBezTo>
                    <a:pt x="34" y="195"/>
                    <a:pt x="32" y="194"/>
                    <a:pt x="32" y="194"/>
                  </a:cubicBezTo>
                  <a:cubicBezTo>
                    <a:pt x="30" y="192"/>
                    <a:pt x="29" y="189"/>
                    <a:pt x="29" y="185"/>
                  </a:cubicBezTo>
                  <a:cubicBezTo>
                    <a:pt x="29" y="183"/>
                    <a:pt x="30" y="180"/>
                    <a:pt x="31" y="178"/>
                  </a:cubicBezTo>
                  <a:cubicBezTo>
                    <a:pt x="31" y="177"/>
                    <a:pt x="34" y="175"/>
                    <a:pt x="35" y="175"/>
                  </a:cubicBezTo>
                  <a:cubicBezTo>
                    <a:pt x="42" y="170"/>
                    <a:pt x="47" y="161"/>
                    <a:pt x="47" y="151"/>
                  </a:cubicBezTo>
                  <a:cubicBezTo>
                    <a:pt x="47" y="141"/>
                    <a:pt x="42" y="132"/>
                    <a:pt x="35" y="127"/>
                  </a:cubicBezTo>
                  <a:cubicBezTo>
                    <a:pt x="34" y="127"/>
                    <a:pt x="34" y="126"/>
                    <a:pt x="33" y="126"/>
                  </a:cubicBezTo>
                  <a:cubicBezTo>
                    <a:pt x="27" y="122"/>
                    <a:pt x="31" y="99"/>
                    <a:pt x="32" y="93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9" y="33"/>
                    <a:pt x="46" y="22"/>
                    <a:pt x="55" y="17"/>
                  </a:cubicBezTo>
                  <a:cubicBezTo>
                    <a:pt x="51" y="18"/>
                    <a:pt x="48" y="17"/>
                    <a:pt x="43" y="13"/>
                  </a:cubicBezTo>
                  <a:cubicBezTo>
                    <a:pt x="35" y="8"/>
                    <a:pt x="25" y="0"/>
                    <a:pt x="14" y="3"/>
                  </a:cubicBezTo>
                  <a:cubicBezTo>
                    <a:pt x="13" y="3"/>
                    <a:pt x="12" y="4"/>
                    <a:pt x="12" y="5"/>
                  </a:cubicBezTo>
                  <a:cubicBezTo>
                    <a:pt x="16" y="10"/>
                    <a:pt x="19" y="17"/>
                    <a:pt x="20" y="24"/>
                  </a:cubicBezTo>
                  <a:cubicBezTo>
                    <a:pt x="22" y="36"/>
                    <a:pt x="23" y="49"/>
                    <a:pt x="23" y="59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4" y="109"/>
                    <a:pt x="23" y="118"/>
                    <a:pt x="13" y="126"/>
                  </a:cubicBezTo>
                  <a:cubicBezTo>
                    <a:pt x="13" y="126"/>
                    <a:pt x="12" y="127"/>
                    <a:pt x="12" y="127"/>
                  </a:cubicBezTo>
                  <a:cubicBezTo>
                    <a:pt x="5" y="132"/>
                    <a:pt x="0" y="141"/>
                    <a:pt x="0" y="151"/>
                  </a:cubicBezTo>
                  <a:cubicBezTo>
                    <a:pt x="0" y="161"/>
                    <a:pt x="5" y="170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0" y="171"/>
                    <a:pt x="4" y="158"/>
                    <a:pt x="5" y="148"/>
                  </a:cubicBezTo>
                  <a:cubicBezTo>
                    <a:pt x="7" y="135"/>
                    <a:pt x="20" y="128"/>
                    <a:pt x="28" y="137"/>
                  </a:cubicBezTo>
                  <a:cubicBezTo>
                    <a:pt x="36" y="145"/>
                    <a:pt x="39" y="155"/>
                    <a:pt x="31" y="163"/>
                  </a:cubicBezTo>
                  <a:cubicBezTo>
                    <a:pt x="23" y="172"/>
                    <a:pt x="23" y="174"/>
                    <a:pt x="23" y="187"/>
                  </a:cubicBezTo>
                  <a:cubicBezTo>
                    <a:pt x="23" y="201"/>
                    <a:pt x="27" y="199"/>
                    <a:pt x="32" y="209"/>
                  </a:cubicBezTo>
                  <a:cubicBezTo>
                    <a:pt x="37" y="219"/>
                    <a:pt x="34" y="230"/>
                    <a:pt x="27" y="236"/>
                  </a:cubicBezTo>
                  <a:cubicBezTo>
                    <a:pt x="23" y="239"/>
                    <a:pt x="20" y="244"/>
                    <a:pt x="18" y="251"/>
                  </a:cubicBezTo>
                  <a:cubicBezTo>
                    <a:pt x="18" y="251"/>
                    <a:pt x="18" y="251"/>
                    <a:pt x="18" y="252"/>
                  </a:cubicBezTo>
                  <a:cubicBezTo>
                    <a:pt x="18" y="266"/>
                    <a:pt x="19" y="293"/>
                    <a:pt x="12" y="308"/>
                  </a:cubicBezTo>
                  <a:cubicBezTo>
                    <a:pt x="9" y="315"/>
                    <a:pt x="5" y="320"/>
                    <a:pt x="0" y="323"/>
                  </a:cubicBezTo>
                  <a:close/>
                </a:path>
              </a:pathLst>
            </a:custGeom>
            <a:solidFill>
              <a:srgbClr val="9B38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03" name="Freeform 4495"/>
            <p:cNvSpPr>
              <a:spLocks/>
            </p:cNvSpPr>
            <p:nvPr/>
          </p:nvSpPr>
          <p:spPr bwMode="auto">
            <a:xfrm>
              <a:off x="3279" y="3472"/>
              <a:ext cx="28" cy="92"/>
            </a:xfrm>
            <a:custGeom>
              <a:avLst/>
              <a:gdLst>
                <a:gd name="T0" fmla="*/ 23143 w 15"/>
                <a:gd name="T1" fmla="*/ 142248 h 47"/>
                <a:gd name="T2" fmla="*/ 26701 w 15"/>
                <a:gd name="T3" fmla="*/ 148570 h 47"/>
                <a:gd name="T4" fmla="*/ 23143 w 15"/>
                <a:gd name="T5" fmla="*/ 145474 h 47"/>
                <a:gd name="T6" fmla="*/ 0 w 15"/>
                <a:gd name="T7" fmla="*/ 66152 h 47"/>
                <a:gd name="T8" fmla="*/ 16503 w 15"/>
                <a:gd name="T9" fmla="*/ 0 h 47"/>
                <a:gd name="T10" fmla="*/ 16503 w 15"/>
                <a:gd name="T11" fmla="*/ 0 h 47"/>
                <a:gd name="T12" fmla="*/ 23143 w 15"/>
                <a:gd name="T13" fmla="*/ 142248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47"/>
                <a:gd name="T23" fmla="*/ 15 w 15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47">
                  <a:moveTo>
                    <a:pt x="13" y="45"/>
                  </a:moveTo>
                  <a:cubicBezTo>
                    <a:pt x="14" y="46"/>
                    <a:pt x="14" y="46"/>
                    <a:pt x="15" y="47"/>
                  </a:cubicBezTo>
                  <a:cubicBezTo>
                    <a:pt x="14" y="47"/>
                    <a:pt x="14" y="46"/>
                    <a:pt x="13" y="46"/>
                  </a:cubicBezTo>
                  <a:cubicBezTo>
                    <a:pt x="5" y="41"/>
                    <a:pt x="0" y="32"/>
                    <a:pt x="0" y="21"/>
                  </a:cubicBezTo>
                  <a:cubicBezTo>
                    <a:pt x="0" y="13"/>
                    <a:pt x="3" y="5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8"/>
                    <a:pt x="2" y="31"/>
                    <a:pt x="13" y="45"/>
                  </a:cubicBezTo>
                  <a:close/>
                </a:path>
              </a:pathLst>
            </a:custGeom>
            <a:solidFill>
              <a:srgbClr val="9B38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04" name="Freeform 4496"/>
            <p:cNvSpPr>
              <a:spLocks/>
            </p:cNvSpPr>
            <p:nvPr/>
          </p:nvSpPr>
          <p:spPr bwMode="auto">
            <a:xfrm>
              <a:off x="3102" y="3361"/>
              <a:ext cx="27" cy="91"/>
            </a:xfrm>
            <a:custGeom>
              <a:avLst/>
              <a:gdLst>
                <a:gd name="T0" fmla="*/ 16083 w 15"/>
                <a:gd name="T1" fmla="*/ 124219 h 47"/>
                <a:gd name="T2" fmla="*/ 17386 w 15"/>
                <a:gd name="T3" fmla="*/ 130329 h 47"/>
                <a:gd name="T4" fmla="*/ 14621 w 15"/>
                <a:gd name="T5" fmla="*/ 127390 h 47"/>
                <a:gd name="T6" fmla="*/ 0 w 15"/>
                <a:gd name="T7" fmla="*/ 58420 h 47"/>
                <a:gd name="T8" fmla="*/ 10339 w 15"/>
                <a:gd name="T9" fmla="*/ 0 h 47"/>
                <a:gd name="T10" fmla="*/ 10339 w 15"/>
                <a:gd name="T11" fmla="*/ 0 h 47"/>
                <a:gd name="T12" fmla="*/ 16083 w 15"/>
                <a:gd name="T13" fmla="*/ 124219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47"/>
                <a:gd name="T23" fmla="*/ 15 w 15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47">
                  <a:moveTo>
                    <a:pt x="14" y="45"/>
                  </a:moveTo>
                  <a:cubicBezTo>
                    <a:pt x="14" y="45"/>
                    <a:pt x="15" y="46"/>
                    <a:pt x="15" y="47"/>
                  </a:cubicBezTo>
                  <a:cubicBezTo>
                    <a:pt x="14" y="46"/>
                    <a:pt x="14" y="46"/>
                    <a:pt x="13" y="46"/>
                  </a:cubicBezTo>
                  <a:cubicBezTo>
                    <a:pt x="5" y="41"/>
                    <a:pt x="0" y="32"/>
                    <a:pt x="0" y="21"/>
                  </a:cubicBezTo>
                  <a:cubicBezTo>
                    <a:pt x="0" y="12"/>
                    <a:pt x="3" y="5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7"/>
                    <a:pt x="2" y="31"/>
                    <a:pt x="14" y="45"/>
                  </a:cubicBezTo>
                  <a:close/>
                </a:path>
              </a:pathLst>
            </a:custGeom>
            <a:solidFill>
              <a:srgbClr val="9B38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05" name="Freeform 4497"/>
            <p:cNvSpPr>
              <a:spLocks/>
            </p:cNvSpPr>
            <p:nvPr/>
          </p:nvSpPr>
          <p:spPr bwMode="auto">
            <a:xfrm>
              <a:off x="3288" y="3364"/>
              <a:ext cx="8" cy="49"/>
            </a:xfrm>
            <a:custGeom>
              <a:avLst/>
              <a:gdLst>
                <a:gd name="T0" fmla="*/ 8192 w 4"/>
                <a:gd name="T1" fmla="*/ 0 h 25"/>
                <a:gd name="T2" fmla="*/ 16384 w 4"/>
                <a:gd name="T3" fmla="*/ 80093 h 25"/>
                <a:gd name="T4" fmla="*/ 8192 w 4"/>
                <a:gd name="T5" fmla="*/ 0 h 25"/>
                <a:gd name="T6" fmla="*/ 0 60000 65536"/>
                <a:gd name="T7" fmla="*/ 0 60000 65536"/>
                <a:gd name="T8" fmla="*/ 0 60000 65536"/>
                <a:gd name="T9" fmla="*/ 0 w 4"/>
                <a:gd name="T10" fmla="*/ 0 h 25"/>
                <a:gd name="T11" fmla="*/ 4 w 4"/>
                <a:gd name="T12" fmla="*/ 25 h 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5">
                  <a:moveTo>
                    <a:pt x="2" y="0"/>
                  </a:moveTo>
                  <a:cubicBezTo>
                    <a:pt x="0" y="8"/>
                    <a:pt x="0" y="18"/>
                    <a:pt x="4" y="25"/>
                  </a:cubicBezTo>
                  <a:cubicBezTo>
                    <a:pt x="3" y="2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06" name="Freeform 4498"/>
            <p:cNvSpPr>
              <a:spLocks/>
            </p:cNvSpPr>
            <p:nvPr/>
          </p:nvSpPr>
          <p:spPr bwMode="auto">
            <a:xfrm>
              <a:off x="3087" y="3259"/>
              <a:ext cx="13" cy="47"/>
            </a:xfrm>
            <a:custGeom>
              <a:avLst/>
              <a:gdLst>
                <a:gd name="T0" fmla="*/ 0 w 7"/>
                <a:gd name="T1" fmla="*/ 0 h 24"/>
                <a:gd name="T2" fmla="*/ 11906 w 7"/>
                <a:gd name="T3" fmla="*/ 76338 h 24"/>
                <a:gd name="T4" fmla="*/ 0 w 7"/>
                <a:gd name="T5" fmla="*/ 0 h 24"/>
                <a:gd name="T6" fmla="*/ 0 60000 65536"/>
                <a:gd name="T7" fmla="*/ 0 60000 65536"/>
                <a:gd name="T8" fmla="*/ 0 60000 65536"/>
                <a:gd name="T9" fmla="*/ 0 w 7"/>
                <a:gd name="T10" fmla="*/ 0 h 24"/>
                <a:gd name="T11" fmla="*/ 7 w 7"/>
                <a:gd name="T12" fmla="*/ 24 h 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24">
                  <a:moveTo>
                    <a:pt x="0" y="0"/>
                  </a:moveTo>
                  <a:cubicBezTo>
                    <a:pt x="0" y="8"/>
                    <a:pt x="1" y="19"/>
                    <a:pt x="7" y="24"/>
                  </a:cubicBezTo>
                  <a:cubicBezTo>
                    <a:pt x="5" y="1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07" name="Freeform 4499"/>
            <p:cNvSpPr>
              <a:spLocks/>
            </p:cNvSpPr>
            <p:nvPr/>
          </p:nvSpPr>
          <p:spPr bwMode="auto">
            <a:xfrm>
              <a:off x="3286" y="3490"/>
              <a:ext cx="10" cy="50"/>
            </a:xfrm>
            <a:custGeom>
              <a:avLst/>
              <a:gdLst>
                <a:gd name="T0" fmla="*/ 12288 w 5"/>
                <a:gd name="T1" fmla="*/ 0 h 26"/>
                <a:gd name="T2" fmla="*/ 20480 w 5"/>
                <a:gd name="T3" fmla="*/ 66615 h 26"/>
                <a:gd name="T4" fmla="*/ 12288 w 5"/>
                <a:gd name="T5" fmla="*/ 0 h 26"/>
                <a:gd name="T6" fmla="*/ 0 60000 65536"/>
                <a:gd name="T7" fmla="*/ 0 60000 65536"/>
                <a:gd name="T8" fmla="*/ 0 60000 65536"/>
                <a:gd name="T9" fmla="*/ 0 w 5"/>
                <a:gd name="T10" fmla="*/ 0 h 26"/>
                <a:gd name="T11" fmla="*/ 5 w 5"/>
                <a:gd name="T12" fmla="*/ 26 h 2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26">
                  <a:moveTo>
                    <a:pt x="3" y="0"/>
                  </a:moveTo>
                  <a:cubicBezTo>
                    <a:pt x="1" y="8"/>
                    <a:pt x="0" y="19"/>
                    <a:pt x="5" y="26"/>
                  </a:cubicBezTo>
                  <a:cubicBezTo>
                    <a:pt x="3" y="2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08" name="Freeform 4500"/>
            <p:cNvSpPr>
              <a:spLocks/>
            </p:cNvSpPr>
            <p:nvPr/>
          </p:nvSpPr>
          <p:spPr bwMode="auto">
            <a:xfrm>
              <a:off x="3111" y="3380"/>
              <a:ext cx="9" cy="49"/>
            </a:xfrm>
            <a:custGeom>
              <a:avLst/>
              <a:gdLst>
                <a:gd name="T0" fmla="*/ 3191 w 5"/>
                <a:gd name="T1" fmla="*/ 0 h 25"/>
                <a:gd name="T2" fmla="*/ 5744 w 5"/>
                <a:gd name="T3" fmla="*/ 80093 h 25"/>
                <a:gd name="T4" fmla="*/ 3191 w 5"/>
                <a:gd name="T5" fmla="*/ 0 h 25"/>
                <a:gd name="T6" fmla="*/ 0 60000 65536"/>
                <a:gd name="T7" fmla="*/ 0 60000 65536"/>
                <a:gd name="T8" fmla="*/ 0 60000 65536"/>
                <a:gd name="T9" fmla="*/ 0 w 5"/>
                <a:gd name="T10" fmla="*/ 0 h 25"/>
                <a:gd name="T11" fmla="*/ 5 w 5"/>
                <a:gd name="T12" fmla="*/ 25 h 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25">
                  <a:moveTo>
                    <a:pt x="3" y="0"/>
                  </a:moveTo>
                  <a:cubicBezTo>
                    <a:pt x="1" y="8"/>
                    <a:pt x="0" y="18"/>
                    <a:pt x="5" y="25"/>
                  </a:cubicBezTo>
                  <a:cubicBezTo>
                    <a:pt x="3" y="2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09" name="Freeform 4501"/>
            <p:cNvSpPr>
              <a:spLocks/>
            </p:cNvSpPr>
            <p:nvPr/>
          </p:nvSpPr>
          <p:spPr bwMode="auto">
            <a:xfrm>
              <a:off x="3014" y="3061"/>
              <a:ext cx="186" cy="644"/>
            </a:xfrm>
            <a:custGeom>
              <a:avLst/>
              <a:gdLst>
                <a:gd name="T0" fmla="*/ 11871 w 102"/>
                <a:gd name="T1" fmla="*/ 72670 h 329"/>
                <a:gd name="T2" fmla="*/ 0 w 102"/>
                <a:gd name="T3" fmla="*/ 82786 h 329"/>
                <a:gd name="T4" fmla="*/ 103666 w 102"/>
                <a:gd name="T5" fmla="*/ 37125 h 329"/>
                <a:gd name="T6" fmla="*/ 127999 w 102"/>
                <a:gd name="T7" fmla="*/ 0 h 329"/>
                <a:gd name="T8" fmla="*/ 125944 w 102"/>
                <a:gd name="T9" fmla="*/ 25664 h 329"/>
                <a:gd name="T10" fmla="*/ 125944 w 102"/>
                <a:gd name="T11" fmla="*/ 25664 h 329"/>
                <a:gd name="T12" fmla="*/ 125944 w 102"/>
                <a:gd name="T13" fmla="*/ 62995 h 329"/>
                <a:gd name="T14" fmla="*/ 137771 w 102"/>
                <a:gd name="T15" fmla="*/ 138826 h 329"/>
                <a:gd name="T16" fmla="*/ 124429 w 102"/>
                <a:gd name="T17" fmla="*/ 214730 h 329"/>
                <a:gd name="T18" fmla="*/ 118626 w 102"/>
                <a:gd name="T19" fmla="*/ 227839 h 329"/>
                <a:gd name="T20" fmla="*/ 116398 w 102"/>
                <a:gd name="T21" fmla="*/ 246777 h 329"/>
                <a:gd name="T22" fmla="*/ 119928 w 102"/>
                <a:gd name="T23" fmla="*/ 275082 h 329"/>
                <a:gd name="T24" fmla="*/ 124429 w 102"/>
                <a:gd name="T25" fmla="*/ 281420 h 329"/>
                <a:gd name="T26" fmla="*/ 136712 w 102"/>
                <a:gd name="T27" fmla="*/ 354331 h 329"/>
                <a:gd name="T28" fmla="*/ 123234 w 102"/>
                <a:gd name="T29" fmla="*/ 433592 h 329"/>
                <a:gd name="T30" fmla="*/ 116398 w 102"/>
                <a:gd name="T31" fmla="*/ 459076 h 329"/>
                <a:gd name="T32" fmla="*/ 121566 w 102"/>
                <a:gd name="T33" fmla="*/ 496150 h 329"/>
                <a:gd name="T34" fmla="*/ 134245 w 102"/>
                <a:gd name="T35" fmla="*/ 565720 h 329"/>
                <a:gd name="T36" fmla="*/ 123234 w 102"/>
                <a:gd name="T37" fmla="*/ 631482 h 329"/>
                <a:gd name="T38" fmla="*/ 109687 w 102"/>
                <a:gd name="T39" fmla="*/ 876347 h 329"/>
                <a:gd name="T40" fmla="*/ 126925 w 102"/>
                <a:gd name="T41" fmla="*/ 1041217 h 329"/>
                <a:gd name="T42" fmla="*/ 98766 w 102"/>
                <a:gd name="T43" fmla="*/ 1024917 h 329"/>
                <a:gd name="T44" fmla="*/ 70193 w 102"/>
                <a:gd name="T45" fmla="*/ 1035037 h 329"/>
                <a:gd name="T46" fmla="*/ 70193 w 102"/>
                <a:gd name="T47" fmla="*/ 1035037 h 329"/>
                <a:gd name="T48" fmla="*/ 98766 w 102"/>
                <a:gd name="T49" fmla="*/ 876347 h 329"/>
                <a:gd name="T50" fmla="*/ 94751 w 102"/>
                <a:gd name="T51" fmla="*/ 673775 h 329"/>
                <a:gd name="T52" fmla="*/ 93399 w 102"/>
                <a:gd name="T53" fmla="*/ 670357 h 329"/>
                <a:gd name="T54" fmla="*/ 109687 w 102"/>
                <a:gd name="T55" fmla="*/ 601108 h 329"/>
                <a:gd name="T56" fmla="*/ 109687 w 102"/>
                <a:gd name="T57" fmla="*/ 525236 h 329"/>
                <a:gd name="T58" fmla="*/ 102834 w 102"/>
                <a:gd name="T59" fmla="*/ 462323 h 329"/>
                <a:gd name="T60" fmla="*/ 113442 w 102"/>
                <a:gd name="T61" fmla="*/ 396639 h 329"/>
                <a:gd name="T62" fmla="*/ 113442 w 102"/>
                <a:gd name="T63" fmla="*/ 313835 h 329"/>
                <a:gd name="T64" fmla="*/ 102834 w 102"/>
                <a:gd name="T65" fmla="*/ 253468 h 329"/>
                <a:gd name="T66" fmla="*/ 115054 w 102"/>
                <a:gd name="T67" fmla="*/ 184354 h 329"/>
                <a:gd name="T68" fmla="*/ 111523 w 102"/>
                <a:gd name="T69" fmla="*/ 88997 h 329"/>
                <a:gd name="T70" fmla="*/ 70193 w 102"/>
                <a:gd name="T71" fmla="*/ 50236 h 329"/>
                <a:gd name="T72" fmla="*/ 31175 w 102"/>
                <a:gd name="T73" fmla="*/ 138826 h 329"/>
                <a:gd name="T74" fmla="*/ 61158 w 102"/>
                <a:gd name="T75" fmla="*/ 241371 h 329"/>
                <a:gd name="T76" fmla="*/ 57733 w 102"/>
                <a:gd name="T77" fmla="*/ 373297 h 329"/>
                <a:gd name="T78" fmla="*/ 71982 w 102"/>
                <a:gd name="T79" fmla="*/ 436687 h 329"/>
                <a:gd name="T80" fmla="*/ 65767 w 102"/>
                <a:gd name="T81" fmla="*/ 430435 h 329"/>
                <a:gd name="T82" fmla="*/ 47468 w 102"/>
                <a:gd name="T83" fmla="*/ 363151 h 329"/>
                <a:gd name="T84" fmla="*/ 51219 w 102"/>
                <a:gd name="T85" fmla="*/ 287293 h 329"/>
                <a:gd name="T86" fmla="*/ 56849 w 102"/>
                <a:gd name="T87" fmla="*/ 244235 h 329"/>
                <a:gd name="T88" fmla="*/ 44385 w 102"/>
                <a:gd name="T89" fmla="*/ 218148 h 329"/>
                <a:gd name="T90" fmla="*/ 29702 w 102"/>
                <a:gd name="T91" fmla="*/ 185523 h 329"/>
                <a:gd name="T92" fmla="*/ 0 w 102"/>
                <a:gd name="T93" fmla="*/ 88997 h 329"/>
                <a:gd name="T94" fmla="*/ 11871 w 102"/>
                <a:gd name="T95" fmla="*/ 72670 h 3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2"/>
                <a:gd name="T145" fmla="*/ 0 h 329"/>
                <a:gd name="T146" fmla="*/ 102 w 102"/>
                <a:gd name="T147" fmla="*/ 329 h 32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2" h="329">
                  <a:moveTo>
                    <a:pt x="9" y="23"/>
                  </a:moveTo>
                  <a:cubicBezTo>
                    <a:pt x="6" y="24"/>
                    <a:pt x="3" y="25"/>
                    <a:pt x="0" y="26"/>
                  </a:cubicBezTo>
                  <a:cubicBezTo>
                    <a:pt x="17" y="17"/>
                    <a:pt x="48" y="5"/>
                    <a:pt x="77" y="12"/>
                  </a:cubicBezTo>
                  <a:cubicBezTo>
                    <a:pt x="81" y="13"/>
                    <a:pt x="92" y="0"/>
                    <a:pt x="95" y="0"/>
                  </a:cubicBezTo>
                  <a:cubicBezTo>
                    <a:pt x="96" y="0"/>
                    <a:pt x="95" y="4"/>
                    <a:pt x="93" y="8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88" y="10"/>
                    <a:pt x="88" y="17"/>
                    <a:pt x="93" y="20"/>
                  </a:cubicBezTo>
                  <a:cubicBezTo>
                    <a:pt x="100" y="25"/>
                    <a:pt x="102" y="34"/>
                    <a:pt x="102" y="44"/>
                  </a:cubicBezTo>
                  <a:cubicBezTo>
                    <a:pt x="102" y="55"/>
                    <a:pt x="99" y="64"/>
                    <a:pt x="92" y="68"/>
                  </a:cubicBezTo>
                  <a:cubicBezTo>
                    <a:pt x="91" y="69"/>
                    <a:pt x="89" y="70"/>
                    <a:pt x="88" y="72"/>
                  </a:cubicBezTo>
                  <a:cubicBezTo>
                    <a:pt x="87" y="73"/>
                    <a:pt x="86" y="76"/>
                    <a:pt x="86" y="78"/>
                  </a:cubicBezTo>
                  <a:cubicBezTo>
                    <a:pt x="86" y="82"/>
                    <a:pt x="87" y="86"/>
                    <a:pt x="89" y="87"/>
                  </a:cubicBezTo>
                  <a:cubicBezTo>
                    <a:pt x="89" y="87"/>
                    <a:pt x="91" y="88"/>
                    <a:pt x="92" y="89"/>
                  </a:cubicBezTo>
                  <a:cubicBezTo>
                    <a:pt x="99" y="94"/>
                    <a:pt x="101" y="106"/>
                    <a:pt x="101" y="112"/>
                  </a:cubicBezTo>
                  <a:cubicBezTo>
                    <a:pt x="101" y="119"/>
                    <a:pt x="99" y="133"/>
                    <a:pt x="91" y="137"/>
                  </a:cubicBezTo>
                  <a:cubicBezTo>
                    <a:pt x="87" y="139"/>
                    <a:pt x="86" y="143"/>
                    <a:pt x="86" y="145"/>
                  </a:cubicBezTo>
                  <a:cubicBezTo>
                    <a:pt x="86" y="150"/>
                    <a:pt x="85" y="154"/>
                    <a:pt x="90" y="157"/>
                  </a:cubicBezTo>
                  <a:cubicBezTo>
                    <a:pt x="96" y="162"/>
                    <a:pt x="99" y="170"/>
                    <a:pt x="99" y="179"/>
                  </a:cubicBezTo>
                  <a:cubicBezTo>
                    <a:pt x="99" y="187"/>
                    <a:pt x="96" y="195"/>
                    <a:pt x="91" y="200"/>
                  </a:cubicBezTo>
                  <a:cubicBezTo>
                    <a:pt x="75" y="212"/>
                    <a:pt x="81" y="253"/>
                    <a:pt x="81" y="277"/>
                  </a:cubicBezTo>
                  <a:cubicBezTo>
                    <a:pt x="81" y="295"/>
                    <a:pt x="82" y="316"/>
                    <a:pt x="94" y="329"/>
                  </a:cubicBezTo>
                  <a:cubicBezTo>
                    <a:pt x="88" y="327"/>
                    <a:pt x="81" y="325"/>
                    <a:pt x="73" y="324"/>
                  </a:cubicBezTo>
                  <a:cubicBezTo>
                    <a:pt x="65" y="324"/>
                    <a:pt x="59" y="325"/>
                    <a:pt x="52" y="327"/>
                  </a:cubicBezTo>
                  <a:cubicBezTo>
                    <a:pt x="52" y="327"/>
                    <a:pt x="52" y="327"/>
                    <a:pt x="52" y="327"/>
                  </a:cubicBezTo>
                  <a:cubicBezTo>
                    <a:pt x="69" y="317"/>
                    <a:pt x="73" y="297"/>
                    <a:pt x="73" y="277"/>
                  </a:cubicBezTo>
                  <a:cubicBezTo>
                    <a:pt x="73" y="259"/>
                    <a:pt x="76" y="232"/>
                    <a:pt x="70" y="213"/>
                  </a:cubicBezTo>
                  <a:cubicBezTo>
                    <a:pt x="70" y="213"/>
                    <a:pt x="70" y="212"/>
                    <a:pt x="69" y="212"/>
                  </a:cubicBezTo>
                  <a:cubicBezTo>
                    <a:pt x="68" y="205"/>
                    <a:pt x="75" y="200"/>
                    <a:pt x="81" y="190"/>
                  </a:cubicBezTo>
                  <a:cubicBezTo>
                    <a:pt x="87" y="181"/>
                    <a:pt x="88" y="173"/>
                    <a:pt x="81" y="166"/>
                  </a:cubicBezTo>
                  <a:cubicBezTo>
                    <a:pt x="75" y="158"/>
                    <a:pt x="76" y="156"/>
                    <a:pt x="76" y="146"/>
                  </a:cubicBezTo>
                  <a:cubicBezTo>
                    <a:pt x="76" y="136"/>
                    <a:pt x="80" y="133"/>
                    <a:pt x="84" y="125"/>
                  </a:cubicBezTo>
                  <a:cubicBezTo>
                    <a:pt x="88" y="117"/>
                    <a:pt x="93" y="104"/>
                    <a:pt x="84" y="99"/>
                  </a:cubicBezTo>
                  <a:cubicBezTo>
                    <a:pt x="75" y="94"/>
                    <a:pt x="78" y="88"/>
                    <a:pt x="76" y="80"/>
                  </a:cubicBezTo>
                  <a:cubicBezTo>
                    <a:pt x="74" y="71"/>
                    <a:pt x="82" y="64"/>
                    <a:pt x="85" y="58"/>
                  </a:cubicBezTo>
                  <a:cubicBezTo>
                    <a:pt x="89" y="52"/>
                    <a:pt x="88" y="34"/>
                    <a:pt x="82" y="28"/>
                  </a:cubicBezTo>
                  <a:cubicBezTo>
                    <a:pt x="78" y="24"/>
                    <a:pt x="75" y="14"/>
                    <a:pt x="52" y="16"/>
                  </a:cubicBezTo>
                  <a:cubicBezTo>
                    <a:pt x="29" y="18"/>
                    <a:pt x="18" y="35"/>
                    <a:pt x="23" y="44"/>
                  </a:cubicBezTo>
                  <a:cubicBezTo>
                    <a:pt x="28" y="54"/>
                    <a:pt x="45" y="64"/>
                    <a:pt x="45" y="76"/>
                  </a:cubicBezTo>
                  <a:cubicBezTo>
                    <a:pt x="45" y="89"/>
                    <a:pt x="35" y="98"/>
                    <a:pt x="43" y="118"/>
                  </a:cubicBezTo>
                  <a:cubicBezTo>
                    <a:pt x="47" y="128"/>
                    <a:pt x="51" y="134"/>
                    <a:pt x="53" y="138"/>
                  </a:cubicBezTo>
                  <a:cubicBezTo>
                    <a:pt x="52" y="137"/>
                    <a:pt x="51" y="137"/>
                    <a:pt x="49" y="136"/>
                  </a:cubicBezTo>
                  <a:cubicBezTo>
                    <a:pt x="40" y="134"/>
                    <a:pt x="36" y="121"/>
                    <a:pt x="35" y="115"/>
                  </a:cubicBezTo>
                  <a:cubicBezTo>
                    <a:pt x="33" y="108"/>
                    <a:pt x="34" y="97"/>
                    <a:pt x="38" y="91"/>
                  </a:cubicBezTo>
                  <a:cubicBezTo>
                    <a:pt x="41" y="86"/>
                    <a:pt x="43" y="81"/>
                    <a:pt x="42" y="77"/>
                  </a:cubicBezTo>
                  <a:cubicBezTo>
                    <a:pt x="40" y="72"/>
                    <a:pt x="37" y="71"/>
                    <a:pt x="33" y="69"/>
                  </a:cubicBezTo>
                  <a:cubicBezTo>
                    <a:pt x="30" y="66"/>
                    <a:pt x="26" y="63"/>
                    <a:pt x="22" y="59"/>
                  </a:cubicBezTo>
                  <a:cubicBezTo>
                    <a:pt x="12" y="48"/>
                    <a:pt x="3" y="33"/>
                    <a:pt x="0" y="28"/>
                  </a:cubicBezTo>
                  <a:cubicBezTo>
                    <a:pt x="2" y="27"/>
                    <a:pt x="5" y="25"/>
                    <a:pt x="9" y="23"/>
                  </a:cubicBezTo>
                  <a:close/>
                </a:path>
              </a:pathLst>
            </a:custGeom>
            <a:solidFill>
              <a:srgbClr val="9B38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10" name="Freeform 4502"/>
            <p:cNvSpPr>
              <a:spLocks/>
            </p:cNvSpPr>
            <p:nvPr/>
          </p:nvSpPr>
          <p:spPr bwMode="auto">
            <a:xfrm>
              <a:off x="3036" y="3104"/>
              <a:ext cx="38" cy="65"/>
            </a:xfrm>
            <a:custGeom>
              <a:avLst/>
              <a:gdLst>
                <a:gd name="T0" fmla="*/ 25976 w 21"/>
                <a:gd name="T1" fmla="*/ 0 h 33"/>
                <a:gd name="T2" fmla="*/ 23319 w 21"/>
                <a:gd name="T3" fmla="*/ 112363 h 33"/>
                <a:gd name="T4" fmla="*/ 25976 w 21"/>
                <a:gd name="T5" fmla="*/ 0 h 33"/>
                <a:gd name="T6" fmla="*/ 0 60000 65536"/>
                <a:gd name="T7" fmla="*/ 0 60000 65536"/>
                <a:gd name="T8" fmla="*/ 0 60000 65536"/>
                <a:gd name="T9" fmla="*/ 0 w 21"/>
                <a:gd name="T10" fmla="*/ 0 h 33"/>
                <a:gd name="T11" fmla="*/ 21 w 21"/>
                <a:gd name="T12" fmla="*/ 33 h 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33">
                  <a:moveTo>
                    <a:pt x="21" y="0"/>
                  </a:moveTo>
                  <a:cubicBezTo>
                    <a:pt x="13" y="3"/>
                    <a:pt x="0" y="16"/>
                    <a:pt x="19" y="33"/>
                  </a:cubicBezTo>
                  <a:cubicBezTo>
                    <a:pt x="13" y="22"/>
                    <a:pt x="6" y="12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11" name="Freeform 4503"/>
            <p:cNvSpPr>
              <a:spLocks/>
            </p:cNvSpPr>
            <p:nvPr/>
          </p:nvSpPr>
          <p:spPr bwMode="auto">
            <a:xfrm>
              <a:off x="3058" y="3054"/>
              <a:ext cx="67" cy="17"/>
            </a:xfrm>
            <a:custGeom>
              <a:avLst/>
              <a:gdLst>
                <a:gd name="T0" fmla="*/ 45909 w 37"/>
                <a:gd name="T1" fmla="*/ 0 h 9"/>
                <a:gd name="T2" fmla="*/ 0 w 37"/>
                <a:gd name="T3" fmla="*/ 18256 h 9"/>
                <a:gd name="T4" fmla="*/ 0 60000 65536"/>
                <a:gd name="T5" fmla="*/ 0 60000 65536"/>
                <a:gd name="T6" fmla="*/ 0 w 37"/>
                <a:gd name="T7" fmla="*/ 0 h 9"/>
                <a:gd name="T8" fmla="*/ 37 w 37"/>
                <a:gd name="T9" fmla="*/ 9 h 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" h="9">
                  <a:moveTo>
                    <a:pt x="37" y="0"/>
                  </a:moveTo>
                  <a:cubicBezTo>
                    <a:pt x="23" y="0"/>
                    <a:pt x="6" y="6"/>
                    <a:pt x="0" y="9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12" name="Freeform 4504"/>
            <p:cNvSpPr>
              <a:spLocks/>
            </p:cNvSpPr>
            <p:nvPr/>
          </p:nvSpPr>
          <p:spPr bwMode="auto">
            <a:xfrm>
              <a:off x="2970" y="3028"/>
              <a:ext cx="481" cy="688"/>
            </a:xfrm>
            <a:custGeom>
              <a:avLst/>
              <a:gdLst>
                <a:gd name="T0" fmla="*/ 118143 w 263"/>
                <a:gd name="T1" fmla="*/ 668081 h 352"/>
                <a:gd name="T2" fmla="*/ 109655 w 263"/>
                <a:gd name="T3" fmla="*/ 537815 h 352"/>
                <a:gd name="T4" fmla="*/ 102541 w 263"/>
                <a:gd name="T5" fmla="*/ 475025 h 352"/>
                <a:gd name="T6" fmla="*/ 86719 w 263"/>
                <a:gd name="T7" fmla="*/ 334970 h 352"/>
                <a:gd name="T8" fmla="*/ 79460 w 263"/>
                <a:gd name="T9" fmla="*/ 266887 h 352"/>
                <a:gd name="T10" fmla="*/ 32287 w 263"/>
                <a:gd name="T11" fmla="*/ 136547 h 352"/>
                <a:gd name="T12" fmla="*/ 0 w 263"/>
                <a:gd name="T13" fmla="*/ 123779 h 352"/>
                <a:gd name="T14" fmla="*/ 218202 w 263"/>
                <a:gd name="T15" fmla="*/ 22139 h 352"/>
                <a:gd name="T16" fmla="*/ 368360 w 263"/>
                <a:gd name="T17" fmla="*/ 165310 h 352"/>
                <a:gd name="T18" fmla="*/ 290063 w 263"/>
                <a:gd name="T19" fmla="*/ 244748 h 352"/>
                <a:gd name="T20" fmla="*/ 282722 w 263"/>
                <a:gd name="T21" fmla="*/ 481537 h 352"/>
                <a:gd name="T22" fmla="*/ 302181 w 263"/>
                <a:gd name="T23" fmla="*/ 559983 h 352"/>
                <a:gd name="T24" fmla="*/ 280262 w 263"/>
                <a:gd name="T25" fmla="*/ 644472 h 352"/>
                <a:gd name="T26" fmla="*/ 281806 w 263"/>
                <a:gd name="T27" fmla="*/ 693080 h 352"/>
                <a:gd name="T28" fmla="*/ 302181 w 263"/>
                <a:gd name="T29" fmla="*/ 771408 h 352"/>
                <a:gd name="T30" fmla="*/ 277266 w 263"/>
                <a:gd name="T31" fmla="*/ 873105 h 352"/>
                <a:gd name="T32" fmla="*/ 292521 w 263"/>
                <a:gd name="T33" fmla="*/ 1094512 h 352"/>
                <a:gd name="T34" fmla="*/ 236482 w 263"/>
                <a:gd name="T35" fmla="*/ 1094512 h 352"/>
                <a:gd name="T36" fmla="*/ 261585 w 263"/>
                <a:gd name="T37" fmla="*/ 873105 h 352"/>
                <a:gd name="T38" fmla="*/ 236482 w 263"/>
                <a:gd name="T39" fmla="*/ 771408 h 352"/>
                <a:gd name="T40" fmla="*/ 257966 w 263"/>
                <a:gd name="T41" fmla="*/ 693080 h 352"/>
                <a:gd name="T42" fmla="*/ 258705 w 263"/>
                <a:gd name="T43" fmla="*/ 644472 h 352"/>
                <a:gd name="T44" fmla="*/ 236482 w 263"/>
                <a:gd name="T45" fmla="*/ 559983 h 352"/>
                <a:gd name="T46" fmla="*/ 254956 w 263"/>
                <a:gd name="T47" fmla="*/ 481537 h 352"/>
                <a:gd name="T48" fmla="*/ 268773 w 263"/>
                <a:gd name="T49" fmla="*/ 273527 h 352"/>
                <a:gd name="T50" fmla="*/ 234816 w 263"/>
                <a:gd name="T51" fmla="*/ 74996 h 352"/>
                <a:gd name="T52" fmla="*/ 163714 w 263"/>
                <a:gd name="T53" fmla="*/ 114841 h 352"/>
                <a:gd name="T54" fmla="*/ 162607 w 263"/>
                <a:gd name="T55" fmla="*/ 263483 h 352"/>
                <a:gd name="T56" fmla="*/ 154085 w 263"/>
                <a:gd name="T57" fmla="*/ 296120 h 352"/>
                <a:gd name="T58" fmla="*/ 162607 w 263"/>
                <a:gd name="T59" fmla="*/ 329730 h 352"/>
                <a:gd name="T60" fmla="*/ 160687 w 263"/>
                <a:gd name="T61" fmla="*/ 478371 h 352"/>
                <a:gd name="T62" fmla="*/ 159118 w 263"/>
                <a:gd name="T63" fmla="*/ 541272 h 352"/>
                <a:gd name="T64" fmla="*/ 160687 w 263"/>
                <a:gd name="T65" fmla="*/ 674332 h 352"/>
                <a:gd name="T66" fmla="*/ 165226 w 263"/>
                <a:gd name="T67" fmla="*/ 1075065 h 352"/>
                <a:gd name="T68" fmla="*/ 106416 w 263"/>
                <a:gd name="T69" fmla="*/ 1068126 h 352"/>
                <a:gd name="T70" fmla="*/ 135801 w 263"/>
                <a:gd name="T71" fmla="*/ 914635 h 3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63"/>
                <a:gd name="T109" fmla="*/ 0 h 352"/>
                <a:gd name="T110" fmla="*/ 263 w 263"/>
                <a:gd name="T111" fmla="*/ 352 h 35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63" h="352">
                  <a:moveTo>
                    <a:pt x="97" y="294"/>
                  </a:moveTo>
                  <a:cubicBezTo>
                    <a:pt x="97" y="270"/>
                    <a:pt x="102" y="231"/>
                    <a:pt x="84" y="215"/>
                  </a:cubicBezTo>
                  <a:cubicBezTo>
                    <a:pt x="79" y="210"/>
                    <a:pt x="76" y="206"/>
                    <a:pt x="74" y="196"/>
                  </a:cubicBezTo>
                  <a:cubicBezTo>
                    <a:pt x="72" y="188"/>
                    <a:pt x="74" y="179"/>
                    <a:pt x="78" y="173"/>
                  </a:cubicBezTo>
                  <a:cubicBezTo>
                    <a:pt x="82" y="168"/>
                    <a:pt x="81" y="165"/>
                    <a:pt x="80" y="161"/>
                  </a:cubicBezTo>
                  <a:cubicBezTo>
                    <a:pt x="79" y="157"/>
                    <a:pt x="77" y="154"/>
                    <a:pt x="73" y="153"/>
                  </a:cubicBezTo>
                  <a:cubicBezTo>
                    <a:pt x="64" y="151"/>
                    <a:pt x="60" y="138"/>
                    <a:pt x="59" y="132"/>
                  </a:cubicBezTo>
                  <a:cubicBezTo>
                    <a:pt x="57" y="125"/>
                    <a:pt x="58" y="114"/>
                    <a:pt x="62" y="108"/>
                  </a:cubicBezTo>
                  <a:cubicBezTo>
                    <a:pt x="65" y="103"/>
                    <a:pt x="67" y="98"/>
                    <a:pt x="66" y="94"/>
                  </a:cubicBezTo>
                  <a:cubicBezTo>
                    <a:pt x="64" y="89"/>
                    <a:pt x="61" y="88"/>
                    <a:pt x="57" y="86"/>
                  </a:cubicBezTo>
                  <a:cubicBezTo>
                    <a:pt x="54" y="83"/>
                    <a:pt x="50" y="80"/>
                    <a:pt x="46" y="76"/>
                  </a:cubicBezTo>
                  <a:cubicBezTo>
                    <a:pt x="35" y="63"/>
                    <a:pt x="24" y="45"/>
                    <a:pt x="23" y="44"/>
                  </a:cubicBezTo>
                  <a:cubicBezTo>
                    <a:pt x="15" y="38"/>
                    <a:pt x="8" y="35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27" y="20"/>
                    <a:pt x="96" y="0"/>
                    <a:pt x="155" y="7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215" y="13"/>
                    <a:pt x="249" y="38"/>
                    <a:pt x="263" y="53"/>
                  </a:cubicBezTo>
                  <a:cubicBezTo>
                    <a:pt x="263" y="53"/>
                    <a:pt x="263" y="53"/>
                    <a:pt x="263" y="53"/>
                  </a:cubicBezTo>
                  <a:cubicBezTo>
                    <a:pt x="258" y="47"/>
                    <a:pt x="251" y="44"/>
                    <a:pt x="243" y="43"/>
                  </a:cubicBezTo>
                  <a:cubicBezTo>
                    <a:pt x="225" y="40"/>
                    <a:pt x="210" y="51"/>
                    <a:pt x="207" y="79"/>
                  </a:cubicBezTo>
                  <a:cubicBezTo>
                    <a:pt x="201" y="122"/>
                    <a:pt x="201" y="122"/>
                    <a:pt x="201" y="122"/>
                  </a:cubicBezTo>
                  <a:cubicBezTo>
                    <a:pt x="200" y="128"/>
                    <a:pt x="196" y="151"/>
                    <a:pt x="202" y="155"/>
                  </a:cubicBezTo>
                  <a:cubicBezTo>
                    <a:pt x="203" y="155"/>
                    <a:pt x="203" y="156"/>
                    <a:pt x="204" y="156"/>
                  </a:cubicBezTo>
                  <a:cubicBezTo>
                    <a:pt x="211" y="161"/>
                    <a:pt x="216" y="170"/>
                    <a:pt x="216" y="180"/>
                  </a:cubicBezTo>
                  <a:cubicBezTo>
                    <a:pt x="216" y="190"/>
                    <a:pt x="211" y="199"/>
                    <a:pt x="204" y="204"/>
                  </a:cubicBezTo>
                  <a:cubicBezTo>
                    <a:pt x="203" y="204"/>
                    <a:pt x="200" y="206"/>
                    <a:pt x="200" y="207"/>
                  </a:cubicBezTo>
                  <a:cubicBezTo>
                    <a:pt x="199" y="209"/>
                    <a:pt x="198" y="212"/>
                    <a:pt x="198" y="214"/>
                  </a:cubicBezTo>
                  <a:cubicBezTo>
                    <a:pt x="198" y="218"/>
                    <a:pt x="199" y="221"/>
                    <a:pt x="201" y="223"/>
                  </a:cubicBezTo>
                  <a:cubicBezTo>
                    <a:pt x="201" y="223"/>
                    <a:pt x="203" y="224"/>
                    <a:pt x="204" y="224"/>
                  </a:cubicBezTo>
                  <a:cubicBezTo>
                    <a:pt x="211" y="229"/>
                    <a:pt x="216" y="238"/>
                    <a:pt x="216" y="248"/>
                  </a:cubicBezTo>
                  <a:cubicBezTo>
                    <a:pt x="216" y="259"/>
                    <a:pt x="210" y="268"/>
                    <a:pt x="203" y="273"/>
                  </a:cubicBezTo>
                  <a:cubicBezTo>
                    <a:pt x="199" y="275"/>
                    <a:pt x="198" y="279"/>
                    <a:pt x="198" y="281"/>
                  </a:cubicBezTo>
                  <a:cubicBezTo>
                    <a:pt x="196" y="304"/>
                    <a:pt x="191" y="341"/>
                    <a:pt x="209" y="352"/>
                  </a:cubicBezTo>
                  <a:cubicBezTo>
                    <a:pt x="209" y="352"/>
                    <a:pt x="209" y="352"/>
                    <a:pt x="209" y="352"/>
                  </a:cubicBezTo>
                  <a:cubicBezTo>
                    <a:pt x="203" y="350"/>
                    <a:pt x="195" y="348"/>
                    <a:pt x="188" y="348"/>
                  </a:cubicBezTo>
                  <a:cubicBezTo>
                    <a:pt x="182" y="348"/>
                    <a:pt x="174" y="350"/>
                    <a:pt x="169" y="352"/>
                  </a:cubicBezTo>
                  <a:cubicBezTo>
                    <a:pt x="174" y="349"/>
                    <a:pt x="178" y="344"/>
                    <a:pt x="181" y="337"/>
                  </a:cubicBezTo>
                  <a:cubicBezTo>
                    <a:pt x="188" y="322"/>
                    <a:pt x="187" y="295"/>
                    <a:pt x="187" y="281"/>
                  </a:cubicBezTo>
                  <a:cubicBezTo>
                    <a:pt x="187" y="279"/>
                    <a:pt x="186" y="275"/>
                    <a:pt x="182" y="273"/>
                  </a:cubicBezTo>
                  <a:cubicBezTo>
                    <a:pt x="174" y="268"/>
                    <a:pt x="169" y="259"/>
                    <a:pt x="169" y="248"/>
                  </a:cubicBezTo>
                  <a:cubicBezTo>
                    <a:pt x="169" y="238"/>
                    <a:pt x="174" y="229"/>
                    <a:pt x="181" y="224"/>
                  </a:cubicBezTo>
                  <a:cubicBezTo>
                    <a:pt x="181" y="224"/>
                    <a:pt x="183" y="223"/>
                    <a:pt x="184" y="223"/>
                  </a:cubicBezTo>
                  <a:cubicBezTo>
                    <a:pt x="185" y="221"/>
                    <a:pt x="186" y="218"/>
                    <a:pt x="186" y="214"/>
                  </a:cubicBezTo>
                  <a:cubicBezTo>
                    <a:pt x="186" y="212"/>
                    <a:pt x="186" y="209"/>
                    <a:pt x="185" y="207"/>
                  </a:cubicBezTo>
                  <a:cubicBezTo>
                    <a:pt x="184" y="206"/>
                    <a:pt x="181" y="204"/>
                    <a:pt x="181" y="204"/>
                  </a:cubicBezTo>
                  <a:cubicBezTo>
                    <a:pt x="174" y="199"/>
                    <a:pt x="169" y="190"/>
                    <a:pt x="169" y="180"/>
                  </a:cubicBezTo>
                  <a:cubicBezTo>
                    <a:pt x="169" y="170"/>
                    <a:pt x="174" y="161"/>
                    <a:pt x="181" y="156"/>
                  </a:cubicBezTo>
                  <a:cubicBezTo>
                    <a:pt x="181" y="156"/>
                    <a:pt x="182" y="155"/>
                    <a:pt x="182" y="155"/>
                  </a:cubicBezTo>
                  <a:cubicBezTo>
                    <a:pt x="192" y="147"/>
                    <a:pt x="193" y="138"/>
                    <a:pt x="193" y="132"/>
                  </a:cubicBezTo>
                  <a:cubicBezTo>
                    <a:pt x="192" y="88"/>
                    <a:pt x="192" y="88"/>
                    <a:pt x="192" y="88"/>
                  </a:cubicBezTo>
                  <a:cubicBezTo>
                    <a:pt x="192" y="78"/>
                    <a:pt x="191" y="65"/>
                    <a:pt x="189" y="53"/>
                  </a:cubicBezTo>
                  <a:cubicBezTo>
                    <a:pt x="187" y="41"/>
                    <a:pt x="181" y="30"/>
                    <a:pt x="168" y="24"/>
                  </a:cubicBezTo>
                  <a:cubicBezTo>
                    <a:pt x="146" y="13"/>
                    <a:pt x="122" y="23"/>
                    <a:pt x="117" y="25"/>
                  </a:cubicBezTo>
                  <a:cubicBezTo>
                    <a:pt x="112" y="27"/>
                    <a:pt x="112" y="34"/>
                    <a:pt x="117" y="37"/>
                  </a:cubicBezTo>
                  <a:cubicBezTo>
                    <a:pt x="124" y="42"/>
                    <a:pt x="126" y="51"/>
                    <a:pt x="126" y="61"/>
                  </a:cubicBezTo>
                  <a:cubicBezTo>
                    <a:pt x="126" y="72"/>
                    <a:pt x="123" y="81"/>
                    <a:pt x="116" y="85"/>
                  </a:cubicBezTo>
                  <a:cubicBezTo>
                    <a:pt x="115" y="86"/>
                    <a:pt x="113" y="87"/>
                    <a:pt x="112" y="89"/>
                  </a:cubicBezTo>
                  <a:cubicBezTo>
                    <a:pt x="111" y="90"/>
                    <a:pt x="110" y="93"/>
                    <a:pt x="110" y="95"/>
                  </a:cubicBezTo>
                  <a:cubicBezTo>
                    <a:pt x="110" y="99"/>
                    <a:pt x="111" y="103"/>
                    <a:pt x="113" y="104"/>
                  </a:cubicBezTo>
                  <a:cubicBezTo>
                    <a:pt x="113" y="104"/>
                    <a:pt x="115" y="105"/>
                    <a:pt x="116" y="106"/>
                  </a:cubicBezTo>
                  <a:cubicBezTo>
                    <a:pt x="123" y="111"/>
                    <a:pt x="125" y="123"/>
                    <a:pt x="125" y="129"/>
                  </a:cubicBezTo>
                  <a:cubicBezTo>
                    <a:pt x="125" y="136"/>
                    <a:pt x="123" y="150"/>
                    <a:pt x="115" y="154"/>
                  </a:cubicBezTo>
                  <a:cubicBezTo>
                    <a:pt x="111" y="156"/>
                    <a:pt x="110" y="160"/>
                    <a:pt x="110" y="162"/>
                  </a:cubicBezTo>
                  <a:cubicBezTo>
                    <a:pt x="110" y="167"/>
                    <a:pt x="109" y="171"/>
                    <a:pt x="114" y="174"/>
                  </a:cubicBezTo>
                  <a:cubicBezTo>
                    <a:pt x="120" y="179"/>
                    <a:pt x="123" y="187"/>
                    <a:pt x="123" y="196"/>
                  </a:cubicBezTo>
                  <a:cubicBezTo>
                    <a:pt x="123" y="204"/>
                    <a:pt x="120" y="212"/>
                    <a:pt x="115" y="217"/>
                  </a:cubicBezTo>
                  <a:cubicBezTo>
                    <a:pt x="99" y="229"/>
                    <a:pt x="105" y="270"/>
                    <a:pt x="105" y="294"/>
                  </a:cubicBezTo>
                  <a:cubicBezTo>
                    <a:pt x="105" y="312"/>
                    <a:pt x="106" y="333"/>
                    <a:pt x="118" y="346"/>
                  </a:cubicBezTo>
                  <a:cubicBezTo>
                    <a:pt x="112" y="344"/>
                    <a:pt x="105" y="342"/>
                    <a:pt x="97" y="341"/>
                  </a:cubicBezTo>
                  <a:cubicBezTo>
                    <a:pt x="89" y="341"/>
                    <a:pt x="83" y="342"/>
                    <a:pt x="76" y="344"/>
                  </a:cubicBezTo>
                  <a:cubicBezTo>
                    <a:pt x="76" y="344"/>
                    <a:pt x="76" y="344"/>
                    <a:pt x="76" y="344"/>
                  </a:cubicBezTo>
                  <a:cubicBezTo>
                    <a:pt x="93" y="334"/>
                    <a:pt x="97" y="314"/>
                    <a:pt x="97" y="29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13" name="Freeform 4505"/>
            <p:cNvSpPr>
              <a:spLocks/>
            </p:cNvSpPr>
            <p:nvPr/>
          </p:nvSpPr>
          <p:spPr bwMode="auto">
            <a:xfrm>
              <a:off x="3318" y="3106"/>
              <a:ext cx="188" cy="614"/>
            </a:xfrm>
            <a:custGeom>
              <a:avLst/>
              <a:gdLst>
                <a:gd name="T0" fmla="*/ 72690 w 103"/>
                <a:gd name="T1" fmla="*/ 9609 h 314"/>
                <a:gd name="T2" fmla="*/ 110889 w 103"/>
                <a:gd name="T3" fmla="*/ 150545 h 314"/>
                <a:gd name="T4" fmla="*/ 89895 w 103"/>
                <a:gd name="T5" fmla="*/ 346556 h 314"/>
                <a:gd name="T6" fmla="*/ 110889 w 103"/>
                <a:gd name="T7" fmla="*/ 618623 h 314"/>
                <a:gd name="T8" fmla="*/ 140776 w 103"/>
                <a:gd name="T9" fmla="*/ 808341 h 314"/>
                <a:gd name="T10" fmla="*/ 41145 w 103"/>
                <a:gd name="T11" fmla="*/ 981307 h 314"/>
                <a:gd name="T12" fmla="*/ 10944 w 103"/>
                <a:gd name="T13" fmla="*/ 752856 h 314"/>
                <a:gd name="T14" fmla="*/ 17970 w 103"/>
                <a:gd name="T15" fmla="*/ 728920 h 314"/>
                <a:gd name="T16" fmla="*/ 35348 w 103"/>
                <a:gd name="T17" fmla="*/ 650879 h 314"/>
                <a:gd name="T18" fmla="*/ 19366 w 103"/>
                <a:gd name="T19" fmla="*/ 575631 h 314"/>
                <a:gd name="T20" fmla="*/ 15275 w 103"/>
                <a:gd name="T21" fmla="*/ 572281 h 314"/>
                <a:gd name="T22" fmla="*/ 10944 w 103"/>
                <a:gd name="T23" fmla="*/ 543394 h 314"/>
                <a:gd name="T24" fmla="*/ 13573 w 103"/>
                <a:gd name="T25" fmla="*/ 522399 h 314"/>
                <a:gd name="T26" fmla="*/ 19366 w 103"/>
                <a:gd name="T27" fmla="*/ 513259 h 314"/>
                <a:gd name="T28" fmla="*/ 35348 w 103"/>
                <a:gd name="T29" fmla="*/ 438007 h 314"/>
                <a:gd name="T30" fmla="*/ 19366 w 103"/>
                <a:gd name="T31" fmla="*/ 362700 h 314"/>
                <a:gd name="T32" fmla="*/ 16407 w 103"/>
                <a:gd name="T33" fmla="*/ 359499 h 314"/>
                <a:gd name="T34" fmla="*/ 15275 w 103"/>
                <a:gd name="T35" fmla="*/ 255932 h 314"/>
                <a:gd name="T36" fmla="*/ 23401 w 103"/>
                <a:gd name="T37" fmla="*/ 121642 h 314"/>
                <a:gd name="T38" fmla="*/ 72690 w 103"/>
                <a:gd name="T39" fmla="*/ 9609 h 3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3"/>
                <a:gd name="T61" fmla="*/ 0 h 314"/>
                <a:gd name="T62" fmla="*/ 103 w 103"/>
                <a:gd name="T63" fmla="*/ 314 h 3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3" h="314">
                  <a:moveTo>
                    <a:pt x="53" y="3"/>
                  </a:moveTo>
                  <a:cubicBezTo>
                    <a:pt x="71" y="5"/>
                    <a:pt x="85" y="20"/>
                    <a:pt x="81" y="48"/>
                  </a:cubicBezTo>
                  <a:cubicBezTo>
                    <a:pt x="77" y="78"/>
                    <a:pt x="71" y="93"/>
                    <a:pt x="66" y="111"/>
                  </a:cubicBezTo>
                  <a:cubicBezTo>
                    <a:pt x="62" y="130"/>
                    <a:pt x="64" y="166"/>
                    <a:pt x="81" y="198"/>
                  </a:cubicBezTo>
                  <a:cubicBezTo>
                    <a:pt x="96" y="228"/>
                    <a:pt x="103" y="237"/>
                    <a:pt x="103" y="259"/>
                  </a:cubicBezTo>
                  <a:cubicBezTo>
                    <a:pt x="103" y="287"/>
                    <a:pt x="60" y="314"/>
                    <a:pt x="30" y="314"/>
                  </a:cubicBezTo>
                  <a:cubicBezTo>
                    <a:pt x="0" y="314"/>
                    <a:pt x="6" y="268"/>
                    <a:pt x="8" y="241"/>
                  </a:cubicBezTo>
                  <a:cubicBezTo>
                    <a:pt x="8" y="239"/>
                    <a:pt x="9" y="235"/>
                    <a:pt x="13" y="233"/>
                  </a:cubicBezTo>
                  <a:cubicBezTo>
                    <a:pt x="20" y="228"/>
                    <a:pt x="26" y="219"/>
                    <a:pt x="26" y="208"/>
                  </a:cubicBezTo>
                  <a:cubicBezTo>
                    <a:pt x="26" y="198"/>
                    <a:pt x="21" y="189"/>
                    <a:pt x="14" y="184"/>
                  </a:cubicBezTo>
                  <a:cubicBezTo>
                    <a:pt x="13" y="184"/>
                    <a:pt x="11" y="183"/>
                    <a:pt x="11" y="183"/>
                  </a:cubicBezTo>
                  <a:cubicBezTo>
                    <a:pt x="9" y="181"/>
                    <a:pt x="8" y="178"/>
                    <a:pt x="8" y="174"/>
                  </a:cubicBezTo>
                  <a:cubicBezTo>
                    <a:pt x="8" y="172"/>
                    <a:pt x="9" y="169"/>
                    <a:pt x="10" y="167"/>
                  </a:cubicBezTo>
                  <a:cubicBezTo>
                    <a:pt x="10" y="166"/>
                    <a:pt x="13" y="164"/>
                    <a:pt x="14" y="164"/>
                  </a:cubicBezTo>
                  <a:cubicBezTo>
                    <a:pt x="21" y="159"/>
                    <a:pt x="26" y="150"/>
                    <a:pt x="26" y="140"/>
                  </a:cubicBezTo>
                  <a:cubicBezTo>
                    <a:pt x="26" y="130"/>
                    <a:pt x="21" y="121"/>
                    <a:pt x="14" y="116"/>
                  </a:cubicBezTo>
                  <a:cubicBezTo>
                    <a:pt x="13" y="116"/>
                    <a:pt x="13" y="115"/>
                    <a:pt x="12" y="115"/>
                  </a:cubicBezTo>
                  <a:cubicBezTo>
                    <a:pt x="6" y="111"/>
                    <a:pt x="10" y="88"/>
                    <a:pt x="11" y="82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20" y="11"/>
                    <a:pt x="35" y="0"/>
                    <a:pt x="53" y="3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14" name="Freeform 4506"/>
            <p:cNvSpPr>
              <a:spLocks/>
            </p:cNvSpPr>
            <p:nvPr/>
          </p:nvSpPr>
          <p:spPr bwMode="auto">
            <a:xfrm>
              <a:off x="3151" y="3054"/>
              <a:ext cx="172" cy="670"/>
            </a:xfrm>
            <a:custGeom>
              <a:avLst/>
              <a:gdLst>
                <a:gd name="T0" fmla="*/ 67856 w 94"/>
                <a:gd name="T1" fmla="*/ 1058727 h 343"/>
                <a:gd name="T2" fmla="*/ 67856 w 94"/>
                <a:gd name="T3" fmla="*/ 1058727 h 343"/>
                <a:gd name="T4" fmla="*/ 8510 w 94"/>
                <a:gd name="T5" fmla="*/ 866859 h 343"/>
                <a:gd name="T6" fmla="*/ 22252 w 94"/>
                <a:gd name="T7" fmla="*/ 628485 h 343"/>
                <a:gd name="T8" fmla="*/ 34067 w 94"/>
                <a:gd name="T9" fmla="*/ 563622 h 343"/>
                <a:gd name="T10" fmla="*/ 20763 w 94"/>
                <a:gd name="T11" fmla="*/ 495562 h 343"/>
                <a:gd name="T12" fmla="*/ 15571 w 94"/>
                <a:gd name="T13" fmla="*/ 459503 h 343"/>
                <a:gd name="T14" fmla="*/ 22252 w 94"/>
                <a:gd name="T15" fmla="*/ 434228 h 343"/>
                <a:gd name="T16" fmla="*/ 37084 w 94"/>
                <a:gd name="T17" fmla="*/ 358169 h 343"/>
                <a:gd name="T18" fmla="*/ 23923 w 94"/>
                <a:gd name="T19" fmla="*/ 287856 h 343"/>
                <a:gd name="T20" fmla="*/ 20267 w 94"/>
                <a:gd name="T21" fmla="*/ 281476 h 343"/>
                <a:gd name="T22" fmla="*/ 15571 w 94"/>
                <a:gd name="T23" fmla="*/ 252813 h 343"/>
                <a:gd name="T24" fmla="*/ 18618 w 94"/>
                <a:gd name="T25" fmla="*/ 234014 h 343"/>
                <a:gd name="T26" fmla="*/ 23923 w 94"/>
                <a:gd name="T27" fmla="*/ 222299 h 343"/>
                <a:gd name="T28" fmla="*/ 37992 w 94"/>
                <a:gd name="T29" fmla="*/ 148525 h 343"/>
                <a:gd name="T30" fmla="*/ 25247 w 94"/>
                <a:gd name="T31" fmla="*/ 74659 h 343"/>
                <a:gd name="T32" fmla="*/ 25247 w 94"/>
                <a:gd name="T33" fmla="*/ 36424 h 343"/>
                <a:gd name="T34" fmla="*/ 97242 w 94"/>
                <a:gd name="T35" fmla="*/ 33107 h 343"/>
                <a:gd name="T36" fmla="*/ 127201 w 94"/>
                <a:gd name="T37" fmla="*/ 122934 h 343"/>
                <a:gd name="T38" fmla="*/ 130841 w 94"/>
                <a:gd name="T39" fmla="*/ 232316 h 343"/>
                <a:gd name="T40" fmla="*/ 132489 w 94"/>
                <a:gd name="T41" fmla="*/ 366400 h 343"/>
                <a:gd name="T42" fmla="*/ 117020 w 94"/>
                <a:gd name="T43" fmla="*/ 437717 h 343"/>
                <a:gd name="T44" fmla="*/ 115218 w 94"/>
                <a:gd name="T45" fmla="*/ 440848 h 343"/>
                <a:gd name="T46" fmla="*/ 98415 w 94"/>
                <a:gd name="T47" fmla="*/ 515105 h 343"/>
                <a:gd name="T48" fmla="*/ 115218 w 94"/>
                <a:gd name="T49" fmla="*/ 589672 h 343"/>
                <a:gd name="T50" fmla="*/ 120733 w 94"/>
                <a:gd name="T51" fmla="*/ 598349 h 343"/>
                <a:gd name="T52" fmla="*/ 122257 w 94"/>
                <a:gd name="T53" fmla="*/ 620998 h 343"/>
                <a:gd name="T54" fmla="*/ 119765 w 94"/>
                <a:gd name="T55" fmla="*/ 647874 h 343"/>
                <a:gd name="T56" fmla="*/ 115218 w 94"/>
                <a:gd name="T57" fmla="*/ 650916 h 343"/>
                <a:gd name="T58" fmla="*/ 98415 w 94"/>
                <a:gd name="T59" fmla="*/ 725254 h 343"/>
                <a:gd name="T60" fmla="*/ 117020 w 94"/>
                <a:gd name="T61" fmla="*/ 802418 h 343"/>
                <a:gd name="T62" fmla="*/ 124162 w 94"/>
                <a:gd name="T63" fmla="*/ 826411 h 343"/>
                <a:gd name="T64" fmla="*/ 115218 w 94"/>
                <a:gd name="T65" fmla="*/ 999351 h 343"/>
                <a:gd name="T66" fmla="*/ 69517 w 94"/>
                <a:gd name="T67" fmla="*/ 1058727 h 3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94"/>
                <a:gd name="T103" fmla="*/ 0 h 343"/>
                <a:gd name="T104" fmla="*/ 94 w 94"/>
                <a:gd name="T105" fmla="*/ 343 h 3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94" h="343">
                  <a:moveTo>
                    <a:pt x="48" y="343"/>
                  </a:moveTo>
                  <a:cubicBezTo>
                    <a:pt x="48" y="343"/>
                    <a:pt x="48" y="343"/>
                    <a:pt x="48" y="343"/>
                  </a:cubicBezTo>
                  <a:cubicBezTo>
                    <a:pt x="9" y="343"/>
                    <a:pt x="6" y="309"/>
                    <a:pt x="6" y="281"/>
                  </a:cubicBezTo>
                  <a:cubicBezTo>
                    <a:pt x="6" y="257"/>
                    <a:pt x="0" y="216"/>
                    <a:pt x="16" y="204"/>
                  </a:cubicBezTo>
                  <a:cubicBezTo>
                    <a:pt x="21" y="199"/>
                    <a:pt x="24" y="191"/>
                    <a:pt x="24" y="183"/>
                  </a:cubicBezTo>
                  <a:cubicBezTo>
                    <a:pt x="24" y="174"/>
                    <a:pt x="21" y="166"/>
                    <a:pt x="15" y="161"/>
                  </a:cubicBezTo>
                  <a:cubicBezTo>
                    <a:pt x="10" y="158"/>
                    <a:pt x="11" y="154"/>
                    <a:pt x="11" y="149"/>
                  </a:cubicBezTo>
                  <a:cubicBezTo>
                    <a:pt x="11" y="147"/>
                    <a:pt x="12" y="143"/>
                    <a:pt x="16" y="141"/>
                  </a:cubicBezTo>
                  <a:cubicBezTo>
                    <a:pt x="24" y="137"/>
                    <a:pt x="26" y="123"/>
                    <a:pt x="26" y="116"/>
                  </a:cubicBezTo>
                  <a:cubicBezTo>
                    <a:pt x="26" y="110"/>
                    <a:pt x="24" y="98"/>
                    <a:pt x="17" y="93"/>
                  </a:cubicBezTo>
                  <a:cubicBezTo>
                    <a:pt x="16" y="92"/>
                    <a:pt x="14" y="91"/>
                    <a:pt x="14" y="91"/>
                  </a:cubicBezTo>
                  <a:cubicBezTo>
                    <a:pt x="12" y="90"/>
                    <a:pt x="11" y="86"/>
                    <a:pt x="11" y="82"/>
                  </a:cubicBezTo>
                  <a:cubicBezTo>
                    <a:pt x="11" y="80"/>
                    <a:pt x="12" y="77"/>
                    <a:pt x="13" y="76"/>
                  </a:cubicBezTo>
                  <a:cubicBezTo>
                    <a:pt x="14" y="74"/>
                    <a:pt x="16" y="73"/>
                    <a:pt x="17" y="72"/>
                  </a:cubicBezTo>
                  <a:cubicBezTo>
                    <a:pt x="24" y="68"/>
                    <a:pt x="27" y="59"/>
                    <a:pt x="27" y="48"/>
                  </a:cubicBezTo>
                  <a:cubicBezTo>
                    <a:pt x="27" y="38"/>
                    <a:pt x="25" y="29"/>
                    <a:pt x="18" y="24"/>
                  </a:cubicBezTo>
                  <a:cubicBezTo>
                    <a:pt x="13" y="21"/>
                    <a:pt x="13" y="14"/>
                    <a:pt x="18" y="12"/>
                  </a:cubicBezTo>
                  <a:cubicBezTo>
                    <a:pt x="23" y="10"/>
                    <a:pt x="47" y="0"/>
                    <a:pt x="69" y="11"/>
                  </a:cubicBezTo>
                  <a:cubicBezTo>
                    <a:pt x="82" y="17"/>
                    <a:pt x="88" y="28"/>
                    <a:pt x="90" y="40"/>
                  </a:cubicBezTo>
                  <a:cubicBezTo>
                    <a:pt x="92" y="52"/>
                    <a:pt x="93" y="65"/>
                    <a:pt x="93" y="75"/>
                  </a:cubicBezTo>
                  <a:cubicBezTo>
                    <a:pt x="94" y="119"/>
                    <a:pt x="94" y="119"/>
                    <a:pt x="94" y="119"/>
                  </a:cubicBezTo>
                  <a:cubicBezTo>
                    <a:pt x="94" y="125"/>
                    <a:pt x="93" y="134"/>
                    <a:pt x="83" y="142"/>
                  </a:cubicBezTo>
                  <a:cubicBezTo>
                    <a:pt x="83" y="142"/>
                    <a:pt x="82" y="143"/>
                    <a:pt x="82" y="143"/>
                  </a:cubicBezTo>
                  <a:cubicBezTo>
                    <a:pt x="75" y="148"/>
                    <a:pt x="70" y="157"/>
                    <a:pt x="70" y="167"/>
                  </a:cubicBezTo>
                  <a:cubicBezTo>
                    <a:pt x="70" y="177"/>
                    <a:pt x="75" y="186"/>
                    <a:pt x="82" y="191"/>
                  </a:cubicBezTo>
                  <a:cubicBezTo>
                    <a:pt x="82" y="191"/>
                    <a:pt x="85" y="193"/>
                    <a:pt x="86" y="194"/>
                  </a:cubicBezTo>
                  <a:cubicBezTo>
                    <a:pt x="87" y="196"/>
                    <a:pt x="87" y="199"/>
                    <a:pt x="87" y="201"/>
                  </a:cubicBezTo>
                  <a:cubicBezTo>
                    <a:pt x="87" y="205"/>
                    <a:pt x="86" y="208"/>
                    <a:pt x="85" y="210"/>
                  </a:cubicBezTo>
                  <a:cubicBezTo>
                    <a:pt x="84" y="210"/>
                    <a:pt x="82" y="211"/>
                    <a:pt x="82" y="211"/>
                  </a:cubicBezTo>
                  <a:cubicBezTo>
                    <a:pt x="75" y="216"/>
                    <a:pt x="70" y="225"/>
                    <a:pt x="70" y="235"/>
                  </a:cubicBezTo>
                  <a:cubicBezTo>
                    <a:pt x="70" y="246"/>
                    <a:pt x="75" y="255"/>
                    <a:pt x="83" y="260"/>
                  </a:cubicBezTo>
                  <a:cubicBezTo>
                    <a:pt x="87" y="262"/>
                    <a:pt x="88" y="266"/>
                    <a:pt x="88" y="268"/>
                  </a:cubicBezTo>
                  <a:cubicBezTo>
                    <a:pt x="88" y="282"/>
                    <a:pt x="89" y="309"/>
                    <a:pt x="82" y="324"/>
                  </a:cubicBezTo>
                  <a:cubicBezTo>
                    <a:pt x="76" y="339"/>
                    <a:pt x="63" y="343"/>
                    <a:pt x="49" y="343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15" name="Freeform 4507"/>
            <p:cNvSpPr>
              <a:spLocks/>
            </p:cNvSpPr>
            <p:nvPr/>
          </p:nvSpPr>
          <p:spPr bwMode="auto">
            <a:xfrm>
              <a:off x="2948" y="3097"/>
              <a:ext cx="208" cy="613"/>
            </a:xfrm>
            <a:custGeom>
              <a:avLst/>
              <a:gdLst>
                <a:gd name="T0" fmla="*/ 0 w 114"/>
                <a:gd name="T1" fmla="*/ 131856 h 314"/>
                <a:gd name="T2" fmla="*/ 14761 w 114"/>
                <a:gd name="T3" fmla="*/ 21689 h 314"/>
                <a:gd name="T4" fmla="*/ 47778 w 114"/>
                <a:gd name="T5" fmla="*/ 28130 h 314"/>
                <a:gd name="T6" fmla="*/ 78841 w 114"/>
                <a:gd name="T7" fmla="*/ 125556 h 314"/>
                <a:gd name="T8" fmla="*/ 94111 w 114"/>
                <a:gd name="T9" fmla="*/ 156961 h 314"/>
                <a:gd name="T10" fmla="*/ 106033 w 114"/>
                <a:gd name="T11" fmla="*/ 180792 h 314"/>
                <a:gd name="T12" fmla="*/ 100573 w 114"/>
                <a:gd name="T13" fmla="*/ 224475 h 314"/>
                <a:gd name="T14" fmla="*/ 96815 w 114"/>
                <a:gd name="T15" fmla="*/ 296661 h 314"/>
                <a:gd name="T16" fmla="*/ 115577 w 114"/>
                <a:gd name="T17" fmla="*/ 361153 h 314"/>
                <a:gd name="T18" fmla="*/ 125552 w 114"/>
                <a:gd name="T19" fmla="*/ 385907 h 314"/>
                <a:gd name="T20" fmla="*/ 122295 w 114"/>
                <a:gd name="T21" fmla="*/ 422121 h 314"/>
                <a:gd name="T22" fmla="*/ 116918 w 114"/>
                <a:gd name="T23" fmla="*/ 493032 h 314"/>
                <a:gd name="T24" fmla="*/ 130465 w 114"/>
                <a:gd name="T25" fmla="*/ 550654 h 314"/>
                <a:gd name="T26" fmla="*/ 148359 w 114"/>
                <a:gd name="T27" fmla="*/ 794547 h 314"/>
                <a:gd name="T28" fmla="*/ 85813 w 114"/>
                <a:gd name="T29" fmla="*/ 962511 h 314"/>
                <a:gd name="T30" fmla="*/ 85813 w 114"/>
                <a:gd name="T31" fmla="*/ 962511 h 314"/>
                <a:gd name="T32" fmla="*/ 14761 w 114"/>
                <a:gd name="T33" fmla="*/ 714131 h 314"/>
                <a:gd name="T34" fmla="*/ 36340 w 114"/>
                <a:gd name="T35" fmla="*/ 398799 h 314"/>
                <a:gd name="T36" fmla="*/ 0 w 114"/>
                <a:gd name="T37" fmla="*/ 131856 h 3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4"/>
                <a:gd name="T58" fmla="*/ 0 h 314"/>
                <a:gd name="T59" fmla="*/ 114 w 114"/>
                <a:gd name="T60" fmla="*/ 314 h 31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4" h="314">
                  <a:moveTo>
                    <a:pt x="0" y="43"/>
                  </a:moveTo>
                  <a:cubicBezTo>
                    <a:pt x="0" y="27"/>
                    <a:pt x="3" y="15"/>
                    <a:pt x="11" y="7"/>
                  </a:cubicBezTo>
                  <a:cubicBezTo>
                    <a:pt x="19" y="0"/>
                    <a:pt x="27" y="2"/>
                    <a:pt x="35" y="9"/>
                  </a:cubicBezTo>
                  <a:cubicBezTo>
                    <a:pt x="36" y="10"/>
                    <a:pt x="47" y="28"/>
                    <a:pt x="58" y="41"/>
                  </a:cubicBezTo>
                  <a:cubicBezTo>
                    <a:pt x="62" y="45"/>
                    <a:pt x="66" y="48"/>
                    <a:pt x="69" y="51"/>
                  </a:cubicBezTo>
                  <a:cubicBezTo>
                    <a:pt x="73" y="53"/>
                    <a:pt x="76" y="54"/>
                    <a:pt x="78" y="59"/>
                  </a:cubicBezTo>
                  <a:cubicBezTo>
                    <a:pt x="79" y="63"/>
                    <a:pt x="77" y="68"/>
                    <a:pt x="74" y="73"/>
                  </a:cubicBezTo>
                  <a:cubicBezTo>
                    <a:pt x="70" y="79"/>
                    <a:pt x="69" y="90"/>
                    <a:pt x="71" y="97"/>
                  </a:cubicBezTo>
                  <a:cubicBezTo>
                    <a:pt x="72" y="103"/>
                    <a:pt x="76" y="116"/>
                    <a:pt x="85" y="118"/>
                  </a:cubicBezTo>
                  <a:cubicBezTo>
                    <a:pt x="89" y="119"/>
                    <a:pt x="91" y="122"/>
                    <a:pt x="92" y="126"/>
                  </a:cubicBezTo>
                  <a:cubicBezTo>
                    <a:pt x="93" y="130"/>
                    <a:pt x="94" y="133"/>
                    <a:pt x="90" y="138"/>
                  </a:cubicBezTo>
                  <a:cubicBezTo>
                    <a:pt x="86" y="144"/>
                    <a:pt x="84" y="153"/>
                    <a:pt x="86" y="161"/>
                  </a:cubicBezTo>
                  <a:cubicBezTo>
                    <a:pt x="88" y="171"/>
                    <a:pt x="91" y="175"/>
                    <a:pt x="96" y="180"/>
                  </a:cubicBezTo>
                  <a:cubicBezTo>
                    <a:pt x="114" y="196"/>
                    <a:pt x="109" y="235"/>
                    <a:pt x="109" y="259"/>
                  </a:cubicBezTo>
                  <a:cubicBezTo>
                    <a:pt x="109" y="287"/>
                    <a:pt x="101" y="314"/>
                    <a:pt x="63" y="314"/>
                  </a:cubicBezTo>
                  <a:cubicBezTo>
                    <a:pt x="63" y="314"/>
                    <a:pt x="63" y="314"/>
                    <a:pt x="63" y="314"/>
                  </a:cubicBezTo>
                  <a:cubicBezTo>
                    <a:pt x="24" y="314"/>
                    <a:pt x="11" y="274"/>
                    <a:pt x="11" y="233"/>
                  </a:cubicBezTo>
                  <a:cubicBezTo>
                    <a:pt x="11" y="193"/>
                    <a:pt x="39" y="154"/>
                    <a:pt x="27" y="130"/>
                  </a:cubicBezTo>
                  <a:cubicBezTo>
                    <a:pt x="14" y="104"/>
                    <a:pt x="0" y="83"/>
                    <a:pt x="0" y="43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16" name="Freeform 4508"/>
            <p:cNvSpPr>
              <a:spLocks/>
            </p:cNvSpPr>
            <p:nvPr/>
          </p:nvSpPr>
          <p:spPr bwMode="auto">
            <a:xfrm>
              <a:off x="3290" y="3065"/>
              <a:ext cx="4" cy="4"/>
            </a:xfrm>
            <a:custGeom>
              <a:avLst/>
              <a:gdLst>
                <a:gd name="T0" fmla="*/ 8192 w 2"/>
                <a:gd name="T1" fmla="*/ 8192 h 2"/>
                <a:gd name="T2" fmla="*/ 0 w 2"/>
                <a:gd name="T3" fmla="*/ 0 h 2"/>
                <a:gd name="T4" fmla="*/ 0 60000 65536"/>
                <a:gd name="T5" fmla="*/ 0 60000 65536"/>
                <a:gd name="T6" fmla="*/ 0 w 2"/>
                <a:gd name="T7" fmla="*/ 0 h 2"/>
                <a:gd name="T8" fmla="*/ 2 w 2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17" name="Freeform 4509"/>
            <p:cNvSpPr>
              <a:spLocks/>
            </p:cNvSpPr>
            <p:nvPr/>
          </p:nvSpPr>
          <p:spPr bwMode="auto">
            <a:xfrm>
              <a:off x="3297" y="3075"/>
              <a:ext cx="13" cy="33"/>
            </a:xfrm>
            <a:custGeom>
              <a:avLst/>
              <a:gdLst>
                <a:gd name="T0" fmla="*/ 11906 w 7"/>
                <a:gd name="T1" fmla="*/ 48590 h 17"/>
                <a:gd name="T2" fmla="*/ 0 w 7"/>
                <a:gd name="T3" fmla="*/ 0 h 17"/>
                <a:gd name="T4" fmla="*/ 0 60000 65536"/>
                <a:gd name="T5" fmla="*/ 0 60000 65536"/>
                <a:gd name="T6" fmla="*/ 0 w 7"/>
                <a:gd name="T7" fmla="*/ 0 h 17"/>
                <a:gd name="T8" fmla="*/ 7 w 7"/>
                <a:gd name="T9" fmla="*/ 17 h 1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17">
                  <a:moveTo>
                    <a:pt x="7" y="17"/>
                  </a:moveTo>
                  <a:cubicBezTo>
                    <a:pt x="5" y="10"/>
                    <a:pt x="2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18" name="Freeform 4510"/>
            <p:cNvSpPr>
              <a:spLocks/>
            </p:cNvSpPr>
            <p:nvPr/>
          </p:nvSpPr>
          <p:spPr bwMode="auto">
            <a:xfrm>
              <a:off x="3177" y="3059"/>
              <a:ext cx="12" cy="28"/>
            </a:xfrm>
            <a:custGeom>
              <a:avLst/>
              <a:gdLst>
                <a:gd name="T0" fmla="*/ 4620 w 7"/>
                <a:gd name="T1" fmla="*/ 0 h 14"/>
                <a:gd name="T2" fmla="*/ 0 w 7"/>
                <a:gd name="T3" fmla="*/ 57344 h 14"/>
                <a:gd name="T4" fmla="*/ 0 60000 65536"/>
                <a:gd name="T5" fmla="*/ 0 60000 65536"/>
                <a:gd name="T6" fmla="*/ 0 w 7"/>
                <a:gd name="T7" fmla="*/ 0 h 14"/>
                <a:gd name="T8" fmla="*/ 7 w 7"/>
                <a:gd name="T9" fmla="*/ 14 h 1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14">
                  <a:moveTo>
                    <a:pt x="7" y="0"/>
                  </a:moveTo>
                  <a:cubicBezTo>
                    <a:pt x="4" y="4"/>
                    <a:pt x="1" y="10"/>
                    <a:pt x="0" y="14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19" name="Freeform 4511"/>
            <p:cNvSpPr>
              <a:spLocks/>
            </p:cNvSpPr>
            <p:nvPr/>
          </p:nvSpPr>
          <p:spPr bwMode="auto">
            <a:xfrm>
              <a:off x="3017" y="3085"/>
              <a:ext cx="63" cy="27"/>
            </a:xfrm>
            <a:custGeom>
              <a:avLst/>
              <a:gdLst>
                <a:gd name="T0" fmla="*/ 55851 w 34"/>
                <a:gd name="T1" fmla="*/ 0 h 14"/>
                <a:gd name="T2" fmla="*/ 0 w 34"/>
                <a:gd name="T3" fmla="*/ 36899 h 14"/>
                <a:gd name="T4" fmla="*/ 0 60000 65536"/>
                <a:gd name="T5" fmla="*/ 0 60000 65536"/>
                <a:gd name="T6" fmla="*/ 0 w 34"/>
                <a:gd name="T7" fmla="*/ 0 h 14"/>
                <a:gd name="T8" fmla="*/ 34 w 34"/>
                <a:gd name="T9" fmla="*/ 14 h 1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" h="14">
                  <a:moveTo>
                    <a:pt x="34" y="0"/>
                  </a:moveTo>
                  <a:cubicBezTo>
                    <a:pt x="17" y="4"/>
                    <a:pt x="2" y="13"/>
                    <a:pt x="0" y="14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20" name="Freeform 4512"/>
            <p:cNvSpPr>
              <a:spLocks/>
            </p:cNvSpPr>
            <p:nvPr/>
          </p:nvSpPr>
          <p:spPr bwMode="auto">
            <a:xfrm>
              <a:off x="3091" y="3083"/>
              <a:ext cx="9" cy="1"/>
            </a:xfrm>
            <a:custGeom>
              <a:avLst/>
              <a:gdLst>
                <a:gd name="T0" fmla="*/ 5744 w 5"/>
                <a:gd name="T1" fmla="*/ 0 h 1"/>
                <a:gd name="T2" fmla="*/ 0 w 5"/>
                <a:gd name="T3" fmla="*/ 0 h 1"/>
                <a:gd name="T4" fmla="*/ 0 60000 65536"/>
                <a:gd name="T5" fmla="*/ 0 60000 65536"/>
                <a:gd name="T6" fmla="*/ 0 w 5"/>
                <a:gd name="T7" fmla="*/ 0 h 1"/>
                <a:gd name="T8" fmla="*/ 5 w 5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" h="1">
                  <a:moveTo>
                    <a:pt x="5" y="0"/>
                  </a:move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21" name="Freeform 4513"/>
            <p:cNvSpPr>
              <a:spLocks/>
            </p:cNvSpPr>
            <p:nvPr/>
          </p:nvSpPr>
          <p:spPr bwMode="auto">
            <a:xfrm>
              <a:off x="3327" y="3093"/>
              <a:ext cx="3" cy="2"/>
            </a:xfrm>
            <a:custGeom>
              <a:avLst/>
              <a:gdLst>
                <a:gd name="T0" fmla="*/ 211 w 2"/>
                <a:gd name="T1" fmla="*/ 4096 h 1"/>
                <a:gd name="T2" fmla="*/ 0 w 2"/>
                <a:gd name="T3" fmla="*/ 0 h 1"/>
                <a:gd name="T4" fmla="*/ 0 60000 65536"/>
                <a:gd name="T5" fmla="*/ 0 60000 65536"/>
                <a:gd name="T6" fmla="*/ 0 w 2"/>
                <a:gd name="T7" fmla="*/ 0 h 1"/>
                <a:gd name="T8" fmla="*/ 2 w 2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" h="1">
                  <a:moveTo>
                    <a:pt x="2" y="1"/>
                  </a:move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22" name="Freeform 4514"/>
            <p:cNvSpPr>
              <a:spLocks/>
            </p:cNvSpPr>
            <p:nvPr/>
          </p:nvSpPr>
          <p:spPr bwMode="auto">
            <a:xfrm>
              <a:off x="3341" y="3100"/>
              <a:ext cx="24" cy="18"/>
            </a:xfrm>
            <a:custGeom>
              <a:avLst/>
              <a:gdLst>
                <a:gd name="T0" fmla="*/ 20225 w 13"/>
                <a:gd name="T1" fmla="*/ 36864 h 9"/>
                <a:gd name="T2" fmla="*/ 0 w 13"/>
                <a:gd name="T3" fmla="*/ 0 h 9"/>
                <a:gd name="T4" fmla="*/ 0 60000 65536"/>
                <a:gd name="T5" fmla="*/ 0 60000 65536"/>
                <a:gd name="T6" fmla="*/ 0 w 13"/>
                <a:gd name="T7" fmla="*/ 0 h 9"/>
                <a:gd name="T8" fmla="*/ 13 w 13"/>
                <a:gd name="T9" fmla="*/ 9 h 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3" h="9">
                  <a:moveTo>
                    <a:pt x="13" y="9"/>
                  </a:moveTo>
                  <a:cubicBezTo>
                    <a:pt x="9" y="5"/>
                    <a:pt x="4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23" name="Freeform 4515"/>
            <p:cNvSpPr>
              <a:spLocks/>
            </p:cNvSpPr>
            <p:nvPr/>
          </p:nvSpPr>
          <p:spPr bwMode="auto">
            <a:xfrm>
              <a:off x="3127" y="3361"/>
              <a:ext cx="2" cy="1"/>
            </a:xfrm>
            <a:custGeom>
              <a:avLst/>
              <a:gdLst>
                <a:gd name="T0" fmla="*/ 4096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24" name="Freeform 4516"/>
            <p:cNvSpPr>
              <a:spLocks/>
            </p:cNvSpPr>
            <p:nvPr/>
          </p:nvSpPr>
          <p:spPr bwMode="auto">
            <a:xfrm>
              <a:off x="3138" y="3355"/>
              <a:ext cx="15" cy="2"/>
            </a:xfrm>
            <a:custGeom>
              <a:avLst/>
              <a:gdLst>
                <a:gd name="T0" fmla="*/ 14805 w 8"/>
                <a:gd name="T1" fmla="*/ 4096 h 1"/>
                <a:gd name="T2" fmla="*/ 0 w 8"/>
                <a:gd name="T3" fmla="*/ 4096 h 1"/>
                <a:gd name="T4" fmla="*/ 0 60000 65536"/>
                <a:gd name="T5" fmla="*/ 0 60000 65536"/>
                <a:gd name="T6" fmla="*/ 0 w 8"/>
                <a:gd name="T7" fmla="*/ 0 h 1"/>
                <a:gd name="T8" fmla="*/ 8 w 8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" h="1">
                  <a:moveTo>
                    <a:pt x="8" y="1"/>
                  </a:moveTo>
                  <a:cubicBezTo>
                    <a:pt x="5" y="0"/>
                    <a:pt x="2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25" name="Freeform 4517"/>
            <p:cNvSpPr>
              <a:spLocks/>
            </p:cNvSpPr>
            <p:nvPr/>
          </p:nvSpPr>
          <p:spPr bwMode="auto">
            <a:xfrm>
              <a:off x="3158" y="3359"/>
              <a:ext cx="6" cy="3"/>
            </a:xfrm>
            <a:custGeom>
              <a:avLst/>
              <a:gdLst>
                <a:gd name="T0" fmla="*/ 12288 w 3"/>
                <a:gd name="T1" fmla="*/ 211 h 2"/>
                <a:gd name="T2" fmla="*/ 0 w 3"/>
                <a:gd name="T3" fmla="*/ 0 h 2"/>
                <a:gd name="T4" fmla="*/ 0 60000 65536"/>
                <a:gd name="T5" fmla="*/ 0 60000 65536"/>
                <a:gd name="T6" fmla="*/ 0 w 3"/>
                <a:gd name="T7" fmla="*/ 0 h 2"/>
                <a:gd name="T8" fmla="*/ 3 w 3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26" name="Freeform 4518"/>
            <p:cNvSpPr>
              <a:spLocks/>
            </p:cNvSpPr>
            <p:nvPr/>
          </p:nvSpPr>
          <p:spPr bwMode="auto">
            <a:xfrm>
              <a:off x="3103" y="3226"/>
              <a:ext cx="6" cy="4"/>
            </a:xfrm>
            <a:custGeom>
              <a:avLst/>
              <a:gdLst>
                <a:gd name="T0" fmla="*/ 12288 w 3"/>
                <a:gd name="T1" fmla="*/ 0 h 2"/>
                <a:gd name="T2" fmla="*/ 0 w 3"/>
                <a:gd name="T3" fmla="*/ 8192 h 2"/>
                <a:gd name="T4" fmla="*/ 0 60000 65536"/>
                <a:gd name="T5" fmla="*/ 0 60000 65536"/>
                <a:gd name="T6" fmla="*/ 0 w 3"/>
                <a:gd name="T7" fmla="*/ 0 h 2"/>
                <a:gd name="T8" fmla="*/ 3 w 3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27" name="Freeform 4519"/>
            <p:cNvSpPr>
              <a:spLocks/>
            </p:cNvSpPr>
            <p:nvPr/>
          </p:nvSpPr>
          <p:spPr bwMode="auto">
            <a:xfrm>
              <a:off x="3116" y="3220"/>
              <a:ext cx="35" cy="4"/>
            </a:xfrm>
            <a:custGeom>
              <a:avLst/>
              <a:gdLst>
                <a:gd name="T0" fmla="*/ 28809 w 19"/>
                <a:gd name="T1" fmla="*/ 4096 h 2"/>
                <a:gd name="T2" fmla="*/ 0 w 19"/>
                <a:gd name="T3" fmla="*/ 8192 h 2"/>
                <a:gd name="T4" fmla="*/ 0 60000 65536"/>
                <a:gd name="T5" fmla="*/ 0 60000 65536"/>
                <a:gd name="T6" fmla="*/ 0 w 19"/>
                <a:gd name="T7" fmla="*/ 0 h 2"/>
                <a:gd name="T8" fmla="*/ 19 w 19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9" h="2">
                  <a:moveTo>
                    <a:pt x="19" y="1"/>
                  </a:moveTo>
                  <a:cubicBezTo>
                    <a:pt x="12" y="0"/>
                    <a:pt x="5" y="0"/>
                    <a:pt x="0" y="2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528" name="Freeform 4520"/>
            <p:cNvSpPr>
              <a:spLocks/>
            </p:cNvSpPr>
            <p:nvPr/>
          </p:nvSpPr>
          <p:spPr bwMode="auto">
            <a:xfrm>
              <a:off x="3158" y="3224"/>
              <a:ext cx="8" cy="4"/>
            </a:xfrm>
            <a:custGeom>
              <a:avLst/>
              <a:gdLst>
                <a:gd name="T0" fmla="*/ 16384 w 4"/>
                <a:gd name="T1" fmla="*/ 8192 h 2"/>
                <a:gd name="T2" fmla="*/ 0 w 4"/>
                <a:gd name="T3" fmla="*/ 0 h 2"/>
                <a:gd name="T4" fmla="*/ 0 60000 65536"/>
                <a:gd name="T5" fmla="*/ 0 60000 65536"/>
                <a:gd name="T6" fmla="*/ 0 w 4"/>
                <a:gd name="T7" fmla="*/ 0 h 2"/>
                <a:gd name="T8" fmla="*/ 4 w 4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2">
                  <a:moveTo>
                    <a:pt x="4" y="2"/>
                  </a:move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1923" name="Group 4744"/>
          <p:cNvGrpSpPr>
            <a:grpSpLocks/>
          </p:cNvGrpSpPr>
          <p:nvPr/>
        </p:nvGrpSpPr>
        <p:grpSpPr bwMode="auto">
          <a:xfrm flipV="1">
            <a:off x="6429388" y="3669163"/>
            <a:ext cx="144462" cy="153988"/>
            <a:chOff x="1239" y="2813"/>
            <a:chExt cx="271" cy="289"/>
          </a:xfrm>
          <a:gradFill>
            <a:gsLst>
              <a:gs pos="23000">
                <a:srgbClr val="FF6600"/>
              </a:gs>
              <a:gs pos="10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13500000" scaled="1"/>
          </a:gradFill>
        </p:grpSpPr>
        <p:sp>
          <p:nvSpPr>
            <p:cNvPr id="1940" name="Oval 4745"/>
            <p:cNvSpPr>
              <a:spLocks noChangeArrowheads="1"/>
            </p:cNvSpPr>
            <p:nvPr/>
          </p:nvSpPr>
          <p:spPr bwMode="auto">
            <a:xfrm>
              <a:off x="1239" y="2813"/>
              <a:ext cx="271" cy="289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941" name="Freeform 4746"/>
            <p:cNvSpPr>
              <a:spLocks/>
            </p:cNvSpPr>
            <p:nvPr/>
          </p:nvSpPr>
          <p:spPr bwMode="auto">
            <a:xfrm>
              <a:off x="1286" y="2896"/>
              <a:ext cx="201" cy="182"/>
            </a:xfrm>
            <a:custGeom>
              <a:avLst/>
              <a:gdLst>
                <a:gd name="T0" fmla="*/ 1554 w 26"/>
                <a:gd name="T1" fmla="*/ 207 h 22"/>
                <a:gd name="T2" fmla="*/ 1492 w 26"/>
                <a:gd name="T3" fmla="*/ 339 h 22"/>
                <a:gd name="T4" fmla="*/ 541 w 26"/>
                <a:gd name="T5" fmla="*/ 1299 h 22"/>
                <a:gd name="T6" fmla="*/ 116 w 26"/>
                <a:gd name="T7" fmla="*/ 1166 h 22"/>
                <a:gd name="T8" fmla="*/ 62 w 26"/>
                <a:gd name="T9" fmla="*/ 1233 h 22"/>
                <a:gd name="T10" fmla="*/ 719 w 26"/>
                <a:gd name="T11" fmla="*/ 1506 h 22"/>
                <a:gd name="T12" fmla="*/ 1554 w 26"/>
                <a:gd name="T13" fmla="*/ 546 h 22"/>
                <a:gd name="T14" fmla="*/ 1554 w 26"/>
                <a:gd name="T15" fmla="*/ 20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"/>
                <a:gd name="T25" fmla="*/ 0 h 22"/>
                <a:gd name="T26" fmla="*/ 26 w 2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" h="22">
                  <a:moveTo>
                    <a:pt x="26" y="3"/>
                  </a:moveTo>
                  <a:cubicBezTo>
                    <a:pt x="25" y="0"/>
                    <a:pt x="25" y="2"/>
                    <a:pt x="25" y="5"/>
                  </a:cubicBezTo>
                  <a:cubicBezTo>
                    <a:pt x="25" y="13"/>
                    <a:pt x="17" y="19"/>
                    <a:pt x="9" y="19"/>
                  </a:cubicBezTo>
                  <a:cubicBezTo>
                    <a:pt x="7" y="19"/>
                    <a:pt x="4" y="18"/>
                    <a:pt x="2" y="17"/>
                  </a:cubicBezTo>
                  <a:cubicBezTo>
                    <a:pt x="1" y="17"/>
                    <a:pt x="0" y="17"/>
                    <a:pt x="1" y="18"/>
                  </a:cubicBezTo>
                  <a:cubicBezTo>
                    <a:pt x="4" y="21"/>
                    <a:pt x="7" y="22"/>
                    <a:pt x="12" y="22"/>
                  </a:cubicBezTo>
                  <a:cubicBezTo>
                    <a:pt x="20" y="22"/>
                    <a:pt x="26" y="16"/>
                    <a:pt x="26" y="8"/>
                  </a:cubicBezTo>
                  <a:cubicBezTo>
                    <a:pt x="26" y="6"/>
                    <a:pt x="26" y="4"/>
                    <a:pt x="26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942" name="Freeform 4747"/>
            <p:cNvSpPr>
              <a:spLocks/>
            </p:cNvSpPr>
            <p:nvPr/>
          </p:nvSpPr>
          <p:spPr bwMode="auto">
            <a:xfrm>
              <a:off x="1379" y="2962"/>
              <a:ext cx="108" cy="116"/>
            </a:xfrm>
            <a:custGeom>
              <a:avLst/>
              <a:gdLst>
                <a:gd name="T0" fmla="*/ 0 w 14"/>
                <a:gd name="T1" fmla="*/ 961 h 14"/>
                <a:gd name="T2" fmla="*/ 833 w 14"/>
                <a:gd name="T3" fmla="*/ 0 h 14"/>
                <a:gd name="T4" fmla="*/ 0 w 14"/>
                <a:gd name="T5" fmla="*/ 961 h 14"/>
                <a:gd name="T6" fmla="*/ 0 60000 65536"/>
                <a:gd name="T7" fmla="*/ 0 60000 65536"/>
                <a:gd name="T8" fmla="*/ 0 60000 65536"/>
                <a:gd name="T9" fmla="*/ 0 w 14"/>
                <a:gd name="T10" fmla="*/ 0 h 14"/>
                <a:gd name="T11" fmla="*/ 14 w 14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14">
                  <a:moveTo>
                    <a:pt x="0" y="14"/>
                  </a:moveTo>
                  <a:cubicBezTo>
                    <a:pt x="8" y="14"/>
                    <a:pt x="14" y="8"/>
                    <a:pt x="14" y="0"/>
                  </a:cubicBezTo>
                  <a:cubicBezTo>
                    <a:pt x="14" y="2"/>
                    <a:pt x="11" y="13"/>
                    <a:pt x="0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943" name="Freeform 4748"/>
            <p:cNvSpPr>
              <a:spLocks/>
            </p:cNvSpPr>
            <p:nvPr/>
          </p:nvSpPr>
          <p:spPr bwMode="auto">
            <a:xfrm>
              <a:off x="1270" y="2838"/>
              <a:ext cx="209" cy="173"/>
            </a:xfrm>
            <a:custGeom>
              <a:avLst/>
              <a:gdLst>
                <a:gd name="T0" fmla="*/ 960 w 27"/>
                <a:gd name="T1" fmla="*/ 66 h 21"/>
                <a:gd name="T2" fmla="*/ 0 w 27"/>
                <a:gd name="T3" fmla="*/ 816 h 21"/>
                <a:gd name="T4" fmla="*/ 62 w 27"/>
                <a:gd name="T5" fmla="*/ 1087 h 21"/>
                <a:gd name="T6" fmla="*/ 480 w 27"/>
                <a:gd name="T7" fmla="*/ 1293 h 21"/>
                <a:gd name="T8" fmla="*/ 898 w 27"/>
                <a:gd name="T9" fmla="*/ 947 h 21"/>
                <a:gd name="T10" fmla="*/ 1440 w 27"/>
                <a:gd name="T11" fmla="*/ 338 h 21"/>
                <a:gd name="T12" fmla="*/ 1022 w 27"/>
                <a:gd name="T13" fmla="*/ 6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21"/>
                <a:gd name="T23" fmla="*/ 27 w 27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21">
                  <a:moveTo>
                    <a:pt x="16" y="1"/>
                  </a:moveTo>
                  <a:cubicBezTo>
                    <a:pt x="5" y="0"/>
                    <a:pt x="1" y="7"/>
                    <a:pt x="0" y="12"/>
                  </a:cubicBezTo>
                  <a:cubicBezTo>
                    <a:pt x="0" y="13"/>
                    <a:pt x="0" y="15"/>
                    <a:pt x="1" y="16"/>
                  </a:cubicBezTo>
                  <a:cubicBezTo>
                    <a:pt x="1" y="18"/>
                    <a:pt x="3" y="21"/>
                    <a:pt x="8" y="19"/>
                  </a:cubicBezTo>
                  <a:cubicBezTo>
                    <a:pt x="13" y="18"/>
                    <a:pt x="12" y="13"/>
                    <a:pt x="15" y="14"/>
                  </a:cubicBezTo>
                  <a:cubicBezTo>
                    <a:pt x="22" y="15"/>
                    <a:pt x="27" y="10"/>
                    <a:pt x="24" y="5"/>
                  </a:cubicBezTo>
                  <a:cubicBezTo>
                    <a:pt x="23" y="3"/>
                    <a:pt x="21" y="2"/>
                    <a:pt x="17" y="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944" name="Oval 4749"/>
            <p:cNvSpPr>
              <a:spLocks noChangeArrowheads="1"/>
            </p:cNvSpPr>
            <p:nvPr/>
          </p:nvSpPr>
          <p:spPr bwMode="auto">
            <a:xfrm>
              <a:off x="1293" y="2887"/>
              <a:ext cx="55" cy="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945" name="Oval 4750"/>
            <p:cNvSpPr>
              <a:spLocks noChangeArrowheads="1"/>
            </p:cNvSpPr>
            <p:nvPr/>
          </p:nvSpPr>
          <p:spPr bwMode="auto">
            <a:xfrm>
              <a:off x="1348" y="2879"/>
              <a:ext cx="23" cy="2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946" name="Oval 4751"/>
            <p:cNvSpPr>
              <a:spLocks noChangeArrowheads="1"/>
            </p:cNvSpPr>
            <p:nvPr/>
          </p:nvSpPr>
          <p:spPr bwMode="auto">
            <a:xfrm>
              <a:off x="1301" y="2954"/>
              <a:ext cx="16" cy="16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947" name="Oval 4752"/>
            <p:cNvSpPr>
              <a:spLocks noChangeArrowheads="1"/>
            </p:cNvSpPr>
            <p:nvPr/>
          </p:nvSpPr>
          <p:spPr bwMode="auto">
            <a:xfrm>
              <a:off x="1239" y="2813"/>
              <a:ext cx="271" cy="289"/>
            </a:xfrm>
            <a:prstGeom prst="ellipse">
              <a:avLst/>
            </a:prstGeom>
            <a:grp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</p:grpSp>
      <p:grpSp>
        <p:nvGrpSpPr>
          <p:cNvPr id="1924" name="Group 4753"/>
          <p:cNvGrpSpPr>
            <a:grpSpLocks/>
          </p:cNvGrpSpPr>
          <p:nvPr/>
        </p:nvGrpSpPr>
        <p:grpSpPr bwMode="auto">
          <a:xfrm flipV="1">
            <a:off x="6143636" y="3812039"/>
            <a:ext cx="144463" cy="153987"/>
            <a:chOff x="1239" y="2813"/>
            <a:chExt cx="271" cy="289"/>
          </a:xfrm>
          <a:gradFill>
            <a:gsLst>
              <a:gs pos="23000">
                <a:srgbClr val="FF6600"/>
              </a:gs>
              <a:gs pos="10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13500000" scaled="1"/>
          </a:gradFill>
        </p:grpSpPr>
        <p:sp>
          <p:nvSpPr>
            <p:cNvPr id="1949" name="Oval 4754"/>
            <p:cNvSpPr>
              <a:spLocks noChangeArrowheads="1"/>
            </p:cNvSpPr>
            <p:nvPr/>
          </p:nvSpPr>
          <p:spPr bwMode="auto">
            <a:xfrm>
              <a:off x="1239" y="2813"/>
              <a:ext cx="271" cy="289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950" name="Freeform 4755"/>
            <p:cNvSpPr>
              <a:spLocks/>
            </p:cNvSpPr>
            <p:nvPr/>
          </p:nvSpPr>
          <p:spPr bwMode="auto">
            <a:xfrm>
              <a:off x="1286" y="2896"/>
              <a:ext cx="201" cy="182"/>
            </a:xfrm>
            <a:custGeom>
              <a:avLst/>
              <a:gdLst>
                <a:gd name="T0" fmla="*/ 1554 w 26"/>
                <a:gd name="T1" fmla="*/ 207 h 22"/>
                <a:gd name="T2" fmla="*/ 1492 w 26"/>
                <a:gd name="T3" fmla="*/ 339 h 22"/>
                <a:gd name="T4" fmla="*/ 541 w 26"/>
                <a:gd name="T5" fmla="*/ 1299 h 22"/>
                <a:gd name="T6" fmla="*/ 116 w 26"/>
                <a:gd name="T7" fmla="*/ 1166 h 22"/>
                <a:gd name="T8" fmla="*/ 62 w 26"/>
                <a:gd name="T9" fmla="*/ 1233 h 22"/>
                <a:gd name="T10" fmla="*/ 719 w 26"/>
                <a:gd name="T11" fmla="*/ 1506 h 22"/>
                <a:gd name="T12" fmla="*/ 1554 w 26"/>
                <a:gd name="T13" fmla="*/ 546 h 22"/>
                <a:gd name="T14" fmla="*/ 1554 w 26"/>
                <a:gd name="T15" fmla="*/ 20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"/>
                <a:gd name="T25" fmla="*/ 0 h 22"/>
                <a:gd name="T26" fmla="*/ 26 w 2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" h="22">
                  <a:moveTo>
                    <a:pt x="26" y="3"/>
                  </a:moveTo>
                  <a:cubicBezTo>
                    <a:pt x="25" y="0"/>
                    <a:pt x="25" y="2"/>
                    <a:pt x="25" y="5"/>
                  </a:cubicBezTo>
                  <a:cubicBezTo>
                    <a:pt x="25" y="13"/>
                    <a:pt x="17" y="19"/>
                    <a:pt x="9" y="19"/>
                  </a:cubicBezTo>
                  <a:cubicBezTo>
                    <a:pt x="7" y="19"/>
                    <a:pt x="4" y="18"/>
                    <a:pt x="2" y="17"/>
                  </a:cubicBezTo>
                  <a:cubicBezTo>
                    <a:pt x="1" y="17"/>
                    <a:pt x="0" y="17"/>
                    <a:pt x="1" y="18"/>
                  </a:cubicBezTo>
                  <a:cubicBezTo>
                    <a:pt x="4" y="21"/>
                    <a:pt x="7" y="22"/>
                    <a:pt x="12" y="22"/>
                  </a:cubicBezTo>
                  <a:cubicBezTo>
                    <a:pt x="20" y="22"/>
                    <a:pt x="26" y="16"/>
                    <a:pt x="26" y="8"/>
                  </a:cubicBezTo>
                  <a:cubicBezTo>
                    <a:pt x="26" y="6"/>
                    <a:pt x="26" y="4"/>
                    <a:pt x="26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951" name="Freeform 4756"/>
            <p:cNvSpPr>
              <a:spLocks/>
            </p:cNvSpPr>
            <p:nvPr/>
          </p:nvSpPr>
          <p:spPr bwMode="auto">
            <a:xfrm>
              <a:off x="1379" y="2962"/>
              <a:ext cx="108" cy="116"/>
            </a:xfrm>
            <a:custGeom>
              <a:avLst/>
              <a:gdLst>
                <a:gd name="T0" fmla="*/ 0 w 14"/>
                <a:gd name="T1" fmla="*/ 961 h 14"/>
                <a:gd name="T2" fmla="*/ 833 w 14"/>
                <a:gd name="T3" fmla="*/ 0 h 14"/>
                <a:gd name="T4" fmla="*/ 0 w 14"/>
                <a:gd name="T5" fmla="*/ 961 h 14"/>
                <a:gd name="T6" fmla="*/ 0 60000 65536"/>
                <a:gd name="T7" fmla="*/ 0 60000 65536"/>
                <a:gd name="T8" fmla="*/ 0 60000 65536"/>
                <a:gd name="T9" fmla="*/ 0 w 14"/>
                <a:gd name="T10" fmla="*/ 0 h 14"/>
                <a:gd name="T11" fmla="*/ 14 w 14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14">
                  <a:moveTo>
                    <a:pt x="0" y="14"/>
                  </a:moveTo>
                  <a:cubicBezTo>
                    <a:pt x="8" y="14"/>
                    <a:pt x="14" y="8"/>
                    <a:pt x="14" y="0"/>
                  </a:cubicBezTo>
                  <a:cubicBezTo>
                    <a:pt x="14" y="2"/>
                    <a:pt x="11" y="13"/>
                    <a:pt x="0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952" name="Freeform 4757"/>
            <p:cNvSpPr>
              <a:spLocks/>
            </p:cNvSpPr>
            <p:nvPr/>
          </p:nvSpPr>
          <p:spPr bwMode="auto">
            <a:xfrm>
              <a:off x="1270" y="2838"/>
              <a:ext cx="209" cy="173"/>
            </a:xfrm>
            <a:custGeom>
              <a:avLst/>
              <a:gdLst>
                <a:gd name="T0" fmla="*/ 960 w 27"/>
                <a:gd name="T1" fmla="*/ 66 h 21"/>
                <a:gd name="T2" fmla="*/ 0 w 27"/>
                <a:gd name="T3" fmla="*/ 816 h 21"/>
                <a:gd name="T4" fmla="*/ 62 w 27"/>
                <a:gd name="T5" fmla="*/ 1087 h 21"/>
                <a:gd name="T6" fmla="*/ 480 w 27"/>
                <a:gd name="T7" fmla="*/ 1293 h 21"/>
                <a:gd name="T8" fmla="*/ 898 w 27"/>
                <a:gd name="T9" fmla="*/ 947 h 21"/>
                <a:gd name="T10" fmla="*/ 1440 w 27"/>
                <a:gd name="T11" fmla="*/ 338 h 21"/>
                <a:gd name="T12" fmla="*/ 1022 w 27"/>
                <a:gd name="T13" fmla="*/ 6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21"/>
                <a:gd name="T23" fmla="*/ 27 w 27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21">
                  <a:moveTo>
                    <a:pt x="16" y="1"/>
                  </a:moveTo>
                  <a:cubicBezTo>
                    <a:pt x="5" y="0"/>
                    <a:pt x="1" y="7"/>
                    <a:pt x="0" y="12"/>
                  </a:cubicBezTo>
                  <a:cubicBezTo>
                    <a:pt x="0" y="13"/>
                    <a:pt x="0" y="15"/>
                    <a:pt x="1" y="16"/>
                  </a:cubicBezTo>
                  <a:cubicBezTo>
                    <a:pt x="1" y="18"/>
                    <a:pt x="3" y="21"/>
                    <a:pt x="8" y="19"/>
                  </a:cubicBezTo>
                  <a:cubicBezTo>
                    <a:pt x="13" y="18"/>
                    <a:pt x="12" y="13"/>
                    <a:pt x="15" y="14"/>
                  </a:cubicBezTo>
                  <a:cubicBezTo>
                    <a:pt x="22" y="15"/>
                    <a:pt x="27" y="10"/>
                    <a:pt x="24" y="5"/>
                  </a:cubicBezTo>
                  <a:cubicBezTo>
                    <a:pt x="23" y="3"/>
                    <a:pt x="21" y="2"/>
                    <a:pt x="17" y="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953" name="Oval 4758"/>
            <p:cNvSpPr>
              <a:spLocks noChangeArrowheads="1"/>
            </p:cNvSpPr>
            <p:nvPr/>
          </p:nvSpPr>
          <p:spPr bwMode="auto">
            <a:xfrm>
              <a:off x="1293" y="2887"/>
              <a:ext cx="55" cy="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954" name="Oval 4759"/>
            <p:cNvSpPr>
              <a:spLocks noChangeArrowheads="1"/>
            </p:cNvSpPr>
            <p:nvPr/>
          </p:nvSpPr>
          <p:spPr bwMode="auto">
            <a:xfrm>
              <a:off x="1348" y="2879"/>
              <a:ext cx="23" cy="2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955" name="Oval 4760"/>
            <p:cNvSpPr>
              <a:spLocks noChangeArrowheads="1"/>
            </p:cNvSpPr>
            <p:nvPr/>
          </p:nvSpPr>
          <p:spPr bwMode="auto">
            <a:xfrm>
              <a:off x="1301" y="2954"/>
              <a:ext cx="16" cy="16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956" name="Oval 4761"/>
            <p:cNvSpPr>
              <a:spLocks noChangeArrowheads="1"/>
            </p:cNvSpPr>
            <p:nvPr/>
          </p:nvSpPr>
          <p:spPr bwMode="auto">
            <a:xfrm>
              <a:off x="1239" y="2813"/>
              <a:ext cx="271" cy="289"/>
            </a:xfrm>
            <a:prstGeom prst="ellipse">
              <a:avLst/>
            </a:prstGeom>
            <a:grp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</p:grpSp>
      <p:grpSp>
        <p:nvGrpSpPr>
          <p:cNvPr id="1925" name="Group 4762"/>
          <p:cNvGrpSpPr>
            <a:grpSpLocks/>
          </p:cNvGrpSpPr>
          <p:nvPr/>
        </p:nvGrpSpPr>
        <p:grpSpPr bwMode="auto">
          <a:xfrm flipV="1">
            <a:off x="5786446" y="3669163"/>
            <a:ext cx="144463" cy="153988"/>
            <a:chOff x="1239" y="2813"/>
            <a:chExt cx="271" cy="289"/>
          </a:xfrm>
          <a:gradFill>
            <a:gsLst>
              <a:gs pos="23000">
                <a:srgbClr val="FF6600"/>
              </a:gs>
              <a:gs pos="10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13500000" scaled="1"/>
          </a:gradFill>
        </p:grpSpPr>
        <p:sp>
          <p:nvSpPr>
            <p:cNvPr id="1958" name="Oval 4763"/>
            <p:cNvSpPr>
              <a:spLocks noChangeArrowheads="1"/>
            </p:cNvSpPr>
            <p:nvPr/>
          </p:nvSpPr>
          <p:spPr bwMode="auto">
            <a:xfrm>
              <a:off x="1239" y="2813"/>
              <a:ext cx="271" cy="289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959" name="Freeform 4764"/>
            <p:cNvSpPr>
              <a:spLocks/>
            </p:cNvSpPr>
            <p:nvPr/>
          </p:nvSpPr>
          <p:spPr bwMode="auto">
            <a:xfrm>
              <a:off x="1286" y="2896"/>
              <a:ext cx="201" cy="182"/>
            </a:xfrm>
            <a:custGeom>
              <a:avLst/>
              <a:gdLst>
                <a:gd name="T0" fmla="*/ 1554 w 26"/>
                <a:gd name="T1" fmla="*/ 207 h 22"/>
                <a:gd name="T2" fmla="*/ 1492 w 26"/>
                <a:gd name="T3" fmla="*/ 339 h 22"/>
                <a:gd name="T4" fmla="*/ 541 w 26"/>
                <a:gd name="T5" fmla="*/ 1299 h 22"/>
                <a:gd name="T6" fmla="*/ 116 w 26"/>
                <a:gd name="T7" fmla="*/ 1166 h 22"/>
                <a:gd name="T8" fmla="*/ 62 w 26"/>
                <a:gd name="T9" fmla="*/ 1233 h 22"/>
                <a:gd name="T10" fmla="*/ 719 w 26"/>
                <a:gd name="T11" fmla="*/ 1506 h 22"/>
                <a:gd name="T12" fmla="*/ 1554 w 26"/>
                <a:gd name="T13" fmla="*/ 546 h 22"/>
                <a:gd name="T14" fmla="*/ 1554 w 26"/>
                <a:gd name="T15" fmla="*/ 20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"/>
                <a:gd name="T25" fmla="*/ 0 h 22"/>
                <a:gd name="T26" fmla="*/ 26 w 2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" h="22">
                  <a:moveTo>
                    <a:pt x="26" y="3"/>
                  </a:moveTo>
                  <a:cubicBezTo>
                    <a:pt x="25" y="0"/>
                    <a:pt x="25" y="2"/>
                    <a:pt x="25" y="5"/>
                  </a:cubicBezTo>
                  <a:cubicBezTo>
                    <a:pt x="25" y="13"/>
                    <a:pt x="17" y="19"/>
                    <a:pt x="9" y="19"/>
                  </a:cubicBezTo>
                  <a:cubicBezTo>
                    <a:pt x="7" y="19"/>
                    <a:pt x="4" y="18"/>
                    <a:pt x="2" y="17"/>
                  </a:cubicBezTo>
                  <a:cubicBezTo>
                    <a:pt x="1" y="17"/>
                    <a:pt x="0" y="17"/>
                    <a:pt x="1" y="18"/>
                  </a:cubicBezTo>
                  <a:cubicBezTo>
                    <a:pt x="4" y="21"/>
                    <a:pt x="7" y="22"/>
                    <a:pt x="12" y="22"/>
                  </a:cubicBezTo>
                  <a:cubicBezTo>
                    <a:pt x="20" y="22"/>
                    <a:pt x="26" y="16"/>
                    <a:pt x="26" y="8"/>
                  </a:cubicBezTo>
                  <a:cubicBezTo>
                    <a:pt x="26" y="6"/>
                    <a:pt x="26" y="4"/>
                    <a:pt x="26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960" name="Freeform 4765"/>
            <p:cNvSpPr>
              <a:spLocks/>
            </p:cNvSpPr>
            <p:nvPr/>
          </p:nvSpPr>
          <p:spPr bwMode="auto">
            <a:xfrm>
              <a:off x="1379" y="2962"/>
              <a:ext cx="108" cy="116"/>
            </a:xfrm>
            <a:custGeom>
              <a:avLst/>
              <a:gdLst>
                <a:gd name="T0" fmla="*/ 0 w 14"/>
                <a:gd name="T1" fmla="*/ 961 h 14"/>
                <a:gd name="T2" fmla="*/ 833 w 14"/>
                <a:gd name="T3" fmla="*/ 0 h 14"/>
                <a:gd name="T4" fmla="*/ 0 w 14"/>
                <a:gd name="T5" fmla="*/ 961 h 14"/>
                <a:gd name="T6" fmla="*/ 0 60000 65536"/>
                <a:gd name="T7" fmla="*/ 0 60000 65536"/>
                <a:gd name="T8" fmla="*/ 0 60000 65536"/>
                <a:gd name="T9" fmla="*/ 0 w 14"/>
                <a:gd name="T10" fmla="*/ 0 h 14"/>
                <a:gd name="T11" fmla="*/ 14 w 14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14">
                  <a:moveTo>
                    <a:pt x="0" y="14"/>
                  </a:moveTo>
                  <a:cubicBezTo>
                    <a:pt x="8" y="14"/>
                    <a:pt x="14" y="8"/>
                    <a:pt x="14" y="0"/>
                  </a:cubicBezTo>
                  <a:cubicBezTo>
                    <a:pt x="14" y="2"/>
                    <a:pt x="11" y="13"/>
                    <a:pt x="0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961" name="Freeform 4766"/>
            <p:cNvSpPr>
              <a:spLocks/>
            </p:cNvSpPr>
            <p:nvPr/>
          </p:nvSpPr>
          <p:spPr bwMode="auto">
            <a:xfrm>
              <a:off x="1270" y="2838"/>
              <a:ext cx="209" cy="173"/>
            </a:xfrm>
            <a:custGeom>
              <a:avLst/>
              <a:gdLst>
                <a:gd name="T0" fmla="*/ 960 w 27"/>
                <a:gd name="T1" fmla="*/ 66 h 21"/>
                <a:gd name="T2" fmla="*/ 0 w 27"/>
                <a:gd name="T3" fmla="*/ 816 h 21"/>
                <a:gd name="T4" fmla="*/ 62 w 27"/>
                <a:gd name="T5" fmla="*/ 1087 h 21"/>
                <a:gd name="T6" fmla="*/ 480 w 27"/>
                <a:gd name="T7" fmla="*/ 1293 h 21"/>
                <a:gd name="T8" fmla="*/ 898 w 27"/>
                <a:gd name="T9" fmla="*/ 947 h 21"/>
                <a:gd name="T10" fmla="*/ 1440 w 27"/>
                <a:gd name="T11" fmla="*/ 338 h 21"/>
                <a:gd name="T12" fmla="*/ 1022 w 27"/>
                <a:gd name="T13" fmla="*/ 6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21"/>
                <a:gd name="T23" fmla="*/ 27 w 27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21">
                  <a:moveTo>
                    <a:pt x="16" y="1"/>
                  </a:moveTo>
                  <a:cubicBezTo>
                    <a:pt x="5" y="0"/>
                    <a:pt x="1" y="7"/>
                    <a:pt x="0" y="12"/>
                  </a:cubicBezTo>
                  <a:cubicBezTo>
                    <a:pt x="0" y="13"/>
                    <a:pt x="0" y="15"/>
                    <a:pt x="1" y="16"/>
                  </a:cubicBezTo>
                  <a:cubicBezTo>
                    <a:pt x="1" y="18"/>
                    <a:pt x="3" y="21"/>
                    <a:pt x="8" y="19"/>
                  </a:cubicBezTo>
                  <a:cubicBezTo>
                    <a:pt x="13" y="18"/>
                    <a:pt x="12" y="13"/>
                    <a:pt x="15" y="14"/>
                  </a:cubicBezTo>
                  <a:cubicBezTo>
                    <a:pt x="22" y="15"/>
                    <a:pt x="27" y="10"/>
                    <a:pt x="24" y="5"/>
                  </a:cubicBezTo>
                  <a:cubicBezTo>
                    <a:pt x="23" y="3"/>
                    <a:pt x="21" y="2"/>
                    <a:pt x="17" y="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962" name="Oval 4767"/>
            <p:cNvSpPr>
              <a:spLocks noChangeArrowheads="1"/>
            </p:cNvSpPr>
            <p:nvPr/>
          </p:nvSpPr>
          <p:spPr bwMode="auto">
            <a:xfrm>
              <a:off x="1293" y="2887"/>
              <a:ext cx="55" cy="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963" name="Oval 4768"/>
            <p:cNvSpPr>
              <a:spLocks noChangeArrowheads="1"/>
            </p:cNvSpPr>
            <p:nvPr/>
          </p:nvSpPr>
          <p:spPr bwMode="auto">
            <a:xfrm>
              <a:off x="1348" y="2879"/>
              <a:ext cx="23" cy="2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964" name="Oval 4769"/>
            <p:cNvSpPr>
              <a:spLocks noChangeArrowheads="1"/>
            </p:cNvSpPr>
            <p:nvPr/>
          </p:nvSpPr>
          <p:spPr bwMode="auto">
            <a:xfrm>
              <a:off x="1301" y="2954"/>
              <a:ext cx="16" cy="16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1965" name="Oval 4770"/>
            <p:cNvSpPr>
              <a:spLocks noChangeArrowheads="1"/>
            </p:cNvSpPr>
            <p:nvPr/>
          </p:nvSpPr>
          <p:spPr bwMode="auto">
            <a:xfrm>
              <a:off x="1239" y="2813"/>
              <a:ext cx="271" cy="289"/>
            </a:xfrm>
            <a:prstGeom prst="ellipse">
              <a:avLst/>
            </a:prstGeom>
            <a:grp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</p:grpSp>
      <p:grpSp>
        <p:nvGrpSpPr>
          <p:cNvPr id="1926" name="Group 4429"/>
          <p:cNvGrpSpPr>
            <a:grpSpLocks/>
          </p:cNvGrpSpPr>
          <p:nvPr/>
        </p:nvGrpSpPr>
        <p:grpSpPr bwMode="auto">
          <a:xfrm rot="10800000" flipH="1">
            <a:off x="6032500" y="2454424"/>
            <a:ext cx="906463" cy="1087438"/>
            <a:chOff x="1737" y="3033"/>
            <a:chExt cx="571" cy="685"/>
          </a:xfrm>
        </p:grpSpPr>
        <p:sp>
          <p:nvSpPr>
            <p:cNvPr id="54434" name="Freeform 4384"/>
            <p:cNvSpPr>
              <a:spLocks/>
            </p:cNvSpPr>
            <p:nvPr/>
          </p:nvSpPr>
          <p:spPr bwMode="auto">
            <a:xfrm>
              <a:off x="1839" y="3039"/>
              <a:ext cx="358" cy="660"/>
            </a:xfrm>
            <a:custGeom>
              <a:avLst/>
              <a:gdLst>
                <a:gd name="T0" fmla="*/ 88140 w 180"/>
                <a:gd name="T1" fmla="*/ 2417461 h 311"/>
                <a:gd name="T2" fmla="*/ 127076 w 180"/>
                <a:gd name="T3" fmla="*/ 2120028 h 311"/>
                <a:gd name="T4" fmla="*/ 146146 w 180"/>
                <a:gd name="T5" fmla="*/ 2008021 h 311"/>
                <a:gd name="T6" fmla="*/ 77298 w 180"/>
                <a:gd name="T7" fmla="*/ 1734041 h 311"/>
                <a:gd name="T8" fmla="*/ 138405 w 180"/>
                <a:gd name="T9" fmla="*/ 1525067 h 311"/>
                <a:gd name="T10" fmla="*/ 142281 w 180"/>
                <a:gd name="T11" fmla="*/ 1391726 h 311"/>
                <a:gd name="T12" fmla="*/ 77298 w 180"/>
                <a:gd name="T13" fmla="*/ 1167226 h 311"/>
                <a:gd name="T14" fmla="*/ 130952 w 180"/>
                <a:gd name="T15" fmla="*/ 959413 h 311"/>
                <a:gd name="T16" fmla="*/ 169433 w 180"/>
                <a:gd name="T17" fmla="*/ 490832 h 311"/>
                <a:gd name="T18" fmla="*/ 0 w 180"/>
                <a:gd name="T19" fmla="*/ 164983 h 311"/>
                <a:gd name="T20" fmla="*/ 344694 w 180"/>
                <a:gd name="T21" fmla="*/ 0 h 311"/>
                <a:gd name="T22" fmla="*/ 643233 w 180"/>
                <a:gd name="T23" fmla="*/ 150274 h 311"/>
                <a:gd name="T24" fmla="*/ 518004 w 180"/>
                <a:gd name="T25" fmla="*/ 1010044 h 311"/>
                <a:gd name="T26" fmla="*/ 562818 w 180"/>
                <a:gd name="T27" fmla="*/ 1218933 h 311"/>
                <a:gd name="T28" fmla="*/ 562818 w 180"/>
                <a:gd name="T29" fmla="*/ 1619684 h 311"/>
                <a:gd name="T30" fmla="*/ 539665 w 180"/>
                <a:gd name="T31" fmla="*/ 1702467 h 311"/>
                <a:gd name="T32" fmla="*/ 562818 w 180"/>
                <a:gd name="T33" fmla="*/ 1784667 h 311"/>
                <a:gd name="T34" fmla="*/ 559049 w 180"/>
                <a:gd name="T35" fmla="*/ 2194101 h 311"/>
                <a:gd name="T36" fmla="*/ 601378 w 180"/>
                <a:gd name="T37" fmla="*/ 2595585 h 311"/>
                <a:gd name="T38" fmla="*/ 448606 w 180"/>
                <a:gd name="T39" fmla="*/ 2595585 h 311"/>
                <a:gd name="T40" fmla="*/ 490967 w 180"/>
                <a:gd name="T41" fmla="*/ 2253202 h 311"/>
                <a:gd name="T42" fmla="*/ 422118 w 180"/>
                <a:gd name="T43" fmla="*/ 1986277 h 311"/>
                <a:gd name="T44" fmla="*/ 479139 w 180"/>
                <a:gd name="T45" fmla="*/ 1769939 h 311"/>
                <a:gd name="T46" fmla="*/ 487007 w 180"/>
                <a:gd name="T47" fmla="*/ 1643179 h 311"/>
                <a:gd name="T48" fmla="*/ 422118 w 180"/>
                <a:gd name="T49" fmla="*/ 1419815 h 311"/>
                <a:gd name="T50" fmla="*/ 475679 w 180"/>
                <a:gd name="T51" fmla="*/ 1202140 h 311"/>
                <a:gd name="T52" fmla="*/ 514239 w 180"/>
                <a:gd name="T53" fmla="*/ 490832 h 311"/>
                <a:gd name="T54" fmla="*/ 344694 w 180"/>
                <a:gd name="T55" fmla="*/ 150274 h 311"/>
                <a:gd name="T56" fmla="*/ 340866 w 180"/>
                <a:gd name="T57" fmla="*/ 150274 h 311"/>
                <a:gd name="T58" fmla="*/ 173310 w 180"/>
                <a:gd name="T59" fmla="*/ 767304 h 311"/>
                <a:gd name="T60" fmla="*/ 217622 w 180"/>
                <a:gd name="T61" fmla="*/ 967222 h 311"/>
                <a:gd name="T62" fmla="*/ 217622 w 180"/>
                <a:gd name="T63" fmla="*/ 1369207 h 311"/>
                <a:gd name="T64" fmla="*/ 194845 w 180"/>
                <a:gd name="T65" fmla="*/ 1451070 h 311"/>
                <a:gd name="T66" fmla="*/ 217622 w 180"/>
                <a:gd name="T67" fmla="*/ 1545251 h 311"/>
                <a:gd name="T68" fmla="*/ 214243 w 180"/>
                <a:gd name="T69" fmla="*/ 1941862 h 311"/>
                <a:gd name="T70" fmla="*/ 214243 w 180"/>
                <a:gd name="T71" fmla="*/ 2088227 h 311"/>
                <a:gd name="T72" fmla="*/ 256557 w 180"/>
                <a:gd name="T73" fmla="*/ 2445311 h 311"/>
                <a:gd name="T74" fmla="*/ 267396 w 180"/>
                <a:gd name="T75" fmla="*/ 2595585 h 311"/>
                <a:gd name="T76" fmla="*/ 54161 w 180"/>
                <a:gd name="T77" fmla="*/ 2595585 h 311"/>
                <a:gd name="T78" fmla="*/ 85190 w 180"/>
                <a:gd name="T79" fmla="*/ 2505065 h 31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0"/>
                <a:gd name="T121" fmla="*/ 0 h 311"/>
                <a:gd name="T122" fmla="*/ 180 w 180"/>
                <a:gd name="T123" fmla="*/ 311 h 31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0" h="311">
                  <a:moveTo>
                    <a:pt x="22" y="300"/>
                  </a:moveTo>
                  <a:cubicBezTo>
                    <a:pt x="25" y="296"/>
                    <a:pt x="25" y="293"/>
                    <a:pt x="23" y="290"/>
                  </a:cubicBezTo>
                  <a:cubicBezTo>
                    <a:pt x="21" y="286"/>
                    <a:pt x="20" y="282"/>
                    <a:pt x="20" y="277"/>
                  </a:cubicBezTo>
                  <a:cubicBezTo>
                    <a:pt x="20" y="267"/>
                    <a:pt x="25" y="258"/>
                    <a:pt x="33" y="254"/>
                  </a:cubicBezTo>
                  <a:cubicBezTo>
                    <a:pt x="33" y="253"/>
                    <a:pt x="35" y="252"/>
                    <a:pt x="36" y="252"/>
                  </a:cubicBezTo>
                  <a:cubicBezTo>
                    <a:pt x="39" y="249"/>
                    <a:pt x="38" y="243"/>
                    <a:pt x="38" y="241"/>
                  </a:cubicBezTo>
                  <a:cubicBezTo>
                    <a:pt x="38" y="238"/>
                    <a:pt x="38" y="235"/>
                    <a:pt x="34" y="233"/>
                  </a:cubicBezTo>
                  <a:cubicBezTo>
                    <a:pt x="26" y="228"/>
                    <a:pt x="20" y="219"/>
                    <a:pt x="20" y="208"/>
                  </a:cubicBezTo>
                  <a:cubicBezTo>
                    <a:pt x="20" y="198"/>
                    <a:pt x="25" y="189"/>
                    <a:pt x="33" y="185"/>
                  </a:cubicBezTo>
                  <a:cubicBezTo>
                    <a:pt x="33" y="184"/>
                    <a:pt x="35" y="183"/>
                    <a:pt x="36" y="183"/>
                  </a:cubicBezTo>
                  <a:cubicBezTo>
                    <a:pt x="37" y="181"/>
                    <a:pt x="38" y="178"/>
                    <a:pt x="38" y="174"/>
                  </a:cubicBezTo>
                  <a:cubicBezTo>
                    <a:pt x="38" y="172"/>
                    <a:pt x="38" y="169"/>
                    <a:pt x="37" y="167"/>
                  </a:cubicBezTo>
                  <a:cubicBezTo>
                    <a:pt x="36" y="166"/>
                    <a:pt x="33" y="164"/>
                    <a:pt x="33" y="164"/>
                  </a:cubicBezTo>
                  <a:cubicBezTo>
                    <a:pt x="25" y="159"/>
                    <a:pt x="20" y="150"/>
                    <a:pt x="20" y="140"/>
                  </a:cubicBezTo>
                  <a:cubicBezTo>
                    <a:pt x="20" y="130"/>
                    <a:pt x="25" y="121"/>
                    <a:pt x="33" y="116"/>
                  </a:cubicBezTo>
                  <a:cubicBezTo>
                    <a:pt x="33" y="116"/>
                    <a:pt x="34" y="115"/>
                    <a:pt x="34" y="115"/>
                  </a:cubicBezTo>
                  <a:cubicBezTo>
                    <a:pt x="44" y="107"/>
                    <a:pt x="44" y="98"/>
                    <a:pt x="44" y="92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4" y="31"/>
                    <a:pt x="30" y="18"/>
                    <a:pt x="12" y="18"/>
                  </a:cubicBezTo>
                  <a:cubicBezTo>
                    <a:pt x="8" y="18"/>
                    <a:pt x="4" y="19"/>
                    <a:pt x="0" y="20"/>
                  </a:cubicBezTo>
                  <a:cubicBezTo>
                    <a:pt x="19" y="10"/>
                    <a:pt x="47" y="0"/>
                    <a:pt x="8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132" y="0"/>
                    <a:pt x="161" y="10"/>
                    <a:pt x="180" y="20"/>
                  </a:cubicBezTo>
                  <a:cubicBezTo>
                    <a:pt x="176" y="19"/>
                    <a:pt x="172" y="18"/>
                    <a:pt x="168" y="18"/>
                  </a:cubicBezTo>
                  <a:cubicBezTo>
                    <a:pt x="149" y="18"/>
                    <a:pt x="135" y="31"/>
                    <a:pt x="135" y="59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8"/>
                    <a:pt x="135" y="137"/>
                    <a:pt x="145" y="144"/>
                  </a:cubicBezTo>
                  <a:cubicBezTo>
                    <a:pt x="146" y="145"/>
                    <a:pt x="146" y="145"/>
                    <a:pt x="147" y="146"/>
                  </a:cubicBezTo>
                  <a:cubicBezTo>
                    <a:pt x="154" y="151"/>
                    <a:pt x="159" y="160"/>
                    <a:pt x="159" y="170"/>
                  </a:cubicBezTo>
                  <a:cubicBezTo>
                    <a:pt x="159" y="180"/>
                    <a:pt x="154" y="189"/>
                    <a:pt x="147" y="194"/>
                  </a:cubicBezTo>
                  <a:cubicBezTo>
                    <a:pt x="146" y="194"/>
                    <a:pt x="144" y="195"/>
                    <a:pt x="143" y="197"/>
                  </a:cubicBezTo>
                  <a:cubicBezTo>
                    <a:pt x="142" y="199"/>
                    <a:pt x="141" y="201"/>
                    <a:pt x="141" y="204"/>
                  </a:cubicBezTo>
                  <a:cubicBezTo>
                    <a:pt x="141" y="208"/>
                    <a:pt x="142" y="211"/>
                    <a:pt x="144" y="212"/>
                  </a:cubicBezTo>
                  <a:cubicBezTo>
                    <a:pt x="144" y="213"/>
                    <a:pt x="146" y="214"/>
                    <a:pt x="147" y="214"/>
                  </a:cubicBezTo>
                  <a:cubicBezTo>
                    <a:pt x="154" y="219"/>
                    <a:pt x="159" y="228"/>
                    <a:pt x="159" y="238"/>
                  </a:cubicBezTo>
                  <a:cubicBezTo>
                    <a:pt x="159" y="249"/>
                    <a:pt x="154" y="258"/>
                    <a:pt x="146" y="263"/>
                  </a:cubicBezTo>
                  <a:cubicBezTo>
                    <a:pt x="142" y="264"/>
                    <a:pt x="141" y="268"/>
                    <a:pt x="141" y="270"/>
                  </a:cubicBezTo>
                  <a:cubicBezTo>
                    <a:pt x="141" y="287"/>
                    <a:pt x="147" y="301"/>
                    <a:pt x="157" y="311"/>
                  </a:cubicBezTo>
                  <a:cubicBezTo>
                    <a:pt x="151" y="309"/>
                    <a:pt x="144" y="307"/>
                    <a:pt x="137" y="307"/>
                  </a:cubicBezTo>
                  <a:cubicBezTo>
                    <a:pt x="131" y="307"/>
                    <a:pt x="123" y="309"/>
                    <a:pt x="117" y="311"/>
                  </a:cubicBezTo>
                  <a:cubicBezTo>
                    <a:pt x="116" y="311"/>
                    <a:pt x="116" y="311"/>
                    <a:pt x="116" y="311"/>
                  </a:cubicBezTo>
                  <a:cubicBezTo>
                    <a:pt x="125" y="302"/>
                    <a:pt x="128" y="287"/>
                    <a:pt x="128" y="270"/>
                  </a:cubicBezTo>
                  <a:cubicBezTo>
                    <a:pt x="128" y="268"/>
                    <a:pt x="128" y="264"/>
                    <a:pt x="124" y="263"/>
                  </a:cubicBezTo>
                  <a:cubicBezTo>
                    <a:pt x="116" y="258"/>
                    <a:pt x="110" y="249"/>
                    <a:pt x="110" y="238"/>
                  </a:cubicBezTo>
                  <a:cubicBezTo>
                    <a:pt x="110" y="228"/>
                    <a:pt x="115" y="219"/>
                    <a:pt x="123" y="214"/>
                  </a:cubicBezTo>
                  <a:cubicBezTo>
                    <a:pt x="123" y="214"/>
                    <a:pt x="125" y="213"/>
                    <a:pt x="125" y="212"/>
                  </a:cubicBezTo>
                  <a:cubicBezTo>
                    <a:pt x="127" y="211"/>
                    <a:pt x="128" y="208"/>
                    <a:pt x="128" y="204"/>
                  </a:cubicBezTo>
                  <a:cubicBezTo>
                    <a:pt x="128" y="201"/>
                    <a:pt x="128" y="199"/>
                    <a:pt x="127" y="197"/>
                  </a:cubicBezTo>
                  <a:cubicBezTo>
                    <a:pt x="126" y="195"/>
                    <a:pt x="123" y="194"/>
                    <a:pt x="123" y="194"/>
                  </a:cubicBezTo>
                  <a:cubicBezTo>
                    <a:pt x="115" y="189"/>
                    <a:pt x="110" y="180"/>
                    <a:pt x="110" y="170"/>
                  </a:cubicBezTo>
                  <a:cubicBezTo>
                    <a:pt x="110" y="160"/>
                    <a:pt x="115" y="151"/>
                    <a:pt x="123" y="146"/>
                  </a:cubicBezTo>
                  <a:cubicBezTo>
                    <a:pt x="123" y="145"/>
                    <a:pt x="124" y="145"/>
                    <a:pt x="124" y="144"/>
                  </a:cubicBezTo>
                  <a:cubicBezTo>
                    <a:pt x="134" y="137"/>
                    <a:pt x="134" y="128"/>
                    <a:pt x="134" y="121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4" y="31"/>
                    <a:pt x="123" y="18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90" y="18"/>
                    <a:pt x="89" y="18"/>
                    <a:pt x="89" y="18"/>
                  </a:cubicBezTo>
                  <a:cubicBezTo>
                    <a:pt x="57" y="18"/>
                    <a:pt x="45" y="31"/>
                    <a:pt x="45" y="59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5" y="98"/>
                    <a:pt x="46" y="107"/>
                    <a:pt x="55" y="115"/>
                  </a:cubicBezTo>
                  <a:cubicBezTo>
                    <a:pt x="56" y="115"/>
                    <a:pt x="56" y="116"/>
                    <a:pt x="57" y="116"/>
                  </a:cubicBezTo>
                  <a:cubicBezTo>
                    <a:pt x="64" y="121"/>
                    <a:pt x="69" y="130"/>
                    <a:pt x="69" y="140"/>
                  </a:cubicBezTo>
                  <a:cubicBezTo>
                    <a:pt x="69" y="150"/>
                    <a:pt x="64" y="159"/>
                    <a:pt x="57" y="164"/>
                  </a:cubicBezTo>
                  <a:cubicBezTo>
                    <a:pt x="56" y="164"/>
                    <a:pt x="54" y="166"/>
                    <a:pt x="53" y="167"/>
                  </a:cubicBezTo>
                  <a:cubicBezTo>
                    <a:pt x="52" y="169"/>
                    <a:pt x="51" y="172"/>
                    <a:pt x="51" y="174"/>
                  </a:cubicBezTo>
                  <a:cubicBezTo>
                    <a:pt x="51" y="178"/>
                    <a:pt x="53" y="181"/>
                    <a:pt x="54" y="183"/>
                  </a:cubicBezTo>
                  <a:cubicBezTo>
                    <a:pt x="54" y="183"/>
                    <a:pt x="56" y="184"/>
                    <a:pt x="57" y="185"/>
                  </a:cubicBezTo>
                  <a:cubicBezTo>
                    <a:pt x="64" y="189"/>
                    <a:pt x="69" y="198"/>
                    <a:pt x="69" y="208"/>
                  </a:cubicBezTo>
                  <a:cubicBezTo>
                    <a:pt x="69" y="219"/>
                    <a:pt x="64" y="228"/>
                    <a:pt x="56" y="233"/>
                  </a:cubicBezTo>
                  <a:cubicBezTo>
                    <a:pt x="52" y="235"/>
                    <a:pt x="51" y="239"/>
                    <a:pt x="51" y="241"/>
                  </a:cubicBezTo>
                  <a:cubicBezTo>
                    <a:pt x="51" y="245"/>
                    <a:pt x="52" y="249"/>
                    <a:pt x="56" y="250"/>
                  </a:cubicBezTo>
                  <a:cubicBezTo>
                    <a:pt x="64" y="253"/>
                    <a:pt x="70" y="261"/>
                    <a:pt x="72" y="271"/>
                  </a:cubicBezTo>
                  <a:cubicBezTo>
                    <a:pt x="73" y="279"/>
                    <a:pt x="71" y="287"/>
                    <a:pt x="67" y="293"/>
                  </a:cubicBezTo>
                  <a:cubicBezTo>
                    <a:pt x="66" y="295"/>
                    <a:pt x="63" y="301"/>
                    <a:pt x="66" y="305"/>
                  </a:cubicBezTo>
                  <a:cubicBezTo>
                    <a:pt x="67" y="308"/>
                    <a:pt x="69" y="309"/>
                    <a:pt x="70" y="311"/>
                  </a:cubicBezTo>
                  <a:cubicBezTo>
                    <a:pt x="62" y="309"/>
                    <a:pt x="52" y="306"/>
                    <a:pt x="43" y="306"/>
                  </a:cubicBezTo>
                  <a:cubicBezTo>
                    <a:pt x="33" y="306"/>
                    <a:pt x="22" y="309"/>
                    <a:pt x="14" y="311"/>
                  </a:cubicBezTo>
                  <a:cubicBezTo>
                    <a:pt x="14" y="311"/>
                    <a:pt x="14" y="311"/>
                    <a:pt x="14" y="311"/>
                  </a:cubicBezTo>
                  <a:cubicBezTo>
                    <a:pt x="17" y="308"/>
                    <a:pt x="20" y="304"/>
                    <a:pt x="22" y="300"/>
                  </a:cubicBezTo>
                  <a:close/>
                </a:path>
              </a:pathLst>
            </a:custGeom>
            <a:solidFill>
              <a:srgbClr val="D04B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35" name="Freeform 4385"/>
            <p:cNvSpPr>
              <a:spLocks/>
            </p:cNvSpPr>
            <p:nvPr/>
          </p:nvSpPr>
          <p:spPr bwMode="auto">
            <a:xfrm>
              <a:off x="2107" y="3077"/>
              <a:ext cx="201" cy="641"/>
            </a:xfrm>
            <a:custGeom>
              <a:avLst/>
              <a:gdLst>
                <a:gd name="T0" fmla="*/ 127727 w 101"/>
                <a:gd name="T1" fmla="*/ 0 h 302"/>
                <a:gd name="T2" fmla="*/ 250231 w 101"/>
                <a:gd name="T3" fmla="*/ 343508 h 302"/>
                <a:gd name="T4" fmla="*/ 227130 w 101"/>
                <a:gd name="T5" fmla="*/ 909021 h 302"/>
                <a:gd name="T6" fmla="*/ 308067 w 101"/>
                <a:gd name="T7" fmla="*/ 1586734 h 302"/>
                <a:gd name="T8" fmla="*/ 389689 w 101"/>
                <a:gd name="T9" fmla="*/ 2107811 h 302"/>
                <a:gd name="T10" fmla="*/ 195814 w 101"/>
                <a:gd name="T11" fmla="*/ 2525888 h 302"/>
                <a:gd name="T12" fmla="*/ 23605 w 101"/>
                <a:gd name="T13" fmla="*/ 2107811 h 302"/>
                <a:gd name="T14" fmla="*/ 43042 w 101"/>
                <a:gd name="T15" fmla="*/ 2048404 h 302"/>
                <a:gd name="T16" fmla="*/ 93487 w 101"/>
                <a:gd name="T17" fmla="*/ 1838827 h 302"/>
                <a:gd name="T18" fmla="*/ 46976 w 101"/>
                <a:gd name="T19" fmla="*/ 1638474 h 302"/>
                <a:gd name="T20" fmla="*/ 35217 w 101"/>
                <a:gd name="T21" fmla="*/ 1621666 h 302"/>
                <a:gd name="T22" fmla="*/ 23605 w 101"/>
                <a:gd name="T23" fmla="*/ 1555467 h 302"/>
                <a:gd name="T24" fmla="*/ 31245 w 101"/>
                <a:gd name="T25" fmla="*/ 1497595 h 302"/>
                <a:gd name="T26" fmla="*/ 46976 w 101"/>
                <a:gd name="T27" fmla="*/ 1473003 h 302"/>
                <a:gd name="T28" fmla="*/ 93487 w 101"/>
                <a:gd name="T29" fmla="*/ 1272945 h 302"/>
                <a:gd name="T30" fmla="*/ 46976 w 101"/>
                <a:gd name="T31" fmla="*/ 1071041 h 302"/>
                <a:gd name="T32" fmla="*/ 39086 w 101"/>
                <a:gd name="T33" fmla="*/ 1051660 h 302"/>
                <a:gd name="T34" fmla="*/ 0 w 101"/>
                <a:gd name="T35" fmla="*/ 863019 h 302"/>
                <a:gd name="T36" fmla="*/ 0 w 101"/>
                <a:gd name="T37" fmla="*/ 343508 h 302"/>
                <a:gd name="T38" fmla="*/ 127727 w 101"/>
                <a:gd name="T39" fmla="*/ 0 h 30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1"/>
                <a:gd name="T61" fmla="*/ 0 h 302"/>
                <a:gd name="T62" fmla="*/ 101 w 101"/>
                <a:gd name="T63" fmla="*/ 302 h 30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1" h="302">
                  <a:moveTo>
                    <a:pt x="33" y="0"/>
                  </a:moveTo>
                  <a:cubicBezTo>
                    <a:pt x="51" y="0"/>
                    <a:pt x="65" y="13"/>
                    <a:pt x="65" y="41"/>
                  </a:cubicBezTo>
                  <a:cubicBezTo>
                    <a:pt x="65" y="72"/>
                    <a:pt x="61" y="90"/>
                    <a:pt x="59" y="109"/>
                  </a:cubicBezTo>
                  <a:cubicBezTo>
                    <a:pt x="57" y="128"/>
                    <a:pt x="63" y="158"/>
                    <a:pt x="80" y="190"/>
                  </a:cubicBezTo>
                  <a:cubicBezTo>
                    <a:pt x="95" y="221"/>
                    <a:pt x="101" y="230"/>
                    <a:pt x="101" y="252"/>
                  </a:cubicBezTo>
                  <a:cubicBezTo>
                    <a:pt x="101" y="280"/>
                    <a:pt x="81" y="302"/>
                    <a:pt x="51" y="302"/>
                  </a:cubicBezTo>
                  <a:cubicBezTo>
                    <a:pt x="21" y="302"/>
                    <a:pt x="6" y="280"/>
                    <a:pt x="6" y="252"/>
                  </a:cubicBezTo>
                  <a:cubicBezTo>
                    <a:pt x="6" y="250"/>
                    <a:pt x="7" y="246"/>
                    <a:pt x="11" y="245"/>
                  </a:cubicBezTo>
                  <a:cubicBezTo>
                    <a:pt x="19" y="240"/>
                    <a:pt x="24" y="231"/>
                    <a:pt x="24" y="220"/>
                  </a:cubicBezTo>
                  <a:cubicBezTo>
                    <a:pt x="24" y="210"/>
                    <a:pt x="19" y="201"/>
                    <a:pt x="12" y="196"/>
                  </a:cubicBezTo>
                  <a:cubicBezTo>
                    <a:pt x="11" y="196"/>
                    <a:pt x="9" y="195"/>
                    <a:pt x="9" y="194"/>
                  </a:cubicBezTo>
                  <a:cubicBezTo>
                    <a:pt x="7" y="193"/>
                    <a:pt x="6" y="190"/>
                    <a:pt x="6" y="186"/>
                  </a:cubicBezTo>
                  <a:cubicBezTo>
                    <a:pt x="6" y="183"/>
                    <a:pt x="7" y="181"/>
                    <a:pt x="8" y="179"/>
                  </a:cubicBezTo>
                  <a:cubicBezTo>
                    <a:pt x="9" y="177"/>
                    <a:pt x="11" y="176"/>
                    <a:pt x="12" y="176"/>
                  </a:cubicBezTo>
                  <a:cubicBezTo>
                    <a:pt x="19" y="171"/>
                    <a:pt x="24" y="162"/>
                    <a:pt x="24" y="152"/>
                  </a:cubicBezTo>
                  <a:cubicBezTo>
                    <a:pt x="24" y="142"/>
                    <a:pt x="19" y="133"/>
                    <a:pt x="12" y="128"/>
                  </a:cubicBezTo>
                  <a:cubicBezTo>
                    <a:pt x="11" y="127"/>
                    <a:pt x="11" y="127"/>
                    <a:pt x="10" y="126"/>
                  </a:cubicBezTo>
                  <a:cubicBezTo>
                    <a:pt x="0" y="119"/>
                    <a:pt x="0" y="110"/>
                    <a:pt x="0" y="10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13"/>
                    <a:pt x="14" y="0"/>
                    <a:pt x="33" y="0"/>
                  </a:cubicBezTo>
                  <a:close/>
                </a:path>
              </a:pathLst>
            </a:custGeom>
            <a:solidFill>
              <a:srgbClr val="F19C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36" name="Freeform 4386"/>
            <p:cNvSpPr>
              <a:spLocks/>
            </p:cNvSpPr>
            <p:nvPr/>
          </p:nvSpPr>
          <p:spPr bwMode="auto">
            <a:xfrm>
              <a:off x="2191" y="3092"/>
              <a:ext cx="107" cy="520"/>
            </a:xfrm>
            <a:custGeom>
              <a:avLst/>
              <a:gdLst>
                <a:gd name="T0" fmla="*/ 197746 w 54"/>
                <a:gd name="T1" fmla="*/ 2047900 h 245"/>
                <a:gd name="T2" fmla="*/ 116682 w 54"/>
                <a:gd name="T3" fmla="*/ 1528768 h 245"/>
                <a:gd name="T4" fmla="*/ 44720 w 54"/>
                <a:gd name="T5" fmla="*/ 849616 h 245"/>
                <a:gd name="T6" fmla="*/ 66346 w 54"/>
                <a:gd name="T7" fmla="*/ 284005 h 245"/>
                <a:gd name="T8" fmla="*/ 3820 w 54"/>
                <a:gd name="T9" fmla="*/ 0 h 245"/>
                <a:gd name="T10" fmla="*/ 44720 w 54"/>
                <a:gd name="T11" fmla="*/ 343436 h 245"/>
                <a:gd name="T12" fmla="*/ 7569 w 54"/>
                <a:gd name="T13" fmla="*/ 960777 h 245"/>
                <a:gd name="T14" fmla="*/ 99797 w 54"/>
                <a:gd name="T15" fmla="*/ 1528768 h 245"/>
                <a:gd name="T16" fmla="*/ 197746 w 54"/>
                <a:gd name="T17" fmla="*/ 2047900 h 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4"/>
                <a:gd name="T28" fmla="*/ 0 h 245"/>
                <a:gd name="T29" fmla="*/ 54 w 54"/>
                <a:gd name="T30" fmla="*/ 245 h 24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4" h="245">
                  <a:moveTo>
                    <a:pt x="54" y="245"/>
                  </a:moveTo>
                  <a:cubicBezTo>
                    <a:pt x="54" y="223"/>
                    <a:pt x="48" y="214"/>
                    <a:pt x="32" y="183"/>
                  </a:cubicBezTo>
                  <a:cubicBezTo>
                    <a:pt x="16" y="151"/>
                    <a:pt x="10" y="121"/>
                    <a:pt x="12" y="102"/>
                  </a:cubicBezTo>
                  <a:cubicBezTo>
                    <a:pt x="14" y="83"/>
                    <a:pt x="18" y="65"/>
                    <a:pt x="18" y="34"/>
                  </a:cubicBezTo>
                  <a:cubicBezTo>
                    <a:pt x="18" y="15"/>
                    <a:pt x="11" y="4"/>
                    <a:pt x="1" y="0"/>
                  </a:cubicBezTo>
                  <a:cubicBezTo>
                    <a:pt x="11" y="4"/>
                    <a:pt x="12" y="22"/>
                    <a:pt x="12" y="41"/>
                  </a:cubicBezTo>
                  <a:cubicBezTo>
                    <a:pt x="11" y="66"/>
                    <a:pt x="0" y="89"/>
                    <a:pt x="2" y="115"/>
                  </a:cubicBezTo>
                  <a:cubicBezTo>
                    <a:pt x="3" y="142"/>
                    <a:pt x="18" y="170"/>
                    <a:pt x="27" y="183"/>
                  </a:cubicBezTo>
                  <a:cubicBezTo>
                    <a:pt x="35" y="196"/>
                    <a:pt x="53" y="224"/>
                    <a:pt x="54" y="245"/>
                  </a:cubicBezTo>
                  <a:close/>
                </a:path>
              </a:pathLst>
            </a:custGeom>
            <a:solidFill>
              <a:srgbClr val="EC77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37" name="Freeform 4387"/>
            <p:cNvSpPr>
              <a:spLocks/>
            </p:cNvSpPr>
            <p:nvPr/>
          </p:nvSpPr>
          <p:spPr bwMode="auto">
            <a:xfrm>
              <a:off x="2203" y="3164"/>
              <a:ext cx="51" cy="316"/>
            </a:xfrm>
            <a:custGeom>
              <a:avLst/>
              <a:gdLst>
                <a:gd name="T0" fmla="*/ 84128 w 26"/>
                <a:gd name="T1" fmla="*/ 1233507 h 149"/>
                <a:gd name="T2" fmla="*/ 20092 w 26"/>
                <a:gd name="T3" fmla="*/ 561619 h 149"/>
                <a:gd name="T4" fmla="*/ 39411 w 26"/>
                <a:gd name="T5" fmla="*/ 0 h 149"/>
                <a:gd name="T6" fmla="*/ 10243 w 26"/>
                <a:gd name="T7" fmla="*/ 561619 h 149"/>
                <a:gd name="T8" fmla="*/ 84128 w 26"/>
                <a:gd name="T9" fmla="*/ 1233507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9"/>
                <a:gd name="T17" fmla="*/ 26 w 26"/>
                <a:gd name="T18" fmla="*/ 149 h 1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9">
                  <a:moveTo>
                    <a:pt x="26" y="149"/>
                  </a:moveTo>
                  <a:cubicBezTo>
                    <a:pt x="10" y="117"/>
                    <a:pt x="4" y="87"/>
                    <a:pt x="6" y="68"/>
                  </a:cubicBezTo>
                  <a:cubicBezTo>
                    <a:pt x="8" y="49"/>
                    <a:pt x="12" y="31"/>
                    <a:pt x="12" y="0"/>
                  </a:cubicBezTo>
                  <a:cubicBezTo>
                    <a:pt x="10" y="19"/>
                    <a:pt x="5" y="50"/>
                    <a:pt x="3" y="68"/>
                  </a:cubicBezTo>
                  <a:cubicBezTo>
                    <a:pt x="0" y="86"/>
                    <a:pt x="6" y="118"/>
                    <a:pt x="26" y="14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38" name="Freeform 4388"/>
            <p:cNvSpPr>
              <a:spLocks/>
            </p:cNvSpPr>
            <p:nvPr/>
          </p:nvSpPr>
          <p:spPr bwMode="auto">
            <a:xfrm>
              <a:off x="1737" y="3077"/>
              <a:ext cx="189" cy="641"/>
            </a:xfrm>
            <a:custGeom>
              <a:avLst/>
              <a:gdLst>
                <a:gd name="T0" fmla="*/ 279792 w 95"/>
                <a:gd name="T1" fmla="*/ 2359073 h 302"/>
                <a:gd name="T2" fmla="*/ 283737 w 95"/>
                <a:gd name="T3" fmla="*/ 2273302 h 302"/>
                <a:gd name="T4" fmla="*/ 272900 w 95"/>
                <a:gd name="T5" fmla="*/ 2165450 h 302"/>
                <a:gd name="T6" fmla="*/ 322669 w 95"/>
                <a:gd name="T7" fmla="*/ 1972319 h 302"/>
                <a:gd name="T8" fmla="*/ 334013 w 95"/>
                <a:gd name="T9" fmla="*/ 1957418 h 302"/>
                <a:gd name="T10" fmla="*/ 341841 w 95"/>
                <a:gd name="T11" fmla="*/ 1863043 h 302"/>
                <a:gd name="T12" fmla="*/ 326164 w 95"/>
                <a:gd name="T13" fmla="*/ 1796661 h 302"/>
                <a:gd name="T14" fmla="*/ 272900 w 95"/>
                <a:gd name="T15" fmla="*/ 1586734 h 302"/>
                <a:gd name="T16" fmla="*/ 322669 w 95"/>
                <a:gd name="T17" fmla="*/ 1393447 h 302"/>
                <a:gd name="T18" fmla="*/ 334013 w 95"/>
                <a:gd name="T19" fmla="*/ 1378625 h 302"/>
                <a:gd name="T20" fmla="*/ 341841 w 95"/>
                <a:gd name="T21" fmla="*/ 1304567 h 302"/>
                <a:gd name="T22" fmla="*/ 338006 w 95"/>
                <a:gd name="T23" fmla="*/ 1244775 h 302"/>
                <a:gd name="T24" fmla="*/ 322669 w 95"/>
                <a:gd name="T25" fmla="*/ 1221254 h 302"/>
                <a:gd name="T26" fmla="*/ 272900 w 95"/>
                <a:gd name="T27" fmla="*/ 1020228 h 302"/>
                <a:gd name="T28" fmla="*/ 322669 w 95"/>
                <a:gd name="T29" fmla="*/ 818451 h 302"/>
                <a:gd name="T30" fmla="*/ 326164 w 95"/>
                <a:gd name="T31" fmla="*/ 811383 h 302"/>
                <a:gd name="T32" fmla="*/ 365158 w 95"/>
                <a:gd name="T33" fmla="*/ 618245 h 302"/>
                <a:gd name="T34" fmla="*/ 365158 w 95"/>
                <a:gd name="T35" fmla="*/ 343508 h 302"/>
                <a:gd name="T36" fmla="*/ 241759 w 95"/>
                <a:gd name="T37" fmla="*/ 0 h 302"/>
                <a:gd name="T38" fmla="*/ 119563 w 95"/>
                <a:gd name="T39" fmla="*/ 343508 h 302"/>
                <a:gd name="T40" fmla="*/ 138629 w 95"/>
                <a:gd name="T41" fmla="*/ 909021 h 302"/>
                <a:gd name="T42" fmla="*/ 62050 w 95"/>
                <a:gd name="T43" fmla="*/ 1586734 h 302"/>
                <a:gd name="T44" fmla="*/ 169897 w 95"/>
                <a:gd name="T45" fmla="*/ 2525888 h 302"/>
                <a:gd name="T46" fmla="*/ 279792 w 95"/>
                <a:gd name="T47" fmla="*/ 2359073 h 30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5"/>
                <a:gd name="T73" fmla="*/ 0 h 302"/>
                <a:gd name="T74" fmla="*/ 95 w 95"/>
                <a:gd name="T75" fmla="*/ 302 h 30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5" h="302">
                  <a:moveTo>
                    <a:pt x="73" y="282"/>
                  </a:moveTo>
                  <a:cubicBezTo>
                    <a:pt x="76" y="278"/>
                    <a:pt x="76" y="275"/>
                    <a:pt x="74" y="272"/>
                  </a:cubicBezTo>
                  <a:cubicBezTo>
                    <a:pt x="72" y="268"/>
                    <a:pt x="71" y="264"/>
                    <a:pt x="71" y="259"/>
                  </a:cubicBezTo>
                  <a:cubicBezTo>
                    <a:pt x="71" y="249"/>
                    <a:pt x="76" y="240"/>
                    <a:pt x="84" y="236"/>
                  </a:cubicBezTo>
                  <a:cubicBezTo>
                    <a:pt x="84" y="235"/>
                    <a:pt x="86" y="234"/>
                    <a:pt x="87" y="234"/>
                  </a:cubicBezTo>
                  <a:cubicBezTo>
                    <a:pt x="90" y="231"/>
                    <a:pt x="89" y="225"/>
                    <a:pt x="89" y="223"/>
                  </a:cubicBezTo>
                  <a:cubicBezTo>
                    <a:pt x="89" y="220"/>
                    <a:pt x="89" y="217"/>
                    <a:pt x="85" y="215"/>
                  </a:cubicBezTo>
                  <a:cubicBezTo>
                    <a:pt x="77" y="210"/>
                    <a:pt x="71" y="201"/>
                    <a:pt x="71" y="190"/>
                  </a:cubicBezTo>
                  <a:cubicBezTo>
                    <a:pt x="71" y="180"/>
                    <a:pt x="76" y="171"/>
                    <a:pt x="84" y="167"/>
                  </a:cubicBezTo>
                  <a:cubicBezTo>
                    <a:pt x="84" y="166"/>
                    <a:pt x="86" y="165"/>
                    <a:pt x="87" y="165"/>
                  </a:cubicBezTo>
                  <a:cubicBezTo>
                    <a:pt x="88" y="163"/>
                    <a:pt x="89" y="160"/>
                    <a:pt x="89" y="156"/>
                  </a:cubicBezTo>
                  <a:cubicBezTo>
                    <a:pt x="89" y="154"/>
                    <a:pt x="89" y="151"/>
                    <a:pt x="88" y="149"/>
                  </a:cubicBezTo>
                  <a:cubicBezTo>
                    <a:pt x="87" y="148"/>
                    <a:pt x="84" y="146"/>
                    <a:pt x="84" y="146"/>
                  </a:cubicBezTo>
                  <a:cubicBezTo>
                    <a:pt x="76" y="141"/>
                    <a:pt x="71" y="132"/>
                    <a:pt x="71" y="122"/>
                  </a:cubicBezTo>
                  <a:cubicBezTo>
                    <a:pt x="71" y="112"/>
                    <a:pt x="76" y="103"/>
                    <a:pt x="84" y="98"/>
                  </a:cubicBezTo>
                  <a:cubicBezTo>
                    <a:pt x="84" y="98"/>
                    <a:pt x="85" y="97"/>
                    <a:pt x="85" y="97"/>
                  </a:cubicBezTo>
                  <a:cubicBezTo>
                    <a:pt x="95" y="89"/>
                    <a:pt x="95" y="80"/>
                    <a:pt x="95" y="74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95" y="13"/>
                    <a:pt x="81" y="0"/>
                    <a:pt x="63" y="0"/>
                  </a:cubicBezTo>
                  <a:cubicBezTo>
                    <a:pt x="45" y="0"/>
                    <a:pt x="31" y="13"/>
                    <a:pt x="31" y="41"/>
                  </a:cubicBezTo>
                  <a:cubicBezTo>
                    <a:pt x="31" y="72"/>
                    <a:pt x="34" y="90"/>
                    <a:pt x="36" y="109"/>
                  </a:cubicBezTo>
                  <a:cubicBezTo>
                    <a:pt x="39" y="128"/>
                    <a:pt x="32" y="158"/>
                    <a:pt x="16" y="190"/>
                  </a:cubicBezTo>
                  <a:cubicBezTo>
                    <a:pt x="0" y="221"/>
                    <a:pt x="14" y="302"/>
                    <a:pt x="44" y="302"/>
                  </a:cubicBezTo>
                  <a:cubicBezTo>
                    <a:pt x="56" y="302"/>
                    <a:pt x="66" y="294"/>
                    <a:pt x="73" y="282"/>
                  </a:cubicBezTo>
                </a:path>
              </a:pathLst>
            </a:custGeom>
            <a:solidFill>
              <a:srgbClr val="F19C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39" name="Freeform 4389"/>
            <p:cNvSpPr>
              <a:spLocks/>
            </p:cNvSpPr>
            <p:nvPr/>
          </p:nvSpPr>
          <p:spPr bwMode="auto">
            <a:xfrm>
              <a:off x="1745" y="3164"/>
              <a:ext cx="100" cy="545"/>
            </a:xfrm>
            <a:custGeom>
              <a:avLst/>
              <a:gdLst>
                <a:gd name="T0" fmla="*/ 180224 w 50"/>
                <a:gd name="T1" fmla="*/ 2125938 h 257"/>
                <a:gd name="T2" fmla="*/ 65536 w 50"/>
                <a:gd name="T3" fmla="*/ 1232215 h 257"/>
                <a:gd name="T4" fmla="*/ 147456 w 50"/>
                <a:gd name="T5" fmla="*/ 561032 h 257"/>
                <a:gd name="T6" fmla="*/ 126976 w 50"/>
                <a:gd name="T7" fmla="*/ 0 h 257"/>
                <a:gd name="T8" fmla="*/ 167936 w 50"/>
                <a:gd name="T9" fmla="*/ 561032 h 257"/>
                <a:gd name="T10" fmla="*/ 98304 w 50"/>
                <a:gd name="T11" fmla="*/ 1306227 h 257"/>
                <a:gd name="T12" fmla="*/ 180224 w 50"/>
                <a:gd name="T13" fmla="*/ 2125938 h 2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257"/>
                <a:gd name="T23" fmla="*/ 50 w 50"/>
                <a:gd name="T24" fmla="*/ 257 h 25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257">
                  <a:moveTo>
                    <a:pt x="44" y="257"/>
                  </a:moveTo>
                  <a:cubicBezTo>
                    <a:pt x="13" y="257"/>
                    <a:pt x="0" y="180"/>
                    <a:pt x="16" y="149"/>
                  </a:cubicBezTo>
                  <a:cubicBezTo>
                    <a:pt x="32" y="117"/>
                    <a:pt x="39" y="87"/>
                    <a:pt x="36" y="68"/>
                  </a:cubicBezTo>
                  <a:cubicBezTo>
                    <a:pt x="34" y="49"/>
                    <a:pt x="31" y="31"/>
                    <a:pt x="31" y="0"/>
                  </a:cubicBezTo>
                  <a:cubicBezTo>
                    <a:pt x="31" y="13"/>
                    <a:pt x="33" y="36"/>
                    <a:pt x="41" y="68"/>
                  </a:cubicBezTo>
                  <a:cubicBezTo>
                    <a:pt x="50" y="101"/>
                    <a:pt x="34" y="134"/>
                    <a:pt x="24" y="158"/>
                  </a:cubicBezTo>
                  <a:cubicBezTo>
                    <a:pt x="13" y="183"/>
                    <a:pt x="14" y="248"/>
                    <a:pt x="44" y="257"/>
                  </a:cubicBezTo>
                  <a:close/>
                </a:path>
              </a:pathLst>
            </a:custGeom>
            <a:solidFill>
              <a:srgbClr val="E8536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40" name="Freeform 4390"/>
            <p:cNvSpPr>
              <a:spLocks/>
            </p:cNvSpPr>
            <p:nvPr/>
          </p:nvSpPr>
          <p:spPr bwMode="auto">
            <a:xfrm>
              <a:off x="1928" y="3077"/>
              <a:ext cx="177" cy="641"/>
            </a:xfrm>
            <a:custGeom>
              <a:avLst/>
              <a:gdLst>
                <a:gd name="T0" fmla="*/ 81239 w 89"/>
                <a:gd name="T1" fmla="*/ 2399138 h 302"/>
                <a:gd name="T2" fmla="*/ 85147 w 89"/>
                <a:gd name="T3" fmla="*/ 2300927 h 302"/>
                <a:gd name="T4" fmla="*/ 103760 w 89"/>
                <a:gd name="T5" fmla="*/ 2115605 h 302"/>
                <a:gd name="T6" fmla="*/ 42814 w 89"/>
                <a:gd name="T7" fmla="*/ 1937223 h 302"/>
                <a:gd name="T8" fmla="*/ 23276 w 89"/>
                <a:gd name="T9" fmla="*/ 1863043 h 302"/>
                <a:gd name="T10" fmla="*/ 42814 w 89"/>
                <a:gd name="T11" fmla="*/ 1796661 h 302"/>
                <a:gd name="T12" fmla="*/ 92060 w 89"/>
                <a:gd name="T13" fmla="*/ 1586734 h 302"/>
                <a:gd name="T14" fmla="*/ 46290 w 89"/>
                <a:gd name="T15" fmla="*/ 1393447 h 302"/>
                <a:gd name="T16" fmla="*/ 34964 w 89"/>
                <a:gd name="T17" fmla="*/ 1378625 h 302"/>
                <a:gd name="T18" fmla="*/ 23276 w 89"/>
                <a:gd name="T19" fmla="*/ 1304567 h 302"/>
                <a:gd name="T20" fmla="*/ 31120 w 89"/>
                <a:gd name="T21" fmla="*/ 1244775 h 302"/>
                <a:gd name="T22" fmla="*/ 46290 w 89"/>
                <a:gd name="T23" fmla="*/ 1221254 h 302"/>
                <a:gd name="T24" fmla="*/ 92060 w 89"/>
                <a:gd name="T25" fmla="*/ 1020228 h 302"/>
                <a:gd name="T26" fmla="*/ 46290 w 89"/>
                <a:gd name="T27" fmla="*/ 818451 h 302"/>
                <a:gd name="T28" fmla="*/ 38856 w 89"/>
                <a:gd name="T29" fmla="*/ 811383 h 302"/>
                <a:gd name="T30" fmla="*/ 0 w 89"/>
                <a:gd name="T31" fmla="*/ 618245 h 302"/>
                <a:gd name="T32" fmla="*/ 0 w 89"/>
                <a:gd name="T33" fmla="*/ 343508 h 302"/>
                <a:gd name="T34" fmla="*/ 169337 w 89"/>
                <a:gd name="T35" fmla="*/ 0 h 302"/>
                <a:gd name="T36" fmla="*/ 171262 w 89"/>
                <a:gd name="T37" fmla="*/ 0 h 302"/>
                <a:gd name="T38" fmla="*/ 171262 w 89"/>
                <a:gd name="T39" fmla="*/ 0 h 302"/>
                <a:gd name="T40" fmla="*/ 171262 w 89"/>
                <a:gd name="T41" fmla="*/ 0 h 302"/>
                <a:gd name="T42" fmla="*/ 340600 w 89"/>
                <a:gd name="T43" fmla="*/ 343508 h 302"/>
                <a:gd name="T44" fmla="*/ 340600 w 89"/>
                <a:gd name="T45" fmla="*/ 863019 h 302"/>
                <a:gd name="T46" fmla="*/ 301682 w 89"/>
                <a:gd name="T47" fmla="*/ 1051660 h 302"/>
                <a:gd name="T48" fmla="*/ 298293 w 89"/>
                <a:gd name="T49" fmla="*/ 1071041 h 302"/>
                <a:gd name="T50" fmla="*/ 248667 w 89"/>
                <a:gd name="T51" fmla="*/ 1272945 h 302"/>
                <a:gd name="T52" fmla="*/ 298293 w 89"/>
                <a:gd name="T53" fmla="*/ 1473003 h 302"/>
                <a:gd name="T54" fmla="*/ 313511 w 89"/>
                <a:gd name="T55" fmla="*/ 1497595 h 302"/>
                <a:gd name="T56" fmla="*/ 317329 w 89"/>
                <a:gd name="T57" fmla="*/ 1555467 h 302"/>
                <a:gd name="T58" fmla="*/ 305637 w 89"/>
                <a:gd name="T59" fmla="*/ 1621666 h 302"/>
                <a:gd name="T60" fmla="*/ 298293 w 89"/>
                <a:gd name="T61" fmla="*/ 1638474 h 302"/>
                <a:gd name="T62" fmla="*/ 248667 w 89"/>
                <a:gd name="T63" fmla="*/ 1838827 h 302"/>
                <a:gd name="T64" fmla="*/ 301682 w 89"/>
                <a:gd name="T65" fmla="*/ 2048404 h 302"/>
                <a:gd name="T66" fmla="*/ 317329 w 89"/>
                <a:gd name="T67" fmla="*/ 2107811 h 302"/>
                <a:gd name="T68" fmla="*/ 171262 w 89"/>
                <a:gd name="T69" fmla="*/ 2525888 h 302"/>
                <a:gd name="T70" fmla="*/ 171262 w 89"/>
                <a:gd name="T71" fmla="*/ 2525888 h 302"/>
                <a:gd name="T72" fmla="*/ 171262 w 89"/>
                <a:gd name="T73" fmla="*/ 2525888 h 302"/>
                <a:gd name="T74" fmla="*/ 169337 w 89"/>
                <a:gd name="T75" fmla="*/ 2525888 h 302"/>
                <a:gd name="T76" fmla="*/ 81239 w 89"/>
                <a:gd name="T77" fmla="*/ 2399138 h 30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9"/>
                <a:gd name="T118" fmla="*/ 0 h 302"/>
                <a:gd name="T119" fmla="*/ 89 w 89"/>
                <a:gd name="T120" fmla="*/ 302 h 30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9" h="302">
                  <a:moveTo>
                    <a:pt x="21" y="287"/>
                  </a:moveTo>
                  <a:cubicBezTo>
                    <a:pt x="18" y="283"/>
                    <a:pt x="21" y="277"/>
                    <a:pt x="22" y="275"/>
                  </a:cubicBezTo>
                  <a:cubicBezTo>
                    <a:pt x="26" y="269"/>
                    <a:pt x="28" y="261"/>
                    <a:pt x="27" y="253"/>
                  </a:cubicBezTo>
                  <a:cubicBezTo>
                    <a:pt x="25" y="243"/>
                    <a:pt x="19" y="235"/>
                    <a:pt x="11" y="232"/>
                  </a:cubicBezTo>
                  <a:cubicBezTo>
                    <a:pt x="7" y="231"/>
                    <a:pt x="6" y="227"/>
                    <a:pt x="6" y="223"/>
                  </a:cubicBezTo>
                  <a:cubicBezTo>
                    <a:pt x="6" y="221"/>
                    <a:pt x="7" y="217"/>
                    <a:pt x="11" y="215"/>
                  </a:cubicBezTo>
                  <a:cubicBezTo>
                    <a:pt x="19" y="210"/>
                    <a:pt x="24" y="201"/>
                    <a:pt x="24" y="190"/>
                  </a:cubicBezTo>
                  <a:cubicBezTo>
                    <a:pt x="24" y="180"/>
                    <a:pt x="19" y="171"/>
                    <a:pt x="12" y="167"/>
                  </a:cubicBezTo>
                  <a:cubicBezTo>
                    <a:pt x="11" y="166"/>
                    <a:pt x="9" y="165"/>
                    <a:pt x="9" y="165"/>
                  </a:cubicBezTo>
                  <a:cubicBezTo>
                    <a:pt x="8" y="163"/>
                    <a:pt x="6" y="160"/>
                    <a:pt x="6" y="156"/>
                  </a:cubicBezTo>
                  <a:cubicBezTo>
                    <a:pt x="6" y="154"/>
                    <a:pt x="7" y="151"/>
                    <a:pt x="8" y="149"/>
                  </a:cubicBezTo>
                  <a:cubicBezTo>
                    <a:pt x="9" y="148"/>
                    <a:pt x="11" y="146"/>
                    <a:pt x="12" y="146"/>
                  </a:cubicBezTo>
                  <a:cubicBezTo>
                    <a:pt x="19" y="141"/>
                    <a:pt x="24" y="132"/>
                    <a:pt x="24" y="122"/>
                  </a:cubicBezTo>
                  <a:cubicBezTo>
                    <a:pt x="24" y="112"/>
                    <a:pt x="19" y="103"/>
                    <a:pt x="12" y="98"/>
                  </a:cubicBezTo>
                  <a:cubicBezTo>
                    <a:pt x="11" y="98"/>
                    <a:pt x="11" y="97"/>
                    <a:pt x="10" y="97"/>
                  </a:cubicBezTo>
                  <a:cubicBezTo>
                    <a:pt x="1" y="89"/>
                    <a:pt x="0" y="80"/>
                    <a:pt x="0" y="74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13"/>
                    <a:pt x="12" y="0"/>
                    <a:pt x="44" y="0"/>
                  </a:cubicBezTo>
                  <a:cubicBezTo>
                    <a:pt x="44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78" y="0"/>
                    <a:pt x="89" y="13"/>
                    <a:pt x="89" y="41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10"/>
                    <a:pt x="89" y="119"/>
                    <a:pt x="79" y="126"/>
                  </a:cubicBezTo>
                  <a:cubicBezTo>
                    <a:pt x="79" y="127"/>
                    <a:pt x="78" y="127"/>
                    <a:pt x="78" y="128"/>
                  </a:cubicBezTo>
                  <a:cubicBezTo>
                    <a:pt x="70" y="133"/>
                    <a:pt x="65" y="142"/>
                    <a:pt x="65" y="152"/>
                  </a:cubicBezTo>
                  <a:cubicBezTo>
                    <a:pt x="65" y="162"/>
                    <a:pt x="70" y="171"/>
                    <a:pt x="78" y="176"/>
                  </a:cubicBezTo>
                  <a:cubicBezTo>
                    <a:pt x="78" y="176"/>
                    <a:pt x="81" y="177"/>
                    <a:pt x="82" y="179"/>
                  </a:cubicBezTo>
                  <a:cubicBezTo>
                    <a:pt x="83" y="181"/>
                    <a:pt x="83" y="183"/>
                    <a:pt x="83" y="186"/>
                  </a:cubicBezTo>
                  <a:cubicBezTo>
                    <a:pt x="83" y="190"/>
                    <a:pt x="82" y="193"/>
                    <a:pt x="80" y="194"/>
                  </a:cubicBezTo>
                  <a:cubicBezTo>
                    <a:pt x="80" y="195"/>
                    <a:pt x="78" y="196"/>
                    <a:pt x="78" y="196"/>
                  </a:cubicBezTo>
                  <a:cubicBezTo>
                    <a:pt x="70" y="201"/>
                    <a:pt x="65" y="210"/>
                    <a:pt x="65" y="220"/>
                  </a:cubicBezTo>
                  <a:cubicBezTo>
                    <a:pt x="65" y="231"/>
                    <a:pt x="71" y="240"/>
                    <a:pt x="79" y="245"/>
                  </a:cubicBezTo>
                  <a:cubicBezTo>
                    <a:pt x="83" y="246"/>
                    <a:pt x="83" y="250"/>
                    <a:pt x="83" y="252"/>
                  </a:cubicBezTo>
                  <a:cubicBezTo>
                    <a:pt x="83" y="280"/>
                    <a:pt x="75" y="302"/>
                    <a:pt x="45" y="302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5" y="302"/>
                    <a:pt x="44" y="302"/>
                    <a:pt x="44" y="302"/>
                  </a:cubicBezTo>
                  <a:cubicBezTo>
                    <a:pt x="34" y="302"/>
                    <a:pt x="27" y="296"/>
                    <a:pt x="21" y="287"/>
                  </a:cubicBezTo>
                  <a:close/>
                </a:path>
              </a:pathLst>
            </a:custGeom>
            <a:solidFill>
              <a:srgbClr val="F19C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41" name="Freeform 4391"/>
            <p:cNvSpPr>
              <a:spLocks/>
            </p:cNvSpPr>
            <p:nvPr/>
          </p:nvSpPr>
          <p:spPr bwMode="auto">
            <a:xfrm>
              <a:off x="1982" y="3082"/>
              <a:ext cx="115" cy="360"/>
            </a:xfrm>
            <a:custGeom>
              <a:avLst/>
              <a:gdLst>
                <a:gd name="T0" fmla="*/ 158648 w 58"/>
                <a:gd name="T1" fmla="*/ 58261 h 170"/>
                <a:gd name="T2" fmla="*/ 214057 w 58"/>
                <a:gd name="T3" fmla="*/ 319525 h 170"/>
                <a:gd name="T4" fmla="*/ 214057 w 58"/>
                <a:gd name="T5" fmla="*/ 787026 h 170"/>
                <a:gd name="T6" fmla="*/ 169157 w 58"/>
                <a:gd name="T7" fmla="*/ 999413 h 170"/>
                <a:gd name="T8" fmla="*/ 165265 w 58"/>
                <a:gd name="T9" fmla="*/ 1010647 h 170"/>
                <a:gd name="T10" fmla="*/ 162424 w 58"/>
                <a:gd name="T11" fmla="*/ 1017517 h 170"/>
                <a:gd name="T12" fmla="*/ 124946 w 58"/>
                <a:gd name="T13" fmla="*/ 1220519 h 170"/>
                <a:gd name="T14" fmla="*/ 147339 w 58"/>
                <a:gd name="T15" fmla="*/ 1382311 h 170"/>
                <a:gd name="T16" fmla="*/ 147339 w 58"/>
                <a:gd name="T17" fmla="*/ 1382311 h 170"/>
                <a:gd name="T18" fmla="*/ 109853 w 58"/>
                <a:gd name="T19" fmla="*/ 1178490 h 170"/>
                <a:gd name="T20" fmla="*/ 151168 w 58"/>
                <a:gd name="T21" fmla="*/ 959256 h 170"/>
                <a:gd name="T22" fmla="*/ 147339 w 58"/>
                <a:gd name="T23" fmla="*/ 959256 h 170"/>
                <a:gd name="T24" fmla="*/ 154816 w 58"/>
                <a:gd name="T25" fmla="*/ 944735 h 170"/>
                <a:gd name="T26" fmla="*/ 202747 w 58"/>
                <a:gd name="T27" fmla="*/ 780169 h 170"/>
                <a:gd name="T28" fmla="*/ 187934 w 58"/>
                <a:gd name="T29" fmla="*/ 319525 h 170"/>
                <a:gd name="T30" fmla="*/ 151168 w 58"/>
                <a:gd name="T31" fmla="*/ 89011 h 170"/>
                <a:gd name="T32" fmla="*/ 3837 w 58"/>
                <a:gd name="T33" fmla="*/ 50597 h 170"/>
                <a:gd name="T34" fmla="*/ 0 w 58"/>
                <a:gd name="T35" fmla="*/ 50597 h 170"/>
                <a:gd name="T36" fmla="*/ 158648 w 58"/>
                <a:gd name="T37" fmla="*/ 58261 h 17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8"/>
                <a:gd name="T58" fmla="*/ 0 h 170"/>
                <a:gd name="T59" fmla="*/ 58 w 58"/>
                <a:gd name="T60" fmla="*/ 170 h 17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8" h="170">
                  <a:moveTo>
                    <a:pt x="43" y="7"/>
                  </a:moveTo>
                  <a:cubicBezTo>
                    <a:pt x="56" y="12"/>
                    <a:pt x="58" y="27"/>
                    <a:pt x="58" y="39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8" y="103"/>
                    <a:pt x="58" y="114"/>
                    <a:pt x="46" y="123"/>
                  </a:cubicBezTo>
                  <a:cubicBezTo>
                    <a:pt x="45" y="124"/>
                    <a:pt x="45" y="124"/>
                    <a:pt x="45" y="124"/>
                  </a:cubicBezTo>
                  <a:cubicBezTo>
                    <a:pt x="44" y="125"/>
                    <a:pt x="44" y="125"/>
                    <a:pt x="44" y="125"/>
                  </a:cubicBezTo>
                  <a:cubicBezTo>
                    <a:pt x="38" y="129"/>
                    <a:pt x="34" y="141"/>
                    <a:pt x="34" y="150"/>
                  </a:cubicBezTo>
                  <a:cubicBezTo>
                    <a:pt x="34" y="158"/>
                    <a:pt x="37" y="166"/>
                    <a:pt x="40" y="170"/>
                  </a:cubicBezTo>
                  <a:cubicBezTo>
                    <a:pt x="40" y="170"/>
                    <a:pt x="40" y="170"/>
                    <a:pt x="40" y="170"/>
                  </a:cubicBezTo>
                  <a:cubicBezTo>
                    <a:pt x="34" y="164"/>
                    <a:pt x="30" y="154"/>
                    <a:pt x="30" y="145"/>
                  </a:cubicBezTo>
                  <a:cubicBezTo>
                    <a:pt x="30" y="134"/>
                    <a:pt x="32" y="123"/>
                    <a:pt x="41" y="118"/>
                  </a:cubicBezTo>
                  <a:cubicBezTo>
                    <a:pt x="40" y="118"/>
                    <a:pt x="40" y="118"/>
                    <a:pt x="40" y="118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50" y="110"/>
                    <a:pt x="55" y="109"/>
                    <a:pt x="55" y="96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25"/>
                    <a:pt x="48" y="15"/>
                    <a:pt x="41" y="11"/>
                  </a:cubicBezTo>
                  <a:cubicBezTo>
                    <a:pt x="34" y="7"/>
                    <a:pt x="19" y="1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0" y="0"/>
                    <a:pt x="34" y="4"/>
                    <a:pt x="43" y="7"/>
                  </a:cubicBezTo>
                  <a:close/>
                </a:path>
              </a:pathLst>
            </a:custGeom>
            <a:solidFill>
              <a:srgbClr val="EC77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42" name="Freeform 4392"/>
            <p:cNvSpPr>
              <a:spLocks/>
            </p:cNvSpPr>
            <p:nvPr/>
          </p:nvSpPr>
          <p:spPr bwMode="auto">
            <a:xfrm>
              <a:off x="2067" y="3097"/>
              <a:ext cx="30" cy="67"/>
            </a:xfrm>
            <a:custGeom>
              <a:avLst/>
              <a:gdLst>
                <a:gd name="T0" fmla="*/ 61440 w 15"/>
                <a:gd name="T1" fmla="*/ 226286 h 32"/>
                <a:gd name="T2" fmla="*/ 0 w 15"/>
                <a:gd name="T3" fmla="*/ 0 h 32"/>
                <a:gd name="T4" fmla="*/ 61440 w 15"/>
                <a:gd name="T5" fmla="*/ 226286 h 32"/>
                <a:gd name="T6" fmla="*/ 0 60000 65536"/>
                <a:gd name="T7" fmla="*/ 0 60000 65536"/>
                <a:gd name="T8" fmla="*/ 0 60000 65536"/>
                <a:gd name="T9" fmla="*/ 0 w 15"/>
                <a:gd name="T10" fmla="*/ 0 h 32"/>
                <a:gd name="T11" fmla="*/ 15 w 15"/>
                <a:gd name="T12" fmla="*/ 32 h 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32">
                  <a:moveTo>
                    <a:pt x="15" y="32"/>
                  </a:moveTo>
                  <a:cubicBezTo>
                    <a:pt x="15" y="20"/>
                    <a:pt x="13" y="5"/>
                    <a:pt x="0" y="0"/>
                  </a:cubicBezTo>
                  <a:cubicBezTo>
                    <a:pt x="3" y="2"/>
                    <a:pt x="14" y="13"/>
                    <a:pt x="15" y="3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43" name="Freeform 4393"/>
            <p:cNvSpPr>
              <a:spLocks noEditPoints="1"/>
            </p:cNvSpPr>
            <p:nvPr/>
          </p:nvSpPr>
          <p:spPr bwMode="auto">
            <a:xfrm>
              <a:off x="1833" y="3080"/>
              <a:ext cx="87" cy="301"/>
            </a:xfrm>
            <a:custGeom>
              <a:avLst/>
              <a:gdLst>
                <a:gd name="T0" fmla="*/ 96082 w 44"/>
                <a:gd name="T1" fmla="*/ 1168130 h 142"/>
                <a:gd name="T2" fmla="*/ 96082 w 44"/>
                <a:gd name="T3" fmla="*/ 1168130 h 142"/>
                <a:gd name="T4" fmla="*/ 96082 w 44"/>
                <a:gd name="T5" fmla="*/ 1168130 h 142"/>
                <a:gd name="T6" fmla="*/ 0 w 44"/>
                <a:gd name="T7" fmla="*/ 50975 h 142"/>
                <a:gd name="T8" fmla="*/ 0 w 44"/>
                <a:gd name="T9" fmla="*/ 42276 h 142"/>
                <a:gd name="T10" fmla="*/ 103038 w 44"/>
                <a:gd name="T11" fmla="*/ 81910 h 142"/>
                <a:gd name="T12" fmla="*/ 138939 w 44"/>
                <a:gd name="T13" fmla="*/ 271479 h 142"/>
                <a:gd name="T14" fmla="*/ 146035 w 44"/>
                <a:gd name="T15" fmla="*/ 558762 h 142"/>
                <a:gd name="T16" fmla="*/ 103038 w 44"/>
                <a:gd name="T17" fmla="*/ 734487 h 142"/>
                <a:gd name="T18" fmla="*/ 96082 w 44"/>
                <a:gd name="T19" fmla="*/ 749125 h 142"/>
                <a:gd name="T20" fmla="*/ 57667 w 44"/>
                <a:gd name="T21" fmla="*/ 963177 h 142"/>
                <a:gd name="T22" fmla="*/ 96082 w 44"/>
                <a:gd name="T23" fmla="*/ 1168130 h 142"/>
                <a:gd name="T24" fmla="*/ 71961 w 44"/>
                <a:gd name="T25" fmla="*/ 1005463 h 142"/>
                <a:gd name="T26" fmla="*/ 110498 w 44"/>
                <a:gd name="T27" fmla="*/ 800083 h 142"/>
                <a:gd name="T28" fmla="*/ 110498 w 44"/>
                <a:gd name="T29" fmla="*/ 800083 h 142"/>
                <a:gd name="T30" fmla="*/ 114023 w 44"/>
                <a:gd name="T31" fmla="*/ 780137 h 142"/>
                <a:gd name="T32" fmla="*/ 157041 w 44"/>
                <a:gd name="T33" fmla="*/ 565717 h 142"/>
                <a:gd name="T34" fmla="*/ 157041 w 44"/>
                <a:gd name="T35" fmla="*/ 287834 h 142"/>
                <a:gd name="T36" fmla="*/ 157041 w 44"/>
                <a:gd name="T37" fmla="*/ 279922 h 142"/>
                <a:gd name="T38" fmla="*/ 106779 w 44"/>
                <a:gd name="T39" fmla="*/ 58667 h 142"/>
                <a:gd name="T40" fmla="*/ 0 w 44"/>
                <a:gd name="T41" fmla="*/ 50975 h 14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142"/>
                <a:gd name="T65" fmla="*/ 44 w 44"/>
                <a:gd name="T66" fmla="*/ 142 h 14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142">
                  <a:moveTo>
                    <a:pt x="27" y="142"/>
                  </a:moveTo>
                  <a:cubicBezTo>
                    <a:pt x="27" y="142"/>
                    <a:pt x="27" y="142"/>
                    <a:pt x="27" y="142"/>
                  </a:cubicBezTo>
                  <a:cubicBezTo>
                    <a:pt x="27" y="142"/>
                    <a:pt x="27" y="142"/>
                    <a:pt x="27" y="142"/>
                  </a:cubicBezTo>
                  <a:close/>
                  <a:moveTo>
                    <a:pt x="0" y="6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7" y="3"/>
                    <a:pt x="26" y="7"/>
                    <a:pt x="29" y="10"/>
                  </a:cubicBezTo>
                  <a:cubicBezTo>
                    <a:pt x="34" y="15"/>
                    <a:pt x="37" y="19"/>
                    <a:pt x="39" y="33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81"/>
                    <a:pt x="37" y="83"/>
                    <a:pt x="29" y="89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18" y="97"/>
                    <a:pt x="16" y="106"/>
                    <a:pt x="16" y="117"/>
                  </a:cubicBezTo>
                  <a:cubicBezTo>
                    <a:pt x="16" y="126"/>
                    <a:pt x="21" y="136"/>
                    <a:pt x="27" y="142"/>
                  </a:cubicBezTo>
                  <a:cubicBezTo>
                    <a:pt x="23" y="138"/>
                    <a:pt x="20" y="130"/>
                    <a:pt x="20" y="122"/>
                  </a:cubicBezTo>
                  <a:cubicBezTo>
                    <a:pt x="20" y="113"/>
                    <a:pt x="25" y="101"/>
                    <a:pt x="31" y="9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44" y="87"/>
                    <a:pt x="44" y="75"/>
                    <a:pt x="44" y="69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3" y="24"/>
                    <a:pt x="40" y="15"/>
                    <a:pt x="30" y="7"/>
                  </a:cubicBezTo>
                  <a:cubicBezTo>
                    <a:pt x="25" y="4"/>
                    <a:pt x="20" y="0"/>
                    <a:pt x="0" y="6"/>
                  </a:cubicBezTo>
                  <a:close/>
                </a:path>
              </a:pathLst>
            </a:custGeom>
            <a:solidFill>
              <a:srgbClr val="EC77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44" name="Freeform 4394"/>
            <p:cNvSpPr>
              <a:spLocks/>
            </p:cNvSpPr>
            <p:nvPr/>
          </p:nvSpPr>
          <p:spPr bwMode="auto">
            <a:xfrm>
              <a:off x="2043" y="3510"/>
              <a:ext cx="42" cy="176"/>
            </a:xfrm>
            <a:custGeom>
              <a:avLst/>
              <a:gdLst>
                <a:gd name="T0" fmla="*/ 32768 w 21"/>
                <a:gd name="T1" fmla="*/ 0 h 83"/>
                <a:gd name="T2" fmla="*/ 12288 w 21"/>
                <a:gd name="T3" fmla="*/ 149187 h 83"/>
                <a:gd name="T4" fmla="*/ 57344 w 21"/>
                <a:gd name="T5" fmla="*/ 347346 h 83"/>
                <a:gd name="T6" fmla="*/ 86016 w 21"/>
                <a:gd name="T7" fmla="*/ 436268 h 83"/>
                <a:gd name="T8" fmla="*/ 61440 w 21"/>
                <a:gd name="T9" fmla="*/ 685433 h 83"/>
                <a:gd name="T10" fmla="*/ 57344 w 21"/>
                <a:gd name="T11" fmla="*/ 685433 h 83"/>
                <a:gd name="T12" fmla="*/ 73728 w 21"/>
                <a:gd name="T13" fmla="*/ 462630 h 83"/>
                <a:gd name="T14" fmla="*/ 53248 w 21"/>
                <a:gd name="T15" fmla="*/ 390003 h 83"/>
                <a:gd name="T16" fmla="*/ 0 w 21"/>
                <a:gd name="T17" fmla="*/ 163805 h 83"/>
                <a:gd name="T18" fmla="*/ 32768 w 21"/>
                <a:gd name="T19" fmla="*/ 0 h 8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"/>
                <a:gd name="T31" fmla="*/ 0 h 83"/>
                <a:gd name="T32" fmla="*/ 21 w 21"/>
                <a:gd name="T33" fmla="*/ 83 h 8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" h="83">
                  <a:moveTo>
                    <a:pt x="8" y="0"/>
                  </a:moveTo>
                  <a:cubicBezTo>
                    <a:pt x="5" y="4"/>
                    <a:pt x="3" y="12"/>
                    <a:pt x="3" y="18"/>
                  </a:cubicBezTo>
                  <a:cubicBezTo>
                    <a:pt x="3" y="28"/>
                    <a:pt x="8" y="38"/>
                    <a:pt x="14" y="42"/>
                  </a:cubicBezTo>
                  <a:cubicBezTo>
                    <a:pt x="20" y="45"/>
                    <a:pt x="21" y="51"/>
                    <a:pt x="21" y="53"/>
                  </a:cubicBezTo>
                  <a:cubicBezTo>
                    <a:pt x="21" y="67"/>
                    <a:pt x="18" y="75"/>
                    <a:pt x="15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8" y="75"/>
                    <a:pt x="19" y="62"/>
                    <a:pt x="18" y="56"/>
                  </a:cubicBezTo>
                  <a:cubicBezTo>
                    <a:pt x="18" y="52"/>
                    <a:pt x="15" y="48"/>
                    <a:pt x="13" y="47"/>
                  </a:cubicBezTo>
                  <a:cubicBezTo>
                    <a:pt x="4" y="42"/>
                    <a:pt x="0" y="33"/>
                    <a:pt x="0" y="20"/>
                  </a:cubicBezTo>
                  <a:cubicBezTo>
                    <a:pt x="0" y="12"/>
                    <a:pt x="4" y="5"/>
                    <a:pt x="8" y="0"/>
                  </a:cubicBezTo>
                  <a:close/>
                </a:path>
              </a:pathLst>
            </a:custGeom>
            <a:solidFill>
              <a:srgbClr val="EC77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45" name="Freeform 4395"/>
            <p:cNvSpPr>
              <a:spLocks/>
            </p:cNvSpPr>
            <p:nvPr/>
          </p:nvSpPr>
          <p:spPr bwMode="auto">
            <a:xfrm>
              <a:off x="1866" y="3442"/>
              <a:ext cx="44" cy="129"/>
            </a:xfrm>
            <a:custGeom>
              <a:avLst/>
              <a:gdLst>
                <a:gd name="T0" fmla="*/ 36864 w 22"/>
                <a:gd name="T1" fmla="*/ 0 h 61"/>
                <a:gd name="T2" fmla="*/ 16384 w 22"/>
                <a:gd name="T3" fmla="*/ 142845 h 61"/>
                <a:gd name="T4" fmla="*/ 61440 w 22"/>
                <a:gd name="T5" fmla="*/ 352788 h 61"/>
                <a:gd name="T6" fmla="*/ 90112 w 22"/>
                <a:gd name="T7" fmla="*/ 423727 h 61"/>
                <a:gd name="T8" fmla="*/ 86016 w 22"/>
                <a:gd name="T9" fmla="*/ 431674 h 61"/>
                <a:gd name="T10" fmla="*/ 57344 w 22"/>
                <a:gd name="T11" fmla="*/ 373990 h 61"/>
                <a:gd name="T12" fmla="*/ 0 w 22"/>
                <a:gd name="T13" fmla="*/ 159285 h 61"/>
                <a:gd name="T14" fmla="*/ 36864 w 22"/>
                <a:gd name="T15" fmla="*/ 0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61"/>
                <a:gd name="T26" fmla="*/ 22 w 22"/>
                <a:gd name="T27" fmla="*/ 61 h 6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61">
                  <a:moveTo>
                    <a:pt x="9" y="0"/>
                  </a:moveTo>
                  <a:cubicBezTo>
                    <a:pt x="6" y="4"/>
                    <a:pt x="4" y="12"/>
                    <a:pt x="4" y="18"/>
                  </a:cubicBezTo>
                  <a:cubicBezTo>
                    <a:pt x="4" y="28"/>
                    <a:pt x="9" y="40"/>
                    <a:pt x="15" y="44"/>
                  </a:cubicBezTo>
                  <a:cubicBezTo>
                    <a:pt x="21" y="47"/>
                    <a:pt x="22" y="51"/>
                    <a:pt x="22" y="53"/>
                  </a:cubicBezTo>
                  <a:cubicBezTo>
                    <a:pt x="22" y="57"/>
                    <a:pt x="22" y="61"/>
                    <a:pt x="21" y="54"/>
                  </a:cubicBezTo>
                  <a:cubicBezTo>
                    <a:pt x="21" y="50"/>
                    <a:pt x="16" y="48"/>
                    <a:pt x="14" y="47"/>
                  </a:cubicBezTo>
                  <a:cubicBezTo>
                    <a:pt x="5" y="42"/>
                    <a:pt x="0" y="33"/>
                    <a:pt x="0" y="20"/>
                  </a:cubicBezTo>
                  <a:cubicBezTo>
                    <a:pt x="0" y="12"/>
                    <a:pt x="5" y="5"/>
                    <a:pt x="9" y="0"/>
                  </a:cubicBezTo>
                  <a:close/>
                </a:path>
              </a:pathLst>
            </a:custGeom>
            <a:solidFill>
              <a:srgbClr val="EC77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46" name="Freeform 4396"/>
            <p:cNvSpPr>
              <a:spLocks/>
            </p:cNvSpPr>
            <p:nvPr/>
          </p:nvSpPr>
          <p:spPr bwMode="auto">
            <a:xfrm>
              <a:off x="1862" y="3578"/>
              <a:ext cx="30" cy="116"/>
            </a:xfrm>
            <a:custGeom>
              <a:avLst/>
              <a:gdLst>
                <a:gd name="T0" fmla="*/ 16384 w 15"/>
                <a:gd name="T1" fmla="*/ 287362 h 55"/>
                <a:gd name="T2" fmla="*/ 12288 w 15"/>
                <a:gd name="T3" fmla="*/ 146112 h 55"/>
                <a:gd name="T4" fmla="*/ 61440 w 15"/>
                <a:gd name="T5" fmla="*/ 0 h 55"/>
                <a:gd name="T6" fmla="*/ 61440 w 15"/>
                <a:gd name="T7" fmla="*/ 6673 h 55"/>
                <a:gd name="T8" fmla="*/ 24576 w 15"/>
                <a:gd name="T9" fmla="*/ 132038 h 55"/>
                <a:gd name="T10" fmla="*/ 36864 w 15"/>
                <a:gd name="T11" fmla="*/ 294052 h 55"/>
                <a:gd name="T12" fmla="*/ 0 w 15"/>
                <a:gd name="T13" fmla="*/ 426806 h 55"/>
                <a:gd name="T14" fmla="*/ 16384 w 15"/>
                <a:gd name="T15" fmla="*/ 287362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55"/>
                <a:gd name="T26" fmla="*/ 15 w 15"/>
                <a:gd name="T27" fmla="*/ 55 h 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55">
                  <a:moveTo>
                    <a:pt x="4" y="37"/>
                  </a:moveTo>
                  <a:cubicBezTo>
                    <a:pt x="2" y="32"/>
                    <a:pt x="2" y="26"/>
                    <a:pt x="3" y="19"/>
                  </a:cubicBezTo>
                  <a:cubicBezTo>
                    <a:pt x="4" y="10"/>
                    <a:pt x="9" y="5"/>
                    <a:pt x="15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1" y="4"/>
                    <a:pt x="7" y="11"/>
                    <a:pt x="6" y="17"/>
                  </a:cubicBezTo>
                  <a:cubicBezTo>
                    <a:pt x="5" y="23"/>
                    <a:pt x="6" y="32"/>
                    <a:pt x="9" y="38"/>
                  </a:cubicBezTo>
                  <a:cubicBezTo>
                    <a:pt x="10" y="41"/>
                    <a:pt x="11" y="44"/>
                    <a:pt x="0" y="55"/>
                  </a:cubicBezTo>
                  <a:cubicBezTo>
                    <a:pt x="3" y="52"/>
                    <a:pt x="7" y="43"/>
                    <a:pt x="4" y="37"/>
                  </a:cubicBezTo>
                  <a:close/>
                </a:path>
              </a:pathLst>
            </a:custGeom>
            <a:solidFill>
              <a:srgbClr val="EC77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47" name="Freeform 4397"/>
            <p:cNvSpPr>
              <a:spLocks/>
            </p:cNvSpPr>
            <p:nvPr/>
          </p:nvSpPr>
          <p:spPr bwMode="auto">
            <a:xfrm>
              <a:off x="2041" y="3336"/>
              <a:ext cx="38" cy="83"/>
            </a:xfrm>
            <a:custGeom>
              <a:avLst/>
              <a:gdLst>
                <a:gd name="T0" fmla="*/ 77824 w 19"/>
                <a:gd name="T1" fmla="*/ 0 h 39"/>
                <a:gd name="T2" fmla="*/ 20480 w 19"/>
                <a:gd name="T3" fmla="*/ 337565 h 39"/>
                <a:gd name="T4" fmla="*/ 77824 w 19"/>
                <a:gd name="T5" fmla="*/ 0 h 39"/>
                <a:gd name="T6" fmla="*/ 0 60000 65536"/>
                <a:gd name="T7" fmla="*/ 0 60000 65536"/>
                <a:gd name="T8" fmla="*/ 0 60000 65536"/>
                <a:gd name="T9" fmla="*/ 0 w 19"/>
                <a:gd name="T10" fmla="*/ 0 h 39"/>
                <a:gd name="T11" fmla="*/ 19 w 19"/>
                <a:gd name="T12" fmla="*/ 39 h 3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" h="39">
                  <a:moveTo>
                    <a:pt x="19" y="0"/>
                  </a:moveTo>
                  <a:cubicBezTo>
                    <a:pt x="14" y="4"/>
                    <a:pt x="0" y="16"/>
                    <a:pt x="5" y="39"/>
                  </a:cubicBezTo>
                  <a:cubicBezTo>
                    <a:pt x="1" y="27"/>
                    <a:pt x="1" y="6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48" name="Freeform 4398"/>
            <p:cNvSpPr>
              <a:spLocks/>
            </p:cNvSpPr>
            <p:nvPr/>
          </p:nvSpPr>
          <p:spPr bwMode="auto">
            <a:xfrm>
              <a:off x="2037" y="3531"/>
              <a:ext cx="36" cy="70"/>
            </a:xfrm>
            <a:custGeom>
              <a:avLst/>
              <a:gdLst>
                <a:gd name="T0" fmla="*/ 28672 w 18"/>
                <a:gd name="T1" fmla="*/ 0 h 33"/>
                <a:gd name="T2" fmla="*/ 73728 w 18"/>
                <a:gd name="T3" fmla="*/ 273019 h 33"/>
                <a:gd name="T4" fmla="*/ 28672 w 18"/>
                <a:gd name="T5" fmla="*/ 0 h 33"/>
                <a:gd name="T6" fmla="*/ 0 60000 65536"/>
                <a:gd name="T7" fmla="*/ 0 60000 65536"/>
                <a:gd name="T8" fmla="*/ 0 60000 65536"/>
                <a:gd name="T9" fmla="*/ 0 w 18"/>
                <a:gd name="T10" fmla="*/ 0 h 33"/>
                <a:gd name="T11" fmla="*/ 18 w 18"/>
                <a:gd name="T12" fmla="*/ 33 h 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33">
                  <a:moveTo>
                    <a:pt x="7" y="0"/>
                  </a:moveTo>
                  <a:cubicBezTo>
                    <a:pt x="5" y="6"/>
                    <a:pt x="4" y="21"/>
                    <a:pt x="18" y="33"/>
                  </a:cubicBezTo>
                  <a:cubicBezTo>
                    <a:pt x="9" y="28"/>
                    <a:pt x="0" y="18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49" name="Freeform 4399"/>
            <p:cNvSpPr>
              <a:spLocks/>
            </p:cNvSpPr>
            <p:nvPr/>
          </p:nvSpPr>
          <p:spPr bwMode="auto">
            <a:xfrm>
              <a:off x="1860" y="3465"/>
              <a:ext cx="40" cy="75"/>
            </a:xfrm>
            <a:custGeom>
              <a:avLst/>
              <a:gdLst>
                <a:gd name="T0" fmla="*/ 28672 w 20"/>
                <a:gd name="T1" fmla="*/ 0 h 35"/>
                <a:gd name="T2" fmla="*/ 81920 w 20"/>
                <a:gd name="T3" fmla="*/ 328605 h 35"/>
                <a:gd name="T4" fmla="*/ 28672 w 20"/>
                <a:gd name="T5" fmla="*/ 0 h 35"/>
                <a:gd name="T6" fmla="*/ 0 60000 65536"/>
                <a:gd name="T7" fmla="*/ 0 60000 65536"/>
                <a:gd name="T8" fmla="*/ 0 60000 65536"/>
                <a:gd name="T9" fmla="*/ 0 w 20"/>
                <a:gd name="T10" fmla="*/ 0 h 35"/>
                <a:gd name="T11" fmla="*/ 20 w 20"/>
                <a:gd name="T12" fmla="*/ 35 h 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35">
                  <a:moveTo>
                    <a:pt x="7" y="0"/>
                  </a:moveTo>
                  <a:cubicBezTo>
                    <a:pt x="6" y="6"/>
                    <a:pt x="5" y="22"/>
                    <a:pt x="20" y="35"/>
                  </a:cubicBezTo>
                  <a:cubicBezTo>
                    <a:pt x="10" y="29"/>
                    <a:pt x="0" y="19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50" name="Freeform 4400"/>
            <p:cNvSpPr>
              <a:spLocks/>
            </p:cNvSpPr>
            <p:nvPr/>
          </p:nvSpPr>
          <p:spPr bwMode="auto">
            <a:xfrm>
              <a:off x="2125" y="3508"/>
              <a:ext cx="42" cy="169"/>
            </a:xfrm>
            <a:custGeom>
              <a:avLst/>
              <a:gdLst>
                <a:gd name="T0" fmla="*/ 53248 w 21"/>
                <a:gd name="T1" fmla="*/ 0 h 80"/>
                <a:gd name="T2" fmla="*/ 73728 w 21"/>
                <a:gd name="T3" fmla="*/ 141582 h 80"/>
                <a:gd name="T4" fmla="*/ 28672 w 21"/>
                <a:gd name="T5" fmla="*/ 332664 h 80"/>
                <a:gd name="T6" fmla="*/ 0 w 21"/>
                <a:gd name="T7" fmla="*/ 419574 h 80"/>
                <a:gd name="T8" fmla="*/ 32768 w 21"/>
                <a:gd name="T9" fmla="*/ 631832 h 80"/>
                <a:gd name="T10" fmla="*/ 32768 w 21"/>
                <a:gd name="T11" fmla="*/ 631832 h 80"/>
                <a:gd name="T12" fmla="*/ 12288 w 21"/>
                <a:gd name="T13" fmla="*/ 440642 h 80"/>
                <a:gd name="T14" fmla="*/ 32768 w 21"/>
                <a:gd name="T15" fmla="*/ 370450 h 80"/>
                <a:gd name="T16" fmla="*/ 86016 w 21"/>
                <a:gd name="T17" fmla="*/ 157474 h 80"/>
                <a:gd name="T18" fmla="*/ 53248 w 21"/>
                <a:gd name="T19" fmla="*/ 0 h 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"/>
                <a:gd name="T31" fmla="*/ 0 h 80"/>
                <a:gd name="T32" fmla="*/ 21 w 21"/>
                <a:gd name="T33" fmla="*/ 80 h 8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" h="80">
                  <a:moveTo>
                    <a:pt x="13" y="0"/>
                  </a:moveTo>
                  <a:cubicBezTo>
                    <a:pt x="16" y="4"/>
                    <a:pt x="18" y="11"/>
                    <a:pt x="18" y="18"/>
                  </a:cubicBezTo>
                  <a:cubicBezTo>
                    <a:pt x="18" y="27"/>
                    <a:pt x="13" y="38"/>
                    <a:pt x="7" y="42"/>
                  </a:cubicBezTo>
                  <a:cubicBezTo>
                    <a:pt x="1" y="44"/>
                    <a:pt x="0" y="51"/>
                    <a:pt x="0" y="53"/>
                  </a:cubicBezTo>
                  <a:cubicBezTo>
                    <a:pt x="0" y="66"/>
                    <a:pt x="5" y="73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5" y="72"/>
                    <a:pt x="2" y="62"/>
                    <a:pt x="3" y="56"/>
                  </a:cubicBezTo>
                  <a:cubicBezTo>
                    <a:pt x="3" y="52"/>
                    <a:pt x="6" y="48"/>
                    <a:pt x="8" y="47"/>
                  </a:cubicBezTo>
                  <a:cubicBezTo>
                    <a:pt x="17" y="41"/>
                    <a:pt x="21" y="33"/>
                    <a:pt x="21" y="20"/>
                  </a:cubicBezTo>
                  <a:cubicBezTo>
                    <a:pt x="21" y="11"/>
                    <a:pt x="17" y="5"/>
                    <a:pt x="13" y="0"/>
                  </a:cubicBezTo>
                  <a:close/>
                </a:path>
              </a:pathLst>
            </a:custGeom>
            <a:solidFill>
              <a:srgbClr val="EC77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51" name="Freeform 4401"/>
            <p:cNvSpPr>
              <a:spLocks/>
            </p:cNvSpPr>
            <p:nvPr/>
          </p:nvSpPr>
          <p:spPr bwMode="auto">
            <a:xfrm>
              <a:off x="2123" y="3362"/>
              <a:ext cx="44" cy="114"/>
            </a:xfrm>
            <a:custGeom>
              <a:avLst/>
              <a:gdLst>
                <a:gd name="T0" fmla="*/ 57344 w 22"/>
                <a:gd name="T1" fmla="*/ 0 h 54"/>
                <a:gd name="T2" fmla="*/ 77824 w 22"/>
                <a:gd name="T3" fmla="*/ 140923 h 54"/>
                <a:gd name="T4" fmla="*/ 32768 w 22"/>
                <a:gd name="T5" fmla="*/ 330644 h 54"/>
                <a:gd name="T6" fmla="*/ 0 w 22"/>
                <a:gd name="T7" fmla="*/ 414757 h 54"/>
                <a:gd name="T8" fmla="*/ 4096 w 22"/>
                <a:gd name="T9" fmla="*/ 414757 h 54"/>
                <a:gd name="T10" fmla="*/ 36864 w 22"/>
                <a:gd name="T11" fmla="*/ 353026 h 54"/>
                <a:gd name="T12" fmla="*/ 90112 w 22"/>
                <a:gd name="T13" fmla="*/ 163337 h 54"/>
                <a:gd name="T14" fmla="*/ 57344 w 22"/>
                <a:gd name="T15" fmla="*/ 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54"/>
                <a:gd name="T26" fmla="*/ 22 w 22"/>
                <a:gd name="T27" fmla="*/ 54 h 5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54">
                  <a:moveTo>
                    <a:pt x="14" y="0"/>
                  </a:moveTo>
                  <a:cubicBezTo>
                    <a:pt x="17" y="4"/>
                    <a:pt x="19" y="12"/>
                    <a:pt x="19" y="18"/>
                  </a:cubicBezTo>
                  <a:cubicBezTo>
                    <a:pt x="19" y="28"/>
                    <a:pt x="14" y="39"/>
                    <a:pt x="8" y="42"/>
                  </a:cubicBezTo>
                  <a:cubicBezTo>
                    <a:pt x="2" y="45"/>
                    <a:pt x="0" y="51"/>
                    <a:pt x="0" y="53"/>
                  </a:cubicBezTo>
                  <a:cubicBezTo>
                    <a:pt x="1" y="54"/>
                    <a:pt x="1" y="54"/>
                    <a:pt x="1" y="53"/>
                  </a:cubicBezTo>
                  <a:cubicBezTo>
                    <a:pt x="1" y="49"/>
                    <a:pt x="7" y="46"/>
                    <a:pt x="9" y="45"/>
                  </a:cubicBezTo>
                  <a:cubicBezTo>
                    <a:pt x="18" y="40"/>
                    <a:pt x="22" y="33"/>
                    <a:pt x="22" y="21"/>
                  </a:cubicBezTo>
                  <a:cubicBezTo>
                    <a:pt x="22" y="12"/>
                    <a:pt x="18" y="6"/>
                    <a:pt x="14" y="0"/>
                  </a:cubicBezTo>
                  <a:close/>
                </a:path>
              </a:pathLst>
            </a:custGeom>
            <a:solidFill>
              <a:srgbClr val="EC77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52" name="Freeform 4402"/>
            <p:cNvSpPr>
              <a:spLocks/>
            </p:cNvSpPr>
            <p:nvPr/>
          </p:nvSpPr>
          <p:spPr bwMode="auto">
            <a:xfrm>
              <a:off x="1944" y="3298"/>
              <a:ext cx="46" cy="114"/>
            </a:xfrm>
            <a:custGeom>
              <a:avLst/>
              <a:gdLst>
                <a:gd name="T0" fmla="*/ 57344 w 23"/>
                <a:gd name="T1" fmla="*/ 0 h 54"/>
                <a:gd name="T2" fmla="*/ 77824 w 23"/>
                <a:gd name="T3" fmla="*/ 140923 h 54"/>
                <a:gd name="T4" fmla="*/ 32768 w 23"/>
                <a:gd name="T5" fmla="*/ 330644 h 54"/>
                <a:gd name="T6" fmla="*/ 0 w 23"/>
                <a:gd name="T7" fmla="*/ 414757 h 54"/>
                <a:gd name="T8" fmla="*/ 4096 w 23"/>
                <a:gd name="T9" fmla="*/ 414757 h 54"/>
                <a:gd name="T10" fmla="*/ 36864 w 23"/>
                <a:gd name="T11" fmla="*/ 353026 h 54"/>
                <a:gd name="T12" fmla="*/ 94208 w 23"/>
                <a:gd name="T13" fmla="*/ 163337 h 54"/>
                <a:gd name="T14" fmla="*/ 57344 w 23"/>
                <a:gd name="T15" fmla="*/ 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54"/>
                <a:gd name="T26" fmla="*/ 23 w 23"/>
                <a:gd name="T27" fmla="*/ 54 h 5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54">
                  <a:moveTo>
                    <a:pt x="14" y="0"/>
                  </a:moveTo>
                  <a:cubicBezTo>
                    <a:pt x="17" y="4"/>
                    <a:pt x="19" y="12"/>
                    <a:pt x="19" y="18"/>
                  </a:cubicBezTo>
                  <a:cubicBezTo>
                    <a:pt x="19" y="28"/>
                    <a:pt x="14" y="39"/>
                    <a:pt x="8" y="42"/>
                  </a:cubicBezTo>
                  <a:cubicBezTo>
                    <a:pt x="2" y="45"/>
                    <a:pt x="0" y="51"/>
                    <a:pt x="0" y="53"/>
                  </a:cubicBezTo>
                  <a:cubicBezTo>
                    <a:pt x="1" y="54"/>
                    <a:pt x="1" y="54"/>
                    <a:pt x="1" y="53"/>
                  </a:cubicBezTo>
                  <a:cubicBezTo>
                    <a:pt x="1" y="49"/>
                    <a:pt x="7" y="46"/>
                    <a:pt x="9" y="45"/>
                  </a:cubicBezTo>
                  <a:cubicBezTo>
                    <a:pt x="18" y="40"/>
                    <a:pt x="23" y="33"/>
                    <a:pt x="23" y="21"/>
                  </a:cubicBezTo>
                  <a:cubicBezTo>
                    <a:pt x="23" y="12"/>
                    <a:pt x="18" y="6"/>
                    <a:pt x="14" y="0"/>
                  </a:cubicBezTo>
                  <a:close/>
                </a:path>
              </a:pathLst>
            </a:custGeom>
            <a:solidFill>
              <a:srgbClr val="EC77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53" name="Freeform 4403"/>
            <p:cNvSpPr>
              <a:spLocks/>
            </p:cNvSpPr>
            <p:nvPr/>
          </p:nvSpPr>
          <p:spPr bwMode="auto">
            <a:xfrm>
              <a:off x="1946" y="3440"/>
              <a:ext cx="42" cy="127"/>
            </a:xfrm>
            <a:custGeom>
              <a:avLst/>
              <a:gdLst>
                <a:gd name="T0" fmla="*/ 53248 w 21"/>
                <a:gd name="T1" fmla="*/ 0 h 60"/>
                <a:gd name="T2" fmla="*/ 73728 w 21"/>
                <a:gd name="T3" fmla="*/ 144242 h 60"/>
                <a:gd name="T4" fmla="*/ 28672 w 21"/>
                <a:gd name="T5" fmla="*/ 355793 h 60"/>
                <a:gd name="T6" fmla="*/ 0 w 21"/>
                <a:gd name="T7" fmla="*/ 428360 h 60"/>
                <a:gd name="T8" fmla="*/ 4096 w 21"/>
                <a:gd name="T9" fmla="*/ 434740 h 60"/>
                <a:gd name="T10" fmla="*/ 32768 w 21"/>
                <a:gd name="T11" fmla="*/ 379578 h 60"/>
                <a:gd name="T12" fmla="*/ 86016 w 21"/>
                <a:gd name="T13" fmla="*/ 160259 h 60"/>
                <a:gd name="T14" fmla="*/ 53248 w 21"/>
                <a:gd name="T15" fmla="*/ 0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60"/>
                <a:gd name="T26" fmla="*/ 21 w 21"/>
                <a:gd name="T27" fmla="*/ 60 h 6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60">
                  <a:moveTo>
                    <a:pt x="13" y="0"/>
                  </a:moveTo>
                  <a:cubicBezTo>
                    <a:pt x="16" y="4"/>
                    <a:pt x="18" y="11"/>
                    <a:pt x="18" y="18"/>
                  </a:cubicBezTo>
                  <a:cubicBezTo>
                    <a:pt x="18" y="27"/>
                    <a:pt x="13" y="40"/>
                    <a:pt x="7" y="44"/>
                  </a:cubicBezTo>
                  <a:cubicBezTo>
                    <a:pt x="1" y="47"/>
                    <a:pt x="0" y="51"/>
                    <a:pt x="0" y="53"/>
                  </a:cubicBezTo>
                  <a:cubicBezTo>
                    <a:pt x="0" y="57"/>
                    <a:pt x="0" y="60"/>
                    <a:pt x="1" y="54"/>
                  </a:cubicBezTo>
                  <a:cubicBezTo>
                    <a:pt x="1" y="50"/>
                    <a:pt x="6" y="48"/>
                    <a:pt x="8" y="47"/>
                  </a:cubicBezTo>
                  <a:cubicBezTo>
                    <a:pt x="17" y="41"/>
                    <a:pt x="21" y="33"/>
                    <a:pt x="21" y="20"/>
                  </a:cubicBezTo>
                  <a:cubicBezTo>
                    <a:pt x="21" y="11"/>
                    <a:pt x="17" y="5"/>
                    <a:pt x="13" y="0"/>
                  </a:cubicBezTo>
                  <a:close/>
                </a:path>
              </a:pathLst>
            </a:custGeom>
            <a:solidFill>
              <a:srgbClr val="EC77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54" name="Freeform 4404"/>
            <p:cNvSpPr>
              <a:spLocks/>
            </p:cNvSpPr>
            <p:nvPr/>
          </p:nvSpPr>
          <p:spPr bwMode="auto">
            <a:xfrm>
              <a:off x="1972" y="3582"/>
              <a:ext cx="22" cy="121"/>
            </a:xfrm>
            <a:custGeom>
              <a:avLst/>
              <a:gdLst>
                <a:gd name="T0" fmla="*/ 28672 w 11"/>
                <a:gd name="T1" fmla="*/ 327532 h 57"/>
                <a:gd name="T2" fmla="*/ 45056 w 11"/>
                <a:gd name="T3" fmla="*/ 178558 h 57"/>
                <a:gd name="T4" fmla="*/ 8192 w 11"/>
                <a:gd name="T5" fmla="*/ 0 h 57"/>
                <a:gd name="T6" fmla="*/ 8192 w 11"/>
                <a:gd name="T7" fmla="*/ 6944 h 57"/>
                <a:gd name="T8" fmla="*/ 32768 w 11"/>
                <a:gd name="T9" fmla="*/ 150528 h 57"/>
                <a:gd name="T10" fmla="*/ 8192 w 11"/>
                <a:gd name="T11" fmla="*/ 327532 h 57"/>
                <a:gd name="T12" fmla="*/ 36864 w 11"/>
                <a:gd name="T13" fmla="*/ 477840 h 57"/>
                <a:gd name="T14" fmla="*/ 28672 w 11"/>
                <a:gd name="T15" fmla="*/ 327532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"/>
                <a:gd name="T25" fmla="*/ 0 h 57"/>
                <a:gd name="T26" fmla="*/ 11 w 11"/>
                <a:gd name="T27" fmla="*/ 57 h 5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" h="57">
                  <a:moveTo>
                    <a:pt x="7" y="39"/>
                  </a:moveTo>
                  <a:cubicBezTo>
                    <a:pt x="10" y="34"/>
                    <a:pt x="11" y="28"/>
                    <a:pt x="11" y="21"/>
                  </a:cubicBezTo>
                  <a:cubicBezTo>
                    <a:pt x="11" y="12"/>
                    <a:pt x="7" y="6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5" y="5"/>
                    <a:pt x="8" y="12"/>
                    <a:pt x="8" y="18"/>
                  </a:cubicBezTo>
                  <a:cubicBezTo>
                    <a:pt x="8" y="25"/>
                    <a:pt x="6" y="33"/>
                    <a:pt x="2" y="39"/>
                  </a:cubicBezTo>
                  <a:cubicBezTo>
                    <a:pt x="1" y="42"/>
                    <a:pt x="0" y="44"/>
                    <a:pt x="9" y="57"/>
                  </a:cubicBezTo>
                  <a:cubicBezTo>
                    <a:pt x="6" y="54"/>
                    <a:pt x="4" y="44"/>
                    <a:pt x="7" y="39"/>
                  </a:cubicBezTo>
                  <a:close/>
                </a:path>
              </a:pathLst>
            </a:custGeom>
            <a:solidFill>
              <a:srgbClr val="EC77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55" name="Freeform 4405"/>
            <p:cNvSpPr>
              <a:spLocks/>
            </p:cNvSpPr>
            <p:nvPr/>
          </p:nvSpPr>
          <p:spPr bwMode="auto">
            <a:xfrm>
              <a:off x="1866" y="3277"/>
              <a:ext cx="36" cy="82"/>
            </a:xfrm>
            <a:custGeom>
              <a:avLst/>
              <a:gdLst>
                <a:gd name="T0" fmla="*/ 73728 w 18"/>
                <a:gd name="T1" fmla="*/ 0 h 39"/>
                <a:gd name="T2" fmla="*/ 20480 w 18"/>
                <a:gd name="T3" fmla="*/ 290627 h 39"/>
                <a:gd name="T4" fmla="*/ 73728 w 18"/>
                <a:gd name="T5" fmla="*/ 0 h 39"/>
                <a:gd name="T6" fmla="*/ 0 60000 65536"/>
                <a:gd name="T7" fmla="*/ 0 60000 65536"/>
                <a:gd name="T8" fmla="*/ 0 60000 65536"/>
                <a:gd name="T9" fmla="*/ 0 w 18"/>
                <a:gd name="T10" fmla="*/ 0 h 39"/>
                <a:gd name="T11" fmla="*/ 18 w 18"/>
                <a:gd name="T12" fmla="*/ 39 h 3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39">
                  <a:moveTo>
                    <a:pt x="18" y="0"/>
                  </a:moveTo>
                  <a:cubicBezTo>
                    <a:pt x="13" y="4"/>
                    <a:pt x="0" y="16"/>
                    <a:pt x="5" y="39"/>
                  </a:cubicBezTo>
                  <a:cubicBezTo>
                    <a:pt x="0" y="26"/>
                    <a:pt x="0" y="6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56" name="Freeform 4406"/>
            <p:cNvSpPr>
              <a:spLocks/>
            </p:cNvSpPr>
            <p:nvPr/>
          </p:nvSpPr>
          <p:spPr bwMode="auto">
            <a:xfrm>
              <a:off x="1749" y="3309"/>
              <a:ext cx="76" cy="373"/>
            </a:xfrm>
            <a:custGeom>
              <a:avLst/>
              <a:gdLst>
                <a:gd name="T0" fmla="*/ 69632 w 38"/>
                <a:gd name="T1" fmla="*/ 695874 h 176"/>
                <a:gd name="T2" fmla="*/ 139264 w 38"/>
                <a:gd name="T3" fmla="*/ 0 h 176"/>
                <a:gd name="T4" fmla="*/ 57344 w 38"/>
                <a:gd name="T5" fmla="*/ 667524 h 176"/>
                <a:gd name="T6" fmla="*/ 90112 w 38"/>
                <a:gd name="T7" fmla="*/ 1445602 h 176"/>
                <a:gd name="T8" fmla="*/ 69632 w 38"/>
                <a:gd name="T9" fmla="*/ 695874 h 1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76"/>
                <a:gd name="T17" fmla="*/ 38 w 38"/>
                <a:gd name="T18" fmla="*/ 176 h 1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76">
                  <a:moveTo>
                    <a:pt x="17" y="85"/>
                  </a:moveTo>
                  <a:cubicBezTo>
                    <a:pt x="36" y="49"/>
                    <a:pt x="38" y="16"/>
                    <a:pt x="34" y="0"/>
                  </a:cubicBezTo>
                  <a:cubicBezTo>
                    <a:pt x="37" y="19"/>
                    <a:pt x="30" y="49"/>
                    <a:pt x="14" y="81"/>
                  </a:cubicBezTo>
                  <a:cubicBezTo>
                    <a:pt x="2" y="104"/>
                    <a:pt x="7" y="153"/>
                    <a:pt x="22" y="176"/>
                  </a:cubicBezTo>
                  <a:cubicBezTo>
                    <a:pt x="16" y="158"/>
                    <a:pt x="0" y="118"/>
                    <a:pt x="17" y="85"/>
                  </a:cubicBezTo>
                  <a:close/>
                </a:path>
              </a:pathLst>
            </a:custGeom>
            <a:solidFill>
              <a:srgbClr val="D04B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57" name="Freeform 4407"/>
            <p:cNvSpPr>
              <a:spLocks/>
            </p:cNvSpPr>
            <p:nvPr/>
          </p:nvSpPr>
          <p:spPr bwMode="auto">
            <a:xfrm>
              <a:off x="2115" y="3088"/>
              <a:ext cx="50" cy="259"/>
            </a:xfrm>
            <a:custGeom>
              <a:avLst/>
              <a:gdLst>
                <a:gd name="T0" fmla="*/ 36864 w 25"/>
                <a:gd name="T1" fmla="*/ 178604 h 122"/>
                <a:gd name="T2" fmla="*/ 102400 w 25"/>
                <a:gd name="T3" fmla="*/ 0 h 122"/>
                <a:gd name="T4" fmla="*/ 4096 w 25"/>
                <a:gd name="T5" fmla="*/ 210478 h 122"/>
                <a:gd name="T6" fmla="*/ 0 w 25"/>
                <a:gd name="T7" fmla="*/ 857226 h 122"/>
                <a:gd name="T8" fmla="*/ 49152 w 25"/>
                <a:gd name="T9" fmla="*/ 1023188 h 122"/>
                <a:gd name="T10" fmla="*/ 12288 w 25"/>
                <a:gd name="T11" fmla="*/ 745544 h 122"/>
                <a:gd name="T12" fmla="*/ 36864 w 25"/>
                <a:gd name="T13" fmla="*/ 178604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122"/>
                <a:gd name="T23" fmla="*/ 25 w 25"/>
                <a:gd name="T24" fmla="*/ 122 h 1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122">
                  <a:moveTo>
                    <a:pt x="9" y="21"/>
                  </a:moveTo>
                  <a:cubicBezTo>
                    <a:pt x="12" y="9"/>
                    <a:pt x="15" y="4"/>
                    <a:pt x="25" y="0"/>
                  </a:cubicBezTo>
                  <a:cubicBezTo>
                    <a:pt x="17" y="1"/>
                    <a:pt x="3" y="8"/>
                    <a:pt x="1" y="25"/>
                  </a:cubicBezTo>
                  <a:cubicBezTo>
                    <a:pt x="0" y="42"/>
                    <a:pt x="0" y="94"/>
                    <a:pt x="0" y="102"/>
                  </a:cubicBezTo>
                  <a:cubicBezTo>
                    <a:pt x="0" y="110"/>
                    <a:pt x="6" y="115"/>
                    <a:pt x="12" y="122"/>
                  </a:cubicBezTo>
                  <a:cubicBezTo>
                    <a:pt x="7" y="113"/>
                    <a:pt x="3" y="108"/>
                    <a:pt x="3" y="89"/>
                  </a:cubicBezTo>
                  <a:cubicBezTo>
                    <a:pt x="3" y="76"/>
                    <a:pt x="3" y="42"/>
                    <a:pt x="9" y="21"/>
                  </a:cubicBezTo>
                  <a:close/>
                </a:path>
              </a:pathLst>
            </a:custGeom>
            <a:solidFill>
              <a:srgbClr val="E8536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58" name="Freeform 4408"/>
            <p:cNvSpPr>
              <a:spLocks/>
            </p:cNvSpPr>
            <p:nvPr/>
          </p:nvSpPr>
          <p:spPr bwMode="auto">
            <a:xfrm>
              <a:off x="1934" y="3101"/>
              <a:ext cx="28" cy="176"/>
            </a:xfrm>
            <a:custGeom>
              <a:avLst/>
              <a:gdLst>
                <a:gd name="T0" fmla="*/ 57344 w 14"/>
                <a:gd name="T1" fmla="*/ 0 h 83"/>
                <a:gd name="T2" fmla="*/ 8192 w 14"/>
                <a:gd name="T3" fmla="*/ 149187 h 83"/>
                <a:gd name="T4" fmla="*/ 0 w 14"/>
                <a:gd name="T5" fmla="*/ 487374 h 83"/>
                <a:gd name="T6" fmla="*/ 36864 w 14"/>
                <a:gd name="T7" fmla="*/ 685433 h 83"/>
                <a:gd name="T8" fmla="*/ 20480 w 14"/>
                <a:gd name="T9" fmla="*/ 428380 h 83"/>
                <a:gd name="T10" fmla="*/ 57344 w 14"/>
                <a:gd name="T11" fmla="*/ 0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83"/>
                <a:gd name="T20" fmla="*/ 14 w 14"/>
                <a:gd name="T21" fmla="*/ 83 h 8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83">
                  <a:moveTo>
                    <a:pt x="14" y="0"/>
                  </a:moveTo>
                  <a:cubicBezTo>
                    <a:pt x="7" y="5"/>
                    <a:pt x="3" y="10"/>
                    <a:pt x="2" y="18"/>
                  </a:cubicBezTo>
                  <a:cubicBezTo>
                    <a:pt x="1" y="27"/>
                    <a:pt x="1" y="49"/>
                    <a:pt x="0" y="59"/>
                  </a:cubicBezTo>
                  <a:cubicBezTo>
                    <a:pt x="0" y="69"/>
                    <a:pt x="3" y="78"/>
                    <a:pt x="9" y="83"/>
                  </a:cubicBezTo>
                  <a:cubicBezTo>
                    <a:pt x="4" y="74"/>
                    <a:pt x="5" y="70"/>
                    <a:pt x="5" y="52"/>
                  </a:cubicBezTo>
                  <a:cubicBezTo>
                    <a:pt x="6" y="35"/>
                    <a:pt x="4" y="15"/>
                    <a:pt x="14" y="0"/>
                  </a:cubicBezTo>
                  <a:close/>
                </a:path>
              </a:pathLst>
            </a:custGeom>
            <a:solidFill>
              <a:srgbClr val="E8536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59" name="Freeform 4409"/>
            <p:cNvSpPr>
              <a:spLocks/>
            </p:cNvSpPr>
            <p:nvPr/>
          </p:nvSpPr>
          <p:spPr bwMode="auto">
            <a:xfrm>
              <a:off x="2079" y="3060"/>
              <a:ext cx="66" cy="90"/>
            </a:xfrm>
            <a:custGeom>
              <a:avLst/>
              <a:gdLst>
                <a:gd name="T0" fmla="*/ 135168 w 33"/>
                <a:gd name="T1" fmla="*/ 91487 h 42"/>
                <a:gd name="T2" fmla="*/ 0 w 33"/>
                <a:gd name="T3" fmla="*/ 26698 h 42"/>
                <a:gd name="T4" fmla="*/ 40960 w 33"/>
                <a:gd name="T5" fmla="*/ 222778 h 42"/>
                <a:gd name="T6" fmla="*/ 57344 w 33"/>
                <a:gd name="T7" fmla="*/ 394434 h 42"/>
                <a:gd name="T8" fmla="*/ 122880 w 33"/>
                <a:gd name="T9" fmla="*/ 103963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42"/>
                <a:gd name="T17" fmla="*/ 33 w 33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42">
                  <a:moveTo>
                    <a:pt x="33" y="10"/>
                  </a:moveTo>
                  <a:cubicBezTo>
                    <a:pt x="28" y="3"/>
                    <a:pt x="6" y="0"/>
                    <a:pt x="0" y="3"/>
                  </a:cubicBezTo>
                  <a:cubicBezTo>
                    <a:pt x="4" y="9"/>
                    <a:pt x="8" y="17"/>
                    <a:pt x="10" y="24"/>
                  </a:cubicBezTo>
                  <a:cubicBezTo>
                    <a:pt x="12" y="30"/>
                    <a:pt x="12" y="37"/>
                    <a:pt x="14" y="42"/>
                  </a:cubicBezTo>
                  <a:cubicBezTo>
                    <a:pt x="17" y="30"/>
                    <a:pt x="22" y="18"/>
                    <a:pt x="30" y="11"/>
                  </a:cubicBezTo>
                </a:path>
              </a:pathLst>
            </a:custGeom>
            <a:solidFill>
              <a:srgbClr val="9B38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60" name="Freeform 4410"/>
            <p:cNvSpPr>
              <a:spLocks/>
            </p:cNvSpPr>
            <p:nvPr/>
          </p:nvSpPr>
          <p:spPr bwMode="auto">
            <a:xfrm>
              <a:off x="1906" y="3067"/>
              <a:ext cx="50" cy="78"/>
            </a:xfrm>
            <a:custGeom>
              <a:avLst/>
              <a:gdLst>
                <a:gd name="T0" fmla="*/ 102400 w 25"/>
                <a:gd name="T1" fmla="*/ 0 h 37"/>
                <a:gd name="T2" fmla="*/ 45056 w 25"/>
                <a:gd name="T3" fmla="*/ 284365 h 37"/>
                <a:gd name="T4" fmla="*/ 0 w 25"/>
                <a:gd name="T5" fmla="*/ 83110 h 37"/>
                <a:gd name="T6" fmla="*/ 102400 w 25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"/>
                <a:gd name="T13" fmla="*/ 0 h 37"/>
                <a:gd name="T14" fmla="*/ 25 w 25"/>
                <a:gd name="T15" fmla="*/ 37 h 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" h="37">
                  <a:moveTo>
                    <a:pt x="25" y="0"/>
                  </a:moveTo>
                  <a:cubicBezTo>
                    <a:pt x="19" y="13"/>
                    <a:pt x="13" y="23"/>
                    <a:pt x="11" y="37"/>
                  </a:cubicBezTo>
                  <a:cubicBezTo>
                    <a:pt x="10" y="31"/>
                    <a:pt x="2" y="17"/>
                    <a:pt x="0" y="11"/>
                  </a:cubicBezTo>
                  <a:cubicBezTo>
                    <a:pt x="10" y="3"/>
                    <a:pt x="20" y="2"/>
                    <a:pt x="25" y="0"/>
                  </a:cubicBezTo>
                </a:path>
              </a:pathLst>
            </a:custGeom>
            <a:solidFill>
              <a:srgbClr val="9B38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61" name="Freeform 4411"/>
            <p:cNvSpPr>
              <a:spLocks/>
            </p:cNvSpPr>
            <p:nvPr/>
          </p:nvSpPr>
          <p:spPr bwMode="auto">
            <a:xfrm>
              <a:off x="1946" y="3067"/>
              <a:ext cx="40" cy="27"/>
            </a:xfrm>
            <a:custGeom>
              <a:avLst/>
              <a:gdLst>
                <a:gd name="T0" fmla="*/ 81920 w 20"/>
                <a:gd name="T1" fmla="*/ 17970 h 13"/>
                <a:gd name="T2" fmla="*/ 0 w 20"/>
                <a:gd name="T3" fmla="*/ 83542 h 13"/>
                <a:gd name="T4" fmla="*/ 28672 w 20"/>
                <a:gd name="T5" fmla="*/ 0 h 13"/>
                <a:gd name="T6" fmla="*/ 73728 w 20"/>
                <a:gd name="T7" fmla="*/ 25347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3"/>
                <a:gd name="T14" fmla="*/ 20 w 20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3">
                  <a:moveTo>
                    <a:pt x="20" y="3"/>
                  </a:moveTo>
                  <a:cubicBezTo>
                    <a:pt x="13" y="5"/>
                    <a:pt x="5" y="8"/>
                    <a:pt x="0" y="13"/>
                  </a:cubicBezTo>
                  <a:cubicBezTo>
                    <a:pt x="1" y="8"/>
                    <a:pt x="4" y="4"/>
                    <a:pt x="7" y="0"/>
                  </a:cubicBezTo>
                  <a:cubicBezTo>
                    <a:pt x="8" y="5"/>
                    <a:pt x="14" y="4"/>
                    <a:pt x="18" y="4"/>
                  </a:cubicBezTo>
                </a:path>
              </a:pathLst>
            </a:custGeom>
            <a:solidFill>
              <a:srgbClr val="9B38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62" name="Freeform 4412"/>
            <p:cNvSpPr>
              <a:spLocks/>
            </p:cNvSpPr>
            <p:nvPr/>
          </p:nvSpPr>
          <p:spPr bwMode="auto">
            <a:xfrm>
              <a:off x="2053" y="3508"/>
              <a:ext cx="40" cy="95"/>
            </a:xfrm>
            <a:custGeom>
              <a:avLst/>
              <a:gdLst>
                <a:gd name="T0" fmla="*/ 32768 w 20"/>
                <a:gd name="T1" fmla="*/ 0 h 45"/>
                <a:gd name="T2" fmla="*/ 40960 w 20"/>
                <a:gd name="T3" fmla="*/ 274155 h 45"/>
                <a:gd name="T4" fmla="*/ 77824 w 20"/>
                <a:gd name="T5" fmla="*/ 344823 h 45"/>
                <a:gd name="T6" fmla="*/ 32768 w 20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45"/>
                <a:gd name="T14" fmla="*/ 20 w 20"/>
                <a:gd name="T15" fmla="*/ 45 h 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45">
                  <a:moveTo>
                    <a:pt x="8" y="0"/>
                  </a:moveTo>
                  <a:cubicBezTo>
                    <a:pt x="3" y="7"/>
                    <a:pt x="0" y="26"/>
                    <a:pt x="10" y="35"/>
                  </a:cubicBezTo>
                  <a:cubicBezTo>
                    <a:pt x="20" y="45"/>
                    <a:pt x="19" y="44"/>
                    <a:pt x="19" y="44"/>
                  </a:cubicBezTo>
                  <a:cubicBezTo>
                    <a:pt x="19" y="44"/>
                    <a:pt x="0" y="19"/>
                    <a:pt x="8" y="0"/>
                  </a:cubicBezTo>
                  <a:close/>
                </a:path>
              </a:pathLst>
            </a:custGeom>
            <a:solidFill>
              <a:srgbClr val="9B38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63" name="Freeform 4413"/>
            <p:cNvSpPr>
              <a:spLocks/>
            </p:cNvSpPr>
            <p:nvPr/>
          </p:nvSpPr>
          <p:spPr bwMode="auto">
            <a:xfrm>
              <a:off x="1872" y="3446"/>
              <a:ext cx="40" cy="94"/>
            </a:xfrm>
            <a:custGeom>
              <a:avLst/>
              <a:gdLst>
                <a:gd name="T0" fmla="*/ 32768 w 20"/>
                <a:gd name="T1" fmla="*/ 0 h 44"/>
                <a:gd name="T2" fmla="*/ 40960 w 20"/>
                <a:gd name="T3" fmla="*/ 317252 h 44"/>
                <a:gd name="T4" fmla="*/ 81920 w 20"/>
                <a:gd name="T5" fmla="*/ 390194 h 44"/>
                <a:gd name="T6" fmla="*/ 32768 w 20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44"/>
                <a:gd name="T14" fmla="*/ 20 w 20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44">
                  <a:moveTo>
                    <a:pt x="8" y="0"/>
                  </a:moveTo>
                  <a:cubicBezTo>
                    <a:pt x="3" y="7"/>
                    <a:pt x="0" y="25"/>
                    <a:pt x="10" y="35"/>
                  </a:cubicBezTo>
                  <a:cubicBezTo>
                    <a:pt x="20" y="44"/>
                    <a:pt x="20" y="43"/>
                    <a:pt x="20" y="43"/>
                  </a:cubicBezTo>
                  <a:cubicBezTo>
                    <a:pt x="20" y="43"/>
                    <a:pt x="0" y="18"/>
                    <a:pt x="8" y="0"/>
                  </a:cubicBezTo>
                  <a:close/>
                </a:path>
              </a:pathLst>
            </a:custGeom>
            <a:solidFill>
              <a:srgbClr val="9B38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64" name="Freeform 4414"/>
            <p:cNvSpPr>
              <a:spLocks/>
            </p:cNvSpPr>
            <p:nvPr/>
          </p:nvSpPr>
          <p:spPr bwMode="auto">
            <a:xfrm>
              <a:off x="1866" y="3213"/>
              <a:ext cx="118" cy="486"/>
            </a:xfrm>
            <a:custGeom>
              <a:avLst/>
              <a:gdLst>
                <a:gd name="T0" fmla="*/ 28672 w 59"/>
                <a:gd name="T1" fmla="*/ 1844474 h 229"/>
                <a:gd name="T2" fmla="*/ 172032 w 59"/>
                <a:gd name="T3" fmla="*/ 1612412 h 229"/>
                <a:gd name="T4" fmla="*/ 131072 w 59"/>
                <a:gd name="T5" fmla="*/ 1369650 h 229"/>
                <a:gd name="T6" fmla="*/ 176128 w 59"/>
                <a:gd name="T7" fmla="*/ 1078527 h 229"/>
                <a:gd name="T8" fmla="*/ 131072 w 59"/>
                <a:gd name="T9" fmla="*/ 794633 h 229"/>
                <a:gd name="T10" fmla="*/ 172032 w 59"/>
                <a:gd name="T11" fmla="*/ 543102 h 229"/>
                <a:gd name="T12" fmla="*/ 126976 w 59"/>
                <a:gd name="T13" fmla="*/ 357993 h 229"/>
                <a:gd name="T14" fmla="*/ 94208 w 59"/>
                <a:gd name="T15" fmla="*/ 357993 h 229"/>
                <a:gd name="T16" fmla="*/ 49152 w 59"/>
                <a:gd name="T17" fmla="*/ 543102 h 229"/>
                <a:gd name="T18" fmla="*/ 94208 w 59"/>
                <a:gd name="T19" fmla="*/ 718991 h 229"/>
                <a:gd name="T20" fmla="*/ 53248 w 59"/>
                <a:gd name="T21" fmla="*/ 641068 h 229"/>
                <a:gd name="T22" fmla="*/ 28672 w 59"/>
                <a:gd name="T23" fmla="*/ 441129 h 229"/>
                <a:gd name="T24" fmla="*/ 28672 w 59"/>
                <a:gd name="T25" fmla="*/ 459240 h 229"/>
                <a:gd name="T26" fmla="*/ 28672 w 59"/>
                <a:gd name="T27" fmla="*/ 459240 h 229"/>
                <a:gd name="T28" fmla="*/ 77824 w 59"/>
                <a:gd name="T29" fmla="*/ 283886 h 229"/>
                <a:gd name="T30" fmla="*/ 81920 w 59"/>
                <a:gd name="T31" fmla="*/ 276133 h 229"/>
                <a:gd name="T32" fmla="*/ 122880 w 59"/>
                <a:gd name="T33" fmla="*/ 83946 h 229"/>
                <a:gd name="T34" fmla="*/ 122880 w 59"/>
                <a:gd name="T35" fmla="*/ 0 h 229"/>
                <a:gd name="T36" fmla="*/ 126976 w 59"/>
                <a:gd name="T37" fmla="*/ 0 h 229"/>
                <a:gd name="T38" fmla="*/ 126976 w 59"/>
                <a:gd name="T39" fmla="*/ 83946 h 229"/>
                <a:gd name="T40" fmla="*/ 167936 w 59"/>
                <a:gd name="T41" fmla="*/ 276133 h 229"/>
                <a:gd name="T42" fmla="*/ 176128 w 59"/>
                <a:gd name="T43" fmla="*/ 283886 h 229"/>
                <a:gd name="T44" fmla="*/ 225280 w 59"/>
                <a:gd name="T45" fmla="*/ 484007 h 229"/>
                <a:gd name="T46" fmla="*/ 176128 w 59"/>
                <a:gd name="T47" fmla="*/ 683893 h 229"/>
                <a:gd name="T48" fmla="*/ 159744 w 59"/>
                <a:gd name="T49" fmla="*/ 708219 h 229"/>
                <a:gd name="T50" fmla="*/ 151552 w 59"/>
                <a:gd name="T51" fmla="*/ 767515 h 229"/>
                <a:gd name="T52" fmla="*/ 163840 w 59"/>
                <a:gd name="T53" fmla="*/ 841983 h 229"/>
                <a:gd name="T54" fmla="*/ 176128 w 59"/>
                <a:gd name="T55" fmla="*/ 862194 h 229"/>
                <a:gd name="T56" fmla="*/ 225280 w 59"/>
                <a:gd name="T57" fmla="*/ 1050588 h 229"/>
                <a:gd name="T58" fmla="*/ 172032 w 59"/>
                <a:gd name="T59" fmla="*/ 1258517 h 229"/>
                <a:gd name="T60" fmla="*/ 151552 w 59"/>
                <a:gd name="T61" fmla="*/ 1324781 h 229"/>
                <a:gd name="T62" fmla="*/ 172032 w 59"/>
                <a:gd name="T63" fmla="*/ 1405474 h 229"/>
                <a:gd name="T64" fmla="*/ 237568 w 59"/>
                <a:gd name="T65" fmla="*/ 1577507 h 229"/>
                <a:gd name="T66" fmla="*/ 217088 w 59"/>
                <a:gd name="T67" fmla="*/ 1762639 h 229"/>
                <a:gd name="T68" fmla="*/ 212992 w 59"/>
                <a:gd name="T69" fmla="*/ 1861391 h 229"/>
                <a:gd name="T70" fmla="*/ 229376 w 59"/>
                <a:gd name="T71" fmla="*/ 1911211 h 229"/>
                <a:gd name="T72" fmla="*/ 118784 w 59"/>
                <a:gd name="T73" fmla="*/ 1868333 h 229"/>
                <a:gd name="T74" fmla="*/ 0 w 59"/>
                <a:gd name="T75" fmla="*/ 1911211 h 229"/>
                <a:gd name="T76" fmla="*/ 0 w 59"/>
                <a:gd name="T77" fmla="*/ 1911211 h 229"/>
                <a:gd name="T78" fmla="*/ 28672 w 59"/>
                <a:gd name="T79" fmla="*/ 1844474 h 2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9"/>
                <a:gd name="T121" fmla="*/ 0 h 229"/>
                <a:gd name="T122" fmla="*/ 59 w 59"/>
                <a:gd name="T123" fmla="*/ 229 h 2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9" h="229">
                  <a:moveTo>
                    <a:pt x="7" y="221"/>
                  </a:moveTo>
                  <a:cubicBezTo>
                    <a:pt x="27" y="225"/>
                    <a:pt x="42" y="213"/>
                    <a:pt x="42" y="193"/>
                  </a:cubicBezTo>
                  <a:cubicBezTo>
                    <a:pt x="42" y="173"/>
                    <a:pt x="31" y="179"/>
                    <a:pt x="32" y="164"/>
                  </a:cubicBezTo>
                  <a:cubicBezTo>
                    <a:pt x="32" y="149"/>
                    <a:pt x="43" y="145"/>
                    <a:pt x="43" y="129"/>
                  </a:cubicBezTo>
                  <a:cubicBezTo>
                    <a:pt x="43" y="114"/>
                    <a:pt x="34" y="118"/>
                    <a:pt x="32" y="95"/>
                  </a:cubicBezTo>
                  <a:cubicBezTo>
                    <a:pt x="30" y="72"/>
                    <a:pt x="37" y="79"/>
                    <a:pt x="42" y="65"/>
                  </a:cubicBezTo>
                  <a:cubicBezTo>
                    <a:pt x="46" y="50"/>
                    <a:pt x="39" y="44"/>
                    <a:pt x="31" y="43"/>
                  </a:cubicBezTo>
                  <a:cubicBezTo>
                    <a:pt x="29" y="42"/>
                    <a:pt x="26" y="42"/>
                    <a:pt x="23" y="43"/>
                  </a:cubicBezTo>
                  <a:cubicBezTo>
                    <a:pt x="18" y="43"/>
                    <a:pt x="9" y="52"/>
                    <a:pt x="12" y="65"/>
                  </a:cubicBezTo>
                  <a:cubicBezTo>
                    <a:pt x="16" y="76"/>
                    <a:pt x="23" y="86"/>
                    <a:pt x="23" y="86"/>
                  </a:cubicBezTo>
                  <a:cubicBezTo>
                    <a:pt x="23" y="86"/>
                    <a:pt x="23" y="87"/>
                    <a:pt x="13" y="77"/>
                  </a:cubicBezTo>
                  <a:cubicBezTo>
                    <a:pt x="7" y="71"/>
                    <a:pt x="6" y="61"/>
                    <a:pt x="7" y="53"/>
                  </a:cubicBezTo>
                  <a:cubicBezTo>
                    <a:pt x="7" y="54"/>
                    <a:pt x="7" y="54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8" y="46"/>
                    <a:pt x="12" y="38"/>
                    <a:pt x="19" y="34"/>
                  </a:cubicBezTo>
                  <a:cubicBezTo>
                    <a:pt x="19" y="34"/>
                    <a:pt x="20" y="33"/>
                    <a:pt x="20" y="33"/>
                  </a:cubicBezTo>
                  <a:cubicBezTo>
                    <a:pt x="30" y="25"/>
                    <a:pt x="30" y="16"/>
                    <a:pt x="30" y="1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6"/>
                    <a:pt x="32" y="25"/>
                    <a:pt x="41" y="33"/>
                  </a:cubicBezTo>
                  <a:cubicBezTo>
                    <a:pt x="42" y="33"/>
                    <a:pt x="42" y="34"/>
                    <a:pt x="43" y="34"/>
                  </a:cubicBezTo>
                  <a:cubicBezTo>
                    <a:pt x="50" y="39"/>
                    <a:pt x="55" y="48"/>
                    <a:pt x="55" y="58"/>
                  </a:cubicBezTo>
                  <a:cubicBezTo>
                    <a:pt x="55" y="68"/>
                    <a:pt x="50" y="77"/>
                    <a:pt x="43" y="82"/>
                  </a:cubicBezTo>
                  <a:cubicBezTo>
                    <a:pt x="42" y="82"/>
                    <a:pt x="40" y="84"/>
                    <a:pt x="39" y="85"/>
                  </a:cubicBezTo>
                  <a:cubicBezTo>
                    <a:pt x="38" y="87"/>
                    <a:pt x="37" y="90"/>
                    <a:pt x="37" y="92"/>
                  </a:cubicBezTo>
                  <a:cubicBezTo>
                    <a:pt x="37" y="96"/>
                    <a:pt x="39" y="99"/>
                    <a:pt x="40" y="101"/>
                  </a:cubicBezTo>
                  <a:cubicBezTo>
                    <a:pt x="40" y="101"/>
                    <a:pt x="42" y="102"/>
                    <a:pt x="43" y="103"/>
                  </a:cubicBezTo>
                  <a:cubicBezTo>
                    <a:pt x="50" y="107"/>
                    <a:pt x="55" y="116"/>
                    <a:pt x="55" y="126"/>
                  </a:cubicBezTo>
                  <a:cubicBezTo>
                    <a:pt x="55" y="137"/>
                    <a:pt x="50" y="146"/>
                    <a:pt x="42" y="151"/>
                  </a:cubicBezTo>
                  <a:cubicBezTo>
                    <a:pt x="38" y="153"/>
                    <a:pt x="37" y="157"/>
                    <a:pt x="37" y="159"/>
                  </a:cubicBezTo>
                  <a:cubicBezTo>
                    <a:pt x="37" y="163"/>
                    <a:pt x="38" y="167"/>
                    <a:pt x="42" y="168"/>
                  </a:cubicBezTo>
                  <a:cubicBezTo>
                    <a:pt x="50" y="171"/>
                    <a:pt x="56" y="179"/>
                    <a:pt x="58" y="189"/>
                  </a:cubicBezTo>
                  <a:cubicBezTo>
                    <a:pt x="59" y="197"/>
                    <a:pt x="57" y="205"/>
                    <a:pt x="53" y="211"/>
                  </a:cubicBezTo>
                  <a:cubicBezTo>
                    <a:pt x="52" y="213"/>
                    <a:pt x="49" y="219"/>
                    <a:pt x="52" y="223"/>
                  </a:cubicBezTo>
                  <a:cubicBezTo>
                    <a:pt x="53" y="226"/>
                    <a:pt x="55" y="227"/>
                    <a:pt x="56" y="229"/>
                  </a:cubicBezTo>
                  <a:cubicBezTo>
                    <a:pt x="48" y="227"/>
                    <a:pt x="38" y="224"/>
                    <a:pt x="29" y="224"/>
                  </a:cubicBezTo>
                  <a:cubicBezTo>
                    <a:pt x="19" y="224"/>
                    <a:pt x="8" y="227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2" y="227"/>
                    <a:pt x="4" y="224"/>
                    <a:pt x="7" y="221"/>
                  </a:cubicBezTo>
                  <a:close/>
                </a:path>
              </a:pathLst>
            </a:custGeom>
            <a:solidFill>
              <a:srgbClr val="9B38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65" name="Freeform 4415"/>
            <p:cNvSpPr>
              <a:spLocks/>
            </p:cNvSpPr>
            <p:nvPr/>
          </p:nvSpPr>
          <p:spPr bwMode="auto">
            <a:xfrm>
              <a:off x="2057" y="3256"/>
              <a:ext cx="98" cy="443"/>
            </a:xfrm>
            <a:custGeom>
              <a:avLst/>
              <a:gdLst>
                <a:gd name="T0" fmla="*/ 8192 w 49"/>
                <a:gd name="T1" fmla="*/ 485166 h 209"/>
                <a:gd name="T2" fmla="*/ 4096 w 49"/>
                <a:gd name="T3" fmla="*/ 499948 h 209"/>
                <a:gd name="T4" fmla="*/ 4096 w 49"/>
                <a:gd name="T5" fmla="*/ 499948 h 209"/>
                <a:gd name="T6" fmla="*/ 16384 w 49"/>
                <a:gd name="T7" fmla="*/ 433496 h 209"/>
                <a:gd name="T8" fmla="*/ 53248 w 49"/>
                <a:gd name="T9" fmla="*/ 361009 h 209"/>
                <a:gd name="T10" fmla="*/ 57344 w 49"/>
                <a:gd name="T11" fmla="*/ 346439 h 209"/>
                <a:gd name="T12" fmla="*/ 98304 w 49"/>
                <a:gd name="T13" fmla="*/ 155692 h 209"/>
                <a:gd name="T14" fmla="*/ 98304 w 49"/>
                <a:gd name="T15" fmla="*/ 0 h 209"/>
                <a:gd name="T16" fmla="*/ 102400 w 49"/>
                <a:gd name="T17" fmla="*/ 0 h 209"/>
                <a:gd name="T18" fmla="*/ 102400 w 49"/>
                <a:gd name="T19" fmla="*/ 155692 h 209"/>
                <a:gd name="T20" fmla="*/ 143360 w 49"/>
                <a:gd name="T21" fmla="*/ 346439 h 209"/>
                <a:gd name="T22" fmla="*/ 151552 w 49"/>
                <a:gd name="T23" fmla="*/ 361009 h 209"/>
                <a:gd name="T24" fmla="*/ 200704 w 49"/>
                <a:gd name="T25" fmla="*/ 557837 h 209"/>
                <a:gd name="T26" fmla="*/ 151552 w 49"/>
                <a:gd name="T27" fmla="*/ 755788 h 209"/>
                <a:gd name="T28" fmla="*/ 135168 w 49"/>
                <a:gd name="T29" fmla="*/ 779824 h 209"/>
                <a:gd name="T30" fmla="*/ 126976 w 49"/>
                <a:gd name="T31" fmla="*/ 838487 h 209"/>
                <a:gd name="T32" fmla="*/ 139264 w 49"/>
                <a:gd name="T33" fmla="*/ 904046 h 209"/>
                <a:gd name="T34" fmla="*/ 151552 w 49"/>
                <a:gd name="T35" fmla="*/ 918846 h 209"/>
                <a:gd name="T36" fmla="*/ 200704 w 49"/>
                <a:gd name="T37" fmla="*/ 1116797 h 209"/>
                <a:gd name="T38" fmla="*/ 147456 w 49"/>
                <a:gd name="T39" fmla="*/ 1322845 h 209"/>
                <a:gd name="T40" fmla="*/ 126976 w 49"/>
                <a:gd name="T41" fmla="*/ 1381687 h 209"/>
                <a:gd name="T42" fmla="*/ 192512 w 49"/>
                <a:gd name="T43" fmla="*/ 1718694 h 209"/>
                <a:gd name="T44" fmla="*/ 110592 w 49"/>
                <a:gd name="T45" fmla="*/ 1687510 h 209"/>
                <a:gd name="T46" fmla="*/ 49152 w 49"/>
                <a:gd name="T47" fmla="*/ 1703823 h 209"/>
                <a:gd name="T48" fmla="*/ 102400 w 49"/>
                <a:gd name="T49" fmla="*/ 1423950 h 209"/>
                <a:gd name="T50" fmla="*/ 122880 w 49"/>
                <a:gd name="T51" fmla="*/ 1265022 h 209"/>
                <a:gd name="T52" fmla="*/ 135168 w 49"/>
                <a:gd name="T53" fmla="*/ 1043002 h 209"/>
                <a:gd name="T54" fmla="*/ 106496 w 49"/>
                <a:gd name="T55" fmla="*/ 853076 h 209"/>
                <a:gd name="T56" fmla="*/ 135168 w 49"/>
                <a:gd name="T57" fmla="*/ 668553 h 209"/>
                <a:gd name="T58" fmla="*/ 131072 w 49"/>
                <a:gd name="T59" fmla="*/ 442903 h 209"/>
                <a:gd name="T60" fmla="*/ 65536 w 49"/>
                <a:gd name="T61" fmla="*/ 411899 h 209"/>
                <a:gd name="T62" fmla="*/ 20480 w 49"/>
                <a:gd name="T63" fmla="*/ 616491 h 209"/>
                <a:gd name="T64" fmla="*/ 69632 w 49"/>
                <a:gd name="T65" fmla="*/ 779824 h 209"/>
                <a:gd name="T66" fmla="*/ 32768 w 49"/>
                <a:gd name="T67" fmla="*/ 706454 h 209"/>
                <a:gd name="T68" fmla="*/ 8192 w 49"/>
                <a:gd name="T69" fmla="*/ 485166 h 20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9"/>
                <a:gd name="T106" fmla="*/ 0 h 209"/>
                <a:gd name="T107" fmla="*/ 49 w 49"/>
                <a:gd name="T108" fmla="*/ 209 h 20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9" h="209">
                  <a:moveTo>
                    <a:pt x="2" y="59"/>
                  </a:moveTo>
                  <a:cubicBezTo>
                    <a:pt x="2" y="60"/>
                    <a:pt x="1" y="60"/>
                    <a:pt x="1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6" y="49"/>
                    <a:pt x="9" y="46"/>
                    <a:pt x="13" y="44"/>
                  </a:cubicBezTo>
                  <a:cubicBezTo>
                    <a:pt x="13" y="43"/>
                    <a:pt x="14" y="43"/>
                    <a:pt x="14" y="42"/>
                  </a:cubicBezTo>
                  <a:cubicBezTo>
                    <a:pt x="24" y="35"/>
                    <a:pt x="24" y="26"/>
                    <a:pt x="24" y="19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6"/>
                    <a:pt x="25" y="35"/>
                    <a:pt x="35" y="42"/>
                  </a:cubicBezTo>
                  <a:cubicBezTo>
                    <a:pt x="36" y="43"/>
                    <a:pt x="36" y="43"/>
                    <a:pt x="37" y="44"/>
                  </a:cubicBezTo>
                  <a:cubicBezTo>
                    <a:pt x="44" y="49"/>
                    <a:pt x="49" y="58"/>
                    <a:pt x="49" y="68"/>
                  </a:cubicBezTo>
                  <a:cubicBezTo>
                    <a:pt x="49" y="78"/>
                    <a:pt x="44" y="87"/>
                    <a:pt x="37" y="92"/>
                  </a:cubicBezTo>
                  <a:cubicBezTo>
                    <a:pt x="36" y="92"/>
                    <a:pt x="34" y="93"/>
                    <a:pt x="33" y="95"/>
                  </a:cubicBezTo>
                  <a:cubicBezTo>
                    <a:pt x="32" y="97"/>
                    <a:pt x="31" y="99"/>
                    <a:pt x="31" y="102"/>
                  </a:cubicBezTo>
                  <a:cubicBezTo>
                    <a:pt x="31" y="106"/>
                    <a:pt x="32" y="109"/>
                    <a:pt x="34" y="110"/>
                  </a:cubicBezTo>
                  <a:cubicBezTo>
                    <a:pt x="34" y="111"/>
                    <a:pt x="36" y="112"/>
                    <a:pt x="37" y="112"/>
                  </a:cubicBezTo>
                  <a:cubicBezTo>
                    <a:pt x="44" y="117"/>
                    <a:pt x="49" y="126"/>
                    <a:pt x="49" y="136"/>
                  </a:cubicBezTo>
                  <a:cubicBezTo>
                    <a:pt x="49" y="147"/>
                    <a:pt x="44" y="156"/>
                    <a:pt x="36" y="161"/>
                  </a:cubicBezTo>
                  <a:cubicBezTo>
                    <a:pt x="32" y="162"/>
                    <a:pt x="31" y="166"/>
                    <a:pt x="31" y="168"/>
                  </a:cubicBezTo>
                  <a:cubicBezTo>
                    <a:pt x="31" y="185"/>
                    <a:pt x="37" y="199"/>
                    <a:pt x="47" y="209"/>
                  </a:cubicBezTo>
                  <a:cubicBezTo>
                    <a:pt x="41" y="207"/>
                    <a:pt x="34" y="205"/>
                    <a:pt x="27" y="205"/>
                  </a:cubicBezTo>
                  <a:cubicBezTo>
                    <a:pt x="23" y="205"/>
                    <a:pt x="17" y="206"/>
                    <a:pt x="12" y="207"/>
                  </a:cubicBezTo>
                  <a:cubicBezTo>
                    <a:pt x="28" y="199"/>
                    <a:pt x="25" y="182"/>
                    <a:pt x="25" y="173"/>
                  </a:cubicBezTo>
                  <a:cubicBezTo>
                    <a:pt x="25" y="163"/>
                    <a:pt x="23" y="161"/>
                    <a:pt x="30" y="154"/>
                  </a:cubicBezTo>
                  <a:cubicBezTo>
                    <a:pt x="37" y="147"/>
                    <a:pt x="37" y="133"/>
                    <a:pt x="33" y="127"/>
                  </a:cubicBezTo>
                  <a:cubicBezTo>
                    <a:pt x="29" y="121"/>
                    <a:pt x="26" y="113"/>
                    <a:pt x="26" y="104"/>
                  </a:cubicBezTo>
                  <a:cubicBezTo>
                    <a:pt x="26" y="96"/>
                    <a:pt x="24" y="90"/>
                    <a:pt x="33" y="81"/>
                  </a:cubicBezTo>
                  <a:cubicBezTo>
                    <a:pt x="41" y="73"/>
                    <a:pt x="38" y="61"/>
                    <a:pt x="32" y="54"/>
                  </a:cubicBezTo>
                  <a:cubicBezTo>
                    <a:pt x="28" y="51"/>
                    <a:pt x="22" y="49"/>
                    <a:pt x="16" y="50"/>
                  </a:cubicBezTo>
                  <a:cubicBezTo>
                    <a:pt x="12" y="51"/>
                    <a:pt x="1" y="63"/>
                    <a:pt x="5" y="75"/>
                  </a:cubicBezTo>
                  <a:cubicBezTo>
                    <a:pt x="9" y="87"/>
                    <a:pt x="17" y="95"/>
                    <a:pt x="17" y="95"/>
                  </a:cubicBezTo>
                  <a:cubicBezTo>
                    <a:pt x="17" y="95"/>
                    <a:pt x="18" y="96"/>
                    <a:pt x="8" y="86"/>
                  </a:cubicBezTo>
                  <a:cubicBezTo>
                    <a:pt x="0" y="79"/>
                    <a:pt x="0" y="68"/>
                    <a:pt x="2" y="59"/>
                  </a:cubicBezTo>
                  <a:close/>
                </a:path>
              </a:pathLst>
            </a:custGeom>
            <a:solidFill>
              <a:srgbClr val="9B38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66" name="Freeform 4416"/>
            <p:cNvSpPr>
              <a:spLocks/>
            </p:cNvSpPr>
            <p:nvPr/>
          </p:nvSpPr>
          <p:spPr bwMode="auto">
            <a:xfrm>
              <a:off x="1900" y="3033"/>
              <a:ext cx="195" cy="27"/>
            </a:xfrm>
            <a:custGeom>
              <a:avLst/>
              <a:gdLst>
                <a:gd name="T0" fmla="*/ 377426 w 98"/>
                <a:gd name="T1" fmla="*/ 58208 h 13"/>
                <a:gd name="T2" fmla="*/ 0 w 98"/>
                <a:gd name="T3" fmla="*/ 83542 h 13"/>
                <a:gd name="T4" fmla="*/ 377426 w 98"/>
                <a:gd name="T5" fmla="*/ 58208 h 13"/>
                <a:gd name="T6" fmla="*/ 0 60000 65536"/>
                <a:gd name="T7" fmla="*/ 0 60000 65536"/>
                <a:gd name="T8" fmla="*/ 0 60000 65536"/>
                <a:gd name="T9" fmla="*/ 0 w 98"/>
                <a:gd name="T10" fmla="*/ 0 h 13"/>
                <a:gd name="T11" fmla="*/ 98 w 98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8" h="13">
                  <a:moveTo>
                    <a:pt x="98" y="9"/>
                  </a:moveTo>
                  <a:cubicBezTo>
                    <a:pt x="80" y="5"/>
                    <a:pt x="35" y="0"/>
                    <a:pt x="0" y="13"/>
                  </a:cubicBezTo>
                  <a:cubicBezTo>
                    <a:pt x="19" y="8"/>
                    <a:pt x="77" y="4"/>
                    <a:pt x="9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67" name="Freeform 4417"/>
            <p:cNvSpPr>
              <a:spLocks/>
            </p:cNvSpPr>
            <p:nvPr/>
          </p:nvSpPr>
          <p:spPr bwMode="auto">
            <a:xfrm>
              <a:off x="1886" y="3470"/>
              <a:ext cx="18" cy="51"/>
            </a:xfrm>
            <a:custGeom>
              <a:avLst/>
              <a:gdLst>
                <a:gd name="T0" fmla="*/ 0 w 9"/>
                <a:gd name="T1" fmla="*/ 0 h 24"/>
                <a:gd name="T2" fmla="*/ 36864 w 9"/>
                <a:gd name="T3" fmla="*/ 202481 h 24"/>
                <a:gd name="T4" fmla="*/ 0 w 9"/>
                <a:gd name="T5" fmla="*/ 0 h 24"/>
                <a:gd name="T6" fmla="*/ 0 60000 65536"/>
                <a:gd name="T7" fmla="*/ 0 60000 65536"/>
                <a:gd name="T8" fmla="*/ 0 60000 65536"/>
                <a:gd name="T9" fmla="*/ 0 w 9"/>
                <a:gd name="T10" fmla="*/ 0 h 24"/>
                <a:gd name="T11" fmla="*/ 9 w 9"/>
                <a:gd name="T12" fmla="*/ 24 h 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24">
                  <a:moveTo>
                    <a:pt x="0" y="0"/>
                  </a:moveTo>
                  <a:cubicBezTo>
                    <a:pt x="0" y="9"/>
                    <a:pt x="3" y="19"/>
                    <a:pt x="9" y="24"/>
                  </a:cubicBezTo>
                  <a:cubicBezTo>
                    <a:pt x="6" y="1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68" name="Freeform 4418"/>
            <p:cNvSpPr>
              <a:spLocks/>
            </p:cNvSpPr>
            <p:nvPr/>
          </p:nvSpPr>
          <p:spPr bwMode="auto">
            <a:xfrm>
              <a:off x="2065" y="3531"/>
              <a:ext cx="18" cy="49"/>
            </a:xfrm>
            <a:custGeom>
              <a:avLst/>
              <a:gdLst>
                <a:gd name="T0" fmla="*/ 0 w 9"/>
                <a:gd name="T1" fmla="*/ 0 h 23"/>
                <a:gd name="T2" fmla="*/ 36864 w 9"/>
                <a:gd name="T3" fmla="*/ 200749 h 23"/>
                <a:gd name="T4" fmla="*/ 0 w 9"/>
                <a:gd name="T5" fmla="*/ 0 h 23"/>
                <a:gd name="T6" fmla="*/ 0 60000 65536"/>
                <a:gd name="T7" fmla="*/ 0 60000 65536"/>
                <a:gd name="T8" fmla="*/ 0 60000 65536"/>
                <a:gd name="T9" fmla="*/ 0 w 9"/>
                <a:gd name="T10" fmla="*/ 0 h 23"/>
                <a:gd name="T11" fmla="*/ 9 w 9"/>
                <a:gd name="T12" fmla="*/ 23 h 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23">
                  <a:moveTo>
                    <a:pt x="0" y="0"/>
                  </a:moveTo>
                  <a:cubicBezTo>
                    <a:pt x="0" y="8"/>
                    <a:pt x="3" y="19"/>
                    <a:pt x="9" y="23"/>
                  </a:cubicBezTo>
                  <a:cubicBezTo>
                    <a:pt x="6" y="1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69" name="Freeform 4419"/>
            <p:cNvSpPr>
              <a:spLocks/>
            </p:cNvSpPr>
            <p:nvPr/>
          </p:nvSpPr>
          <p:spPr bwMode="auto">
            <a:xfrm>
              <a:off x="1888" y="3319"/>
              <a:ext cx="8" cy="51"/>
            </a:xfrm>
            <a:custGeom>
              <a:avLst/>
              <a:gdLst>
                <a:gd name="T0" fmla="*/ 12288 w 4"/>
                <a:gd name="T1" fmla="*/ 0 h 24"/>
                <a:gd name="T2" fmla="*/ 16384 w 4"/>
                <a:gd name="T3" fmla="*/ 202481 h 24"/>
                <a:gd name="T4" fmla="*/ 12288 w 4"/>
                <a:gd name="T5" fmla="*/ 0 h 24"/>
                <a:gd name="T6" fmla="*/ 0 60000 65536"/>
                <a:gd name="T7" fmla="*/ 0 60000 65536"/>
                <a:gd name="T8" fmla="*/ 0 60000 65536"/>
                <a:gd name="T9" fmla="*/ 0 w 4"/>
                <a:gd name="T10" fmla="*/ 0 h 24"/>
                <a:gd name="T11" fmla="*/ 4 w 4"/>
                <a:gd name="T12" fmla="*/ 24 h 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4">
                  <a:moveTo>
                    <a:pt x="3" y="0"/>
                  </a:moveTo>
                  <a:cubicBezTo>
                    <a:pt x="0" y="8"/>
                    <a:pt x="0" y="17"/>
                    <a:pt x="4" y="24"/>
                  </a:cubicBezTo>
                  <a:cubicBezTo>
                    <a:pt x="3" y="18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70" name="Freeform 4420"/>
            <p:cNvSpPr>
              <a:spLocks/>
            </p:cNvSpPr>
            <p:nvPr/>
          </p:nvSpPr>
          <p:spPr bwMode="auto">
            <a:xfrm>
              <a:off x="2065" y="3381"/>
              <a:ext cx="10" cy="51"/>
            </a:xfrm>
            <a:custGeom>
              <a:avLst/>
              <a:gdLst>
                <a:gd name="T0" fmla="*/ 12288 w 5"/>
                <a:gd name="T1" fmla="*/ 0 h 24"/>
                <a:gd name="T2" fmla="*/ 20480 w 5"/>
                <a:gd name="T3" fmla="*/ 202481 h 24"/>
                <a:gd name="T4" fmla="*/ 12288 w 5"/>
                <a:gd name="T5" fmla="*/ 0 h 24"/>
                <a:gd name="T6" fmla="*/ 0 60000 65536"/>
                <a:gd name="T7" fmla="*/ 0 60000 65536"/>
                <a:gd name="T8" fmla="*/ 0 60000 65536"/>
                <a:gd name="T9" fmla="*/ 0 w 5"/>
                <a:gd name="T10" fmla="*/ 0 h 24"/>
                <a:gd name="T11" fmla="*/ 5 w 5"/>
                <a:gd name="T12" fmla="*/ 24 h 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24">
                  <a:moveTo>
                    <a:pt x="3" y="0"/>
                  </a:moveTo>
                  <a:cubicBezTo>
                    <a:pt x="1" y="8"/>
                    <a:pt x="0" y="17"/>
                    <a:pt x="5" y="24"/>
                  </a:cubicBezTo>
                  <a:cubicBezTo>
                    <a:pt x="3" y="19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71" name="Freeform 4421"/>
            <p:cNvSpPr>
              <a:spLocks/>
            </p:cNvSpPr>
            <p:nvPr/>
          </p:nvSpPr>
          <p:spPr bwMode="auto">
            <a:xfrm>
              <a:off x="1884" y="3605"/>
              <a:ext cx="10" cy="51"/>
            </a:xfrm>
            <a:custGeom>
              <a:avLst/>
              <a:gdLst>
                <a:gd name="T0" fmla="*/ 12288 w 5"/>
                <a:gd name="T1" fmla="*/ 0 h 24"/>
                <a:gd name="T2" fmla="*/ 20480 w 5"/>
                <a:gd name="T3" fmla="*/ 202481 h 24"/>
                <a:gd name="T4" fmla="*/ 12288 w 5"/>
                <a:gd name="T5" fmla="*/ 0 h 24"/>
                <a:gd name="T6" fmla="*/ 0 60000 65536"/>
                <a:gd name="T7" fmla="*/ 0 60000 65536"/>
                <a:gd name="T8" fmla="*/ 0 60000 65536"/>
                <a:gd name="T9" fmla="*/ 0 w 5"/>
                <a:gd name="T10" fmla="*/ 0 h 24"/>
                <a:gd name="T11" fmla="*/ 5 w 5"/>
                <a:gd name="T12" fmla="*/ 24 h 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24">
                  <a:moveTo>
                    <a:pt x="3" y="0"/>
                  </a:moveTo>
                  <a:cubicBezTo>
                    <a:pt x="1" y="8"/>
                    <a:pt x="0" y="17"/>
                    <a:pt x="5" y="24"/>
                  </a:cubicBezTo>
                  <a:cubicBezTo>
                    <a:pt x="3" y="19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72" name="Freeform 4422"/>
            <p:cNvSpPr>
              <a:spLocks/>
            </p:cNvSpPr>
            <p:nvPr/>
          </p:nvSpPr>
          <p:spPr bwMode="auto">
            <a:xfrm>
              <a:off x="2107" y="3077"/>
              <a:ext cx="201" cy="641"/>
            </a:xfrm>
            <a:custGeom>
              <a:avLst/>
              <a:gdLst>
                <a:gd name="T0" fmla="*/ 127727 w 101"/>
                <a:gd name="T1" fmla="*/ 0 h 302"/>
                <a:gd name="T2" fmla="*/ 250231 w 101"/>
                <a:gd name="T3" fmla="*/ 343508 h 302"/>
                <a:gd name="T4" fmla="*/ 227130 w 101"/>
                <a:gd name="T5" fmla="*/ 909021 h 302"/>
                <a:gd name="T6" fmla="*/ 308067 w 101"/>
                <a:gd name="T7" fmla="*/ 1586734 h 302"/>
                <a:gd name="T8" fmla="*/ 389689 w 101"/>
                <a:gd name="T9" fmla="*/ 2107811 h 302"/>
                <a:gd name="T10" fmla="*/ 195814 w 101"/>
                <a:gd name="T11" fmla="*/ 2525888 h 302"/>
                <a:gd name="T12" fmla="*/ 23605 w 101"/>
                <a:gd name="T13" fmla="*/ 2107811 h 302"/>
                <a:gd name="T14" fmla="*/ 43042 w 101"/>
                <a:gd name="T15" fmla="*/ 2048404 h 302"/>
                <a:gd name="T16" fmla="*/ 93487 w 101"/>
                <a:gd name="T17" fmla="*/ 1838827 h 302"/>
                <a:gd name="T18" fmla="*/ 46976 w 101"/>
                <a:gd name="T19" fmla="*/ 1638474 h 302"/>
                <a:gd name="T20" fmla="*/ 35217 w 101"/>
                <a:gd name="T21" fmla="*/ 1621666 h 302"/>
                <a:gd name="T22" fmla="*/ 23605 w 101"/>
                <a:gd name="T23" fmla="*/ 1555467 h 302"/>
                <a:gd name="T24" fmla="*/ 31245 w 101"/>
                <a:gd name="T25" fmla="*/ 1497595 h 302"/>
                <a:gd name="T26" fmla="*/ 46976 w 101"/>
                <a:gd name="T27" fmla="*/ 1473003 h 302"/>
                <a:gd name="T28" fmla="*/ 93487 w 101"/>
                <a:gd name="T29" fmla="*/ 1272945 h 302"/>
                <a:gd name="T30" fmla="*/ 46976 w 101"/>
                <a:gd name="T31" fmla="*/ 1071041 h 302"/>
                <a:gd name="T32" fmla="*/ 39086 w 101"/>
                <a:gd name="T33" fmla="*/ 1051660 h 302"/>
                <a:gd name="T34" fmla="*/ 0 w 101"/>
                <a:gd name="T35" fmla="*/ 863019 h 302"/>
                <a:gd name="T36" fmla="*/ 0 w 101"/>
                <a:gd name="T37" fmla="*/ 343508 h 302"/>
                <a:gd name="T38" fmla="*/ 127727 w 101"/>
                <a:gd name="T39" fmla="*/ 0 h 30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1"/>
                <a:gd name="T61" fmla="*/ 0 h 302"/>
                <a:gd name="T62" fmla="*/ 101 w 101"/>
                <a:gd name="T63" fmla="*/ 302 h 30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1" h="302">
                  <a:moveTo>
                    <a:pt x="33" y="0"/>
                  </a:moveTo>
                  <a:cubicBezTo>
                    <a:pt x="51" y="0"/>
                    <a:pt x="65" y="13"/>
                    <a:pt x="65" y="41"/>
                  </a:cubicBezTo>
                  <a:cubicBezTo>
                    <a:pt x="65" y="72"/>
                    <a:pt x="61" y="90"/>
                    <a:pt x="59" y="109"/>
                  </a:cubicBezTo>
                  <a:cubicBezTo>
                    <a:pt x="57" y="128"/>
                    <a:pt x="63" y="158"/>
                    <a:pt x="80" y="190"/>
                  </a:cubicBezTo>
                  <a:cubicBezTo>
                    <a:pt x="95" y="221"/>
                    <a:pt x="101" y="230"/>
                    <a:pt x="101" y="252"/>
                  </a:cubicBezTo>
                  <a:cubicBezTo>
                    <a:pt x="101" y="280"/>
                    <a:pt x="81" y="302"/>
                    <a:pt x="51" y="302"/>
                  </a:cubicBezTo>
                  <a:cubicBezTo>
                    <a:pt x="21" y="302"/>
                    <a:pt x="6" y="280"/>
                    <a:pt x="6" y="252"/>
                  </a:cubicBezTo>
                  <a:cubicBezTo>
                    <a:pt x="6" y="250"/>
                    <a:pt x="7" y="246"/>
                    <a:pt x="11" y="245"/>
                  </a:cubicBezTo>
                  <a:cubicBezTo>
                    <a:pt x="19" y="240"/>
                    <a:pt x="24" y="231"/>
                    <a:pt x="24" y="220"/>
                  </a:cubicBezTo>
                  <a:cubicBezTo>
                    <a:pt x="24" y="210"/>
                    <a:pt x="19" y="201"/>
                    <a:pt x="12" y="196"/>
                  </a:cubicBezTo>
                  <a:cubicBezTo>
                    <a:pt x="11" y="196"/>
                    <a:pt x="9" y="195"/>
                    <a:pt x="9" y="194"/>
                  </a:cubicBezTo>
                  <a:cubicBezTo>
                    <a:pt x="7" y="193"/>
                    <a:pt x="6" y="190"/>
                    <a:pt x="6" y="186"/>
                  </a:cubicBezTo>
                  <a:cubicBezTo>
                    <a:pt x="6" y="183"/>
                    <a:pt x="7" y="181"/>
                    <a:pt x="8" y="179"/>
                  </a:cubicBezTo>
                  <a:cubicBezTo>
                    <a:pt x="9" y="177"/>
                    <a:pt x="11" y="176"/>
                    <a:pt x="12" y="176"/>
                  </a:cubicBezTo>
                  <a:cubicBezTo>
                    <a:pt x="19" y="171"/>
                    <a:pt x="24" y="162"/>
                    <a:pt x="24" y="152"/>
                  </a:cubicBezTo>
                  <a:cubicBezTo>
                    <a:pt x="24" y="142"/>
                    <a:pt x="19" y="133"/>
                    <a:pt x="12" y="128"/>
                  </a:cubicBezTo>
                  <a:cubicBezTo>
                    <a:pt x="11" y="127"/>
                    <a:pt x="11" y="127"/>
                    <a:pt x="10" y="126"/>
                  </a:cubicBezTo>
                  <a:cubicBezTo>
                    <a:pt x="0" y="119"/>
                    <a:pt x="0" y="110"/>
                    <a:pt x="0" y="10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13"/>
                    <a:pt x="14" y="0"/>
                    <a:pt x="33" y="0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73" name="Freeform 4423"/>
            <p:cNvSpPr>
              <a:spLocks/>
            </p:cNvSpPr>
            <p:nvPr/>
          </p:nvSpPr>
          <p:spPr bwMode="auto">
            <a:xfrm>
              <a:off x="1737" y="3077"/>
              <a:ext cx="189" cy="641"/>
            </a:xfrm>
            <a:custGeom>
              <a:avLst/>
              <a:gdLst>
                <a:gd name="T0" fmla="*/ 279792 w 95"/>
                <a:gd name="T1" fmla="*/ 2359073 h 302"/>
                <a:gd name="T2" fmla="*/ 283737 w 95"/>
                <a:gd name="T3" fmla="*/ 2273302 h 302"/>
                <a:gd name="T4" fmla="*/ 272900 w 95"/>
                <a:gd name="T5" fmla="*/ 2165450 h 302"/>
                <a:gd name="T6" fmla="*/ 322669 w 95"/>
                <a:gd name="T7" fmla="*/ 1972319 h 302"/>
                <a:gd name="T8" fmla="*/ 334013 w 95"/>
                <a:gd name="T9" fmla="*/ 1957418 h 302"/>
                <a:gd name="T10" fmla="*/ 341841 w 95"/>
                <a:gd name="T11" fmla="*/ 1863043 h 302"/>
                <a:gd name="T12" fmla="*/ 326164 w 95"/>
                <a:gd name="T13" fmla="*/ 1796661 h 302"/>
                <a:gd name="T14" fmla="*/ 272900 w 95"/>
                <a:gd name="T15" fmla="*/ 1586734 h 302"/>
                <a:gd name="T16" fmla="*/ 322669 w 95"/>
                <a:gd name="T17" fmla="*/ 1393447 h 302"/>
                <a:gd name="T18" fmla="*/ 334013 w 95"/>
                <a:gd name="T19" fmla="*/ 1378625 h 302"/>
                <a:gd name="T20" fmla="*/ 341841 w 95"/>
                <a:gd name="T21" fmla="*/ 1304567 h 302"/>
                <a:gd name="T22" fmla="*/ 338006 w 95"/>
                <a:gd name="T23" fmla="*/ 1244775 h 302"/>
                <a:gd name="T24" fmla="*/ 322669 w 95"/>
                <a:gd name="T25" fmla="*/ 1221254 h 302"/>
                <a:gd name="T26" fmla="*/ 272900 w 95"/>
                <a:gd name="T27" fmla="*/ 1020228 h 302"/>
                <a:gd name="T28" fmla="*/ 322669 w 95"/>
                <a:gd name="T29" fmla="*/ 818451 h 302"/>
                <a:gd name="T30" fmla="*/ 326164 w 95"/>
                <a:gd name="T31" fmla="*/ 811383 h 302"/>
                <a:gd name="T32" fmla="*/ 365158 w 95"/>
                <a:gd name="T33" fmla="*/ 618245 h 302"/>
                <a:gd name="T34" fmla="*/ 365158 w 95"/>
                <a:gd name="T35" fmla="*/ 343508 h 302"/>
                <a:gd name="T36" fmla="*/ 241759 w 95"/>
                <a:gd name="T37" fmla="*/ 0 h 302"/>
                <a:gd name="T38" fmla="*/ 119563 w 95"/>
                <a:gd name="T39" fmla="*/ 343508 h 302"/>
                <a:gd name="T40" fmla="*/ 138629 w 95"/>
                <a:gd name="T41" fmla="*/ 909021 h 302"/>
                <a:gd name="T42" fmla="*/ 62050 w 95"/>
                <a:gd name="T43" fmla="*/ 1586734 h 302"/>
                <a:gd name="T44" fmla="*/ 169897 w 95"/>
                <a:gd name="T45" fmla="*/ 2525888 h 302"/>
                <a:gd name="T46" fmla="*/ 279792 w 95"/>
                <a:gd name="T47" fmla="*/ 2359073 h 30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5"/>
                <a:gd name="T73" fmla="*/ 0 h 302"/>
                <a:gd name="T74" fmla="*/ 95 w 95"/>
                <a:gd name="T75" fmla="*/ 302 h 30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5" h="302">
                  <a:moveTo>
                    <a:pt x="73" y="282"/>
                  </a:moveTo>
                  <a:cubicBezTo>
                    <a:pt x="76" y="278"/>
                    <a:pt x="76" y="275"/>
                    <a:pt x="74" y="272"/>
                  </a:cubicBezTo>
                  <a:cubicBezTo>
                    <a:pt x="72" y="268"/>
                    <a:pt x="71" y="264"/>
                    <a:pt x="71" y="259"/>
                  </a:cubicBezTo>
                  <a:cubicBezTo>
                    <a:pt x="71" y="249"/>
                    <a:pt x="76" y="240"/>
                    <a:pt x="84" y="236"/>
                  </a:cubicBezTo>
                  <a:cubicBezTo>
                    <a:pt x="84" y="235"/>
                    <a:pt x="86" y="234"/>
                    <a:pt x="87" y="234"/>
                  </a:cubicBezTo>
                  <a:cubicBezTo>
                    <a:pt x="90" y="231"/>
                    <a:pt x="89" y="225"/>
                    <a:pt x="89" y="223"/>
                  </a:cubicBezTo>
                  <a:cubicBezTo>
                    <a:pt x="89" y="220"/>
                    <a:pt x="89" y="217"/>
                    <a:pt x="85" y="215"/>
                  </a:cubicBezTo>
                  <a:cubicBezTo>
                    <a:pt x="77" y="210"/>
                    <a:pt x="71" y="201"/>
                    <a:pt x="71" y="190"/>
                  </a:cubicBezTo>
                  <a:cubicBezTo>
                    <a:pt x="71" y="180"/>
                    <a:pt x="76" y="171"/>
                    <a:pt x="84" y="167"/>
                  </a:cubicBezTo>
                  <a:cubicBezTo>
                    <a:pt x="84" y="166"/>
                    <a:pt x="86" y="165"/>
                    <a:pt x="87" y="165"/>
                  </a:cubicBezTo>
                  <a:cubicBezTo>
                    <a:pt x="88" y="163"/>
                    <a:pt x="89" y="160"/>
                    <a:pt x="89" y="156"/>
                  </a:cubicBezTo>
                  <a:cubicBezTo>
                    <a:pt x="89" y="154"/>
                    <a:pt x="89" y="151"/>
                    <a:pt x="88" y="149"/>
                  </a:cubicBezTo>
                  <a:cubicBezTo>
                    <a:pt x="87" y="148"/>
                    <a:pt x="84" y="146"/>
                    <a:pt x="84" y="146"/>
                  </a:cubicBezTo>
                  <a:cubicBezTo>
                    <a:pt x="76" y="141"/>
                    <a:pt x="71" y="132"/>
                    <a:pt x="71" y="122"/>
                  </a:cubicBezTo>
                  <a:cubicBezTo>
                    <a:pt x="71" y="112"/>
                    <a:pt x="76" y="103"/>
                    <a:pt x="84" y="98"/>
                  </a:cubicBezTo>
                  <a:cubicBezTo>
                    <a:pt x="84" y="98"/>
                    <a:pt x="85" y="97"/>
                    <a:pt x="85" y="97"/>
                  </a:cubicBezTo>
                  <a:cubicBezTo>
                    <a:pt x="95" y="89"/>
                    <a:pt x="95" y="80"/>
                    <a:pt x="95" y="74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95" y="13"/>
                    <a:pt x="81" y="0"/>
                    <a:pt x="63" y="0"/>
                  </a:cubicBezTo>
                  <a:cubicBezTo>
                    <a:pt x="45" y="0"/>
                    <a:pt x="31" y="13"/>
                    <a:pt x="31" y="41"/>
                  </a:cubicBezTo>
                  <a:cubicBezTo>
                    <a:pt x="31" y="72"/>
                    <a:pt x="34" y="90"/>
                    <a:pt x="36" y="109"/>
                  </a:cubicBezTo>
                  <a:cubicBezTo>
                    <a:pt x="39" y="128"/>
                    <a:pt x="32" y="158"/>
                    <a:pt x="16" y="190"/>
                  </a:cubicBezTo>
                  <a:cubicBezTo>
                    <a:pt x="0" y="221"/>
                    <a:pt x="14" y="302"/>
                    <a:pt x="44" y="302"/>
                  </a:cubicBezTo>
                  <a:cubicBezTo>
                    <a:pt x="56" y="302"/>
                    <a:pt x="66" y="294"/>
                    <a:pt x="73" y="28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74" name="Freeform 4424"/>
            <p:cNvSpPr>
              <a:spLocks/>
            </p:cNvSpPr>
            <p:nvPr/>
          </p:nvSpPr>
          <p:spPr bwMode="auto">
            <a:xfrm>
              <a:off x="1928" y="3077"/>
              <a:ext cx="177" cy="641"/>
            </a:xfrm>
            <a:custGeom>
              <a:avLst/>
              <a:gdLst>
                <a:gd name="T0" fmla="*/ 81239 w 89"/>
                <a:gd name="T1" fmla="*/ 2399138 h 302"/>
                <a:gd name="T2" fmla="*/ 85147 w 89"/>
                <a:gd name="T3" fmla="*/ 2300927 h 302"/>
                <a:gd name="T4" fmla="*/ 103760 w 89"/>
                <a:gd name="T5" fmla="*/ 2115605 h 302"/>
                <a:gd name="T6" fmla="*/ 42814 w 89"/>
                <a:gd name="T7" fmla="*/ 1937223 h 302"/>
                <a:gd name="T8" fmla="*/ 23276 w 89"/>
                <a:gd name="T9" fmla="*/ 1863043 h 302"/>
                <a:gd name="T10" fmla="*/ 42814 w 89"/>
                <a:gd name="T11" fmla="*/ 1796661 h 302"/>
                <a:gd name="T12" fmla="*/ 92060 w 89"/>
                <a:gd name="T13" fmla="*/ 1586734 h 302"/>
                <a:gd name="T14" fmla="*/ 46290 w 89"/>
                <a:gd name="T15" fmla="*/ 1393447 h 302"/>
                <a:gd name="T16" fmla="*/ 34964 w 89"/>
                <a:gd name="T17" fmla="*/ 1378625 h 302"/>
                <a:gd name="T18" fmla="*/ 23276 w 89"/>
                <a:gd name="T19" fmla="*/ 1304567 h 302"/>
                <a:gd name="T20" fmla="*/ 31120 w 89"/>
                <a:gd name="T21" fmla="*/ 1244775 h 302"/>
                <a:gd name="T22" fmla="*/ 46290 w 89"/>
                <a:gd name="T23" fmla="*/ 1221254 h 302"/>
                <a:gd name="T24" fmla="*/ 92060 w 89"/>
                <a:gd name="T25" fmla="*/ 1020228 h 302"/>
                <a:gd name="T26" fmla="*/ 46290 w 89"/>
                <a:gd name="T27" fmla="*/ 818451 h 302"/>
                <a:gd name="T28" fmla="*/ 38856 w 89"/>
                <a:gd name="T29" fmla="*/ 811383 h 302"/>
                <a:gd name="T30" fmla="*/ 0 w 89"/>
                <a:gd name="T31" fmla="*/ 618245 h 302"/>
                <a:gd name="T32" fmla="*/ 0 w 89"/>
                <a:gd name="T33" fmla="*/ 343508 h 302"/>
                <a:gd name="T34" fmla="*/ 169337 w 89"/>
                <a:gd name="T35" fmla="*/ 0 h 302"/>
                <a:gd name="T36" fmla="*/ 171262 w 89"/>
                <a:gd name="T37" fmla="*/ 0 h 302"/>
                <a:gd name="T38" fmla="*/ 171262 w 89"/>
                <a:gd name="T39" fmla="*/ 0 h 302"/>
                <a:gd name="T40" fmla="*/ 171262 w 89"/>
                <a:gd name="T41" fmla="*/ 0 h 302"/>
                <a:gd name="T42" fmla="*/ 340600 w 89"/>
                <a:gd name="T43" fmla="*/ 343508 h 302"/>
                <a:gd name="T44" fmla="*/ 340600 w 89"/>
                <a:gd name="T45" fmla="*/ 863019 h 302"/>
                <a:gd name="T46" fmla="*/ 301682 w 89"/>
                <a:gd name="T47" fmla="*/ 1051660 h 302"/>
                <a:gd name="T48" fmla="*/ 298293 w 89"/>
                <a:gd name="T49" fmla="*/ 1071041 h 302"/>
                <a:gd name="T50" fmla="*/ 248667 w 89"/>
                <a:gd name="T51" fmla="*/ 1272945 h 302"/>
                <a:gd name="T52" fmla="*/ 298293 w 89"/>
                <a:gd name="T53" fmla="*/ 1473003 h 302"/>
                <a:gd name="T54" fmla="*/ 313511 w 89"/>
                <a:gd name="T55" fmla="*/ 1497595 h 302"/>
                <a:gd name="T56" fmla="*/ 317329 w 89"/>
                <a:gd name="T57" fmla="*/ 1555467 h 302"/>
                <a:gd name="T58" fmla="*/ 305637 w 89"/>
                <a:gd name="T59" fmla="*/ 1621666 h 302"/>
                <a:gd name="T60" fmla="*/ 298293 w 89"/>
                <a:gd name="T61" fmla="*/ 1638474 h 302"/>
                <a:gd name="T62" fmla="*/ 248667 w 89"/>
                <a:gd name="T63" fmla="*/ 1838827 h 302"/>
                <a:gd name="T64" fmla="*/ 301682 w 89"/>
                <a:gd name="T65" fmla="*/ 2048404 h 302"/>
                <a:gd name="T66" fmla="*/ 317329 w 89"/>
                <a:gd name="T67" fmla="*/ 2107811 h 302"/>
                <a:gd name="T68" fmla="*/ 171262 w 89"/>
                <a:gd name="T69" fmla="*/ 2525888 h 302"/>
                <a:gd name="T70" fmla="*/ 171262 w 89"/>
                <a:gd name="T71" fmla="*/ 2525888 h 302"/>
                <a:gd name="T72" fmla="*/ 171262 w 89"/>
                <a:gd name="T73" fmla="*/ 2525888 h 302"/>
                <a:gd name="T74" fmla="*/ 169337 w 89"/>
                <a:gd name="T75" fmla="*/ 2525888 h 302"/>
                <a:gd name="T76" fmla="*/ 81239 w 89"/>
                <a:gd name="T77" fmla="*/ 2399138 h 30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9"/>
                <a:gd name="T118" fmla="*/ 0 h 302"/>
                <a:gd name="T119" fmla="*/ 89 w 89"/>
                <a:gd name="T120" fmla="*/ 302 h 30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9" h="302">
                  <a:moveTo>
                    <a:pt x="21" y="287"/>
                  </a:moveTo>
                  <a:cubicBezTo>
                    <a:pt x="18" y="283"/>
                    <a:pt x="21" y="277"/>
                    <a:pt x="22" y="275"/>
                  </a:cubicBezTo>
                  <a:cubicBezTo>
                    <a:pt x="26" y="269"/>
                    <a:pt x="28" y="261"/>
                    <a:pt x="27" y="253"/>
                  </a:cubicBezTo>
                  <a:cubicBezTo>
                    <a:pt x="25" y="243"/>
                    <a:pt x="19" y="235"/>
                    <a:pt x="11" y="232"/>
                  </a:cubicBezTo>
                  <a:cubicBezTo>
                    <a:pt x="7" y="231"/>
                    <a:pt x="6" y="227"/>
                    <a:pt x="6" y="223"/>
                  </a:cubicBezTo>
                  <a:cubicBezTo>
                    <a:pt x="6" y="221"/>
                    <a:pt x="7" y="217"/>
                    <a:pt x="11" y="215"/>
                  </a:cubicBezTo>
                  <a:cubicBezTo>
                    <a:pt x="19" y="210"/>
                    <a:pt x="24" y="201"/>
                    <a:pt x="24" y="190"/>
                  </a:cubicBezTo>
                  <a:cubicBezTo>
                    <a:pt x="24" y="180"/>
                    <a:pt x="19" y="171"/>
                    <a:pt x="12" y="167"/>
                  </a:cubicBezTo>
                  <a:cubicBezTo>
                    <a:pt x="11" y="166"/>
                    <a:pt x="9" y="165"/>
                    <a:pt x="9" y="165"/>
                  </a:cubicBezTo>
                  <a:cubicBezTo>
                    <a:pt x="8" y="163"/>
                    <a:pt x="6" y="160"/>
                    <a:pt x="6" y="156"/>
                  </a:cubicBezTo>
                  <a:cubicBezTo>
                    <a:pt x="6" y="154"/>
                    <a:pt x="7" y="151"/>
                    <a:pt x="8" y="149"/>
                  </a:cubicBezTo>
                  <a:cubicBezTo>
                    <a:pt x="9" y="148"/>
                    <a:pt x="11" y="146"/>
                    <a:pt x="12" y="146"/>
                  </a:cubicBezTo>
                  <a:cubicBezTo>
                    <a:pt x="19" y="141"/>
                    <a:pt x="24" y="132"/>
                    <a:pt x="24" y="122"/>
                  </a:cubicBezTo>
                  <a:cubicBezTo>
                    <a:pt x="24" y="112"/>
                    <a:pt x="19" y="103"/>
                    <a:pt x="12" y="98"/>
                  </a:cubicBezTo>
                  <a:cubicBezTo>
                    <a:pt x="11" y="98"/>
                    <a:pt x="11" y="97"/>
                    <a:pt x="10" y="97"/>
                  </a:cubicBezTo>
                  <a:cubicBezTo>
                    <a:pt x="1" y="89"/>
                    <a:pt x="0" y="80"/>
                    <a:pt x="0" y="74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13"/>
                    <a:pt x="12" y="0"/>
                    <a:pt x="44" y="0"/>
                  </a:cubicBezTo>
                  <a:cubicBezTo>
                    <a:pt x="44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78" y="0"/>
                    <a:pt x="89" y="13"/>
                    <a:pt x="89" y="41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10"/>
                    <a:pt x="89" y="119"/>
                    <a:pt x="79" y="126"/>
                  </a:cubicBezTo>
                  <a:cubicBezTo>
                    <a:pt x="79" y="127"/>
                    <a:pt x="78" y="127"/>
                    <a:pt x="78" y="128"/>
                  </a:cubicBezTo>
                  <a:cubicBezTo>
                    <a:pt x="70" y="133"/>
                    <a:pt x="65" y="142"/>
                    <a:pt x="65" y="152"/>
                  </a:cubicBezTo>
                  <a:cubicBezTo>
                    <a:pt x="65" y="162"/>
                    <a:pt x="70" y="171"/>
                    <a:pt x="78" y="176"/>
                  </a:cubicBezTo>
                  <a:cubicBezTo>
                    <a:pt x="78" y="176"/>
                    <a:pt x="81" y="177"/>
                    <a:pt x="82" y="179"/>
                  </a:cubicBezTo>
                  <a:cubicBezTo>
                    <a:pt x="83" y="181"/>
                    <a:pt x="83" y="183"/>
                    <a:pt x="83" y="186"/>
                  </a:cubicBezTo>
                  <a:cubicBezTo>
                    <a:pt x="83" y="190"/>
                    <a:pt x="82" y="193"/>
                    <a:pt x="80" y="194"/>
                  </a:cubicBezTo>
                  <a:cubicBezTo>
                    <a:pt x="80" y="195"/>
                    <a:pt x="78" y="196"/>
                    <a:pt x="78" y="196"/>
                  </a:cubicBezTo>
                  <a:cubicBezTo>
                    <a:pt x="70" y="201"/>
                    <a:pt x="65" y="210"/>
                    <a:pt x="65" y="220"/>
                  </a:cubicBezTo>
                  <a:cubicBezTo>
                    <a:pt x="65" y="231"/>
                    <a:pt x="71" y="240"/>
                    <a:pt x="79" y="245"/>
                  </a:cubicBezTo>
                  <a:cubicBezTo>
                    <a:pt x="83" y="246"/>
                    <a:pt x="83" y="250"/>
                    <a:pt x="83" y="252"/>
                  </a:cubicBezTo>
                  <a:cubicBezTo>
                    <a:pt x="83" y="280"/>
                    <a:pt x="75" y="302"/>
                    <a:pt x="45" y="302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5" y="302"/>
                    <a:pt x="44" y="302"/>
                    <a:pt x="44" y="302"/>
                  </a:cubicBezTo>
                  <a:cubicBezTo>
                    <a:pt x="34" y="302"/>
                    <a:pt x="27" y="296"/>
                    <a:pt x="21" y="287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75" name="Freeform 4425"/>
            <p:cNvSpPr>
              <a:spLocks/>
            </p:cNvSpPr>
            <p:nvPr/>
          </p:nvSpPr>
          <p:spPr bwMode="auto">
            <a:xfrm>
              <a:off x="1839" y="3039"/>
              <a:ext cx="358" cy="660"/>
            </a:xfrm>
            <a:custGeom>
              <a:avLst/>
              <a:gdLst>
                <a:gd name="T0" fmla="*/ 88140 w 180"/>
                <a:gd name="T1" fmla="*/ 2417461 h 311"/>
                <a:gd name="T2" fmla="*/ 127076 w 180"/>
                <a:gd name="T3" fmla="*/ 2120028 h 311"/>
                <a:gd name="T4" fmla="*/ 146146 w 180"/>
                <a:gd name="T5" fmla="*/ 2008021 h 311"/>
                <a:gd name="T6" fmla="*/ 77298 w 180"/>
                <a:gd name="T7" fmla="*/ 1734041 h 311"/>
                <a:gd name="T8" fmla="*/ 138405 w 180"/>
                <a:gd name="T9" fmla="*/ 1525067 h 311"/>
                <a:gd name="T10" fmla="*/ 142281 w 180"/>
                <a:gd name="T11" fmla="*/ 1391726 h 311"/>
                <a:gd name="T12" fmla="*/ 77298 w 180"/>
                <a:gd name="T13" fmla="*/ 1167226 h 311"/>
                <a:gd name="T14" fmla="*/ 130952 w 180"/>
                <a:gd name="T15" fmla="*/ 959413 h 311"/>
                <a:gd name="T16" fmla="*/ 169433 w 180"/>
                <a:gd name="T17" fmla="*/ 490832 h 311"/>
                <a:gd name="T18" fmla="*/ 0 w 180"/>
                <a:gd name="T19" fmla="*/ 164983 h 311"/>
                <a:gd name="T20" fmla="*/ 344694 w 180"/>
                <a:gd name="T21" fmla="*/ 0 h 311"/>
                <a:gd name="T22" fmla="*/ 643233 w 180"/>
                <a:gd name="T23" fmla="*/ 150274 h 311"/>
                <a:gd name="T24" fmla="*/ 518004 w 180"/>
                <a:gd name="T25" fmla="*/ 1010044 h 311"/>
                <a:gd name="T26" fmla="*/ 562818 w 180"/>
                <a:gd name="T27" fmla="*/ 1218933 h 311"/>
                <a:gd name="T28" fmla="*/ 562818 w 180"/>
                <a:gd name="T29" fmla="*/ 1619684 h 311"/>
                <a:gd name="T30" fmla="*/ 539665 w 180"/>
                <a:gd name="T31" fmla="*/ 1702467 h 311"/>
                <a:gd name="T32" fmla="*/ 562818 w 180"/>
                <a:gd name="T33" fmla="*/ 1784667 h 311"/>
                <a:gd name="T34" fmla="*/ 559049 w 180"/>
                <a:gd name="T35" fmla="*/ 2194101 h 311"/>
                <a:gd name="T36" fmla="*/ 601378 w 180"/>
                <a:gd name="T37" fmla="*/ 2595585 h 311"/>
                <a:gd name="T38" fmla="*/ 448606 w 180"/>
                <a:gd name="T39" fmla="*/ 2595585 h 311"/>
                <a:gd name="T40" fmla="*/ 490967 w 180"/>
                <a:gd name="T41" fmla="*/ 2253202 h 311"/>
                <a:gd name="T42" fmla="*/ 422118 w 180"/>
                <a:gd name="T43" fmla="*/ 1986277 h 311"/>
                <a:gd name="T44" fmla="*/ 479139 w 180"/>
                <a:gd name="T45" fmla="*/ 1769939 h 311"/>
                <a:gd name="T46" fmla="*/ 487007 w 180"/>
                <a:gd name="T47" fmla="*/ 1643179 h 311"/>
                <a:gd name="T48" fmla="*/ 422118 w 180"/>
                <a:gd name="T49" fmla="*/ 1419815 h 311"/>
                <a:gd name="T50" fmla="*/ 475679 w 180"/>
                <a:gd name="T51" fmla="*/ 1202140 h 311"/>
                <a:gd name="T52" fmla="*/ 514239 w 180"/>
                <a:gd name="T53" fmla="*/ 490832 h 311"/>
                <a:gd name="T54" fmla="*/ 344694 w 180"/>
                <a:gd name="T55" fmla="*/ 150274 h 311"/>
                <a:gd name="T56" fmla="*/ 340866 w 180"/>
                <a:gd name="T57" fmla="*/ 150274 h 311"/>
                <a:gd name="T58" fmla="*/ 173310 w 180"/>
                <a:gd name="T59" fmla="*/ 767304 h 311"/>
                <a:gd name="T60" fmla="*/ 217622 w 180"/>
                <a:gd name="T61" fmla="*/ 967222 h 311"/>
                <a:gd name="T62" fmla="*/ 217622 w 180"/>
                <a:gd name="T63" fmla="*/ 1369207 h 311"/>
                <a:gd name="T64" fmla="*/ 194845 w 180"/>
                <a:gd name="T65" fmla="*/ 1451070 h 311"/>
                <a:gd name="T66" fmla="*/ 217622 w 180"/>
                <a:gd name="T67" fmla="*/ 1545251 h 311"/>
                <a:gd name="T68" fmla="*/ 214243 w 180"/>
                <a:gd name="T69" fmla="*/ 1941862 h 311"/>
                <a:gd name="T70" fmla="*/ 214243 w 180"/>
                <a:gd name="T71" fmla="*/ 2088227 h 311"/>
                <a:gd name="T72" fmla="*/ 256557 w 180"/>
                <a:gd name="T73" fmla="*/ 2445311 h 311"/>
                <a:gd name="T74" fmla="*/ 267396 w 180"/>
                <a:gd name="T75" fmla="*/ 2595585 h 311"/>
                <a:gd name="T76" fmla="*/ 54161 w 180"/>
                <a:gd name="T77" fmla="*/ 2595585 h 311"/>
                <a:gd name="T78" fmla="*/ 85190 w 180"/>
                <a:gd name="T79" fmla="*/ 2505065 h 31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0"/>
                <a:gd name="T121" fmla="*/ 0 h 311"/>
                <a:gd name="T122" fmla="*/ 180 w 180"/>
                <a:gd name="T123" fmla="*/ 311 h 31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0" h="311">
                  <a:moveTo>
                    <a:pt x="22" y="300"/>
                  </a:moveTo>
                  <a:cubicBezTo>
                    <a:pt x="25" y="296"/>
                    <a:pt x="25" y="293"/>
                    <a:pt x="23" y="290"/>
                  </a:cubicBezTo>
                  <a:cubicBezTo>
                    <a:pt x="21" y="286"/>
                    <a:pt x="20" y="282"/>
                    <a:pt x="20" y="277"/>
                  </a:cubicBezTo>
                  <a:cubicBezTo>
                    <a:pt x="20" y="267"/>
                    <a:pt x="25" y="258"/>
                    <a:pt x="33" y="254"/>
                  </a:cubicBezTo>
                  <a:cubicBezTo>
                    <a:pt x="33" y="253"/>
                    <a:pt x="35" y="252"/>
                    <a:pt x="36" y="252"/>
                  </a:cubicBezTo>
                  <a:cubicBezTo>
                    <a:pt x="39" y="249"/>
                    <a:pt x="38" y="243"/>
                    <a:pt x="38" y="241"/>
                  </a:cubicBezTo>
                  <a:cubicBezTo>
                    <a:pt x="38" y="238"/>
                    <a:pt x="38" y="235"/>
                    <a:pt x="34" y="233"/>
                  </a:cubicBezTo>
                  <a:cubicBezTo>
                    <a:pt x="26" y="228"/>
                    <a:pt x="20" y="219"/>
                    <a:pt x="20" y="208"/>
                  </a:cubicBezTo>
                  <a:cubicBezTo>
                    <a:pt x="20" y="198"/>
                    <a:pt x="25" y="189"/>
                    <a:pt x="33" y="185"/>
                  </a:cubicBezTo>
                  <a:cubicBezTo>
                    <a:pt x="33" y="184"/>
                    <a:pt x="35" y="183"/>
                    <a:pt x="36" y="183"/>
                  </a:cubicBezTo>
                  <a:cubicBezTo>
                    <a:pt x="37" y="181"/>
                    <a:pt x="38" y="178"/>
                    <a:pt x="38" y="174"/>
                  </a:cubicBezTo>
                  <a:cubicBezTo>
                    <a:pt x="38" y="172"/>
                    <a:pt x="38" y="169"/>
                    <a:pt x="37" y="167"/>
                  </a:cubicBezTo>
                  <a:cubicBezTo>
                    <a:pt x="36" y="166"/>
                    <a:pt x="33" y="164"/>
                    <a:pt x="33" y="164"/>
                  </a:cubicBezTo>
                  <a:cubicBezTo>
                    <a:pt x="25" y="159"/>
                    <a:pt x="20" y="150"/>
                    <a:pt x="20" y="140"/>
                  </a:cubicBezTo>
                  <a:cubicBezTo>
                    <a:pt x="20" y="130"/>
                    <a:pt x="25" y="121"/>
                    <a:pt x="33" y="116"/>
                  </a:cubicBezTo>
                  <a:cubicBezTo>
                    <a:pt x="33" y="116"/>
                    <a:pt x="34" y="115"/>
                    <a:pt x="34" y="115"/>
                  </a:cubicBezTo>
                  <a:cubicBezTo>
                    <a:pt x="44" y="107"/>
                    <a:pt x="44" y="98"/>
                    <a:pt x="44" y="92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4" y="31"/>
                    <a:pt x="30" y="18"/>
                    <a:pt x="12" y="18"/>
                  </a:cubicBezTo>
                  <a:cubicBezTo>
                    <a:pt x="8" y="18"/>
                    <a:pt x="4" y="19"/>
                    <a:pt x="0" y="20"/>
                  </a:cubicBezTo>
                  <a:cubicBezTo>
                    <a:pt x="19" y="10"/>
                    <a:pt x="47" y="0"/>
                    <a:pt x="8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132" y="0"/>
                    <a:pt x="161" y="10"/>
                    <a:pt x="180" y="20"/>
                  </a:cubicBezTo>
                  <a:cubicBezTo>
                    <a:pt x="176" y="19"/>
                    <a:pt x="172" y="18"/>
                    <a:pt x="168" y="18"/>
                  </a:cubicBezTo>
                  <a:cubicBezTo>
                    <a:pt x="149" y="18"/>
                    <a:pt x="135" y="31"/>
                    <a:pt x="135" y="59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8"/>
                    <a:pt x="135" y="137"/>
                    <a:pt x="145" y="144"/>
                  </a:cubicBezTo>
                  <a:cubicBezTo>
                    <a:pt x="146" y="145"/>
                    <a:pt x="146" y="145"/>
                    <a:pt x="147" y="146"/>
                  </a:cubicBezTo>
                  <a:cubicBezTo>
                    <a:pt x="154" y="151"/>
                    <a:pt x="159" y="160"/>
                    <a:pt x="159" y="170"/>
                  </a:cubicBezTo>
                  <a:cubicBezTo>
                    <a:pt x="159" y="180"/>
                    <a:pt x="154" y="189"/>
                    <a:pt x="147" y="194"/>
                  </a:cubicBezTo>
                  <a:cubicBezTo>
                    <a:pt x="146" y="194"/>
                    <a:pt x="144" y="195"/>
                    <a:pt x="143" y="197"/>
                  </a:cubicBezTo>
                  <a:cubicBezTo>
                    <a:pt x="142" y="199"/>
                    <a:pt x="141" y="201"/>
                    <a:pt x="141" y="204"/>
                  </a:cubicBezTo>
                  <a:cubicBezTo>
                    <a:pt x="141" y="208"/>
                    <a:pt x="142" y="211"/>
                    <a:pt x="144" y="212"/>
                  </a:cubicBezTo>
                  <a:cubicBezTo>
                    <a:pt x="144" y="213"/>
                    <a:pt x="146" y="214"/>
                    <a:pt x="147" y="214"/>
                  </a:cubicBezTo>
                  <a:cubicBezTo>
                    <a:pt x="154" y="219"/>
                    <a:pt x="159" y="228"/>
                    <a:pt x="159" y="238"/>
                  </a:cubicBezTo>
                  <a:cubicBezTo>
                    <a:pt x="159" y="249"/>
                    <a:pt x="154" y="258"/>
                    <a:pt x="146" y="263"/>
                  </a:cubicBezTo>
                  <a:cubicBezTo>
                    <a:pt x="142" y="264"/>
                    <a:pt x="141" y="268"/>
                    <a:pt x="141" y="270"/>
                  </a:cubicBezTo>
                  <a:cubicBezTo>
                    <a:pt x="141" y="287"/>
                    <a:pt x="147" y="301"/>
                    <a:pt x="157" y="311"/>
                  </a:cubicBezTo>
                  <a:cubicBezTo>
                    <a:pt x="151" y="309"/>
                    <a:pt x="144" y="307"/>
                    <a:pt x="137" y="307"/>
                  </a:cubicBezTo>
                  <a:cubicBezTo>
                    <a:pt x="131" y="307"/>
                    <a:pt x="123" y="309"/>
                    <a:pt x="117" y="311"/>
                  </a:cubicBezTo>
                  <a:cubicBezTo>
                    <a:pt x="116" y="311"/>
                    <a:pt x="116" y="311"/>
                    <a:pt x="116" y="311"/>
                  </a:cubicBezTo>
                  <a:cubicBezTo>
                    <a:pt x="125" y="302"/>
                    <a:pt x="128" y="287"/>
                    <a:pt x="128" y="270"/>
                  </a:cubicBezTo>
                  <a:cubicBezTo>
                    <a:pt x="128" y="268"/>
                    <a:pt x="128" y="264"/>
                    <a:pt x="124" y="263"/>
                  </a:cubicBezTo>
                  <a:cubicBezTo>
                    <a:pt x="116" y="258"/>
                    <a:pt x="110" y="249"/>
                    <a:pt x="110" y="238"/>
                  </a:cubicBezTo>
                  <a:cubicBezTo>
                    <a:pt x="110" y="228"/>
                    <a:pt x="115" y="219"/>
                    <a:pt x="123" y="214"/>
                  </a:cubicBezTo>
                  <a:cubicBezTo>
                    <a:pt x="123" y="214"/>
                    <a:pt x="125" y="213"/>
                    <a:pt x="125" y="212"/>
                  </a:cubicBezTo>
                  <a:cubicBezTo>
                    <a:pt x="127" y="211"/>
                    <a:pt x="128" y="208"/>
                    <a:pt x="128" y="204"/>
                  </a:cubicBezTo>
                  <a:cubicBezTo>
                    <a:pt x="128" y="201"/>
                    <a:pt x="128" y="199"/>
                    <a:pt x="127" y="197"/>
                  </a:cubicBezTo>
                  <a:cubicBezTo>
                    <a:pt x="126" y="195"/>
                    <a:pt x="123" y="194"/>
                    <a:pt x="123" y="194"/>
                  </a:cubicBezTo>
                  <a:cubicBezTo>
                    <a:pt x="115" y="189"/>
                    <a:pt x="110" y="180"/>
                    <a:pt x="110" y="170"/>
                  </a:cubicBezTo>
                  <a:cubicBezTo>
                    <a:pt x="110" y="160"/>
                    <a:pt x="115" y="151"/>
                    <a:pt x="123" y="146"/>
                  </a:cubicBezTo>
                  <a:cubicBezTo>
                    <a:pt x="123" y="145"/>
                    <a:pt x="124" y="145"/>
                    <a:pt x="124" y="144"/>
                  </a:cubicBezTo>
                  <a:cubicBezTo>
                    <a:pt x="134" y="137"/>
                    <a:pt x="134" y="128"/>
                    <a:pt x="134" y="121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4" y="31"/>
                    <a:pt x="123" y="18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90" y="18"/>
                    <a:pt x="89" y="18"/>
                    <a:pt x="89" y="18"/>
                  </a:cubicBezTo>
                  <a:cubicBezTo>
                    <a:pt x="57" y="18"/>
                    <a:pt x="45" y="31"/>
                    <a:pt x="45" y="59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5" y="98"/>
                    <a:pt x="46" y="107"/>
                    <a:pt x="55" y="115"/>
                  </a:cubicBezTo>
                  <a:cubicBezTo>
                    <a:pt x="56" y="115"/>
                    <a:pt x="56" y="116"/>
                    <a:pt x="57" y="116"/>
                  </a:cubicBezTo>
                  <a:cubicBezTo>
                    <a:pt x="64" y="121"/>
                    <a:pt x="69" y="130"/>
                    <a:pt x="69" y="140"/>
                  </a:cubicBezTo>
                  <a:cubicBezTo>
                    <a:pt x="69" y="150"/>
                    <a:pt x="64" y="159"/>
                    <a:pt x="57" y="164"/>
                  </a:cubicBezTo>
                  <a:cubicBezTo>
                    <a:pt x="56" y="164"/>
                    <a:pt x="54" y="166"/>
                    <a:pt x="53" y="167"/>
                  </a:cubicBezTo>
                  <a:cubicBezTo>
                    <a:pt x="52" y="169"/>
                    <a:pt x="51" y="172"/>
                    <a:pt x="51" y="174"/>
                  </a:cubicBezTo>
                  <a:cubicBezTo>
                    <a:pt x="51" y="178"/>
                    <a:pt x="53" y="181"/>
                    <a:pt x="54" y="183"/>
                  </a:cubicBezTo>
                  <a:cubicBezTo>
                    <a:pt x="54" y="183"/>
                    <a:pt x="56" y="184"/>
                    <a:pt x="57" y="185"/>
                  </a:cubicBezTo>
                  <a:cubicBezTo>
                    <a:pt x="64" y="189"/>
                    <a:pt x="69" y="198"/>
                    <a:pt x="69" y="208"/>
                  </a:cubicBezTo>
                  <a:cubicBezTo>
                    <a:pt x="69" y="219"/>
                    <a:pt x="64" y="228"/>
                    <a:pt x="56" y="233"/>
                  </a:cubicBezTo>
                  <a:cubicBezTo>
                    <a:pt x="52" y="235"/>
                    <a:pt x="51" y="239"/>
                    <a:pt x="51" y="241"/>
                  </a:cubicBezTo>
                  <a:cubicBezTo>
                    <a:pt x="51" y="245"/>
                    <a:pt x="52" y="249"/>
                    <a:pt x="56" y="250"/>
                  </a:cubicBezTo>
                  <a:cubicBezTo>
                    <a:pt x="64" y="253"/>
                    <a:pt x="70" y="261"/>
                    <a:pt x="72" y="271"/>
                  </a:cubicBezTo>
                  <a:cubicBezTo>
                    <a:pt x="73" y="279"/>
                    <a:pt x="71" y="287"/>
                    <a:pt x="67" y="293"/>
                  </a:cubicBezTo>
                  <a:cubicBezTo>
                    <a:pt x="66" y="295"/>
                    <a:pt x="63" y="301"/>
                    <a:pt x="66" y="305"/>
                  </a:cubicBezTo>
                  <a:cubicBezTo>
                    <a:pt x="67" y="308"/>
                    <a:pt x="69" y="309"/>
                    <a:pt x="70" y="311"/>
                  </a:cubicBezTo>
                  <a:cubicBezTo>
                    <a:pt x="62" y="309"/>
                    <a:pt x="52" y="306"/>
                    <a:pt x="43" y="306"/>
                  </a:cubicBezTo>
                  <a:cubicBezTo>
                    <a:pt x="33" y="306"/>
                    <a:pt x="22" y="309"/>
                    <a:pt x="14" y="311"/>
                  </a:cubicBezTo>
                  <a:cubicBezTo>
                    <a:pt x="14" y="311"/>
                    <a:pt x="14" y="311"/>
                    <a:pt x="14" y="311"/>
                  </a:cubicBezTo>
                  <a:cubicBezTo>
                    <a:pt x="17" y="308"/>
                    <a:pt x="20" y="304"/>
                    <a:pt x="22" y="300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76" name="Freeform 4426"/>
            <p:cNvSpPr>
              <a:spLocks/>
            </p:cNvSpPr>
            <p:nvPr/>
          </p:nvSpPr>
          <p:spPr bwMode="auto">
            <a:xfrm>
              <a:off x="2085" y="3077"/>
              <a:ext cx="18" cy="60"/>
            </a:xfrm>
            <a:custGeom>
              <a:avLst/>
              <a:gdLst>
                <a:gd name="T0" fmla="*/ 0 w 9"/>
                <a:gd name="T1" fmla="*/ 0 h 28"/>
                <a:gd name="T2" fmla="*/ 36864 w 9"/>
                <a:gd name="T3" fmla="*/ 262699 h 28"/>
                <a:gd name="T4" fmla="*/ 0 60000 65536"/>
                <a:gd name="T5" fmla="*/ 0 60000 65536"/>
                <a:gd name="T6" fmla="*/ 0 w 9"/>
                <a:gd name="T7" fmla="*/ 0 h 28"/>
                <a:gd name="T8" fmla="*/ 9 w 9"/>
                <a:gd name="T9" fmla="*/ 28 h 2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9" h="28">
                  <a:moveTo>
                    <a:pt x="0" y="0"/>
                  </a:moveTo>
                  <a:cubicBezTo>
                    <a:pt x="4" y="7"/>
                    <a:pt x="8" y="17"/>
                    <a:pt x="9" y="2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77" name="Freeform 4427"/>
            <p:cNvSpPr>
              <a:spLocks/>
            </p:cNvSpPr>
            <p:nvPr/>
          </p:nvSpPr>
          <p:spPr bwMode="auto">
            <a:xfrm>
              <a:off x="2075" y="3063"/>
              <a:ext cx="4" cy="6"/>
            </a:xfrm>
            <a:custGeom>
              <a:avLst/>
              <a:gdLst>
                <a:gd name="T0" fmla="*/ 0 w 2"/>
                <a:gd name="T1" fmla="*/ 0 h 3"/>
                <a:gd name="T2" fmla="*/ 8192 w 2"/>
                <a:gd name="T3" fmla="*/ 12288 h 3"/>
                <a:gd name="T4" fmla="*/ 0 60000 65536"/>
                <a:gd name="T5" fmla="*/ 0 60000 65536"/>
                <a:gd name="T6" fmla="*/ 0 w 2"/>
                <a:gd name="T7" fmla="*/ 0 h 3"/>
                <a:gd name="T8" fmla="*/ 2 w 2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478" name="Freeform 4428"/>
            <p:cNvSpPr>
              <a:spLocks/>
            </p:cNvSpPr>
            <p:nvPr/>
          </p:nvSpPr>
          <p:spPr bwMode="auto">
            <a:xfrm>
              <a:off x="1930" y="3063"/>
              <a:ext cx="30" cy="74"/>
            </a:xfrm>
            <a:custGeom>
              <a:avLst/>
              <a:gdLst>
                <a:gd name="T0" fmla="*/ 61440 w 15"/>
                <a:gd name="T1" fmla="*/ 0 h 35"/>
                <a:gd name="T2" fmla="*/ 0 w 15"/>
                <a:gd name="T3" fmla="*/ 278802 h 35"/>
                <a:gd name="T4" fmla="*/ 0 60000 65536"/>
                <a:gd name="T5" fmla="*/ 0 60000 65536"/>
                <a:gd name="T6" fmla="*/ 0 w 15"/>
                <a:gd name="T7" fmla="*/ 0 h 35"/>
                <a:gd name="T8" fmla="*/ 15 w 15"/>
                <a:gd name="T9" fmla="*/ 35 h 3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5" h="35">
                  <a:moveTo>
                    <a:pt x="15" y="0"/>
                  </a:moveTo>
                  <a:cubicBezTo>
                    <a:pt x="9" y="7"/>
                    <a:pt x="2" y="19"/>
                    <a:pt x="0" y="35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1927" name="Group 4636"/>
          <p:cNvGrpSpPr>
            <a:grpSpLocks/>
          </p:cNvGrpSpPr>
          <p:nvPr/>
        </p:nvGrpSpPr>
        <p:grpSpPr bwMode="auto">
          <a:xfrm rot="10800000">
            <a:off x="6265219" y="2759521"/>
            <a:ext cx="144462" cy="153988"/>
            <a:chOff x="1239" y="2813"/>
            <a:chExt cx="271" cy="289"/>
          </a:xfrm>
          <a:gradFill flip="none" rotWithShape="1">
            <a:gsLst>
              <a:gs pos="35000">
                <a:srgbClr val="FF6600"/>
              </a:gs>
              <a:gs pos="10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13500000" scaled="1"/>
            <a:tileRect/>
          </a:gradFill>
        </p:grpSpPr>
        <p:sp>
          <p:nvSpPr>
            <p:cNvPr id="2013" name="Oval 4637"/>
            <p:cNvSpPr>
              <a:spLocks noChangeArrowheads="1"/>
            </p:cNvSpPr>
            <p:nvPr/>
          </p:nvSpPr>
          <p:spPr bwMode="auto">
            <a:xfrm>
              <a:off x="1239" y="2813"/>
              <a:ext cx="271" cy="289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14" name="Freeform 4638"/>
            <p:cNvSpPr>
              <a:spLocks/>
            </p:cNvSpPr>
            <p:nvPr/>
          </p:nvSpPr>
          <p:spPr bwMode="auto">
            <a:xfrm>
              <a:off x="1286" y="2896"/>
              <a:ext cx="201" cy="182"/>
            </a:xfrm>
            <a:custGeom>
              <a:avLst/>
              <a:gdLst>
                <a:gd name="T0" fmla="*/ 1554 w 26"/>
                <a:gd name="T1" fmla="*/ 207 h 22"/>
                <a:gd name="T2" fmla="*/ 1492 w 26"/>
                <a:gd name="T3" fmla="*/ 339 h 22"/>
                <a:gd name="T4" fmla="*/ 541 w 26"/>
                <a:gd name="T5" fmla="*/ 1299 h 22"/>
                <a:gd name="T6" fmla="*/ 116 w 26"/>
                <a:gd name="T7" fmla="*/ 1166 h 22"/>
                <a:gd name="T8" fmla="*/ 62 w 26"/>
                <a:gd name="T9" fmla="*/ 1233 h 22"/>
                <a:gd name="T10" fmla="*/ 719 w 26"/>
                <a:gd name="T11" fmla="*/ 1506 h 22"/>
                <a:gd name="T12" fmla="*/ 1554 w 26"/>
                <a:gd name="T13" fmla="*/ 546 h 22"/>
                <a:gd name="T14" fmla="*/ 1554 w 26"/>
                <a:gd name="T15" fmla="*/ 20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"/>
                <a:gd name="T25" fmla="*/ 0 h 22"/>
                <a:gd name="T26" fmla="*/ 26 w 2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" h="22">
                  <a:moveTo>
                    <a:pt x="26" y="3"/>
                  </a:moveTo>
                  <a:cubicBezTo>
                    <a:pt x="25" y="0"/>
                    <a:pt x="25" y="2"/>
                    <a:pt x="25" y="5"/>
                  </a:cubicBezTo>
                  <a:cubicBezTo>
                    <a:pt x="25" y="13"/>
                    <a:pt x="17" y="19"/>
                    <a:pt x="9" y="19"/>
                  </a:cubicBezTo>
                  <a:cubicBezTo>
                    <a:pt x="7" y="19"/>
                    <a:pt x="4" y="18"/>
                    <a:pt x="2" y="17"/>
                  </a:cubicBezTo>
                  <a:cubicBezTo>
                    <a:pt x="1" y="17"/>
                    <a:pt x="0" y="17"/>
                    <a:pt x="1" y="18"/>
                  </a:cubicBezTo>
                  <a:cubicBezTo>
                    <a:pt x="4" y="21"/>
                    <a:pt x="7" y="22"/>
                    <a:pt x="12" y="22"/>
                  </a:cubicBezTo>
                  <a:cubicBezTo>
                    <a:pt x="20" y="22"/>
                    <a:pt x="26" y="16"/>
                    <a:pt x="26" y="8"/>
                  </a:cubicBezTo>
                  <a:cubicBezTo>
                    <a:pt x="26" y="6"/>
                    <a:pt x="26" y="4"/>
                    <a:pt x="26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15" name="Freeform 4639"/>
            <p:cNvSpPr>
              <a:spLocks/>
            </p:cNvSpPr>
            <p:nvPr/>
          </p:nvSpPr>
          <p:spPr bwMode="auto">
            <a:xfrm>
              <a:off x="1379" y="2962"/>
              <a:ext cx="108" cy="116"/>
            </a:xfrm>
            <a:custGeom>
              <a:avLst/>
              <a:gdLst>
                <a:gd name="T0" fmla="*/ 0 w 14"/>
                <a:gd name="T1" fmla="*/ 961 h 14"/>
                <a:gd name="T2" fmla="*/ 833 w 14"/>
                <a:gd name="T3" fmla="*/ 0 h 14"/>
                <a:gd name="T4" fmla="*/ 0 w 14"/>
                <a:gd name="T5" fmla="*/ 961 h 14"/>
                <a:gd name="T6" fmla="*/ 0 60000 65536"/>
                <a:gd name="T7" fmla="*/ 0 60000 65536"/>
                <a:gd name="T8" fmla="*/ 0 60000 65536"/>
                <a:gd name="T9" fmla="*/ 0 w 14"/>
                <a:gd name="T10" fmla="*/ 0 h 14"/>
                <a:gd name="T11" fmla="*/ 14 w 14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14">
                  <a:moveTo>
                    <a:pt x="0" y="14"/>
                  </a:moveTo>
                  <a:cubicBezTo>
                    <a:pt x="8" y="14"/>
                    <a:pt x="14" y="8"/>
                    <a:pt x="14" y="0"/>
                  </a:cubicBezTo>
                  <a:cubicBezTo>
                    <a:pt x="14" y="2"/>
                    <a:pt x="11" y="13"/>
                    <a:pt x="0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16" name="Freeform 4640"/>
            <p:cNvSpPr>
              <a:spLocks/>
            </p:cNvSpPr>
            <p:nvPr/>
          </p:nvSpPr>
          <p:spPr bwMode="auto">
            <a:xfrm>
              <a:off x="1270" y="2838"/>
              <a:ext cx="209" cy="173"/>
            </a:xfrm>
            <a:custGeom>
              <a:avLst/>
              <a:gdLst>
                <a:gd name="T0" fmla="*/ 960 w 27"/>
                <a:gd name="T1" fmla="*/ 66 h 21"/>
                <a:gd name="T2" fmla="*/ 0 w 27"/>
                <a:gd name="T3" fmla="*/ 816 h 21"/>
                <a:gd name="T4" fmla="*/ 62 w 27"/>
                <a:gd name="T5" fmla="*/ 1087 h 21"/>
                <a:gd name="T6" fmla="*/ 480 w 27"/>
                <a:gd name="T7" fmla="*/ 1293 h 21"/>
                <a:gd name="T8" fmla="*/ 898 w 27"/>
                <a:gd name="T9" fmla="*/ 947 h 21"/>
                <a:gd name="T10" fmla="*/ 1440 w 27"/>
                <a:gd name="T11" fmla="*/ 338 h 21"/>
                <a:gd name="T12" fmla="*/ 1022 w 27"/>
                <a:gd name="T13" fmla="*/ 6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21"/>
                <a:gd name="T23" fmla="*/ 27 w 27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21">
                  <a:moveTo>
                    <a:pt x="16" y="1"/>
                  </a:moveTo>
                  <a:cubicBezTo>
                    <a:pt x="5" y="0"/>
                    <a:pt x="1" y="7"/>
                    <a:pt x="0" y="12"/>
                  </a:cubicBezTo>
                  <a:cubicBezTo>
                    <a:pt x="0" y="13"/>
                    <a:pt x="0" y="15"/>
                    <a:pt x="1" y="16"/>
                  </a:cubicBezTo>
                  <a:cubicBezTo>
                    <a:pt x="1" y="18"/>
                    <a:pt x="3" y="21"/>
                    <a:pt x="8" y="19"/>
                  </a:cubicBezTo>
                  <a:cubicBezTo>
                    <a:pt x="13" y="18"/>
                    <a:pt x="12" y="13"/>
                    <a:pt x="15" y="14"/>
                  </a:cubicBezTo>
                  <a:cubicBezTo>
                    <a:pt x="22" y="15"/>
                    <a:pt x="27" y="10"/>
                    <a:pt x="24" y="5"/>
                  </a:cubicBezTo>
                  <a:cubicBezTo>
                    <a:pt x="23" y="3"/>
                    <a:pt x="21" y="2"/>
                    <a:pt x="17" y="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17" name="Oval 4641"/>
            <p:cNvSpPr>
              <a:spLocks noChangeArrowheads="1"/>
            </p:cNvSpPr>
            <p:nvPr/>
          </p:nvSpPr>
          <p:spPr bwMode="auto">
            <a:xfrm>
              <a:off x="1293" y="2887"/>
              <a:ext cx="55" cy="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18" name="Oval 4642"/>
            <p:cNvSpPr>
              <a:spLocks noChangeArrowheads="1"/>
            </p:cNvSpPr>
            <p:nvPr/>
          </p:nvSpPr>
          <p:spPr bwMode="auto">
            <a:xfrm>
              <a:off x="1348" y="2879"/>
              <a:ext cx="23" cy="2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19" name="Oval 4643"/>
            <p:cNvSpPr>
              <a:spLocks noChangeArrowheads="1"/>
            </p:cNvSpPr>
            <p:nvPr/>
          </p:nvSpPr>
          <p:spPr bwMode="auto">
            <a:xfrm>
              <a:off x="1301" y="2954"/>
              <a:ext cx="16" cy="16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20" name="Oval 4644"/>
            <p:cNvSpPr>
              <a:spLocks noChangeArrowheads="1"/>
            </p:cNvSpPr>
            <p:nvPr/>
          </p:nvSpPr>
          <p:spPr bwMode="auto">
            <a:xfrm>
              <a:off x="1239" y="2813"/>
              <a:ext cx="271" cy="289"/>
            </a:xfrm>
            <a:prstGeom prst="ellipse">
              <a:avLst/>
            </a:prstGeom>
            <a:grp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</p:grpSp>
      <p:grpSp>
        <p:nvGrpSpPr>
          <p:cNvPr id="1928" name="Group 4645"/>
          <p:cNvGrpSpPr>
            <a:grpSpLocks/>
          </p:cNvGrpSpPr>
          <p:nvPr/>
        </p:nvGrpSpPr>
        <p:grpSpPr bwMode="auto">
          <a:xfrm rot="10800000">
            <a:off x="6269986" y="2530918"/>
            <a:ext cx="144462" cy="153987"/>
            <a:chOff x="1239" y="2813"/>
            <a:chExt cx="271" cy="289"/>
          </a:xfrm>
          <a:gradFill flip="none" rotWithShape="1">
            <a:gsLst>
              <a:gs pos="35000">
                <a:srgbClr val="FF6600"/>
              </a:gs>
              <a:gs pos="10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13500000" scaled="1"/>
            <a:tileRect/>
          </a:gradFill>
        </p:grpSpPr>
        <p:sp>
          <p:nvSpPr>
            <p:cNvPr id="2022" name="Oval 4646"/>
            <p:cNvSpPr>
              <a:spLocks noChangeArrowheads="1"/>
            </p:cNvSpPr>
            <p:nvPr/>
          </p:nvSpPr>
          <p:spPr bwMode="auto">
            <a:xfrm>
              <a:off x="1239" y="2813"/>
              <a:ext cx="271" cy="289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23" name="Freeform 4647"/>
            <p:cNvSpPr>
              <a:spLocks/>
            </p:cNvSpPr>
            <p:nvPr/>
          </p:nvSpPr>
          <p:spPr bwMode="auto">
            <a:xfrm>
              <a:off x="1286" y="2896"/>
              <a:ext cx="201" cy="182"/>
            </a:xfrm>
            <a:custGeom>
              <a:avLst/>
              <a:gdLst>
                <a:gd name="T0" fmla="*/ 1554 w 26"/>
                <a:gd name="T1" fmla="*/ 207 h 22"/>
                <a:gd name="T2" fmla="*/ 1492 w 26"/>
                <a:gd name="T3" fmla="*/ 339 h 22"/>
                <a:gd name="T4" fmla="*/ 541 w 26"/>
                <a:gd name="T5" fmla="*/ 1299 h 22"/>
                <a:gd name="T6" fmla="*/ 116 w 26"/>
                <a:gd name="T7" fmla="*/ 1166 h 22"/>
                <a:gd name="T8" fmla="*/ 62 w 26"/>
                <a:gd name="T9" fmla="*/ 1233 h 22"/>
                <a:gd name="T10" fmla="*/ 719 w 26"/>
                <a:gd name="T11" fmla="*/ 1506 h 22"/>
                <a:gd name="T12" fmla="*/ 1554 w 26"/>
                <a:gd name="T13" fmla="*/ 546 h 22"/>
                <a:gd name="T14" fmla="*/ 1554 w 26"/>
                <a:gd name="T15" fmla="*/ 20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"/>
                <a:gd name="T25" fmla="*/ 0 h 22"/>
                <a:gd name="T26" fmla="*/ 26 w 2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" h="22">
                  <a:moveTo>
                    <a:pt x="26" y="3"/>
                  </a:moveTo>
                  <a:cubicBezTo>
                    <a:pt x="25" y="0"/>
                    <a:pt x="25" y="2"/>
                    <a:pt x="25" y="5"/>
                  </a:cubicBezTo>
                  <a:cubicBezTo>
                    <a:pt x="25" y="13"/>
                    <a:pt x="17" y="19"/>
                    <a:pt x="9" y="19"/>
                  </a:cubicBezTo>
                  <a:cubicBezTo>
                    <a:pt x="7" y="19"/>
                    <a:pt x="4" y="18"/>
                    <a:pt x="2" y="17"/>
                  </a:cubicBezTo>
                  <a:cubicBezTo>
                    <a:pt x="1" y="17"/>
                    <a:pt x="0" y="17"/>
                    <a:pt x="1" y="18"/>
                  </a:cubicBezTo>
                  <a:cubicBezTo>
                    <a:pt x="4" y="21"/>
                    <a:pt x="7" y="22"/>
                    <a:pt x="12" y="22"/>
                  </a:cubicBezTo>
                  <a:cubicBezTo>
                    <a:pt x="20" y="22"/>
                    <a:pt x="26" y="16"/>
                    <a:pt x="26" y="8"/>
                  </a:cubicBezTo>
                  <a:cubicBezTo>
                    <a:pt x="26" y="6"/>
                    <a:pt x="26" y="4"/>
                    <a:pt x="26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24" name="Freeform 4648"/>
            <p:cNvSpPr>
              <a:spLocks/>
            </p:cNvSpPr>
            <p:nvPr/>
          </p:nvSpPr>
          <p:spPr bwMode="auto">
            <a:xfrm>
              <a:off x="1379" y="2962"/>
              <a:ext cx="108" cy="116"/>
            </a:xfrm>
            <a:custGeom>
              <a:avLst/>
              <a:gdLst>
                <a:gd name="T0" fmla="*/ 0 w 14"/>
                <a:gd name="T1" fmla="*/ 961 h 14"/>
                <a:gd name="T2" fmla="*/ 833 w 14"/>
                <a:gd name="T3" fmla="*/ 0 h 14"/>
                <a:gd name="T4" fmla="*/ 0 w 14"/>
                <a:gd name="T5" fmla="*/ 961 h 14"/>
                <a:gd name="T6" fmla="*/ 0 60000 65536"/>
                <a:gd name="T7" fmla="*/ 0 60000 65536"/>
                <a:gd name="T8" fmla="*/ 0 60000 65536"/>
                <a:gd name="T9" fmla="*/ 0 w 14"/>
                <a:gd name="T10" fmla="*/ 0 h 14"/>
                <a:gd name="T11" fmla="*/ 14 w 14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14">
                  <a:moveTo>
                    <a:pt x="0" y="14"/>
                  </a:moveTo>
                  <a:cubicBezTo>
                    <a:pt x="8" y="14"/>
                    <a:pt x="14" y="8"/>
                    <a:pt x="14" y="0"/>
                  </a:cubicBezTo>
                  <a:cubicBezTo>
                    <a:pt x="14" y="2"/>
                    <a:pt x="11" y="13"/>
                    <a:pt x="0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25" name="Freeform 4649"/>
            <p:cNvSpPr>
              <a:spLocks/>
            </p:cNvSpPr>
            <p:nvPr/>
          </p:nvSpPr>
          <p:spPr bwMode="auto">
            <a:xfrm>
              <a:off x="1270" y="2838"/>
              <a:ext cx="209" cy="173"/>
            </a:xfrm>
            <a:custGeom>
              <a:avLst/>
              <a:gdLst>
                <a:gd name="T0" fmla="*/ 960 w 27"/>
                <a:gd name="T1" fmla="*/ 66 h 21"/>
                <a:gd name="T2" fmla="*/ 0 w 27"/>
                <a:gd name="T3" fmla="*/ 816 h 21"/>
                <a:gd name="T4" fmla="*/ 62 w 27"/>
                <a:gd name="T5" fmla="*/ 1087 h 21"/>
                <a:gd name="T6" fmla="*/ 480 w 27"/>
                <a:gd name="T7" fmla="*/ 1293 h 21"/>
                <a:gd name="T8" fmla="*/ 898 w 27"/>
                <a:gd name="T9" fmla="*/ 947 h 21"/>
                <a:gd name="T10" fmla="*/ 1440 w 27"/>
                <a:gd name="T11" fmla="*/ 338 h 21"/>
                <a:gd name="T12" fmla="*/ 1022 w 27"/>
                <a:gd name="T13" fmla="*/ 6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21"/>
                <a:gd name="T23" fmla="*/ 27 w 27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21">
                  <a:moveTo>
                    <a:pt x="16" y="1"/>
                  </a:moveTo>
                  <a:cubicBezTo>
                    <a:pt x="5" y="0"/>
                    <a:pt x="1" y="7"/>
                    <a:pt x="0" y="12"/>
                  </a:cubicBezTo>
                  <a:cubicBezTo>
                    <a:pt x="0" y="13"/>
                    <a:pt x="0" y="15"/>
                    <a:pt x="1" y="16"/>
                  </a:cubicBezTo>
                  <a:cubicBezTo>
                    <a:pt x="1" y="18"/>
                    <a:pt x="3" y="21"/>
                    <a:pt x="8" y="19"/>
                  </a:cubicBezTo>
                  <a:cubicBezTo>
                    <a:pt x="13" y="18"/>
                    <a:pt x="12" y="13"/>
                    <a:pt x="15" y="14"/>
                  </a:cubicBezTo>
                  <a:cubicBezTo>
                    <a:pt x="22" y="15"/>
                    <a:pt x="27" y="10"/>
                    <a:pt x="24" y="5"/>
                  </a:cubicBezTo>
                  <a:cubicBezTo>
                    <a:pt x="23" y="3"/>
                    <a:pt x="21" y="2"/>
                    <a:pt x="17" y="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26" name="Oval 4650"/>
            <p:cNvSpPr>
              <a:spLocks noChangeArrowheads="1"/>
            </p:cNvSpPr>
            <p:nvPr/>
          </p:nvSpPr>
          <p:spPr bwMode="auto">
            <a:xfrm>
              <a:off x="1293" y="2887"/>
              <a:ext cx="55" cy="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27" name="Oval 4651"/>
            <p:cNvSpPr>
              <a:spLocks noChangeArrowheads="1"/>
            </p:cNvSpPr>
            <p:nvPr/>
          </p:nvSpPr>
          <p:spPr bwMode="auto">
            <a:xfrm>
              <a:off x="1348" y="2879"/>
              <a:ext cx="23" cy="2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28" name="Oval 4652"/>
            <p:cNvSpPr>
              <a:spLocks noChangeArrowheads="1"/>
            </p:cNvSpPr>
            <p:nvPr/>
          </p:nvSpPr>
          <p:spPr bwMode="auto">
            <a:xfrm>
              <a:off x="1301" y="2954"/>
              <a:ext cx="16" cy="16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29" name="Oval 4653"/>
            <p:cNvSpPr>
              <a:spLocks noChangeArrowheads="1"/>
            </p:cNvSpPr>
            <p:nvPr/>
          </p:nvSpPr>
          <p:spPr bwMode="auto">
            <a:xfrm>
              <a:off x="1239" y="2813"/>
              <a:ext cx="271" cy="289"/>
            </a:xfrm>
            <a:prstGeom prst="ellipse">
              <a:avLst/>
            </a:prstGeom>
            <a:grp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</p:grpSp>
      <p:grpSp>
        <p:nvGrpSpPr>
          <p:cNvPr id="1929" name="Group 4807"/>
          <p:cNvGrpSpPr>
            <a:grpSpLocks/>
          </p:cNvGrpSpPr>
          <p:nvPr/>
        </p:nvGrpSpPr>
        <p:grpSpPr bwMode="auto">
          <a:xfrm rot="10800000">
            <a:off x="6265219" y="2992887"/>
            <a:ext cx="144462" cy="153987"/>
            <a:chOff x="1239" y="2813"/>
            <a:chExt cx="271" cy="289"/>
          </a:xfrm>
          <a:gradFill flip="none" rotWithShape="1">
            <a:gsLst>
              <a:gs pos="35000">
                <a:srgbClr val="FF6600"/>
              </a:gs>
              <a:gs pos="10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13500000" scaled="1"/>
            <a:tileRect/>
          </a:gradFill>
        </p:grpSpPr>
        <p:sp>
          <p:nvSpPr>
            <p:cNvPr id="2031" name="Oval 4808"/>
            <p:cNvSpPr>
              <a:spLocks noChangeArrowheads="1"/>
            </p:cNvSpPr>
            <p:nvPr/>
          </p:nvSpPr>
          <p:spPr bwMode="auto">
            <a:xfrm>
              <a:off x="1239" y="2813"/>
              <a:ext cx="271" cy="289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32" name="Freeform 4809"/>
            <p:cNvSpPr>
              <a:spLocks/>
            </p:cNvSpPr>
            <p:nvPr/>
          </p:nvSpPr>
          <p:spPr bwMode="auto">
            <a:xfrm>
              <a:off x="1286" y="2896"/>
              <a:ext cx="201" cy="182"/>
            </a:xfrm>
            <a:custGeom>
              <a:avLst/>
              <a:gdLst>
                <a:gd name="T0" fmla="*/ 1554 w 26"/>
                <a:gd name="T1" fmla="*/ 207 h 22"/>
                <a:gd name="T2" fmla="*/ 1492 w 26"/>
                <a:gd name="T3" fmla="*/ 339 h 22"/>
                <a:gd name="T4" fmla="*/ 541 w 26"/>
                <a:gd name="T5" fmla="*/ 1299 h 22"/>
                <a:gd name="T6" fmla="*/ 116 w 26"/>
                <a:gd name="T7" fmla="*/ 1166 h 22"/>
                <a:gd name="T8" fmla="*/ 62 w 26"/>
                <a:gd name="T9" fmla="*/ 1233 h 22"/>
                <a:gd name="T10" fmla="*/ 719 w 26"/>
                <a:gd name="T11" fmla="*/ 1506 h 22"/>
                <a:gd name="T12" fmla="*/ 1554 w 26"/>
                <a:gd name="T13" fmla="*/ 546 h 22"/>
                <a:gd name="T14" fmla="*/ 1554 w 26"/>
                <a:gd name="T15" fmla="*/ 20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"/>
                <a:gd name="T25" fmla="*/ 0 h 22"/>
                <a:gd name="T26" fmla="*/ 26 w 2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" h="22">
                  <a:moveTo>
                    <a:pt x="26" y="3"/>
                  </a:moveTo>
                  <a:cubicBezTo>
                    <a:pt x="25" y="0"/>
                    <a:pt x="25" y="2"/>
                    <a:pt x="25" y="5"/>
                  </a:cubicBezTo>
                  <a:cubicBezTo>
                    <a:pt x="25" y="13"/>
                    <a:pt x="17" y="19"/>
                    <a:pt x="9" y="19"/>
                  </a:cubicBezTo>
                  <a:cubicBezTo>
                    <a:pt x="7" y="19"/>
                    <a:pt x="4" y="18"/>
                    <a:pt x="2" y="17"/>
                  </a:cubicBezTo>
                  <a:cubicBezTo>
                    <a:pt x="1" y="17"/>
                    <a:pt x="0" y="17"/>
                    <a:pt x="1" y="18"/>
                  </a:cubicBezTo>
                  <a:cubicBezTo>
                    <a:pt x="4" y="21"/>
                    <a:pt x="7" y="22"/>
                    <a:pt x="12" y="22"/>
                  </a:cubicBezTo>
                  <a:cubicBezTo>
                    <a:pt x="20" y="22"/>
                    <a:pt x="26" y="16"/>
                    <a:pt x="26" y="8"/>
                  </a:cubicBezTo>
                  <a:cubicBezTo>
                    <a:pt x="26" y="6"/>
                    <a:pt x="26" y="4"/>
                    <a:pt x="26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33" name="Freeform 4810"/>
            <p:cNvSpPr>
              <a:spLocks/>
            </p:cNvSpPr>
            <p:nvPr/>
          </p:nvSpPr>
          <p:spPr bwMode="auto">
            <a:xfrm>
              <a:off x="1379" y="2962"/>
              <a:ext cx="108" cy="116"/>
            </a:xfrm>
            <a:custGeom>
              <a:avLst/>
              <a:gdLst>
                <a:gd name="T0" fmla="*/ 0 w 14"/>
                <a:gd name="T1" fmla="*/ 961 h 14"/>
                <a:gd name="T2" fmla="*/ 833 w 14"/>
                <a:gd name="T3" fmla="*/ 0 h 14"/>
                <a:gd name="T4" fmla="*/ 0 w 14"/>
                <a:gd name="T5" fmla="*/ 961 h 14"/>
                <a:gd name="T6" fmla="*/ 0 60000 65536"/>
                <a:gd name="T7" fmla="*/ 0 60000 65536"/>
                <a:gd name="T8" fmla="*/ 0 60000 65536"/>
                <a:gd name="T9" fmla="*/ 0 w 14"/>
                <a:gd name="T10" fmla="*/ 0 h 14"/>
                <a:gd name="T11" fmla="*/ 14 w 14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14">
                  <a:moveTo>
                    <a:pt x="0" y="14"/>
                  </a:moveTo>
                  <a:cubicBezTo>
                    <a:pt x="8" y="14"/>
                    <a:pt x="14" y="8"/>
                    <a:pt x="14" y="0"/>
                  </a:cubicBezTo>
                  <a:cubicBezTo>
                    <a:pt x="14" y="2"/>
                    <a:pt x="11" y="13"/>
                    <a:pt x="0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34" name="Freeform 4811"/>
            <p:cNvSpPr>
              <a:spLocks/>
            </p:cNvSpPr>
            <p:nvPr/>
          </p:nvSpPr>
          <p:spPr bwMode="auto">
            <a:xfrm>
              <a:off x="1270" y="2838"/>
              <a:ext cx="209" cy="173"/>
            </a:xfrm>
            <a:custGeom>
              <a:avLst/>
              <a:gdLst>
                <a:gd name="T0" fmla="*/ 960 w 27"/>
                <a:gd name="T1" fmla="*/ 66 h 21"/>
                <a:gd name="T2" fmla="*/ 0 w 27"/>
                <a:gd name="T3" fmla="*/ 816 h 21"/>
                <a:gd name="T4" fmla="*/ 62 w 27"/>
                <a:gd name="T5" fmla="*/ 1087 h 21"/>
                <a:gd name="T6" fmla="*/ 480 w 27"/>
                <a:gd name="T7" fmla="*/ 1293 h 21"/>
                <a:gd name="T8" fmla="*/ 898 w 27"/>
                <a:gd name="T9" fmla="*/ 947 h 21"/>
                <a:gd name="T10" fmla="*/ 1440 w 27"/>
                <a:gd name="T11" fmla="*/ 338 h 21"/>
                <a:gd name="T12" fmla="*/ 1022 w 27"/>
                <a:gd name="T13" fmla="*/ 6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21"/>
                <a:gd name="T23" fmla="*/ 27 w 27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21">
                  <a:moveTo>
                    <a:pt x="16" y="1"/>
                  </a:moveTo>
                  <a:cubicBezTo>
                    <a:pt x="5" y="0"/>
                    <a:pt x="1" y="7"/>
                    <a:pt x="0" y="12"/>
                  </a:cubicBezTo>
                  <a:cubicBezTo>
                    <a:pt x="0" y="13"/>
                    <a:pt x="0" y="15"/>
                    <a:pt x="1" y="16"/>
                  </a:cubicBezTo>
                  <a:cubicBezTo>
                    <a:pt x="1" y="18"/>
                    <a:pt x="3" y="21"/>
                    <a:pt x="8" y="19"/>
                  </a:cubicBezTo>
                  <a:cubicBezTo>
                    <a:pt x="13" y="18"/>
                    <a:pt x="12" y="13"/>
                    <a:pt x="15" y="14"/>
                  </a:cubicBezTo>
                  <a:cubicBezTo>
                    <a:pt x="22" y="15"/>
                    <a:pt x="27" y="10"/>
                    <a:pt x="24" y="5"/>
                  </a:cubicBezTo>
                  <a:cubicBezTo>
                    <a:pt x="23" y="3"/>
                    <a:pt x="21" y="2"/>
                    <a:pt x="17" y="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35" name="Oval 4812"/>
            <p:cNvSpPr>
              <a:spLocks noChangeArrowheads="1"/>
            </p:cNvSpPr>
            <p:nvPr/>
          </p:nvSpPr>
          <p:spPr bwMode="auto">
            <a:xfrm>
              <a:off x="1293" y="2887"/>
              <a:ext cx="55" cy="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36" name="Oval 4813"/>
            <p:cNvSpPr>
              <a:spLocks noChangeArrowheads="1"/>
            </p:cNvSpPr>
            <p:nvPr/>
          </p:nvSpPr>
          <p:spPr bwMode="auto">
            <a:xfrm>
              <a:off x="1348" y="2879"/>
              <a:ext cx="23" cy="2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37" name="Oval 4814"/>
            <p:cNvSpPr>
              <a:spLocks noChangeArrowheads="1"/>
            </p:cNvSpPr>
            <p:nvPr/>
          </p:nvSpPr>
          <p:spPr bwMode="auto">
            <a:xfrm>
              <a:off x="1301" y="2954"/>
              <a:ext cx="16" cy="16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038" name="Oval 4815"/>
            <p:cNvSpPr>
              <a:spLocks noChangeArrowheads="1"/>
            </p:cNvSpPr>
            <p:nvPr/>
          </p:nvSpPr>
          <p:spPr bwMode="auto">
            <a:xfrm>
              <a:off x="1239" y="2813"/>
              <a:ext cx="271" cy="289"/>
            </a:xfrm>
            <a:prstGeom prst="ellipse">
              <a:avLst/>
            </a:prstGeom>
            <a:grp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</p:grpSp>
      <p:grpSp>
        <p:nvGrpSpPr>
          <p:cNvPr id="1930" name="Group 4699"/>
          <p:cNvGrpSpPr>
            <a:grpSpLocks/>
          </p:cNvGrpSpPr>
          <p:nvPr/>
        </p:nvGrpSpPr>
        <p:grpSpPr bwMode="auto">
          <a:xfrm>
            <a:off x="6643702" y="2168965"/>
            <a:ext cx="144463" cy="153988"/>
            <a:chOff x="1626" y="3234"/>
            <a:chExt cx="271" cy="289"/>
          </a:xfrm>
          <a:gradFill flip="none" rotWithShape="1">
            <a:gsLst>
              <a:gs pos="23000">
                <a:srgbClr val="92D050"/>
              </a:gs>
              <a:gs pos="10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13500000" scaled="1"/>
            <a:tileRect/>
          </a:gradFill>
        </p:grpSpPr>
        <p:sp>
          <p:nvSpPr>
            <p:cNvPr id="2040" name="Oval 4700"/>
            <p:cNvSpPr>
              <a:spLocks noChangeArrowheads="1"/>
            </p:cNvSpPr>
            <p:nvPr/>
          </p:nvSpPr>
          <p:spPr bwMode="auto">
            <a:xfrm>
              <a:off x="1626" y="3234"/>
              <a:ext cx="271" cy="289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>
                <a:solidFill>
                  <a:srgbClr val="92D050"/>
                </a:solidFill>
              </a:endParaRPr>
            </a:p>
          </p:txBody>
        </p:sp>
        <p:sp>
          <p:nvSpPr>
            <p:cNvPr id="2041" name="Freeform 4701"/>
            <p:cNvSpPr>
              <a:spLocks/>
            </p:cNvSpPr>
            <p:nvPr/>
          </p:nvSpPr>
          <p:spPr bwMode="auto">
            <a:xfrm>
              <a:off x="1673" y="3316"/>
              <a:ext cx="201" cy="182"/>
            </a:xfrm>
            <a:custGeom>
              <a:avLst/>
              <a:gdLst>
                <a:gd name="T0" fmla="*/ 1554 w 26"/>
                <a:gd name="T1" fmla="*/ 207 h 22"/>
                <a:gd name="T2" fmla="*/ 1492 w 26"/>
                <a:gd name="T3" fmla="*/ 339 h 22"/>
                <a:gd name="T4" fmla="*/ 541 w 26"/>
                <a:gd name="T5" fmla="*/ 1299 h 22"/>
                <a:gd name="T6" fmla="*/ 116 w 26"/>
                <a:gd name="T7" fmla="*/ 1166 h 22"/>
                <a:gd name="T8" fmla="*/ 62 w 26"/>
                <a:gd name="T9" fmla="*/ 1233 h 22"/>
                <a:gd name="T10" fmla="*/ 657 w 26"/>
                <a:gd name="T11" fmla="*/ 1506 h 22"/>
                <a:gd name="T12" fmla="*/ 1554 w 26"/>
                <a:gd name="T13" fmla="*/ 546 h 22"/>
                <a:gd name="T14" fmla="*/ 1554 w 26"/>
                <a:gd name="T15" fmla="*/ 20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"/>
                <a:gd name="T25" fmla="*/ 0 h 22"/>
                <a:gd name="T26" fmla="*/ 26 w 2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" h="22">
                  <a:moveTo>
                    <a:pt x="26" y="3"/>
                  </a:moveTo>
                  <a:cubicBezTo>
                    <a:pt x="25" y="0"/>
                    <a:pt x="25" y="2"/>
                    <a:pt x="25" y="5"/>
                  </a:cubicBezTo>
                  <a:cubicBezTo>
                    <a:pt x="25" y="13"/>
                    <a:pt x="17" y="19"/>
                    <a:pt x="9" y="19"/>
                  </a:cubicBezTo>
                  <a:cubicBezTo>
                    <a:pt x="7" y="19"/>
                    <a:pt x="4" y="18"/>
                    <a:pt x="2" y="17"/>
                  </a:cubicBezTo>
                  <a:cubicBezTo>
                    <a:pt x="1" y="17"/>
                    <a:pt x="0" y="17"/>
                    <a:pt x="1" y="18"/>
                  </a:cubicBezTo>
                  <a:cubicBezTo>
                    <a:pt x="3" y="21"/>
                    <a:pt x="7" y="22"/>
                    <a:pt x="11" y="22"/>
                  </a:cubicBezTo>
                  <a:cubicBezTo>
                    <a:pt x="20" y="22"/>
                    <a:pt x="26" y="16"/>
                    <a:pt x="26" y="8"/>
                  </a:cubicBezTo>
                  <a:cubicBezTo>
                    <a:pt x="26" y="6"/>
                    <a:pt x="26" y="4"/>
                    <a:pt x="26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>
                <a:solidFill>
                  <a:srgbClr val="92D050"/>
                </a:solidFill>
              </a:endParaRPr>
            </a:p>
          </p:txBody>
        </p:sp>
        <p:sp>
          <p:nvSpPr>
            <p:cNvPr id="2042" name="Freeform 4702"/>
            <p:cNvSpPr>
              <a:spLocks/>
            </p:cNvSpPr>
            <p:nvPr/>
          </p:nvSpPr>
          <p:spPr bwMode="auto">
            <a:xfrm>
              <a:off x="1758" y="3382"/>
              <a:ext cx="116" cy="116"/>
            </a:xfrm>
            <a:custGeom>
              <a:avLst/>
              <a:gdLst>
                <a:gd name="T0" fmla="*/ 0 w 15"/>
                <a:gd name="T1" fmla="*/ 961 h 14"/>
                <a:gd name="T2" fmla="*/ 897 w 15"/>
                <a:gd name="T3" fmla="*/ 0 h 14"/>
                <a:gd name="T4" fmla="*/ 0 w 15"/>
                <a:gd name="T5" fmla="*/ 961 h 14"/>
                <a:gd name="T6" fmla="*/ 0 60000 65536"/>
                <a:gd name="T7" fmla="*/ 0 60000 65536"/>
                <a:gd name="T8" fmla="*/ 0 60000 65536"/>
                <a:gd name="T9" fmla="*/ 0 w 15"/>
                <a:gd name="T10" fmla="*/ 0 h 14"/>
                <a:gd name="T11" fmla="*/ 15 w 15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14">
                  <a:moveTo>
                    <a:pt x="0" y="14"/>
                  </a:moveTo>
                  <a:cubicBezTo>
                    <a:pt x="9" y="14"/>
                    <a:pt x="15" y="8"/>
                    <a:pt x="15" y="0"/>
                  </a:cubicBezTo>
                  <a:cubicBezTo>
                    <a:pt x="15" y="2"/>
                    <a:pt x="12" y="13"/>
                    <a:pt x="0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>
                <a:solidFill>
                  <a:srgbClr val="92D050"/>
                </a:solidFill>
              </a:endParaRPr>
            </a:p>
          </p:txBody>
        </p:sp>
        <p:sp>
          <p:nvSpPr>
            <p:cNvPr id="2043" name="Freeform 4703"/>
            <p:cNvSpPr>
              <a:spLocks/>
            </p:cNvSpPr>
            <p:nvPr/>
          </p:nvSpPr>
          <p:spPr bwMode="auto">
            <a:xfrm>
              <a:off x="1657" y="3258"/>
              <a:ext cx="209" cy="174"/>
            </a:xfrm>
            <a:custGeom>
              <a:avLst/>
              <a:gdLst>
                <a:gd name="T0" fmla="*/ 960 w 27"/>
                <a:gd name="T1" fmla="*/ 66 h 21"/>
                <a:gd name="T2" fmla="*/ 0 w 27"/>
                <a:gd name="T3" fmla="*/ 820 h 21"/>
                <a:gd name="T4" fmla="*/ 62 w 27"/>
                <a:gd name="T5" fmla="*/ 1102 h 21"/>
                <a:gd name="T6" fmla="*/ 480 w 27"/>
                <a:gd name="T7" fmla="*/ 1301 h 21"/>
                <a:gd name="T8" fmla="*/ 898 w 27"/>
                <a:gd name="T9" fmla="*/ 961 h 21"/>
                <a:gd name="T10" fmla="*/ 1440 w 27"/>
                <a:gd name="T11" fmla="*/ 340 h 21"/>
                <a:gd name="T12" fmla="*/ 1022 w 27"/>
                <a:gd name="T13" fmla="*/ 6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21"/>
                <a:gd name="T23" fmla="*/ 27 w 27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21">
                  <a:moveTo>
                    <a:pt x="16" y="1"/>
                  </a:moveTo>
                  <a:cubicBezTo>
                    <a:pt x="5" y="0"/>
                    <a:pt x="1" y="7"/>
                    <a:pt x="0" y="12"/>
                  </a:cubicBezTo>
                  <a:cubicBezTo>
                    <a:pt x="0" y="13"/>
                    <a:pt x="0" y="15"/>
                    <a:pt x="1" y="16"/>
                  </a:cubicBezTo>
                  <a:cubicBezTo>
                    <a:pt x="1" y="18"/>
                    <a:pt x="3" y="21"/>
                    <a:pt x="8" y="19"/>
                  </a:cubicBezTo>
                  <a:cubicBezTo>
                    <a:pt x="12" y="18"/>
                    <a:pt x="12" y="13"/>
                    <a:pt x="15" y="14"/>
                  </a:cubicBezTo>
                  <a:cubicBezTo>
                    <a:pt x="22" y="15"/>
                    <a:pt x="27" y="10"/>
                    <a:pt x="24" y="5"/>
                  </a:cubicBezTo>
                  <a:cubicBezTo>
                    <a:pt x="23" y="3"/>
                    <a:pt x="20" y="2"/>
                    <a:pt x="17" y="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>
                <a:solidFill>
                  <a:srgbClr val="92D050"/>
                </a:solidFill>
              </a:endParaRPr>
            </a:p>
          </p:txBody>
        </p:sp>
        <p:sp>
          <p:nvSpPr>
            <p:cNvPr id="2044" name="Oval 4704"/>
            <p:cNvSpPr>
              <a:spLocks noChangeArrowheads="1"/>
            </p:cNvSpPr>
            <p:nvPr/>
          </p:nvSpPr>
          <p:spPr bwMode="auto">
            <a:xfrm>
              <a:off x="1680" y="3308"/>
              <a:ext cx="55" cy="49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>
                <a:solidFill>
                  <a:srgbClr val="92D050"/>
                </a:solidFill>
              </a:endParaRPr>
            </a:p>
          </p:txBody>
        </p:sp>
        <p:sp>
          <p:nvSpPr>
            <p:cNvPr id="2045" name="Oval 4705"/>
            <p:cNvSpPr>
              <a:spLocks noChangeArrowheads="1"/>
            </p:cNvSpPr>
            <p:nvPr/>
          </p:nvSpPr>
          <p:spPr bwMode="auto">
            <a:xfrm>
              <a:off x="1735" y="3300"/>
              <a:ext cx="15" cy="24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>
                <a:solidFill>
                  <a:srgbClr val="92D050"/>
                </a:solidFill>
              </a:endParaRPr>
            </a:p>
          </p:txBody>
        </p:sp>
        <p:sp>
          <p:nvSpPr>
            <p:cNvPr id="2046" name="Oval 4706"/>
            <p:cNvSpPr>
              <a:spLocks noChangeArrowheads="1"/>
            </p:cNvSpPr>
            <p:nvPr/>
          </p:nvSpPr>
          <p:spPr bwMode="auto">
            <a:xfrm>
              <a:off x="1688" y="3374"/>
              <a:ext cx="16" cy="17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>
                <a:solidFill>
                  <a:srgbClr val="92D050"/>
                </a:solidFill>
              </a:endParaRPr>
            </a:p>
          </p:txBody>
        </p:sp>
        <p:sp>
          <p:nvSpPr>
            <p:cNvPr id="2047" name="Oval 4707"/>
            <p:cNvSpPr>
              <a:spLocks noChangeArrowheads="1"/>
            </p:cNvSpPr>
            <p:nvPr/>
          </p:nvSpPr>
          <p:spPr bwMode="auto">
            <a:xfrm>
              <a:off x="1626" y="3234"/>
              <a:ext cx="271" cy="289"/>
            </a:xfrm>
            <a:prstGeom prst="ellipse">
              <a:avLst/>
            </a:prstGeom>
            <a:grp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>
                <a:solidFill>
                  <a:srgbClr val="92D050"/>
                </a:solidFill>
              </a:endParaRPr>
            </a:p>
          </p:txBody>
        </p:sp>
      </p:grpSp>
      <p:grpSp>
        <p:nvGrpSpPr>
          <p:cNvPr id="1931" name="Group 4708"/>
          <p:cNvGrpSpPr>
            <a:grpSpLocks/>
          </p:cNvGrpSpPr>
          <p:nvPr/>
        </p:nvGrpSpPr>
        <p:grpSpPr bwMode="auto">
          <a:xfrm>
            <a:off x="6715140" y="1954651"/>
            <a:ext cx="144462" cy="153988"/>
            <a:chOff x="1626" y="3234"/>
            <a:chExt cx="271" cy="289"/>
          </a:xfrm>
          <a:gradFill flip="none" rotWithShape="1">
            <a:gsLst>
              <a:gs pos="23000">
                <a:srgbClr val="92D050"/>
              </a:gs>
              <a:gs pos="10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13500000" scaled="1"/>
            <a:tileRect/>
          </a:gradFill>
        </p:grpSpPr>
        <p:sp>
          <p:nvSpPr>
            <p:cNvPr id="2049" name="Oval 4709"/>
            <p:cNvSpPr>
              <a:spLocks noChangeArrowheads="1"/>
            </p:cNvSpPr>
            <p:nvPr/>
          </p:nvSpPr>
          <p:spPr bwMode="auto">
            <a:xfrm>
              <a:off x="1626" y="3234"/>
              <a:ext cx="271" cy="289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>
                <a:solidFill>
                  <a:srgbClr val="92D050"/>
                </a:solidFill>
              </a:endParaRPr>
            </a:p>
          </p:txBody>
        </p:sp>
        <p:sp>
          <p:nvSpPr>
            <p:cNvPr id="2050" name="Freeform 4710"/>
            <p:cNvSpPr>
              <a:spLocks/>
            </p:cNvSpPr>
            <p:nvPr/>
          </p:nvSpPr>
          <p:spPr bwMode="auto">
            <a:xfrm>
              <a:off x="1673" y="3316"/>
              <a:ext cx="201" cy="182"/>
            </a:xfrm>
            <a:custGeom>
              <a:avLst/>
              <a:gdLst>
                <a:gd name="T0" fmla="*/ 1554 w 26"/>
                <a:gd name="T1" fmla="*/ 207 h 22"/>
                <a:gd name="T2" fmla="*/ 1492 w 26"/>
                <a:gd name="T3" fmla="*/ 339 h 22"/>
                <a:gd name="T4" fmla="*/ 541 w 26"/>
                <a:gd name="T5" fmla="*/ 1299 h 22"/>
                <a:gd name="T6" fmla="*/ 116 w 26"/>
                <a:gd name="T7" fmla="*/ 1166 h 22"/>
                <a:gd name="T8" fmla="*/ 62 w 26"/>
                <a:gd name="T9" fmla="*/ 1233 h 22"/>
                <a:gd name="T10" fmla="*/ 657 w 26"/>
                <a:gd name="T11" fmla="*/ 1506 h 22"/>
                <a:gd name="T12" fmla="*/ 1554 w 26"/>
                <a:gd name="T13" fmla="*/ 546 h 22"/>
                <a:gd name="T14" fmla="*/ 1554 w 26"/>
                <a:gd name="T15" fmla="*/ 20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"/>
                <a:gd name="T25" fmla="*/ 0 h 22"/>
                <a:gd name="T26" fmla="*/ 26 w 2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" h="22">
                  <a:moveTo>
                    <a:pt x="26" y="3"/>
                  </a:moveTo>
                  <a:cubicBezTo>
                    <a:pt x="25" y="0"/>
                    <a:pt x="25" y="2"/>
                    <a:pt x="25" y="5"/>
                  </a:cubicBezTo>
                  <a:cubicBezTo>
                    <a:pt x="25" y="13"/>
                    <a:pt x="17" y="19"/>
                    <a:pt x="9" y="19"/>
                  </a:cubicBezTo>
                  <a:cubicBezTo>
                    <a:pt x="7" y="19"/>
                    <a:pt x="4" y="18"/>
                    <a:pt x="2" y="17"/>
                  </a:cubicBezTo>
                  <a:cubicBezTo>
                    <a:pt x="1" y="17"/>
                    <a:pt x="0" y="17"/>
                    <a:pt x="1" y="18"/>
                  </a:cubicBezTo>
                  <a:cubicBezTo>
                    <a:pt x="3" y="21"/>
                    <a:pt x="7" y="22"/>
                    <a:pt x="11" y="22"/>
                  </a:cubicBezTo>
                  <a:cubicBezTo>
                    <a:pt x="20" y="22"/>
                    <a:pt x="26" y="16"/>
                    <a:pt x="26" y="8"/>
                  </a:cubicBezTo>
                  <a:cubicBezTo>
                    <a:pt x="26" y="6"/>
                    <a:pt x="26" y="4"/>
                    <a:pt x="26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>
                <a:solidFill>
                  <a:srgbClr val="92D050"/>
                </a:solidFill>
              </a:endParaRPr>
            </a:p>
          </p:txBody>
        </p:sp>
        <p:sp>
          <p:nvSpPr>
            <p:cNvPr id="2051" name="Freeform 4711"/>
            <p:cNvSpPr>
              <a:spLocks/>
            </p:cNvSpPr>
            <p:nvPr/>
          </p:nvSpPr>
          <p:spPr bwMode="auto">
            <a:xfrm>
              <a:off x="1758" y="3382"/>
              <a:ext cx="116" cy="116"/>
            </a:xfrm>
            <a:custGeom>
              <a:avLst/>
              <a:gdLst>
                <a:gd name="T0" fmla="*/ 0 w 15"/>
                <a:gd name="T1" fmla="*/ 961 h 14"/>
                <a:gd name="T2" fmla="*/ 897 w 15"/>
                <a:gd name="T3" fmla="*/ 0 h 14"/>
                <a:gd name="T4" fmla="*/ 0 w 15"/>
                <a:gd name="T5" fmla="*/ 961 h 14"/>
                <a:gd name="T6" fmla="*/ 0 60000 65536"/>
                <a:gd name="T7" fmla="*/ 0 60000 65536"/>
                <a:gd name="T8" fmla="*/ 0 60000 65536"/>
                <a:gd name="T9" fmla="*/ 0 w 15"/>
                <a:gd name="T10" fmla="*/ 0 h 14"/>
                <a:gd name="T11" fmla="*/ 15 w 15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14">
                  <a:moveTo>
                    <a:pt x="0" y="14"/>
                  </a:moveTo>
                  <a:cubicBezTo>
                    <a:pt x="9" y="14"/>
                    <a:pt x="15" y="8"/>
                    <a:pt x="15" y="0"/>
                  </a:cubicBezTo>
                  <a:cubicBezTo>
                    <a:pt x="15" y="2"/>
                    <a:pt x="12" y="13"/>
                    <a:pt x="0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>
                <a:solidFill>
                  <a:srgbClr val="92D050"/>
                </a:solidFill>
              </a:endParaRPr>
            </a:p>
          </p:txBody>
        </p:sp>
        <p:sp>
          <p:nvSpPr>
            <p:cNvPr id="2052" name="Freeform 4712"/>
            <p:cNvSpPr>
              <a:spLocks/>
            </p:cNvSpPr>
            <p:nvPr/>
          </p:nvSpPr>
          <p:spPr bwMode="auto">
            <a:xfrm>
              <a:off x="1657" y="3258"/>
              <a:ext cx="209" cy="174"/>
            </a:xfrm>
            <a:custGeom>
              <a:avLst/>
              <a:gdLst>
                <a:gd name="T0" fmla="*/ 960 w 27"/>
                <a:gd name="T1" fmla="*/ 66 h 21"/>
                <a:gd name="T2" fmla="*/ 0 w 27"/>
                <a:gd name="T3" fmla="*/ 820 h 21"/>
                <a:gd name="T4" fmla="*/ 62 w 27"/>
                <a:gd name="T5" fmla="*/ 1102 h 21"/>
                <a:gd name="T6" fmla="*/ 480 w 27"/>
                <a:gd name="T7" fmla="*/ 1301 h 21"/>
                <a:gd name="T8" fmla="*/ 898 w 27"/>
                <a:gd name="T9" fmla="*/ 961 h 21"/>
                <a:gd name="T10" fmla="*/ 1440 w 27"/>
                <a:gd name="T11" fmla="*/ 340 h 21"/>
                <a:gd name="T12" fmla="*/ 1022 w 27"/>
                <a:gd name="T13" fmla="*/ 6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21"/>
                <a:gd name="T23" fmla="*/ 27 w 27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21">
                  <a:moveTo>
                    <a:pt x="16" y="1"/>
                  </a:moveTo>
                  <a:cubicBezTo>
                    <a:pt x="5" y="0"/>
                    <a:pt x="1" y="7"/>
                    <a:pt x="0" y="12"/>
                  </a:cubicBezTo>
                  <a:cubicBezTo>
                    <a:pt x="0" y="13"/>
                    <a:pt x="0" y="15"/>
                    <a:pt x="1" y="16"/>
                  </a:cubicBezTo>
                  <a:cubicBezTo>
                    <a:pt x="1" y="18"/>
                    <a:pt x="3" y="21"/>
                    <a:pt x="8" y="19"/>
                  </a:cubicBezTo>
                  <a:cubicBezTo>
                    <a:pt x="12" y="18"/>
                    <a:pt x="12" y="13"/>
                    <a:pt x="15" y="14"/>
                  </a:cubicBezTo>
                  <a:cubicBezTo>
                    <a:pt x="22" y="15"/>
                    <a:pt x="27" y="10"/>
                    <a:pt x="24" y="5"/>
                  </a:cubicBezTo>
                  <a:cubicBezTo>
                    <a:pt x="23" y="3"/>
                    <a:pt x="20" y="2"/>
                    <a:pt x="17" y="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>
                <a:solidFill>
                  <a:srgbClr val="92D050"/>
                </a:solidFill>
              </a:endParaRPr>
            </a:p>
          </p:txBody>
        </p:sp>
        <p:sp>
          <p:nvSpPr>
            <p:cNvPr id="2053" name="Oval 4713"/>
            <p:cNvSpPr>
              <a:spLocks noChangeArrowheads="1"/>
            </p:cNvSpPr>
            <p:nvPr/>
          </p:nvSpPr>
          <p:spPr bwMode="auto">
            <a:xfrm>
              <a:off x="1680" y="3308"/>
              <a:ext cx="55" cy="49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>
                <a:solidFill>
                  <a:srgbClr val="92D050"/>
                </a:solidFill>
              </a:endParaRPr>
            </a:p>
          </p:txBody>
        </p:sp>
        <p:sp>
          <p:nvSpPr>
            <p:cNvPr id="2054" name="Oval 4714"/>
            <p:cNvSpPr>
              <a:spLocks noChangeArrowheads="1"/>
            </p:cNvSpPr>
            <p:nvPr/>
          </p:nvSpPr>
          <p:spPr bwMode="auto">
            <a:xfrm>
              <a:off x="1735" y="3300"/>
              <a:ext cx="15" cy="24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>
                <a:solidFill>
                  <a:srgbClr val="92D050"/>
                </a:solidFill>
              </a:endParaRPr>
            </a:p>
          </p:txBody>
        </p:sp>
        <p:sp>
          <p:nvSpPr>
            <p:cNvPr id="2055" name="Oval 4715"/>
            <p:cNvSpPr>
              <a:spLocks noChangeArrowheads="1"/>
            </p:cNvSpPr>
            <p:nvPr/>
          </p:nvSpPr>
          <p:spPr bwMode="auto">
            <a:xfrm>
              <a:off x="1688" y="3374"/>
              <a:ext cx="16" cy="17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>
                <a:solidFill>
                  <a:srgbClr val="92D050"/>
                </a:solidFill>
              </a:endParaRPr>
            </a:p>
          </p:txBody>
        </p:sp>
        <p:sp>
          <p:nvSpPr>
            <p:cNvPr id="2056" name="Oval 4716"/>
            <p:cNvSpPr>
              <a:spLocks noChangeArrowheads="1"/>
            </p:cNvSpPr>
            <p:nvPr/>
          </p:nvSpPr>
          <p:spPr bwMode="auto">
            <a:xfrm>
              <a:off x="1626" y="3234"/>
              <a:ext cx="271" cy="289"/>
            </a:xfrm>
            <a:prstGeom prst="ellipse">
              <a:avLst/>
            </a:prstGeom>
            <a:grp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>
                <a:solidFill>
                  <a:srgbClr val="92D050"/>
                </a:solidFill>
              </a:endParaRPr>
            </a:p>
          </p:txBody>
        </p:sp>
      </p:grpSp>
      <p:grpSp>
        <p:nvGrpSpPr>
          <p:cNvPr id="1932" name="Groupe 1275"/>
          <p:cNvGrpSpPr>
            <a:grpSpLocks/>
          </p:cNvGrpSpPr>
          <p:nvPr/>
        </p:nvGrpSpPr>
        <p:grpSpPr bwMode="auto">
          <a:xfrm rot="10800000">
            <a:off x="5995988" y="2424257"/>
            <a:ext cx="892175" cy="1260480"/>
            <a:chOff x="6858016" y="1928802"/>
            <a:chExt cx="892175" cy="1260480"/>
          </a:xfrm>
        </p:grpSpPr>
        <p:grpSp>
          <p:nvGrpSpPr>
            <p:cNvPr id="1933" name="Group 4470"/>
            <p:cNvGrpSpPr>
              <a:grpSpLocks/>
            </p:cNvGrpSpPr>
            <p:nvPr/>
          </p:nvGrpSpPr>
          <p:grpSpPr bwMode="auto">
            <a:xfrm>
              <a:off x="6858016" y="2051044"/>
              <a:ext cx="892175" cy="1138238"/>
              <a:chOff x="2340" y="3035"/>
              <a:chExt cx="562" cy="717"/>
            </a:xfrm>
          </p:grpSpPr>
          <p:sp>
            <p:nvSpPr>
              <p:cNvPr id="54394" name="Freeform 4430"/>
              <p:cNvSpPr>
                <a:spLocks/>
              </p:cNvSpPr>
              <p:nvPr/>
            </p:nvSpPr>
            <p:spPr bwMode="auto">
              <a:xfrm>
                <a:off x="2400" y="3035"/>
                <a:ext cx="418" cy="658"/>
              </a:xfrm>
              <a:custGeom>
                <a:avLst/>
                <a:gdLst>
                  <a:gd name="T0" fmla="*/ 93553 w 228"/>
                  <a:gd name="T1" fmla="*/ 896338 h 337"/>
                  <a:gd name="T2" fmla="*/ 72496 w 228"/>
                  <a:gd name="T3" fmla="*/ 660351 h 337"/>
                  <a:gd name="T4" fmla="*/ 60641 w 228"/>
                  <a:gd name="T5" fmla="*/ 595853 h 337"/>
                  <a:gd name="T6" fmla="*/ 73773 w 228"/>
                  <a:gd name="T7" fmla="*/ 528249 h 337"/>
                  <a:gd name="T8" fmla="*/ 79363 w 228"/>
                  <a:gd name="T9" fmla="*/ 490538 h 337"/>
                  <a:gd name="T10" fmla="*/ 73773 w 228"/>
                  <a:gd name="T11" fmla="*/ 466817 h 337"/>
                  <a:gd name="T12" fmla="*/ 57559 w 228"/>
                  <a:gd name="T13" fmla="*/ 389682 h 337"/>
                  <a:gd name="T14" fmla="*/ 69071 w 228"/>
                  <a:gd name="T15" fmla="*/ 322199 h 337"/>
                  <a:gd name="T16" fmla="*/ 78098 w 228"/>
                  <a:gd name="T17" fmla="*/ 282464 h 337"/>
                  <a:gd name="T18" fmla="*/ 59229 w 228"/>
                  <a:gd name="T19" fmla="*/ 214871 h 337"/>
                  <a:gd name="T20" fmla="*/ 30895 w 228"/>
                  <a:gd name="T21" fmla="*/ 100520 h 337"/>
                  <a:gd name="T22" fmla="*/ 0 w 228"/>
                  <a:gd name="T23" fmla="*/ 74092 h 337"/>
                  <a:gd name="T24" fmla="*/ 0 w 228"/>
                  <a:gd name="T25" fmla="*/ 74092 h 337"/>
                  <a:gd name="T26" fmla="*/ 186969 w 228"/>
                  <a:gd name="T27" fmla="*/ 18615 h 337"/>
                  <a:gd name="T28" fmla="*/ 188868 w 228"/>
                  <a:gd name="T29" fmla="*/ 21716 h 337"/>
                  <a:gd name="T30" fmla="*/ 328519 w 228"/>
                  <a:gd name="T31" fmla="*/ 160560 h 337"/>
                  <a:gd name="T32" fmla="*/ 328519 w 228"/>
                  <a:gd name="T33" fmla="*/ 160560 h 337"/>
                  <a:gd name="T34" fmla="*/ 314442 w 228"/>
                  <a:gd name="T35" fmla="*/ 148099 h 337"/>
                  <a:gd name="T36" fmla="*/ 294312 w 228"/>
                  <a:gd name="T37" fmla="*/ 190103 h 337"/>
                  <a:gd name="T38" fmla="*/ 285773 w 228"/>
                  <a:gd name="T39" fmla="*/ 229316 h 337"/>
                  <a:gd name="T40" fmla="*/ 272892 w 228"/>
                  <a:gd name="T41" fmla="*/ 277164 h 337"/>
                  <a:gd name="T42" fmla="*/ 278438 w 228"/>
                  <a:gd name="T43" fmla="*/ 313497 h 337"/>
                  <a:gd name="T44" fmla="*/ 284101 w 228"/>
                  <a:gd name="T45" fmla="*/ 361650 h 337"/>
                  <a:gd name="T46" fmla="*/ 264174 w 228"/>
                  <a:gd name="T47" fmla="*/ 435569 h 337"/>
                  <a:gd name="T48" fmla="*/ 238907 w 228"/>
                  <a:gd name="T49" fmla="*/ 534411 h 337"/>
                  <a:gd name="T50" fmla="*/ 238907 w 228"/>
                  <a:gd name="T51" fmla="*/ 534411 h 337"/>
                  <a:gd name="T52" fmla="*/ 238907 w 228"/>
                  <a:gd name="T53" fmla="*/ 518358 h 337"/>
                  <a:gd name="T54" fmla="*/ 232155 w 228"/>
                  <a:gd name="T55" fmla="*/ 483737 h 337"/>
                  <a:gd name="T56" fmla="*/ 212251 w 228"/>
                  <a:gd name="T57" fmla="*/ 393117 h 337"/>
                  <a:gd name="T58" fmla="*/ 223454 w 228"/>
                  <a:gd name="T59" fmla="*/ 303584 h 337"/>
                  <a:gd name="T60" fmla="*/ 226543 w 228"/>
                  <a:gd name="T61" fmla="*/ 157186 h 337"/>
                  <a:gd name="T62" fmla="*/ 195701 w 228"/>
                  <a:gd name="T63" fmla="*/ 67596 h 337"/>
                  <a:gd name="T64" fmla="*/ 122657 w 228"/>
                  <a:gd name="T65" fmla="*/ 70966 h 337"/>
                  <a:gd name="T66" fmla="*/ 122657 w 228"/>
                  <a:gd name="T67" fmla="*/ 107316 h 337"/>
                  <a:gd name="T68" fmla="*/ 135251 w 228"/>
                  <a:gd name="T69" fmla="*/ 181022 h 337"/>
                  <a:gd name="T70" fmla="*/ 120980 w 228"/>
                  <a:gd name="T71" fmla="*/ 254542 h 337"/>
                  <a:gd name="T72" fmla="*/ 115773 w 228"/>
                  <a:gd name="T73" fmla="*/ 267238 h 337"/>
                  <a:gd name="T74" fmla="*/ 112284 w 228"/>
                  <a:gd name="T75" fmla="*/ 285853 h 337"/>
                  <a:gd name="T76" fmla="*/ 117185 w 228"/>
                  <a:gd name="T77" fmla="*/ 313497 h 337"/>
                  <a:gd name="T78" fmla="*/ 120980 w 228"/>
                  <a:gd name="T79" fmla="*/ 318716 h 337"/>
                  <a:gd name="T80" fmla="*/ 134778 w 228"/>
                  <a:gd name="T81" fmla="*/ 389682 h 337"/>
                  <a:gd name="T82" fmla="*/ 119797 w 228"/>
                  <a:gd name="T83" fmla="*/ 466817 h 337"/>
                  <a:gd name="T84" fmla="*/ 112284 w 228"/>
                  <a:gd name="T85" fmla="*/ 490538 h 337"/>
                  <a:gd name="T86" fmla="*/ 117927 w 228"/>
                  <a:gd name="T87" fmla="*/ 528249 h 337"/>
                  <a:gd name="T88" fmla="*/ 131349 w 228"/>
                  <a:gd name="T89" fmla="*/ 595853 h 337"/>
                  <a:gd name="T90" fmla="*/ 119797 w 228"/>
                  <a:gd name="T91" fmla="*/ 660351 h 337"/>
                  <a:gd name="T92" fmla="*/ 98322 w 228"/>
                  <a:gd name="T93" fmla="*/ 896338 h 337"/>
                  <a:gd name="T94" fmla="*/ 119797 w 228"/>
                  <a:gd name="T95" fmla="*/ 1034808 h 337"/>
                  <a:gd name="T96" fmla="*/ 95234 w 228"/>
                  <a:gd name="T97" fmla="*/ 1025367 h 337"/>
                  <a:gd name="T98" fmla="*/ 72496 w 228"/>
                  <a:gd name="T99" fmla="*/ 1034808 h 337"/>
                  <a:gd name="T100" fmla="*/ 93553 w 228"/>
                  <a:gd name="T101" fmla="*/ 896338 h 33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28"/>
                  <a:gd name="T154" fmla="*/ 0 h 337"/>
                  <a:gd name="T155" fmla="*/ 228 w 228"/>
                  <a:gd name="T156" fmla="*/ 337 h 33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28" h="337">
                    <a:moveTo>
                      <a:pt x="65" y="292"/>
                    </a:moveTo>
                    <a:cubicBezTo>
                      <a:pt x="65" y="268"/>
                      <a:pt x="66" y="227"/>
                      <a:pt x="50" y="215"/>
                    </a:cubicBezTo>
                    <a:cubicBezTo>
                      <a:pt x="45" y="210"/>
                      <a:pt x="42" y="202"/>
                      <a:pt x="42" y="194"/>
                    </a:cubicBezTo>
                    <a:cubicBezTo>
                      <a:pt x="42" y="185"/>
                      <a:pt x="46" y="177"/>
                      <a:pt x="51" y="172"/>
                    </a:cubicBezTo>
                    <a:cubicBezTo>
                      <a:pt x="56" y="169"/>
                      <a:pt x="55" y="164"/>
                      <a:pt x="55" y="160"/>
                    </a:cubicBezTo>
                    <a:cubicBezTo>
                      <a:pt x="55" y="158"/>
                      <a:pt x="55" y="154"/>
                      <a:pt x="51" y="152"/>
                    </a:cubicBezTo>
                    <a:cubicBezTo>
                      <a:pt x="43" y="148"/>
                      <a:pt x="40" y="134"/>
                      <a:pt x="40" y="127"/>
                    </a:cubicBezTo>
                    <a:cubicBezTo>
                      <a:pt x="40" y="121"/>
                      <a:pt x="43" y="110"/>
                      <a:pt x="48" y="105"/>
                    </a:cubicBezTo>
                    <a:cubicBezTo>
                      <a:pt x="52" y="101"/>
                      <a:pt x="54" y="99"/>
                      <a:pt x="54" y="92"/>
                    </a:cubicBezTo>
                    <a:cubicBezTo>
                      <a:pt x="54" y="88"/>
                      <a:pt x="48" y="81"/>
                      <a:pt x="41" y="70"/>
                    </a:cubicBezTo>
                    <a:cubicBezTo>
                      <a:pt x="32" y="54"/>
                      <a:pt x="22" y="34"/>
                      <a:pt x="21" y="33"/>
                    </a:cubicBezTo>
                    <a:cubicBezTo>
                      <a:pt x="15" y="25"/>
                      <a:pt x="8" y="20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7" y="17"/>
                      <a:pt x="77" y="0"/>
                      <a:pt x="130" y="6"/>
                    </a:cubicBezTo>
                    <a:cubicBezTo>
                      <a:pt x="131" y="7"/>
                      <a:pt x="131" y="7"/>
                      <a:pt x="131" y="7"/>
                    </a:cubicBezTo>
                    <a:cubicBezTo>
                      <a:pt x="183" y="13"/>
                      <a:pt x="215" y="37"/>
                      <a:pt x="228" y="52"/>
                    </a:cubicBezTo>
                    <a:cubicBezTo>
                      <a:pt x="228" y="52"/>
                      <a:pt x="228" y="52"/>
                      <a:pt x="228" y="52"/>
                    </a:cubicBezTo>
                    <a:cubicBezTo>
                      <a:pt x="225" y="49"/>
                      <a:pt x="222" y="48"/>
                      <a:pt x="218" y="48"/>
                    </a:cubicBezTo>
                    <a:cubicBezTo>
                      <a:pt x="205" y="48"/>
                      <a:pt x="206" y="57"/>
                      <a:pt x="204" y="62"/>
                    </a:cubicBezTo>
                    <a:cubicBezTo>
                      <a:pt x="203" y="68"/>
                      <a:pt x="204" y="69"/>
                      <a:pt x="198" y="75"/>
                    </a:cubicBezTo>
                    <a:cubicBezTo>
                      <a:pt x="193" y="79"/>
                      <a:pt x="189" y="84"/>
                      <a:pt x="189" y="90"/>
                    </a:cubicBezTo>
                    <a:cubicBezTo>
                      <a:pt x="189" y="95"/>
                      <a:pt x="192" y="101"/>
                      <a:pt x="193" y="102"/>
                    </a:cubicBezTo>
                    <a:cubicBezTo>
                      <a:pt x="196" y="107"/>
                      <a:pt x="197" y="112"/>
                      <a:pt x="197" y="118"/>
                    </a:cubicBezTo>
                    <a:cubicBezTo>
                      <a:pt x="197" y="129"/>
                      <a:pt x="191" y="138"/>
                      <a:pt x="183" y="142"/>
                    </a:cubicBezTo>
                    <a:cubicBezTo>
                      <a:pt x="178" y="145"/>
                      <a:pt x="166" y="156"/>
                      <a:pt x="166" y="174"/>
                    </a:cubicBezTo>
                    <a:cubicBezTo>
                      <a:pt x="166" y="174"/>
                      <a:pt x="166" y="174"/>
                      <a:pt x="166" y="174"/>
                    </a:cubicBezTo>
                    <a:cubicBezTo>
                      <a:pt x="166" y="172"/>
                      <a:pt x="166" y="170"/>
                      <a:pt x="166" y="169"/>
                    </a:cubicBezTo>
                    <a:cubicBezTo>
                      <a:pt x="166" y="167"/>
                      <a:pt x="165" y="162"/>
                      <a:pt x="161" y="158"/>
                    </a:cubicBezTo>
                    <a:cubicBezTo>
                      <a:pt x="154" y="152"/>
                      <a:pt x="147" y="142"/>
                      <a:pt x="147" y="128"/>
                    </a:cubicBezTo>
                    <a:cubicBezTo>
                      <a:pt x="147" y="113"/>
                      <a:pt x="150" y="107"/>
                      <a:pt x="155" y="99"/>
                    </a:cubicBezTo>
                    <a:cubicBezTo>
                      <a:pt x="161" y="92"/>
                      <a:pt x="158" y="56"/>
                      <a:pt x="157" y="51"/>
                    </a:cubicBezTo>
                    <a:cubicBezTo>
                      <a:pt x="155" y="39"/>
                      <a:pt x="149" y="28"/>
                      <a:pt x="136" y="22"/>
                    </a:cubicBezTo>
                    <a:cubicBezTo>
                      <a:pt x="114" y="11"/>
                      <a:pt x="90" y="21"/>
                      <a:pt x="85" y="23"/>
                    </a:cubicBezTo>
                    <a:cubicBezTo>
                      <a:pt x="80" y="25"/>
                      <a:pt x="80" y="32"/>
                      <a:pt x="85" y="35"/>
                    </a:cubicBezTo>
                    <a:cubicBezTo>
                      <a:pt x="92" y="40"/>
                      <a:pt x="94" y="49"/>
                      <a:pt x="94" y="59"/>
                    </a:cubicBezTo>
                    <a:cubicBezTo>
                      <a:pt x="94" y="70"/>
                      <a:pt x="91" y="78"/>
                      <a:pt x="84" y="83"/>
                    </a:cubicBezTo>
                    <a:cubicBezTo>
                      <a:pt x="83" y="84"/>
                      <a:pt x="81" y="85"/>
                      <a:pt x="80" y="87"/>
                    </a:cubicBezTo>
                    <a:cubicBezTo>
                      <a:pt x="79" y="88"/>
                      <a:pt x="78" y="91"/>
                      <a:pt x="78" y="93"/>
                    </a:cubicBezTo>
                    <a:cubicBezTo>
                      <a:pt x="78" y="97"/>
                      <a:pt x="79" y="101"/>
                      <a:pt x="81" y="102"/>
                    </a:cubicBezTo>
                    <a:cubicBezTo>
                      <a:pt x="81" y="102"/>
                      <a:pt x="83" y="103"/>
                      <a:pt x="84" y="104"/>
                    </a:cubicBezTo>
                    <a:cubicBezTo>
                      <a:pt x="91" y="108"/>
                      <a:pt x="93" y="121"/>
                      <a:pt x="93" y="127"/>
                    </a:cubicBezTo>
                    <a:cubicBezTo>
                      <a:pt x="93" y="134"/>
                      <a:pt x="91" y="148"/>
                      <a:pt x="83" y="152"/>
                    </a:cubicBezTo>
                    <a:cubicBezTo>
                      <a:pt x="79" y="154"/>
                      <a:pt x="78" y="158"/>
                      <a:pt x="78" y="160"/>
                    </a:cubicBezTo>
                    <a:cubicBezTo>
                      <a:pt x="78" y="164"/>
                      <a:pt x="77" y="169"/>
                      <a:pt x="82" y="172"/>
                    </a:cubicBezTo>
                    <a:cubicBezTo>
                      <a:pt x="88" y="177"/>
                      <a:pt x="91" y="185"/>
                      <a:pt x="91" y="194"/>
                    </a:cubicBezTo>
                    <a:cubicBezTo>
                      <a:pt x="91" y="202"/>
                      <a:pt x="88" y="210"/>
                      <a:pt x="83" y="215"/>
                    </a:cubicBezTo>
                    <a:cubicBezTo>
                      <a:pt x="67" y="227"/>
                      <a:pt x="68" y="268"/>
                      <a:pt x="68" y="292"/>
                    </a:cubicBezTo>
                    <a:cubicBezTo>
                      <a:pt x="68" y="309"/>
                      <a:pt x="71" y="327"/>
                      <a:pt x="83" y="337"/>
                    </a:cubicBezTo>
                    <a:cubicBezTo>
                      <a:pt x="78" y="336"/>
                      <a:pt x="72" y="334"/>
                      <a:pt x="66" y="334"/>
                    </a:cubicBezTo>
                    <a:cubicBezTo>
                      <a:pt x="60" y="334"/>
                      <a:pt x="55" y="336"/>
                      <a:pt x="50" y="337"/>
                    </a:cubicBezTo>
                    <a:cubicBezTo>
                      <a:pt x="62" y="327"/>
                      <a:pt x="65" y="309"/>
                      <a:pt x="65" y="292"/>
                    </a:cubicBezTo>
                    <a:close/>
                  </a:path>
                </a:pathLst>
              </a:custGeom>
              <a:solidFill>
                <a:srgbClr val="D04B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395" name="Freeform 4431"/>
              <p:cNvSpPr>
                <a:spLocks/>
              </p:cNvSpPr>
              <p:nvPr/>
            </p:nvSpPr>
            <p:spPr bwMode="auto">
              <a:xfrm>
                <a:off x="2704" y="3129"/>
                <a:ext cx="198" cy="584"/>
              </a:xfrm>
              <a:custGeom>
                <a:avLst/>
                <a:gdLst>
                  <a:gd name="T0" fmla="*/ 0 w 108"/>
                  <a:gd name="T1" fmla="*/ 387983 h 299"/>
                  <a:gd name="T2" fmla="*/ 0 w 108"/>
                  <a:gd name="T3" fmla="*/ 387983 h 299"/>
                  <a:gd name="T4" fmla="*/ 24378 w 108"/>
                  <a:gd name="T5" fmla="*/ 289963 h 299"/>
                  <a:gd name="T6" fmla="*/ 44693 w 108"/>
                  <a:gd name="T7" fmla="*/ 216457 h 299"/>
                  <a:gd name="T8" fmla="*/ 39543 w 108"/>
                  <a:gd name="T9" fmla="*/ 165418 h 299"/>
                  <a:gd name="T10" fmla="*/ 33077 w 108"/>
                  <a:gd name="T11" fmla="*/ 129367 h 299"/>
                  <a:gd name="T12" fmla="*/ 46376 w 108"/>
                  <a:gd name="T13" fmla="*/ 83825 h 299"/>
                  <a:gd name="T14" fmla="*/ 54998 w 108"/>
                  <a:gd name="T15" fmla="*/ 42917 h 299"/>
                  <a:gd name="T16" fmla="*/ 74685 w 108"/>
                  <a:gd name="T17" fmla="*/ 0 h 299"/>
                  <a:gd name="T18" fmla="*/ 103842 w 108"/>
                  <a:gd name="T19" fmla="*/ 117079 h 299"/>
                  <a:gd name="T20" fmla="*/ 95234 w 108"/>
                  <a:gd name="T21" fmla="*/ 326407 h 299"/>
                  <a:gd name="T22" fmla="*/ 124395 w 108"/>
                  <a:gd name="T23" fmla="*/ 576363 h 299"/>
                  <a:gd name="T24" fmla="*/ 155876 w 108"/>
                  <a:gd name="T25" fmla="*/ 766897 h 299"/>
                  <a:gd name="T26" fmla="*/ 83336 w 108"/>
                  <a:gd name="T27" fmla="*/ 922179 h 299"/>
                  <a:gd name="T28" fmla="*/ 0 w 108"/>
                  <a:gd name="T29" fmla="*/ 766897 h 299"/>
                  <a:gd name="T30" fmla="*/ 0 w 108"/>
                  <a:gd name="T31" fmla="*/ 766897 h 299"/>
                  <a:gd name="T32" fmla="*/ 0 w 108"/>
                  <a:gd name="T33" fmla="*/ 387983 h 29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299"/>
                  <a:gd name="T53" fmla="*/ 108 w 108"/>
                  <a:gd name="T54" fmla="*/ 299 h 29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299">
                    <a:moveTo>
                      <a:pt x="0" y="126"/>
                    </a:move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08"/>
                      <a:pt x="12" y="97"/>
                      <a:pt x="17" y="94"/>
                    </a:cubicBezTo>
                    <a:cubicBezTo>
                      <a:pt x="25" y="90"/>
                      <a:pt x="31" y="81"/>
                      <a:pt x="31" y="70"/>
                    </a:cubicBezTo>
                    <a:cubicBezTo>
                      <a:pt x="31" y="64"/>
                      <a:pt x="30" y="59"/>
                      <a:pt x="27" y="54"/>
                    </a:cubicBezTo>
                    <a:cubicBezTo>
                      <a:pt x="26" y="53"/>
                      <a:pt x="23" y="47"/>
                      <a:pt x="23" y="42"/>
                    </a:cubicBezTo>
                    <a:cubicBezTo>
                      <a:pt x="23" y="36"/>
                      <a:pt x="27" y="31"/>
                      <a:pt x="32" y="27"/>
                    </a:cubicBezTo>
                    <a:cubicBezTo>
                      <a:pt x="38" y="21"/>
                      <a:pt x="37" y="20"/>
                      <a:pt x="38" y="14"/>
                    </a:cubicBezTo>
                    <a:cubicBezTo>
                      <a:pt x="40" y="9"/>
                      <a:pt x="39" y="0"/>
                      <a:pt x="52" y="0"/>
                    </a:cubicBezTo>
                    <a:cubicBezTo>
                      <a:pt x="65" y="0"/>
                      <a:pt x="72" y="17"/>
                      <a:pt x="72" y="38"/>
                    </a:cubicBezTo>
                    <a:cubicBezTo>
                      <a:pt x="72" y="69"/>
                      <a:pt x="68" y="87"/>
                      <a:pt x="66" y="106"/>
                    </a:cubicBezTo>
                    <a:cubicBezTo>
                      <a:pt x="63" y="125"/>
                      <a:pt x="70" y="155"/>
                      <a:pt x="86" y="187"/>
                    </a:cubicBezTo>
                    <a:cubicBezTo>
                      <a:pt x="102" y="218"/>
                      <a:pt x="108" y="227"/>
                      <a:pt x="108" y="249"/>
                    </a:cubicBezTo>
                    <a:cubicBezTo>
                      <a:pt x="108" y="277"/>
                      <a:pt x="88" y="299"/>
                      <a:pt x="58" y="299"/>
                    </a:cubicBezTo>
                    <a:cubicBezTo>
                      <a:pt x="28" y="299"/>
                      <a:pt x="0" y="277"/>
                      <a:pt x="0" y="249"/>
                    </a:cubicBezTo>
                    <a:cubicBezTo>
                      <a:pt x="0" y="249"/>
                      <a:pt x="0" y="249"/>
                      <a:pt x="0" y="249"/>
                    </a:cubicBezTo>
                    <a:lnTo>
                      <a:pt x="0" y="126"/>
                    </a:lnTo>
                    <a:close/>
                  </a:path>
                </a:pathLst>
              </a:custGeom>
              <a:solidFill>
                <a:srgbClr val="F19C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396" name="Freeform 4432"/>
              <p:cNvSpPr>
                <a:spLocks/>
              </p:cNvSpPr>
              <p:nvPr/>
            </p:nvSpPr>
            <p:spPr bwMode="auto">
              <a:xfrm>
                <a:off x="2778" y="3133"/>
                <a:ext cx="119" cy="482"/>
              </a:xfrm>
              <a:custGeom>
                <a:avLst/>
                <a:gdLst>
                  <a:gd name="T0" fmla="*/ 15673 w 65"/>
                  <a:gd name="T1" fmla="*/ 9513 h 247"/>
                  <a:gd name="T2" fmla="*/ 34184 w 65"/>
                  <a:gd name="T3" fmla="*/ 109629 h 247"/>
                  <a:gd name="T4" fmla="*/ 22476 w 65"/>
                  <a:gd name="T5" fmla="*/ 381248 h 247"/>
                  <a:gd name="T6" fmla="*/ 69763 w 65"/>
                  <a:gd name="T7" fmla="*/ 622006 h 247"/>
                  <a:gd name="T8" fmla="*/ 92099 w 65"/>
                  <a:gd name="T9" fmla="*/ 753419 h 247"/>
                  <a:gd name="T10" fmla="*/ 61226 w 65"/>
                  <a:gd name="T11" fmla="*/ 563802 h 247"/>
                  <a:gd name="T12" fmla="*/ 32535 w 65"/>
                  <a:gd name="T13" fmla="*/ 317137 h 247"/>
                  <a:gd name="T14" fmla="*/ 39243 w 65"/>
                  <a:gd name="T15" fmla="*/ 109629 h 247"/>
                  <a:gd name="T16" fmla="*/ 15673 w 65"/>
                  <a:gd name="T17" fmla="*/ 0 h 247"/>
                  <a:gd name="T18" fmla="*/ 0 w 65"/>
                  <a:gd name="T19" fmla="*/ 45560 h 247"/>
                  <a:gd name="T20" fmla="*/ 15673 w 65"/>
                  <a:gd name="T21" fmla="*/ 9513 h 2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5"/>
                  <a:gd name="T34" fmla="*/ 0 h 247"/>
                  <a:gd name="T35" fmla="*/ 65 w 65"/>
                  <a:gd name="T36" fmla="*/ 247 h 24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5" h="247">
                    <a:moveTo>
                      <a:pt x="11" y="3"/>
                    </a:moveTo>
                    <a:cubicBezTo>
                      <a:pt x="17" y="2"/>
                      <a:pt x="24" y="12"/>
                      <a:pt x="24" y="36"/>
                    </a:cubicBezTo>
                    <a:cubicBezTo>
                      <a:pt x="25" y="57"/>
                      <a:pt x="16" y="82"/>
                      <a:pt x="16" y="125"/>
                    </a:cubicBezTo>
                    <a:cubicBezTo>
                      <a:pt x="17" y="167"/>
                      <a:pt x="39" y="190"/>
                      <a:pt x="49" y="204"/>
                    </a:cubicBezTo>
                    <a:cubicBezTo>
                      <a:pt x="58" y="218"/>
                      <a:pt x="64" y="235"/>
                      <a:pt x="65" y="247"/>
                    </a:cubicBezTo>
                    <a:cubicBezTo>
                      <a:pt x="65" y="225"/>
                      <a:pt x="59" y="216"/>
                      <a:pt x="43" y="185"/>
                    </a:cubicBezTo>
                    <a:cubicBezTo>
                      <a:pt x="27" y="153"/>
                      <a:pt x="20" y="123"/>
                      <a:pt x="23" y="104"/>
                    </a:cubicBezTo>
                    <a:cubicBezTo>
                      <a:pt x="25" y="85"/>
                      <a:pt x="28" y="67"/>
                      <a:pt x="28" y="36"/>
                    </a:cubicBezTo>
                    <a:cubicBezTo>
                      <a:pt x="28" y="15"/>
                      <a:pt x="24" y="0"/>
                      <a:pt x="11" y="0"/>
                    </a:cubicBezTo>
                    <a:cubicBezTo>
                      <a:pt x="2" y="0"/>
                      <a:pt x="1" y="10"/>
                      <a:pt x="0" y="15"/>
                    </a:cubicBezTo>
                    <a:cubicBezTo>
                      <a:pt x="3" y="7"/>
                      <a:pt x="6" y="4"/>
                      <a:pt x="11" y="3"/>
                    </a:cubicBezTo>
                    <a:close/>
                  </a:path>
                </a:pathLst>
              </a:custGeom>
              <a:solidFill>
                <a:srgbClr val="EC77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397" name="Freeform 4433"/>
              <p:cNvSpPr>
                <a:spLocks/>
              </p:cNvSpPr>
              <p:nvPr/>
            </p:nvSpPr>
            <p:spPr bwMode="auto">
              <a:xfrm>
                <a:off x="2523" y="3057"/>
                <a:ext cx="181" cy="656"/>
              </a:xfrm>
              <a:custGeom>
                <a:avLst/>
                <a:gdLst>
                  <a:gd name="T0" fmla="*/ 20614 w 99"/>
                  <a:gd name="T1" fmla="*/ 493433 h 336"/>
                  <a:gd name="T2" fmla="*/ 15509 w 99"/>
                  <a:gd name="T3" fmla="*/ 457091 h 336"/>
                  <a:gd name="T4" fmla="*/ 22098 w 99"/>
                  <a:gd name="T5" fmla="*/ 432013 h 336"/>
                  <a:gd name="T6" fmla="*/ 36745 w 99"/>
                  <a:gd name="T7" fmla="*/ 354904 h 336"/>
                  <a:gd name="T8" fmla="*/ 23676 w 99"/>
                  <a:gd name="T9" fmla="*/ 285655 h 336"/>
                  <a:gd name="T10" fmla="*/ 20098 w 99"/>
                  <a:gd name="T11" fmla="*/ 279958 h 336"/>
                  <a:gd name="T12" fmla="*/ 15509 w 99"/>
                  <a:gd name="T13" fmla="*/ 250945 h 336"/>
                  <a:gd name="T14" fmla="*/ 18224 w 99"/>
                  <a:gd name="T15" fmla="*/ 232503 h 336"/>
                  <a:gd name="T16" fmla="*/ 23676 w 99"/>
                  <a:gd name="T17" fmla="*/ 221275 h 336"/>
                  <a:gd name="T18" fmla="*/ 37688 w 99"/>
                  <a:gd name="T19" fmla="*/ 148047 h 336"/>
                  <a:gd name="T20" fmla="*/ 25062 w 99"/>
                  <a:gd name="T21" fmla="*/ 74040 h 336"/>
                  <a:gd name="T22" fmla="*/ 25062 w 99"/>
                  <a:gd name="T23" fmla="*/ 36338 h 336"/>
                  <a:gd name="T24" fmla="*/ 96137 w 99"/>
                  <a:gd name="T25" fmla="*/ 32968 h 336"/>
                  <a:gd name="T26" fmla="*/ 125976 w 99"/>
                  <a:gd name="T27" fmla="*/ 122416 h 336"/>
                  <a:gd name="T28" fmla="*/ 122824 w 99"/>
                  <a:gd name="T29" fmla="*/ 270432 h 336"/>
                  <a:gd name="T30" fmla="*/ 111373 w 99"/>
                  <a:gd name="T31" fmla="*/ 358233 h 336"/>
                  <a:gd name="T32" fmla="*/ 130984 w 99"/>
                  <a:gd name="T33" fmla="*/ 450512 h 336"/>
                  <a:gd name="T34" fmla="*/ 138066 w 99"/>
                  <a:gd name="T35" fmla="*/ 483439 h 336"/>
                  <a:gd name="T36" fmla="*/ 138066 w 99"/>
                  <a:gd name="T37" fmla="*/ 720936 h 336"/>
                  <a:gd name="T38" fmla="*/ 138066 w 99"/>
                  <a:gd name="T39" fmla="*/ 876305 h 336"/>
                  <a:gd name="T40" fmla="*/ 67180 w 99"/>
                  <a:gd name="T41" fmla="*/ 1030830 h 336"/>
                  <a:gd name="T42" fmla="*/ 67180 w 99"/>
                  <a:gd name="T43" fmla="*/ 1030830 h 336"/>
                  <a:gd name="T44" fmla="*/ 1631 w 99"/>
                  <a:gd name="T45" fmla="*/ 862544 h 336"/>
                  <a:gd name="T46" fmla="*/ 22098 w 99"/>
                  <a:gd name="T47" fmla="*/ 625336 h 336"/>
                  <a:gd name="T48" fmla="*/ 33319 w 99"/>
                  <a:gd name="T49" fmla="*/ 560878 h 336"/>
                  <a:gd name="T50" fmla="*/ 20614 w 99"/>
                  <a:gd name="T51" fmla="*/ 493433 h 3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99"/>
                  <a:gd name="T79" fmla="*/ 0 h 336"/>
                  <a:gd name="T80" fmla="*/ 99 w 99"/>
                  <a:gd name="T81" fmla="*/ 336 h 3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99" h="336">
                    <a:moveTo>
                      <a:pt x="15" y="161"/>
                    </a:moveTo>
                    <a:cubicBezTo>
                      <a:pt x="10" y="158"/>
                      <a:pt x="11" y="153"/>
                      <a:pt x="11" y="149"/>
                    </a:cubicBezTo>
                    <a:cubicBezTo>
                      <a:pt x="11" y="147"/>
                      <a:pt x="12" y="143"/>
                      <a:pt x="16" y="141"/>
                    </a:cubicBezTo>
                    <a:cubicBezTo>
                      <a:pt x="24" y="137"/>
                      <a:pt x="26" y="123"/>
                      <a:pt x="26" y="116"/>
                    </a:cubicBezTo>
                    <a:cubicBezTo>
                      <a:pt x="26" y="110"/>
                      <a:pt x="24" y="97"/>
                      <a:pt x="17" y="93"/>
                    </a:cubicBezTo>
                    <a:cubicBezTo>
                      <a:pt x="16" y="92"/>
                      <a:pt x="14" y="91"/>
                      <a:pt x="14" y="91"/>
                    </a:cubicBezTo>
                    <a:cubicBezTo>
                      <a:pt x="12" y="90"/>
                      <a:pt x="11" y="86"/>
                      <a:pt x="11" y="82"/>
                    </a:cubicBezTo>
                    <a:cubicBezTo>
                      <a:pt x="11" y="80"/>
                      <a:pt x="12" y="77"/>
                      <a:pt x="13" y="76"/>
                    </a:cubicBezTo>
                    <a:cubicBezTo>
                      <a:pt x="14" y="74"/>
                      <a:pt x="16" y="73"/>
                      <a:pt x="17" y="72"/>
                    </a:cubicBezTo>
                    <a:cubicBezTo>
                      <a:pt x="24" y="67"/>
                      <a:pt x="27" y="59"/>
                      <a:pt x="27" y="48"/>
                    </a:cubicBezTo>
                    <a:cubicBezTo>
                      <a:pt x="27" y="38"/>
                      <a:pt x="25" y="29"/>
                      <a:pt x="18" y="24"/>
                    </a:cubicBezTo>
                    <a:cubicBezTo>
                      <a:pt x="13" y="21"/>
                      <a:pt x="13" y="14"/>
                      <a:pt x="18" y="12"/>
                    </a:cubicBezTo>
                    <a:cubicBezTo>
                      <a:pt x="23" y="10"/>
                      <a:pt x="47" y="0"/>
                      <a:pt x="69" y="11"/>
                    </a:cubicBezTo>
                    <a:cubicBezTo>
                      <a:pt x="82" y="17"/>
                      <a:pt x="88" y="28"/>
                      <a:pt x="90" y="40"/>
                    </a:cubicBezTo>
                    <a:cubicBezTo>
                      <a:pt x="91" y="45"/>
                      <a:pt x="94" y="81"/>
                      <a:pt x="88" y="88"/>
                    </a:cubicBezTo>
                    <a:cubicBezTo>
                      <a:pt x="83" y="96"/>
                      <a:pt x="80" y="102"/>
                      <a:pt x="80" y="117"/>
                    </a:cubicBezTo>
                    <a:cubicBezTo>
                      <a:pt x="80" y="131"/>
                      <a:pt x="87" y="141"/>
                      <a:pt x="94" y="147"/>
                    </a:cubicBezTo>
                    <a:cubicBezTo>
                      <a:pt x="98" y="151"/>
                      <a:pt x="99" y="156"/>
                      <a:pt x="99" y="158"/>
                    </a:cubicBezTo>
                    <a:cubicBezTo>
                      <a:pt x="99" y="167"/>
                      <a:pt x="99" y="210"/>
                      <a:pt x="99" y="235"/>
                    </a:cubicBezTo>
                    <a:cubicBezTo>
                      <a:pt x="99" y="261"/>
                      <a:pt x="99" y="277"/>
                      <a:pt x="99" y="286"/>
                    </a:cubicBezTo>
                    <a:cubicBezTo>
                      <a:pt x="99" y="314"/>
                      <a:pt x="86" y="336"/>
                      <a:pt x="48" y="336"/>
                    </a:cubicBezTo>
                    <a:cubicBezTo>
                      <a:pt x="48" y="336"/>
                      <a:pt x="48" y="336"/>
                      <a:pt x="48" y="336"/>
                    </a:cubicBezTo>
                    <a:cubicBezTo>
                      <a:pt x="9" y="336"/>
                      <a:pt x="1" y="309"/>
                      <a:pt x="1" y="281"/>
                    </a:cubicBezTo>
                    <a:cubicBezTo>
                      <a:pt x="1" y="257"/>
                      <a:pt x="0" y="216"/>
                      <a:pt x="16" y="204"/>
                    </a:cubicBezTo>
                    <a:cubicBezTo>
                      <a:pt x="21" y="199"/>
                      <a:pt x="24" y="191"/>
                      <a:pt x="24" y="183"/>
                    </a:cubicBezTo>
                    <a:cubicBezTo>
                      <a:pt x="24" y="174"/>
                      <a:pt x="21" y="166"/>
                      <a:pt x="15" y="161"/>
                    </a:cubicBezTo>
                    <a:close/>
                  </a:path>
                </a:pathLst>
              </a:custGeom>
              <a:solidFill>
                <a:srgbClr val="F19C9D">
                  <a:alpha val="6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398" name="Freeform 4434"/>
              <p:cNvSpPr>
                <a:spLocks/>
              </p:cNvSpPr>
              <p:nvPr/>
            </p:nvSpPr>
            <p:spPr bwMode="auto">
              <a:xfrm>
                <a:off x="2659" y="3238"/>
                <a:ext cx="42" cy="352"/>
              </a:xfrm>
              <a:custGeom>
                <a:avLst/>
                <a:gdLst>
                  <a:gd name="T0" fmla="*/ 8387 w 23"/>
                  <a:gd name="T1" fmla="*/ 150601 h 180"/>
                  <a:gd name="T2" fmla="*/ 0 w 23"/>
                  <a:gd name="T3" fmla="*/ 71869 h 180"/>
                  <a:gd name="T4" fmla="*/ 11041 w 23"/>
                  <a:gd name="T5" fmla="*/ 0 h 180"/>
                  <a:gd name="T6" fmla="*/ 11041 w 23"/>
                  <a:gd name="T7" fmla="*/ 0 h 180"/>
                  <a:gd name="T8" fmla="*/ 3592 w 23"/>
                  <a:gd name="T9" fmla="*/ 65210 h 180"/>
                  <a:gd name="T10" fmla="*/ 18091 w 23"/>
                  <a:gd name="T11" fmla="*/ 160242 h 180"/>
                  <a:gd name="T12" fmla="*/ 28445 w 23"/>
                  <a:gd name="T13" fmla="*/ 190702 h 180"/>
                  <a:gd name="T14" fmla="*/ 31739 w 23"/>
                  <a:gd name="T15" fmla="*/ 209540 h 180"/>
                  <a:gd name="T16" fmla="*/ 31739 w 23"/>
                  <a:gd name="T17" fmla="*/ 562459 h 180"/>
                  <a:gd name="T18" fmla="*/ 24833 w 23"/>
                  <a:gd name="T19" fmla="*/ 215784 h 180"/>
                  <a:gd name="T20" fmla="*/ 15315 w 23"/>
                  <a:gd name="T21" fmla="*/ 169392 h 180"/>
                  <a:gd name="T22" fmla="*/ 8387 w 23"/>
                  <a:gd name="T23" fmla="*/ 150601 h 1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3"/>
                  <a:gd name="T37" fmla="*/ 0 h 180"/>
                  <a:gd name="T38" fmla="*/ 23 w 23"/>
                  <a:gd name="T39" fmla="*/ 180 h 18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3" h="180">
                    <a:moveTo>
                      <a:pt x="6" y="48"/>
                    </a:moveTo>
                    <a:cubicBezTo>
                      <a:pt x="2" y="42"/>
                      <a:pt x="0" y="34"/>
                      <a:pt x="0" y="23"/>
                    </a:cubicBezTo>
                    <a:cubicBezTo>
                      <a:pt x="0" y="14"/>
                      <a:pt x="4" y="6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5"/>
                      <a:pt x="3" y="13"/>
                      <a:pt x="3" y="21"/>
                    </a:cubicBezTo>
                    <a:cubicBezTo>
                      <a:pt x="3" y="32"/>
                      <a:pt x="7" y="46"/>
                      <a:pt x="13" y="51"/>
                    </a:cubicBezTo>
                    <a:cubicBezTo>
                      <a:pt x="16" y="54"/>
                      <a:pt x="20" y="57"/>
                      <a:pt x="21" y="61"/>
                    </a:cubicBezTo>
                    <a:cubicBezTo>
                      <a:pt x="22" y="63"/>
                      <a:pt x="22" y="63"/>
                      <a:pt x="23" y="67"/>
                    </a:cubicBezTo>
                    <a:cubicBezTo>
                      <a:pt x="23" y="71"/>
                      <a:pt x="23" y="180"/>
                      <a:pt x="23" y="180"/>
                    </a:cubicBezTo>
                    <a:cubicBezTo>
                      <a:pt x="22" y="159"/>
                      <a:pt x="20" y="78"/>
                      <a:pt x="18" y="69"/>
                    </a:cubicBezTo>
                    <a:cubicBezTo>
                      <a:pt x="17" y="62"/>
                      <a:pt x="13" y="57"/>
                      <a:pt x="11" y="54"/>
                    </a:cubicBezTo>
                    <a:cubicBezTo>
                      <a:pt x="10" y="53"/>
                      <a:pt x="7" y="49"/>
                      <a:pt x="6" y="48"/>
                    </a:cubicBezTo>
                    <a:close/>
                  </a:path>
                </a:pathLst>
              </a:custGeom>
              <a:solidFill>
                <a:srgbClr val="EC77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399" name="Freeform 4435"/>
              <p:cNvSpPr>
                <a:spLocks/>
              </p:cNvSpPr>
              <p:nvPr/>
            </p:nvSpPr>
            <p:spPr bwMode="auto">
              <a:xfrm>
                <a:off x="2340" y="3074"/>
                <a:ext cx="181" cy="639"/>
              </a:xfrm>
              <a:custGeom>
                <a:avLst/>
                <a:gdLst>
                  <a:gd name="T0" fmla="*/ 20098 w 99"/>
                  <a:gd name="T1" fmla="*/ 117601 h 327"/>
                  <a:gd name="T2" fmla="*/ 43286 w 99"/>
                  <a:gd name="T3" fmla="*/ 16213 h 327"/>
                  <a:gd name="T4" fmla="*/ 75517 w 99"/>
                  <a:gd name="T5" fmla="*/ 39923 h 327"/>
                  <a:gd name="T6" fmla="*/ 103117 w 99"/>
                  <a:gd name="T7" fmla="*/ 155807 h 327"/>
                  <a:gd name="T8" fmla="*/ 121484 w 99"/>
                  <a:gd name="T9" fmla="*/ 223959 h 327"/>
                  <a:gd name="T10" fmla="*/ 113004 w 99"/>
                  <a:gd name="T11" fmla="*/ 262985 h 327"/>
                  <a:gd name="T12" fmla="*/ 101406 w 99"/>
                  <a:gd name="T13" fmla="*/ 331078 h 327"/>
                  <a:gd name="T14" fmla="*/ 117719 w 99"/>
                  <a:gd name="T15" fmla="*/ 409325 h 327"/>
                  <a:gd name="T16" fmla="*/ 122824 w 99"/>
                  <a:gd name="T17" fmla="*/ 434143 h 327"/>
                  <a:gd name="T18" fmla="*/ 117719 w 99"/>
                  <a:gd name="T19" fmla="*/ 470728 h 327"/>
                  <a:gd name="T20" fmla="*/ 104344 w 99"/>
                  <a:gd name="T21" fmla="*/ 539293 h 327"/>
                  <a:gd name="T22" fmla="*/ 115931 w 99"/>
                  <a:gd name="T23" fmla="*/ 604885 h 327"/>
                  <a:gd name="T24" fmla="*/ 136432 w 99"/>
                  <a:gd name="T25" fmla="*/ 844361 h 327"/>
                  <a:gd name="T26" fmla="*/ 72535 w 99"/>
                  <a:gd name="T27" fmla="*/ 1014187 h 327"/>
                  <a:gd name="T28" fmla="*/ 72535 w 99"/>
                  <a:gd name="T29" fmla="*/ 1014187 h 327"/>
                  <a:gd name="T30" fmla="*/ 0 w 99"/>
                  <a:gd name="T31" fmla="*/ 858406 h 327"/>
                  <a:gd name="T32" fmla="*/ 20614 w 99"/>
                  <a:gd name="T33" fmla="*/ 675501 h 327"/>
                  <a:gd name="T34" fmla="*/ 26708 w 99"/>
                  <a:gd name="T35" fmla="*/ 461983 h 327"/>
                  <a:gd name="T36" fmla="*/ 20098 w 99"/>
                  <a:gd name="T37" fmla="*/ 117601 h 3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9"/>
                  <a:gd name="T58" fmla="*/ 0 h 327"/>
                  <a:gd name="T59" fmla="*/ 99 w 99"/>
                  <a:gd name="T60" fmla="*/ 327 h 3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9" h="327">
                    <a:moveTo>
                      <a:pt x="14" y="38"/>
                    </a:moveTo>
                    <a:cubicBezTo>
                      <a:pt x="17" y="23"/>
                      <a:pt x="22" y="12"/>
                      <a:pt x="31" y="5"/>
                    </a:cubicBezTo>
                    <a:cubicBezTo>
                      <a:pt x="41" y="0"/>
                      <a:pt x="48" y="5"/>
                      <a:pt x="54" y="13"/>
                    </a:cubicBezTo>
                    <a:cubicBezTo>
                      <a:pt x="55" y="14"/>
                      <a:pt x="65" y="34"/>
                      <a:pt x="74" y="50"/>
                    </a:cubicBezTo>
                    <a:cubicBezTo>
                      <a:pt x="81" y="61"/>
                      <a:pt x="87" y="68"/>
                      <a:pt x="87" y="72"/>
                    </a:cubicBezTo>
                    <a:cubicBezTo>
                      <a:pt x="87" y="79"/>
                      <a:pt x="85" y="81"/>
                      <a:pt x="81" y="85"/>
                    </a:cubicBezTo>
                    <a:cubicBezTo>
                      <a:pt x="76" y="90"/>
                      <a:pt x="73" y="101"/>
                      <a:pt x="73" y="107"/>
                    </a:cubicBezTo>
                    <a:cubicBezTo>
                      <a:pt x="73" y="114"/>
                      <a:pt x="76" y="128"/>
                      <a:pt x="84" y="132"/>
                    </a:cubicBezTo>
                    <a:cubicBezTo>
                      <a:pt x="88" y="134"/>
                      <a:pt x="88" y="138"/>
                      <a:pt x="88" y="140"/>
                    </a:cubicBezTo>
                    <a:cubicBezTo>
                      <a:pt x="88" y="144"/>
                      <a:pt x="89" y="149"/>
                      <a:pt x="84" y="152"/>
                    </a:cubicBezTo>
                    <a:cubicBezTo>
                      <a:pt x="79" y="157"/>
                      <a:pt x="75" y="165"/>
                      <a:pt x="75" y="174"/>
                    </a:cubicBezTo>
                    <a:cubicBezTo>
                      <a:pt x="75" y="182"/>
                      <a:pt x="78" y="190"/>
                      <a:pt x="83" y="195"/>
                    </a:cubicBezTo>
                    <a:cubicBezTo>
                      <a:pt x="99" y="207"/>
                      <a:pt x="98" y="248"/>
                      <a:pt x="98" y="272"/>
                    </a:cubicBezTo>
                    <a:cubicBezTo>
                      <a:pt x="98" y="300"/>
                      <a:pt x="90" y="327"/>
                      <a:pt x="52" y="327"/>
                    </a:cubicBezTo>
                    <a:cubicBezTo>
                      <a:pt x="52" y="327"/>
                      <a:pt x="52" y="327"/>
                      <a:pt x="52" y="327"/>
                    </a:cubicBezTo>
                    <a:cubicBezTo>
                      <a:pt x="13" y="327"/>
                      <a:pt x="0" y="305"/>
                      <a:pt x="0" y="277"/>
                    </a:cubicBezTo>
                    <a:cubicBezTo>
                      <a:pt x="0" y="258"/>
                      <a:pt x="5" y="238"/>
                      <a:pt x="15" y="218"/>
                    </a:cubicBezTo>
                    <a:cubicBezTo>
                      <a:pt x="25" y="198"/>
                      <a:pt x="26" y="175"/>
                      <a:pt x="19" y="149"/>
                    </a:cubicBezTo>
                    <a:cubicBezTo>
                      <a:pt x="11" y="121"/>
                      <a:pt x="7" y="77"/>
                      <a:pt x="14" y="38"/>
                    </a:cubicBezTo>
                    <a:close/>
                  </a:path>
                </a:pathLst>
              </a:custGeom>
              <a:solidFill>
                <a:srgbClr val="F19C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00" name="Freeform 4436"/>
              <p:cNvSpPr>
                <a:spLocks/>
              </p:cNvSpPr>
              <p:nvPr/>
            </p:nvSpPr>
            <p:spPr bwMode="auto">
              <a:xfrm>
                <a:off x="2349" y="3149"/>
                <a:ext cx="92" cy="554"/>
              </a:xfrm>
              <a:custGeom>
                <a:avLst/>
                <a:gdLst>
                  <a:gd name="T0" fmla="*/ 75124 w 50"/>
                  <a:gd name="T1" fmla="*/ 862527 h 284"/>
                  <a:gd name="T2" fmla="*/ 0 w 50"/>
                  <a:gd name="T3" fmla="*/ 725151 h 284"/>
                  <a:gd name="T4" fmla="*/ 21261 w 50"/>
                  <a:gd name="T5" fmla="*/ 546414 h 284"/>
                  <a:gd name="T6" fmla="*/ 27041 w 50"/>
                  <a:gd name="T7" fmla="*/ 337366 h 284"/>
                  <a:gd name="T8" fmla="*/ 19556 w 50"/>
                  <a:gd name="T9" fmla="*/ 0 h 284"/>
                  <a:gd name="T10" fmla="*/ 37713 w 50"/>
                  <a:gd name="T11" fmla="*/ 342343 h 284"/>
                  <a:gd name="T12" fmla="*/ 37713 w 50"/>
                  <a:gd name="T13" fmla="*/ 561475 h 284"/>
                  <a:gd name="T14" fmla="*/ 25355 w 50"/>
                  <a:gd name="T15" fmla="*/ 819976 h 284"/>
                  <a:gd name="T16" fmla="*/ 75124 w 50"/>
                  <a:gd name="T17" fmla="*/ 862527 h 2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284"/>
                  <a:gd name="T29" fmla="*/ 50 w 50"/>
                  <a:gd name="T30" fmla="*/ 284 h 2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284">
                    <a:moveTo>
                      <a:pt x="50" y="284"/>
                    </a:moveTo>
                    <a:cubicBezTo>
                      <a:pt x="12" y="284"/>
                      <a:pt x="0" y="267"/>
                      <a:pt x="0" y="239"/>
                    </a:cubicBezTo>
                    <a:cubicBezTo>
                      <a:pt x="0" y="220"/>
                      <a:pt x="4" y="200"/>
                      <a:pt x="14" y="180"/>
                    </a:cubicBezTo>
                    <a:cubicBezTo>
                      <a:pt x="24" y="160"/>
                      <a:pt x="25" y="137"/>
                      <a:pt x="18" y="111"/>
                    </a:cubicBezTo>
                    <a:cubicBezTo>
                      <a:pt x="10" y="83"/>
                      <a:pt x="6" y="39"/>
                      <a:pt x="13" y="0"/>
                    </a:cubicBezTo>
                    <a:cubicBezTo>
                      <a:pt x="11" y="18"/>
                      <a:pt x="11" y="78"/>
                      <a:pt x="25" y="113"/>
                    </a:cubicBezTo>
                    <a:cubicBezTo>
                      <a:pt x="39" y="147"/>
                      <a:pt x="31" y="164"/>
                      <a:pt x="25" y="185"/>
                    </a:cubicBezTo>
                    <a:cubicBezTo>
                      <a:pt x="19" y="206"/>
                      <a:pt x="4" y="254"/>
                      <a:pt x="17" y="270"/>
                    </a:cubicBezTo>
                    <a:cubicBezTo>
                      <a:pt x="25" y="279"/>
                      <a:pt x="42" y="283"/>
                      <a:pt x="50" y="284"/>
                    </a:cubicBezTo>
                    <a:close/>
                  </a:path>
                </a:pathLst>
              </a:custGeom>
              <a:solidFill>
                <a:srgbClr val="E853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01" name="Freeform 4437"/>
              <p:cNvSpPr>
                <a:spLocks/>
              </p:cNvSpPr>
              <p:nvPr/>
            </p:nvSpPr>
            <p:spPr bwMode="auto">
              <a:xfrm>
                <a:off x="2347" y="3365"/>
                <a:ext cx="53" cy="250"/>
              </a:xfrm>
              <a:custGeom>
                <a:avLst/>
                <a:gdLst>
                  <a:gd name="T0" fmla="*/ 1630 w 29"/>
                  <a:gd name="T1" fmla="*/ 394119 h 128"/>
                  <a:gd name="T2" fmla="*/ 20425 w 29"/>
                  <a:gd name="T3" fmla="*/ 213504 h 128"/>
                  <a:gd name="T4" fmla="*/ 26650 w 29"/>
                  <a:gd name="T5" fmla="*/ 0 h 128"/>
                  <a:gd name="T6" fmla="*/ 36557 w 29"/>
                  <a:gd name="T7" fmla="*/ 157543 h 128"/>
                  <a:gd name="T8" fmla="*/ 1630 w 29"/>
                  <a:gd name="T9" fmla="*/ 394119 h 1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128"/>
                  <a:gd name="T17" fmla="*/ 29 w 29"/>
                  <a:gd name="T18" fmla="*/ 128 h 1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128">
                    <a:moveTo>
                      <a:pt x="1" y="128"/>
                    </a:moveTo>
                    <a:cubicBezTo>
                      <a:pt x="1" y="109"/>
                      <a:pt x="5" y="89"/>
                      <a:pt x="15" y="69"/>
                    </a:cubicBezTo>
                    <a:cubicBezTo>
                      <a:pt x="25" y="49"/>
                      <a:pt x="26" y="26"/>
                      <a:pt x="19" y="0"/>
                    </a:cubicBezTo>
                    <a:cubicBezTo>
                      <a:pt x="21" y="12"/>
                      <a:pt x="29" y="33"/>
                      <a:pt x="26" y="51"/>
                    </a:cubicBezTo>
                    <a:cubicBezTo>
                      <a:pt x="22" y="70"/>
                      <a:pt x="0" y="104"/>
                      <a:pt x="1" y="128"/>
                    </a:cubicBezTo>
                    <a:close/>
                  </a:path>
                </a:pathLst>
              </a:custGeom>
              <a:solidFill>
                <a:srgbClr val="D04B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02" name="Freeform 4438"/>
              <p:cNvSpPr>
                <a:spLocks/>
              </p:cNvSpPr>
              <p:nvPr/>
            </p:nvSpPr>
            <p:spPr bwMode="auto">
              <a:xfrm>
                <a:off x="2673" y="3615"/>
                <a:ext cx="77" cy="80"/>
              </a:xfrm>
              <a:custGeom>
                <a:avLst/>
                <a:gdLst>
                  <a:gd name="T0" fmla="*/ 24378 w 42"/>
                  <a:gd name="T1" fmla="*/ 0 h 41"/>
                  <a:gd name="T2" fmla="*/ 24378 w 42"/>
                  <a:gd name="T3" fmla="*/ 0 h 41"/>
                  <a:gd name="T4" fmla="*/ 24378 w 42"/>
                  <a:gd name="T5" fmla="*/ 0 h 41"/>
                  <a:gd name="T6" fmla="*/ 60641 w 42"/>
                  <a:gd name="T7" fmla="*/ 124619 h 41"/>
                  <a:gd name="T8" fmla="*/ 30895 w 42"/>
                  <a:gd name="T9" fmla="*/ 111975 h 41"/>
                  <a:gd name="T10" fmla="*/ 0 w 42"/>
                  <a:gd name="T11" fmla="*/ 124619 h 41"/>
                  <a:gd name="T12" fmla="*/ 0 w 42"/>
                  <a:gd name="T13" fmla="*/ 124619 h 41"/>
                  <a:gd name="T14" fmla="*/ 24378 w 42"/>
                  <a:gd name="T15" fmla="*/ 0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41"/>
                  <a:gd name="T26" fmla="*/ 42 w 42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41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7"/>
                      <a:pt x="27" y="32"/>
                      <a:pt x="42" y="41"/>
                    </a:cubicBezTo>
                    <a:cubicBezTo>
                      <a:pt x="36" y="39"/>
                      <a:pt x="28" y="37"/>
                      <a:pt x="21" y="37"/>
                    </a:cubicBezTo>
                    <a:cubicBezTo>
                      <a:pt x="14" y="37"/>
                      <a:pt x="6" y="39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2" y="32"/>
                      <a:pt x="17" y="17"/>
                      <a:pt x="17" y="0"/>
                    </a:cubicBezTo>
                    <a:close/>
                  </a:path>
                </a:pathLst>
              </a:custGeom>
              <a:solidFill>
                <a:srgbClr val="002C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03" name="Freeform 4439"/>
              <p:cNvSpPr>
                <a:spLocks/>
              </p:cNvSpPr>
              <p:nvPr/>
            </p:nvSpPr>
            <p:spPr bwMode="auto">
              <a:xfrm>
                <a:off x="2466" y="3379"/>
                <a:ext cx="42" cy="119"/>
              </a:xfrm>
              <a:custGeom>
                <a:avLst/>
                <a:gdLst>
                  <a:gd name="T0" fmla="*/ 11041 w 23"/>
                  <a:gd name="T1" fmla="*/ 0 h 61"/>
                  <a:gd name="T2" fmla="*/ 3592 w 23"/>
                  <a:gd name="T3" fmla="*/ 54299 h 61"/>
                  <a:gd name="T4" fmla="*/ 19437 w 23"/>
                  <a:gd name="T5" fmla="*/ 134318 h 61"/>
                  <a:gd name="T6" fmla="*/ 31739 w 23"/>
                  <a:gd name="T7" fmla="*/ 182072 h 61"/>
                  <a:gd name="T8" fmla="*/ 31739 w 23"/>
                  <a:gd name="T9" fmla="*/ 182072 h 61"/>
                  <a:gd name="T10" fmla="*/ 18091 w 23"/>
                  <a:gd name="T11" fmla="*/ 142907 h 61"/>
                  <a:gd name="T12" fmla="*/ 0 w 23"/>
                  <a:gd name="T13" fmla="*/ 60626 h 61"/>
                  <a:gd name="T14" fmla="*/ 11041 w 23"/>
                  <a:gd name="T15" fmla="*/ 0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"/>
                  <a:gd name="T25" fmla="*/ 0 h 61"/>
                  <a:gd name="T26" fmla="*/ 23 w 23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" h="61">
                    <a:moveTo>
                      <a:pt x="8" y="0"/>
                    </a:moveTo>
                    <a:cubicBezTo>
                      <a:pt x="5" y="4"/>
                      <a:pt x="3" y="11"/>
                      <a:pt x="3" y="18"/>
                    </a:cubicBezTo>
                    <a:cubicBezTo>
                      <a:pt x="3" y="28"/>
                      <a:pt x="8" y="40"/>
                      <a:pt x="14" y="44"/>
                    </a:cubicBezTo>
                    <a:cubicBezTo>
                      <a:pt x="19" y="46"/>
                      <a:pt x="22" y="55"/>
                      <a:pt x="23" y="60"/>
                    </a:cubicBezTo>
                    <a:cubicBezTo>
                      <a:pt x="23" y="61"/>
                      <a:pt x="23" y="61"/>
                      <a:pt x="23" y="60"/>
                    </a:cubicBezTo>
                    <a:cubicBezTo>
                      <a:pt x="21" y="56"/>
                      <a:pt x="17" y="49"/>
                      <a:pt x="13" y="47"/>
                    </a:cubicBezTo>
                    <a:cubicBezTo>
                      <a:pt x="4" y="42"/>
                      <a:pt x="0" y="33"/>
                      <a:pt x="0" y="20"/>
                    </a:cubicBezTo>
                    <a:cubicBezTo>
                      <a:pt x="0" y="12"/>
                      <a:pt x="4" y="5"/>
                      <a:pt x="8" y="0"/>
                    </a:cubicBezTo>
                    <a:close/>
                  </a:path>
                </a:pathLst>
              </a:custGeom>
              <a:solidFill>
                <a:srgbClr val="EC77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04" name="Freeform 4440"/>
              <p:cNvSpPr>
                <a:spLocks/>
              </p:cNvSpPr>
              <p:nvPr/>
            </p:nvSpPr>
            <p:spPr bwMode="auto">
              <a:xfrm>
                <a:off x="2461" y="3400"/>
                <a:ext cx="35" cy="69"/>
              </a:xfrm>
              <a:custGeom>
                <a:avLst/>
                <a:gdLst>
                  <a:gd name="T0" fmla="*/ 8995 w 19"/>
                  <a:gd name="T1" fmla="*/ 0 h 35"/>
                  <a:gd name="T2" fmla="*/ 28809 w 19"/>
                  <a:gd name="T3" fmla="*/ 120448 h 35"/>
                  <a:gd name="T4" fmla="*/ 8995 w 19"/>
                  <a:gd name="T5" fmla="*/ 0 h 35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35"/>
                  <a:gd name="T11" fmla="*/ 19 w 19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35">
                    <a:moveTo>
                      <a:pt x="6" y="0"/>
                    </a:moveTo>
                    <a:cubicBezTo>
                      <a:pt x="5" y="6"/>
                      <a:pt x="4" y="22"/>
                      <a:pt x="19" y="35"/>
                    </a:cubicBezTo>
                    <a:cubicBezTo>
                      <a:pt x="10" y="29"/>
                      <a:pt x="0" y="19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05" name="Freeform 4441"/>
              <p:cNvSpPr>
                <a:spLocks/>
              </p:cNvSpPr>
              <p:nvPr/>
            </p:nvSpPr>
            <p:spPr bwMode="auto">
              <a:xfrm>
                <a:off x="2655" y="3264"/>
                <a:ext cx="31" cy="78"/>
              </a:xfrm>
              <a:custGeom>
                <a:avLst/>
                <a:gdLst>
                  <a:gd name="T0" fmla="*/ 8055 w 17"/>
                  <a:gd name="T1" fmla="*/ 0 h 40"/>
                  <a:gd name="T2" fmla="*/ 23210 w 17"/>
                  <a:gd name="T3" fmla="*/ 120619 h 40"/>
                  <a:gd name="T4" fmla="*/ 8055 w 17"/>
                  <a:gd name="T5" fmla="*/ 0 h 40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40"/>
                  <a:gd name="T11" fmla="*/ 17 w 17"/>
                  <a:gd name="T12" fmla="*/ 40 h 4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40">
                    <a:moveTo>
                      <a:pt x="6" y="0"/>
                    </a:moveTo>
                    <a:cubicBezTo>
                      <a:pt x="4" y="7"/>
                      <a:pt x="4" y="26"/>
                      <a:pt x="17" y="40"/>
                    </a:cubicBezTo>
                    <a:cubicBezTo>
                      <a:pt x="9" y="34"/>
                      <a:pt x="0" y="2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06" name="Freeform 4442"/>
              <p:cNvSpPr>
                <a:spLocks/>
              </p:cNvSpPr>
              <p:nvPr/>
            </p:nvSpPr>
            <p:spPr bwMode="auto">
              <a:xfrm>
                <a:off x="2545" y="3248"/>
                <a:ext cx="38" cy="111"/>
              </a:xfrm>
              <a:custGeom>
                <a:avLst/>
                <a:gdLst>
                  <a:gd name="T0" fmla="*/ 16183 w 21"/>
                  <a:gd name="T1" fmla="*/ 3279 h 57"/>
                  <a:gd name="T2" fmla="*/ 22599 w 21"/>
                  <a:gd name="T3" fmla="*/ 53126 h 57"/>
                  <a:gd name="T4" fmla="*/ 8943 w 21"/>
                  <a:gd name="T5" fmla="*/ 134059 h 57"/>
                  <a:gd name="T6" fmla="*/ 1509 w 21"/>
                  <a:gd name="T7" fmla="*/ 169592 h 57"/>
                  <a:gd name="T8" fmla="*/ 2731 w 21"/>
                  <a:gd name="T9" fmla="*/ 166317 h 57"/>
                  <a:gd name="T10" fmla="*/ 9326 w 21"/>
                  <a:gd name="T11" fmla="*/ 140586 h 57"/>
                  <a:gd name="T12" fmla="*/ 25976 w 21"/>
                  <a:gd name="T13" fmla="*/ 62875 h 57"/>
                  <a:gd name="T14" fmla="*/ 16183 w 21"/>
                  <a:gd name="T15" fmla="*/ 0 h 57"/>
                  <a:gd name="T16" fmla="*/ 16183 w 21"/>
                  <a:gd name="T17" fmla="*/ 3279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7"/>
                  <a:gd name="T29" fmla="*/ 21 w 21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7">
                    <a:moveTo>
                      <a:pt x="13" y="1"/>
                    </a:moveTo>
                    <a:cubicBezTo>
                      <a:pt x="16" y="4"/>
                      <a:pt x="18" y="12"/>
                      <a:pt x="18" y="18"/>
                    </a:cubicBezTo>
                    <a:cubicBezTo>
                      <a:pt x="18" y="28"/>
                      <a:pt x="13" y="41"/>
                      <a:pt x="7" y="45"/>
                    </a:cubicBezTo>
                    <a:cubicBezTo>
                      <a:pt x="0" y="49"/>
                      <a:pt x="2" y="55"/>
                      <a:pt x="1" y="57"/>
                    </a:cubicBezTo>
                    <a:cubicBezTo>
                      <a:pt x="1" y="57"/>
                      <a:pt x="1" y="57"/>
                      <a:pt x="2" y="56"/>
                    </a:cubicBezTo>
                    <a:cubicBezTo>
                      <a:pt x="1" y="52"/>
                      <a:pt x="4" y="50"/>
                      <a:pt x="8" y="47"/>
                    </a:cubicBezTo>
                    <a:cubicBezTo>
                      <a:pt x="17" y="42"/>
                      <a:pt x="21" y="33"/>
                      <a:pt x="21" y="21"/>
                    </a:cubicBezTo>
                    <a:cubicBezTo>
                      <a:pt x="21" y="12"/>
                      <a:pt x="17" y="6"/>
                      <a:pt x="13" y="0"/>
                    </a:cubicBez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EC77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07" name="Freeform 4443"/>
              <p:cNvSpPr>
                <a:spLocks/>
              </p:cNvSpPr>
              <p:nvPr/>
            </p:nvSpPr>
            <p:spPr bwMode="auto">
              <a:xfrm>
                <a:off x="2549" y="3115"/>
                <a:ext cx="38" cy="110"/>
              </a:xfrm>
              <a:custGeom>
                <a:avLst/>
                <a:gdLst>
                  <a:gd name="T0" fmla="*/ 14925 w 21"/>
                  <a:gd name="T1" fmla="*/ 0 h 56"/>
                  <a:gd name="T2" fmla="*/ 22599 w 21"/>
                  <a:gd name="T3" fmla="*/ 59099 h 56"/>
                  <a:gd name="T4" fmla="*/ 7508 w 21"/>
                  <a:gd name="T5" fmla="*/ 144524 h 56"/>
                  <a:gd name="T6" fmla="*/ 1509 w 21"/>
                  <a:gd name="T7" fmla="*/ 184617 h 56"/>
                  <a:gd name="T8" fmla="*/ 1509 w 21"/>
                  <a:gd name="T9" fmla="*/ 184617 h 56"/>
                  <a:gd name="T10" fmla="*/ 9326 w 21"/>
                  <a:gd name="T11" fmla="*/ 154931 h 56"/>
                  <a:gd name="T12" fmla="*/ 25976 w 21"/>
                  <a:gd name="T13" fmla="*/ 65770 h 56"/>
                  <a:gd name="T14" fmla="*/ 16183 w 21"/>
                  <a:gd name="T15" fmla="*/ 0 h 56"/>
                  <a:gd name="T16" fmla="*/ 14925 w 21"/>
                  <a:gd name="T17" fmla="*/ 0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6"/>
                  <a:gd name="T29" fmla="*/ 21 w 21"/>
                  <a:gd name="T30" fmla="*/ 56 h 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6">
                    <a:moveTo>
                      <a:pt x="12" y="0"/>
                    </a:moveTo>
                    <a:cubicBezTo>
                      <a:pt x="15" y="4"/>
                      <a:pt x="18" y="11"/>
                      <a:pt x="18" y="18"/>
                    </a:cubicBezTo>
                    <a:cubicBezTo>
                      <a:pt x="18" y="27"/>
                      <a:pt x="13" y="40"/>
                      <a:pt x="6" y="44"/>
                    </a:cubicBezTo>
                    <a:cubicBezTo>
                      <a:pt x="0" y="49"/>
                      <a:pt x="1" y="55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51"/>
                      <a:pt x="4" y="49"/>
                      <a:pt x="8" y="47"/>
                    </a:cubicBezTo>
                    <a:cubicBezTo>
                      <a:pt x="17" y="41"/>
                      <a:pt x="21" y="33"/>
                      <a:pt x="21" y="20"/>
                    </a:cubicBezTo>
                    <a:cubicBezTo>
                      <a:pt x="21" y="12"/>
                      <a:pt x="17" y="5"/>
                      <a:pt x="13" y="0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EC77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08" name="Freeform 4444"/>
              <p:cNvSpPr>
                <a:spLocks/>
              </p:cNvSpPr>
              <p:nvPr/>
            </p:nvSpPr>
            <p:spPr bwMode="auto">
              <a:xfrm>
                <a:off x="2408" y="3084"/>
                <a:ext cx="93" cy="275"/>
              </a:xfrm>
              <a:custGeom>
                <a:avLst/>
                <a:gdLst>
                  <a:gd name="T0" fmla="*/ 24340 w 51"/>
                  <a:gd name="T1" fmla="*/ 42108 h 141"/>
                  <a:gd name="T2" fmla="*/ 55774 w 51"/>
                  <a:gd name="T3" fmla="*/ 169410 h 141"/>
                  <a:gd name="T4" fmla="*/ 61158 w 51"/>
                  <a:gd name="T5" fmla="*/ 223782 h 141"/>
                  <a:gd name="T6" fmla="*/ 47468 w 51"/>
                  <a:gd name="T7" fmla="*/ 273233 h 141"/>
                  <a:gd name="T8" fmla="*/ 44385 w 51"/>
                  <a:gd name="T9" fmla="*/ 309043 h 141"/>
                  <a:gd name="T10" fmla="*/ 59279 w 51"/>
                  <a:gd name="T11" fmla="*/ 391050 h 141"/>
                  <a:gd name="T12" fmla="*/ 65767 w 51"/>
                  <a:gd name="T13" fmla="*/ 423814 h 141"/>
                  <a:gd name="T14" fmla="*/ 65767 w 51"/>
                  <a:gd name="T15" fmla="*/ 423814 h 141"/>
                  <a:gd name="T16" fmla="*/ 57733 w 51"/>
                  <a:gd name="T17" fmla="*/ 395680 h 141"/>
                  <a:gd name="T18" fmla="*/ 37875 w 51"/>
                  <a:gd name="T19" fmla="*/ 318419 h 141"/>
                  <a:gd name="T20" fmla="*/ 54162 w 51"/>
                  <a:gd name="T21" fmla="*/ 206230 h 141"/>
                  <a:gd name="T22" fmla="*/ 21647 w 51"/>
                  <a:gd name="T23" fmla="*/ 45190 h 141"/>
                  <a:gd name="T24" fmla="*/ 0 w 51"/>
                  <a:gd name="T25" fmla="*/ 3302 h 141"/>
                  <a:gd name="T26" fmla="*/ 24340 w 51"/>
                  <a:gd name="T27" fmla="*/ 42108 h 1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1"/>
                  <a:gd name="T43" fmla="*/ 0 h 141"/>
                  <a:gd name="T44" fmla="*/ 51 w 51"/>
                  <a:gd name="T45" fmla="*/ 141 h 1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1" h="141">
                    <a:moveTo>
                      <a:pt x="18" y="14"/>
                    </a:moveTo>
                    <a:cubicBezTo>
                      <a:pt x="24" y="24"/>
                      <a:pt x="33" y="46"/>
                      <a:pt x="41" y="56"/>
                    </a:cubicBezTo>
                    <a:cubicBezTo>
                      <a:pt x="46" y="63"/>
                      <a:pt x="50" y="66"/>
                      <a:pt x="45" y="74"/>
                    </a:cubicBezTo>
                    <a:cubicBezTo>
                      <a:pt x="39" y="83"/>
                      <a:pt x="38" y="84"/>
                      <a:pt x="35" y="90"/>
                    </a:cubicBezTo>
                    <a:cubicBezTo>
                      <a:pt x="34" y="94"/>
                      <a:pt x="33" y="98"/>
                      <a:pt x="33" y="102"/>
                    </a:cubicBezTo>
                    <a:cubicBezTo>
                      <a:pt x="33" y="112"/>
                      <a:pt x="38" y="125"/>
                      <a:pt x="44" y="129"/>
                    </a:cubicBezTo>
                    <a:cubicBezTo>
                      <a:pt x="51" y="133"/>
                      <a:pt x="49" y="139"/>
                      <a:pt x="49" y="140"/>
                    </a:cubicBezTo>
                    <a:cubicBezTo>
                      <a:pt x="49" y="140"/>
                      <a:pt x="49" y="141"/>
                      <a:pt x="49" y="140"/>
                    </a:cubicBezTo>
                    <a:cubicBezTo>
                      <a:pt x="49" y="135"/>
                      <a:pt x="47" y="134"/>
                      <a:pt x="43" y="131"/>
                    </a:cubicBezTo>
                    <a:cubicBezTo>
                      <a:pt x="34" y="126"/>
                      <a:pt x="28" y="117"/>
                      <a:pt x="28" y="105"/>
                    </a:cubicBezTo>
                    <a:cubicBezTo>
                      <a:pt x="27" y="82"/>
                      <a:pt x="42" y="77"/>
                      <a:pt x="40" y="68"/>
                    </a:cubicBezTo>
                    <a:cubicBezTo>
                      <a:pt x="38" y="58"/>
                      <a:pt x="20" y="22"/>
                      <a:pt x="16" y="15"/>
                    </a:cubicBezTo>
                    <a:cubicBezTo>
                      <a:pt x="12" y="8"/>
                      <a:pt x="5" y="0"/>
                      <a:pt x="0" y="1"/>
                    </a:cubicBezTo>
                    <a:cubicBezTo>
                      <a:pt x="5" y="0"/>
                      <a:pt x="12" y="4"/>
                      <a:pt x="18" y="14"/>
                    </a:cubicBezTo>
                    <a:close/>
                  </a:path>
                </a:pathLst>
              </a:custGeom>
              <a:solidFill>
                <a:srgbClr val="EC77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09" name="Freeform 4445"/>
              <p:cNvSpPr>
                <a:spLocks/>
              </p:cNvSpPr>
              <p:nvPr/>
            </p:nvSpPr>
            <p:spPr bwMode="auto">
              <a:xfrm>
                <a:off x="2455" y="3272"/>
                <a:ext cx="37" cy="66"/>
              </a:xfrm>
              <a:custGeom>
                <a:avLst/>
                <a:gdLst>
                  <a:gd name="T0" fmla="*/ 11137 w 20"/>
                  <a:gd name="T1" fmla="*/ 0 h 34"/>
                  <a:gd name="T2" fmla="*/ 31942 w 20"/>
                  <a:gd name="T3" fmla="*/ 96993 h 34"/>
                  <a:gd name="T4" fmla="*/ 11137 w 20"/>
                  <a:gd name="T5" fmla="*/ 0 h 34"/>
                  <a:gd name="T6" fmla="*/ 0 60000 65536"/>
                  <a:gd name="T7" fmla="*/ 0 60000 65536"/>
                  <a:gd name="T8" fmla="*/ 0 60000 65536"/>
                  <a:gd name="T9" fmla="*/ 0 w 20"/>
                  <a:gd name="T10" fmla="*/ 0 h 34"/>
                  <a:gd name="T11" fmla="*/ 20 w 20"/>
                  <a:gd name="T12" fmla="*/ 34 h 3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" h="34">
                    <a:moveTo>
                      <a:pt x="7" y="0"/>
                    </a:moveTo>
                    <a:cubicBezTo>
                      <a:pt x="6" y="6"/>
                      <a:pt x="5" y="22"/>
                      <a:pt x="20" y="34"/>
                    </a:cubicBezTo>
                    <a:cubicBezTo>
                      <a:pt x="11" y="29"/>
                      <a:pt x="0" y="18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10" name="Freeform 4446"/>
              <p:cNvSpPr>
                <a:spLocks/>
              </p:cNvSpPr>
              <p:nvPr/>
            </p:nvSpPr>
            <p:spPr bwMode="auto">
              <a:xfrm>
                <a:off x="2530" y="3379"/>
                <a:ext cx="52" cy="170"/>
              </a:xfrm>
              <a:custGeom>
                <a:avLst/>
                <a:gdLst>
                  <a:gd name="T0" fmla="*/ 31833 w 28"/>
                  <a:gd name="T1" fmla="*/ 3394 h 87"/>
                  <a:gd name="T2" fmla="*/ 41442 w 28"/>
                  <a:gd name="T3" fmla="*/ 55268 h 87"/>
                  <a:gd name="T4" fmla="*/ 22111 w 28"/>
                  <a:gd name="T5" fmla="*/ 132813 h 87"/>
                  <a:gd name="T6" fmla="*/ 9767 w 28"/>
                  <a:gd name="T7" fmla="*/ 164886 h 87"/>
                  <a:gd name="T8" fmla="*/ 0 w 28"/>
                  <a:gd name="T9" fmla="*/ 269516 h 87"/>
                  <a:gd name="T10" fmla="*/ 0 w 28"/>
                  <a:gd name="T11" fmla="*/ 269516 h 87"/>
                  <a:gd name="T12" fmla="*/ 23302 w 28"/>
                  <a:gd name="T13" fmla="*/ 146165 h 87"/>
                  <a:gd name="T14" fmla="*/ 47236 w 28"/>
                  <a:gd name="T15" fmla="*/ 64833 h 87"/>
                  <a:gd name="T16" fmla="*/ 31833 w 28"/>
                  <a:gd name="T17" fmla="*/ 0 h 87"/>
                  <a:gd name="T18" fmla="*/ 31833 w 28"/>
                  <a:gd name="T19" fmla="*/ 3394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8"/>
                  <a:gd name="T31" fmla="*/ 0 h 87"/>
                  <a:gd name="T32" fmla="*/ 28 w 28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8" h="87">
                    <a:moveTo>
                      <a:pt x="19" y="1"/>
                    </a:moveTo>
                    <a:cubicBezTo>
                      <a:pt x="22" y="5"/>
                      <a:pt x="25" y="12"/>
                      <a:pt x="25" y="18"/>
                    </a:cubicBezTo>
                    <a:cubicBezTo>
                      <a:pt x="25" y="28"/>
                      <a:pt x="20" y="39"/>
                      <a:pt x="13" y="43"/>
                    </a:cubicBezTo>
                    <a:cubicBezTo>
                      <a:pt x="9" y="44"/>
                      <a:pt x="7" y="50"/>
                      <a:pt x="6" y="53"/>
                    </a:cubicBezTo>
                    <a:cubicBezTo>
                      <a:pt x="6" y="54"/>
                      <a:pt x="0" y="78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77"/>
                      <a:pt x="10" y="50"/>
                      <a:pt x="14" y="47"/>
                    </a:cubicBezTo>
                    <a:cubicBezTo>
                      <a:pt x="23" y="42"/>
                      <a:pt x="28" y="33"/>
                      <a:pt x="28" y="21"/>
                    </a:cubicBezTo>
                    <a:cubicBezTo>
                      <a:pt x="28" y="12"/>
                      <a:pt x="24" y="6"/>
                      <a:pt x="19" y="0"/>
                    </a:cubicBezTo>
                    <a:lnTo>
                      <a:pt x="19" y="1"/>
                    </a:lnTo>
                    <a:close/>
                  </a:path>
                </a:pathLst>
              </a:custGeom>
              <a:solidFill>
                <a:srgbClr val="EC77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11" name="Freeform 4447"/>
              <p:cNvSpPr>
                <a:spLocks/>
              </p:cNvSpPr>
              <p:nvPr/>
            </p:nvSpPr>
            <p:spPr bwMode="auto">
              <a:xfrm>
                <a:off x="2721" y="3233"/>
                <a:ext cx="53" cy="107"/>
              </a:xfrm>
              <a:custGeom>
                <a:avLst/>
                <a:gdLst>
                  <a:gd name="T0" fmla="*/ 28236 w 29"/>
                  <a:gd name="T1" fmla="*/ 0 h 55"/>
                  <a:gd name="T2" fmla="*/ 34984 w 29"/>
                  <a:gd name="T3" fmla="*/ 52757 h 55"/>
                  <a:gd name="T4" fmla="*/ 20003 w 29"/>
                  <a:gd name="T5" fmla="*/ 124149 h 55"/>
                  <a:gd name="T6" fmla="*/ 0 w 29"/>
                  <a:gd name="T7" fmla="*/ 158432 h 55"/>
                  <a:gd name="T8" fmla="*/ 1630 w 29"/>
                  <a:gd name="T9" fmla="*/ 158432 h 55"/>
                  <a:gd name="T10" fmla="*/ 20425 w 29"/>
                  <a:gd name="T11" fmla="*/ 132993 h 55"/>
                  <a:gd name="T12" fmla="*/ 40161 w 29"/>
                  <a:gd name="T13" fmla="*/ 59046 h 55"/>
                  <a:gd name="T14" fmla="*/ 28236 w 29"/>
                  <a:gd name="T15" fmla="*/ 0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55"/>
                  <a:gd name="T26" fmla="*/ 29 w 29"/>
                  <a:gd name="T27" fmla="*/ 55 h 5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55">
                    <a:moveTo>
                      <a:pt x="20" y="0"/>
                    </a:moveTo>
                    <a:cubicBezTo>
                      <a:pt x="23" y="4"/>
                      <a:pt x="25" y="12"/>
                      <a:pt x="25" y="18"/>
                    </a:cubicBezTo>
                    <a:cubicBezTo>
                      <a:pt x="25" y="28"/>
                      <a:pt x="20" y="38"/>
                      <a:pt x="14" y="42"/>
                    </a:cubicBezTo>
                    <a:cubicBezTo>
                      <a:pt x="8" y="45"/>
                      <a:pt x="0" y="52"/>
                      <a:pt x="0" y="54"/>
                    </a:cubicBezTo>
                    <a:cubicBezTo>
                      <a:pt x="1" y="55"/>
                      <a:pt x="1" y="54"/>
                      <a:pt x="1" y="54"/>
                    </a:cubicBezTo>
                    <a:cubicBezTo>
                      <a:pt x="1" y="50"/>
                      <a:pt x="13" y="46"/>
                      <a:pt x="15" y="45"/>
                    </a:cubicBezTo>
                    <a:cubicBezTo>
                      <a:pt x="24" y="40"/>
                      <a:pt x="29" y="33"/>
                      <a:pt x="29" y="20"/>
                    </a:cubicBezTo>
                    <a:cubicBezTo>
                      <a:pt x="29" y="12"/>
                      <a:pt x="24" y="5"/>
                      <a:pt x="20" y="0"/>
                    </a:cubicBezTo>
                    <a:close/>
                  </a:path>
                </a:pathLst>
              </a:custGeom>
              <a:solidFill>
                <a:srgbClr val="EC77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12" name="Freeform 4448"/>
              <p:cNvSpPr>
                <a:spLocks/>
              </p:cNvSpPr>
              <p:nvPr/>
            </p:nvSpPr>
            <p:spPr bwMode="auto">
              <a:xfrm>
                <a:off x="2594" y="3070"/>
                <a:ext cx="94" cy="129"/>
              </a:xfrm>
              <a:custGeom>
                <a:avLst/>
                <a:gdLst>
                  <a:gd name="T0" fmla="*/ 0 w 51"/>
                  <a:gd name="T1" fmla="*/ 9589 h 66"/>
                  <a:gd name="T2" fmla="*/ 69234 w 51"/>
                  <a:gd name="T3" fmla="*/ 74984 h 66"/>
                  <a:gd name="T4" fmla="*/ 76816 w 51"/>
                  <a:gd name="T5" fmla="*/ 205300 h 66"/>
                  <a:gd name="T6" fmla="*/ 0 w 51"/>
                  <a:gd name="T7" fmla="*/ 9589 h 6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1"/>
                  <a:gd name="T13" fmla="*/ 0 h 66"/>
                  <a:gd name="T14" fmla="*/ 51 w 51"/>
                  <a:gd name="T15" fmla="*/ 66 h 6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1" h="66">
                    <a:moveTo>
                      <a:pt x="0" y="3"/>
                    </a:moveTo>
                    <a:cubicBezTo>
                      <a:pt x="15" y="0"/>
                      <a:pt x="39" y="10"/>
                      <a:pt x="45" y="24"/>
                    </a:cubicBezTo>
                    <a:cubicBezTo>
                      <a:pt x="51" y="38"/>
                      <a:pt x="50" y="66"/>
                      <a:pt x="50" y="66"/>
                    </a:cubicBezTo>
                    <a:cubicBezTo>
                      <a:pt x="46" y="46"/>
                      <a:pt x="45" y="8"/>
                      <a:pt x="0" y="3"/>
                    </a:cubicBezTo>
                    <a:close/>
                  </a:path>
                </a:pathLst>
              </a:custGeom>
              <a:solidFill>
                <a:srgbClr val="EC77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13" name="Freeform 4449"/>
              <p:cNvSpPr>
                <a:spLocks/>
              </p:cNvSpPr>
              <p:nvPr/>
            </p:nvSpPr>
            <p:spPr bwMode="auto">
              <a:xfrm>
                <a:off x="2525" y="3565"/>
                <a:ext cx="154" cy="187"/>
              </a:xfrm>
              <a:custGeom>
                <a:avLst/>
                <a:gdLst>
                  <a:gd name="T0" fmla="*/ 3956 w 84"/>
                  <a:gd name="T1" fmla="*/ 0 h 96"/>
                  <a:gd name="T2" fmla="*/ 70930 w 84"/>
                  <a:gd name="T3" fmla="*/ 218017 h 96"/>
                  <a:gd name="T4" fmla="*/ 120967 w 84"/>
                  <a:gd name="T5" fmla="*/ 179288 h 96"/>
                  <a:gd name="T6" fmla="*/ 3956 w 84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4"/>
                  <a:gd name="T13" fmla="*/ 0 h 96"/>
                  <a:gd name="T14" fmla="*/ 84 w 84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4" h="96">
                    <a:moveTo>
                      <a:pt x="3" y="0"/>
                    </a:moveTo>
                    <a:cubicBezTo>
                      <a:pt x="3" y="22"/>
                      <a:pt x="0" y="74"/>
                      <a:pt x="49" y="73"/>
                    </a:cubicBezTo>
                    <a:cubicBezTo>
                      <a:pt x="67" y="73"/>
                      <a:pt x="81" y="65"/>
                      <a:pt x="84" y="60"/>
                    </a:cubicBezTo>
                    <a:cubicBezTo>
                      <a:pt x="78" y="66"/>
                      <a:pt x="10" y="96"/>
                      <a:pt x="3" y="0"/>
                    </a:cubicBezTo>
                    <a:close/>
                  </a:path>
                </a:pathLst>
              </a:custGeom>
              <a:solidFill>
                <a:srgbClr val="E853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14" name="Freeform 4450"/>
              <p:cNvSpPr>
                <a:spLocks/>
              </p:cNvSpPr>
              <p:nvPr/>
            </p:nvSpPr>
            <p:spPr bwMode="auto">
              <a:xfrm>
                <a:off x="2708" y="3385"/>
                <a:ext cx="178" cy="336"/>
              </a:xfrm>
              <a:custGeom>
                <a:avLst/>
                <a:gdLst>
                  <a:gd name="T0" fmla="*/ 141563 w 97"/>
                  <a:gd name="T1" fmla="*/ 441090 h 172"/>
                  <a:gd name="T2" fmla="*/ 54044 w 97"/>
                  <a:gd name="T3" fmla="*/ 499267 h 172"/>
                  <a:gd name="T4" fmla="*/ 3094 w 97"/>
                  <a:gd name="T5" fmla="*/ 382794 h 172"/>
                  <a:gd name="T6" fmla="*/ 1686 w 97"/>
                  <a:gd name="T7" fmla="*/ 0 h 172"/>
                  <a:gd name="T8" fmla="*/ 31600 w 97"/>
                  <a:gd name="T9" fmla="*/ 431301 h 172"/>
                  <a:gd name="T10" fmla="*/ 141563 w 97"/>
                  <a:gd name="T11" fmla="*/ 441090 h 1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7"/>
                  <a:gd name="T19" fmla="*/ 0 h 172"/>
                  <a:gd name="T20" fmla="*/ 97 w 97"/>
                  <a:gd name="T21" fmla="*/ 172 h 17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7" h="172">
                    <a:moveTo>
                      <a:pt x="97" y="143"/>
                    </a:moveTo>
                    <a:cubicBezTo>
                      <a:pt x="91" y="154"/>
                      <a:pt x="62" y="172"/>
                      <a:pt x="37" y="162"/>
                    </a:cubicBezTo>
                    <a:cubicBezTo>
                      <a:pt x="14" y="153"/>
                      <a:pt x="4" y="134"/>
                      <a:pt x="2" y="124"/>
                    </a:cubicBezTo>
                    <a:cubicBezTo>
                      <a:pt x="0" y="113"/>
                      <a:pt x="1" y="8"/>
                      <a:pt x="1" y="0"/>
                    </a:cubicBezTo>
                    <a:cubicBezTo>
                      <a:pt x="4" y="20"/>
                      <a:pt x="1" y="119"/>
                      <a:pt x="22" y="140"/>
                    </a:cubicBezTo>
                    <a:cubicBezTo>
                      <a:pt x="47" y="168"/>
                      <a:pt x="87" y="158"/>
                      <a:pt x="97" y="143"/>
                    </a:cubicBezTo>
                    <a:close/>
                  </a:path>
                </a:pathLst>
              </a:custGeom>
              <a:solidFill>
                <a:srgbClr val="E853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15" name="Freeform 4451"/>
              <p:cNvSpPr>
                <a:spLocks/>
              </p:cNvSpPr>
              <p:nvPr/>
            </p:nvSpPr>
            <p:spPr bwMode="auto">
              <a:xfrm>
                <a:off x="2477" y="3092"/>
                <a:ext cx="96" cy="601"/>
              </a:xfrm>
              <a:custGeom>
                <a:avLst/>
                <a:gdLst>
                  <a:gd name="T0" fmla="*/ 35886 w 52"/>
                  <a:gd name="T1" fmla="*/ 800944 h 308"/>
                  <a:gd name="T2" fmla="*/ 12949 w 52"/>
                  <a:gd name="T3" fmla="*/ 566917 h 308"/>
                  <a:gd name="T4" fmla="*/ 0 w 52"/>
                  <a:gd name="T5" fmla="*/ 502381 h 308"/>
                  <a:gd name="T6" fmla="*/ 5934 w 52"/>
                  <a:gd name="T7" fmla="*/ 457773 h 308"/>
                  <a:gd name="T8" fmla="*/ 5934 w 52"/>
                  <a:gd name="T9" fmla="*/ 464230 h 308"/>
                  <a:gd name="T10" fmla="*/ 25372 w 52"/>
                  <a:gd name="T11" fmla="*/ 576248 h 308"/>
                  <a:gd name="T12" fmla="*/ 40855 w 52"/>
                  <a:gd name="T13" fmla="*/ 572940 h 308"/>
                  <a:gd name="T14" fmla="*/ 55353 w 52"/>
                  <a:gd name="T15" fmla="*/ 505687 h 308"/>
                  <a:gd name="T16" fmla="*/ 42395 w 52"/>
                  <a:gd name="T17" fmla="*/ 441815 h 308"/>
                  <a:gd name="T18" fmla="*/ 42395 w 52"/>
                  <a:gd name="T19" fmla="*/ 377631 h 308"/>
                  <a:gd name="T20" fmla="*/ 58032 w 52"/>
                  <a:gd name="T21" fmla="*/ 310450 h 308"/>
                  <a:gd name="T22" fmla="*/ 52113 w 52"/>
                  <a:gd name="T23" fmla="*/ 256012 h 308"/>
                  <a:gd name="T24" fmla="*/ 40855 w 52"/>
                  <a:gd name="T25" fmla="*/ 179233 h 308"/>
                  <a:gd name="T26" fmla="*/ 68932 w 52"/>
                  <a:gd name="T27" fmla="*/ 82403 h 308"/>
                  <a:gd name="T28" fmla="*/ 61254 w 52"/>
                  <a:gd name="T29" fmla="*/ 0 h 308"/>
                  <a:gd name="T30" fmla="*/ 67187 w 52"/>
                  <a:gd name="T31" fmla="*/ 18559 h 308"/>
                  <a:gd name="T32" fmla="*/ 81478 w 52"/>
                  <a:gd name="T33" fmla="*/ 91853 h 308"/>
                  <a:gd name="T34" fmla="*/ 66251 w 52"/>
                  <a:gd name="T35" fmla="*/ 164159 h 308"/>
                  <a:gd name="T36" fmla="*/ 59184 w 52"/>
                  <a:gd name="T37" fmla="*/ 175869 h 308"/>
                  <a:gd name="T38" fmla="*/ 55972 w 52"/>
                  <a:gd name="T39" fmla="*/ 195313 h 308"/>
                  <a:gd name="T40" fmla="*/ 61254 w 52"/>
                  <a:gd name="T41" fmla="*/ 222015 h 308"/>
                  <a:gd name="T42" fmla="*/ 66251 w 52"/>
                  <a:gd name="T43" fmla="*/ 228031 h 308"/>
                  <a:gd name="T44" fmla="*/ 80060 w 52"/>
                  <a:gd name="T45" fmla="*/ 298681 h 308"/>
                  <a:gd name="T46" fmla="*/ 64250 w 52"/>
                  <a:gd name="T47" fmla="*/ 374546 h 308"/>
                  <a:gd name="T48" fmla="*/ 55972 w 52"/>
                  <a:gd name="T49" fmla="*/ 400149 h 308"/>
                  <a:gd name="T50" fmla="*/ 62985 w 52"/>
                  <a:gd name="T51" fmla="*/ 435475 h 308"/>
                  <a:gd name="T52" fmla="*/ 76261 w 52"/>
                  <a:gd name="T53" fmla="*/ 502381 h 308"/>
                  <a:gd name="T54" fmla="*/ 64250 w 52"/>
                  <a:gd name="T55" fmla="*/ 566917 h 308"/>
                  <a:gd name="T56" fmla="*/ 40855 w 52"/>
                  <a:gd name="T57" fmla="*/ 800944 h 308"/>
                  <a:gd name="T58" fmla="*/ 64250 w 52"/>
                  <a:gd name="T59" fmla="*/ 938861 h 308"/>
                  <a:gd name="T60" fmla="*/ 37338 w 52"/>
                  <a:gd name="T61" fmla="*/ 929015 h 308"/>
                  <a:gd name="T62" fmla="*/ 12949 w 52"/>
                  <a:gd name="T63" fmla="*/ 938861 h 308"/>
                  <a:gd name="T64" fmla="*/ 35886 w 52"/>
                  <a:gd name="T65" fmla="*/ 800944 h 30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2"/>
                  <a:gd name="T100" fmla="*/ 0 h 308"/>
                  <a:gd name="T101" fmla="*/ 52 w 52"/>
                  <a:gd name="T102" fmla="*/ 308 h 30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2" h="308">
                    <a:moveTo>
                      <a:pt x="23" y="263"/>
                    </a:moveTo>
                    <a:cubicBezTo>
                      <a:pt x="23" y="239"/>
                      <a:pt x="24" y="198"/>
                      <a:pt x="8" y="186"/>
                    </a:cubicBezTo>
                    <a:cubicBezTo>
                      <a:pt x="3" y="181"/>
                      <a:pt x="0" y="173"/>
                      <a:pt x="0" y="165"/>
                    </a:cubicBezTo>
                    <a:cubicBezTo>
                      <a:pt x="0" y="159"/>
                      <a:pt x="1" y="154"/>
                      <a:pt x="4" y="150"/>
                    </a:cubicBezTo>
                    <a:cubicBezTo>
                      <a:pt x="4" y="150"/>
                      <a:pt x="4" y="151"/>
                      <a:pt x="4" y="152"/>
                    </a:cubicBezTo>
                    <a:cubicBezTo>
                      <a:pt x="0" y="169"/>
                      <a:pt x="10" y="183"/>
                      <a:pt x="16" y="189"/>
                    </a:cubicBezTo>
                    <a:cubicBezTo>
                      <a:pt x="21" y="195"/>
                      <a:pt x="24" y="196"/>
                      <a:pt x="26" y="188"/>
                    </a:cubicBezTo>
                    <a:cubicBezTo>
                      <a:pt x="28" y="179"/>
                      <a:pt x="35" y="176"/>
                      <a:pt x="35" y="166"/>
                    </a:cubicBezTo>
                    <a:cubicBezTo>
                      <a:pt x="35" y="156"/>
                      <a:pt x="28" y="150"/>
                      <a:pt x="27" y="145"/>
                    </a:cubicBezTo>
                    <a:cubicBezTo>
                      <a:pt x="27" y="140"/>
                      <a:pt x="25" y="133"/>
                      <a:pt x="27" y="124"/>
                    </a:cubicBezTo>
                    <a:cubicBezTo>
                      <a:pt x="30" y="114"/>
                      <a:pt x="37" y="108"/>
                      <a:pt x="37" y="102"/>
                    </a:cubicBezTo>
                    <a:cubicBezTo>
                      <a:pt x="37" y="95"/>
                      <a:pt x="37" y="88"/>
                      <a:pt x="33" y="84"/>
                    </a:cubicBezTo>
                    <a:cubicBezTo>
                      <a:pt x="29" y="80"/>
                      <a:pt x="24" y="78"/>
                      <a:pt x="26" y="59"/>
                    </a:cubicBezTo>
                    <a:cubicBezTo>
                      <a:pt x="28" y="40"/>
                      <a:pt x="45" y="41"/>
                      <a:pt x="44" y="27"/>
                    </a:cubicBezTo>
                    <a:cubicBezTo>
                      <a:pt x="42" y="14"/>
                      <a:pt x="35" y="9"/>
                      <a:pt x="39" y="0"/>
                    </a:cubicBezTo>
                    <a:cubicBezTo>
                      <a:pt x="39" y="3"/>
                      <a:pt x="40" y="5"/>
                      <a:pt x="43" y="6"/>
                    </a:cubicBezTo>
                    <a:cubicBezTo>
                      <a:pt x="50" y="11"/>
                      <a:pt x="52" y="20"/>
                      <a:pt x="52" y="30"/>
                    </a:cubicBezTo>
                    <a:cubicBezTo>
                      <a:pt x="52" y="41"/>
                      <a:pt x="49" y="49"/>
                      <a:pt x="42" y="54"/>
                    </a:cubicBezTo>
                    <a:cubicBezTo>
                      <a:pt x="41" y="55"/>
                      <a:pt x="39" y="56"/>
                      <a:pt x="38" y="58"/>
                    </a:cubicBezTo>
                    <a:cubicBezTo>
                      <a:pt x="37" y="59"/>
                      <a:pt x="36" y="62"/>
                      <a:pt x="36" y="64"/>
                    </a:cubicBezTo>
                    <a:cubicBezTo>
                      <a:pt x="36" y="68"/>
                      <a:pt x="37" y="72"/>
                      <a:pt x="39" y="73"/>
                    </a:cubicBezTo>
                    <a:cubicBezTo>
                      <a:pt x="39" y="73"/>
                      <a:pt x="41" y="74"/>
                      <a:pt x="42" y="75"/>
                    </a:cubicBezTo>
                    <a:cubicBezTo>
                      <a:pt x="49" y="79"/>
                      <a:pt x="51" y="92"/>
                      <a:pt x="51" y="98"/>
                    </a:cubicBezTo>
                    <a:cubicBezTo>
                      <a:pt x="51" y="105"/>
                      <a:pt x="49" y="119"/>
                      <a:pt x="41" y="123"/>
                    </a:cubicBezTo>
                    <a:cubicBezTo>
                      <a:pt x="37" y="125"/>
                      <a:pt x="36" y="129"/>
                      <a:pt x="36" y="131"/>
                    </a:cubicBezTo>
                    <a:cubicBezTo>
                      <a:pt x="36" y="135"/>
                      <a:pt x="35" y="140"/>
                      <a:pt x="40" y="143"/>
                    </a:cubicBezTo>
                    <a:cubicBezTo>
                      <a:pt x="46" y="148"/>
                      <a:pt x="49" y="156"/>
                      <a:pt x="49" y="165"/>
                    </a:cubicBezTo>
                    <a:cubicBezTo>
                      <a:pt x="49" y="173"/>
                      <a:pt x="46" y="181"/>
                      <a:pt x="41" y="186"/>
                    </a:cubicBezTo>
                    <a:cubicBezTo>
                      <a:pt x="25" y="198"/>
                      <a:pt x="26" y="239"/>
                      <a:pt x="26" y="263"/>
                    </a:cubicBezTo>
                    <a:cubicBezTo>
                      <a:pt x="26" y="280"/>
                      <a:pt x="29" y="298"/>
                      <a:pt x="41" y="308"/>
                    </a:cubicBezTo>
                    <a:cubicBezTo>
                      <a:pt x="36" y="307"/>
                      <a:pt x="30" y="305"/>
                      <a:pt x="24" y="305"/>
                    </a:cubicBezTo>
                    <a:cubicBezTo>
                      <a:pt x="18" y="305"/>
                      <a:pt x="13" y="307"/>
                      <a:pt x="8" y="308"/>
                    </a:cubicBezTo>
                    <a:cubicBezTo>
                      <a:pt x="20" y="298"/>
                      <a:pt x="23" y="280"/>
                      <a:pt x="23" y="263"/>
                    </a:cubicBezTo>
                    <a:close/>
                  </a:path>
                </a:pathLst>
              </a:custGeom>
              <a:solidFill>
                <a:srgbClr val="9B384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16" name="Freeform 4452"/>
              <p:cNvSpPr>
                <a:spLocks/>
              </p:cNvSpPr>
              <p:nvPr/>
            </p:nvSpPr>
            <p:spPr bwMode="auto">
              <a:xfrm>
                <a:off x="2472" y="3233"/>
                <a:ext cx="29" cy="111"/>
              </a:xfrm>
              <a:custGeom>
                <a:avLst/>
                <a:gdLst>
                  <a:gd name="T0" fmla="*/ 11169 w 16"/>
                  <a:gd name="T1" fmla="*/ 12434 h 57"/>
                  <a:gd name="T2" fmla="*/ 15171 w 16"/>
                  <a:gd name="T3" fmla="*/ 0 h 57"/>
                  <a:gd name="T4" fmla="*/ 15171 w 16"/>
                  <a:gd name="T5" fmla="*/ 0 h 57"/>
                  <a:gd name="T6" fmla="*/ 15171 w 16"/>
                  <a:gd name="T7" fmla="*/ 144958 h 57"/>
                  <a:gd name="T8" fmla="*/ 20244 w 16"/>
                  <a:gd name="T9" fmla="*/ 169592 h 57"/>
                  <a:gd name="T10" fmla="*/ 15171 w 16"/>
                  <a:gd name="T11" fmla="*/ 151346 h 57"/>
                  <a:gd name="T12" fmla="*/ 1524 w 16"/>
                  <a:gd name="T13" fmla="*/ 77718 h 57"/>
                  <a:gd name="T14" fmla="*/ 11169 w 16"/>
                  <a:gd name="T15" fmla="*/ 12434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"/>
                  <a:gd name="T25" fmla="*/ 0 h 57"/>
                  <a:gd name="T26" fmla="*/ 16 w 16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" h="57">
                    <a:moveTo>
                      <a:pt x="9" y="4"/>
                    </a:moveTo>
                    <a:cubicBezTo>
                      <a:pt x="10" y="3"/>
                      <a:pt x="11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9"/>
                      <a:pt x="0" y="35"/>
                      <a:pt x="12" y="49"/>
                    </a:cubicBezTo>
                    <a:cubicBezTo>
                      <a:pt x="16" y="53"/>
                      <a:pt x="16" y="55"/>
                      <a:pt x="16" y="57"/>
                    </a:cubicBezTo>
                    <a:cubicBezTo>
                      <a:pt x="15" y="55"/>
                      <a:pt x="14" y="52"/>
                      <a:pt x="12" y="51"/>
                    </a:cubicBezTo>
                    <a:cubicBezTo>
                      <a:pt x="4" y="47"/>
                      <a:pt x="1" y="33"/>
                      <a:pt x="1" y="26"/>
                    </a:cubicBezTo>
                    <a:cubicBezTo>
                      <a:pt x="1" y="20"/>
                      <a:pt x="4" y="9"/>
                      <a:pt x="9" y="4"/>
                    </a:cubicBezTo>
                    <a:close/>
                  </a:path>
                </a:pathLst>
              </a:custGeom>
              <a:solidFill>
                <a:srgbClr val="9B384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17" name="Freeform 4453"/>
              <p:cNvSpPr>
                <a:spLocks noEditPoints="1"/>
              </p:cNvSpPr>
              <p:nvPr/>
            </p:nvSpPr>
            <p:spPr bwMode="auto">
              <a:xfrm>
                <a:off x="2664" y="3065"/>
                <a:ext cx="115" cy="310"/>
              </a:xfrm>
              <a:custGeom>
                <a:avLst/>
                <a:gdLst>
                  <a:gd name="T0" fmla="*/ 5409 w 63"/>
                  <a:gd name="T1" fmla="*/ 301669 h 159"/>
                  <a:gd name="T2" fmla="*/ 8369 w 63"/>
                  <a:gd name="T3" fmla="*/ 389588 h 159"/>
                  <a:gd name="T4" fmla="*/ 8369 w 63"/>
                  <a:gd name="T5" fmla="*/ 386297 h 159"/>
                  <a:gd name="T6" fmla="*/ 23405 w 63"/>
                  <a:gd name="T7" fmla="*/ 431988 h 159"/>
                  <a:gd name="T8" fmla="*/ 29978 w 63"/>
                  <a:gd name="T9" fmla="*/ 464553 h 159"/>
                  <a:gd name="T10" fmla="*/ 29978 w 63"/>
                  <a:gd name="T11" fmla="*/ 479568 h 159"/>
                  <a:gd name="T12" fmla="*/ 29978 w 63"/>
                  <a:gd name="T13" fmla="*/ 479568 h 159"/>
                  <a:gd name="T14" fmla="*/ 53336 w 63"/>
                  <a:gd name="T15" fmla="*/ 384336 h 159"/>
                  <a:gd name="T16" fmla="*/ 72733 w 63"/>
                  <a:gd name="T17" fmla="*/ 311104 h 159"/>
                  <a:gd name="T18" fmla="*/ 66594 w 63"/>
                  <a:gd name="T19" fmla="*/ 262710 h 159"/>
                  <a:gd name="T20" fmla="*/ 61677 w 63"/>
                  <a:gd name="T21" fmla="*/ 226312 h 159"/>
                  <a:gd name="T22" fmla="*/ 74222 w 63"/>
                  <a:gd name="T23" fmla="*/ 181200 h 159"/>
                  <a:gd name="T24" fmla="*/ 82568 w 63"/>
                  <a:gd name="T25" fmla="*/ 141986 h 159"/>
                  <a:gd name="T26" fmla="*/ 86157 w 63"/>
                  <a:gd name="T27" fmla="*/ 111058 h 159"/>
                  <a:gd name="T28" fmla="*/ 80980 w 63"/>
                  <a:gd name="T29" fmla="*/ 105455 h 159"/>
                  <a:gd name="T30" fmla="*/ 31678 w 63"/>
                  <a:gd name="T31" fmla="*/ 41977 h 159"/>
                  <a:gd name="T32" fmla="*/ 31678 w 63"/>
                  <a:gd name="T33" fmla="*/ 50967 h 159"/>
                  <a:gd name="T34" fmla="*/ 58268 w 63"/>
                  <a:gd name="T35" fmla="*/ 138917 h 159"/>
                  <a:gd name="T36" fmla="*/ 36482 w 63"/>
                  <a:gd name="T37" fmla="*/ 177850 h 159"/>
                  <a:gd name="T38" fmla="*/ 34370 w 63"/>
                  <a:gd name="T39" fmla="*/ 174551 h 159"/>
                  <a:gd name="T40" fmla="*/ 26403 w 63"/>
                  <a:gd name="T41" fmla="*/ 148642 h 159"/>
                  <a:gd name="T42" fmla="*/ 0 w 63"/>
                  <a:gd name="T43" fmla="*/ 0 h 159"/>
                  <a:gd name="T44" fmla="*/ 16423 w 63"/>
                  <a:gd name="T45" fmla="*/ 92938 h 159"/>
                  <a:gd name="T46" fmla="*/ 19397 w 63"/>
                  <a:gd name="T47" fmla="*/ 234877 h 159"/>
                  <a:gd name="T48" fmla="*/ 5409 w 63"/>
                  <a:gd name="T49" fmla="*/ 301669 h 159"/>
                  <a:gd name="T50" fmla="*/ 13575 w 63"/>
                  <a:gd name="T51" fmla="*/ 317528 h 159"/>
                  <a:gd name="T52" fmla="*/ 27887 w 63"/>
                  <a:gd name="T53" fmla="*/ 193740 h 159"/>
                  <a:gd name="T54" fmla="*/ 31678 w 63"/>
                  <a:gd name="T55" fmla="*/ 190447 h 159"/>
                  <a:gd name="T56" fmla="*/ 43433 w 63"/>
                  <a:gd name="T57" fmla="*/ 219878 h 159"/>
                  <a:gd name="T58" fmla="*/ 53336 w 63"/>
                  <a:gd name="T59" fmla="*/ 329278 h 159"/>
                  <a:gd name="T60" fmla="*/ 31678 w 63"/>
                  <a:gd name="T61" fmla="*/ 394451 h 159"/>
                  <a:gd name="T62" fmla="*/ 8369 w 63"/>
                  <a:gd name="T63" fmla="*/ 384336 h 159"/>
                  <a:gd name="T64" fmla="*/ 13575 w 63"/>
                  <a:gd name="T65" fmla="*/ 317528 h 1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3"/>
                  <a:gd name="T100" fmla="*/ 0 h 159"/>
                  <a:gd name="T101" fmla="*/ 63 w 63"/>
                  <a:gd name="T102" fmla="*/ 159 h 15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3" h="159">
                    <a:moveTo>
                      <a:pt x="4" y="100"/>
                    </a:moveTo>
                    <a:cubicBezTo>
                      <a:pt x="3" y="110"/>
                      <a:pt x="3" y="124"/>
                      <a:pt x="6" y="129"/>
                    </a:cubicBezTo>
                    <a:cubicBezTo>
                      <a:pt x="6" y="129"/>
                      <a:pt x="6" y="129"/>
                      <a:pt x="6" y="128"/>
                    </a:cubicBezTo>
                    <a:cubicBezTo>
                      <a:pt x="9" y="135"/>
                      <a:pt x="13" y="140"/>
                      <a:pt x="17" y="143"/>
                    </a:cubicBezTo>
                    <a:cubicBezTo>
                      <a:pt x="21" y="147"/>
                      <a:pt x="22" y="152"/>
                      <a:pt x="22" y="154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2" y="141"/>
                      <a:pt x="34" y="130"/>
                      <a:pt x="39" y="127"/>
                    </a:cubicBezTo>
                    <a:cubicBezTo>
                      <a:pt x="47" y="123"/>
                      <a:pt x="53" y="114"/>
                      <a:pt x="53" y="103"/>
                    </a:cubicBezTo>
                    <a:cubicBezTo>
                      <a:pt x="53" y="97"/>
                      <a:pt x="52" y="92"/>
                      <a:pt x="49" y="87"/>
                    </a:cubicBezTo>
                    <a:cubicBezTo>
                      <a:pt x="48" y="86"/>
                      <a:pt x="45" y="80"/>
                      <a:pt x="45" y="75"/>
                    </a:cubicBezTo>
                    <a:cubicBezTo>
                      <a:pt x="45" y="69"/>
                      <a:pt x="49" y="64"/>
                      <a:pt x="54" y="60"/>
                    </a:cubicBezTo>
                    <a:cubicBezTo>
                      <a:pt x="60" y="54"/>
                      <a:pt x="59" y="53"/>
                      <a:pt x="60" y="47"/>
                    </a:cubicBezTo>
                    <a:cubicBezTo>
                      <a:pt x="61" y="45"/>
                      <a:pt x="61" y="40"/>
                      <a:pt x="63" y="37"/>
                    </a:cubicBezTo>
                    <a:cubicBezTo>
                      <a:pt x="62" y="37"/>
                      <a:pt x="61" y="36"/>
                      <a:pt x="59" y="35"/>
                    </a:cubicBezTo>
                    <a:cubicBezTo>
                      <a:pt x="52" y="31"/>
                      <a:pt x="37" y="17"/>
                      <a:pt x="23" y="14"/>
                    </a:cubicBezTo>
                    <a:cubicBezTo>
                      <a:pt x="21" y="14"/>
                      <a:pt x="21" y="15"/>
                      <a:pt x="23" y="17"/>
                    </a:cubicBezTo>
                    <a:cubicBezTo>
                      <a:pt x="32" y="23"/>
                      <a:pt x="44" y="34"/>
                      <a:pt x="43" y="46"/>
                    </a:cubicBezTo>
                    <a:cubicBezTo>
                      <a:pt x="43" y="60"/>
                      <a:pt x="38" y="62"/>
                      <a:pt x="27" y="59"/>
                    </a:cubicBezTo>
                    <a:cubicBezTo>
                      <a:pt x="26" y="59"/>
                      <a:pt x="26" y="58"/>
                      <a:pt x="25" y="58"/>
                    </a:cubicBezTo>
                    <a:cubicBezTo>
                      <a:pt x="20" y="57"/>
                      <a:pt x="20" y="52"/>
                      <a:pt x="19" y="49"/>
                    </a:cubicBezTo>
                    <a:cubicBezTo>
                      <a:pt x="17" y="31"/>
                      <a:pt x="13" y="11"/>
                      <a:pt x="0" y="0"/>
                    </a:cubicBezTo>
                    <a:cubicBezTo>
                      <a:pt x="5" y="7"/>
                      <a:pt x="10" y="21"/>
                      <a:pt x="12" y="31"/>
                    </a:cubicBezTo>
                    <a:cubicBezTo>
                      <a:pt x="14" y="42"/>
                      <a:pt x="15" y="69"/>
                      <a:pt x="14" y="78"/>
                    </a:cubicBezTo>
                    <a:cubicBezTo>
                      <a:pt x="12" y="88"/>
                      <a:pt x="5" y="90"/>
                      <a:pt x="4" y="100"/>
                    </a:cubicBezTo>
                    <a:close/>
                    <a:moveTo>
                      <a:pt x="10" y="105"/>
                    </a:moveTo>
                    <a:cubicBezTo>
                      <a:pt x="17" y="93"/>
                      <a:pt x="22" y="85"/>
                      <a:pt x="20" y="64"/>
                    </a:cubicBezTo>
                    <a:cubicBezTo>
                      <a:pt x="20" y="63"/>
                      <a:pt x="22" y="62"/>
                      <a:pt x="23" y="63"/>
                    </a:cubicBezTo>
                    <a:cubicBezTo>
                      <a:pt x="26" y="66"/>
                      <a:pt x="29" y="69"/>
                      <a:pt x="32" y="73"/>
                    </a:cubicBezTo>
                    <a:cubicBezTo>
                      <a:pt x="41" y="84"/>
                      <a:pt x="43" y="96"/>
                      <a:pt x="39" y="109"/>
                    </a:cubicBezTo>
                    <a:cubicBezTo>
                      <a:pt x="35" y="121"/>
                      <a:pt x="28" y="121"/>
                      <a:pt x="23" y="131"/>
                    </a:cubicBezTo>
                    <a:cubicBezTo>
                      <a:pt x="18" y="140"/>
                      <a:pt x="13" y="136"/>
                      <a:pt x="6" y="127"/>
                    </a:cubicBezTo>
                    <a:cubicBezTo>
                      <a:pt x="4" y="122"/>
                      <a:pt x="4" y="115"/>
                      <a:pt x="10" y="105"/>
                    </a:cubicBezTo>
                    <a:close/>
                  </a:path>
                </a:pathLst>
              </a:custGeom>
              <a:solidFill>
                <a:srgbClr val="9B384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18" name="Freeform 4454"/>
              <p:cNvSpPr>
                <a:spLocks/>
              </p:cNvSpPr>
              <p:nvPr/>
            </p:nvSpPr>
            <p:spPr bwMode="auto">
              <a:xfrm>
                <a:off x="2441" y="3084"/>
                <a:ext cx="84" cy="117"/>
              </a:xfrm>
              <a:custGeom>
                <a:avLst/>
                <a:gdLst>
                  <a:gd name="T0" fmla="*/ 0 w 46"/>
                  <a:gd name="T1" fmla="*/ 27778 h 60"/>
                  <a:gd name="T2" fmla="*/ 62883 w 46"/>
                  <a:gd name="T3" fmla="*/ 0 h 60"/>
                  <a:gd name="T4" fmla="*/ 20162 w 46"/>
                  <a:gd name="T5" fmla="*/ 47728 h 60"/>
                  <a:gd name="T6" fmla="*/ 39938 w 46"/>
                  <a:gd name="T7" fmla="*/ 181487 h 60"/>
                  <a:gd name="T8" fmla="*/ 39938 w 46"/>
                  <a:gd name="T9" fmla="*/ 181487 h 60"/>
                  <a:gd name="T10" fmla="*/ 26476 w 46"/>
                  <a:gd name="T11" fmla="*/ 136465 h 60"/>
                  <a:gd name="T12" fmla="*/ 0 w 46"/>
                  <a:gd name="T13" fmla="*/ 27778 h 60"/>
                  <a:gd name="T14" fmla="*/ 0 w 46"/>
                  <a:gd name="T15" fmla="*/ 27778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6"/>
                  <a:gd name="T25" fmla="*/ 0 h 60"/>
                  <a:gd name="T26" fmla="*/ 46 w 46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6" h="60">
                    <a:moveTo>
                      <a:pt x="0" y="9"/>
                    </a:moveTo>
                    <a:cubicBezTo>
                      <a:pt x="3" y="6"/>
                      <a:pt x="28" y="0"/>
                      <a:pt x="46" y="0"/>
                    </a:cubicBezTo>
                    <a:cubicBezTo>
                      <a:pt x="36" y="1"/>
                      <a:pt x="18" y="6"/>
                      <a:pt x="15" y="16"/>
                    </a:cubicBezTo>
                    <a:cubicBezTo>
                      <a:pt x="11" y="25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7" y="56"/>
                      <a:pt x="23" y="51"/>
                      <a:pt x="19" y="45"/>
                    </a:cubicBezTo>
                    <a:cubicBezTo>
                      <a:pt x="12" y="31"/>
                      <a:pt x="3" y="15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9B384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19" name="Freeform 4455"/>
              <p:cNvSpPr>
                <a:spLocks/>
              </p:cNvSpPr>
              <p:nvPr/>
            </p:nvSpPr>
            <p:spPr bwMode="auto">
              <a:xfrm>
                <a:off x="2483" y="3264"/>
                <a:ext cx="9" cy="52"/>
              </a:xfrm>
              <a:custGeom>
                <a:avLst/>
                <a:gdLst>
                  <a:gd name="T0" fmla="*/ 2507 w 5"/>
                  <a:gd name="T1" fmla="*/ 0 h 27"/>
                  <a:gd name="T2" fmla="*/ 5744 w 5"/>
                  <a:gd name="T3" fmla="*/ 70371 h 27"/>
                  <a:gd name="T4" fmla="*/ 2507 w 5"/>
                  <a:gd name="T5" fmla="*/ 0 h 27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27"/>
                  <a:gd name="T11" fmla="*/ 5 w 5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27">
                    <a:moveTo>
                      <a:pt x="2" y="0"/>
                    </a:moveTo>
                    <a:cubicBezTo>
                      <a:pt x="0" y="8"/>
                      <a:pt x="0" y="20"/>
                      <a:pt x="5" y="27"/>
                    </a:cubicBezTo>
                    <a:cubicBezTo>
                      <a:pt x="3" y="22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20" name="Freeform 4456"/>
              <p:cNvSpPr>
                <a:spLocks/>
              </p:cNvSpPr>
              <p:nvPr/>
            </p:nvSpPr>
            <p:spPr bwMode="auto">
              <a:xfrm>
                <a:off x="2483" y="3400"/>
                <a:ext cx="14" cy="45"/>
              </a:xfrm>
              <a:custGeom>
                <a:avLst/>
                <a:gdLst>
                  <a:gd name="T0" fmla="*/ 1066 w 8"/>
                  <a:gd name="T1" fmla="*/ 0 h 23"/>
                  <a:gd name="T2" fmla="*/ 6431 w 8"/>
                  <a:gd name="T3" fmla="*/ 72295 h 23"/>
                  <a:gd name="T4" fmla="*/ 1066 w 8"/>
                  <a:gd name="T5" fmla="*/ 0 h 23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23"/>
                  <a:gd name="T11" fmla="*/ 8 w 8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23">
                    <a:moveTo>
                      <a:pt x="1" y="0"/>
                    </a:moveTo>
                    <a:cubicBezTo>
                      <a:pt x="0" y="9"/>
                      <a:pt x="2" y="18"/>
                      <a:pt x="8" y="23"/>
                    </a:cubicBezTo>
                    <a:cubicBezTo>
                      <a:pt x="5" y="1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21" name="Freeform 4457"/>
              <p:cNvSpPr>
                <a:spLocks/>
              </p:cNvSpPr>
              <p:nvPr/>
            </p:nvSpPr>
            <p:spPr bwMode="auto">
              <a:xfrm>
                <a:off x="2439" y="3061"/>
                <a:ext cx="69" cy="15"/>
              </a:xfrm>
              <a:custGeom>
                <a:avLst/>
                <a:gdLst>
                  <a:gd name="T0" fmla="*/ 48678 w 38"/>
                  <a:gd name="T1" fmla="*/ 0 h 8"/>
                  <a:gd name="T2" fmla="*/ 0 w 38"/>
                  <a:gd name="T3" fmla="*/ 14805 h 8"/>
                  <a:gd name="T4" fmla="*/ 0 60000 65536"/>
                  <a:gd name="T5" fmla="*/ 0 60000 65536"/>
                  <a:gd name="T6" fmla="*/ 0 w 38"/>
                  <a:gd name="T7" fmla="*/ 0 h 8"/>
                  <a:gd name="T8" fmla="*/ 38 w 38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8" h="8">
                    <a:moveTo>
                      <a:pt x="38" y="0"/>
                    </a:moveTo>
                    <a:cubicBezTo>
                      <a:pt x="23" y="0"/>
                      <a:pt x="6" y="5"/>
                      <a:pt x="0" y="8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22" name="Freeform 4458"/>
              <p:cNvSpPr>
                <a:spLocks/>
              </p:cNvSpPr>
              <p:nvPr/>
            </p:nvSpPr>
            <p:spPr bwMode="auto">
              <a:xfrm>
                <a:off x="2704" y="3129"/>
                <a:ext cx="198" cy="584"/>
              </a:xfrm>
              <a:custGeom>
                <a:avLst/>
                <a:gdLst>
                  <a:gd name="T0" fmla="*/ 0 w 108"/>
                  <a:gd name="T1" fmla="*/ 387983 h 299"/>
                  <a:gd name="T2" fmla="*/ 0 w 108"/>
                  <a:gd name="T3" fmla="*/ 387983 h 299"/>
                  <a:gd name="T4" fmla="*/ 24378 w 108"/>
                  <a:gd name="T5" fmla="*/ 289963 h 299"/>
                  <a:gd name="T6" fmla="*/ 44693 w 108"/>
                  <a:gd name="T7" fmla="*/ 216457 h 299"/>
                  <a:gd name="T8" fmla="*/ 39543 w 108"/>
                  <a:gd name="T9" fmla="*/ 165418 h 299"/>
                  <a:gd name="T10" fmla="*/ 33077 w 108"/>
                  <a:gd name="T11" fmla="*/ 129367 h 299"/>
                  <a:gd name="T12" fmla="*/ 46376 w 108"/>
                  <a:gd name="T13" fmla="*/ 83825 h 299"/>
                  <a:gd name="T14" fmla="*/ 54998 w 108"/>
                  <a:gd name="T15" fmla="*/ 42917 h 299"/>
                  <a:gd name="T16" fmla="*/ 74685 w 108"/>
                  <a:gd name="T17" fmla="*/ 0 h 299"/>
                  <a:gd name="T18" fmla="*/ 103842 w 108"/>
                  <a:gd name="T19" fmla="*/ 117079 h 299"/>
                  <a:gd name="T20" fmla="*/ 95234 w 108"/>
                  <a:gd name="T21" fmla="*/ 326407 h 299"/>
                  <a:gd name="T22" fmla="*/ 124395 w 108"/>
                  <a:gd name="T23" fmla="*/ 576363 h 299"/>
                  <a:gd name="T24" fmla="*/ 155876 w 108"/>
                  <a:gd name="T25" fmla="*/ 766897 h 299"/>
                  <a:gd name="T26" fmla="*/ 83336 w 108"/>
                  <a:gd name="T27" fmla="*/ 922179 h 299"/>
                  <a:gd name="T28" fmla="*/ 0 w 108"/>
                  <a:gd name="T29" fmla="*/ 766897 h 299"/>
                  <a:gd name="T30" fmla="*/ 0 w 108"/>
                  <a:gd name="T31" fmla="*/ 766897 h 299"/>
                  <a:gd name="T32" fmla="*/ 0 w 108"/>
                  <a:gd name="T33" fmla="*/ 387983 h 29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299"/>
                  <a:gd name="T53" fmla="*/ 108 w 108"/>
                  <a:gd name="T54" fmla="*/ 299 h 29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299">
                    <a:moveTo>
                      <a:pt x="0" y="126"/>
                    </a:move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08"/>
                      <a:pt x="12" y="97"/>
                      <a:pt x="17" y="94"/>
                    </a:cubicBezTo>
                    <a:cubicBezTo>
                      <a:pt x="25" y="90"/>
                      <a:pt x="31" y="81"/>
                      <a:pt x="31" y="70"/>
                    </a:cubicBezTo>
                    <a:cubicBezTo>
                      <a:pt x="31" y="64"/>
                      <a:pt x="30" y="59"/>
                      <a:pt x="27" y="54"/>
                    </a:cubicBezTo>
                    <a:cubicBezTo>
                      <a:pt x="26" y="53"/>
                      <a:pt x="23" y="47"/>
                      <a:pt x="23" y="42"/>
                    </a:cubicBezTo>
                    <a:cubicBezTo>
                      <a:pt x="23" y="36"/>
                      <a:pt x="27" y="31"/>
                      <a:pt x="32" y="27"/>
                    </a:cubicBezTo>
                    <a:cubicBezTo>
                      <a:pt x="38" y="21"/>
                      <a:pt x="37" y="20"/>
                      <a:pt x="38" y="14"/>
                    </a:cubicBezTo>
                    <a:cubicBezTo>
                      <a:pt x="40" y="9"/>
                      <a:pt x="39" y="0"/>
                      <a:pt x="52" y="0"/>
                    </a:cubicBezTo>
                    <a:cubicBezTo>
                      <a:pt x="65" y="0"/>
                      <a:pt x="72" y="17"/>
                      <a:pt x="72" y="38"/>
                    </a:cubicBezTo>
                    <a:cubicBezTo>
                      <a:pt x="72" y="69"/>
                      <a:pt x="68" y="87"/>
                      <a:pt x="66" y="106"/>
                    </a:cubicBezTo>
                    <a:cubicBezTo>
                      <a:pt x="63" y="125"/>
                      <a:pt x="70" y="155"/>
                      <a:pt x="86" y="187"/>
                    </a:cubicBezTo>
                    <a:cubicBezTo>
                      <a:pt x="102" y="218"/>
                      <a:pt x="108" y="227"/>
                      <a:pt x="108" y="249"/>
                    </a:cubicBezTo>
                    <a:cubicBezTo>
                      <a:pt x="108" y="277"/>
                      <a:pt x="88" y="299"/>
                      <a:pt x="58" y="299"/>
                    </a:cubicBezTo>
                    <a:cubicBezTo>
                      <a:pt x="28" y="299"/>
                      <a:pt x="0" y="277"/>
                      <a:pt x="0" y="249"/>
                    </a:cubicBezTo>
                    <a:cubicBezTo>
                      <a:pt x="0" y="249"/>
                      <a:pt x="0" y="249"/>
                      <a:pt x="0" y="249"/>
                    </a:cubicBezTo>
                    <a:lnTo>
                      <a:pt x="0" y="12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23" name="Freeform 4459"/>
              <p:cNvSpPr>
                <a:spLocks/>
              </p:cNvSpPr>
              <p:nvPr/>
            </p:nvSpPr>
            <p:spPr bwMode="auto">
              <a:xfrm>
                <a:off x="2523" y="3057"/>
                <a:ext cx="181" cy="656"/>
              </a:xfrm>
              <a:custGeom>
                <a:avLst/>
                <a:gdLst>
                  <a:gd name="T0" fmla="*/ 20614 w 99"/>
                  <a:gd name="T1" fmla="*/ 493433 h 336"/>
                  <a:gd name="T2" fmla="*/ 15509 w 99"/>
                  <a:gd name="T3" fmla="*/ 457091 h 336"/>
                  <a:gd name="T4" fmla="*/ 22098 w 99"/>
                  <a:gd name="T5" fmla="*/ 432013 h 336"/>
                  <a:gd name="T6" fmla="*/ 36745 w 99"/>
                  <a:gd name="T7" fmla="*/ 354904 h 336"/>
                  <a:gd name="T8" fmla="*/ 23676 w 99"/>
                  <a:gd name="T9" fmla="*/ 285655 h 336"/>
                  <a:gd name="T10" fmla="*/ 20098 w 99"/>
                  <a:gd name="T11" fmla="*/ 279958 h 336"/>
                  <a:gd name="T12" fmla="*/ 15509 w 99"/>
                  <a:gd name="T13" fmla="*/ 250945 h 336"/>
                  <a:gd name="T14" fmla="*/ 18224 w 99"/>
                  <a:gd name="T15" fmla="*/ 232503 h 336"/>
                  <a:gd name="T16" fmla="*/ 23676 w 99"/>
                  <a:gd name="T17" fmla="*/ 221275 h 336"/>
                  <a:gd name="T18" fmla="*/ 37688 w 99"/>
                  <a:gd name="T19" fmla="*/ 148047 h 336"/>
                  <a:gd name="T20" fmla="*/ 25062 w 99"/>
                  <a:gd name="T21" fmla="*/ 74040 h 336"/>
                  <a:gd name="T22" fmla="*/ 25062 w 99"/>
                  <a:gd name="T23" fmla="*/ 36338 h 336"/>
                  <a:gd name="T24" fmla="*/ 96137 w 99"/>
                  <a:gd name="T25" fmla="*/ 32968 h 336"/>
                  <a:gd name="T26" fmla="*/ 125976 w 99"/>
                  <a:gd name="T27" fmla="*/ 122416 h 336"/>
                  <a:gd name="T28" fmla="*/ 122824 w 99"/>
                  <a:gd name="T29" fmla="*/ 270432 h 336"/>
                  <a:gd name="T30" fmla="*/ 111373 w 99"/>
                  <a:gd name="T31" fmla="*/ 358233 h 336"/>
                  <a:gd name="T32" fmla="*/ 130984 w 99"/>
                  <a:gd name="T33" fmla="*/ 450512 h 336"/>
                  <a:gd name="T34" fmla="*/ 138066 w 99"/>
                  <a:gd name="T35" fmla="*/ 483439 h 336"/>
                  <a:gd name="T36" fmla="*/ 138066 w 99"/>
                  <a:gd name="T37" fmla="*/ 720936 h 336"/>
                  <a:gd name="T38" fmla="*/ 138066 w 99"/>
                  <a:gd name="T39" fmla="*/ 876305 h 336"/>
                  <a:gd name="T40" fmla="*/ 67180 w 99"/>
                  <a:gd name="T41" fmla="*/ 1030830 h 336"/>
                  <a:gd name="T42" fmla="*/ 67180 w 99"/>
                  <a:gd name="T43" fmla="*/ 1030830 h 336"/>
                  <a:gd name="T44" fmla="*/ 1631 w 99"/>
                  <a:gd name="T45" fmla="*/ 862544 h 336"/>
                  <a:gd name="T46" fmla="*/ 22098 w 99"/>
                  <a:gd name="T47" fmla="*/ 625336 h 336"/>
                  <a:gd name="T48" fmla="*/ 33319 w 99"/>
                  <a:gd name="T49" fmla="*/ 560878 h 336"/>
                  <a:gd name="T50" fmla="*/ 20614 w 99"/>
                  <a:gd name="T51" fmla="*/ 493433 h 3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99"/>
                  <a:gd name="T79" fmla="*/ 0 h 336"/>
                  <a:gd name="T80" fmla="*/ 99 w 99"/>
                  <a:gd name="T81" fmla="*/ 336 h 3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99" h="336">
                    <a:moveTo>
                      <a:pt x="15" y="161"/>
                    </a:moveTo>
                    <a:cubicBezTo>
                      <a:pt x="10" y="158"/>
                      <a:pt x="11" y="153"/>
                      <a:pt x="11" y="149"/>
                    </a:cubicBezTo>
                    <a:cubicBezTo>
                      <a:pt x="11" y="147"/>
                      <a:pt x="12" y="143"/>
                      <a:pt x="16" y="141"/>
                    </a:cubicBezTo>
                    <a:cubicBezTo>
                      <a:pt x="24" y="137"/>
                      <a:pt x="26" y="123"/>
                      <a:pt x="26" y="116"/>
                    </a:cubicBezTo>
                    <a:cubicBezTo>
                      <a:pt x="26" y="110"/>
                      <a:pt x="24" y="97"/>
                      <a:pt x="17" y="93"/>
                    </a:cubicBezTo>
                    <a:cubicBezTo>
                      <a:pt x="16" y="92"/>
                      <a:pt x="14" y="91"/>
                      <a:pt x="14" y="91"/>
                    </a:cubicBezTo>
                    <a:cubicBezTo>
                      <a:pt x="12" y="90"/>
                      <a:pt x="11" y="86"/>
                      <a:pt x="11" y="82"/>
                    </a:cubicBezTo>
                    <a:cubicBezTo>
                      <a:pt x="11" y="80"/>
                      <a:pt x="12" y="77"/>
                      <a:pt x="13" y="76"/>
                    </a:cubicBezTo>
                    <a:cubicBezTo>
                      <a:pt x="14" y="74"/>
                      <a:pt x="16" y="73"/>
                      <a:pt x="17" y="72"/>
                    </a:cubicBezTo>
                    <a:cubicBezTo>
                      <a:pt x="24" y="67"/>
                      <a:pt x="27" y="59"/>
                      <a:pt x="27" y="48"/>
                    </a:cubicBezTo>
                    <a:cubicBezTo>
                      <a:pt x="27" y="38"/>
                      <a:pt x="25" y="29"/>
                      <a:pt x="18" y="24"/>
                    </a:cubicBezTo>
                    <a:cubicBezTo>
                      <a:pt x="13" y="21"/>
                      <a:pt x="13" y="14"/>
                      <a:pt x="18" y="12"/>
                    </a:cubicBezTo>
                    <a:cubicBezTo>
                      <a:pt x="23" y="10"/>
                      <a:pt x="47" y="0"/>
                      <a:pt x="69" y="11"/>
                    </a:cubicBezTo>
                    <a:cubicBezTo>
                      <a:pt x="82" y="17"/>
                      <a:pt x="88" y="28"/>
                      <a:pt x="90" y="40"/>
                    </a:cubicBezTo>
                    <a:cubicBezTo>
                      <a:pt x="91" y="45"/>
                      <a:pt x="94" y="81"/>
                      <a:pt x="88" y="88"/>
                    </a:cubicBezTo>
                    <a:cubicBezTo>
                      <a:pt x="83" y="96"/>
                      <a:pt x="80" y="102"/>
                      <a:pt x="80" y="117"/>
                    </a:cubicBezTo>
                    <a:cubicBezTo>
                      <a:pt x="80" y="131"/>
                      <a:pt x="87" y="141"/>
                      <a:pt x="94" y="147"/>
                    </a:cubicBezTo>
                    <a:cubicBezTo>
                      <a:pt x="98" y="151"/>
                      <a:pt x="99" y="156"/>
                      <a:pt x="99" y="158"/>
                    </a:cubicBezTo>
                    <a:cubicBezTo>
                      <a:pt x="99" y="167"/>
                      <a:pt x="99" y="210"/>
                      <a:pt x="99" y="235"/>
                    </a:cubicBezTo>
                    <a:cubicBezTo>
                      <a:pt x="99" y="261"/>
                      <a:pt x="99" y="277"/>
                      <a:pt x="99" y="286"/>
                    </a:cubicBezTo>
                    <a:cubicBezTo>
                      <a:pt x="99" y="314"/>
                      <a:pt x="86" y="336"/>
                      <a:pt x="48" y="336"/>
                    </a:cubicBezTo>
                    <a:cubicBezTo>
                      <a:pt x="48" y="336"/>
                      <a:pt x="48" y="336"/>
                      <a:pt x="48" y="336"/>
                    </a:cubicBezTo>
                    <a:cubicBezTo>
                      <a:pt x="9" y="336"/>
                      <a:pt x="1" y="309"/>
                      <a:pt x="1" y="281"/>
                    </a:cubicBezTo>
                    <a:cubicBezTo>
                      <a:pt x="1" y="257"/>
                      <a:pt x="0" y="216"/>
                      <a:pt x="16" y="204"/>
                    </a:cubicBezTo>
                    <a:cubicBezTo>
                      <a:pt x="21" y="199"/>
                      <a:pt x="24" y="191"/>
                      <a:pt x="24" y="183"/>
                    </a:cubicBezTo>
                    <a:cubicBezTo>
                      <a:pt x="24" y="174"/>
                      <a:pt x="21" y="166"/>
                      <a:pt x="15" y="161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24" name="Freeform 4460"/>
              <p:cNvSpPr>
                <a:spLocks/>
              </p:cNvSpPr>
              <p:nvPr/>
            </p:nvSpPr>
            <p:spPr bwMode="auto">
              <a:xfrm>
                <a:off x="2340" y="3074"/>
                <a:ext cx="181" cy="639"/>
              </a:xfrm>
              <a:custGeom>
                <a:avLst/>
                <a:gdLst>
                  <a:gd name="T0" fmla="*/ 20098 w 99"/>
                  <a:gd name="T1" fmla="*/ 117601 h 327"/>
                  <a:gd name="T2" fmla="*/ 43286 w 99"/>
                  <a:gd name="T3" fmla="*/ 16213 h 327"/>
                  <a:gd name="T4" fmla="*/ 75517 w 99"/>
                  <a:gd name="T5" fmla="*/ 39923 h 327"/>
                  <a:gd name="T6" fmla="*/ 103117 w 99"/>
                  <a:gd name="T7" fmla="*/ 155807 h 327"/>
                  <a:gd name="T8" fmla="*/ 121484 w 99"/>
                  <a:gd name="T9" fmla="*/ 223959 h 327"/>
                  <a:gd name="T10" fmla="*/ 113004 w 99"/>
                  <a:gd name="T11" fmla="*/ 262985 h 327"/>
                  <a:gd name="T12" fmla="*/ 101406 w 99"/>
                  <a:gd name="T13" fmla="*/ 331078 h 327"/>
                  <a:gd name="T14" fmla="*/ 117719 w 99"/>
                  <a:gd name="T15" fmla="*/ 409325 h 327"/>
                  <a:gd name="T16" fmla="*/ 122824 w 99"/>
                  <a:gd name="T17" fmla="*/ 434143 h 327"/>
                  <a:gd name="T18" fmla="*/ 117719 w 99"/>
                  <a:gd name="T19" fmla="*/ 470728 h 327"/>
                  <a:gd name="T20" fmla="*/ 104344 w 99"/>
                  <a:gd name="T21" fmla="*/ 539293 h 327"/>
                  <a:gd name="T22" fmla="*/ 115931 w 99"/>
                  <a:gd name="T23" fmla="*/ 604885 h 327"/>
                  <a:gd name="T24" fmla="*/ 136432 w 99"/>
                  <a:gd name="T25" fmla="*/ 844361 h 327"/>
                  <a:gd name="T26" fmla="*/ 72535 w 99"/>
                  <a:gd name="T27" fmla="*/ 1014187 h 327"/>
                  <a:gd name="T28" fmla="*/ 72535 w 99"/>
                  <a:gd name="T29" fmla="*/ 1014187 h 327"/>
                  <a:gd name="T30" fmla="*/ 0 w 99"/>
                  <a:gd name="T31" fmla="*/ 858406 h 327"/>
                  <a:gd name="T32" fmla="*/ 20614 w 99"/>
                  <a:gd name="T33" fmla="*/ 675501 h 327"/>
                  <a:gd name="T34" fmla="*/ 26708 w 99"/>
                  <a:gd name="T35" fmla="*/ 461983 h 327"/>
                  <a:gd name="T36" fmla="*/ 20098 w 99"/>
                  <a:gd name="T37" fmla="*/ 117601 h 3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9"/>
                  <a:gd name="T58" fmla="*/ 0 h 327"/>
                  <a:gd name="T59" fmla="*/ 99 w 99"/>
                  <a:gd name="T60" fmla="*/ 327 h 3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9" h="327">
                    <a:moveTo>
                      <a:pt x="14" y="38"/>
                    </a:moveTo>
                    <a:cubicBezTo>
                      <a:pt x="17" y="23"/>
                      <a:pt x="22" y="12"/>
                      <a:pt x="31" y="5"/>
                    </a:cubicBezTo>
                    <a:cubicBezTo>
                      <a:pt x="41" y="0"/>
                      <a:pt x="48" y="5"/>
                      <a:pt x="54" y="13"/>
                    </a:cubicBezTo>
                    <a:cubicBezTo>
                      <a:pt x="55" y="14"/>
                      <a:pt x="65" y="34"/>
                      <a:pt x="74" y="50"/>
                    </a:cubicBezTo>
                    <a:cubicBezTo>
                      <a:pt x="81" y="61"/>
                      <a:pt x="87" y="68"/>
                      <a:pt x="87" y="72"/>
                    </a:cubicBezTo>
                    <a:cubicBezTo>
                      <a:pt x="87" y="79"/>
                      <a:pt x="85" y="81"/>
                      <a:pt x="81" y="85"/>
                    </a:cubicBezTo>
                    <a:cubicBezTo>
                      <a:pt x="76" y="90"/>
                      <a:pt x="73" y="101"/>
                      <a:pt x="73" y="107"/>
                    </a:cubicBezTo>
                    <a:cubicBezTo>
                      <a:pt x="73" y="114"/>
                      <a:pt x="76" y="128"/>
                      <a:pt x="84" y="132"/>
                    </a:cubicBezTo>
                    <a:cubicBezTo>
                      <a:pt x="88" y="134"/>
                      <a:pt x="88" y="138"/>
                      <a:pt x="88" y="140"/>
                    </a:cubicBezTo>
                    <a:cubicBezTo>
                      <a:pt x="88" y="144"/>
                      <a:pt x="89" y="149"/>
                      <a:pt x="84" y="152"/>
                    </a:cubicBezTo>
                    <a:cubicBezTo>
                      <a:pt x="79" y="157"/>
                      <a:pt x="75" y="165"/>
                      <a:pt x="75" y="174"/>
                    </a:cubicBezTo>
                    <a:cubicBezTo>
                      <a:pt x="75" y="182"/>
                      <a:pt x="78" y="190"/>
                      <a:pt x="83" y="195"/>
                    </a:cubicBezTo>
                    <a:cubicBezTo>
                      <a:pt x="99" y="207"/>
                      <a:pt x="98" y="248"/>
                      <a:pt x="98" y="272"/>
                    </a:cubicBezTo>
                    <a:cubicBezTo>
                      <a:pt x="98" y="300"/>
                      <a:pt x="90" y="327"/>
                      <a:pt x="52" y="327"/>
                    </a:cubicBezTo>
                    <a:cubicBezTo>
                      <a:pt x="52" y="327"/>
                      <a:pt x="52" y="327"/>
                      <a:pt x="52" y="327"/>
                    </a:cubicBezTo>
                    <a:cubicBezTo>
                      <a:pt x="13" y="327"/>
                      <a:pt x="0" y="305"/>
                      <a:pt x="0" y="277"/>
                    </a:cubicBezTo>
                    <a:cubicBezTo>
                      <a:pt x="0" y="258"/>
                      <a:pt x="5" y="238"/>
                      <a:pt x="15" y="218"/>
                    </a:cubicBezTo>
                    <a:cubicBezTo>
                      <a:pt x="25" y="198"/>
                      <a:pt x="26" y="175"/>
                      <a:pt x="19" y="149"/>
                    </a:cubicBezTo>
                    <a:cubicBezTo>
                      <a:pt x="11" y="121"/>
                      <a:pt x="7" y="77"/>
                      <a:pt x="14" y="3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25" name="Freeform 4461"/>
              <p:cNvSpPr>
                <a:spLocks/>
              </p:cNvSpPr>
              <p:nvPr/>
            </p:nvSpPr>
            <p:spPr bwMode="auto">
              <a:xfrm>
                <a:off x="2668" y="3070"/>
                <a:ext cx="18" cy="59"/>
              </a:xfrm>
              <a:custGeom>
                <a:avLst/>
                <a:gdLst>
                  <a:gd name="T0" fmla="*/ 0 w 10"/>
                  <a:gd name="T1" fmla="*/ 0 h 30"/>
                  <a:gd name="T2" fmla="*/ 11473 w 10"/>
                  <a:gd name="T3" fmla="*/ 100265 h 30"/>
                  <a:gd name="T4" fmla="*/ 0 60000 65536"/>
                  <a:gd name="T5" fmla="*/ 0 60000 65536"/>
                  <a:gd name="T6" fmla="*/ 0 w 10"/>
                  <a:gd name="T7" fmla="*/ 0 h 30"/>
                  <a:gd name="T8" fmla="*/ 10 w 10"/>
                  <a:gd name="T9" fmla="*/ 30 h 3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0" h="30">
                    <a:moveTo>
                      <a:pt x="0" y="0"/>
                    </a:moveTo>
                    <a:cubicBezTo>
                      <a:pt x="4" y="7"/>
                      <a:pt x="9" y="18"/>
                      <a:pt x="10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26" name="Freeform 4462"/>
              <p:cNvSpPr>
                <a:spLocks/>
              </p:cNvSpPr>
              <p:nvPr/>
            </p:nvSpPr>
            <p:spPr bwMode="auto">
              <a:xfrm>
                <a:off x="2660" y="305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4096 w 1"/>
                  <a:gd name="T3" fmla="*/ 8192 h 2"/>
                  <a:gd name="T4" fmla="*/ 0 60000 65536"/>
                  <a:gd name="T5" fmla="*/ 0 60000 65536"/>
                  <a:gd name="T6" fmla="*/ 0 w 1"/>
                  <a:gd name="T7" fmla="*/ 0 h 2"/>
                  <a:gd name="T8" fmla="*/ 1 w 1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27" name="Freeform 4463"/>
              <p:cNvSpPr>
                <a:spLocks/>
              </p:cNvSpPr>
              <p:nvPr/>
            </p:nvSpPr>
            <p:spPr bwMode="auto">
              <a:xfrm>
                <a:off x="2551" y="3059"/>
                <a:ext cx="14" cy="25"/>
              </a:xfrm>
              <a:custGeom>
                <a:avLst/>
                <a:gdLst>
                  <a:gd name="T0" fmla="*/ 6431 w 8"/>
                  <a:gd name="T1" fmla="*/ 0 h 13"/>
                  <a:gd name="T2" fmla="*/ 0 w 8"/>
                  <a:gd name="T3" fmla="*/ 33085 h 13"/>
                  <a:gd name="T4" fmla="*/ 0 60000 65536"/>
                  <a:gd name="T5" fmla="*/ 0 60000 65536"/>
                  <a:gd name="T6" fmla="*/ 0 w 8"/>
                  <a:gd name="T7" fmla="*/ 0 h 13"/>
                  <a:gd name="T8" fmla="*/ 8 w 8"/>
                  <a:gd name="T9" fmla="*/ 13 h 1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13">
                    <a:moveTo>
                      <a:pt x="8" y="0"/>
                    </a:moveTo>
                    <a:cubicBezTo>
                      <a:pt x="6" y="4"/>
                      <a:pt x="3" y="8"/>
                      <a:pt x="0" y="1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28" name="Freeform 4464"/>
              <p:cNvSpPr>
                <a:spLocks/>
              </p:cNvSpPr>
              <p:nvPr/>
            </p:nvSpPr>
            <p:spPr bwMode="auto">
              <a:xfrm>
                <a:off x="2706" y="3094"/>
                <a:ext cx="4" cy="1"/>
              </a:xfrm>
              <a:custGeom>
                <a:avLst/>
                <a:gdLst>
                  <a:gd name="T0" fmla="*/ 8192 w 2"/>
                  <a:gd name="T1" fmla="*/ 0 h 1"/>
                  <a:gd name="T2" fmla="*/ 0 w 2"/>
                  <a:gd name="T3" fmla="*/ 0 h 1"/>
                  <a:gd name="T4" fmla="*/ 0 60000 65536"/>
                  <a:gd name="T5" fmla="*/ 0 60000 65536"/>
                  <a:gd name="T6" fmla="*/ 0 w 2"/>
                  <a:gd name="T7" fmla="*/ 0 h 1"/>
                  <a:gd name="T8" fmla="*/ 2 w 2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29" name="Freeform 4465"/>
              <p:cNvSpPr>
                <a:spLocks/>
              </p:cNvSpPr>
              <p:nvPr/>
            </p:nvSpPr>
            <p:spPr bwMode="auto">
              <a:xfrm>
                <a:off x="2719" y="3098"/>
                <a:ext cx="55" cy="39"/>
              </a:xfrm>
              <a:custGeom>
                <a:avLst/>
                <a:gdLst>
                  <a:gd name="T0" fmla="*/ 43289 w 30"/>
                  <a:gd name="T1" fmla="*/ 60483 h 20"/>
                  <a:gd name="T2" fmla="*/ 0 w 30"/>
                  <a:gd name="T3" fmla="*/ 0 h 20"/>
                  <a:gd name="T4" fmla="*/ 0 60000 65536"/>
                  <a:gd name="T5" fmla="*/ 0 60000 65536"/>
                  <a:gd name="T6" fmla="*/ 0 w 30"/>
                  <a:gd name="T7" fmla="*/ 0 h 20"/>
                  <a:gd name="T8" fmla="*/ 30 w 30"/>
                  <a:gd name="T9" fmla="*/ 20 h 2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0" h="20">
                    <a:moveTo>
                      <a:pt x="30" y="20"/>
                    </a:moveTo>
                    <a:cubicBezTo>
                      <a:pt x="21" y="11"/>
                      <a:pt x="9" y="4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30" name="Freeform 4466"/>
              <p:cNvSpPr>
                <a:spLocks/>
              </p:cNvSpPr>
              <p:nvPr/>
            </p:nvSpPr>
            <p:spPr bwMode="auto">
              <a:xfrm>
                <a:off x="2715" y="3182"/>
                <a:ext cx="15" cy="8"/>
              </a:xfrm>
              <a:custGeom>
                <a:avLst/>
                <a:gdLst>
                  <a:gd name="T0" fmla="*/ 14805 w 8"/>
                  <a:gd name="T1" fmla="*/ 16384 h 4"/>
                  <a:gd name="T2" fmla="*/ 0 w 8"/>
                  <a:gd name="T3" fmla="*/ 0 h 4"/>
                  <a:gd name="T4" fmla="*/ 0 60000 65536"/>
                  <a:gd name="T5" fmla="*/ 0 60000 65536"/>
                  <a:gd name="T6" fmla="*/ 0 w 8"/>
                  <a:gd name="T7" fmla="*/ 0 h 4"/>
                  <a:gd name="T8" fmla="*/ 8 w 8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4">
                    <a:moveTo>
                      <a:pt x="8" y="4"/>
                    </a:move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31" name="Freeform 4467"/>
              <p:cNvSpPr>
                <a:spLocks/>
              </p:cNvSpPr>
              <p:nvPr/>
            </p:nvSpPr>
            <p:spPr bwMode="auto">
              <a:xfrm>
                <a:off x="2737" y="3197"/>
                <a:ext cx="6" cy="8"/>
              </a:xfrm>
              <a:custGeom>
                <a:avLst/>
                <a:gdLst>
                  <a:gd name="T0" fmla="*/ 12288 w 3"/>
                  <a:gd name="T1" fmla="*/ 16384 h 4"/>
                  <a:gd name="T2" fmla="*/ 0 w 3"/>
                  <a:gd name="T3" fmla="*/ 0 h 4"/>
                  <a:gd name="T4" fmla="*/ 0 60000 65536"/>
                  <a:gd name="T5" fmla="*/ 0 60000 65536"/>
                  <a:gd name="T6" fmla="*/ 0 w 3"/>
                  <a:gd name="T7" fmla="*/ 0 h 4"/>
                  <a:gd name="T8" fmla="*/ 3 w 3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32" name="Freeform 4468"/>
              <p:cNvSpPr>
                <a:spLocks/>
              </p:cNvSpPr>
              <p:nvPr/>
            </p:nvSpPr>
            <p:spPr bwMode="auto">
              <a:xfrm>
                <a:off x="2673" y="3615"/>
                <a:ext cx="77" cy="80"/>
              </a:xfrm>
              <a:custGeom>
                <a:avLst/>
                <a:gdLst>
                  <a:gd name="T0" fmla="*/ 24378 w 42"/>
                  <a:gd name="T1" fmla="*/ 0 h 41"/>
                  <a:gd name="T2" fmla="*/ 24378 w 42"/>
                  <a:gd name="T3" fmla="*/ 0 h 41"/>
                  <a:gd name="T4" fmla="*/ 24378 w 42"/>
                  <a:gd name="T5" fmla="*/ 0 h 41"/>
                  <a:gd name="T6" fmla="*/ 60641 w 42"/>
                  <a:gd name="T7" fmla="*/ 124619 h 41"/>
                  <a:gd name="T8" fmla="*/ 30895 w 42"/>
                  <a:gd name="T9" fmla="*/ 111975 h 41"/>
                  <a:gd name="T10" fmla="*/ 0 w 42"/>
                  <a:gd name="T11" fmla="*/ 124619 h 41"/>
                  <a:gd name="T12" fmla="*/ 0 w 42"/>
                  <a:gd name="T13" fmla="*/ 124619 h 41"/>
                  <a:gd name="T14" fmla="*/ 24378 w 42"/>
                  <a:gd name="T15" fmla="*/ 0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41"/>
                  <a:gd name="T26" fmla="*/ 42 w 42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41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7"/>
                      <a:pt x="27" y="32"/>
                      <a:pt x="42" y="41"/>
                    </a:cubicBezTo>
                    <a:cubicBezTo>
                      <a:pt x="36" y="39"/>
                      <a:pt x="28" y="37"/>
                      <a:pt x="21" y="37"/>
                    </a:cubicBezTo>
                    <a:cubicBezTo>
                      <a:pt x="14" y="37"/>
                      <a:pt x="6" y="39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2" y="32"/>
                      <a:pt x="17" y="17"/>
                      <a:pt x="17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433" name="Freeform 4469"/>
              <p:cNvSpPr>
                <a:spLocks/>
              </p:cNvSpPr>
              <p:nvPr/>
            </p:nvSpPr>
            <p:spPr bwMode="auto">
              <a:xfrm>
                <a:off x="2400" y="3035"/>
                <a:ext cx="418" cy="658"/>
              </a:xfrm>
              <a:custGeom>
                <a:avLst/>
                <a:gdLst>
                  <a:gd name="T0" fmla="*/ 93553 w 228"/>
                  <a:gd name="T1" fmla="*/ 896338 h 337"/>
                  <a:gd name="T2" fmla="*/ 72496 w 228"/>
                  <a:gd name="T3" fmla="*/ 660351 h 337"/>
                  <a:gd name="T4" fmla="*/ 60641 w 228"/>
                  <a:gd name="T5" fmla="*/ 595853 h 337"/>
                  <a:gd name="T6" fmla="*/ 73773 w 228"/>
                  <a:gd name="T7" fmla="*/ 528249 h 337"/>
                  <a:gd name="T8" fmla="*/ 79363 w 228"/>
                  <a:gd name="T9" fmla="*/ 490538 h 337"/>
                  <a:gd name="T10" fmla="*/ 73773 w 228"/>
                  <a:gd name="T11" fmla="*/ 466817 h 337"/>
                  <a:gd name="T12" fmla="*/ 57559 w 228"/>
                  <a:gd name="T13" fmla="*/ 389682 h 337"/>
                  <a:gd name="T14" fmla="*/ 69071 w 228"/>
                  <a:gd name="T15" fmla="*/ 322199 h 337"/>
                  <a:gd name="T16" fmla="*/ 78098 w 228"/>
                  <a:gd name="T17" fmla="*/ 282464 h 337"/>
                  <a:gd name="T18" fmla="*/ 59229 w 228"/>
                  <a:gd name="T19" fmla="*/ 214871 h 337"/>
                  <a:gd name="T20" fmla="*/ 30895 w 228"/>
                  <a:gd name="T21" fmla="*/ 100520 h 337"/>
                  <a:gd name="T22" fmla="*/ 0 w 228"/>
                  <a:gd name="T23" fmla="*/ 74092 h 337"/>
                  <a:gd name="T24" fmla="*/ 0 w 228"/>
                  <a:gd name="T25" fmla="*/ 74092 h 337"/>
                  <a:gd name="T26" fmla="*/ 186969 w 228"/>
                  <a:gd name="T27" fmla="*/ 18615 h 337"/>
                  <a:gd name="T28" fmla="*/ 188868 w 228"/>
                  <a:gd name="T29" fmla="*/ 21716 h 337"/>
                  <a:gd name="T30" fmla="*/ 328519 w 228"/>
                  <a:gd name="T31" fmla="*/ 160560 h 337"/>
                  <a:gd name="T32" fmla="*/ 328519 w 228"/>
                  <a:gd name="T33" fmla="*/ 160560 h 337"/>
                  <a:gd name="T34" fmla="*/ 314442 w 228"/>
                  <a:gd name="T35" fmla="*/ 148099 h 337"/>
                  <a:gd name="T36" fmla="*/ 294312 w 228"/>
                  <a:gd name="T37" fmla="*/ 190103 h 337"/>
                  <a:gd name="T38" fmla="*/ 285773 w 228"/>
                  <a:gd name="T39" fmla="*/ 229316 h 337"/>
                  <a:gd name="T40" fmla="*/ 272892 w 228"/>
                  <a:gd name="T41" fmla="*/ 277164 h 337"/>
                  <a:gd name="T42" fmla="*/ 278438 w 228"/>
                  <a:gd name="T43" fmla="*/ 313497 h 337"/>
                  <a:gd name="T44" fmla="*/ 284101 w 228"/>
                  <a:gd name="T45" fmla="*/ 361650 h 337"/>
                  <a:gd name="T46" fmla="*/ 264174 w 228"/>
                  <a:gd name="T47" fmla="*/ 435569 h 337"/>
                  <a:gd name="T48" fmla="*/ 238907 w 228"/>
                  <a:gd name="T49" fmla="*/ 534411 h 337"/>
                  <a:gd name="T50" fmla="*/ 238907 w 228"/>
                  <a:gd name="T51" fmla="*/ 534411 h 337"/>
                  <a:gd name="T52" fmla="*/ 238907 w 228"/>
                  <a:gd name="T53" fmla="*/ 518358 h 337"/>
                  <a:gd name="T54" fmla="*/ 232155 w 228"/>
                  <a:gd name="T55" fmla="*/ 483737 h 337"/>
                  <a:gd name="T56" fmla="*/ 212251 w 228"/>
                  <a:gd name="T57" fmla="*/ 393117 h 337"/>
                  <a:gd name="T58" fmla="*/ 223454 w 228"/>
                  <a:gd name="T59" fmla="*/ 303584 h 337"/>
                  <a:gd name="T60" fmla="*/ 226543 w 228"/>
                  <a:gd name="T61" fmla="*/ 157186 h 337"/>
                  <a:gd name="T62" fmla="*/ 195701 w 228"/>
                  <a:gd name="T63" fmla="*/ 67596 h 337"/>
                  <a:gd name="T64" fmla="*/ 122657 w 228"/>
                  <a:gd name="T65" fmla="*/ 70966 h 337"/>
                  <a:gd name="T66" fmla="*/ 122657 w 228"/>
                  <a:gd name="T67" fmla="*/ 107316 h 337"/>
                  <a:gd name="T68" fmla="*/ 135251 w 228"/>
                  <a:gd name="T69" fmla="*/ 181022 h 337"/>
                  <a:gd name="T70" fmla="*/ 120980 w 228"/>
                  <a:gd name="T71" fmla="*/ 254542 h 337"/>
                  <a:gd name="T72" fmla="*/ 115773 w 228"/>
                  <a:gd name="T73" fmla="*/ 267238 h 337"/>
                  <a:gd name="T74" fmla="*/ 112284 w 228"/>
                  <a:gd name="T75" fmla="*/ 285853 h 337"/>
                  <a:gd name="T76" fmla="*/ 117185 w 228"/>
                  <a:gd name="T77" fmla="*/ 313497 h 337"/>
                  <a:gd name="T78" fmla="*/ 120980 w 228"/>
                  <a:gd name="T79" fmla="*/ 318716 h 337"/>
                  <a:gd name="T80" fmla="*/ 134778 w 228"/>
                  <a:gd name="T81" fmla="*/ 389682 h 337"/>
                  <a:gd name="T82" fmla="*/ 119797 w 228"/>
                  <a:gd name="T83" fmla="*/ 466817 h 337"/>
                  <a:gd name="T84" fmla="*/ 112284 w 228"/>
                  <a:gd name="T85" fmla="*/ 490538 h 337"/>
                  <a:gd name="T86" fmla="*/ 117927 w 228"/>
                  <a:gd name="T87" fmla="*/ 528249 h 337"/>
                  <a:gd name="T88" fmla="*/ 131349 w 228"/>
                  <a:gd name="T89" fmla="*/ 595853 h 337"/>
                  <a:gd name="T90" fmla="*/ 119797 w 228"/>
                  <a:gd name="T91" fmla="*/ 660351 h 337"/>
                  <a:gd name="T92" fmla="*/ 98322 w 228"/>
                  <a:gd name="T93" fmla="*/ 896338 h 337"/>
                  <a:gd name="T94" fmla="*/ 119797 w 228"/>
                  <a:gd name="T95" fmla="*/ 1034808 h 337"/>
                  <a:gd name="T96" fmla="*/ 95234 w 228"/>
                  <a:gd name="T97" fmla="*/ 1025367 h 337"/>
                  <a:gd name="T98" fmla="*/ 72496 w 228"/>
                  <a:gd name="T99" fmla="*/ 1034808 h 337"/>
                  <a:gd name="T100" fmla="*/ 93553 w 228"/>
                  <a:gd name="T101" fmla="*/ 896338 h 33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28"/>
                  <a:gd name="T154" fmla="*/ 0 h 337"/>
                  <a:gd name="T155" fmla="*/ 228 w 228"/>
                  <a:gd name="T156" fmla="*/ 337 h 33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28" h="337">
                    <a:moveTo>
                      <a:pt x="65" y="292"/>
                    </a:moveTo>
                    <a:cubicBezTo>
                      <a:pt x="65" y="268"/>
                      <a:pt x="66" y="227"/>
                      <a:pt x="50" y="215"/>
                    </a:cubicBezTo>
                    <a:cubicBezTo>
                      <a:pt x="45" y="210"/>
                      <a:pt x="42" y="202"/>
                      <a:pt x="42" y="194"/>
                    </a:cubicBezTo>
                    <a:cubicBezTo>
                      <a:pt x="42" y="185"/>
                      <a:pt x="46" y="177"/>
                      <a:pt x="51" y="172"/>
                    </a:cubicBezTo>
                    <a:cubicBezTo>
                      <a:pt x="56" y="169"/>
                      <a:pt x="55" y="164"/>
                      <a:pt x="55" y="160"/>
                    </a:cubicBezTo>
                    <a:cubicBezTo>
                      <a:pt x="55" y="158"/>
                      <a:pt x="55" y="154"/>
                      <a:pt x="51" y="152"/>
                    </a:cubicBezTo>
                    <a:cubicBezTo>
                      <a:pt x="43" y="148"/>
                      <a:pt x="40" y="134"/>
                      <a:pt x="40" y="127"/>
                    </a:cubicBezTo>
                    <a:cubicBezTo>
                      <a:pt x="40" y="121"/>
                      <a:pt x="43" y="110"/>
                      <a:pt x="48" y="105"/>
                    </a:cubicBezTo>
                    <a:cubicBezTo>
                      <a:pt x="52" y="101"/>
                      <a:pt x="54" y="99"/>
                      <a:pt x="54" y="92"/>
                    </a:cubicBezTo>
                    <a:cubicBezTo>
                      <a:pt x="54" y="88"/>
                      <a:pt x="48" y="81"/>
                      <a:pt x="41" y="70"/>
                    </a:cubicBezTo>
                    <a:cubicBezTo>
                      <a:pt x="32" y="54"/>
                      <a:pt x="22" y="34"/>
                      <a:pt x="21" y="33"/>
                    </a:cubicBezTo>
                    <a:cubicBezTo>
                      <a:pt x="15" y="25"/>
                      <a:pt x="8" y="20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7" y="17"/>
                      <a:pt x="77" y="0"/>
                      <a:pt x="130" y="6"/>
                    </a:cubicBezTo>
                    <a:cubicBezTo>
                      <a:pt x="131" y="7"/>
                      <a:pt x="131" y="7"/>
                      <a:pt x="131" y="7"/>
                    </a:cubicBezTo>
                    <a:cubicBezTo>
                      <a:pt x="183" y="13"/>
                      <a:pt x="215" y="37"/>
                      <a:pt x="228" y="52"/>
                    </a:cubicBezTo>
                    <a:cubicBezTo>
                      <a:pt x="228" y="52"/>
                      <a:pt x="228" y="52"/>
                      <a:pt x="228" y="52"/>
                    </a:cubicBezTo>
                    <a:cubicBezTo>
                      <a:pt x="225" y="49"/>
                      <a:pt x="222" y="48"/>
                      <a:pt x="218" y="48"/>
                    </a:cubicBezTo>
                    <a:cubicBezTo>
                      <a:pt x="205" y="48"/>
                      <a:pt x="206" y="57"/>
                      <a:pt x="204" y="62"/>
                    </a:cubicBezTo>
                    <a:cubicBezTo>
                      <a:pt x="203" y="68"/>
                      <a:pt x="204" y="69"/>
                      <a:pt x="198" y="75"/>
                    </a:cubicBezTo>
                    <a:cubicBezTo>
                      <a:pt x="193" y="79"/>
                      <a:pt x="189" y="84"/>
                      <a:pt x="189" y="90"/>
                    </a:cubicBezTo>
                    <a:cubicBezTo>
                      <a:pt x="189" y="95"/>
                      <a:pt x="192" y="101"/>
                      <a:pt x="193" y="102"/>
                    </a:cubicBezTo>
                    <a:cubicBezTo>
                      <a:pt x="196" y="107"/>
                      <a:pt x="197" y="112"/>
                      <a:pt x="197" y="118"/>
                    </a:cubicBezTo>
                    <a:cubicBezTo>
                      <a:pt x="197" y="129"/>
                      <a:pt x="191" y="138"/>
                      <a:pt x="183" y="142"/>
                    </a:cubicBezTo>
                    <a:cubicBezTo>
                      <a:pt x="178" y="145"/>
                      <a:pt x="166" y="156"/>
                      <a:pt x="166" y="174"/>
                    </a:cubicBezTo>
                    <a:cubicBezTo>
                      <a:pt x="166" y="174"/>
                      <a:pt x="166" y="174"/>
                      <a:pt x="166" y="174"/>
                    </a:cubicBezTo>
                    <a:cubicBezTo>
                      <a:pt x="166" y="172"/>
                      <a:pt x="166" y="170"/>
                      <a:pt x="166" y="169"/>
                    </a:cubicBezTo>
                    <a:cubicBezTo>
                      <a:pt x="166" y="167"/>
                      <a:pt x="165" y="162"/>
                      <a:pt x="161" y="158"/>
                    </a:cubicBezTo>
                    <a:cubicBezTo>
                      <a:pt x="154" y="152"/>
                      <a:pt x="147" y="142"/>
                      <a:pt x="147" y="128"/>
                    </a:cubicBezTo>
                    <a:cubicBezTo>
                      <a:pt x="147" y="113"/>
                      <a:pt x="150" y="107"/>
                      <a:pt x="155" y="99"/>
                    </a:cubicBezTo>
                    <a:cubicBezTo>
                      <a:pt x="161" y="92"/>
                      <a:pt x="158" y="56"/>
                      <a:pt x="157" y="51"/>
                    </a:cubicBezTo>
                    <a:cubicBezTo>
                      <a:pt x="155" y="39"/>
                      <a:pt x="149" y="28"/>
                      <a:pt x="136" y="22"/>
                    </a:cubicBezTo>
                    <a:cubicBezTo>
                      <a:pt x="114" y="11"/>
                      <a:pt x="90" y="21"/>
                      <a:pt x="85" y="23"/>
                    </a:cubicBezTo>
                    <a:cubicBezTo>
                      <a:pt x="80" y="25"/>
                      <a:pt x="80" y="32"/>
                      <a:pt x="85" y="35"/>
                    </a:cubicBezTo>
                    <a:cubicBezTo>
                      <a:pt x="92" y="40"/>
                      <a:pt x="94" y="49"/>
                      <a:pt x="94" y="59"/>
                    </a:cubicBezTo>
                    <a:cubicBezTo>
                      <a:pt x="94" y="70"/>
                      <a:pt x="91" y="78"/>
                      <a:pt x="84" y="83"/>
                    </a:cubicBezTo>
                    <a:cubicBezTo>
                      <a:pt x="83" y="84"/>
                      <a:pt x="81" y="85"/>
                      <a:pt x="80" y="87"/>
                    </a:cubicBezTo>
                    <a:cubicBezTo>
                      <a:pt x="79" y="88"/>
                      <a:pt x="78" y="91"/>
                      <a:pt x="78" y="93"/>
                    </a:cubicBezTo>
                    <a:cubicBezTo>
                      <a:pt x="78" y="97"/>
                      <a:pt x="79" y="101"/>
                      <a:pt x="81" y="102"/>
                    </a:cubicBezTo>
                    <a:cubicBezTo>
                      <a:pt x="81" y="102"/>
                      <a:pt x="83" y="103"/>
                      <a:pt x="84" y="104"/>
                    </a:cubicBezTo>
                    <a:cubicBezTo>
                      <a:pt x="91" y="108"/>
                      <a:pt x="93" y="121"/>
                      <a:pt x="93" y="127"/>
                    </a:cubicBezTo>
                    <a:cubicBezTo>
                      <a:pt x="93" y="134"/>
                      <a:pt x="91" y="148"/>
                      <a:pt x="83" y="152"/>
                    </a:cubicBezTo>
                    <a:cubicBezTo>
                      <a:pt x="79" y="154"/>
                      <a:pt x="78" y="158"/>
                      <a:pt x="78" y="160"/>
                    </a:cubicBezTo>
                    <a:cubicBezTo>
                      <a:pt x="78" y="164"/>
                      <a:pt x="77" y="169"/>
                      <a:pt x="82" y="172"/>
                    </a:cubicBezTo>
                    <a:cubicBezTo>
                      <a:pt x="88" y="177"/>
                      <a:pt x="91" y="185"/>
                      <a:pt x="91" y="194"/>
                    </a:cubicBezTo>
                    <a:cubicBezTo>
                      <a:pt x="91" y="202"/>
                      <a:pt x="88" y="210"/>
                      <a:pt x="83" y="215"/>
                    </a:cubicBezTo>
                    <a:cubicBezTo>
                      <a:pt x="67" y="227"/>
                      <a:pt x="68" y="268"/>
                      <a:pt x="68" y="292"/>
                    </a:cubicBezTo>
                    <a:cubicBezTo>
                      <a:pt x="68" y="309"/>
                      <a:pt x="71" y="327"/>
                      <a:pt x="83" y="337"/>
                    </a:cubicBezTo>
                    <a:cubicBezTo>
                      <a:pt x="78" y="336"/>
                      <a:pt x="72" y="334"/>
                      <a:pt x="66" y="334"/>
                    </a:cubicBezTo>
                    <a:cubicBezTo>
                      <a:pt x="60" y="334"/>
                      <a:pt x="55" y="336"/>
                      <a:pt x="50" y="337"/>
                    </a:cubicBezTo>
                    <a:cubicBezTo>
                      <a:pt x="62" y="327"/>
                      <a:pt x="65" y="309"/>
                      <a:pt x="65" y="292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1934" name="Group 4672"/>
            <p:cNvGrpSpPr>
              <a:grpSpLocks/>
            </p:cNvGrpSpPr>
            <p:nvPr/>
          </p:nvGrpSpPr>
          <p:grpSpPr bwMode="auto">
            <a:xfrm>
              <a:off x="7034229" y="2079615"/>
              <a:ext cx="144462" cy="153987"/>
              <a:chOff x="1239" y="2813"/>
              <a:chExt cx="271" cy="289"/>
            </a:xfrm>
          </p:grpSpPr>
          <p:sp>
            <p:nvSpPr>
              <p:cNvPr id="54386" name="Oval 4673"/>
              <p:cNvSpPr>
                <a:spLocks noChangeArrowheads="1"/>
              </p:cNvSpPr>
              <p:nvPr/>
            </p:nvSpPr>
            <p:spPr bwMode="auto">
              <a:xfrm>
                <a:off x="1239" y="2813"/>
                <a:ext cx="271" cy="289"/>
              </a:xfrm>
              <a:prstGeom prst="ellipse">
                <a:avLst/>
              </a:prstGeom>
              <a:solidFill>
                <a:srgbClr val="31BD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387" name="Freeform 4674"/>
              <p:cNvSpPr>
                <a:spLocks/>
              </p:cNvSpPr>
              <p:nvPr/>
            </p:nvSpPr>
            <p:spPr bwMode="auto">
              <a:xfrm>
                <a:off x="1286" y="2896"/>
                <a:ext cx="201" cy="182"/>
              </a:xfrm>
              <a:custGeom>
                <a:avLst/>
                <a:gdLst>
                  <a:gd name="T0" fmla="*/ 2147483647 w 26"/>
                  <a:gd name="T1" fmla="*/ 2147483647 h 22"/>
                  <a:gd name="T2" fmla="*/ 2147483647 w 26"/>
                  <a:gd name="T3" fmla="*/ 2147483647 h 22"/>
                  <a:gd name="T4" fmla="*/ 2147483647 w 26"/>
                  <a:gd name="T5" fmla="*/ 2147483647 h 22"/>
                  <a:gd name="T6" fmla="*/ 2147483647 w 26"/>
                  <a:gd name="T7" fmla="*/ 2147483647 h 22"/>
                  <a:gd name="T8" fmla="*/ 2147483647 w 26"/>
                  <a:gd name="T9" fmla="*/ 2147483647 h 22"/>
                  <a:gd name="T10" fmla="*/ 2147483647 w 26"/>
                  <a:gd name="T11" fmla="*/ 2147483647 h 22"/>
                  <a:gd name="T12" fmla="*/ 2147483647 w 26"/>
                  <a:gd name="T13" fmla="*/ 2147483647 h 22"/>
                  <a:gd name="T14" fmla="*/ 2147483647 w 26"/>
                  <a:gd name="T15" fmla="*/ 2147483647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22"/>
                  <a:gd name="T26" fmla="*/ 26 w 26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22">
                    <a:moveTo>
                      <a:pt x="26" y="3"/>
                    </a:moveTo>
                    <a:cubicBezTo>
                      <a:pt x="25" y="0"/>
                      <a:pt x="25" y="2"/>
                      <a:pt x="25" y="5"/>
                    </a:cubicBezTo>
                    <a:cubicBezTo>
                      <a:pt x="25" y="13"/>
                      <a:pt x="17" y="19"/>
                      <a:pt x="9" y="19"/>
                    </a:cubicBezTo>
                    <a:cubicBezTo>
                      <a:pt x="7" y="19"/>
                      <a:pt x="4" y="18"/>
                      <a:pt x="2" y="17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4" y="21"/>
                      <a:pt x="7" y="22"/>
                      <a:pt x="12" y="22"/>
                    </a:cubicBezTo>
                    <a:cubicBezTo>
                      <a:pt x="20" y="22"/>
                      <a:pt x="26" y="16"/>
                      <a:pt x="26" y="8"/>
                    </a:cubicBezTo>
                    <a:cubicBezTo>
                      <a:pt x="26" y="6"/>
                      <a:pt x="26" y="4"/>
                      <a:pt x="26" y="3"/>
                    </a:cubicBezTo>
                    <a:close/>
                  </a:path>
                </a:pathLst>
              </a:custGeom>
              <a:solidFill>
                <a:srgbClr val="009E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388" name="Freeform 4675"/>
              <p:cNvSpPr>
                <a:spLocks/>
              </p:cNvSpPr>
              <p:nvPr/>
            </p:nvSpPr>
            <p:spPr bwMode="auto">
              <a:xfrm>
                <a:off x="1379" y="2962"/>
                <a:ext cx="108" cy="116"/>
              </a:xfrm>
              <a:custGeom>
                <a:avLst/>
                <a:gdLst>
                  <a:gd name="T0" fmla="*/ 0 w 14"/>
                  <a:gd name="T1" fmla="*/ 2147483647 h 14"/>
                  <a:gd name="T2" fmla="*/ 2147483647 w 14"/>
                  <a:gd name="T3" fmla="*/ 0 h 14"/>
                  <a:gd name="T4" fmla="*/ 0 w 14"/>
                  <a:gd name="T5" fmla="*/ 2147483647 h 14"/>
                  <a:gd name="T6" fmla="*/ 0 60000 65536"/>
                  <a:gd name="T7" fmla="*/ 0 60000 65536"/>
                  <a:gd name="T8" fmla="*/ 0 60000 65536"/>
                  <a:gd name="T9" fmla="*/ 0 w 14"/>
                  <a:gd name="T10" fmla="*/ 0 h 14"/>
                  <a:gd name="T11" fmla="*/ 14 w 14"/>
                  <a:gd name="T12" fmla="*/ 14 h 1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" h="14">
                    <a:moveTo>
                      <a:pt x="0" y="14"/>
                    </a:moveTo>
                    <a:cubicBezTo>
                      <a:pt x="8" y="14"/>
                      <a:pt x="14" y="8"/>
                      <a:pt x="14" y="0"/>
                    </a:cubicBezTo>
                    <a:cubicBezTo>
                      <a:pt x="14" y="2"/>
                      <a:pt x="11" y="13"/>
                      <a:pt x="0" y="14"/>
                    </a:cubicBezTo>
                    <a:close/>
                  </a:path>
                </a:pathLst>
              </a:custGeom>
              <a:solidFill>
                <a:srgbClr val="007F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389" name="Freeform 4676"/>
              <p:cNvSpPr>
                <a:spLocks/>
              </p:cNvSpPr>
              <p:nvPr/>
            </p:nvSpPr>
            <p:spPr bwMode="auto">
              <a:xfrm>
                <a:off x="1270" y="2838"/>
                <a:ext cx="209" cy="173"/>
              </a:xfrm>
              <a:custGeom>
                <a:avLst/>
                <a:gdLst>
                  <a:gd name="T0" fmla="*/ 2147483647 w 27"/>
                  <a:gd name="T1" fmla="*/ 2147483647 h 21"/>
                  <a:gd name="T2" fmla="*/ 0 w 27"/>
                  <a:gd name="T3" fmla="*/ 2147483647 h 21"/>
                  <a:gd name="T4" fmla="*/ 2147483647 w 27"/>
                  <a:gd name="T5" fmla="*/ 2147483647 h 21"/>
                  <a:gd name="T6" fmla="*/ 2147483647 w 27"/>
                  <a:gd name="T7" fmla="*/ 2147483647 h 21"/>
                  <a:gd name="T8" fmla="*/ 2147483647 w 27"/>
                  <a:gd name="T9" fmla="*/ 2147483647 h 21"/>
                  <a:gd name="T10" fmla="*/ 2147483647 w 27"/>
                  <a:gd name="T11" fmla="*/ 2147483647 h 21"/>
                  <a:gd name="T12" fmla="*/ 2147483647 w 27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"/>
                  <a:gd name="T22" fmla="*/ 0 h 21"/>
                  <a:gd name="T23" fmla="*/ 27 w 2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" h="21">
                    <a:moveTo>
                      <a:pt x="16" y="1"/>
                    </a:moveTo>
                    <a:cubicBezTo>
                      <a:pt x="5" y="0"/>
                      <a:pt x="1" y="7"/>
                      <a:pt x="0" y="12"/>
                    </a:cubicBezTo>
                    <a:cubicBezTo>
                      <a:pt x="0" y="13"/>
                      <a:pt x="0" y="15"/>
                      <a:pt x="1" y="16"/>
                    </a:cubicBezTo>
                    <a:cubicBezTo>
                      <a:pt x="1" y="18"/>
                      <a:pt x="3" y="21"/>
                      <a:pt x="8" y="19"/>
                    </a:cubicBezTo>
                    <a:cubicBezTo>
                      <a:pt x="13" y="18"/>
                      <a:pt x="12" y="13"/>
                      <a:pt x="15" y="14"/>
                    </a:cubicBezTo>
                    <a:cubicBezTo>
                      <a:pt x="22" y="15"/>
                      <a:pt x="27" y="10"/>
                      <a:pt x="24" y="5"/>
                    </a:cubicBezTo>
                    <a:cubicBezTo>
                      <a:pt x="23" y="3"/>
                      <a:pt x="21" y="2"/>
                      <a:pt x="17" y="1"/>
                    </a:cubicBezTo>
                  </a:path>
                </a:pathLst>
              </a:custGeom>
              <a:solidFill>
                <a:srgbClr val="ABDD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390" name="Oval 4677"/>
              <p:cNvSpPr>
                <a:spLocks noChangeArrowheads="1"/>
              </p:cNvSpPr>
              <p:nvPr/>
            </p:nvSpPr>
            <p:spPr bwMode="auto">
              <a:xfrm>
                <a:off x="1293" y="2887"/>
                <a:ext cx="55" cy="50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391" name="Oval 4678"/>
              <p:cNvSpPr>
                <a:spLocks noChangeArrowheads="1"/>
              </p:cNvSpPr>
              <p:nvPr/>
            </p:nvSpPr>
            <p:spPr bwMode="auto">
              <a:xfrm>
                <a:off x="1348" y="2879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392" name="Oval 4679"/>
              <p:cNvSpPr>
                <a:spLocks noChangeArrowheads="1"/>
              </p:cNvSpPr>
              <p:nvPr/>
            </p:nvSpPr>
            <p:spPr bwMode="auto">
              <a:xfrm>
                <a:off x="1301" y="2954"/>
                <a:ext cx="16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85" name="Oval 4680"/>
              <p:cNvSpPr>
                <a:spLocks noChangeArrowheads="1"/>
              </p:cNvSpPr>
              <p:nvPr/>
            </p:nvSpPr>
            <p:spPr bwMode="auto">
              <a:xfrm>
                <a:off x="1269" y="2843"/>
                <a:ext cx="271" cy="289"/>
              </a:xfrm>
              <a:prstGeom prst="ellipse">
                <a:avLst/>
              </a:prstGeom>
              <a:gradFill flip="none" rotWithShape="1">
                <a:gsLst>
                  <a:gs pos="35000">
                    <a:srgbClr val="FF6600"/>
                  </a:gs>
                  <a:gs pos="10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13500000" scaled="1"/>
                <a:tileRect/>
              </a:gradFill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/>
              </a:p>
            </p:txBody>
          </p:sp>
        </p:grpSp>
        <p:grpSp>
          <p:nvGrpSpPr>
            <p:cNvPr id="1935" name="Group 4699"/>
            <p:cNvGrpSpPr>
              <a:grpSpLocks/>
            </p:cNvGrpSpPr>
            <p:nvPr/>
          </p:nvGrpSpPr>
          <p:grpSpPr bwMode="auto">
            <a:xfrm>
              <a:off x="7515241" y="1928802"/>
              <a:ext cx="144463" cy="153988"/>
              <a:chOff x="1626" y="3234"/>
              <a:chExt cx="271" cy="289"/>
            </a:xfrm>
          </p:grpSpPr>
          <p:sp>
            <p:nvSpPr>
              <p:cNvPr id="54378" name="Oval 4700"/>
              <p:cNvSpPr>
                <a:spLocks noChangeArrowheads="1"/>
              </p:cNvSpPr>
              <p:nvPr/>
            </p:nvSpPr>
            <p:spPr bwMode="auto">
              <a:xfrm>
                <a:off x="1626" y="3234"/>
                <a:ext cx="271" cy="289"/>
              </a:xfrm>
              <a:prstGeom prst="ellipse">
                <a:avLst/>
              </a:prstGeom>
              <a:solidFill>
                <a:srgbClr val="8418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379" name="Freeform 4701"/>
              <p:cNvSpPr>
                <a:spLocks/>
              </p:cNvSpPr>
              <p:nvPr/>
            </p:nvSpPr>
            <p:spPr bwMode="auto">
              <a:xfrm>
                <a:off x="1673" y="3316"/>
                <a:ext cx="201" cy="182"/>
              </a:xfrm>
              <a:custGeom>
                <a:avLst/>
                <a:gdLst>
                  <a:gd name="T0" fmla="*/ 2147483647 w 26"/>
                  <a:gd name="T1" fmla="*/ 2147483647 h 22"/>
                  <a:gd name="T2" fmla="*/ 2147483647 w 26"/>
                  <a:gd name="T3" fmla="*/ 2147483647 h 22"/>
                  <a:gd name="T4" fmla="*/ 2147483647 w 26"/>
                  <a:gd name="T5" fmla="*/ 2147483647 h 22"/>
                  <a:gd name="T6" fmla="*/ 2147483647 w 26"/>
                  <a:gd name="T7" fmla="*/ 2147483647 h 22"/>
                  <a:gd name="T8" fmla="*/ 2147483647 w 26"/>
                  <a:gd name="T9" fmla="*/ 2147483647 h 22"/>
                  <a:gd name="T10" fmla="*/ 2147483647 w 26"/>
                  <a:gd name="T11" fmla="*/ 2147483647 h 22"/>
                  <a:gd name="T12" fmla="*/ 2147483647 w 26"/>
                  <a:gd name="T13" fmla="*/ 2147483647 h 22"/>
                  <a:gd name="T14" fmla="*/ 2147483647 w 26"/>
                  <a:gd name="T15" fmla="*/ 2147483647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22"/>
                  <a:gd name="T26" fmla="*/ 26 w 26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22">
                    <a:moveTo>
                      <a:pt x="26" y="3"/>
                    </a:moveTo>
                    <a:cubicBezTo>
                      <a:pt x="25" y="0"/>
                      <a:pt x="25" y="2"/>
                      <a:pt x="25" y="5"/>
                    </a:cubicBezTo>
                    <a:cubicBezTo>
                      <a:pt x="25" y="13"/>
                      <a:pt x="17" y="19"/>
                      <a:pt x="9" y="19"/>
                    </a:cubicBezTo>
                    <a:cubicBezTo>
                      <a:pt x="7" y="19"/>
                      <a:pt x="4" y="18"/>
                      <a:pt x="2" y="17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3" y="21"/>
                      <a:pt x="7" y="22"/>
                      <a:pt x="11" y="22"/>
                    </a:cubicBezTo>
                    <a:cubicBezTo>
                      <a:pt x="20" y="22"/>
                      <a:pt x="26" y="16"/>
                      <a:pt x="26" y="8"/>
                    </a:cubicBezTo>
                    <a:cubicBezTo>
                      <a:pt x="26" y="6"/>
                      <a:pt x="26" y="4"/>
                      <a:pt x="26" y="3"/>
                    </a:cubicBezTo>
                    <a:close/>
                  </a:path>
                </a:pathLst>
              </a:custGeom>
              <a:solidFill>
                <a:srgbClr val="4601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380" name="Freeform 4702"/>
              <p:cNvSpPr>
                <a:spLocks/>
              </p:cNvSpPr>
              <p:nvPr/>
            </p:nvSpPr>
            <p:spPr bwMode="auto">
              <a:xfrm>
                <a:off x="1758" y="3382"/>
                <a:ext cx="116" cy="116"/>
              </a:xfrm>
              <a:custGeom>
                <a:avLst/>
                <a:gdLst>
                  <a:gd name="T0" fmla="*/ 0 w 15"/>
                  <a:gd name="T1" fmla="*/ 2147483647 h 14"/>
                  <a:gd name="T2" fmla="*/ 2147483647 w 15"/>
                  <a:gd name="T3" fmla="*/ 0 h 14"/>
                  <a:gd name="T4" fmla="*/ 0 w 15"/>
                  <a:gd name="T5" fmla="*/ 2147483647 h 14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14"/>
                  <a:gd name="T11" fmla="*/ 15 w 15"/>
                  <a:gd name="T12" fmla="*/ 14 h 1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14">
                    <a:moveTo>
                      <a:pt x="0" y="14"/>
                    </a:moveTo>
                    <a:cubicBezTo>
                      <a:pt x="9" y="14"/>
                      <a:pt x="15" y="8"/>
                      <a:pt x="15" y="0"/>
                    </a:cubicBezTo>
                    <a:cubicBezTo>
                      <a:pt x="15" y="2"/>
                      <a:pt x="12" y="13"/>
                      <a:pt x="0" y="14"/>
                    </a:cubicBezTo>
                    <a:close/>
                  </a:path>
                </a:pathLst>
              </a:custGeom>
              <a:solidFill>
                <a:srgbClr val="4601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73" name="Freeform 4703"/>
              <p:cNvSpPr>
                <a:spLocks/>
              </p:cNvSpPr>
              <p:nvPr/>
            </p:nvSpPr>
            <p:spPr bwMode="auto">
              <a:xfrm>
                <a:off x="1721" y="3258"/>
                <a:ext cx="211" cy="173"/>
              </a:xfrm>
              <a:custGeom>
                <a:avLst/>
                <a:gdLst>
                  <a:gd name="T0" fmla="*/ 960 w 27"/>
                  <a:gd name="T1" fmla="*/ 66 h 21"/>
                  <a:gd name="T2" fmla="*/ 0 w 27"/>
                  <a:gd name="T3" fmla="*/ 820 h 21"/>
                  <a:gd name="T4" fmla="*/ 62 w 27"/>
                  <a:gd name="T5" fmla="*/ 1102 h 21"/>
                  <a:gd name="T6" fmla="*/ 480 w 27"/>
                  <a:gd name="T7" fmla="*/ 1301 h 21"/>
                  <a:gd name="T8" fmla="*/ 898 w 27"/>
                  <a:gd name="T9" fmla="*/ 961 h 21"/>
                  <a:gd name="T10" fmla="*/ 1440 w 27"/>
                  <a:gd name="T11" fmla="*/ 340 h 21"/>
                  <a:gd name="T12" fmla="*/ 1022 w 27"/>
                  <a:gd name="T13" fmla="*/ 6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"/>
                  <a:gd name="T22" fmla="*/ 0 h 21"/>
                  <a:gd name="T23" fmla="*/ 27 w 2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" h="21">
                    <a:moveTo>
                      <a:pt x="16" y="1"/>
                    </a:moveTo>
                    <a:cubicBezTo>
                      <a:pt x="5" y="0"/>
                      <a:pt x="1" y="7"/>
                      <a:pt x="0" y="12"/>
                    </a:cubicBezTo>
                    <a:cubicBezTo>
                      <a:pt x="0" y="13"/>
                      <a:pt x="0" y="15"/>
                      <a:pt x="1" y="16"/>
                    </a:cubicBezTo>
                    <a:cubicBezTo>
                      <a:pt x="1" y="18"/>
                      <a:pt x="3" y="21"/>
                      <a:pt x="8" y="19"/>
                    </a:cubicBezTo>
                    <a:cubicBezTo>
                      <a:pt x="12" y="18"/>
                      <a:pt x="12" y="13"/>
                      <a:pt x="15" y="14"/>
                    </a:cubicBezTo>
                    <a:cubicBezTo>
                      <a:pt x="22" y="15"/>
                      <a:pt x="27" y="10"/>
                      <a:pt x="24" y="5"/>
                    </a:cubicBezTo>
                    <a:cubicBezTo>
                      <a:pt x="23" y="3"/>
                      <a:pt x="20" y="2"/>
                      <a:pt x="17" y="1"/>
                    </a:cubicBezTo>
                  </a:path>
                </a:pathLst>
              </a:custGeom>
              <a:gradFill>
                <a:gsLst>
                  <a:gs pos="23000">
                    <a:srgbClr val="92D050"/>
                  </a:gs>
                  <a:gs pos="10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135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/>
              </a:p>
            </p:txBody>
          </p:sp>
          <p:sp>
            <p:nvSpPr>
              <p:cNvPr id="54382" name="Oval 4704"/>
              <p:cNvSpPr>
                <a:spLocks noChangeArrowheads="1"/>
              </p:cNvSpPr>
              <p:nvPr/>
            </p:nvSpPr>
            <p:spPr bwMode="auto">
              <a:xfrm>
                <a:off x="1680" y="3308"/>
                <a:ext cx="55" cy="49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383" name="Oval 4705"/>
              <p:cNvSpPr>
                <a:spLocks noChangeArrowheads="1"/>
              </p:cNvSpPr>
              <p:nvPr/>
            </p:nvSpPr>
            <p:spPr bwMode="auto">
              <a:xfrm>
                <a:off x="1735" y="3300"/>
                <a:ext cx="15" cy="24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384" name="Oval 4706"/>
              <p:cNvSpPr>
                <a:spLocks noChangeArrowheads="1"/>
              </p:cNvSpPr>
              <p:nvPr/>
            </p:nvSpPr>
            <p:spPr bwMode="auto">
              <a:xfrm>
                <a:off x="1688" y="3374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077" name="Oval 4707"/>
              <p:cNvSpPr>
                <a:spLocks noChangeArrowheads="1"/>
              </p:cNvSpPr>
              <p:nvPr/>
            </p:nvSpPr>
            <p:spPr bwMode="auto">
              <a:xfrm>
                <a:off x="1689" y="3264"/>
                <a:ext cx="271" cy="289"/>
              </a:xfrm>
              <a:prstGeom prst="ellipse">
                <a:avLst/>
              </a:prstGeom>
              <a:gradFill flip="none" rotWithShape="1">
                <a:gsLst>
                  <a:gs pos="23000">
                    <a:srgbClr val="92D050"/>
                  </a:gs>
                  <a:gs pos="100000">
                    <a:schemeClr val="accent1">
                      <a:tint val="44500"/>
                      <a:satMod val="160000"/>
                    </a:schemeClr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13500000" scaled="1"/>
                <a:tileRect/>
              </a:gradFill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fr-FR"/>
              </a:p>
            </p:txBody>
          </p:sp>
        </p:grpSp>
        <p:grpSp>
          <p:nvGrpSpPr>
            <p:cNvPr id="1936" name="Group 4708"/>
            <p:cNvGrpSpPr>
              <a:grpSpLocks/>
            </p:cNvGrpSpPr>
            <p:nvPr/>
          </p:nvGrpSpPr>
          <p:grpSpPr bwMode="auto">
            <a:xfrm>
              <a:off x="7410466" y="2128827"/>
              <a:ext cx="144463" cy="153988"/>
              <a:chOff x="1626" y="3234"/>
              <a:chExt cx="271" cy="289"/>
            </a:xfrm>
          </p:grpSpPr>
          <p:sp>
            <p:nvSpPr>
              <p:cNvPr id="54370" name="Oval 4709"/>
              <p:cNvSpPr>
                <a:spLocks noChangeArrowheads="1"/>
              </p:cNvSpPr>
              <p:nvPr/>
            </p:nvSpPr>
            <p:spPr bwMode="auto">
              <a:xfrm>
                <a:off x="1626" y="3234"/>
                <a:ext cx="271" cy="289"/>
              </a:xfrm>
              <a:prstGeom prst="ellipse">
                <a:avLst/>
              </a:prstGeom>
              <a:solidFill>
                <a:srgbClr val="8418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371" name="Freeform 4710"/>
              <p:cNvSpPr>
                <a:spLocks/>
              </p:cNvSpPr>
              <p:nvPr/>
            </p:nvSpPr>
            <p:spPr bwMode="auto">
              <a:xfrm>
                <a:off x="1673" y="3316"/>
                <a:ext cx="201" cy="182"/>
              </a:xfrm>
              <a:custGeom>
                <a:avLst/>
                <a:gdLst>
                  <a:gd name="T0" fmla="*/ 2147483647 w 26"/>
                  <a:gd name="T1" fmla="*/ 2147483647 h 22"/>
                  <a:gd name="T2" fmla="*/ 2147483647 w 26"/>
                  <a:gd name="T3" fmla="*/ 2147483647 h 22"/>
                  <a:gd name="T4" fmla="*/ 2147483647 w 26"/>
                  <a:gd name="T5" fmla="*/ 2147483647 h 22"/>
                  <a:gd name="T6" fmla="*/ 2147483647 w 26"/>
                  <a:gd name="T7" fmla="*/ 2147483647 h 22"/>
                  <a:gd name="T8" fmla="*/ 2147483647 w 26"/>
                  <a:gd name="T9" fmla="*/ 2147483647 h 22"/>
                  <a:gd name="T10" fmla="*/ 2147483647 w 26"/>
                  <a:gd name="T11" fmla="*/ 2147483647 h 22"/>
                  <a:gd name="T12" fmla="*/ 2147483647 w 26"/>
                  <a:gd name="T13" fmla="*/ 2147483647 h 22"/>
                  <a:gd name="T14" fmla="*/ 2147483647 w 26"/>
                  <a:gd name="T15" fmla="*/ 2147483647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22"/>
                  <a:gd name="T26" fmla="*/ 26 w 26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22">
                    <a:moveTo>
                      <a:pt x="26" y="3"/>
                    </a:moveTo>
                    <a:cubicBezTo>
                      <a:pt x="25" y="0"/>
                      <a:pt x="25" y="2"/>
                      <a:pt x="25" y="5"/>
                    </a:cubicBezTo>
                    <a:cubicBezTo>
                      <a:pt x="25" y="13"/>
                      <a:pt x="17" y="19"/>
                      <a:pt x="9" y="19"/>
                    </a:cubicBezTo>
                    <a:cubicBezTo>
                      <a:pt x="7" y="19"/>
                      <a:pt x="4" y="18"/>
                      <a:pt x="2" y="17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3" y="21"/>
                      <a:pt x="7" y="22"/>
                      <a:pt x="11" y="22"/>
                    </a:cubicBezTo>
                    <a:cubicBezTo>
                      <a:pt x="20" y="22"/>
                      <a:pt x="26" y="16"/>
                      <a:pt x="26" y="8"/>
                    </a:cubicBezTo>
                    <a:cubicBezTo>
                      <a:pt x="26" y="6"/>
                      <a:pt x="26" y="4"/>
                      <a:pt x="26" y="3"/>
                    </a:cubicBezTo>
                    <a:close/>
                  </a:path>
                </a:pathLst>
              </a:custGeom>
              <a:solidFill>
                <a:srgbClr val="4601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372" name="Freeform 4711"/>
              <p:cNvSpPr>
                <a:spLocks/>
              </p:cNvSpPr>
              <p:nvPr/>
            </p:nvSpPr>
            <p:spPr bwMode="auto">
              <a:xfrm>
                <a:off x="1758" y="3382"/>
                <a:ext cx="116" cy="116"/>
              </a:xfrm>
              <a:custGeom>
                <a:avLst/>
                <a:gdLst>
                  <a:gd name="T0" fmla="*/ 0 w 15"/>
                  <a:gd name="T1" fmla="*/ 2147483647 h 14"/>
                  <a:gd name="T2" fmla="*/ 2147483647 w 15"/>
                  <a:gd name="T3" fmla="*/ 0 h 14"/>
                  <a:gd name="T4" fmla="*/ 0 w 15"/>
                  <a:gd name="T5" fmla="*/ 2147483647 h 14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14"/>
                  <a:gd name="T11" fmla="*/ 15 w 15"/>
                  <a:gd name="T12" fmla="*/ 14 h 1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14">
                    <a:moveTo>
                      <a:pt x="0" y="14"/>
                    </a:moveTo>
                    <a:cubicBezTo>
                      <a:pt x="9" y="14"/>
                      <a:pt x="15" y="8"/>
                      <a:pt x="15" y="0"/>
                    </a:cubicBezTo>
                    <a:cubicBezTo>
                      <a:pt x="15" y="2"/>
                      <a:pt x="12" y="13"/>
                      <a:pt x="0" y="14"/>
                    </a:cubicBezTo>
                    <a:close/>
                  </a:path>
                </a:pathLst>
              </a:custGeom>
              <a:solidFill>
                <a:srgbClr val="4601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373" name="Freeform 4712"/>
              <p:cNvSpPr>
                <a:spLocks/>
              </p:cNvSpPr>
              <p:nvPr/>
            </p:nvSpPr>
            <p:spPr bwMode="auto">
              <a:xfrm>
                <a:off x="1657" y="3258"/>
                <a:ext cx="209" cy="174"/>
              </a:xfrm>
              <a:custGeom>
                <a:avLst/>
                <a:gdLst>
                  <a:gd name="T0" fmla="*/ 2147483647 w 27"/>
                  <a:gd name="T1" fmla="*/ 2147483647 h 21"/>
                  <a:gd name="T2" fmla="*/ 0 w 27"/>
                  <a:gd name="T3" fmla="*/ 2147483647 h 21"/>
                  <a:gd name="T4" fmla="*/ 2147483647 w 27"/>
                  <a:gd name="T5" fmla="*/ 2147483647 h 21"/>
                  <a:gd name="T6" fmla="*/ 2147483647 w 27"/>
                  <a:gd name="T7" fmla="*/ 2147483647 h 21"/>
                  <a:gd name="T8" fmla="*/ 2147483647 w 27"/>
                  <a:gd name="T9" fmla="*/ 2147483647 h 21"/>
                  <a:gd name="T10" fmla="*/ 2147483647 w 27"/>
                  <a:gd name="T11" fmla="*/ 2147483647 h 21"/>
                  <a:gd name="T12" fmla="*/ 2147483647 w 27"/>
                  <a:gd name="T13" fmla="*/ 214748364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"/>
                  <a:gd name="T22" fmla="*/ 0 h 21"/>
                  <a:gd name="T23" fmla="*/ 27 w 2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" h="21">
                    <a:moveTo>
                      <a:pt x="16" y="1"/>
                    </a:moveTo>
                    <a:cubicBezTo>
                      <a:pt x="5" y="0"/>
                      <a:pt x="1" y="7"/>
                      <a:pt x="0" y="12"/>
                    </a:cubicBezTo>
                    <a:cubicBezTo>
                      <a:pt x="0" y="13"/>
                      <a:pt x="0" y="15"/>
                      <a:pt x="1" y="16"/>
                    </a:cubicBezTo>
                    <a:cubicBezTo>
                      <a:pt x="1" y="18"/>
                      <a:pt x="3" y="21"/>
                      <a:pt x="8" y="19"/>
                    </a:cubicBezTo>
                    <a:cubicBezTo>
                      <a:pt x="12" y="18"/>
                      <a:pt x="12" y="13"/>
                      <a:pt x="15" y="14"/>
                    </a:cubicBezTo>
                    <a:cubicBezTo>
                      <a:pt x="22" y="15"/>
                      <a:pt x="27" y="10"/>
                      <a:pt x="24" y="5"/>
                    </a:cubicBezTo>
                    <a:cubicBezTo>
                      <a:pt x="23" y="3"/>
                      <a:pt x="20" y="2"/>
                      <a:pt x="17" y="1"/>
                    </a:cubicBezTo>
                  </a:path>
                </a:pathLst>
              </a:custGeom>
              <a:gradFill rotWithShape="1">
                <a:gsLst>
                  <a:gs pos="0">
                    <a:srgbClr val="537E25"/>
                  </a:gs>
                  <a:gs pos="50000">
                    <a:srgbClr val="7AB73A"/>
                  </a:gs>
                  <a:gs pos="100000">
                    <a:srgbClr val="92DA46"/>
                  </a:gs>
                </a:gsLst>
                <a:lin ang="135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374" name="Oval 4713"/>
              <p:cNvSpPr>
                <a:spLocks noChangeArrowheads="1"/>
              </p:cNvSpPr>
              <p:nvPr/>
            </p:nvSpPr>
            <p:spPr bwMode="auto">
              <a:xfrm>
                <a:off x="1680" y="3308"/>
                <a:ext cx="55" cy="49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375" name="Oval 4714"/>
              <p:cNvSpPr>
                <a:spLocks noChangeArrowheads="1"/>
              </p:cNvSpPr>
              <p:nvPr/>
            </p:nvSpPr>
            <p:spPr bwMode="auto">
              <a:xfrm>
                <a:off x="1735" y="3300"/>
                <a:ext cx="15" cy="24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376" name="Oval 4715"/>
              <p:cNvSpPr>
                <a:spLocks noChangeArrowheads="1"/>
              </p:cNvSpPr>
              <p:nvPr/>
            </p:nvSpPr>
            <p:spPr bwMode="auto">
              <a:xfrm>
                <a:off x="1688" y="3374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4377" name="Oval 4716"/>
              <p:cNvSpPr>
                <a:spLocks noChangeArrowheads="1"/>
              </p:cNvSpPr>
              <p:nvPr/>
            </p:nvSpPr>
            <p:spPr bwMode="auto">
              <a:xfrm>
                <a:off x="1626" y="3234"/>
                <a:ext cx="271" cy="289"/>
              </a:xfrm>
              <a:prstGeom prst="ellipse">
                <a:avLst/>
              </a:prstGeom>
              <a:gradFill rotWithShape="1">
                <a:gsLst>
                  <a:gs pos="0">
                    <a:srgbClr val="537E25"/>
                  </a:gs>
                  <a:gs pos="50000">
                    <a:srgbClr val="7AB73A"/>
                  </a:gs>
                  <a:gs pos="100000">
                    <a:srgbClr val="92DA46"/>
                  </a:gs>
                </a:gsLst>
                <a:lin ang="13500000" scaled="1"/>
              </a:gradFill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/>
              </a:p>
            </p:txBody>
          </p:sp>
        </p:grpSp>
      </p:grpSp>
      <p:grpSp>
        <p:nvGrpSpPr>
          <p:cNvPr id="1937" name="Group 4690"/>
          <p:cNvGrpSpPr>
            <a:grpSpLocks/>
          </p:cNvGrpSpPr>
          <p:nvPr/>
        </p:nvGrpSpPr>
        <p:grpSpPr bwMode="auto">
          <a:xfrm flipV="1">
            <a:off x="5856298" y="2240405"/>
            <a:ext cx="144462" cy="153988"/>
            <a:chOff x="1239" y="2813"/>
            <a:chExt cx="271" cy="289"/>
          </a:xfrm>
          <a:gradFill>
            <a:gsLst>
              <a:gs pos="23000">
                <a:srgbClr val="FF6600"/>
              </a:gs>
              <a:gs pos="10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13500000" scaled="1"/>
          </a:gradFill>
        </p:grpSpPr>
        <p:sp>
          <p:nvSpPr>
            <p:cNvPr id="2127" name="Oval 4691"/>
            <p:cNvSpPr>
              <a:spLocks noChangeArrowheads="1"/>
            </p:cNvSpPr>
            <p:nvPr/>
          </p:nvSpPr>
          <p:spPr bwMode="auto">
            <a:xfrm>
              <a:off x="1239" y="2813"/>
              <a:ext cx="271" cy="289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128" name="Freeform 4692"/>
            <p:cNvSpPr>
              <a:spLocks/>
            </p:cNvSpPr>
            <p:nvPr/>
          </p:nvSpPr>
          <p:spPr bwMode="auto">
            <a:xfrm>
              <a:off x="1286" y="2896"/>
              <a:ext cx="201" cy="182"/>
            </a:xfrm>
            <a:custGeom>
              <a:avLst/>
              <a:gdLst>
                <a:gd name="T0" fmla="*/ 1554 w 26"/>
                <a:gd name="T1" fmla="*/ 207 h 22"/>
                <a:gd name="T2" fmla="*/ 1492 w 26"/>
                <a:gd name="T3" fmla="*/ 339 h 22"/>
                <a:gd name="T4" fmla="*/ 541 w 26"/>
                <a:gd name="T5" fmla="*/ 1299 h 22"/>
                <a:gd name="T6" fmla="*/ 116 w 26"/>
                <a:gd name="T7" fmla="*/ 1166 h 22"/>
                <a:gd name="T8" fmla="*/ 62 w 26"/>
                <a:gd name="T9" fmla="*/ 1233 h 22"/>
                <a:gd name="T10" fmla="*/ 719 w 26"/>
                <a:gd name="T11" fmla="*/ 1506 h 22"/>
                <a:gd name="T12" fmla="*/ 1554 w 26"/>
                <a:gd name="T13" fmla="*/ 546 h 22"/>
                <a:gd name="T14" fmla="*/ 1554 w 26"/>
                <a:gd name="T15" fmla="*/ 20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6"/>
                <a:gd name="T25" fmla="*/ 0 h 22"/>
                <a:gd name="T26" fmla="*/ 26 w 26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6" h="22">
                  <a:moveTo>
                    <a:pt x="26" y="3"/>
                  </a:moveTo>
                  <a:cubicBezTo>
                    <a:pt x="25" y="0"/>
                    <a:pt x="25" y="2"/>
                    <a:pt x="25" y="5"/>
                  </a:cubicBezTo>
                  <a:cubicBezTo>
                    <a:pt x="25" y="13"/>
                    <a:pt x="17" y="19"/>
                    <a:pt x="9" y="19"/>
                  </a:cubicBezTo>
                  <a:cubicBezTo>
                    <a:pt x="7" y="19"/>
                    <a:pt x="4" y="18"/>
                    <a:pt x="2" y="17"/>
                  </a:cubicBezTo>
                  <a:cubicBezTo>
                    <a:pt x="1" y="17"/>
                    <a:pt x="0" y="17"/>
                    <a:pt x="1" y="18"/>
                  </a:cubicBezTo>
                  <a:cubicBezTo>
                    <a:pt x="4" y="21"/>
                    <a:pt x="7" y="22"/>
                    <a:pt x="12" y="22"/>
                  </a:cubicBezTo>
                  <a:cubicBezTo>
                    <a:pt x="20" y="22"/>
                    <a:pt x="26" y="16"/>
                    <a:pt x="26" y="8"/>
                  </a:cubicBezTo>
                  <a:cubicBezTo>
                    <a:pt x="26" y="6"/>
                    <a:pt x="26" y="4"/>
                    <a:pt x="26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129" name="Freeform 4693"/>
            <p:cNvSpPr>
              <a:spLocks/>
            </p:cNvSpPr>
            <p:nvPr/>
          </p:nvSpPr>
          <p:spPr bwMode="auto">
            <a:xfrm>
              <a:off x="1379" y="2962"/>
              <a:ext cx="108" cy="116"/>
            </a:xfrm>
            <a:custGeom>
              <a:avLst/>
              <a:gdLst>
                <a:gd name="T0" fmla="*/ 0 w 14"/>
                <a:gd name="T1" fmla="*/ 961 h 14"/>
                <a:gd name="T2" fmla="*/ 833 w 14"/>
                <a:gd name="T3" fmla="*/ 0 h 14"/>
                <a:gd name="T4" fmla="*/ 0 w 14"/>
                <a:gd name="T5" fmla="*/ 961 h 14"/>
                <a:gd name="T6" fmla="*/ 0 60000 65536"/>
                <a:gd name="T7" fmla="*/ 0 60000 65536"/>
                <a:gd name="T8" fmla="*/ 0 60000 65536"/>
                <a:gd name="T9" fmla="*/ 0 w 14"/>
                <a:gd name="T10" fmla="*/ 0 h 14"/>
                <a:gd name="T11" fmla="*/ 14 w 14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14">
                  <a:moveTo>
                    <a:pt x="0" y="14"/>
                  </a:moveTo>
                  <a:cubicBezTo>
                    <a:pt x="8" y="14"/>
                    <a:pt x="14" y="8"/>
                    <a:pt x="14" y="0"/>
                  </a:cubicBezTo>
                  <a:cubicBezTo>
                    <a:pt x="14" y="2"/>
                    <a:pt x="11" y="13"/>
                    <a:pt x="0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130" name="Freeform 4694"/>
            <p:cNvSpPr>
              <a:spLocks/>
            </p:cNvSpPr>
            <p:nvPr/>
          </p:nvSpPr>
          <p:spPr bwMode="auto">
            <a:xfrm>
              <a:off x="1270" y="2838"/>
              <a:ext cx="209" cy="173"/>
            </a:xfrm>
            <a:custGeom>
              <a:avLst/>
              <a:gdLst>
                <a:gd name="T0" fmla="*/ 960 w 27"/>
                <a:gd name="T1" fmla="*/ 66 h 21"/>
                <a:gd name="T2" fmla="*/ 0 w 27"/>
                <a:gd name="T3" fmla="*/ 816 h 21"/>
                <a:gd name="T4" fmla="*/ 62 w 27"/>
                <a:gd name="T5" fmla="*/ 1087 h 21"/>
                <a:gd name="T6" fmla="*/ 480 w 27"/>
                <a:gd name="T7" fmla="*/ 1293 h 21"/>
                <a:gd name="T8" fmla="*/ 898 w 27"/>
                <a:gd name="T9" fmla="*/ 947 h 21"/>
                <a:gd name="T10" fmla="*/ 1440 w 27"/>
                <a:gd name="T11" fmla="*/ 338 h 21"/>
                <a:gd name="T12" fmla="*/ 1022 w 27"/>
                <a:gd name="T13" fmla="*/ 6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21"/>
                <a:gd name="T23" fmla="*/ 27 w 27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21">
                  <a:moveTo>
                    <a:pt x="16" y="1"/>
                  </a:moveTo>
                  <a:cubicBezTo>
                    <a:pt x="5" y="0"/>
                    <a:pt x="1" y="7"/>
                    <a:pt x="0" y="12"/>
                  </a:cubicBezTo>
                  <a:cubicBezTo>
                    <a:pt x="0" y="13"/>
                    <a:pt x="0" y="15"/>
                    <a:pt x="1" y="16"/>
                  </a:cubicBezTo>
                  <a:cubicBezTo>
                    <a:pt x="1" y="18"/>
                    <a:pt x="3" y="21"/>
                    <a:pt x="8" y="19"/>
                  </a:cubicBezTo>
                  <a:cubicBezTo>
                    <a:pt x="13" y="18"/>
                    <a:pt x="12" y="13"/>
                    <a:pt x="15" y="14"/>
                  </a:cubicBezTo>
                  <a:cubicBezTo>
                    <a:pt x="22" y="15"/>
                    <a:pt x="27" y="10"/>
                    <a:pt x="24" y="5"/>
                  </a:cubicBezTo>
                  <a:cubicBezTo>
                    <a:pt x="23" y="3"/>
                    <a:pt x="21" y="2"/>
                    <a:pt x="17" y="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131" name="Oval 4695"/>
            <p:cNvSpPr>
              <a:spLocks noChangeArrowheads="1"/>
            </p:cNvSpPr>
            <p:nvPr/>
          </p:nvSpPr>
          <p:spPr bwMode="auto">
            <a:xfrm>
              <a:off x="1293" y="2887"/>
              <a:ext cx="55" cy="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132" name="Oval 4696"/>
            <p:cNvSpPr>
              <a:spLocks noChangeArrowheads="1"/>
            </p:cNvSpPr>
            <p:nvPr/>
          </p:nvSpPr>
          <p:spPr bwMode="auto">
            <a:xfrm>
              <a:off x="1348" y="2879"/>
              <a:ext cx="23" cy="2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133" name="Oval 4697"/>
            <p:cNvSpPr>
              <a:spLocks noChangeArrowheads="1"/>
            </p:cNvSpPr>
            <p:nvPr/>
          </p:nvSpPr>
          <p:spPr bwMode="auto">
            <a:xfrm>
              <a:off x="1301" y="2954"/>
              <a:ext cx="16" cy="16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134" name="Oval 4698"/>
            <p:cNvSpPr>
              <a:spLocks noChangeArrowheads="1"/>
            </p:cNvSpPr>
            <p:nvPr/>
          </p:nvSpPr>
          <p:spPr bwMode="auto">
            <a:xfrm>
              <a:off x="1239" y="2813"/>
              <a:ext cx="271" cy="289"/>
            </a:xfrm>
            <a:prstGeom prst="ellipse">
              <a:avLst/>
            </a:prstGeom>
            <a:grp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</p:grpSp>
      <p:pic>
        <p:nvPicPr>
          <p:cNvPr id="2135" name="Picture 753" descr="H:\DOM_DMA_DIM\INTERNET\Projets web\SMART\cliparts\Divers\bulle_orange_02.e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270500" y="2382987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348" name="Picture 756" descr="H:\DOM_DMA_DIM\INTERNET\Projets web\SMART\cliparts\Divers\bulle_verte_02.em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413375" y="2097237"/>
            <a:ext cx="1476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37" name="ZoneTexte 2136"/>
          <p:cNvSpPr txBox="1">
            <a:spLocks noChangeArrowheads="1"/>
          </p:cNvSpPr>
          <p:nvPr/>
        </p:nvSpPr>
        <p:spPr bwMode="auto">
          <a:xfrm>
            <a:off x="5353050" y="4026049"/>
            <a:ext cx="777875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400" b="1" dirty="0">
                <a:solidFill>
                  <a:srgbClr val="C00000"/>
                </a:solidFill>
              </a:rPr>
              <a:t>ATP</a:t>
            </a:r>
          </a:p>
        </p:txBody>
      </p:sp>
      <p:sp>
        <p:nvSpPr>
          <p:cNvPr id="2138" name="ZoneTexte 2137"/>
          <p:cNvSpPr txBox="1">
            <a:spLocks noChangeArrowheads="1"/>
          </p:cNvSpPr>
          <p:nvPr/>
        </p:nvSpPr>
        <p:spPr bwMode="auto">
          <a:xfrm>
            <a:off x="6357938" y="4026049"/>
            <a:ext cx="146950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400" b="1" dirty="0">
                <a:solidFill>
                  <a:srgbClr val="C00000"/>
                </a:solidFill>
              </a:rPr>
              <a:t>ADP + P</a:t>
            </a:r>
            <a:r>
              <a:rPr lang="fr-FR" b="1" dirty="0">
                <a:solidFill>
                  <a:srgbClr val="C00000"/>
                </a:solidFill>
              </a:rPr>
              <a:t>i</a:t>
            </a:r>
          </a:p>
        </p:txBody>
      </p:sp>
      <p:sp>
        <p:nvSpPr>
          <p:cNvPr id="2139" name="Flèche courbée vers le bas 2138"/>
          <p:cNvSpPr/>
          <p:nvPr/>
        </p:nvSpPr>
        <p:spPr>
          <a:xfrm>
            <a:off x="6000750" y="3525987"/>
            <a:ext cx="857250" cy="500062"/>
          </a:xfrm>
          <a:prstGeom prst="curvedDownArrow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>
              <a:solidFill>
                <a:schemeClr val="tx1"/>
              </a:solidFill>
            </a:endParaRPr>
          </a:p>
        </p:txBody>
      </p:sp>
      <p:sp>
        <p:nvSpPr>
          <p:cNvPr id="54352" name="ZoneTexte 1065"/>
          <p:cNvSpPr txBox="1">
            <a:spLocks noChangeArrowheads="1"/>
          </p:cNvSpPr>
          <p:nvPr/>
        </p:nvSpPr>
        <p:spPr bwMode="auto">
          <a:xfrm>
            <a:off x="1098550" y="816893"/>
            <a:ext cx="6929438" cy="523875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/>
            <a:r>
              <a:rPr lang="fr-FR" sz="28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MEMBRANE AU POTENTIEL DE REPOS</a:t>
            </a:r>
          </a:p>
        </p:txBody>
      </p:sp>
      <p:sp useBgFill="1">
        <p:nvSpPr>
          <p:cNvPr id="1067" name="ZoneTexte 1066"/>
          <p:cNvSpPr txBox="1">
            <a:spLocks noChangeArrowheads="1"/>
          </p:cNvSpPr>
          <p:nvPr/>
        </p:nvSpPr>
        <p:spPr bwMode="auto">
          <a:xfrm>
            <a:off x="1446412" y="5589240"/>
            <a:ext cx="2495855" cy="400050"/>
          </a:xfrm>
          <a:prstGeom prst="rect">
            <a:avLst/>
          </a:prstGeom>
          <a:ln w="9525">
            <a:solidFill>
              <a:srgbClr val="FF6600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fr-FR" sz="2000">
                <a:solidFill>
                  <a:srgbClr val="FF6600"/>
                </a:solidFill>
              </a:rPr>
              <a:t>Canaux de fuite Na</a:t>
            </a:r>
            <a:r>
              <a:rPr lang="fr-FR" sz="2000" baseline="30000">
                <a:solidFill>
                  <a:srgbClr val="FF6600"/>
                </a:solidFill>
              </a:rPr>
              <a:t>+</a:t>
            </a:r>
          </a:p>
        </p:txBody>
      </p:sp>
      <p:sp useBgFill="1">
        <p:nvSpPr>
          <p:cNvPr id="1068" name="ZoneTexte 1067"/>
          <p:cNvSpPr txBox="1">
            <a:spLocks noChangeArrowheads="1"/>
          </p:cNvSpPr>
          <p:nvPr/>
        </p:nvSpPr>
        <p:spPr bwMode="auto">
          <a:xfrm>
            <a:off x="1520825" y="5969499"/>
            <a:ext cx="2320925" cy="400050"/>
          </a:xfrm>
          <a:prstGeom prst="rect">
            <a:avLst/>
          </a:prstGeom>
          <a:ln w="9525">
            <a:solidFill>
              <a:srgbClr val="00B050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fr-FR" sz="2000" dirty="0">
                <a:solidFill>
                  <a:srgbClr val="00B050"/>
                </a:solidFill>
              </a:rPr>
              <a:t>Canaux de fuite K</a:t>
            </a:r>
            <a:r>
              <a:rPr lang="fr-FR" sz="2000" baseline="30000" dirty="0">
                <a:solidFill>
                  <a:srgbClr val="00B050"/>
                </a:solidFill>
              </a:rPr>
              <a:t>+</a:t>
            </a:r>
          </a:p>
        </p:txBody>
      </p:sp>
      <p:sp useBgFill="1">
        <p:nvSpPr>
          <p:cNvPr id="1138" name="ZoneTexte 1137"/>
          <p:cNvSpPr txBox="1">
            <a:spLocks noChangeArrowheads="1"/>
          </p:cNvSpPr>
          <p:nvPr/>
        </p:nvSpPr>
        <p:spPr bwMode="auto">
          <a:xfrm>
            <a:off x="5326063" y="5608275"/>
            <a:ext cx="2120900" cy="708025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fr-FR" sz="2000" dirty="0">
                <a:solidFill>
                  <a:srgbClr val="C00000"/>
                </a:solidFill>
              </a:rPr>
              <a:t>Pompe Na</a:t>
            </a:r>
            <a:r>
              <a:rPr lang="fr-FR" sz="2000" baseline="30000" dirty="0">
                <a:solidFill>
                  <a:srgbClr val="C00000"/>
                </a:solidFill>
              </a:rPr>
              <a:t>+</a:t>
            </a:r>
            <a:r>
              <a:rPr lang="fr-FR" sz="2000" dirty="0">
                <a:solidFill>
                  <a:srgbClr val="C00000"/>
                </a:solidFill>
              </a:rPr>
              <a:t>/K</a:t>
            </a:r>
            <a:r>
              <a:rPr lang="fr-FR" sz="2000" baseline="30000" dirty="0">
                <a:solidFill>
                  <a:srgbClr val="C00000"/>
                </a:solidFill>
              </a:rPr>
              <a:t>+</a:t>
            </a:r>
            <a:r>
              <a:rPr lang="fr-FR" sz="2000" dirty="0">
                <a:solidFill>
                  <a:srgbClr val="C00000"/>
                </a:solidFill>
              </a:rPr>
              <a:t> ATP dépendante</a:t>
            </a:r>
            <a:endParaRPr lang="fr-FR" sz="2000" baseline="30000" dirty="0">
              <a:solidFill>
                <a:srgbClr val="C00000"/>
              </a:solidFill>
            </a:endParaRPr>
          </a:p>
        </p:txBody>
      </p:sp>
      <p:sp>
        <p:nvSpPr>
          <p:cNvPr id="1139" name="Accolade fermante 1138"/>
          <p:cNvSpPr/>
          <p:nvPr/>
        </p:nvSpPr>
        <p:spPr>
          <a:xfrm rot="5400000">
            <a:off x="6265863" y="3778399"/>
            <a:ext cx="509588" cy="1785937"/>
          </a:xfrm>
          <a:prstGeom prst="rightBrace">
            <a:avLst/>
          </a:prstGeom>
          <a:ln w="38100">
            <a:solidFill>
              <a:schemeClr val="bg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140" name="ZoneTexte 1139"/>
          <p:cNvSpPr txBox="1">
            <a:spLocks noChangeArrowheads="1"/>
          </p:cNvSpPr>
          <p:nvPr/>
        </p:nvSpPr>
        <p:spPr bwMode="auto">
          <a:xfrm>
            <a:off x="928688" y="4872187"/>
            <a:ext cx="35909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4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TRANSFERTS PASSIFS</a:t>
            </a:r>
          </a:p>
        </p:txBody>
      </p:sp>
      <p:sp>
        <p:nvSpPr>
          <p:cNvPr id="1141" name="ZoneTexte 1140"/>
          <p:cNvSpPr txBox="1">
            <a:spLocks noChangeArrowheads="1"/>
          </p:cNvSpPr>
          <p:nvPr/>
        </p:nvSpPr>
        <p:spPr bwMode="auto">
          <a:xfrm>
            <a:off x="1354138" y="5302399"/>
            <a:ext cx="2751137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000">
                <a:solidFill>
                  <a:schemeClr val="bg1">
                    <a:lumMod val="75000"/>
                    <a:lumOff val="25000"/>
                  </a:schemeClr>
                </a:solidFill>
              </a:rPr>
              <a:t>Etablissent le potentiel</a:t>
            </a:r>
          </a:p>
        </p:txBody>
      </p:sp>
      <p:sp>
        <p:nvSpPr>
          <p:cNvPr id="1142" name="Accolade fermante 1141"/>
          <p:cNvSpPr/>
          <p:nvPr/>
        </p:nvSpPr>
        <p:spPr>
          <a:xfrm rot="5400000">
            <a:off x="2595563" y="3778399"/>
            <a:ext cx="509588" cy="1785937"/>
          </a:xfrm>
          <a:prstGeom prst="rightBrace">
            <a:avLst/>
          </a:prstGeom>
          <a:ln w="38100">
            <a:solidFill>
              <a:schemeClr val="bg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fr-FR"/>
          </a:p>
        </p:txBody>
      </p:sp>
      <p:sp>
        <p:nvSpPr>
          <p:cNvPr id="1143" name="ZoneTexte 1142"/>
          <p:cNvSpPr txBox="1">
            <a:spLocks noChangeArrowheads="1"/>
          </p:cNvSpPr>
          <p:nvPr/>
        </p:nvSpPr>
        <p:spPr bwMode="auto">
          <a:xfrm>
            <a:off x="4822825" y="4872187"/>
            <a:ext cx="2976563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400" dirty="0">
                <a:solidFill>
                  <a:schemeClr val="bg1">
                    <a:lumMod val="75000"/>
                    <a:lumOff val="25000"/>
                  </a:schemeClr>
                </a:solidFill>
              </a:rPr>
              <a:t>TRANSFERT ACTIF</a:t>
            </a:r>
          </a:p>
        </p:txBody>
      </p:sp>
      <p:sp>
        <p:nvSpPr>
          <p:cNvPr id="1144" name="ZoneTexte 1143"/>
          <p:cNvSpPr txBox="1">
            <a:spLocks noChangeArrowheads="1"/>
          </p:cNvSpPr>
          <p:nvPr/>
        </p:nvSpPr>
        <p:spPr bwMode="auto">
          <a:xfrm>
            <a:off x="5000625" y="5302399"/>
            <a:ext cx="253682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2000">
                <a:solidFill>
                  <a:schemeClr val="bg1">
                    <a:lumMod val="75000"/>
                    <a:lumOff val="25000"/>
                  </a:schemeClr>
                </a:solidFill>
              </a:rPr>
              <a:t>Maintient le potentiel</a:t>
            </a:r>
          </a:p>
        </p:txBody>
      </p:sp>
      <p:sp>
        <p:nvSpPr>
          <p:cNvPr id="1145" name="ZoneTexte 1144"/>
          <p:cNvSpPr txBox="1">
            <a:spLocks noChangeArrowheads="1"/>
          </p:cNvSpPr>
          <p:nvPr/>
        </p:nvSpPr>
        <p:spPr bwMode="auto">
          <a:xfrm>
            <a:off x="4414838" y="4789637"/>
            <a:ext cx="425450" cy="584200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3200" b="1">
                <a:solidFill>
                  <a:srgbClr val="FF0000"/>
                </a:solidFill>
              </a:rPr>
              <a:t>+</a:t>
            </a:r>
          </a:p>
        </p:txBody>
      </p:sp>
      <p:sp>
        <p:nvSpPr>
          <p:cNvPr id="1146" name="ZoneTexte 1145"/>
          <p:cNvSpPr txBox="1">
            <a:spLocks noChangeArrowheads="1"/>
          </p:cNvSpPr>
          <p:nvPr/>
        </p:nvSpPr>
        <p:spPr bwMode="auto">
          <a:xfrm>
            <a:off x="881450" y="6294075"/>
            <a:ext cx="7502951" cy="584775"/>
          </a:xfrm>
          <a:prstGeom prst="rect">
            <a:avLst/>
          </a:prstGeom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3200" b="1" dirty="0">
                <a:solidFill>
                  <a:srgbClr val="C00000"/>
                </a:solidFill>
              </a:rPr>
              <a:t>=&gt; POTENTIEL DE REPOS ‘STABLE’</a:t>
            </a:r>
          </a:p>
        </p:txBody>
      </p:sp>
      <p:sp>
        <p:nvSpPr>
          <p:cNvPr id="1078" name="Éclair 1077"/>
          <p:cNvSpPr/>
          <p:nvPr/>
        </p:nvSpPr>
        <p:spPr>
          <a:xfrm>
            <a:off x="5897877" y="4402017"/>
            <a:ext cx="400854" cy="249735"/>
          </a:xfrm>
          <a:prstGeom prst="lightningBolt">
            <a:avLst/>
          </a:prstGeom>
          <a:gradFill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lin ang="5400000" scaled="0"/>
          </a:gra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079" name="ZoneTexte 1078"/>
          <p:cNvSpPr txBox="1">
            <a:spLocks noChangeArrowheads="1"/>
          </p:cNvSpPr>
          <p:nvPr/>
        </p:nvSpPr>
        <p:spPr bwMode="auto">
          <a:xfrm>
            <a:off x="6215063" y="4345137"/>
            <a:ext cx="12747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/>
              <a:t>60KJ/mole</a:t>
            </a:r>
          </a:p>
        </p:txBody>
      </p:sp>
      <p:sp>
        <p:nvSpPr>
          <p:cNvPr id="1080" name="Flèche vers le bas 1079"/>
          <p:cNvSpPr/>
          <p:nvPr/>
        </p:nvSpPr>
        <p:spPr>
          <a:xfrm rot="10800000" flipH="1">
            <a:off x="1937118" y="2065983"/>
            <a:ext cx="207253" cy="1785937"/>
          </a:xfrm>
          <a:prstGeom prst="downArrow">
            <a:avLst/>
          </a:prstGeom>
          <a:solidFill>
            <a:schemeClr val="accent3">
              <a:lumMod val="40000"/>
              <a:lumOff val="60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081" name="Flèche vers le bas 1080"/>
          <p:cNvSpPr/>
          <p:nvPr/>
        </p:nvSpPr>
        <p:spPr>
          <a:xfrm flipH="1">
            <a:off x="3491880" y="2065983"/>
            <a:ext cx="207253" cy="1785937"/>
          </a:xfrm>
          <a:prstGeom prst="downArrow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082" name="Flèche vers le bas 1081"/>
          <p:cNvSpPr/>
          <p:nvPr/>
        </p:nvSpPr>
        <p:spPr>
          <a:xfrm rot="10800000" flipH="1">
            <a:off x="4860032" y="2065983"/>
            <a:ext cx="207253" cy="1785937"/>
          </a:xfrm>
          <a:prstGeom prst="downArrow">
            <a:avLst/>
          </a:prstGeom>
          <a:solidFill>
            <a:schemeClr val="accent3">
              <a:lumMod val="40000"/>
              <a:lumOff val="60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  <p:sp>
        <p:nvSpPr>
          <p:cNvPr id="1083" name="Flèche vers le bas 1082"/>
          <p:cNvSpPr/>
          <p:nvPr/>
        </p:nvSpPr>
        <p:spPr>
          <a:xfrm flipH="1">
            <a:off x="7597429" y="2065983"/>
            <a:ext cx="207253" cy="1785937"/>
          </a:xfrm>
          <a:prstGeom prst="downArrow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anchorCtr="1"/>
          <a:lstStyle/>
          <a:p>
            <a:pPr algn="ctr">
              <a:defRPr/>
            </a:pPr>
            <a:endParaRPr lang="fr-FR" dirty="0" err="1"/>
          </a:p>
        </p:txBody>
      </p:sp>
    </p:spTree>
    <p:extLst>
      <p:ext uri="{BB962C8B-B14F-4D97-AF65-F5344CB8AC3E}">
        <p14:creationId xmlns:p14="http://schemas.microsoft.com/office/powerpoint/2010/main" val="15194794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06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06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0" presetClass="path" presetSubtype="0" repeatCount="indefinite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2.22222E-6 C 0.0059 0.00879 0.0118 0.01782 0.02014 0.02662 C 0.02847 0.03541 0.04496 0.0493 0.05 0.05324 " pathEditMode="relative" ptsTypes="aaA">
                                      <p:cBhvr>
                                        <p:cTn id="30" dur="20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1" presetID="0" presetClass="path" presetSubtype="0" repeatCount="indefinite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01441 0.00301 C -0.01354 0.00949 -0.0125 0.0162 -0.01267 0.04282 C -0.01284 0.06944 -0.01649 0.13657 -0.01597 0.16296 C -0.01545 0.18935 -0.01736 0.18634 -0.00937 0.20069 C -0.00139 0.21504 0.02535 0.24143 0.0323 0.24953 " pathEditMode="relative" ptsTypes="aaaaA">
                                      <p:cBhvr>
                                        <p:cTn id="32" dur="2000" fill="hold"/>
                                        <p:tgtEl>
                                          <p:spTgt spid="10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3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-1.11111E-6 C -0.00226 0.00834 -0.00434 0.0169 -0.0033 0.03102 C -0.00226 0.04514 -0.00347 0.06922 0.00677 0.08449 C 0.01701 0.09977 0.04983 0.11598 0.05833 0.12223 " pathEditMode="relative" ptsTypes="aaaA">
                                      <p:cBhvr>
                                        <p:cTn id="34" dur="2000" fill="hold"/>
                                        <p:tgtEl>
                                          <p:spTgt spid="10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5" presetID="0" presetClass="path" presetSubtype="0" repeatCount="indefinite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38889E-6 -5.92593E-6 C -0.00018 0.01458 -0.00035 0.02916 0.00347 0.03981 C 0.00729 0.05046 0.01979 0.0537 0.02343 0.06435 C 0.02708 0.07499 0.02413 0.08842 0.025 0.10439 C 0.02587 0.12036 0.03229 0.12523 0.02847 0.15995 C 0.02465 0.19467 0.00729 0.28541 0.00173 0.31319 C -0.00382 0.34097 -0.00434 0.33379 -0.00486 0.32661 " pathEditMode="relative" ptsTypes="aaaaaaA">
                                      <p:cBhvr>
                                        <p:cTn id="36" dur="2000" fill="hold"/>
                                        <p:tgtEl>
                                          <p:spTgt spid="10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7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4.81481E-6 C -0.00937 -0.00602 -0.01875 -0.01204 -0.02326 -0.02431 C -0.02777 -0.03657 -0.02639 -0.04537 -0.02673 -0.07315 C -0.02708 -0.10093 -0.0217 -0.15718 -0.025 -0.19097 C -0.0283 -0.22477 -0.0434 -0.26134 -0.0467 -0.27546 " pathEditMode="relative" ptsTypes="aaaaA">
                                      <p:cBhvr>
                                        <p:cTn id="38" dur="2000" fill="hold"/>
                                        <p:tgtEl>
                                          <p:spTgt spid="10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9" presetID="0" presetClass="path" presetSubtype="0" repeatCount="indefinite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0.00069 -0.01227 C -0.01441 -0.01944 -0.02795 -0.02639 -0.03403 -0.05 C -0.0401 -0.07361 -0.03976 -0.1206 -0.03733 -0.1544 C -0.03489 -0.18819 -0.025 -0.23079 -0.0191 -0.25231 C -0.01319 -0.27384 -0.00521 -0.27824 -0.00243 -0.28333 " pathEditMode="relative" ptsTypes="aaaaA">
                                      <p:cBhvr>
                                        <p:cTn id="40" dur="2000" fill="hold"/>
                                        <p:tgtEl>
                                          <p:spTgt spid="10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1" presetID="0" presetClass="path" presetSubtype="0" repeatCount="indefinite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1.94444E-6 3.33333E-6 C 0.01094 -0.01528 0.02205 -0.03032 0.02847 -0.05116 C 0.0349 -0.07199 0.03611 -0.09005 0.03837 -0.12454 C 0.04063 -0.15903 0.03698 -0.22153 0.04167 -0.25787 C 0.04635 -0.29421 0.05642 -0.31829 0.06667 -0.34213 " pathEditMode="relative" ptsTypes="aaaaA">
                                      <p:cBhvr>
                                        <p:cTn id="42" dur="2000" fill="hold"/>
                                        <p:tgtEl>
                                          <p:spTgt spid="10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3" presetID="0" presetClass="path" presetSubtype="0" repeatCount="indefinite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0851 0.00416 C -0.01858 0.00764 -0.02848 0.01111 -0.0316 0.0375 C -0.03473 0.06389 -0.02969 0.11458 -0.02778 0.16319 C -0.02587 0.2118 -0.02118 0.30208 -0.01997 0.32986 " pathEditMode="relative" ptsTypes="aaaA">
                                      <p:cBhvr>
                                        <p:cTn id="44" dur="20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5" presetID="55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2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0"/>
                            </p:stCondLst>
                            <p:childTnLst>
                              <p:par>
                                <p:cTn id="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0"/>
                            </p:stCondLst>
                            <p:childTnLst>
                              <p:par>
                                <p:cTn id="63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2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2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000"/>
                            </p:stCondLst>
                            <p:childTnLst>
                              <p:par>
                                <p:cTn id="6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2.22222E-6 C 0.0066 -0.00787 0.0316 -0.02894 0.0401 -0.04792 C 0.04862 -0.0669 0.04879 -0.1007 0.05105 -0.11459 " pathEditMode="relative" rAng="0" ptsTypes="aaa">
                                      <p:cBhvr>
                                        <p:cTn id="70" dur="2000" fill="hold"/>
                                        <p:tgtEl>
                                          <p:spTgt spid="19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00" y="-5700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5E-6 -1.11111E-6 C 0.00173 -0.01829 0.0092 -0.09213 0.01094 -0.11042 " pathEditMode="relative" rAng="0" ptsTypes="aa">
                                      <p:cBhvr>
                                        <p:cTn id="72" dur="2000" fill="hold"/>
                                        <p:tgtEl>
                                          <p:spTgt spid="19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0" y="-5500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0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2.5E-6 2.22222E-6 C -0.00313 -0.00463 -0.01476 -0.01759 -0.01875 -0.02709 C -0.02275 -0.03658 -0.02292 -0.0507 -0.02396 -0.05695 " pathEditMode="relative" rAng="0" ptsTypes="aaa">
                                      <p:cBhvr>
                                        <p:cTn id="74" dur="2000" fill="hold"/>
                                        <p:tgtEl>
                                          <p:spTgt spid="19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" y="-28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9000"/>
                            </p:stCondLst>
                            <p:childTnLst>
                              <p:par>
                                <p:cTn id="7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9000"/>
                            </p:stCondLst>
                            <p:childTnLst>
                              <p:par>
                                <p:cTn id="7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9000"/>
                            </p:stCondLst>
                            <p:childTnLst>
                              <p:par>
                                <p:cTn id="8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000"/>
                            </p:stCondLst>
                            <p:childTnLst>
                              <p:par>
                                <p:cTn id="8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9000"/>
                            </p:stCondLst>
                            <p:childTnLst>
                              <p:par>
                                <p:cTn id="88" presetID="0" presetClass="path" presetSubtype="0" accel="50000" decel="5000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026 0.0007 C 0.00295 -0.02685 0.00486 -0.13773 0.00521 -0.16527 " pathEditMode="relative" rAng="0" ptsTypes="aa">
                                      <p:cBhvr>
                                        <p:cTn id="89" dur="2000" fill="hold"/>
                                        <p:tgtEl>
                                          <p:spTgt spid="19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" y="-8300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5E-6 -3.33333E-6 C 0.00017 -0.03518 0.00087 -0.17592 0.00104 -0.21111 " pathEditMode="relative" rAng="0" ptsTypes="aa">
                                      <p:cBhvr>
                                        <p:cTn id="91" dur="2000" fill="hold"/>
                                        <p:tgtEl>
                                          <p:spTgt spid="19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" y="-10600"/>
                                    </p:animMotion>
                                  </p:childTnLst>
                                </p:cTn>
                              </p:par>
                              <p:par>
                                <p:cTn id="92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0052 -0.00139 C -0.00278 0.0081 -0.01563 0.03125 -0.01927 0.05555 C -0.02292 0.07986 -0.02136 0.12662 -0.02188 0.14514 " pathEditMode="relative" rAng="0" ptsTypes="aaa">
                                      <p:cBhvr>
                                        <p:cTn id="93" dur="2000" fill="hold"/>
                                        <p:tgtEl>
                                          <p:spTgt spid="19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" y="7300"/>
                                    </p:animMotion>
                                  </p:childTnLst>
                                </p:cTn>
                              </p:par>
                              <p:par>
                                <p:cTn id="94" presetID="0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2.5E-6 -3.33333E-6 C -0.00122 -0.01852 -0.00608 -0.09259 -0.00729 -0.11111 " pathEditMode="relative" rAng="0" ptsTypes="aa">
                                      <p:cBhvr>
                                        <p:cTn id="95" dur="2000" fill="hold"/>
                                        <p:tgtEl>
                                          <p:spTgt spid="19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0" y="-5600"/>
                                    </p:animMotion>
                                  </p:childTnLst>
                                </p:cTn>
                              </p:par>
                              <p:par>
                                <p:cTn id="96" presetID="0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5E-6 2.22222E-6 C -0.00225 0.00717 -0.01128 0.03055 -0.01355 0.04375 C -0.0158 0.05694 -0.01388 0.07176 -0.01407 0.07916 " pathEditMode="relative" rAng="0" ptsTypes="aaa">
                                      <p:cBhvr>
                                        <p:cTn id="97" dur="2000" fill="hold"/>
                                        <p:tgtEl>
                                          <p:spTgt spid="19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00" y="4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2500"/>
                            </p:stCondLst>
                            <p:childTnLst>
                              <p:par>
                                <p:cTn id="9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0" presetClass="path" presetSubtype="0" repeatCount="indefinite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0.00851 0.00416 C -0.01858 0.00764 -0.02848 0.01111 -0.0316 0.0375 C -0.03473 0.06389 -0.02969 0.11458 -0.02778 0.16319 C -0.02587 0.2118 -0.02118 0.30208 -0.01997 0.32986 " pathEditMode="relative" ptsTypes="aaaA">
                                      <p:cBhvr>
                                        <p:cTn id="102" dur="2000" fill="hold"/>
                                        <p:tgtEl>
                                          <p:spTgt spid="21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55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0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0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1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55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0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10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5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0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0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1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55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10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10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1000"/>
                                        <p:tgtEl>
                                          <p:spTgt spid="1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8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8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8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8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8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1000"/>
                                        <p:tgtEl>
                                          <p:spTgt spid="8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1000"/>
                            </p:stCondLst>
                            <p:childTnLst>
                              <p:par>
                                <p:cTn id="1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>
                      <p:stCondLst>
                        <p:cond delay="indefinite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7" dur="2000" fill="hold"/>
                                        <p:tgtEl>
                                          <p:spTgt spid="11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59" dur="2000" fill="hold"/>
                                        <p:tgtEl>
                                          <p:spTgt spid="114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  <p:set>
                                      <p:cBhvr>
                                        <p:cTn id="160" dur="2000" fill="hold"/>
                                        <p:tgtEl>
                                          <p:spTgt spid="114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1" dur="2000" fill="hold"/>
                                        <p:tgtEl>
                                          <p:spTgt spid="114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2000"/>
                            </p:stCondLst>
                            <p:childTnLst>
                              <p:par>
                                <p:cTn id="16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6" presetID="3" presetClass="emph" presetSubtype="2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7" dur="2000" fill="hold"/>
                                        <p:tgtEl>
                                          <p:spTgt spid="11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6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9" dur="2000" fill="hold"/>
                                        <p:tgtEl>
                                          <p:spTgt spid="11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tx1"/>
                                      </p:to>
                                    </p:animClr>
                                    <p:set>
                                      <p:cBhvr>
                                        <p:cTn id="170" dur="2000" fill="hold"/>
                                        <p:tgtEl>
                                          <p:spTgt spid="11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1" dur="2000" fill="hold"/>
                                        <p:tgtEl>
                                          <p:spTgt spid="11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4000"/>
                            </p:stCondLst>
                            <p:childTnLst>
                              <p:par>
                                <p:cTn id="173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1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1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" dur="1000"/>
                                        <p:tgtEl>
                                          <p:spTgt spid="1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7" grpId="0" animBg="1"/>
      <p:bldP spid="838" grpId="0" animBg="1"/>
      <p:bldP spid="2137" grpId="0"/>
      <p:bldP spid="2138" grpId="0"/>
      <p:bldP spid="1067" grpId="0" animBg="1"/>
      <p:bldP spid="1068" grpId="0" animBg="1"/>
      <p:bldP spid="1138" grpId="0" animBg="1"/>
      <p:bldP spid="1140" grpId="0" build="allAtOnce"/>
      <p:bldP spid="1140" grpId="1" build="allAtOnce"/>
      <p:bldP spid="1141" grpId="0"/>
      <p:bldP spid="1142" grpId="0" animBg="1"/>
      <p:bldP spid="1143" grpId="0"/>
      <p:bldP spid="1143" grpId="1"/>
      <p:bldP spid="1144" grpId="0"/>
      <p:bldP spid="1145" grpId="0" animBg="1"/>
      <p:bldP spid="1146" grpId="0"/>
      <p:bldP spid="1078" grpId="0" animBg="1"/>
      <p:bldP spid="1080" grpId="0" animBg="1"/>
      <p:bldP spid="1081" grpId="0" animBg="1"/>
      <p:bldP spid="1082" grpId="0" animBg="1"/>
      <p:bldP spid="1083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CEC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Text Box 2"/>
          <p:cNvSpPr txBox="1">
            <a:spLocks noChangeArrowheads="1"/>
          </p:cNvSpPr>
          <p:nvPr/>
        </p:nvSpPr>
        <p:spPr bwMode="auto">
          <a:xfrm>
            <a:off x="443313" y="3015859"/>
            <a:ext cx="8255786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anose="05050102010706020507" pitchFamily="18" charset="2"/>
              <a:buChar char="Þ"/>
              <a:tabLst/>
              <a:defRPr/>
            </a:pPr>
            <a:r>
              <a:rPr kumimoji="0" lang="fr-FR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On parle </a:t>
            </a:r>
            <a:r>
              <a:rPr kumimoji="0" lang="fr-FR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d’Equilibre électrochimique</a:t>
            </a:r>
            <a:endParaRPr kumimoji="0" lang="fr-FR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457200" marR="0" lvl="0" indent="-45720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anose="05050102010706020507" pitchFamily="18" charset="2"/>
              <a:buChar char="Þ"/>
              <a:tabLst/>
              <a:defRPr/>
            </a:pPr>
            <a:endParaRPr kumimoji="0" lang="fr-FR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(qui est en fait un </a:t>
            </a:r>
            <a:r>
              <a:rPr kumimoji="0" lang="fr-FR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double déséquilibre, </a:t>
            </a:r>
            <a:r>
              <a:rPr kumimoji="0" lang="fr-F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source de la réactivité cellulaire)</a:t>
            </a:r>
          </a:p>
        </p:txBody>
      </p:sp>
      <p:sp>
        <p:nvSpPr>
          <p:cNvPr id="38915" name="Text Box 3"/>
          <p:cNvSpPr txBox="1">
            <a:spLocks noChangeArrowheads="1"/>
          </p:cNvSpPr>
          <p:nvPr/>
        </p:nvSpPr>
        <p:spPr bwMode="auto">
          <a:xfrm>
            <a:off x="2301996" y="1125538"/>
            <a:ext cx="4538422" cy="523220"/>
          </a:xfrm>
          <a:prstGeom prst="rect">
            <a:avLst/>
          </a:prstGeom>
          <a:solidFill>
            <a:srgbClr val="D8C9C2"/>
          </a:solidFill>
          <a:ln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Dans la réalité biologique</a:t>
            </a:r>
          </a:p>
        </p:txBody>
      </p:sp>
      <p:sp>
        <p:nvSpPr>
          <p:cNvPr id="38916" name="Text Box 4"/>
          <p:cNvSpPr txBox="1">
            <a:spLocks noChangeArrowheads="1"/>
          </p:cNvSpPr>
          <p:nvPr/>
        </p:nvSpPr>
        <p:spPr bwMode="auto">
          <a:xfrm>
            <a:off x="778341" y="2159125"/>
            <a:ext cx="758573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On a donc ni équilibre chimique ni équilibre électrique</a:t>
            </a:r>
          </a:p>
        </p:txBody>
      </p:sp>
      <p:sp>
        <p:nvSpPr>
          <p:cNvPr id="38917" name="Rectangle 5"/>
          <p:cNvSpPr>
            <a:spLocks noChangeArrowheads="1"/>
          </p:cNvSpPr>
          <p:nvPr/>
        </p:nvSpPr>
        <p:spPr bwMode="auto">
          <a:xfrm>
            <a:off x="0" y="0"/>
            <a:ext cx="9144000" cy="404813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6" name="Titre 3">
            <a:extLst>
              <a:ext uri="{FF2B5EF4-FFF2-40B4-BE49-F238E27FC236}">
                <a16:creationId xmlns:a16="http://schemas.microsoft.com/office/drawing/2014/main" id="{7FA0AADA-EB5C-D8A3-FD73-47606F2FDD94}"/>
              </a:ext>
            </a:extLst>
          </p:cNvPr>
          <p:cNvSpPr txBox="1">
            <a:spLocks/>
          </p:cNvSpPr>
          <p:nvPr/>
        </p:nvSpPr>
        <p:spPr>
          <a:xfrm>
            <a:off x="-32" y="115889"/>
            <a:ext cx="4500562" cy="838200"/>
          </a:xfrm>
          <a:prstGeom prst="rect">
            <a:avLst/>
          </a:prstGeom>
        </p:spPr>
        <p:txBody>
          <a:bodyPr vert="horz" anchor="ctr">
            <a:normAutofit/>
          </a:bodyPr>
          <a:lstStyle>
            <a:lvl1pPr algn="r" rtl="0" eaLnBrk="0" fontAlgn="base" hangingPunct="0">
              <a:spcBef>
                <a:spcPct val="0"/>
              </a:spcBef>
              <a:spcAft>
                <a:spcPct val="0"/>
              </a:spcAft>
              <a:defRPr sz="3200" kern="1200" cap="all">
                <a:solidFill>
                  <a:schemeClr val="bg1">
                    <a:lumMod val="75000"/>
                    <a:lumOff val="25000"/>
                  </a:schemeClr>
                </a:solidFill>
                <a:effectLst>
                  <a:reflection blurRad="12700" stA="48000" endA="300" endPos="55000" dir="5400000" sy="-90000" algn="bl" rotWithShape="0"/>
                </a:effectLst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1" i="0" u="none" strike="noStrike" kern="1200" cap="all" spc="0" normalizeH="0" baseline="0" noProof="0">
                <a:ln>
                  <a:noFill/>
                </a:ln>
                <a:solidFill>
                  <a:sysClr val="windowText" lastClr="000000">
                    <a:lumMod val="75000"/>
                    <a:lumOff val="25000"/>
                  </a:sysClr>
                </a:solidFill>
                <a:effectLst>
                  <a:reflection blurRad="12700" stA="48000" endA="300" endPos="55000" dir="5400000" sy="-90000" algn="bl" rotWithShape="0"/>
                </a:effectLst>
                <a:uLnTx/>
                <a:uFillTx/>
                <a:latin typeface="Franklin Gothic Medium"/>
                <a:ea typeface="+mj-ea"/>
                <a:cs typeface="+mj-cs"/>
              </a:rPr>
              <a:t>Le potentiel de repos</a:t>
            </a:r>
            <a:endParaRPr kumimoji="0" lang="fr-FR" sz="2000" b="1" i="0" u="none" strike="noStrike" kern="1200" cap="all" spc="0" normalizeH="0" baseline="0" noProof="0" dirty="0">
              <a:ln>
                <a:noFill/>
              </a:ln>
              <a:solidFill>
                <a:sysClr val="windowText" lastClr="000000">
                  <a:lumMod val="75000"/>
                  <a:lumOff val="25000"/>
                </a:sysClr>
              </a:solidFill>
              <a:effectLst>
                <a:reflection blurRad="12700" stA="48000" endA="300" endPos="55000" dir="5400000" sy="-90000" algn="bl" rotWithShape="0"/>
              </a:effectLst>
              <a:uLnTx/>
              <a:uFillTx/>
              <a:latin typeface="Franklin Gothic Medium"/>
              <a:ea typeface="+mj-ea"/>
              <a:cs typeface="+mj-cs"/>
            </a:endParaRPr>
          </a:p>
        </p:txBody>
      </p:sp>
      <p:graphicFrame>
        <p:nvGraphicFramePr>
          <p:cNvPr id="7" name="Espace réservé du contenu 7">
            <a:extLst>
              <a:ext uri="{FF2B5EF4-FFF2-40B4-BE49-F238E27FC236}">
                <a16:creationId xmlns:a16="http://schemas.microsoft.com/office/drawing/2014/main" id="{0E2C07C2-1D82-6263-495C-30DD7901B92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68822864"/>
              </p:ext>
            </p:extLst>
          </p:nvPr>
        </p:nvGraphicFramePr>
        <p:xfrm>
          <a:off x="2214514" y="121941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9" name="ZoneTexte 8">
            <a:extLst>
              <a:ext uri="{FF2B5EF4-FFF2-40B4-BE49-F238E27FC236}">
                <a16:creationId xmlns:a16="http://schemas.microsoft.com/office/drawing/2014/main" id="{E87DCB6C-9A2B-AD93-7DEB-DF78570F9CAB}"/>
              </a:ext>
            </a:extLst>
          </p:cNvPr>
          <p:cNvSpPr txBox="1"/>
          <p:nvPr/>
        </p:nvSpPr>
        <p:spPr>
          <a:xfrm>
            <a:off x="3491880" y="5658392"/>
            <a:ext cx="5903070" cy="923330"/>
          </a:xfrm>
          <a:prstGeom prst="rect">
            <a:avLst/>
          </a:prstGeom>
          <a:solidFill>
            <a:srgbClr val="D3B2A1"/>
          </a:solidFill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kumimoji="0" lang="fr-F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Toute variation de la perméabilité membranaire</a:t>
            </a:r>
          </a:p>
          <a:p>
            <a:pPr algn="ctr"/>
            <a:r>
              <a:rPr kumimoji="0" lang="fr-F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et/ou des concentrations intra- et extra-cellulaires</a:t>
            </a:r>
          </a:p>
          <a:p>
            <a:pPr algn="ctr"/>
            <a:r>
              <a:rPr kumimoji="0" lang="fr-F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va modifier cet équilibre</a:t>
            </a:r>
            <a:endParaRPr lang="fr-FR" dirty="0"/>
          </a:p>
        </p:txBody>
      </p:sp>
      <p:sp>
        <p:nvSpPr>
          <p:cNvPr id="10" name="Espace réservé du numéro de diapositive 9">
            <a:extLst>
              <a:ext uri="{FF2B5EF4-FFF2-40B4-BE49-F238E27FC236}">
                <a16:creationId xmlns:a16="http://schemas.microsoft.com/office/drawing/2014/main" id="{5649C209-800C-AA55-0D8D-5F58575267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164288" y="6544560"/>
            <a:ext cx="1905000" cy="457200"/>
          </a:xfrm>
        </p:spPr>
        <p:txBody>
          <a:bodyPr/>
          <a:lstStyle/>
          <a:p>
            <a:pPr>
              <a:defRPr/>
            </a:pPr>
            <a:fld id="{068CD0B1-F81A-41B1-846F-F57E573C4CCA}" type="slidenum">
              <a:rPr lang="fr-CA" smtClean="0"/>
              <a:pPr>
                <a:defRPr/>
              </a:pPr>
              <a:t>88</a:t>
            </a:fld>
            <a:endParaRPr lang="fr-CA" dirty="0"/>
          </a:p>
        </p:txBody>
      </p:sp>
      <p:pic>
        <p:nvPicPr>
          <p:cNvPr id="2" name="Picture 5">
            <a:extLst>
              <a:ext uri="{FF2B5EF4-FFF2-40B4-BE49-F238E27FC236}">
                <a16:creationId xmlns:a16="http://schemas.microsoft.com/office/drawing/2014/main" id="{30E63DF7-3823-C1A7-1992-402C9454E2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1210" y="4262518"/>
            <a:ext cx="3859162" cy="25954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repeatCount="2000" fill="hold" grpId="0" nodeType="after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273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3410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CEC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Grp="1" noChangeArrowheads="1"/>
          </p:cNvSpPr>
          <p:nvPr>
            <p:ph type="title"/>
          </p:nvPr>
        </p:nvSpPr>
        <p:spPr>
          <a:xfrm>
            <a:off x="395288" y="333375"/>
            <a:ext cx="8353425" cy="1143000"/>
          </a:xfrm>
          <a:solidFill>
            <a:schemeClr val="bg1"/>
          </a:solidFill>
        </p:spPr>
        <p:txBody>
          <a:bodyPr/>
          <a:lstStyle/>
          <a:p>
            <a:pPr eaLnBrk="1" hangingPunct="1"/>
            <a:r>
              <a:rPr lang="fr-FR" altLang="en-US" sz="3200" dirty="0">
                <a:solidFill>
                  <a:schemeClr val="accent1"/>
                </a:solidFill>
                <a:latin typeface="Arial" pitchFamily="34" charset="0"/>
              </a:rPr>
              <a:t>Conséquences du gradient de concentration</a:t>
            </a:r>
            <a:r>
              <a:rPr lang="fr-FR" altLang="en-US" sz="3200" dirty="0">
                <a:solidFill>
                  <a:srgbClr val="FFFF00"/>
                </a:solidFill>
                <a:latin typeface="Arial" pitchFamily="34" charset="0"/>
              </a:rPr>
              <a:t> </a:t>
            </a:r>
            <a:r>
              <a:rPr lang="fr-FR" altLang="en-US" sz="3200" dirty="0">
                <a:solidFill>
                  <a:schemeClr val="accent2"/>
                </a:solidFill>
                <a:latin typeface="Arial" pitchFamily="34" charset="0"/>
              </a:rPr>
              <a:t>et de la perméabilité sélective :</a:t>
            </a:r>
          </a:p>
        </p:txBody>
      </p:sp>
      <p:sp>
        <p:nvSpPr>
          <p:cNvPr id="39939" name="Text Box 4"/>
          <p:cNvSpPr txBox="1">
            <a:spLocks noChangeArrowheads="1"/>
          </p:cNvSpPr>
          <p:nvPr/>
        </p:nvSpPr>
        <p:spPr bwMode="auto">
          <a:xfrm>
            <a:off x="-36513" y="2060575"/>
            <a:ext cx="9191626" cy="3948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CC99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Du K+ diffuse vers l’extérieur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br>
              <a:rPr kumimoji="0" lang="fr-FR" alt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CC99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</a:br>
            <a:r>
              <a:rPr kumimoji="0" lang="fr-FR" alt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CC99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	</a:t>
            </a:r>
            <a:r>
              <a:rPr kumimoji="0" lang="fr-FR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=&gt;</a:t>
            </a:r>
            <a:r>
              <a:rPr kumimoji="0" lang="fr-FR" alt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la concentration en ions + s’accroît à l’extérieur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br>
              <a:rPr kumimoji="0" lang="fr-FR" alt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CC99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</a:br>
            <a:r>
              <a:rPr kumimoji="0" lang="fr-FR" alt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CC99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		</a:t>
            </a:r>
            <a:r>
              <a:rPr kumimoji="0" lang="fr-FR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=&gt;</a:t>
            </a:r>
            <a:r>
              <a:rPr kumimoji="0" lang="fr-FR" alt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le gradient électrique augmente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		      et la force du gradient de concentration diminue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br>
              <a:rPr kumimoji="0" lang="fr-FR" alt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</a:br>
            <a:r>
              <a:rPr kumimoji="0" lang="fr-FR" alt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				</a:t>
            </a:r>
            <a:r>
              <a:rPr kumimoji="0" lang="fr-FR" alt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=&gt;</a:t>
            </a:r>
            <a:r>
              <a:rPr kumimoji="0" lang="fr-FR" alt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à terme, les deux gradients s’équilibrent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						</a:t>
            </a:r>
            <a:r>
              <a:rPr kumimoji="0" lang="fr-FR" altLang="en-US" sz="2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(équilibre électrochimique</a:t>
            </a:r>
            <a:r>
              <a:rPr kumimoji="0" lang="fr-FR" altLang="en-US" sz="2200" b="0" i="1" u="none" strike="noStrike" kern="1200" cap="none" spc="0" normalizeH="0" baseline="0" noProof="0" dirty="0">
                <a:ln>
                  <a:noFill/>
                </a:ln>
                <a:solidFill>
                  <a:srgbClr val="00CC99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)</a:t>
            </a:r>
          </a:p>
        </p:txBody>
      </p:sp>
      <p:sp>
        <p:nvSpPr>
          <p:cNvPr id="39940" name="Line 5"/>
          <p:cNvSpPr>
            <a:spLocks noChangeShapeType="1"/>
          </p:cNvSpPr>
          <p:nvPr/>
        </p:nvSpPr>
        <p:spPr bwMode="auto">
          <a:xfrm>
            <a:off x="1042988" y="908050"/>
            <a:ext cx="0" cy="1152525"/>
          </a:xfrm>
          <a:prstGeom prst="line">
            <a:avLst/>
          </a:prstGeom>
          <a:noFill/>
          <a:ln w="76200">
            <a:solidFill>
              <a:schemeClr val="accent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41" name="Line 6"/>
          <p:cNvSpPr>
            <a:spLocks noChangeShapeType="1"/>
          </p:cNvSpPr>
          <p:nvPr/>
        </p:nvSpPr>
        <p:spPr bwMode="auto">
          <a:xfrm>
            <a:off x="5940425" y="1341438"/>
            <a:ext cx="0" cy="1500187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32103" name="Text Box 7"/>
          <p:cNvSpPr txBox="1">
            <a:spLocks noChangeArrowheads="1"/>
          </p:cNvSpPr>
          <p:nvPr/>
        </p:nvSpPr>
        <p:spPr bwMode="auto">
          <a:xfrm>
            <a:off x="2700338" y="6294438"/>
            <a:ext cx="6416675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=&gt; Gradients chimiques </a:t>
            </a:r>
            <a:r>
              <a:rPr kumimoji="0" lang="fr-FR" altLang="en-US" sz="2800" b="1" i="0" u="sng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et</a:t>
            </a:r>
            <a:r>
              <a:rPr kumimoji="0" lang="fr-FR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électrique</a:t>
            </a:r>
          </a:p>
        </p:txBody>
      </p:sp>
      <p:sp>
        <p:nvSpPr>
          <p:cNvPr id="39943" name="Rectangle 8"/>
          <p:cNvSpPr>
            <a:spLocks noChangeArrowheads="1"/>
          </p:cNvSpPr>
          <p:nvPr/>
        </p:nvSpPr>
        <p:spPr bwMode="auto">
          <a:xfrm>
            <a:off x="0" y="0"/>
            <a:ext cx="9144000" cy="404813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" name="Espace réservé du numéro de diapositive 1">
            <a:extLst>
              <a:ext uri="{FF2B5EF4-FFF2-40B4-BE49-F238E27FC236}">
                <a16:creationId xmlns:a16="http://schemas.microsoft.com/office/drawing/2014/main" id="{464A91C1-325A-B628-B95A-9FC20DFDE0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9E8F586-AA94-461F-A84D-D99AF4F23145}" type="slidenum">
              <a:rPr lang="fr-CA" smtClean="0"/>
              <a:pPr>
                <a:defRPr/>
              </a:pPr>
              <a:t>89</a:t>
            </a:fld>
            <a:endParaRPr lang="fr-CA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repeatCount="2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10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>
            <a:extLst>
              <a:ext uri="{FF2B5EF4-FFF2-40B4-BE49-F238E27FC236}">
                <a16:creationId xmlns:a16="http://schemas.microsoft.com/office/drawing/2014/main" id="{64345321-B5AE-462A-9F96-33EA8E8204D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96" y="10471"/>
            <a:ext cx="1276584" cy="952529"/>
          </a:xfrm>
          <a:prstGeom prst="rect">
            <a:avLst/>
          </a:prstGeom>
        </p:spPr>
      </p:pic>
      <p:sp>
        <p:nvSpPr>
          <p:cNvPr id="9" name="ZoneTexte 8">
            <a:extLst>
              <a:ext uri="{FF2B5EF4-FFF2-40B4-BE49-F238E27FC236}">
                <a16:creationId xmlns:a16="http://schemas.microsoft.com/office/drawing/2014/main" id="{02EB86FA-261C-4439-B7D8-B42AFA135D85}"/>
              </a:ext>
            </a:extLst>
          </p:cNvPr>
          <p:cNvSpPr txBox="1"/>
          <p:nvPr/>
        </p:nvSpPr>
        <p:spPr>
          <a:xfrm>
            <a:off x="17748" y="-24482"/>
            <a:ext cx="9108504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r"/>
            <a:r>
              <a:rPr lang="fr-FR" sz="3200" dirty="0">
                <a:solidFill>
                  <a:schemeClr val="bg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QUIZZ 1 – APPARIEMENT – Choix simple</a:t>
            </a: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8097B129-31A1-4307-A129-17D52611EC97}"/>
              </a:ext>
            </a:extLst>
          </p:cNvPr>
          <p:cNvSpPr txBox="1"/>
          <p:nvPr/>
        </p:nvSpPr>
        <p:spPr>
          <a:xfrm>
            <a:off x="-36512" y="1124744"/>
            <a:ext cx="907300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800" b="1" dirty="0">
                <a:latin typeface="Calibri" panose="020F0502020204030204" pitchFamily="34" charset="0"/>
                <a:cs typeface="Calibri" panose="020F0502020204030204" pitchFamily="34" charset="0"/>
              </a:rPr>
              <a:t>D’après-vous, quels sont les intérêts/inconvénients de chacune de ces techniques?</a:t>
            </a:r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EAEEC755-7CE9-4B93-98C1-22D3723BE0F3}"/>
              </a:ext>
            </a:extLst>
          </p:cNvPr>
          <p:cNvGrpSpPr/>
          <p:nvPr/>
        </p:nvGrpSpPr>
        <p:grpSpPr>
          <a:xfrm>
            <a:off x="1554877" y="2538220"/>
            <a:ext cx="2081019" cy="1489824"/>
            <a:chOff x="1874320" y="4359371"/>
            <a:chExt cx="2081019" cy="1489824"/>
          </a:xfrm>
        </p:grpSpPr>
        <p:sp>
          <p:nvSpPr>
            <p:cNvPr id="13" name="ZoneTexte 12">
              <a:extLst>
                <a:ext uri="{FF2B5EF4-FFF2-40B4-BE49-F238E27FC236}">
                  <a16:creationId xmlns:a16="http://schemas.microsoft.com/office/drawing/2014/main" id="{8E7CD00A-A913-4816-BA41-B2C0B8C63D5E}"/>
                </a:ext>
              </a:extLst>
            </p:cNvPr>
            <p:cNvSpPr txBox="1"/>
            <p:nvPr/>
          </p:nvSpPr>
          <p:spPr>
            <a:xfrm>
              <a:off x="1888144" y="4359371"/>
              <a:ext cx="1994457" cy="400110"/>
            </a:xfrm>
            <a:prstGeom prst="rect">
              <a:avLst/>
            </a:prstGeom>
            <a:noFill/>
            <a:ln>
              <a:solidFill>
                <a:schemeClr val="bg1">
                  <a:lumMod val="75000"/>
                  <a:lumOff val="25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fr-FR" sz="2000" b="1" dirty="0">
                  <a:solidFill>
                    <a:schemeClr val="accent2"/>
                  </a:solidFill>
                </a:rPr>
                <a:t>1. </a:t>
              </a:r>
              <a:r>
                <a:rPr lang="fr-FR" sz="2000" dirty="0"/>
                <a:t>Intracellulaire</a:t>
              </a:r>
            </a:p>
          </p:txBody>
        </p:sp>
        <p:sp>
          <p:nvSpPr>
            <p:cNvPr id="14" name="ZoneTexte 13">
              <a:extLst>
                <a:ext uri="{FF2B5EF4-FFF2-40B4-BE49-F238E27FC236}">
                  <a16:creationId xmlns:a16="http://schemas.microsoft.com/office/drawing/2014/main" id="{8E21F347-F514-43D8-85CD-A53D1789623E}"/>
                </a:ext>
              </a:extLst>
            </p:cNvPr>
            <p:cNvSpPr txBox="1"/>
            <p:nvPr/>
          </p:nvSpPr>
          <p:spPr>
            <a:xfrm>
              <a:off x="1874320" y="5449085"/>
              <a:ext cx="2081019" cy="400110"/>
            </a:xfrm>
            <a:prstGeom prst="rect">
              <a:avLst/>
            </a:prstGeom>
            <a:noFill/>
            <a:ln>
              <a:solidFill>
                <a:schemeClr val="bg1">
                  <a:lumMod val="75000"/>
                  <a:lumOff val="25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fr-FR" sz="2000" b="1" dirty="0">
                  <a:solidFill>
                    <a:schemeClr val="accent2"/>
                  </a:solidFill>
                </a:rPr>
                <a:t>2. </a:t>
              </a:r>
              <a:r>
                <a:rPr lang="fr-FR" sz="2000" dirty="0"/>
                <a:t>Extracellulaire</a:t>
              </a:r>
            </a:p>
          </p:txBody>
        </p:sp>
      </p:grpSp>
      <p:sp>
        <p:nvSpPr>
          <p:cNvPr id="15" name="ZoneTexte 14">
            <a:extLst>
              <a:ext uri="{FF2B5EF4-FFF2-40B4-BE49-F238E27FC236}">
                <a16:creationId xmlns:a16="http://schemas.microsoft.com/office/drawing/2014/main" id="{64857720-744A-4A3D-92C7-F845C598E5E9}"/>
              </a:ext>
            </a:extLst>
          </p:cNvPr>
          <p:cNvSpPr txBox="1"/>
          <p:nvPr/>
        </p:nvSpPr>
        <p:spPr>
          <a:xfrm>
            <a:off x="4283968" y="4797152"/>
            <a:ext cx="4680520" cy="400110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fr-FR" sz="2000" b="1" dirty="0">
                <a:solidFill>
                  <a:schemeClr val="accent2"/>
                </a:solidFill>
                <a:latin typeface="Algerian" panose="04020705040A02060702" pitchFamily="82" charset="0"/>
              </a:rPr>
              <a:t>V. </a:t>
            </a:r>
            <a:r>
              <a:rPr lang="fr-FR" sz="2000" dirty="0"/>
              <a:t>Technique non invasive globale</a:t>
            </a:r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17F2B88C-849B-44CD-A8F3-916AB7F9D65E}"/>
              </a:ext>
            </a:extLst>
          </p:cNvPr>
          <p:cNvSpPr txBox="1"/>
          <p:nvPr/>
        </p:nvSpPr>
        <p:spPr>
          <a:xfrm>
            <a:off x="4285261" y="2753052"/>
            <a:ext cx="4655365" cy="400110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fr-FR" sz="2000" b="1" dirty="0">
                <a:solidFill>
                  <a:schemeClr val="accent2"/>
                </a:solidFill>
                <a:latin typeface="Algerian" panose="04020705040A02060702" pitchFamily="82" charset="0"/>
              </a:rPr>
              <a:t>II. </a:t>
            </a:r>
            <a:r>
              <a:rPr lang="fr-FR" sz="2000" dirty="0"/>
              <a:t>La cellule peut être endommagée</a:t>
            </a: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1200C056-51EF-4278-8725-EBA0874B8653}"/>
              </a:ext>
            </a:extLst>
          </p:cNvPr>
          <p:cNvSpPr txBox="1"/>
          <p:nvPr/>
        </p:nvSpPr>
        <p:spPr>
          <a:xfrm>
            <a:off x="4272569" y="3224550"/>
            <a:ext cx="4668057" cy="707886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marL="358775" indent="-358775"/>
            <a:r>
              <a:rPr lang="fr-FR" sz="2000" b="1" dirty="0">
                <a:solidFill>
                  <a:schemeClr val="accent2"/>
                </a:solidFill>
                <a:latin typeface="Algerian" panose="04020705040A02060702" pitchFamily="82" charset="0"/>
              </a:rPr>
              <a:t>III. </a:t>
            </a:r>
            <a:r>
              <a:rPr lang="fr-FR" sz="2000" dirty="0"/>
              <a:t>Permet de mesurer le potentiel transmembranaire</a:t>
            </a:r>
          </a:p>
        </p:txBody>
      </p:sp>
      <p:sp>
        <p:nvSpPr>
          <p:cNvPr id="18" name="ZoneTexte 17">
            <a:extLst>
              <a:ext uri="{FF2B5EF4-FFF2-40B4-BE49-F238E27FC236}">
                <a16:creationId xmlns:a16="http://schemas.microsoft.com/office/drawing/2014/main" id="{F6615C40-B503-40D9-BC07-52188E6DEA01}"/>
              </a:ext>
            </a:extLst>
          </p:cNvPr>
          <p:cNvSpPr txBox="1"/>
          <p:nvPr/>
        </p:nvSpPr>
        <p:spPr>
          <a:xfrm>
            <a:off x="4285261" y="2276872"/>
            <a:ext cx="4655365" cy="400110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fr-FR" sz="2000" b="1" dirty="0">
                <a:solidFill>
                  <a:schemeClr val="accent2"/>
                </a:solidFill>
                <a:latin typeface="Algerian" panose="04020705040A02060702" pitchFamily="82" charset="0"/>
              </a:rPr>
              <a:t>I. </a:t>
            </a:r>
            <a:r>
              <a:rPr lang="fr-FR" sz="2000" dirty="0">
                <a:latin typeface="Arial" panose="020B0604020202020204" pitchFamily="34" charset="0"/>
                <a:cs typeface="Arial" panose="020B0604020202020204" pitchFamily="34" charset="0"/>
              </a:rPr>
              <a:t>La cellule survit longtemps</a:t>
            </a:r>
          </a:p>
        </p:txBody>
      </p:sp>
      <p:sp>
        <p:nvSpPr>
          <p:cNvPr id="19" name="ZoneTexte 18">
            <a:extLst>
              <a:ext uri="{FF2B5EF4-FFF2-40B4-BE49-F238E27FC236}">
                <a16:creationId xmlns:a16="http://schemas.microsoft.com/office/drawing/2014/main" id="{8F12BB84-7A0B-452F-9815-71534C9F8682}"/>
              </a:ext>
            </a:extLst>
          </p:cNvPr>
          <p:cNvSpPr txBox="1"/>
          <p:nvPr/>
        </p:nvSpPr>
        <p:spPr>
          <a:xfrm>
            <a:off x="4260109" y="4005064"/>
            <a:ext cx="4680520" cy="707886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marL="358775" indent="-358775"/>
            <a:r>
              <a:rPr lang="fr-FR" sz="2000" b="1" dirty="0">
                <a:solidFill>
                  <a:schemeClr val="accent2"/>
                </a:solidFill>
                <a:latin typeface="Algerian" panose="04020705040A02060702" pitchFamily="82" charset="0"/>
              </a:rPr>
              <a:t>IV. </a:t>
            </a:r>
            <a:r>
              <a:rPr lang="fr-FR" sz="2000" dirty="0"/>
              <a:t>Ne permet pas de mesurer le potentiel transmembranaire</a:t>
            </a:r>
          </a:p>
        </p:txBody>
      </p:sp>
      <p:grpSp>
        <p:nvGrpSpPr>
          <p:cNvPr id="23" name="Groupe 22">
            <a:extLst>
              <a:ext uri="{FF2B5EF4-FFF2-40B4-BE49-F238E27FC236}">
                <a16:creationId xmlns:a16="http://schemas.microsoft.com/office/drawing/2014/main" id="{41AFF98C-E94F-4371-BFF8-36FBCB86289A}"/>
              </a:ext>
            </a:extLst>
          </p:cNvPr>
          <p:cNvGrpSpPr/>
          <p:nvPr/>
        </p:nvGrpSpPr>
        <p:grpSpPr>
          <a:xfrm>
            <a:off x="307255" y="1700808"/>
            <a:ext cx="1616721" cy="1299268"/>
            <a:chOff x="6383718" y="4068062"/>
            <a:chExt cx="2542960" cy="1737202"/>
          </a:xfrm>
        </p:grpSpPr>
        <p:sp>
          <p:nvSpPr>
            <p:cNvPr id="24" name="Oval 54">
              <a:extLst>
                <a:ext uri="{FF2B5EF4-FFF2-40B4-BE49-F238E27FC236}">
                  <a16:creationId xmlns:a16="http://schemas.microsoft.com/office/drawing/2014/main" id="{E1597C63-6067-40E2-89A2-639F3ED66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2781" y="4868639"/>
              <a:ext cx="1008062" cy="936625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fr-FR" altLang="fr-FR" sz="2000"/>
            </a:p>
          </p:txBody>
        </p:sp>
        <p:grpSp>
          <p:nvGrpSpPr>
            <p:cNvPr id="25" name="Groupe 90">
              <a:extLst>
                <a:ext uri="{FF2B5EF4-FFF2-40B4-BE49-F238E27FC236}">
                  <a16:creationId xmlns:a16="http://schemas.microsoft.com/office/drawing/2014/main" id="{182B25E3-6365-4BD7-B5E7-1CA21F613574}"/>
                </a:ext>
              </a:extLst>
            </p:cNvPr>
            <p:cNvGrpSpPr>
              <a:grpSpLocks/>
            </p:cNvGrpSpPr>
            <p:nvPr/>
          </p:nvGrpSpPr>
          <p:grpSpPr bwMode="auto">
            <a:xfrm rot="804172">
              <a:off x="7722682" y="4068062"/>
              <a:ext cx="1203996" cy="1311959"/>
              <a:chOff x="1640488" y="1357298"/>
              <a:chExt cx="1203996" cy="1311959"/>
            </a:xfrm>
          </p:grpSpPr>
          <p:sp>
            <p:nvSpPr>
              <p:cNvPr id="28" name="AutoShape 55">
                <a:extLst>
                  <a:ext uri="{FF2B5EF4-FFF2-40B4-BE49-F238E27FC236}">
                    <a16:creationId xmlns:a16="http://schemas.microsoft.com/office/drawing/2014/main" id="{183EA2C1-E072-4149-8C79-F6CEEF8A3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2768093">
                <a:off x="1640488" y="1442120"/>
                <a:ext cx="215899" cy="1227137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9" name="Line 57">
                <a:extLst>
                  <a:ext uri="{FF2B5EF4-FFF2-40B4-BE49-F238E27FC236}">
                    <a16:creationId xmlns:a16="http://schemas.microsoft.com/office/drawing/2014/main" id="{CF5C402B-AC89-4A97-B612-5A69260A3C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36422" y="1435086"/>
                <a:ext cx="363537" cy="49847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30" name="Line 58">
                <a:extLst>
                  <a:ext uri="{FF2B5EF4-FFF2-40B4-BE49-F238E27FC236}">
                    <a16:creationId xmlns:a16="http://schemas.microsoft.com/office/drawing/2014/main" id="{A7A53A6D-88E5-49D0-9B62-8E40781CC3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96784" y="1428736"/>
                <a:ext cx="287337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31" name="AutoShape 59">
                <a:extLst>
                  <a:ext uri="{FF2B5EF4-FFF2-40B4-BE49-F238E27FC236}">
                    <a16:creationId xmlns:a16="http://schemas.microsoft.com/office/drawing/2014/main" id="{EF342129-1C51-475B-8352-4E00B6884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669924">
                <a:off x="2520634" y="1320786"/>
                <a:ext cx="287338" cy="360362"/>
              </a:xfrm>
              <a:prstGeom prst="triangle">
                <a:avLst>
                  <a:gd name="adj" fmla="val 50000"/>
                </a:avLst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2" name="Line 60">
                <a:extLst>
                  <a:ext uri="{FF2B5EF4-FFF2-40B4-BE49-F238E27FC236}">
                    <a16:creationId xmlns:a16="http://schemas.microsoft.com/office/drawing/2014/main" id="{8A5E72C0-ACEE-4988-A4EA-295839832A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39659" y="1501761"/>
                <a:ext cx="144462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33" name="Line 61">
                <a:extLst>
                  <a:ext uri="{FF2B5EF4-FFF2-40B4-BE49-F238E27FC236}">
                    <a16:creationId xmlns:a16="http://schemas.microsoft.com/office/drawing/2014/main" id="{4FBD6219-C34A-442E-B37F-9E38EAD69B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9659" y="1501761"/>
                <a:ext cx="0" cy="28733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34" name="Line 62">
                <a:extLst>
                  <a:ext uri="{FF2B5EF4-FFF2-40B4-BE49-F238E27FC236}">
                    <a16:creationId xmlns:a16="http://schemas.microsoft.com/office/drawing/2014/main" id="{88B0C948-6678-4C7D-9A00-82EF35A014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34884" y="1789098"/>
                <a:ext cx="21590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35" name="Line 63">
                <a:extLst>
                  <a:ext uri="{FF2B5EF4-FFF2-40B4-BE49-F238E27FC236}">
                    <a16:creationId xmlns:a16="http://schemas.microsoft.com/office/drawing/2014/main" id="{0AEC7132-41F1-4307-B176-6E1098A7B7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68222" y="1789098"/>
                <a:ext cx="71437" cy="7302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36" name="Line 64">
                <a:extLst>
                  <a:ext uri="{FF2B5EF4-FFF2-40B4-BE49-F238E27FC236}">
                    <a16:creationId xmlns:a16="http://schemas.microsoft.com/office/drawing/2014/main" id="{C873047F-40D5-472A-9A42-12B2579302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65059" y="1789098"/>
                <a:ext cx="71437" cy="7302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37" name="Line 65">
                <a:extLst>
                  <a:ext uri="{FF2B5EF4-FFF2-40B4-BE49-F238E27FC236}">
                    <a16:creationId xmlns:a16="http://schemas.microsoft.com/office/drawing/2014/main" id="{0C869194-4FDF-45C1-A414-AFC4AEB70A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1384" y="1789098"/>
                <a:ext cx="71437" cy="7302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sp>
          <p:nvSpPr>
            <p:cNvPr id="27" name="Text Box 71">
              <a:extLst>
                <a:ext uri="{FF2B5EF4-FFF2-40B4-BE49-F238E27FC236}">
                  <a16:creationId xmlns:a16="http://schemas.microsoft.com/office/drawing/2014/main" id="{F9CBF94B-FE7D-4533-A8A7-79A4755876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3718" y="5162326"/>
              <a:ext cx="1266240" cy="3395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altLang="fr-FR" sz="1050" b="1" dirty="0"/>
                <a:t>CELLULE</a:t>
              </a:r>
            </a:p>
          </p:txBody>
        </p:sp>
      </p:grpSp>
      <p:grpSp>
        <p:nvGrpSpPr>
          <p:cNvPr id="38" name="Groupe 37">
            <a:extLst>
              <a:ext uri="{FF2B5EF4-FFF2-40B4-BE49-F238E27FC236}">
                <a16:creationId xmlns:a16="http://schemas.microsoft.com/office/drawing/2014/main" id="{D5EB37C5-354F-46B7-9B46-CCEABBA895E6}"/>
              </a:ext>
            </a:extLst>
          </p:cNvPr>
          <p:cNvGrpSpPr/>
          <p:nvPr/>
        </p:nvGrpSpPr>
        <p:grpSpPr>
          <a:xfrm>
            <a:off x="29216" y="3173396"/>
            <a:ext cx="1854849" cy="1566324"/>
            <a:chOff x="7236296" y="5084060"/>
            <a:chExt cx="1854849" cy="1566324"/>
          </a:xfrm>
        </p:grpSpPr>
        <p:sp>
          <p:nvSpPr>
            <p:cNvPr id="39" name="Oval 54">
              <a:extLst>
                <a:ext uri="{FF2B5EF4-FFF2-40B4-BE49-F238E27FC236}">
                  <a16:creationId xmlns:a16="http://schemas.microsoft.com/office/drawing/2014/main" id="{B3823F47-913D-473A-86FB-F420FC1DA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08304" y="5949874"/>
              <a:ext cx="640889" cy="700510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fr-FR" altLang="fr-FR" sz="2000"/>
            </a:p>
          </p:txBody>
        </p:sp>
        <p:grpSp>
          <p:nvGrpSpPr>
            <p:cNvPr id="40" name="Groupe 90">
              <a:extLst>
                <a:ext uri="{FF2B5EF4-FFF2-40B4-BE49-F238E27FC236}">
                  <a16:creationId xmlns:a16="http://schemas.microsoft.com/office/drawing/2014/main" id="{ACC24854-039A-49DB-BDCA-ACB6D81F7B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25688" y="5084060"/>
              <a:ext cx="765457" cy="981225"/>
              <a:chOff x="1640488" y="1357298"/>
              <a:chExt cx="1203996" cy="1311959"/>
            </a:xfrm>
          </p:grpSpPr>
          <p:sp>
            <p:nvSpPr>
              <p:cNvPr id="42" name="AutoShape 55">
                <a:extLst>
                  <a:ext uri="{FF2B5EF4-FFF2-40B4-BE49-F238E27FC236}">
                    <a16:creationId xmlns:a16="http://schemas.microsoft.com/office/drawing/2014/main" id="{EBA7E26E-721B-4947-B5A4-C96E7E620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2768093">
                <a:off x="1640488" y="1442120"/>
                <a:ext cx="215899" cy="1227137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" name="Line 57">
                <a:extLst>
                  <a:ext uri="{FF2B5EF4-FFF2-40B4-BE49-F238E27FC236}">
                    <a16:creationId xmlns:a16="http://schemas.microsoft.com/office/drawing/2014/main" id="{3F48619B-CEBB-4626-9508-0A42AEA78A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36422" y="1435086"/>
                <a:ext cx="363537" cy="49847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4" name="Line 58">
                <a:extLst>
                  <a:ext uri="{FF2B5EF4-FFF2-40B4-BE49-F238E27FC236}">
                    <a16:creationId xmlns:a16="http://schemas.microsoft.com/office/drawing/2014/main" id="{22063453-4B9F-4F86-B7FB-E4BB529E32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96784" y="1428736"/>
                <a:ext cx="287337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5" name="AutoShape 59">
                <a:extLst>
                  <a:ext uri="{FF2B5EF4-FFF2-40B4-BE49-F238E27FC236}">
                    <a16:creationId xmlns:a16="http://schemas.microsoft.com/office/drawing/2014/main" id="{B1F0A041-D11F-4E93-9826-2CB881EB3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669924">
                <a:off x="2520634" y="1320786"/>
                <a:ext cx="287338" cy="360362"/>
              </a:xfrm>
              <a:prstGeom prst="triangle">
                <a:avLst>
                  <a:gd name="adj" fmla="val 50000"/>
                </a:avLst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6" name="Line 60">
                <a:extLst>
                  <a:ext uri="{FF2B5EF4-FFF2-40B4-BE49-F238E27FC236}">
                    <a16:creationId xmlns:a16="http://schemas.microsoft.com/office/drawing/2014/main" id="{74E04C6F-9CCF-4472-A916-60F308B012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39659" y="1501761"/>
                <a:ext cx="144462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7" name="Line 61">
                <a:extLst>
                  <a:ext uri="{FF2B5EF4-FFF2-40B4-BE49-F238E27FC236}">
                    <a16:creationId xmlns:a16="http://schemas.microsoft.com/office/drawing/2014/main" id="{7592677A-E23D-45E1-B17E-EA9B8E0073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39659" y="1501761"/>
                <a:ext cx="0" cy="28733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8" name="Line 62">
                <a:extLst>
                  <a:ext uri="{FF2B5EF4-FFF2-40B4-BE49-F238E27FC236}">
                    <a16:creationId xmlns:a16="http://schemas.microsoft.com/office/drawing/2014/main" id="{FC5E6932-BA1B-4077-8CC2-F55D9A91E9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34884" y="1789098"/>
                <a:ext cx="21590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49" name="Line 63">
                <a:extLst>
                  <a:ext uri="{FF2B5EF4-FFF2-40B4-BE49-F238E27FC236}">
                    <a16:creationId xmlns:a16="http://schemas.microsoft.com/office/drawing/2014/main" id="{612E808F-18CD-4AB3-B15B-BB27BC8842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268222" y="1789098"/>
                <a:ext cx="71437" cy="7302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0" name="Line 64">
                <a:extLst>
                  <a:ext uri="{FF2B5EF4-FFF2-40B4-BE49-F238E27FC236}">
                    <a16:creationId xmlns:a16="http://schemas.microsoft.com/office/drawing/2014/main" id="{A9419C30-E61C-4387-8962-97F4DBCF4D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65059" y="1789098"/>
                <a:ext cx="71437" cy="7302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1" name="Line 65">
                <a:extLst>
                  <a:ext uri="{FF2B5EF4-FFF2-40B4-BE49-F238E27FC236}">
                    <a16:creationId xmlns:a16="http://schemas.microsoft.com/office/drawing/2014/main" id="{22600298-EF38-4842-BB3B-FAFDC4C7AB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171384" y="1789098"/>
                <a:ext cx="71437" cy="7302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sp>
          <p:nvSpPr>
            <p:cNvPr id="41" name="Text Box 71">
              <a:extLst>
                <a:ext uri="{FF2B5EF4-FFF2-40B4-BE49-F238E27FC236}">
                  <a16:creationId xmlns:a16="http://schemas.microsoft.com/office/drawing/2014/main" id="{108F2803-26D3-4660-A28A-72BE412A6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36296" y="6169525"/>
              <a:ext cx="805029" cy="2539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altLang="fr-FR" sz="1050" b="1" dirty="0"/>
                <a:t>CELLULE</a:t>
              </a:r>
            </a:p>
          </p:txBody>
        </p:sp>
      </p:grpSp>
      <p:sp>
        <p:nvSpPr>
          <p:cNvPr id="52" name="ZoneTexte 51">
            <a:extLst>
              <a:ext uri="{FF2B5EF4-FFF2-40B4-BE49-F238E27FC236}">
                <a16:creationId xmlns:a16="http://schemas.microsoft.com/office/drawing/2014/main" id="{8684D398-BEAB-4672-8935-074F29ED108C}"/>
              </a:ext>
            </a:extLst>
          </p:cNvPr>
          <p:cNvSpPr txBox="1"/>
          <p:nvPr/>
        </p:nvSpPr>
        <p:spPr>
          <a:xfrm>
            <a:off x="4311349" y="5313402"/>
            <a:ext cx="4653139" cy="707886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pPr marL="358775" indent="-358775"/>
            <a:r>
              <a:rPr lang="fr-FR" sz="2000" b="1" dirty="0">
                <a:solidFill>
                  <a:schemeClr val="accent2"/>
                </a:solidFill>
                <a:latin typeface="Algerian" panose="04020705040A02060702" pitchFamily="82" charset="0"/>
              </a:rPr>
              <a:t>VI. </a:t>
            </a:r>
            <a:r>
              <a:rPr lang="fr-FR" sz="2000" dirty="0"/>
              <a:t>Permet d’enregistrer précisément les courants transmembranaires</a:t>
            </a:r>
          </a:p>
        </p:txBody>
      </p:sp>
      <p:sp>
        <p:nvSpPr>
          <p:cNvPr id="53" name="ZoneTexte 52">
            <a:extLst>
              <a:ext uri="{FF2B5EF4-FFF2-40B4-BE49-F238E27FC236}">
                <a16:creationId xmlns:a16="http://schemas.microsoft.com/office/drawing/2014/main" id="{AE554A18-DF73-459C-8A72-F8B88144B7ED}"/>
              </a:ext>
            </a:extLst>
          </p:cNvPr>
          <p:cNvSpPr txBox="1"/>
          <p:nvPr/>
        </p:nvSpPr>
        <p:spPr>
          <a:xfrm>
            <a:off x="107504" y="4874384"/>
            <a:ext cx="3888432" cy="1938992"/>
          </a:xfrm>
          <a:prstGeom prst="rect">
            <a:avLst/>
          </a:prstGeom>
          <a:noFill/>
          <a:ln>
            <a:solidFill>
              <a:schemeClr val="bg1">
                <a:lumMod val="75000"/>
                <a:lumOff val="2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fr-FR" sz="2400" b="1" u="sng" dirty="0"/>
              <a:t>Réponses</a:t>
            </a:r>
            <a:r>
              <a:rPr lang="fr-FR" sz="2400" dirty="0"/>
              <a:t>: </a:t>
            </a:r>
            <a:endParaRPr lang="fr-FR" sz="2800" dirty="0"/>
          </a:p>
          <a:p>
            <a:pPr marL="88900" indent="-12700">
              <a:buAutoNum type="alphaUcPeriod"/>
            </a:pPr>
            <a:r>
              <a:rPr lang="fr-FR" sz="2400" b="1" dirty="0"/>
              <a:t> 1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(I, IV, V)</a:t>
            </a:r>
            <a:r>
              <a:rPr lang="fr-FR" sz="2400" dirty="0"/>
              <a:t>; </a:t>
            </a:r>
            <a:r>
              <a:rPr lang="fr-FR" sz="2400" b="1" dirty="0"/>
              <a:t>2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(II, III, VI)</a:t>
            </a:r>
            <a:r>
              <a:rPr lang="fr-FR" sz="2400" dirty="0"/>
              <a:t> </a:t>
            </a:r>
          </a:p>
          <a:p>
            <a:pPr marL="88900" indent="-12700">
              <a:buAutoNum type="alphaUcPeriod"/>
            </a:pPr>
            <a:r>
              <a:rPr lang="fr-FR" sz="2400" b="1" dirty="0"/>
              <a:t> 1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(I, III, V)</a:t>
            </a:r>
            <a:r>
              <a:rPr lang="fr-FR" sz="2400" dirty="0"/>
              <a:t>; </a:t>
            </a:r>
            <a:r>
              <a:rPr lang="fr-FR" sz="2400" b="1" dirty="0"/>
              <a:t>2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(II, IV, VI)</a:t>
            </a:r>
          </a:p>
          <a:p>
            <a:pPr marL="88900" indent="-12700">
              <a:buAutoNum type="alphaUcPeriod"/>
            </a:pPr>
            <a:r>
              <a:rPr lang="fr-FR" sz="2400" b="1" dirty="0"/>
              <a:t> 1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(II, III, VI)</a:t>
            </a:r>
            <a:r>
              <a:rPr lang="fr-FR" sz="2400" dirty="0"/>
              <a:t>; </a:t>
            </a:r>
            <a:r>
              <a:rPr lang="fr-FR" sz="2400" b="1" dirty="0"/>
              <a:t>2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(I, IV, V)</a:t>
            </a:r>
          </a:p>
          <a:p>
            <a:pPr marL="88900" indent="-12700">
              <a:buAutoNum type="alphaUcPeriod"/>
            </a:pPr>
            <a:r>
              <a:rPr lang="fr-FR" sz="2400" b="1" dirty="0"/>
              <a:t> 1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(II, IV, VI)</a:t>
            </a:r>
            <a:r>
              <a:rPr lang="fr-FR" sz="2400" dirty="0"/>
              <a:t>; </a:t>
            </a:r>
            <a:r>
              <a:rPr lang="fr-FR" sz="2400" b="1" dirty="0"/>
              <a:t>2</a:t>
            </a:r>
            <a:r>
              <a:rPr lang="fr-FR" sz="2400" dirty="0">
                <a:solidFill>
                  <a:schemeClr val="accent2"/>
                </a:solidFill>
                <a:latin typeface="Algerian" panose="04020705040A02060702" pitchFamily="82" charset="0"/>
              </a:rPr>
              <a:t>(I, III, V)</a:t>
            </a:r>
            <a:endParaRPr lang="fr-FR" sz="2400" dirty="0"/>
          </a:p>
        </p:txBody>
      </p:sp>
    </p:spTree>
    <p:extLst>
      <p:ext uri="{BB962C8B-B14F-4D97-AF65-F5344CB8AC3E}">
        <p14:creationId xmlns:p14="http://schemas.microsoft.com/office/powerpoint/2010/main" val="861493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animBg="1"/>
      <p:bldP spid="19" grpId="0" animBg="1"/>
      <p:bldP spid="52" grpId="0" animBg="1"/>
      <p:bldP spid="53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CEC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2"/>
          <p:cNvSpPr>
            <a:spLocks noGrp="1" noChangeArrowheads="1"/>
          </p:cNvSpPr>
          <p:nvPr>
            <p:ph type="title"/>
          </p:nvPr>
        </p:nvSpPr>
        <p:spPr>
          <a:xfrm>
            <a:off x="468312" y="557808"/>
            <a:ext cx="8207375" cy="1143000"/>
          </a:xfrm>
        </p:spPr>
        <p:txBody>
          <a:bodyPr/>
          <a:lstStyle/>
          <a:p>
            <a:pPr eaLnBrk="1" hangingPunct="1"/>
            <a:r>
              <a:rPr lang="fr-FR" altLang="en-US" sz="32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Base ionique du potentiel de repos</a:t>
            </a:r>
          </a:p>
        </p:txBody>
      </p:sp>
      <p:sp>
        <p:nvSpPr>
          <p:cNvPr id="45059" name="Text Box 4"/>
          <p:cNvSpPr txBox="1">
            <a:spLocks noChangeArrowheads="1"/>
          </p:cNvSpPr>
          <p:nvPr/>
        </p:nvSpPr>
        <p:spPr bwMode="auto">
          <a:xfrm>
            <a:off x="152400" y="1557338"/>
            <a:ext cx="8791575" cy="1200329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Membrane perméable à </a:t>
            </a:r>
            <a:r>
              <a:rPr kumimoji="0" lang="fr-FR" alt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K+ uniquement :</a:t>
            </a:r>
            <a:br>
              <a: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</a:br>
            <a:r>
              <a: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		</a:t>
            </a:r>
            <a:r>
              <a: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=&gt; diffusion d’ions + vers le LEC</a:t>
            </a:r>
            <a:r>
              <a: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F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99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54277" name="Text Box 5"/>
          <p:cNvSpPr txBox="1">
            <a:spLocks noChangeArrowheads="1"/>
          </p:cNvSpPr>
          <p:nvPr/>
        </p:nvSpPr>
        <p:spPr bwMode="auto">
          <a:xfrm>
            <a:off x="152400" y="3284538"/>
            <a:ext cx="8791575" cy="1569660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Membrane perméable à </a:t>
            </a:r>
            <a:r>
              <a:rPr kumimoji="0" lang="fr-FR" alt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Na+ uniquement :</a:t>
            </a:r>
            <a:br>
              <a:rPr kumimoji="0" lang="fr-FR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</a:br>
            <a:r>
              <a: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		</a:t>
            </a:r>
            <a:r>
              <a: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=&gt; diffusion d’ions + vers le LIC </a:t>
            </a:r>
            <a:br>
              <a: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</a:br>
            <a:r>
              <a: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				=&gt; potentiel = +60 mV </a:t>
            </a:r>
            <a:r>
              <a:rPr kumimoji="0" lang="fr-FR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pour un rapport de 10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F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54278" name="Text Box 6"/>
          <p:cNvSpPr txBox="1">
            <a:spLocks noChangeArrowheads="1"/>
          </p:cNvSpPr>
          <p:nvPr/>
        </p:nvSpPr>
        <p:spPr bwMode="auto">
          <a:xfrm>
            <a:off x="41275" y="4797425"/>
            <a:ext cx="9013825" cy="1836738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Membrane perméable à la fois à </a:t>
            </a:r>
            <a:r>
              <a:rPr kumimoji="0" lang="fr-FR" alt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K+ et Na+ :</a:t>
            </a:r>
            <a:br>
              <a: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</a:br>
            <a:r>
              <a: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	</a:t>
            </a:r>
            <a:r>
              <a:rPr kumimoji="0" lang="fr-FR" alt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=&gt; le potentiel dépend de la </a:t>
            </a:r>
            <a:r>
              <a:rPr kumimoji="0" lang="fr-FR" altLang="en-US" sz="2200" b="1" i="0" u="sng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perméabilité relative</a:t>
            </a:r>
            <a:r>
              <a:rPr kumimoji="0" lang="fr-FR" alt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à K+ et Na+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FR" altLang="en-US" sz="2200" b="0" i="0" u="none" strike="noStrike" kern="1200" cap="none" spc="0" normalizeH="0" baseline="0" noProof="0" dirty="0">
              <a:ln>
                <a:noFill/>
              </a:ln>
              <a:solidFill>
                <a:srgbClr val="FF99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22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en pratique,</a:t>
            </a:r>
            <a:r>
              <a:rPr kumimoji="0" lang="fr-FR" alt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toute variation de la perméabilité </a:t>
            </a:r>
            <a:r>
              <a:rPr kumimoji="0" lang="fr-FR" altLang="en-US" sz="2200" b="0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relative</a:t>
            </a:r>
            <a:r>
              <a:rPr kumimoji="0" lang="fr-FR" alt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=&gt; variation de potentiel</a:t>
            </a:r>
          </a:p>
        </p:txBody>
      </p:sp>
      <p:sp>
        <p:nvSpPr>
          <p:cNvPr id="54279" name="Rectangle 7"/>
          <p:cNvSpPr>
            <a:spLocks noChangeArrowheads="1"/>
          </p:cNvSpPr>
          <p:nvPr/>
        </p:nvSpPr>
        <p:spPr bwMode="auto">
          <a:xfrm>
            <a:off x="2200429" y="2306856"/>
            <a:ext cx="4695516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=&gt; potentiel = -60 mV </a:t>
            </a:r>
            <a:r>
              <a:rPr kumimoji="0" lang="fr-FR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pour un rapport de 10</a:t>
            </a:r>
          </a:p>
        </p:txBody>
      </p:sp>
      <p:sp>
        <p:nvSpPr>
          <p:cNvPr id="45063" name="Rectangle 8"/>
          <p:cNvSpPr>
            <a:spLocks noChangeArrowheads="1"/>
          </p:cNvSpPr>
          <p:nvPr/>
        </p:nvSpPr>
        <p:spPr bwMode="auto">
          <a:xfrm>
            <a:off x="0" y="0"/>
            <a:ext cx="9144000" cy="404813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166C596-0371-5D2E-7BAB-0FA782568611}"/>
              </a:ext>
            </a:extLst>
          </p:cNvPr>
          <p:cNvSpPr txBox="1"/>
          <p:nvPr/>
        </p:nvSpPr>
        <p:spPr>
          <a:xfrm>
            <a:off x="41275" y="2657197"/>
            <a:ext cx="45993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fr-F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Cas le plus proche de la réalité biologique</a:t>
            </a:r>
            <a:endParaRPr lang="fr-FR" dirty="0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BD88E1C4-28AD-8004-FC4A-9B59DA2DDD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9E8F586-AA94-461F-A84D-D99AF4F23145}" type="slidenum">
              <a:rPr lang="fr-CA" smtClean="0"/>
              <a:pPr>
                <a:defRPr/>
              </a:pPr>
              <a:t>90</a:t>
            </a:fld>
            <a:endParaRPr lang="fr-CA"/>
          </a:p>
        </p:txBody>
      </p:sp>
      <p:sp>
        <p:nvSpPr>
          <p:cNvPr id="2" name="Titre 3">
            <a:extLst>
              <a:ext uri="{FF2B5EF4-FFF2-40B4-BE49-F238E27FC236}">
                <a16:creationId xmlns:a16="http://schemas.microsoft.com/office/drawing/2014/main" id="{48DF44CD-FF6F-57E7-C543-837B4008E876}"/>
              </a:ext>
            </a:extLst>
          </p:cNvPr>
          <p:cNvSpPr txBox="1">
            <a:spLocks/>
          </p:cNvSpPr>
          <p:nvPr/>
        </p:nvSpPr>
        <p:spPr>
          <a:xfrm>
            <a:off x="-32" y="-27384"/>
            <a:ext cx="4500562" cy="838200"/>
          </a:xfrm>
          <a:prstGeom prst="rect">
            <a:avLst/>
          </a:prstGeom>
        </p:spPr>
        <p:txBody>
          <a:bodyPr vert="horz" anchor="ctr">
            <a:normAutofit/>
          </a:bodyPr>
          <a:lstStyle>
            <a:lvl1pPr algn="r" rtl="0" eaLnBrk="0" fontAlgn="base" hangingPunct="0">
              <a:spcBef>
                <a:spcPct val="0"/>
              </a:spcBef>
              <a:spcAft>
                <a:spcPct val="0"/>
              </a:spcAft>
              <a:defRPr sz="3200" kern="1200" cap="all">
                <a:solidFill>
                  <a:schemeClr val="bg1">
                    <a:lumMod val="75000"/>
                    <a:lumOff val="25000"/>
                  </a:schemeClr>
                </a:solidFill>
                <a:effectLst>
                  <a:reflection blurRad="12700" stA="48000" endA="300" endPos="55000" dir="5400000" sy="-90000" algn="bl" rotWithShape="0"/>
                </a:effectLst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1" i="0" u="none" strike="noStrike" kern="1200" cap="all" spc="0" normalizeH="0" baseline="0" noProof="0">
                <a:ln>
                  <a:noFill/>
                </a:ln>
                <a:solidFill>
                  <a:sysClr val="windowText" lastClr="000000">
                    <a:lumMod val="75000"/>
                    <a:lumOff val="25000"/>
                  </a:sysClr>
                </a:solidFill>
                <a:effectLst>
                  <a:reflection blurRad="12700" stA="48000" endA="300" endPos="55000" dir="5400000" sy="-90000" algn="bl" rotWithShape="0"/>
                </a:effectLst>
                <a:uLnTx/>
                <a:uFillTx/>
                <a:latin typeface="Franklin Gothic Medium"/>
                <a:ea typeface="+mj-ea"/>
                <a:cs typeface="+mj-cs"/>
              </a:rPr>
              <a:t>Le potentiel de repos</a:t>
            </a:r>
            <a:endParaRPr kumimoji="0" lang="fr-FR" sz="2000" b="1" i="0" u="none" strike="noStrike" kern="1200" cap="all" spc="0" normalizeH="0" baseline="0" noProof="0" dirty="0">
              <a:ln>
                <a:noFill/>
              </a:ln>
              <a:solidFill>
                <a:sysClr val="windowText" lastClr="000000">
                  <a:lumMod val="75000"/>
                  <a:lumOff val="25000"/>
                </a:sysClr>
              </a:solidFill>
              <a:effectLst>
                <a:reflection blurRad="12700" stA="48000" endA="300" endPos="55000" dir="5400000" sy="-90000" algn="bl" rotWithShape="0"/>
              </a:effectLst>
              <a:uLnTx/>
              <a:uFillTx/>
              <a:latin typeface="Franklin Gothic Medium"/>
              <a:ea typeface="+mj-ea"/>
              <a:cs typeface="+mj-cs"/>
            </a:endParaRPr>
          </a:p>
        </p:txBody>
      </p:sp>
      <p:graphicFrame>
        <p:nvGraphicFramePr>
          <p:cNvPr id="5" name="Espace réservé du contenu 7">
            <a:extLst>
              <a:ext uri="{FF2B5EF4-FFF2-40B4-BE49-F238E27FC236}">
                <a16:creationId xmlns:a16="http://schemas.microsoft.com/office/drawing/2014/main" id="{6B405997-2510-61D6-BE76-163270B3337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17914206"/>
              </p:ext>
            </p:extLst>
          </p:nvPr>
        </p:nvGraphicFramePr>
        <p:xfrm>
          <a:off x="2214514" y="-21332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4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to="1.3" calcmode="lin" valueType="num">
                                      <p:cBhvr override="childStyle">
                                        <p:cTn id="14" dur="2000" fill="hold"/>
                                        <p:tgtEl>
                                          <p:spTgt spid="54279"/>
                                        </p:tgtEl>
                                        <p:attrNameLst>
                                          <p:attrName>style.fontSize</p:attrName>
                                        </p:attrNameLst>
                                      </p:cBhvr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4279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77" grpId="0" animBg="1"/>
      <p:bldP spid="54278" grpId="0" animBg="1"/>
      <p:bldP spid="54279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CEC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4"/>
          <p:cNvGraphicFramePr>
            <a:graphicFrameLocks noChangeAspect="1"/>
          </p:cNvGraphicFramePr>
          <p:nvPr/>
        </p:nvGraphicFramePr>
        <p:xfrm>
          <a:off x="661988" y="671513"/>
          <a:ext cx="8035925" cy="5327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1445" name="Text Box 5"/>
          <p:cNvSpPr txBox="1">
            <a:spLocks noChangeArrowheads="1"/>
          </p:cNvSpPr>
          <p:nvPr/>
        </p:nvSpPr>
        <p:spPr bwMode="auto">
          <a:xfrm>
            <a:off x="569235" y="6002124"/>
            <a:ext cx="4411785" cy="584775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Relation </a:t>
            </a:r>
            <a:r>
              <a:rPr kumimoji="0" lang="fr-FR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2D2DB9">
                    <a:lumMod val="7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logarithmique</a:t>
            </a:r>
            <a:endParaRPr kumimoji="0" lang="fr-FR" altLang="en-US" sz="2000" b="1" i="0" u="none" strike="noStrike" kern="1200" cap="none" spc="0" normalizeH="0" baseline="0" noProof="0" dirty="0">
              <a:ln>
                <a:noFill/>
              </a:ln>
              <a:solidFill>
                <a:srgbClr val="2D2DB9">
                  <a:lumMod val="75000"/>
                </a:srgbClr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61446" name="Line 6"/>
          <p:cNvSpPr>
            <a:spLocks noChangeShapeType="1"/>
          </p:cNvSpPr>
          <p:nvPr/>
        </p:nvSpPr>
        <p:spPr bwMode="auto">
          <a:xfrm flipV="1">
            <a:off x="5365083" y="3212976"/>
            <a:ext cx="2159000" cy="0"/>
          </a:xfrm>
          <a:prstGeom prst="line">
            <a:avLst/>
          </a:prstGeom>
          <a:noFill/>
          <a:ln w="57150">
            <a:solidFill>
              <a:schemeClr val="accent6">
                <a:lumMod val="75000"/>
              </a:schemeClr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61447" name="Text Box 7"/>
          <p:cNvSpPr txBox="1">
            <a:spLocks noChangeArrowheads="1"/>
          </p:cNvSpPr>
          <p:nvPr/>
        </p:nvSpPr>
        <p:spPr bwMode="auto">
          <a:xfrm>
            <a:off x="5128626" y="3286951"/>
            <a:ext cx="308296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D2DB9">
                    <a:lumMod val="7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Variation de concentration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D2DB9">
                    <a:lumMod val="7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(x10)</a:t>
            </a:r>
          </a:p>
        </p:txBody>
      </p:sp>
      <p:sp>
        <p:nvSpPr>
          <p:cNvPr id="61448" name="Line 8"/>
          <p:cNvSpPr>
            <a:spLocks noChangeShapeType="1"/>
          </p:cNvSpPr>
          <p:nvPr/>
        </p:nvSpPr>
        <p:spPr bwMode="auto">
          <a:xfrm flipV="1">
            <a:off x="5220072" y="1377950"/>
            <a:ext cx="645" cy="1688196"/>
          </a:xfrm>
          <a:prstGeom prst="line">
            <a:avLst/>
          </a:prstGeom>
          <a:noFill/>
          <a:ln w="57150">
            <a:solidFill>
              <a:srgbClr val="C0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61449" name="Text Box 9"/>
          <p:cNvSpPr txBox="1">
            <a:spLocks noChangeArrowheads="1"/>
          </p:cNvSpPr>
          <p:nvPr/>
        </p:nvSpPr>
        <p:spPr bwMode="auto">
          <a:xfrm>
            <a:off x="2710144" y="1702125"/>
            <a:ext cx="2518703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Variation de potentiel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(- 60 mV)</a:t>
            </a:r>
          </a:p>
        </p:txBody>
      </p:sp>
      <p:sp>
        <p:nvSpPr>
          <p:cNvPr id="61452" name="AutoShape 12"/>
          <p:cNvSpPr>
            <a:spLocks noChangeArrowheads="1"/>
          </p:cNvSpPr>
          <p:nvPr/>
        </p:nvSpPr>
        <p:spPr bwMode="auto">
          <a:xfrm rot="7290972">
            <a:off x="1693069" y="2917031"/>
            <a:ext cx="3240088" cy="2663825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4012 h 21600"/>
              <a:gd name="T14" fmla="*/ 19139 w 21600"/>
              <a:gd name="T15" fmla="*/ 81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4363" y="0"/>
                </a:lnTo>
                <a:lnTo>
                  <a:pt x="14363" y="4012"/>
                </a:lnTo>
                <a:lnTo>
                  <a:pt x="12427" y="4012"/>
                </a:lnTo>
                <a:cubicBezTo>
                  <a:pt x="5564" y="4012"/>
                  <a:pt x="0" y="7659"/>
                  <a:pt x="0" y="12158"/>
                </a:cubicBezTo>
                <a:lnTo>
                  <a:pt x="0" y="21600"/>
                </a:lnTo>
                <a:lnTo>
                  <a:pt x="4225" y="21600"/>
                </a:lnTo>
                <a:lnTo>
                  <a:pt x="4225" y="12158"/>
                </a:lnTo>
                <a:cubicBezTo>
                  <a:pt x="4225" y="9942"/>
                  <a:pt x="7897" y="8146"/>
                  <a:pt x="12427" y="8146"/>
                </a:cubicBezTo>
                <a:lnTo>
                  <a:pt x="14363" y="8146"/>
                </a:lnTo>
                <a:lnTo>
                  <a:pt x="14363" y="12158"/>
                </a:lnTo>
                <a:lnTo>
                  <a:pt x="21600" y="6079"/>
                </a:lnTo>
                <a:close/>
              </a:path>
            </a:pathLst>
          </a:custGeom>
          <a:solidFill>
            <a:srgbClr val="99CCFF">
              <a:alpha val="41176"/>
            </a:srgbClr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61453" name="AutoShape 13"/>
          <p:cNvSpPr>
            <a:spLocks noChangeArrowheads="1"/>
          </p:cNvSpPr>
          <p:nvPr/>
        </p:nvSpPr>
        <p:spPr bwMode="auto">
          <a:xfrm rot="18030354" flipH="1">
            <a:off x="2817019" y="3290094"/>
            <a:ext cx="3267075" cy="3227387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4012 h 21600"/>
              <a:gd name="T14" fmla="*/ 19139 w 21600"/>
              <a:gd name="T15" fmla="*/ 81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4363" y="0"/>
                </a:lnTo>
                <a:lnTo>
                  <a:pt x="14363" y="4012"/>
                </a:lnTo>
                <a:lnTo>
                  <a:pt x="12427" y="4012"/>
                </a:lnTo>
                <a:cubicBezTo>
                  <a:pt x="5564" y="4012"/>
                  <a:pt x="0" y="7659"/>
                  <a:pt x="0" y="12158"/>
                </a:cubicBezTo>
                <a:lnTo>
                  <a:pt x="0" y="21600"/>
                </a:lnTo>
                <a:lnTo>
                  <a:pt x="4225" y="21600"/>
                </a:lnTo>
                <a:lnTo>
                  <a:pt x="4225" y="12158"/>
                </a:lnTo>
                <a:cubicBezTo>
                  <a:pt x="4225" y="9942"/>
                  <a:pt x="7897" y="8146"/>
                  <a:pt x="12427" y="8146"/>
                </a:cubicBezTo>
                <a:lnTo>
                  <a:pt x="14363" y="8146"/>
                </a:lnTo>
                <a:lnTo>
                  <a:pt x="14363" y="12158"/>
                </a:lnTo>
                <a:lnTo>
                  <a:pt x="21600" y="6079"/>
                </a:lnTo>
                <a:close/>
              </a:path>
            </a:pathLst>
          </a:custGeom>
          <a:solidFill>
            <a:srgbClr val="99CCFF">
              <a:alpha val="41176"/>
            </a:srgbClr>
          </a:solidFill>
          <a:ln w="9525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6090" name="Rectangle 14"/>
          <p:cNvSpPr>
            <a:spLocks noChangeArrowheads="1"/>
          </p:cNvSpPr>
          <p:nvPr/>
        </p:nvSpPr>
        <p:spPr bwMode="auto">
          <a:xfrm>
            <a:off x="0" y="0"/>
            <a:ext cx="9144000" cy="404813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6092" name="Rectangle 2"/>
          <p:cNvSpPr>
            <a:spLocks noGrp="1" noChangeArrowheads="1"/>
          </p:cNvSpPr>
          <p:nvPr>
            <p:ph type="title"/>
          </p:nvPr>
        </p:nvSpPr>
        <p:spPr>
          <a:xfrm>
            <a:off x="1047750" y="117475"/>
            <a:ext cx="7772400" cy="1143000"/>
          </a:xfrm>
        </p:spPr>
        <p:txBody>
          <a:bodyPr/>
          <a:lstStyle/>
          <a:p>
            <a:pPr eaLnBrk="1" hangingPunct="1"/>
            <a:r>
              <a:rPr lang="fr-FR" altLang="en-US" sz="3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L’équation de Nernst</a:t>
            </a:r>
            <a:endParaRPr lang="fr-FR" altLang="en-US" sz="24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6876256" y="6109845"/>
            <a:ext cx="181652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(ex. du K+</a:t>
            </a:r>
            <a:r>
              <a:rPr kumimoji="0" lang="fr-FR" altLang="en-US" sz="1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: z=+1</a:t>
            </a:r>
            <a:r>
              <a:rPr kumimoji="0" lang="fr-F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)</a:t>
            </a: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7E0AA590-6003-1B4C-D3CC-0BF3B6DFC8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9E8F586-AA94-461F-A84D-D99AF4F23145}" type="slidenum">
              <a:rPr lang="fr-CA" smtClean="0"/>
              <a:pPr>
                <a:defRPr/>
              </a:pPr>
              <a:t>91</a:t>
            </a:fld>
            <a:endParaRPr lang="fr-CA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614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614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61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614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614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61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600" decel="100000"/>
                                        <p:tgtEl>
                                          <p:spTgt spid="614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600" decel="100000" fill="hold"/>
                                        <p:tgtEl>
                                          <p:spTgt spid="614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600" decel="100000" fill="hold"/>
                                        <p:tgtEl>
                                          <p:spTgt spid="614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600" decel="100000" fill="hold"/>
                                        <p:tgtEl>
                                          <p:spTgt spid="614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400" accel="1000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614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400" accel="1000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614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600" decel="100000"/>
                                        <p:tgtEl>
                                          <p:spTgt spid="614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600" decel="100000" fill="hold"/>
                                        <p:tgtEl>
                                          <p:spTgt spid="614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00" decel="100000" fill="hold"/>
                                        <p:tgtEl>
                                          <p:spTgt spid="614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600" decel="100000" fill="hold"/>
                                        <p:tgtEl>
                                          <p:spTgt spid="614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400" accel="1000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614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400" accel="1000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614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000"/>
                                        <p:tgtEl>
                                          <p:spTgt spid="614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614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2000" fill="hold"/>
                                        <p:tgtEl>
                                          <p:spTgt spid="614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0" fill="hold"/>
                                        <p:tgtEl>
                                          <p:spTgt spid="614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000"/>
                                        <p:tgtEl>
                                          <p:spTgt spid="614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2000" fill="hold"/>
                                        <p:tgtEl>
                                          <p:spTgt spid="614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2000" fill="hold"/>
                                        <p:tgtEl>
                                          <p:spTgt spid="614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000" fill="hold"/>
                                        <p:tgtEl>
                                          <p:spTgt spid="614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8" presetID="22" presetClass="entr" presetSubtype="1" repeatCount="3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1000"/>
                                        <p:tgtEl>
                                          <p:spTgt spid="61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2" repeatCount="3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1000"/>
                                        <p:tgtEl>
                                          <p:spTgt spid="61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1000"/>
                                        <p:tgtEl>
                                          <p:spTgt spid="6144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1000"/>
                                        <p:tgtEl>
                                          <p:spTgt spid="614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45" grpId="0" build="allAtOnce" animBg="1"/>
      <p:bldP spid="61446" grpId="0" animBg="1"/>
      <p:bldP spid="61447" grpId="0"/>
      <p:bldP spid="61448" grpId="0" animBg="1"/>
      <p:bldP spid="61449" grpId="0"/>
      <p:bldP spid="61452" grpId="0" animBg="1"/>
      <p:bldP spid="61452" grpId="1" animBg="1"/>
      <p:bldP spid="61453" grpId="0" animBg="1"/>
      <p:bldP spid="61453" grpId="1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CEC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4"/>
          <p:cNvSpPr>
            <a:spLocks noChangeArrowheads="1"/>
          </p:cNvSpPr>
          <p:nvPr/>
        </p:nvSpPr>
        <p:spPr bwMode="auto">
          <a:xfrm>
            <a:off x="0" y="0"/>
            <a:ext cx="9144000" cy="404813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664685" y="476189"/>
            <a:ext cx="7772400" cy="1143000"/>
          </a:xfrm>
        </p:spPr>
        <p:txBody>
          <a:bodyPr/>
          <a:lstStyle/>
          <a:p>
            <a:pPr eaLnBrk="1" hangingPunct="1"/>
            <a:r>
              <a:rPr lang="fr-FR" altLang="en-US" sz="360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L’équation de Nernst</a:t>
            </a:r>
            <a:endParaRPr lang="fr-FR" altLang="en-US" sz="2400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 Box 5"/>
              <p:cNvSpPr txBox="1">
                <a:spLocks noChangeArrowheads="1"/>
              </p:cNvSpPr>
              <p:nvPr/>
            </p:nvSpPr>
            <p:spPr bwMode="auto">
              <a:xfrm>
                <a:off x="71499" y="1988840"/>
                <a:ext cx="9001000" cy="2875787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1">
                      <a:tint val="66000"/>
                      <a:satMod val="160000"/>
                    </a:schemeClr>
                  </a:gs>
                  <a:gs pos="67000">
                    <a:schemeClr val="bg1"/>
                  </a:gs>
                </a:gsLst>
                <a:lin ang="16200000" scaled="1"/>
                <a:tileRect/>
              </a:gradFill>
              <a:ln>
                <a:solidFill>
                  <a:srgbClr val="00B050"/>
                </a:solidFill>
              </a:ln>
              <a:effectLst/>
            </p:spPr>
            <p:txBody>
              <a:bodyPr wrap="squar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Relation </a:t>
                </a:r>
                <a:r>
                  <a:rPr kumimoji="0" lang="fr-FR" altLang="en-US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2D2DB9">
                        <a:lumMod val="75000"/>
                      </a:srgbClr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logarithmique </a:t>
                </a:r>
                <a:r>
                  <a:rPr kumimoji="0" lang="fr-FR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: 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   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Potentiel d’équilibre = RT/</a:t>
                </a:r>
                <a:r>
                  <a:rPr kumimoji="0" lang="fr-FR" altLang="en-US" sz="20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zF</a:t>
                </a:r>
                <a:r>
                  <a:rPr kumimoji="0" lang="fr-F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 </a:t>
                </a:r>
                <a:r>
                  <a:rPr kumimoji="0" lang="fr-FR" alt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ln</a:t>
                </a:r>
                <a:r>
                  <a:rPr kumimoji="0" lang="fr-F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 ([X]</a:t>
                </a:r>
                <a:r>
                  <a:rPr kumimoji="0" lang="fr-FR" altLang="en-US" sz="2000" b="0" i="0" u="none" strike="noStrike" kern="1200" cap="none" spc="0" normalizeH="0" baseline="-2500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ext</a:t>
                </a:r>
                <a:r>
                  <a:rPr kumimoji="0" lang="fr-FR" alt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/</a:t>
                </a:r>
                <a:r>
                  <a:rPr kumimoji="0" lang="fr-F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[X]</a:t>
                </a:r>
                <a:r>
                  <a:rPr kumimoji="0" lang="fr-FR" altLang="en-US" sz="2000" b="0" i="0" u="none" strike="noStrike" kern="1200" cap="none" spc="0" normalizeH="0" baseline="-2500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int</a:t>
                </a:r>
                <a:r>
                  <a:rPr kumimoji="0" lang="fr-F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) </a:t>
                </a:r>
                <a:endParaRPr kumimoji="0" lang="fr-F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(ou R et F sont des constantes, T la température en °K)</a:t>
                </a:r>
                <a:r>
                  <a:rPr kumimoji="0" lang="fr-FR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	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FR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	     soit </a:t>
                </a:r>
                <a:r>
                  <a:rPr kumimoji="0" lang="fr-FR" altLang="en-US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2D2DB9">
                        <a:lumMod val="75000"/>
                      </a:srgbClr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en pratique</a:t>
                </a:r>
                <a:r>
                  <a:rPr kumimoji="0" lang="fr-FR" altLang="en-US" sz="9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2D2DB9">
                        <a:lumMod val="75000"/>
                      </a:srgbClr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 </a:t>
                </a:r>
                <a:r>
                  <a:rPr kumimoji="0" lang="fr-FR" alt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2D2DB9">
                        <a:lumMod val="75000"/>
                      </a:srgbClr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(à ≈ 36°C)</a:t>
                </a:r>
                <a:r>
                  <a:rPr kumimoji="0" lang="fr-FR" altLang="en-US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2D2DB9">
                        <a:lumMod val="75000"/>
                      </a:srgbClr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  </a:t>
                </a:r>
                <a:r>
                  <a:rPr kumimoji="0" lang="fr-FR" altLang="en-US" sz="28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2D2DB9">
                        <a:lumMod val="75000"/>
                      </a:srgbClr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Em</a:t>
                </a:r>
                <a:r>
                  <a:rPr kumimoji="0" lang="fr-FR" altLang="en-US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2D2DB9">
                        <a:lumMod val="75000"/>
                      </a:srgbClr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 ≈ </a:t>
                </a:r>
                <a14:m>
                  <m:oMath xmlns:m="http://schemas.openxmlformats.org/officeDocument/2006/math">
                    <m:f>
                      <m:fPr>
                        <m:ctrlPr>
                          <a:rPr kumimoji="0" lang="en-GB" sz="2800" b="1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2D2DB9">
                                <a:lumMod val="75000"/>
                              </a:srgb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kumimoji="0" lang="fr-FR" sz="2800" b="1" i="0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2D2DB9">
                                <a:lumMod val="75000"/>
                              </a:srgbClr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60</m:t>
                        </m:r>
                      </m:num>
                      <m:den>
                        <m:r>
                          <a:rPr kumimoji="0" lang="fr-FR" sz="2800" b="1" i="0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2D2DB9">
                                <a:lumMod val="75000"/>
                              </a:srgb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  <m:t>𝐙</m:t>
                        </m:r>
                      </m:den>
                    </m:f>
                    <m:r>
                      <m:rPr>
                        <m:nor/>
                      </m:rPr>
                      <a:rPr kumimoji="0" lang="en-GB" sz="2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2D2DB9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rPr>
                      <m:t>log</m:t>
                    </m:r>
                    <m:r>
                      <m:rPr>
                        <m:nor/>
                      </m:rPr>
                      <a:rPr kumimoji="0" lang="en-GB" sz="2800" b="1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2D2DB9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rPr>
                      <m:t>10</m:t>
                    </m:r>
                    <m:r>
                      <m:rPr>
                        <m:nor/>
                      </m:rPr>
                      <a:rPr kumimoji="0" lang="en-GB" sz="2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2D2DB9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rPr>
                      <m:t>( </m:t>
                    </m:r>
                    <m:f>
                      <m:fPr>
                        <m:ctrlPr>
                          <a:rPr kumimoji="0" lang="en-GB" sz="2800" b="1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2D2DB9">
                                <a:lumMod val="75000"/>
                              </a:srgb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kumimoji="0" lang="en-GB" sz="2800" b="1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2D2DB9">
                                <a:lumMod val="75000"/>
                              </a:srgbClr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[</m:t>
                        </m:r>
                        <m:r>
                          <m:rPr>
                            <m:nor/>
                          </m:rPr>
                          <a:rPr kumimoji="0" lang="fr-FR" sz="2800" b="1" i="0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2D2DB9">
                                <a:lumMod val="75000"/>
                              </a:srgbClr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ion</m:t>
                        </m:r>
                        <m:r>
                          <m:rPr>
                            <m:nor/>
                          </m:rPr>
                          <a:rPr kumimoji="0" lang="en-GB" sz="2800" b="1" i="0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2D2DB9">
                                <a:lumMod val="75000"/>
                              </a:srgbClr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]</m:t>
                        </m:r>
                        <m:r>
                          <m:rPr>
                            <m:nor/>
                          </m:rPr>
                          <a:rPr kumimoji="0" lang="fr-FR" sz="2800" b="1" i="0" u="none" strike="noStrike" kern="1200" cap="none" spc="0" normalizeH="0" baseline="-25000" noProof="0" dirty="0" smtClean="0">
                            <a:ln>
                              <a:noFill/>
                            </a:ln>
                            <a:solidFill>
                              <a:srgbClr val="2D2DB9">
                                <a:lumMod val="75000"/>
                              </a:srgbClr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ext</m:t>
                        </m:r>
                        <m:r>
                          <m:rPr>
                            <m:nor/>
                          </m:rPr>
                          <a:rPr kumimoji="0" lang="fr-FR" sz="2800" b="1" i="0" u="none" strike="noStrike" kern="1200" cap="none" spc="0" normalizeH="0" baseline="-25000" noProof="0" dirty="0" smtClean="0">
                            <a:ln>
                              <a:noFill/>
                            </a:ln>
                            <a:solidFill>
                              <a:srgbClr val="2D2DB9">
                                <a:lumMod val="75000"/>
                              </a:srgbClr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 </m:t>
                        </m:r>
                        <m:r>
                          <m:rPr>
                            <m:nor/>
                          </m:rPr>
                          <a:rPr kumimoji="0" lang="en-GB" sz="2800" b="1" i="0" u="none" strike="noStrike" kern="1200" cap="none" spc="0" normalizeH="0" baseline="-25000" noProof="0" dirty="0">
                            <a:ln>
                              <a:noFill/>
                            </a:ln>
                            <a:solidFill>
                              <a:srgbClr val="2D2DB9">
                                <a:lumMod val="75000"/>
                              </a:srgbClr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 </m:t>
                        </m:r>
                      </m:num>
                      <m:den>
                        <m:r>
                          <m:rPr>
                            <m:nor/>
                          </m:rPr>
                          <a:rPr kumimoji="0" lang="en-GB" sz="2800" b="1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2D2DB9">
                                <a:lumMod val="75000"/>
                              </a:srgbClr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[</m:t>
                        </m:r>
                        <m:r>
                          <m:rPr>
                            <m:nor/>
                          </m:rPr>
                          <a:rPr kumimoji="0" lang="fr-FR" sz="2800" b="1" i="0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2D2DB9">
                                <a:lumMod val="75000"/>
                              </a:srgbClr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ion</m:t>
                        </m:r>
                        <m:r>
                          <m:rPr>
                            <m:nor/>
                          </m:rPr>
                          <a:rPr kumimoji="0" lang="en-GB" sz="2800" b="1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2D2DB9">
                                <a:lumMod val="75000"/>
                              </a:srgbClr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]</m:t>
                        </m:r>
                        <m:r>
                          <m:rPr>
                            <m:nor/>
                          </m:rPr>
                          <a:rPr kumimoji="0" lang="fr-FR" sz="2800" b="1" i="0" u="none" strike="noStrike" kern="1200" cap="none" spc="0" normalizeH="0" baseline="-25000" noProof="0" dirty="0" smtClean="0">
                            <a:ln>
                              <a:noFill/>
                            </a:ln>
                            <a:solidFill>
                              <a:srgbClr val="2D2DB9">
                                <a:lumMod val="75000"/>
                              </a:srgbClr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in</m:t>
                        </m:r>
                        <m:r>
                          <m:rPr>
                            <m:nor/>
                          </m:rPr>
                          <a:rPr kumimoji="0" lang="fr-FR" sz="2800" b="1" i="0" u="none" strike="noStrike" kern="1200" cap="none" spc="0" normalizeH="0" baseline="-25000" noProof="0" dirty="0">
                            <a:ln>
                              <a:noFill/>
                            </a:ln>
                            <a:solidFill>
                              <a:srgbClr val="2D2DB9">
                                <a:lumMod val="75000"/>
                              </a:srgbClr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t</m:t>
                        </m:r>
                        <m:r>
                          <a:rPr kumimoji="0" lang="fr-FR" sz="2800" b="1" i="1" u="none" strike="noStrike" kern="1200" cap="none" spc="0" normalizeH="0" baseline="-25000" noProof="0" dirty="0" smtClean="0">
                            <a:ln>
                              <a:noFill/>
                            </a:ln>
                            <a:solidFill>
                              <a:srgbClr val="2D2DB9">
                                <a:lumMod val="75000"/>
                              </a:srgb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  <m:t>  </m:t>
                        </m:r>
                        <m:r>
                          <a:rPr kumimoji="0" lang="fr-FR" sz="2800" b="1" i="1" u="none" strike="noStrike" kern="1200" cap="none" spc="0" normalizeH="0" baseline="-25000" noProof="0" dirty="0">
                            <a:ln>
                              <a:noFill/>
                            </a:ln>
                            <a:solidFill>
                              <a:srgbClr val="2D2DB9">
                                <a:lumMod val="75000"/>
                              </a:srgbClr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  <m:t>   </m:t>
                        </m:r>
                      </m:den>
                    </m:f>
                  </m:oMath>
                </a14:m>
                <a:r>
                  <a:rPr kumimoji="0" lang="en-GB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2D2DB9">
                        <a:lumMod val="75000"/>
                      </a:srgbClr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 ) </a:t>
                </a:r>
                <a:r>
                  <a:rPr kumimoji="0" lang="fr-FR" altLang="en-US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							</a:t>
                </a:r>
                <a:r>
                  <a:rPr kumimoji="0" lang="fr-FR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où z = valence de l’ion</a:t>
                </a:r>
              </a:p>
            </p:txBody>
          </p:sp>
        </mc:Choice>
        <mc:Fallback xmlns="">
          <p:sp>
            <p:nvSpPr>
              <p:cNvPr id="8" name="Text Box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71499" y="1988840"/>
                <a:ext cx="9001000" cy="2875787"/>
              </a:xfrm>
              <a:prstGeom prst="rect">
                <a:avLst/>
              </a:prstGeom>
              <a:blipFill>
                <a:blip r:embed="rId2"/>
                <a:stretch>
                  <a:fillRect l="-1015" t="-1899" r="-2030" b="-422"/>
                </a:stretch>
              </a:blipFill>
              <a:ln>
                <a:solidFill>
                  <a:srgbClr val="00B050"/>
                </a:solidFill>
              </a:ln>
              <a:effectLst/>
              <a:extLst/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ZoneTexte 6"/>
          <p:cNvSpPr txBox="1"/>
          <p:nvPr/>
        </p:nvSpPr>
        <p:spPr>
          <a:xfrm>
            <a:off x="996529" y="1412776"/>
            <a:ext cx="74639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Définit le potentiel électrochimique transmembranaire</a:t>
            </a:r>
          </a:p>
        </p:txBody>
      </p:sp>
      <p:sp>
        <p:nvSpPr>
          <p:cNvPr id="9" name="Rectangle 8"/>
          <p:cNvSpPr/>
          <p:nvPr/>
        </p:nvSpPr>
        <p:spPr>
          <a:xfrm>
            <a:off x="35496" y="6457255"/>
            <a:ext cx="833467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http://www.physiologyweb.com/calculators/nernst_potential_calculator.html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Rectangle 9"/>
              <p:cNvSpPr/>
              <p:nvPr/>
            </p:nvSpPr>
            <p:spPr>
              <a:xfrm>
                <a:off x="5076056" y="4864627"/>
                <a:ext cx="4311351" cy="4827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8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ou</a:t>
                </a:r>
                <a:r>
                  <a:rPr kumimoji="0" lang="en-GB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 </a:t>
                </a:r>
                <a:r>
                  <a:rPr kumimoji="0" lang="en-GB" sz="18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bien</a:t>
                </a:r>
                <a:r>
                  <a:rPr kumimoji="0" lang="en-GB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: </a:t>
                </a:r>
                <a:r>
                  <a:rPr kumimoji="0" lang="en-GB" sz="1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Em</a:t>
                </a:r>
                <a:r>
                  <a:rPr kumimoji="0" lang="en-GB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= 61.5mV 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kumimoji="0" lang="en-GB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rPr>
                      <m:t>log</m:t>
                    </m:r>
                    <m:r>
                      <m:rPr>
                        <m:nor/>
                      </m:rPr>
                      <a:rPr kumimoji="0" lang="en-GB" sz="1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rPr>
                      <m:t>10</m:t>
                    </m:r>
                    <m:r>
                      <m:rPr>
                        <m:nor/>
                      </m:rPr>
                      <a:rPr kumimoji="0" lang="en-GB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rPr>
                      <m:t>( </m:t>
                    </m:r>
                    <m:f>
                      <m:fPr>
                        <m:ctrlPr>
                          <a:rPr kumimoji="0" lang="en-GB" sz="14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kumimoji="0" lang="en-GB" sz="1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[</m:t>
                        </m:r>
                        <m:r>
                          <m:rPr>
                            <m:nor/>
                          </m:rPr>
                          <a:rPr kumimoji="0" lang="fr-FR" sz="1400" b="0" i="0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ion</m:t>
                        </m:r>
                        <m:r>
                          <m:rPr>
                            <m:nor/>
                          </m:rPr>
                          <a:rPr kumimoji="0" lang="en-GB" sz="1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]</m:t>
                        </m:r>
                        <m:r>
                          <m:rPr>
                            <m:nor/>
                          </m:rPr>
                          <a:rPr kumimoji="0" lang="fr-FR" sz="1400" b="0" i="0" u="none" strike="noStrike" kern="1200" cap="none" spc="0" normalizeH="0" baseline="-25000" noProof="0" dirty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ext</m:t>
                        </m:r>
                        <m:r>
                          <m:rPr>
                            <m:nor/>
                          </m:rPr>
                          <a:rPr kumimoji="0" lang="fr-FR" sz="1400" b="0" i="0" u="none" strike="noStrike" kern="1200" cap="none" spc="0" normalizeH="0" baseline="-2500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 </m:t>
                        </m:r>
                        <m:r>
                          <m:rPr>
                            <m:nor/>
                          </m:rPr>
                          <a:rPr kumimoji="0" lang="en-GB" sz="1400" b="0" i="0" u="none" strike="noStrike" kern="1200" cap="none" spc="0" normalizeH="0" baseline="-2500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 </m:t>
                        </m:r>
                      </m:num>
                      <m:den>
                        <m:r>
                          <m:rPr>
                            <m:nor/>
                          </m:rPr>
                          <a:rPr kumimoji="0" lang="en-GB" sz="1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[</m:t>
                        </m:r>
                        <m:r>
                          <m:rPr>
                            <m:nor/>
                          </m:rPr>
                          <a:rPr kumimoji="0" lang="fr-FR" sz="1400" b="0" i="0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ion</m:t>
                        </m:r>
                        <m:r>
                          <m:rPr>
                            <m:nor/>
                          </m:rPr>
                          <a:rPr kumimoji="0" lang="en-GB" sz="14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]</m:t>
                        </m:r>
                        <m:r>
                          <m:rPr>
                            <m:nor/>
                          </m:rPr>
                          <a:rPr kumimoji="0" lang="fr-FR" sz="1400" b="0" i="0" u="none" strike="noStrike" kern="1200" cap="none" spc="0" normalizeH="0" baseline="-25000" noProof="0" dirty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in</m:t>
                        </m:r>
                        <m:r>
                          <m:rPr>
                            <m:nor/>
                          </m:rPr>
                          <a:rPr kumimoji="0" lang="fr-FR" sz="1400" b="0" i="0" u="none" strike="noStrike" kern="1200" cap="none" spc="0" normalizeH="0" baseline="-2500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t</m:t>
                        </m:r>
                        <m:r>
                          <a:rPr kumimoji="0" lang="fr-FR" sz="1400" b="0" i="1" u="none" strike="noStrike" kern="1200" cap="none" spc="0" normalizeH="0" baseline="-2500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  <m:t>   </m:t>
                        </m:r>
                      </m:den>
                    </m:f>
                  </m:oMath>
                </a14:m>
                <a:r>
                  <a:rPr kumimoji="0" lang="en-GB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 ) à 37°</a:t>
                </a:r>
              </a:p>
            </p:txBody>
          </p:sp>
        </mc:Choice>
        <mc:Fallback xmlns="">
          <p:sp>
            <p:nvSpPr>
              <p:cNvPr id="10" name="Rectangle 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76056" y="4864627"/>
                <a:ext cx="4311351" cy="482761"/>
              </a:xfrm>
              <a:prstGeom prst="rect">
                <a:avLst/>
              </a:prstGeom>
              <a:blipFill rotWithShape="0">
                <a:blip r:embed="rId3"/>
                <a:stretch>
                  <a:fillRect l="-1273" b="-8861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2" name="Image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8579" y="4864627"/>
            <a:ext cx="3810177" cy="1684434"/>
          </a:xfrm>
          <a:prstGeom prst="rect">
            <a:avLst/>
          </a:prstGeom>
        </p:spPr>
      </p:pic>
      <p:sp>
        <p:nvSpPr>
          <p:cNvPr id="11" name="Titre 3">
            <a:extLst>
              <a:ext uri="{FF2B5EF4-FFF2-40B4-BE49-F238E27FC236}">
                <a16:creationId xmlns:a16="http://schemas.microsoft.com/office/drawing/2014/main" id="{6FC05009-5C21-37E6-4F50-680E5A7DE68F}"/>
              </a:ext>
            </a:extLst>
          </p:cNvPr>
          <p:cNvSpPr txBox="1">
            <a:spLocks/>
          </p:cNvSpPr>
          <p:nvPr/>
        </p:nvSpPr>
        <p:spPr>
          <a:xfrm>
            <a:off x="0" y="-110161"/>
            <a:ext cx="4500562" cy="838200"/>
          </a:xfrm>
          <a:prstGeom prst="rect">
            <a:avLst/>
          </a:prstGeom>
        </p:spPr>
        <p:txBody>
          <a:bodyPr vert="horz" anchor="ctr">
            <a:normAutofit/>
          </a:bodyPr>
          <a:lstStyle>
            <a:lvl1pPr algn="r" rtl="0" eaLnBrk="0" fontAlgn="base" hangingPunct="0">
              <a:spcBef>
                <a:spcPct val="0"/>
              </a:spcBef>
              <a:spcAft>
                <a:spcPct val="0"/>
              </a:spcAft>
              <a:defRPr sz="3200" kern="1200" cap="all">
                <a:solidFill>
                  <a:schemeClr val="bg1">
                    <a:lumMod val="75000"/>
                    <a:lumOff val="25000"/>
                  </a:schemeClr>
                </a:solidFill>
                <a:effectLst>
                  <a:reflection blurRad="12700" stA="48000" endA="300" endPos="55000" dir="5400000" sy="-90000" algn="bl" rotWithShape="0"/>
                </a:effectLst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1" i="0" u="none" strike="noStrike" kern="1200" cap="all" spc="0" normalizeH="0" baseline="0" noProof="0" dirty="0">
                <a:ln>
                  <a:noFill/>
                </a:ln>
                <a:solidFill>
                  <a:sysClr val="windowText" lastClr="000000">
                    <a:lumMod val="75000"/>
                    <a:lumOff val="25000"/>
                  </a:sysClr>
                </a:solidFill>
                <a:effectLst>
                  <a:reflection blurRad="12700" stA="48000" endA="300" endPos="55000" dir="5400000" sy="-90000" algn="bl" rotWithShape="0"/>
                </a:effectLst>
                <a:uLnTx/>
                <a:uFillTx/>
                <a:latin typeface="Franklin Gothic Medium"/>
                <a:ea typeface="+mj-ea"/>
                <a:cs typeface="+mj-cs"/>
              </a:rPr>
              <a:t>Le potentiel de repos</a:t>
            </a:r>
          </a:p>
        </p:txBody>
      </p:sp>
      <p:graphicFrame>
        <p:nvGraphicFramePr>
          <p:cNvPr id="13" name="Espace réservé du contenu 7">
            <a:extLst>
              <a:ext uri="{FF2B5EF4-FFF2-40B4-BE49-F238E27FC236}">
                <a16:creationId xmlns:a16="http://schemas.microsoft.com/office/drawing/2014/main" id="{B5630C77-9486-2235-2A0F-228221D96C1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41652516"/>
              </p:ext>
            </p:extLst>
          </p:nvPr>
        </p:nvGraphicFramePr>
        <p:xfrm>
          <a:off x="2203962" y="20490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14" name="Espace réservé du numéro de diapositive 13">
            <a:extLst>
              <a:ext uri="{FF2B5EF4-FFF2-40B4-BE49-F238E27FC236}">
                <a16:creationId xmlns:a16="http://schemas.microsoft.com/office/drawing/2014/main" id="{C4E74324-634F-BCE7-3084-6750B8CD25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9E8F586-AA94-461F-A84D-D99AF4F23145}" type="slidenum">
              <a:rPr lang="fr-CA" smtClean="0"/>
              <a:pPr>
                <a:defRPr/>
              </a:pPr>
              <a:t>92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28730825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10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allAtOnce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CEC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Text Box 11"/>
          <p:cNvSpPr txBox="1">
            <a:spLocks noChangeArrowheads="1"/>
          </p:cNvSpPr>
          <p:nvPr/>
        </p:nvSpPr>
        <p:spPr bwMode="auto">
          <a:xfrm>
            <a:off x="1564606" y="332904"/>
            <a:ext cx="612860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Rappel : concentrations ioniques</a:t>
            </a:r>
          </a:p>
        </p:txBody>
      </p:sp>
      <p:sp>
        <p:nvSpPr>
          <p:cNvPr id="47107" name="Rectangle 12"/>
          <p:cNvSpPr>
            <a:spLocks noChangeArrowheads="1"/>
          </p:cNvSpPr>
          <p:nvPr/>
        </p:nvSpPr>
        <p:spPr bwMode="auto">
          <a:xfrm>
            <a:off x="0" y="0"/>
            <a:ext cx="9144000" cy="404813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7109" name="Text Box 14"/>
          <p:cNvSpPr txBox="1">
            <a:spLocks noChangeArrowheads="1"/>
          </p:cNvSpPr>
          <p:nvPr/>
        </p:nvSpPr>
        <p:spPr bwMode="auto">
          <a:xfrm>
            <a:off x="292100" y="1052513"/>
            <a:ext cx="6074099" cy="1631216"/>
          </a:xfrm>
          <a:prstGeom prst="rect">
            <a:avLst/>
          </a:prstGeom>
          <a:gradFill>
            <a:gsLst>
              <a:gs pos="0">
                <a:srgbClr val="FF99CC"/>
              </a:gs>
              <a:gs pos="67000">
                <a:schemeClr val="bg1"/>
              </a:gs>
            </a:gsLst>
            <a:lin ang="16200000" scaled="1"/>
          </a:gradFill>
          <a:ln w="28575" algn="ctr">
            <a:solidFill>
              <a:srgbClr val="FF99CC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Extérieur</a:t>
            </a:r>
            <a:r>
              <a: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de la cellule 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Ions positifs: </a:t>
            </a:r>
            <a:r>
              <a:rPr kumimoji="0" lang="fr-FR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Na+</a:t>
            </a:r>
            <a:r>
              <a: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(142mM) surtout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		   K+ (4mM) et Ca++ (1-2mM)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Ions négatifs: Cl- surtout (108mM)</a:t>
            </a:r>
          </a:p>
        </p:txBody>
      </p:sp>
      <p:sp>
        <p:nvSpPr>
          <p:cNvPr id="47110" name="Text Box 15"/>
          <p:cNvSpPr txBox="1">
            <a:spLocks noChangeArrowheads="1"/>
          </p:cNvSpPr>
          <p:nvPr/>
        </p:nvSpPr>
        <p:spPr bwMode="auto">
          <a:xfrm>
            <a:off x="4427984" y="2598932"/>
            <a:ext cx="3408305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Léger excès de </a:t>
            </a:r>
            <a:r>
              <a:rPr kumimoji="0" lang="fr-FR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charges</a:t>
            </a:r>
            <a:r>
              <a:rPr kumimoji="0" lang="fr-FR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fr-FR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+</a:t>
            </a:r>
          </a:p>
        </p:txBody>
      </p:sp>
      <p:sp>
        <p:nvSpPr>
          <p:cNvPr id="47111" name="Text Box 16"/>
          <p:cNvSpPr txBox="1">
            <a:spLocks noChangeArrowheads="1"/>
          </p:cNvSpPr>
          <p:nvPr/>
        </p:nvSpPr>
        <p:spPr bwMode="auto">
          <a:xfrm>
            <a:off x="2660650" y="3573463"/>
            <a:ext cx="5388013" cy="1631216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accent2">
                  <a:lumMod val="40000"/>
                  <a:lumOff val="60000"/>
                </a:schemeClr>
              </a:gs>
            </a:gsLst>
            <a:lin ang="16200000" scaled="1"/>
          </a:gradFill>
          <a:ln w="28575" algn="ctr">
            <a:solidFill>
              <a:srgbClr val="99CCFF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Intérieur</a:t>
            </a:r>
            <a:r>
              <a: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de la cellule 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Ions positifs: </a:t>
            </a:r>
            <a:r>
              <a:rPr kumimoji="0" lang="fr-FR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K+</a:t>
            </a:r>
            <a:r>
              <a: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(140mM) surtout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		  Na+ (10mM)</a:t>
            </a:r>
            <a:r>
              <a: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C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Ions négatifs: protéines et phosphates</a:t>
            </a:r>
          </a:p>
        </p:txBody>
      </p:sp>
      <p:sp>
        <p:nvSpPr>
          <p:cNvPr id="47112" name="Text Box 17"/>
          <p:cNvSpPr txBox="1">
            <a:spLocks noChangeArrowheads="1"/>
          </p:cNvSpPr>
          <p:nvPr/>
        </p:nvSpPr>
        <p:spPr bwMode="auto">
          <a:xfrm>
            <a:off x="4427984" y="5038376"/>
            <a:ext cx="3409908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Léger excès de </a:t>
            </a:r>
            <a:r>
              <a:rPr kumimoji="0" lang="fr-FR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charges </a:t>
            </a:r>
            <a:r>
              <a:rPr kumimoji="0" lang="fr-FR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-</a:t>
            </a:r>
          </a:p>
        </p:txBody>
      </p:sp>
      <p:sp>
        <p:nvSpPr>
          <p:cNvPr id="2" name="ZoneTexte 1"/>
          <p:cNvSpPr txBox="1"/>
          <p:nvPr/>
        </p:nvSpPr>
        <p:spPr>
          <a:xfrm>
            <a:off x="46956" y="5805487"/>
            <a:ext cx="8799636" cy="707886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1" i="1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En réalité les potentiels d’équilibre sont différents de +-60 mV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1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et le potentiel de la cellule résulte de la </a:t>
            </a:r>
            <a:r>
              <a:rPr kumimoji="0" lang="fr-FR" sz="2000" b="1" i="1" u="sng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combinaison</a:t>
            </a:r>
            <a:r>
              <a:rPr kumimoji="0" lang="fr-FR" sz="2000" b="1" i="1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de tous ces potentiels</a:t>
            </a:r>
            <a:endParaRPr kumimoji="0" lang="fr-FR" sz="1800" b="1" i="1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pic>
        <p:nvPicPr>
          <p:cNvPr id="11" name="Picture 2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229" t="32334" r="29252" b="29875"/>
          <a:stretch/>
        </p:blipFill>
        <p:spPr>
          <a:xfrm>
            <a:off x="127297" y="2818563"/>
            <a:ext cx="2517016" cy="1258509"/>
          </a:xfrm>
          <a:prstGeom prst="rect">
            <a:avLst/>
          </a:prstGeom>
          <a:noFill/>
        </p:spPr>
      </p:pic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DA157DFC-233E-8AFA-4360-91D6D9DC8F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818C16E-EF72-4E0E-80C9-57158C1F2BE0}" type="slidenum">
              <a:rPr lang="fr-CA" smtClean="0"/>
              <a:pPr>
                <a:defRPr/>
              </a:pPr>
              <a:t>93</a:t>
            </a:fld>
            <a:endParaRPr lang="fr-CA"/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CEC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12"/>
          <p:cNvSpPr>
            <a:spLocks noChangeArrowheads="1"/>
          </p:cNvSpPr>
          <p:nvPr/>
        </p:nvSpPr>
        <p:spPr bwMode="auto">
          <a:xfrm>
            <a:off x="0" y="0"/>
            <a:ext cx="9144000" cy="404813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7" name="Text Box 13"/>
          <p:cNvSpPr txBox="1">
            <a:spLocks noChangeArrowheads="1"/>
          </p:cNvSpPr>
          <p:nvPr/>
        </p:nvSpPr>
        <p:spPr bwMode="auto">
          <a:xfrm>
            <a:off x="1250950" y="0"/>
            <a:ext cx="575029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L’équilibre électrochimique : 		en réalité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2802782" y="404664"/>
            <a:ext cx="49375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Application de l’équation de Nernst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3002925" y="998349"/>
            <a:ext cx="244169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0" i="1" u="none" strike="noStrike" kern="1200" cap="none" spc="0" normalizeH="0" baseline="0" noProof="0" dirty="0">
                <a:ln>
                  <a:noFill/>
                </a:ln>
                <a:solidFill>
                  <a:srgbClr val="3333CC">
                    <a:lumMod val="7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Pour les QCM,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0" i="1" u="none" strike="noStrike" kern="1200" cap="none" spc="0" normalizeH="0" baseline="0" noProof="0" dirty="0">
                <a:ln>
                  <a:noFill/>
                </a:ln>
                <a:solidFill>
                  <a:srgbClr val="3333CC">
                    <a:lumMod val="7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Comprendre et retenir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0" i="1" u="none" strike="noStrike" kern="1200" cap="none" spc="0" normalizeH="0" baseline="0" noProof="0" dirty="0">
                <a:ln>
                  <a:noFill/>
                </a:ln>
                <a:solidFill>
                  <a:srgbClr val="3333CC">
                    <a:lumMod val="7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les valeurs en </a:t>
            </a:r>
            <a:r>
              <a:rPr kumimoji="0" lang="fr-FR" sz="1800" b="1" i="1" u="none" strike="noStrike" kern="1200" cap="none" spc="0" normalizeH="0" baseline="0" noProof="0" dirty="0">
                <a:ln>
                  <a:noFill/>
                </a:ln>
                <a:solidFill>
                  <a:srgbClr val="3333CC">
                    <a:lumMod val="7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gras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606624" y="4365180"/>
            <a:ext cx="210826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1" u="none" strike="noStrike" kern="1200" cap="none" spc="0" normalizeH="0" baseline="0" noProof="0" dirty="0">
                <a:ln>
                  <a:noFill/>
                </a:ln>
                <a:solidFill>
                  <a:srgbClr val="00CC99">
                    <a:lumMod val="7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Pour information</a:t>
            </a:r>
            <a:r>
              <a:rPr kumimoji="0" lang="fr-FR" sz="1800" b="0" i="1" u="none" strike="noStrike" kern="1200" cap="none" spc="0" normalizeH="0" baseline="0" noProof="0" dirty="0">
                <a:ln>
                  <a:noFill/>
                </a:ln>
                <a:solidFill>
                  <a:srgbClr val="00CC99">
                    <a:lumMod val="7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:</a:t>
            </a: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0" i="1" u="none" strike="noStrike" kern="1200" cap="none" spc="0" normalizeH="0" baseline="0" noProof="0" dirty="0">
                <a:ln>
                  <a:noFill/>
                </a:ln>
                <a:solidFill>
                  <a:srgbClr val="00CC99">
                    <a:lumMod val="7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les valeurs réelles</a:t>
            </a: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0" i="1" u="none" strike="noStrike" kern="1200" cap="none" spc="0" normalizeH="0" baseline="0" noProof="0" dirty="0">
                <a:ln>
                  <a:noFill/>
                </a:ln>
                <a:solidFill>
                  <a:srgbClr val="00CC99">
                    <a:lumMod val="7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biologiques</a:t>
            </a:r>
          </a:p>
        </p:txBody>
      </p:sp>
      <p:graphicFrame>
        <p:nvGraphicFramePr>
          <p:cNvPr id="14" name="Tableau 13"/>
          <p:cNvGraphicFramePr>
            <a:graphicFrameLocks noGrp="1"/>
          </p:cNvGraphicFramePr>
          <p:nvPr/>
        </p:nvGraphicFramePr>
        <p:xfrm>
          <a:off x="698669" y="993430"/>
          <a:ext cx="2088232" cy="3227658"/>
        </p:xfrm>
        <a:graphic>
          <a:graphicData uri="http://schemas.openxmlformats.org/drawingml/2006/table">
            <a:tbl>
              <a:tblPr/>
              <a:tblGrid>
                <a:gridCol w="93610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18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02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49668">
                <a:tc>
                  <a:txBody>
                    <a:bodyPr/>
                    <a:lstStyle/>
                    <a:p>
                      <a:pPr algn="ctr" fontAlgn="b"/>
                      <a:r>
                        <a:rPr lang="fr-FR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Rapport 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log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60*log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7799"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7799"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18,06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7799"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41,94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7799"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60,00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7799"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78,06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7799"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101,94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7799"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2,00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120,00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7799"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3,00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180,00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7799"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-1,00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-60,00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7799"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-2,00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-120,00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DB4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7" name="Flèche courbée vers le haut 16"/>
          <p:cNvSpPr/>
          <p:nvPr/>
        </p:nvSpPr>
        <p:spPr bwMode="auto">
          <a:xfrm rot="16200000">
            <a:off x="7308304" y="4077072"/>
            <a:ext cx="2520280" cy="792088"/>
          </a:xfrm>
          <a:prstGeom prst="curvedUpArrow">
            <a:avLst>
              <a:gd name="adj1" fmla="val 55253"/>
              <a:gd name="adj2" fmla="val 136868"/>
              <a:gd name="adj3" fmla="val 33561"/>
            </a:avLst>
          </a:prstGeom>
          <a:solidFill>
            <a:schemeClr val="accent5">
              <a:lumMod val="75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graphicFrame>
        <p:nvGraphicFramePr>
          <p:cNvPr id="16" name="Tableau 15"/>
          <p:cNvGraphicFramePr>
            <a:graphicFrameLocks noGrp="1"/>
          </p:cNvGraphicFramePr>
          <p:nvPr/>
        </p:nvGraphicFramePr>
        <p:xfrm>
          <a:off x="2786901" y="4424414"/>
          <a:ext cx="5685905" cy="2160238"/>
        </p:xfrm>
        <a:graphic>
          <a:graphicData uri="http://schemas.openxmlformats.org/drawingml/2006/table">
            <a:tbl>
              <a:tblPr/>
              <a:tblGrid>
                <a:gridCol w="62207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03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5345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4345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6759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828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982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624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447801">
                <a:tc>
                  <a:txBody>
                    <a:bodyPr/>
                    <a:lstStyle/>
                    <a:p>
                      <a:pPr algn="ctr" fontAlgn="b"/>
                      <a:r>
                        <a:rPr lang="fr-FR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ions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[Interne]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[externe]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Rapport 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log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60*log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Potentiel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3422">
                <a:tc>
                  <a:txBody>
                    <a:bodyPr/>
                    <a:lstStyle/>
                    <a:p>
                      <a:pPr algn="l" fontAlgn="b"/>
                      <a:r>
                        <a:rPr lang="fr-F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K+</a:t>
                      </a:r>
                    </a:p>
                  </a:txBody>
                  <a:tcPr marL="857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0,029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-1,5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-92,6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-92,6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3422">
                <a:tc>
                  <a:txBody>
                    <a:bodyPr/>
                    <a:lstStyle/>
                    <a:p>
                      <a:pPr algn="l" fontAlgn="b"/>
                      <a:r>
                        <a:rPr lang="fr-F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Na+</a:t>
                      </a:r>
                    </a:p>
                  </a:txBody>
                  <a:tcPr marL="857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142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14,2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69,1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69,1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3422">
                <a:tc>
                  <a:txBody>
                    <a:bodyPr/>
                    <a:lstStyle/>
                    <a:p>
                      <a:pPr algn="l" fontAlgn="b"/>
                      <a:r>
                        <a:rPr lang="fr-F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Cl-</a:t>
                      </a:r>
                    </a:p>
                  </a:txBody>
                  <a:tcPr marL="857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108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21,6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80,1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-80,1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3422">
                <a:tc>
                  <a:txBody>
                    <a:bodyPr/>
                    <a:lstStyle/>
                    <a:p>
                      <a:pPr algn="l" fontAlgn="b"/>
                      <a:r>
                        <a:rPr lang="fr-F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Ca++</a:t>
                      </a:r>
                    </a:p>
                  </a:txBody>
                  <a:tcPr marL="857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0,0004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4500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3,7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219,2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109,6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8749">
                <a:tc>
                  <a:txBody>
                    <a:bodyPr/>
                    <a:lstStyle/>
                    <a:p>
                      <a:pPr algn="l" fontAlgn="b"/>
                      <a:r>
                        <a:rPr lang="fr-F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HCO3-</a:t>
                      </a:r>
                    </a:p>
                  </a:txBody>
                  <a:tcPr marL="857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3,5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32,6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-32,6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C99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8" name="ZoneTexte 17"/>
          <p:cNvSpPr txBox="1"/>
          <p:nvPr/>
        </p:nvSpPr>
        <p:spPr>
          <a:xfrm>
            <a:off x="6186998" y="3171790"/>
            <a:ext cx="2249334" cy="1200329"/>
          </a:xfrm>
          <a:prstGeom prst="rect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Le potentiel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de membrane </a:t>
            </a: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réel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ne correspond à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aucun ion particulier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D7FCE12-5068-4F81-9FA0-A4F583B11763}"/>
              </a:ext>
            </a:extLst>
          </p:cNvPr>
          <p:cNvSpPr txBox="1"/>
          <p:nvPr/>
        </p:nvSpPr>
        <p:spPr>
          <a:xfrm>
            <a:off x="86601" y="2422593"/>
            <a:ext cx="1224136" cy="369332"/>
          </a:xfrm>
          <a:prstGeom prst="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haroni" panose="02010803020104030203" pitchFamily="2" charset="-79"/>
                <a:ea typeface="+mn-ea"/>
                <a:cs typeface="Aharoni" panose="02010803020104030203" pitchFamily="2" charset="-79"/>
              </a:rPr>
              <a:t>Pour z=1</a:t>
            </a:r>
          </a:p>
        </p:txBody>
      </p:sp>
      <p:sp>
        <p:nvSpPr>
          <p:cNvPr id="3" name="Espace réservé du numéro de diapositive 2">
            <a:extLst>
              <a:ext uri="{FF2B5EF4-FFF2-40B4-BE49-F238E27FC236}">
                <a16:creationId xmlns:a16="http://schemas.microsoft.com/office/drawing/2014/main" id="{9CF44915-A53E-CD9E-8935-1FBE5242EE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9F0A0A-8983-4711-9E3D-30FA71E9D34B}" type="slidenum">
              <a:rPr lang="fr-CA" smtClean="0">
                <a:solidFill>
                  <a:srgbClr val="000000"/>
                </a:solidFill>
              </a:rPr>
              <a:pPr/>
              <a:t>94</a:t>
            </a:fld>
            <a:endParaRPr lang="fr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0929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CEC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2"/>
          <p:cNvSpPr>
            <a:spLocks noChangeArrowheads="1"/>
          </p:cNvSpPr>
          <p:nvPr/>
        </p:nvSpPr>
        <p:spPr bwMode="auto">
          <a:xfrm>
            <a:off x="0" y="0"/>
            <a:ext cx="9144000" cy="404813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0" name="Titre 3">
            <a:extLst>
              <a:ext uri="{FF2B5EF4-FFF2-40B4-BE49-F238E27FC236}">
                <a16:creationId xmlns:a16="http://schemas.microsoft.com/office/drawing/2014/main" id="{21979210-F5E6-A501-9CB9-7BB4B2D727E5}"/>
              </a:ext>
            </a:extLst>
          </p:cNvPr>
          <p:cNvSpPr txBox="1">
            <a:spLocks/>
          </p:cNvSpPr>
          <p:nvPr/>
        </p:nvSpPr>
        <p:spPr>
          <a:xfrm>
            <a:off x="-4508" y="10678"/>
            <a:ext cx="4500562" cy="838200"/>
          </a:xfrm>
          <a:prstGeom prst="rect">
            <a:avLst/>
          </a:prstGeom>
        </p:spPr>
        <p:txBody>
          <a:bodyPr vert="horz" anchor="ctr">
            <a:normAutofit/>
          </a:bodyPr>
          <a:lstStyle>
            <a:lvl1pPr algn="r" rtl="0" eaLnBrk="0" fontAlgn="base" hangingPunct="0">
              <a:spcBef>
                <a:spcPct val="0"/>
              </a:spcBef>
              <a:spcAft>
                <a:spcPct val="0"/>
              </a:spcAft>
              <a:defRPr sz="3200" kern="1200" cap="all">
                <a:solidFill>
                  <a:schemeClr val="bg1">
                    <a:lumMod val="75000"/>
                    <a:lumOff val="25000"/>
                  </a:schemeClr>
                </a:solidFill>
                <a:effectLst>
                  <a:reflection blurRad="12700" stA="48000" endA="300" endPos="55000" dir="5400000" sy="-90000" algn="bl" rotWithShape="0"/>
                </a:effectLst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1" i="0" u="none" strike="noStrike" kern="1200" cap="all" spc="0" normalizeH="0" baseline="0" noProof="0">
                <a:ln>
                  <a:noFill/>
                </a:ln>
                <a:solidFill>
                  <a:sysClr val="windowText" lastClr="000000">
                    <a:lumMod val="75000"/>
                    <a:lumOff val="25000"/>
                  </a:sysClr>
                </a:solidFill>
                <a:effectLst>
                  <a:reflection blurRad="12700" stA="48000" endA="300" endPos="55000" dir="5400000" sy="-90000" algn="bl" rotWithShape="0"/>
                </a:effectLst>
                <a:uLnTx/>
                <a:uFillTx/>
                <a:latin typeface="Franklin Gothic Medium"/>
                <a:ea typeface="+mj-ea"/>
                <a:cs typeface="+mj-cs"/>
              </a:rPr>
              <a:t>Le potentiel de repos</a:t>
            </a:r>
            <a:endParaRPr kumimoji="0" lang="fr-FR" sz="2000" b="1" i="0" u="none" strike="noStrike" kern="1200" cap="all" spc="0" normalizeH="0" baseline="0" noProof="0" dirty="0">
              <a:ln>
                <a:noFill/>
              </a:ln>
              <a:solidFill>
                <a:sysClr val="windowText" lastClr="000000">
                  <a:lumMod val="75000"/>
                  <a:lumOff val="25000"/>
                </a:sysClr>
              </a:solidFill>
              <a:effectLst>
                <a:reflection blurRad="12700" stA="48000" endA="300" endPos="55000" dir="5400000" sy="-90000" algn="bl" rotWithShape="0"/>
              </a:effectLst>
              <a:uLnTx/>
              <a:uFillTx/>
              <a:latin typeface="Franklin Gothic Medium"/>
              <a:ea typeface="+mj-ea"/>
              <a:cs typeface="+mj-cs"/>
            </a:endParaRPr>
          </a:p>
        </p:txBody>
      </p:sp>
      <p:graphicFrame>
        <p:nvGraphicFramePr>
          <p:cNvPr id="11" name="Espace réservé du contenu 7">
            <a:extLst>
              <a:ext uri="{FF2B5EF4-FFF2-40B4-BE49-F238E27FC236}">
                <a16:creationId xmlns:a16="http://schemas.microsoft.com/office/drawing/2014/main" id="{9D5BE884-A51F-C473-756D-41A7289B9BA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04809245"/>
              </p:ext>
            </p:extLst>
          </p:nvPr>
        </p:nvGraphicFramePr>
        <p:xfrm>
          <a:off x="2210038" y="16730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12" name="Image 11" descr="Une image contenant sport, spectacle, performances, Danse&#10;&#10;Description générée automatiquement">
            <a:extLst>
              <a:ext uri="{FF2B5EF4-FFF2-40B4-BE49-F238E27FC236}">
                <a16:creationId xmlns:a16="http://schemas.microsoft.com/office/drawing/2014/main" id="{57D2D95F-C8A1-38B2-7F56-12315682AC6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60" r="5784" b="12328"/>
          <a:stretch/>
        </p:blipFill>
        <p:spPr>
          <a:xfrm>
            <a:off x="3923928" y="3573016"/>
            <a:ext cx="5809706" cy="3602546"/>
          </a:xfrm>
          <a:prstGeom prst="rect">
            <a:avLst/>
          </a:prstGeom>
        </p:spPr>
      </p:pic>
      <p:pic>
        <p:nvPicPr>
          <p:cNvPr id="13" name="Picture 5">
            <a:extLst>
              <a:ext uri="{FF2B5EF4-FFF2-40B4-BE49-F238E27FC236}">
                <a16:creationId xmlns:a16="http://schemas.microsoft.com/office/drawing/2014/main" id="{96C389C1-D425-A891-18D5-339C3D1B9F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-7242" y="1268761"/>
            <a:ext cx="5139217" cy="34563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ZoneTexte 14">
            <a:extLst>
              <a:ext uri="{FF2B5EF4-FFF2-40B4-BE49-F238E27FC236}">
                <a16:creationId xmlns:a16="http://schemas.microsoft.com/office/drawing/2014/main" id="{7FEC9275-56DA-D7CF-24AD-20053D863FDE}"/>
              </a:ext>
            </a:extLst>
          </p:cNvPr>
          <p:cNvSpPr txBox="1"/>
          <p:nvPr/>
        </p:nvSpPr>
        <p:spPr>
          <a:xfrm>
            <a:off x="5220072" y="3203684"/>
            <a:ext cx="486898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GB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l’équation</a:t>
            </a: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de Goldman-Hodgkin-Katz </a:t>
            </a:r>
            <a:endParaRPr lang="fr-FR" dirty="0"/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CA6786EB-0334-EBC0-67AE-099B267006F9}"/>
              </a:ext>
            </a:extLst>
          </p:cNvPr>
          <p:cNvSpPr txBox="1"/>
          <p:nvPr/>
        </p:nvSpPr>
        <p:spPr>
          <a:xfrm>
            <a:off x="-15735" y="937933"/>
            <a:ext cx="486898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GB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l’équation</a:t>
            </a: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de Nernst</a:t>
            </a:r>
            <a:endParaRPr lang="fr-FR" dirty="0"/>
          </a:p>
        </p:txBody>
      </p:sp>
      <p:sp>
        <p:nvSpPr>
          <p:cNvPr id="17" name="Espace réservé du numéro de diapositive 16">
            <a:extLst>
              <a:ext uri="{FF2B5EF4-FFF2-40B4-BE49-F238E27FC236}">
                <a16:creationId xmlns:a16="http://schemas.microsoft.com/office/drawing/2014/main" id="{91EDF253-3FEA-C238-4CAC-2A2E4F49F3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818C16E-EF72-4E0E-80C9-57158C1F2BE0}" type="slidenum">
              <a:rPr lang="fr-CA" smtClean="0"/>
              <a:pPr>
                <a:defRPr/>
              </a:pPr>
              <a:t>95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1474682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CECFF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7CAA7890-7862-DBFC-30EF-4F78008EA8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2">
            <a:extLst>
              <a:ext uri="{FF2B5EF4-FFF2-40B4-BE49-F238E27FC236}">
                <a16:creationId xmlns:a16="http://schemas.microsoft.com/office/drawing/2014/main" id="{52287FAC-9834-FEF5-A197-0B34B1536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404813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0" name="Titre 3">
            <a:extLst>
              <a:ext uri="{FF2B5EF4-FFF2-40B4-BE49-F238E27FC236}">
                <a16:creationId xmlns:a16="http://schemas.microsoft.com/office/drawing/2014/main" id="{96E2A29C-1DA9-5BCE-2A7B-9C6454464A4B}"/>
              </a:ext>
            </a:extLst>
          </p:cNvPr>
          <p:cNvSpPr txBox="1">
            <a:spLocks/>
          </p:cNvSpPr>
          <p:nvPr/>
        </p:nvSpPr>
        <p:spPr>
          <a:xfrm>
            <a:off x="-4508" y="10678"/>
            <a:ext cx="4500562" cy="838200"/>
          </a:xfrm>
          <a:prstGeom prst="rect">
            <a:avLst/>
          </a:prstGeom>
        </p:spPr>
        <p:txBody>
          <a:bodyPr vert="horz" anchor="ctr">
            <a:normAutofit/>
          </a:bodyPr>
          <a:lstStyle>
            <a:lvl1pPr algn="r" rtl="0" eaLnBrk="0" fontAlgn="base" hangingPunct="0">
              <a:spcBef>
                <a:spcPct val="0"/>
              </a:spcBef>
              <a:spcAft>
                <a:spcPct val="0"/>
              </a:spcAft>
              <a:defRPr sz="3200" kern="1200" cap="all">
                <a:solidFill>
                  <a:schemeClr val="bg1">
                    <a:lumMod val="75000"/>
                    <a:lumOff val="25000"/>
                  </a:schemeClr>
                </a:solidFill>
                <a:effectLst>
                  <a:reflection blurRad="12700" stA="48000" endA="300" endPos="55000" dir="5400000" sy="-90000" algn="bl" rotWithShape="0"/>
                </a:effectLst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1" i="0" u="none" strike="noStrike" kern="1200" cap="all" spc="0" normalizeH="0" baseline="0" noProof="0">
                <a:ln>
                  <a:noFill/>
                </a:ln>
                <a:solidFill>
                  <a:sysClr val="windowText" lastClr="000000">
                    <a:lumMod val="75000"/>
                    <a:lumOff val="25000"/>
                  </a:sysClr>
                </a:solidFill>
                <a:effectLst>
                  <a:reflection blurRad="12700" stA="48000" endA="300" endPos="55000" dir="5400000" sy="-90000" algn="bl" rotWithShape="0"/>
                </a:effectLst>
                <a:uLnTx/>
                <a:uFillTx/>
                <a:latin typeface="Franklin Gothic Medium"/>
                <a:ea typeface="+mj-ea"/>
                <a:cs typeface="+mj-cs"/>
              </a:rPr>
              <a:t>Le potentiel de repos</a:t>
            </a:r>
            <a:endParaRPr kumimoji="0" lang="fr-FR" sz="2000" b="1" i="0" u="none" strike="noStrike" kern="1200" cap="all" spc="0" normalizeH="0" baseline="0" noProof="0" dirty="0">
              <a:ln>
                <a:noFill/>
              </a:ln>
              <a:solidFill>
                <a:sysClr val="windowText" lastClr="000000">
                  <a:lumMod val="75000"/>
                  <a:lumOff val="25000"/>
                </a:sysClr>
              </a:solidFill>
              <a:effectLst>
                <a:reflection blurRad="12700" stA="48000" endA="300" endPos="55000" dir="5400000" sy="-90000" algn="bl" rotWithShape="0"/>
              </a:effectLst>
              <a:uLnTx/>
              <a:uFillTx/>
              <a:latin typeface="Franklin Gothic Medium"/>
              <a:ea typeface="+mj-ea"/>
              <a:cs typeface="+mj-cs"/>
            </a:endParaRPr>
          </a:p>
        </p:txBody>
      </p:sp>
      <p:graphicFrame>
        <p:nvGraphicFramePr>
          <p:cNvPr id="11" name="Espace réservé du contenu 7">
            <a:extLst>
              <a:ext uri="{FF2B5EF4-FFF2-40B4-BE49-F238E27FC236}">
                <a16:creationId xmlns:a16="http://schemas.microsoft.com/office/drawing/2014/main" id="{6D879B23-0081-2F0F-BE7B-86F500865F9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66886490"/>
              </p:ext>
            </p:extLst>
          </p:nvPr>
        </p:nvGraphicFramePr>
        <p:xfrm>
          <a:off x="2210038" y="16730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15" name="ZoneTexte 14">
            <a:extLst>
              <a:ext uri="{FF2B5EF4-FFF2-40B4-BE49-F238E27FC236}">
                <a16:creationId xmlns:a16="http://schemas.microsoft.com/office/drawing/2014/main" id="{3F968400-6024-2878-AE89-949A8E80266E}"/>
              </a:ext>
            </a:extLst>
          </p:cNvPr>
          <p:cNvSpPr txBox="1"/>
          <p:nvPr/>
        </p:nvSpPr>
        <p:spPr>
          <a:xfrm>
            <a:off x="5076056" y="2999187"/>
            <a:ext cx="486898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GB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l’équation</a:t>
            </a: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de Goldman-Hodgkin-Katz </a:t>
            </a:r>
            <a:endParaRPr lang="fr-FR" dirty="0"/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EF6EA53A-D3AD-36FA-49F9-1A3342B98BA0}"/>
              </a:ext>
            </a:extLst>
          </p:cNvPr>
          <p:cNvSpPr txBox="1"/>
          <p:nvPr/>
        </p:nvSpPr>
        <p:spPr>
          <a:xfrm>
            <a:off x="-15735" y="937933"/>
            <a:ext cx="486898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GB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l’équation</a:t>
            </a:r>
            <a:r>
              <a: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de Nernst</a:t>
            </a:r>
            <a:endParaRPr lang="fr-FR" dirty="0"/>
          </a:p>
        </p:txBody>
      </p:sp>
      <p:pic>
        <p:nvPicPr>
          <p:cNvPr id="2" name="Image 1">
            <a:extLst>
              <a:ext uri="{FF2B5EF4-FFF2-40B4-BE49-F238E27FC236}">
                <a16:creationId xmlns:a16="http://schemas.microsoft.com/office/drawing/2014/main" id="{A6A528CE-4ED5-BDC8-4619-FE8E7BFB022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751" y="1255964"/>
            <a:ext cx="4572396" cy="3429297"/>
          </a:xfrm>
          <a:prstGeom prst="rect">
            <a:avLst/>
          </a:prstGeom>
        </p:spPr>
      </p:pic>
      <p:pic>
        <p:nvPicPr>
          <p:cNvPr id="3" name="Image 2">
            <a:extLst>
              <a:ext uri="{FF2B5EF4-FFF2-40B4-BE49-F238E27FC236}">
                <a16:creationId xmlns:a16="http://schemas.microsoft.com/office/drawing/2014/main" id="{8BEF77F8-0BE9-0C55-20AF-BF4799C7A9E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572000" y="3429000"/>
            <a:ext cx="4572396" cy="3429297"/>
          </a:xfrm>
          <a:prstGeom prst="rect">
            <a:avLst/>
          </a:prstGeom>
        </p:spPr>
      </p:pic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D82BD76D-2D88-532B-19E2-B728121B9E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818C16E-EF72-4E0E-80C9-57158C1F2BE0}" type="slidenum">
              <a:rPr lang="fr-CA" smtClean="0"/>
              <a:pPr>
                <a:defRPr/>
              </a:pPr>
              <a:t>96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2793755317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CECFF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AC30A234-11DD-32A8-9DE0-DD52F4F235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ECD03FB4-4DA7-30B6-8D5D-A7EE41130372}"/>
                  </a:ext>
                </a:extLst>
              </p:cNvPr>
              <p:cNvSpPr/>
              <p:nvPr/>
            </p:nvSpPr>
            <p:spPr>
              <a:xfrm>
                <a:off x="100013" y="3434329"/>
                <a:ext cx="9043987" cy="279037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L’équation</a:t>
                </a: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 </a:t>
                </a:r>
                <a:r>
                  <a:rPr kumimoji="0" lang="en-GB" sz="1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calcule</a:t>
                </a: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 le </a:t>
                </a:r>
                <a:r>
                  <a:rPr kumimoji="0" lang="en-GB" sz="1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potentiel</a:t>
                </a: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 de membrane au repos</a:t>
                </a:r>
                <a:b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</a:br>
                <a:b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</a:br>
                <a:r>
                  <a:rPr kumimoji="0" lang="en-GB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Le </a:t>
                </a:r>
                <a:r>
                  <a:rPr kumimoji="0" lang="en-GB" sz="20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potentiel</a:t>
                </a:r>
                <a:r>
                  <a:rPr kumimoji="0" lang="en-GB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 de membrane au repos </a:t>
                </a: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(</a:t>
                </a:r>
                <a:r>
                  <a:rPr kumimoji="0" lang="en-GB" sz="1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Em</a:t>
                </a: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) </a:t>
                </a:r>
                <a:r>
                  <a:rPr kumimoji="0" lang="en-GB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depend </a:t>
                </a:r>
                <a:r>
                  <a:rPr kumimoji="0" lang="en-GB" sz="20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essentiellement</a:t>
                </a:r>
                <a:r>
                  <a:rPr kumimoji="0" lang="en-GB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 :</a:t>
                </a:r>
              </a:p>
              <a:p>
                <a:pPr marL="800100" marR="0" lvl="1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en-GB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de la distribution des ions </a:t>
                </a:r>
                <a:r>
                  <a:rPr kumimoji="0" lang="en-GB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Na+, K+ et </a:t>
                </a:r>
                <a:r>
                  <a:rPr kumimoji="0" lang="en-GB" sz="20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Cl</a:t>
                </a:r>
                <a:r>
                  <a:rPr kumimoji="0" lang="en-GB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- </a:t>
                </a:r>
              </a:p>
              <a:p>
                <a:pPr marL="800100" marR="0" lvl="1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kumimoji="0" lang="en-GB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de la </a:t>
                </a:r>
                <a:r>
                  <a:rPr kumimoji="0" lang="en-GB" sz="20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perméabilité</a:t>
                </a:r>
                <a:r>
                  <a:rPr kumimoji="0" lang="en-GB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 de la membrane à </a:t>
                </a:r>
                <a:r>
                  <a:rPr kumimoji="0" lang="en-GB" sz="20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ces</a:t>
                </a:r>
                <a:r>
                  <a:rPr kumimoji="0" lang="en-GB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 ions</a:t>
                </a:r>
                <a:r>
                  <a:rPr kumimoji="0" lang="en-GB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 </a:t>
                </a:r>
                <a:r>
                  <a:rPr kumimoji="0" lang="en-GB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(PK, </a:t>
                </a:r>
                <a:r>
                  <a:rPr kumimoji="0" lang="en-GB" sz="1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PNa</a:t>
                </a:r>
                <a:r>
                  <a:rPr kumimoji="0" lang="en-GB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 et </a:t>
                </a:r>
                <a:r>
                  <a:rPr kumimoji="0" lang="en-GB" sz="1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PCl</a:t>
                </a:r>
                <a:r>
                  <a:rPr kumimoji="0" lang="en-GB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)</a:t>
                </a:r>
                <a:br>
                  <a:rPr kumimoji="0" lang="en-GB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</a:b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  <a:p>
                <a:pPr marL="1828800" marR="0" lvl="4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1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L’équation</a:t>
                </a:r>
                <a:r>
                  <a:rPr lang="en-GB" sz="160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, donnée pour information </a:t>
                </a:r>
                <a:r>
                  <a:rPr lang="en-GB" sz="1600" dirty="0" err="1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seulement</a:t>
                </a:r>
                <a:r>
                  <a:rPr lang="en-GB" sz="160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, </a:t>
                </a:r>
                <a:r>
                  <a:rPr lang="en-GB" sz="1600" dirty="0" err="1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décrit</a:t>
                </a:r>
                <a:r>
                  <a:rPr kumimoji="0" lang="en-GB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 </a:t>
                </a:r>
                <a:r>
                  <a:rPr kumimoji="0" lang="en-GB" sz="1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cette</a:t>
                </a:r>
                <a:r>
                  <a:rPr kumimoji="0" lang="en-GB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 relation (</a:t>
                </a:r>
                <a:r>
                  <a:rPr kumimoji="0" lang="en-GB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highlight>
                      <a:srgbClr val="FFFF00"/>
                    </a:highlight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à 37°C</a:t>
                </a:r>
                <a:r>
                  <a:rPr kumimoji="0" lang="en-GB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) :</a:t>
                </a:r>
                <a:br>
                  <a:rPr kumimoji="0" lang="en-GB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</a:br>
                <a:br>
                  <a:rPr kumimoji="0" lang="en-GB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</a:br>
                <a:r>
                  <a:rPr kumimoji="0" lang="en-GB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	Em= </a:t>
                </a:r>
                <a:r>
                  <a:rPr kumimoji="0" lang="en-GB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highlight>
                      <a:srgbClr val="FFFF00"/>
                    </a:highlight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-61.5 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rPr>
                      <m:t>log</m:t>
                    </m:r>
                    <m:r>
                      <m:rPr>
                        <m:nor/>
                      </m:rPr>
                      <a:rPr kumimoji="0" lang="en-GB" sz="16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rPr>
                      <m:t>10</m:t>
                    </m:r>
                    <m:r>
                      <m:rPr>
                        <m:nor/>
                      </m:rPr>
                      <a:rPr kumimoji="0" lang="en-GB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rPr>
                      <m:t>( </m:t>
                    </m:r>
                    <m:f>
                      <m:fPr>
                        <m:ctrlPr>
                          <a:rPr kumimoji="0" lang="en-GB" sz="1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</m:ctrlPr>
                      </m:fPr>
                      <m:num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PK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[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K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+]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-2500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i</m:t>
                        </m:r>
                        <m:r>
                          <m:rPr>
                            <m:nor/>
                          </m:rPr>
                          <a:rPr kumimoji="0" lang="fr-FR" sz="1600" b="0" i="0" u="none" strike="noStrike" kern="1200" cap="none" spc="0" normalizeH="0" baseline="-25000" noProof="0" dirty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nt</m:t>
                        </m:r>
                        <m:r>
                          <m:rPr>
                            <m:nor/>
                          </m:rPr>
                          <a:rPr kumimoji="0" lang="fr-FR" sz="1600" b="0" i="0" u="none" strike="noStrike" kern="1200" cap="none" spc="0" normalizeH="0" baseline="-25000" noProof="0" dirty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 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-2500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 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+ 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PNa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[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Na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+]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-2500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i</m:t>
                        </m:r>
                        <m:r>
                          <m:rPr>
                            <m:nor/>
                          </m:rPr>
                          <a:rPr kumimoji="0" lang="fr-FR" sz="1600" b="0" i="0" u="none" strike="noStrike" kern="1200" cap="none" spc="0" normalizeH="0" baseline="-25000" noProof="0" dirty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nt</m:t>
                        </m:r>
                        <m:r>
                          <m:rPr>
                            <m:nor/>
                          </m:rPr>
                          <a:rPr kumimoji="0" lang="fr-FR" sz="1600" b="0" i="0" u="none" strike="noStrike" kern="1200" cap="none" spc="0" normalizeH="0" baseline="-25000" noProof="0" dirty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 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 +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PCl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[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Cl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−]</m:t>
                        </m:r>
                        <m:r>
                          <m:rPr>
                            <m:nor/>
                          </m:rPr>
                          <a:rPr kumimoji="0" lang="fr-FR" sz="1600" b="0" i="0" u="none" strike="noStrike" kern="1200" cap="none" spc="0" normalizeH="0" baseline="-25000" noProof="0" dirty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ext</m:t>
                        </m:r>
                      </m:num>
                      <m:den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PK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[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K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+]</m:t>
                        </m:r>
                        <m:r>
                          <m:rPr>
                            <m:nor/>
                          </m:rPr>
                          <a:rPr kumimoji="0" lang="fr-FR" sz="1600" b="0" i="0" u="none" strike="noStrike" kern="1200" cap="none" spc="0" normalizeH="0" baseline="-25000" noProof="0" dirty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ext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+ 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PNa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[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Na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+]</m:t>
                        </m:r>
                        <m:r>
                          <m:rPr>
                            <m:nor/>
                          </m:rPr>
                          <a:rPr kumimoji="0" lang="fr-FR" sz="1600" b="0" i="0" u="none" strike="noStrike" kern="1200" cap="none" spc="0" normalizeH="0" baseline="-25000" noProof="0" dirty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ext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 +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PCl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[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Cl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−]</m:t>
                        </m:r>
                        <m:r>
                          <m:rPr>
                            <m:nor/>
                          </m:rPr>
                          <a:rPr kumimoji="0" lang="en-GB" sz="1600" b="0" i="0" u="none" strike="noStrike" kern="1200" cap="none" spc="0" normalizeH="0" baseline="-25000" noProof="0" dirty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i</m:t>
                        </m:r>
                        <m:r>
                          <m:rPr>
                            <m:nor/>
                          </m:rPr>
                          <a:rPr kumimoji="0" lang="fr-FR" sz="1600" b="0" i="0" u="none" strike="noStrike" kern="1200" cap="none" spc="0" normalizeH="0" baseline="-25000" noProof="0" dirty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itchFamily="34" charset="0"/>
                            <a:ea typeface="+mn-ea"/>
                            <a:cs typeface="Arial" pitchFamily="34" charset="0"/>
                          </a:rPr>
                          <m:t>nt</m:t>
                        </m:r>
                        <m:r>
                          <a:rPr kumimoji="0" lang="fr-FR" sz="1600" b="0" i="1" u="none" strike="noStrike" kern="1200" cap="none" spc="0" normalizeH="0" baseline="-25000" noProof="0" dirty="0" smtClean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</a:rPr>
                          <m:t>   </m:t>
                        </m:r>
                      </m:den>
                    </m:f>
                  </m:oMath>
                </a14:m>
                <a:r>
                  <a:rPr kumimoji="0" lang="en-GB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itchFamily="34" charset="0"/>
                    <a:ea typeface="+mn-ea"/>
                    <a:cs typeface="Arial" pitchFamily="34" charset="0"/>
                  </a:rPr>
                  <a:t> ) mV</a:t>
                </a:r>
              </a:p>
            </p:txBody>
          </p:sp>
        </mc:Choice>
        <mc:Fallback xmlns=""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ECD03FB4-4DA7-30B6-8D5D-A7EE4113037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0013" y="3434329"/>
                <a:ext cx="9043987" cy="2790379"/>
              </a:xfrm>
              <a:prstGeom prst="rect">
                <a:avLst/>
              </a:prstGeom>
              <a:blipFill>
                <a:blip r:embed="rId2"/>
                <a:stretch>
                  <a:fillRect l="-674" t="-1092" b="-1092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ZoneTexte 2">
            <a:extLst>
              <a:ext uri="{FF2B5EF4-FFF2-40B4-BE49-F238E27FC236}">
                <a16:creationId xmlns:a16="http://schemas.microsoft.com/office/drawing/2014/main" id="{B352220C-4A3A-4940-12A1-3E6367AF4327}"/>
              </a:ext>
            </a:extLst>
          </p:cNvPr>
          <p:cNvSpPr txBox="1"/>
          <p:nvPr/>
        </p:nvSpPr>
        <p:spPr>
          <a:xfrm>
            <a:off x="100012" y="1795806"/>
            <a:ext cx="8792468" cy="1200329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itchFamily="18" charset="2"/>
              <a:buChar char="Þ"/>
              <a:tabLst/>
              <a:defRPr/>
            </a:pPr>
            <a:r>
              <a:rPr kumimoji="0" lang="fr-FR" sz="2000" b="1" i="1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Les potentiels d’équilibre biologiques sont différents de +-60 mV, et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1" i="1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	le potentiel électrochimique de la cellule résulte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400" b="1" i="1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	de la </a:t>
            </a:r>
            <a:r>
              <a:rPr kumimoji="0" lang="fr-FR" sz="2800" b="1" i="1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combinaison de tous ces potentiels</a:t>
            </a:r>
            <a:endParaRPr kumimoji="0" lang="fr-FR" sz="2000" b="1" i="1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B3919B7-94D7-1A9C-7CB8-D228FA183B94}"/>
              </a:ext>
            </a:extLst>
          </p:cNvPr>
          <p:cNvSpPr/>
          <p:nvPr/>
        </p:nvSpPr>
        <p:spPr>
          <a:xfrm>
            <a:off x="539552" y="6485543"/>
            <a:ext cx="806489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http://physiologyweb.com/calculators/ghk_equation_calculator.html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DCF35E90-D000-8E1B-AF06-0BB20E76D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404813"/>
          </a:xfrm>
          <a:prstGeom prst="rect">
            <a:avLst/>
          </a:prstGeom>
          <a:solidFill>
            <a:srgbClr val="CCE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14FA8A7-168A-F80B-D59D-92C2BAED94CD}"/>
              </a:ext>
            </a:extLst>
          </p:cNvPr>
          <p:cNvSpPr/>
          <p:nvPr/>
        </p:nvSpPr>
        <p:spPr>
          <a:xfrm>
            <a:off x="272974" y="1046797"/>
            <a:ext cx="844654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Le </a:t>
            </a:r>
            <a:r>
              <a:rPr kumimoji="0" lang="en-GB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principe</a:t>
            </a:r>
            <a:r>
              <a:rPr kumimoji="0" lang="en-GB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de </a:t>
            </a:r>
            <a:r>
              <a:rPr kumimoji="0" lang="en-GB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l’équation</a:t>
            </a:r>
            <a:r>
              <a:rPr kumimoji="0" lang="en-GB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de Goldman-Hodgkin-Katz </a:t>
            </a:r>
            <a:endParaRPr kumimoji="0" lang="fr-FR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0" name="Titre 3">
            <a:extLst>
              <a:ext uri="{FF2B5EF4-FFF2-40B4-BE49-F238E27FC236}">
                <a16:creationId xmlns:a16="http://schemas.microsoft.com/office/drawing/2014/main" id="{BEA3FCD2-4580-D2B3-CC26-04A32AB4DC59}"/>
              </a:ext>
            </a:extLst>
          </p:cNvPr>
          <p:cNvSpPr txBox="1">
            <a:spLocks/>
          </p:cNvSpPr>
          <p:nvPr/>
        </p:nvSpPr>
        <p:spPr>
          <a:xfrm>
            <a:off x="-4508" y="10678"/>
            <a:ext cx="4500562" cy="838200"/>
          </a:xfrm>
          <a:prstGeom prst="rect">
            <a:avLst/>
          </a:prstGeom>
        </p:spPr>
        <p:txBody>
          <a:bodyPr vert="horz" anchor="ctr">
            <a:normAutofit/>
          </a:bodyPr>
          <a:lstStyle>
            <a:lvl1pPr algn="r" rtl="0" eaLnBrk="0" fontAlgn="base" hangingPunct="0">
              <a:spcBef>
                <a:spcPct val="0"/>
              </a:spcBef>
              <a:spcAft>
                <a:spcPct val="0"/>
              </a:spcAft>
              <a:defRPr sz="3200" kern="1200" cap="all">
                <a:solidFill>
                  <a:schemeClr val="bg1">
                    <a:lumMod val="75000"/>
                    <a:lumOff val="25000"/>
                  </a:schemeClr>
                </a:solidFill>
                <a:effectLst>
                  <a:reflection blurRad="12700" stA="48000" endA="300" endPos="55000" dir="5400000" sy="-90000" algn="bl" rotWithShape="0"/>
                </a:effectLst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2"/>
                </a:solidFill>
                <a:latin typeface="Franklin Gothic Medium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1" i="0" u="none" strike="noStrike" kern="1200" cap="all" spc="0" normalizeH="0" baseline="0" noProof="0">
                <a:ln>
                  <a:noFill/>
                </a:ln>
                <a:solidFill>
                  <a:sysClr val="windowText" lastClr="000000">
                    <a:lumMod val="75000"/>
                    <a:lumOff val="25000"/>
                  </a:sysClr>
                </a:solidFill>
                <a:effectLst>
                  <a:reflection blurRad="12700" stA="48000" endA="300" endPos="55000" dir="5400000" sy="-90000" algn="bl" rotWithShape="0"/>
                </a:effectLst>
                <a:uLnTx/>
                <a:uFillTx/>
                <a:latin typeface="Franklin Gothic Medium"/>
                <a:ea typeface="+mj-ea"/>
                <a:cs typeface="+mj-cs"/>
              </a:rPr>
              <a:t>Le potentiel de repos</a:t>
            </a:r>
            <a:endParaRPr kumimoji="0" lang="fr-FR" sz="2000" b="1" i="0" u="none" strike="noStrike" kern="1200" cap="all" spc="0" normalizeH="0" baseline="0" noProof="0" dirty="0">
              <a:ln>
                <a:noFill/>
              </a:ln>
              <a:solidFill>
                <a:sysClr val="windowText" lastClr="000000">
                  <a:lumMod val="75000"/>
                  <a:lumOff val="25000"/>
                </a:sysClr>
              </a:solidFill>
              <a:effectLst>
                <a:reflection blurRad="12700" stA="48000" endA="300" endPos="55000" dir="5400000" sy="-90000" algn="bl" rotWithShape="0"/>
              </a:effectLst>
              <a:uLnTx/>
              <a:uFillTx/>
              <a:latin typeface="Franklin Gothic Medium"/>
              <a:ea typeface="+mj-ea"/>
              <a:cs typeface="+mj-cs"/>
            </a:endParaRPr>
          </a:p>
        </p:txBody>
      </p:sp>
      <p:graphicFrame>
        <p:nvGraphicFramePr>
          <p:cNvPr id="11" name="Espace réservé du contenu 7">
            <a:extLst>
              <a:ext uri="{FF2B5EF4-FFF2-40B4-BE49-F238E27FC236}">
                <a16:creationId xmlns:a16="http://schemas.microsoft.com/office/drawing/2014/main" id="{3B62D05E-8635-3550-B779-63DAEA38636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17158443"/>
              </p:ext>
            </p:extLst>
          </p:nvPr>
        </p:nvGraphicFramePr>
        <p:xfrm>
          <a:off x="2210038" y="16730"/>
          <a:ext cx="6929486" cy="7858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DA0430FC-3A9C-66AC-EEAD-0CA7B012DB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818C16E-EF72-4E0E-80C9-57158C1F2BE0}" type="slidenum">
              <a:rPr lang="fr-CA" smtClean="0"/>
              <a:pPr>
                <a:defRPr/>
              </a:pPr>
              <a:t>97</a:t>
            </a:fld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3405669019"/>
      </p:ext>
    </p:extLst>
  </p:cSld>
  <p:clrMapOvr>
    <a:masterClrMapping/>
  </p:clrMapOvr>
</p:sld>
</file>

<file path=ppt/theme/_rels/them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Promenade">
  <a:themeElements>
    <a:clrScheme name="Personnalisé 3">
      <a:dk1>
        <a:sysClr val="windowText" lastClr="000000"/>
      </a:dk1>
      <a:lt1>
        <a:srgbClr val="3F3F3F"/>
      </a:lt1>
      <a:dk2>
        <a:srgbClr val="B9CDE4"/>
      </a:dk2>
      <a:lt2>
        <a:srgbClr val="FFFFFF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Promenade">
      <a:majorFont>
        <a:latin typeface="Franklin Gothic Medium"/>
        <a:ea typeface=""/>
        <a:cs typeface=""/>
        <a:font script="Jpan" typeface="HG創英角ｺﾞｼｯｸUB"/>
        <a:font script="Hang" typeface="돋움"/>
        <a:font script="Hans" typeface="隶书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Franklin Gothic Book"/>
        <a:ea typeface=""/>
        <a:cs typeface=""/>
        <a:font script="Jpan" typeface="HGｺﾞｼｯｸE"/>
        <a:font script="Hang" typeface="돋움"/>
        <a:font script="Hans" typeface="华文楷体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Promenade">
      <a:fillStyleLst>
        <a:solidFill>
          <a:schemeClr val="phClr"/>
        </a:solidFill>
        <a:gradFill rotWithShape="1">
          <a:gsLst>
            <a:gs pos="0">
              <a:schemeClr val="phClr">
                <a:tint val="30000"/>
                <a:satMod val="250000"/>
              </a:schemeClr>
            </a:gs>
            <a:gs pos="72000">
              <a:schemeClr val="phClr">
                <a:tint val="75000"/>
                <a:satMod val="210000"/>
              </a:schemeClr>
            </a:gs>
            <a:gs pos="100000">
              <a:schemeClr val="phClr">
                <a:tint val="85000"/>
                <a:satMod val="210000"/>
              </a:schemeClr>
            </a:gs>
          </a:gsLst>
          <a:lin ang="5400000" scaled="1"/>
        </a:gradFill>
        <a:gradFill rotWithShape="1">
          <a:gsLst>
            <a:gs pos="0">
              <a:schemeClr val="phClr">
                <a:tint val="75000"/>
                <a:shade val="85000"/>
                <a:satMod val="230000"/>
              </a:schemeClr>
            </a:gs>
            <a:gs pos="25000">
              <a:schemeClr val="phClr">
                <a:tint val="90000"/>
                <a:shade val="70000"/>
                <a:satMod val="220000"/>
              </a:schemeClr>
            </a:gs>
            <a:gs pos="50000">
              <a:schemeClr val="phClr">
                <a:tint val="90000"/>
                <a:shade val="58000"/>
                <a:satMod val="225000"/>
              </a:schemeClr>
            </a:gs>
            <a:gs pos="65000">
              <a:schemeClr val="phClr">
                <a:tint val="90000"/>
                <a:shade val="58000"/>
                <a:satMod val="225000"/>
              </a:schemeClr>
            </a:gs>
            <a:gs pos="80000">
              <a:schemeClr val="phClr">
                <a:tint val="90000"/>
                <a:shade val="69000"/>
                <a:satMod val="220000"/>
              </a:schemeClr>
            </a:gs>
            <a:gs pos="100000">
              <a:schemeClr val="phClr">
                <a:tint val="77000"/>
                <a:shade val="80000"/>
                <a:satMod val="230000"/>
              </a:schemeClr>
            </a:gs>
          </a:gsLst>
          <a:lin ang="5400000" scaled="1"/>
        </a:gradFill>
      </a:fillStyleLst>
      <a:lnStyleLst>
        <a:ln w="100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</a:effectStyle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>
              <a:rot lat="0" lon="0" rev="0"/>
            </a:lightRig>
          </a:scene3d>
          <a:sp3d prstMaterial="metal">
            <a:bevelT w="10000" h="10000"/>
          </a:sp3d>
        </a:effectStyle>
        <a:effectStyle>
          <a:effectLst>
            <a:outerShdw blurRad="76200" dist="50800" dir="5400000" rotWithShape="0">
              <a:srgbClr val="4E3B30">
                <a:alpha val="60000"/>
              </a:srgbClr>
            </a:outerShdw>
          </a:effectLst>
          <a:scene3d>
            <a:camera prst="obliqueTopLeft" fov="600000">
              <a:rot lat="0" lon="0" rev="0"/>
            </a:camera>
            <a:lightRig rig="balanced" dir="t">
              <a:rot lat="0" lon="0" rev="19200000"/>
            </a:lightRig>
          </a:scene3d>
          <a:sp3d contourW="12700" prstMaterial="matte">
            <a:bevelT w="60000" h="50800"/>
            <a:contourClr>
              <a:schemeClr val="phClr">
                <a:shade val="60000"/>
                <a:satMod val="110000"/>
              </a:schemeClr>
            </a:contourClr>
          </a:sp3d>
        </a:effectStyle>
      </a:effectStyleLst>
      <a:bg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05000"/>
              </a:schemeClr>
            </a:duotone>
          </a:blip>
          <a:tile tx="0" ty="0" sx="95000" sy="95000" flip="none" algn="t"/>
        </a:blipFill>
        <a:blipFill>
          <a:blip xmlns:r="http://schemas.openxmlformats.org/officeDocument/2006/relationships" r:embed="rId2">
            <a:duotone>
              <a:schemeClr val="phClr">
                <a:shade val="30000"/>
                <a:satMod val="455000"/>
              </a:schemeClr>
              <a:schemeClr val="phClr">
                <a:tint val="95000"/>
                <a:satMod val="120000"/>
              </a:schemeClr>
            </a:duotone>
          </a:blip>
          <a:stretch>
            <a:fillRect/>
          </a:stretch>
        </a:blipFill>
      </a:bgFillStyleLst>
    </a:fmtScheme>
  </a:themeElements>
  <a:objectDefaults>
    <a:spDef>
      <a:spPr/>
      <a:bodyPr vert="horz" rtlCol="0" anchor="ctr" anchorCtr="1"/>
      <a:lstStyle>
        <a:defPPr algn="ctr">
          <a:defRPr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1_Modèle par défaut">
  <a:themeElements>
    <a:clrScheme name="1_Modèle par défaut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Modèle par défaut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cs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cs typeface="Arial" pitchFamily="34" charset="0"/>
          </a:defRPr>
        </a:defPPr>
      </a:lstStyle>
    </a:lnDef>
  </a:objectDefaults>
  <a:extraClrSchemeLst>
    <a:extraClrScheme>
      <a:clrScheme name="1_Modèle par défaut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Modèle par défaut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Modèle par défaut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Modèle par défaut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Modèle par défaut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Modèle par défaut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Modèle par défaut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9_Modèle par défaut">
  <a:themeElements>
    <a:clrScheme name="1_Modèle par défaut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Modèle par défaut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cs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cs typeface="Arial" pitchFamily="34" charset="0"/>
          </a:defRPr>
        </a:defPPr>
      </a:lstStyle>
    </a:lnDef>
  </a:objectDefaults>
  <a:extraClrSchemeLst>
    <a:extraClrScheme>
      <a:clrScheme name="1_Modèle par défaut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Modèle par défaut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Modèle par défaut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Modèle par défaut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Modèle par défaut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Modèle par défaut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Modèle par défaut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2_Modèle par défaut">
  <a:themeElements>
    <a:clrScheme name="2_Modèle par défaut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2_Modèle par défaut">
      <a:majorFont>
        <a:latin typeface="Times New Roman"/>
        <a:ea typeface=""/>
        <a:cs typeface="Arial"/>
      </a:majorFont>
      <a:minorFont>
        <a:latin typeface="Times New Roman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cs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cs typeface="Arial" pitchFamily="34" charset="0"/>
          </a:defRPr>
        </a:defPPr>
      </a:lstStyle>
    </a:lnDef>
  </a:objectDefaults>
  <a:extraClrSchemeLst>
    <a:extraClrScheme>
      <a:clrScheme name="2_Modèle par défaut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Modèle par défaut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Modèle par défaut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Modèle par défaut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Modèle par défaut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Modèle par défaut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Modèle par défaut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14008</TotalTime>
  <Words>5488</Words>
  <Application>Microsoft Office PowerPoint</Application>
  <PresentationFormat>Affichage à l'écran (4:3)</PresentationFormat>
  <Paragraphs>1294</Paragraphs>
  <Slides>97</Slides>
  <Notes>24</Notes>
  <HiddenSlides>2</HiddenSlides>
  <MMClips>0</MMClips>
  <ScaleCrop>false</ScaleCrop>
  <HeadingPairs>
    <vt:vector size="8" baseType="variant">
      <vt:variant>
        <vt:lpstr>Polices utilisées</vt:lpstr>
      </vt:variant>
      <vt:variant>
        <vt:i4>10</vt:i4>
      </vt:variant>
      <vt:variant>
        <vt:lpstr>Thème</vt:lpstr>
      </vt:variant>
      <vt:variant>
        <vt:i4>4</vt:i4>
      </vt:variant>
      <vt:variant>
        <vt:lpstr>Serveurs OLE incorporés</vt:lpstr>
      </vt:variant>
      <vt:variant>
        <vt:i4>1</vt:i4>
      </vt:variant>
      <vt:variant>
        <vt:lpstr>Titres des diapositives</vt:lpstr>
      </vt:variant>
      <vt:variant>
        <vt:i4>97</vt:i4>
      </vt:variant>
    </vt:vector>
  </HeadingPairs>
  <TitlesOfParts>
    <vt:vector size="112" baseType="lpstr">
      <vt:lpstr>Aharoni</vt:lpstr>
      <vt:lpstr>Algerian</vt:lpstr>
      <vt:lpstr>Arial</vt:lpstr>
      <vt:lpstr>Calibri</vt:lpstr>
      <vt:lpstr>Cambria Math</vt:lpstr>
      <vt:lpstr>Franklin Gothic Book</vt:lpstr>
      <vt:lpstr>Franklin Gothic Medium</vt:lpstr>
      <vt:lpstr>Symbol</vt:lpstr>
      <vt:lpstr>Times New Roman</vt:lpstr>
      <vt:lpstr>Wingdings 2</vt:lpstr>
      <vt:lpstr>Promenade</vt:lpstr>
      <vt:lpstr>1_Modèle par défaut</vt:lpstr>
      <vt:lpstr>9_Modèle par défaut</vt:lpstr>
      <vt:lpstr>2_Modèle par défaut</vt:lpstr>
      <vt:lpstr>Worksheet</vt:lpstr>
      <vt:lpstr> L’excitabilité   </vt:lpstr>
      <vt:lpstr>L’excitabilité : définition</vt:lpstr>
      <vt:lpstr>L’excitabilité: METHODE D’ETUDE</vt:lpstr>
      <vt:lpstr>L’excitabilité : PLAN DU COURS</vt:lpstr>
      <vt:lpstr>Potentiels membranaires : mise en évidence expérimentale &amp; caractéristiques</vt:lpstr>
      <vt:lpstr>Potentiels membranaires : mise en évidence expérimentale &amp; caractéristiques</vt:lpstr>
      <vt:lpstr>Potentiels membranaires : mise en évidence expérimentale &amp; caractéristiques</vt:lpstr>
      <vt:lpstr>Potentiels membranaires : mise en évidence expérimentale &amp; caractéristiques</vt:lpstr>
      <vt:lpstr>Présentation PowerPoint</vt:lpstr>
      <vt:lpstr>Présentation PowerPoint</vt:lpstr>
      <vt:lpstr>Potentiels membranaires :  mise en évidence expérimentale &amp; caractéristiques</vt:lpstr>
      <vt:lpstr>Potentiels membranaires : mise en évidence expérimentale &amp; caractéristiques</vt:lpstr>
      <vt:lpstr>Présentation PowerPoint</vt:lpstr>
      <vt:lpstr>Potentiels membranaires : mise en évidence expérimentale &amp; caractéristiques</vt:lpstr>
      <vt:lpstr>Potentiels membranaires : mise en évidence expérimentale &amp; caractéristiques</vt:lpstr>
      <vt:lpstr>Potentiels membranaires : mise en évidence expérimentale &amp; caractéristiques</vt:lpstr>
      <vt:lpstr>Potentiels membranaires : mise en évidence expérimentale &amp; caractéristiques</vt:lpstr>
      <vt:lpstr>Potentiels membranaires : mise en évidence expérimentale &amp; caractéristiques</vt:lpstr>
      <vt:lpstr>Potentiels membranaires : mise en évidence expérimentale &amp; caractéristiques</vt:lpstr>
      <vt:lpstr>Potentiels membranaires : mise en évidence expérimentale &amp; caractéristiques</vt:lpstr>
      <vt:lpstr>Présentation PowerPoint</vt:lpstr>
      <vt:lpstr>Potentiels membranaires : mise en évidence expérimentale &amp; caractéristiques</vt:lpstr>
      <vt:lpstr>Présentation PowerPoint</vt:lpstr>
      <vt:lpstr>Potentiels membranaires : mise en évidence expérimentale &amp; caractéristiques</vt:lpstr>
      <vt:lpstr>Potentiels membranaires : mise en évidence expérimentale &amp; caractéristiques</vt:lpstr>
      <vt:lpstr>Potentiels membranaires : mise en évidence expérimentale &amp; caractéristiques</vt:lpstr>
      <vt:lpstr>Potentiels membranaires : mise en évidence expérimentale &amp; caractéristiques</vt:lpstr>
      <vt:lpstr>Potentiels membranaires : mise en évidence expérimentale &amp; caractéristiques</vt:lpstr>
      <vt:lpstr>Potentiels membranaires : mise en évidence expérimentale &amp; caractéristiques</vt:lpstr>
      <vt:lpstr>Potentiels membranaires : mise en évidence expérimentale &amp; caractéristiques</vt:lpstr>
      <vt:lpstr>Présentation PowerPoint</vt:lpstr>
      <vt:lpstr>Présentation PowerPoint</vt:lpstr>
      <vt:lpstr>Potentiels membranaires : mise en évidence expérimentale &amp; caractéristiques</vt:lpstr>
      <vt:lpstr>Potentiels membranaires : mise en évidence expérimentale &amp; caractéristiques</vt:lpstr>
      <vt:lpstr>Potentiels membranaires : mise en évidence expérimentale &amp; caractéristiques</vt:lpstr>
      <vt:lpstr>Présentation PowerPoint</vt:lpstr>
      <vt:lpstr>Présentation PowerPoint</vt:lpstr>
      <vt:lpstr>Potentiels membranaires : mise en évidence expérimentale &amp; caractéristiques</vt:lpstr>
      <vt:lpstr>Potentiels membranaires : mise en évidence expérimentale &amp; caractéristiques</vt:lpstr>
      <vt:lpstr>Le potentiel de repos</vt:lpstr>
      <vt:lpstr>Le potentiel de repos</vt:lpstr>
      <vt:lpstr>Le potentiel de repos</vt:lpstr>
      <vt:lpstr>Le potentiel de repos</vt:lpstr>
      <vt:lpstr>Le potentiel de repos</vt:lpstr>
      <vt:lpstr>Le potentiel de repos</vt:lpstr>
      <vt:lpstr>Le potentiel de repos</vt:lpstr>
      <vt:lpstr>Le potentiel de repos</vt:lpstr>
      <vt:lpstr>Le potentiel de repos</vt:lpstr>
      <vt:lpstr>Le potentiel de repos</vt:lpstr>
      <vt:lpstr>Le potentiel de repos</vt:lpstr>
      <vt:lpstr>Le potentiel de repos</vt:lpstr>
      <vt:lpstr>Le potentiel de repos</vt:lpstr>
      <vt:lpstr>Le potentiel de repos</vt:lpstr>
      <vt:lpstr>Le potentiel de repos</vt:lpstr>
      <vt:lpstr>Le potentiel de repos</vt:lpstr>
      <vt:lpstr>Présentation PowerPoint</vt:lpstr>
      <vt:lpstr>Présentation PowerPoint</vt:lpstr>
      <vt:lpstr>Le potentiel de repos</vt:lpstr>
      <vt:lpstr>Le potentiel de repos</vt:lpstr>
      <vt:lpstr>Le potentiel de repos</vt:lpstr>
      <vt:lpstr>Le potentiel de repos</vt:lpstr>
      <vt:lpstr>Le potentiel de repos</vt:lpstr>
      <vt:lpstr>Le potentiel de repos</vt:lpstr>
      <vt:lpstr>Présentation PowerPoint</vt:lpstr>
      <vt:lpstr>Le potentiel de repos</vt:lpstr>
      <vt:lpstr>Le potentiel de repos</vt:lpstr>
      <vt:lpstr>Le potentiel de repos</vt:lpstr>
      <vt:lpstr>Le potentiel de repos</vt:lpstr>
      <vt:lpstr>Le potentiel de repos</vt:lpstr>
      <vt:lpstr>Le potentiel de repos</vt:lpstr>
      <vt:lpstr>Le potentiel de repos</vt:lpstr>
      <vt:lpstr>Présentation PowerPoint</vt:lpstr>
      <vt:lpstr>Présentation PowerPoint</vt:lpstr>
      <vt:lpstr>Le potentiel de repos</vt:lpstr>
      <vt:lpstr>Le potentiel de repos</vt:lpstr>
      <vt:lpstr>Le potentiel de repos</vt:lpstr>
      <vt:lpstr>Le potentiel de repos</vt:lpstr>
      <vt:lpstr>https://emc-studies.univ-lyon2.fr/publix/rErkZgoJtir</vt:lpstr>
      <vt:lpstr>Le potentiel de repos</vt:lpstr>
      <vt:lpstr>Le potentiel de repos</vt:lpstr>
      <vt:lpstr>Le potentiel de repos</vt:lpstr>
      <vt:lpstr>Présentation PowerPoint</vt:lpstr>
      <vt:lpstr>Le potentiel de repos</vt:lpstr>
      <vt:lpstr>Le potentiel de repos</vt:lpstr>
      <vt:lpstr>Le potentiel de repos</vt:lpstr>
      <vt:lpstr>Le potentiel de repos</vt:lpstr>
      <vt:lpstr>Le potentiel de repos</vt:lpstr>
      <vt:lpstr>Présentation PowerPoint</vt:lpstr>
      <vt:lpstr>Conséquences du gradient de concentration et de la perméabilité sélective :</vt:lpstr>
      <vt:lpstr>Base ionique du potentiel de repos</vt:lpstr>
      <vt:lpstr>L’équation de Nernst</vt:lpstr>
      <vt:lpstr>L’équation de Nernst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Diapositive 1</dc:title>
  <dc:creator>Brigitte</dc:creator>
  <cp:lastModifiedBy>Yves ROSSETTI</cp:lastModifiedBy>
  <cp:revision>695</cp:revision>
  <dcterms:created xsi:type="dcterms:W3CDTF">2008-01-17T07:05:39Z</dcterms:created>
  <dcterms:modified xsi:type="dcterms:W3CDTF">2025-01-14T15:02:29Z</dcterms:modified>
</cp:coreProperties>
</file>