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4" r:id="rId3"/>
    <p:sldId id="259" r:id="rId4"/>
    <p:sldId id="265" r:id="rId5"/>
    <p:sldId id="285" r:id="rId6"/>
    <p:sldId id="286" r:id="rId7"/>
    <p:sldId id="282" r:id="rId8"/>
    <p:sldId id="283" r:id="rId9"/>
    <p:sldId id="262" r:id="rId10"/>
    <p:sldId id="266" r:id="rId11"/>
    <p:sldId id="267" r:id="rId12"/>
    <p:sldId id="268" r:id="rId13"/>
    <p:sldId id="272" r:id="rId14"/>
    <p:sldId id="273" r:id="rId15"/>
    <p:sldId id="287" r:id="rId16"/>
    <p:sldId id="277" r:id="rId17"/>
    <p:sldId id="276" r:id="rId18"/>
    <p:sldId id="278" r:id="rId19"/>
    <p:sldId id="279" r:id="rId20"/>
    <p:sldId id="280" r:id="rId21"/>
    <p:sldId id="281" r:id="rId22"/>
    <p:sldId id="270" r:id="rId23"/>
    <p:sldId id="269" r:id="rId24"/>
    <p:sldId id="271"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4" autoAdjust="0"/>
    <p:restoredTop sz="94660"/>
  </p:normalViewPr>
  <p:slideViewPr>
    <p:cSldViewPr snapToGrid="0">
      <p:cViewPr varScale="1">
        <p:scale>
          <a:sx n="63" d="100"/>
          <a:sy n="63" d="100"/>
        </p:scale>
        <p:origin x="804" y="5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2B940E04-E1F1-4BA2-8E20-091A935E3C3A}" type="datetimeFigureOut">
              <a:rPr lang="fr-FR" smtClean="0"/>
              <a:t>06/11/2023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2242285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2B940E04-E1F1-4BA2-8E20-091A935E3C3A}" type="datetimeFigureOut">
              <a:rPr lang="fr-FR" smtClean="0"/>
              <a:t>06/11/2023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28588970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2B940E04-E1F1-4BA2-8E20-091A935E3C3A}" type="datetimeFigureOut">
              <a:rPr lang="fr-FR" smtClean="0"/>
              <a:t>06/11/2023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13850947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2B940E04-E1F1-4BA2-8E20-091A935E3C3A}" type="datetimeFigureOut">
              <a:rPr lang="fr-FR" smtClean="0"/>
              <a:t>06/11/2023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2293856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2B940E04-E1F1-4BA2-8E20-091A935E3C3A}" type="datetimeFigureOut">
              <a:rPr lang="fr-FR" smtClean="0"/>
              <a:t>06/11/2023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632522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2B940E04-E1F1-4BA2-8E20-091A935E3C3A}" type="datetimeFigureOut">
              <a:rPr lang="fr-FR" smtClean="0"/>
              <a:t>06/11/2023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1973505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B940E04-E1F1-4BA2-8E20-091A935E3C3A}" type="datetimeFigureOut">
              <a:rPr lang="fr-FR" smtClean="0"/>
              <a:t>06/11/2023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1335579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2B940E04-E1F1-4BA2-8E20-091A935E3C3A}" type="datetimeFigureOut">
              <a:rPr lang="fr-FR" smtClean="0"/>
              <a:t>06/11/2023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2410702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2B940E04-E1F1-4BA2-8E20-091A935E3C3A}" type="datetimeFigureOut">
              <a:rPr lang="fr-FR" smtClean="0"/>
              <a:t>06/11/2023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8210426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2B940E04-E1F1-4BA2-8E20-091A935E3C3A}" type="datetimeFigureOut">
              <a:rPr lang="fr-FR" smtClean="0"/>
              <a:t>06/11/2023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2899210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2B940E04-E1F1-4BA2-8E20-091A935E3C3A}" type="datetimeFigureOut">
              <a:rPr lang="fr-FR" smtClean="0"/>
              <a:t>06/11/2023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988EC68C-39AC-4120-9B0F-A69036CE8EFD}" type="slidenum">
              <a:rPr lang="fr-FR" smtClean="0"/>
              <a:t>‹N°›</a:t>
            </a:fld>
            <a:endParaRPr lang="fr-FR"/>
          </a:p>
        </p:txBody>
      </p:sp>
    </p:spTree>
    <p:extLst>
      <p:ext uri="{BB962C8B-B14F-4D97-AF65-F5344CB8AC3E}">
        <p14:creationId xmlns:p14="http://schemas.microsoft.com/office/powerpoint/2010/main" val="3491576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940E04-E1F1-4BA2-8E20-091A935E3C3A}" type="datetimeFigureOut">
              <a:rPr lang="fr-FR" smtClean="0"/>
              <a:t>06/11/2023</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8EC68C-39AC-4120-9B0F-A69036CE8EFD}" type="slidenum">
              <a:rPr lang="fr-FR" smtClean="0"/>
              <a:t>‹N°›</a:t>
            </a:fld>
            <a:endParaRPr lang="fr-FR"/>
          </a:p>
        </p:txBody>
      </p:sp>
    </p:spTree>
    <p:extLst>
      <p:ext uri="{BB962C8B-B14F-4D97-AF65-F5344CB8AC3E}">
        <p14:creationId xmlns:p14="http://schemas.microsoft.com/office/powerpoint/2010/main" val="31312592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fr-FR" dirty="0"/>
              <a:t>Introduction à l’éthique </a:t>
            </a:r>
            <a:br>
              <a:rPr lang="fr-FR" dirty="0"/>
            </a:br>
            <a:r>
              <a:rPr lang="fr-FR" dirty="0" err="1"/>
              <a:t>bio-médicale</a:t>
            </a:r>
            <a:endParaRPr lang="fr-FR" dirty="0"/>
          </a:p>
        </p:txBody>
      </p:sp>
      <p:sp>
        <p:nvSpPr>
          <p:cNvPr id="3" name="Sous-titre 2"/>
          <p:cNvSpPr>
            <a:spLocks noGrp="1"/>
          </p:cNvSpPr>
          <p:nvPr>
            <p:ph type="subTitle" idx="1"/>
          </p:nvPr>
        </p:nvSpPr>
        <p:spPr>
          <a:xfrm>
            <a:off x="1454426" y="4188447"/>
            <a:ext cx="9609814" cy="1655762"/>
          </a:xfrm>
        </p:spPr>
        <p:txBody>
          <a:bodyPr>
            <a:normAutofit/>
          </a:bodyPr>
          <a:lstStyle/>
          <a:p>
            <a:r>
              <a:rPr lang="fr-FR" sz="2800" b="1" dirty="0"/>
              <a:t>Pr J-F Guérin </a:t>
            </a:r>
            <a:r>
              <a:rPr lang="fr-FR" sz="2800" dirty="0"/>
              <a:t>,Mmes Elodie Camier-Lemoine et Fabienne </a:t>
            </a:r>
            <a:r>
              <a:rPr lang="fr-FR" sz="2800" dirty="0" err="1"/>
              <a:t>Doiret</a:t>
            </a:r>
            <a:endParaRPr lang="fr-FR" sz="2800" dirty="0"/>
          </a:p>
        </p:txBody>
      </p:sp>
      <p:pic>
        <p:nvPicPr>
          <p:cNvPr id="4" name="Picture 3" descr="C:\Documents and Settings\lemoineel\Mes documents\Espace éthique\Site internet\logo\Lyon\final-log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601" y="4889855"/>
            <a:ext cx="1397000" cy="126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ZoneTexte 5"/>
          <p:cNvSpPr txBox="1"/>
          <p:nvPr/>
        </p:nvSpPr>
        <p:spPr>
          <a:xfrm>
            <a:off x="2046676" y="5135856"/>
            <a:ext cx="2596352" cy="369332"/>
          </a:xfrm>
          <a:prstGeom prst="rect">
            <a:avLst/>
          </a:prstGeom>
          <a:noFill/>
        </p:spPr>
        <p:txBody>
          <a:bodyPr wrap="none" rtlCol="0">
            <a:spAutoFit/>
          </a:bodyPr>
          <a:lstStyle/>
          <a:p>
            <a:r>
              <a:rPr lang="fr-FR" dirty="0">
                <a:solidFill>
                  <a:srgbClr val="0070C0"/>
                </a:solidFill>
              </a:rPr>
              <a:t>Comité d’éthique des HCL</a:t>
            </a:r>
          </a:p>
        </p:txBody>
      </p:sp>
    </p:spTree>
    <p:extLst>
      <p:ext uri="{BB962C8B-B14F-4D97-AF65-F5344CB8AC3E}">
        <p14:creationId xmlns:p14="http://schemas.microsoft.com/office/powerpoint/2010/main" val="3430189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5460FFA4-CA5D-41A4-9A79-12DFB61BF605}"/>
              </a:ext>
            </a:extLst>
          </p:cNvPr>
          <p:cNvPicPr>
            <a:picLocks noChangeAspect="1"/>
          </p:cNvPicPr>
          <p:nvPr/>
        </p:nvPicPr>
        <p:blipFill rotWithShape="1">
          <a:blip r:embed="rId2"/>
          <a:srcRect l="58500" t="19028" r="7167" b="13750"/>
          <a:stretch/>
        </p:blipFill>
        <p:spPr>
          <a:xfrm>
            <a:off x="1046480" y="463020"/>
            <a:ext cx="10099040" cy="5931960"/>
          </a:xfrm>
          <a:prstGeom prst="rect">
            <a:avLst/>
          </a:prstGeom>
        </p:spPr>
      </p:pic>
    </p:spTree>
    <p:extLst>
      <p:ext uri="{BB962C8B-B14F-4D97-AF65-F5344CB8AC3E}">
        <p14:creationId xmlns:p14="http://schemas.microsoft.com/office/powerpoint/2010/main" val="2913709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855134" y="370770"/>
            <a:ext cx="10515600" cy="1325563"/>
          </a:xfrm>
        </p:spPr>
        <p:txBody>
          <a:bodyPr rtlCol="0">
            <a:normAutofit/>
          </a:bodyPr>
          <a:lstStyle/>
          <a:p>
            <a:pPr>
              <a:defRPr/>
            </a:pPr>
            <a:br>
              <a:rPr lang="fr-FR" dirty="0"/>
            </a:br>
            <a:r>
              <a:rPr lang="fr-FR" dirty="0"/>
              <a:t>-Généralités</a:t>
            </a:r>
          </a:p>
        </p:txBody>
      </p:sp>
      <p:sp>
        <p:nvSpPr>
          <p:cNvPr id="3" name="Espace réservé du contenu 2"/>
          <p:cNvSpPr>
            <a:spLocks noGrp="1"/>
          </p:cNvSpPr>
          <p:nvPr>
            <p:ph idx="1"/>
          </p:nvPr>
        </p:nvSpPr>
        <p:spPr>
          <a:xfrm>
            <a:off x="855134" y="1831270"/>
            <a:ext cx="10515600" cy="4351338"/>
          </a:xfrm>
        </p:spPr>
        <p:txBody>
          <a:bodyPr rtlCol="0">
            <a:normAutofit/>
          </a:bodyPr>
          <a:lstStyle/>
          <a:p>
            <a:pPr algn="just">
              <a:defRPr/>
            </a:pPr>
            <a:r>
              <a:rPr lang="fr-FR" sz="3200" dirty="0"/>
              <a:t>Le domaine de l’éthique se caractérise par son pluralisme </a:t>
            </a:r>
            <a:endParaRPr lang="fr-FR" sz="3200" b="1" u="sng" dirty="0"/>
          </a:p>
          <a:p>
            <a:pPr marL="0" indent="0" algn="just">
              <a:buNone/>
              <a:defRPr/>
            </a:pPr>
            <a:endParaRPr lang="fr-FR" sz="3200" b="1" u="sng" dirty="0"/>
          </a:p>
          <a:p>
            <a:pPr marL="640080" lvl="1" algn="just">
              <a:defRPr/>
            </a:pPr>
            <a:r>
              <a:rPr lang="fr-FR" b="1" dirty="0"/>
              <a:t>Pluralisme moral </a:t>
            </a:r>
            <a:r>
              <a:rPr lang="fr-FR" dirty="0"/>
              <a:t>(diversité des valeurs : nous ne partageons pas tous les mêmes valeurs morales)</a:t>
            </a:r>
          </a:p>
          <a:p>
            <a:pPr marL="640080" lvl="1" algn="just">
              <a:defRPr/>
            </a:pPr>
            <a:r>
              <a:rPr lang="fr-FR" dirty="0"/>
              <a:t>Aspect</a:t>
            </a:r>
            <a:r>
              <a:rPr lang="fr-FR" b="1" dirty="0"/>
              <a:t> multidisciplinaire </a:t>
            </a:r>
            <a:r>
              <a:rPr lang="fr-FR" dirty="0"/>
              <a:t>de la réflexion et de la pratique éthique, au croisement de plusieurs disciplines : médecine, sciences, droit, philosophie, anthropologie, </a:t>
            </a:r>
            <a:r>
              <a:rPr lang="fr-FR" dirty="0" err="1"/>
              <a:t>etc</a:t>
            </a:r>
            <a:endParaRPr lang="fr-FR" dirty="0"/>
          </a:p>
          <a:p>
            <a:pPr algn="just">
              <a:defRPr/>
            </a:pPr>
            <a:endParaRPr lang="fr-FR" dirty="0"/>
          </a:p>
          <a:p>
            <a:pPr marL="0" indent="0" algn="just">
              <a:buNone/>
              <a:defRPr/>
            </a:pPr>
            <a:endParaRPr lang="fr-FR" dirty="0"/>
          </a:p>
          <a:p>
            <a:pPr marL="0" indent="0" algn="just">
              <a:buNone/>
              <a:defRPr/>
            </a:pPr>
            <a:endParaRPr lang="fr-FR" dirty="0"/>
          </a:p>
        </p:txBody>
      </p:sp>
    </p:spTree>
    <p:extLst>
      <p:ext uri="{BB962C8B-B14F-4D97-AF65-F5344CB8AC3E}">
        <p14:creationId xmlns:p14="http://schemas.microsoft.com/office/powerpoint/2010/main" val="3352747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nvPr>
        </p:nvSpPr>
        <p:spPr/>
        <p:txBody>
          <a:bodyPr/>
          <a:lstStyle/>
          <a:p>
            <a:pPr eaLnBrk="1" hangingPunct="1"/>
            <a:br>
              <a:rPr lang="fr-FR" altLang="fr-FR" dirty="0"/>
            </a:br>
            <a:r>
              <a:rPr lang="fr-FR" altLang="fr-FR" dirty="0"/>
              <a:t>-historique</a:t>
            </a:r>
          </a:p>
        </p:txBody>
      </p:sp>
      <p:sp>
        <p:nvSpPr>
          <p:cNvPr id="10243" name="Espace réservé du contenu 2"/>
          <p:cNvSpPr>
            <a:spLocks noGrp="1"/>
          </p:cNvSpPr>
          <p:nvPr>
            <p:ph idx="1"/>
          </p:nvPr>
        </p:nvSpPr>
        <p:spPr>
          <a:xfrm>
            <a:off x="1981200" y="1600200"/>
            <a:ext cx="7994650" cy="4421188"/>
          </a:xfrm>
        </p:spPr>
        <p:txBody>
          <a:bodyPr>
            <a:normAutofit lnSpcReduction="10000"/>
          </a:bodyPr>
          <a:lstStyle/>
          <a:p>
            <a:pPr algn="just">
              <a:defRPr/>
            </a:pPr>
            <a:r>
              <a:rPr lang="fr-FR" b="1" u="sng" dirty="0"/>
              <a:t>Rapport Belmont - 1978</a:t>
            </a:r>
          </a:p>
          <a:p>
            <a:pPr marL="640080" lvl="1" algn="just">
              <a:defRPr/>
            </a:pPr>
            <a:r>
              <a:rPr lang="fr-FR" sz="2000" b="1" dirty="0"/>
              <a:t>Commission Nationale Américaine pour la Protection des Sujets humains dans la Recherche Biomédicale et Comportementale </a:t>
            </a:r>
            <a:endParaRPr lang="fr-FR" sz="2000" dirty="0"/>
          </a:p>
          <a:p>
            <a:pPr marL="354330" lvl="1" indent="0" algn="just">
              <a:buNone/>
              <a:defRPr/>
            </a:pPr>
            <a:r>
              <a:rPr lang="fr-FR" sz="2000" dirty="0"/>
              <a:t>Objectif : identifier les principes éthiques fondamentaux qui doivent sous-tendre la conduite de la recherche </a:t>
            </a:r>
            <a:r>
              <a:rPr lang="fr-FR" sz="2000" dirty="0" err="1"/>
              <a:t>bio-médicale</a:t>
            </a:r>
            <a:r>
              <a:rPr lang="fr-FR" sz="2000" dirty="0"/>
              <a:t> sur des sujets humains</a:t>
            </a:r>
          </a:p>
          <a:p>
            <a:pPr algn="just">
              <a:defRPr/>
            </a:pPr>
            <a:r>
              <a:rPr lang="fr-FR" b="1" i="1" u="sng" dirty="0"/>
              <a:t>Les principes de l’éthique biomédicale -</a:t>
            </a:r>
            <a:r>
              <a:rPr lang="fr-FR" b="1" u="sng" dirty="0"/>
              <a:t>1979</a:t>
            </a:r>
            <a:r>
              <a:rPr lang="fr-FR" i="1" dirty="0"/>
              <a:t> </a:t>
            </a:r>
          </a:p>
          <a:p>
            <a:pPr lvl="1" algn="just">
              <a:defRPr/>
            </a:pPr>
            <a:r>
              <a:rPr lang="fr-FR" sz="2000" dirty="0"/>
              <a:t>Tom Beauchamp, James Childress</a:t>
            </a:r>
          </a:p>
          <a:p>
            <a:pPr lvl="1" algn="just">
              <a:defRPr/>
            </a:pPr>
            <a:r>
              <a:rPr lang="fr-FR" sz="2000" b="1" dirty="0">
                <a:solidFill>
                  <a:srgbClr val="C00000"/>
                </a:solidFill>
              </a:rPr>
              <a:t>Ethique clinique : </a:t>
            </a:r>
            <a:r>
              <a:rPr lang="fr-FR" sz="2000" b="1" u="sng" dirty="0">
                <a:solidFill>
                  <a:srgbClr val="C00000"/>
                </a:solidFill>
              </a:rPr>
              <a:t>…</a:t>
            </a:r>
            <a:r>
              <a:rPr lang="fr-FR" sz="1500" b="1" i="1" u="sng" dirty="0">
                <a:solidFill>
                  <a:srgbClr val="C00000"/>
                </a:solidFill>
              </a:rPr>
              <a:t>touche toutes les décisions, incertitudes, conflits de valeurs et dilemmes auxquels les médecins et les équipes médicales sont confrontés au chevet des patients, en opération, en cabinet de consultation ou en clinique ou même à domicile</a:t>
            </a:r>
          </a:p>
          <a:p>
            <a:pPr lvl="1" algn="just">
              <a:defRPr/>
            </a:pPr>
            <a:r>
              <a:rPr lang="fr-FR" sz="2000" b="1" i="1" u="sng" dirty="0">
                <a:solidFill>
                  <a:srgbClr val="C00000"/>
                </a:solidFill>
              </a:rPr>
              <a:t>Définition des grands principes éthiques dans le domaine du soin : </a:t>
            </a:r>
            <a:r>
              <a:rPr lang="fr-FR" sz="2000" dirty="0"/>
              <a:t>Autonomie, Bienfaisance, Non-malfaisance, Justice</a:t>
            </a:r>
          </a:p>
          <a:p>
            <a:pPr lvl="1" algn="just">
              <a:defRPr/>
            </a:pPr>
            <a:r>
              <a:rPr lang="fr-FR" sz="2000" b="1" u="sng" dirty="0">
                <a:solidFill>
                  <a:srgbClr val="C00000"/>
                </a:solidFill>
              </a:rPr>
              <a:t>Intérêt : </a:t>
            </a:r>
            <a:r>
              <a:rPr lang="fr-FR" sz="2000" dirty="0"/>
              <a:t>avoir </a:t>
            </a:r>
            <a:r>
              <a:rPr lang="fr-FR" sz="2000" u="sng" dirty="0"/>
              <a:t>en commun </a:t>
            </a:r>
            <a:r>
              <a:rPr lang="fr-FR" sz="2000" dirty="0"/>
              <a:t>une base solide de référence pour réfléchir sur une question et ensuite décider d’une position</a:t>
            </a:r>
          </a:p>
          <a:p>
            <a:pPr lvl="1" algn="just">
              <a:defRPr/>
            </a:pPr>
            <a:endParaRPr lang="fr-FR" sz="2000" b="1" u="sng" dirty="0">
              <a:solidFill>
                <a:srgbClr val="C00000"/>
              </a:solidFill>
            </a:endParaRPr>
          </a:p>
        </p:txBody>
      </p:sp>
    </p:spTree>
    <p:extLst>
      <p:ext uri="{BB962C8B-B14F-4D97-AF65-F5344CB8AC3E}">
        <p14:creationId xmlns:p14="http://schemas.microsoft.com/office/powerpoint/2010/main" val="1612283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63F9C5-9AFD-4C2E-ACAE-784379CC48C2}"/>
              </a:ext>
            </a:extLst>
          </p:cNvPr>
          <p:cNvSpPr>
            <a:spLocks noGrp="1"/>
          </p:cNvSpPr>
          <p:nvPr>
            <p:ph type="title"/>
          </p:nvPr>
        </p:nvSpPr>
        <p:spPr/>
        <p:txBody>
          <a:bodyPr/>
          <a:lstStyle/>
          <a:p>
            <a:r>
              <a:rPr lang="fr-FR" dirty="0"/>
              <a:t>		Valeurs de l’éthique</a:t>
            </a:r>
          </a:p>
        </p:txBody>
      </p:sp>
      <p:sp>
        <p:nvSpPr>
          <p:cNvPr id="3" name="Espace réservé du contenu 2">
            <a:extLst>
              <a:ext uri="{FF2B5EF4-FFF2-40B4-BE49-F238E27FC236}">
                <a16:creationId xmlns:a16="http://schemas.microsoft.com/office/drawing/2014/main" id="{134206F6-17D1-49CD-AA96-BF0EBC28009D}"/>
              </a:ext>
            </a:extLst>
          </p:cNvPr>
          <p:cNvSpPr>
            <a:spLocks noGrp="1"/>
          </p:cNvSpPr>
          <p:nvPr>
            <p:ph idx="1"/>
          </p:nvPr>
        </p:nvSpPr>
        <p:spPr/>
        <p:txBody>
          <a:bodyPr>
            <a:normAutofit/>
          </a:bodyPr>
          <a:lstStyle/>
          <a:p>
            <a:r>
              <a:rPr lang="fr-FR" b="1" dirty="0"/>
              <a:t>Principisme : Des principes </a:t>
            </a:r>
            <a:r>
              <a:rPr lang="fr-FR" dirty="0"/>
              <a:t>ayant pour objet le respect de la dignité humaine et la solidarité : intégrité, impartialité, compétence, loyauté</a:t>
            </a:r>
          </a:p>
          <a:p>
            <a:pPr lvl="1"/>
            <a:r>
              <a:rPr lang="fr-FR" sz="2800" dirty="0"/>
              <a:t>Spécification : relier les principes à une situation particulière (« </a:t>
            </a:r>
            <a:r>
              <a:rPr lang="fr-FR" sz="2800" i="1" dirty="0"/>
              <a:t>La confrontation des cas concrets permet de reformuler les principes et les théories » : </a:t>
            </a:r>
            <a:r>
              <a:rPr lang="fr-FR" sz="2800" i="1" dirty="0" err="1"/>
              <a:t>Cobbault</a:t>
            </a:r>
            <a:r>
              <a:rPr lang="fr-FR" sz="2800" i="1" dirty="0"/>
              <a:t>, 2020)</a:t>
            </a:r>
          </a:p>
          <a:p>
            <a:pPr lvl="1"/>
            <a:r>
              <a:rPr lang="fr-FR" sz="2800" dirty="0"/>
              <a:t>Pondération : équilibrer les principes en les hiérarchisant selon les situation ( </a:t>
            </a:r>
            <a:r>
              <a:rPr lang="fr-FR" sz="2800" i="1" dirty="0"/>
              <a:t>équilibre réfléchi entre principes et intuition</a:t>
            </a:r>
            <a:r>
              <a:rPr lang="fr-FR" sz="2800" dirty="0"/>
              <a:t>)</a:t>
            </a:r>
          </a:p>
          <a:p>
            <a:r>
              <a:rPr lang="fr-FR" b="1" dirty="0" err="1"/>
              <a:t>Néocasuistique</a:t>
            </a:r>
            <a:r>
              <a:rPr lang="fr-FR" dirty="0"/>
              <a:t> : relier des cas à d’autres cas </a:t>
            </a:r>
          </a:p>
        </p:txBody>
      </p:sp>
    </p:spTree>
    <p:extLst>
      <p:ext uri="{BB962C8B-B14F-4D97-AF65-F5344CB8AC3E}">
        <p14:creationId xmlns:p14="http://schemas.microsoft.com/office/powerpoint/2010/main" val="872092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E30DE000-39F3-4533-B45D-84574CB96F93}"/>
              </a:ext>
            </a:extLst>
          </p:cNvPr>
          <p:cNvPicPr>
            <a:picLocks noChangeAspect="1"/>
          </p:cNvPicPr>
          <p:nvPr/>
        </p:nvPicPr>
        <p:blipFill rotWithShape="1">
          <a:blip r:embed="rId2"/>
          <a:srcRect l="58332" t="19028" r="7001" b="14584"/>
          <a:stretch/>
        </p:blipFill>
        <p:spPr>
          <a:xfrm>
            <a:off x="540861" y="286397"/>
            <a:ext cx="10939939" cy="6285206"/>
          </a:xfrm>
          <a:prstGeom prst="rect">
            <a:avLst/>
          </a:prstGeom>
        </p:spPr>
      </p:pic>
    </p:spTree>
    <p:extLst>
      <p:ext uri="{BB962C8B-B14F-4D97-AF65-F5344CB8AC3E}">
        <p14:creationId xmlns:p14="http://schemas.microsoft.com/office/powerpoint/2010/main" val="15716961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9C7ACE10-C580-4301-8EB3-1C6A8640A9AA}"/>
              </a:ext>
            </a:extLst>
          </p:cNvPr>
          <p:cNvPicPr>
            <a:picLocks noChangeAspect="1"/>
          </p:cNvPicPr>
          <p:nvPr/>
        </p:nvPicPr>
        <p:blipFill rotWithShape="1">
          <a:blip r:embed="rId2"/>
          <a:srcRect l="9334" t="17768" r="61833" b="7652"/>
          <a:stretch/>
        </p:blipFill>
        <p:spPr>
          <a:xfrm>
            <a:off x="673735" y="-1137920"/>
            <a:ext cx="9750425" cy="7650480"/>
          </a:xfrm>
          <a:prstGeom prst="rect">
            <a:avLst/>
          </a:prstGeom>
        </p:spPr>
      </p:pic>
      <p:sp>
        <p:nvSpPr>
          <p:cNvPr id="5" name="ZoneTexte 4">
            <a:extLst>
              <a:ext uri="{FF2B5EF4-FFF2-40B4-BE49-F238E27FC236}">
                <a16:creationId xmlns:a16="http://schemas.microsoft.com/office/drawing/2014/main" id="{83BBC659-981C-4567-9C4C-C66DC9FD82D1}"/>
              </a:ext>
            </a:extLst>
          </p:cNvPr>
          <p:cNvSpPr txBox="1"/>
          <p:nvPr/>
        </p:nvSpPr>
        <p:spPr>
          <a:xfrm>
            <a:off x="1391921" y="5699760"/>
            <a:ext cx="9042400" cy="646331"/>
          </a:xfrm>
          <a:prstGeom prst="rect">
            <a:avLst/>
          </a:prstGeom>
          <a:noFill/>
        </p:spPr>
        <p:txBody>
          <a:bodyPr wrap="square" rtlCol="0">
            <a:spAutoFit/>
          </a:bodyPr>
          <a:lstStyle/>
          <a:p>
            <a:r>
              <a:rPr lang="fr-FR" b="1" dirty="0"/>
              <a:t>Avancées impressionnantes des connaissances et des technologies dans le domaine du vivant </a:t>
            </a:r>
          </a:p>
          <a:p>
            <a:r>
              <a:rPr lang="fr-FR" b="1" dirty="0">
                <a:sym typeface="Wingdings" panose="05000000000000000000" pitchFamily="2" charset="2"/>
              </a:rPr>
              <a:t>de nouvelles questions éthiques apparaissent</a:t>
            </a:r>
            <a:endParaRPr lang="fr-FR" b="1" dirty="0"/>
          </a:p>
        </p:txBody>
      </p:sp>
    </p:spTree>
    <p:extLst>
      <p:ext uri="{BB962C8B-B14F-4D97-AF65-F5344CB8AC3E}">
        <p14:creationId xmlns:p14="http://schemas.microsoft.com/office/powerpoint/2010/main" val="2627191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CFB589-FC77-4395-9EBA-B8B28EF69D70}"/>
              </a:ext>
            </a:extLst>
          </p:cNvPr>
          <p:cNvSpPr>
            <a:spLocks noGrp="1"/>
          </p:cNvSpPr>
          <p:nvPr>
            <p:ph type="title"/>
          </p:nvPr>
        </p:nvSpPr>
        <p:spPr>
          <a:xfrm>
            <a:off x="568960" y="365125"/>
            <a:ext cx="11013440" cy="1325563"/>
          </a:xfrm>
        </p:spPr>
        <p:txBody>
          <a:bodyPr>
            <a:noAutofit/>
          </a:bodyPr>
          <a:lstStyle/>
          <a:p>
            <a:r>
              <a:rPr lang="fr-FR" sz="3200" b="1" dirty="0"/>
              <a:t> </a:t>
            </a:r>
            <a:r>
              <a:rPr lang="fr-FR" sz="3200" b="1" i="1" dirty="0">
                <a:solidFill>
                  <a:schemeClr val="tx2"/>
                </a:solidFill>
              </a:rPr>
              <a:t>Le développement </a:t>
            </a:r>
            <a:r>
              <a:rPr lang="fr-FR" sz="3200" b="1" i="1" dirty="0" err="1">
                <a:solidFill>
                  <a:schemeClr val="tx2"/>
                </a:solidFill>
              </a:rPr>
              <a:t>techno-scientifique</a:t>
            </a:r>
            <a:r>
              <a:rPr lang="fr-FR" sz="3200" b="1" i="1" dirty="0">
                <a:solidFill>
                  <a:schemeClr val="tx2"/>
                </a:solidFill>
              </a:rPr>
              <a:t> au cours des 50 dernières années a conduit à l’émergence de nombreuses questions éthiques 			</a:t>
            </a:r>
            <a:r>
              <a:rPr lang="fr-FR" sz="3200" i="1" dirty="0"/>
              <a:t>Quelques exemples :</a:t>
            </a:r>
          </a:p>
        </p:txBody>
      </p:sp>
      <p:sp>
        <p:nvSpPr>
          <p:cNvPr id="3" name="Espace réservé du contenu 2">
            <a:extLst>
              <a:ext uri="{FF2B5EF4-FFF2-40B4-BE49-F238E27FC236}">
                <a16:creationId xmlns:a16="http://schemas.microsoft.com/office/drawing/2014/main" id="{2636B471-3E0A-41C1-B6F5-C20B245F283A}"/>
              </a:ext>
            </a:extLst>
          </p:cNvPr>
          <p:cNvSpPr>
            <a:spLocks noGrp="1"/>
          </p:cNvSpPr>
          <p:nvPr>
            <p:ph idx="1"/>
          </p:nvPr>
        </p:nvSpPr>
        <p:spPr>
          <a:xfrm>
            <a:off x="838200" y="1825624"/>
            <a:ext cx="10662920" cy="4940935"/>
          </a:xfrm>
        </p:spPr>
        <p:txBody>
          <a:bodyPr>
            <a:normAutofit fontScale="92500" lnSpcReduction="20000"/>
          </a:bodyPr>
          <a:lstStyle/>
          <a:p>
            <a:r>
              <a:rPr lang="fr-FR" dirty="0"/>
              <a:t>Ouverture du 1</a:t>
            </a:r>
            <a:r>
              <a:rPr lang="fr-FR" baseline="30000" dirty="0"/>
              <a:t>er</a:t>
            </a:r>
            <a:r>
              <a:rPr lang="fr-FR" dirty="0"/>
              <a:t> centre d’hémodialyse à Seattle : comment « sélectionner » les patients qui pourront en bénéficier, la demande étant supérieure à l’offre? ( situation comparable : saturation des lits de réanimation au début de la pandémie « </a:t>
            </a:r>
            <a:r>
              <a:rPr lang="fr-FR" dirty="0" err="1"/>
              <a:t>Covid</a:t>
            </a:r>
            <a:r>
              <a:rPr lang="fr-FR" dirty="0"/>
              <a:t> »)</a:t>
            </a:r>
          </a:p>
          <a:p>
            <a:r>
              <a:rPr lang="fr-FR" dirty="0"/>
              <a:t>Les techniques de réanimation sont de plus en plus performantes : quelles limites à ne pas franchir, pour ne pas tomber dans « l’obstination déraisonnable » (loi </a:t>
            </a:r>
            <a:r>
              <a:rPr lang="fr-FR" dirty="0" err="1"/>
              <a:t>Clays-Leonetti</a:t>
            </a:r>
            <a:r>
              <a:rPr lang="fr-FR" dirty="0"/>
              <a:t>, 2016)?</a:t>
            </a:r>
          </a:p>
          <a:p>
            <a:r>
              <a:rPr lang="fr-FR" dirty="0"/>
              <a:t>Les techniques de procréation artificielle (« PMA ») permettent à des couples de devenir parents, mais jusqu’où aller dans les recherches sur l’embryon humain? Quid des « pseudo » embryons (modèles embryonnaires ou </a:t>
            </a:r>
            <a:r>
              <a:rPr lang="fr-FR" dirty="0" err="1"/>
              <a:t>embryoïdes</a:t>
            </a:r>
            <a:r>
              <a:rPr lang="fr-FR" dirty="0"/>
              <a:t>) conçus à partir de cellules somatiques?</a:t>
            </a:r>
          </a:p>
          <a:p>
            <a:r>
              <a:rPr lang="fr-FR" dirty="0"/>
              <a:t>Avancées dans le domaine de la génétique : Le séquençage du génome   humain s’est maintenant « banalisé »…avec quels risques de dérives?</a:t>
            </a:r>
          </a:p>
          <a:p>
            <a:r>
              <a:rPr lang="fr-FR" b="1" dirty="0">
                <a:solidFill>
                  <a:srgbClr val="FF0000"/>
                </a:solidFill>
              </a:rPr>
              <a:t>Ce qui est techniquement possible est-il toujours éthiquement justifié?</a:t>
            </a:r>
          </a:p>
          <a:p>
            <a:endParaRPr lang="fr-FR" dirty="0"/>
          </a:p>
        </p:txBody>
      </p:sp>
    </p:spTree>
    <p:extLst>
      <p:ext uri="{BB962C8B-B14F-4D97-AF65-F5344CB8AC3E}">
        <p14:creationId xmlns:p14="http://schemas.microsoft.com/office/powerpoint/2010/main" val="7672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rtlCol="0">
            <a:normAutofit/>
          </a:bodyPr>
          <a:lstStyle/>
          <a:p>
            <a:pPr>
              <a:defRPr/>
            </a:pPr>
            <a:r>
              <a:rPr lang="fr-FR" b="1" i="1" dirty="0">
                <a:solidFill>
                  <a:schemeClr val="bg1">
                    <a:lumMod val="50000"/>
                  </a:schemeClr>
                </a:solidFill>
              </a:rPr>
              <a:t>Emergence des droits individuels </a:t>
            </a:r>
          </a:p>
        </p:txBody>
      </p:sp>
      <p:sp>
        <p:nvSpPr>
          <p:cNvPr id="3" name="Espace réservé du contenu 2"/>
          <p:cNvSpPr>
            <a:spLocks noGrp="1"/>
          </p:cNvSpPr>
          <p:nvPr>
            <p:ph idx="1"/>
          </p:nvPr>
        </p:nvSpPr>
        <p:spPr/>
        <p:txBody>
          <a:bodyPr rtlCol="0">
            <a:normAutofit fontScale="85000" lnSpcReduction="20000"/>
          </a:bodyPr>
          <a:lstStyle/>
          <a:p>
            <a:pPr>
              <a:defRPr/>
            </a:pPr>
            <a:r>
              <a:rPr lang="fr-FR" altLang="fr-FR" sz="2600" dirty="0"/>
              <a:t>1948: </a:t>
            </a:r>
            <a:r>
              <a:rPr lang="fr-FR" altLang="fr-FR" sz="2600" u="sng" dirty="0"/>
              <a:t>Déclaration Universelle des Droits de l’Homme</a:t>
            </a:r>
            <a:r>
              <a:rPr lang="fr-FR" altLang="fr-FR" sz="2600" dirty="0"/>
              <a:t>: promouvoir l’individu face à l’autorité débordante des pouvoirs politiques (déclaration en relation avec le contexte historique du nazisme)</a:t>
            </a:r>
          </a:p>
          <a:p>
            <a:pPr marL="0" indent="0" algn="just">
              <a:buNone/>
              <a:defRPr/>
            </a:pPr>
            <a:endParaRPr lang="fr-FR" altLang="fr-FR" sz="2600" dirty="0"/>
          </a:p>
          <a:p>
            <a:pPr algn="just">
              <a:defRPr/>
            </a:pPr>
            <a:r>
              <a:rPr lang="fr-FR" altLang="fr-FR" sz="2600" dirty="0"/>
              <a:t>Questions éthiques liées aux expérimentations </a:t>
            </a:r>
            <a:r>
              <a:rPr lang="fr-FR" altLang="fr-FR" sz="2600"/>
              <a:t>sur l’être humain</a:t>
            </a:r>
            <a:r>
              <a:rPr lang="fr-FR" altLang="fr-FR" sz="2600" dirty="0"/>
              <a:t>: </a:t>
            </a:r>
          </a:p>
          <a:p>
            <a:pPr lvl="1" algn="just">
              <a:defRPr/>
            </a:pPr>
            <a:r>
              <a:rPr lang="fr-FR" altLang="fr-FR" sz="2600" dirty="0"/>
              <a:t>sujets d’expérimentations provenant de groupes minoritaires : des minorités ethniques, des personnes pauvres, des personnes atteintes d’un retard mental et des personnes incarcérées</a:t>
            </a:r>
          </a:p>
          <a:p>
            <a:pPr algn="just">
              <a:defRPr/>
            </a:pPr>
            <a:endParaRPr lang="fr-FR" altLang="fr-FR" sz="2600" dirty="0"/>
          </a:p>
          <a:p>
            <a:pPr algn="just">
              <a:defRPr/>
            </a:pPr>
            <a:r>
              <a:rPr lang="fr-FR" altLang="fr-FR" sz="2600" dirty="0"/>
              <a:t>Domaine des soins: </a:t>
            </a:r>
            <a:r>
              <a:rPr lang="fr-FR" altLang="fr-FR" sz="2600" u="sng" dirty="0"/>
              <a:t>critique du « paternalisme » médical</a:t>
            </a:r>
            <a:endParaRPr lang="fr-FR" altLang="fr-FR" sz="2600" dirty="0"/>
          </a:p>
          <a:p>
            <a:pPr lvl="1">
              <a:defRPr/>
            </a:pPr>
            <a:r>
              <a:rPr lang="fr-FR" altLang="fr-FR" sz="2600" dirty="0">
                <a:solidFill>
                  <a:srgbClr val="C00000"/>
                </a:solidFill>
              </a:rPr>
              <a:t>L</a:t>
            </a:r>
            <a:r>
              <a:rPr lang="fr-FR" altLang="fr-FR" sz="2600" i="1" dirty="0">
                <a:solidFill>
                  <a:srgbClr val="C00000"/>
                </a:solidFill>
              </a:rPr>
              <a:t>’attitude du médecin qui prétend juger du bien du patient mieux que celui-ci ne peut le faire lui-même</a:t>
            </a:r>
            <a:r>
              <a:rPr lang="fr-FR" altLang="fr-FR" sz="2600" i="1" dirty="0"/>
              <a:t>. </a:t>
            </a:r>
            <a:r>
              <a:rPr lang="fr-FR" altLang="fr-FR" sz="2600" dirty="0"/>
              <a:t>Hottois G.</a:t>
            </a:r>
          </a:p>
          <a:p>
            <a:pPr lvl="1" algn="just">
              <a:defRPr/>
            </a:pPr>
            <a:r>
              <a:rPr lang="fr-FR" altLang="fr-FR" sz="2600" dirty="0"/>
              <a:t>droit le plus revendiqué : participer à la décision concernant la santé</a:t>
            </a:r>
          </a:p>
          <a:p>
            <a:pPr marL="0" indent="0">
              <a:buNone/>
              <a:defRPr/>
            </a:pPr>
            <a:r>
              <a:rPr lang="fr-FR" altLang="fr-FR" sz="2600" dirty="0"/>
              <a:t> </a:t>
            </a:r>
            <a:r>
              <a:rPr lang="fr-FR" altLang="fr-FR" sz="2600" dirty="0">
                <a:sym typeface="Wingdings" panose="05000000000000000000" pitchFamily="2" charset="2"/>
              </a:rPr>
              <a:t> </a:t>
            </a:r>
            <a:r>
              <a:rPr lang="fr-FR" altLang="fr-FR" sz="2600" dirty="0"/>
              <a:t>Proéminence du  principe du </a:t>
            </a:r>
            <a:r>
              <a:rPr lang="fr-FR" altLang="fr-FR" sz="2600" u="sng" dirty="0"/>
              <a:t>respect de l’autonomie </a:t>
            </a:r>
          </a:p>
          <a:p>
            <a:pPr>
              <a:defRPr/>
            </a:pPr>
            <a:endParaRPr lang="fr-FR" dirty="0"/>
          </a:p>
        </p:txBody>
      </p:sp>
    </p:spTree>
    <p:extLst>
      <p:ext uri="{BB962C8B-B14F-4D97-AF65-F5344CB8AC3E}">
        <p14:creationId xmlns:p14="http://schemas.microsoft.com/office/powerpoint/2010/main" val="4040845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nvPr>
        </p:nvSpPr>
        <p:spPr/>
        <p:txBody>
          <a:bodyPr/>
          <a:lstStyle/>
          <a:p>
            <a:br>
              <a:rPr lang="fr-FR" altLang="fr-FR" dirty="0"/>
            </a:br>
            <a:r>
              <a:rPr lang="fr-FR" altLang="fr-FR" dirty="0"/>
              <a:t>-</a:t>
            </a:r>
            <a:r>
              <a:rPr lang="fr-FR" altLang="fr-FR" b="1" i="1" dirty="0">
                <a:solidFill>
                  <a:schemeClr val="tx2"/>
                </a:solidFill>
              </a:rPr>
              <a:t>Contexte institutionnel</a:t>
            </a:r>
          </a:p>
        </p:txBody>
      </p:sp>
      <p:sp>
        <p:nvSpPr>
          <p:cNvPr id="3" name="Espace réservé du contenu 2"/>
          <p:cNvSpPr>
            <a:spLocks noGrp="1"/>
          </p:cNvSpPr>
          <p:nvPr>
            <p:ph idx="1"/>
          </p:nvPr>
        </p:nvSpPr>
        <p:spPr>
          <a:xfrm>
            <a:off x="838200" y="1896745"/>
            <a:ext cx="10515600" cy="4351338"/>
          </a:xfrm>
        </p:spPr>
        <p:txBody>
          <a:bodyPr>
            <a:normAutofit/>
          </a:bodyPr>
          <a:lstStyle/>
          <a:p>
            <a:pPr lvl="1" algn="just">
              <a:defRPr/>
            </a:pPr>
            <a:r>
              <a:rPr lang="fr-FR" sz="3200" dirty="0"/>
              <a:t>L’éthique, plus qu’une affaire personnelle, devient un sujet d’intérêt public, officiel et reconnu</a:t>
            </a:r>
          </a:p>
          <a:p>
            <a:pPr>
              <a:defRPr/>
            </a:pPr>
            <a:r>
              <a:rPr lang="fr-FR" sz="2700" dirty="0"/>
              <a:t>Naissance en France du </a:t>
            </a:r>
            <a:r>
              <a:rPr lang="fr-FR" sz="2700" b="1" u="sng" dirty="0"/>
              <a:t>CCNE</a:t>
            </a:r>
            <a:r>
              <a:rPr lang="fr-FR" sz="2700" dirty="0"/>
              <a:t> en 1983</a:t>
            </a:r>
            <a:r>
              <a:rPr lang="fr-FR" sz="2700" i="1" dirty="0"/>
              <a:t>, </a:t>
            </a:r>
            <a:r>
              <a:rPr lang="fr-FR" sz="2700" dirty="0"/>
              <a:t>dont la mission est de «</a:t>
            </a:r>
            <a:r>
              <a:rPr lang="fr-FR" sz="2400" dirty="0"/>
              <a:t> </a:t>
            </a:r>
            <a:r>
              <a:rPr lang="fr-FR" sz="2400" b="1" dirty="0"/>
              <a:t>donner des avis sur les problèmes éthiques et les questions de société soulevés par les progrès de la connaissance dans les domaines de la biologie, de la médecine et de la santé</a:t>
            </a:r>
            <a:r>
              <a:rPr lang="fr-FR" sz="2400" dirty="0"/>
              <a:t> »</a:t>
            </a:r>
          </a:p>
          <a:p>
            <a:pPr lvl="1">
              <a:defRPr/>
            </a:pPr>
            <a:r>
              <a:rPr lang="fr-FR" sz="1600" dirty="0"/>
              <a:t>Avis n° 87: Refus de traitement et autonomie de la personne </a:t>
            </a:r>
          </a:p>
          <a:p>
            <a:pPr lvl="1">
              <a:defRPr/>
            </a:pPr>
            <a:r>
              <a:rPr lang="fr-FR" sz="1600" dirty="0"/>
              <a:t>Avis n° 121: Fin de vie, autonomie de la personne, volonté de mourir</a:t>
            </a:r>
          </a:p>
          <a:p>
            <a:pPr lvl="1">
              <a:defRPr/>
            </a:pPr>
            <a:r>
              <a:rPr lang="fr-FR" sz="1600" dirty="0"/>
              <a:t>Avis n° 113 : La demande d'assistance médicale à la procréation après le décès de l'homme faisant partie du couple</a:t>
            </a:r>
          </a:p>
          <a:p>
            <a:pPr lvl="1">
              <a:defRPr/>
            </a:pPr>
            <a:r>
              <a:rPr lang="fr-FR" sz="1600" dirty="0"/>
              <a:t>Avis n° 133 : Enjeux éthiques des modifications ciblées du génome : entre espoir et vigilance</a:t>
            </a:r>
          </a:p>
          <a:p>
            <a:pPr lvl="1">
              <a:defRPr/>
            </a:pPr>
            <a:r>
              <a:rPr lang="fr-FR" sz="1600" dirty="0"/>
              <a:t>Avis n° 138 : L’eugénisme : de quoi parle-t-on?</a:t>
            </a:r>
          </a:p>
          <a:p>
            <a:pPr lvl="1">
              <a:defRPr/>
            </a:pPr>
            <a:r>
              <a:rPr lang="fr-FR" sz="1600" dirty="0"/>
              <a:t>Avis n°139 : Questions éthiques relatives aux situations en fin de vie</a:t>
            </a:r>
          </a:p>
          <a:p>
            <a:pPr lvl="1">
              <a:defRPr/>
            </a:pPr>
            <a:endParaRPr lang="fr-FR" sz="1600" dirty="0"/>
          </a:p>
          <a:p>
            <a:pPr lvl="1">
              <a:defRPr/>
            </a:pPr>
            <a:endParaRPr lang="fr-FR" sz="1600" dirty="0"/>
          </a:p>
          <a:p>
            <a:pPr marL="0" indent="0">
              <a:buNone/>
              <a:defRPr/>
            </a:pPr>
            <a:endParaRPr lang="fr-FR" sz="2000" dirty="0"/>
          </a:p>
        </p:txBody>
      </p:sp>
    </p:spTree>
    <p:extLst>
      <p:ext uri="{BB962C8B-B14F-4D97-AF65-F5344CB8AC3E}">
        <p14:creationId xmlns:p14="http://schemas.microsoft.com/office/powerpoint/2010/main" val="1918542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p:cNvSpPr>
            <a:spLocks noGrp="1"/>
          </p:cNvSpPr>
          <p:nvPr>
            <p:ph type="title"/>
          </p:nvPr>
        </p:nvSpPr>
        <p:spPr>
          <a:xfrm>
            <a:off x="626165" y="-192088"/>
            <a:ext cx="11002618" cy="1816101"/>
          </a:xfrm>
        </p:spPr>
        <p:txBody>
          <a:bodyPr>
            <a:normAutofit fontScale="90000"/>
          </a:bodyPr>
          <a:lstStyle/>
          <a:p>
            <a:r>
              <a:rPr lang="fr-FR" altLang="fr-FR" sz="2800" dirty="0"/>
              <a:t> </a:t>
            </a:r>
            <a:br>
              <a:rPr lang="fr-FR" altLang="fr-FR" sz="2800" dirty="0"/>
            </a:br>
            <a:r>
              <a:rPr lang="fr-FR" altLang="fr-FR" b="1" dirty="0"/>
              <a:t>  </a:t>
            </a:r>
            <a:r>
              <a:rPr lang="fr-FR" altLang="fr-FR" b="1" i="1" dirty="0">
                <a:solidFill>
                  <a:schemeClr val="bg1">
                    <a:lumMod val="50000"/>
                  </a:schemeClr>
                </a:solidFill>
              </a:rPr>
              <a:t>Principes sur lesquels s’appuie une réflexion éthique</a:t>
            </a:r>
            <a:br>
              <a:rPr lang="fr-FR" altLang="fr-FR" sz="4000" dirty="0"/>
            </a:br>
            <a:endParaRPr lang="fr-FR" altLang="fr-FR" sz="4000" dirty="0"/>
          </a:p>
        </p:txBody>
      </p:sp>
      <p:sp>
        <p:nvSpPr>
          <p:cNvPr id="12291" name="Espace réservé du contenu 2"/>
          <p:cNvSpPr>
            <a:spLocks noGrp="1"/>
          </p:cNvSpPr>
          <p:nvPr>
            <p:ph idx="1"/>
          </p:nvPr>
        </p:nvSpPr>
        <p:spPr/>
        <p:txBody>
          <a:bodyPr/>
          <a:lstStyle/>
          <a:p>
            <a:r>
              <a:rPr lang="fr-FR" altLang="fr-FR" sz="2400" dirty="0"/>
              <a:t>La réflexion éthique, dans le domaine du soin, se fonde sur un certain nombre de principes </a:t>
            </a:r>
            <a:r>
              <a:rPr lang="fr-FR" altLang="fr-FR" sz="2400" i="1" dirty="0"/>
              <a:t>(Beauchamp et </a:t>
            </a:r>
            <a:r>
              <a:rPr lang="fr-FR" altLang="fr-FR" sz="2400" i="1" dirty="0" err="1"/>
              <a:t>Childress</a:t>
            </a:r>
            <a:r>
              <a:rPr lang="fr-FR" altLang="fr-FR" sz="2400" i="1" dirty="0"/>
              <a:t>, 1979)</a:t>
            </a:r>
          </a:p>
          <a:p>
            <a:r>
              <a:rPr lang="fr-FR" altLang="fr-FR" sz="2400" dirty="0"/>
              <a:t>- </a:t>
            </a:r>
            <a:r>
              <a:rPr lang="fr-FR" altLang="fr-FR" sz="2400" b="1" dirty="0"/>
              <a:t>autonomie</a:t>
            </a:r>
            <a:r>
              <a:rPr lang="fr-FR" altLang="fr-FR" sz="2400" dirty="0"/>
              <a:t> : le patient, à condition qu’il soit dûment informé sur sa maladie et les soins envisagés, ainsi que sur ses droits en tant que malade, a la capacité de décider par lui-même de l’orientation des soins qu’on lui propose </a:t>
            </a:r>
          </a:p>
          <a:p>
            <a:r>
              <a:rPr lang="fr-FR" altLang="fr-FR" sz="2400" dirty="0"/>
              <a:t>- </a:t>
            </a:r>
            <a:r>
              <a:rPr lang="fr-FR" altLang="fr-FR" sz="2400" b="1" dirty="0"/>
              <a:t>bienfaisance</a:t>
            </a:r>
            <a:r>
              <a:rPr lang="fr-FR" altLang="fr-FR" sz="2400" dirty="0"/>
              <a:t>, qui a toujours caractérisé la pratique médicale : le médecin agit en fonction de ce qu’il considère être « bien » pour le patient ;</a:t>
            </a:r>
          </a:p>
          <a:p>
            <a:endParaRPr lang="fr-FR" altLang="fr-FR" sz="2400" dirty="0"/>
          </a:p>
          <a:p>
            <a:endParaRPr lang="fr-FR" altLang="fr-FR" sz="2400" dirty="0"/>
          </a:p>
        </p:txBody>
      </p:sp>
      <p:sp>
        <p:nvSpPr>
          <p:cNvPr id="12292" name="Espace réservé du pied de page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FontTx/>
              <a:buNone/>
            </a:pPr>
            <a:r>
              <a:rPr lang="fr-FR" altLang="fr-FR" sz="1400">
                <a:latin typeface="Verdana" panose="020B0604030504040204" pitchFamily="34" charset="0"/>
              </a:rPr>
              <a:t>JFG/FD OCT 2010</a:t>
            </a:r>
          </a:p>
        </p:txBody>
      </p:sp>
    </p:spTree>
    <p:extLst>
      <p:ext uri="{BB962C8B-B14F-4D97-AF65-F5344CB8AC3E}">
        <p14:creationId xmlns:p14="http://schemas.microsoft.com/office/powerpoint/2010/main" val="13078851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ce réservé du pied de page 3"/>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FontTx/>
              <a:buNone/>
            </a:pPr>
            <a:r>
              <a:rPr lang="fr-FR" altLang="fr-FR" sz="1400">
                <a:latin typeface="Verdana" panose="020B0604030504040204" pitchFamily="34" charset="0"/>
              </a:rPr>
              <a:t>JFG/FD OCT 2010</a:t>
            </a:r>
          </a:p>
        </p:txBody>
      </p:sp>
      <p:sp>
        <p:nvSpPr>
          <p:cNvPr id="13315" name="Rectangle 5"/>
          <p:cNvSpPr>
            <a:spLocks noChangeArrowheads="1"/>
          </p:cNvSpPr>
          <p:nvPr/>
        </p:nvSpPr>
        <p:spPr bwMode="auto">
          <a:xfrm>
            <a:off x="1669774" y="2277374"/>
            <a:ext cx="8364814"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fr-FR" altLang="fr-FR" sz="2400" b="1" dirty="0">
                <a:latin typeface="+mn-lt"/>
              </a:rPr>
              <a:t>non malfaisance</a:t>
            </a:r>
            <a:r>
              <a:rPr lang="fr-FR" altLang="fr-FR" sz="2400" dirty="0">
                <a:latin typeface="+mn-lt"/>
              </a:rPr>
              <a:t> : le traitement, les soins prodigués, ne doivent pas entraîner d’effets délétères plus importants que les bénéfices attendus.</a:t>
            </a:r>
          </a:p>
          <a:p>
            <a:pPr eaLnBrk="1" hangingPunct="1">
              <a:spcBef>
                <a:spcPct val="0"/>
              </a:spcBef>
              <a:buFontTx/>
              <a:buNone/>
            </a:pPr>
            <a:r>
              <a:rPr lang="fr-FR" altLang="fr-FR" sz="2400" dirty="0">
                <a:latin typeface="+mn-lt"/>
              </a:rPr>
              <a:t>- </a:t>
            </a:r>
            <a:r>
              <a:rPr lang="fr-FR" altLang="fr-FR" sz="2400" b="1" dirty="0">
                <a:latin typeface="+mn-lt"/>
              </a:rPr>
              <a:t>justice</a:t>
            </a:r>
            <a:r>
              <a:rPr lang="fr-FR" altLang="fr-FR" sz="2400" dirty="0">
                <a:latin typeface="+mn-lt"/>
              </a:rPr>
              <a:t> : la dispense des soins doit être équitable pour tous les patients ; en particulier, les soins prodigués à un patient ou un groupe de patients ne doivent pas entraîner des conséquences négatives pour les autres malades du service ou de l’institution</a:t>
            </a:r>
            <a:r>
              <a:rPr lang="fr-FR" altLang="fr-FR" sz="1400" dirty="0">
                <a:latin typeface="+mn-lt"/>
              </a:rPr>
              <a:t>.</a:t>
            </a:r>
          </a:p>
          <a:p>
            <a:pPr eaLnBrk="1" hangingPunct="1">
              <a:spcBef>
                <a:spcPct val="0"/>
              </a:spcBef>
              <a:buFontTx/>
              <a:buNone/>
            </a:pPr>
            <a:r>
              <a:rPr lang="fr-FR" altLang="fr-FR" sz="1400" dirty="0">
                <a:latin typeface="+mn-lt"/>
              </a:rPr>
              <a:t> </a:t>
            </a:r>
          </a:p>
        </p:txBody>
      </p:sp>
      <p:sp>
        <p:nvSpPr>
          <p:cNvPr id="3" name="ZoneTexte 2"/>
          <p:cNvSpPr txBox="1"/>
          <p:nvPr/>
        </p:nvSpPr>
        <p:spPr>
          <a:xfrm>
            <a:off x="1931869" y="405698"/>
            <a:ext cx="7840624" cy="1692771"/>
          </a:xfrm>
          <a:prstGeom prst="rect">
            <a:avLst/>
          </a:prstGeom>
          <a:noFill/>
        </p:spPr>
        <p:txBody>
          <a:bodyPr wrap="square" rtlCol="0">
            <a:spAutoFit/>
          </a:bodyPr>
          <a:lstStyle/>
          <a:p>
            <a:r>
              <a:rPr lang="fr-FR" altLang="fr-FR" sz="4000" i="1" dirty="0">
                <a:solidFill>
                  <a:schemeClr val="bg1">
                    <a:lumMod val="50000"/>
                  </a:schemeClr>
                </a:solidFill>
              </a:rPr>
              <a:t>Principes sur lesquels s’appuie une réflexion éthique  </a:t>
            </a:r>
            <a:r>
              <a:rPr lang="fr-FR" altLang="fr-FR" sz="2400" dirty="0"/>
              <a:t>(suite)</a:t>
            </a:r>
            <a:br>
              <a:rPr lang="fr-FR" altLang="fr-FR" sz="2400" dirty="0"/>
            </a:br>
            <a:endParaRPr lang="fr-FR" sz="2400" dirty="0"/>
          </a:p>
        </p:txBody>
      </p:sp>
    </p:spTree>
    <p:extLst>
      <p:ext uri="{BB962C8B-B14F-4D97-AF65-F5344CB8AC3E}">
        <p14:creationId xmlns:p14="http://schemas.microsoft.com/office/powerpoint/2010/main" val="3989201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C:\Documents and Settings\lemoineel\Mes documents\Espace éthique\Site internet\logo\Lyon\final-log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1000" y="5578476"/>
            <a:ext cx="1397000" cy="126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175"/>
            <a:ext cx="9144000" cy="6954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305274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p:cNvSpPr>
            <a:spLocks noGrp="1"/>
          </p:cNvSpPr>
          <p:nvPr>
            <p:ph type="title"/>
          </p:nvPr>
        </p:nvSpPr>
        <p:spPr/>
        <p:txBody>
          <a:bodyPr/>
          <a:lstStyle/>
          <a:p>
            <a:r>
              <a:rPr lang="fr-FR" altLang="fr-FR" dirty="0"/>
              <a:t>		Le principe d’autonomie</a:t>
            </a:r>
          </a:p>
        </p:txBody>
      </p:sp>
      <p:sp>
        <p:nvSpPr>
          <p:cNvPr id="3" name="Espace réservé du contenu 2"/>
          <p:cNvSpPr>
            <a:spLocks noGrp="1"/>
          </p:cNvSpPr>
          <p:nvPr>
            <p:ph idx="1"/>
          </p:nvPr>
        </p:nvSpPr>
        <p:spPr>
          <a:xfrm>
            <a:off x="838200" y="1825625"/>
            <a:ext cx="10800522" cy="4654688"/>
          </a:xfrm>
        </p:spPr>
        <p:txBody>
          <a:bodyPr>
            <a:normAutofit fontScale="62500" lnSpcReduction="20000"/>
          </a:bodyPr>
          <a:lstStyle/>
          <a:p>
            <a:pPr marL="457200" algn="just">
              <a:buFont typeface="Arial" charset="0"/>
              <a:buChar char="•"/>
              <a:defRPr/>
            </a:pPr>
            <a:r>
              <a:rPr lang="fr-FR" sz="3600" i="1" dirty="0"/>
              <a:t>Une personne autonome est une personne capable de </a:t>
            </a:r>
            <a:r>
              <a:rPr lang="fr-FR" sz="3600" i="1" u="sng" dirty="0"/>
              <a:t>réfléchir</a:t>
            </a:r>
            <a:r>
              <a:rPr lang="fr-FR" sz="3600" i="1" dirty="0"/>
              <a:t> sur ses objectifs personnels et de décider pour elle-même d’agir conformément à cette réflexion </a:t>
            </a:r>
          </a:p>
          <a:p>
            <a:pPr marL="457200" algn="just">
              <a:buFont typeface="Arial" charset="0"/>
              <a:buChar char="•"/>
              <a:defRPr/>
            </a:pPr>
            <a:endParaRPr lang="fr-FR" sz="3600" i="1" dirty="0"/>
          </a:p>
          <a:p>
            <a:pPr algn="just">
              <a:buFont typeface="Arial" charset="0"/>
              <a:buChar char="•"/>
              <a:defRPr/>
            </a:pPr>
            <a:r>
              <a:rPr lang="fr-FR" sz="3600" dirty="0"/>
              <a:t>Dans le cadre de la recherche: notion de </a:t>
            </a:r>
            <a:r>
              <a:rPr lang="fr-FR" sz="3600" u="sng" dirty="0"/>
              <a:t>consentement éclairé [Michela Marzano, </a:t>
            </a:r>
            <a:r>
              <a:rPr lang="fr-FR" sz="3600" i="1" u="sng" dirty="0"/>
              <a:t>Je consens donc je suis</a:t>
            </a:r>
            <a:r>
              <a:rPr lang="fr-FR" sz="3600" u="sng" dirty="0"/>
              <a:t>]</a:t>
            </a:r>
          </a:p>
          <a:p>
            <a:pPr marL="0" indent="0" algn="just">
              <a:buNone/>
              <a:defRPr/>
            </a:pPr>
            <a:endParaRPr lang="fr-FR" sz="3600" dirty="0"/>
          </a:p>
          <a:p>
            <a:pPr algn="just">
              <a:buFont typeface="Arial" charset="0"/>
              <a:buChar char="•"/>
              <a:defRPr/>
            </a:pPr>
            <a:r>
              <a:rPr lang="fr-FR" sz="3600" dirty="0"/>
              <a:t>Nature de l’Autonomie : </a:t>
            </a:r>
            <a:r>
              <a:rPr lang="fr-FR" sz="3600" i="1" dirty="0"/>
              <a:t>Auto-Nomos</a:t>
            </a:r>
            <a:r>
              <a:rPr lang="fr-FR" sz="3600" dirty="0"/>
              <a:t>: </a:t>
            </a:r>
            <a:r>
              <a:rPr lang="fr-FR" sz="3600" b="1" u="sng" dirty="0"/>
              <a:t>se donner à soi-même sa propre loi</a:t>
            </a:r>
          </a:p>
          <a:p>
            <a:pPr algn="just">
              <a:buFont typeface="Arial" charset="0"/>
              <a:buChar char="•"/>
              <a:defRPr/>
            </a:pPr>
            <a:r>
              <a:rPr lang="fr-FR" sz="3600" b="1" u="sng" dirty="0"/>
              <a:t>L’autonomie s’oppose au paternalisme médical qui avait cours jusqu’à une période relativement récente</a:t>
            </a:r>
          </a:p>
          <a:p>
            <a:pPr marL="0" indent="0" algn="just">
              <a:buNone/>
              <a:defRPr/>
            </a:pPr>
            <a:endParaRPr lang="fr-FR" sz="3600" b="1" u="sng" dirty="0"/>
          </a:p>
          <a:p>
            <a:pPr algn="just">
              <a:buFont typeface="Arial" charset="0"/>
              <a:buChar char="•"/>
              <a:defRPr/>
            </a:pPr>
            <a:r>
              <a:rPr lang="fr-FR" sz="3600" dirty="0"/>
              <a:t>Deux conditions à l’Autonomie :</a:t>
            </a:r>
          </a:p>
          <a:p>
            <a:pPr lvl="1" algn="just">
              <a:buFont typeface="Arial" charset="0"/>
              <a:buChar char="–"/>
              <a:defRPr/>
            </a:pPr>
            <a:r>
              <a:rPr lang="fr-FR" sz="3600" dirty="0"/>
              <a:t>Liberté (Absence de contraintes extérieures): consentir </a:t>
            </a:r>
            <a:r>
              <a:rPr lang="fr-FR" sz="3600" dirty="0">
                <a:highlight>
                  <a:srgbClr val="FFFF00"/>
                </a:highlight>
              </a:rPr>
              <a:t>librement</a:t>
            </a:r>
          </a:p>
          <a:p>
            <a:pPr lvl="1" algn="just">
              <a:buFont typeface="Arial" charset="0"/>
              <a:buChar char="–"/>
              <a:defRPr/>
            </a:pPr>
            <a:r>
              <a:rPr lang="fr-FR" sz="3600" dirty="0"/>
              <a:t>Action - Capacité à agir intentionnellement: consentir </a:t>
            </a:r>
            <a:r>
              <a:rPr lang="fr-FR" sz="3600" dirty="0">
                <a:highlight>
                  <a:srgbClr val="FFFF00"/>
                </a:highlight>
              </a:rPr>
              <a:t>de façon éclairée</a:t>
            </a:r>
          </a:p>
          <a:p>
            <a:pPr marL="411163" lvl="1" indent="0" algn="just">
              <a:buNone/>
              <a:defRPr/>
            </a:pPr>
            <a:r>
              <a:rPr lang="fr-FR" sz="3600" dirty="0"/>
              <a:t> </a:t>
            </a:r>
          </a:p>
          <a:p>
            <a:pPr marL="0" indent="0">
              <a:buNone/>
              <a:defRPr/>
            </a:pPr>
            <a:endParaRPr lang="fr-FR" dirty="0"/>
          </a:p>
        </p:txBody>
      </p:sp>
    </p:spTree>
    <p:extLst>
      <p:ext uri="{BB962C8B-B14F-4D97-AF65-F5344CB8AC3E}">
        <p14:creationId xmlns:p14="http://schemas.microsoft.com/office/powerpoint/2010/main" val="17646971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D95060-5940-42BA-A662-5E845F1ED11C}"/>
              </a:ext>
            </a:extLst>
          </p:cNvPr>
          <p:cNvSpPr>
            <a:spLocks noGrp="1"/>
          </p:cNvSpPr>
          <p:nvPr>
            <p:ph type="title"/>
          </p:nvPr>
        </p:nvSpPr>
        <p:spPr/>
        <p:txBody>
          <a:bodyPr/>
          <a:lstStyle/>
          <a:p>
            <a:r>
              <a:rPr lang="fr-FR" dirty="0"/>
              <a:t>    Le respect de l’autonomie</a:t>
            </a:r>
          </a:p>
        </p:txBody>
      </p:sp>
      <p:sp>
        <p:nvSpPr>
          <p:cNvPr id="3" name="Espace réservé du contenu 2">
            <a:extLst>
              <a:ext uri="{FF2B5EF4-FFF2-40B4-BE49-F238E27FC236}">
                <a16:creationId xmlns:a16="http://schemas.microsoft.com/office/drawing/2014/main" id="{343CB717-1B2B-4F84-9A6F-CF2FC0023E5F}"/>
              </a:ext>
            </a:extLst>
          </p:cNvPr>
          <p:cNvSpPr>
            <a:spLocks noGrp="1"/>
          </p:cNvSpPr>
          <p:nvPr>
            <p:ph idx="1"/>
          </p:nvPr>
        </p:nvSpPr>
        <p:spPr/>
        <p:txBody>
          <a:bodyPr>
            <a:normAutofit fontScale="77500" lnSpcReduction="20000"/>
          </a:bodyPr>
          <a:lstStyle/>
          <a:p>
            <a:pPr algn="just">
              <a:buFont typeface="Arial" charset="0"/>
              <a:buChar char="•"/>
              <a:defRPr/>
            </a:pPr>
            <a:r>
              <a:rPr lang="fr-FR" sz="2400" dirty="0"/>
              <a:t>Le respect de l’</a:t>
            </a:r>
            <a:r>
              <a:rPr lang="fr-FR" sz="2400" u="sng" dirty="0"/>
              <a:t> autonomie</a:t>
            </a:r>
            <a:r>
              <a:rPr lang="fr-FR" sz="2400" dirty="0"/>
              <a:t> nécessite de :</a:t>
            </a:r>
          </a:p>
          <a:p>
            <a:pPr lvl="1" algn="just">
              <a:buFont typeface="Arial" charset="0"/>
              <a:buChar char="–"/>
              <a:defRPr/>
            </a:pPr>
            <a:r>
              <a:rPr lang="fr-FR" dirty="0"/>
              <a:t>Dire la vérité dans la mesure du possible</a:t>
            </a:r>
          </a:p>
          <a:p>
            <a:pPr lvl="1" algn="just">
              <a:buFont typeface="Arial" charset="0"/>
              <a:buChar char="–"/>
              <a:defRPr/>
            </a:pPr>
            <a:r>
              <a:rPr lang="fr-FR" dirty="0"/>
              <a:t>Respecter l’intimité</a:t>
            </a:r>
          </a:p>
          <a:p>
            <a:pPr lvl="1" algn="just">
              <a:buFont typeface="Arial" charset="0"/>
              <a:buChar char="–"/>
              <a:defRPr/>
            </a:pPr>
            <a:r>
              <a:rPr lang="fr-FR" dirty="0"/>
              <a:t>Protéger la confidentialité de l’information</a:t>
            </a:r>
          </a:p>
          <a:p>
            <a:pPr lvl="1" algn="just">
              <a:buFont typeface="Arial" charset="0"/>
              <a:buChar char="–"/>
              <a:defRPr/>
            </a:pPr>
            <a:r>
              <a:rPr lang="fr-FR" dirty="0"/>
              <a:t>Obtenir le consentement de la personne</a:t>
            </a:r>
          </a:p>
          <a:p>
            <a:pPr marL="114300" indent="0" algn="ctr">
              <a:buNone/>
              <a:defRPr/>
            </a:pPr>
            <a:r>
              <a:rPr lang="fr-FR" sz="1800" b="1" u="sng" dirty="0"/>
              <a:t>Avis CCNE 2005 – n°87</a:t>
            </a:r>
          </a:p>
          <a:p>
            <a:pPr marL="114300" indent="0" algn="ctr">
              <a:buNone/>
              <a:defRPr/>
            </a:pPr>
            <a:r>
              <a:rPr lang="fr-FR" sz="2600" dirty="0"/>
              <a:t>« Refus de traitement et autonomie de la personne »</a:t>
            </a:r>
          </a:p>
          <a:p>
            <a:pPr algn="just">
              <a:buFont typeface="Arial" charset="0"/>
              <a:buChar char="•"/>
              <a:defRPr/>
            </a:pPr>
            <a:r>
              <a:rPr lang="fr-FR" sz="2600" dirty="0"/>
              <a:t>Différenciation de trois aspects: </a:t>
            </a:r>
          </a:p>
          <a:p>
            <a:pPr marL="114300" indent="0" algn="just">
              <a:buNone/>
              <a:defRPr/>
            </a:pPr>
            <a:endParaRPr lang="fr-FR" sz="2000" dirty="0"/>
          </a:p>
          <a:p>
            <a:pPr lvl="1" algn="just">
              <a:buFont typeface="Arial" charset="0"/>
              <a:buChar char="–"/>
              <a:defRPr/>
            </a:pPr>
            <a:r>
              <a:rPr lang="fr-FR" b="1" u="sng" dirty="0"/>
              <a:t>Autonomie d’action </a:t>
            </a:r>
            <a:r>
              <a:rPr lang="fr-FR" dirty="0"/>
              <a:t>: capacité de mouvement</a:t>
            </a:r>
          </a:p>
          <a:p>
            <a:pPr lvl="1" algn="just">
              <a:buFont typeface="Arial" charset="0"/>
              <a:buChar char="–"/>
              <a:defRPr/>
            </a:pPr>
            <a:endParaRPr lang="fr-FR" dirty="0"/>
          </a:p>
          <a:p>
            <a:pPr lvl="1" algn="just">
              <a:buFont typeface="Arial" charset="0"/>
              <a:buChar char="–"/>
              <a:defRPr/>
            </a:pPr>
            <a:r>
              <a:rPr lang="fr-FR" b="1" u="sng" dirty="0"/>
              <a:t>Autonomie de pensée</a:t>
            </a:r>
            <a:r>
              <a:rPr lang="fr-FR" dirty="0"/>
              <a:t>: capacité à mener une argumentation réfléchie</a:t>
            </a:r>
          </a:p>
          <a:p>
            <a:pPr lvl="1" algn="just">
              <a:buFont typeface="Arial" charset="0"/>
              <a:buChar char="–"/>
              <a:defRPr/>
            </a:pPr>
            <a:endParaRPr lang="fr-FR" dirty="0"/>
          </a:p>
          <a:p>
            <a:pPr lvl="1" algn="just">
              <a:buFont typeface="Arial" charset="0"/>
              <a:buChar char="–"/>
              <a:defRPr/>
            </a:pPr>
            <a:r>
              <a:rPr lang="fr-FR" b="1" u="sng" dirty="0"/>
              <a:t>Autonomie de volonté </a:t>
            </a:r>
          </a:p>
          <a:p>
            <a:pPr lvl="2" algn="just">
              <a:buFont typeface="Arial" charset="0"/>
              <a:buChar char="•"/>
              <a:defRPr/>
            </a:pPr>
            <a:r>
              <a:rPr lang="fr-FR" i="1" dirty="0"/>
              <a:t>Souveraineté individuelle</a:t>
            </a:r>
            <a:r>
              <a:rPr lang="fr-FR" dirty="0"/>
              <a:t>: avoir des préférences et se déterminer en fonction de ces dernières [Donc en fonction d’une conception propre du BIEN]</a:t>
            </a:r>
          </a:p>
          <a:p>
            <a:endParaRPr lang="fr-FR" dirty="0"/>
          </a:p>
        </p:txBody>
      </p:sp>
    </p:spTree>
    <p:extLst>
      <p:ext uri="{BB962C8B-B14F-4D97-AF65-F5344CB8AC3E}">
        <p14:creationId xmlns:p14="http://schemas.microsoft.com/office/powerpoint/2010/main" val="3427869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8437" y="0"/>
            <a:ext cx="925512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3099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re 1"/>
          <p:cNvSpPr>
            <a:spLocks noGrp="1"/>
          </p:cNvSpPr>
          <p:nvPr>
            <p:ph type="title"/>
          </p:nvPr>
        </p:nvSpPr>
        <p:spPr/>
        <p:txBody>
          <a:bodyPr/>
          <a:lstStyle/>
          <a:p>
            <a:r>
              <a:rPr lang="fr-FR" altLang="fr-FR"/>
              <a:t>Le principe de bienfaisance </a:t>
            </a:r>
          </a:p>
        </p:txBody>
      </p:sp>
      <p:sp>
        <p:nvSpPr>
          <p:cNvPr id="3" name="Espace réservé du contenu 2"/>
          <p:cNvSpPr>
            <a:spLocks noGrp="1"/>
          </p:cNvSpPr>
          <p:nvPr>
            <p:ph idx="1"/>
          </p:nvPr>
        </p:nvSpPr>
        <p:spPr>
          <a:xfrm>
            <a:off x="1847850" y="1341438"/>
            <a:ext cx="8229600" cy="4838700"/>
          </a:xfrm>
        </p:spPr>
        <p:txBody>
          <a:bodyPr>
            <a:normAutofit fontScale="92500" lnSpcReduction="10000"/>
          </a:bodyPr>
          <a:lstStyle/>
          <a:p>
            <a:pPr marL="411480" lvl="1" indent="0" algn="ctr">
              <a:buNone/>
              <a:defRPr/>
            </a:pPr>
            <a:r>
              <a:rPr lang="fr-FR" sz="2200" b="1" i="1" dirty="0"/>
              <a:t>Pour traiter les personnes d’une façon morale, il faut s’efforcer d’assurer leur bien-être</a:t>
            </a:r>
            <a:r>
              <a:rPr lang="fr-FR" sz="2200" dirty="0"/>
              <a:t> </a:t>
            </a:r>
          </a:p>
          <a:p>
            <a:pPr marL="411480" lvl="1" indent="0" algn="ctr">
              <a:buNone/>
              <a:defRPr/>
            </a:pPr>
            <a:r>
              <a:rPr lang="fr-FR" sz="2200" i="1" dirty="0"/>
              <a:t>In : Les principes de l’éthique biomédicale</a:t>
            </a:r>
          </a:p>
          <a:p>
            <a:pPr marL="11430" indent="0" algn="just">
              <a:buNone/>
              <a:defRPr/>
            </a:pPr>
            <a:endParaRPr lang="fr-FR" sz="2200" dirty="0"/>
          </a:p>
          <a:p>
            <a:pPr marL="240030" algn="just">
              <a:defRPr/>
            </a:pPr>
            <a:r>
              <a:rPr lang="fr-FR" sz="2200" dirty="0"/>
              <a:t>Deux règles de base:</a:t>
            </a:r>
          </a:p>
          <a:p>
            <a:pPr lvl="2" algn="just">
              <a:buClr>
                <a:schemeClr val="accent3"/>
              </a:buClr>
              <a:defRPr/>
            </a:pPr>
            <a:r>
              <a:rPr lang="fr-FR" sz="2200" dirty="0"/>
              <a:t>Ne pas faire mal (principe de non malfaisance)</a:t>
            </a:r>
          </a:p>
          <a:p>
            <a:pPr lvl="2" algn="just">
              <a:buClr>
                <a:schemeClr val="accent3"/>
              </a:buClr>
              <a:defRPr/>
            </a:pPr>
            <a:r>
              <a:rPr lang="fr-FR" sz="2200" dirty="0"/>
              <a:t>Augmenter les avantages et réduire le plus possible les torts</a:t>
            </a:r>
          </a:p>
          <a:p>
            <a:pPr marL="685800" lvl="2" indent="0" algn="just">
              <a:buClr>
                <a:schemeClr val="accent3"/>
              </a:buClr>
              <a:buNone/>
              <a:defRPr/>
            </a:pPr>
            <a:r>
              <a:rPr lang="fr-FR" sz="2200" dirty="0">
                <a:highlight>
                  <a:srgbClr val="FFFF00"/>
                </a:highlight>
              </a:rPr>
              <a:t>=&gt; Intérêt du patient </a:t>
            </a:r>
            <a:r>
              <a:rPr lang="fr-FR" sz="2200" dirty="0"/>
              <a:t>(Hippocrate)</a:t>
            </a:r>
          </a:p>
          <a:p>
            <a:pPr marL="411480" lvl="1" indent="0">
              <a:buNone/>
              <a:defRPr/>
            </a:pPr>
            <a:r>
              <a:rPr lang="fr-FR" sz="1800" i="1" dirty="0"/>
              <a:t>Ces impératifs posent le problème de décider quand il est raisonnable de chercher certains avantages malgré les risques encourus et quand il faut renoncer aux avantages à cause de ces risques </a:t>
            </a:r>
            <a:r>
              <a:rPr lang="fr-FR" sz="1800" i="1" dirty="0">
                <a:sym typeface="Wingdings" panose="05000000000000000000" pitchFamily="2" charset="2"/>
              </a:rPr>
              <a:t> balance « bénéfices-risques »</a:t>
            </a:r>
            <a:endParaRPr lang="fr-FR" sz="1800" i="1" dirty="0"/>
          </a:p>
          <a:p>
            <a:pPr marL="411480" lvl="1" indent="0">
              <a:buNone/>
              <a:defRPr/>
            </a:pPr>
            <a:endParaRPr lang="fr-FR" sz="1500" i="1" dirty="0"/>
          </a:p>
          <a:p>
            <a:pPr marL="297180">
              <a:buFont typeface="Arial" charset="0"/>
              <a:buChar char="•"/>
              <a:defRPr/>
            </a:pPr>
            <a:r>
              <a:rPr lang="fr-FR" sz="2000" dirty="0"/>
              <a:t>Question: à partir de quand n’est-on plus dans la bienfaisance, mais dans « l’obstination déraisonnable »?</a:t>
            </a:r>
          </a:p>
          <a:p>
            <a:pPr marL="297180">
              <a:buFont typeface="Arial" charset="0"/>
              <a:buChar char="•"/>
              <a:defRPr/>
            </a:pPr>
            <a:endParaRPr lang="fr-FR" sz="2000" dirty="0"/>
          </a:p>
          <a:p>
            <a:pPr marL="297180">
              <a:buFont typeface="Arial" charset="0"/>
              <a:buChar char="•"/>
              <a:defRPr/>
            </a:pPr>
            <a:r>
              <a:rPr lang="fr-FR" sz="2000" dirty="0"/>
              <a:t>Quelle(s) conception(s) du bien? </a:t>
            </a:r>
          </a:p>
          <a:p>
            <a:pPr marL="297180">
              <a:buFont typeface="Arial" charset="0"/>
              <a:buChar char="•"/>
              <a:defRPr/>
            </a:pPr>
            <a:endParaRPr lang="fr-FR" sz="1900" dirty="0"/>
          </a:p>
          <a:p>
            <a:pPr marL="114300" indent="0" algn="just">
              <a:buNone/>
              <a:defRPr/>
            </a:pPr>
            <a:endParaRPr lang="fr-FR" dirty="0"/>
          </a:p>
        </p:txBody>
      </p:sp>
    </p:spTree>
    <p:extLst>
      <p:ext uri="{BB962C8B-B14F-4D97-AF65-F5344CB8AC3E}">
        <p14:creationId xmlns:p14="http://schemas.microsoft.com/office/powerpoint/2010/main" val="19703872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re 1"/>
          <p:cNvSpPr>
            <a:spLocks noGrp="1"/>
          </p:cNvSpPr>
          <p:nvPr>
            <p:ph type="title"/>
          </p:nvPr>
        </p:nvSpPr>
        <p:spPr/>
        <p:txBody>
          <a:bodyPr/>
          <a:lstStyle/>
          <a:p>
            <a:r>
              <a:rPr lang="fr-FR" altLang="fr-FR" dirty="0"/>
              <a:t>	Le principe de non malfaisance </a:t>
            </a:r>
            <a:br>
              <a:rPr lang="fr-FR" altLang="fr-FR" dirty="0"/>
            </a:br>
            <a:r>
              <a:rPr lang="fr-FR" altLang="fr-FR" dirty="0"/>
              <a:t>	</a:t>
            </a:r>
            <a:r>
              <a:rPr lang="fr-FR" altLang="fr-FR" sz="3200" dirty="0"/>
              <a:t>(souvent associé à celui de bienfaisance)</a:t>
            </a:r>
          </a:p>
        </p:txBody>
      </p:sp>
      <p:sp>
        <p:nvSpPr>
          <p:cNvPr id="3" name="Espace réservé du contenu 2"/>
          <p:cNvSpPr>
            <a:spLocks noGrp="1"/>
          </p:cNvSpPr>
          <p:nvPr>
            <p:ph idx="1"/>
          </p:nvPr>
        </p:nvSpPr>
        <p:spPr>
          <a:xfrm>
            <a:off x="838199" y="1825625"/>
            <a:ext cx="10740887" cy="4952862"/>
          </a:xfrm>
        </p:spPr>
        <p:txBody>
          <a:bodyPr>
            <a:noAutofit/>
          </a:bodyPr>
          <a:lstStyle/>
          <a:p>
            <a:pPr algn="just">
              <a:buFont typeface="Arial" charset="0"/>
              <a:buChar char="•"/>
              <a:defRPr/>
            </a:pPr>
            <a:r>
              <a:rPr lang="fr-FR" sz="2000" dirty="0"/>
              <a:t>Adage Hippocratique: </a:t>
            </a:r>
            <a:r>
              <a:rPr lang="fr-FR" sz="2000" b="1" i="1" dirty="0"/>
              <a:t>Primum non nocere </a:t>
            </a:r>
          </a:p>
          <a:p>
            <a:pPr marL="114300" indent="0" algn="just">
              <a:buNone/>
              <a:defRPr/>
            </a:pPr>
            <a:r>
              <a:rPr lang="fr-FR" sz="2000" b="1" i="1" dirty="0"/>
              <a:t>==&gt; Le principe affirme l’obligation de ne pas infliger de mal à autrui. </a:t>
            </a:r>
          </a:p>
          <a:p>
            <a:pPr marL="114300" indent="0" algn="just">
              <a:buNone/>
              <a:defRPr/>
            </a:pPr>
            <a:endParaRPr lang="fr-FR" sz="2000" b="1" i="1" dirty="0"/>
          </a:p>
          <a:p>
            <a:pPr algn="just">
              <a:buFont typeface="Arial" charset="0"/>
              <a:buChar char="•"/>
              <a:defRPr/>
            </a:pPr>
            <a:r>
              <a:rPr lang="fr-FR" sz="2000" dirty="0"/>
              <a:t>Faire la balance entre les avantages et les inconvénients et s’assurer que les conséquences négatives ne surpassent pas les conséquences positives  : </a:t>
            </a:r>
            <a:r>
              <a:rPr lang="fr-FR" sz="2000" dirty="0">
                <a:sym typeface="Wingdings" panose="05000000000000000000" pitchFamily="2" charset="2"/>
              </a:rPr>
              <a:t> </a:t>
            </a:r>
            <a:r>
              <a:rPr lang="fr-FR" sz="2000" b="1" dirty="0"/>
              <a:t>exemple des traitements lourds </a:t>
            </a:r>
          </a:p>
          <a:p>
            <a:pPr algn="just">
              <a:buFont typeface="Arial" charset="0"/>
              <a:buChar char="•"/>
              <a:defRPr/>
            </a:pPr>
            <a:endParaRPr lang="fr-FR" sz="2000" dirty="0"/>
          </a:p>
          <a:p>
            <a:pPr algn="just">
              <a:buFont typeface="Arial" charset="0"/>
              <a:buChar char="•"/>
              <a:defRPr/>
            </a:pPr>
            <a:r>
              <a:rPr lang="fr-FR" sz="2000" dirty="0"/>
              <a:t>Quelle définition du bien et du bien-être? Et du mal? </a:t>
            </a:r>
          </a:p>
          <a:p>
            <a:pPr marL="0" indent="0" algn="just">
              <a:buNone/>
              <a:defRPr/>
            </a:pPr>
            <a:endParaRPr lang="fr-FR" sz="2000" dirty="0"/>
          </a:p>
          <a:p>
            <a:pPr algn="just">
              <a:buFont typeface="Arial" charset="0"/>
              <a:buChar char="•"/>
              <a:defRPr/>
            </a:pPr>
            <a:r>
              <a:rPr lang="fr-FR" sz="2000" dirty="0"/>
              <a:t>Quelle est la frontière entre bienfaisance et malfaisance? Est-elle identique chez tout un chacun? </a:t>
            </a:r>
          </a:p>
          <a:p>
            <a:pPr marL="0" indent="0" algn="just">
              <a:buNone/>
              <a:defRPr/>
            </a:pPr>
            <a:endParaRPr lang="fr-FR" sz="2000" dirty="0"/>
          </a:p>
          <a:p>
            <a:pPr algn="just">
              <a:buFont typeface="Arial" charset="0"/>
              <a:buChar char="•"/>
              <a:defRPr/>
            </a:pPr>
            <a:r>
              <a:rPr lang="fr-FR" sz="2000" dirty="0"/>
              <a:t>Problème de </a:t>
            </a:r>
            <a:r>
              <a:rPr lang="fr-FR" sz="2000" b="1" dirty="0"/>
              <a:t>l’obstination déraisonnable, qui peut être considéré comme relevant de la malfaisance</a:t>
            </a:r>
          </a:p>
          <a:p>
            <a:pPr marL="114300" indent="0" algn="just">
              <a:buNone/>
              <a:defRPr/>
            </a:pPr>
            <a:endParaRPr lang="fr-FR" sz="2000" dirty="0"/>
          </a:p>
        </p:txBody>
      </p:sp>
    </p:spTree>
    <p:extLst>
      <p:ext uri="{BB962C8B-B14F-4D97-AF65-F5344CB8AC3E}">
        <p14:creationId xmlns:p14="http://schemas.microsoft.com/office/powerpoint/2010/main" val="9691078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4364381" y="145534"/>
            <a:ext cx="4309834" cy="461665"/>
          </a:xfrm>
          <a:prstGeom prst="rect">
            <a:avLst/>
          </a:prstGeom>
        </p:spPr>
        <p:txBody>
          <a:bodyPr wrap="none">
            <a:spAutoFit/>
          </a:bodyPr>
          <a:lstStyle/>
          <a:p>
            <a:r>
              <a:rPr lang="fr-FR" altLang="fr-FR" sz="2400" b="1" dirty="0"/>
              <a:t>Le principe de justice et d’équité</a:t>
            </a:r>
            <a:endParaRPr lang="fr-FR" sz="2400" b="1" dirty="0"/>
          </a:p>
        </p:txBody>
      </p:sp>
    </p:spTree>
    <p:extLst>
      <p:ext uri="{BB962C8B-B14F-4D97-AF65-F5344CB8AC3E}">
        <p14:creationId xmlns:p14="http://schemas.microsoft.com/office/powerpoint/2010/main" val="5970431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re 1"/>
          <p:cNvSpPr>
            <a:spLocks noGrp="1"/>
          </p:cNvSpPr>
          <p:nvPr>
            <p:ph type="title"/>
          </p:nvPr>
        </p:nvSpPr>
        <p:spPr/>
        <p:txBody>
          <a:bodyPr/>
          <a:lstStyle/>
          <a:p>
            <a:r>
              <a:rPr lang="fr-FR" altLang="fr-FR" dirty="0"/>
              <a:t>	Le principe de justice et d’équité</a:t>
            </a:r>
            <a:br>
              <a:rPr lang="fr-FR" altLang="fr-FR" dirty="0"/>
            </a:br>
            <a:endParaRPr lang="fr-FR" altLang="fr-FR" dirty="0"/>
          </a:p>
        </p:txBody>
      </p:sp>
      <p:sp>
        <p:nvSpPr>
          <p:cNvPr id="3" name="Espace réservé du contenu 2"/>
          <p:cNvSpPr>
            <a:spLocks noGrp="1"/>
          </p:cNvSpPr>
          <p:nvPr>
            <p:ph idx="1"/>
          </p:nvPr>
        </p:nvSpPr>
        <p:spPr/>
        <p:txBody>
          <a:bodyPr>
            <a:normAutofit lnSpcReduction="10000"/>
          </a:bodyPr>
          <a:lstStyle/>
          <a:p>
            <a:pPr marL="457517" algn="just">
              <a:buFont typeface="Arial" charset="0"/>
              <a:buChar char="•"/>
              <a:defRPr/>
            </a:pPr>
            <a:r>
              <a:rPr lang="fr-FR" sz="2400" i="1" dirty="0"/>
              <a:t>Ce qui est </a:t>
            </a:r>
            <a:r>
              <a:rPr lang="fr-FR" sz="2400" b="1" i="1" dirty="0"/>
              <a:t>équitable</a:t>
            </a:r>
            <a:r>
              <a:rPr lang="fr-FR" sz="2400" i="1" dirty="0"/>
              <a:t> et </a:t>
            </a:r>
            <a:r>
              <a:rPr lang="fr-FR" sz="2400" b="1" i="1" dirty="0"/>
              <a:t>juste</a:t>
            </a:r>
            <a:r>
              <a:rPr lang="fr-FR" sz="2400" i="1" dirty="0"/>
              <a:t> dans le traitement d’une personne, à la lumière de ce qu’elle mérite et de ce qui lui est dû…</a:t>
            </a:r>
          </a:p>
          <a:p>
            <a:pPr marL="457517" algn="just">
              <a:buFont typeface="Arial" charset="0"/>
              <a:buChar char="•"/>
              <a:defRPr/>
            </a:pPr>
            <a:r>
              <a:rPr lang="fr-FR" sz="2400" b="1" i="1" dirty="0"/>
              <a:t>Une injustice implique donc un acte injustifié ou une omission qui prive une personne d’un bénéfice auquel elle a droit ou lui porte un tort de façon injustifiée. </a:t>
            </a:r>
          </a:p>
          <a:p>
            <a:pPr marL="317" indent="0">
              <a:buNone/>
              <a:defRPr/>
            </a:pPr>
            <a:endParaRPr lang="fr-FR" sz="2000" dirty="0"/>
          </a:p>
          <a:p>
            <a:pPr>
              <a:buFont typeface="Arial" charset="0"/>
              <a:buChar char="•"/>
              <a:defRPr/>
            </a:pPr>
            <a:r>
              <a:rPr lang="fr-FR" sz="2000" dirty="0"/>
              <a:t>Exemples: </a:t>
            </a:r>
          </a:p>
          <a:p>
            <a:pPr lvl="1">
              <a:buFont typeface="Arial" charset="0"/>
              <a:buChar char="–"/>
              <a:defRPr/>
            </a:pPr>
            <a:r>
              <a:rPr lang="fr-FR" sz="2100" dirty="0"/>
              <a:t>La répartition injuste des soins médicaux fondée sur le sexe, la race, l’âge</a:t>
            </a:r>
          </a:p>
          <a:p>
            <a:pPr lvl="1">
              <a:buFont typeface="Arial" charset="0"/>
              <a:buChar char="–"/>
              <a:defRPr/>
            </a:pPr>
            <a:r>
              <a:rPr lang="fr-FR" sz="2100" dirty="0"/>
              <a:t>Le droit à un minimum décent de soins médicaux </a:t>
            </a:r>
          </a:p>
          <a:p>
            <a:pPr lvl="1">
              <a:buFont typeface="Arial" charset="0"/>
              <a:buChar char="–"/>
              <a:defRPr/>
            </a:pPr>
            <a:r>
              <a:rPr lang="fr-FR" sz="2100" dirty="0"/>
              <a:t>L’allocation des ressources en santé </a:t>
            </a:r>
          </a:p>
          <a:p>
            <a:pPr lvl="1">
              <a:buFont typeface="Arial" charset="0"/>
              <a:buChar char="–"/>
              <a:defRPr/>
            </a:pPr>
            <a:r>
              <a:rPr lang="fr-FR" sz="2100" dirty="0"/>
              <a:t>Quelles prestations de soin doivent exister dans une société?</a:t>
            </a:r>
          </a:p>
          <a:p>
            <a:pPr lvl="1">
              <a:buFont typeface="Arial" charset="0"/>
              <a:buChar char="–"/>
              <a:defRPr/>
            </a:pPr>
            <a:r>
              <a:rPr lang="fr-FR" sz="2100" dirty="0"/>
              <a:t>Qui peut en bénéficier? En fonction de quoi? (notion de « justice distributive »)</a:t>
            </a:r>
          </a:p>
          <a:p>
            <a:pPr lvl="1">
              <a:buFont typeface="Arial" charset="0"/>
              <a:buChar char="–"/>
              <a:defRPr/>
            </a:pPr>
            <a:r>
              <a:rPr lang="fr-FR" sz="2100" dirty="0"/>
              <a:t>Comment sont réparties les dépenses?</a:t>
            </a:r>
          </a:p>
          <a:p>
            <a:pPr marL="343217">
              <a:defRPr/>
            </a:pPr>
            <a:endParaRPr lang="fr-FR" dirty="0"/>
          </a:p>
          <a:p>
            <a:pPr>
              <a:buFont typeface="Arial" charset="0"/>
              <a:buChar char="•"/>
              <a:defRPr/>
            </a:pPr>
            <a:endParaRPr lang="fr-FR" dirty="0"/>
          </a:p>
        </p:txBody>
      </p:sp>
    </p:spTree>
    <p:extLst>
      <p:ext uri="{BB962C8B-B14F-4D97-AF65-F5344CB8AC3E}">
        <p14:creationId xmlns:p14="http://schemas.microsoft.com/office/powerpoint/2010/main" val="26614427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a:stretch>
            <a:fillRect/>
          </a:stretch>
        </p:blipFill>
        <p:spPr>
          <a:xfrm>
            <a:off x="-3048000" y="-1714500"/>
            <a:ext cx="18288000" cy="10287000"/>
          </a:xfrm>
          <a:prstGeom prst="rect">
            <a:avLst/>
          </a:prstGeom>
        </p:spPr>
      </p:pic>
    </p:spTree>
    <p:extLst>
      <p:ext uri="{BB962C8B-B14F-4D97-AF65-F5344CB8AC3E}">
        <p14:creationId xmlns:p14="http://schemas.microsoft.com/office/powerpoint/2010/main" val="9462089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nvPr>
        </p:nvSpPr>
        <p:spPr>
          <a:xfrm>
            <a:off x="2395539" y="546101"/>
            <a:ext cx="8162925" cy="1077913"/>
          </a:xfrm>
        </p:spPr>
        <p:txBody>
          <a:bodyPr>
            <a:noAutofit/>
          </a:bodyPr>
          <a:lstStyle/>
          <a:p>
            <a:r>
              <a:rPr lang="fr-FR" altLang="fr-FR" sz="4000" b="1" i="1" dirty="0">
                <a:solidFill>
                  <a:schemeClr val="bg1">
                    <a:lumMod val="50000"/>
                  </a:schemeClr>
                </a:solidFill>
              </a:rPr>
              <a:t>La réflexion éthique : 3 étapes</a:t>
            </a:r>
            <a:br>
              <a:rPr lang="fr-FR" altLang="fr-FR" sz="4000" b="1" i="1" dirty="0">
                <a:solidFill>
                  <a:schemeClr val="bg1">
                    <a:lumMod val="50000"/>
                  </a:schemeClr>
                </a:solidFill>
              </a:rPr>
            </a:br>
            <a:endParaRPr lang="fr-FR" altLang="fr-FR" sz="4000" b="1" i="1" dirty="0">
              <a:solidFill>
                <a:schemeClr val="bg1">
                  <a:lumMod val="50000"/>
                </a:schemeClr>
              </a:solidFill>
            </a:endParaRPr>
          </a:p>
        </p:txBody>
      </p:sp>
      <p:sp>
        <p:nvSpPr>
          <p:cNvPr id="3" name="Espace réservé du contenu 2"/>
          <p:cNvSpPr>
            <a:spLocks noGrp="1"/>
          </p:cNvSpPr>
          <p:nvPr>
            <p:ph idx="1"/>
          </p:nvPr>
        </p:nvSpPr>
        <p:spPr/>
        <p:txBody>
          <a:bodyPr/>
          <a:lstStyle/>
          <a:p>
            <a:pPr marL="0" indent="0">
              <a:buNone/>
              <a:defRPr/>
            </a:pPr>
            <a:r>
              <a:rPr lang="fr-FR" sz="2400" dirty="0"/>
              <a:t> </a:t>
            </a:r>
          </a:p>
          <a:p>
            <a:pPr>
              <a:defRPr/>
            </a:pPr>
            <a:r>
              <a:rPr lang="fr-FR" sz="2400" dirty="0"/>
              <a:t>- instruction détaillée de la situation</a:t>
            </a:r>
          </a:p>
          <a:p>
            <a:pPr>
              <a:defRPr/>
            </a:pPr>
            <a:r>
              <a:rPr lang="fr-FR" sz="2400" dirty="0"/>
              <a:t>- débat collégial et/ou interdisciplinaire</a:t>
            </a:r>
          </a:p>
          <a:p>
            <a:pPr>
              <a:defRPr/>
            </a:pPr>
            <a:r>
              <a:rPr lang="fr-FR" sz="2400" dirty="0"/>
              <a:t>- rendu de l’avis, dont la responsabilité sera souvent portée par une personne qui en a l’autorité, mais qui sera partagée par l’ensemble.</a:t>
            </a:r>
          </a:p>
          <a:p>
            <a:pPr marL="0" indent="0">
              <a:buNone/>
              <a:defRPr/>
            </a:pPr>
            <a:r>
              <a:rPr lang="fr-FR" sz="2400" dirty="0"/>
              <a:t> </a:t>
            </a:r>
          </a:p>
          <a:p>
            <a:pPr>
              <a:defRPr/>
            </a:pPr>
            <a:r>
              <a:rPr lang="fr-FR" sz="2400" b="1" dirty="0"/>
              <a:t>Une éthique de responsabilité se substituera ainsi à une éthique de conviction </a:t>
            </a:r>
          </a:p>
          <a:p>
            <a:pPr marL="0" indent="0">
              <a:buNone/>
              <a:defRPr/>
            </a:pPr>
            <a:r>
              <a:rPr lang="fr-FR" sz="2400" dirty="0"/>
              <a:t> </a:t>
            </a:r>
          </a:p>
          <a:p>
            <a:pPr marL="0" indent="0">
              <a:buNone/>
              <a:defRPr/>
            </a:pPr>
            <a:endParaRPr lang="fr-FR" sz="2400" dirty="0"/>
          </a:p>
        </p:txBody>
      </p:sp>
    </p:spTree>
    <p:extLst>
      <p:ext uri="{BB962C8B-B14F-4D97-AF65-F5344CB8AC3E}">
        <p14:creationId xmlns:p14="http://schemas.microsoft.com/office/powerpoint/2010/main" val="31016881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2"/>
          <p:cNvSpPr>
            <a:spLocks noGrp="1"/>
          </p:cNvSpPr>
          <p:nvPr>
            <p:ph type="title"/>
          </p:nvPr>
        </p:nvSpPr>
        <p:spPr>
          <a:xfrm>
            <a:off x="1774826" y="260350"/>
            <a:ext cx="9217025" cy="1341438"/>
          </a:xfrm>
        </p:spPr>
        <p:txBody>
          <a:bodyPr/>
          <a:lstStyle/>
          <a:p>
            <a:r>
              <a:rPr lang="fr-FR" altLang="fr-FR" sz="3200" dirty="0"/>
              <a:t>	</a:t>
            </a:r>
            <a:r>
              <a:rPr lang="fr-FR" altLang="fr-FR" sz="4000" b="1" i="1" dirty="0">
                <a:solidFill>
                  <a:schemeClr val="bg1">
                    <a:lumMod val="50000"/>
                  </a:schemeClr>
                </a:solidFill>
              </a:rPr>
              <a:t>Une réflexion nécessairement collégiale</a:t>
            </a:r>
            <a:br>
              <a:rPr lang="fr-FR" altLang="fr-FR" sz="3200" b="1" dirty="0"/>
            </a:br>
            <a:endParaRPr lang="fr-FR" altLang="fr-FR" sz="3200" b="1" dirty="0"/>
          </a:p>
        </p:txBody>
      </p:sp>
      <p:sp>
        <p:nvSpPr>
          <p:cNvPr id="4" name="Espace réservé du contenu 3"/>
          <p:cNvSpPr>
            <a:spLocks noGrp="1"/>
          </p:cNvSpPr>
          <p:nvPr>
            <p:ph idx="1"/>
          </p:nvPr>
        </p:nvSpPr>
        <p:spPr>
          <a:xfrm>
            <a:off x="2424114" y="1700213"/>
            <a:ext cx="8110537" cy="4191000"/>
          </a:xfrm>
        </p:spPr>
        <p:txBody>
          <a:bodyPr>
            <a:noAutofit/>
          </a:bodyPr>
          <a:lstStyle/>
          <a:p>
            <a:pPr algn="just">
              <a:defRPr/>
            </a:pPr>
            <a:r>
              <a:rPr lang="fr-FR" sz="2400" dirty="0"/>
              <a:t>Ce débat collégial apparaît d’autant plus indispensable que le cas est difficile. </a:t>
            </a:r>
          </a:p>
          <a:p>
            <a:pPr algn="just">
              <a:defRPr/>
            </a:pPr>
            <a:r>
              <a:rPr lang="fr-FR" sz="2400" dirty="0"/>
              <a:t>Il permet une certaine distanciation, de dépasser les convictions et valeurs personnelles de chacun.</a:t>
            </a:r>
          </a:p>
          <a:p>
            <a:pPr algn="just">
              <a:defRPr/>
            </a:pPr>
            <a:r>
              <a:rPr lang="fr-FR" sz="2400" dirty="0"/>
              <a:t>Ce débat collégial qui peut commencer au sein du service,  s’enrichira d’un apport extérieur de personnalités, apportant un regard plus neutre et plus détaché, et constituant un éventail de compétences diverses en dehors du champ strictement médical (philosophes, psychologues, juristes, paramédicaux, représentants des grands courants religieux, des usagers, etc.).</a:t>
            </a:r>
          </a:p>
          <a:p>
            <a:pPr marL="0" indent="0" algn="just">
              <a:buNone/>
              <a:defRPr/>
            </a:pPr>
            <a:r>
              <a:rPr lang="fr-FR" sz="2400" dirty="0"/>
              <a:t> </a:t>
            </a:r>
          </a:p>
          <a:p>
            <a:pPr marL="0" indent="0" algn="just">
              <a:buNone/>
              <a:defRPr/>
            </a:pPr>
            <a:r>
              <a:rPr lang="fr-FR" sz="2400" dirty="0"/>
              <a:t> </a:t>
            </a:r>
          </a:p>
        </p:txBody>
      </p:sp>
    </p:spTree>
    <p:extLst>
      <p:ext uri="{BB962C8B-B14F-4D97-AF65-F5344CB8AC3E}">
        <p14:creationId xmlns:p14="http://schemas.microsoft.com/office/powerpoint/2010/main" val="3197196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ZoneTexte 4"/>
          <p:cNvSpPr txBox="1">
            <a:spLocks noChangeArrowheads="1"/>
          </p:cNvSpPr>
          <p:nvPr/>
        </p:nvSpPr>
        <p:spPr bwMode="auto">
          <a:xfrm>
            <a:off x="1259840" y="1916114"/>
            <a:ext cx="10251439"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342900" indent="-342900">
              <a:spcBef>
                <a:spcPct val="0"/>
              </a:spcBef>
            </a:pPr>
            <a:r>
              <a:rPr lang="fr-FR" altLang="fr-FR" sz="2400" dirty="0">
                <a:latin typeface="+mn-lt"/>
              </a:rPr>
              <a:t>Les principes doivent être pondérés en fonction d’une situation particulière : </a:t>
            </a:r>
            <a:r>
              <a:rPr lang="fr-FR" altLang="fr-FR" sz="2400" b="1" dirty="0">
                <a:latin typeface="+mn-lt"/>
              </a:rPr>
              <a:t>spécification</a:t>
            </a:r>
          </a:p>
          <a:p>
            <a:pPr marL="342900" indent="-342900">
              <a:spcBef>
                <a:spcPct val="0"/>
              </a:spcBef>
            </a:pPr>
            <a:r>
              <a:rPr lang="fr-FR" altLang="fr-FR" sz="2400" dirty="0">
                <a:latin typeface="+mn-lt"/>
              </a:rPr>
              <a:t>Il va parfois exister un conflit entre les principes énoncés plus haut ( nécessité d’évaluer la portée respective de chacun des principes : </a:t>
            </a:r>
            <a:r>
              <a:rPr lang="fr-FR" altLang="fr-FR" sz="2400" b="1" dirty="0">
                <a:latin typeface="+mn-lt"/>
              </a:rPr>
              <a:t>pondération</a:t>
            </a:r>
          </a:p>
          <a:p>
            <a:pPr marL="342900" indent="-342900">
              <a:spcBef>
                <a:spcPct val="0"/>
              </a:spcBef>
            </a:pPr>
            <a:r>
              <a:rPr lang="fr-FR" altLang="fr-FR" sz="2400" b="1" dirty="0">
                <a:latin typeface="+mn-lt"/>
              </a:rPr>
              <a:t>L’objectif du débat éthique </a:t>
            </a:r>
            <a:r>
              <a:rPr lang="fr-FR" altLang="fr-FR" sz="2400" dirty="0">
                <a:latin typeface="+mn-lt"/>
              </a:rPr>
              <a:t>n’est pas d’aboutir à une solution qui serait considérée comme la seule bonne décision dans ce contexte précis – ce n’est en général jamais le cas- mais de </a:t>
            </a:r>
            <a:r>
              <a:rPr lang="fr-FR" altLang="fr-FR" sz="2400" b="1" dirty="0">
                <a:latin typeface="+mn-lt"/>
              </a:rPr>
              <a:t>prendre une résolution qui respecte au mieux les principes éthiques, en s’autorisant une hiérarchisation de ces derniers </a:t>
            </a:r>
          </a:p>
          <a:p>
            <a:pPr marL="342900" indent="-342900">
              <a:spcBef>
                <a:spcPct val="0"/>
              </a:spcBef>
            </a:pPr>
            <a:r>
              <a:rPr lang="fr-FR" altLang="fr-FR" sz="2400" i="1">
                <a:latin typeface="+mn-lt"/>
              </a:rPr>
              <a:t> Notion </a:t>
            </a:r>
            <a:r>
              <a:rPr lang="fr-FR" altLang="fr-FR" sz="2400" i="1" dirty="0">
                <a:latin typeface="+mn-lt"/>
              </a:rPr>
              <a:t>de « moins mauvaise décision »</a:t>
            </a:r>
          </a:p>
        </p:txBody>
      </p:sp>
      <p:sp>
        <p:nvSpPr>
          <p:cNvPr id="16388" name="ZoneTexte 5"/>
          <p:cNvSpPr txBox="1">
            <a:spLocks noChangeArrowheads="1"/>
          </p:cNvSpPr>
          <p:nvPr/>
        </p:nvSpPr>
        <p:spPr bwMode="auto">
          <a:xfrm>
            <a:off x="2495550" y="765175"/>
            <a:ext cx="66595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fr-FR" altLang="fr-FR" sz="4000" b="1" i="1" dirty="0">
                <a:solidFill>
                  <a:schemeClr val="bg1">
                    <a:lumMod val="50000"/>
                  </a:schemeClr>
                </a:solidFill>
                <a:latin typeface="+mj-lt"/>
              </a:rPr>
              <a:t>Difficulté de la décision éthique</a:t>
            </a:r>
          </a:p>
        </p:txBody>
      </p:sp>
    </p:spTree>
    <p:extLst>
      <p:ext uri="{BB962C8B-B14F-4D97-AF65-F5344CB8AC3E}">
        <p14:creationId xmlns:p14="http://schemas.microsoft.com/office/powerpoint/2010/main" val="76979643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584</TotalTime>
  <Words>1830</Words>
  <Application>Microsoft Office PowerPoint</Application>
  <PresentationFormat>Grand écran</PresentationFormat>
  <Paragraphs>144</Paragraphs>
  <Slides>24</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24</vt:i4>
      </vt:variant>
    </vt:vector>
  </HeadingPairs>
  <TitlesOfParts>
    <vt:vector size="30" baseType="lpstr">
      <vt:lpstr>Arial</vt:lpstr>
      <vt:lpstr>Calibri</vt:lpstr>
      <vt:lpstr>Calibri Light</vt:lpstr>
      <vt:lpstr>Verdana</vt:lpstr>
      <vt:lpstr>Wingdings</vt:lpstr>
      <vt:lpstr>Thème Office</vt:lpstr>
      <vt:lpstr>Introduction à l’éthique  bio-médicale</vt:lpstr>
      <vt:lpstr>Présentation PowerPoint</vt:lpstr>
      <vt:lpstr> -Généralités</vt:lpstr>
      <vt:lpstr> -historique</vt:lpstr>
      <vt:lpstr>  Valeurs de l’éthique</vt:lpstr>
      <vt:lpstr>Présentation PowerPoint</vt:lpstr>
      <vt:lpstr>Présentation PowerPoint</vt:lpstr>
      <vt:lpstr> Le développement techno-scientifique au cours des 50 dernières années a conduit à l’émergence de nombreuses questions éthiques    Quelques exemples :</vt:lpstr>
      <vt:lpstr>Emergence des droits individuels </vt:lpstr>
      <vt:lpstr> -Contexte institutionnel</vt:lpstr>
      <vt:lpstr>    Principes sur lesquels s’appuie une réflexion éthique </vt:lpstr>
      <vt:lpstr>Présentation PowerPoint</vt:lpstr>
      <vt:lpstr>Présentation PowerPoint</vt:lpstr>
      <vt:lpstr>  Le principe d’autonomie</vt:lpstr>
      <vt:lpstr>    Le respect de l’autonomie</vt:lpstr>
      <vt:lpstr>Présentation PowerPoint</vt:lpstr>
      <vt:lpstr>Le principe de bienfaisance </vt:lpstr>
      <vt:lpstr> Le principe de non malfaisance   (souvent associé à celui de bienfaisance)</vt:lpstr>
      <vt:lpstr>Présentation PowerPoint</vt:lpstr>
      <vt:lpstr> Le principe de justice et d’équité </vt:lpstr>
      <vt:lpstr>Présentation PowerPoint</vt:lpstr>
      <vt:lpstr>La réflexion éthique : 3 étapes </vt:lpstr>
      <vt:lpstr> Une réflexion nécessairement collégiale </vt:lpstr>
      <vt:lpstr>Présentation PowerPoint</vt:lpstr>
    </vt:vector>
  </TitlesOfParts>
  <Company>UCBL - Lyon 1</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à l’éthique du soin</dc:title>
  <dc:creator>GUERIN JEAN-FRANCOIS</dc:creator>
  <cp:lastModifiedBy>GUERIN JEAN-FRANCOIS</cp:lastModifiedBy>
  <cp:revision>31</cp:revision>
  <dcterms:created xsi:type="dcterms:W3CDTF">2021-04-01T10:35:25Z</dcterms:created>
  <dcterms:modified xsi:type="dcterms:W3CDTF">2023-11-06T09:46:34Z</dcterms:modified>
</cp:coreProperties>
</file>