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9" r:id="rId10"/>
    <p:sldId id="270" r:id="rId11"/>
    <p:sldId id="273" r:id="rId12"/>
    <p:sldId id="274" r:id="rId13"/>
    <p:sldId id="275" r:id="rId14"/>
    <p:sldId id="281" r:id="rId15"/>
    <p:sldId id="286" r:id="rId16"/>
    <p:sldId id="287" r:id="rId17"/>
    <p:sldId id="288" r:id="rId18"/>
    <p:sldId id="289" r:id="rId19"/>
    <p:sldId id="292" r:id="rId20"/>
    <p:sldId id="291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18"/>
    <p:restoredTop sz="86761"/>
  </p:normalViewPr>
  <p:slideViewPr>
    <p:cSldViewPr snapToGrid="0" snapToObjects="1">
      <p:cViewPr varScale="1">
        <p:scale>
          <a:sx n="106" d="100"/>
          <a:sy n="106" d="100"/>
        </p:scale>
        <p:origin x="4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67CF76-C651-E548-8EE1-8FF060D9D90F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B9230-A5BD-7A4E-AFEA-C0678EF09B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5706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altLang="fr-FR" dirty="0">
                <a:ea typeface="ＭＳ Ｐゴシック" panose="020B0600070205080204" pitchFamily="34" charset="-128"/>
              </a:rPr>
              <a:t>AG=&gt; 130 ATP, </a:t>
            </a:r>
            <a:r>
              <a:rPr lang="fr-FR" altLang="fr-FR" dirty="0" err="1">
                <a:ea typeface="ＭＳ Ｐゴシック" panose="020B0600070205080204" pitchFamily="34" charset="-128"/>
              </a:rPr>
              <a:t>Glc</a:t>
            </a:r>
            <a:r>
              <a:rPr lang="fr-FR" altLang="fr-FR" dirty="0">
                <a:ea typeface="ＭＳ Ｐゴシック" panose="020B0600070205080204" pitchFamily="34" charset="-128"/>
              </a:rPr>
              <a:t>: 18 ATP, LACTATES: 18 atp</a:t>
            </a:r>
          </a:p>
          <a:p>
            <a:r>
              <a:rPr lang="fr-FR" altLang="fr-FR" dirty="0">
                <a:ea typeface="ＭＳ Ｐゴシック" panose="020B0600070205080204" pitchFamily="34" charset="-128"/>
              </a:rPr>
              <a:t>Le métabolisme myocardique est essentiellement aérobie (consomme de l’oxygène). Il est orienté vers la production d’énergie (ATP) nécessaire à l’activité des protéines contractiles du cœur. </a:t>
            </a:r>
          </a:p>
          <a:p>
            <a:r>
              <a:rPr lang="fr-FR" altLang="fr-FR" dirty="0">
                <a:ea typeface="ＭＳ Ｐゴシック" panose="020B0600070205080204" pitchFamily="34" charset="-128"/>
              </a:rPr>
              <a:t>La fonction cardiaque normale demande donc un apport adéquat en oxygène ainsi qu'en substrats. </a:t>
            </a:r>
            <a:r>
              <a:rPr lang="fr-FR" altLang="fr-FR" b="1" dirty="0">
                <a:ea typeface="ＭＳ Ｐゴシック" panose="020B0600070205080204" pitchFamily="34" charset="-128"/>
              </a:rPr>
              <a:t>Les substrats utilisés sont surtout les acides gras (65%), le glucose (20%), les lactates (15%). </a:t>
            </a:r>
            <a:endParaRPr lang="en-US" altLang="fr-FR" b="1" dirty="0">
              <a:ea typeface="ＭＳ Ｐゴシック" panose="020B0600070205080204" pitchFamily="34" charset="-128"/>
            </a:endParaRPr>
          </a:p>
          <a:p>
            <a:r>
              <a:rPr lang="fr-FR" altLang="fr-FR" dirty="0">
                <a:ea typeface="ＭＳ Ｐゴシック" panose="020B0600070205080204" pitchFamily="34" charset="-128"/>
              </a:rPr>
              <a:t>Du fait du métabolisme aérobie du cœur et de son activité permanente, les besoins myocardiques en O2 sont importants. Il n’existe pas de « réserve » énergétique au niveau des cardiomyocytes. Ces besoins vont d’autant plus augmenter que l’activité cardiaque augmente (ex: exercice).</a:t>
            </a:r>
            <a:endParaRPr lang="en-US" altLang="fr-FR" dirty="0">
              <a:ea typeface="ＭＳ Ｐゴシック" panose="020B0600070205080204" pitchFamily="34" charset="-128"/>
            </a:endParaRPr>
          </a:p>
          <a:p>
            <a:r>
              <a:rPr lang="fr-FR" altLang="fr-FR" dirty="0">
                <a:ea typeface="ＭＳ Ｐゴシック" panose="020B0600070205080204" pitchFamily="34" charset="-128"/>
              </a:rPr>
              <a:t>Le rôle de la circulation coronaire est d’assurer une bonne adéquation entre les besoins et les apports en O2 au myocarde. </a:t>
            </a:r>
            <a:endParaRPr lang="en-US" altLang="fr-FR" dirty="0">
              <a:ea typeface="ＭＳ Ｐゴシック" panose="020B0600070205080204" pitchFamily="34" charset="-128"/>
            </a:endParaRPr>
          </a:p>
          <a:p>
            <a:endParaRPr lang="fr-FR" altLang="fr-FR" dirty="0">
              <a:ea typeface="ＭＳ Ｐゴシック" panose="020B0600070205080204" pitchFamily="34" charset="-128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B9230-A5BD-7A4E-AFEA-C0678EF09B6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887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altLang="fr-FR" dirty="0">
                <a:ea typeface="ＭＳ Ｐゴシック" panose="020B0600070205080204" pitchFamily="34" charset="-128"/>
              </a:rPr>
              <a:t>La distribution anatomique du flux coronaire est variable entre les individus et selon les espèces. Elle possède également des caractéristiques propres.</a:t>
            </a:r>
            <a:endParaRPr lang="en-US" altLang="fr-FR" dirty="0">
              <a:ea typeface="ＭＳ Ｐゴシック" panose="020B0600070205080204" pitchFamily="34" charset="-128"/>
            </a:endParaRPr>
          </a:p>
          <a:p>
            <a:r>
              <a:rPr lang="fr-FR" altLang="fr-FR" dirty="0">
                <a:ea typeface="ＭＳ Ｐゴシック" panose="020B0600070205080204" pitchFamily="34" charset="-128"/>
              </a:rPr>
              <a:t>=&gt; Le réseau coronarien est dit classiquement « terminal ».</a:t>
            </a:r>
            <a:endParaRPr lang="en-US" altLang="fr-FR" dirty="0">
              <a:ea typeface="ＭＳ Ｐゴシック" panose="020B0600070205080204" pitchFamily="34" charset="-128"/>
            </a:endParaRPr>
          </a:p>
          <a:p>
            <a:r>
              <a:rPr lang="fr-FR" altLang="fr-FR" dirty="0">
                <a:ea typeface="ＭＳ Ｐゴシック" panose="020B0600070205080204" pitchFamily="34" charset="-128"/>
              </a:rPr>
              <a:t>Cela signifie qu’il est </a:t>
            </a:r>
            <a:r>
              <a:rPr lang="fr-FR" altLang="fr-FR" b="1" dirty="0">
                <a:ea typeface="ＭＳ Ｐゴシック" panose="020B0600070205080204" pitchFamily="34" charset="-128"/>
              </a:rPr>
              <a:t>habituellement sans anastomose (liaison artérielle) entre les trois vaisseaux</a:t>
            </a:r>
            <a:r>
              <a:rPr lang="fr-FR" altLang="fr-FR" dirty="0">
                <a:ea typeface="ＭＳ Ｐゴシック" panose="020B0600070205080204" pitchFamily="34" charset="-128"/>
              </a:rPr>
              <a:t>. </a:t>
            </a:r>
            <a:r>
              <a:rPr lang="fr-FR" altLang="fr-FR" u="sng" dirty="0">
                <a:ea typeface="ＭＳ Ｐゴシック" panose="020B0600070205080204" pitchFamily="34" charset="-128"/>
              </a:rPr>
              <a:t>En conséquence l'occlusion d’une artère coronaire s’associera à une souffrance myocardique. </a:t>
            </a:r>
            <a:endParaRPr lang="en-US" altLang="fr-FR" u="sng" dirty="0">
              <a:ea typeface="ＭＳ Ｐゴシック" panose="020B0600070205080204" pitchFamily="34" charset="-128"/>
            </a:endParaRPr>
          </a:p>
          <a:p>
            <a:r>
              <a:rPr lang="fr-FR" altLang="fr-FR" dirty="0">
                <a:ea typeface="ＭＳ Ｐゴシック" panose="020B0600070205080204" pitchFamily="34" charset="-128"/>
              </a:rPr>
              <a:t>Cependant, de façon constitutionnelle chez 20% de la population et chez certains patients coronariens chroniques stables peut se développer une collatéralité dont l’importance sera très variable selon les individus.</a:t>
            </a:r>
            <a:endParaRPr lang="en-US" altLang="fr-FR" dirty="0">
              <a:ea typeface="ＭＳ Ｐゴシック" panose="020B0600070205080204" pitchFamily="34" charset="-128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B9230-A5BD-7A4E-AFEA-C0678EF09B69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9067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altLang="fr-FR" dirty="0">
                <a:ea typeface="ＭＳ Ｐゴシック" panose="020B0600070205080204" pitchFamily="34" charset="-128"/>
              </a:rPr>
              <a:t>=&gt; Il existe une distribution du flux coronaire dans l’épaisseur du muscle cardiaque</a:t>
            </a:r>
            <a:endParaRPr lang="en-US" altLang="fr-FR" dirty="0">
              <a:ea typeface="ＭＳ Ｐゴシック" panose="020B0600070205080204" pitchFamily="34" charset="-128"/>
            </a:endParaRPr>
          </a:p>
          <a:p>
            <a:r>
              <a:rPr lang="fr-FR" altLang="fr-FR" dirty="0">
                <a:ea typeface="ＭＳ Ｐゴシック" panose="020B0600070205080204" pitchFamily="34" charset="-128"/>
              </a:rPr>
              <a:t>A la distribution anatomique du flux coronaire s’ajoute une distribution dans l’épaisseur du myocarde. Ainsi les artères épicardiques cheminent à la surface du muscle cardiaque et donnent naissance à des artères perforantes qui pénètrent dans l’épaisseur du myocarde, qui se divisent en petites artères, artérioles et capillaires qui cheminent dans l’épaisseur du muscle cardiaque </a:t>
            </a:r>
            <a:r>
              <a:rPr lang="fr-FR" altLang="fr-FR" b="1" dirty="0">
                <a:ea typeface="ＭＳ Ｐゴシック" panose="020B0600070205080204" pitchFamily="34" charset="-128"/>
              </a:rPr>
              <a:t>(système de distribution à 3 niveaux</a:t>
            </a:r>
            <a:r>
              <a:rPr lang="fr-FR" altLang="fr-FR" dirty="0">
                <a:ea typeface="ＭＳ Ｐゴシック" panose="020B0600070205080204" pitchFamily="34" charset="-128"/>
              </a:rPr>
              <a:t>, Figure 1). Le sang circulant dans ces capillaires sera drainé par des veinules, des veines puis dans le sinus coronaire pour rejoindre l’oreillette droite.</a:t>
            </a:r>
            <a:endParaRPr lang="en-US" altLang="fr-FR" dirty="0">
              <a:ea typeface="ＭＳ Ｐゴシック" panose="020B0600070205080204" pitchFamily="34" charset="-128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B9230-A5BD-7A4E-AFEA-C0678EF09B69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2655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altLang="fr-FR" b="1" dirty="0">
                <a:ea typeface="ＭＳ Ｐゴシック" panose="020B0600070205080204" pitchFamily="34" charset="-128"/>
              </a:rPr>
              <a:t>La contraction systolique ventriculaire gauche va augmenter la pression </a:t>
            </a:r>
            <a:r>
              <a:rPr lang="fr-FR" altLang="fr-FR" b="1" dirty="0" err="1">
                <a:ea typeface="ＭＳ Ｐゴシック" panose="020B0600070205080204" pitchFamily="34" charset="-128"/>
              </a:rPr>
              <a:t>intra-myocardique</a:t>
            </a:r>
            <a:r>
              <a:rPr lang="fr-FR" altLang="fr-FR" b="1" dirty="0">
                <a:ea typeface="ＭＳ Ｐゴシック" panose="020B0600070205080204" pitchFamily="34" charset="-128"/>
              </a:rPr>
              <a:t> et « comprimer» les artérioles </a:t>
            </a:r>
            <a:r>
              <a:rPr lang="fr-FR" altLang="fr-FR" dirty="0">
                <a:ea typeface="ＭＳ Ｐゴシック" panose="020B0600070205080204" pitchFamily="34" charset="-128"/>
              </a:rPr>
              <a:t>(Figure 2) (la pression intra-ventriculaire dépasse la pression aortique). Cela explique que 70-80% du débit coronaire myocardique soit assuré pendant la diastole.</a:t>
            </a:r>
            <a:endParaRPr lang="en-US" altLang="fr-FR" dirty="0">
              <a:ea typeface="ＭＳ Ｐゴシック" panose="020B0600070205080204" pitchFamily="34" charset="-128"/>
            </a:endParaRPr>
          </a:p>
          <a:p>
            <a:r>
              <a:rPr lang="fr-FR" altLang="fr-FR" dirty="0">
                <a:ea typeface="ＭＳ Ｐゴシック" panose="020B0600070205080204" pitchFamily="34" charset="-128"/>
              </a:rPr>
              <a:t>De plus, </a:t>
            </a:r>
            <a:r>
              <a:rPr lang="fr-FR" altLang="fr-FR" b="1" dirty="0">
                <a:ea typeface="ＭＳ Ｐゴシック" panose="020B0600070205080204" pitchFamily="34" charset="-128"/>
              </a:rPr>
              <a:t>cette pression </a:t>
            </a:r>
            <a:r>
              <a:rPr lang="fr-FR" altLang="fr-FR" b="1" dirty="0" err="1">
                <a:ea typeface="ＭＳ Ｐゴシック" panose="020B0600070205080204" pitchFamily="34" charset="-128"/>
              </a:rPr>
              <a:t>intra-myocardique</a:t>
            </a:r>
            <a:r>
              <a:rPr lang="fr-FR" altLang="fr-FR" b="1" dirty="0">
                <a:ea typeface="ＭＳ Ｐゴシック" panose="020B0600070205080204" pitchFamily="34" charset="-128"/>
              </a:rPr>
              <a:t> est inhomogène dans la paroi, elle est plus importante dans les couches sous-endocardiques</a:t>
            </a:r>
            <a:r>
              <a:rPr lang="fr-FR" altLang="fr-FR" dirty="0">
                <a:ea typeface="ＭＳ Ｐゴシック" panose="020B0600070205080204" pitchFamily="34" charset="-128"/>
              </a:rPr>
              <a:t> ce qui explique pour une part que ces couches soient plus sensibles à l’ischémie myocardique.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B9230-A5BD-7A4E-AFEA-C0678EF09B69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74466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altLang="fr-FR" dirty="0">
                <a:ea typeface="ＭＳ Ｐゴシック" panose="020B0600070205080204" pitchFamily="34" charset="-128"/>
              </a:rPr>
              <a:t>Le débit sanguin coronaire : c’est la quantité de sang apportée par minute au myocarde. </a:t>
            </a:r>
            <a:r>
              <a:rPr lang="fr-FR" altLang="fr-FR" b="1" dirty="0">
                <a:ea typeface="ＭＳ Ｐゴシック" panose="020B0600070205080204" pitchFamily="34" charset="-128"/>
              </a:rPr>
              <a:t>Son augmentation à l’effort grâce à une régulation complexe, est importante puisqu’il peut être multiplié d’un facteur 5 par rapport au repos. Cette augmentation permet d’assurer l’accroissement des besoins métaboliques myocardiques (oxygène et substrats) lors de l’effort</a:t>
            </a:r>
            <a:r>
              <a:rPr lang="fr-FR" altLang="fr-FR" dirty="0">
                <a:ea typeface="ＭＳ Ｐゴシック" panose="020B0600070205080204" pitchFamily="34" charset="-128"/>
              </a:rPr>
              <a:t>.</a:t>
            </a:r>
            <a:endParaRPr lang="en-US" altLang="fr-FR" dirty="0">
              <a:ea typeface="ＭＳ Ｐゴシック" panose="020B0600070205080204" pitchFamily="34" charset="-128"/>
            </a:endParaRPr>
          </a:p>
          <a:p>
            <a:r>
              <a:rPr lang="fr-FR" altLang="fr-FR" dirty="0">
                <a:ea typeface="ＭＳ Ｐゴシック" panose="020B0600070205080204" pitchFamily="34" charset="-128"/>
              </a:rPr>
              <a:t>La régulation du débit sanguin coronaire </a:t>
            </a:r>
            <a:r>
              <a:rPr lang="fr-FR" altLang="fr-FR" b="1" dirty="0">
                <a:ea typeface="ＭＳ Ｐゴシック" panose="020B0600070205080204" pitchFamily="34" charset="-128"/>
              </a:rPr>
              <a:t>suit de façon précise, presque linéaire, les fluctuations des besoins en oxygène du muscle cardiaque</a:t>
            </a:r>
            <a:r>
              <a:rPr lang="fr-FR" altLang="fr-FR" dirty="0">
                <a:ea typeface="ＭＳ Ｐゴシック" panose="020B0600070205080204" pitchFamily="34" charset="-128"/>
              </a:rPr>
              <a:t>. Cette régulation fait intervenir différents agents : l’endothélium, les artérioles et les artères coronaires épicardiques.</a:t>
            </a:r>
            <a:endParaRPr lang="en-US" altLang="fr-FR" dirty="0">
              <a:ea typeface="ＭＳ Ｐゴシック" panose="020B0600070205080204" pitchFamily="34" charset="-128"/>
            </a:endParaRPr>
          </a:p>
          <a:p>
            <a:endParaRPr lang="fr-FR" altLang="fr-FR" sz="7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fr-FR" altLang="fr-FR" sz="8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Relation linéaire entre consommation en O</a:t>
            </a:r>
            <a:r>
              <a:rPr lang="fr-FR" altLang="fr-FR" sz="8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2</a:t>
            </a:r>
            <a:r>
              <a:rPr lang="fr-FR" altLang="fr-FR" sz="8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 du myocarde et débit coronaire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B9230-A5BD-7A4E-AFEA-C0678EF09B69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1192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hangingPunct="1"/>
            <a:r>
              <a:rPr lang="fr-FR" altLang="fr-FR" b="1" dirty="0">
                <a:ea typeface="ＭＳ Ｐゴシック" panose="020B0600070205080204" pitchFamily="34" charset="-128"/>
              </a:rPr>
              <a:t>La loi de Poiseuille</a:t>
            </a:r>
            <a:endParaRPr lang="en-US" altLang="fr-FR" sz="2000" dirty="0">
              <a:ea typeface="ＭＳ Ｐゴシック" panose="020B0600070205080204" pitchFamily="34" charset="-128"/>
            </a:endParaRPr>
          </a:p>
          <a:p>
            <a:r>
              <a:rPr lang="fr-FR" altLang="fr-FR" dirty="0">
                <a:ea typeface="ＭＳ Ｐゴシック" panose="020B0600070205080204" pitchFamily="34" charset="-128"/>
              </a:rPr>
              <a:t>D’après la loi de Poiseuille, le débit de perfusion dans un organe (</a:t>
            </a:r>
            <a:r>
              <a:rPr lang="fr-FR" altLang="fr-FR" dirty="0" err="1">
                <a:ea typeface="ＭＳ Ｐゴシック" panose="020B0600070205080204" pitchFamily="34" charset="-128"/>
              </a:rPr>
              <a:t>Qc</a:t>
            </a:r>
            <a:r>
              <a:rPr lang="fr-FR" altLang="fr-FR" dirty="0">
                <a:ea typeface="ＭＳ Ｐゴシック" panose="020B0600070205080204" pitchFamily="34" charset="-128"/>
              </a:rPr>
              <a:t>) est :</a:t>
            </a:r>
            <a:endParaRPr lang="en-US" altLang="fr-FR" sz="2000" dirty="0">
              <a:ea typeface="ＭＳ Ｐゴシック" panose="020B0600070205080204" pitchFamily="34" charset="-128"/>
            </a:endParaRPr>
          </a:p>
          <a:p>
            <a:r>
              <a:rPr lang="fr-FR" altLang="fr-FR" dirty="0" err="1">
                <a:ea typeface="ＭＳ Ｐゴシック" panose="020B0600070205080204" pitchFamily="34" charset="-128"/>
              </a:rPr>
              <a:t>Qc</a:t>
            </a:r>
            <a:r>
              <a:rPr lang="fr-FR" altLang="fr-FR" dirty="0">
                <a:ea typeface="ＭＳ Ｐゴシック" panose="020B0600070205080204" pitchFamily="34" charset="-128"/>
              </a:rPr>
              <a:t>= Pression de perfusion moyenne / Résistance vasculaire = PA/R</a:t>
            </a:r>
            <a:endParaRPr lang="en-US" altLang="fr-FR" sz="2000" dirty="0">
              <a:ea typeface="ＭＳ Ｐゴシック" panose="020B0600070205080204" pitchFamily="34" charset="-128"/>
            </a:endParaRPr>
          </a:p>
          <a:p>
            <a:r>
              <a:rPr lang="fr-FR" altLang="fr-FR" dirty="0">
                <a:ea typeface="ＭＳ Ｐゴシック" panose="020B0600070205080204" pitchFamily="34" charset="-128"/>
              </a:rPr>
              <a:t>R est la résistance vasculaire coronaire (propriété du vaisseau à s’opposer à l’écoulement du sang)</a:t>
            </a:r>
            <a:endParaRPr lang="en-US" altLang="fr-FR" sz="2000" dirty="0">
              <a:ea typeface="ＭＳ Ｐゴシック" panose="020B0600070205080204" pitchFamily="34" charset="-128"/>
            </a:endParaRPr>
          </a:p>
          <a:p>
            <a:r>
              <a:rPr lang="fr-FR" altLang="fr-FR" dirty="0">
                <a:ea typeface="ＭＳ Ｐゴシック" panose="020B0600070205080204" pitchFamily="34" charset="-128"/>
              </a:rPr>
              <a:t>R= (8.µ.L) / </a:t>
            </a:r>
            <a:r>
              <a:rPr lang="el-GR" altLang="fr-FR" dirty="0">
                <a:ea typeface="ＭＳ Ｐゴシック" panose="020B0600070205080204" pitchFamily="34" charset="-128"/>
              </a:rPr>
              <a:t>π</a:t>
            </a:r>
            <a:r>
              <a:rPr lang="fr-FR" altLang="fr-FR" dirty="0">
                <a:ea typeface="ＭＳ Ｐゴシック" panose="020B0600070205080204" pitchFamily="34" charset="-128"/>
              </a:rPr>
              <a:t>.r 4</a:t>
            </a:r>
            <a:endParaRPr lang="en-US" altLang="fr-FR" sz="2000" dirty="0">
              <a:ea typeface="ＭＳ Ｐゴシック" panose="020B0600070205080204" pitchFamily="34" charset="-128"/>
            </a:endParaRPr>
          </a:p>
          <a:p>
            <a:r>
              <a:rPr lang="fr-FR" altLang="fr-FR" dirty="0">
                <a:ea typeface="ＭＳ Ｐゴシック" panose="020B0600070205080204" pitchFamily="34" charset="-128"/>
              </a:rPr>
              <a:t>avec µ: viscosité du sang, L: longueur du vaisseaux, r: rayon</a:t>
            </a:r>
            <a:endParaRPr lang="en-US" altLang="fr-FR" sz="2000" dirty="0">
              <a:ea typeface="ＭＳ Ｐゴシック" panose="020B0600070205080204" pitchFamily="34" charset="-128"/>
            </a:endParaRPr>
          </a:p>
          <a:p>
            <a:r>
              <a:rPr lang="fr-FR" altLang="fr-FR" dirty="0">
                <a:ea typeface="ＭＳ Ｐゴシック" panose="020B0600070205080204" pitchFamily="34" charset="-128"/>
              </a:rPr>
              <a:t>A partir de cette formule, on comprend que </a:t>
            </a:r>
            <a:r>
              <a:rPr lang="fr-FR" altLang="fr-FR" b="1" u="sng" dirty="0">
                <a:ea typeface="ＭＳ Ｐゴシック" panose="020B0600070205080204" pitchFamily="34" charset="-128"/>
              </a:rPr>
              <a:t>la régulation du débit de perfusion coronaire est principalement sous la dépendance des fluctuations du rayon des vaisseaux et donc de la vasomotricité des artères et artérioles </a:t>
            </a:r>
            <a:r>
              <a:rPr lang="fr-FR" altLang="fr-FR" dirty="0">
                <a:ea typeface="ＭＳ Ｐゴシック" panose="020B0600070205080204" pitchFamily="34" charset="-128"/>
              </a:rPr>
              <a:t>(propriété de se dilater et d’augmenter leur rayon ou de se contracter et de diminuer leur rayon).</a:t>
            </a:r>
            <a:endParaRPr lang="fr-FR" altLang="fr-FR" sz="7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fr-FR" altLang="fr-FR" sz="7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fr-FR" altLang="fr-FR" sz="1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Les apports en O2 au myocarde vont dépendre:</a:t>
            </a:r>
          </a:p>
          <a:p>
            <a:r>
              <a:rPr lang="fr-FR" altLang="fr-FR" sz="1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-teneur du sang en O2: ex. un patient anémié sera bcp plus sensible a l’ischémie myocardique si bien qu’en clinique, on va transfuser bcp plus rapidement les patients qui ont une coronaropathie pour éviter l’</a:t>
            </a:r>
            <a:r>
              <a:rPr lang="fr-FR" altLang="fr-FR" sz="14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ischemie</a:t>
            </a:r>
            <a:r>
              <a:rPr lang="fr-FR" altLang="fr-FR" sz="1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myocardique. MAIS paramètre qui ne va pouvoir être modulable</a:t>
            </a:r>
          </a:p>
          <a:p>
            <a:r>
              <a:rPr lang="fr-FR" altLang="fr-FR" sz="1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-</a:t>
            </a:r>
            <a:r>
              <a:rPr lang="fr-FR" altLang="fr-FR" sz="14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Debit</a:t>
            </a:r>
            <a:r>
              <a:rPr lang="fr-FR" altLang="fr-FR" sz="1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coronaire</a:t>
            </a:r>
            <a:endParaRPr lang="fr-FR" altLang="fr-FR" sz="1400" dirty="0">
              <a:ea typeface="ＭＳ Ｐゴシック" panose="020B0600070205080204" pitchFamily="34" charset="-128"/>
            </a:endParaRPr>
          </a:p>
          <a:p>
            <a:r>
              <a:rPr lang="fr-FR" altLang="fr-FR" sz="1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-</a:t>
            </a:r>
            <a:r>
              <a:rPr lang="fr-FR" altLang="fr-FR" sz="14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Dav</a:t>
            </a:r>
            <a:r>
              <a:rPr lang="fr-FR" altLang="fr-FR" sz="1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: </a:t>
            </a:r>
            <a:r>
              <a:rPr lang="fr-FR" altLang="fr-FR" sz="14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difference</a:t>
            </a:r>
            <a:r>
              <a:rPr lang="fr-FR" altLang="fr-FR" sz="1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de </a:t>
            </a:r>
            <a:r>
              <a:rPr lang="fr-FR" altLang="fr-FR" sz="14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conc</a:t>
            </a:r>
            <a:r>
              <a:rPr lang="fr-FR" altLang="fr-FR" sz="1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fr-FR" altLang="fr-FR" sz="14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arteriel</a:t>
            </a:r>
            <a:r>
              <a:rPr lang="fr-FR" altLang="fr-FR" sz="1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en O2 entre sang veineux et </a:t>
            </a:r>
            <a:r>
              <a:rPr lang="fr-FR" altLang="fr-FR" sz="14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arteriel</a:t>
            </a:r>
            <a:r>
              <a:rPr lang="fr-FR" altLang="fr-FR" sz="1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=&gt; cependant si on </a:t>
            </a:r>
            <a:r>
              <a:rPr lang="fr-FR" altLang="fr-FR" sz="14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etudie</a:t>
            </a:r>
            <a:r>
              <a:rPr lang="fr-FR" altLang="fr-FR" sz="1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le sang au niveau du sinus coronaire=&gt; </a:t>
            </a:r>
            <a:r>
              <a:rPr lang="fr-FR" altLang="fr-FR" sz="14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tres</a:t>
            </a:r>
            <a:r>
              <a:rPr lang="fr-FR" altLang="fr-FR" sz="1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sombre, pauvre en O2…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B9230-A5BD-7A4E-AFEA-C0678EF09B69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91269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1200" dirty="0">
                <a:ea typeface="ＭＳ Ｐゴシック" panose="020B0600070205080204" pitchFamily="34" charset="-128"/>
              </a:rPr>
              <a:t>Les artérioles coronaires vont notamment être responsable de l’</a:t>
            </a:r>
            <a:r>
              <a:rPr lang="fr-FR" altLang="fr-FR" sz="1200" dirty="0" err="1">
                <a:ea typeface="ＭＳ Ｐゴシック" panose="020B0600070205080204" pitchFamily="34" charset="-128"/>
              </a:rPr>
              <a:t>autoregulation</a:t>
            </a:r>
            <a:r>
              <a:rPr lang="fr-FR" altLang="fr-FR" sz="1200" dirty="0">
                <a:ea typeface="ＭＳ Ｐゴシック" panose="020B0600070205080204" pitchFamily="34" charset="-128"/>
              </a:rPr>
              <a:t> coronaire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B9230-A5BD-7A4E-AFEA-C0678EF09B69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9559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altLang="fr-FR" dirty="0">
                <a:ea typeface="ＭＳ Ｐゴシック" panose="020B0600070205080204" pitchFamily="34" charset="-128"/>
              </a:rPr>
              <a:t>Au delà la chute de la TA s’accompagnera d’une diminution du débit coronaire et d’une ischémie myocardique.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B9230-A5BD-7A4E-AFEA-C0678EF09B69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62506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altLang="fr-FR" dirty="0">
                <a:ea typeface="ＭＳ Ｐゴシック" panose="020B0600070205080204" pitchFamily="34" charset="-128"/>
              </a:rPr>
              <a:t>Quand une artère coronaire est </a:t>
            </a:r>
            <a:r>
              <a:rPr lang="fr-FR" altLang="fr-FR" b="1" dirty="0">
                <a:ea typeface="ＭＳ Ｐゴシック" panose="020B0600070205080204" pitchFamily="34" charset="-128"/>
              </a:rPr>
              <a:t>rétrécie par une plaque d’athérome </a:t>
            </a:r>
            <a:r>
              <a:rPr lang="fr-FR" altLang="fr-FR" dirty="0">
                <a:ea typeface="ＭＳ Ｐゴシック" panose="020B0600070205080204" pitchFamily="34" charset="-128"/>
              </a:rPr>
              <a:t>(voir athérosclérose), </a:t>
            </a:r>
            <a:r>
              <a:rPr lang="fr-FR" altLang="fr-FR" b="1" dirty="0">
                <a:ea typeface="ＭＳ Ｐゴシック" panose="020B0600070205080204" pitchFamily="34" charset="-128"/>
              </a:rPr>
              <a:t>l’autorégulation coronaire tend initialement à normaliser le débit de perfusion en aval de la sténose en réduisant les résistances des vaisseaux plus distaux (vasodilatation).</a:t>
            </a:r>
            <a:r>
              <a:rPr lang="fr-FR" altLang="fr-FR" dirty="0">
                <a:ea typeface="ＭＳ Ｐゴシック" panose="020B0600070205080204" pitchFamily="34" charset="-128"/>
              </a:rPr>
              <a:t> Cependant lorsque la sténose devient sévère (85-90% du diamètre de l’artère coronaire) elle s’associe à une diminution du débit de perfusion en aval de la sténose.</a:t>
            </a:r>
          </a:p>
          <a:p>
            <a:r>
              <a:rPr lang="fr-FR" altLang="fr-FR" dirty="0">
                <a:ea typeface="ＭＳ Ｐゴシック" panose="020B0600070205080204" pitchFamily="34" charset="-128"/>
              </a:rPr>
              <a:t>Cette diminution du débit de perfusion myocardique entraînera un </a:t>
            </a:r>
            <a:r>
              <a:rPr lang="fr-FR" altLang="fr-FR" b="1" dirty="0">
                <a:ea typeface="ＭＳ Ｐゴシック" panose="020B0600070205080204" pitchFamily="34" charset="-128"/>
              </a:rPr>
              <a:t>déséquilibre entre besoins et apports en oxygène au myocarde qui pourra ne devenir significatif qu’à l’effort lors d’une augmentation des besoins en oxygène du myocarde (voir angor d’effort).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B9230-A5BD-7A4E-AFEA-C0678EF09B69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24513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5" name="Rectangle 2">
            <a:extLst>
              <a:ext uri="{FF2B5EF4-FFF2-40B4-BE49-F238E27FC236}">
                <a16:creationId xmlns:a16="http://schemas.microsoft.com/office/drawing/2014/main" id="{7ADE8116-CC01-BD4B-AB56-36BF9A9F254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6" name="Rectangle 3">
            <a:extLst>
              <a:ext uri="{FF2B5EF4-FFF2-40B4-BE49-F238E27FC236}">
                <a16:creationId xmlns:a16="http://schemas.microsoft.com/office/drawing/2014/main" id="{F0DC174D-3846-5E42-8C7C-282CABF5F21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CEB114-ADCD-C140-9360-8075911AB0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CAFF120-6B03-F540-8324-B279BE9ED3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B3C30D-E81F-D045-8479-8C7A3B152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07A2-F8EF-934B-BF7F-A1C57541CE86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9AB734-CE5C-2A4A-A4CF-9FDDDC7D9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42ED35-19E7-B94A-9D11-B8AECE57F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FB6D5-94B0-2C46-9EB5-76A37A856F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2903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0A8691-5CE3-BA49-A65B-BA6DC3710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611A395-261A-214D-9222-A5C85AF58B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8035DA-61D8-7F4F-A15C-157B865C0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07A2-F8EF-934B-BF7F-A1C57541CE86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8F8C23-202F-964D-ABEB-0E53B595E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7D1FF68-2D11-C94A-BA58-31E42515C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FB6D5-94B0-2C46-9EB5-76A37A856F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3186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FA3E5A-25D1-9847-A42F-9F102BCAD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A1C80BD-F731-DD41-998B-32C11070F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9DB675-1475-D64D-B579-FD8C813BB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07A2-F8EF-934B-BF7F-A1C57541CE86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08A5CB-592E-0D4C-AA8A-3517FB0C1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4C8109-7B4B-614B-89D9-D85543303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FB6D5-94B0-2C46-9EB5-76A37A856F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337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13AC6F-3C82-944E-BDDB-B0C91BCF2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4EEA98-3EBC-D440-9F01-F8427F8AA9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C7859B6-7D43-9E46-8E11-0D6C2E8269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FE01E06-EDB1-9E45-853C-3E82344F7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07A2-F8EF-934B-BF7F-A1C57541CE86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045AFC9-208C-8E48-9CFC-E721FE933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F876E11-7B14-F941-BD0E-424314DE4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FB6D5-94B0-2C46-9EB5-76A37A856F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2303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2333BD-9C0F-C64F-A4AA-5CDBEA258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C83D5F1-47CC-794D-B8F9-FC1E15A729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5A54E91-5181-D445-B8E6-E4E28EB52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0EFF8F1-0AFA-1C47-8A63-BCE3EA7E9C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209093F-64E7-2E45-B315-7FB85577CA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B48C275-D260-4046-AFD2-2053B1690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07A2-F8EF-934B-BF7F-A1C57541CE86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F0AFECF-6C90-C640-A7D3-4D5CAD15B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14F487D-8AEA-E342-B4FA-C5D0E7776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FB6D5-94B0-2C46-9EB5-76A37A856F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3983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1C3381-D5E4-6D4E-AF3A-A9371CF9E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BED9E0D-4F10-654B-8254-E09F5D52E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07A2-F8EF-934B-BF7F-A1C57541CE86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394D5BD-F4F1-3843-99B2-4DE13F03E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FAA60C3-E210-B84A-B299-D1422E157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FB6D5-94B0-2C46-9EB5-76A37A856F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708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7503369-A737-DD47-85CF-4883B8A45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07A2-F8EF-934B-BF7F-A1C57541CE86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D6D3D0C-90B5-4941-91E4-D055687BF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B0184A-CFEF-3B4E-94D6-6A02FE32E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FB6D5-94B0-2C46-9EB5-76A37A856F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9809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8143CC-AC56-8B46-BF67-25182FF5D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C87A70-B5A9-9C49-A273-0D62C94F2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01D9D78-251B-1345-8D15-B1ECB7B63C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7D703C7-AEC3-4F46-84B8-EB0B40DF0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07A2-F8EF-934B-BF7F-A1C57541CE86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738C42-7508-8146-A641-A11B2E834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C9DEC3D-4CD0-9E43-9A8C-9042E07D1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FB6D5-94B0-2C46-9EB5-76A37A856F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39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E97B05-FCBA-D249-80F9-05C45AFA8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E26D1AC-F863-8D44-84F0-0C960E0671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81B9847-4759-3F47-99EC-F9E638185A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2736B0-66D1-5E4E-AAB9-CF39CB38A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07A2-F8EF-934B-BF7F-A1C57541CE86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7D0EFFF-3281-BA47-8BA6-4B39469E6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DCA9057-6207-C240-AA45-10E2A752E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FB6D5-94B0-2C46-9EB5-76A37A856F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837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AB57A3-0C8F-5C46-9465-37083BAB4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D239BD1-AD8D-8C47-8227-1BDAD8A274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84AC27-3DCB-7749-8B58-6A9AB9F2F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07A2-F8EF-934B-BF7F-A1C57541CE86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D85238-23D7-9E48-AF38-8D8DFA2B8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9FD697-FFBC-5A49-A6B1-5A9400E37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FB6D5-94B0-2C46-9EB5-76A37A856F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8200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8CB09EC-B584-0640-88FC-5276883083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AA05204-B733-E246-81F9-0287E005EB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C38112-8531-1C42-B772-6A580505B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E07A2-F8EF-934B-BF7F-A1C57541CE86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30BDF8-59EC-6F4E-BF94-6D9A7A8C4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D451F0-8467-E24B-8C14-E7E8A0458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FB6D5-94B0-2C46-9EB5-76A37A856F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1908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7ED665B-02DD-1142-BE6C-7D0BF70CA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1358679-819B-9245-9319-39E52A9E5D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19A2250-1E29-1946-8510-CD022F5718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E07A2-F8EF-934B-BF7F-A1C57541CE86}" type="datetimeFigureOut">
              <a:rPr lang="fr-FR" smtClean="0"/>
              <a:t>02/11/2025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C03432-85F8-5E4F-AB16-2A83F8E3C8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C99B4D-95EF-4740-95E8-A95BFB6432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FB6D5-94B0-2C46-9EB5-76A37A856F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0510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B42745-EE67-614E-A23C-5BFD0578C2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38906"/>
            <a:ext cx="9144000" cy="2387600"/>
          </a:xfrm>
        </p:spPr>
        <p:txBody>
          <a:bodyPr>
            <a:normAutofit/>
          </a:bodyPr>
          <a:lstStyle/>
          <a:p>
            <a:r>
              <a:rPr lang="fr-FR" altLang="ja-JP" sz="4400" dirty="0">
                <a:solidFill>
                  <a:srgbClr val="3399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Physiologie de la Perfusion Myocardique</a:t>
            </a:r>
            <a:br>
              <a:rPr lang="fr-FR" altLang="ja-JP" sz="4400" dirty="0">
                <a:solidFill>
                  <a:srgbClr val="3399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fr-FR" altLang="ja-JP" sz="4400" dirty="0">
                <a:solidFill>
                  <a:srgbClr val="3399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Ischémie Myocardique</a:t>
            </a:r>
            <a:endParaRPr lang="fr-F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4">
            <a:extLst>
              <a:ext uri="{FF2B5EF4-FFF2-40B4-BE49-F238E27FC236}">
                <a16:creationId xmlns:a16="http://schemas.microsoft.com/office/drawing/2014/main" id="{82D79E2B-24E3-0645-8A0A-EC81566CE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031" y="583406"/>
            <a:ext cx="864393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fr-FR" sz="3200" b="0" dirty="0">
                <a:solidFill>
                  <a:srgbClr val="FF9900"/>
                </a:solidFill>
                <a:latin typeface="Arial" panose="020B0604020202020204" pitchFamily="34" charset="0"/>
                <a:ea typeface="ＭＳ Ｐゴシック" pitchFamily="1" charset="-128"/>
                <a:cs typeface="Arial" panose="020B0604020202020204" pitchFamily="34" charset="0"/>
              </a:rPr>
              <a:t>FGSM2 </a:t>
            </a:r>
          </a:p>
          <a:p>
            <a:pPr algn="ctr" eaLnBrk="1" hangingPunct="1">
              <a:defRPr/>
            </a:pPr>
            <a:r>
              <a:rPr lang="fr-FR" sz="3200" b="0" dirty="0">
                <a:solidFill>
                  <a:srgbClr val="F79646"/>
                </a:solidFill>
                <a:latin typeface="Arial" panose="020B0604020202020204" pitchFamily="34" charset="0"/>
                <a:ea typeface="ＭＳ Ｐゴシック" pitchFamily="1" charset="-128"/>
                <a:cs typeface="Arial" panose="020B0604020202020204" pitchFamily="34" charset="0"/>
              </a:rPr>
              <a:t>UE9 « système cardiovasculaire »</a:t>
            </a:r>
          </a:p>
          <a:p>
            <a:pPr algn="ctr" eaLnBrk="1" hangingPunct="1">
              <a:defRPr/>
            </a:pPr>
            <a:r>
              <a:rPr lang="fr-FR" sz="3200" b="0" dirty="0">
                <a:solidFill>
                  <a:srgbClr val="F79646"/>
                </a:solidFill>
                <a:latin typeface="Arial" panose="020B0604020202020204" pitchFamily="34" charset="0"/>
                <a:ea typeface="ＭＳ Ｐゴシック" pitchFamily="1" charset="-128"/>
                <a:cs typeface="Arial" panose="020B0604020202020204" pitchFamily="34" charset="0"/>
              </a:rPr>
              <a:t>Physiologie</a:t>
            </a:r>
            <a:endParaRPr lang="fr-FR" sz="3200" b="0" dirty="0">
              <a:latin typeface="Arial" panose="020B0604020202020204" pitchFamily="34" charset="0"/>
              <a:ea typeface="ＭＳ Ｐゴシック" pitchFamily="1" charset="-128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3E2CC20-C9F0-EA48-AEFA-F1B695995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5015920"/>
            <a:ext cx="11861800" cy="165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382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DC8552-CE6B-694F-A128-F711AF4F3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>
                <a:solidFill>
                  <a:srgbClr val="FF99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Métabolisme myocardique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380E3A1-412F-0247-B194-7F44B4C44E0C}"/>
              </a:ext>
            </a:extLst>
          </p:cNvPr>
          <p:cNvSpPr txBox="1"/>
          <p:nvPr/>
        </p:nvSpPr>
        <p:spPr>
          <a:xfrm>
            <a:off x="468352" y="2151727"/>
            <a:ext cx="603280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3399FF"/>
              </a:buClr>
              <a:buFont typeface="Wingdings" pitchFamily="2" charset="2"/>
              <a:buChar char="Ø"/>
              <a:defRPr/>
            </a:pPr>
            <a:r>
              <a:rPr lang="fr-FR" altLang="fr-FR" sz="2000" dirty="0">
                <a:latin typeface="Arial" panose="020B0604020202020204" pitchFamily="34" charset="0"/>
                <a:cs typeface="Arial" panose="020B0604020202020204" pitchFamily="34" charset="0"/>
              </a:rPr>
              <a:t>Métabolisme </a:t>
            </a:r>
            <a:r>
              <a:rPr lang="fr-FR" altLang="fr-FR" sz="20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aérobie exclusif </a:t>
            </a:r>
          </a:p>
          <a:p>
            <a:pPr>
              <a:buClr>
                <a:srgbClr val="3399FF"/>
              </a:buClr>
              <a:buFont typeface="Wingdings" pitchFamily="2" charset="2"/>
              <a:buChar char="Ø"/>
              <a:defRPr/>
            </a:pPr>
            <a:r>
              <a:rPr lang="fr-FR" altLang="fr-FR" sz="2000" dirty="0">
                <a:latin typeface="Arial" panose="020B0604020202020204" pitchFamily="34" charset="0"/>
                <a:cs typeface="Arial" panose="020B0604020202020204" pitchFamily="34" charset="0"/>
              </a:rPr>
              <a:t>Orienté vers la production d’énergie (ATP) nécessaires à l’activité des protéines contractiles</a:t>
            </a:r>
          </a:p>
          <a:p>
            <a:pPr>
              <a:buClr>
                <a:srgbClr val="3399FF"/>
              </a:buClr>
              <a:buFont typeface="Wingdings" pitchFamily="2" charset="2"/>
              <a:buChar char="Ø"/>
              <a:defRPr/>
            </a:pPr>
            <a:r>
              <a:rPr lang="fr-FR" altLang="fr-FR" sz="2000" dirty="0">
                <a:latin typeface="Arial" panose="020B0604020202020204" pitchFamily="34" charset="0"/>
                <a:cs typeface="Arial" panose="020B0604020202020204" pitchFamily="34" charset="0"/>
              </a:rPr>
              <a:t>Besoin en O2 important</a:t>
            </a:r>
          </a:p>
          <a:p>
            <a:pPr>
              <a:buClr>
                <a:srgbClr val="3399FF"/>
              </a:buClr>
              <a:buFont typeface="Wingdings" pitchFamily="2" charset="2"/>
              <a:buChar char="Ø"/>
              <a:defRPr/>
            </a:pPr>
            <a:r>
              <a:rPr lang="fr-FR" altLang="fr-F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 de « réserve » énergétique </a:t>
            </a:r>
            <a:r>
              <a:rPr lang="fr-FR" altLang="fr-FR" sz="2000" dirty="0">
                <a:latin typeface="Arial" panose="020B0604020202020204" pitchFamily="34" charset="0"/>
                <a:cs typeface="Arial" panose="020B0604020202020204" pitchFamily="34" charset="0"/>
              </a:rPr>
              <a:t>au niveau des cardiomyocytes</a:t>
            </a:r>
          </a:p>
          <a:p>
            <a:pPr>
              <a:buClr>
                <a:srgbClr val="3399FF"/>
              </a:buClr>
              <a:buFont typeface="Wingdings" pitchFamily="2" charset="2"/>
              <a:buChar char="Ø"/>
              <a:defRPr/>
            </a:pPr>
            <a:r>
              <a:rPr lang="fr-FR" alt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La fonction cardiaque normale: apport adéquat en O2 et en substrats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F7099F9E-5DA7-5D4F-9459-E84BE73BE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1050" y="1690688"/>
            <a:ext cx="4222750" cy="42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5257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803E23B-27C6-1A4D-870B-BDF73B278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fr-FR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en-US" altLang="fr-FR" dirty="0" err="1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besoins</a:t>
            </a:r>
            <a:r>
              <a:rPr lang="en-US" altLang="fr-FR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apports </a:t>
            </a:r>
            <a:r>
              <a:rPr lang="en-US" altLang="fr-FR" dirty="0" err="1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fr-FR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</a:t>
            </a:r>
            <a:r>
              <a:rPr lang="en-US" altLang="fr-FR" baseline="-25000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fr-FR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Cor1">
            <a:extLst>
              <a:ext uri="{FF2B5EF4-FFF2-40B4-BE49-F238E27FC236}">
                <a16:creationId xmlns:a16="http://schemas.microsoft.com/office/drawing/2014/main" id="{28CD5A7B-BB52-3C46-B178-A7FD5B366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679" y="1454392"/>
            <a:ext cx="3444875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78AAB9-B453-BD44-A6D5-DDE01D9F800A}"/>
              </a:ext>
            </a:extLst>
          </p:cNvPr>
          <p:cNvSpPr txBox="1"/>
          <p:nvPr/>
        </p:nvSpPr>
        <p:spPr>
          <a:xfrm>
            <a:off x="589446" y="2389270"/>
            <a:ext cx="671025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Activité permanente = besoin en O</a:t>
            </a:r>
            <a:r>
              <a:rPr lang="fr-FR" altLang="fr-FR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permanent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consomme 11% de l’oxygène pour 0,4% du poids du corps </a:t>
            </a:r>
            <a:endParaRPr lang="fr-FR" sz="2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altLang="fr-FR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altLang="fr-FR" sz="2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Inadéquation</a:t>
            </a: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entre apports et besoins en O</a:t>
            </a:r>
            <a:r>
              <a:rPr lang="fr-FR" altLang="fr-FR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fr-FR" alt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ischémie </a:t>
            </a:r>
          </a:p>
          <a:p>
            <a:endParaRPr lang="fr-FR" altLang="fr-FR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6463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FBE737-7007-B347-A47F-85C201EAE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fr-FR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apports </a:t>
            </a:r>
            <a:r>
              <a:rPr lang="en-US" altLang="fr-FR" dirty="0" err="1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fr-FR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</a:t>
            </a:r>
            <a:r>
              <a:rPr lang="en-US" altLang="fr-FR" baseline="-25000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fr-FR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dirty="0"/>
          </a:p>
        </p:txBody>
      </p:sp>
      <p:grpSp>
        <p:nvGrpSpPr>
          <p:cNvPr id="4" name="Group 90">
            <a:extLst>
              <a:ext uri="{FF2B5EF4-FFF2-40B4-BE49-F238E27FC236}">
                <a16:creationId xmlns:a16="http://schemas.microsoft.com/office/drawing/2014/main" id="{9D89A7FB-52F0-7C43-B6F8-48410CE04956}"/>
              </a:ext>
            </a:extLst>
          </p:cNvPr>
          <p:cNvGrpSpPr>
            <a:grpSpLocks/>
          </p:cNvGrpSpPr>
          <p:nvPr/>
        </p:nvGrpSpPr>
        <p:grpSpPr bwMode="auto">
          <a:xfrm>
            <a:off x="6248669" y="1232842"/>
            <a:ext cx="5761038" cy="5507037"/>
            <a:chOff x="1057" y="183"/>
            <a:chExt cx="3871" cy="3958"/>
          </a:xfrm>
        </p:grpSpPr>
        <p:sp>
          <p:nvSpPr>
            <p:cNvPr id="5" name="Rectangle 2">
              <a:extLst>
                <a:ext uri="{FF2B5EF4-FFF2-40B4-BE49-F238E27FC236}">
                  <a16:creationId xmlns:a16="http://schemas.microsoft.com/office/drawing/2014/main" id="{AD31AE67-BB86-0C45-A1D6-8DF69CC0BC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7" y="183"/>
              <a:ext cx="921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fr-FR" altLang="fr-FR" sz="2000" b="0">
                  <a:latin typeface="Times New Roman" panose="02020603050405020304" pitchFamily="18" charset="0"/>
                </a:rPr>
                <a:t>Oxygène</a:t>
              </a:r>
            </a:p>
            <a:p>
              <a:pPr algn="ctr" eaLnBrk="1" hangingPunct="1"/>
              <a:r>
                <a:rPr lang="fr-FR" altLang="fr-FR" sz="2000" b="0">
                  <a:latin typeface="Times New Roman" panose="02020603050405020304" pitchFamily="18" charset="0"/>
                </a:rPr>
                <a:t>mL/100mL</a:t>
              </a:r>
            </a:p>
          </p:txBody>
        </p:sp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382D2649-CA62-2A47-B38D-D26EEDEE92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2" y="3450"/>
              <a:ext cx="3289" cy="105"/>
            </a:xfrm>
            <a:custGeom>
              <a:avLst/>
              <a:gdLst>
                <a:gd name="T0" fmla="*/ 0 w 3289"/>
                <a:gd name="T1" fmla="*/ 104 h 105"/>
                <a:gd name="T2" fmla="*/ 152 w 3289"/>
                <a:gd name="T3" fmla="*/ 0 h 105"/>
                <a:gd name="T4" fmla="*/ 3288 w 3289"/>
                <a:gd name="T5" fmla="*/ 0 h 105"/>
                <a:gd name="T6" fmla="*/ 3148 w 3289"/>
                <a:gd name="T7" fmla="*/ 104 h 105"/>
                <a:gd name="T8" fmla="*/ 0 w 3289"/>
                <a:gd name="T9" fmla="*/ 104 h 1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9"/>
                <a:gd name="T16" fmla="*/ 0 h 105"/>
                <a:gd name="T17" fmla="*/ 3289 w 3289"/>
                <a:gd name="T18" fmla="*/ 105 h 1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9" h="105">
                  <a:moveTo>
                    <a:pt x="0" y="104"/>
                  </a:moveTo>
                  <a:lnTo>
                    <a:pt x="152" y="0"/>
                  </a:lnTo>
                  <a:lnTo>
                    <a:pt x="3288" y="0"/>
                  </a:lnTo>
                  <a:lnTo>
                    <a:pt x="3148" y="104"/>
                  </a:lnTo>
                  <a:lnTo>
                    <a:pt x="0" y="10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Line 4">
              <a:extLst>
                <a:ext uri="{FF2B5EF4-FFF2-40B4-BE49-F238E27FC236}">
                  <a16:creationId xmlns:a16="http://schemas.microsoft.com/office/drawing/2014/main" id="{1EB531B4-38C5-F848-8F59-D8E07CCEAA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46" y="3560"/>
              <a:ext cx="0" cy="5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" name="Line 5">
              <a:extLst>
                <a:ext uri="{FF2B5EF4-FFF2-40B4-BE49-F238E27FC236}">
                  <a16:creationId xmlns:a16="http://schemas.microsoft.com/office/drawing/2014/main" id="{5EBF1DA6-D82D-064C-B752-D9D86D721C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04" y="3572"/>
              <a:ext cx="3180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72EBD3B0-B3B6-494F-876A-DB1C608A00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9" y="3374"/>
              <a:ext cx="35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4150" tIns="92075" rIns="184150" bIns="92075">
              <a:spAutoFit/>
            </a:bodyPr>
            <a:lstStyle>
              <a:lvl1pPr defTabSz="3657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3657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3657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3657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3657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3657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3657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3657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3657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fr-FR" altLang="fr-FR" sz="2200" b="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6E7D8274-EA96-9C49-843B-37AB49724C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9" y="2734"/>
              <a:ext cx="35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4150" tIns="92075" rIns="184150" bIns="92075">
              <a:spAutoFit/>
            </a:bodyPr>
            <a:lstStyle>
              <a:lvl1pPr defTabSz="3657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3657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3657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3657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3657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3657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3657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3657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3657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fr-FR" altLang="fr-FR" sz="2200" b="0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1" name="Rectangle 8">
              <a:extLst>
                <a:ext uri="{FF2B5EF4-FFF2-40B4-BE49-F238E27FC236}">
                  <a16:creationId xmlns:a16="http://schemas.microsoft.com/office/drawing/2014/main" id="{DF131BE6-979A-374F-9C09-1EB80C1B72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1" y="2094"/>
              <a:ext cx="446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4150" tIns="92075" rIns="184150" bIns="92075">
              <a:spAutoFit/>
            </a:bodyPr>
            <a:lstStyle>
              <a:lvl1pPr defTabSz="3657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3657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3657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3657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3657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3657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3657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3657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3657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fr-FR" altLang="fr-FR" sz="2200" b="0">
                  <a:latin typeface="Times New Roman" panose="02020603050405020304" pitchFamily="18" charset="0"/>
                </a:rPr>
                <a:t>10</a:t>
              </a:r>
            </a:p>
          </p:txBody>
        </p:sp>
        <p:sp>
          <p:nvSpPr>
            <p:cNvPr id="12" name="Rectangle 9">
              <a:extLst>
                <a:ext uri="{FF2B5EF4-FFF2-40B4-BE49-F238E27FC236}">
                  <a16:creationId xmlns:a16="http://schemas.microsoft.com/office/drawing/2014/main" id="{5A93B8AE-A800-C045-A4FF-8E822A8310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1" y="1466"/>
              <a:ext cx="446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4150" tIns="92075" rIns="184150" bIns="92075">
              <a:spAutoFit/>
            </a:bodyPr>
            <a:lstStyle>
              <a:lvl1pPr defTabSz="3657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3657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3657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3657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3657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3657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3657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3657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3657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fr-FR" altLang="fr-FR" sz="2200" b="0">
                  <a:latin typeface="Times New Roman" panose="02020603050405020304" pitchFamily="18" charset="0"/>
                </a:rPr>
                <a:t>15</a:t>
              </a:r>
            </a:p>
          </p:txBody>
        </p:sp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147A69CC-C300-1340-A237-F859F83BD0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1" y="826"/>
              <a:ext cx="446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4150" tIns="92075" rIns="184150" bIns="92075">
              <a:spAutoFit/>
            </a:bodyPr>
            <a:lstStyle>
              <a:lvl1pPr defTabSz="3657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3657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3657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3657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3657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3657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3657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3657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3657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fr-FR" altLang="fr-FR" sz="2200" b="0">
                  <a:latin typeface="Times New Roman" panose="02020603050405020304" pitchFamily="18" charset="0"/>
                </a:rPr>
                <a:t>20</a:t>
              </a:r>
            </a:p>
          </p:txBody>
        </p:sp>
        <p:sp>
          <p:nvSpPr>
            <p:cNvPr id="14" name="Line 11">
              <a:extLst>
                <a:ext uri="{FF2B5EF4-FFF2-40B4-BE49-F238E27FC236}">
                  <a16:creationId xmlns:a16="http://schemas.microsoft.com/office/drawing/2014/main" id="{BAD303EB-9FAE-BE49-B728-99A68DBC36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46" y="3572"/>
              <a:ext cx="54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452EDC5E-02A5-0E40-AE5F-D1D300374A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2" y="3252"/>
              <a:ext cx="28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" name="Line 13">
              <a:extLst>
                <a:ext uri="{FF2B5EF4-FFF2-40B4-BE49-F238E27FC236}">
                  <a16:creationId xmlns:a16="http://schemas.microsoft.com/office/drawing/2014/main" id="{A1C37FEF-5032-AB4E-A005-988A3C9835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46" y="2932"/>
              <a:ext cx="54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7" name="Line 14">
              <a:extLst>
                <a:ext uri="{FF2B5EF4-FFF2-40B4-BE49-F238E27FC236}">
                  <a16:creationId xmlns:a16="http://schemas.microsoft.com/office/drawing/2014/main" id="{91ECCAFC-0A79-B84B-8F8D-1A2BB4DB43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2" y="2612"/>
              <a:ext cx="28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8" name="Line 15">
              <a:extLst>
                <a:ext uri="{FF2B5EF4-FFF2-40B4-BE49-F238E27FC236}">
                  <a16:creationId xmlns:a16="http://schemas.microsoft.com/office/drawing/2014/main" id="{A3570AF7-9EE3-5449-8FD2-AFB94F5E71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46" y="2292"/>
              <a:ext cx="54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E00F2111-E568-AF43-A2D3-03656EA66F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2" y="1984"/>
              <a:ext cx="28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" name="Line 17">
              <a:extLst>
                <a:ext uri="{FF2B5EF4-FFF2-40B4-BE49-F238E27FC236}">
                  <a16:creationId xmlns:a16="http://schemas.microsoft.com/office/drawing/2014/main" id="{864720EB-E297-6443-9188-00E4343287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46" y="1664"/>
              <a:ext cx="54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1" name="Line 18">
              <a:extLst>
                <a:ext uri="{FF2B5EF4-FFF2-40B4-BE49-F238E27FC236}">
                  <a16:creationId xmlns:a16="http://schemas.microsoft.com/office/drawing/2014/main" id="{1AAB077C-25B6-5145-BF47-07D300C3E7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2" y="1344"/>
              <a:ext cx="28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" name="Line 19">
              <a:extLst>
                <a:ext uri="{FF2B5EF4-FFF2-40B4-BE49-F238E27FC236}">
                  <a16:creationId xmlns:a16="http://schemas.microsoft.com/office/drawing/2014/main" id="{EFCCF1C6-83D1-5C46-BA86-F82B590F63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46" y="1024"/>
              <a:ext cx="54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3" name="Rectangle 20">
              <a:extLst>
                <a:ext uri="{FF2B5EF4-FFF2-40B4-BE49-F238E27FC236}">
                  <a16:creationId xmlns:a16="http://schemas.microsoft.com/office/drawing/2014/main" id="{DB8A70D2-9EC7-8948-AD0A-FE3E175FB4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0" y="702"/>
              <a:ext cx="3066" cy="276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fr-FR" b="0">
                <a:latin typeface="Times New Roman" panose="02020603050405020304" pitchFamily="18" charset="0"/>
              </a:endParaRPr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1E1559FA-3F71-ED44-819D-E200C17409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0" y="594"/>
              <a:ext cx="115" cy="2969"/>
            </a:xfrm>
            <a:custGeom>
              <a:avLst/>
              <a:gdLst>
                <a:gd name="T0" fmla="*/ 2 w 115"/>
                <a:gd name="T1" fmla="*/ 108 h 2969"/>
                <a:gd name="T2" fmla="*/ 114 w 115"/>
                <a:gd name="T3" fmla="*/ 0 h 2969"/>
                <a:gd name="T4" fmla="*/ 112 w 115"/>
                <a:gd name="T5" fmla="*/ 2874 h 2969"/>
                <a:gd name="T6" fmla="*/ 0 w 115"/>
                <a:gd name="T7" fmla="*/ 2968 h 2969"/>
                <a:gd name="T8" fmla="*/ 2 w 115"/>
                <a:gd name="T9" fmla="*/ 108 h 29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"/>
                <a:gd name="T16" fmla="*/ 0 h 2969"/>
                <a:gd name="T17" fmla="*/ 115 w 115"/>
                <a:gd name="T18" fmla="*/ 2969 h 29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" h="2969">
                  <a:moveTo>
                    <a:pt x="2" y="108"/>
                  </a:moveTo>
                  <a:lnTo>
                    <a:pt x="114" y="0"/>
                  </a:lnTo>
                  <a:lnTo>
                    <a:pt x="112" y="2874"/>
                  </a:lnTo>
                  <a:lnTo>
                    <a:pt x="0" y="2968"/>
                  </a:lnTo>
                  <a:lnTo>
                    <a:pt x="2" y="108"/>
                  </a:lnTo>
                </a:path>
              </a:pathLst>
            </a:custGeom>
            <a:solidFill>
              <a:schemeClr val="tx1"/>
            </a:solidFill>
            <a:ln w="127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5FB6E3EA-A81C-FD4D-8494-7C9AB3AEB2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2" y="1155"/>
              <a:ext cx="331" cy="2414"/>
              <a:chOff x="1832" y="1155"/>
              <a:chExt cx="331" cy="2414"/>
            </a:xfrm>
          </p:grpSpPr>
          <p:sp>
            <p:nvSpPr>
              <p:cNvPr id="91" name="Freeform 22">
                <a:extLst>
                  <a:ext uri="{FF2B5EF4-FFF2-40B4-BE49-F238E27FC236}">
                    <a16:creationId xmlns:a16="http://schemas.microsoft.com/office/drawing/2014/main" id="{53750B76-B19C-864D-91F7-9EF1A118E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0" y="1167"/>
                <a:ext cx="315" cy="2390"/>
              </a:xfrm>
              <a:custGeom>
                <a:avLst/>
                <a:gdLst>
                  <a:gd name="T0" fmla="*/ 0 w 315"/>
                  <a:gd name="T1" fmla="*/ 2389 h 2390"/>
                  <a:gd name="T2" fmla="*/ 0 w 315"/>
                  <a:gd name="T3" fmla="*/ 0 h 2390"/>
                  <a:gd name="T4" fmla="*/ 314 w 315"/>
                  <a:gd name="T5" fmla="*/ 0 h 2390"/>
                  <a:gd name="T6" fmla="*/ 314 w 315"/>
                  <a:gd name="T7" fmla="*/ 2389 h 2390"/>
                  <a:gd name="T8" fmla="*/ 0 w 315"/>
                  <a:gd name="T9" fmla="*/ 2389 h 23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5"/>
                  <a:gd name="T16" fmla="*/ 0 h 2390"/>
                  <a:gd name="T17" fmla="*/ 315 w 315"/>
                  <a:gd name="T18" fmla="*/ 2390 h 23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5" h="2390">
                    <a:moveTo>
                      <a:pt x="0" y="2389"/>
                    </a:moveTo>
                    <a:lnTo>
                      <a:pt x="0" y="0"/>
                    </a:lnTo>
                    <a:lnTo>
                      <a:pt x="314" y="0"/>
                    </a:lnTo>
                    <a:lnTo>
                      <a:pt x="314" y="2389"/>
                    </a:lnTo>
                    <a:lnTo>
                      <a:pt x="0" y="2389"/>
                    </a:lnTo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2" name="Freeform 23">
                <a:extLst>
                  <a:ext uri="{FF2B5EF4-FFF2-40B4-BE49-F238E27FC236}">
                    <a16:creationId xmlns:a16="http://schemas.microsoft.com/office/drawing/2014/main" id="{72C82E11-AC70-B844-BFC0-AF15640BDA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2" y="1155"/>
                <a:ext cx="331" cy="2414"/>
              </a:xfrm>
              <a:custGeom>
                <a:avLst/>
                <a:gdLst>
                  <a:gd name="T0" fmla="*/ 0 w 331"/>
                  <a:gd name="T1" fmla="*/ 2413 h 2414"/>
                  <a:gd name="T2" fmla="*/ 0 w 331"/>
                  <a:gd name="T3" fmla="*/ 0 h 2414"/>
                  <a:gd name="T4" fmla="*/ 330 w 331"/>
                  <a:gd name="T5" fmla="*/ 0 h 2414"/>
                  <a:gd name="T6" fmla="*/ 330 w 331"/>
                  <a:gd name="T7" fmla="*/ 2413 h 2414"/>
                  <a:gd name="T8" fmla="*/ 0 w 331"/>
                  <a:gd name="T9" fmla="*/ 2413 h 24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1"/>
                  <a:gd name="T16" fmla="*/ 0 h 2414"/>
                  <a:gd name="T17" fmla="*/ 331 w 331"/>
                  <a:gd name="T18" fmla="*/ 2414 h 241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1" h="2414">
                    <a:moveTo>
                      <a:pt x="0" y="2413"/>
                    </a:moveTo>
                    <a:lnTo>
                      <a:pt x="0" y="0"/>
                    </a:lnTo>
                    <a:lnTo>
                      <a:pt x="330" y="0"/>
                    </a:lnTo>
                    <a:lnTo>
                      <a:pt x="330" y="2413"/>
                    </a:lnTo>
                    <a:lnTo>
                      <a:pt x="0" y="2413"/>
                    </a:lnTo>
                  </a:path>
                </a:pathLst>
              </a:custGeom>
              <a:noFill/>
              <a:ln w="12700" cap="rnd">
                <a:solidFill>
                  <a:srgbClr val="FAFD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6" name="Group 27">
              <a:extLst>
                <a:ext uri="{FF2B5EF4-FFF2-40B4-BE49-F238E27FC236}">
                  <a16:creationId xmlns:a16="http://schemas.microsoft.com/office/drawing/2014/main" id="{CC9B9F68-6187-3E4C-9AD5-C9A3C18EE4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20" y="1066"/>
              <a:ext cx="421" cy="90"/>
              <a:chOff x="1820" y="1066"/>
              <a:chExt cx="421" cy="90"/>
            </a:xfrm>
          </p:grpSpPr>
          <p:sp>
            <p:nvSpPr>
              <p:cNvPr id="89" name="Freeform 25">
                <a:extLst>
                  <a:ext uri="{FF2B5EF4-FFF2-40B4-BE49-F238E27FC236}">
                    <a16:creationId xmlns:a16="http://schemas.microsoft.com/office/drawing/2014/main" id="{46B534B8-4DAF-1C44-B8F0-8DDC72F2D1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8" y="1074"/>
                <a:ext cx="405" cy="74"/>
              </a:xfrm>
              <a:custGeom>
                <a:avLst/>
                <a:gdLst>
                  <a:gd name="T0" fmla="*/ 0 w 405"/>
                  <a:gd name="T1" fmla="*/ 73 h 74"/>
                  <a:gd name="T2" fmla="*/ 96 w 405"/>
                  <a:gd name="T3" fmla="*/ 0 h 74"/>
                  <a:gd name="T4" fmla="*/ 404 w 405"/>
                  <a:gd name="T5" fmla="*/ 0 h 74"/>
                  <a:gd name="T6" fmla="*/ 310 w 405"/>
                  <a:gd name="T7" fmla="*/ 73 h 74"/>
                  <a:gd name="T8" fmla="*/ 0 w 405"/>
                  <a:gd name="T9" fmla="*/ 73 h 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5"/>
                  <a:gd name="T16" fmla="*/ 0 h 74"/>
                  <a:gd name="T17" fmla="*/ 405 w 405"/>
                  <a:gd name="T18" fmla="*/ 74 h 7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5" h="74">
                    <a:moveTo>
                      <a:pt x="0" y="73"/>
                    </a:moveTo>
                    <a:lnTo>
                      <a:pt x="96" y="0"/>
                    </a:lnTo>
                    <a:lnTo>
                      <a:pt x="404" y="0"/>
                    </a:lnTo>
                    <a:lnTo>
                      <a:pt x="310" y="73"/>
                    </a:lnTo>
                    <a:lnTo>
                      <a:pt x="0" y="73"/>
                    </a:lnTo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0" name="Freeform 26">
                <a:extLst>
                  <a:ext uri="{FF2B5EF4-FFF2-40B4-BE49-F238E27FC236}">
                    <a16:creationId xmlns:a16="http://schemas.microsoft.com/office/drawing/2014/main" id="{EEC63BE6-000A-AA44-8F17-EBDECE8E64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0" y="1066"/>
                <a:ext cx="421" cy="90"/>
              </a:xfrm>
              <a:custGeom>
                <a:avLst/>
                <a:gdLst>
                  <a:gd name="T0" fmla="*/ 0 w 421"/>
                  <a:gd name="T1" fmla="*/ 89 h 90"/>
                  <a:gd name="T2" fmla="*/ 100 w 421"/>
                  <a:gd name="T3" fmla="*/ 0 h 90"/>
                  <a:gd name="T4" fmla="*/ 420 w 421"/>
                  <a:gd name="T5" fmla="*/ 0 h 90"/>
                  <a:gd name="T6" fmla="*/ 322 w 421"/>
                  <a:gd name="T7" fmla="*/ 89 h 90"/>
                  <a:gd name="T8" fmla="*/ 0 w 421"/>
                  <a:gd name="T9" fmla="*/ 89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1"/>
                  <a:gd name="T16" fmla="*/ 0 h 90"/>
                  <a:gd name="T17" fmla="*/ 421 w 421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1" h="90">
                    <a:moveTo>
                      <a:pt x="0" y="89"/>
                    </a:moveTo>
                    <a:lnTo>
                      <a:pt x="100" y="0"/>
                    </a:lnTo>
                    <a:lnTo>
                      <a:pt x="420" y="0"/>
                    </a:lnTo>
                    <a:lnTo>
                      <a:pt x="322" y="89"/>
                    </a:lnTo>
                    <a:lnTo>
                      <a:pt x="0" y="89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FAFD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7" name="Group 30">
              <a:extLst>
                <a:ext uri="{FF2B5EF4-FFF2-40B4-BE49-F238E27FC236}">
                  <a16:creationId xmlns:a16="http://schemas.microsoft.com/office/drawing/2014/main" id="{9954D42F-785A-FD40-82D9-92906D7441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6" y="1899"/>
              <a:ext cx="87" cy="1670"/>
              <a:chOff x="2166" y="1899"/>
              <a:chExt cx="87" cy="1670"/>
            </a:xfrm>
          </p:grpSpPr>
          <p:sp>
            <p:nvSpPr>
              <p:cNvPr id="87" name="Freeform 28">
                <a:extLst>
                  <a:ext uri="{FF2B5EF4-FFF2-40B4-BE49-F238E27FC236}">
                    <a16:creationId xmlns:a16="http://schemas.microsoft.com/office/drawing/2014/main" id="{A3F291D1-2A79-6D44-87B7-0A921AFC00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4" y="1907"/>
                <a:ext cx="71" cy="1654"/>
              </a:xfrm>
              <a:custGeom>
                <a:avLst/>
                <a:gdLst>
                  <a:gd name="T0" fmla="*/ 0 w 71"/>
                  <a:gd name="T1" fmla="*/ 1653 h 1654"/>
                  <a:gd name="T2" fmla="*/ 0 w 71"/>
                  <a:gd name="T3" fmla="*/ 103 h 1654"/>
                  <a:gd name="T4" fmla="*/ 70 w 71"/>
                  <a:gd name="T5" fmla="*/ 0 h 1654"/>
                  <a:gd name="T6" fmla="*/ 70 w 71"/>
                  <a:gd name="T7" fmla="*/ 1552 h 1654"/>
                  <a:gd name="T8" fmla="*/ 0 w 71"/>
                  <a:gd name="T9" fmla="*/ 1653 h 16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1654"/>
                  <a:gd name="T17" fmla="*/ 71 w 71"/>
                  <a:gd name="T18" fmla="*/ 1654 h 16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1654">
                    <a:moveTo>
                      <a:pt x="0" y="1653"/>
                    </a:moveTo>
                    <a:lnTo>
                      <a:pt x="0" y="103"/>
                    </a:lnTo>
                    <a:lnTo>
                      <a:pt x="70" y="0"/>
                    </a:lnTo>
                    <a:lnTo>
                      <a:pt x="70" y="1552"/>
                    </a:lnTo>
                    <a:lnTo>
                      <a:pt x="0" y="1653"/>
                    </a:lnTo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8" name="Freeform 29">
                <a:extLst>
                  <a:ext uri="{FF2B5EF4-FFF2-40B4-BE49-F238E27FC236}">
                    <a16:creationId xmlns:a16="http://schemas.microsoft.com/office/drawing/2014/main" id="{2C01AA94-8EFC-7B49-AF46-219FC68224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6" y="1899"/>
                <a:ext cx="87" cy="1670"/>
              </a:xfrm>
              <a:custGeom>
                <a:avLst/>
                <a:gdLst>
                  <a:gd name="T0" fmla="*/ 0 w 87"/>
                  <a:gd name="T1" fmla="*/ 1669 h 1670"/>
                  <a:gd name="T2" fmla="*/ 0 w 87"/>
                  <a:gd name="T3" fmla="*/ 104 h 1670"/>
                  <a:gd name="T4" fmla="*/ 86 w 87"/>
                  <a:gd name="T5" fmla="*/ 0 h 1670"/>
                  <a:gd name="T6" fmla="*/ 86 w 87"/>
                  <a:gd name="T7" fmla="*/ 1567 h 1670"/>
                  <a:gd name="T8" fmla="*/ 0 w 87"/>
                  <a:gd name="T9" fmla="*/ 1669 h 16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7"/>
                  <a:gd name="T16" fmla="*/ 0 h 1670"/>
                  <a:gd name="T17" fmla="*/ 87 w 87"/>
                  <a:gd name="T18" fmla="*/ 1670 h 16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7" h="1670">
                    <a:moveTo>
                      <a:pt x="0" y="1669"/>
                    </a:moveTo>
                    <a:lnTo>
                      <a:pt x="0" y="104"/>
                    </a:lnTo>
                    <a:lnTo>
                      <a:pt x="86" y="0"/>
                    </a:lnTo>
                    <a:lnTo>
                      <a:pt x="86" y="1567"/>
                    </a:lnTo>
                    <a:lnTo>
                      <a:pt x="0" y="1669"/>
                    </a:lnTo>
                  </a:path>
                </a:pathLst>
              </a:custGeom>
              <a:noFill/>
              <a:ln w="12700" cap="rnd">
                <a:solidFill>
                  <a:srgbClr val="FAFD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8" name="Group 33">
              <a:extLst>
                <a:ext uri="{FF2B5EF4-FFF2-40B4-BE49-F238E27FC236}">
                  <a16:creationId xmlns:a16="http://schemas.microsoft.com/office/drawing/2014/main" id="{993F5946-FF49-444C-B859-498B1932DD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6" y="1899"/>
              <a:ext cx="103" cy="1686"/>
              <a:chOff x="2166" y="1899"/>
              <a:chExt cx="103" cy="1686"/>
            </a:xfrm>
          </p:grpSpPr>
          <p:sp>
            <p:nvSpPr>
              <p:cNvPr id="85" name="Freeform 31">
                <a:extLst>
                  <a:ext uri="{FF2B5EF4-FFF2-40B4-BE49-F238E27FC236}">
                    <a16:creationId xmlns:a16="http://schemas.microsoft.com/office/drawing/2014/main" id="{29F65F1F-7979-EF4D-8804-D39ADE895A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4" y="1907"/>
                <a:ext cx="87" cy="1670"/>
              </a:xfrm>
              <a:custGeom>
                <a:avLst/>
                <a:gdLst>
                  <a:gd name="T0" fmla="*/ 0 w 87"/>
                  <a:gd name="T1" fmla="*/ 1669 h 1670"/>
                  <a:gd name="T2" fmla="*/ 0 w 87"/>
                  <a:gd name="T3" fmla="*/ 103 h 1670"/>
                  <a:gd name="T4" fmla="*/ 86 w 87"/>
                  <a:gd name="T5" fmla="*/ 0 h 1670"/>
                  <a:gd name="T6" fmla="*/ 86 w 87"/>
                  <a:gd name="T7" fmla="*/ 1568 h 1670"/>
                  <a:gd name="T8" fmla="*/ 0 w 87"/>
                  <a:gd name="T9" fmla="*/ 1669 h 1670"/>
                  <a:gd name="T10" fmla="*/ 0 w 87"/>
                  <a:gd name="T11" fmla="*/ 103 h 1670"/>
                  <a:gd name="T12" fmla="*/ 86 w 87"/>
                  <a:gd name="T13" fmla="*/ 0 h 1670"/>
                  <a:gd name="T14" fmla="*/ 86 w 87"/>
                  <a:gd name="T15" fmla="*/ 1568 h 1670"/>
                  <a:gd name="T16" fmla="*/ 0 w 87"/>
                  <a:gd name="T17" fmla="*/ 1669 h 167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1670"/>
                  <a:gd name="T29" fmla="*/ 87 w 87"/>
                  <a:gd name="T30" fmla="*/ 1670 h 167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1670">
                    <a:moveTo>
                      <a:pt x="0" y="1669"/>
                    </a:moveTo>
                    <a:lnTo>
                      <a:pt x="0" y="103"/>
                    </a:lnTo>
                    <a:lnTo>
                      <a:pt x="86" y="0"/>
                    </a:lnTo>
                    <a:lnTo>
                      <a:pt x="86" y="1568"/>
                    </a:lnTo>
                    <a:lnTo>
                      <a:pt x="0" y="1669"/>
                    </a:lnTo>
                    <a:lnTo>
                      <a:pt x="0" y="103"/>
                    </a:lnTo>
                    <a:lnTo>
                      <a:pt x="86" y="0"/>
                    </a:lnTo>
                    <a:lnTo>
                      <a:pt x="86" y="1568"/>
                    </a:lnTo>
                    <a:lnTo>
                      <a:pt x="0" y="1669"/>
                    </a:lnTo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6" name="Freeform 32">
                <a:extLst>
                  <a:ext uri="{FF2B5EF4-FFF2-40B4-BE49-F238E27FC236}">
                    <a16:creationId xmlns:a16="http://schemas.microsoft.com/office/drawing/2014/main" id="{C92EFDCA-9AEC-584C-8D06-1542CD84A1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6" y="1899"/>
                <a:ext cx="103" cy="1686"/>
              </a:xfrm>
              <a:custGeom>
                <a:avLst/>
                <a:gdLst>
                  <a:gd name="T0" fmla="*/ 0 w 103"/>
                  <a:gd name="T1" fmla="*/ 1685 h 1686"/>
                  <a:gd name="T2" fmla="*/ 0 w 103"/>
                  <a:gd name="T3" fmla="*/ 104 h 1686"/>
                  <a:gd name="T4" fmla="*/ 102 w 103"/>
                  <a:gd name="T5" fmla="*/ 0 h 1686"/>
                  <a:gd name="T6" fmla="*/ 102 w 103"/>
                  <a:gd name="T7" fmla="*/ 1583 h 1686"/>
                  <a:gd name="T8" fmla="*/ 0 w 103"/>
                  <a:gd name="T9" fmla="*/ 1685 h 1686"/>
                  <a:gd name="T10" fmla="*/ 0 w 103"/>
                  <a:gd name="T11" fmla="*/ 104 h 1686"/>
                  <a:gd name="T12" fmla="*/ 102 w 103"/>
                  <a:gd name="T13" fmla="*/ 0 h 1686"/>
                  <a:gd name="T14" fmla="*/ 102 w 103"/>
                  <a:gd name="T15" fmla="*/ 1583 h 1686"/>
                  <a:gd name="T16" fmla="*/ 0 w 103"/>
                  <a:gd name="T17" fmla="*/ 1685 h 168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03"/>
                  <a:gd name="T28" fmla="*/ 0 h 1686"/>
                  <a:gd name="T29" fmla="*/ 103 w 103"/>
                  <a:gd name="T30" fmla="*/ 1686 h 168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03" h="1686">
                    <a:moveTo>
                      <a:pt x="0" y="1685"/>
                    </a:moveTo>
                    <a:lnTo>
                      <a:pt x="0" y="104"/>
                    </a:lnTo>
                    <a:lnTo>
                      <a:pt x="102" y="0"/>
                    </a:lnTo>
                    <a:lnTo>
                      <a:pt x="102" y="1583"/>
                    </a:lnTo>
                    <a:lnTo>
                      <a:pt x="0" y="1685"/>
                    </a:lnTo>
                    <a:lnTo>
                      <a:pt x="0" y="104"/>
                    </a:lnTo>
                    <a:lnTo>
                      <a:pt x="102" y="0"/>
                    </a:lnTo>
                    <a:lnTo>
                      <a:pt x="102" y="1583"/>
                    </a:lnTo>
                    <a:lnTo>
                      <a:pt x="0" y="1685"/>
                    </a:lnTo>
                  </a:path>
                </a:pathLst>
              </a:custGeom>
              <a:noFill/>
              <a:ln w="12700" cap="rnd">
                <a:solidFill>
                  <a:srgbClr val="FAFD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9" name="Group 36">
              <a:extLst>
                <a:ext uri="{FF2B5EF4-FFF2-40B4-BE49-F238E27FC236}">
                  <a16:creationId xmlns:a16="http://schemas.microsoft.com/office/drawing/2014/main" id="{BC2386A0-60EC-7A45-9BAD-545693B9A0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50" y="1090"/>
              <a:ext cx="317" cy="2479"/>
              <a:chOff x="2150" y="1090"/>
              <a:chExt cx="317" cy="2479"/>
            </a:xfrm>
          </p:grpSpPr>
          <p:sp>
            <p:nvSpPr>
              <p:cNvPr id="83" name="Freeform 34">
                <a:extLst>
                  <a:ext uri="{FF2B5EF4-FFF2-40B4-BE49-F238E27FC236}">
                    <a16:creationId xmlns:a16="http://schemas.microsoft.com/office/drawing/2014/main" id="{58DAB8B1-A191-4444-BC0C-5E4F2A12F7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6" y="1101"/>
                <a:ext cx="305" cy="2457"/>
              </a:xfrm>
              <a:custGeom>
                <a:avLst/>
                <a:gdLst>
                  <a:gd name="T0" fmla="*/ 0 w 305"/>
                  <a:gd name="T1" fmla="*/ 2456 h 2457"/>
                  <a:gd name="T2" fmla="*/ 0 w 305"/>
                  <a:gd name="T3" fmla="*/ 0 h 2457"/>
                  <a:gd name="T4" fmla="*/ 304 w 305"/>
                  <a:gd name="T5" fmla="*/ 0 h 2457"/>
                  <a:gd name="T6" fmla="*/ 304 w 305"/>
                  <a:gd name="T7" fmla="*/ 2456 h 2457"/>
                  <a:gd name="T8" fmla="*/ 0 w 305"/>
                  <a:gd name="T9" fmla="*/ 2456 h 24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5"/>
                  <a:gd name="T16" fmla="*/ 0 h 2457"/>
                  <a:gd name="T17" fmla="*/ 305 w 305"/>
                  <a:gd name="T18" fmla="*/ 2457 h 245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5" h="2457">
                    <a:moveTo>
                      <a:pt x="0" y="2456"/>
                    </a:moveTo>
                    <a:lnTo>
                      <a:pt x="0" y="0"/>
                    </a:lnTo>
                    <a:lnTo>
                      <a:pt x="304" y="0"/>
                    </a:lnTo>
                    <a:lnTo>
                      <a:pt x="304" y="2456"/>
                    </a:lnTo>
                    <a:lnTo>
                      <a:pt x="0" y="2456"/>
                    </a:lnTo>
                  </a:path>
                </a:pathLst>
              </a:custGeom>
              <a:solidFill>
                <a:srgbClr val="FC0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4" name="Freeform 35">
                <a:extLst>
                  <a:ext uri="{FF2B5EF4-FFF2-40B4-BE49-F238E27FC236}">
                    <a16:creationId xmlns:a16="http://schemas.microsoft.com/office/drawing/2014/main" id="{54440D7C-01E9-9C43-80D3-BAF1ED4881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0" y="1090"/>
                <a:ext cx="317" cy="2479"/>
              </a:xfrm>
              <a:custGeom>
                <a:avLst/>
                <a:gdLst>
                  <a:gd name="T0" fmla="*/ 0 w 317"/>
                  <a:gd name="T1" fmla="*/ 2478 h 2479"/>
                  <a:gd name="T2" fmla="*/ 0 w 317"/>
                  <a:gd name="T3" fmla="*/ 0 h 2479"/>
                  <a:gd name="T4" fmla="*/ 316 w 317"/>
                  <a:gd name="T5" fmla="*/ 0 h 2479"/>
                  <a:gd name="T6" fmla="*/ 316 w 317"/>
                  <a:gd name="T7" fmla="*/ 2478 h 2479"/>
                  <a:gd name="T8" fmla="*/ 0 w 317"/>
                  <a:gd name="T9" fmla="*/ 2478 h 24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7"/>
                  <a:gd name="T16" fmla="*/ 0 h 2479"/>
                  <a:gd name="T17" fmla="*/ 317 w 317"/>
                  <a:gd name="T18" fmla="*/ 2479 h 24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7" h="2479">
                    <a:moveTo>
                      <a:pt x="0" y="2478"/>
                    </a:moveTo>
                    <a:lnTo>
                      <a:pt x="0" y="0"/>
                    </a:lnTo>
                    <a:lnTo>
                      <a:pt x="316" y="0"/>
                    </a:lnTo>
                    <a:lnTo>
                      <a:pt x="316" y="2478"/>
                    </a:lnTo>
                    <a:lnTo>
                      <a:pt x="0" y="2478"/>
                    </a:lnTo>
                  </a:path>
                </a:pathLst>
              </a:custGeom>
              <a:noFill/>
              <a:ln w="12700" cap="rnd">
                <a:solidFill>
                  <a:srgbClr val="FAFD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0" name="Group 39">
              <a:extLst>
                <a:ext uri="{FF2B5EF4-FFF2-40B4-BE49-F238E27FC236}">
                  <a16:creationId xmlns:a16="http://schemas.microsoft.com/office/drawing/2014/main" id="{42EE91D3-1EEB-5643-BC65-0852DA9925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52" y="994"/>
              <a:ext cx="405" cy="105"/>
              <a:chOff x="2152" y="994"/>
              <a:chExt cx="405" cy="105"/>
            </a:xfrm>
          </p:grpSpPr>
          <p:sp>
            <p:nvSpPr>
              <p:cNvPr id="81" name="Freeform 37">
                <a:extLst>
                  <a:ext uri="{FF2B5EF4-FFF2-40B4-BE49-F238E27FC236}">
                    <a16:creationId xmlns:a16="http://schemas.microsoft.com/office/drawing/2014/main" id="{C9C67662-A62E-DA41-A17F-1BB25AEE02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0" y="1004"/>
                <a:ext cx="389" cy="85"/>
              </a:xfrm>
              <a:custGeom>
                <a:avLst/>
                <a:gdLst>
                  <a:gd name="T0" fmla="*/ 0 w 389"/>
                  <a:gd name="T1" fmla="*/ 84 h 85"/>
                  <a:gd name="T2" fmla="*/ 92 w 389"/>
                  <a:gd name="T3" fmla="*/ 0 h 85"/>
                  <a:gd name="T4" fmla="*/ 388 w 389"/>
                  <a:gd name="T5" fmla="*/ 0 h 85"/>
                  <a:gd name="T6" fmla="*/ 297 w 389"/>
                  <a:gd name="T7" fmla="*/ 84 h 85"/>
                  <a:gd name="T8" fmla="*/ 0 w 389"/>
                  <a:gd name="T9" fmla="*/ 84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9"/>
                  <a:gd name="T16" fmla="*/ 0 h 85"/>
                  <a:gd name="T17" fmla="*/ 389 w 389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9" h="85">
                    <a:moveTo>
                      <a:pt x="0" y="84"/>
                    </a:moveTo>
                    <a:lnTo>
                      <a:pt x="92" y="0"/>
                    </a:lnTo>
                    <a:lnTo>
                      <a:pt x="388" y="0"/>
                    </a:lnTo>
                    <a:lnTo>
                      <a:pt x="297" y="84"/>
                    </a:lnTo>
                    <a:lnTo>
                      <a:pt x="0" y="84"/>
                    </a:lnTo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" name="Freeform 38">
                <a:extLst>
                  <a:ext uri="{FF2B5EF4-FFF2-40B4-BE49-F238E27FC236}">
                    <a16:creationId xmlns:a16="http://schemas.microsoft.com/office/drawing/2014/main" id="{53EDCFDF-1740-F547-9A7C-042B8C97B7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2" y="994"/>
                <a:ext cx="405" cy="105"/>
              </a:xfrm>
              <a:custGeom>
                <a:avLst/>
                <a:gdLst>
                  <a:gd name="T0" fmla="*/ 0 w 405"/>
                  <a:gd name="T1" fmla="*/ 104 h 105"/>
                  <a:gd name="T2" fmla="*/ 96 w 405"/>
                  <a:gd name="T3" fmla="*/ 0 h 105"/>
                  <a:gd name="T4" fmla="*/ 404 w 405"/>
                  <a:gd name="T5" fmla="*/ 0 h 105"/>
                  <a:gd name="T6" fmla="*/ 310 w 405"/>
                  <a:gd name="T7" fmla="*/ 104 h 105"/>
                  <a:gd name="T8" fmla="*/ 0 w 405"/>
                  <a:gd name="T9" fmla="*/ 104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5"/>
                  <a:gd name="T16" fmla="*/ 0 h 105"/>
                  <a:gd name="T17" fmla="*/ 405 w 405"/>
                  <a:gd name="T18" fmla="*/ 105 h 1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5" h="105">
                    <a:moveTo>
                      <a:pt x="0" y="104"/>
                    </a:moveTo>
                    <a:lnTo>
                      <a:pt x="96" y="0"/>
                    </a:lnTo>
                    <a:lnTo>
                      <a:pt x="404" y="0"/>
                    </a:lnTo>
                    <a:lnTo>
                      <a:pt x="310" y="104"/>
                    </a:lnTo>
                    <a:lnTo>
                      <a:pt x="0" y="104"/>
                    </a:lnTo>
                  </a:path>
                </a:pathLst>
              </a:custGeom>
              <a:solidFill>
                <a:schemeClr val="hlink"/>
              </a:solidFill>
              <a:ln w="12700" cap="rnd">
                <a:solidFill>
                  <a:srgbClr val="FAFD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1" name="Freeform 40">
              <a:extLst>
                <a:ext uri="{FF2B5EF4-FFF2-40B4-BE49-F238E27FC236}">
                  <a16:creationId xmlns:a16="http://schemas.microsoft.com/office/drawing/2014/main" id="{17D85FAE-532F-014E-83DF-5BFEBC7965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6" y="986"/>
              <a:ext cx="97" cy="2581"/>
            </a:xfrm>
            <a:custGeom>
              <a:avLst/>
              <a:gdLst>
                <a:gd name="T0" fmla="*/ 0 w 97"/>
                <a:gd name="T1" fmla="*/ 2580 h 2581"/>
                <a:gd name="T2" fmla="*/ 96 w 97"/>
                <a:gd name="T3" fmla="*/ 2495 h 2581"/>
                <a:gd name="T4" fmla="*/ 96 w 97"/>
                <a:gd name="T5" fmla="*/ 0 h 2581"/>
                <a:gd name="T6" fmla="*/ 0 w 97"/>
                <a:gd name="T7" fmla="*/ 100 h 2581"/>
                <a:gd name="T8" fmla="*/ 0 w 97"/>
                <a:gd name="T9" fmla="*/ 2580 h 25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"/>
                <a:gd name="T16" fmla="*/ 0 h 2581"/>
                <a:gd name="T17" fmla="*/ 97 w 97"/>
                <a:gd name="T18" fmla="*/ 2581 h 25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" h="2581">
                  <a:moveTo>
                    <a:pt x="0" y="2580"/>
                  </a:moveTo>
                  <a:lnTo>
                    <a:pt x="96" y="2495"/>
                  </a:lnTo>
                  <a:lnTo>
                    <a:pt x="96" y="0"/>
                  </a:lnTo>
                  <a:lnTo>
                    <a:pt x="0" y="100"/>
                  </a:lnTo>
                  <a:lnTo>
                    <a:pt x="0" y="2580"/>
                  </a:lnTo>
                </a:path>
              </a:pathLst>
            </a:custGeom>
            <a:solidFill>
              <a:schemeClr val="hlink"/>
            </a:solidFill>
            <a:ln w="12700" cap="rnd">
              <a:solidFill>
                <a:srgbClr val="FAFD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Line 41">
              <a:extLst>
                <a:ext uri="{FF2B5EF4-FFF2-40B4-BE49-F238E27FC236}">
                  <a16:creationId xmlns:a16="http://schemas.microsoft.com/office/drawing/2014/main" id="{60F08473-6A77-554F-A817-DC6DB995F6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94" y="3572"/>
              <a:ext cx="0" cy="5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33" name="Group 44">
              <a:extLst>
                <a:ext uri="{FF2B5EF4-FFF2-40B4-BE49-F238E27FC236}">
                  <a16:creationId xmlns:a16="http://schemas.microsoft.com/office/drawing/2014/main" id="{7666B690-F298-544E-BC98-ED53782FA3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48" y="1794"/>
              <a:ext cx="331" cy="1775"/>
              <a:chOff x="3948" y="1794"/>
              <a:chExt cx="331" cy="1775"/>
            </a:xfrm>
          </p:grpSpPr>
          <p:sp>
            <p:nvSpPr>
              <p:cNvPr id="79" name="Freeform 42">
                <a:extLst>
                  <a:ext uri="{FF2B5EF4-FFF2-40B4-BE49-F238E27FC236}">
                    <a16:creationId xmlns:a16="http://schemas.microsoft.com/office/drawing/2014/main" id="{C6DD188B-F34E-944C-B5C9-5F65FEFFC1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6" y="1803"/>
                <a:ext cx="315" cy="1757"/>
              </a:xfrm>
              <a:custGeom>
                <a:avLst/>
                <a:gdLst>
                  <a:gd name="T0" fmla="*/ 0 w 315"/>
                  <a:gd name="T1" fmla="*/ 1756 h 1757"/>
                  <a:gd name="T2" fmla="*/ 0 w 315"/>
                  <a:gd name="T3" fmla="*/ 0 h 1757"/>
                  <a:gd name="T4" fmla="*/ 314 w 315"/>
                  <a:gd name="T5" fmla="*/ 0 h 1757"/>
                  <a:gd name="T6" fmla="*/ 314 w 315"/>
                  <a:gd name="T7" fmla="*/ 1756 h 1757"/>
                  <a:gd name="T8" fmla="*/ 0 w 315"/>
                  <a:gd name="T9" fmla="*/ 1756 h 17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5"/>
                  <a:gd name="T16" fmla="*/ 0 h 1757"/>
                  <a:gd name="T17" fmla="*/ 315 w 315"/>
                  <a:gd name="T18" fmla="*/ 1757 h 175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5" h="1757">
                    <a:moveTo>
                      <a:pt x="0" y="1756"/>
                    </a:moveTo>
                    <a:lnTo>
                      <a:pt x="0" y="0"/>
                    </a:lnTo>
                    <a:lnTo>
                      <a:pt x="314" y="0"/>
                    </a:lnTo>
                    <a:lnTo>
                      <a:pt x="314" y="1756"/>
                    </a:lnTo>
                    <a:lnTo>
                      <a:pt x="0" y="1756"/>
                    </a:lnTo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0" name="Freeform 43">
                <a:extLst>
                  <a:ext uri="{FF2B5EF4-FFF2-40B4-BE49-F238E27FC236}">
                    <a16:creationId xmlns:a16="http://schemas.microsoft.com/office/drawing/2014/main" id="{8FA26110-D97E-E04A-8C29-FBA847DDE5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8" y="1794"/>
                <a:ext cx="331" cy="1775"/>
              </a:xfrm>
              <a:custGeom>
                <a:avLst/>
                <a:gdLst>
                  <a:gd name="T0" fmla="*/ 0 w 331"/>
                  <a:gd name="T1" fmla="*/ 1774 h 1775"/>
                  <a:gd name="T2" fmla="*/ 0 w 331"/>
                  <a:gd name="T3" fmla="*/ 0 h 1775"/>
                  <a:gd name="T4" fmla="*/ 330 w 331"/>
                  <a:gd name="T5" fmla="*/ 0 h 1775"/>
                  <a:gd name="T6" fmla="*/ 330 w 331"/>
                  <a:gd name="T7" fmla="*/ 1774 h 1775"/>
                  <a:gd name="T8" fmla="*/ 0 w 331"/>
                  <a:gd name="T9" fmla="*/ 1774 h 17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1"/>
                  <a:gd name="T16" fmla="*/ 0 h 1775"/>
                  <a:gd name="T17" fmla="*/ 331 w 331"/>
                  <a:gd name="T18" fmla="*/ 1775 h 17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1" h="1775">
                    <a:moveTo>
                      <a:pt x="0" y="1774"/>
                    </a:moveTo>
                    <a:lnTo>
                      <a:pt x="0" y="0"/>
                    </a:lnTo>
                    <a:lnTo>
                      <a:pt x="330" y="0"/>
                    </a:lnTo>
                    <a:lnTo>
                      <a:pt x="330" y="1774"/>
                    </a:lnTo>
                    <a:lnTo>
                      <a:pt x="0" y="1774"/>
                    </a:lnTo>
                  </a:path>
                </a:pathLst>
              </a:custGeom>
              <a:noFill/>
              <a:ln w="12700" cap="rnd">
                <a:solidFill>
                  <a:srgbClr val="FAFD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4" name="Group 47">
              <a:extLst>
                <a:ext uri="{FF2B5EF4-FFF2-40B4-BE49-F238E27FC236}">
                  <a16:creationId xmlns:a16="http://schemas.microsoft.com/office/drawing/2014/main" id="{AB9C1D26-D50A-9B49-B0BE-DE89C12B4D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36" y="1706"/>
              <a:ext cx="421" cy="89"/>
              <a:chOff x="3936" y="1706"/>
              <a:chExt cx="421" cy="89"/>
            </a:xfrm>
          </p:grpSpPr>
          <p:sp>
            <p:nvSpPr>
              <p:cNvPr id="77" name="Freeform 45">
                <a:extLst>
                  <a:ext uri="{FF2B5EF4-FFF2-40B4-BE49-F238E27FC236}">
                    <a16:creationId xmlns:a16="http://schemas.microsoft.com/office/drawing/2014/main" id="{EF450F0B-2CF9-8D4B-886A-F83D33F473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4" y="1714"/>
                <a:ext cx="405" cy="73"/>
              </a:xfrm>
              <a:custGeom>
                <a:avLst/>
                <a:gdLst>
                  <a:gd name="T0" fmla="*/ 0 w 405"/>
                  <a:gd name="T1" fmla="*/ 72 h 73"/>
                  <a:gd name="T2" fmla="*/ 96 w 405"/>
                  <a:gd name="T3" fmla="*/ 0 h 73"/>
                  <a:gd name="T4" fmla="*/ 404 w 405"/>
                  <a:gd name="T5" fmla="*/ 0 h 73"/>
                  <a:gd name="T6" fmla="*/ 310 w 405"/>
                  <a:gd name="T7" fmla="*/ 72 h 73"/>
                  <a:gd name="T8" fmla="*/ 0 w 405"/>
                  <a:gd name="T9" fmla="*/ 72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5"/>
                  <a:gd name="T16" fmla="*/ 0 h 73"/>
                  <a:gd name="T17" fmla="*/ 405 w 405"/>
                  <a:gd name="T18" fmla="*/ 73 h 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5" h="73">
                    <a:moveTo>
                      <a:pt x="0" y="72"/>
                    </a:moveTo>
                    <a:lnTo>
                      <a:pt x="96" y="0"/>
                    </a:lnTo>
                    <a:lnTo>
                      <a:pt x="404" y="0"/>
                    </a:lnTo>
                    <a:lnTo>
                      <a:pt x="310" y="72"/>
                    </a:lnTo>
                    <a:lnTo>
                      <a:pt x="0" y="72"/>
                    </a:lnTo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8" name="Freeform 46">
                <a:extLst>
                  <a:ext uri="{FF2B5EF4-FFF2-40B4-BE49-F238E27FC236}">
                    <a16:creationId xmlns:a16="http://schemas.microsoft.com/office/drawing/2014/main" id="{3A5E4975-AADC-874A-8761-EFDAA96901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6" y="1706"/>
                <a:ext cx="421" cy="89"/>
              </a:xfrm>
              <a:custGeom>
                <a:avLst/>
                <a:gdLst>
                  <a:gd name="T0" fmla="*/ 0 w 421"/>
                  <a:gd name="T1" fmla="*/ 88 h 89"/>
                  <a:gd name="T2" fmla="*/ 100 w 421"/>
                  <a:gd name="T3" fmla="*/ 0 h 89"/>
                  <a:gd name="T4" fmla="*/ 420 w 421"/>
                  <a:gd name="T5" fmla="*/ 0 h 89"/>
                  <a:gd name="T6" fmla="*/ 322 w 421"/>
                  <a:gd name="T7" fmla="*/ 88 h 89"/>
                  <a:gd name="T8" fmla="*/ 0 w 421"/>
                  <a:gd name="T9" fmla="*/ 88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1"/>
                  <a:gd name="T16" fmla="*/ 0 h 89"/>
                  <a:gd name="T17" fmla="*/ 421 w 421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1" h="89">
                    <a:moveTo>
                      <a:pt x="0" y="88"/>
                    </a:moveTo>
                    <a:lnTo>
                      <a:pt x="100" y="0"/>
                    </a:lnTo>
                    <a:lnTo>
                      <a:pt x="420" y="0"/>
                    </a:lnTo>
                    <a:lnTo>
                      <a:pt x="322" y="88"/>
                    </a:lnTo>
                    <a:lnTo>
                      <a:pt x="0" y="88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FAFD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5" name="Group 50">
              <a:extLst>
                <a:ext uri="{FF2B5EF4-FFF2-40B4-BE49-F238E27FC236}">
                  <a16:creationId xmlns:a16="http://schemas.microsoft.com/office/drawing/2014/main" id="{9C79AD77-A206-4140-B303-DC938BB910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78" y="1906"/>
              <a:ext cx="87" cy="1663"/>
              <a:chOff x="4278" y="1906"/>
              <a:chExt cx="87" cy="1663"/>
            </a:xfrm>
          </p:grpSpPr>
          <p:sp>
            <p:nvSpPr>
              <p:cNvPr id="75" name="Freeform 48">
                <a:extLst>
                  <a:ext uri="{FF2B5EF4-FFF2-40B4-BE49-F238E27FC236}">
                    <a16:creationId xmlns:a16="http://schemas.microsoft.com/office/drawing/2014/main" id="{7461DBDA-88B0-B04D-A515-A1402485F4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6" y="1914"/>
                <a:ext cx="71" cy="1647"/>
              </a:xfrm>
              <a:custGeom>
                <a:avLst/>
                <a:gdLst>
                  <a:gd name="T0" fmla="*/ 0 w 71"/>
                  <a:gd name="T1" fmla="*/ 1646 h 1647"/>
                  <a:gd name="T2" fmla="*/ 0 w 71"/>
                  <a:gd name="T3" fmla="*/ 103 h 1647"/>
                  <a:gd name="T4" fmla="*/ 70 w 71"/>
                  <a:gd name="T5" fmla="*/ 0 h 1647"/>
                  <a:gd name="T6" fmla="*/ 70 w 71"/>
                  <a:gd name="T7" fmla="*/ 1545 h 1647"/>
                  <a:gd name="T8" fmla="*/ 0 w 71"/>
                  <a:gd name="T9" fmla="*/ 1646 h 16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1647"/>
                  <a:gd name="T17" fmla="*/ 71 w 71"/>
                  <a:gd name="T18" fmla="*/ 1647 h 16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1647">
                    <a:moveTo>
                      <a:pt x="0" y="1646"/>
                    </a:moveTo>
                    <a:lnTo>
                      <a:pt x="0" y="103"/>
                    </a:lnTo>
                    <a:lnTo>
                      <a:pt x="70" y="0"/>
                    </a:lnTo>
                    <a:lnTo>
                      <a:pt x="70" y="1545"/>
                    </a:lnTo>
                    <a:lnTo>
                      <a:pt x="0" y="1646"/>
                    </a:lnTo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6" name="Freeform 49">
                <a:extLst>
                  <a:ext uri="{FF2B5EF4-FFF2-40B4-BE49-F238E27FC236}">
                    <a16:creationId xmlns:a16="http://schemas.microsoft.com/office/drawing/2014/main" id="{69EE72FF-2F5B-F44B-93F4-CE2C226F76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" y="1906"/>
                <a:ext cx="87" cy="1663"/>
              </a:xfrm>
              <a:custGeom>
                <a:avLst/>
                <a:gdLst>
                  <a:gd name="T0" fmla="*/ 0 w 87"/>
                  <a:gd name="T1" fmla="*/ 1662 h 1663"/>
                  <a:gd name="T2" fmla="*/ 0 w 87"/>
                  <a:gd name="T3" fmla="*/ 104 h 1663"/>
                  <a:gd name="T4" fmla="*/ 86 w 87"/>
                  <a:gd name="T5" fmla="*/ 0 h 1663"/>
                  <a:gd name="T6" fmla="*/ 86 w 87"/>
                  <a:gd name="T7" fmla="*/ 1560 h 1663"/>
                  <a:gd name="T8" fmla="*/ 0 w 87"/>
                  <a:gd name="T9" fmla="*/ 1662 h 16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7"/>
                  <a:gd name="T16" fmla="*/ 0 h 1663"/>
                  <a:gd name="T17" fmla="*/ 87 w 87"/>
                  <a:gd name="T18" fmla="*/ 1663 h 16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7" h="1663">
                    <a:moveTo>
                      <a:pt x="0" y="1662"/>
                    </a:moveTo>
                    <a:lnTo>
                      <a:pt x="0" y="104"/>
                    </a:lnTo>
                    <a:lnTo>
                      <a:pt x="86" y="0"/>
                    </a:lnTo>
                    <a:lnTo>
                      <a:pt x="86" y="1560"/>
                    </a:lnTo>
                    <a:lnTo>
                      <a:pt x="0" y="1662"/>
                    </a:lnTo>
                  </a:path>
                </a:pathLst>
              </a:custGeom>
              <a:noFill/>
              <a:ln w="12700" cap="rnd">
                <a:solidFill>
                  <a:srgbClr val="FAFD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6" name="Group 53">
              <a:extLst>
                <a:ext uri="{FF2B5EF4-FFF2-40B4-BE49-F238E27FC236}">
                  <a16:creationId xmlns:a16="http://schemas.microsoft.com/office/drawing/2014/main" id="{3E348476-4799-0348-A553-D4CE000379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78" y="1906"/>
              <a:ext cx="103" cy="1679"/>
              <a:chOff x="4278" y="1906"/>
              <a:chExt cx="103" cy="1679"/>
            </a:xfrm>
          </p:grpSpPr>
          <p:sp>
            <p:nvSpPr>
              <p:cNvPr id="73" name="Freeform 51">
                <a:extLst>
                  <a:ext uri="{FF2B5EF4-FFF2-40B4-BE49-F238E27FC236}">
                    <a16:creationId xmlns:a16="http://schemas.microsoft.com/office/drawing/2014/main" id="{5EE8FB52-902F-2840-9A99-B2494A8B8F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6" y="1914"/>
                <a:ext cx="87" cy="1663"/>
              </a:xfrm>
              <a:custGeom>
                <a:avLst/>
                <a:gdLst>
                  <a:gd name="T0" fmla="*/ 0 w 87"/>
                  <a:gd name="T1" fmla="*/ 1662 h 1663"/>
                  <a:gd name="T2" fmla="*/ 0 w 87"/>
                  <a:gd name="T3" fmla="*/ 103 h 1663"/>
                  <a:gd name="T4" fmla="*/ 86 w 87"/>
                  <a:gd name="T5" fmla="*/ 0 h 1663"/>
                  <a:gd name="T6" fmla="*/ 86 w 87"/>
                  <a:gd name="T7" fmla="*/ 1561 h 1663"/>
                  <a:gd name="T8" fmla="*/ 0 w 87"/>
                  <a:gd name="T9" fmla="*/ 1662 h 1663"/>
                  <a:gd name="T10" fmla="*/ 0 w 87"/>
                  <a:gd name="T11" fmla="*/ 103 h 1663"/>
                  <a:gd name="T12" fmla="*/ 86 w 87"/>
                  <a:gd name="T13" fmla="*/ 0 h 1663"/>
                  <a:gd name="T14" fmla="*/ 86 w 87"/>
                  <a:gd name="T15" fmla="*/ 1561 h 1663"/>
                  <a:gd name="T16" fmla="*/ 0 w 87"/>
                  <a:gd name="T17" fmla="*/ 1662 h 166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1663"/>
                  <a:gd name="T29" fmla="*/ 87 w 87"/>
                  <a:gd name="T30" fmla="*/ 1663 h 166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1663">
                    <a:moveTo>
                      <a:pt x="0" y="1662"/>
                    </a:moveTo>
                    <a:lnTo>
                      <a:pt x="0" y="103"/>
                    </a:lnTo>
                    <a:lnTo>
                      <a:pt x="86" y="0"/>
                    </a:lnTo>
                    <a:lnTo>
                      <a:pt x="86" y="1561"/>
                    </a:lnTo>
                    <a:lnTo>
                      <a:pt x="0" y="1662"/>
                    </a:lnTo>
                    <a:lnTo>
                      <a:pt x="0" y="103"/>
                    </a:lnTo>
                    <a:lnTo>
                      <a:pt x="86" y="0"/>
                    </a:lnTo>
                    <a:lnTo>
                      <a:pt x="86" y="1561"/>
                    </a:lnTo>
                    <a:lnTo>
                      <a:pt x="0" y="1662"/>
                    </a:lnTo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" name="Freeform 52">
                <a:extLst>
                  <a:ext uri="{FF2B5EF4-FFF2-40B4-BE49-F238E27FC236}">
                    <a16:creationId xmlns:a16="http://schemas.microsoft.com/office/drawing/2014/main" id="{4316885E-8A7C-DE41-977A-7E6C125CBE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" y="1906"/>
                <a:ext cx="103" cy="1679"/>
              </a:xfrm>
              <a:custGeom>
                <a:avLst/>
                <a:gdLst>
                  <a:gd name="T0" fmla="*/ 0 w 103"/>
                  <a:gd name="T1" fmla="*/ 1678 h 1679"/>
                  <a:gd name="T2" fmla="*/ 0 w 103"/>
                  <a:gd name="T3" fmla="*/ 104 h 1679"/>
                  <a:gd name="T4" fmla="*/ 102 w 103"/>
                  <a:gd name="T5" fmla="*/ 0 h 1679"/>
                  <a:gd name="T6" fmla="*/ 102 w 103"/>
                  <a:gd name="T7" fmla="*/ 1576 h 1679"/>
                  <a:gd name="T8" fmla="*/ 0 w 103"/>
                  <a:gd name="T9" fmla="*/ 1678 h 1679"/>
                  <a:gd name="T10" fmla="*/ 0 w 103"/>
                  <a:gd name="T11" fmla="*/ 104 h 1679"/>
                  <a:gd name="T12" fmla="*/ 102 w 103"/>
                  <a:gd name="T13" fmla="*/ 0 h 1679"/>
                  <a:gd name="T14" fmla="*/ 102 w 103"/>
                  <a:gd name="T15" fmla="*/ 1576 h 1679"/>
                  <a:gd name="T16" fmla="*/ 0 w 103"/>
                  <a:gd name="T17" fmla="*/ 1678 h 167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03"/>
                  <a:gd name="T28" fmla="*/ 0 h 1679"/>
                  <a:gd name="T29" fmla="*/ 103 w 103"/>
                  <a:gd name="T30" fmla="*/ 1679 h 167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03" h="1679">
                    <a:moveTo>
                      <a:pt x="0" y="1678"/>
                    </a:moveTo>
                    <a:lnTo>
                      <a:pt x="0" y="104"/>
                    </a:lnTo>
                    <a:lnTo>
                      <a:pt x="102" y="0"/>
                    </a:lnTo>
                    <a:lnTo>
                      <a:pt x="102" y="1576"/>
                    </a:lnTo>
                    <a:lnTo>
                      <a:pt x="0" y="1678"/>
                    </a:lnTo>
                    <a:lnTo>
                      <a:pt x="0" y="104"/>
                    </a:lnTo>
                    <a:lnTo>
                      <a:pt x="102" y="0"/>
                    </a:lnTo>
                    <a:lnTo>
                      <a:pt x="102" y="1576"/>
                    </a:lnTo>
                    <a:lnTo>
                      <a:pt x="0" y="1678"/>
                    </a:lnTo>
                  </a:path>
                </a:pathLst>
              </a:custGeom>
              <a:noFill/>
              <a:ln w="12700" cap="rnd">
                <a:solidFill>
                  <a:srgbClr val="FAFD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7" name="Group 56">
              <a:extLst>
                <a:ext uri="{FF2B5EF4-FFF2-40B4-BE49-F238E27FC236}">
                  <a16:creationId xmlns:a16="http://schemas.microsoft.com/office/drawing/2014/main" id="{E5895438-7756-3248-95CF-D9A832CB53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90" y="1670"/>
              <a:ext cx="317" cy="1899"/>
              <a:chOff x="4290" y="1670"/>
              <a:chExt cx="317" cy="1899"/>
            </a:xfrm>
          </p:grpSpPr>
          <p:sp>
            <p:nvSpPr>
              <p:cNvPr id="71" name="Freeform 54">
                <a:extLst>
                  <a:ext uri="{FF2B5EF4-FFF2-40B4-BE49-F238E27FC236}">
                    <a16:creationId xmlns:a16="http://schemas.microsoft.com/office/drawing/2014/main" id="{46DBEEFB-7E72-814B-8319-DB27955369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8" y="1679"/>
                <a:ext cx="301" cy="1881"/>
              </a:xfrm>
              <a:custGeom>
                <a:avLst/>
                <a:gdLst>
                  <a:gd name="T0" fmla="*/ 0 w 301"/>
                  <a:gd name="T1" fmla="*/ 1880 h 1881"/>
                  <a:gd name="T2" fmla="*/ 0 w 301"/>
                  <a:gd name="T3" fmla="*/ 0 h 1881"/>
                  <a:gd name="T4" fmla="*/ 300 w 301"/>
                  <a:gd name="T5" fmla="*/ 0 h 1881"/>
                  <a:gd name="T6" fmla="*/ 300 w 301"/>
                  <a:gd name="T7" fmla="*/ 1880 h 1881"/>
                  <a:gd name="T8" fmla="*/ 0 w 301"/>
                  <a:gd name="T9" fmla="*/ 1880 h 188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1"/>
                  <a:gd name="T16" fmla="*/ 0 h 1881"/>
                  <a:gd name="T17" fmla="*/ 301 w 301"/>
                  <a:gd name="T18" fmla="*/ 1881 h 188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1" h="1881">
                    <a:moveTo>
                      <a:pt x="0" y="1880"/>
                    </a:moveTo>
                    <a:lnTo>
                      <a:pt x="0" y="0"/>
                    </a:lnTo>
                    <a:lnTo>
                      <a:pt x="300" y="0"/>
                    </a:lnTo>
                    <a:lnTo>
                      <a:pt x="300" y="1880"/>
                    </a:lnTo>
                    <a:lnTo>
                      <a:pt x="0" y="1880"/>
                    </a:lnTo>
                  </a:path>
                </a:pathLst>
              </a:custGeom>
              <a:solidFill>
                <a:srgbClr val="FC0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" name="Freeform 55">
                <a:extLst>
                  <a:ext uri="{FF2B5EF4-FFF2-40B4-BE49-F238E27FC236}">
                    <a16:creationId xmlns:a16="http://schemas.microsoft.com/office/drawing/2014/main" id="{F69C365D-FDC7-A94C-93F7-FA38FEB912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0" y="1670"/>
                <a:ext cx="317" cy="1899"/>
              </a:xfrm>
              <a:custGeom>
                <a:avLst/>
                <a:gdLst>
                  <a:gd name="T0" fmla="*/ 0 w 317"/>
                  <a:gd name="T1" fmla="*/ 1898 h 1899"/>
                  <a:gd name="T2" fmla="*/ 0 w 317"/>
                  <a:gd name="T3" fmla="*/ 0 h 1899"/>
                  <a:gd name="T4" fmla="*/ 316 w 317"/>
                  <a:gd name="T5" fmla="*/ 0 h 1899"/>
                  <a:gd name="T6" fmla="*/ 316 w 317"/>
                  <a:gd name="T7" fmla="*/ 1898 h 1899"/>
                  <a:gd name="T8" fmla="*/ 0 w 317"/>
                  <a:gd name="T9" fmla="*/ 1898 h 18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7"/>
                  <a:gd name="T16" fmla="*/ 0 h 1899"/>
                  <a:gd name="T17" fmla="*/ 317 w 317"/>
                  <a:gd name="T18" fmla="*/ 1899 h 18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7" h="1899">
                    <a:moveTo>
                      <a:pt x="0" y="1898"/>
                    </a:moveTo>
                    <a:lnTo>
                      <a:pt x="0" y="0"/>
                    </a:lnTo>
                    <a:lnTo>
                      <a:pt x="316" y="0"/>
                    </a:lnTo>
                    <a:lnTo>
                      <a:pt x="316" y="1898"/>
                    </a:lnTo>
                    <a:lnTo>
                      <a:pt x="0" y="1898"/>
                    </a:lnTo>
                  </a:path>
                </a:pathLst>
              </a:custGeom>
              <a:noFill/>
              <a:ln w="12700" cap="rnd">
                <a:solidFill>
                  <a:srgbClr val="FAFD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8" name="Group 59">
              <a:extLst>
                <a:ext uri="{FF2B5EF4-FFF2-40B4-BE49-F238E27FC236}">
                  <a16:creationId xmlns:a16="http://schemas.microsoft.com/office/drawing/2014/main" id="{0F1A1872-D2A6-BF40-9554-D5DF3B1A03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90" y="1568"/>
              <a:ext cx="419" cy="103"/>
              <a:chOff x="4290" y="1568"/>
              <a:chExt cx="419" cy="103"/>
            </a:xfrm>
          </p:grpSpPr>
          <p:sp>
            <p:nvSpPr>
              <p:cNvPr id="69" name="Freeform 57">
                <a:extLst>
                  <a:ext uri="{FF2B5EF4-FFF2-40B4-BE49-F238E27FC236}">
                    <a16:creationId xmlns:a16="http://schemas.microsoft.com/office/drawing/2014/main" id="{3E52AB37-3481-234B-8ABF-E1458DA765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8" y="1578"/>
                <a:ext cx="403" cy="83"/>
              </a:xfrm>
              <a:custGeom>
                <a:avLst/>
                <a:gdLst>
                  <a:gd name="T0" fmla="*/ 0 w 403"/>
                  <a:gd name="T1" fmla="*/ 82 h 83"/>
                  <a:gd name="T2" fmla="*/ 94 w 403"/>
                  <a:gd name="T3" fmla="*/ 0 h 83"/>
                  <a:gd name="T4" fmla="*/ 402 w 403"/>
                  <a:gd name="T5" fmla="*/ 0 h 83"/>
                  <a:gd name="T6" fmla="*/ 308 w 403"/>
                  <a:gd name="T7" fmla="*/ 82 h 83"/>
                  <a:gd name="T8" fmla="*/ 0 w 403"/>
                  <a:gd name="T9" fmla="*/ 82 h 8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3"/>
                  <a:gd name="T16" fmla="*/ 0 h 83"/>
                  <a:gd name="T17" fmla="*/ 403 w 403"/>
                  <a:gd name="T18" fmla="*/ 83 h 8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3" h="83">
                    <a:moveTo>
                      <a:pt x="0" y="82"/>
                    </a:moveTo>
                    <a:lnTo>
                      <a:pt x="94" y="0"/>
                    </a:lnTo>
                    <a:lnTo>
                      <a:pt x="402" y="0"/>
                    </a:lnTo>
                    <a:lnTo>
                      <a:pt x="308" y="82"/>
                    </a:lnTo>
                    <a:lnTo>
                      <a:pt x="0" y="82"/>
                    </a:lnTo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" name="Freeform 58">
                <a:extLst>
                  <a:ext uri="{FF2B5EF4-FFF2-40B4-BE49-F238E27FC236}">
                    <a16:creationId xmlns:a16="http://schemas.microsoft.com/office/drawing/2014/main" id="{C7E46C5D-A179-3A47-9003-599D4E5189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0" y="1568"/>
                <a:ext cx="419" cy="103"/>
              </a:xfrm>
              <a:custGeom>
                <a:avLst/>
                <a:gdLst>
                  <a:gd name="T0" fmla="*/ 0 w 419"/>
                  <a:gd name="T1" fmla="*/ 102 h 103"/>
                  <a:gd name="T2" fmla="*/ 98 w 419"/>
                  <a:gd name="T3" fmla="*/ 0 h 103"/>
                  <a:gd name="T4" fmla="*/ 418 w 419"/>
                  <a:gd name="T5" fmla="*/ 0 h 103"/>
                  <a:gd name="T6" fmla="*/ 320 w 419"/>
                  <a:gd name="T7" fmla="*/ 102 h 103"/>
                  <a:gd name="T8" fmla="*/ 0 w 419"/>
                  <a:gd name="T9" fmla="*/ 102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9"/>
                  <a:gd name="T16" fmla="*/ 0 h 103"/>
                  <a:gd name="T17" fmla="*/ 419 w 419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9" h="103">
                    <a:moveTo>
                      <a:pt x="0" y="102"/>
                    </a:moveTo>
                    <a:lnTo>
                      <a:pt x="98" y="0"/>
                    </a:lnTo>
                    <a:lnTo>
                      <a:pt x="418" y="0"/>
                    </a:lnTo>
                    <a:lnTo>
                      <a:pt x="320" y="102"/>
                    </a:lnTo>
                    <a:lnTo>
                      <a:pt x="0" y="102"/>
                    </a:lnTo>
                  </a:path>
                </a:pathLst>
              </a:custGeom>
              <a:solidFill>
                <a:schemeClr val="hlink"/>
              </a:solidFill>
              <a:ln w="12700" cap="rnd">
                <a:solidFill>
                  <a:srgbClr val="FAFD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9" name="Freeform 60">
              <a:extLst>
                <a:ext uri="{FF2B5EF4-FFF2-40B4-BE49-F238E27FC236}">
                  <a16:creationId xmlns:a16="http://schemas.microsoft.com/office/drawing/2014/main" id="{CD0671EB-760B-054A-BA1F-C52E8DAFC8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4" y="1570"/>
              <a:ext cx="105" cy="2005"/>
            </a:xfrm>
            <a:custGeom>
              <a:avLst/>
              <a:gdLst>
                <a:gd name="T0" fmla="*/ 0 w 105"/>
                <a:gd name="T1" fmla="*/ 2004 h 2005"/>
                <a:gd name="T2" fmla="*/ 104 w 105"/>
                <a:gd name="T3" fmla="*/ 1911 h 2005"/>
                <a:gd name="T4" fmla="*/ 104 w 105"/>
                <a:gd name="T5" fmla="*/ 0 h 2005"/>
                <a:gd name="T6" fmla="*/ 0 w 105"/>
                <a:gd name="T7" fmla="*/ 118 h 2005"/>
                <a:gd name="T8" fmla="*/ 0 w 105"/>
                <a:gd name="T9" fmla="*/ 2004 h 20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2005"/>
                <a:gd name="T17" fmla="*/ 105 w 105"/>
                <a:gd name="T18" fmla="*/ 2005 h 20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2005">
                  <a:moveTo>
                    <a:pt x="0" y="2004"/>
                  </a:moveTo>
                  <a:lnTo>
                    <a:pt x="104" y="1911"/>
                  </a:lnTo>
                  <a:lnTo>
                    <a:pt x="104" y="0"/>
                  </a:lnTo>
                  <a:lnTo>
                    <a:pt x="0" y="118"/>
                  </a:lnTo>
                  <a:lnTo>
                    <a:pt x="0" y="2004"/>
                  </a:lnTo>
                </a:path>
              </a:pathLst>
            </a:custGeom>
            <a:solidFill>
              <a:schemeClr val="hlink"/>
            </a:solidFill>
            <a:ln w="12700" cap="rnd">
              <a:solidFill>
                <a:srgbClr val="FAFD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Line 61">
              <a:extLst>
                <a:ext uri="{FF2B5EF4-FFF2-40B4-BE49-F238E27FC236}">
                  <a16:creationId xmlns:a16="http://schemas.microsoft.com/office/drawing/2014/main" id="{8553C428-37FE-5540-A5C2-4C273F0D90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40" y="3294"/>
              <a:ext cx="92" cy="10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1" name="Line 62">
              <a:extLst>
                <a:ext uri="{FF2B5EF4-FFF2-40B4-BE49-F238E27FC236}">
                  <a16:creationId xmlns:a16="http://schemas.microsoft.com/office/drawing/2014/main" id="{9D176B5E-3756-574D-A908-A5677DA276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46" y="3380"/>
              <a:ext cx="0" cy="5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2" name="Line 63">
              <a:extLst>
                <a:ext uri="{FF2B5EF4-FFF2-40B4-BE49-F238E27FC236}">
                  <a16:creationId xmlns:a16="http://schemas.microsoft.com/office/drawing/2014/main" id="{FE694E5A-1C0C-F34A-B3E7-EEBCB242B3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38" y="3572"/>
              <a:ext cx="0" cy="5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43" name="Group 66">
              <a:extLst>
                <a:ext uri="{FF2B5EF4-FFF2-40B4-BE49-F238E27FC236}">
                  <a16:creationId xmlns:a16="http://schemas.microsoft.com/office/drawing/2014/main" id="{35B19F66-FF3E-8741-B65E-33C4CCD789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8" y="2938"/>
              <a:ext cx="351" cy="631"/>
              <a:chOff x="2888" y="2938"/>
              <a:chExt cx="351" cy="631"/>
            </a:xfrm>
          </p:grpSpPr>
          <p:sp>
            <p:nvSpPr>
              <p:cNvPr id="67" name="Freeform 64">
                <a:extLst>
                  <a:ext uri="{FF2B5EF4-FFF2-40B4-BE49-F238E27FC236}">
                    <a16:creationId xmlns:a16="http://schemas.microsoft.com/office/drawing/2014/main" id="{766A8E77-C2D8-5443-960C-3CC3AF5C71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8" y="2942"/>
                <a:ext cx="331" cy="623"/>
              </a:xfrm>
              <a:custGeom>
                <a:avLst/>
                <a:gdLst>
                  <a:gd name="T0" fmla="*/ 0 w 331"/>
                  <a:gd name="T1" fmla="*/ 622 h 623"/>
                  <a:gd name="T2" fmla="*/ 0 w 331"/>
                  <a:gd name="T3" fmla="*/ 0 h 623"/>
                  <a:gd name="T4" fmla="*/ 330 w 331"/>
                  <a:gd name="T5" fmla="*/ 0 h 623"/>
                  <a:gd name="T6" fmla="*/ 330 w 331"/>
                  <a:gd name="T7" fmla="*/ 622 h 623"/>
                  <a:gd name="T8" fmla="*/ 0 w 331"/>
                  <a:gd name="T9" fmla="*/ 622 h 6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1"/>
                  <a:gd name="T16" fmla="*/ 0 h 623"/>
                  <a:gd name="T17" fmla="*/ 331 w 331"/>
                  <a:gd name="T18" fmla="*/ 623 h 6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1" h="623">
                    <a:moveTo>
                      <a:pt x="0" y="622"/>
                    </a:moveTo>
                    <a:lnTo>
                      <a:pt x="0" y="0"/>
                    </a:lnTo>
                    <a:lnTo>
                      <a:pt x="330" y="0"/>
                    </a:lnTo>
                    <a:lnTo>
                      <a:pt x="330" y="622"/>
                    </a:lnTo>
                    <a:lnTo>
                      <a:pt x="0" y="622"/>
                    </a:lnTo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" name="Freeform 65">
                <a:extLst>
                  <a:ext uri="{FF2B5EF4-FFF2-40B4-BE49-F238E27FC236}">
                    <a16:creationId xmlns:a16="http://schemas.microsoft.com/office/drawing/2014/main" id="{B8618063-8361-DB45-A3DB-725F888B24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8" y="2938"/>
                <a:ext cx="351" cy="631"/>
              </a:xfrm>
              <a:custGeom>
                <a:avLst/>
                <a:gdLst>
                  <a:gd name="T0" fmla="*/ 0 w 351"/>
                  <a:gd name="T1" fmla="*/ 630 h 631"/>
                  <a:gd name="T2" fmla="*/ 0 w 351"/>
                  <a:gd name="T3" fmla="*/ 0 h 631"/>
                  <a:gd name="T4" fmla="*/ 350 w 351"/>
                  <a:gd name="T5" fmla="*/ 0 h 631"/>
                  <a:gd name="T6" fmla="*/ 350 w 351"/>
                  <a:gd name="T7" fmla="*/ 630 h 631"/>
                  <a:gd name="T8" fmla="*/ 0 w 351"/>
                  <a:gd name="T9" fmla="*/ 630 h 6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1"/>
                  <a:gd name="T16" fmla="*/ 0 h 631"/>
                  <a:gd name="T17" fmla="*/ 351 w 351"/>
                  <a:gd name="T18" fmla="*/ 631 h 6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1" h="631">
                    <a:moveTo>
                      <a:pt x="0" y="630"/>
                    </a:moveTo>
                    <a:lnTo>
                      <a:pt x="0" y="0"/>
                    </a:lnTo>
                    <a:lnTo>
                      <a:pt x="350" y="0"/>
                    </a:lnTo>
                    <a:lnTo>
                      <a:pt x="350" y="630"/>
                    </a:lnTo>
                    <a:lnTo>
                      <a:pt x="0" y="630"/>
                    </a:lnTo>
                  </a:path>
                </a:pathLst>
              </a:custGeom>
              <a:noFill/>
              <a:ln w="12700" cap="rnd">
                <a:solidFill>
                  <a:srgbClr val="FAFD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4" name="Group 69">
              <a:extLst>
                <a:ext uri="{FF2B5EF4-FFF2-40B4-BE49-F238E27FC236}">
                  <a16:creationId xmlns:a16="http://schemas.microsoft.com/office/drawing/2014/main" id="{1E6109B7-C235-714E-92A2-32E728908E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22" y="2858"/>
              <a:ext cx="95" cy="711"/>
              <a:chOff x="3222" y="2858"/>
              <a:chExt cx="95" cy="711"/>
            </a:xfrm>
          </p:grpSpPr>
          <p:sp>
            <p:nvSpPr>
              <p:cNvPr id="65" name="Freeform 67">
                <a:extLst>
                  <a:ext uri="{FF2B5EF4-FFF2-40B4-BE49-F238E27FC236}">
                    <a16:creationId xmlns:a16="http://schemas.microsoft.com/office/drawing/2014/main" id="{30981C96-3F65-274E-A42E-2232EF1A80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2" y="2862"/>
                <a:ext cx="75" cy="703"/>
              </a:xfrm>
              <a:custGeom>
                <a:avLst/>
                <a:gdLst>
                  <a:gd name="T0" fmla="*/ 0 w 75"/>
                  <a:gd name="T1" fmla="*/ 702 h 703"/>
                  <a:gd name="T2" fmla="*/ 0 w 75"/>
                  <a:gd name="T3" fmla="*/ 44 h 703"/>
                  <a:gd name="T4" fmla="*/ 74 w 75"/>
                  <a:gd name="T5" fmla="*/ 0 h 703"/>
                  <a:gd name="T6" fmla="*/ 74 w 75"/>
                  <a:gd name="T7" fmla="*/ 659 h 703"/>
                  <a:gd name="T8" fmla="*/ 0 w 75"/>
                  <a:gd name="T9" fmla="*/ 702 h 7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703"/>
                  <a:gd name="T17" fmla="*/ 75 w 75"/>
                  <a:gd name="T18" fmla="*/ 703 h 7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703">
                    <a:moveTo>
                      <a:pt x="0" y="702"/>
                    </a:moveTo>
                    <a:lnTo>
                      <a:pt x="0" y="44"/>
                    </a:lnTo>
                    <a:lnTo>
                      <a:pt x="74" y="0"/>
                    </a:lnTo>
                    <a:lnTo>
                      <a:pt x="74" y="659"/>
                    </a:lnTo>
                    <a:lnTo>
                      <a:pt x="0" y="702"/>
                    </a:lnTo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" name="Freeform 68">
                <a:extLst>
                  <a:ext uri="{FF2B5EF4-FFF2-40B4-BE49-F238E27FC236}">
                    <a16:creationId xmlns:a16="http://schemas.microsoft.com/office/drawing/2014/main" id="{B04FE329-DA39-BC4B-A751-E36788E980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2" y="2858"/>
                <a:ext cx="95" cy="711"/>
              </a:xfrm>
              <a:custGeom>
                <a:avLst/>
                <a:gdLst>
                  <a:gd name="T0" fmla="*/ 0 w 95"/>
                  <a:gd name="T1" fmla="*/ 710 h 711"/>
                  <a:gd name="T2" fmla="*/ 0 w 95"/>
                  <a:gd name="T3" fmla="*/ 44 h 711"/>
                  <a:gd name="T4" fmla="*/ 94 w 95"/>
                  <a:gd name="T5" fmla="*/ 0 h 711"/>
                  <a:gd name="T6" fmla="*/ 94 w 95"/>
                  <a:gd name="T7" fmla="*/ 666 h 711"/>
                  <a:gd name="T8" fmla="*/ 0 w 95"/>
                  <a:gd name="T9" fmla="*/ 710 h 7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711"/>
                  <a:gd name="T17" fmla="*/ 95 w 95"/>
                  <a:gd name="T18" fmla="*/ 711 h 7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711">
                    <a:moveTo>
                      <a:pt x="0" y="710"/>
                    </a:moveTo>
                    <a:lnTo>
                      <a:pt x="0" y="44"/>
                    </a:lnTo>
                    <a:lnTo>
                      <a:pt x="94" y="0"/>
                    </a:lnTo>
                    <a:lnTo>
                      <a:pt x="94" y="666"/>
                    </a:lnTo>
                    <a:lnTo>
                      <a:pt x="0" y="710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FAFD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5" name="Group 72">
              <a:extLst>
                <a:ext uri="{FF2B5EF4-FFF2-40B4-BE49-F238E27FC236}">
                  <a16:creationId xmlns:a16="http://schemas.microsoft.com/office/drawing/2014/main" id="{6FE88BA2-991C-D441-86AC-2AA3E24DC8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22" y="2994"/>
              <a:ext cx="301" cy="575"/>
              <a:chOff x="3222" y="2994"/>
              <a:chExt cx="301" cy="575"/>
            </a:xfrm>
          </p:grpSpPr>
          <p:sp>
            <p:nvSpPr>
              <p:cNvPr id="63" name="Freeform 70">
                <a:extLst>
                  <a:ext uri="{FF2B5EF4-FFF2-40B4-BE49-F238E27FC236}">
                    <a16:creationId xmlns:a16="http://schemas.microsoft.com/office/drawing/2014/main" id="{4EF7CCB0-D2B2-CC47-AEA8-7980EBB656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0" y="2996"/>
                <a:ext cx="285" cy="571"/>
              </a:xfrm>
              <a:custGeom>
                <a:avLst/>
                <a:gdLst>
                  <a:gd name="T0" fmla="*/ 0 w 285"/>
                  <a:gd name="T1" fmla="*/ 570 h 571"/>
                  <a:gd name="T2" fmla="*/ 0 w 285"/>
                  <a:gd name="T3" fmla="*/ 0 h 571"/>
                  <a:gd name="T4" fmla="*/ 284 w 285"/>
                  <a:gd name="T5" fmla="*/ 0 h 571"/>
                  <a:gd name="T6" fmla="*/ 284 w 285"/>
                  <a:gd name="T7" fmla="*/ 570 h 571"/>
                  <a:gd name="T8" fmla="*/ 0 w 285"/>
                  <a:gd name="T9" fmla="*/ 570 h 5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5"/>
                  <a:gd name="T16" fmla="*/ 0 h 571"/>
                  <a:gd name="T17" fmla="*/ 285 w 285"/>
                  <a:gd name="T18" fmla="*/ 571 h 5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5" h="571">
                    <a:moveTo>
                      <a:pt x="0" y="570"/>
                    </a:moveTo>
                    <a:lnTo>
                      <a:pt x="0" y="0"/>
                    </a:lnTo>
                    <a:lnTo>
                      <a:pt x="284" y="0"/>
                    </a:lnTo>
                    <a:lnTo>
                      <a:pt x="284" y="570"/>
                    </a:lnTo>
                    <a:lnTo>
                      <a:pt x="0" y="570"/>
                    </a:lnTo>
                  </a:path>
                </a:pathLst>
              </a:custGeom>
              <a:solidFill>
                <a:srgbClr val="FC0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" name="Freeform 71">
                <a:extLst>
                  <a:ext uri="{FF2B5EF4-FFF2-40B4-BE49-F238E27FC236}">
                    <a16:creationId xmlns:a16="http://schemas.microsoft.com/office/drawing/2014/main" id="{7B51A766-F06E-AC40-80FB-404CE2AE1A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2" y="2994"/>
                <a:ext cx="301" cy="575"/>
              </a:xfrm>
              <a:custGeom>
                <a:avLst/>
                <a:gdLst>
                  <a:gd name="T0" fmla="*/ 0 w 301"/>
                  <a:gd name="T1" fmla="*/ 574 h 575"/>
                  <a:gd name="T2" fmla="*/ 0 w 301"/>
                  <a:gd name="T3" fmla="*/ 0 h 575"/>
                  <a:gd name="T4" fmla="*/ 300 w 301"/>
                  <a:gd name="T5" fmla="*/ 0 h 575"/>
                  <a:gd name="T6" fmla="*/ 300 w 301"/>
                  <a:gd name="T7" fmla="*/ 574 h 575"/>
                  <a:gd name="T8" fmla="*/ 0 w 301"/>
                  <a:gd name="T9" fmla="*/ 574 h 5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1"/>
                  <a:gd name="T16" fmla="*/ 0 h 575"/>
                  <a:gd name="T17" fmla="*/ 301 w 301"/>
                  <a:gd name="T18" fmla="*/ 575 h 5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1" h="575">
                    <a:moveTo>
                      <a:pt x="0" y="574"/>
                    </a:moveTo>
                    <a:lnTo>
                      <a:pt x="0" y="0"/>
                    </a:lnTo>
                    <a:lnTo>
                      <a:pt x="300" y="0"/>
                    </a:lnTo>
                    <a:lnTo>
                      <a:pt x="300" y="574"/>
                    </a:lnTo>
                    <a:lnTo>
                      <a:pt x="0" y="574"/>
                    </a:lnTo>
                  </a:path>
                </a:pathLst>
              </a:custGeom>
              <a:noFill/>
              <a:ln w="12700" cap="rnd">
                <a:solidFill>
                  <a:srgbClr val="FAFD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6" name="Group 75">
              <a:extLst>
                <a:ext uri="{FF2B5EF4-FFF2-40B4-BE49-F238E27FC236}">
                  <a16:creationId xmlns:a16="http://schemas.microsoft.com/office/drawing/2014/main" id="{F62E8B57-C40C-6C47-932C-FF88FF9B73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30" y="2892"/>
              <a:ext cx="387" cy="103"/>
              <a:chOff x="3230" y="2892"/>
              <a:chExt cx="387" cy="103"/>
            </a:xfrm>
          </p:grpSpPr>
          <p:sp>
            <p:nvSpPr>
              <p:cNvPr id="61" name="Freeform 73">
                <a:extLst>
                  <a:ext uri="{FF2B5EF4-FFF2-40B4-BE49-F238E27FC236}">
                    <a16:creationId xmlns:a16="http://schemas.microsoft.com/office/drawing/2014/main" id="{7193C56C-4E31-FB45-9859-7F9AB47328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8" y="2902"/>
                <a:ext cx="371" cy="83"/>
              </a:xfrm>
              <a:custGeom>
                <a:avLst/>
                <a:gdLst>
                  <a:gd name="T0" fmla="*/ 0 w 371"/>
                  <a:gd name="T1" fmla="*/ 82 h 83"/>
                  <a:gd name="T2" fmla="*/ 87 w 371"/>
                  <a:gd name="T3" fmla="*/ 0 h 83"/>
                  <a:gd name="T4" fmla="*/ 370 w 371"/>
                  <a:gd name="T5" fmla="*/ 0 h 83"/>
                  <a:gd name="T6" fmla="*/ 283 w 371"/>
                  <a:gd name="T7" fmla="*/ 82 h 83"/>
                  <a:gd name="T8" fmla="*/ 0 w 371"/>
                  <a:gd name="T9" fmla="*/ 82 h 8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1"/>
                  <a:gd name="T16" fmla="*/ 0 h 83"/>
                  <a:gd name="T17" fmla="*/ 371 w 371"/>
                  <a:gd name="T18" fmla="*/ 83 h 8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1" h="83">
                    <a:moveTo>
                      <a:pt x="0" y="82"/>
                    </a:moveTo>
                    <a:lnTo>
                      <a:pt x="87" y="0"/>
                    </a:lnTo>
                    <a:lnTo>
                      <a:pt x="370" y="0"/>
                    </a:lnTo>
                    <a:lnTo>
                      <a:pt x="283" y="82"/>
                    </a:lnTo>
                    <a:lnTo>
                      <a:pt x="0" y="82"/>
                    </a:lnTo>
                  </a:path>
                </a:pathLst>
              </a:cu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" name="Freeform 74">
                <a:extLst>
                  <a:ext uri="{FF2B5EF4-FFF2-40B4-BE49-F238E27FC236}">
                    <a16:creationId xmlns:a16="http://schemas.microsoft.com/office/drawing/2014/main" id="{1F41DC37-55AC-BE4D-B75D-B5C6319E09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0" y="2892"/>
                <a:ext cx="387" cy="103"/>
              </a:xfrm>
              <a:custGeom>
                <a:avLst/>
                <a:gdLst>
                  <a:gd name="T0" fmla="*/ 0 w 387"/>
                  <a:gd name="T1" fmla="*/ 102 h 103"/>
                  <a:gd name="T2" fmla="*/ 90 w 387"/>
                  <a:gd name="T3" fmla="*/ 0 h 103"/>
                  <a:gd name="T4" fmla="*/ 386 w 387"/>
                  <a:gd name="T5" fmla="*/ 0 h 103"/>
                  <a:gd name="T6" fmla="*/ 296 w 387"/>
                  <a:gd name="T7" fmla="*/ 102 h 103"/>
                  <a:gd name="T8" fmla="*/ 0 w 387"/>
                  <a:gd name="T9" fmla="*/ 102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7"/>
                  <a:gd name="T16" fmla="*/ 0 h 103"/>
                  <a:gd name="T17" fmla="*/ 387 w 387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7" h="103">
                    <a:moveTo>
                      <a:pt x="0" y="102"/>
                    </a:moveTo>
                    <a:lnTo>
                      <a:pt x="90" y="0"/>
                    </a:lnTo>
                    <a:lnTo>
                      <a:pt x="386" y="0"/>
                    </a:lnTo>
                    <a:lnTo>
                      <a:pt x="296" y="102"/>
                    </a:lnTo>
                    <a:lnTo>
                      <a:pt x="0" y="102"/>
                    </a:lnTo>
                  </a:path>
                </a:pathLst>
              </a:custGeom>
              <a:solidFill>
                <a:schemeClr val="hlink"/>
              </a:solidFill>
              <a:ln w="12700" cap="rnd">
                <a:solidFill>
                  <a:srgbClr val="FAFD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7" name="Line 76">
              <a:extLst>
                <a:ext uri="{FF2B5EF4-FFF2-40B4-BE49-F238E27FC236}">
                  <a16:creationId xmlns:a16="http://schemas.microsoft.com/office/drawing/2014/main" id="{7C686D4C-2B18-A347-9CC9-E23BF95842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42" y="2870"/>
              <a:ext cx="48" cy="56"/>
            </a:xfrm>
            <a:prstGeom prst="line">
              <a:avLst/>
            </a:prstGeom>
            <a:noFill/>
            <a:ln w="25400">
              <a:solidFill>
                <a:srgbClr val="00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48" name="Group 79">
              <a:extLst>
                <a:ext uri="{FF2B5EF4-FFF2-40B4-BE49-F238E27FC236}">
                  <a16:creationId xmlns:a16="http://schemas.microsoft.com/office/drawing/2014/main" id="{949F0346-766C-294D-AF66-A1A5D0F89D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8" y="2850"/>
              <a:ext cx="421" cy="89"/>
              <a:chOff x="2888" y="2850"/>
              <a:chExt cx="421" cy="89"/>
            </a:xfrm>
          </p:grpSpPr>
          <p:sp>
            <p:nvSpPr>
              <p:cNvPr id="59" name="Freeform 77">
                <a:extLst>
                  <a:ext uri="{FF2B5EF4-FFF2-40B4-BE49-F238E27FC236}">
                    <a16:creationId xmlns:a16="http://schemas.microsoft.com/office/drawing/2014/main" id="{2875AC74-502B-164D-A94A-70F6708917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6" y="2858"/>
                <a:ext cx="405" cy="73"/>
              </a:xfrm>
              <a:custGeom>
                <a:avLst/>
                <a:gdLst>
                  <a:gd name="T0" fmla="*/ 0 w 405"/>
                  <a:gd name="T1" fmla="*/ 72 h 73"/>
                  <a:gd name="T2" fmla="*/ 96 w 405"/>
                  <a:gd name="T3" fmla="*/ 0 h 73"/>
                  <a:gd name="T4" fmla="*/ 404 w 405"/>
                  <a:gd name="T5" fmla="*/ 0 h 73"/>
                  <a:gd name="T6" fmla="*/ 310 w 405"/>
                  <a:gd name="T7" fmla="*/ 72 h 73"/>
                  <a:gd name="T8" fmla="*/ 0 w 405"/>
                  <a:gd name="T9" fmla="*/ 72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5"/>
                  <a:gd name="T16" fmla="*/ 0 h 73"/>
                  <a:gd name="T17" fmla="*/ 405 w 405"/>
                  <a:gd name="T18" fmla="*/ 73 h 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5" h="73">
                    <a:moveTo>
                      <a:pt x="0" y="72"/>
                    </a:moveTo>
                    <a:lnTo>
                      <a:pt x="96" y="0"/>
                    </a:lnTo>
                    <a:lnTo>
                      <a:pt x="404" y="0"/>
                    </a:lnTo>
                    <a:lnTo>
                      <a:pt x="310" y="72"/>
                    </a:lnTo>
                    <a:lnTo>
                      <a:pt x="0" y="72"/>
                    </a:lnTo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" name="Freeform 78">
                <a:extLst>
                  <a:ext uri="{FF2B5EF4-FFF2-40B4-BE49-F238E27FC236}">
                    <a16:creationId xmlns:a16="http://schemas.microsoft.com/office/drawing/2014/main" id="{F9AB82B3-E604-4749-BF33-8F2F602C28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8" y="2850"/>
                <a:ext cx="421" cy="89"/>
              </a:xfrm>
              <a:custGeom>
                <a:avLst/>
                <a:gdLst>
                  <a:gd name="T0" fmla="*/ 0 w 421"/>
                  <a:gd name="T1" fmla="*/ 88 h 89"/>
                  <a:gd name="T2" fmla="*/ 100 w 421"/>
                  <a:gd name="T3" fmla="*/ 0 h 89"/>
                  <a:gd name="T4" fmla="*/ 420 w 421"/>
                  <a:gd name="T5" fmla="*/ 0 h 89"/>
                  <a:gd name="T6" fmla="*/ 322 w 421"/>
                  <a:gd name="T7" fmla="*/ 88 h 89"/>
                  <a:gd name="T8" fmla="*/ 0 w 421"/>
                  <a:gd name="T9" fmla="*/ 88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1"/>
                  <a:gd name="T16" fmla="*/ 0 h 89"/>
                  <a:gd name="T17" fmla="*/ 421 w 421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1" h="89">
                    <a:moveTo>
                      <a:pt x="0" y="88"/>
                    </a:moveTo>
                    <a:lnTo>
                      <a:pt x="100" y="0"/>
                    </a:lnTo>
                    <a:lnTo>
                      <a:pt x="420" y="0"/>
                    </a:lnTo>
                    <a:lnTo>
                      <a:pt x="322" y="88"/>
                    </a:lnTo>
                    <a:lnTo>
                      <a:pt x="0" y="88"/>
                    </a:lnTo>
                  </a:path>
                </a:pathLst>
              </a:custGeom>
              <a:solidFill>
                <a:srgbClr val="00FF00"/>
              </a:solidFill>
              <a:ln w="12700" cap="rnd">
                <a:solidFill>
                  <a:srgbClr val="FAFD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9" name="Freeform 80">
              <a:extLst>
                <a:ext uri="{FF2B5EF4-FFF2-40B4-BE49-F238E27FC236}">
                  <a16:creationId xmlns:a16="http://schemas.microsoft.com/office/drawing/2014/main" id="{619D0D79-E516-1C4E-A3BA-D97217438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0" y="2894"/>
              <a:ext cx="97" cy="665"/>
            </a:xfrm>
            <a:custGeom>
              <a:avLst/>
              <a:gdLst>
                <a:gd name="T0" fmla="*/ 0 w 97"/>
                <a:gd name="T1" fmla="*/ 664 h 665"/>
                <a:gd name="T2" fmla="*/ 96 w 97"/>
                <a:gd name="T3" fmla="*/ 584 h 665"/>
                <a:gd name="T4" fmla="*/ 96 w 97"/>
                <a:gd name="T5" fmla="*/ 0 h 665"/>
                <a:gd name="T6" fmla="*/ 0 w 97"/>
                <a:gd name="T7" fmla="*/ 80 h 665"/>
                <a:gd name="T8" fmla="*/ 0 w 97"/>
                <a:gd name="T9" fmla="*/ 664 h 6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"/>
                <a:gd name="T16" fmla="*/ 0 h 665"/>
                <a:gd name="T17" fmla="*/ 97 w 97"/>
                <a:gd name="T18" fmla="*/ 665 h 6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" h="665">
                  <a:moveTo>
                    <a:pt x="0" y="664"/>
                  </a:moveTo>
                  <a:lnTo>
                    <a:pt x="96" y="584"/>
                  </a:lnTo>
                  <a:lnTo>
                    <a:pt x="96" y="0"/>
                  </a:lnTo>
                  <a:lnTo>
                    <a:pt x="0" y="80"/>
                  </a:lnTo>
                  <a:lnTo>
                    <a:pt x="0" y="664"/>
                  </a:lnTo>
                </a:path>
              </a:pathLst>
            </a:custGeom>
            <a:solidFill>
              <a:schemeClr val="hlink"/>
            </a:solidFill>
            <a:ln w="12700" cap="rnd">
              <a:solidFill>
                <a:srgbClr val="FAFD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Line 81">
              <a:extLst>
                <a:ext uri="{FF2B5EF4-FFF2-40B4-BE49-F238E27FC236}">
                  <a16:creationId xmlns:a16="http://schemas.microsoft.com/office/drawing/2014/main" id="{C2A95E7C-8866-E84F-9BC9-C2EF0E28FF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82" y="3478"/>
              <a:ext cx="120" cy="88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51" name="Group 86">
              <a:extLst>
                <a:ext uri="{FF2B5EF4-FFF2-40B4-BE49-F238E27FC236}">
                  <a16:creationId xmlns:a16="http://schemas.microsoft.com/office/drawing/2014/main" id="{BFA55A05-2D45-CA45-8633-5523E00366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20" y="702"/>
              <a:ext cx="1708" cy="321"/>
              <a:chOff x="3220" y="702"/>
              <a:chExt cx="1708" cy="321"/>
            </a:xfrm>
          </p:grpSpPr>
          <p:sp>
            <p:nvSpPr>
              <p:cNvPr id="55" name="Rectangle 82">
                <a:extLst>
                  <a:ext uri="{FF2B5EF4-FFF2-40B4-BE49-F238E27FC236}">
                    <a16:creationId xmlns:a16="http://schemas.microsoft.com/office/drawing/2014/main" id="{C8672609-247F-8043-A0C4-1FE8E9348D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0" y="812"/>
                <a:ext cx="90" cy="90"/>
              </a:xfrm>
              <a:prstGeom prst="rect">
                <a:avLst/>
              </a:prstGeom>
              <a:solidFill>
                <a:srgbClr val="00FF00"/>
              </a:solidFill>
              <a:ln w="12700">
                <a:solidFill>
                  <a:srgbClr val="FAFD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en-US" altLang="fr-FR" b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6" name="Rectangle 83">
                <a:extLst>
                  <a:ext uri="{FF2B5EF4-FFF2-40B4-BE49-F238E27FC236}">
                    <a16:creationId xmlns:a16="http://schemas.microsoft.com/office/drawing/2014/main" id="{1DC4EF9A-6175-5D48-B51B-4E56B8335B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8" y="712"/>
                <a:ext cx="591" cy="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11125" tIns="55562" rIns="111125" bIns="55562">
                <a:spAutoFit/>
              </a:bodyPr>
              <a:lstStyle>
                <a:lvl1pPr defTabSz="1316038"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defTabSz="1316038"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defTabSz="1316038"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defTabSz="1316038"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defTabSz="1316038"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fr-FR" altLang="fr-FR" sz="2000" b="0">
                    <a:latin typeface="Times New Roman" panose="02020603050405020304" pitchFamily="18" charset="0"/>
                  </a:rPr>
                  <a:t>Repos</a:t>
                </a:r>
              </a:p>
            </p:txBody>
          </p:sp>
          <p:sp>
            <p:nvSpPr>
              <p:cNvPr id="57" name="Rectangle 84">
                <a:extLst>
                  <a:ext uri="{FF2B5EF4-FFF2-40B4-BE49-F238E27FC236}">
                    <a16:creationId xmlns:a16="http://schemas.microsoft.com/office/drawing/2014/main" id="{4622BC7E-7C80-C447-9F5D-0638AE7AEB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8" y="814"/>
                <a:ext cx="90" cy="91"/>
              </a:xfrm>
              <a:prstGeom prst="rect">
                <a:avLst/>
              </a:prstGeom>
              <a:solidFill>
                <a:srgbClr val="FC0128"/>
              </a:solidFill>
              <a:ln w="12700">
                <a:solidFill>
                  <a:srgbClr val="FAFD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en-US" altLang="fr-FR" b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8" name="Rectangle 85">
                <a:extLst>
                  <a:ext uri="{FF2B5EF4-FFF2-40B4-BE49-F238E27FC236}">
                    <a16:creationId xmlns:a16="http://schemas.microsoft.com/office/drawing/2014/main" id="{A1FFCCA0-B571-8B43-9993-6AC88317B2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64" y="702"/>
                <a:ext cx="764" cy="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11125" tIns="55562" rIns="111125" bIns="55562">
                <a:spAutoFit/>
              </a:bodyPr>
              <a:lstStyle>
                <a:lvl1pPr defTabSz="1316038"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defTabSz="1316038"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defTabSz="1316038"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defTabSz="1316038"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defTabSz="1316038"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fr-FR" altLang="fr-FR" sz="2000" b="0">
                    <a:latin typeface="Times New Roman" panose="02020603050405020304" pitchFamily="18" charset="0"/>
                  </a:rPr>
                  <a:t>Exercice</a:t>
                </a:r>
              </a:p>
            </p:txBody>
          </p:sp>
        </p:grpSp>
        <p:sp>
          <p:nvSpPr>
            <p:cNvPr id="52" name="Rectangle 87">
              <a:extLst>
                <a:ext uri="{FF2B5EF4-FFF2-40B4-BE49-F238E27FC236}">
                  <a16:creationId xmlns:a16="http://schemas.microsoft.com/office/drawing/2014/main" id="{8AF3CDF5-E5FC-504D-B8CE-8F61075240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5" y="3634"/>
              <a:ext cx="811" cy="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fr-FR" altLang="fr-FR" sz="2000" b="0">
                  <a:latin typeface="Times New Roman" panose="02020603050405020304" pitchFamily="18" charset="0"/>
                </a:rPr>
                <a:t>Artère</a:t>
              </a:r>
            </a:p>
            <a:p>
              <a:pPr algn="ctr" eaLnBrk="1" hangingPunct="1"/>
              <a:r>
                <a:rPr lang="fr-FR" altLang="fr-FR" sz="2000" b="0">
                  <a:latin typeface="Times New Roman" panose="02020603050405020304" pitchFamily="18" charset="0"/>
                </a:rPr>
                <a:t>Coronaire</a:t>
              </a:r>
            </a:p>
          </p:txBody>
        </p:sp>
        <p:sp>
          <p:nvSpPr>
            <p:cNvPr id="53" name="Rectangle 88">
              <a:extLst>
                <a:ext uri="{FF2B5EF4-FFF2-40B4-BE49-F238E27FC236}">
                  <a16:creationId xmlns:a16="http://schemas.microsoft.com/office/drawing/2014/main" id="{6A0B5D0C-85ED-F34A-A9DD-9F717D680E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3" y="3634"/>
              <a:ext cx="811" cy="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fr-FR" altLang="fr-FR" sz="2000" b="0">
                  <a:latin typeface="Times New Roman" panose="02020603050405020304" pitchFamily="18" charset="0"/>
                </a:rPr>
                <a:t>Sinus</a:t>
              </a:r>
            </a:p>
            <a:p>
              <a:pPr algn="ctr" eaLnBrk="1" hangingPunct="1"/>
              <a:r>
                <a:rPr lang="fr-FR" altLang="fr-FR" sz="2000" b="0">
                  <a:latin typeface="Times New Roman" panose="02020603050405020304" pitchFamily="18" charset="0"/>
                </a:rPr>
                <a:t>Coronaire</a:t>
              </a:r>
            </a:p>
          </p:txBody>
        </p:sp>
        <p:sp>
          <p:nvSpPr>
            <p:cNvPr id="54" name="Rectangle 89">
              <a:extLst>
                <a:ext uri="{FF2B5EF4-FFF2-40B4-BE49-F238E27FC236}">
                  <a16:creationId xmlns:a16="http://schemas.microsoft.com/office/drawing/2014/main" id="{65691AB3-11C9-9A49-A31D-E33DB4EAE7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7" y="3639"/>
              <a:ext cx="657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fr-FR" altLang="fr-FR" sz="2000" b="0">
                  <a:latin typeface="Times New Roman" panose="02020603050405020304" pitchFamily="18" charset="0"/>
                </a:rPr>
                <a:t>DAVO</a:t>
              </a:r>
              <a:r>
                <a:rPr lang="fr-FR" altLang="fr-FR" sz="2000" b="0" baseline="-25000">
                  <a:latin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93" name="ZoneTexte 92">
            <a:extLst>
              <a:ext uri="{FF2B5EF4-FFF2-40B4-BE49-F238E27FC236}">
                <a16:creationId xmlns:a16="http://schemas.microsoft.com/office/drawing/2014/main" id="{85CE2965-09D5-AE41-A8D1-31FBEA75A4D1}"/>
              </a:ext>
            </a:extLst>
          </p:cNvPr>
          <p:cNvSpPr txBox="1"/>
          <p:nvPr/>
        </p:nvSpPr>
        <p:spPr>
          <a:xfrm>
            <a:off x="635431" y="1954962"/>
            <a:ext cx="503694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La DAV est pratiquement d’emblée maximale au repos.</a:t>
            </a:r>
          </a:p>
          <a:p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La teneur du sang en O</a:t>
            </a:r>
            <a:r>
              <a:rPr lang="fr-FR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varie peu à l’effort.</a:t>
            </a:r>
          </a:p>
          <a:p>
            <a:endParaRPr lang="fr-FR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augmenter les apports en O2 il faut donc jouer sur le débit.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089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38BE53-D888-8442-A3D1-D1ED51D40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fr-FR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apports </a:t>
            </a:r>
            <a:r>
              <a:rPr lang="en-US" altLang="fr-FR" dirty="0" err="1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fr-FR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</a:t>
            </a:r>
            <a:r>
              <a:rPr lang="en-US" altLang="fr-FR" baseline="-25000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fr-FR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dirty="0"/>
          </a:p>
        </p:txBody>
      </p:sp>
      <p:pic>
        <p:nvPicPr>
          <p:cNvPr id="4" name="Picture 40">
            <a:extLst>
              <a:ext uri="{FF2B5EF4-FFF2-40B4-BE49-F238E27FC236}">
                <a16:creationId xmlns:a16="http://schemas.microsoft.com/office/drawing/2014/main" id="{075F00C4-EFBA-2E45-82FE-E2E139E30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764381"/>
            <a:ext cx="4038600" cy="532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366E827-3D14-C24A-B805-7C61DF0B504D}"/>
              </a:ext>
            </a:extLst>
          </p:cNvPr>
          <p:cNvSpPr txBox="1"/>
          <p:nvPr/>
        </p:nvSpPr>
        <p:spPr>
          <a:xfrm>
            <a:off x="838200" y="1748540"/>
            <a:ext cx="5778070" cy="1680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FontTx/>
              <a:buChar char="•"/>
            </a:pP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Qc</a:t>
            </a: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: élevé au repos:</a:t>
            </a: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</a:pP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80-100 mL/min/100g</a:t>
            </a: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FontTx/>
              <a:buChar char="•"/>
            </a:pP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Capable d’augmenter </a:t>
            </a:r>
            <a:r>
              <a:rPr lang="en-US" alt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à</a:t>
            </a: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l’effort </a:t>
            </a:r>
            <a:r>
              <a:rPr lang="fr-FR" alt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(x5-6) </a:t>
            </a:r>
          </a:p>
          <a:p>
            <a:pPr>
              <a:buClr>
                <a:schemeClr val="tx1"/>
              </a:buClr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862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323AC5-6AEA-C947-AB3B-4E2B291B1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Distribution anatomique du flux coronaire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Anatcor">
            <a:extLst>
              <a:ext uri="{FF2B5EF4-FFF2-40B4-BE49-F238E27FC236}">
                <a16:creationId xmlns:a16="http://schemas.microsoft.com/office/drawing/2014/main" id="{0B2E8B8D-5F71-4247-9AF1-22E0D5F5F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9883" y="1690688"/>
            <a:ext cx="3646487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FCCBECC-550B-044E-80DC-F671C7DDD2A7}"/>
              </a:ext>
            </a:extLst>
          </p:cNvPr>
          <p:cNvSpPr txBox="1"/>
          <p:nvPr/>
        </p:nvSpPr>
        <p:spPr>
          <a:xfrm>
            <a:off x="495946" y="2321004"/>
            <a:ext cx="685393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Distribution anatomique variable entre les individus et selon les espèces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Réseau coronarien dit classiquement « </a:t>
            </a:r>
            <a:r>
              <a:rPr lang="fr-FR" alt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terminal</a:t>
            </a: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 »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Rarement </a:t>
            </a:r>
            <a:r>
              <a:rPr lang="fr-FR" alt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collateralités</a:t>
            </a:r>
            <a:endParaRPr lang="fr-FR" alt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1716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7399E5-13E7-804B-B592-6002063B2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Distribution anatomique du flux coronaire</a:t>
            </a:r>
            <a:endParaRPr lang="fr-FR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6B3922E-FB93-8D45-B29F-2ADD64907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841" y="1403431"/>
            <a:ext cx="7452317" cy="5231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1578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EF497E-68F6-A74E-97DB-3F468D959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Modification du flux coronaire</a:t>
            </a:r>
            <a:endParaRPr lang="fr-FR" dirty="0"/>
          </a:p>
        </p:txBody>
      </p:sp>
      <p:pic>
        <p:nvPicPr>
          <p:cNvPr id="4" name="Picture 49">
            <a:extLst>
              <a:ext uri="{FF2B5EF4-FFF2-40B4-BE49-F238E27FC236}">
                <a16:creationId xmlns:a16="http://schemas.microsoft.com/office/drawing/2014/main" id="{C4187299-5E87-6949-AB9B-127F6DB83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5911" y="1690688"/>
            <a:ext cx="6192838" cy="472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>
            <a:extLst>
              <a:ext uri="{FF2B5EF4-FFF2-40B4-BE49-F238E27FC236}">
                <a16:creationId xmlns:a16="http://schemas.microsoft.com/office/drawing/2014/main" id="{03C26BDF-3438-1547-AD73-FEB9BB687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084817"/>
            <a:ext cx="392849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fr-FR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70-80% du débit coronaire myocardique est assuré pendant la </a:t>
            </a:r>
            <a:r>
              <a:rPr lang="fr-FR" altLang="fr-FR" sz="2400" b="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diastole</a:t>
            </a:r>
            <a:r>
              <a:rPr lang="fr-FR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60965D36-3B30-B84B-AADD-AF16ACAE6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773183"/>
            <a:ext cx="567108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fr-FR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Augmentation de la pression </a:t>
            </a:r>
            <a:r>
              <a:rPr lang="fr-FR" altLang="fr-FR" sz="2400" b="0" dirty="0" err="1">
                <a:latin typeface="Arial" panose="020B0604020202020204" pitchFamily="34" charset="0"/>
                <a:cs typeface="Arial" panose="020B0604020202020204" pitchFamily="34" charset="0"/>
              </a:rPr>
              <a:t>intra-myocardique</a:t>
            </a:r>
            <a:r>
              <a:rPr lang="fr-FR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 en systole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25CFADE-5022-CF47-B48F-C96320C90863}"/>
              </a:ext>
            </a:extLst>
          </p:cNvPr>
          <p:cNvSpPr txBox="1"/>
          <p:nvPr/>
        </p:nvSpPr>
        <p:spPr>
          <a:xfrm>
            <a:off x="838200" y="3059668"/>
            <a:ext cx="39284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fr-FR" sz="2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Pression inhomogène dans la paroi : plus importante dans les couches sous-endocardiques 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571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9A02B8-99BD-E643-B431-55FA28855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34980" cy="1325563"/>
          </a:xfrm>
        </p:spPr>
        <p:txBody>
          <a:bodyPr/>
          <a:lstStyle/>
          <a:p>
            <a:r>
              <a:rPr lang="fr-FR" dirty="0">
                <a:solidFill>
                  <a:srgbClr val="FF99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Mécanismes d’adaptation du débit coronaire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6977F471-C3A1-3B44-8D5B-40024E2D7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527" y="1475568"/>
            <a:ext cx="1175694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Wingdings" pitchFamily="2" charset="2"/>
              <a:buChar char="Ø"/>
            </a:pPr>
            <a:r>
              <a:rPr lang="fr-FR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 Débit sanguin coronaire (</a:t>
            </a:r>
            <a:r>
              <a:rPr lang="fr-FR" altLang="fr-FR" sz="2400" b="0" dirty="0" err="1">
                <a:latin typeface="Arial" panose="020B0604020202020204" pitchFamily="34" charset="0"/>
                <a:cs typeface="Arial" panose="020B0604020202020204" pitchFamily="34" charset="0"/>
              </a:rPr>
              <a:t>Qc</a:t>
            </a:r>
            <a:r>
              <a:rPr lang="fr-FR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): quantité de sang apportée par minute au myocarde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fr-FR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fr-FR" altLang="fr-FR" sz="2400" b="0" dirty="0" err="1">
                <a:latin typeface="Arial" panose="020B0604020202020204" pitchFamily="34" charset="0"/>
                <a:cs typeface="Arial" panose="020B0604020202020204" pitchFamily="34" charset="0"/>
              </a:rPr>
              <a:t>Qc</a:t>
            </a:r>
            <a:r>
              <a:rPr lang="fr-FR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 suit de façon précise les fluctuations des besoins en O2 du myocarde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7BC8C73-0B4A-554B-AE48-9F8A464B1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0"/>
          <a:stretch>
            <a:fillRect/>
          </a:stretch>
        </p:blipFill>
        <p:spPr bwMode="auto">
          <a:xfrm>
            <a:off x="2447023" y="2624211"/>
            <a:ext cx="7297951" cy="385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6890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C0AADF-951F-2848-8B24-66238DB82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203983" cy="1325563"/>
          </a:xfrm>
        </p:spPr>
        <p:txBody>
          <a:bodyPr/>
          <a:lstStyle/>
          <a:p>
            <a:r>
              <a:rPr lang="fr-FR" dirty="0">
                <a:solidFill>
                  <a:srgbClr val="FF99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Mécanismes d’adaptation du débit coronaire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43">
            <a:extLst>
              <a:ext uri="{FF2B5EF4-FFF2-40B4-BE49-F238E27FC236}">
                <a16:creationId xmlns:a16="http://schemas.microsoft.com/office/drawing/2014/main" id="{82911B40-0784-FC4C-8C90-35342DE021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9754" y="1616699"/>
            <a:ext cx="8632491" cy="1815882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fr-FR" altLang="fr-FR" sz="2400" b="0" u="sng" dirty="0">
                <a:solidFill>
                  <a:srgbClr val="FC01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Loi de Poiseuille </a:t>
            </a:r>
            <a:r>
              <a:rPr lang="fr-FR" altLang="fr-FR" sz="2400" b="0" dirty="0">
                <a:solidFill>
                  <a:srgbClr val="FC01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altLang="fr-FR" sz="2400" b="0" u="sng" dirty="0">
                <a:solidFill>
                  <a:srgbClr val="FC01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Débit de perfusion</a:t>
            </a:r>
          </a:p>
          <a:p>
            <a:pPr eaLnBrk="1" hangingPunct="1"/>
            <a:r>
              <a:rPr lang="fr-FR" altLang="fr-FR" sz="2400" b="0" dirty="0" err="1">
                <a:solidFill>
                  <a:srgbClr val="FC01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Qc</a:t>
            </a:r>
            <a:r>
              <a:rPr lang="fr-FR" altLang="fr-FR" sz="2400" b="0" dirty="0">
                <a:solidFill>
                  <a:srgbClr val="FC01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Pression de perfusion moyenne / Résistance vasculaire</a:t>
            </a:r>
          </a:p>
          <a:p>
            <a:pPr eaLnBrk="1" hangingPunct="1"/>
            <a:endParaRPr lang="fr-FR" altLang="fr-FR" b="0" dirty="0">
              <a:solidFill>
                <a:srgbClr val="FC01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fr-FR" altLang="fr-FR" sz="2400" b="0" u="sng" dirty="0">
                <a:solidFill>
                  <a:srgbClr val="FC01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Résistance</a:t>
            </a:r>
            <a:r>
              <a:rPr lang="fr-FR" altLang="fr-FR" sz="2400" b="0" dirty="0">
                <a:solidFill>
                  <a:srgbClr val="FC01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2000" b="0" dirty="0">
                <a:solidFill>
                  <a:srgbClr val="FC01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(propriété du vaisseaux </a:t>
            </a:r>
            <a:r>
              <a:rPr lang="en-US" altLang="fr-FR" sz="2000" b="0" dirty="0" err="1">
                <a:solidFill>
                  <a:srgbClr val="FC01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</a:t>
            </a:r>
            <a:r>
              <a:rPr lang="fr-FR" altLang="fr-FR" sz="2000" b="0" dirty="0">
                <a:solidFill>
                  <a:srgbClr val="FC01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s’opposer </a:t>
            </a:r>
            <a:r>
              <a:rPr lang="en-US" altLang="fr-FR" sz="1800" b="0" dirty="0" err="1">
                <a:solidFill>
                  <a:srgbClr val="FC01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</a:t>
            </a:r>
            <a:r>
              <a:rPr lang="fr-FR" altLang="fr-FR" sz="2000" b="0" dirty="0">
                <a:solidFill>
                  <a:srgbClr val="FC01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l’écoulement du sang)</a:t>
            </a:r>
            <a:endParaRPr lang="fr-FR" altLang="fr-FR" sz="1800" b="0" dirty="0">
              <a:solidFill>
                <a:srgbClr val="FC01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fr-FR" altLang="fr-FR" sz="2400" b="0" dirty="0">
                <a:solidFill>
                  <a:srgbClr val="FC01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R= (8.µ.L) / </a:t>
            </a:r>
            <a:r>
              <a:rPr lang="el-GR" altLang="fr-FR" sz="2400" b="0" dirty="0">
                <a:solidFill>
                  <a:srgbClr val="FC01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</a:t>
            </a:r>
            <a:r>
              <a:rPr lang="en-US" altLang="fr-FR" sz="2400" b="0" dirty="0">
                <a:solidFill>
                  <a:srgbClr val="FC01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fr-FR" altLang="fr-FR" sz="2400" b="0" dirty="0">
                <a:solidFill>
                  <a:srgbClr val="FC01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 </a:t>
            </a:r>
            <a:r>
              <a:rPr lang="fr-FR" altLang="fr-FR" sz="2400" b="0" baseline="30000" dirty="0">
                <a:solidFill>
                  <a:srgbClr val="FC01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	</a:t>
            </a:r>
            <a:r>
              <a:rPr lang="fr-FR" altLang="fr-FR" sz="1800" b="0" dirty="0">
                <a:solidFill>
                  <a:srgbClr val="FC01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µ: viscosité du sang, L: longueur du vx, r: rayon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8DC42578-1F81-3142-9F94-20A8492D6F41}"/>
              </a:ext>
            </a:extLst>
          </p:cNvPr>
          <p:cNvCxnSpPr>
            <a:cxnSpLocks/>
          </p:cNvCxnSpPr>
          <p:nvPr/>
        </p:nvCxnSpPr>
        <p:spPr>
          <a:xfrm flipH="1">
            <a:off x="3577431" y="3627910"/>
            <a:ext cx="1087559" cy="838267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7E2902C5-D2A3-CF4E-ACA4-E1B406405107}"/>
              </a:ext>
            </a:extLst>
          </p:cNvPr>
          <p:cNvCxnSpPr>
            <a:cxnSpLocks/>
          </p:cNvCxnSpPr>
          <p:nvPr/>
        </p:nvCxnSpPr>
        <p:spPr>
          <a:xfrm>
            <a:off x="6927742" y="3627910"/>
            <a:ext cx="1150252" cy="838267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9">
            <a:extLst>
              <a:ext uri="{FF2B5EF4-FFF2-40B4-BE49-F238E27FC236}">
                <a16:creationId xmlns:a16="http://schemas.microsoft.com/office/drawing/2014/main" id="{F7CDFB65-4EB8-514E-A446-DBCA3F3D57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0224" y="4537614"/>
            <a:ext cx="26635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Vasoconstriction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altLang="fr-FR" sz="2400" b="0" dirty="0" err="1">
                <a:latin typeface="Arial" panose="020B0604020202020204" pitchFamily="34" charset="0"/>
                <a:cs typeface="Arial" panose="020B0604020202020204" pitchFamily="34" charset="0"/>
              </a:rPr>
              <a:t>Diminue</a:t>
            </a:r>
            <a:r>
              <a:rPr lang="en-US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 r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altLang="fr-FR" sz="2400" b="0" dirty="0" err="1">
                <a:latin typeface="Arial" panose="020B0604020202020204" pitchFamily="34" charset="0"/>
                <a:cs typeface="Arial" panose="020B0604020202020204" pitchFamily="34" charset="0"/>
              </a:rPr>
              <a:t>Augmente</a:t>
            </a:r>
            <a:r>
              <a:rPr lang="en-US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 R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altLang="fr-FR" sz="2400" b="0" dirty="0" err="1">
                <a:latin typeface="Arial" panose="020B0604020202020204" pitchFamily="34" charset="0"/>
                <a:cs typeface="Arial" panose="020B0604020202020204" pitchFamily="34" charset="0"/>
              </a:rPr>
              <a:t>Diminue</a:t>
            </a:r>
            <a:r>
              <a:rPr lang="en-US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 Qc</a:t>
            </a:r>
          </a:p>
        </p:txBody>
      </p:sp>
      <p:sp>
        <p:nvSpPr>
          <p:cNvPr id="8" name="ZoneTexte 10">
            <a:extLst>
              <a:ext uri="{FF2B5EF4-FFF2-40B4-BE49-F238E27FC236}">
                <a16:creationId xmlns:a16="http://schemas.microsoft.com/office/drawing/2014/main" id="{8A94613E-8779-F14E-880F-E2E121919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9306" y="4537614"/>
            <a:ext cx="231185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fr-FR" sz="2400">
                <a:latin typeface="Arial" panose="020B0604020202020204" pitchFamily="34" charset="0"/>
                <a:cs typeface="Arial" panose="020B0604020202020204" pitchFamily="34" charset="0"/>
              </a:rPr>
              <a:t>Vasodilatation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altLang="fr-FR" sz="2400" b="0">
                <a:latin typeface="Arial" panose="020B0604020202020204" pitchFamily="34" charset="0"/>
                <a:cs typeface="Arial" panose="020B0604020202020204" pitchFamily="34" charset="0"/>
              </a:rPr>
              <a:t>Augmente r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altLang="fr-FR" sz="2400" b="0">
                <a:latin typeface="Arial" panose="020B0604020202020204" pitchFamily="34" charset="0"/>
                <a:cs typeface="Arial" panose="020B0604020202020204" pitchFamily="34" charset="0"/>
              </a:rPr>
              <a:t>Diminue R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altLang="fr-FR" sz="2400" b="0">
                <a:latin typeface="Arial" panose="020B0604020202020204" pitchFamily="34" charset="0"/>
                <a:cs typeface="Arial" panose="020B0604020202020204" pitchFamily="34" charset="0"/>
              </a:rPr>
              <a:t>Augmente Qc</a:t>
            </a:r>
          </a:p>
        </p:txBody>
      </p:sp>
    </p:spTree>
    <p:extLst>
      <p:ext uri="{BB962C8B-B14F-4D97-AF65-F5344CB8AC3E}">
        <p14:creationId xmlns:p14="http://schemas.microsoft.com/office/powerpoint/2010/main" val="529239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AA3B34-1BB0-E447-8F74-A97F3681B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Autorégulation du débit coronaire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1EF4B36-2854-D34B-9FD7-3FBF1530C84A}"/>
              </a:ext>
            </a:extLst>
          </p:cNvPr>
          <p:cNvSpPr txBox="1"/>
          <p:nvPr/>
        </p:nvSpPr>
        <p:spPr>
          <a:xfrm>
            <a:off x="1113981" y="1532335"/>
            <a:ext cx="1013589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fr-FR" altLang="fr-FR" sz="2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Capacité intrinsèque du cœur à maintenir le débit coronaire malgré des modifications de la pression de perfusion </a:t>
            </a:r>
            <a:r>
              <a:rPr lang="fr-FR" altLang="fr-FR" sz="2400" i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(lorsque la demande en O</a:t>
            </a:r>
            <a:r>
              <a:rPr lang="fr-FR" altLang="fr-FR" sz="2400" i="1" baseline="-25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2</a:t>
            </a:r>
            <a:r>
              <a:rPr lang="fr-FR" altLang="fr-FR" sz="2400" i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est constante)</a:t>
            </a:r>
          </a:p>
          <a:p>
            <a:pPr>
              <a:buClr>
                <a:schemeClr val="accent2"/>
              </a:buClr>
            </a:pPr>
            <a:r>
              <a:rPr lang="fr-FR" altLang="fr-FR" sz="2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Il existe des limites </a:t>
            </a:r>
            <a:r>
              <a:rPr lang="en-US" altLang="fr-FR" sz="2400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à</a:t>
            </a:r>
            <a:r>
              <a:rPr lang="fr-FR" altLang="fr-FR" sz="2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l’autorégulation (60 et 200 mmHg)</a:t>
            </a:r>
          </a:p>
          <a:p>
            <a:endParaRPr lang="fr-FR" dirty="0"/>
          </a:p>
        </p:txBody>
      </p:sp>
      <p:grpSp>
        <p:nvGrpSpPr>
          <p:cNvPr id="5" name="Group 13">
            <a:extLst>
              <a:ext uri="{FF2B5EF4-FFF2-40B4-BE49-F238E27FC236}">
                <a16:creationId xmlns:a16="http://schemas.microsoft.com/office/drawing/2014/main" id="{AB248A94-4871-E04A-B54F-4ED852042226}"/>
              </a:ext>
            </a:extLst>
          </p:cNvPr>
          <p:cNvGrpSpPr>
            <a:grpSpLocks/>
          </p:cNvGrpSpPr>
          <p:nvPr/>
        </p:nvGrpSpPr>
        <p:grpSpPr bwMode="auto">
          <a:xfrm>
            <a:off x="3233654" y="3292214"/>
            <a:ext cx="5724691" cy="3320619"/>
            <a:chOff x="1222" y="1968"/>
            <a:chExt cx="4618" cy="2365"/>
          </a:xfrm>
        </p:grpSpPr>
        <p:sp>
          <p:nvSpPr>
            <p:cNvPr id="6" name="Line 14">
              <a:extLst>
                <a:ext uri="{FF2B5EF4-FFF2-40B4-BE49-F238E27FC236}">
                  <a16:creationId xmlns:a16="http://schemas.microsoft.com/office/drawing/2014/main" id="{6C75D800-7D00-7F4E-9DAA-C0F3BDEC24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4" y="1968"/>
              <a:ext cx="0" cy="18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Line 15">
              <a:extLst>
                <a:ext uri="{FF2B5EF4-FFF2-40B4-BE49-F238E27FC236}">
                  <a16:creationId xmlns:a16="http://schemas.microsoft.com/office/drawing/2014/main" id="{D7B05497-6616-9B4D-8BB8-E014521154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4" y="3792"/>
              <a:ext cx="361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 Box 16">
              <a:extLst>
                <a:ext uri="{FF2B5EF4-FFF2-40B4-BE49-F238E27FC236}">
                  <a16:creationId xmlns:a16="http://schemas.microsoft.com/office/drawing/2014/main" id="{C0CBFCC0-4CFB-C24C-9001-65C53F7C8B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699" y="2735"/>
              <a:ext cx="1370" cy="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fr-FR" altLang="fr-FR" sz="2000" b="0" dirty="0">
                  <a:latin typeface="Arial" panose="020B0604020202020204" pitchFamily="34" charset="0"/>
                  <a:cs typeface="Arial" panose="020B0604020202020204" pitchFamily="34" charset="0"/>
                </a:rPr>
                <a:t>Débit coronaire</a:t>
              </a:r>
            </a:p>
          </p:txBody>
        </p:sp>
        <p:sp>
          <p:nvSpPr>
            <p:cNvPr id="9" name="Text Box 17">
              <a:extLst>
                <a:ext uri="{FF2B5EF4-FFF2-40B4-BE49-F238E27FC236}">
                  <a16:creationId xmlns:a16="http://schemas.microsoft.com/office/drawing/2014/main" id="{8C102865-D32F-9741-A98F-E8D26CB5B1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2" y="4070"/>
              <a:ext cx="4318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fr-FR" altLang="fr-FR" sz="1800" b="0" dirty="0">
                  <a:latin typeface="Arial" panose="020B0604020202020204" pitchFamily="34" charset="0"/>
                  <a:cs typeface="Arial" panose="020B0604020202020204" pitchFamily="34" charset="0"/>
                </a:rPr>
                <a:t>Pression de perfusion coronaire moyenne (mmHg)</a:t>
              </a:r>
            </a:p>
          </p:txBody>
        </p:sp>
        <p:sp>
          <p:nvSpPr>
            <p:cNvPr id="10" name="Line 18">
              <a:extLst>
                <a:ext uri="{FF2B5EF4-FFF2-40B4-BE49-F238E27FC236}">
                  <a16:creationId xmlns:a16="http://schemas.microsoft.com/office/drawing/2014/main" id="{1BFF64E6-F953-6041-A10D-5C098402B5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98" y="3294"/>
              <a:ext cx="516" cy="49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Line 19">
              <a:extLst>
                <a:ext uri="{FF2B5EF4-FFF2-40B4-BE49-F238E27FC236}">
                  <a16:creationId xmlns:a16="http://schemas.microsoft.com/office/drawing/2014/main" id="{67FE1354-CEB7-534A-B360-B80F101A18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32" y="3283"/>
              <a:ext cx="18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Line 20">
              <a:extLst>
                <a:ext uri="{FF2B5EF4-FFF2-40B4-BE49-F238E27FC236}">
                  <a16:creationId xmlns:a16="http://schemas.microsoft.com/office/drawing/2014/main" id="{A0CA76A4-1C24-B343-B569-8D5BBC3207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4" y="2880"/>
              <a:ext cx="432" cy="38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Line 21">
              <a:extLst>
                <a:ext uri="{FF2B5EF4-FFF2-40B4-BE49-F238E27FC236}">
                  <a16:creationId xmlns:a16="http://schemas.microsoft.com/office/drawing/2014/main" id="{7D33316C-AFC9-0345-B7CE-57FBFC59C1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30" y="2688"/>
              <a:ext cx="0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Line 22">
              <a:extLst>
                <a:ext uri="{FF2B5EF4-FFF2-40B4-BE49-F238E27FC236}">
                  <a16:creationId xmlns:a16="http://schemas.microsoft.com/office/drawing/2014/main" id="{D0BC1FF8-6D82-BA4C-8768-220DEFB107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53" y="2688"/>
              <a:ext cx="0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Text Box 23">
              <a:extLst>
                <a:ext uri="{FF2B5EF4-FFF2-40B4-BE49-F238E27FC236}">
                  <a16:creationId xmlns:a16="http://schemas.microsoft.com/office/drawing/2014/main" id="{F2179B21-BBE4-914A-A4F4-A2C9D2E43B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7" y="3302"/>
              <a:ext cx="1502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fr-FR" altLang="fr-FR" sz="2000" b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Autorégulation du </a:t>
              </a:r>
            </a:p>
            <a:p>
              <a:pPr algn="ctr" eaLnBrk="1" hangingPunct="1"/>
              <a:r>
                <a:rPr lang="fr-FR" altLang="fr-FR" sz="2000" b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débit coronaire</a:t>
              </a:r>
            </a:p>
          </p:txBody>
        </p:sp>
        <p:sp>
          <p:nvSpPr>
            <p:cNvPr id="16" name="Text Box 24">
              <a:extLst>
                <a:ext uri="{FF2B5EF4-FFF2-40B4-BE49-F238E27FC236}">
                  <a16:creationId xmlns:a16="http://schemas.microsoft.com/office/drawing/2014/main" id="{81BD0D04-C046-D14F-8ADA-22B12348A4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0" y="3838"/>
              <a:ext cx="29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fr-FR" sz="1800" b="0">
                  <a:latin typeface="Times New Roman" panose="02020603050405020304" pitchFamily="18" charset="0"/>
                </a:rPr>
                <a:t>60</a:t>
              </a:r>
            </a:p>
          </p:txBody>
        </p:sp>
        <p:sp>
          <p:nvSpPr>
            <p:cNvPr id="17" name="Text Box 25">
              <a:extLst>
                <a:ext uri="{FF2B5EF4-FFF2-40B4-BE49-F238E27FC236}">
                  <a16:creationId xmlns:a16="http://schemas.microsoft.com/office/drawing/2014/main" id="{806EFA6D-E37A-874B-AB97-9E853A7F32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30" y="3852"/>
              <a:ext cx="37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fr-FR" sz="1800" b="0">
                  <a:latin typeface="Times New Roman" panose="02020603050405020304" pitchFamily="18" charset="0"/>
                </a:rPr>
                <a:t>200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4844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A40265-A38C-154E-B1AA-5BB125B32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Autorégulation du débit coronaire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13">
            <a:extLst>
              <a:ext uri="{FF2B5EF4-FFF2-40B4-BE49-F238E27FC236}">
                <a16:creationId xmlns:a16="http://schemas.microsoft.com/office/drawing/2014/main" id="{4E4F1B6D-CBE7-3F4A-8BB5-BFA109D2D1C2}"/>
              </a:ext>
            </a:extLst>
          </p:cNvPr>
          <p:cNvGrpSpPr>
            <a:grpSpLocks/>
          </p:cNvGrpSpPr>
          <p:nvPr/>
        </p:nvGrpSpPr>
        <p:grpSpPr bwMode="auto">
          <a:xfrm>
            <a:off x="2553236" y="1846682"/>
            <a:ext cx="7085527" cy="3781424"/>
            <a:chOff x="1221" y="1968"/>
            <a:chExt cx="5021" cy="2382"/>
          </a:xfrm>
        </p:grpSpPr>
        <p:sp>
          <p:nvSpPr>
            <p:cNvPr id="5" name="Line 14">
              <a:extLst>
                <a:ext uri="{FF2B5EF4-FFF2-40B4-BE49-F238E27FC236}">
                  <a16:creationId xmlns:a16="http://schemas.microsoft.com/office/drawing/2014/main" id="{6C06CD88-FB12-DE43-AEFD-FBB70FDBF1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4" y="1968"/>
              <a:ext cx="0" cy="18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Line 15">
              <a:extLst>
                <a:ext uri="{FF2B5EF4-FFF2-40B4-BE49-F238E27FC236}">
                  <a16:creationId xmlns:a16="http://schemas.microsoft.com/office/drawing/2014/main" id="{8BAD630C-961E-B640-9E29-480D0BDD95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4" y="3792"/>
              <a:ext cx="361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16">
              <a:extLst>
                <a:ext uri="{FF2B5EF4-FFF2-40B4-BE49-F238E27FC236}">
                  <a16:creationId xmlns:a16="http://schemas.microsoft.com/office/drawing/2014/main" id="{7B669001-FFB9-5D40-B3EE-B441585413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668" y="2732"/>
              <a:ext cx="143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fr-FR" altLang="fr-FR" sz="2400" b="0">
                  <a:latin typeface="Arial" panose="020B0604020202020204" pitchFamily="34" charset="0"/>
                  <a:cs typeface="Arial" panose="020B0604020202020204" pitchFamily="34" charset="0"/>
                </a:rPr>
                <a:t>Débit coronaire</a:t>
              </a:r>
            </a:p>
          </p:txBody>
        </p:sp>
        <p:sp>
          <p:nvSpPr>
            <p:cNvPr id="8" name="Text Box 17">
              <a:extLst>
                <a:ext uri="{FF2B5EF4-FFF2-40B4-BE49-F238E27FC236}">
                  <a16:creationId xmlns:a16="http://schemas.microsoft.com/office/drawing/2014/main" id="{51960C65-5A9D-1840-873F-7E60D1AB1A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1" y="4059"/>
              <a:ext cx="50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fr-FR" altLang="fr-FR" sz="2400" b="0" dirty="0">
                  <a:latin typeface="Arial" panose="020B0604020202020204" pitchFamily="34" charset="0"/>
                  <a:cs typeface="Arial" panose="020B0604020202020204" pitchFamily="34" charset="0"/>
                </a:rPr>
                <a:t>Pression de perfusion coronaire moyenne (mmHg)</a:t>
              </a:r>
            </a:p>
          </p:txBody>
        </p:sp>
        <p:sp>
          <p:nvSpPr>
            <p:cNvPr id="9" name="Line 18">
              <a:extLst>
                <a:ext uri="{FF2B5EF4-FFF2-40B4-BE49-F238E27FC236}">
                  <a16:creationId xmlns:a16="http://schemas.microsoft.com/office/drawing/2014/main" id="{FBE8EFC1-E4AB-054F-B30D-850FF8119E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98" y="3294"/>
              <a:ext cx="516" cy="49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Line 19">
              <a:extLst>
                <a:ext uri="{FF2B5EF4-FFF2-40B4-BE49-F238E27FC236}">
                  <a16:creationId xmlns:a16="http://schemas.microsoft.com/office/drawing/2014/main" id="{39F7DBB2-49AD-6340-9EB5-F012F29556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14" y="3264"/>
              <a:ext cx="18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Line 20">
              <a:extLst>
                <a:ext uri="{FF2B5EF4-FFF2-40B4-BE49-F238E27FC236}">
                  <a16:creationId xmlns:a16="http://schemas.microsoft.com/office/drawing/2014/main" id="{417B6EFA-7C09-6444-9136-BFB89DB280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4" y="2880"/>
              <a:ext cx="432" cy="38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Line 21">
              <a:extLst>
                <a:ext uri="{FF2B5EF4-FFF2-40B4-BE49-F238E27FC236}">
                  <a16:creationId xmlns:a16="http://schemas.microsoft.com/office/drawing/2014/main" id="{01025931-0F2A-9D44-B255-68E664F201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30" y="2688"/>
              <a:ext cx="0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Line 22">
              <a:extLst>
                <a:ext uri="{FF2B5EF4-FFF2-40B4-BE49-F238E27FC236}">
                  <a16:creationId xmlns:a16="http://schemas.microsoft.com/office/drawing/2014/main" id="{2A15459C-943D-CC4B-912A-C82393FB55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53" y="2688"/>
              <a:ext cx="0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 Box 23">
              <a:extLst>
                <a:ext uri="{FF2B5EF4-FFF2-40B4-BE49-F238E27FC236}">
                  <a16:creationId xmlns:a16="http://schemas.microsoft.com/office/drawing/2014/main" id="{DF37072A-8280-CC49-ADC4-CC1C3C0356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5" y="3302"/>
              <a:ext cx="1605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fr-FR" altLang="fr-FR" sz="2000" b="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Autorégulation du </a:t>
              </a:r>
            </a:p>
            <a:p>
              <a:pPr algn="ctr" eaLnBrk="1" hangingPunct="1"/>
              <a:r>
                <a:rPr lang="fr-FR" altLang="fr-FR" sz="2000" b="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débit coronaire</a:t>
              </a:r>
            </a:p>
          </p:txBody>
        </p:sp>
        <p:sp>
          <p:nvSpPr>
            <p:cNvPr id="15" name="Text Box 24">
              <a:extLst>
                <a:ext uri="{FF2B5EF4-FFF2-40B4-BE49-F238E27FC236}">
                  <a16:creationId xmlns:a16="http://schemas.microsoft.com/office/drawing/2014/main" id="{877ECF68-B72C-B044-AE7F-BE2A542003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0" y="3838"/>
              <a:ext cx="31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fr-FR" sz="1800" b="0">
                  <a:latin typeface="Arial" panose="020B0604020202020204" pitchFamily="34" charset="0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16" name="Text Box 25">
              <a:extLst>
                <a:ext uri="{FF2B5EF4-FFF2-40B4-BE49-F238E27FC236}">
                  <a16:creationId xmlns:a16="http://schemas.microsoft.com/office/drawing/2014/main" id="{3209B650-DBE4-1C46-A45E-252F00A19A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30" y="3852"/>
              <a:ext cx="40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fr-FR" sz="1800" b="0">
                  <a:latin typeface="Arial" panose="020B0604020202020204" pitchFamily="34" charset="0"/>
                  <a:cs typeface="Arial" panose="020B0604020202020204" pitchFamily="34" charset="0"/>
                </a:rPr>
                <a:t>200</a:t>
              </a:r>
            </a:p>
          </p:txBody>
        </p:sp>
      </p:grpSp>
      <p:grpSp>
        <p:nvGrpSpPr>
          <p:cNvPr id="17" name="Group 30">
            <a:extLst>
              <a:ext uri="{FF2B5EF4-FFF2-40B4-BE49-F238E27FC236}">
                <a16:creationId xmlns:a16="http://schemas.microsoft.com/office/drawing/2014/main" id="{B73195FC-7711-4740-BD47-5DE60BD81BEC}"/>
              </a:ext>
            </a:extLst>
          </p:cNvPr>
          <p:cNvGrpSpPr>
            <a:grpSpLocks/>
          </p:cNvGrpSpPr>
          <p:nvPr/>
        </p:nvGrpSpPr>
        <p:grpSpPr bwMode="auto">
          <a:xfrm>
            <a:off x="7200354" y="3986484"/>
            <a:ext cx="3063722" cy="608012"/>
            <a:chOff x="4147" y="2795"/>
            <a:chExt cx="2171" cy="383"/>
          </a:xfrm>
        </p:grpSpPr>
        <p:sp>
          <p:nvSpPr>
            <p:cNvPr id="18" name="Line 28">
              <a:extLst>
                <a:ext uri="{FF2B5EF4-FFF2-40B4-BE49-F238E27FC236}">
                  <a16:creationId xmlns:a16="http://schemas.microsoft.com/office/drawing/2014/main" id="{DF6703C6-BB5D-124A-B361-0F97A5A0FF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47" y="2795"/>
              <a:ext cx="136" cy="18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 Box 29">
              <a:extLst>
                <a:ext uri="{FF2B5EF4-FFF2-40B4-BE49-F238E27FC236}">
                  <a16:creationId xmlns:a16="http://schemas.microsoft.com/office/drawing/2014/main" id="{1D017349-2D50-BB40-9DB2-9E3377C4B4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39" y="2945"/>
              <a:ext cx="207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fr-FR" altLang="fr-FR" sz="1800" b="0" i="1" dirty="0">
                  <a:solidFill>
                    <a:srgbClr val="FC012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Vasoconstriction maximum</a:t>
              </a:r>
            </a:p>
          </p:txBody>
        </p:sp>
      </p:grpSp>
      <p:grpSp>
        <p:nvGrpSpPr>
          <p:cNvPr id="20" name="Group 54">
            <a:extLst>
              <a:ext uri="{FF2B5EF4-FFF2-40B4-BE49-F238E27FC236}">
                <a16:creationId xmlns:a16="http://schemas.microsoft.com/office/drawing/2014/main" id="{2D405208-3623-D84A-87E1-9E7168768A61}"/>
              </a:ext>
            </a:extLst>
          </p:cNvPr>
          <p:cNvGrpSpPr>
            <a:grpSpLocks/>
          </p:cNvGrpSpPr>
          <p:nvPr/>
        </p:nvGrpSpPr>
        <p:grpSpPr bwMode="auto">
          <a:xfrm>
            <a:off x="3173455" y="3273845"/>
            <a:ext cx="2676496" cy="557212"/>
            <a:chOff x="1426" y="2292"/>
            <a:chExt cx="1897" cy="351"/>
          </a:xfrm>
        </p:grpSpPr>
        <p:sp>
          <p:nvSpPr>
            <p:cNvPr id="21" name="Line 52">
              <a:extLst>
                <a:ext uri="{FF2B5EF4-FFF2-40B4-BE49-F238E27FC236}">
                  <a16:creationId xmlns:a16="http://schemas.microsoft.com/office/drawing/2014/main" id="{F7198A68-724A-1E46-B242-A613D0FA32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7" y="2507"/>
              <a:ext cx="136" cy="136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 Box 53">
              <a:extLst>
                <a:ext uri="{FF2B5EF4-FFF2-40B4-BE49-F238E27FC236}">
                  <a16:creationId xmlns:a16="http://schemas.microsoft.com/office/drawing/2014/main" id="{5BD5C2E4-A529-604B-B3FD-871D93DC46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6" y="2292"/>
              <a:ext cx="189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fr-FR" altLang="fr-FR" sz="1800" b="0" i="1" dirty="0">
                  <a:solidFill>
                    <a:srgbClr val="3399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Vasodilatation maximale</a:t>
              </a:r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0CFF0EB1-E819-0740-A94E-A488ACEB164A}"/>
              </a:ext>
            </a:extLst>
          </p:cNvPr>
          <p:cNvSpPr txBox="1"/>
          <p:nvPr/>
        </p:nvSpPr>
        <p:spPr>
          <a:xfrm>
            <a:off x="7506597" y="2007540"/>
            <a:ext cx="24208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fr-FR" sz="2400" dirty="0" err="1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Qc</a:t>
            </a:r>
            <a:r>
              <a:rPr lang="fr-FR" altLang="fr-FR" sz="2400" dirty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fr-FR" altLang="fr-FR" sz="2400" dirty="0" err="1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fr-FR" altLang="fr-FR" sz="2400" baseline="-25000" dirty="0" err="1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</a:t>
            </a:r>
            <a:r>
              <a:rPr lang="fr-FR" altLang="fr-FR" sz="2400" dirty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R</a:t>
            </a:r>
            <a:endParaRPr lang="fr-FR" altLang="fr-FR" sz="2400" b="0" dirty="0">
              <a:solidFill>
                <a:srgbClr val="339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altLang="fr-FR" sz="2400" dirty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R= (8.µ.L) / </a:t>
            </a:r>
            <a:r>
              <a:rPr lang="el-GR" altLang="fr-FR" sz="2400" dirty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</a:t>
            </a:r>
            <a:r>
              <a:rPr lang="en-US" altLang="fr-FR" sz="2400" dirty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fr-FR" altLang="fr-FR" sz="2400" dirty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 </a:t>
            </a:r>
            <a:r>
              <a:rPr lang="fr-FR" altLang="fr-FR" sz="2400" baseline="30000" dirty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altLang="fr-FR" sz="2400" dirty="0">
              <a:solidFill>
                <a:srgbClr val="339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Box 51">
            <a:extLst>
              <a:ext uri="{FF2B5EF4-FFF2-40B4-BE49-F238E27FC236}">
                <a16:creationId xmlns:a16="http://schemas.microsoft.com/office/drawing/2014/main" id="{2D3266D0-BAEC-C248-AA4B-1BE18E0D7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84" y="5630656"/>
            <a:ext cx="8669337" cy="12001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fr-FR" sz="2400" b="0" dirty="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Mécanismes incomplètement connus</a:t>
            </a:r>
          </a:p>
          <a:p>
            <a:pPr eaLnBrk="1" hangingPunct="1">
              <a:defRPr/>
            </a:pPr>
            <a:r>
              <a:rPr 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- Basses pressions: Adénosine, NO …?</a:t>
            </a:r>
          </a:p>
          <a:p>
            <a:pPr eaLnBrk="1" hangingPunct="1">
              <a:defRPr/>
            </a:pPr>
            <a:r>
              <a:rPr 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- Hautes pressions: Contrôle myogène ?</a:t>
            </a:r>
          </a:p>
        </p:txBody>
      </p:sp>
    </p:spTree>
    <p:extLst>
      <p:ext uri="{BB962C8B-B14F-4D97-AF65-F5344CB8AC3E}">
        <p14:creationId xmlns:p14="http://schemas.microsoft.com/office/powerpoint/2010/main" val="3989433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0267F8E1-5D99-224D-B2F2-23DA4F5B5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Adaptation du débit coronaire à l’exercice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66">
            <a:extLst>
              <a:ext uri="{FF2B5EF4-FFF2-40B4-BE49-F238E27FC236}">
                <a16:creationId xmlns:a16="http://schemas.microsoft.com/office/drawing/2014/main" id="{B32F1E73-EFAD-174E-8819-5D5632FAB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8867" y="1690688"/>
            <a:ext cx="10072607" cy="1163395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0000"/>
              </a:spcBef>
              <a:buClr>
                <a:srgbClr val="3399FF"/>
              </a:buClr>
              <a:buFont typeface="Wingdings" pitchFamily="2" charset="2"/>
              <a:buChar char="Ø"/>
            </a:pPr>
            <a:r>
              <a:rPr lang="fr-FR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Lorsque la demande métabolique </a:t>
            </a:r>
            <a:r>
              <a:rPr lang="fr-FR" altLang="fr-FR" sz="2400" b="0" dirty="0">
                <a:latin typeface="Arial" panose="020B0604020202020204" pitchFamily="34" charset="0"/>
                <a:cs typeface="Arial" panose="020B0604020202020204" pitchFamily="34" charset="0"/>
                <a:sym typeface="Symbol" pitchFamily="2" charset="2"/>
              </a:rPr>
              <a:t></a:t>
            </a:r>
            <a:r>
              <a:rPr lang="fr-FR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, le </a:t>
            </a:r>
            <a:r>
              <a:rPr lang="fr-FR" altLang="fr-FR" sz="2400" b="0" dirty="0" err="1">
                <a:latin typeface="Arial" panose="020B0604020202020204" pitchFamily="34" charset="0"/>
                <a:cs typeface="Arial" panose="020B0604020202020204" pitchFamily="34" charset="0"/>
              </a:rPr>
              <a:t>Qco</a:t>
            </a:r>
            <a:r>
              <a:rPr lang="fr-FR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2400" b="0" dirty="0">
                <a:latin typeface="Arial" panose="020B0604020202020204" pitchFamily="34" charset="0"/>
                <a:cs typeface="Arial" panose="020B0604020202020204" pitchFamily="34" charset="0"/>
                <a:sym typeface="Symbol" pitchFamily="2" charset="2"/>
              </a:rPr>
              <a:t> </a:t>
            </a:r>
            <a:r>
              <a:rPr lang="fr-FR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(à pression constante)</a:t>
            </a:r>
          </a:p>
          <a:p>
            <a:pPr eaLnBrk="1" hangingPunct="1">
              <a:buClr>
                <a:srgbClr val="3399FF"/>
              </a:buClr>
              <a:buFont typeface="Wingdings" pitchFamily="2" charset="2"/>
              <a:buChar char="Ø"/>
            </a:pPr>
            <a:r>
              <a:rPr lang="fr-FR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La vasodilatation induite par l’exercice entraine une augmentation du débit coronaire </a:t>
            </a:r>
            <a:r>
              <a:rPr lang="fr-FR" altLang="fr-FR" sz="2400" b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 les limites de l’autorégulation</a:t>
            </a:r>
          </a:p>
        </p:txBody>
      </p:sp>
    </p:spTree>
    <p:extLst>
      <p:ext uri="{BB962C8B-B14F-4D97-AF65-F5344CB8AC3E}">
        <p14:creationId xmlns:p14="http://schemas.microsoft.com/office/powerpoint/2010/main" val="1860610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DF78A7-160B-0645-86C2-7752834C5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Sténose coronaire stable</a:t>
            </a:r>
            <a:endParaRPr lang="fr-FR" dirty="0"/>
          </a:p>
        </p:txBody>
      </p:sp>
      <p:pic>
        <p:nvPicPr>
          <p:cNvPr id="4" name="Image 10" descr="Diapositive1">
            <a:extLst>
              <a:ext uri="{FF2B5EF4-FFF2-40B4-BE49-F238E27FC236}">
                <a16:creationId xmlns:a16="http://schemas.microsoft.com/office/drawing/2014/main" id="{FA0D9F8F-5319-C343-89F3-82F9B3F99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79"/>
          <a:stretch>
            <a:fillRect/>
          </a:stretch>
        </p:blipFill>
        <p:spPr bwMode="auto">
          <a:xfrm>
            <a:off x="1487902" y="1452632"/>
            <a:ext cx="7893050" cy="460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A927F49-6B74-8A4F-9275-9E8ED4D46247}"/>
              </a:ext>
            </a:extLst>
          </p:cNvPr>
          <p:cNvSpPr/>
          <p:nvPr/>
        </p:nvSpPr>
        <p:spPr>
          <a:xfrm>
            <a:off x="3118954" y="2824855"/>
            <a:ext cx="4895850" cy="34559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1800" b="0" dirty="0"/>
              <a:t>Auto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8CF9EA1-8028-EE4C-BA23-C34492F5AAD6}"/>
              </a:ext>
            </a:extLst>
          </p:cNvPr>
          <p:cNvSpPr txBox="1"/>
          <p:nvPr/>
        </p:nvSpPr>
        <p:spPr>
          <a:xfrm>
            <a:off x="1370702" y="4620538"/>
            <a:ext cx="945059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Initialement: autorégulation </a:t>
            </a:r>
            <a:r>
              <a:rPr 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=&gt; normalisation du débit coronaire en aval de la sténose par vasodilatation des vaisseaux distaux</a:t>
            </a:r>
          </a:p>
          <a:p>
            <a:pPr eaLnBrk="1" hangingPunct="1">
              <a:defRPr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Sténose sévère </a:t>
            </a:r>
            <a:r>
              <a:rPr 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=&gt; diminution du débit de perfusion lors des efforts: </a:t>
            </a:r>
            <a:r>
              <a:rPr lang="fr-FR" sz="2400" b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angor stable</a:t>
            </a:r>
          </a:p>
        </p:txBody>
      </p:sp>
    </p:spTree>
    <p:extLst>
      <p:ext uri="{BB962C8B-B14F-4D97-AF65-F5344CB8AC3E}">
        <p14:creationId xmlns:p14="http://schemas.microsoft.com/office/powerpoint/2010/main" val="27142560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27BD0E-9A36-8844-A13F-4D4677774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Cas clinique</a:t>
            </a:r>
            <a:endParaRPr lang="fr-FR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F4F3EF75-DF17-5744-B8F8-9D4EB19B5AAA}"/>
              </a:ext>
            </a:extLst>
          </p:cNvPr>
          <p:cNvSpPr txBox="1">
            <a:spLocks/>
          </p:cNvSpPr>
          <p:nvPr/>
        </p:nvSpPr>
        <p:spPr bwMode="auto">
          <a:xfrm>
            <a:off x="701040" y="2056448"/>
            <a:ext cx="10789920" cy="410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3399FF"/>
              </a:buClr>
            </a:pPr>
            <a:r>
              <a:rPr lang="fr-FR" altLang="fr-FR" sz="2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Monsieur D. 48 ans, habitant Vienne (69)</a:t>
            </a:r>
          </a:p>
          <a:p>
            <a:pPr>
              <a:buClr>
                <a:srgbClr val="3399FF"/>
              </a:buClr>
            </a:pPr>
            <a:r>
              <a:rPr lang="fr-FR" altLang="fr-FR" sz="26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Pas ATCD</a:t>
            </a:r>
          </a:p>
          <a:p>
            <a:pPr>
              <a:buClr>
                <a:srgbClr val="3399FF"/>
              </a:buClr>
            </a:pPr>
            <a:r>
              <a:rPr lang="fr-FR" altLang="fr-FR" sz="26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Facteurs de risques cardiovasculaires: </a:t>
            </a:r>
            <a:r>
              <a:rPr lang="fr-FR" altLang="fr-FR" sz="2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Tabac (20 PA), 1m70 / 98 kg</a:t>
            </a:r>
          </a:p>
          <a:p>
            <a:pPr>
              <a:buClr>
                <a:srgbClr val="3399FF"/>
              </a:buClr>
            </a:pPr>
            <a:r>
              <a:rPr lang="fr-FR" altLang="fr-FR" sz="26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HDM:</a:t>
            </a:r>
            <a:r>
              <a:rPr lang="fr-FR" altLang="fr-FR" sz="2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Un dimanche matin à 10 h, au lendemain d’</a:t>
            </a:r>
            <a:r>
              <a:rPr lang="fr-FR" altLang="ja-JP" sz="2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une fête de famille, M. D. présente une douleur thoracique constrictive, brutale.</a:t>
            </a:r>
          </a:p>
          <a:p>
            <a:pPr>
              <a:buClr>
                <a:srgbClr val="3399FF"/>
              </a:buClr>
            </a:pPr>
            <a:r>
              <a:rPr lang="fr-FR" altLang="fr-FR" sz="2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Pensant à un problème digestif, il s’</a:t>
            </a:r>
            <a:r>
              <a:rPr lang="fr-FR" altLang="ja-JP" sz="2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allonge et attend.</a:t>
            </a:r>
          </a:p>
          <a:p>
            <a:pPr>
              <a:buClr>
                <a:srgbClr val="3399FF"/>
              </a:buClr>
            </a:pPr>
            <a:r>
              <a:rPr lang="fr-FR" altLang="fr-FR" sz="2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Devant la persistance des symptômes, son épouse appelle le </a:t>
            </a:r>
            <a:r>
              <a:rPr lang="fr-FR" altLang="fr-FR" sz="26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SAMU à 20 h</a:t>
            </a:r>
            <a:r>
              <a:rPr lang="fr-FR" altLang="fr-FR" sz="2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None/>
            </a:pPr>
            <a:endParaRPr lang="fr-FR" altLang="fr-FR" dirty="0">
              <a:solidFill>
                <a:srgbClr val="F79646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4095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3697B0-5A24-A04B-AB4D-E8B7276BD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Cas clinique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7591E5-9F0D-0145-85CD-22EA2D636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750" y="2174875"/>
            <a:ext cx="7810500" cy="43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511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E804EA-085D-1F45-B8BB-DD204EC79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Cas clinique</a:t>
            </a:r>
            <a:endParaRPr lang="fr-FR" dirty="0"/>
          </a:p>
        </p:txBody>
      </p:sp>
      <p:pic>
        <p:nvPicPr>
          <p:cNvPr id="4" name="Image 6" descr="CAVY_IVAnice.jpg">
            <a:extLst>
              <a:ext uri="{FF2B5EF4-FFF2-40B4-BE49-F238E27FC236}">
                <a16:creationId xmlns:a16="http://schemas.microsoft.com/office/drawing/2014/main" id="{063B2B62-D68D-5E45-9B14-2544306DA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/>
          <a:stretch>
            <a:fillRect/>
          </a:stretch>
        </p:blipFill>
        <p:spPr bwMode="auto">
          <a:xfrm>
            <a:off x="7062957" y="1672034"/>
            <a:ext cx="4290843" cy="413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0024109A-F32B-5345-9DB6-3214AC6C4340}"/>
              </a:ext>
            </a:extLst>
          </p:cNvPr>
          <p:cNvSpPr txBox="1">
            <a:spLocks/>
          </p:cNvSpPr>
          <p:nvPr/>
        </p:nvSpPr>
        <p:spPr bwMode="auto">
          <a:xfrm>
            <a:off x="838200" y="1988184"/>
            <a:ext cx="5616575" cy="410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3399FF"/>
              </a:buClr>
            </a:pPr>
            <a:r>
              <a:rPr lang="fr-FR" altLang="fr-FR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Coronarographie:</a:t>
            </a:r>
          </a:p>
          <a:p>
            <a:pPr lvl="1">
              <a:buClr>
                <a:srgbClr val="3399FF"/>
              </a:buClr>
              <a:buFont typeface="Wingdings" pitchFamily="2" charset="2"/>
              <a:buChar char="Ø"/>
            </a:pPr>
            <a:r>
              <a:rPr lang="fr-FR" altLang="fr-FR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thrombose de l’artère interventriculaire antérieure (IVA) proximale</a:t>
            </a:r>
          </a:p>
          <a:p>
            <a:pPr lvl="1">
              <a:buClr>
                <a:srgbClr val="3399FF"/>
              </a:buClr>
              <a:buFont typeface="Wingdings" pitchFamily="2" charset="2"/>
              <a:buChar char="Ø"/>
            </a:pPr>
            <a:r>
              <a:rPr lang="fr-FR" altLang="fr-FR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pas d</a:t>
            </a:r>
            <a:r>
              <a:rPr lang="ja-JP" altLang="fr-FR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’</a:t>
            </a:r>
            <a:r>
              <a:rPr lang="fr-FR" altLang="ja-JP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autre lésion significative</a:t>
            </a:r>
          </a:p>
          <a:p>
            <a:pPr lvl="1">
              <a:buClr>
                <a:srgbClr val="3399FF"/>
              </a:buClr>
              <a:buFont typeface="Wingdings" pitchFamily="2" charset="2"/>
              <a:buChar char="Ø"/>
            </a:pPr>
            <a:r>
              <a:rPr lang="fr-FR" altLang="fr-FR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absence d</a:t>
            </a:r>
            <a:r>
              <a:rPr lang="ja-JP" altLang="fr-FR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’</a:t>
            </a:r>
            <a:r>
              <a:rPr lang="fr-FR" altLang="ja-JP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artères collatérales</a:t>
            </a:r>
            <a:endParaRPr lang="fr-FR" altLang="fr-FR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>
              <a:buClr>
                <a:srgbClr val="3399FF"/>
              </a:buClr>
            </a:pPr>
            <a:r>
              <a:rPr lang="fr-FR" altLang="fr-FR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Reperfusion à 21h (H11)</a:t>
            </a:r>
          </a:p>
          <a:p>
            <a:pPr>
              <a:buClr>
                <a:srgbClr val="3399FF"/>
              </a:buClr>
            </a:pPr>
            <a:r>
              <a:rPr lang="fr-FR" altLang="fr-FR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Bon résultat de la désobstruction</a:t>
            </a:r>
          </a:p>
          <a:p>
            <a:pPr>
              <a:buFont typeface="Arial" panose="020B0604020202020204" pitchFamily="34" charset="0"/>
              <a:buNone/>
            </a:pPr>
            <a:endParaRPr lang="fr-FR" altLang="fr-FR" dirty="0">
              <a:solidFill>
                <a:srgbClr val="F79646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6732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9F0E33-7CA9-CF4D-A6BC-42697624B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Cas clinique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1EB0E040-E03B-2446-B6CC-0C69B13F23A9}"/>
              </a:ext>
            </a:extLst>
          </p:cNvPr>
          <p:cNvSpPr txBox="1">
            <a:spLocks/>
          </p:cNvSpPr>
          <p:nvPr/>
        </p:nvSpPr>
        <p:spPr bwMode="auto">
          <a:xfrm>
            <a:off x="981710" y="2024828"/>
            <a:ext cx="7499350" cy="155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Clr>
                <a:srgbClr val="3399FF"/>
              </a:buClr>
              <a:buFont typeface="Arial" panose="020B0604020202020204" pitchFamily="34" charset="0"/>
              <a:buAutoNum type="arabicPeriod"/>
            </a:pPr>
            <a:r>
              <a:rPr lang="fr-FR" altLang="fr-FR" sz="2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Taille de la zone à risque</a:t>
            </a:r>
          </a:p>
          <a:p>
            <a:pPr marL="609600" indent="-609600">
              <a:buClr>
                <a:srgbClr val="3399FF"/>
              </a:buClr>
              <a:buFont typeface="Arial" panose="020B0604020202020204" pitchFamily="34" charset="0"/>
              <a:buAutoNum type="arabicPeriod"/>
            </a:pPr>
            <a:r>
              <a:rPr lang="fr-FR" altLang="fr-FR" sz="2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Présence d</a:t>
            </a:r>
            <a:r>
              <a:rPr lang="ja-JP" altLang="fr-FR" sz="2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’</a:t>
            </a:r>
            <a:r>
              <a:rPr lang="fr-FR" altLang="ja-JP" sz="2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artères collatérales</a:t>
            </a:r>
          </a:p>
          <a:p>
            <a:pPr marL="609600" indent="-609600">
              <a:buClr>
                <a:srgbClr val="3399FF"/>
              </a:buClr>
              <a:buFont typeface="Arial" panose="020B0604020202020204" pitchFamily="34" charset="0"/>
              <a:buAutoNum type="arabicPeriod"/>
            </a:pPr>
            <a:r>
              <a:rPr lang="fr-FR" altLang="fr-FR" sz="2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Durée de l</a:t>
            </a:r>
            <a:r>
              <a:rPr lang="ja-JP" altLang="fr-FR" sz="2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’</a:t>
            </a:r>
            <a:r>
              <a:rPr lang="fr-FR" altLang="ja-JP" sz="2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ischémie myocardique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89A2C9C-A05C-8B49-9BDE-0677357FFCED}"/>
              </a:ext>
            </a:extLst>
          </p:cNvPr>
          <p:cNvSpPr txBox="1"/>
          <p:nvPr/>
        </p:nvSpPr>
        <p:spPr>
          <a:xfrm>
            <a:off x="838200" y="1477616"/>
            <a:ext cx="9579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fr-FR" sz="2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Les </a:t>
            </a:r>
            <a:r>
              <a:rPr lang="fr-FR" altLang="fr-FR" sz="2400" dirty="0">
                <a:solidFill>
                  <a:srgbClr val="00B0F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facteurs déterminant </a:t>
            </a:r>
            <a:r>
              <a:rPr lang="fr-FR" altLang="fr-FR" sz="2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la taille de l</a:t>
            </a:r>
            <a:r>
              <a:rPr lang="ja-JP" altLang="fr-FR" sz="24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’</a:t>
            </a:r>
            <a:r>
              <a:rPr lang="fr-FR" altLang="ja-JP" sz="2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infarctus du myocarde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13">
            <a:extLst>
              <a:ext uri="{FF2B5EF4-FFF2-40B4-BE49-F238E27FC236}">
                <a16:creationId xmlns:a16="http://schemas.microsoft.com/office/drawing/2014/main" id="{4D7EB3B7-C2D5-9348-BD4D-8AE6ADBC1158}"/>
              </a:ext>
            </a:extLst>
          </p:cNvPr>
          <p:cNvGrpSpPr>
            <a:grpSpLocks noGrp="1"/>
          </p:cNvGrpSpPr>
          <p:nvPr/>
        </p:nvGrpSpPr>
        <p:grpSpPr bwMode="auto">
          <a:xfrm>
            <a:off x="7232650" y="3667076"/>
            <a:ext cx="4537075" cy="3802062"/>
            <a:chOff x="25" y="1162"/>
            <a:chExt cx="2767" cy="2507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2C3C97B5-7097-724E-A99C-BD92D5D604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" y="1162"/>
              <a:ext cx="2767" cy="1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 Box 3">
              <a:extLst>
                <a:ext uri="{FF2B5EF4-FFF2-40B4-BE49-F238E27FC236}">
                  <a16:creationId xmlns:a16="http://schemas.microsoft.com/office/drawing/2014/main" id="{5B2A427D-FB65-804C-BF33-2E751CBAAA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" y="3249"/>
              <a:ext cx="143" cy="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fr-FR" sz="3200" i="1">
                <a:solidFill>
                  <a:srgbClr val="3399FF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9EA8C051-EDC4-1C4B-AC7E-2DE8CBA93ABC}"/>
              </a:ext>
            </a:extLst>
          </p:cNvPr>
          <p:cNvSpPr txBox="1">
            <a:spLocks/>
          </p:cNvSpPr>
          <p:nvPr/>
        </p:nvSpPr>
        <p:spPr>
          <a:xfrm>
            <a:off x="2690813" y="3915669"/>
            <a:ext cx="4537075" cy="19542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sz="2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La </a:t>
            </a:r>
            <a:r>
              <a:rPr lang="fr-FR" altLang="fr-FR" sz="24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taille de l’</a:t>
            </a:r>
            <a:r>
              <a:rPr lang="fr-FR" altLang="ja-JP" sz="24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infarctus</a:t>
            </a:r>
            <a:r>
              <a:rPr lang="fr-FR" altLang="ja-JP" sz="2400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fr-FR" altLang="ja-JP" sz="2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est le déterminant majeur du </a:t>
            </a:r>
            <a:r>
              <a:rPr lang="fr-FR" altLang="ja-JP" sz="24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pronostic</a:t>
            </a:r>
            <a:r>
              <a:rPr lang="fr-FR" altLang="ja-JP" sz="2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après l’infarctus du myocarde</a:t>
            </a:r>
            <a:endParaRPr lang="fr-FR" altLang="fr-FR" sz="24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7204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Titre 1">
            <a:extLst>
              <a:ext uri="{FF2B5EF4-FFF2-40B4-BE49-F238E27FC236}">
                <a16:creationId xmlns:a16="http://schemas.microsoft.com/office/drawing/2014/main" id="{EF9525EC-9D1B-4C47-A263-C0917F5C76E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27213" y="333376"/>
            <a:ext cx="8229600" cy="792163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fr-FR" altLang="fr-FR" sz="3600" b="1">
                <a:solidFill>
                  <a:srgbClr val="595959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Présence d</a:t>
            </a:r>
            <a:r>
              <a:rPr lang="ja-JP" altLang="fr-FR" sz="3600" b="1">
                <a:solidFill>
                  <a:srgbClr val="595959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’</a:t>
            </a:r>
            <a:r>
              <a:rPr lang="fr-FR" altLang="ja-JP" sz="3600" b="1">
                <a:solidFill>
                  <a:srgbClr val="595959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artères collatérales</a:t>
            </a:r>
            <a:br>
              <a:rPr lang="fr-FR" altLang="ja-JP" sz="3600" b="1">
                <a:solidFill>
                  <a:srgbClr val="595959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endParaRPr lang="fr-FR" altLang="fr-FR" sz="3600" b="1">
              <a:solidFill>
                <a:srgbClr val="595959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74083" name="Sous-titre 2">
            <a:extLst>
              <a:ext uri="{FF2B5EF4-FFF2-40B4-BE49-F238E27FC236}">
                <a16:creationId xmlns:a16="http://schemas.microsoft.com/office/drawing/2014/main" id="{F669B0F7-2C9F-3B4C-8DC2-ECA9A1CC71B6}"/>
              </a:ext>
            </a:extLst>
          </p:cNvPr>
          <p:cNvSpPr txBox="1">
            <a:spLocks/>
          </p:cNvSpPr>
          <p:nvPr/>
        </p:nvSpPr>
        <p:spPr bwMode="auto">
          <a:xfrm>
            <a:off x="9625014" y="1"/>
            <a:ext cx="1042987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altLang="fr-FR" sz="1800" b="0">
                <a:latin typeface="Arial" panose="020B0604020202020204" pitchFamily="34" charset="0"/>
                <a:cs typeface="Arial" panose="020B0604020202020204" pitchFamily="34" charset="0"/>
              </a:rPr>
              <a:t>N° 14</a:t>
            </a:r>
            <a:endParaRPr lang="fr-FR" altLang="fr-FR" sz="1800">
              <a:solidFill>
                <a:srgbClr val="F796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fr-FR" altLang="fr-FR" sz="1400">
              <a:solidFill>
                <a:srgbClr val="F796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084" name="Rectangle 1">
            <a:extLst>
              <a:ext uri="{FF2B5EF4-FFF2-40B4-BE49-F238E27FC236}">
                <a16:creationId xmlns:a16="http://schemas.microsoft.com/office/drawing/2014/main" id="{0A47CAAA-0466-3749-A1BE-44FC98ED6B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1013" y="838200"/>
            <a:ext cx="830580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fr-FR" altLang="fr-FR" sz="280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Artères collatérales</a:t>
            </a:r>
            <a:r>
              <a:rPr lang="fr-FR" altLang="fr-FR" sz="2800" b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eaLnBrk="1" hangingPunct="1">
              <a:buClr>
                <a:srgbClr val="3399FF"/>
              </a:buClr>
              <a:buFontTx/>
              <a:buChar char="•"/>
            </a:pPr>
            <a:r>
              <a:rPr lang="fr-FR" altLang="fr-FR" sz="2800" b="0">
                <a:solidFill>
                  <a:srgbClr val="8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relient deux territoires vasculaires différents</a:t>
            </a:r>
          </a:p>
          <a:p>
            <a:pPr eaLnBrk="1" hangingPunct="1">
              <a:buClr>
                <a:srgbClr val="3399FF"/>
              </a:buClr>
              <a:buFontTx/>
              <a:buChar char="•"/>
            </a:pPr>
            <a:r>
              <a:rPr lang="fr-FR" altLang="fr-FR" sz="2800" b="0">
                <a:solidFill>
                  <a:srgbClr val="8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sont natives ou induites.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AD7931-828F-124C-94EA-158B985154C7}"/>
              </a:ext>
            </a:extLst>
          </p:cNvPr>
          <p:cNvSpPr/>
          <p:nvPr/>
        </p:nvSpPr>
        <p:spPr>
          <a:xfrm>
            <a:off x="5791200" y="2590800"/>
            <a:ext cx="6096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086" name="ZoneTexte 14">
            <a:extLst>
              <a:ext uri="{FF2B5EF4-FFF2-40B4-BE49-F238E27FC236}">
                <a16:creationId xmlns:a16="http://schemas.microsoft.com/office/drawing/2014/main" id="{03AE8D9E-6F22-5043-A77E-777CDBC64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0" y="2362201"/>
            <a:ext cx="217880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fr-FR" altLang="fr-FR" sz="200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Coronaire droite</a:t>
            </a:r>
          </a:p>
        </p:txBody>
      </p:sp>
      <p:sp>
        <p:nvSpPr>
          <p:cNvPr id="2" name="Flèche vers le bas 3">
            <a:extLst>
              <a:ext uri="{FF2B5EF4-FFF2-40B4-BE49-F238E27FC236}">
                <a16:creationId xmlns:a16="http://schemas.microsoft.com/office/drawing/2014/main" id="{64F9D714-B9E9-2440-B1A7-A691DB72B2DA}"/>
              </a:ext>
            </a:extLst>
          </p:cNvPr>
          <p:cNvSpPr/>
          <p:nvPr/>
        </p:nvSpPr>
        <p:spPr>
          <a:xfrm>
            <a:off x="4562476" y="5135564"/>
            <a:ext cx="238125" cy="503237"/>
          </a:xfrm>
          <a:prstGeom prst="downArrow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088" name="ZoneTexte 14">
            <a:extLst>
              <a:ext uri="{FF2B5EF4-FFF2-40B4-BE49-F238E27FC236}">
                <a16:creationId xmlns:a16="http://schemas.microsoft.com/office/drawing/2014/main" id="{7D5454B2-5E1E-7D42-9407-8ABED7286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9564" y="4797426"/>
            <a:ext cx="1467068" cy="307777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fr-FR" altLang="fr-FR" sz="14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Coronaire droite</a:t>
            </a:r>
          </a:p>
        </p:txBody>
      </p:sp>
      <p:pic>
        <p:nvPicPr>
          <p:cNvPr id="174089" name="Picture 5">
            <a:extLst>
              <a:ext uri="{FF2B5EF4-FFF2-40B4-BE49-F238E27FC236}">
                <a16:creationId xmlns:a16="http://schemas.microsoft.com/office/drawing/2014/main" id="{78F7AB52-4277-EC42-9CC0-31379B79D9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3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59"/>
          <a:stretch>
            <a:fillRect/>
          </a:stretch>
        </p:blipFill>
        <p:spPr bwMode="auto">
          <a:xfrm>
            <a:off x="2105026" y="2886075"/>
            <a:ext cx="3381375" cy="259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3BA6DD60-21BA-8445-8EB2-09BE3B0C91F2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5054601" y="3048000"/>
            <a:ext cx="130175" cy="863600"/>
          </a:xfrm>
          <a:prstGeom prst="straightConnector1">
            <a:avLst/>
          </a:prstGeom>
          <a:noFill/>
          <a:ln w="38100">
            <a:solidFill>
              <a:srgbClr val="FFFF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5078FD13-F433-F94F-9634-9D5C8C43D8A9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389438" y="4797426"/>
            <a:ext cx="411162" cy="722313"/>
          </a:xfrm>
          <a:prstGeom prst="straightConnector1">
            <a:avLst/>
          </a:prstGeom>
          <a:noFill/>
          <a:ln w="38100">
            <a:solidFill>
              <a:srgbClr val="FFFF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092" name="ZoneTexte 16">
            <a:extLst>
              <a:ext uri="{FF2B5EF4-FFF2-40B4-BE49-F238E27FC236}">
                <a16:creationId xmlns:a16="http://schemas.microsoft.com/office/drawing/2014/main" id="{BEB55BF1-D607-7648-B6F0-18FA10A88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1326" y="5638800"/>
            <a:ext cx="2149475" cy="59055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fr-FR" altLang="fr-FR" b="0">
                <a:latin typeface="Arial" panose="020B0604020202020204" pitchFamily="34" charset="0"/>
                <a:cs typeface="Arial" panose="020B0604020202020204" pitchFamily="34" charset="0"/>
              </a:rPr>
              <a:t>Artère CX ré- injectée</a:t>
            </a:r>
          </a:p>
          <a:p>
            <a:pPr eaLnBrk="1" hangingPunct="1"/>
            <a:r>
              <a:rPr lang="fr-FR" altLang="fr-FR" b="0">
                <a:latin typeface="Arial" panose="020B0604020202020204" pitchFamily="34" charset="0"/>
                <a:cs typeface="Arial" panose="020B0604020202020204" pitchFamily="34" charset="0"/>
              </a:rPr>
              <a:t>par une collatérale </a:t>
            </a:r>
          </a:p>
        </p:txBody>
      </p:sp>
      <p:sp>
        <p:nvSpPr>
          <p:cNvPr id="174093" name="ZoneTexte 22">
            <a:extLst>
              <a:ext uri="{FF2B5EF4-FFF2-40B4-BE49-F238E27FC236}">
                <a16:creationId xmlns:a16="http://schemas.microsoft.com/office/drawing/2014/main" id="{8E7F941E-56CA-4145-82E9-7EE1256D05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1" y="2667001"/>
            <a:ext cx="1871663" cy="3460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fr-FR" altLang="fr-FR" b="0">
                <a:latin typeface="Arial" panose="020B0604020202020204" pitchFamily="34" charset="0"/>
                <a:cs typeface="Arial" panose="020B0604020202020204" pitchFamily="34" charset="0"/>
              </a:rPr>
              <a:t>Artère CX occluse</a:t>
            </a:r>
          </a:p>
        </p:txBody>
      </p:sp>
      <p:pic>
        <p:nvPicPr>
          <p:cNvPr id="174094" name="Picture 5">
            <a:extLst>
              <a:ext uri="{FF2B5EF4-FFF2-40B4-BE49-F238E27FC236}">
                <a16:creationId xmlns:a16="http://schemas.microsoft.com/office/drawing/2014/main" id="{DA2B7307-E4BC-5042-B13B-0529DB252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47" t="10353" r="12300"/>
          <a:stretch>
            <a:fillRect/>
          </a:stretch>
        </p:blipFill>
        <p:spPr bwMode="auto">
          <a:xfrm>
            <a:off x="7871044" y="3048000"/>
            <a:ext cx="2868613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29" name="Titre 1">
            <a:extLst>
              <a:ext uri="{FF2B5EF4-FFF2-40B4-BE49-F238E27FC236}">
                <a16:creationId xmlns:a16="http://schemas.microsoft.com/office/drawing/2014/main" id="{79EEE27D-3025-624A-9A02-FACECE3675F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27213" y="333376"/>
            <a:ext cx="8229600" cy="792163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fr-FR" altLang="fr-FR" sz="3600" b="1">
                <a:solidFill>
                  <a:srgbClr val="595959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Durée de l’</a:t>
            </a:r>
            <a:r>
              <a:rPr lang="fr-FR" altLang="ja-JP" sz="3600" b="1">
                <a:solidFill>
                  <a:srgbClr val="595959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ischémie myocardique</a:t>
            </a:r>
            <a:br>
              <a:rPr lang="fr-FR" altLang="ja-JP" sz="3600" b="1">
                <a:solidFill>
                  <a:srgbClr val="595959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endParaRPr lang="fr-FR" altLang="fr-FR" sz="3600" b="1">
              <a:solidFill>
                <a:srgbClr val="595959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7B024791-86E4-6E4C-948B-2B48194B082B}"/>
              </a:ext>
            </a:extLst>
          </p:cNvPr>
          <p:cNvCxnSpPr/>
          <p:nvPr/>
        </p:nvCxnSpPr>
        <p:spPr>
          <a:xfrm>
            <a:off x="1919536" y="619125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131" name="Sous-titre 2">
            <a:extLst>
              <a:ext uri="{FF2B5EF4-FFF2-40B4-BE49-F238E27FC236}">
                <a16:creationId xmlns:a16="http://schemas.microsoft.com/office/drawing/2014/main" id="{D500DCE4-8AAB-8B4D-9919-8D184A8EE232}"/>
              </a:ext>
            </a:extLst>
          </p:cNvPr>
          <p:cNvSpPr txBox="1">
            <a:spLocks/>
          </p:cNvSpPr>
          <p:nvPr/>
        </p:nvSpPr>
        <p:spPr bwMode="auto">
          <a:xfrm>
            <a:off x="9625014" y="1"/>
            <a:ext cx="1042987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altLang="fr-FR" sz="1800" b="0">
                <a:latin typeface="Arial" panose="020B0604020202020204" pitchFamily="34" charset="0"/>
                <a:cs typeface="Arial" panose="020B0604020202020204" pitchFamily="34" charset="0"/>
              </a:rPr>
              <a:t>N° 15</a:t>
            </a:r>
            <a:endParaRPr lang="fr-FR" altLang="fr-FR" sz="1800">
              <a:solidFill>
                <a:srgbClr val="F796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fr-FR" altLang="fr-FR" sz="1400">
              <a:solidFill>
                <a:srgbClr val="F796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6132" name="Picture 2" descr="http://sr.photos2.fotosearch.com/bthumb/IMZ/IMZ012/sfo0572.jpg">
            <a:extLst>
              <a:ext uri="{FF2B5EF4-FFF2-40B4-BE49-F238E27FC236}">
                <a16:creationId xmlns:a16="http://schemas.microsoft.com/office/drawing/2014/main" id="{48E59A43-EF1D-AF46-9E7A-E76A1AA69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525" y="908050"/>
            <a:ext cx="1911350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ZoneTexte 1">
            <a:extLst>
              <a:ext uri="{FF2B5EF4-FFF2-40B4-BE49-F238E27FC236}">
                <a16:creationId xmlns:a16="http://schemas.microsoft.com/office/drawing/2014/main" id="{81C84CFC-8FDE-5844-9AB2-ACCDBC6B7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889" y="2428876"/>
            <a:ext cx="4857355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1" charset="-128"/>
              </a:defRPr>
            </a:lvl9pPr>
          </a:lstStyle>
          <a:p>
            <a:pPr eaLnBrk="1" hangingPunct="1">
              <a:defRPr/>
            </a:pPr>
            <a:r>
              <a:rPr lang="fr-FR" sz="2800" i="1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« </a:t>
            </a:r>
            <a:r>
              <a:rPr lang="fr-FR" sz="2800" i="1" err="1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Wave</a:t>
            </a:r>
            <a:r>
              <a:rPr lang="fr-FR" sz="2800" i="1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front </a:t>
            </a:r>
            <a:r>
              <a:rPr lang="fr-FR" sz="2800" i="1" err="1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phenomenon</a:t>
            </a:r>
            <a:r>
              <a:rPr lang="fr-FR" sz="2800" i="1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 »*</a:t>
            </a:r>
          </a:p>
        </p:txBody>
      </p:sp>
      <p:sp>
        <p:nvSpPr>
          <p:cNvPr id="176134" name="Rectangle 55">
            <a:extLst>
              <a:ext uri="{FF2B5EF4-FFF2-40B4-BE49-F238E27FC236}">
                <a16:creationId xmlns:a16="http://schemas.microsoft.com/office/drawing/2014/main" id="{6185024C-36CB-864B-A266-86D64D5935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6939" y="3095625"/>
            <a:ext cx="560387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fr-FR" sz="2400" b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135" name="ZoneTexte 63">
            <a:extLst>
              <a:ext uri="{FF2B5EF4-FFF2-40B4-BE49-F238E27FC236}">
                <a16:creationId xmlns:a16="http://schemas.microsoft.com/office/drawing/2014/main" id="{87950D0B-BB60-4F40-8249-6D3A57CB7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3301" y="2836863"/>
            <a:ext cx="930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fr-FR" sz="2400" b="0">
                <a:latin typeface="Arial" panose="020B0604020202020204" pitchFamily="34" charset="0"/>
                <a:cs typeface="Arial" panose="020B0604020202020204" pitchFamily="34" charset="0"/>
              </a:rPr>
              <a:t>&gt;H12</a:t>
            </a:r>
          </a:p>
        </p:txBody>
      </p:sp>
      <p:pic>
        <p:nvPicPr>
          <p:cNvPr id="176136" name="Picture 63" descr="http://www.nottingham.ac.uk/nursing/practice/resources/cardiology/images/wavefront.gif">
            <a:extLst>
              <a:ext uri="{FF2B5EF4-FFF2-40B4-BE49-F238E27FC236}">
                <a16:creationId xmlns:a16="http://schemas.microsoft.com/office/drawing/2014/main" id="{AFC187CE-FF68-FB47-B715-CC508AEFC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400" b="60001"/>
          <a:stretch>
            <a:fillRect/>
          </a:stretch>
        </p:blipFill>
        <p:spPr bwMode="auto">
          <a:xfrm>
            <a:off x="7793038" y="3651250"/>
            <a:ext cx="168275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7" name="Picture 63" descr="http://www.nottingham.ac.uk/nursing/practice/resources/cardiology/images/wavefront.gif">
            <a:extLst>
              <a:ext uri="{FF2B5EF4-FFF2-40B4-BE49-F238E27FC236}">
                <a16:creationId xmlns:a16="http://schemas.microsoft.com/office/drawing/2014/main" id="{840A72B2-9AB2-174C-9517-C59CF10DEF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00" b="60001"/>
          <a:stretch>
            <a:fillRect/>
          </a:stretch>
        </p:blipFill>
        <p:spPr bwMode="auto">
          <a:xfrm>
            <a:off x="5929314" y="3689350"/>
            <a:ext cx="1685925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8" name="Picture 63" descr="http://www.nottingham.ac.uk/nursing/practice/resources/cardiology/images/wavefront.gif">
            <a:extLst>
              <a:ext uri="{FF2B5EF4-FFF2-40B4-BE49-F238E27FC236}">
                <a16:creationId xmlns:a16="http://schemas.microsoft.com/office/drawing/2014/main" id="{571B71A4-9E91-644C-8063-E632951B9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99" r="71651" b="5000"/>
          <a:stretch>
            <a:fillRect/>
          </a:stretch>
        </p:blipFill>
        <p:spPr bwMode="auto">
          <a:xfrm>
            <a:off x="4329114" y="3613150"/>
            <a:ext cx="1552575" cy="158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9" name="Picture 63" descr="http://www.nottingham.ac.uk/nursing/practice/resources/cardiology/images/wavefront.gif">
            <a:extLst>
              <a:ext uri="{FF2B5EF4-FFF2-40B4-BE49-F238E27FC236}">
                <a16:creationId xmlns:a16="http://schemas.microsoft.com/office/drawing/2014/main" id="{6E2884F4-EF07-E344-931E-F84141E50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00" t="52499" b="5000"/>
          <a:stretch>
            <a:fillRect/>
          </a:stretch>
        </p:blipFill>
        <p:spPr bwMode="auto">
          <a:xfrm>
            <a:off x="2271713" y="3613150"/>
            <a:ext cx="16129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6140" name="Flèche droite 65">
            <a:extLst>
              <a:ext uri="{FF2B5EF4-FFF2-40B4-BE49-F238E27FC236}">
                <a16:creationId xmlns:a16="http://schemas.microsoft.com/office/drawing/2014/main" id="{E6F7A7E9-A421-2F4C-ADF0-D7B4505AF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8513" y="3030539"/>
            <a:ext cx="5181600" cy="111125"/>
          </a:xfrm>
          <a:prstGeom prst="rightArrow">
            <a:avLst>
              <a:gd name="adj1" fmla="val 50000"/>
              <a:gd name="adj2" fmla="val 50083"/>
            </a:avLst>
          </a:prstGeom>
          <a:noFill/>
          <a:ln w="254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fr-FR" sz="3200" b="0">
              <a:solidFill>
                <a:srgbClr val="8080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141" name="ZoneTexte 66">
            <a:extLst>
              <a:ext uri="{FF2B5EF4-FFF2-40B4-BE49-F238E27FC236}">
                <a16:creationId xmlns:a16="http://schemas.microsoft.com/office/drawing/2014/main" id="{24CE25CC-4C2B-E74A-8F02-0BF0E1EE65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8163" y="5199063"/>
            <a:ext cx="62896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fr-FR" altLang="fr-FR" sz="2000" b="0" dirty="0">
                <a:latin typeface="Arial" panose="020B0604020202020204" pitchFamily="34" charset="0"/>
                <a:cs typeface="Arial" panose="020B0604020202020204" pitchFamily="34" charset="0"/>
              </a:rPr>
              <a:t>: Aire à risque,       : Zone infarcie,         : Zone saine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949A140-5108-A541-8193-C0DF26497730}"/>
              </a:ext>
            </a:extLst>
          </p:cNvPr>
          <p:cNvSpPr/>
          <p:nvPr/>
        </p:nvSpPr>
        <p:spPr>
          <a:xfrm>
            <a:off x="2981325" y="5346700"/>
            <a:ext cx="228600" cy="152400"/>
          </a:xfrm>
          <a:prstGeom prst="rect">
            <a:avLst/>
          </a:prstGeom>
          <a:solidFill>
            <a:srgbClr val="FF99CC"/>
          </a:solidFill>
          <a:ln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800">
              <a:solidFill>
                <a:srgbClr val="FFFFFF"/>
              </a:solidFill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90B444E2-6045-1A40-8381-98AFC69B667B}"/>
              </a:ext>
            </a:extLst>
          </p:cNvPr>
          <p:cNvSpPr/>
          <p:nvPr/>
        </p:nvSpPr>
        <p:spPr>
          <a:xfrm>
            <a:off x="4862513" y="5346700"/>
            <a:ext cx="228600" cy="1524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800">
              <a:solidFill>
                <a:srgbClr val="FFFFFF"/>
              </a:solidFill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3945F9B6-5D82-5744-B48B-5D5E90528731}"/>
              </a:ext>
            </a:extLst>
          </p:cNvPr>
          <p:cNvSpPr/>
          <p:nvPr/>
        </p:nvSpPr>
        <p:spPr>
          <a:xfrm>
            <a:off x="6916738" y="5346700"/>
            <a:ext cx="228600" cy="1524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800">
              <a:solidFill>
                <a:srgbClr val="FFFFFF"/>
              </a:solidFill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  <p:cxnSp>
        <p:nvCxnSpPr>
          <p:cNvPr id="176145" name="Connecteur droit avec flèche 21">
            <a:extLst>
              <a:ext uri="{FF2B5EF4-FFF2-40B4-BE49-F238E27FC236}">
                <a16:creationId xmlns:a16="http://schemas.microsoft.com/office/drawing/2014/main" id="{181C99F4-17F1-6047-B06E-0B5E4C2E847F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V="1">
            <a:off x="4519613" y="4070350"/>
            <a:ext cx="228600" cy="152400"/>
          </a:xfrm>
          <a:prstGeom prst="straightConnector1">
            <a:avLst/>
          </a:prstGeom>
          <a:noFill/>
          <a:ln w="22225">
            <a:solidFill>
              <a:schemeClr val="hlink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146" name="Connecteur droit avec flèche 24">
            <a:extLst>
              <a:ext uri="{FF2B5EF4-FFF2-40B4-BE49-F238E27FC236}">
                <a16:creationId xmlns:a16="http://schemas.microsoft.com/office/drawing/2014/main" id="{3F60AF17-552A-9E44-8A78-80283F5C07D4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V="1">
            <a:off x="4672013" y="3917950"/>
            <a:ext cx="228600" cy="152400"/>
          </a:xfrm>
          <a:prstGeom prst="straightConnector1">
            <a:avLst/>
          </a:prstGeom>
          <a:noFill/>
          <a:ln w="22225">
            <a:solidFill>
              <a:schemeClr val="hlink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147" name="Connecteur droit avec flèche 26">
            <a:extLst>
              <a:ext uri="{FF2B5EF4-FFF2-40B4-BE49-F238E27FC236}">
                <a16:creationId xmlns:a16="http://schemas.microsoft.com/office/drawing/2014/main" id="{782974B3-1E4E-1842-9246-F96721535628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4938713" y="3956051"/>
            <a:ext cx="304800" cy="3175"/>
          </a:xfrm>
          <a:prstGeom prst="straightConnector1">
            <a:avLst/>
          </a:prstGeom>
          <a:noFill/>
          <a:ln w="22225">
            <a:solidFill>
              <a:schemeClr val="hlink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148" name="Connecteur droit avec flèche 28">
            <a:extLst>
              <a:ext uri="{FF2B5EF4-FFF2-40B4-BE49-F238E27FC236}">
                <a16:creationId xmlns:a16="http://schemas.microsoft.com/office/drawing/2014/main" id="{311F890E-6D16-6A4D-B47A-1C98EBAB4E08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5243513" y="3956050"/>
            <a:ext cx="228600" cy="76200"/>
          </a:xfrm>
          <a:prstGeom prst="straightConnector1">
            <a:avLst/>
          </a:prstGeom>
          <a:noFill/>
          <a:ln w="22225">
            <a:solidFill>
              <a:schemeClr val="hlink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149" name="Connecteur droit avec flèche 30">
            <a:extLst>
              <a:ext uri="{FF2B5EF4-FFF2-40B4-BE49-F238E27FC236}">
                <a16:creationId xmlns:a16="http://schemas.microsoft.com/office/drawing/2014/main" id="{40EED066-812D-3A4D-B2E4-41CD11D5523B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395913" y="4108450"/>
            <a:ext cx="228600" cy="152400"/>
          </a:xfrm>
          <a:prstGeom prst="straightConnector1">
            <a:avLst/>
          </a:prstGeom>
          <a:noFill/>
          <a:ln w="22225">
            <a:solidFill>
              <a:schemeClr val="hlink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150" name="Connecteur droit avec flèche 31">
            <a:extLst>
              <a:ext uri="{FF2B5EF4-FFF2-40B4-BE49-F238E27FC236}">
                <a16:creationId xmlns:a16="http://schemas.microsoft.com/office/drawing/2014/main" id="{01DEA52D-3DD4-1941-8D73-8573562A2DC9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V="1">
            <a:off x="6286500" y="3973513"/>
            <a:ext cx="152400" cy="152400"/>
          </a:xfrm>
          <a:prstGeom prst="straightConnector1">
            <a:avLst/>
          </a:prstGeom>
          <a:noFill/>
          <a:ln w="22225">
            <a:solidFill>
              <a:schemeClr val="hlink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151" name="Connecteur droit avec flèche 32">
            <a:extLst>
              <a:ext uri="{FF2B5EF4-FFF2-40B4-BE49-F238E27FC236}">
                <a16:creationId xmlns:a16="http://schemas.microsoft.com/office/drawing/2014/main" id="{378DFFDD-1155-B647-AFBE-A52DD103A56D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V="1">
            <a:off x="6458745" y="3840957"/>
            <a:ext cx="153987" cy="76200"/>
          </a:xfrm>
          <a:prstGeom prst="straightConnector1">
            <a:avLst/>
          </a:prstGeom>
          <a:noFill/>
          <a:ln w="22225">
            <a:solidFill>
              <a:schemeClr val="hlink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152" name="Connecteur droit avec flèche 33">
            <a:extLst>
              <a:ext uri="{FF2B5EF4-FFF2-40B4-BE49-F238E27FC236}">
                <a16:creationId xmlns:a16="http://schemas.microsoft.com/office/drawing/2014/main" id="{AD043FEC-0DF2-EF41-8FE4-716BF29C0610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6782594" y="3782219"/>
            <a:ext cx="228600" cy="1588"/>
          </a:xfrm>
          <a:prstGeom prst="straightConnector1">
            <a:avLst/>
          </a:prstGeom>
          <a:noFill/>
          <a:ln w="22225">
            <a:solidFill>
              <a:schemeClr val="hlink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153" name="Connecteur droit avec flèche 34">
            <a:extLst>
              <a:ext uri="{FF2B5EF4-FFF2-40B4-BE49-F238E27FC236}">
                <a16:creationId xmlns:a16="http://schemas.microsoft.com/office/drawing/2014/main" id="{4897C6B2-371C-8543-93D0-350B4814ABC3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7110413" y="3770313"/>
            <a:ext cx="152400" cy="76200"/>
          </a:xfrm>
          <a:prstGeom prst="straightConnector1">
            <a:avLst/>
          </a:prstGeom>
          <a:noFill/>
          <a:ln w="22225">
            <a:solidFill>
              <a:schemeClr val="hlink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154" name="Connecteur droit avec flèche 35">
            <a:extLst>
              <a:ext uri="{FF2B5EF4-FFF2-40B4-BE49-F238E27FC236}">
                <a16:creationId xmlns:a16="http://schemas.microsoft.com/office/drawing/2014/main" id="{4F25D313-86D6-E643-BF37-FC5A3FC185A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312025" y="3984625"/>
            <a:ext cx="152400" cy="76200"/>
          </a:xfrm>
          <a:prstGeom prst="straightConnector1">
            <a:avLst/>
          </a:prstGeom>
          <a:noFill/>
          <a:ln w="22225">
            <a:solidFill>
              <a:schemeClr val="hlink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6155" name="Rectangle 40">
            <a:extLst>
              <a:ext uri="{FF2B5EF4-FFF2-40B4-BE49-F238E27FC236}">
                <a16:creationId xmlns:a16="http://schemas.microsoft.com/office/drawing/2014/main" id="{FB9C634A-DCA8-0A43-9EA0-705D83429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4826" y="1268413"/>
            <a:ext cx="66262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fr-FR" altLang="fr-FR" sz="3200" b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Durée du début des symptômes jusqu’</a:t>
            </a:r>
            <a:r>
              <a:rPr lang="fr-FR" altLang="ja-JP" sz="3200" b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la reperfusion. </a:t>
            </a:r>
            <a:endParaRPr lang="fr-FR" altLang="fr-FR" sz="3200" b="0">
              <a:solidFill>
                <a:srgbClr val="339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156" name="ZoneTexte 62">
            <a:extLst>
              <a:ext uri="{FF2B5EF4-FFF2-40B4-BE49-F238E27FC236}">
                <a16:creationId xmlns:a16="http://schemas.microsoft.com/office/drawing/2014/main" id="{B9DF0017-B0AB-9E4D-B38B-AA1851451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4464" y="2847976"/>
            <a:ext cx="29081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fr-FR" sz="2400" b="0">
                <a:latin typeface="Arial" panose="020B0604020202020204" pitchFamily="34" charset="0"/>
                <a:cs typeface="Arial" panose="020B0604020202020204" pitchFamily="34" charset="0"/>
              </a:rPr>
              <a:t>H0</a:t>
            </a:r>
          </a:p>
          <a:p>
            <a:pPr eaLnBrk="1" hangingPunct="1"/>
            <a:r>
              <a:rPr lang="fr-FR" altLang="fr-FR" sz="2400" b="0">
                <a:latin typeface="Arial" panose="020B0604020202020204" pitchFamily="34" charset="0"/>
                <a:cs typeface="Arial" panose="020B0604020202020204" pitchFamily="34" charset="0"/>
              </a:rPr>
              <a:t>Occlusion coronaire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1701</Words>
  <Application>Microsoft Macintosh PowerPoint</Application>
  <PresentationFormat>Grand écran</PresentationFormat>
  <Paragraphs>177</Paragraphs>
  <Slides>20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7" baseType="lpstr">
      <vt:lpstr>ＭＳ Ｐゴシック</vt:lpstr>
      <vt:lpstr>Arial</vt:lpstr>
      <vt:lpstr>Calibri</vt:lpstr>
      <vt:lpstr>Calibri Light</vt:lpstr>
      <vt:lpstr>Times New Roman</vt:lpstr>
      <vt:lpstr>Wingdings</vt:lpstr>
      <vt:lpstr>Thème Office</vt:lpstr>
      <vt:lpstr>Physiologie de la Perfusion Myocardique Ischémie Myocardique</vt:lpstr>
      <vt:lpstr>Métabolisme myocardique</vt:lpstr>
      <vt:lpstr>Les besoins et apports en O2 </vt:lpstr>
      <vt:lpstr>Les apports en O2 </vt:lpstr>
      <vt:lpstr>Les apports en O2 </vt:lpstr>
      <vt:lpstr>Distribution anatomique du flux coronaire</vt:lpstr>
      <vt:lpstr>Distribution anatomique du flux coronaire</vt:lpstr>
      <vt:lpstr>Modification du flux coronaire</vt:lpstr>
      <vt:lpstr>Mécanismes d’adaptation du débit coronaire</vt:lpstr>
      <vt:lpstr>Mécanismes d’adaptation du débit coronaire</vt:lpstr>
      <vt:lpstr>Autorégulation du débit coronaire</vt:lpstr>
      <vt:lpstr>Autorégulation du débit coronaire</vt:lpstr>
      <vt:lpstr>Adaptation du débit coronaire à l’exercice</vt:lpstr>
      <vt:lpstr>Sténose coronaire stable</vt:lpstr>
      <vt:lpstr>Cas clinique</vt:lpstr>
      <vt:lpstr>Cas clinique</vt:lpstr>
      <vt:lpstr>Cas clinique</vt:lpstr>
      <vt:lpstr>Cas clinique</vt:lpstr>
      <vt:lpstr>Présence d’artères collatérales </vt:lpstr>
      <vt:lpstr>Durée de l’ischémie myocardique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Physiologie de la Perfusion Myocardique Ischémie Myocardique</dc:title>
  <dc:creator>Théo CAMBET</dc:creator>
  <cp:lastModifiedBy>Lulu Np</cp:lastModifiedBy>
  <cp:revision>27</cp:revision>
  <dcterms:created xsi:type="dcterms:W3CDTF">2021-10-11T16:15:11Z</dcterms:created>
  <dcterms:modified xsi:type="dcterms:W3CDTF">2025-11-02T12:42:19Z</dcterms:modified>
</cp:coreProperties>
</file>