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260" r:id="rId9"/>
    <p:sldId id="261" r:id="rId10"/>
    <p:sldId id="266" r:id="rId11"/>
    <p:sldId id="269" r:id="rId12"/>
    <p:sldId id="270" r:id="rId13"/>
    <p:sldId id="301" r:id="rId14"/>
    <p:sldId id="271" r:id="rId15"/>
    <p:sldId id="329" r:id="rId16"/>
    <p:sldId id="341" r:id="rId17"/>
    <p:sldId id="342" r:id="rId18"/>
    <p:sldId id="334" r:id="rId19"/>
    <p:sldId id="336" r:id="rId20"/>
    <p:sldId id="337" r:id="rId21"/>
    <p:sldId id="335" r:id="rId22"/>
    <p:sldId id="340" r:id="rId23"/>
    <p:sldId id="339" r:id="rId24"/>
    <p:sldId id="331" r:id="rId25"/>
    <p:sldId id="343" r:id="rId26"/>
    <p:sldId id="338" r:id="rId27"/>
    <p:sldId id="265" r:id="rId2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ce BONTEMPS" initials="LB" lastIdx="2" clrIdx="0"/>
  <p:cmAuthor id="2" name="BONTEMPS, Laurence" initials="BL" lastIdx="1" clrIdx="1">
    <p:extLst>
      <p:ext uri="{19B8F6BF-5375-455C-9EA6-DF929625EA0E}">
        <p15:presenceInfo xmlns:p15="http://schemas.microsoft.com/office/powerpoint/2012/main" userId="S-1-5-21-1292428093-854245398-725345543-188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1344" y="60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2" d="100"/>
          <a:sy n="72" d="100"/>
        </p:scale>
        <p:origin x="3450" y="6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3T16:31:19.47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20-11-13T16:31:26.129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19T14:49:15.6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FFD-1637-458B-8AE6-59157655538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3E48-25EF-457A-AF08-B4337DD3B0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55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623E-8A92-497A-B6C6-B23D0A9AF894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BCAB-EECF-4539-8FEF-E7D3EEC5F4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2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Ischémie apicale</a:t>
            </a:r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CC2C65-FFC1-E240-9B71-24FC2237772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Importante ischémie latérale </a:t>
            </a:r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1BEFB4-877A-5C4A-8E7A-FE09F2105AD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62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Nécrose latérale</a:t>
            </a:r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7F5E2F-944E-9E48-B8D7-386FE2F0EEF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8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Ischémie sévère et étendue de topographie apicale, latérale, inférieure et à un degré moindre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inféro-septale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Seuls les territoires antérieur et antéro-septal conservent une bonne fixation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20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13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Ischémie apicale significative, plus modérée en septal et </a:t>
            </a:r>
            <a:r>
              <a:rPr lang="fr-FR" dirty="0" err="1">
                <a:latin typeface="Calibri" charset="0"/>
              </a:rPr>
              <a:t>inféroseptal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16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599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6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152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87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Ischémie apicale, </a:t>
            </a:r>
            <a:r>
              <a:rPr lang="fr-FR" dirty="0" err="1">
                <a:latin typeface="Calibri" charset="0"/>
              </a:rPr>
              <a:t>apico</a:t>
            </a:r>
            <a:r>
              <a:rPr lang="fr-FR" dirty="0">
                <a:latin typeface="Calibri" charset="0"/>
              </a:rPr>
              <a:t>-latérale et </a:t>
            </a:r>
            <a:r>
              <a:rPr lang="fr-FR" dirty="0" err="1">
                <a:latin typeface="Calibri" charset="0"/>
              </a:rPr>
              <a:t>inféro-latérale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25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841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674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1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39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20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54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1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cs typeface="Times New Roman" pitchFamily="18" charset="0"/>
              </a:rPr>
              <a:t>L’examen permet l’évaluation de la perfusion myocardique, c’est-à-dire la façon dont le sang et les nutriments qu’il transporte (débit coronaire), arrivent jusqu’aux myocytes afin que ceux-ci puissent remplir leur fonction . Le cœur est une pompe et les myocytes doivent se contracter pour assurer un débit cardiaque suffisant et ainsi alimenter correctement les organes périphériques, au repos mais aussi à l’effort, lorsqu’il faut augmenter les performances de la pompe!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cs typeface="Times New Roman" pitchFamily="18" charset="0"/>
              </a:rPr>
              <a:t>Dans la pathologie coronaire, cette augmentation nécessaire du débit coronaire lors de l’effort (</a:t>
            </a:r>
            <a:r>
              <a:rPr lang="fr-FR" b="1" dirty="0">
                <a:solidFill>
                  <a:srgbClr val="0070C0"/>
                </a:solidFill>
                <a:cs typeface="Times New Roman" pitchFamily="18" charset="0"/>
              </a:rPr>
              <a:t>réserve coronaire</a:t>
            </a:r>
            <a:r>
              <a:rPr lang="fr-FR" dirty="0">
                <a:cs typeface="Times New Roman" pitchFamily="18" charset="0"/>
              </a:rPr>
              <a:t>)  peut être compromise. Dans ce contexte , la scintigraphie myocardique permet de mettre en évidence ces territoires ayant un déficit </a:t>
            </a:r>
            <a:r>
              <a:rPr lang="fr-FR" b="1" dirty="0">
                <a:cs typeface="Times New Roman" pitchFamily="18" charset="0"/>
              </a:rPr>
              <a:t>relatif</a:t>
            </a:r>
            <a:r>
              <a:rPr lang="fr-FR" dirty="0">
                <a:cs typeface="Times New Roman" pitchFamily="18" charset="0"/>
              </a:rPr>
              <a:t> de perfusion  </a:t>
            </a:r>
            <a:r>
              <a:rPr lang="fr-FR" b="1" dirty="0">
                <a:cs typeface="Times New Roman" pitchFamily="18" charset="0"/>
              </a:rPr>
              <a:t>(ischémie myocardique et nécrose). </a:t>
            </a:r>
            <a:endParaRPr lang="fr-FR" dirty="0">
              <a:cs typeface="Times New Roman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04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1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Cas normal</a:t>
            </a: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E8AD5-C569-C34B-999D-C8296C05ED9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4B4E-D5AB-4557-AD95-7644BC25F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05173C-29A6-4F27-AF2C-190317165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8D0A4-21D4-4FA3-9B52-EFCE94A8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7CEB1B-2051-4E6E-AEE3-7D1DBB8E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5A879-152C-43E9-9F6F-B59C934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2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2E2C6-FA6F-420C-B123-B996CBF6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3F9CD3-85CF-4D00-9609-2534C7637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0F3551-23EB-4A12-9F35-4875DF83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6513A-0F10-4059-9E77-61A5ADA5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E6213-EF9C-40ED-9E39-3DE3E4AD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31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B437CE-BA8C-41FE-B6FC-5BCA9F4C0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E07F24-3BE3-4AC3-9D89-C58D71E2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6001F4-0368-4F3F-8DB1-B07A7F36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05983-E809-45C6-AE83-316BF468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1B490A-7526-4F0B-8CCB-EACA529D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2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987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5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195C-0565-43FB-9751-0A94C2E9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90FD8-BC30-41C9-A6BE-38F026236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C9850-3C41-4579-AAEF-D4E5AA2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A40C15-FE94-4BA2-9B35-750A6C94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2AB42-36C8-478A-A882-6982FDF2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55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8CF22-83D0-4309-8ECE-7B25F000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9F805-1D00-418D-B166-0BD283F8F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D39FA0-3234-4687-A1BB-73FA9902F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EB0C76-9F2D-40F0-9081-911A10D9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0FE238-B810-40DE-8EEA-22EAF7D0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0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E563E-D6E2-4466-86D4-8DF866FA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3E02D-B785-4EFD-92BD-F5298A5F3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607F96-5325-40D6-8052-57E64E686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8F623C-594A-42E3-951E-73609F8E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3141DA-DD02-48CC-81BE-B32F9F85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8ECF1-D862-4DE1-881C-92DD7AC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78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550BD-ADFC-46B4-82BB-271A8A97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E79F97-582F-480B-A379-CF20C4F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64015C-6CF6-4252-BE35-BE4E9A04D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3BF0D-13B1-43A0-8F38-570B4F66B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86C7C5-6729-4EB8-B75E-4CB7F295A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938E3A-CABD-4250-B8EB-D5DFB6FF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350E0F-B6A0-4BCC-A4AA-DBBA802F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C4C78-840B-4468-B473-B4DB5620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8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066A9-1B3C-4EAC-9D2C-73006E38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FAAD36-3F2D-48E5-9C6C-B703C1A9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BFD87-5329-48F9-A50A-2D018B71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A8C107-FE80-4D1E-BDAC-F92035C3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B19D4F-72B0-4748-8C70-10C1A039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A28001-F5DD-4A69-B72D-C415A1F9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01E9DA-ED6B-4B5E-AAB9-725FC117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7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CE91D-B2FC-4496-B148-D19C80F2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29D0FE-3E3C-4D61-B0A5-A1DD382A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15A8B-E2FC-4697-838C-5BAFF0A08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DAA8F7-A1C5-4709-BCD5-998B693B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C664E7-2880-454A-ADE0-06C5D37B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B1397F-8BDD-47E7-93B5-E8F763A2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65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234F5-BB1C-4053-AD86-3B4A0EF8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F1989C-A0F2-4F53-8CBC-73C23DAFA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C1BA66-4209-4187-94B6-7006FF50F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A89C4B-47AB-4B12-9180-D29595B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004C9F-9AE6-4FE4-9ADD-11599AC8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86E18D-9EE6-4C31-800F-78D590E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19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B60E71-815B-443B-A23F-2A51BBB8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BE4923-4951-4CB7-85A9-15C88C60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6B8EA-DC7D-4C74-B58F-2EEB5911F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266F-2916-4745-B93D-69D50F8E62A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6856AD-3DA6-40EC-9836-939478111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36DA10-75C5-49D3-AA50-1B930F61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Picture 3" descr="D:\Donnée 2\Monique\Appels à projets 2012-2013\Diaporama LYON EST\bas-de-page-.jpg">
            <a:extLst>
              <a:ext uri="{FF2B5EF4-FFF2-40B4-BE49-F238E27FC236}">
                <a16:creationId xmlns:a16="http://schemas.microsoft.com/office/drawing/2014/main" id="{202E06F6-4F5C-44EF-A5F9-988B54686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79318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4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wmv"/><Relationship Id="rId7" Type="http://schemas.openxmlformats.org/officeDocument/2006/relationships/image" Target="../media/image3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wm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7" Type="http://schemas.openxmlformats.org/officeDocument/2006/relationships/image" Target="../media/image41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wm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849796" y="1298094"/>
            <a:ext cx="7772400" cy="36195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Cardiologie Nucléaire : </a:t>
            </a:r>
            <a:br>
              <a:rPr lang="fr-FR" b="1" dirty="0">
                <a:solidFill>
                  <a:schemeClr val="accent6"/>
                </a:solidFill>
              </a:rPr>
            </a:br>
            <a:r>
              <a:rPr lang="fr-FR" b="1" dirty="0">
                <a:solidFill>
                  <a:schemeClr val="accent6"/>
                </a:solidFill>
              </a:rPr>
              <a:t>la scintigraphie myocardique de perfusion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91780" y="306024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8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75856" y="37170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UE9 \ Cardiologie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3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78596" y="437084"/>
            <a:ext cx="1651000" cy="1368425"/>
            <a:chOff x="107504" y="692696"/>
            <a:chExt cx="1651250" cy="1368152"/>
          </a:xfrm>
        </p:grpSpPr>
        <p:sp>
          <p:nvSpPr>
            <p:cNvPr id="9" name="Accolade ouvrante 8"/>
            <p:cNvSpPr/>
            <p:nvPr/>
          </p:nvSpPr>
          <p:spPr>
            <a:xfrm>
              <a:off x="1242739" y="692696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4" name="ZoneTexte 13"/>
            <p:cNvSpPr txBox="1">
              <a:spLocks noChangeArrowheads="1"/>
            </p:cNvSpPr>
            <p:nvPr/>
          </p:nvSpPr>
          <p:spPr bwMode="auto">
            <a:xfrm>
              <a:off x="107504" y="1174925"/>
              <a:ext cx="11406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Petit axe</a:t>
              </a:r>
            </a:p>
          </p:txBody>
        </p:sp>
      </p:grpSp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1739900" y="355600"/>
            <a:ext cx="6240463" cy="5788025"/>
            <a:chOff x="1739407" y="555328"/>
            <a:chExt cx="6240194" cy="5788406"/>
          </a:xfrm>
        </p:grpSpPr>
        <p:pic>
          <p:nvPicPr>
            <p:cNvPr id="2071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32" y="555328"/>
              <a:ext cx="307769" cy="57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3" descr="C:\Users\bontempsla\Desktop\Iconographie TD Cardio MJ\NORMAL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407" y="565744"/>
              <a:ext cx="5797887" cy="577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96807" y="1823810"/>
            <a:ext cx="1656208" cy="1368425"/>
            <a:chOff x="107503" y="2081379"/>
            <a:chExt cx="1656185" cy="1368152"/>
          </a:xfrm>
        </p:grpSpPr>
        <p:sp>
          <p:nvSpPr>
            <p:cNvPr id="10" name="Accolade ouvrante 9"/>
            <p:cNvSpPr/>
            <p:nvPr/>
          </p:nvSpPr>
          <p:spPr>
            <a:xfrm>
              <a:off x="1247757" y="2081379"/>
              <a:ext cx="515931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0" name="ZoneTexte 11"/>
            <p:cNvSpPr txBox="1">
              <a:spLocks noChangeArrowheads="1"/>
            </p:cNvSpPr>
            <p:nvPr/>
          </p:nvSpPr>
          <p:spPr bwMode="auto">
            <a:xfrm>
              <a:off x="107503" y="2492980"/>
              <a:ext cx="124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vertical</a:t>
              </a:r>
            </a:p>
          </p:txBody>
        </p:sp>
      </p:grpSp>
      <p:grpSp>
        <p:nvGrpSpPr>
          <p:cNvPr id="29" name="Groupe 28"/>
          <p:cNvGrpSpPr>
            <a:grpSpLocks/>
          </p:cNvGrpSpPr>
          <p:nvPr/>
        </p:nvGrpSpPr>
        <p:grpSpPr bwMode="auto">
          <a:xfrm>
            <a:off x="96852" y="3192235"/>
            <a:ext cx="1651000" cy="1368425"/>
            <a:chOff x="107504" y="3456112"/>
            <a:chExt cx="1651250" cy="1368152"/>
          </a:xfrm>
        </p:grpSpPr>
        <p:sp>
          <p:nvSpPr>
            <p:cNvPr id="11" name="Accolade ouvrante 10"/>
            <p:cNvSpPr/>
            <p:nvPr/>
          </p:nvSpPr>
          <p:spPr>
            <a:xfrm>
              <a:off x="1242739" y="3456112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68" name="ZoneTexte 12"/>
            <p:cNvSpPr txBox="1">
              <a:spLocks noChangeArrowheads="1"/>
            </p:cNvSpPr>
            <p:nvPr/>
          </p:nvSpPr>
          <p:spPr bwMode="auto">
            <a:xfrm>
              <a:off x="107504" y="3817022"/>
              <a:ext cx="1224136" cy="64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horizontal</a:t>
              </a:r>
            </a:p>
          </p:txBody>
        </p: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5437188" y="5240338"/>
            <a:ext cx="3609975" cy="650875"/>
            <a:chOff x="5437135" y="5240941"/>
            <a:chExt cx="3610457" cy="650738"/>
          </a:xfrm>
        </p:grpSpPr>
        <p:sp>
          <p:nvSpPr>
            <p:cNvPr id="2063" name="Rectangle 1"/>
            <p:cNvSpPr>
              <a:spLocks noChangeArrowheads="1"/>
            </p:cNvSpPr>
            <p:nvPr/>
          </p:nvSpPr>
          <p:spPr bwMode="auto">
            <a:xfrm>
              <a:off x="8004898" y="5240941"/>
              <a:ext cx="10426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b="1"/>
                <a:t>Cartes polaires</a:t>
              </a:r>
            </a:p>
          </p:txBody>
        </p:sp>
        <p:grpSp>
          <p:nvGrpSpPr>
            <p:cNvPr id="2064" name="Groupe 23"/>
            <p:cNvGrpSpPr>
              <a:grpSpLocks/>
            </p:cNvGrpSpPr>
            <p:nvPr/>
          </p:nvGrpSpPr>
          <p:grpSpPr bwMode="auto">
            <a:xfrm>
              <a:off x="5437135" y="5567321"/>
              <a:ext cx="2663255" cy="324358"/>
              <a:chOff x="5580112" y="5445224"/>
              <a:chExt cx="2522830" cy="324358"/>
            </a:xfrm>
          </p:grpSpPr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5580112" y="5445800"/>
                <a:ext cx="2522203" cy="25235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 flipH="1">
                <a:off x="7019437" y="5445800"/>
                <a:ext cx="1082878" cy="32378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2" name="Groupe 1031"/>
          <p:cNvGrpSpPr>
            <a:grpSpLocks/>
          </p:cNvGrpSpPr>
          <p:nvPr/>
        </p:nvGrpSpPr>
        <p:grpSpPr bwMode="auto">
          <a:xfrm>
            <a:off x="7091362" y="461143"/>
            <a:ext cx="2052638" cy="369888"/>
            <a:chOff x="6956358" y="692496"/>
            <a:chExt cx="2052678" cy="369332"/>
          </a:xfrm>
        </p:grpSpPr>
        <p:sp>
          <p:nvSpPr>
            <p:cNvPr id="2061" name="ZoneTexte 14"/>
            <p:cNvSpPr txBox="1">
              <a:spLocks noChangeArrowheads="1"/>
            </p:cNvSpPr>
            <p:nvPr/>
          </p:nvSpPr>
          <p:spPr bwMode="auto">
            <a:xfrm>
              <a:off x="8000924" y="69249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Stress</a:t>
              </a:r>
            </a:p>
          </p:txBody>
        </p:sp>
        <p:cxnSp>
          <p:nvCxnSpPr>
            <p:cNvPr id="1024" name="Connecteur droit avec flèche 1023"/>
            <p:cNvCxnSpPr>
              <a:stCxn id="2061" idx="1"/>
            </p:cNvCxnSpPr>
            <p:nvPr/>
          </p:nvCxnSpPr>
          <p:spPr>
            <a:xfrm flipH="1">
              <a:off x="6956358" y="877955"/>
              <a:ext cx="10445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e 1032"/>
          <p:cNvGrpSpPr>
            <a:grpSpLocks/>
          </p:cNvGrpSpPr>
          <p:nvPr/>
        </p:nvGrpSpPr>
        <p:grpSpPr bwMode="auto">
          <a:xfrm>
            <a:off x="7124700" y="1121296"/>
            <a:ext cx="2019300" cy="369887"/>
            <a:chOff x="6990261" y="1344506"/>
            <a:chExt cx="2018775" cy="369332"/>
          </a:xfrm>
        </p:grpSpPr>
        <p:sp>
          <p:nvSpPr>
            <p:cNvPr id="2059" name="ZoneTexte 15"/>
            <p:cNvSpPr txBox="1">
              <a:spLocks noChangeArrowheads="1"/>
            </p:cNvSpPr>
            <p:nvPr/>
          </p:nvSpPr>
          <p:spPr bwMode="auto">
            <a:xfrm>
              <a:off x="8000924" y="134450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Repos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6990261" y="1529964"/>
              <a:ext cx="104430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9" r="88194" b="34608"/>
          <a:stretch>
            <a:fillRect/>
          </a:stretch>
        </p:blipFill>
        <p:spPr bwMode="auto">
          <a:xfrm>
            <a:off x="1752600" y="3508375"/>
            <a:ext cx="8032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57" b="87190"/>
          <a:stretch>
            <a:fillRect/>
          </a:stretch>
        </p:blipFill>
        <p:spPr bwMode="auto">
          <a:xfrm>
            <a:off x="1758950" y="511175"/>
            <a:ext cx="7413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6" r="88889" b="63226"/>
          <a:stretch>
            <a:fillRect/>
          </a:stretch>
        </p:blipFill>
        <p:spPr bwMode="auto">
          <a:xfrm>
            <a:off x="1739900" y="2081213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C:\Users\Zigaroula\Desktop\Manip 11 sept 2018\Cours Cardiologie manip\petit ax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309" y="125890"/>
            <a:ext cx="591388" cy="8473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2" descr="C:\Users\Zigaroula\Desktop\Manip 11 sept 2018\Cours Cardiologie manip\grand axe vertic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982" y="1464544"/>
            <a:ext cx="730041" cy="770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" name="Picture 3" descr="C:\Users\Zigaroula\Desktop\Manip 11 sept 2018\Cours Cardiologie manip\grand axe vhorizonta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146" y="4199548"/>
            <a:ext cx="601853" cy="1049176"/>
          </a:xfrm>
          <a:prstGeom prst="rect">
            <a:avLst/>
          </a:prstGeom>
          <a:noFill/>
          <a:effectLst>
            <a:outerShdw blurRad="149987" dist="250190" dir="8460000" algn="tr" rotWithShape="0">
              <a:prstClr val="black">
                <a:alpha val="28000"/>
              </a:prstClr>
            </a:outerShdw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688" y="391631"/>
            <a:ext cx="6284979" cy="5788406"/>
            <a:chOff x="1835150" y="620688"/>
            <a:chExt cx="6284979" cy="5788406"/>
          </a:xfrm>
        </p:grpSpPr>
        <p:pic>
          <p:nvPicPr>
            <p:cNvPr id="4097" name="Image 3" descr="ISCHEMIE APICALE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620713"/>
              <a:ext cx="5868988" cy="576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620688"/>
              <a:ext cx="307769" cy="578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68313" y="1484313"/>
            <a:ext cx="8280151" cy="5016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1 : Homme de 65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Evaluation scintigraphique de la perfusion myocardique dans le cadre de douleur thoracique chez un patient présentant une atteinte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polyartérielle</a:t>
            </a:r>
            <a:r>
              <a:rPr lang="fr-FR" sz="2800" b="1" dirty="0">
                <a:latin typeface="+mn-lt"/>
                <a:ea typeface="+mn-e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(110 W, 85 % de la FCMT) : épreuve négative cliniquement et positive électriquement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(sous-décalage de ST dès 70 W, à 2,5 mm au pic de l'effort)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835695" y="404664"/>
            <a:ext cx="6286786" cy="5860157"/>
            <a:chOff x="1835695" y="404664"/>
            <a:chExt cx="6286786" cy="5860157"/>
          </a:xfrm>
        </p:grpSpPr>
        <p:pic>
          <p:nvPicPr>
            <p:cNvPr id="5121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5" y="404664"/>
              <a:ext cx="5908575" cy="586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404664"/>
              <a:ext cx="310121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6" y="1844824"/>
            <a:ext cx="8425184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2 : Homme de 71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Dépistage d'une ischémie myocardique chez un patient diabétique dans le cadre d'un bilan de FRCV.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au dipyridamole potentialisé par l'effort (60 W) : épreuve démaquillée, négative cliniquement et litigieuse électriquement.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74051" cy="3528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07704" y="5733256"/>
            <a:ext cx="5412059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Ischémie myocardique (hypofixation réversible)</a:t>
            </a:r>
          </a:p>
        </p:txBody>
      </p:sp>
    </p:spTree>
    <p:extLst>
      <p:ext uri="{BB962C8B-B14F-4D97-AF65-F5344CB8AC3E}">
        <p14:creationId xmlns:p14="http://schemas.microsoft.com/office/powerpoint/2010/main" val="247132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713" y="476250"/>
            <a:ext cx="6059250" cy="5634038"/>
            <a:chOff x="1763713" y="476250"/>
            <a:chExt cx="6059250" cy="5634038"/>
          </a:xfrm>
        </p:grpSpPr>
        <p:pic>
          <p:nvPicPr>
            <p:cNvPr id="6145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76250"/>
              <a:ext cx="5703887" cy="563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76672"/>
              <a:ext cx="298635" cy="561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5" y="1484313"/>
            <a:ext cx="8496945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842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3 : Homme de 63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coronarien connu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tritronculaire</a:t>
            </a:r>
            <a:r>
              <a:rPr lang="fr-FR" sz="2800" b="1" dirty="0">
                <a:latin typeface="+mn-lt"/>
                <a:ea typeface="+mn-ea"/>
                <a:cs typeface="+mn-cs"/>
              </a:rPr>
              <a:t> avec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stent</a:t>
            </a:r>
            <a:r>
              <a:rPr lang="fr-FR" sz="2800" b="1" dirty="0">
                <a:latin typeface="+mn-lt"/>
                <a:ea typeface="+mn-ea"/>
                <a:cs typeface="+mn-cs"/>
              </a:rPr>
              <a:t> IVA et CD)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(62 % FMT) : épreuve maquillée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Cardensiel</a:t>
            </a:r>
            <a:r>
              <a:rPr lang="fr-FR" sz="2800" b="1" dirty="0">
                <a:latin typeface="+mn-lt"/>
                <a:ea typeface="+mn-ea"/>
                <a:cs typeface="+mn-cs"/>
              </a:rPr>
              <a:t>), négative cliniquement et électriquement.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 (2) </a:t>
            </a:r>
            <a:endParaRPr lang="fr-FR" sz="3200" b="1" dirty="0"/>
          </a:p>
        </p:txBody>
      </p:sp>
      <p:grpSp>
        <p:nvGrpSpPr>
          <p:cNvPr id="50" name="Groupe 49"/>
          <p:cNvGrpSpPr/>
          <p:nvPr/>
        </p:nvGrpSpPr>
        <p:grpSpPr>
          <a:xfrm>
            <a:off x="1475656" y="1628800"/>
            <a:ext cx="5974051" cy="3528424"/>
            <a:chOff x="1403648" y="1844824"/>
            <a:chExt cx="5974051" cy="3528424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844824"/>
              <a:ext cx="5974051" cy="352842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6" name="Bouée 45"/>
            <p:cNvSpPr/>
            <p:nvPr/>
          </p:nvSpPr>
          <p:spPr>
            <a:xfrm>
              <a:off x="5364088" y="3212976"/>
              <a:ext cx="1296144" cy="1296144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7" name="Arc plein 46"/>
            <p:cNvSpPr/>
            <p:nvPr/>
          </p:nvSpPr>
          <p:spPr>
            <a:xfrm rot="5400000">
              <a:off x="5328084" y="3176972"/>
              <a:ext cx="1296144" cy="1368152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Arc plein 48"/>
            <p:cNvSpPr/>
            <p:nvPr/>
          </p:nvSpPr>
          <p:spPr>
            <a:xfrm rot="5400000">
              <a:off x="2015716" y="3176972"/>
              <a:ext cx="1368152" cy="1440160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2195736" y="5661248"/>
            <a:ext cx="4626780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Nécrose myocardique (hypofixation fixe)</a:t>
            </a:r>
          </a:p>
        </p:txBody>
      </p:sp>
      <p:pic>
        <p:nvPicPr>
          <p:cNvPr id="3" name="Graphique 2" descr="Fermer">
            <a:extLst>
              <a:ext uri="{FF2B5EF4-FFF2-40B4-BE49-F238E27FC236}">
                <a16:creationId xmlns:a16="http://schemas.microsoft.com/office/drawing/2014/main" id="{7754620B-022F-4AD5-BCD6-7AE8A069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856" y="1981879"/>
            <a:ext cx="720080" cy="720080"/>
          </a:xfrm>
          <a:prstGeom prst="rect">
            <a:avLst/>
          </a:prstGeom>
        </p:spPr>
      </p:pic>
      <p:pic>
        <p:nvPicPr>
          <p:cNvPr id="12" name="Graphique 11" descr="Fermer">
            <a:extLst>
              <a:ext uri="{FF2B5EF4-FFF2-40B4-BE49-F238E27FC236}">
                <a16:creationId xmlns:a16="http://schemas.microsoft.com/office/drawing/2014/main" id="{4DEE8D5C-B062-4A31-9D93-21479348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195283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C85FE9-F0E1-41CD-9AAC-D645EE518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0" y="332656"/>
            <a:ext cx="8700359" cy="5311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3847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4 : Homme de </a:t>
            </a:r>
            <a:r>
              <a:rPr lang="fr-FR" sz="2800" b="1" dirty="0"/>
              <a:t>67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Recherche d'ischémie myocardique chez un patient coronarien connu (CD occlusion chronique, Cx 70-80 %). FRCV : tabac, DNID, HTA.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potentialisé par l'effort  (100 W,  63 % FMT, maquillé), positive  électriquement 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Video1 R">
            <a:hlinkClick r:id="" action="ppaction://media"/>
            <a:extLst>
              <a:ext uri="{FF2B5EF4-FFF2-40B4-BE49-F238E27FC236}">
                <a16:creationId xmlns:a16="http://schemas.microsoft.com/office/drawing/2014/main" id="{20857F42-8240-4D0D-B117-F42B926C9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8380" y="1844824"/>
            <a:ext cx="7647237" cy="2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56FDBA-A32F-479B-B47E-F574DA41D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6760057" cy="6021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C0EB39-0FD1-499A-AF4F-2EE9A7B6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91" y="3429000"/>
            <a:ext cx="1664879" cy="1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81A783-3DFB-4974-879C-6E6CA36E7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60648"/>
            <a:ext cx="8604448" cy="5241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5 : Homme de </a:t>
            </a:r>
            <a:r>
              <a:rPr lang="fr-FR" sz="2800" b="1" dirty="0"/>
              <a:t>63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suivi pour arythmie, avec dyspnée importante apparue au cours d’un effort. FRCV : hérédité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d’effort (180W, 106% FMT), négatif cliniquement et positif électriquement.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H">
            <a:hlinkClick r:id="" action="ppaction://media"/>
            <a:extLst>
              <a:ext uri="{FF2B5EF4-FFF2-40B4-BE49-F238E27FC236}">
                <a16:creationId xmlns:a16="http://schemas.microsoft.com/office/drawing/2014/main" id="{BB32497B-CD85-4A84-A2E2-3B8262F27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778" y="1340768"/>
            <a:ext cx="8950444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27906" y="2276872"/>
            <a:ext cx="8064896" cy="16089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Clr>
                <a:srgbClr val="078F9D"/>
              </a:buClr>
            </a:pPr>
            <a:r>
              <a:rPr lang="fr-FR" sz="2800" dirty="0"/>
              <a:t>Comprendre le but et le principe de l’examen</a:t>
            </a:r>
          </a:p>
          <a:p>
            <a:pPr>
              <a:buClr>
                <a:srgbClr val="078F9D"/>
              </a:buClr>
            </a:pPr>
            <a:endParaRPr lang="fr-FR" sz="2800" dirty="0"/>
          </a:p>
          <a:p>
            <a:pPr>
              <a:buClr>
                <a:srgbClr val="25A79B"/>
              </a:buClr>
            </a:pPr>
            <a:r>
              <a:rPr lang="fr-FR" sz="2800" dirty="0"/>
              <a:t>Comprendre et interpréter les images scintigraphiques obtenues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1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 H">
            <a:hlinkClick r:id="" action="ppaction://media"/>
            <a:extLst>
              <a:ext uri="{FF2B5EF4-FFF2-40B4-BE49-F238E27FC236}">
                <a16:creationId xmlns:a16="http://schemas.microsoft.com/office/drawing/2014/main" id="{D9ACB008-B7F7-4935-BE69-4E32DA81B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5085" y="1268760"/>
            <a:ext cx="7613829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VG H">
            <a:hlinkClick r:id="" action="ppaction://media"/>
            <a:extLst>
              <a:ext uri="{FF2B5EF4-FFF2-40B4-BE49-F238E27FC236}">
                <a16:creationId xmlns:a16="http://schemas.microsoft.com/office/drawing/2014/main" id="{5D655C7C-D070-4F00-A698-81ABBE09F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979712" y="385614"/>
            <a:ext cx="5560046" cy="5515918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Video cvg 2 H">
            <a:hlinkClick r:id="" action="ppaction://media"/>
            <a:extLst>
              <a:ext uri="{FF2B5EF4-FFF2-40B4-BE49-F238E27FC236}">
                <a16:creationId xmlns:a16="http://schemas.microsoft.com/office/drawing/2014/main" id="{FC590882-76B0-4F40-BD15-D48B717A7F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92080" y="2871986"/>
            <a:ext cx="3629204" cy="36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3928" y="980728"/>
            <a:ext cx="1512168" cy="965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6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ouveaux cas cliniques 2019\COMP 23-7-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96944" cy="52126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Cas clinique 6 a : Femme</a:t>
            </a:r>
            <a:r>
              <a:rPr lang="fr-FR" sz="2800" b="1" dirty="0">
                <a:latin typeface="+mn-lt"/>
                <a:ea typeface="+mn-ea"/>
                <a:cs typeface="+mn-cs"/>
              </a:rPr>
              <a:t> de </a:t>
            </a:r>
            <a:r>
              <a:rPr lang="fr-FR" sz="2800" b="1" dirty="0"/>
              <a:t>55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: examen du 23/07/2019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Dépistage d'une ischémie myocardique chez une patiente dans le cadre d'un certificat de vol.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(38 mg) potentialisé par l'effort  (120 W,  85 % FMT) : épreuve positive électriquement.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 C">
            <a:hlinkClick r:id="" action="ppaction://media"/>
            <a:extLst>
              <a:ext uri="{FF2B5EF4-FFF2-40B4-BE49-F238E27FC236}">
                <a16:creationId xmlns:a16="http://schemas.microsoft.com/office/drawing/2014/main" id="{1C2471FD-E549-4E19-B366-C6B916224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59929" y="332656"/>
            <a:ext cx="6424141" cy="53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ouveaux cas cliniques 2019\COMP 24-10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533456" cy="51168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2780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Cas clinique 6 b : Femme de</a:t>
            </a:r>
            <a:r>
              <a:rPr lang="fr-FR" sz="2800" b="1" dirty="0">
                <a:latin typeface="+mn-lt"/>
                <a:ea typeface="+mn-ea"/>
                <a:cs typeface="+mn-cs"/>
              </a:rPr>
              <a:t> </a:t>
            </a:r>
            <a:r>
              <a:rPr lang="fr-FR" sz="2800" b="1" dirty="0"/>
              <a:t>55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: examen du 24/10/2019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Examen de contrôle après traitement : pose de 2 stents sur la Mg et la CD, sténose de 50-60 % sur IVA.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potentialisé par l'effort  (100 W,  90 % FMT) : épreuve démaquillée, négative cliniquement et électriquement litigieuse. 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nouveaux cas cliniques 2019\COMP 23-7-2019 quantif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0181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L:\nouveaux cas cliniques 2019\COMP 24-10-19 quantif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4201795" cy="439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C">
            <a:hlinkClick r:id="" action="ppaction://media"/>
            <a:extLst>
              <a:ext uri="{FF2B5EF4-FFF2-40B4-BE49-F238E27FC236}">
                <a16:creationId xmlns:a16="http://schemas.microsoft.com/office/drawing/2014/main" id="{1613C58F-AB85-44A9-B02F-201DC22EF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7400183" cy="2768600"/>
          </a:xfrm>
          <a:prstGeom prst="rect">
            <a:avLst/>
          </a:prstGeom>
        </p:spPr>
      </p:pic>
      <p:pic>
        <p:nvPicPr>
          <p:cNvPr id="3" name="Video 1 COMP 24-10-19">
            <a:hlinkClick r:id="" action="ppaction://media"/>
            <a:extLst>
              <a:ext uri="{FF2B5EF4-FFF2-40B4-BE49-F238E27FC236}">
                <a16:creationId xmlns:a16="http://schemas.microsoft.com/office/drawing/2014/main" id="{2CAE7CAA-00D5-4C9B-97A2-2A87ECDC92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3304034"/>
            <a:ext cx="7400183" cy="28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5148064" y="476672"/>
            <a:ext cx="3097212" cy="792162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635896" y="4071937"/>
            <a:ext cx="2520280" cy="108585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accent6"/>
                </a:solidFill>
              </a:rPr>
              <a:t>UE9 Cardiologie</a:t>
            </a:r>
            <a:br>
              <a:rPr lang="fr-FR" sz="2400" b="1">
                <a:solidFill>
                  <a:schemeClr val="accent6"/>
                </a:solidFill>
              </a:rPr>
            </a:br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263691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  <a:p>
            <a:pPr algn="ctr"/>
            <a:r>
              <a:rPr lang="fr-FR" sz="3200" dirty="0"/>
              <a:t>laurence.bontemps@chu-lyon.fr</a:t>
            </a:r>
          </a:p>
        </p:txBody>
      </p:sp>
    </p:spTree>
    <p:extLst>
      <p:ext uri="{BB962C8B-B14F-4D97-AF65-F5344CB8AC3E}">
        <p14:creationId xmlns:p14="http://schemas.microsoft.com/office/powerpoint/2010/main" val="92756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dirty="0"/>
              <a:t>But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Principe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Réalisation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Images obtenues dans le cas d’un examen normal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Cas cliniques pathologiques</a:t>
            </a:r>
          </a:p>
          <a:p>
            <a:pPr>
              <a:buClr>
                <a:srgbClr val="25A79B"/>
              </a:buClr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740352" y="6304185"/>
            <a:ext cx="133214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1400" b="1" dirty="0">
              <a:solidFill>
                <a:schemeClr val="accent6"/>
              </a:solidFill>
            </a:endParaRP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Anatomie des artères coronaires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buClr>
                <a:srgbClr val="25A79B"/>
              </a:buClr>
            </a:pPr>
            <a:r>
              <a:rPr lang="fr-FR" sz="2800" dirty="0"/>
              <a:t>Maladie coronaire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0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139952" y="1556792"/>
            <a:ext cx="4320480" cy="4176464"/>
            <a:chOff x="1979712" y="1268760"/>
            <a:chExt cx="5154538" cy="5328983"/>
          </a:xfrm>
        </p:grpSpPr>
        <p:pic>
          <p:nvPicPr>
            <p:cNvPr id="1026" name="Picture 2" descr="C:\Users\Zigaroula\Desktop\Manip 11 sept 2018\Cours Cardiologie manip version hôpital\arteres coronair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1268760"/>
              <a:ext cx="5154538" cy="5328983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6" name="ZoneTexte 5"/>
            <p:cNvSpPr txBox="1"/>
            <p:nvPr/>
          </p:nvSpPr>
          <p:spPr>
            <a:xfrm>
              <a:off x="2699792" y="386104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OD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788024" y="2924944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OG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51920" y="1844824"/>
              <a:ext cx="722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Aorte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067944" y="285293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AP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419872" y="486916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VD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60032" y="4149080"/>
              <a:ext cx="46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VG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79512" y="184482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itchFamily="18" charset="0"/>
              </a:rPr>
              <a:t>Le débit coronaire est assuré par les artères coronaires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79512" y="2852936"/>
            <a:ext cx="6336704" cy="1200329"/>
            <a:chOff x="179512" y="2852936"/>
            <a:chExt cx="6336704" cy="1200329"/>
          </a:xfrm>
        </p:grpSpPr>
        <p:sp>
          <p:nvSpPr>
            <p:cNvPr id="14" name="ZoneTexte 13"/>
            <p:cNvSpPr txBox="1"/>
            <p:nvPr/>
          </p:nvSpPr>
          <p:spPr>
            <a:xfrm>
              <a:off x="179512" y="2852936"/>
              <a:ext cx="38164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dirty="0">
                  <a:cs typeface="Times New Roman" pitchFamily="18" charset="0"/>
                </a:rPr>
                <a:t>Réseau gauche  </a:t>
              </a:r>
              <a:r>
                <a:rPr lang="fr-FR" dirty="0">
                  <a:cs typeface="Times New Roman" pitchFamily="18" charset="0"/>
                </a:rPr>
                <a:t>avec le tronc commun  (TCG) qui donne naissance à l’artère Inter Ventriculaire Antérieure (IVA) et à l’artère Circonflexe (Cx)</a:t>
              </a:r>
            </a:p>
          </p:txBody>
        </p:sp>
        <p:cxnSp>
          <p:nvCxnSpPr>
            <p:cNvPr id="17" name="Connecteur droit avec flèche 16"/>
            <p:cNvCxnSpPr>
              <a:stCxn id="14" idx="3"/>
            </p:cNvCxnSpPr>
            <p:nvPr/>
          </p:nvCxnSpPr>
          <p:spPr>
            <a:xfrm>
              <a:off x="3995936" y="3453101"/>
              <a:ext cx="2520280" cy="4790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79512" y="4077072"/>
            <a:ext cx="5112568" cy="873388"/>
            <a:chOff x="179512" y="4077072"/>
            <a:chExt cx="5112568" cy="873388"/>
          </a:xfrm>
        </p:grpSpPr>
        <p:sp>
          <p:nvSpPr>
            <p:cNvPr id="15" name="ZoneTexte 14"/>
            <p:cNvSpPr txBox="1"/>
            <p:nvPr/>
          </p:nvSpPr>
          <p:spPr>
            <a:xfrm>
              <a:off x="179512" y="4581128"/>
              <a:ext cx="3835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cs typeface="Times New Roman" pitchFamily="18" charset="0"/>
                </a:rPr>
                <a:t>Réseau droit </a:t>
              </a:r>
              <a:r>
                <a:rPr lang="fr-FR" dirty="0">
                  <a:cs typeface="Times New Roman" pitchFamily="18" charset="0"/>
                </a:rPr>
                <a:t>: la coronaire droite (CD)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3923928" y="4077072"/>
              <a:ext cx="1368152" cy="792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dirty="0"/>
              <a:t>Anatomie des artères coronaires</a:t>
            </a: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Maladie coronaire</a:t>
            </a:r>
          </a:p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9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50" name="Picture 2" descr="C:\Users\Zigaroula\Desktop\Manip 11 sept 2018\Cours Cardiologie manip version hôpital\evolution sténose coron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039" y="1189540"/>
            <a:ext cx="7341443" cy="16939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ZoneTexte 5"/>
          <p:cNvSpPr txBox="1"/>
          <p:nvPr/>
        </p:nvSpPr>
        <p:spPr>
          <a:xfrm>
            <a:off x="255558" y="357382"/>
            <a:ext cx="884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cs typeface="Times New Roman" pitchFamily="18" charset="0"/>
              </a:rPr>
              <a:t>Rétrécissement progressif de la lumière du vaisseau par le processus athéromateux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84769" y="3266618"/>
            <a:ext cx="8666499" cy="707886"/>
            <a:chOff x="531238" y="3266618"/>
            <a:chExt cx="8666499" cy="707886"/>
          </a:xfrm>
        </p:grpSpPr>
        <p:sp>
          <p:nvSpPr>
            <p:cNvPr id="8" name="ZoneTexte 7"/>
            <p:cNvSpPr txBox="1"/>
            <p:nvPr/>
          </p:nvSpPr>
          <p:spPr>
            <a:xfrm>
              <a:off x="531238" y="3266618"/>
              <a:ext cx="86664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Déséquilibre entre les besoins tissulaires et les apports nutritifs sanguins :                      		souffrance du muscle cardiaque </a:t>
              </a: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988825" y="3698666"/>
              <a:ext cx="122413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6601D7-09A2-4D09-9993-DC5998C44FF0}"/>
              </a:ext>
            </a:extLst>
          </p:cNvPr>
          <p:cNvGrpSpPr/>
          <p:nvPr/>
        </p:nvGrpSpPr>
        <p:grpSpPr>
          <a:xfrm>
            <a:off x="112956" y="4248952"/>
            <a:ext cx="8746637" cy="707886"/>
            <a:chOff x="112956" y="4248952"/>
            <a:chExt cx="8746637" cy="707886"/>
          </a:xfrm>
        </p:grpSpPr>
        <p:sp>
          <p:nvSpPr>
            <p:cNvPr id="12" name="ZoneTexte 11"/>
            <p:cNvSpPr txBox="1"/>
            <p:nvPr/>
          </p:nvSpPr>
          <p:spPr>
            <a:xfrm>
              <a:off x="869970" y="4248952"/>
              <a:ext cx="79896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Ischémie myocardique : la sténose empêche les apports nutritifs suffisants </a:t>
              </a:r>
            </a:p>
            <a:p>
              <a:r>
                <a:rPr lang="fr-FR" sz="2000" dirty="0">
                  <a:cs typeface="Times New Roman" pitchFamily="18" charset="0"/>
                </a:rPr>
                <a:t>(angor d’effort) </a:t>
              </a:r>
            </a:p>
          </p:txBody>
        </p:sp>
        <p:sp>
          <p:nvSpPr>
            <p:cNvPr id="13" name="Flèche droite 12"/>
            <p:cNvSpPr/>
            <p:nvPr/>
          </p:nvSpPr>
          <p:spPr>
            <a:xfrm>
              <a:off x="112956" y="4460872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24729" y="5038680"/>
            <a:ext cx="8814304" cy="707886"/>
            <a:chOff x="196737" y="5038680"/>
            <a:chExt cx="8814304" cy="707886"/>
          </a:xfrm>
        </p:grpSpPr>
        <p:sp>
          <p:nvSpPr>
            <p:cNvPr id="9" name="ZoneTexte 8"/>
            <p:cNvSpPr txBox="1"/>
            <p:nvPr/>
          </p:nvSpPr>
          <p:spPr>
            <a:xfrm>
              <a:off x="910649" y="5038680"/>
              <a:ext cx="8100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Infarctus du myocarde : l’artère se bouche, entraînant la mort cellulaire (nécrose), zone non fonctionnelle, perte d’efficacité de la pompe cardiaque</a:t>
              </a:r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196737" y="5216011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DE L’EXAMEN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0273361-AD03-433E-92AA-3B0D477ECB29}"/>
              </a:ext>
            </a:extLst>
          </p:cNvPr>
          <p:cNvSpPr txBox="1"/>
          <p:nvPr/>
        </p:nvSpPr>
        <p:spPr>
          <a:xfrm>
            <a:off x="364613" y="1966033"/>
            <a:ext cx="8156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Evaluer la perfusion myocardique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Le cœur est une pompe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Débit cardiaque suffisant (au repos et à l’effort)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C82432-EFFE-435E-BB1E-145E140BEA04}"/>
              </a:ext>
            </a:extLst>
          </p:cNvPr>
          <p:cNvSpPr txBox="1"/>
          <p:nvPr/>
        </p:nvSpPr>
        <p:spPr>
          <a:xfrm>
            <a:off x="364613" y="3968637"/>
            <a:ext cx="815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Pathologie coronaire = augmentation du débit coronaire est compromise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Déficit </a:t>
            </a:r>
            <a:r>
              <a:rPr lang="fr-FR" sz="2000" b="1" dirty="0">
                <a:cs typeface="Times New Roman" pitchFamily="18" charset="0"/>
              </a:rPr>
              <a:t>relatif</a:t>
            </a:r>
            <a:r>
              <a:rPr lang="fr-FR" sz="2000" dirty="0">
                <a:cs typeface="Times New Roman" pitchFamily="18" charset="0"/>
              </a:rPr>
              <a:t> de perfusion  </a:t>
            </a:r>
            <a:r>
              <a:rPr lang="fr-FR" sz="2000" b="1" dirty="0">
                <a:cs typeface="Times New Roman" pitchFamily="18" charset="0"/>
              </a:rPr>
              <a:t>(ischémie myocardique et nécrose). </a:t>
            </a:r>
            <a:endParaRPr lang="fr-FR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4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PRINCIPE DE L’EXAMEN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6FCA0-D1F4-4567-9A2C-E48BB33638C0}"/>
              </a:ext>
            </a:extLst>
          </p:cNvPr>
          <p:cNvSpPr/>
          <p:nvPr/>
        </p:nvSpPr>
        <p:spPr>
          <a:xfrm>
            <a:off x="395536" y="112474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L’examen consiste à administrer un radio traceur à tropisme cardiaque (Thallium-201, traceurs </a:t>
            </a:r>
            <a:r>
              <a:rPr lang="fr-FR" dirty="0" err="1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technétiés</a:t>
            </a:r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) par voie intraveineuse , en deux temps :</a:t>
            </a:r>
          </a:p>
          <a:p>
            <a:pPr lvl="0" algn="just"/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	- au décours d’</a:t>
            </a:r>
            <a:r>
              <a:rPr lang="fr-FR" dirty="0">
                <a:cs typeface="Times New Roman" pitchFamily="18" charset="0"/>
              </a:rPr>
              <a:t>un test de provocation augmentant le débit coronaire (stress 	pharmacologique ou épreuve d'effort) </a:t>
            </a:r>
          </a:p>
          <a:p>
            <a:pPr algn="just"/>
            <a:r>
              <a:rPr lang="fr-FR" dirty="0">
                <a:cs typeface="Times New Roman" pitchFamily="18" charset="0"/>
              </a:rPr>
              <a:t>	- suivie d’une étude au repos,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64C37E-4F50-4678-85BC-05A27C2CC0B3}"/>
              </a:ext>
            </a:extLst>
          </p:cNvPr>
          <p:cNvSpPr/>
          <p:nvPr/>
        </p:nvSpPr>
        <p:spPr>
          <a:xfrm>
            <a:off x="899989" y="544522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cs typeface="Times New Roman" pitchFamily="18" charset="0"/>
              </a:rPr>
              <a:t>permettant l’évaluation de la </a:t>
            </a:r>
            <a:r>
              <a:rPr lang="fr-FR" sz="2400" b="1" dirty="0">
                <a:cs typeface="Times New Roman" pitchFamily="18" charset="0"/>
              </a:rPr>
              <a:t>RESERVE CORONAIRE.</a:t>
            </a:r>
            <a:endParaRPr lang="fr-FR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7902328-5D24-456D-A0F2-CC33AD01BC50}"/>
              </a:ext>
            </a:extLst>
          </p:cNvPr>
          <p:cNvGrpSpPr/>
          <p:nvPr/>
        </p:nvGrpSpPr>
        <p:grpSpPr>
          <a:xfrm>
            <a:off x="899989" y="2890103"/>
            <a:ext cx="7224811" cy="2112243"/>
            <a:chOff x="683568" y="1628800"/>
            <a:chExt cx="7224811" cy="211224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D44E92-55AF-454F-95DD-20887C15E4BB}"/>
                </a:ext>
              </a:extLst>
            </p:cNvPr>
            <p:cNvGrpSpPr/>
            <p:nvPr/>
          </p:nvGrpSpPr>
          <p:grpSpPr>
            <a:xfrm>
              <a:off x="683568" y="1628800"/>
              <a:ext cx="7200800" cy="1792199"/>
              <a:chOff x="395536" y="1268760"/>
              <a:chExt cx="8064896" cy="272830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4A3A1472-C182-47FB-A919-D157533D5DB8}"/>
                  </a:ext>
                </a:extLst>
              </p:cNvPr>
              <p:cNvGrpSpPr/>
              <p:nvPr/>
            </p:nvGrpSpPr>
            <p:grpSpPr>
              <a:xfrm>
                <a:off x="1187624" y="1268760"/>
                <a:ext cx="855562" cy="864096"/>
                <a:chOff x="1691680" y="1268760"/>
                <a:chExt cx="855562" cy="864096"/>
              </a:xfrm>
            </p:grpSpPr>
            <p:pic>
              <p:nvPicPr>
                <p:cNvPr id="36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8E6C7F28-2315-48D4-A564-B38C33E118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91680" y="1340768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E99053-F015-4EB2-89A4-AC610E65102A}"/>
                    </a:ext>
                  </a:extLst>
                </p:cNvPr>
                <p:cNvSpPr txBox="1"/>
                <p:nvPr/>
              </p:nvSpPr>
              <p:spPr>
                <a:xfrm>
                  <a:off x="2123728" y="1268760"/>
                  <a:ext cx="4235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10’</a:t>
                  </a:r>
                </a:p>
              </p:txBody>
            </p:sp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50574017-95A5-4E2C-B1B4-3ABB798D834E}"/>
                  </a:ext>
                </a:extLst>
              </p:cNvPr>
              <p:cNvGrpSpPr/>
              <p:nvPr/>
            </p:nvGrpSpPr>
            <p:grpSpPr>
              <a:xfrm>
                <a:off x="4860032" y="1340768"/>
                <a:ext cx="805868" cy="864096"/>
                <a:chOff x="4932040" y="1196752"/>
                <a:chExt cx="805868" cy="864096"/>
              </a:xfrm>
            </p:grpSpPr>
            <p:pic>
              <p:nvPicPr>
                <p:cNvPr id="34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0B8E2D41-5AF4-4129-B43F-7DF96BD590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32040" y="1268760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CD28B359-FD74-4906-B775-2339B19180D9}"/>
                    </a:ext>
                  </a:extLst>
                </p:cNvPr>
                <p:cNvSpPr txBox="1"/>
                <p:nvPr/>
              </p:nvSpPr>
              <p:spPr>
                <a:xfrm>
                  <a:off x="5364088" y="1196752"/>
                  <a:ext cx="3738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1h</a:t>
                  </a:r>
                </a:p>
              </p:txBody>
            </p:sp>
          </p:grp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B9A8C3D0-AAF7-4033-895F-B74D60ADE90D}"/>
                  </a:ext>
                </a:extLst>
              </p:cNvPr>
              <p:cNvGrpSpPr/>
              <p:nvPr/>
            </p:nvGrpSpPr>
            <p:grpSpPr>
              <a:xfrm>
                <a:off x="395536" y="1844824"/>
                <a:ext cx="8064896" cy="2152239"/>
                <a:chOff x="395536" y="1844824"/>
                <a:chExt cx="8064896" cy="2152239"/>
              </a:xfrm>
            </p:grpSpPr>
            <p:sp>
              <p:nvSpPr>
                <p:cNvPr id="18" name="Flèche droite 4">
                  <a:extLst>
                    <a:ext uri="{FF2B5EF4-FFF2-40B4-BE49-F238E27FC236}">
                      <a16:creationId xmlns:a16="http://schemas.microsoft.com/office/drawing/2014/main" id="{128FF3F1-1646-48C5-8B00-63F16BA287B9}"/>
                    </a:ext>
                  </a:extLst>
                </p:cNvPr>
                <p:cNvSpPr/>
                <p:nvPr/>
              </p:nvSpPr>
              <p:spPr>
                <a:xfrm>
                  <a:off x="395536" y="2708920"/>
                  <a:ext cx="8064896" cy="45719"/>
                </a:xfrm>
                <a:prstGeom prst="rightArrow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Flèche vers le haut 5">
                  <a:extLst>
                    <a:ext uri="{FF2B5EF4-FFF2-40B4-BE49-F238E27FC236}">
                      <a16:creationId xmlns:a16="http://schemas.microsoft.com/office/drawing/2014/main" id="{A9EF0ED6-074E-46CB-B331-6785B443796D}"/>
                    </a:ext>
                  </a:extLst>
                </p:cNvPr>
                <p:cNvSpPr/>
                <p:nvPr/>
              </p:nvSpPr>
              <p:spPr>
                <a:xfrm>
                  <a:off x="111561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Flèche vers le haut 6">
                  <a:extLst>
                    <a:ext uri="{FF2B5EF4-FFF2-40B4-BE49-F238E27FC236}">
                      <a16:creationId xmlns:a16="http://schemas.microsoft.com/office/drawing/2014/main" id="{D19A5751-71FA-491E-80B9-BDAA4E4D9A04}"/>
                    </a:ext>
                  </a:extLst>
                </p:cNvPr>
                <p:cNvSpPr/>
                <p:nvPr/>
              </p:nvSpPr>
              <p:spPr>
                <a:xfrm>
                  <a:off x="435597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Flèche vers le haut 7">
                  <a:extLst>
                    <a:ext uri="{FF2B5EF4-FFF2-40B4-BE49-F238E27FC236}">
                      <a16:creationId xmlns:a16="http://schemas.microsoft.com/office/drawing/2014/main" id="{7A2A5E10-B817-4CEE-92D8-FB80A55CE1AE}"/>
                    </a:ext>
                  </a:extLst>
                </p:cNvPr>
                <p:cNvSpPr/>
                <p:nvPr/>
              </p:nvSpPr>
              <p:spPr>
                <a:xfrm>
                  <a:off x="6372200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EB42EAAC-1EFA-4FAA-9457-FB1A948DA712}"/>
                    </a:ext>
                  </a:extLst>
                </p:cNvPr>
                <p:cNvSpPr txBox="1"/>
                <p:nvPr/>
              </p:nvSpPr>
              <p:spPr>
                <a:xfrm>
                  <a:off x="755576" y="2924944"/>
                  <a:ext cx="8686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111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3" name="Picture 4" descr="C:\Users\Zigaroula\Desktop\Manip 11 sept 2018\Cours Cardiologie manip version hôpital\épreuve d'effort ergométrique.jpg">
                  <a:extLst>
                    <a:ext uri="{FF2B5EF4-FFF2-40B4-BE49-F238E27FC236}">
                      <a16:creationId xmlns:a16="http://schemas.microsoft.com/office/drawing/2014/main" id="{6962D682-CDB4-486E-924D-CA440F136E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5536" y="1844824"/>
                  <a:ext cx="783450" cy="778594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Flèche vers le haut 13">
                  <a:extLst>
                    <a:ext uri="{FF2B5EF4-FFF2-40B4-BE49-F238E27FC236}">
                      <a16:creationId xmlns:a16="http://schemas.microsoft.com/office/drawing/2014/main" id="{B7DDDFE1-6482-40EA-909C-2ABE61C7B402}"/>
                    </a:ext>
                  </a:extLst>
                </p:cNvPr>
                <p:cNvSpPr/>
                <p:nvPr/>
              </p:nvSpPr>
              <p:spPr>
                <a:xfrm>
                  <a:off x="8028384" y="2780928"/>
                  <a:ext cx="72008" cy="504056"/>
                </a:xfrm>
                <a:prstGeom prst="upArrow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7152AB83-5FF1-42E6-9CA2-FA7583059973}"/>
                    </a:ext>
                  </a:extLst>
                </p:cNvPr>
                <p:cNvCxnSpPr/>
                <p:nvPr/>
              </p:nvCxnSpPr>
              <p:spPr>
                <a:xfrm flipV="1">
                  <a:off x="3275856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7654979-ED0B-469C-99DF-688A1BFFB7CE}"/>
                    </a:ext>
                  </a:extLst>
                </p:cNvPr>
                <p:cNvCxnSpPr/>
                <p:nvPr/>
              </p:nvCxnSpPr>
              <p:spPr>
                <a:xfrm flipV="1">
                  <a:off x="3419872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3CAF875F-A741-4E8C-B717-7C331D61A2B6}"/>
                    </a:ext>
                  </a:extLst>
                </p:cNvPr>
                <p:cNvSpPr txBox="1"/>
                <p:nvPr/>
              </p:nvSpPr>
              <p:spPr>
                <a:xfrm>
                  <a:off x="3059832" y="2924944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2h30’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BD4DBFF-8C68-4FCB-BE78-A62DFA7B86B4}"/>
                    </a:ext>
                  </a:extLst>
                </p:cNvPr>
                <p:cNvSpPr txBox="1"/>
                <p:nvPr/>
              </p:nvSpPr>
              <p:spPr>
                <a:xfrm>
                  <a:off x="3995936" y="2924944"/>
                  <a:ext cx="7986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40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Flèche vers le haut 30">
                  <a:extLst>
                    <a:ext uri="{FF2B5EF4-FFF2-40B4-BE49-F238E27FC236}">
                      <a16:creationId xmlns:a16="http://schemas.microsoft.com/office/drawing/2014/main" id="{6EE5C0CA-9065-4614-84CE-EA88ECE0EBEE}"/>
                    </a:ext>
                  </a:extLst>
                </p:cNvPr>
                <p:cNvSpPr/>
                <p:nvPr/>
              </p:nvSpPr>
              <p:spPr>
                <a:xfrm>
                  <a:off x="5292080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Flèche vers le haut 31">
                  <a:extLst>
                    <a:ext uri="{FF2B5EF4-FFF2-40B4-BE49-F238E27FC236}">
                      <a16:creationId xmlns:a16="http://schemas.microsoft.com/office/drawing/2014/main" id="{8392E9B8-2650-4B98-822D-FE8303A9A8A8}"/>
                    </a:ext>
                  </a:extLst>
                </p:cNvPr>
                <p:cNvSpPr/>
                <p:nvPr/>
              </p:nvSpPr>
              <p:spPr>
                <a:xfrm>
                  <a:off x="1547664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1" name="Picture 7" descr="C:\Users\Zigaroula\Desktop\FE ISOTOPIQUE LB\DAURES3958Monitor_1.jpg">
                  <a:extLst>
                    <a:ext uri="{FF2B5EF4-FFF2-40B4-BE49-F238E27FC236}">
                      <a16:creationId xmlns:a16="http://schemas.microsoft.com/office/drawing/2014/main" id="{0F612AA2-F580-45C3-9A0F-D2F73FF3B2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156176" y="3356992"/>
                  <a:ext cx="504056" cy="50405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94F8DC2C-DCF6-4C14-AF30-3188AA42E6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71600" y="3356992"/>
                  <a:ext cx="360040" cy="6400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628B2AE7-7900-46A9-A448-E3D6B305D5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11960" y="3356992"/>
                  <a:ext cx="360040" cy="640071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14" name="Picture 11" descr="C:\Users\Zigaroula\Desktop\caducée.jpg">
              <a:extLst>
                <a:ext uri="{FF2B5EF4-FFF2-40B4-BE49-F238E27FC236}">
                  <a16:creationId xmlns:a16="http://schemas.microsoft.com/office/drawing/2014/main" id="{09501BDC-BD8F-414C-BF22-943BB4A86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4288" y="2996952"/>
              <a:ext cx="744091" cy="7440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935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dio UE 9" id="{91E60F21-4272-4142-B83B-24727B7A2652}" vid="{C91DA613-C12C-45F1-A1D9-BC9EBE7A77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Cardio UE 9</Template>
  <TotalTime>4130</TotalTime>
  <Words>904</Words>
  <Application>Microsoft Office PowerPoint</Application>
  <PresentationFormat>Affichage à l'écran (4:3)</PresentationFormat>
  <Paragraphs>142</Paragraphs>
  <Slides>27</Slides>
  <Notes>24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Times New Roman</vt:lpstr>
      <vt:lpstr>Thème Office</vt:lpstr>
      <vt:lpstr>Cardiologie Nucléaire :  la scintigraphie myocardique de perfusion</vt:lpstr>
      <vt:lpstr>OBJECTIFS</vt:lpstr>
      <vt:lpstr>PLAN</vt:lpstr>
      <vt:lpstr>CONNAISSANCES ANTERIEURES</vt:lpstr>
      <vt:lpstr>Présentation PowerPoint</vt:lpstr>
      <vt:lpstr>CONNAISSANCES ANTERIEURES</vt:lpstr>
      <vt:lpstr>Présentation PowerPoint</vt:lpstr>
      <vt:lpstr>BUT DE L’EXAMEN</vt:lpstr>
      <vt:lpstr>PRINCIPE DE L’EXAMEN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Cardiologie Nucléaire :  la scintigraphie myocardique de perfusion</dc:title>
  <dc:creator>Laurence BONTEMPS</dc:creator>
  <cp:lastModifiedBy>BONTEMPS, Laurence</cp:lastModifiedBy>
  <cp:revision>83</cp:revision>
  <cp:lastPrinted>2020-11-13T15:48:24Z</cp:lastPrinted>
  <dcterms:created xsi:type="dcterms:W3CDTF">2019-11-21T07:47:30Z</dcterms:created>
  <dcterms:modified xsi:type="dcterms:W3CDTF">2024-11-19T14:03:23Z</dcterms:modified>
</cp:coreProperties>
</file>