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sldIdLst>
    <p:sldId id="256" r:id="rId2"/>
    <p:sldId id="401" r:id="rId3"/>
    <p:sldId id="545" r:id="rId4"/>
    <p:sldId id="946" r:id="rId5"/>
    <p:sldId id="947" r:id="rId6"/>
    <p:sldId id="547" r:id="rId7"/>
    <p:sldId id="402" r:id="rId8"/>
    <p:sldId id="472" r:id="rId9"/>
    <p:sldId id="309" r:id="rId10"/>
    <p:sldId id="419" r:id="rId11"/>
    <p:sldId id="548" r:id="rId12"/>
    <p:sldId id="931" r:id="rId13"/>
    <p:sldId id="312" r:id="rId14"/>
    <p:sldId id="551" r:id="rId15"/>
    <p:sldId id="550" r:id="rId16"/>
    <p:sldId id="552" r:id="rId17"/>
    <p:sldId id="553" r:id="rId18"/>
    <p:sldId id="948" r:id="rId19"/>
    <p:sldId id="950" r:id="rId20"/>
    <p:sldId id="941" r:id="rId21"/>
    <p:sldId id="280" r:id="rId22"/>
    <p:sldId id="329" r:id="rId23"/>
    <p:sldId id="376" r:id="rId24"/>
    <p:sldId id="942" r:id="rId25"/>
    <p:sldId id="943" r:id="rId26"/>
    <p:sldId id="944" r:id="rId27"/>
    <p:sldId id="945" r:id="rId28"/>
    <p:sldId id="949" r:id="rId29"/>
    <p:sldId id="555" r:id="rId30"/>
    <p:sldId id="702" r:id="rId31"/>
    <p:sldId id="951" r:id="rId32"/>
    <p:sldId id="705" r:id="rId33"/>
    <p:sldId id="952" r:id="rId34"/>
    <p:sldId id="954" r:id="rId35"/>
    <p:sldId id="955" r:id="rId36"/>
    <p:sldId id="406" r:id="rId37"/>
    <p:sldId id="956" r:id="rId38"/>
    <p:sldId id="701" r:id="rId39"/>
    <p:sldId id="576" r:id="rId40"/>
    <p:sldId id="711" r:id="rId41"/>
    <p:sldId id="710" r:id="rId42"/>
    <p:sldId id="703" r:id="rId43"/>
    <p:sldId id="408" r:id="rId44"/>
    <p:sldId id="531" r:id="rId45"/>
    <p:sldId id="409" r:id="rId46"/>
    <p:sldId id="957" r:id="rId47"/>
    <p:sldId id="958" r:id="rId48"/>
    <p:sldId id="424" r:id="rId49"/>
    <p:sldId id="959" r:id="rId50"/>
    <p:sldId id="960" r:id="rId51"/>
    <p:sldId id="706" r:id="rId52"/>
    <p:sldId id="697" r:id="rId53"/>
    <p:sldId id="549" r:id="rId54"/>
    <p:sldId id="698" r:id="rId55"/>
    <p:sldId id="695" r:id="rId56"/>
    <p:sldId id="699" r:id="rId57"/>
    <p:sldId id="932" r:id="rId58"/>
    <p:sldId id="413" r:id="rId59"/>
    <p:sldId id="964" r:id="rId60"/>
    <p:sldId id="965" r:id="rId61"/>
    <p:sldId id="414" r:id="rId62"/>
    <p:sldId id="556" r:id="rId63"/>
    <p:sldId id="866" r:id="rId64"/>
    <p:sldId id="930" r:id="rId65"/>
    <p:sldId id="962" r:id="rId66"/>
    <p:sldId id="715" r:id="rId67"/>
    <p:sldId id="480" r:id="rId68"/>
    <p:sldId id="766" r:id="rId69"/>
    <p:sldId id="753" r:id="rId70"/>
    <p:sldId id="716" r:id="rId71"/>
    <p:sldId id="412" r:id="rId72"/>
    <p:sldId id="963" r:id="rId73"/>
    <p:sldId id="717" r:id="rId74"/>
    <p:sldId id="718" r:id="rId75"/>
    <p:sldId id="881" r:id="rId76"/>
    <p:sldId id="557" r:id="rId77"/>
    <p:sldId id="933" r:id="rId78"/>
    <p:sldId id="934" r:id="rId79"/>
    <p:sldId id="935" r:id="rId80"/>
    <p:sldId id="283" r:id="rId81"/>
    <p:sldId id="558" r:id="rId82"/>
    <p:sldId id="882" r:id="rId83"/>
    <p:sldId id="883" r:id="rId84"/>
    <p:sldId id="937" r:id="rId85"/>
    <p:sldId id="404" r:id="rId86"/>
    <p:sldId id="559" r:id="rId87"/>
    <p:sldId id="410" r:id="rId88"/>
    <p:sldId id="418" r:id="rId89"/>
    <p:sldId id="961" r:id="rId90"/>
    <p:sldId id="938" r:id="rId91"/>
    <p:sldId id="939" r:id="rId92"/>
    <p:sldId id="708" r:id="rId93"/>
    <p:sldId id="712" r:id="rId94"/>
    <p:sldId id="707" r:id="rId95"/>
    <p:sldId id="953" r:id="rId96"/>
    <p:sldId id="940" r:id="rId97"/>
    <p:sldId id="714" r:id="rId9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0CE"/>
    <a:srgbClr val="A4260B"/>
    <a:srgbClr val="721707"/>
    <a:srgbClr val="93B8CC"/>
    <a:srgbClr val="C8DAE5"/>
    <a:srgbClr val="9CBDD0"/>
    <a:srgbClr val="EEF3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1464" autoAdjust="0"/>
  </p:normalViewPr>
  <p:slideViewPr>
    <p:cSldViewPr snapToGrid="0">
      <p:cViewPr varScale="1">
        <p:scale>
          <a:sx n="90" d="100"/>
          <a:sy n="90" d="100"/>
        </p:scale>
        <p:origin x="133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709D4E-7B67-4FE1-9DD8-26B3B9592821}" type="datetimeFigureOut">
              <a:rPr lang="fr-FR" smtClean="0"/>
              <a:t>28/09/2026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DC249E-E1C8-435C-AF21-7458923FE2A8}" type="slidenum">
              <a:rPr lang="fr-FR" smtClean="0"/>
              <a:t>‹N°›</a:t>
            </a:fld>
            <a:endParaRPr lang="fr-FR"/>
          </a:p>
        </p:txBody>
      </p:sp>
    </p:spTree>
    <p:extLst>
      <p:ext uri="{BB962C8B-B14F-4D97-AF65-F5344CB8AC3E}">
        <p14:creationId xmlns:p14="http://schemas.microsoft.com/office/powerpoint/2010/main" val="895733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www.ncbi.nlm.nih.gov/pubmed/?term=Hietanen%20M%5bAuthor%5d&amp;cauthor=true&amp;cauthor_uid=21053518" TargetMode="External"/><Relationship Id="rId13" Type="http://schemas.openxmlformats.org/officeDocument/2006/relationships/hyperlink" Target="http://www.ncbi.nlm.nih.gov/pubmed/?term=Erkinjuntti%20T%5bAuthor%5d&amp;cauthor=true&amp;cauthor_uid=21053518" TargetMode="External"/><Relationship Id="rId3" Type="http://schemas.openxmlformats.org/officeDocument/2006/relationships/hyperlink" Target="http://www.ncbi.nlm.nih.gov/pubmed/?term=H%C3%A4nninen%20T%5bAuthor%5d&amp;cauthor=true&amp;cauthor_uid=21053518" TargetMode="External"/><Relationship Id="rId7" Type="http://schemas.openxmlformats.org/officeDocument/2006/relationships/hyperlink" Target="http://www.ncbi.nlm.nih.gov/pubmed/?term=Salo%20J%5bAuthor%5d&amp;cauthor=true&amp;cauthor_uid=21053518" TargetMode="External"/><Relationship Id="rId12" Type="http://schemas.openxmlformats.org/officeDocument/2006/relationships/hyperlink" Target="http://www.ncbi.nlm.nih.gov/pubmed/?term=Remes%20A%5bAuthor%5d&amp;cauthor=true&amp;cauthor_uid=21053518" TargetMode="External"/><Relationship Id="rId2" Type="http://schemas.openxmlformats.org/officeDocument/2006/relationships/slide" Target="../slides/slide75.xml"/><Relationship Id="rId1" Type="http://schemas.openxmlformats.org/officeDocument/2006/relationships/notesMaster" Target="../notesMasters/notesMaster1.xml"/><Relationship Id="rId6" Type="http://schemas.openxmlformats.org/officeDocument/2006/relationships/hyperlink" Target="http://www.ncbi.nlm.nih.gov/pubmed/?term=Hokkanen%20L%5bAuthor%5d&amp;cauthor=true&amp;cauthor_uid=21053518" TargetMode="External"/><Relationship Id="rId11" Type="http://schemas.openxmlformats.org/officeDocument/2006/relationships/hyperlink" Target="http://www.ncbi.nlm.nih.gov/pubmed/?term=Juva%20K%5bAuthor%5d&amp;cauthor=true&amp;cauthor_uid=21053518" TargetMode="External"/><Relationship Id="rId5" Type="http://schemas.openxmlformats.org/officeDocument/2006/relationships/hyperlink" Target="http://www.ncbi.nlm.nih.gov/pubmed/?term=Sotaniemi%20M%5bAuthor%5d&amp;cauthor=true&amp;cauthor_uid=21053518" TargetMode="External"/><Relationship Id="rId10" Type="http://schemas.openxmlformats.org/officeDocument/2006/relationships/hyperlink" Target="http://www.ncbi.nlm.nih.gov/pubmed/?term=P%C3%B6yh%C3%B6nen%20M%5bAuthor%5d&amp;cauthor=true&amp;cauthor_uid=21053518" TargetMode="External"/><Relationship Id="rId4" Type="http://schemas.openxmlformats.org/officeDocument/2006/relationships/hyperlink" Target="http://www.ncbi.nlm.nih.gov/pubmed/?term=Pulliainen%20V%5bAuthor%5d&amp;cauthor=true&amp;cauthor_uid=21053518" TargetMode="External"/><Relationship Id="rId9" Type="http://schemas.openxmlformats.org/officeDocument/2006/relationships/hyperlink" Target="http://www.ncbi.nlm.nih.gov/pubmed/?term=Pirttil%C3%A4%20T%5bAuthor%5d&amp;cauthor=true&amp;cauthor_uid=21053518"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DDECCC-29DA-4C5B-ABD7-DE1380D206D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765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DDECCC-29DA-4C5B-ABD7-DE1380D206D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02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DDECCC-29DA-4C5B-ABD7-DE1380D206D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743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fr-FR"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80043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8A17B6-8AB9-4AC1-9F13-D4779B6AA39A}" type="slidenum">
              <a:rPr lang="fr-FR" smtClean="0"/>
              <a:t>23</a:t>
            </a:fld>
            <a:endParaRPr lang="fr-FR"/>
          </a:p>
        </p:txBody>
      </p:sp>
    </p:spTree>
    <p:extLst>
      <p:ext uri="{BB962C8B-B14F-4D97-AF65-F5344CB8AC3E}">
        <p14:creationId xmlns:p14="http://schemas.microsoft.com/office/powerpoint/2010/main" val="267971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24</a:t>
            </a:fld>
            <a:endParaRPr lang="fr-FR"/>
          </a:p>
        </p:txBody>
      </p:sp>
    </p:spTree>
    <p:extLst>
      <p:ext uri="{BB962C8B-B14F-4D97-AF65-F5344CB8AC3E}">
        <p14:creationId xmlns:p14="http://schemas.microsoft.com/office/powerpoint/2010/main" val="3997825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25</a:t>
            </a:fld>
            <a:endParaRPr lang="fr-FR"/>
          </a:p>
        </p:txBody>
      </p:sp>
    </p:spTree>
    <p:extLst>
      <p:ext uri="{BB962C8B-B14F-4D97-AF65-F5344CB8AC3E}">
        <p14:creationId xmlns:p14="http://schemas.microsoft.com/office/powerpoint/2010/main" val="2351437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918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Se lever sans les bras</a:t>
            </a:r>
          </a:p>
          <a:p>
            <a:r>
              <a:rPr lang="fr-FR" dirty="0"/>
              <a:t>Travailler l’équilibre en se brossant les dents</a:t>
            </a:r>
          </a:p>
          <a:p>
            <a:r>
              <a:rPr lang="fr-FR" dirty="0"/>
              <a:t>Éviter la voiture pour les petits trajets</a:t>
            </a:r>
          </a:p>
          <a:p>
            <a:r>
              <a:rPr lang="fr-FR" dirty="0"/>
              <a:t>Etc.</a:t>
            </a:r>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42</a:t>
            </a:fld>
            <a:endParaRPr lang="fr-FR"/>
          </a:p>
        </p:txBody>
      </p:sp>
    </p:spTree>
    <p:extLst>
      <p:ext uri="{BB962C8B-B14F-4D97-AF65-F5344CB8AC3E}">
        <p14:creationId xmlns:p14="http://schemas.microsoft.com/office/powerpoint/2010/main" val="1382851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649CB0-9AA8-4399-BE5A-149DB8C5627B}" type="slidenum">
              <a:rPr lang="fr-FR" smtClean="0"/>
              <a:t>43</a:t>
            </a:fld>
            <a:endParaRPr lang="fr-FR"/>
          </a:p>
        </p:txBody>
      </p:sp>
    </p:spTree>
    <p:extLst>
      <p:ext uri="{BB962C8B-B14F-4D97-AF65-F5344CB8AC3E}">
        <p14:creationId xmlns:p14="http://schemas.microsoft.com/office/powerpoint/2010/main" val="2134006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MET représente de manière indirecte la quantité d'énergie que le corps dépense au repos assis sur une chaise, car même au repos on consomme de l'énergie et de l'oxygène</a:t>
            </a:r>
          </a:p>
        </p:txBody>
      </p:sp>
      <p:sp>
        <p:nvSpPr>
          <p:cNvPr id="4" name="Espace réservé du numéro de diapositive 3"/>
          <p:cNvSpPr>
            <a:spLocks noGrp="1"/>
          </p:cNvSpPr>
          <p:nvPr>
            <p:ph type="sldNum" sz="quarter" idx="5"/>
          </p:nvPr>
        </p:nvSpPr>
        <p:spPr/>
        <p:txBody>
          <a:bodyPr/>
          <a:lstStyle/>
          <a:p>
            <a:fld id="{F8649CB0-9AA8-4399-BE5A-149DB8C5627B}" type="slidenum">
              <a:rPr lang="fr-FR" smtClean="0"/>
              <a:t>46</a:t>
            </a:fld>
            <a:endParaRPr lang="fr-FR"/>
          </a:p>
        </p:txBody>
      </p:sp>
    </p:spTree>
    <p:extLst>
      <p:ext uri="{BB962C8B-B14F-4D97-AF65-F5344CB8AC3E}">
        <p14:creationId xmlns:p14="http://schemas.microsoft.com/office/powerpoint/2010/main" val="387770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8649CB0-9AA8-4399-BE5A-149DB8C5627B}" type="slidenum">
              <a:rPr lang="fr-FR" smtClean="0"/>
              <a:t>48</a:t>
            </a:fld>
            <a:endParaRPr lang="fr-FR"/>
          </a:p>
        </p:txBody>
      </p:sp>
    </p:spTree>
    <p:extLst>
      <p:ext uri="{BB962C8B-B14F-4D97-AF65-F5344CB8AC3E}">
        <p14:creationId xmlns:p14="http://schemas.microsoft.com/office/powerpoint/2010/main" val="2219359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2B4EC04-AE65-4D06-A153-3D58FECFA230}" type="slidenum">
              <a:rPr lang="fr-FR" smtClean="0">
                <a:solidFill>
                  <a:prstClr val="black"/>
                </a:solidFill>
              </a:rPr>
              <a:pPr/>
              <a:t>55</a:t>
            </a:fld>
            <a:endParaRPr lang="fr-FR">
              <a:solidFill>
                <a:prstClr val="black"/>
              </a:solidFill>
            </a:endParaRPr>
          </a:p>
        </p:txBody>
      </p:sp>
    </p:spTree>
    <p:extLst>
      <p:ext uri="{BB962C8B-B14F-4D97-AF65-F5344CB8AC3E}">
        <p14:creationId xmlns:p14="http://schemas.microsoft.com/office/powerpoint/2010/main" val="1176999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57</a:t>
            </a:fld>
            <a:endParaRPr lang="fr-FR"/>
          </a:p>
        </p:txBody>
      </p:sp>
    </p:spTree>
    <p:extLst>
      <p:ext uri="{BB962C8B-B14F-4D97-AF65-F5344CB8AC3E}">
        <p14:creationId xmlns:p14="http://schemas.microsoft.com/office/powerpoint/2010/main" val="1439171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62</a:t>
            </a:fld>
            <a:endParaRPr lang="fr-FR"/>
          </a:p>
        </p:txBody>
      </p:sp>
    </p:spTree>
    <p:extLst>
      <p:ext uri="{BB962C8B-B14F-4D97-AF65-F5344CB8AC3E}">
        <p14:creationId xmlns:p14="http://schemas.microsoft.com/office/powerpoint/2010/main" val="4180701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eaLnBrk="1" hangingPunct="1">
              <a:spcBef>
                <a:spcPct val="0"/>
              </a:spcBef>
              <a:defRPr/>
            </a:pPr>
            <a:r>
              <a:rPr lang="fr-FR" dirty="0"/>
              <a:t>Score CAIDE : (</a:t>
            </a:r>
            <a:r>
              <a:rPr lang="fr-FR" dirty="0" err="1"/>
              <a:t>cardiovascular</a:t>
            </a:r>
            <a:r>
              <a:rPr lang="fr-FR" dirty="0"/>
              <a:t> </a:t>
            </a:r>
            <a:r>
              <a:rPr lang="fr-FR" dirty="0" err="1"/>
              <a:t>risk</a:t>
            </a:r>
            <a:r>
              <a:rPr lang="fr-FR" dirty="0"/>
              <a:t> </a:t>
            </a:r>
            <a:r>
              <a:rPr lang="fr-FR" dirty="0" err="1"/>
              <a:t>factors</a:t>
            </a:r>
            <a:r>
              <a:rPr lang="fr-FR" dirty="0"/>
              <a:t>, </a:t>
            </a:r>
            <a:r>
              <a:rPr lang="fr-FR" dirty="0" err="1"/>
              <a:t>aging</a:t>
            </a:r>
            <a:r>
              <a:rPr lang="fr-FR" dirty="0"/>
              <a:t> and </a:t>
            </a:r>
            <a:r>
              <a:rPr lang="fr-FR" dirty="0" err="1"/>
              <a:t>dementia</a:t>
            </a:r>
            <a:r>
              <a:rPr lang="fr-FR" dirty="0"/>
              <a:t>) : </a:t>
            </a:r>
            <a:r>
              <a:rPr lang="fr-FR" dirty="0" err="1"/>
              <a:t>dementia</a:t>
            </a:r>
            <a:r>
              <a:rPr lang="fr-FR" dirty="0"/>
              <a:t> </a:t>
            </a:r>
            <a:r>
              <a:rPr lang="fr-FR" dirty="0" err="1"/>
              <a:t>risk</a:t>
            </a:r>
            <a:r>
              <a:rPr lang="fr-FR" dirty="0"/>
              <a:t> score (selon </a:t>
            </a:r>
            <a:r>
              <a:rPr lang="fr-FR" dirty="0" err="1"/>
              <a:t>age</a:t>
            </a:r>
            <a:r>
              <a:rPr lang="fr-FR" dirty="0"/>
              <a:t>, sexe, éducation, </a:t>
            </a:r>
            <a:r>
              <a:rPr lang="fr-FR" dirty="0" err="1"/>
              <a:t>PAs</a:t>
            </a:r>
            <a:r>
              <a:rPr lang="fr-FR" dirty="0"/>
              <a:t>, IMC, Cholestérol total, activité physique) de 0 à 15</a:t>
            </a:r>
          </a:p>
          <a:p>
            <a:pPr eaLnBrk="1" hangingPunct="1">
              <a:spcBef>
                <a:spcPct val="0"/>
              </a:spcBef>
              <a:defRPr/>
            </a:pPr>
            <a:r>
              <a:rPr lang="fr-FR" dirty="0" err="1"/>
              <a:t>Prédiciton</a:t>
            </a:r>
            <a:r>
              <a:rPr lang="fr-FR" dirty="0"/>
              <a:t> du risque de démence à 20 ans selon les FRCV</a:t>
            </a:r>
          </a:p>
          <a:p>
            <a:pPr eaLnBrk="1" hangingPunct="1">
              <a:spcBef>
                <a:spcPct val="0"/>
              </a:spcBef>
              <a:defRPr/>
            </a:pPr>
            <a:r>
              <a:rPr lang="fr-FR" dirty="0"/>
              <a:t>M. </a:t>
            </a:r>
            <a:r>
              <a:rPr lang="fr-FR" dirty="0" err="1"/>
              <a:t>Kivipelto</a:t>
            </a:r>
            <a:r>
              <a:rPr lang="fr-FR" dirty="0"/>
              <a:t>, T. </a:t>
            </a:r>
            <a:r>
              <a:rPr lang="fr-FR" dirty="0" err="1"/>
              <a:t>Ngandu</a:t>
            </a:r>
            <a:r>
              <a:rPr lang="fr-FR" dirty="0"/>
              <a:t>, T. </a:t>
            </a:r>
            <a:r>
              <a:rPr lang="fr-FR" dirty="0" err="1"/>
              <a:t>Laatikainen</a:t>
            </a:r>
            <a:r>
              <a:rPr lang="fr-FR" dirty="0"/>
              <a:t>, B. </a:t>
            </a:r>
            <a:r>
              <a:rPr lang="fr-FR" dirty="0" err="1"/>
              <a:t>Winblad</a:t>
            </a:r>
            <a:r>
              <a:rPr lang="fr-FR" dirty="0"/>
              <a:t>, H. </a:t>
            </a:r>
            <a:r>
              <a:rPr lang="fr-FR" dirty="0" err="1"/>
              <a:t>Soininen</a:t>
            </a:r>
            <a:r>
              <a:rPr lang="fr-FR" dirty="0"/>
              <a:t>, J. </a:t>
            </a:r>
            <a:r>
              <a:rPr lang="fr-FR" dirty="0" err="1"/>
              <a:t>Tuomilehto</a:t>
            </a:r>
            <a:endParaRPr lang="fr-FR" dirty="0"/>
          </a:p>
          <a:p>
            <a:pPr eaLnBrk="1" hangingPunct="1">
              <a:spcBef>
                <a:spcPct val="0"/>
              </a:spcBef>
              <a:defRPr/>
            </a:pPr>
            <a:r>
              <a:rPr lang="fr-FR" b="1" dirty="0" err="1"/>
              <a:t>Risk</a:t>
            </a:r>
            <a:r>
              <a:rPr lang="fr-FR" b="1" dirty="0"/>
              <a:t> score for the </a:t>
            </a:r>
            <a:r>
              <a:rPr lang="fr-FR" b="1" dirty="0" err="1"/>
              <a:t>prediction</a:t>
            </a:r>
            <a:r>
              <a:rPr lang="fr-FR" b="1" dirty="0"/>
              <a:t> of </a:t>
            </a:r>
            <a:r>
              <a:rPr lang="fr-FR" b="1" dirty="0" err="1"/>
              <a:t>dementia</a:t>
            </a:r>
            <a:r>
              <a:rPr lang="fr-FR" b="1" dirty="0"/>
              <a:t> </a:t>
            </a:r>
            <a:r>
              <a:rPr lang="fr-FR" b="1" dirty="0" err="1"/>
              <a:t>risk</a:t>
            </a:r>
            <a:r>
              <a:rPr lang="fr-FR" b="1" dirty="0"/>
              <a:t> in 20 </a:t>
            </a:r>
            <a:r>
              <a:rPr lang="fr-FR" b="1" dirty="0" err="1"/>
              <a:t>years</a:t>
            </a:r>
            <a:r>
              <a:rPr lang="fr-FR" b="1" dirty="0"/>
              <a:t> </a:t>
            </a:r>
            <a:r>
              <a:rPr lang="fr-FR" b="1" dirty="0" err="1"/>
              <a:t>among</a:t>
            </a:r>
            <a:r>
              <a:rPr lang="fr-FR" b="1" dirty="0"/>
              <a:t> middle </a:t>
            </a:r>
            <a:r>
              <a:rPr lang="fr-FR" b="1" dirty="0" err="1"/>
              <a:t>aged</a:t>
            </a:r>
            <a:r>
              <a:rPr lang="fr-FR" b="1" dirty="0"/>
              <a:t> people: A longitudinal, population-</a:t>
            </a:r>
            <a:r>
              <a:rPr lang="fr-FR" b="1" dirty="0" err="1"/>
              <a:t>based</a:t>
            </a:r>
            <a:r>
              <a:rPr lang="fr-FR" b="1" dirty="0"/>
              <a:t> </a:t>
            </a:r>
            <a:r>
              <a:rPr lang="fr-FR" b="1" dirty="0" err="1"/>
              <a:t>study</a:t>
            </a:r>
            <a:endParaRPr lang="fr-FR" b="1" dirty="0"/>
          </a:p>
          <a:p>
            <a:pPr eaLnBrk="1" hangingPunct="1">
              <a:spcBef>
                <a:spcPct val="0"/>
              </a:spcBef>
              <a:defRPr/>
            </a:pPr>
            <a:r>
              <a:rPr lang="fr-FR" dirty="0"/>
              <a:t>Lancet </a:t>
            </a:r>
            <a:r>
              <a:rPr lang="fr-FR" dirty="0" err="1"/>
              <a:t>Neurol</a:t>
            </a:r>
            <a:r>
              <a:rPr lang="fr-FR" dirty="0"/>
              <a:t>, 5 (2006), pp. 735–741</a:t>
            </a:r>
          </a:p>
          <a:p>
            <a:pPr eaLnBrk="1" hangingPunct="1">
              <a:spcBef>
                <a:spcPct val="0"/>
              </a:spcBef>
              <a:defRPr/>
            </a:pPr>
            <a:r>
              <a:rPr lang="en-US" dirty="0"/>
              <a:t>The risk of dementia according to the categories of the dementia risk score was 1·0% for those with a score of 0–5, 1·9% for a score of 6–7, 4·2% for a score of 8–9, 7·4% for a score of 10–11, and 16·4% for a score of 12–15.</a:t>
            </a:r>
          </a:p>
          <a:p>
            <a:endParaRPr lang="fr-FR" dirty="0"/>
          </a:p>
          <a:p>
            <a:endParaRPr lang="fr-FR" dirty="0"/>
          </a:p>
          <a:p>
            <a:pPr marL="0" lvl="1" eaLnBrk="1" hangingPunct="1">
              <a:spcBef>
                <a:spcPct val="0"/>
              </a:spcBef>
              <a:defRPr/>
            </a:pPr>
            <a:r>
              <a:rPr lang="fr-FR" dirty="0"/>
              <a:t>Performances cognitives dans la moyenne ou faiblement inférieure à la moyenne de la population finlandaise à cet âge</a:t>
            </a:r>
          </a:p>
          <a:p>
            <a:pPr eaLnBrk="1" hangingPunct="1">
              <a:spcBef>
                <a:spcPct val="0"/>
              </a:spcBef>
              <a:defRPr/>
            </a:pPr>
            <a:r>
              <a:rPr lang="fr-FR" dirty="0" err="1"/>
              <a:t>Neuropsychological</a:t>
            </a:r>
            <a:r>
              <a:rPr lang="fr-FR" dirty="0"/>
              <a:t> </a:t>
            </a:r>
            <a:r>
              <a:rPr lang="fr-FR" dirty="0" err="1"/>
              <a:t>battery</a:t>
            </a:r>
            <a:r>
              <a:rPr lang="fr-FR" dirty="0"/>
              <a:t> :</a:t>
            </a:r>
          </a:p>
          <a:p>
            <a:pPr eaLnBrk="1" hangingPunct="1">
              <a:spcBef>
                <a:spcPct val="0"/>
              </a:spcBef>
              <a:defRPr/>
            </a:pPr>
            <a:r>
              <a:rPr lang="fr-FR" dirty="0"/>
              <a:t>Au moins 1 critère CERAD parmi :</a:t>
            </a:r>
          </a:p>
          <a:p>
            <a:pPr eaLnBrk="1" hangingPunct="1">
              <a:spcBef>
                <a:spcPct val="0"/>
              </a:spcBef>
              <a:buFontTx/>
              <a:buChar char="-"/>
              <a:defRPr/>
            </a:pPr>
            <a:r>
              <a:rPr lang="fr-FR" dirty="0"/>
              <a:t>Tâche de mémoire de liste de mot (10 mots, 3 fois) : 19 mots ou moins</a:t>
            </a:r>
          </a:p>
          <a:p>
            <a:pPr eaLnBrk="1" hangingPunct="1">
              <a:spcBef>
                <a:spcPct val="0"/>
              </a:spcBef>
              <a:buFontTx/>
              <a:buChar char="-"/>
              <a:defRPr/>
            </a:pPr>
            <a:r>
              <a:rPr lang="fr-FR" dirty="0"/>
              <a:t>Rappel de 75% ou moins d’une liste de mots répété 3x</a:t>
            </a:r>
          </a:p>
          <a:p>
            <a:pPr eaLnBrk="1" hangingPunct="1">
              <a:spcBef>
                <a:spcPct val="0"/>
              </a:spcBef>
              <a:buFontTx/>
              <a:buChar char="-"/>
              <a:defRPr/>
            </a:pPr>
            <a:r>
              <a:rPr lang="fr-FR" dirty="0"/>
              <a:t>MMS 20 à 26 </a:t>
            </a:r>
          </a:p>
          <a:p>
            <a:pPr eaLnBrk="1" hangingPunct="1">
              <a:spcBef>
                <a:spcPct val="0"/>
              </a:spcBef>
              <a:buFontTx/>
              <a:buChar char="-"/>
              <a:defRPr/>
            </a:pPr>
            <a:endParaRPr lang="fr-FR" dirty="0"/>
          </a:p>
          <a:p>
            <a:pPr eaLnBrk="1" hangingPunct="1">
              <a:spcBef>
                <a:spcPct val="0"/>
              </a:spcBef>
              <a:buFontTx/>
              <a:buChar char="-"/>
              <a:defRPr/>
            </a:pPr>
            <a:r>
              <a:rPr lang="fr-FR" dirty="0"/>
              <a:t>Dans la moyenne ou légèrement inférieur :</a:t>
            </a:r>
          </a:p>
          <a:p>
            <a:pPr>
              <a:defRPr/>
            </a:pPr>
            <a:r>
              <a:rPr lang="fr-FR" b="1" dirty="0"/>
              <a:t>[</a:t>
            </a:r>
            <a:r>
              <a:rPr lang="fr-FR" b="1" dirty="0" err="1"/>
              <a:t>Early</a:t>
            </a:r>
            <a:r>
              <a:rPr lang="fr-FR" b="1" dirty="0"/>
              <a:t> </a:t>
            </a:r>
            <a:r>
              <a:rPr lang="fr-FR" b="1" dirty="0" err="1"/>
              <a:t>detection</a:t>
            </a:r>
            <a:r>
              <a:rPr lang="fr-FR" b="1" dirty="0"/>
              <a:t> of cognitive changes in </a:t>
            </a:r>
            <a:r>
              <a:rPr lang="fr-FR" b="1" dirty="0" err="1"/>
              <a:t>memory</a:t>
            </a:r>
            <a:r>
              <a:rPr lang="fr-FR" b="1" dirty="0"/>
              <a:t> </a:t>
            </a:r>
            <a:r>
              <a:rPr lang="fr-FR" b="1" dirty="0" err="1"/>
              <a:t>diseases</a:t>
            </a:r>
            <a:r>
              <a:rPr lang="fr-FR" b="1" dirty="0"/>
              <a:t>: new </a:t>
            </a:r>
            <a:r>
              <a:rPr lang="fr-FR" b="1" dirty="0" err="1"/>
              <a:t>cut</a:t>
            </a:r>
            <a:r>
              <a:rPr lang="fr-FR" b="1" dirty="0"/>
              <a:t>-off scores for the </a:t>
            </a:r>
            <a:r>
              <a:rPr lang="fr-FR" b="1" dirty="0" err="1"/>
              <a:t>Finnish</a:t>
            </a:r>
            <a:r>
              <a:rPr lang="fr-FR" b="1" dirty="0"/>
              <a:t> version of CERAD </a:t>
            </a:r>
            <a:r>
              <a:rPr lang="fr-FR" b="1" dirty="0" err="1"/>
              <a:t>neuropsychological</a:t>
            </a:r>
            <a:r>
              <a:rPr lang="fr-FR" b="1" dirty="0"/>
              <a:t> </a:t>
            </a:r>
            <a:r>
              <a:rPr lang="fr-FR" b="1" dirty="0" err="1"/>
              <a:t>battery</a:t>
            </a:r>
            <a:r>
              <a:rPr lang="fr-FR" b="1" dirty="0"/>
              <a:t>].</a:t>
            </a:r>
          </a:p>
          <a:p>
            <a:pPr>
              <a:defRPr/>
            </a:pPr>
            <a:r>
              <a:rPr lang="fr-FR" dirty="0"/>
              <a:t>[Article in </a:t>
            </a:r>
            <a:r>
              <a:rPr lang="fr-FR" dirty="0" err="1"/>
              <a:t>Finnish</a:t>
            </a:r>
            <a:r>
              <a:rPr lang="fr-FR" dirty="0"/>
              <a:t>]</a:t>
            </a:r>
          </a:p>
          <a:p>
            <a:pPr>
              <a:defRPr/>
            </a:pPr>
            <a:r>
              <a:rPr lang="fr-FR" u="sng" dirty="0" err="1">
                <a:hlinkClick r:id="rId3"/>
              </a:rPr>
              <a:t>Hänninen</a:t>
            </a:r>
            <a:r>
              <a:rPr lang="fr-FR" u="sng" dirty="0">
                <a:hlinkClick r:id="rId3"/>
              </a:rPr>
              <a:t> T</a:t>
            </a:r>
            <a:r>
              <a:rPr lang="fr-FR" baseline="30000" dirty="0"/>
              <a:t>1</a:t>
            </a:r>
            <a:r>
              <a:rPr lang="fr-FR" dirty="0"/>
              <a:t>, </a:t>
            </a:r>
            <a:r>
              <a:rPr lang="fr-FR" u="sng" dirty="0" err="1">
                <a:hlinkClick r:id="rId4"/>
              </a:rPr>
              <a:t>Pulliainen</a:t>
            </a:r>
            <a:r>
              <a:rPr lang="fr-FR" u="sng" dirty="0">
                <a:hlinkClick r:id="rId4"/>
              </a:rPr>
              <a:t> V</a:t>
            </a:r>
            <a:r>
              <a:rPr lang="fr-FR" dirty="0"/>
              <a:t>, </a:t>
            </a:r>
            <a:r>
              <a:rPr lang="fr-FR" u="sng" dirty="0" err="1">
                <a:hlinkClick r:id="rId5"/>
              </a:rPr>
              <a:t>Sotaniemi</a:t>
            </a:r>
            <a:r>
              <a:rPr lang="fr-FR" u="sng" dirty="0">
                <a:hlinkClick r:id="rId5"/>
              </a:rPr>
              <a:t> M</a:t>
            </a:r>
            <a:r>
              <a:rPr lang="fr-FR" dirty="0"/>
              <a:t>, </a:t>
            </a:r>
            <a:r>
              <a:rPr lang="fr-FR" u="sng" dirty="0" err="1">
                <a:hlinkClick r:id="rId6"/>
              </a:rPr>
              <a:t>Hokkanen</a:t>
            </a:r>
            <a:r>
              <a:rPr lang="fr-FR" u="sng" dirty="0">
                <a:hlinkClick r:id="rId6"/>
              </a:rPr>
              <a:t> L</a:t>
            </a:r>
            <a:r>
              <a:rPr lang="fr-FR" dirty="0"/>
              <a:t>, </a:t>
            </a:r>
            <a:r>
              <a:rPr lang="fr-FR" u="sng" dirty="0">
                <a:hlinkClick r:id="rId7"/>
              </a:rPr>
              <a:t>Salo J</a:t>
            </a:r>
            <a:r>
              <a:rPr lang="fr-FR" dirty="0"/>
              <a:t>, </a:t>
            </a:r>
            <a:r>
              <a:rPr lang="fr-FR" u="sng" dirty="0" err="1">
                <a:hlinkClick r:id="rId8"/>
              </a:rPr>
              <a:t>Hietanen</a:t>
            </a:r>
            <a:r>
              <a:rPr lang="fr-FR" u="sng" dirty="0">
                <a:hlinkClick r:id="rId8"/>
              </a:rPr>
              <a:t> M</a:t>
            </a:r>
            <a:r>
              <a:rPr lang="fr-FR" dirty="0"/>
              <a:t>, </a:t>
            </a:r>
            <a:r>
              <a:rPr lang="fr-FR" u="sng" dirty="0" err="1">
                <a:hlinkClick r:id="rId9"/>
              </a:rPr>
              <a:t>Pirttilä</a:t>
            </a:r>
            <a:r>
              <a:rPr lang="fr-FR" u="sng" dirty="0">
                <a:hlinkClick r:id="rId9"/>
              </a:rPr>
              <a:t> T</a:t>
            </a:r>
            <a:r>
              <a:rPr lang="fr-FR" dirty="0"/>
              <a:t>, </a:t>
            </a:r>
            <a:r>
              <a:rPr lang="fr-FR" u="sng" dirty="0" err="1">
                <a:hlinkClick r:id="rId10"/>
              </a:rPr>
              <a:t>Pöyhönen</a:t>
            </a:r>
            <a:r>
              <a:rPr lang="fr-FR" u="sng" dirty="0">
                <a:hlinkClick r:id="rId10"/>
              </a:rPr>
              <a:t> M</a:t>
            </a:r>
            <a:r>
              <a:rPr lang="fr-FR" dirty="0"/>
              <a:t>, </a:t>
            </a:r>
            <a:r>
              <a:rPr lang="fr-FR" u="sng" dirty="0" err="1">
                <a:hlinkClick r:id="rId11"/>
              </a:rPr>
              <a:t>Juva</a:t>
            </a:r>
            <a:r>
              <a:rPr lang="fr-FR" u="sng" dirty="0">
                <a:hlinkClick r:id="rId11"/>
              </a:rPr>
              <a:t> K</a:t>
            </a:r>
            <a:r>
              <a:rPr lang="fr-FR" dirty="0"/>
              <a:t>, </a:t>
            </a:r>
            <a:r>
              <a:rPr lang="fr-FR" u="sng" dirty="0" err="1">
                <a:hlinkClick r:id="rId12"/>
              </a:rPr>
              <a:t>Remes</a:t>
            </a:r>
            <a:r>
              <a:rPr lang="fr-FR" u="sng" dirty="0">
                <a:hlinkClick r:id="rId12"/>
              </a:rPr>
              <a:t> A</a:t>
            </a:r>
            <a:r>
              <a:rPr lang="fr-FR" dirty="0"/>
              <a:t>, </a:t>
            </a:r>
            <a:r>
              <a:rPr lang="fr-FR" u="sng" dirty="0" err="1">
                <a:hlinkClick r:id="rId13"/>
              </a:rPr>
              <a:t>Erkinjuntti</a:t>
            </a:r>
            <a:r>
              <a:rPr lang="fr-FR" u="sng" dirty="0">
                <a:hlinkClick r:id="rId13"/>
              </a:rPr>
              <a:t> T</a:t>
            </a:r>
            <a:r>
              <a:rPr lang="fr-FR" dirty="0"/>
              <a:t>.</a:t>
            </a:r>
          </a:p>
          <a:p>
            <a:pPr eaLnBrk="1" hangingPunct="1">
              <a:spcBef>
                <a:spcPct val="0"/>
              </a:spcBef>
              <a:buFontTx/>
              <a:buChar char="-"/>
              <a:defRPr/>
            </a:pPr>
            <a:endParaRPr lang="fr-FR"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84FFAB-0A88-4C3A-9243-11453C1C6C7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6488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92</a:t>
            </a:fld>
            <a:endParaRPr lang="fr-FR"/>
          </a:p>
        </p:txBody>
      </p:sp>
    </p:spTree>
    <p:extLst>
      <p:ext uri="{BB962C8B-B14F-4D97-AF65-F5344CB8AC3E}">
        <p14:creationId xmlns:p14="http://schemas.microsoft.com/office/powerpoint/2010/main" val="1333882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CDC249E-E1C8-435C-AF21-7458923FE2A8}" type="slidenum">
              <a:rPr lang="fr-FR" smtClean="0"/>
              <a:t>94</a:t>
            </a:fld>
            <a:endParaRPr lang="fr-FR"/>
          </a:p>
        </p:txBody>
      </p:sp>
    </p:spTree>
    <p:extLst>
      <p:ext uri="{BB962C8B-B14F-4D97-AF65-F5344CB8AC3E}">
        <p14:creationId xmlns:p14="http://schemas.microsoft.com/office/powerpoint/2010/main" val="407329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5A7B8C-155F-4450-945B-964406E57B2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41BBAD5-0CC8-4869-84CB-D28B286939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0507576-1B3B-4DAD-BD63-73BCBC415CAF}"/>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5610A50C-29C0-446B-A148-D9EB722A0D5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ECA86F3-1884-4DEA-8024-0F4BDBA2C65E}"/>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2906454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DCCFDD-BAB3-4151-8BCC-F38669C5FAC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0832B1A-13F0-4130-AD18-4599B0AD3D42}"/>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28AF14-8BEA-404B-B140-F36DB4633154}"/>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73CE3480-7D45-4AA6-81FC-1A0E05B46B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9E33E2-C6FB-4819-8A88-19CA3B00729F}"/>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1591748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DFCF30-0243-45FD-AB87-1B50B739D26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F9790DC-D0B7-423A-801D-45B1B0ADDE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65ABA103-EA46-45A1-988D-3908034DFBCD}"/>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6ADC3E7D-7963-498C-B68F-4F61175DB6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DE7915F-71D7-4B09-A893-FBF4E8EADEE5}"/>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244555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CF9A50-DA62-4FB0-8DFA-9010CA997FF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9C75EC6-D620-4E77-972F-0D8FB8521492}"/>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53098CA-41E6-45A2-8E6A-D28C09EF593A}"/>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01A32A7-8987-4BD7-9C85-F7CE0853D970}"/>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6" name="Espace réservé du pied de page 5">
            <a:extLst>
              <a:ext uri="{FF2B5EF4-FFF2-40B4-BE49-F238E27FC236}">
                <a16:creationId xmlns:a16="http://schemas.microsoft.com/office/drawing/2014/main" id="{FBDD0E03-C3AB-4761-8FFE-8D3447CD7C5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24AD329-08B3-4CF6-B506-2B35213F5797}"/>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2401839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EFD35-9EE3-4247-B631-A75D8F820D5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E13F26F-7C18-4020-A734-23A57F7861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0BD3A3C4-D5DC-454C-B96D-60963B05E354}"/>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54251FC-F3E5-4963-9872-488C558EB3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44D7AF8E-3F2F-4858-80C7-7293A783F06E}"/>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0507385-30F3-4230-8911-601872F8BE5F}"/>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8" name="Espace réservé du pied de page 7">
            <a:extLst>
              <a:ext uri="{FF2B5EF4-FFF2-40B4-BE49-F238E27FC236}">
                <a16:creationId xmlns:a16="http://schemas.microsoft.com/office/drawing/2014/main" id="{8EC3C521-DC18-4367-8E79-A3AB9E4125B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65FAF8F-8E08-4C4F-9BD2-00C9B7B8A39E}"/>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3545900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B9F73A-6B1F-448F-80EB-75912FC975F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502DEA5-D577-44C5-9495-18C75312E370}"/>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4" name="Espace réservé du pied de page 3">
            <a:extLst>
              <a:ext uri="{FF2B5EF4-FFF2-40B4-BE49-F238E27FC236}">
                <a16:creationId xmlns:a16="http://schemas.microsoft.com/office/drawing/2014/main" id="{7A00FA7E-0517-4EC0-A19D-FA8F4FF8639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A29B7AB-F91E-4985-A472-64AC41E225BB}"/>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1572388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A63F81E-1A29-4797-823C-AB86C5F7F06F}"/>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3" name="Espace réservé du pied de page 2">
            <a:extLst>
              <a:ext uri="{FF2B5EF4-FFF2-40B4-BE49-F238E27FC236}">
                <a16:creationId xmlns:a16="http://schemas.microsoft.com/office/drawing/2014/main" id="{74CF3330-2B73-41F2-A9B1-2EC4368D751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145051B-EFE2-4227-9E1C-A0FCD26009A5}"/>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1452351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2462ED-9793-4276-98D0-57F79FA748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DC3BA1D-7274-43AC-B361-3E7314DFB7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98A296D-66DB-4A20-8414-6269A422B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B743C660-1E18-455B-900D-41D3E43EDF22}"/>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6" name="Espace réservé du pied de page 5">
            <a:extLst>
              <a:ext uri="{FF2B5EF4-FFF2-40B4-BE49-F238E27FC236}">
                <a16:creationId xmlns:a16="http://schemas.microsoft.com/office/drawing/2014/main" id="{58A4D1A2-632A-49F6-BB19-95B16F2751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C91B69D-5EA4-4820-9740-BF01B4D98937}"/>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1675855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A2DE07-6270-41FB-8778-48E60F495FC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3D0716C-8452-47B9-A487-0D132C7ED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D2DF276-652E-4E7A-A617-0A724B2789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0DC5BB8E-BA7C-4BEF-871F-39CC3CF41CC8}"/>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6" name="Espace réservé du pied de page 5">
            <a:extLst>
              <a:ext uri="{FF2B5EF4-FFF2-40B4-BE49-F238E27FC236}">
                <a16:creationId xmlns:a16="http://schemas.microsoft.com/office/drawing/2014/main" id="{75AABAC4-64D7-4E96-9AB1-03B3EE9BC9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9047EA-25E1-4950-9D08-0F70246F854A}"/>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426001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18CC9E-FA58-4E88-B1DA-97EB074B2A8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2BE6F13-5E4F-4A91-BD30-32E39F5F3F5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C91F13-1B73-4A07-971E-A559303CC850}"/>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CFC09474-FD2A-4174-9CFC-50E8C6FBFD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0AA704-7E53-4056-9344-ADA9456FA38F}"/>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2777741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E47D65-F27A-40A8-935E-F18CF66C605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A875333-5EB5-425A-AA59-720F3169284C}"/>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61732E-F6CE-456F-82FD-748780E72809}"/>
              </a:ext>
            </a:extLst>
          </p:cNvPr>
          <p:cNvSpPr>
            <a:spLocks noGrp="1"/>
          </p:cNvSpPr>
          <p:nvPr>
            <p:ph type="dt" sz="half" idx="10"/>
          </p:nvPr>
        </p:nvSpPr>
        <p:spPr/>
        <p:txBody>
          <a:bodyPr/>
          <a:lstStyle/>
          <a:p>
            <a:fld id="{45D0CF3A-505F-4A4E-A1C1-D262FF7164C9}"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C9356FEB-263A-47FD-87F3-62F200C0BD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582ECF-A095-4A7D-9B05-D70A637CFFBB}"/>
              </a:ext>
            </a:extLst>
          </p:cNvPr>
          <p:cNvSpPr>
            <a:spLocks noGrp="1"/>
          </p:cNvSpPr>
          <p:nvPr>
            <p:ph type="sldNum" sz="quarter" idx="12"/>
          </p:nvPr>
        </p:nvSpPr>
        <p:spPr/>
        <p:txBody>
          <a:bodyPr/>
          <a:lstStyle/>
          <a:p>
            <a:fld id="{577767CC-634B-48AB-9515-9E7562A0D752}" type="slidenum">
              <a:rPr lang="fr-FR" smtClean="0"/>
              <a:t>‹N°›</a:t>
            </a:fld>
            <a:endParaRPr lang="fr-FR"/>
          </a:p>
        </p:txBody>
      </p:sp>
    </p:spTree>
    <p:extLst>
      <p:ext uri="{BB962C8B-B14F-4D97-AF65-F5344CB8AC3E}">
        <p14:creationId xmlns:p14="http://schemas.microsoft.com/office/powerpoint/2010/main" val="3879370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e simple">
    <p:spTree>
      <p:nvGrpSpPr>
        <p:cNvPr id="1" name=""/>
        <p:cNvGrpSpPr/>
        <p:nvPr/>
      </p:nvGrpSpPr>
      <p:grpSpPr>
        <a:xfrm>
          <a:off x="0" y="0"/>
          <a:ext cx="0" cy="0"/>
          <a:chOff x="0" y="0"/>
          <a:chExt cx="0" cy="0"/>
        </a:xfrm>
      </p:grpSpPr>
      <p:sp>
        <p:nvSpPr>
          <p:cNvPr id="8" name="Espace réservé du numéro de diapositive 38">
            <a:extLst>
              <a:ext uri="{FF2B5EF4-FFF2-40B4-BE49-F238E27FC236}">
                <a16:creationId xmlns:a16="http://schemas.microsoft.com/office/drawing/2014/main" id="{63FECCC0-37DB-2141-8E8E-B50975E6D8DE}"/>
              </a:ext>
            </a:extLst>
          </p:cNvPr>
          <p:cNvSpPr>
            <a:spLocks noGrp="1"/>
          </p:cNvSpPr>
          <p:nvPr>
            <p:ph type="sldNum" sz="quarter" idx="26"/>
          </p:nvPr>
        </p:nvSpPr>
        <p:spPr>
          <a:xfrm>
            <a:off x="11579191" y="588342"/>
            <a:ext cx="612809" cy="613639"/>
          </a:xfrm>
          <a:prstGeom prst="rect">
            <a:avLst/>
          </a:prstGeom>
        </p:spPr>
        <p:txBody>
          <a:bodyPr anchor="ctr"/>
          <a:lstStyle>
            <a:lvl1pPr algn="l">
              <a:defRPr sz="1400">
                <a:solidFill>
                  <a:schemeClr val="bg2"/>
                </a:solidFill>
              </a:defRPr>
            </a:lvl1pPr>
          </a:lstStyle>
          <a:p>
            <a:fld id="{27F63893-9D7C-4D41-AC61-E8ABFBCB521E}" type="slidenum">
              <a:rPr lang="fr-FR" smtClean="0">
                <a:solidFill>
                  <a:srgbClr val="00B5EF"/>
                </a:solidFill>
              </a:rPr>
              <a:pPr/>
              <a:t>‹N°›</a:t>
            </a:fld>
            <a:endParaRPr lang="fr-FR" dirty="0">
              <a:solidFill>
                <a:srgbClr val="00B5EF"/>
              </a:solidFill>
            </a:endParaRPr>
          </a:p>
        </p:txBody>
      </p:sp>
      <p:sp>
        <p:nvSpPr>
          <p:cNvPr id="16" name="Espace réservé du texte 15">
            <a:extLst>
              <a:ext uri="{FF2B5EF4-FFF2-40B4-BE49-F238E27FC236}">
                <a16:creationId xmlns:a16="http://schemas.microsoft.com/office/drawing/2014/main" id="{4B2BB946-576E-284A-832D-770AB715C9CE}"/>
              </a:ext>
            </a:extLst>
          </p:cNvPr>
          <p:cNvSpPr>
            <a:spLocks noGrp="1"/>
          </p:cNvSpPr>
          <p:nvPr>
            <p:ph type="body" sz="quarter" idx="27"/>
          </p:nvPr>
        </p:nvSpPr>
        <p:spPr>
          <a:xfrm>
            <a:off x="1310132" y="2185004"/>
            <a:ext cx="10134306" cy="4088735"/>
          </a:xfrm>
          <a:prstGeom prst="rect">
            <a:avLst/>
          </a:prstGeom>
        </p:spPr>
        <p:txBody>
          <a:bodyPr>
            <a:normAutofit/>
          </a:bodyPr>
          <a:lstStyle>
            <a:lvl1pPr marL="406400" indent="-398463">
              <a:lnSpc>
                <a:spcPct val="100000"/>
              </a:lnSpc>
              <a:spcBef>
                <a:spcPts val="500"/>
              </a:spcBef>
              <a:buClr>
                <a:schemeClr val="bg2"/>
              </a:buClr>
              <a:buFont typeface="Police système"/>
              <a:buChar char="●"/>
              <a:tabLst/>
              <a:defRPr sz="3000" b="0">
                <a:latin typeface="+mn-lt"/>
              </a:defRPr>
            </a:lvl1pPr>
            <a:lvl2pPr marL="800100" indent="-342900">
              <a:lnSpc>
                <a:spcPct val="100000"/>
              </a:lnSpc>
              <a:buClr>
                <a:schemeClr val="tx2"/>
              </a:buClr>
              <a:buSzPct val="120000"/>
              <a:buFont typeface="Police système"/>
              <a:buChar char="•"/>
              <a:defRPr sz="2600" b="0">
                <a:latin typeface="+mn-lt"/>
              </a:defRPr>
            </a:lvl2pPr>
            <a:lvl3pPr marL="1143000" indent="-296863">
              <a:lnSpc>
                <a:spcPct val="100000"/>
              </a:lnSpc>
              <a:buFont typeface="Police système"/>
              <a:buChar char="•"/>
              <a:tabLst/>
              <a:defRPr sz="2400" b="0">
                <a:latin typeface="+mn-lt"/>
              </a:defRPr>
            </a:lvl3pPr>
            <a:lvl4pPr marL="1385888" marR="0" indent="-26193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200"/>
            </a:lvl4pPr>
            <a:lvl5pPr marL="1649413" indent="-263525">
              <a:buFont typeface="Arial" panose="020B0604020202020204" pitchFamily="34" charset="0"/>
              <a:buChar char="•"/>
              <a:tabLst/>
              <a:defRPr sz="2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0" name="Espace réservé du texte 16">
            <a:extLst>
              <a:ext uri="{FF2B5EF4-FFF2-40B4-BE49-F238E27FC236}">
                <a16:creationId xmlns:a16="http://schemas.microsoft.com/office/drawing/2014/main" id="{2ACF2E53-88F6-BD4B-99E6-ADECF414C959}"/>
              </a:ext>
            </a:extLst>
          </p:cNvPr>
          <p:cNvSpPr>
            <a:spLocks noGrp="1"/>
          </p:cNvSpPr>
          <p:nvPr>
            <p:ph type="body" sz="quarter" idx="19" hasCustomPrompt="1"/>
          </p:nvPr>
        </p:nvSpPr>
        <p:spPr>
          <a:xfrm>
            <a:off x="1310132" y="627420"/>
            <a:ext cx="10134306" cy="535484"/>
          </a:xfrm>
          <a:prstGeom prst="rect">
            <a:avLst/>
          </a:prstGeom>
        </p:spPr>
        <p:txBody>
          <a:bodyPr anchor="b">
            <a:noAutofit/>
          </a:bodyPr>
          <a:lstStyle>
            <a:lvl1pPr marL="0" indent="0">
              <a:spcBef>
                <a:spcPts val="0"/>
              </a:spcBef>
              <a:buFontTx/>
              <a:buNone/>
              <a:defRPr sz="3400" b="1" cap="all" baseline="0">
                <a:solidFill>
                  <a:schemeClr val="bg2"/>
                </a:solidFill>
              </a:defRPr>
            </a:lvl1pPr>
          </a:lstStyle>
          <a:p>
            <a:r>
              <a:rPr lang="fr-FR" dirty="0"/>
              <a:t>Titre DE LA PAGE</a:t>
            </a:r>
          </a:p>
        </p:txBody>
      </p:sp>
      <p:sp>
        <p:nvSpPr>
          <p:cNvPr id="21" name="Espace réservé du texte 16">
            <a:extLst>
              <a:ext uri="{FF2B5EF4-FFF2-40B4-BE49-F238E27FC236}">
                <a16:creationId xmlns:a16="http://schemas.microsoft.com/office/drawing/2014/main" id="{F02F07DF-2781-AF4D-A902-322A8945E5B7}"/>
              </a:ext>
            </a:extLst>
          </p:cNvPr>
          <p:cNvSpPr>
            <a:spLocks noGrp="1"/>
          </p:cNvSpPr>
          <p:nvPr>
            <p:ph type="body" sz="quarter" idx="20" hasCustomPrompt="1"/>
          </p:nvPr>
        </p:nvSpPr>
        <p:spPr>
          <a:xfrm>
            <a:off x="1310132" y="1179191"/>
            <a:ext cx="10134306" cy="486557"/>
          </a:xfrm>
          <a:prstGeom prst="rect">
            <a:avLst/>
          </a:prstGeom>
        </p:spPr>
        <p:txBody>
          <a:bodyPr anchor="t">
            <a:noAutofit/>
          </a:bodyPr>
          <a:lstStyle>
            <a:lvl1pPr marL="0" indent="0">
              <a:spcBef>
                <a:spcPts val="0"/>
              </a:spcBef>
              <a:buFontTx/>
              <a:buNone/>
              <a:defRPr sz="2400" b="0" cap="all" baseline="0">
                <a:solidFill>
                  <a:schemeClr val="tx2"/>
                </a:solidFill>
              </a:defRPr>
            </a:lvl1pPr>
          </a:lstStyle>
          <a:p>
            <a:r>
              <a:rPr lang="fr-FR" dirty="0"/>
              <a:t>Sous-titre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561773" y="5689325"/>
            <a:ext cx="641385" cy="641385"/>
          </a:xfrm>
          <a:prstGeom prst="rect">
            <a:avLst/>
          </a:prstGeom>
        </p:spPr>
      </p:pic>
    </p:spTree>
    <p:extLst>
      <p:ext uri="{BB962C8B-B14F-4D97-AF65-F5344CB8AC3E}">
        <p14:creationId xmlns:p14="http://schemas.microsoft.com/office/powerpoint/2010/main" val="1478171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8AE6111-690F-4BC5-AFCA-D969B8208E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A61061F-BAAF-4313-9A7B-086B54AB18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0BB18F-C5E0-4933-BC1D-A69B42C1A3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0CF3A-505F-4A4E-A1C1-D262FF7164C9}"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E3E8C7B8-DF1C-400D-A61E-0E7B6EF2A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16C870A-8F61-4305-9E91-F5662FFAF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767CC-634B-48AB-9515-9E7562A0D752}" type="slidenum">
              <a:rPr lang="fr-FR" smtClean="0"/>
              <a:t>‹N°›</a:t>
            </a:fld>
            <a:endParaRPr lang="fr-FR"/>
          </a:p>
        </p:txBody>
      </p:sp>
    </p:spTree>
    <p:extLst>
      <p:ext uri="{BB962C8B-B14F-4D97-AF65-F5344CB8AC3E}">
        <p14:creationId xmlns:p14="http://schemas.microsoft.com/office/powerpoint/2010/main" val="2408280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who.int/initiatives/decade-of-healthy-ageing" TargetMode="External"/><Relationship Id="rId2" Type="http://schemas.openxmlformats.org/officeDocument/2006/relationships/image" Target="../media/image20.tmp"/><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tmp"/></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1.tmp"/></Relationships>
</file>

<file path=ppt/slides/_rels/slide21.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63.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88.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image" Target="../media/image87.png"/><Relationship Id="rId1" Type="http://schemas.openxmlformats.org/officeDocument/2006/relationships/slideLayout" Target="../slideLayouts/slideLayout12.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s>
</file>

<file path=ppt/slides/_rels/slide64.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svg"/><Relationship Id="rId7" Type="http://schemas.openxmlformats.org/officeDocument/2006/relationships/image" Target="../media/image104.svg"/><Relationship Id="rId2" Type="http://schemas.openxmlformats.org/officeDocument/2006/relationships/image" Target="../media/image99.png"/><Relationship Id="rId1" Type="http://schemas.openxmlformats.org/officeDocument/2006/relationships/slideLayout" Target="../slideLayouts/slideLayout12.xml"/><Relationship Id="rId6" Type="http://schemas.openxmlformats.org/officeDocument/2006/relationships/image" Target="../media/image103.png"/><Relationship Id="rId5" Type="http://schemas.openxmlformats.org/officeDocument/2006/relationships/image" Target="../media/image102.svg"/><Relationship Id="rId4" Type="http://schemas.openxmlformats.org/officeDocument/2006/relationships/image" Target="../media/image101.png"/></Relationships>
</file>

<file path=ppt/slides/_rels/slide6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12.xml"/><Relationship Id="rId6" Type="http://schemas.openxmlformats.org/officeDocument/2006/relationships/image" Target="../media/image111.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s>
</file>

<file path=ppt/slides/_rels/slide6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2.xml"/><Relationship Id="rId4" Type="http://schemas.openxmlformats.org/officeDocument/2006/relationships/image" Target="../media/image116.png"/></Relationships>
</file>

<file path=ppt/slides/_rels/slide6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7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2.xml"/><Relationship Id="rId5" Type="http://schemas.openxmlformats.org/officeDocument/2006/relationships/image" Target="../media/image65.png"/><Relationship Id="rId4" Type="http://schemas.openxmlformats.org/officeDocument/2006/relationships/image" Target="../media/image109.png"/></Relationships>
</file>

<file path=ppt/slides/_rels/slide7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4.jpeg"/><Relationship Id="rId7" Type="http://schemas.openxmlformats.org/officeDocument/2006/relationships/image" Target="../media/image110.png"/><Relationship Id="rId2" Type="http://schemas.openxmlformats.org/officeDocument/2006/relationships/image" Target="../media/image125.jpeg"/><Relationship Id="rId1" Type="http://schemas.openxmlformats.org/officeDocument/2006/relationships/slideLayout" Target="../slideLayouts/slideLayout1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74.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12.xml"/><Relationship Id="rId6" Type="http://schemas.openxmlformats.org/officeDocument/2006/relationships/image" Target="../media/image111.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s>
</file>

<file path=ppt/slides/_rels/slide75.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127.png"/><Relationship Id="rId7" Type="http://schemas.openxmlformats.org/officeDocument/2006/relationships/image" Target="../media/image13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4.jpeg"/><Relationship Id="rId5" Type="http://schemas.openxmlformats.org/officeDocument/2006/relationships/image" Target="../media/image129.jpeg"/><Relationship Id="rId4" Type="http://schemas.openxmlformats.org/officeDocument/2006/relationships/image" Target="../media/image128.png"/></Relationships>
</file>

<file path=ppt/slides/_rels/slide7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9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9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52.png"/></Relationships>
</file>

<file path=ppt/slides/_rels/slide95.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4.png"/><Relationship Id="rId7" Type="http://schemas.openxmlformats.org/officeDocument/2006/relationships/image" Target="../media/image157.png"/><Relationship Id="rId2" Type="http://schemas.openxmlformats.org/officeDocument/2006/relationships/image" Target="../media/image153.png"/><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22.png"/><Relationship Id="rId10" Type="http://schemas.openxmlformats.org/officeDocument/2006/relationships/image" Target="../media/image160.png"/><Relationship Id="rId4" Type="http://schemas.openxmlformats.org/officeDocument/2006/relationships/image" Target="../media/image155.png"/><Relationship Id="rId9" Type="http://schemas.openxmlformats.org/officeDocument/2006/relationships/image" Target="../media/image15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62.png"/><Relationship Id="rId7" Type="http://schemas.openxmlformats.org/officeDocument/2006/relationships/image" Target="../media/image165.png"/><Relationship Id="rId2" Type="http://schemas.openxmlformats.org/officeDocument/2006/relationships/image" Target="../media/image161.jpeg"/><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hyperlink" Target="mailto:thomas.gilbert@chu-lyon.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9B54F34-5BE1-417B-9FD4-2E1144D80D14}"/>
              </a:ext>
            </a:extLst>
          </p:cNvPr>
          <p:cNvSpPr/>
          <p:nvPr/>
        </p:nvSpPr>
        <p:spPr>
          <a:xfrm>
            <a:off x="0" y="6756920"/>
            <a:ext cx="12258675" cy="108974"/>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a:extLst>
              <a:ext uri="{FF2B5EF4-FFF2-40B4-BE49-F238E27FC236}">
                <a16:creationId xmlns:a16="http://schemas.microsoft.com/office/drawing/2014/main" id="{00285598-6B85-4DA1-AC38-1B3415F24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6953184" y="2939482"/>
            <a:ext cx="4079770" cy="2293260"/>
          </a:xfrm>
          <a:prstGeom prst="rect">
            <a:avLst/>
          </a:prstGeom>
        </p:spPr>
      </p:pic>
      <p:pic>
        <p:nvPicPr>
          <p:cNvPr id="14" name="Image 13">
            <a:extLst>
              <a:ext uri="{FF2B5EF4-FFF2-40B4-BE49-F238E27FC236}">
                <a16:creationId xmlns:a16="http://schemas.microsoft.com/office/drawing/2014/main" id="{50971BBA-F601-4781-9B91-2313E0543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624" y="7895"/>
            <a:ext cx="6591871" cy="3055885"/>
          </a:xfrm>
          <a:prstGeom prst="rect">
            <a:avLst/>
          </a:prstGeom>
        </p:spPr>
      </p:pic>
      <p:sp>
        <p:nvSpPr>
          <p:cNvPr id="2" name="Titre 1">
            <a:extLst>
              <a:ext uri="{FF2B5EF4-FFF2-40B4-BE49-F238E27FC236}">
                <a16:creationId xmlns:a16="http://schemas.microsoft.com/office/drawing/2014/main" id="{1A23FA96-35AE-49A8-8F14-79EA10C34C11}"/>
              </a:ext>
            </a:extLst>
          </p:cNvPr>
          <p:cNvSpPr>
            <a:spLocks noGrp="1"/>
          </p:cNvSpPr>
          <p:nvPr>
            <p:ph type="ctrTitle"/>
          </p:nvPr>
        </p:nvSpPr>
        <p:spPr>
          <a:xfrm>
            <a:off x="346165" y="1482383"/>
            <a:ext cx="9144000" cy="2387600"/>
          </a:xfrm>
        </p:spPr>
        <p:txBody>
          <a:bodyPr>
            <a:normAutofit/>
          </a:bodyPr>
          <a:lstStyle/>
          <a:p>
            <a:pPr algn="l"/>
            <a:r>
              <a:rPr lang="fr-FR" sz="6600" b="1" dirty="0">
                <a:solidFill>
                  <a:srgbClr val="00B0F0"/>
                </a:solidFill>
              </a:rPr>
              <a:t>Le Bien Vieillir</a:t>
            </a:r>
          </a:p>
        </p:txBody>
      </p:sp>
      <p:sp>
        <p:nvSpPr>
          <p:cNvPr id="3" name="Sous-titre 2">
            <a:extLst>
              <a:ext uri="{FF2B5EF4-FFF2-40B4-BE49-F238E27FC236}">
                <a16:creationId xmlns:a16="http://schemas.microsoft.com/office/drawing/2014/main" id="{38CEB447-BCE3-47A0-A70B-B34907BCD0DE}"/>
              </a:ext>
            </a:extLst>
          </p:cNvPr>
          <p:cNvSpPr>
            <a:spLocks noGrp="1"/>
          </p:cNvSpPr>
          <p:nvPr>
            <p:ph type="subTitle" idx="1"/>
          </p:nvPr>
        </p:nvSpPr>
        <p:spPr>
          <a:xfrm>
            <a:off x="346165" y="4914900"/>
            <a:ext cx="4241074" cy="1655762"/>
          </a:xfrm>
        </p:spPr>
        <p:txBody>
          <a:bodyPr>
            <a:normAutofit fontScale="62500" lnSpcReduction="20000"/>
          </a:bodyPr>
          <a:lstStyle/>
          <a:p>
            <a:pPr algn="l"/>
            <a:r>
              <a:rPr lang="fr-FR" sz="4000" b="1" dirty="0"/>
              <a:t>Pr. Thomas GILBERT</a:t>
            </a:r>
          </a:p>
          <a:p>
            <a:pPr algn="l"/>
            <a:r>
              <a:rPr lang="fr-FR" b="1" dirty="0"/>
              <a:t>PU-PH</a:t>
            </a:r>
          </a:p>
          <a:p>
            <a:pPr algn="l"/>
            <a:r>
              <a:rPr lang="fr-FR" b="1" dirty="0"/>
              <a:t>Service de médecine du vieillissement CHU Lyon sud</a:t>
            </a:r>
          </a:p>
          <a:p>
            <a:pPr algn="l"/>
            <a:r>
              <a:rPr lang="fr-FR" b="1" dirty="0"/>
              <a:t>Coordonnateur médical du programme ICOPE grand Lyon</a:t>
            </a:r>
          </a:p>
        </p:txBody>
      </p:sp>
      <p:pic>
        <p:nvPicPr>
          <p:cNvPr id="5" name="Image 4">
            <a:extLst>
              <a:ext uri="{FF2B5EF4-FFF2-40B4-BE49-F238E27FC236}">
                <a16:creationId xmlns:a16="http://schemas.microsoft.com/office/drawing/2014/main" id="{5FEA49FD-51B5-4C52-8262-A40A93A342E4}"/>
              </a:ext>
            </a:extLst>
          </p:cNvPr>
          <p:cNvPicPr>
            <a:picLocks noChangeAspect="1"/>
          </p:cNvPicPr>
          <p:nvPr/>
        </p:nvPicPr>
        <p:blipFill rotWithShape="1">
          <a:blip r:embed="rId4">
            <a:extLst>
              <a:ext uri="{28A0092B-C50C-407E-A947-70E740481C1C}">
                <a14:useLocalDpi xmlns:a14="http://schemas.microsoft.com/office/drawing/2010/main" val="0"/>
              </a:ext>
            </a:extLst>
          </a:blip>
          <a:srcRect r="61695" b="15882"/>
          <a:stretch/>
        </p:blipFill>
        <p:spPr>
          <a:xfrm>
            <a:off x="6975124" y="7895"/>
            <a:ext cx="5171297" cy="6749025"/>
          </a:xfrm>
          <a:prstGeom prst="rect">
            <a:avLst/>
          </a:prstGeom>
        </p:spPr>
      </p:pic>
      <p:pic>
        <p:nvPicPr>
          <p:cNvPr id="7" name="Image 6">
            <a:extLst>
              <a:ext uri="{FF2B5EF4-FFF2-40B4-BE49-F238E27FC236}">
                <a16:creationId xmlns:a16="http://schemas.microsoft.com/office/drawing/2014/main" id="{DBECC9A6-A02A-4E53-91DC-EA929C2A1B2D}"/>
              </a:ext>
            </a:extLst>
          </p:cNvPr>
          <p:cNvPicPr>
            <a:picLocks noChangeAspect="1"/>
          </p:cNvPicPr>
          <p:nvPr/>
        </p:nvPicPr>
        <p:blipFill>
          <a:blip r:embed="rId5"/>
          <a:stretch>
            <a:fillRect/>
          </a:stretch>
        </p:blipFill>
        <p:spPr>
          <a:xfrm>
            <a:off x="346165" y="287338"/>
            <a:ext cx="2541703" cy="1016681"/>
          </a:xfrm>
          <a:prstGeom prst="rect">
            <a:avLst/>
          </a:prstGeom>
        </p:spPr>
      </p:pic>
      <p:pic>
        <p:nvPicPr>
          <p:cNvPr id="12" name="Image 11">
            <a:extLst>
              <a:ext uri="{FF2B5EF4-FFF2-40B4-BE49-F238E27FC236}">
                <a16:creationId xmlns:a16="http://schemas.microsoft.com/office/drawing/2014/main" id="{31B274D6-FB6D-4FB0-B0F8-F84E37C603C3}"/>
              </a:ext>
            </a:extLst>
          </p:cNvPr>
          <p:cNvPicPr>
            <a:picLocks noChangeAspect="1"/>
          </p:cNvPicPr>
          <p:nvPr/>
        </p:nvPicPr>
        <p:blipFill>
          <a:blip r:embed="rId6"/>
          <a:stretch>
            <a:fillRect/>
          </a:stretch>
        </p:blipFill>
        <p:spPr>
          <a:xfrm>
            <a:off x="4565299" y="5488814"/>
            <a:ext cx="2409825" cy="1174977"/>
          </a:xfrm>
          <a:prstGeom prst="rect">
            <a:avLst/>
          </a:prstGeom>
        </p:spPr>
      </p:pic>
      <p:sp>
        <p:nvSpPr>
          <p:cNvPr id="4" name="Rectangle 3">
            <a:extLst>
              <a:ext uri="{FF2B5EF4-FFF2-40B4-BE49-F238E27FC236}">
                <a16:creationId xmlns:a16="http://schemas.microsoft.com/office/drawing/2014/main" id="{41C93C2D-F5C3-4B7B-B664-898BBEAFF92F}"/>
              </a:ext>
            </a:extLst>
          </p:cNvPr>
          <p:cNvSpPr/>
          <p:nvPr/>
        </p:nvSpPr>
        <p:spPr>
          <a:xfrm>
            <a:off x="0" y="0"/>
            <a:ext cx="12258675" cy="108974"/>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74270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B8F70C-443D-C40C-89C3-7880C04AC28E}"/>
              </a:ext>
            </a:extLst>
          </p:cNvPr>
          <p:cNvSpPr>
            <a:spLocks noGrp="1"/>
          </p:cNvSpPr>
          <p:nvPr>
            <p:ph type="title"/>
          </p:nvPr>
        </p:nvSpPr>
        <p:spPr>
          <a:xfrm>
            <a:off x="719403" y="515514"/>
            <a:ext cx="10247612" cy="535484"/>
          </a:xfrm>
        </p:spPr>
        <p:txBody>
          <a:bodyPr>
            <a:normAutofit fontScale="90000"/>
          </a:bodyPr>
          <a:lstStyle/>
          <a:p>
            <a:r>
              <a:rPr lang="fr-FR" b="1" dirty="0">
                <a:solidFill>
                  <a:srgbClr val="00B0F0"/>
                </a:solidFill>
              </a:rPr>
              <a:t>Liens d’intérêt</a:t>
            </a:r>
          </a:p>
        </p:txBody>
      </p:sp>
      <p:pic>
        <p:nvPicPr>
          <p:cNvPr id="6" name="Image 5">
            <a:extLst>
              <a:ext uri="{FF2B5EF4-FFF2-40B4-BE49-F238E27FC236}">
                <a16:creationId xmlns:a16="http://schemas.microsoft.com/office/drawing/2014/main" id="{E76F42B8-CEDF-AA38-448A-179D51498285}"/>
              </a:ext>
            </a:extLst>
          </p:cNvPr>
          <p:cNvPicPr>
            <a:picLocks noChangeAspect="1"/>
          </p:cNvPicPr>
          <p:nvPr/>
        </p:nvPicPr>
        <p:blipFill>
          <a:blip r:embed="rId2"/>
          <a:stretch>
            <a:fillRect/>
          </a:stretch>
        </p:blipFill>
        <p:spPr>
          <a:xfrm>
            <a:off x="3019859" y="5417242"/>
            <a:ext cx="6511057" cy="1304281"/>
          </a:xfrm>
          <a:prstGeom prst="rect">
            <a:avLst/>
          </a:prstGeom>
        </p:spPr>
      </p:pic>
      <p:sp>
        <p:nvSpPr>
          <p:cNvPr id="10" name="Espace réservé du contenu 2">
            <a:extLst>
              <a:ext uri="{FF2B5EF4-FFF2-40B4-BE49-F238E27FC236}">
                <a16:creationId xmlns:a16="http://schemas.microsoft.com/office/drawing/2014/main" id="{6D66C1D2-9219-E87E-33EE-0D8F82DBDA3B}"/>
              </a:ext>
            </a:extLst>
          </p:cNvPr>
          <p:cNvSpPr txBox="1">
            <a:spLocks/>
          </p:cNvSpPr>
          <p:nvPr/>
        </p:nvSpPr>
        <p:spPr>
          <a:xfrm>
            <a:off x="671397" y="2088839"/>
            <a:ext cx="10849205" cy="2680322"/>
          </a:xfrm>
        </p:spPr>
        <p:txBody>
          <a:bodyPr/>
          <a:lstStyle>
            <a:lvl1pPr marL="228600" marR="0" indent="-228600" algn="l" defTabSz="914400" rtl="0" eaLnBrk="1" fontAlgn="auto" latinLnBrk="0" hangingPunct="1">
              <a:lnSpc>
                <a:spcPct val="100000"/>
              </a:lnSpc>
              <a:spcBef>
                <a:spcPts val="500"/>
              </a:spcBef>
              <a:spcAft>
                <a:spcPts val="0"/>
              </a:spcAft>
              <a:buClr>
                <a:schemeClr val="bg2"/>
              </a:buClr>
              <a:buSzTx/>
              <a:buFont typeface="Police système"/>
              <a:buChar char="●"/>
              <a:tabLst/>
              <a:defRPr lang="fr-FR" sz="2000" b="0" kern="1200" noProof="0" dirty="0" smtClean="0">
                <a:solidFill>
                  <a:schemeClr val="tx1"/>
                </a:solidFill>
                <a:latin typeface="+mn-lt"/>
                <a:ea typeface="+mn-ea"/>
                <a:cs typeface="Calibri" panose="020F050202020403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u="sng" dirty="0">
                <a:solidFill>
                  <a:srgbClr val="0A0A0A"/>
                </a:solidFill>
              </a:rPr>
              <a:t>Activités non rémunérées pour des laboratoires pharmaceutiques: </a:t>
            </a:r>
            <a:r>
              <a:rPr lang="fr-FR" dirty="0">
                <a:solidFill>
                  <a:srgbClr val="0A0A0A"/>
                </a:solidFill>
              </a:rPr>
              <a:t>Néant</a:t>
            </a:r>
          </a:p>
          <a:p>
            <a:pPr marL="0" indent="0">
              <a:buNone/>
            </a:pPr>
            <a:endParaRPr lang="fr-FR" dirty="0">
              <a:solidFill>
                <a:srgbClr val="0A0A0A"/>
              </a:solidFill>
            </a:endParaRPr>
          </a:p>
          <a:p>
            <a:r>
              <a:rPr lang="fr-FR" b="1" u="sng" dirty="0">
                <a:solidFill>
                  <a:srgbClr val="0A0A0A"/>
                </a:solidFill>
              </a:rPr>
              <a:t>Activités rémunérées </a:t>
            </a:r>
            <a:r>
              <a:rPr lang="fr-FR" dirty="0">
                <a:solidFill>
                  <a:srgbClr val="0A0A0A"/>
                </a:solidFill>
              </a:rPr>
              <a:t>: 400 € conférence Amylose cardiaque 2022 (Pfizer)</a:t>
            </a:r>
          </a:p>
          <a:p>
            <a:pPr marL="0" indent="0">
              <a:buFont typeface="Police système"/>
              <a:buNone/>
            </a:pPr>
            <a:endParaRPr lang="fr-FR" dirty="0">
              <a:solidFill>
                <a:srgbClr val="0A0A0A"/>
              </a:solidFill>
            </a:endParaRPr>
          </a:p>
          <a:p>
            <a:r>
              <a:rPr lang="fr-FR" b="1" u="sng" dirty="0">
                <a:solidFill>
                  <a:srgbClr val="0A0A0A"/>
                </a:solidFill>
              </a:rPr>
              <a:t>Avantages divers (transports, repas…) </a:t>
            </a:r>
            <a:r>
              <a:rPr lang="fr-FR" dirty="0">
                <a:solidFill>
                  <a:srgbClr val="0A0A0A"/>
                </a:solidFill>
              </a:rPr>
              <a:t>: 130 € au total sur la période 2010-2024</a:t>
            </a:r>
          </a:p>
        </p:txBody>
      </p:sp>
    </p:spTree>
    <p:extLst>
      <p:ext uri="{BB962C8B-B14F-4D97-AF65-F5344CB8AC3E}">
        <p14:creationId xmlns:p14="http://schemas.microsoft.com/office/powerpoint/2010/main" val="3380814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71C4C3-1C4B-4893-B7A6-B3F49518F6DF}"/>
              </a:ext>
            </a:extLst>
          </p:cNvPr>
          <p:cNvSpPr>
            <a:spLocks noGrp="1"/>
          </p:cNvSpPr>
          <p:nvPr>
            <p:ph type="title"/>
          </p:nvPr>
        </p:nvSpPr>
        <p:spPr>
          <a:xfrm>
            <a:off x="723900" y="0"/>
            <a:ext cx="10515600" cy="1325563"/>
          </a:xfrm>
        </p:spPr>
        <p:txBody>
          <a:bodyPr/>
          <a:lstStyle/>
          <a:p>
            <a:r>
              <a:rPr lang="fr-FR" dirty="0"/>
              <a:t>Espérance de vie sans incapacité</a:t>
            </a:r>
          </a:p>
        </p:txBody>
      </p:sp>
      <p:pic>
        <p:nvPicPr>
          <p:cNvPr id="4" name="Image 3">
            <a:extLst>
              <a:ext uri="{FF2B5EF4-FFF2-40B4-BE49-F238E27FC236}">
                <a16:creationId xmlns:a16="http://schemas.microsoft.com/office/drawing/2014/main" id="{84EBF966-995E-4E28-881C-02EF852B0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5430" y="890884"/>
            <a:ext cx="9121140" cy="5835191"/>
          </a:xfrm>
          <a:prstGeom prst="rect">
            <a:avLst/>
          </a:prstGeom>
        </p:spPr>
      </p:pic>
    </p:spTree>
    <p:extLst>
      <p:ext uri="{BB962C8B-B14F-4D97-AF65-F5344CB8AC3E}">
        <p14:creationId xmlns:p14="http://schemas.microsoft.com/office/powerpoint/2010/main" val="2564575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71C4C3-1C4B-4893-B7A6-B3F49518F6DF}"/>
              </a:ext>
            </a:extLst>
          </p:cNvPr>
          <p:cNvSpPr>
            <a:spLocks noGrp="1"/>
          </p:cNvSpPr>
          <p:nvPr>
            <p:ph type="title"/>
          </p:nvPr>
        </p:nvSpPr>
        <p:spPr>
          <a:xfrm>
            <a:off x="723900" y="0"/>
            <a:ext cx="10515600" cy="1325563"/>
          </a:xfrm>
        </p:spPr>
        <p:txBody>
          <a:bodyPr/>
          <a:lstStyle/>
          <a:p>
            <a:r>
              <a:rPr lang="fr-FR" dirty="0"/>
              <a:t>Espérance de vie sans incapacité</a:t>
            </a:r>
          </a:p>
        </p:txBody>
      </p:sp>
      <p:pic>
        <p:nvPicPr>
          <p:cNvPr id="3" name="Image 2">
            <a:extLst>
              <a:ext uri="{FF2B5EF4-FFF2-40B4-BE49-F238E27FC236}">
                <a16:creationId xmlns:a16="http://schemas.microsoft.com/office/drawing/2014/main" id="{47A0321A-9D9F-4FE4-BADA-11E46BDAB48B}"/>
              </a:ext>
            </a:extLst>
          </p:cNvPr>
          <p:cNvPicPr>
            <a:picLocks noChangeAspect="1"/>
          </p:cNvPicPr>
          <p:nvPr/>
        </p:nvPicPr>
        <p:blipFill>
          <a:blip r:embed="rId2"/>
          <a:stretch>
            <a:fillRect/>
          </a:stretch>
        </p:blipFill>
        <p:spPr>
          <a:xfrm>
            <a:off x="2637457" y="1281844"/>
            <a:ext cx="6917085" cy="2696695"/>
          </a:xfrm>
          <a:prstGeom prst="rect">
            <a:avLst/>
          </a:prstGeom>
        </p:spPr>
      </p:pic>
      <p:pic>
        <p:nvPicPr>
          <p:cNvPr id="5" name="Image 4">
            <a:extLst>
              <a:ext uri="{FF2B5EF4-FFF2-40B4-BE49-F238E27FC236}">
                <a16:creationId xmlns:a16="http://schemas.microsoft.com/office/drawing/2014/main" id="{C4404A32-5FDD-4304-9F00-62ACE8F93416}"/>
              </a:ext>
            </a:extLst>
          </p:cNvPr>
          <p:cNvPicPr>
            <a:picLocks noChangeAspect="1"/>
          </p:cNvPicPr>
          <p:nvPr/>
        </p:nvPicPr>
        <p:blipFill>
          <a:blip r:embed="rId3"/>
          <a:stretch>
            <a:fillRect/>
          </a:stretch>
        </p:blipFill>
        <p:spPr>
          <a:xfrm>
            <a:off x="2637457" y="3978539"/>
            <a:ext cx="6917085" cy="2063200"/>
          </a:xfrm>
          <a:prstGeom prst="rect">
            <a:avLst/>
          </a:prstGeom>
        </p:spPr>
      </p:pic>
    </p:spTree>
    <p:extLst>
      <p:ext uri="{BB962C8B-B14F-4D97-AF65-F5344CB8AC3E}">
        <p14:creationId xmlns:p14="http://schemas.microsoft.com/office/powerpoint/2010/main" val="3655202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FD5A7C0-2CF2-076E-DB96-3C0EF12C642E}"/>
              </a:ext>
            </a:extLst>
          </p:cNvPr>
          <p:cNvPicPr>
            <a:picLocks noChangeAspect="1"/>
          </p:cNvPicPr>
          <p:nvPr/>
        </p:nvPicPr>
        <p:blipFill>
          <a:blip r:embed="rId2"/>
          <a:stretch>
            <a:fillRect/>
          </a:stretch>
        </p:blipFill>
        <p:spPr>
          <a:xfrm>
            <a:off x="542150" y="702166"/>
            <a:ext cx="11107700" cy="5134692"/>
          </a:xfrm>
          <a:prstGeom prst="rect">
            <a:avLst/>
          </a:prstGeom>
        </p:spPr>
      </p:pic>
    </p:spTree>
    <p:extLst>
      <p:ext uri="{BB962C8B-B14F-4D97-AF65-F5344CB8AC3E}">
        <p14:creationId xmlns:p14="http://schemas.microsoft.com/office/powerpoint/2010/main" val="3717617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D99758-29A8-436B-ACA9-B15BF17D0688}"/>
              </a:ext>
            </a:extLst>
          </p:cNvPr>
          <p:cNvSpPr>
            <a:spLocks noGrp="1"/>
          </p:cNvSpPr>
          <p:nvPr>
            <p:ph type="title"/>
          </p:nvPr>
        </p:nvSpPr>
        <p:spPr/>
        <p:txBody>
          <a:bodyPr/>
          <a:lstStyle/>
          <a:p>
            <a:r>
              <a:rPr lang="fr-FR" dirty="0"/>
              <a:t> </a:t>
            </a:r>
          </a:p>
        </p:txBody>
      </p:sp>
      <p:pic>
        <p:nvPicPr>
          <p:cNvPr id="3" name="Image 2">
            <a:extLst>
              <a:ext uri="{FF2B5EF4-FFF2-40B4-BE49-F238E27FC236}">
                <a16:creationId xmlns:a16="http://schemas.microsoft.com/office/drawing/2014/main" id="{A62B3F5D-DB89-4C6B-AEE4-217DDD74AA0E}"/>
              </a:ext>
            </a:extLst>
          </p:cNvPr>
          <p:cNvPicPr>
            <a:picLocks noChangeAspect="1"/>
          </p:cNvPicPr>
          <p:nvPr/>
        </p:nvPicPr>
        <p:blipFill>
          <a:blip r:embed="rId2"/>
          <a:stretch>
            <a:fillRect/>
          </a:stretch>
        </p:blipFill>
        <p:spPr>
          <a:xfrm>
            <a:off x="5053012" y="2717063"/>
            <a:ext cx="1385887" cy="1800950"/>
          </a:xfrm>
          <a:prstGeom prst="rect">
            <a:avLst/>
          </a:prstGeom>
        </p:spPr>
      </p:pic>
      <p:sp>
        <p:nvSpPr>
          <p:cNvPr id="4" name="ZoneTexte 3">
            <a:extLst>
              <a:ext uri="{FF2B5EF4-FFF2-40B4-BE49-F238E27FC236}">
                <a16:creationId xmlns:a16="http://schemas.microsoft.com/office/drawing/2014/main" id="{92AC9EBB-A2E5-4070-9A43-7344A9DA55DF}"/>
              </a:ext>
            </a:extLst>
          </p:cNvPr>
          <p:cNvSpPr txBox="1"/>
          <p:nvPr/>
        </p:nvSpPr>
        <p:spPr>
          <a:xfrm>
            <a:off x="1090610" y="1831551"/>
            <a:ext cx="2809875" cy="830997"/>
          </a:xfrm>
          <a:prstGeom prst="rect">
            <a:avLst/>
          </a:prstGeom>
          <a:noFill/>
        </p:spPr>
        <p:txBody>
          <a:bodyPr wrap="square" rtlCol="0">
            <a:spAutoFit/>
          </a:bodyPr>
          <a:lstStyle/>
          <a:p>
            <a:pPr algn="ctr"/>
            <a:r>
              <a:rPr lang="fr-FR" sz="2400" dirty="0"/>
              <a:t>FACTEURS GÉNÉTIQUES </a:t>
            </a:r>
          </a:p>
        </p:txBody>
      </p:sp>
      <p:sp>
        <p:nvSpPr>
          <p:cNvPr id="5" name="ZoneTexte 4">
            <a:extLst>
              <a:ext uri="{FF2B5EF4-FFF2-40B4-BE49-F238E27FC236}">
                <a16:creationId xmlns:a16="http://schemas.microsoft.com/office/drawing/2014/main" id="{0BB47318-A6DD-4A7F-9E40-BA311BC23110}"/>
              </a:ext>
            </a:extLst>
          </p:cNvPr>
          <p:cNvSpPr txBox="1"/>
          <p:nvPr/>
        </p:nvSpPr>
        <p:spPr>
          <a:xfrm>
            <a:off x="1214436" y="5138737"/>
            <a:ext cx="2809875" cy="461665"/>
          </a:xfrm>
          <a:prstGeom prst="rect">
            <a:avLst/>
          </a:prstGeom>
          <a:noFill/>
        </p:spPr>
        <p:txBody>
          <a:bodyPr wrap="square" rtlCol="0">
            <a:spAutoFit/>
          </a:bodyPr>
          <a:lstStyle/>
          <a:p>
            <a:pPr algn="ctr"/>
            <a:r>
              <a:rPr lang="fr-FR" sz="2400" dirty="0"/>
              <a:t>PATHOLOGIES</a:t>
            </a:r>
          </a:p>
        </p:txBody>
      </p:sp>
      <p:sp>
        <p:nvSpPr>
          <p:cNvPr id="6" name="ZoneTexte 5">
            <a:extLst>
              <a:ext uri="{FF2B5EF4-FFF2-40B4-BE49-F238E27FC236}">
                <a16:creationId xmlns:a16="http://schemas.microsoft.com/office/drawing/2014/main" id="{C0B73E0A-5467-42E4-BD97-993D6EBA38A2}"/>
              </a:ext>
            </a:extLst>
          </p:cNvPr>
          <p:cNvSpPr txBox="1"/>
          <p:nvPr/>
        </p:nvSpPr>
        <p:spPr>
          <a:xfrm>
            <a:off x="7978285" y="3708063"/>
            <a:ext cx="2976563" cy="830997"/>
          </a:xfrm>
          <a:prstGeom prst="rect">
            <a:avLst/>
          </a:prstGeom>
          <a:noFill/>
        </p:spPr>
        <p:txBody>
          <a:bodyPr wrap="square" rtlCol="0">
            <a:spAutoFit/>
          </a:bodyPr>
          <a:lstStyle/>
          <a:p>
            <a:pPr algn="ctr"/>
            <a:r>
              <a:rPr lang="fr-FR" sz="2400" dirty="0"/>
              <a:t>FACTEURS ENVIRONNEMENTAUX</a:t>
            </a:r>
          </a:p>
        </p:txBody>
      </p:sp>
      <p:sp>
        <p:nvSpPr>
          <p:cNvPr id="7" name="Flèche : droite 6">
            <a:extLst>
              <a:ext uri="{FF2B5EF4-FFF2-40B4-BE49-F238E27FC236}">
                <a16:creationId xmlns:a16="http://schemas.microsoft.com/office/drawing/2014/main" id="{D219F553-9BC1-4DCF-A225-2929DAB594E9}"/>
              </a:ext>
            </a:extLst>
          </p:cNvPr>
          <p:cNvSpPr/>
          <p:nvPr/>
        </p:nvSpPr>
        <p:spPr>
          <a:xfrm rot="1956423">
            <a:off x="3301916" y="2676275"/>
            <a:ext cx="1647077" cy="1847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droite 7">
            <a:extLst>
              <a:ext uri="{FF2B5EF4-FFF2-40B4-BE49-F238E27FC236}">
                <a16:creationId xmlns:a16="http://schemas.microsoft.com/office/drawing/2014/main" id="{0D867176-ECF3-4B49-A7F3-D2DB00D3AA00}"/>
              </a:ext>
            </a:extLst>
          </p:cNvPr>
          <p:cNvSpPr/>
          <p:nvPr/>
        </p:nvSpPr>
        <p:spPr>
          <a:xfrm rot="19018185">
            <a:off x="3521576" y="4597900"/>
            <a:ext cx="1647077" cy="1847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BE5009DA-21A4-4163-B511-C592C2D232B4}"/>
              </a:ext>
            </a:extLst>
          </p:cNvPr>
          <p:cNvSpPr/>
          <p:nvPr/>
        </p:nvSpPr>
        <p:spPr>
          <a:xfrm rot="11179486">
            <a:off x="6652254" y="3798224"/>
            <a:ext cx="1647077" cy="1847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
            <a:extLst>
              <a:ext uri="{FF2B5EF4-FFF2-40B4-BE49-F238E27FC236}">
                <a16:creationId xmlns:a16="http://schemas.microsoft.com/office/drawing/2014/main" id="{5CD6D8F5-E4E0-4673-B5EE-21A7A3B294E2}"/>
              </a:ext>
            </a:extLst>
          </p:cNvPr>
          <p:cNvSpPr txBox="1">
            <a:spLocks/>
          </p:cNvSpPr>
          <p:nvPr/>
        </p:nvSpPr>
        <p:spPr>
          <a:xfrm>
            <a:off x="488154" y="244524"/>
            <a:ext cx="1124664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dirty="0">
                <a:solidFill>
                  <a:srgbClr val="0070C0"/>
                </a:solidFill>
              </a:rPr>
              <a:t>Principaux facteurs qui influencent le « bien vieillir »?</a:t>
            </a:r>
          </a:p>
        </p:txBody>
      </p:sp>
    </p:spTree>
    <p:extLst>
      <p:ext uri="{BB962C8B-B14F-4D97-AF65-F5344CB8AC3E}">
        <p14:creationId xmlns:p14="http://schemas.microsoft.com/office/powerpoint/2010/main" val="3123365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FF1D1336-CD5F-42B2-961C-4375F38FC5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5776" y="1226503"/>
            <a:ext cx="9160448" cy="3602671"/>
          </a:xfrm>
        </p:spPr>
      </p:pic>
      <p:sp>
        <p:nvSpPr>
          <p:cNvPr id="6" name="ZoneTexte 5">
            <a:extLst>
              <a:ext uri="{FF2B5EF4-FFF2-40B4-BE49-F238E27FC236}">
                <a16:creationId xmlns:a16="http://schemas.microsoft.com/office/drawing/2014/main" id="{622E5809-3A52-406B-8E6B-0204883189C7}"/>
              </a:ext>
            </a:extLst>
          </p:cNvPr>
          <p:cNvSpPr txBox="1"/>
          <p:nvPr/>
        </p:nvSpPr>
        <p:spPr>
          <a:xfrm>
            <a:off x="0" y="6550223"/>
            <a:ext cx="5943600" cy="307777"/>
          </a:xfrm>
          <a:prstGeom prst="rect">
            <a:avLst/>
          </a:prstGeom>
          <a:noFill/>
        </p:spPr>
        <p:txBody>
          <a:bodyPr wrap="square" rtlCol="0">
            <a:spAutoFit/>
          </a:bodyPr>
          <a:lstStyle/>
          <a:p>
            <a:r>
              <a:rPr lang="fr-FR" sz="1400" dirty="0">
                <a:solidFill>
                  <a:srgbClr val="0070C0"/>
                </a:solidFill>
              </a:rPr>
              <a:t>Remerciements Pr. Eric Boulanger</a:t>
            </a:r>
          </a:p>
        </p:txBody>
      </p:sp>
      <p:sp>
        <p:nvSpPr>
          <p:cNvPr id="2" name="ZoneTexte 1">
            <a:extLst>
              <a:ext uri="{FF2B5EF4-FFF2-40B4-BE49-F238E27FC236}">
                <a16:creationId xmlns:a16="http://schemas.microsoft.com/office/drawing/2014/main" id="{C44AF274-7AB8-4FBE-9FD4-F8FA5D64979F}"/>
              </a:ext>
            </a:extLst>
          </p:cNvPr>
          <p:cNvSpPr txBox="1"/>
          <p:nvPr/>
        </p:nvSpPr>
        <p:spPr>
          <a:xfrm>
            <a:off x="3377900" y="459138"/>
            <a:ext cx="4625788" cy="369332"/>
          </a:xfrm>
          <a:prstGeom prst="rect">
            <a:avLst/>
          </a:prstGeom>
          <a:noFill/>
        </p:spPr>
        <p:txBody>
          <a:bodyPr wrap="square" rtlCol="0">
            <a:spAutoFit/>
          </a:bodyPr>
          <a:lstStyle/>
          <a:p>
            <a:pPr algn="ctr"/>
            <a:r>
              <a:rPr lang="fr-FR" b="1" dirty="0"/>
              <a:t>Tabac</a:t>
            </a:r>
          </a:p>
        </p:txBody>
      </p:sp>
      <p:sp>
        <p:nvSpPr>
          <p:cNvPr id="3" name="Accolade ouvrante 2">
            <a:extLst>
              <a:ext uri="{FF2B5EF4-FFF2-40B4-BE49-F238E27FC236}">
                <a16:creationId xmlns:a16="http://schemas.microsoft.com/office/drawing/2014/main" id="{A7CCE1F8-40A1-41CC-9038-3F5858F51686}"/>
              </a:ext>
            </a:extLst>
          </p:cNvPr>
          <p:cNvSpPr/>
          <p:nvPr/>
        </p:nvSpPr>
        <p:spPr>
          <a:xfrm rot="5400000">
            <a:off x="5292762" y="478846"/>
            <a:ext cx="796065" cy="149531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75129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stretch>
            <a:fillRect/>
          </a:stretch>
        </p:blipFill>
        <p:spPr>
          <a:xfrm>
            <a:off x="6931542" y="763929"/>
            <a:ext cx="4433226" cy="2966013"/>
          </a:xfrm>
          <a:prstGeom prst="rect">
            <a:avLst/>
          </a:prstGeom>
        </p:spPr>
      </p:pic>
      <p:sp>
        <p:nvSpPr>
          <p:cNvPr id="8" name="ZoneTexte 7">
            <a:extLst>
              <a:ext uri="{FF2B5EF4-FFF2-40B4-BE49-F238E27FC236}">
                <a16:creationId xmlns:a16="http://schemas.microsoft.com/office/drawing/2014/main" id="{9C07D080-72FD-45F0-A1D0-1038904F231C}"/>
              </a:ext>
            </a:extLst>
          </p:cNvPr>
          <p:cNvSpPr txBox="1"/>
          <p:nvPr/>
        </p:nvSpPr>
        <p:spPr>
          <a:xfrm>
            <a:off x="7220029" y="3887355"/>
            <a:ext cx="4189431" cy="523220"/>
          </a:xfrm>
          <a:prstGeom prst="rect">
            <a:avLst/>
          </a:prstGeom>
          <a:noFill/>
        </p:spPr>
        <p:txBody>
          <a:bodyPr wrap="square" rtlCol="0">
            <a:spAutoFit/>
          </a:bodyPr>
          <a:lstStyle/>
          <a:p>
            <a:r>
              <a:rPr lang="fr-FR" sz="2800" dirty="0"/>
              <a:t>Robert Marchant à 105 ans</a:t>
            </a:r>
          </a:p>
        </p:txBody>
      </p:sp>
      <p:pic>
        <p:nvPicPr>
          <p:cNvPr id="9" name="Image 8">
            <a:extLst>
              <a:ext uri="{FF2B5EF4-FFF2-40B4-BE49-F238E27FC236}">
                <a16:creationId xmlns:a16="http://schemas.microsoft.com/office/drawing/2014/main" id="{EE7B1B10-D341-43BD-803A-9EF6EE6AC7A5}"/>
              </a:ext>
            </a:extLst>
          </p:cNvPr>
          <p:cNvPicPr>
            <a:picLocks noChangeAspect="1"/>
          </p:cNvPicPr>
          <p:nvPr/>
        </p:nvPicPr>
        <p:blipFill rotWithShape="1">
          <a:blip r:embed="rId3"/>
          <a:srcRect l="15961" t="1456" r="6137" b="-1456"/>
          <a:stretch/>
        </p:blipFill>
        <p:spPr>
          <a:xfrm>
            <a:off x="451703" y="358815"/>
            <a:ext cx="4490982" cy="2873441"/>
          </a:xfrm>
          <a:prstGeom prst="rect">
            <a:avLst/>
          </a:prstGeom>
        </p:spPr>
      </p:pic>
      <p:sp>
        <p:nvSpPr>
          <p:cNvPr id="10" name="ZoneTexte 9">
            <a:extLst>
              <a:ext uri="{FF2B5EF4-FFF2-40B4-BE49-F238E27FC236}">
                <a16:creationId xmlns:a16="http://schemas.microsoft.com/office/drawing/2014/main" id="{2CD92E5E-9753-4867-A114-67309B157ADA}"/>
              </a:ext>
            </a:extLst>
          </p:cNvPr>
          <p:cNvSpPr txBox="1"/>
          <p:nvPr/>
        </p:nvSpPr>
        <p:spPr>
          <a:xfrm>
            <a:off x="451703" y="3364135"/>
            <a:ext cx="4005637" cy="830997"/>
          </a:xfrm>
          <a:prstGeom prst="rect">
            <a:avLst/>
          </a:prstGeom>
          <a:noFill/>
        </p:spPr>
        <p:txBody>
          <a:bodyPr wrap="square" rtlCol="0">
            <a:spAutoFit/>
          </a:bodyPr>
          <a:lstStyle/>
          <a:p>
            <a:r>
              <a:rPr lang="fr-FR" sz="2800" b="0" i="0" dirty="0">
                <a:solidFill>
                  <a:srgbClr val="000000"/>
                </a:solidFill>
                <a:effectLst/>
              </a:rPr>
              <a:t>Johanna </a:t>
            </a:r>
            <a:r>
              <a:rPr lang="fr-FR" sz="2800" b="0" i="0" dirty="0" err="1">
                <a:solidFill>
                  <a:srgbClr val="000000"/>
                </a:solidFill>
                <a:effectLst/>
              </a:rPr>
              <a:t>Quaas</a:t>
            </a:r>
            <a:r>
              <a:rPr lang="fr-FR" sz="2800" b="0" i="0" dirty="0">
                <a:solidFill>
                  <a:srgbClr val="000000"/>
                </a:solidFill>
                <a:effectLst/>
              </a:rPr>
              <a:t> à 92 ans</a:t>
            </a:r>
          </a:p>
          <a:p>
            <a:r>
              <a:rPr lang="fr-FR" dirty="0">
                <a:solidFill>
                  <a:srgbClr val="000000"/>
                </a:solidFill>
              </a:rPr>
              <a:t>(99 ans aujourd’hui)</a:t>
            </a:r>
            <a:endParaRPr lang="fr-FR" dirty="0"/>
          </a:p>
        </p:txBody>
      </p:sp>
      <p:pic>
        <p:nvPicPr>
          <p:cNvPr id="6" name="Image 5">
            <a:extLst>
              <a:ext uri="{FF2B5EF4-FFF2-40B4-BE49-F238E27FC236}">
                <a16:creationId xmlns:a16="http://schemas.microsoft.com/office/drawing/2014/main" id="{2223AD10-6EF4-4AAA-996D-E562993962A9}"/>
              </a:ext>
            </a:extLst>
          </p:cNvPr>
          <p:cNvPicPr>
            <a:picLocks noChangeAspect="1"/>
          </p:cNvPicPr>
          <p:nvPr/>
        </p:nvPicPr>
        <p:blipFill>
          <a:blip r:embed="rId4"/>
          <a:stretch>
            <a:fillRect/>
          </a:stretch>
        </p:blipFill>
        <p:spPr>
          <a:xfrm>
            <a:off x="4375230" y="2915477"/>
            <a:ext cx="2326512" cy="3106014"/>
          </a:xfrm>
          <a:prstGeom prst="rect">
            <a:avLst/>
          </a:prstGeom>
        </p:spPr>
      </p:pic>
      <p:sp>
        <p:nvSpPr>
          <p:cNvPr id="11" name="ZoneTexte 10">
            <a:extLst>
              <a:ext uri="{FF2B5EF4-FFF2-40B4-BE49-F238E27FC236}">
                <a16:creationId xmlns:a16="http://schemas.microsoft.com/office/drawing/2014/main" id="{FB081E52-571E-44A9-89EC-0C028F596763}"/>
              </a:ext>
            </a:extLst>
          </p:cNvPr>
          <p:cNvSpPr txBox="1"/>
          <p:nvPr/>
        </p:nvSpPr>
        <p:spPr>
          <a:xfrm>
            <a:off x="3988050" y="6024994"/>
            <a:ext cx="4433226" cy="523220"/>
          </a:xfrm>
          <a:prstGeom prst="rect">
            <a:avLst/>
          </a:prstGeom>
          <a:noFill/>
        </p:spPr>
        <p:txBody>
          <a:bodyPr wrap="square" rtlCol="0">
            <a:spAutoFit/>
          </a:bodyPr>
          <a:lstStyle/>
          <a:p>
            <a:r>
              <a:rPr lang="fr-FR" sz="2800" b="0" i="0" dirty="0" err="1">
                <a:solidFill>
                  <a:srgbClr val="000000"/>
                </a:solidFill>
                <a:effectLst/>
              </a:rPr>
              <a:t>Fauja</a:t>
            </a:r>
            <a:r>
              <a:rPr lang="fr-FR" sz="2800" b="0" i="0" dirty="0">
                <a:solidFill>
                  <a:srgbClr val="000000"/>
                </a:solidFill>
                <a:effectLst/>
              </a:rPr>
              <a:t> Singh à 100 ans</a:t>
            </a:r>
            <a:endParaRPr lang="fr-FR" sz="2800" dirty="0"/>
          </a:p>
        </p:txBody>
      </p:sp>
    </p:spTree>
    <p:extLst>
      <p:ext uri="{BB962C8B-B14F-4D97-AF65-F5344CB8AC3E}">
        <p14:creationId xmlns:p14="http://schemas.microsoft.com/office/powerpoint/2010/main" val="1926942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18365" y="365125"/>
            <a:ext cx="1181896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Le </a:t>
            </a:r>
            <a:r>
              <a:rPr lang="fr-FR" b="1" dirty="0">
                <a:solidFill>
                  <a:srgbClr val="0070C0"/>
                </a:solidFill>
              </a:rPr>
              <a:t>statut FONCTIONNEL </a:t>
            </a:r>
            <a:r>
              <a:rPr lang="fr-FR" dirty="0"/>
              <a:t>importe plus que les comorbidités</a:t>
            </a:r>
          </a:p>
        </p:txBody>
      </p:sp>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743" y="1690688"/>
            <a:ext cx="6134956" cy="4267796"/>
          </a:xfrm>
          <a:prstGeom prst="rect">
            <a:avLst/>
          </a:prstGeom>
        </p:spPr>
      </p:pic>
      <p:sp>
        <p:nvSpPr>
          <p:cNvPr id="4" name="ZoneTexte 3"/>
          <p:cNvSpPr txBox="1"/>
          <p:nvPr/>
        </p:nvSpPr>
        <p:spPr>
          <a:xfrm>
            <a:off x="6597699" y="2646919"/>
            <a:ext cx="3228689" cy="369332"/>
          </a:xfrm>
          <a:prstGeom prst="rect">
            <a:avLst/>
          </a:prstGeom>
          <a:noFill/>
        </p:spPr>
        <p:txBody>
          <a:bodyPr wrap="square" rtlCol="0">
            <a:spAutoFit/>
          </a:bodyPr>
          <a:lstStyle/>
          <a:p>
            <a:r>
              <a:rPr lang="fr-FR" dirty="0"/>
              <a:t>Sujets indépendants </a:t>
            </a:r>
          </a:p>
        </p:txBody>
      </p:sp>
      <p:sp>
        <p:nvSpPr>
          <p:cNvPr id="5" name="ZoneTexte 4"/>
          <p:cNvSpPr txBox="1"/>
          <p:nvPr/>
        </p:nvSpPr>
        <p:spPr>
          <a:xfrm>
            <a:off x="6597699" y="4157148"/>
            <a:ext cx="3228689" cy="369332"/>
          </a:xfrm>
          <a:prstGeom prst="rect">
            <a:avLst/>
          </a:prstGeom>
          <a:noFill/>
        </p:spPr>
        <p:txBody>
          <a:bodyPr wrap="square" rtlCol="0">
            <a:spAutoFit/>
          </a:bodyPr>
          <a:lstStyle/>
          <a:p>
            <a:r>
              <a:rPr lang="fr-FR" dirty="0"/>
              <a:t>Sujets dépendants </a:t>
            </a:r>
          </a:p>
        </p:txBody>
      </p:sp>
      <p:sp>
        <p:nvSpPr>
          <p:cNvPr id="6" name="ZoneTexte 5"/>
          <p:cNvSpPr txBox="1"/>
          <p:nvPr/>
        </p:nvSpPr>
        <p:spPr>
          <a:xfrm>
            <a:off x="846161" y="5958484"/>
            <a:ext cx="4053385" cy="369332"/>
          </a:xfrm>
          <a:prstGeom prst="rect">
            <a:avLst/>
          </a:prstGeom>
          <a:noFill/>
        </p:spPr>
        <p:txBody>
          <a:bodyPr wrap="square" rtlCol="0">
            <a:spAutoFit/>
          </a:bodyPr>
          <a:lstStyle/>
          <a:p>
            <a:r>
              <a:rPr lang="fr-FR" b="1" dirty="0" err="1">
                <a:solidFill>
                  <a:schemeClr val="accent1"/>
                </a:solidFill>
              </a:rPr>
              <a:t>Landi</a:t>
            </a:r>
            <a:r>
              <a:rPr lang="fr-FR" b="1" dirty="0">
                <a:solidFill>
                  <a:schemeClr val="accent1"/>
                </a:solidFill>
              </a:rPr>
              <a:t> F et al. J Clin </a:t>
            </a:r>
            <a:r>
              <a:rPr lang="fr-FR" b="1" dirty="0" err="1">
                <a:solidFill>
                  <a:schemeClr val="accent1"/>
                </a:solidFill>
              </a:rPr>
              <a:t>Epidemiol</a:t>
            </a:r>
            <a:r>
              <a:rPr lang="fr-FR" b="1" dirty="0">
                <a:solidFill>
                  <a:schemeClr val="accent1"/>
                </a:solidFill>
              </a:rPr>
              <a:t> 2010</a:t>
            </a:r>
          </a:p>
        </p:txBody>
      </p:sp>
    </p:spTree>
    <p:extLst>
      <p:ext uri="{BB962C8B-B14F-4D97-AF65-F5344CB8AC3E}">
        <p14:creationId xmlns:p14="http://schemas.microsoft.com/office/powerpoint/2010/main" val="16673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40922" y="2014698"/>
            <a:ext cx="5525699" cy="39602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ZoneTexte 6"/>
          <p:cNvSpPr txBox="1"/>
          <p:nvPr/>
        </p:nvSpPr>
        <p:spPr>
          <a:xfrm>
            <a:off x="2011901" y="1818942"/>
            <a:ext cx="1800200"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ROBUSTES</a:t>
            </a:r>
          </a:p>
        </p:txBody>
      </p:sp>
      <p:sp>
        <p:nvSpPr>
          <p:cNvPr id="8" name="ZoneTexte 7"/>
          <p:cNvSpPr txBox="1"/>
          <p:nvPr/>
        </p:nvSpPr>
        <p:spPr>
          <a:xfrm>
            <a:off x="7309774" y="6018942"/>
            <a:ext cx="2088232"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DEPENDANT</a:t>
            </a:r>
          </a:p>
        </p:txBody>
      </p:sp>
      <p:sp>
        <p:nvSpPr>
          <p:cNvPr id="11" name="Rectangle 10">
            <a:extLst>
              <a:ext uri="{FF2B5EF4-FFF2-40B4-BE49-F238E27FC236}">
                <a16:creationId xmlns:a16="http://schemas.microsoft.com/office/drawing/2014/main" id="{7F7FDF6C-FF7C-4D94-99DA-92486792FF8C}"/>
              </a:ext>
            </a:extLst>
          </p:cNvPr>
          <p:cNvSpPr/>
          <p:nvPr/>
        </p:nvSpPr>
        <p:spPr>
          <a:xfrm>
            <a:off x="3202496" y="4346097"/>
            <a:ext cx="445773" cy="72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3812101" y="4240454"/>
            <a:ext cx="1919547"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FRAGILITE</a:t>
            </a:r>
          </a:p>
        </p:txBody>
      </p:sp>
      <p:sp>
        <p:nvSpPr>
          <p:cNvPr id="34" name="Titre 1">
            <a:extLst>
              <a:ext uri="{FF2B5EF4-FFF2-40B4-BE49-F238E27FC236}">
                <a16:creationId xmlns:a16="http://schemas.microsoft.com/office/drawing/2014/main" id="{EF279ABF-9025-4A35-A6F7-5B83DF04D320}"/>
              </a:ext>
            </a:extLst>
          </p:cNvPr>
          <p:cNvSpPr txBox="1">
            <a:spLocks/>
          </p:cNvSpPr>
          <p:nvPr/>
        </p:nvSpPr>
        <p:spPr>
          <a:xfrm>
            <a:off x="438955" y="285919"/>
            <a:ext cx="100018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endParaRPr lang="en-US" dirty="0">
              <a:solidFill>
                <a:srgbClr val="0070C0"/>
              </a:solidFill>
            </a:endParaRPr>
          </a:p>
        </p:txBody>
      </p:sp>
      <p:sp>
        <p:nvSpPr>
          <p:cNvPr id="17" name="Titre 16">
            <a:extLst>
              <a:ext uri="{FF2B5EF4-FFF2-40B4-BE49-F238E27FC236}">
                <a16:creationId xmlns:a16="http://schemas.microsoft.com/office/drawing/2014/main" id="{4EC3E16B-707B-4934-ABCC-02F45E9CE59D}"/>
              </a:ext>
            </a:extLst>
          </p:cNvPr>
          <p:cNvSpPr>
            <a:spLocks noGrp="1"/>
          </p:cNvSpPr>
          <p:nvPr>
            <p:ph type="title"/>
          </p:nvPr>
        </p:nvSpPr>
        <p:spPr/>
        <p:txBody>
          <a:bodyPr>
            <a:normAutofit fontScale="90000"/>
          </a:bodyPr>
          <a:lstStyle/>
          <a:p>
            <a:r>
              <a:rPr lang="en-US" dirty="0">
                <a:solidFill>
                  <a:srgbClr val="0070C0"/>
                </a:solidFill>
              </a:rPr>
              <a:t>Comment </a:t>
            </a:r>
            <a:r>
              <a:rPr lang="en-US" dirty="0" err="1">
                <a:solidFill>
                  <a:srgbClr val="0070C0"/>
                </a:solidFill>
              </a:rPr>
              <a:t>agir</a:t>
            </a:r>
            <a:r>
              <a:rPr lang="en-US" dirty="0">
                <a:solidFill>
                  <a:srgbClr val="0070C0"/>
                </a:solidFill>
              </a:rPr>
              <a:t> plus </a:t>
            </a:r>
            <a:r>
              <a:rPr lang="en-US" dirty="0" err="1">
                <a:solidFill>
                  <a:srgbClr val="0070C0"/>
                </a:solidFill>
              </a:rPr>
              <a:t>tôt</a:t>
            </a:r>
            <a:r>
              <a:rPr lang="en-US" dirty="0">
                <a:solidFill>
                  <a:srgbClr val="0070C0"/>
                </a:solidFill>
              </a:rPr>
              <a:t> et </a:t>
            </a:r>
            <a:br>
              <a:rPr lang="en-US" dirty="0">
                <a:solidFill>
                  <a:srgbClr val="0070C0"/>
                </a:solidFill>
              </a:rPr>
            </a:br>
            <a:r>
              <a:rPr lang="en-US" b="1" dirty="0" err="1">
                <a:solidFill>
                  <a:srgbClr val="0070C0"/>
                </a:solidFill>
              </a:rPr>
              <a:t>prévenir</a:t>
            </a:r>
            <a:r>
              <a:rPr lang="en-US" b="1" dirty="0">
                <a:solidFill>
                  <a:srgbClr val="0070C0"/>
                </a:solidFill>
              </a:rPr>
              <a:t> les </a:t>
            </a:r>
            <a:r>
              <a:rPr lang="en-US" b="1" dirty="0" err="1">
                <a:solidFill>
                  <a:srgbClr val="0070C0"/>
                </a:solidFill>
              </a:rPr>
              <a:t>risques</a:t>
            </a:r>
            <a:r>
              <a:rPr lang="en-US" b="1" dirty="0">
                <a:solidFill>
                  <a:srgbClr val="0070C0"/>
                </a:solidFill>
              </a:rPr>
              <a:t> de </a:t>
            </a:r>
            <a:r>
              <a:rPr lang="en-US" b="1" dirty="0" err="1">
                <a:solidFill>
                  <a:srgbClr val="0070C0"/>
                </a:solidFill>
              </a:rPr>
              <a:t>dépendance</a:t>
            </a:r>
            <a:r>
              <a:rPr lang="en-US" b="1" dirty="0">
                <a:solidFill>
                  <a:srgbClr val="0070C0"/>
                </a:solidFill>
              </a:rPr>
              <a:t>? </a:t>
            </a:r>
            <a:br>
              <a:rPr lang="en-US" dirty="0">
                <a:solidFill>
                  <a:srgbClr val="0070C0"/>
                </a:solidFill>
              </a:rPr>
            </a:br>
            <a:endParaRPr lang="fr-FR" dirty="0"/>
          </a:p>
        </p:txBody>
      </p:sp>
      <p:sp>
        <p:nvSpPr>
          <p:cNvPr id="4" name="Ellipse 3">
            <a:extLst>
              <a:ext uri="{FF2B5EF4-FFF2-40B4-BE49-F238E27FC236}">
                <a16:creationId xmlns:a16="http://schemas.microsoft.com/office/drawing/2014/main" id="{87B22550-1C01-4902-BB72-8BB4B873A5D6}"/>
              </a:ext>
            </a:extLst>
          </p:cNvPr>
          <p:cNvSpPr/>
          <p:nvPr/>
        </p:nvSpPr>
        <p:spPr>
          <a:xfrm>
            <a:off x="3587390" y="3694846"/>
            <a:ext cx="3260655" cy="1532586"/>
          </a:xfrm>
          <a:prstGeom prst="ellipse">
            <a:avLst/>
          </a:prstGeom>
          <a:noFill/>
          <a:ln w="28575">
            <a:solidFill>
              <a:srgbClr val="F378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E8A4C06-62C6-4E26-92AB-19770B07409F}"/>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118804" y="3313959"/>
            <a:ext cx="3460074" cy="3739342"/>
          </a:xfrm>
          <a:prstGeom prst="rect">
            <a:avLst/>
          </a:prstGeom>
        </p:spPr>
      </p:pic>
    </p:spTree>
    <p:extLst>
      <p:ext uri="{BB962C8B-B14F-4D97-AF65-F5344CB8AC3E}">
        <p14:creationId xmlns:p14="http://schemas.microsoft.com/office/powerpoint/2010/main" val="297900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79167E-6 -2.96296E-6 L -0.18346 -0.33588 " pathEditMode="relative" rAng="0" ptsTypes="AA">
                                      <p:cBhvr>
                                        <p:cTn id="6" dur="2000" fill="hold"/>
                                        <p:tgtEl>
                                          <p:spTgt spid="4"/>
                                        </p:tgtEl>
                                        <p:attrNameLst>
                                          <p:attrName>ppt_x</p:attrName>
                                          <p:attrName>ppt_y</p:attrName>
                                        </p:attrNameLst>
                                      </p:cBhvr>
                                      <p:rCtr x="-9180" y="-168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0B7AE3-60AF-4193-ADFD-9042242956E7}"/>
              </a:ext>
            </a:extLst>
          </p:cNvPr>
          <p:cNvSpPr>
            <a:spLocks noGrp="1"/>
          </p:cNvSpPr>
          <p:nvPr>
            <p:ph type="title"/>
          </p:nvPr>
        </p:nvSpPr>
        <p:spPr/>
        <p:txBody>
          <a:bodyPr/>
          <a:lstStyle/>
          <a:p>
            <a:r>
              <a:rPr lang="fr-FR" dirty="0"/>
              <a:t>EVOLUTION de la démarche gériatrique</a:t>
            </a:r>
          </a:p>
        </p:txBody>
      </p:sp>
      <p:sp>
        <p:nvSpPr>
          <p:cNvPr id="3" name="ZoneTexte 2">
            <a:extLst>
              <a:ext uri="{FF2B5EF4-FFF2-40B4-BE49-F238E27FC236}">
                <a16:creationId xmlns:a16="http://schemas.microsoft.com/office/drawing/2014/main" id="{44CE73D8-EE37-470A-9767-2077D331780C}"/>
              </a:ext>
            </a:extLst>
          </p:cNvPr>
          <p:cNvSpPr txBox="1"/>
          <p:nvPr/>
        </p:nvSpPr>
        <p:spPr>
          <a:xfrm>
            <a:off x="7858125" y="3324225"/>
            <a:ext cx="3600450" cy="646331"/>
          </a:xfrm>
          <a:prstGeom prst="rect">
            <a:avLst/>
          </a:prstGeom>
          <a:noFill/>
          <a:ln>
            <a:solidFill>
              <a:schemeClr val="tx1"/>
            </a:solidFill>
          </a:ln>
        </p:spPr>
        <p:txBody>
          <a:bodyPr wrap="square" rtlCol="0">
            <a:spAutoFit/>
          </a:bodyPr>
          <a:lstStyle/>
          <a:p>
            <a:pPr algn="ctr"/>
            <a:r>
              <a:rPr lang="fr-FR" dirty="0"/>
              <a:t>Prise en soins de la polypathologie et de la dépendance</a:t>
            </a:r>
          </a:p>
        </p:txBody>
      </p:sp>
      <p:sp>
        <p:nvSpPr>
          <p:cNvPr id="4" name="ZoneTexte 3">
            <a:extLst>
              <a:ext uri="{FF2B5EF4-FFF2-40B4-BE49-F238E27FC236}">
                <a16:creationId xmlns:a16="http://schemas.microsoft.com/office/drawing/2014/main" id="{795E5B94-ECB8-4169-934E-63ECDB3A0DA6}"/>
              </a:ext>
            </a:extLst>
          </p:cNvPr>
          <p:cNvSpPr txBox="1"/>
          <p:nvPr/>
        </p:nvSpPr>
        <p:spPr>
          <a:xfrm>
            <a:off x="5153025" y="3324222"/>
            <a:ext cx="2590800" cy="646331"/>
          </a:xfrm>
          <a:prstGeom prst="rect">
            <a:avLst/>
          </a:prstGeom>
          <a:noFill/>
          <a:ln>
            <a:solidFill>
              <a:schemeClr val="tx1"/>
            </a:solidFill>
          </a:ln>
        </p:spPr>
        <p:txBody>
          <a:bodyPr wrap="square" rtlCol="0">
            <a:spAutoFit/>
          </a:bodyPr>
          <a:lstStyle/>
          <a:p>
            <a:pPr algn="ctr"/>
            <a:r>
              <a:rPr lang="fr-FR" dirty="0"/>
              <a:t>Identification des Syndrome gériatriques</a:t>
            </a:r>
          </a:p>
        </p:txBody>
      </p:sp>
      <p:sp>
        <p:nvSpPr>
          <p:cNvPr id="5" name="ZoneTexte 4">
            <a:extLst>
              <a:ext uri="{FF2B5EF4-FFF2-40B4-BE49-F238E27FC236}">
                <a16:creationId xmlns:a16="http://schemas.microsoft.com/office/drawing/2014/main" id="{1703C169-E6A6-475E-A2AB-BD292FB82661}"/>
              </a:ext>
            </a:extLst>
          </p:cNvPr>
          <p:cNvSpPr txBox="1"/>
          <p:nvPr/>
        </p:nvSpPr>
        <p:spPr>
          <a:xfrm>
            <a:off x="3314700" y="4232791"/>
            <a:ext cx="3676650" cy="369332"/>
          </a:xfrm>
          <a:prstGeom prst="rect">
            <a:avLst/>
          </a:prstGeom>
          <a:noFill/>
        </p:spPr>
        <p:txBody>
          <a:bodyPr wrap="square" rtlCol="0">
            <a:spAutoFit/>
          </a:bodyPr>
          <a:lstStyle/>
          <a:p>
            <a:pPr algn="ctr"/>
            <a:r>
              <a:rPr lang="fr-FR" dirty="0"/>
              <a:t>Évaluation gériatrique approfondie</a:t>
            </a:r>
          </a:p>
        </p:txBody>
      </p:sp>
      <p:sp>
        <p:nvSpPr>
          <p:cNvPr id="6" name="ZoneTexte 5">
            <a:extLst>
              <a:ext uri="{FF2B5EF4-FFF2-40B4-BE49-F238E27FC236}">
                <a16:creationId xmlns:a16="http://schemas.microsoft.com/office/drawing/2014/main" id="{1483FEB9-16D1-4B56-BBE5-8AF73325DE6F}"/>
              </a:ext>
            </a:extLst>
          </p:cNvPr>
          <p:cNvSpPr txBox="1"/>
          <p:nvPr/>
        </p:nvSpPr>
        <p:spPr>
          <a:xfrm>
            <a:off x="2886075" y="3324223"/>
            <a:ext cx="2152650" cy="646331"/>
          </a:xfrm>
          <a:prstGeom prst="rect">
            <a:avLst/>
          </a:prstGeom>
          <a:noFill/>
          <a:ln>
            <a:solidFill>
              <a:schemeClr val="tx1"/>
            </a:solidFill>
          </a:ln>
        </p:spPr>
        <p:txBody>
          <a:bodyPr wrap="square" rtlCol="0">
            <a:spAutoFit/>
          </a:bodyPr>
          <a:lstStyle/>
          <a:p>
            <a:pPr algn="ctr"/>
            <a:r>
              <a:rPr lang="fr-FR" dirty="0"/>
              <a:t>Repérage des fragilités</a:t>
            </a:r>
          </a:p>
        </p:txBody>
      </p:sp>
      <p:sp>
        <p:nvSpPr>
          <p:cNvPr id="9" name="Flèche : courbe vers le haut 8">
            <a:extLst>
              <a:ext uri="{FF2B5EF4-FFF2-40B4-BE49-F238E27FC236}">
                <a16:creationId xmlns:a16="http://schemas.microsoft.com/office/drawing/2014/main" id="{D605D2E9-BD81-40E5-A5C0-D274C209B6C8}"/>
              </a:ext>
            </a:extLst>
          </p:cNvPr>
          <p:cNvSpPr/>
          <p:nvPr/>
        </p:nvSpPr>
        <p:spPr>
          <a:xfrm rot="10800000">
            <a:off x="6667500" y="2676519"/>
            <a:ext cx="1504950" cy="64633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Flèche : courbe vers le haut 9">
            <a:extLst>
              <a:ext uri="{FF2B5EF4-FFF2-40B4-BE49-F238E27FC236}">
                <a16:creationId xmlns:a16="http://schemas.microsoft.com/office/drawing/2014/main" id="{BA70D105-17DE-43D5-AB0F-61E7E8D306F6}"/>
              </a:ext>
            </a:extLst>
          </p:cNvPr>
          <p:cNvSpPr/>
          <p:nvPr/>
        </p:nvSpPr>
        <p:spPr>
          <a:xfrm rot="10800000">
            <a:off x="3962400" y="2676519"/>
            <a:ext cx="1504950" cy="64633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29" name="Groupe 28">
            <a:extLst>
              <a:ext uri="{FF2B5EF4-FFF2-40B4-BE49-F238E27FC236}">
                <a16:creationId xmlns:a16="http://schemas.microsoft.com/office/drawing/2014/main" id="{69E3D410-CE40-429A-911F-F963610CA132}"/>
              </a:ext>
            </a:extLst>
          </p:cNvPr>
          <p:cNvGrpSpPr/>
          <p:nvPr/>
        </p:nvGrpSpPr>
        <p:grpSpPr>
          <a:xfrm>
            <a:off x="733425" y="5064125"/>
            <a:ext cx="11249024" cy="1428750"/>
            <a:chOff x="733426" y="4838700"/>
            <a:chExt cx="11249024" cy="1428750"/>
          </a:xfrm>
        </p:grpSpPr>
        <p:sp>
          <p:nvSpPr>
            <p:cNvPr id="12" name="Flèche : droite rayée 11">
              <a:extLst>
                <a:ext uri="{FF2B5EF4-FFF2-40B4-BE49-F238E27FC236}">
                  <a16:creationId xmlns:a16="http://schemas.microsoft.com/office/drawing/2014/main" id="{51FC020C-2AD8-44C7-8CB9-8863D8045EEE}"/>
                </a:ext>
              </a:extLst>
            </p:cNvPr>
            <p:cNvSpPr/>
            <p:nvPr/>
          </p:nvSpPr>
          <p:spPr>
            <a:xfrm>
              <a:off x="733426" y="5219700"/>
              <a:ext cx="10725150" cy="29236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643F7F6D-4D68-4732-9015-68BB5D71DA6C}"/>
                </a:ext>
              </a:extLst>
            </p:cNvPr>
            <p:cNvSpPr txBox="1"/>
            <p:nvPr/>
          </p:nvSpPr>
          <p:spPr>
            <a:xfrm>
              <a:off x="10248900" y="5142731"/>
              <a:ext cx="1733550" cy="369332"/>
            </a:xfrm>
            <a:prstGeom prst="rect">
              <a:avLst/>
            </a:prstGeom>
            <a:noFill/>
          </p:spPr>
          <p:txBody>
            <a:bodyPr wrap="square" rtlCol="0">
              <a:spAutoFit/>
            </a:bodyPr>
            <a:lstStyle/>
            <a:p>
              <a:pPr algn="r"/>
              <a:r>
                <a:rPr lang="fr-FR" dirty="0"/>
                <a:t>Âge</a:t>
              </a:r>
            </a:p>
          </p:txBody>
        </p:sp>
        <p:sp>
          <p:nvSpPr>
            <p:cNvPr id="21" name="Rectangle 20">
              <a:extLst>
                <a:ext uri="{FF2B5EF4-FFF2-40B4-BE49-F238E27FC236}">
                  <a16:creationId xmlns:a16="http://schemas.microsoft.com/office/drawing/2014/main" id="{271218B8-6226-4D6E-89A5-719D5DE9CDC4}"/>
                </a:ext>
              </a:extLst>
            </p:cNvPr>
            <p:cNvSpPr/>
            <p:nvPr/>
          </p:nvSpPr>
          <p:spPr>
            <a:xfrm>
              <a:off x="962025" y="4886325"/>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E8EF6D2-69CE-41BE-824A-51C67B588E17}"/>
                </a:ext>
              </a:extLst>
            </p:cNvPr>
            <p:cNvSpPr/>
            <p:nvPr/>
          </p:nvSpPr>
          <p:spPr>
            <a:xfrm>
              <a:off x="1114425" y="5038725"/>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A95F7CEA-36F9-4ADB-8795-4F59F448E00A}"/>
                </a:ext>
              </a:extLst>
            </p:cNvPr>
            <p:cNvSpPr/>
            <p:nvPr/>
          </p:nvSpPr>
          <p:spPr>
            <a:xfrm>
              <a:off x="1266825" y="5191125"/>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B48F3AC5-A671-4A25-9F4C-0BBDBAA4EDC8}"/>
                </a:ext>
              </a:extLst>
            </p:cNvPr>
            <p:cNvSpPr/>
            <p:nvPr/>
          </p:nvSpPr>
          <p:spPr>
            <a:xfrm>
              <a:off x="1419225" y="508635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4F1E8C18-FB89-4A25-905D-105A6DB1B9B3}"/>
                </a:ext>
              </a:extLst>
            </p:cNvPr>
            <p:cNvSpPr/>
            <p:nvPr/>
          </p:nvSpPr>
          <p:spPr>
            <a:xfrm>
              <a:off x="1571625" y="516255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C7EC3CBE-268F-4D69-9546-E6B4A473ADAE}"/>
                </a:ext>
              </a:extLst>
            </p:cNvPr>
            <p:cNvSpPr/>
            <p:nvPr/>
          </p:nvSpPr>
          <p:spPr>
            <a:xfrm>
              <a:off x="1724025" y="483870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CD05B8E-911D-4541-83B2-D8EB0DEA99FD}"/>
                </a:ext>
              </a:extLst>
            </p:cNvPr>
            <p:cNvSpPr/>
            <p:nvPr/>
          </p:nvSpPr>
          <p:spPr>
            <a:xfrm>
              <a:off x="1876425" y="512445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CBDE22FC-804E-4556-877E-408B68F3D281}"/>
                </a:ext>
              </a:extLst>
            </p:cNvPr>
            <p:cNvSpPr/>
            <p:nvPr/>
          </p:nvSpPr>
          <p:spPr>
            <a:xfrm>
              <a:off x="809625" y="483870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78103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6BC0F1-8435-41E2-8B8D-96193171EA95}"/>
              </a:ext>
            </a:extLst>
          </p:cNvPr>
          <p:cNvSpPr/>
          <p:nvPr/>
        </p:nvSpPr>
        <p:spPr>
          <a:xfrm>
            <a:off x="733425" y="3322850"/>
            <a:ext cx="2038350"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A0B7AE3-60AF-4193-ADFD-9042242956E7}"/>
              </a:ext>
            </a:extLst>
          </p:cNvPr>
          <p:cNvSpPr>
            <a:spLocks noGrp="1"/>
          </p:cNvSpPr>
          <p:nvPr>
            <p:ph type="title"/>
          </p:nvPr>
        </p:nvSpPr>
        <p:spPr/>
        <p:txBody>
          <a:bodyPr/>
          <a:lstStyle/>
          <a:p>
            <a:r>
              <a:rPr lang="fr-FR" dirty="0"/>
              <a:t>EVOLUTION de la démarche gériatrique</a:t>
            </a:r>
          </a:p>
        </p:txBody>
      </p:sp>
      <p:sp>
        <p:nvSpPr>
          <p:cNvPr id="3" name="ZoneTexte 2">
            <a:extLst>
              <a:ext uri="{FF2B5EF4-FFF2-40B4-BE49-F238E27FC236}">
                <a16:creationId xmlns:a16="http://schemas.microsoft.com/office/drawing/2014/main" id="{44CE73D8-EE37-470A-9767-2077D331780C}"/>
              </a:ext>
            </a:extLst>
          </p:cNvPr>
          <p:cNvSpPr txBox="1"/>
          <p:nvPr/>
        </p:nvSpPr>
        <p:spPr>
          <a:xfrm>
            <a:off x="7858125" y="3324225"/>
            <a:ext cx="3600450" cy="646331"/>
          </a:xfrm>
          <a:prstGeom prst="rect">
            <a:avLst/>
          </a:prstGeom>
          <a:noFill/>
          <a:ln>
            <a:solidFill>
              <a:schemeClr val="tx1"/>
            </a:solidFill>
          </a:ln>
        </p:spPr>
        <p:txBody>
          <a:bodyPr wrap="square" rtlCol="0">
            <a:spAutoFit/>
          </a:bodyPr>
          <a:lstStyle/>
          <a:p>
            <a:pPr algn="ctr"/>
            <a:r>
              <a:rPr lang="fr-FR" dirty="0"/>
              <a:t>Prise en soins de la polypathologie et de la dépendance</a:t>
            </a:r>
          </a:p>
        </p:txBody>
      </p:sp>
      <p:sp>
        <p:nvSpPr>
          <p:cNvPr id="4" name="ZoneTexte 3">
            <a:extLst>
              <a:ext uri="{FF2B5EF4-FFF2-40B4-BE49-F238E27FC236}">
                <a16:creationId xmlns:a16="http://schemas.microsoft.com/office/drawing/2014/main" id="{795E5B94-ECB8-4169-934E-63ECDB3A0DA6}"/>
              </a:ext>
            </a:extLst>
          </p:cNvPr>
          <p:cNvSpPr txBox="1"/>
          <p:nvPr/>
        </p:nvSpPr>
        <p:spPr>
          <a:xfrm>
            <a:off x="5153025" y="3324222"/>
            <a:ext cx="2590800" cy="646331"/>
          </a:xfrm>
          <a:prstGeom prst="rect">
            <a:avLst/>
          </a:prstGeom>
          <a:noFill/>
          <a:ln>
            <a:solidFill>
              <a:schemeClr val="tx1"/>
            </a:solidFill>
          </a:ln>
        </p:spPr>
        <p:txBody>
          <a:bodyPr wrap="square" rtlCol="0">
            <a:spAutoFit/>
          </a:bodyPr>
          <a:lstStyle/>
          <a:p>
            <a:pPr algn="ctr"/>
            <a:r>
              <a:rPr lang="fr-FR" dirty="0"/>
              <a:t>Identification des Syndrome gériatriques</a:t>
            </a:r>
          </a:p>
        </p:txBody>
      </p:sp>
      <p:sp>
        <p:nvSpPr>
          <p:cNvPr id="5" name="ZoneTexte 4">
            <a:extLst>
              <a:ext uri="{FF2B5EF4-FFF2-40B4-BE49-F238E27FC236}">
                <a16:creationId xmlns:a16="http://schemas.microsoft.com/office/drawing/2014/main" id="{1703C169-E6A6-475E-A2AB-BD292FB82661}"/>
              </a:ext>
            </a:extLst>
          </p:cNvPr>
          <p:cNvSpPr txBox="1"/>
          <p:nvPr/>
        </p:nvSpPr>
        <p:spPr>
          <a:xfrm>
            <a:off x="3314700" y="4232791"/>
            <a:ext cx="3676650" cy="369332"/>
          </a:xfrm>
          <a:prstGeom prst="rect">
            <a:avLst/>
          </a:prstGeom>
          <a:noFill/>
        </p:spPr>
        <p:txBody>
          <a:bodyPr wrap="square" rtlCol="0">
            <a:spAutoFit/>
          </a:bodyPr>
          <a:lstStyle/>
          <a:p>
            <a:pPr algn="ctr"/>
            <a:r>
              <a:rPr lang="fr-FR" dirty="0"/>
              <a:t>Évaluation gériatrique approfondie</a:t>
            </a:r>
          </a:p>
        </p:txBody>
      </p:sp>
      <p:sp>
        <p:nvSpPr>
          <p:cNvPr id="6" name="ZoneTexte 5">
            <a:extLst>
              <a:ext uri="{FF2B5EF4-FFF2-40B4-BE49-F238E27FC236}">
                <a16:creationId xmlns:a16="http://schemas.microsoft.com/office/drawing/2014/main" id="{1483FEB9-16D1-4B56-BBE5-8AF73325DE6F}"/>
              </a:ext>
            </a:extLst>
          </p:cNvPr>
          <p:cNvSpPr txBox="1"/>
          <p:nvPr/>
        </p:nvSpPr>
        <p:spPr>
          <a:xfrm>
            <a:off x="2886075" y="3324223"/>
            <a:ext cx="2152650" cy="646331"/>
          </a:xfrm>
          <a:prstGeom prst="rect">
            <a:avLst/>
          </a:prstGeom>
          <a:noFill/>
          <a:ln>
            <a:solidFill>
              <a:schemeClr val="tx1"/>
            </a:solidFill>
          </a:ln>
        </p:spPr>
        <p:txBody>
          <a:bodyPr wrap="square" rtlCol="0">
            <a:spAutoFit/>
          </a:bodyPr>
          <a:lstStyle/>
          <a:p>
            <a:pPr algn="ctr"/>
            <a:r>
              <a:rPr lang="fr-FR" dirty="0"/>
              <a:t>Repérage des fragilités</a:t>
            </a:r>
          </a:p>
        </p:txBody>
      </p:sp>
      <p:sp>
        <p:nvSpPr>
          <p:cNvPr id="7" name="ZoneTexte 6">
            <a:extLst>
              <a:ext uri="{FF2B5EF4-FFF2-40B4-BE49-F238E27FC236}">
                <a16:creationId xmlns:a16="http://schemas.microsoft.com/office/drawing/2014/main" id="{7802ECB6-BA8D-4A24-8E3C-25CB171E4EA6}"/>
              </a:ext>
            </a:extLst>
          </p:cNvPr>
          <p:cNvSpPr txBox="1"/>
          <p:nvPr/>
        </p:nvSpPr>
        <p:spPr>
          <a:xfrm>
            <a:off x="676275" y="3429000"/>
            <a:ext cx="2152650" cy="646331"/>
          </a:xfrm>
          <a:prstGeom prst="rect">
            <a:avLst/>
          </a:prstGeom>
          <a:noFill/>
          <a:ln>
            <a:noFill/>
          </a:ln>
        </p:spPr>
        <p:txBody>
          <a:bodyPr wrap="square" rtlCol="0">
            <a:spAutoFit/>
          </a:bodyPr>
          <a:lstStyle/>
          <a:p>
            <a:pPr algn="ctr"/>
            <a:r>
              <a:rPr lang="fr-FR" dirty="0">
                <a:solidFill>
                  <a:schemeClr val="bg1"/>
                </a:solidFill>
              </a:rPr>
              <a:t>PRÉVENTION</a:t>
            </a:r>
          </a:p>
          <a:p>
            <a:pPr algn="ctr"/>
            <a:endParaRPr lang="fr-FR" dirty="0"/>
          </a:p>
        </p:txBody>
      </p:sp>
      <p:sp>
        <p:nvSpPr>
          <p:cNvPr id="9" name="Flèche : courbe vers le haut 8">
            <a:extLst>
              <a:ext uri="{FF2B5EF4-FFF2-40B4-BE49-F238E27FC236}">
                <a16:creationId xmlns:a16="http://schemas.microsoft.com/office/drawing/2014/main" id="{D605D2E9-BD81-40E5-A5C0-D274C209B6C8}"/>
              </a:ext>
            </a:extLst>
          </p:cNvPr>
          <p:cNvSpPr/>
          <p:nvPr/>
        </p:nvSpPr>
        <p:spPr>
          <a:xfrm rot="10800000">
            <a:off x="6667500" y="2676519"/>
            <a:ext cx="1504950" cy="64633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Flèche : courbe vers le haut 9">
            <a:extLst>
              <a:ext uri="{FF2B5EF4-FFF2-40B4-BE49-F238E27FC236}">
                <a16:creationId xmlns:a16="http://schemas.microsoft.com/office/drawing/2014/main" id="{BA70D105-17DE-43D5-AB0F-61E7E8D306F6}"/>
              </a:ext>
            </a:extLst>
          </p:cNvPr>
          <p:cNvSpPr/>
          <p:nvPr/>
        </p:nvSpPr>
        <p:spPr>
          <a:xfrm rot="10800000">
            <a:off x="3962400" y="2676519"/>
            <a:ext cx="1504950" cy="64633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 name="Flèche : courbe vers le haut 10">
            <a:extLst>
              <a:ext uri="{FF2B5EF4-FFF2-40B4-BE49-F238E27FC236}">
                <a16:creationId xmlns:a16="http://schemas.microsoft.com/office/drawing/2014/main" id="{B0ACCF41-2FDD-4EC2-B3B0-FBD7CB9B5DEB}"/>
              </a:ext>
            </a:extLst>
          </p:cNvPr>
          <p:cNvSpPr/>
          <p:nvPr/>
        </p:nvSpPr>
        <p:spPr>
          <a:xfrm rot="10800000">
            <a:off x="1704975" y="2676519"/>
            <a:ext cx="1504950" cy="64633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29" name="Groupe 28">
            <a:extLst>
              <a:ext uri="{FF2B5EF4-FFF2-40B4-BE49-F238E27FC236}">
                <a16:creationId xmlns:a16="http://schemas.microsoft.com/office/drawing/2014/main" id="{69E3D410-CE40-429A-911F-F963610CA132}"/>
              </a:ext>
            </a:extLst>
          </p:cNvPr>
          <p:cNvGrpSpPr/>
          <p:nvPr/>
        </p:nvGrpSpPr>
        <p:grpSpPr>
          <a:xfrm>
            <a:off x="733425" y="5064125"/>
            <a:ext cx="11249024" cy="1428750"/>
            <a:chOff x="733426" y="4838700"/>
            <a:chExt cx="11249024" cy="1428750"/>
          </a:xfrm>
        </p:grpSpPr>
        <p:sp>
          <p:nvSpPr>
            <p:cNvPr id="12" name="Flèche : droite rayée 11">
              <a:extLst>
                <a:ext uri="{FF2B5EF4-FFF2-40B4-BE49-F238E27FC236}">
                  <a16:creationId xmlns:a16="http://schemas.microsoft.com/office/drawing/2014/main" id="{51FC020C-2AD8-44C7-8CB9-8863D8045EEE}"/>
                </a:ext>
              </a:extLst>
            </p:cNvPr>
            <p:cNvSpPr/>
            <p:nvPr/>
          </p:nvSpPr>
          <p:spPr>
            <a:xfrm>
              <a:off x="733426" y="5219700"/>
              <a:ext cx="10725150" cy="29236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643F7F6D-4D68-4732-9015-68BB5D71DA6C}"/>
                </a:ext>
              </a:extLst>
            </p:cNvPr>
            <p:cNvSpPr txBox="1"/>
            <p:nvPr/>
          </p:nvSpPr>
          <p:spPr>
            <a:xfrm>
              <a:off x="10248900" y="5142731"/>
              <a:ext cx="1733550" cy="369332"/>
            </a:xfrm>
            <a:prstGeom prst="rect">
              <a:avLst/>
            </a:prstGeom>
            <a:noFill/>
          </p:spPr>
          <p:txBody>
            <a:bodyPr wrap="square" rtlCol="0">
              <a:spAutoFit/>
            </a:bodyPr>
            <a:lstStyle/>
            <a:p>
              <a:pPr algn="r"/>
              <a:r>
                <a:rPr lang="fr-FR" dirty="0"/>
                <a:t>Âge</a:t>
              </a:r>
            </a:p>
          </p:txBody>
        </p:sp>
        <p:sp>
          <p:nvSpPr>
            <p:cNvPr id="21" name="Rectangle 20">
              <a:extLst>
                <a:ext uri="{FF2B5EF4-FFF2-40B4-BE49-F238E27FC236}">
                  <a16:creationId xmlns:a16="http://schemas.microsoft.com/office/drawing/2014/main" id="{271218B8-6226-4D6E-89A5-719D5DE9CDC4}"/>
                </a:ext>
              </a:extLst>
            </p:cNvPr>
            <p:cNvSpPr/>
            <p:nvPr/>
          </p:nvSpPr>
          <p:spPr>
            <a:xfrm>
              <a:off x="962025" y="4886325"/>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DE8EF6D2-69CE-41BE-824A-51C67B588E17}"/>
                </a:ext>
              </a:extLst>
            </p:cNvPr>
            <p:cNvSpPr/>
            <p:nvPr/>
          </p:nvSpPr>
          <p:spPr>
            <a:xfrm>
              <a:off x="1114425" y="5038725"/>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A95F7CEA-36F9-4ADB-8795-4F59F448E00A}"/>
                </a:ext>
              </a:extLst>
            </p:cNvPr>
            <p:cNvSpPr/>
            <p:nvPr/>
          </p:nvSpPr>
          <p:spPr>
            <a:xfrm>
              <a:off x="1266825" y="5191125"/>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B48F3AC5-A671-4A25-9F4C-0BBDBAA4EDC8}"/>
                </a:ext>
              </a:extLst>
            </p:cNvPr>
            <p:cNvSpPr/>
            <p:nvPr/>
          </p:nvSpPr>
          <p:spPr>
            <a:xfrm>
              <a:off x="1419225" y="508635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4F1E8C18-FB89-4A25-905D-105A6DB1B9B3}"/>
                </a:ext>
              </a:extLst>
            </p:cNvPr>
            <p:cNvSpPr/>
            <p:nvPr/>
          </p:nvSpPr>
          <p:spPr>
            <a:xfrm>
              <a:off x="1571625" y="516255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C7EC3CBE-268F-4D69-9546-E6B4A473ADAE}"/>
                </a:ext>
              </a:extLst>
            </p:cNvPr>
            <p:cNvSpPr/>
            <p:nvPr/>
          </p:nvSpPr>
          <p:spPr>
            <a:xfrm>
              <a:off x="1724025" y="483870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CD05B8E-911D-4541-83B2-D8EB0DEA99FD}"/>
                </a:ext>
              </a:extLst>
            </p:cNvPr>
            <p:cNvSpPr/>
            <p:nvPr/>
          </p:nvSpPr>
          <p:spPr>
            <a:xfrm>
              <a:off x="1876425" y="512445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CBDE22FC-804E-4556-877E-408B68F3D281}"/>
                </a:ext>
              </a:extLst>
            </p:cNvPr>
            <p:cNvSpPr/>
            <p:nvPr/>
          </p:nvSpPr>
          <p:spPr>
            <a:xfrm>
              <a:off x="809625" y="4838700"/>
              <a:ext cx="85725" cy="1076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Ellipse 29">
            <a:extLst>
              <a:ext uri="{FF2B5EF4-FFF2-40B4-BE49-F238E27FC236}">
                <a16:creationId xmlns:a16="http://schemas.microsoft.com/office/drawing/2014/main" id="{548C5887-C928-4E32-80D9-21AFDB3F927C}"/>
              </a:ext>
            </a:extLst>
          </p:cNvPr>
          <p:cNvSpPr/>
          <p:nvPr/>
        </p:nvSpPr>
        <p:spPr>
          <a:xfrm>
            <a:off x="419100" y="1885950"/>
            <a:ext cx="3314700" cy="34258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646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11" y="685742"/>
            <a:ext cx="8531883" cy="4450445"/>
          </a:xfrm>
          <a:prstGeom prst="rect">
            <a:avLst/>
          </a:prstGeom>
        </p:spPr>
      </p:pic>
      <p:sp>
        <p:nvSpPr>
          <p:cNvPr id="3" name="Rectangle 2"/>
          <p:cNvSpPr/>
          <p:nvPr/>
        </p:nvSpPr>
        <p:spPr>
          <a:xfrm>
            <a:off x="1062411" y="5907323"/>
            <a:ext cx="5639557" cy="369332"/>
          </a:xfrm>
          <a:prstGeom prst="rect">
            <a:avLst/>
          </a:prstGeom>
        </p:spPr>
        <p:txBody>
          <a:bodyPr wrap="none">
            <a:spAutoFit/>
          </a:bodyPr>
          <a:lstStyle/>
          <a:p>
            <a:r>
              <a:rPr lang="fr-FR" dirty="0">
                <a:hlinkClick r:id="rId3"/>
              </a:rPr>
              <a:t>https://www.who.int/initiatives/decade-of-healthy-ageing</a:t>
            </a:r>
            <a:r>
              <a:rPr lang="fr-FR" dirty="0"/>
              <a:t> </a:t>
            </a:r>
          </a:p>
        </p:txBody>
      </p:sp>
      <p:pic>
        <p:nvPicPr>
          <p:cNvPr id="4" name="Image 3" descr="Capture d’écran">
            <a:extLst>
              <a:ext uri="{FF2B5EF4-FFF2-40B4-BE49-F238E27FC236}">
                <a16:creationId xmlns:a16="http://schemas.microsoft.com/office/drawing/2014/main" id="{D3A84816-2297-4D83-A147-CE53356ADA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9832" y="2910965"/>
            <a:ext cx="2725468" cy="3508649"/>
          </a:xfrm>
          <a:prstGeom prst="rect">
            <a:avLst/>
          </a:prstGeom>
        </p:spPr>
      </p:pic>
      <p:pic>
        <p:nvPicPr>
          <p:cNvPr id="5" name="Image 4">
            <a:extLst>
              <a:ext uri="{FF2B5EF4-FFF2-40B4-BE49-F238E27FC236}">
                <a16:creationId xmlns:a16="http://schemas.microsoft.com/office/drawing/2014/main" id="{6B67CB61-13F4-4CBB-BA3D-9B7BABE3EF56}"/>
              </a:ext>
            </a:extLst>
          </p:cNvPr>
          <p:cNvPicPr>
            <a:picLocks noChangeAspect="1"/>
          </p:cNvPicPr>
          <p:nvPr/>
        </p:nvPicPr>
        <p:blipFill>
          <a:blip r:embed="rId5"/>
          <a:stretch>
            <a:fillRect/>
          </a:stretch>
        </p:blipFill>
        <p:spPr>
          <a:xfrm>
            <a:off x="9896475" y="517240"/>
            <a:ext cx="2028825" cy="1014413"/>
          </a:xfrm>
          <a:prstGeom prst="rect">
            <a:avLst/>
          </a:prstGeom>
        </p:spPr>
      </p:pic>
      <p:sp>
        <p:nvSpPr>
          <p:cNvPr id="6" name="ZoneTexte 5">
            <a:extLst>
              <a:ext uri="{FF2B5EF4-FFF2-40B4-BE49-F238E27FC236}">
                <a16:creationId xmlns:a16="http://schemas.microsoft.com/office/drawing/2014/main" id="{EB1E95E4-F78F-4B4E-BC4D-025092C18F08}"/>
              </a:ext>
            </a:extLst>
          </p:cNvPr>
          <p:cNvSpPr txBox="1"/>
          <p:nvPr/>
        </p:nvSpPr>
        <p:spPr>
          <a:xfrm>
            <a:off x="10687050" y="6398421"/>
            <a:ext cx="1238250" cy="369332"/>
          </a:xfrm>
          <a:prstGeom prst="rect">
            <a:avLst/>
          </a:prstGeom>
          <a:noFill/>
        </p:spPr>
        <p:txBody>
          <a:bodyPr wrap="square" rtlCol="0">
            <a:spAutoFit/>
          </a:bodyPr>
          <a:lstStyle/>
          <a:p>
            <a:pPr algn="r"/>
            <a:r>
              <a:rPr lang="fr-FR" dirty="0"/>
              <a:t>2021</a:t>
            </a:r>
          </a:p>
        </p:txBody>
      </p:sp>
    </p:spTree>
    <p:extLst>
      <p:ext uri="{BB962C8B-B14F-4D97-AF65-F5344CB8AC3E}">
        <p14:creationId xmlns:p14="http://schemas.microsoft.com/office/powerpoint/2010/main" val="1914944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A8586A-C431-4C09-ACF0-1A2AD0F7882E}"/>
              </a:ext>
            </a:extLst>
          </p:cNvPr>
          <p:cNvSpPr>
            <a:spLocks noGrp="1"/>
          </p:cNvSpPr>
          <p:nvPr>
            <p:ph type="title"/>
          </p:nvPr>
        </p:nvSpPr>
        <p:spPr/>
        <p:txBody>
          <a:bodyPr/>
          <a:lstStyle/>
          <a:p>
            <a:r>
              <a:rPr lang="fr-FR" dirty="0"/>
              <a:t>Vieillissement réussi : vieillissement ACTIF!</a:t>
            </a:r>
          </a:p>
        </p:txBody>
      </p:sp>
      <p:sp>
        <p:nvSpPr>
          <p:cNvPr id="3" name="Rectangle 2">
            <a:extLst>
              <a:ext uri="{FF2B5EF4-FFF2-40B4-BE49-F238E27FC236}">
                <a16:creationId xmlns:a16="http://schemas.microsoft.com/office/drawing/2014/main" id="{F95532F4-B759-4674-B27C-D6F75626F132}"/>
              </a:ext>
            </a:extLst>
          </p:cNvPr>
          <p:cNvSpPr/>
          <p:nvPr/>
        </p:nvSpPr>
        <p:spPr>
          <a:xfrm>
            <a:off x="1204914" y="1757139"/>
            <a:ext cx="9296399" cy="1077218"/>
          </a:xfrm>
          <a:prstGeom prst="rect">
            <a:avLst/>
          </a:prstGeom>
        </p:spPr>
        <p:txBody>
          <a:bodyPr wrap="square">
            <a:spAutoFit/>
          </a:bodyPr>
          <a:lstStyle/>
          <a:p>
            <a:pPr algn="ctr"/>
            <a:r>
              <a:rPr lang="fr-FR" sz="3200" i="1" dirty="0">
                <a:solidFill>
                  <a:schemeClr val="accent1"/>
                </a:solidFill>
              </a:rPr>
              <a:t>« Vieillir en santé: Pouvoir continuer à faire ce qui est important pour chacun d’entre nous »</a:t>
            </a:r>
          </a:p>
        </p:txBody>
      </p:sp>
      <p:pic>
        <p:nvPicPr>
          <p:cNvPr id="4" name="Image 3">
            <a:extLst>
              <a:ext uri="{FF2B5EF4-FFF2-40B4-BE49-F238E27FC236}">
                <a16:creationId xmlns:a16="http://schemas.microsoft.com/office/drawing/2014/main" id="{21C6FEFB-BD01-42F0-9CEA-DE89013696E5}"/>
              </a:ext>
            </a:extLst>
          </p:cNvPr>
          <p:cNvPicPr>
            <a:picLocks noChangeAspect="1"/>
          </p:cNvPicPr>
          <p:nvPr/>
        </p:nvPicPr>
        <p:blipFill>
          <a:blip r:embed="rId2"/>
          <a:stretch>
            <a:fillRect/>
          </a:stretch>
        </p:blipFill>
        <p:spPr>
          <a:xfrm>
            <a:off x="9163050" y="5343525"/>
            <a:ext cx="3028950" cy="1514475"/>
          </a:xfrm>
          <a:prstGeom prst="rect">
            <a:avLst/>
          </a:prstGeom>
        </p:spPr>
      </p:pic>
      <p:sp>
        <p:nvSpPr>
          <p:cNvPr id="6" name="ZoneTexte 5">
            <a:extLst>
              <a:ext uri="{FF2B5EF4-FFF2-40B4-BE49-F238E27FC236}">
                <a16:creationId xmlns:a16="http://schemas.microsoft.com/office/drawing/2014/main" id="{FB7A8AA7-8E2B-4087-8B65-634444B33EF1}"/>
              </a:ext>
            </a:extLst>
          </p:cNvPr>
          <p:cNvSpPr txBox="1"/>
          <p:nvPr/>
        </p:nvSpPr>
        <p:spPr>
          <a:xfrm>
            <a:off x="11258550" y="6391275"/>
            <a:ext cx="933450" cy="369332"/>
          </a:xfrm>
          <a:prstGeom prst="rect">
            <a:avLst/>
          </a:prstGeom>
          <a:noFill/>
        </p:spPr>
        <p:txBody>
          <a:bodyPr wrap="square" rtlCol="0">
            <a:spAutoFit/>
          </a:bodyPr>
          <a:lstStyle/>
          <a:p>
            <a:r>
              <a:rPr lang="fr-FR" dirty="0"/>
              <a:t>2021</a:t>
            </a:r>
          </a:p>
        </p:txBody>
      </p:sp>
      <p:pic>
        <p:nvPicPr>
          <p:cNvPr id="5" name="Image 4">
            <a:extLst>
              <a:ext uri="{FF2B5EF4-FFF2-40B4-BE49-F238E27FC236}">
                <a16:creationId xmlns:a16="http://schemas.microsoft.com/office/drawing/2014/main" id="{706AEDF1-BF52-4C4C-921A-2756981D1D23}"/>
              </a:ext>
            </a:extLst>
          </p:cNvPr>
          <p:cNvPicPr>
            <a:picLocks noChangeAspect="1"/>
          </p:cNvPicPr>
          <p:nvPr/>
        </p:nvPicPr>
        <p:blipFill>
          <a:blip r:embed="rId3"/>
          <a:stretch>
            <a:fillRect/>
          </a:stretch>
        </p:blipFill>
        <p:spPr>
          <a:xfrm>
            <a:off x="5576887" y="2935746"/>
            <a:ext cx="3586163" cy="2594535"/>
          </a:xfrm>
          <a:prstGeom prst="rect">
            <a:avLst/>
          </a:prstGeom>
        </p:spPr>
      </p:pic>
      <p:sp>
        <p:nvSpPr>
          <p:cNvPr id="7" name="ZoneTexte 6">
            <a:extLst>
              <a:ext uri="{FF2B5EF4-FFF2-40B4-BE49-F238E27FC236}">
                <a16:creationId xmlns:a16="http://schemas.microsoft.com/office/drawing/2014/main" id="{07B6BB69-648A-49F2-9F08-12E6FDCC6929}"/>
              </a:ext>
            </a:extLst>
          </p:cNvPr>
          <p:cNvSpPr txBox="1"/>
          <p:nvPr/>
        </p:nvSpPr>
        <p:spPr>
          <a:xfrm>
            <a:off x="2494878" y="3995312"/>
            <a:ext cx="1001358" cy="461665"/>
          </a:xfrm>
          <a:prstGeom prst="rect">
            <a:avLst/>
          </a:prstGeom>
          <a:noFill/>
        </p:spPr>
        <p:txBody>
          <a:bodyPr wrap="square" rtlCol="0">
            <a:spAutoFit/>
          </a:bodyPr>
          <a:lstStyle/>
          <a:p>
            <a:pPr algn="ctr"/>
            <a:r>
              <a:rPr lang="fr-FR" sz="2400" dirty="0"/>
              <a:t>BIEN</a:t>
            </a:r>
            <a:endParaRPr lang="fr-FR" dirty="0"/>
          </a:p>
        </p:txBody>
      </p:sp>
      <p:sp>
        <p:nvSpPr>
          <p:cNvPr id="8" name="ZoneTexte 7">
            <a:extLst>
              <a:ext uri="{FF2B5EF4-FFF2-40B4-BE49-F238E27FC236}">
                <a16:creationId xmlns:a16="http://schemas.microsoft.com/office/drawing/2014/main" id="{4986A128-4334-4AF2-92A3-A5086B588B79}"/>
              </a:ext>
            </a:extLst>
          </p:cNvPr>
          <p:cNvSpPr txBox="1"/>
          <p:nvPr/>
        </p:nvSpPr>
        <p:spPr>
          <a:xfrm>
            <a:off x="3481667" y="4002182"/>
            <a:ext cx="1203959" cy="461665"/>
          </a:xfrm>
          <a:prstGeom prst="rect">
            <a:avLst/>
          </a:prstGeom>
          <a:noFill/>
        </p:spPr>
        <p:txBody>
          <a:bodyPr wrap="square" rtlCol="0">
            <a:spAutoFit/>
          </a:bodyPr>
          <a:lstStyle/>
          <a:p>
            <a:pPr algn="ctr"/>
            <a:r>
              <a:rPr lang="fr-FR" sz="2400" dirty="0"/>
              <a:t>VIEILLIR</a:t>
            </a:r>
          </a:p>
        </p:txBody>
      </p:sp>
      <p:sp>
        <p:nvSpPr>
          <p:cNvPr id="9" name="Flèche : courbe vers la droite 8">
            <a:extLst>
              <a:ext uri="{FF2B5EF4-FFF2-40B4-BE49-F238E27FC236}">
                <a16:creationId xmlns:a16="http://schemas.microsoft.com/office/drawing/2014/main" id="{38621C38-8376-4430-AB77-F7A02C5EB1C8}"/>
              </a:ext>
            </a:extLst>
          </p:cNvPr>
          <p:cNvSpPr/>
          <p:nvPr/>
        </p:nvSpPr>
        <p:spPr>
          <a:xfrm rot="5400000">
            <a:off x="3207347" y="3326802"/>
            <a:ext cx="548640" cy="75303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 name="Flèche : courbe vers la droite 10">
            <a:extLst>
              <a:ext uri="{FF2B5EF4-FFF2-40B4-BE49-F238E27FC236}">
                <a16:creationId xmlns:a16="http://schemas.microsoft.com/office/drawing/2014/main" id="{06EC8EB4-9D99-466F-8811-BCA4265870B2}"/>
              </a:ext>
            </a:extLst>
          </p:cNvPr>
          <p:cNvSpPr/>
          <p:nvPr/>
        </p:nvSpPr>
        <p:spPr>
          <a:xfrm rot="16200000">
            <a:off x="3225108" y="4381138"/>
            <a:ext cx="548640" cy="75303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73819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1093 0.00093 L 0.01276 0.04098 C 0.01771 0.05 0.02513 0.05486 0.03295 0.05486 C 0.0418 0.05486 0.04896 0.05 0.05391 0.04098 L 0.07787 0.00093 " pathEditMode="relative" rAng="0" ptsTypes="AAAAA">
                                      <p:cBhvr>
                                        <p:cTn id="6" dur="2000" fill="hold"/>
                                        <p:tgtEl>
                                          <p:spTgt spid="7"/>
                                        </p:tgtEl>
                                        <p:attrNameLst>
                                          <p:attrName>ppt_x</p:attrName>
                                          <p:attrName>ppt_y</p:attrName>
                                        </p:attrNameLst>
                                      </p:cBhvr>
                                      <p:rCtr x="4440" y="2685"/>
                                    </p:animMotion>
                                  </p:childTnLst>
                                </p:cTn>
                              </p:par>
                              <p:par>
                                <p:cTn id="7" presetID="37" presetClass="path" presetSubtype="0" accel="50000" decel="50000" fill="hold" grpId="0" nodeType="withEffect">
                                  <p:stCondLst>
                                    <p:cond delay="0"/>
                                  </p:stCondLst>
                                  <p:childTnLst>
                                    <p:animMotion origin="layout" path="M 4.16667E-6 3.7037E-7 L -0.02696 0.04005 C -0.03256 0.04907 -0.04102 0.05393 -0.04974 0.05393 C -0.05977 0.05393 -0.06784 0.04907 -0.07344 0.04005 L -0.10026 3.7037E-7 " pathEditMode="relative" rAng="0" ptsTypes="AAAAA">
                                      <p:cBhvr>
                                        <p:cTn id="8" dur="2000" fill="hold"/>
                                        <p:tgtEl>
                                          <p:spTgt spid="8"/>
                                        </p:tgtEl>
                                        <p:attrNameLst>
                                          <p:attrName>ppt_x</p:attrName>
                                          <p:attrName>ppt_y</p:attrName>
                                        </p:attrNameLst>
                                      </p:cBhvr>
                                      <p:rCtr x="-5013" y="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A8586A-C431-4C09-ACF0-1A2AD0F7882E}"/>
              </a:ext>
            </a:extLst>
          </p:cNvPr>
          <p:cNvSpPr>
            <a:spLocks noGrp="1"/>
          </p:cNvSpPr>
          <p:nvPr>
            <p:ph type="title"/>
          </p:nvPr>
        </p:nvSpPr>
        <p:spPr/>
        <p:txBody>
          <a:bodyPr/>
          <a:lstStyle/>
          <a:p>
            <a:r>
              <a:rPr lang="fr-FR" dirty="0"/>
              <a:t>Vieillissement réussi : vieillissement ACTIF!</a:t>
            </a:r>
          </a:p>
        </p:txBody>
      </p:sp>
      <p:sp>
        <p:nvSpPr>
          <p:cNvPr id="3" name="Rectangle 2">
            <a:extLst>
              <a:ext uri="{FF2B5EF4-FFF2-40B4-BE49-F238E27FC236}">
                <a16:creationId xmlns:a16="http://schemas.microsoft.com/office/drawing/2014/main" id="{F95532F4-B759-4674-B27C-D6F75626F132}"/>
              </a:ext>
            </a:extLst>
          </p:cNvPr>
          <p:cNvSpPr/>
          <p:nvPr/>
        </p:nvSpPr>
        <p:spPr>
          <a:xfrm>
            <a:off x="1204914" y="1757139"/>
            <a:ext cx="9296399" cy="1077218"/>
          </a:xfrm>
          <a:prstGeom prst="rect">
            <a:avLst/>
          </a:prstGeom>
        </p:spPr>
        <p:txBody>
          <a:bodyPr wrap="square">
            <a:spAutoFit/>
          </a:bodyPr>
          <a:lstStyle/>
          <a:p>
            <a:pPr algn="ctr"/>
            <a:r>
              <a:rPr lang="fr-FR" sz="3200" i="1" dirty="0">
                <a:solidFill>
                  <a:schemeClr val="accent1"/>
                </a:solidFill>
              </a:rPr>
              <a:t>« Vieillir en santé: Pouvoir continuer à faire ce qui est important pour chacun d’entre nous »</a:t>
            </a:r>
          </a:p>
        </p:txBody>
      </p:sp>
      <p:pic>
        <p:nvPicPr>
          <p:cNvPr id="4" name="Image 3">
            <a:extLst>
              <a:ext uri="{FF2B5EF4-FFF2-40B4-BE49-F238E27FC236}">
                <a16:creationId xmlns:a16="http://schemas.microsoft.com/office/drawing/2014/main" id="{21C6FEFB-BD01-42F0-9CEA-DE89013696E5}"/>
              </a:ext>
            </a:extLst>
          </p:cNvPr>
          <p:cNvPicPr>
            <a:picLocks noChangeAspect="1"/>
          </p:cNvPicPr>
          <p:nvPr/>
        </p:nvPicPr>
        <p:blipFill>
          <a:blip r:embed="rId2"/>
          <a:stretch>
            <a:fillRect/>
          </a:stretch>
        </p:blipFill>
        <p:spPr>
          <a:xfrm>
            <a:off x="9120188" y="5262562"/>
            <a:ext cx="3028950" cy="1514475"/>
          </a:xfrm>
          <a:prstGeom prst="rect">
            <a:avLst/>
          </a:prstGeom>
        </p:spPr>
      </p:pic>
      <p:sp>
        <p:nvSpPr>
          <p:cNvPr id="6" name="ZoneTexte 5">
            <a:extLst>
              <a:ext uri="{FF2B5EF4-FFF2-40B4-BE49-F238E27FC236}">
                <a16:creationId xmlns:a16="http://schemas.microsoft.com/office/drawing/2014/main" id="{FB7A8AA7-8E2B-4087-8B65-634444B33EF1}"/>
              </a:ext>
            </a:extLst>
          </p:cNvPr>
          <p:cNvSpPr txBox="1"/>
          <p:nvPr/>
        </p:nvSpPr>
        <p:spPr>
          <a:xfrm>
            <a:off x="11258550" y="6391275"/>
            <a:ext cx="933450" cy="369332"/>
          </a:xfrm>
          <a:prstGeom prst="rect">
            <a:avLst/>
          </a:prstGeom>
          <a:noFill/>
        </p:spPr>
        <p:txBody>
          <a:bodyPr wrap="square" rtlCol="0">
            <a:spAutoFit/>
          </a:bodyPr>
          <a:lstStyle/>
          <a:p>
            <a:r>
              <a:rPr lang="fr-FR" dirty="0"/>
              <a:t>2021</a:t>
            </a:r>
          </a:p>
        </p:txBody>
      </p:sp>
      <p:sp>
        <p:nvSpPr>
          <p:cNvPr id="9" name="ZoneTexte 8">
            <a:extLst>
              <a:ext uri="{FF2B5EF4-FFF2-40B4-BE49-F238E27FC236}">
                <a16:creationId xmlns:a16="http://schemas.microsoft.com/office/drawing/2014/main" id="{5F5672E6-A58E-44CD-8EF5-DCCE61112DFF}"/>
              </a:ext>
            </a:extLst>
          </p:cNvPr>
          <p:cNvSpPr txBox="1"/>
          <p:nvPr/>
        </p:nvSpPr>
        <p:spPr>
          <a:xfrm>
            <a:off x="5181603" y="4506396"/>
            <a:ext cx="2409825" cy="369332"/>
          </a:xfrm>
          <a:prstGeom prst="rect">
            <a:avLst/>
          </a:prstGeom>
          <a:noFill/>
        </p:spPr>
        <p:txBody>
          <a:bodyPr wrap="square" rtlCol="0">
            <a:spAutoFit/>
          </a:bodyPr>
          <a:lstStyle/>
          <a:p>
            <a:pPr algn="ctr"/>
            <a:r>
              <a:rPr lang="fr-FR" b="1" dirty="0"/>
              <a:t>Rester actif/mobile</a:t>
            </a:r>
          </a:p>
        </p:txBody>
      </p:sp>
      <p:grpSp>
        <p:nvGrpSpPr>
          <p:cNvPr id="16" name="Groupe 15">
            <a:extLst>
              <a:ext uri="{FF2B5EF4-FFF2-40B4-BE49-F238E27FC236}">
                <a16:creationId xmlns:a16="http://schemas.microsoft.com/office/drawing/2014/main" id="{83B5D900-9C5D-4C10-BCDC-F0C98876CC1B}"/>
              </a:ext>
            </a:extLst>
          </p:cNvPr>
          <p:cNvGrpSpPr/>
          <p:nvPr/>
        </p:nvGrpSpPr>
        <p:grpSpPr>
          <a:xfrm>
            <a:off x="485774" y="3206473"/>
            <a:ext cx="2409825" cy="1669255"/>
            <a:chOff x="485774" y="3206473"/>
            <a:chExt cx="2409825" cy="1669255"/>
          </a:xfrm>
        </p:grpSpPr>
        <p:sp>
          <p:nvSpPr>
            <p:cNvPr id="7" name="ZoneTexte 6">
              <a:extLst>
                <a:ext uri="{FF2B5EF4-FFF2-40B4-BE49-F238E27FC236}">
                  <a16:creationId xmlns:a16="http://schemas.microsoft.com/office/drawing/2014/main" id="{13BCEE85-98E0-4CD4-82CE-1C0AC2961D96}"/>
                </a:ext>
              </a:extLst>
            </p:cNvPr>
            <p:cNvSpPr txBox="1"/>
            <p:nvPr/>
          </p:nvSpPr>
          <p:spPr>
            <a:xfrm>
              <a:off x="485774" y="4506396"/>
              <a:ext cx="2409825" cy="369332"/>
            </a:xfrm>
            <a:prstGeom prst="rect">
              <a:avLst/>
            </a:prstGeom>
            <a:noFill/>
          </p:spPr>
          <p:txBody>
            <a:bodyPr wrap="square" rtlCol="0">
              <a:spAutoFit/>
            </a:bodyPr>
            <a:lstStyle/>
            <a:p>
              <a:pPr algn="ctr"/>
              <a:r>
                <a:rPr lang="fr-FR" b="1" dirty="0"/>
                <a:t>Subvenir à ses besoins </a:t>
              </a:r>
            </a:p>
          </p:txBody>
        </p:sp>
        <p:pic>
          <p:nvPicPr>
            <p:cNvPr id="13" name="Image 12">
              <a:extLst>
                <a:ext uri="{FF2B5EF4-FFF2-40B4-BE49-F238E27FC236}">
                  <a16:creationId xmlns:a16="http://schemas.microsoft.com/office/drawing/2014/main" id="{1BD592F6-C3F6-4C58-B4F7-799EE4DD8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2" y="3206473"/>
              <a:ext cx="967824" cy="998307"/>
            </a:xfrm>
            <a:prstGeom prst="rect">
              <a:avLst/>
            </a:prstGeom>
          </p:spPr>
        </p:pic>
      </p:grpSp>
      <p:grpSp>
        <p:nvGrpSpPr>
          <p:cNvPr id="5" name="Groupe 4">
            <a:extLst>
              <a:ext uri="{FF2B5EF4-FFF2-40B4-BE49-F238E27FC236}">
                <a16:creationId xmlns:a16="http://schemas.microsoft.com/office/drawing/2014/main" id="{4C0DEA6C-15D2-42AA-B7F2-24BD5C9B8A9C}"/>
              </a:ext>
            </a:extLst>
          </p:cNvPr>
          <p:cNvGrpSpPr/>
          <p:nvPr/>
        </p:nvGrpSpPr>
        <p:grpSpPr>
          <a:xfrm>
            <a:off x="2895599" y="3320783"/>
            <a:ext cx="2409825" cy="1831944"/>
            <a:chOff x="2895599" y="3320783"/>
            <a:chExt cx="2409825" cy="1831944"/>
          </a:xfrm>
        </p:grpSpPr>
        <p:sp>
          <p:nvSpPr>
            <p:cNvPr id="8" name="ZoneTexte 7">
              <a:extLst>
                <a:ext uri="{FF2B5EF4-FFF2-40B4-BE49-F238E27FC236}">
                  <a16:creationId xmlns:a16="http://schemas.microsoft.com/office/drawing/2014/main" id="{26E210ED-F7E8-4EE9-9346-6F7B42705D0E}"/>
                </a:ext>
              </a:extLst>
            </p:cNvPr>
            <p:cNvSpPr txBox="1"/>
            <p:nvPr/>
          </p:nvSpPr>
          <p:spPr>
            <a:xfrm>
              <a:off x="2895599" y="4506396"/>
              <a:ext cx="2409825" cy="646331"/>
            </a:xfrm>
            <a:prstGeom prst="rect">
              <a:avLst/>
            </a:prstGeom>
            <a:noFill/>
          </p:spPr>
          <p:txBody>
            <a:bodyPr wrap="square" rtlCol="0">
              <a:spAutoFit/>
            </a:bodyPr>
            <a:lstStyle/>
            <a:p>
              <a:pPr algn="ctr"/>
              <a:r>
                <a:rPr lang="fr-FR" b="1" dirty="0"/>
                <a:t>Apprendre, progresser, décider pour soi-même</a:t>
              </a:r>
            </a:p>
          </p:txBody>
        </p:sp>
        <p:pic>
          <p:nvPicPr>
            <p:cNvPr id="15" name="Image 14">
              <a:extLst>
                <a:ext uri="{FF2B5EF4-FFF2-40B4-BE49-F238E27FC236}">
                  <a16:creationId xmlns:a16="http://schemas.microsoft.com/office/drawing/2014/main" id="{090060E7-09B8-4C41-9DCD-1294B59F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6625" y="3320783"/>
              <a:ext cx="1028789" cy="883997"/>
            </a:xfrm>
            <a:prstGeom prst="rect">
              <a:avLst/>
            </a:prstGeom>
          </p:spPr>
        </p:pic>
      </p:grpSp>
      <p:pic>
        <p:nvPicPr>
          <p:cNvPr id="17" name="Image 16">
            <a:extLst>
              <a:ext uri="{FF2B5EF4-FFF2-40B4-BE49-F238E27FC236}">
                <a16:creationId xmlns:a16="http://schemas.microsoft.com/office/drawing/2014/main" id="{1ACBDDBF-D70D-4A67-84B1-2D9F045B59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3113" y="3263627"/>
            <a:ext cx="906859" cy="883997"/>
          </a:xfrm>
          <a:prstGeom prst="rect">
            <a:avLst/>
          </a:prstGeom>
        </p:spPr>
      </p:pic>
      <p:grpSp>
        <p:nvGrpSpPr>
          <p:cNvPr id="12" name="Groupe 11">
            <a:extLst>
              <a:ext uri="{FF2B5EF4-FFF2-40B4-BE49-F238E27FC236}">
                <a16:creationId xmlns:a16="http://schemas.microsoft.com/office/drawing/2014/main" id="{8071C959-F941-4D7C-AAE0-CB89991476A7}"/>
              </a:ext>
            </a:extLst>
          </p:cNvPr>
          <p:cNvGrpSpPr/>
          <p:nvPr/>
        </p:nvGrpSpPr>
        <p:grpSpPr>
          <a:xfrm>
            <a:off x="7153274" y="3321594"/>
            <a:ext cx="2409825" cy="1959346"/>
            <a:chOff x="7153274" y="3321594"/>
            <a:chExt cx="2409825" cy="1959346"/>
          </a:xfrm>
        </p:grpSpPr>
        <p:sp>
          <p:nvSpPr>
            <p:cNvPr id="10" name="ZoneTexte 9">
              <a:extLst>
                <a:ext uri="{FF2B5EF4-FFF2-40B4-BE49-F238E27FC236}">
                  <a16:creationId xmlns:a16="http://schemas.microsoft.com/office/drawing/2014/main" id="{6E49702B-CADE-4564-99C3-F3F6AFF7B88E}"/>
                </a:ext>
              </a:extLst>
            </p:cNvPr>
            <p:cNvSpPr txBox="1"/>
            <p:nvPr/>
          </p:nvSpPr>
          <p:spPr>
            <a:xfrm>
              <a:off x="7153274" y="4357610"/>
              <a:ext cx="2409825" cy="923330"/>
            </a:xfrm>
            <a:prstGeom prst="rect">
              <a:avLst/>
            </a:prstGeom>
            <a:noFill/>
          </p:spPr>
          <p:txBody>
            <a:bodyPr wrap="square" rtlCol="0">
              <a:spAutoFit/>
            </a:bodyPr>
            <a:lstStyle/>
            <a:p>
              <a:pPr algn="ctr"/>
              <a:r>
                <a:rPr lang="fr-FR" b="1" dirty="0"/>
                <a:t>Maintenir un engagement et </a:t>
              </a:r>
            </a:p>
            <a:p>
              <a:pPr algn="ctr"/>
              <a:r>
                <a:rPr lang="fr-FR" b="1" dirty="0"/>
                <a:t>un lien social</a:t>
              </a:r>
            </a:p>
          </p:txBody>
        </p:sp>
        <p:pic>
          <p:nvPicPr>
            <p:cNvPr id="19" name="Image 18">
              <a:extLst>
                <a:ext uri="{FF2B5EF4-FFF2-40B4-BE49-F238E27FC236}">
                  <a16:creationId xmlns:a16="http://schemas.microsoft.com/office/drawing/2014/main" id="{82E4ECA1-8BAE-46E7-AF5D-739C0B8BA0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50167" y="3321594"/>
              <a:ext cx="998307" cy="769687"/>
            </a:xfrm>
            <a:prstGeom prst="rect">
              <a:avLst/>
            </a:prstGeom>
          </p:spPr>
        </p:pic>
      </p:grpSp>
      <p:grpSp>
        <p:nvGrpSpPr>
          <p:cNvPr id="14" name="Groupe 13">
            <a:extLst>
              <a:ext uri="{FF2B5EF4-FFF2-40B4-BE49-F238E27FC236}">
                <a16:creationId xmlns:a16="http://schemas.microsoft.com/office/drawing/2014/main" id="{01AA40F6-5274-4E10-A74D-EE9C86FF7C60}"/>
              </a:ext>
            </a:extLst>
          </p:cNvPr>
          <p:cNvGrpSpPr/>
          <p:nvPr/>
        </p:nvGrpSpPr>
        <p:grpSpPr>
          <a:xfrm>
            <a:off x="9296401" y="3320783"/>
            <a:ext cx="2409825" cy="1974594"/>
            <a:chOff x="9296401" y="3320783"/>
            <a:chExt cx="2409825" cy="1974594"/>
          </a:xfrm>
        </p:grpSpPr>
        <p:sp>
          <p:nvSpPr>
            <p:cNvPr id="11" name="ZoneTexte 10">
              <a:extLst>
                <a:ext uri="{FF2B5EF4-FFF2-40B4-BE49-F238E27FC236}">
                  <a16:creationId xmlns:a16="http://schemas.microsoft.com/office/drawing/2014/main" id="{22FED016-EA7D-460B-BAB3-8845B7445AA3}"/>
                </a:ext>
              </a:extLst>
            </p:cNvPr>
            <p:cNvSpPr txBox="1"/>
            <p:nvPr/>
          </p:nvSpPr>
          <p:spPr>
            <a:xfrm>
              <a:off x="9296401" y="4372047"/>
              <a:ext cx="2409825" cy="923330"/>
            </a:xfrm>
            <a:prstGeom prst="rect">
              <a:avLst/>
            </a:prstGeom>
            <a:noFill/>
          </p:spPr>
          <p:txBody>
            <a:bodyPr wrap="square" rtlCol="0">
              <a:spAutoFit/>
            </a:bodyPr>
            <a:lstStyle/>
            <a:p>
              <a:pPr algn="ctr"/>
              <a:r>
                <a:rPr lang="fr-FR" b="1" dirty="0"/>
                <a:t>Pouvoir apporter une contribution à la société</a:t>
              </a:r>
            </a:p>
          </p:txBody>
        </p:sp>
        <p:pic>
          <p:nvPicPr>
            <p:cNvPr id="21" name="Image 20">
              <a:extLst>
                <a:ext uri="{FF2B5EF4-FFF2-40B4-BE49-F238E27FC236}">
                  <a16:creationId xmlns:a16="http://schemas.microsoft.com/office/drawing/2014/main" id="{C7BE4C2B-8085-4224-9DCA-A520359E8F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8349" y="3320783"/>
              <a:ext cx="1005927" cy="883997"/>
            </a:xfrm>
            <a:prstGeom prst="rect">
              <a:avLst/>
            </a:prstGeom>
          </p:spPr>
        </p:pic>
      </p:grpSp>
      <p:grpSp>
        <p:nvGrpSpPr>
          <p:cNvPr id="24" name="Groupe 23">
            <a:extLst>
              <a:ext uri="{FF2B5EF4-FFF2-40B4-BE49-F238E27FC236}">
                <a16:creationId xmlns:a16="http://schemas.microsoft.com/office/drawing/2014/main" id="{2C3D96F2-EEFA-45ED-BC05-5348CE96AA3C}"/>
              </a:ext>
            </a:extLst>
          </p:cNvPr>
          <p:cNvGrpSpPr/>
          <p:nvPr/>
        </p:nvGrpSpPr>
        <p:grpSpPr>
          <a:xfrm>
            <a:off x="485774" y="5728033"/>
            <a:ext cx="8743952" cy="369332"/>
            <a:chOff x="485774" y="5728033"/>
            <a:chExt cx="8743952" cy="369332"/>
          </a:xfrm>
        </p:grpSpPr>
        <p:sp>
          <p:nvSpPr>
            <p:cNvPr id="22" name="ZoneTexte 21">
              <a:extLst>
                <a:ext uri="{FF2B5EF4-FFF2-40B4-BE49-F238E27FC236}">
                  <a16:creationId xmlns:a16="http://schemas.microsoft.com/office/drawing/2014/main" id="{C31E7AA1-C445-4794-8DF4-C1EA1A1D5F95}"/>
                </a:ext>
              </a:extLst>
            </p:cNvPr>
            <p:cNvSpPr txBox="1"/>
            <p:nvPr/>
          </p:nvSpPr>
          <p:spPr>
            <a:xfrm>
              <a:off x="1038225" y="5728033"/>
              <a:ext cx="8191501" cy="369332"/>
            </a:xfrm>
            <a:prstGeom prst="rect">
              <a:avLst/>
            </a:prstGeom>
            <a:noFill/>
          </p:spPr>
          <p:txBody>
            <a:bodyPr wrap="square" rtlCol="0">
              <a:spAutoFit/>
            </a:bodyPr>
            <a:lstStyle/>
            <a:p>
              <a:r>
                <a:rPr lang="fr-FR" b="1" dirty="0"/>
                <a:t>C’est aussi un changement de regard et un enjeu de société inclusive !</a:t>
              </a:r>
            </a:p>
          </p:txBody>
        </p:sp>
        <p:sp>
          <p:nvSpPr>
            <p:cNvPr id="23" name="Flèche : droite 22">
              <a:extLst>
                <a:ext uri="{FF2B5EF4-FFF2-40B4-BE49-F238E27FC236}">
                  <a16:creationId xmlns:a16="http://schemas.microsoft.com/office/drawing/2014/main" id="{49B9150F-9643-4F59-98C9-E0C7A8211195}"/>
                </a:ext>
              </a:extLst>
            </p:cNvPr>
            <p:cNvSpPr/>
            <p:nvPr/>
          </p:nvSpPr>
          <p:spPr>
            <a:xfrm>
              <a:off x="485774" y="5764359"/>
              <a:ext cx="495301" cy="2554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02802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8983" y="65284"/>
            <a:ext cx="10001830" cy="1325563"/>
          </a:xfrm>
        </p:spPr>
        <p:txBody>
          <a:bodyPr>
            <a:normAutofit/>
          </a:bodyPr>
          <a:lstStyle/>
          <a:p>
            <a:r>
              <a:rPr lang="fr-FR" b="1" dirty="0">
                <a:solidFill>
                  <a:srgbClr val="0070C0"/>
                </a:solidFill>
              </a:rPr>
              <a:t>ICOPE: Integrated Care for </a:t>
            </a:r>
            <a:r>
              <a:rPr lang="fr-FR" b="1" dirty="0" err="1">
                <a:solidFill>
                  <a:srgbClr val="0070C0"/>
                </a:solidFill>
              </a:rPr>
              <a:t>Older</a:t>
            </a:r>
            <a:r>
              <a:rPr lang="fr-FR" b="1" dirty="0">
                <a:solidFill>
                  <a:srgbClr val="0070C0"/>
                </a:solidFill>
              </a:rPr>
              <a:t> </a:t>
            </a:r>
            <a:r>
              <a:rPr lang="fr-FR" b="1" dirty="0" err="1">
                <a:solidFill>
                  <a:srgbClr val="0070C0"/>
                </a:solidFill>
              </a:rPr>
              <a:t>PEople</a:t>
            </a:r>
            <a:endParaRPr lang="fr-FR" b="1" dirty="0">
              <a:solidFill>
                <a:srgbClr val="0070C0"/>
              </a:solidFill>
            </a:endParaRPr>
          </a:p>
        </p:txBody>
      </p:sp>
      <p:sp>
        <p:nvSpPr>
          <p:cNvPr id="3" name="Espace réservé du contenu 2"/>
          <p:cNvSpPr>
            <a:spLocks noGrp="1"/>
          </p:cNvSpPr>
          <p:nvPr>
            <p:ph idx="1"/>
          </p:nvPr>
        </p:nvSpPr>
        <p:spPr>
          <a:xfrm>
            <a:off x="501218" y="1133988"/>
            <a:ext cx="11347882" cy="4351338"/>
          </a:xfrm>
        </p:spPr>
        <p:txBody>
          <a:bodyPr/>
          <a:lstStyle/>
          <a:p>
            <a:pPr marL="0" indent="0">
              <a:buNone/>
            </a:pPr>
            <a:r>
              <a:rPr lang="fr-FR" b="1" dirty="0"/>
              <a:t>Objectif de préservation des </a:t>
            </a:r>
            <a:r>
              <a:rPr lang="fr-FR" b="1" dirty="0">
                <a:solidFill>
                  <a:srgbClr val="00B050"/>
                </a:solidFill>
              </a:rPr>
              <a:t>capacités intrinsèques </a:t>
            </a:r>
            <a:r>
              <a:rPr lang="fr-FR" b="1" dirty="0"/>
              <a:t>de la personne </a:t>
            </a:r>
            <a:endParaRPr lang="fr-FR" dirty="0"/>
          </a:p>
        </p:txBody>
      </p:sp>
      <p:grpSp>
        <p:nvGrpSpPr>
          <p:cNvPr id="7" name="Groupe 6">
            <a:extLst>
              <a:ext uri="{FF2B5EF4-FFF2-40B4-BE49-F238E27FC236}">
                <a16:creationId xmlns:a16="http://schemas.microsoft.com/office/drawing/2014/main" id="{6D1897F0-2893-491A-AE5A-8DB2936F7E59}"/>
              </a:ext>
            </a:extLst>
          </p:cNvPr>
          <p:cNvGrpSpPr/>
          <p:nvPr/>
        </p:nvGrpSpPr>
        <p:grpSpPr>
          <a:xfrm>
            <a:off x="3796628" y="2178817"/>
            <a:ext cx="4892396" cy="4126563"/>
            <a:chOff x="2539328" y="2445518"/>
            <a:chExt cx="4589070" cy="3998912"/>
          </a:xfrm>
        </p:grpSpPr>
        <p:pic>
          <p:nvPicPr>
            <p:cNvPr id="14" name="Image 13">
              <a:extLst>
                <a:ext uri="{FF2B5EF4-FFF2-40B4-BE49-F238E27FC236}">
                  <a16:creationId xmlns:a16="http://schemas.microsoft.com/office/drawing/2014/main" id="{4D8A5201-574C-4444-980B-AF715888B2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9328" y="2445518"/>
              <a:ext cx="4589070" cy="3998912"/>
            </a:xfrm>
            <a:prstGeom prst="rect">
              <a:avLst/>
            </a:prstGeom>
          </p:spPr>
        </p:pic>
        <p:sp>
          <p:nvSpPr>
            <p:cNvPr id="6" name="Rectangle 5">
              <a:extLst>
                <a:ext uri="{FF2B5EF4-FFF2-40B4-BE49-F238E27FC236}">
                  <a16:creationId xmlns:a16="http://schemas.microsoft.com/office/drawing/2014/main" id="{8F9E9A97-191E-4A60-A7C9-C1E598F6A057}"/>
                </a:ext>
              </a:extLst>
            </p:cNvPr>
            <p:cNvSpPr/>
            <p:nvPr/>
          </p:nvSpPr>
          <p:spPr>
            <a:xfrm>
              <a:off x="4065240" y="4619625"/>
              <a:ext cx="145926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6" name="Image 35">
            <a:extLst>
              <a:ext uri="{FF2B5EF4-FFF2-40B4-BE49-F238E27FC236}">
                <a16:creationId xmlns:a16="http://schemas.microsoft.com/office/drawing/2014/main" id="{4B4367F4-D9F5-49BE-8173-61FF0C6985A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63050" y="5343525"/>
            <a:ext cx="3028950" cy="1514475"/>
          </a:xfrm>
          <a:prstGeom prst="rect">
            <a:avLst/>
          </a:prstGeom>
        </p:spPr>
      </p:pic>
      <p:sp>
        <p:nvSpPr>
          <p:cNvPr id="37" name="ZoneTexte 36">
            <a:extLst>
              <a:ext uri="{FF2B5EF4-FFF2-40B4-BE49-F238E27FC236}">
                <a16:creationId xmlns:a16="http://schemas.microsoft.com/office/drawing/2014/main" id="{F61B6CFA-5659-4F53-A9EF-357AD1C1B322}"/>
              </a:ext>
            </a:extLst>
          </p:cNvPr>
          <p:cNvSpPr txBox="1"/>
          <p:nvPr/>
        </p:nvSpPr>
        <p:spPr>
          <a:xfrm>
            <a:off x="11258550" y="6391275"/>
            <a:ext cx="933450" cy="369332"/>
          </a:xfrm>
          <a:prstGeom prst="rect">
            <a:avLst/>
          </a:prstGeom>
          <a:noFill/>
        </p:spPr>
        <p:txBody>
          <a:bodyPr wrap="square" rtlCol="0">
            <a:spAutoFit/>
          </a:bodyPr>
          <a:lstStyle/>
          <a:p>
            <a:r>
              <a:rPr lang="fr-FR" dirty="0"/>
              <a:t>2021</a:t>
            </a:r>
          </a:p>
        </p:txBody>
      </p:sp>
    </p:spTree>
    <p:extLst>
      <p:ext uri="{BB962C8B-B14F-4D97-AF65-F5344CB8AC3E}">
        <p14:creationId xmlns:p14="http://schemas.microsoft.com/office/powerpoint/2010/main" val="3914332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8983" y="65284"/>
            <a:ext cx="10001830" cy="1325563"/>
          </a:xfrm>
        </p:spPr>
        <p:txBody>
          <a:bodyPr>
            <a:normAutofit/>
          </a:bodyPr>
          <a:lstStyle/>
          <a:p>
            <a:r>
              <a:rPr lang="fr-FR" b="1" dirty="0">
                <a:solidFill>
                  <a:srgbClr val="0070C0"/>
                </a:solidFill>
              </a:rPr>
              <a:t>ICOPE: Integrated Care for </a:t>
            </a:r>
            <a:r>
              <a:rPr lang="fr-FR" b="1" dirty="0" err="1">
                <a:solidFill>
                  <a:srgbClr val="0070C0"/>
                </a:solidFill>
              </a:rPr>
              <a:t>Older</a:t>
            </a:r>
            <a:r>
              <a:rPr lang="fr-FR" b="1" dirty="0">
                <a:solidFill>
                  <a:srgbClr val="0070C0"/>
                </a:solidFill>
              </a:rPr>
              <a:t> </a:t>
            </a:r>
            <a:r>
              <a:rPr lang="fr-FR" b="1" dirty="0" err="1">
                <a:solidFill>
                  <a:srgbClr val="0070C0"/>
                </a:solidFill>
              </a:rPr>
              <a:t>PEople</a:t>
            </a:r>
            <a:endParaRPr lang="fr-FR" b="1" dirty="0">
              <a:solidFill>
                <a:srgbClr val="0070C0"/>
              </a:solidFill>
            </a:endParaRPr>
          </a:p>
        </p:txBody>
      </p:sp>
      <p:sp>
        <p:nvSpPr>
          <p:cNvPr id="3" name="Espace réservé du contenu 2"/>
          <p:cNvSpPr>
            <a:spLocks noGrp="1"/>
          </p:cNvSpPr>
          <p:nvPr>
            <p:ph idx="1"/>
          </p:nvPr>
        </p:nvSpPr>
        <p:spPr>
          <a:xfrm>
            <a:off x="501218" y="1133988"/>
            <a:ext cx="11347882" cy="4351338"/>
          </a:xfrm>
        </p:spPr>
        <p:txBody>
          <a:bodyPr/>
          <a:lstStyle/>
          <a:p>
            <a:pPr marL="0" indent="0">
              <a:buNone/>
            </a:pPr>
            <a:r>
              <a:rPr lang="fr-FR" b="1" dirty="0"/>
              <a:t>Objectif de préservation des </a:t>
            </a:r>
            <a:r>
              <a:rPr lang="fr-FR" b="1" dirty="0">
                <a:solidFill>
                  <a:srgbClr val="00B050"/>
                </a:solidFill>
              </a:rPr>
              <a:t>capacités intrinsèques </a:t>
            </a:r>
            <a:r>
              <a:rPr lang="fr-FR" b="1" dirty="0"/>
              <a:t>de la personne </a:t>
            </a:r>
            <a:endParaRPr lang="fr-FR" dirty="0"/>
          </a:p>
        </p:txBody>
      </p:sp>
      <p:grpSp>
        <p:nvGrpSpPr>
          <p:cNvPr id="7" name="Groupe 6">
            <a:extLst>
              <a:ext uri="{FF2B5EF4-FFF2-40B4-BE49-F238E27FC236}">
                <a16:creationId xmlns:a16="http://schemas.microsoft.com/office/drawing/2014/main" id="{6D1897F0-2893-491A-AE5A-8DB2936F7E59}"/>
              </a:ext>
            </a:extLst>
          </p:cNvPr>
          <p:cNvGrpSpPr/>
          <p:nvPr/>
        </p:nvGrpSpPr>
        <p:grpSpPr>
          <a:xfrm>
            <a:off x="3796628" y="2178817"/>
            <a:ext cx="4892396" cy="4126563"/>
            <a:chOff x="2539328" y="2445518"/>
            <a:chExt cx="4589070" cy="3998912"/>
          </a:xfrm>
        </p:grpSpPr>
        <p:pic>
          <p:nvPicPr>
            <p:cNvPr id="14" name="Image 13">
              <a:extLst>
                <a:ext uri="{FF2B5EF4-FFF2-40B4-BE49-F238E27FC236}">
                  <a16:creationId xmlns:a16="http://schemas.microsoft.com/office/drawing/2014/main" id="{4D8A5201-574C-4444-980B-AF715888B2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9328" y="2445518"/>
              <a:ext cx="4589070" cy="3998912"/>
            </a:xfrm>
            <a:prstGeom prst="rect">
              <a:avLst/>
            </a:prstGeom>
          </p:spPr>
        </p:pic>
        <p:sp>
          <p:nvSpPr>
            <p:cNvPr id="6" name="Rectangle 5">
              <a:extLst>
                <a:ext uri="{FF2B5EF4-FFF2-40B4-BE49-F238E27FC236}">
                  <a16:creationId xmlns:a16="http://schemas.microsoft.com/office/drawing/2014/main" id="{8F9E9A97-191E-4A60-A7C9-C1E598F6A057}"/>
                </a:ext>
              </a:extLst>
            </p:cNvPr>
            <p:cNvSpPr/>
            <p:nvPr/>
          </p:nvSpPr>
          <p:spPr>
            <a:xfrm>
              <a:off x="4065240" y="4619625"/>
              <a:ext cx="1459260"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Flèche : droite 7">
            <a:extLst>
              <a:ext uri="{FF2B5EF4-FFF2-40B4-BE49-F238E27FC236}">
                <a16:creationId xmlns:a16="http://schemas.microsoft.com/office/drawing/2014/main" id="{2D44B0AB-1EAD-4E22-ABCC-C7481679A48D}"/>
              </a:ext>
            </a:extLst>
          </p:cNvPr>
          <p:cNvSpPr/>
          <p:nvPr/>
        </p:nvSpPr>
        <p:spPr>
          <a:xfrm>
            <a:off x="5227048" y="2817354"/>
            <a:ext cx="381000" cy="2948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droite 10">
            <a:extLst>
              <a:ext uri="{FF2B5EF4-FFF2-40B4-BE49-F238E27FC236}">
                <a16:creationId xmlns:a16="http://schemas.microsoft.com/office/drawing/2014/main" id="{0BFFAC85-7771-44D4-AA8C-D2CE21BAFA5A}"/>
              </a:ext>
            </a:extLst>
          </p:cNvPr>
          <p:cNvSpPr/>
          <p:nvPr/>
        </p:nvSpPr>
        <p:spPr>
          <a:xfrm rot="10800000">
            <a:off x="5064928" y="281735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e 8">
            <a:extLst>
              <a:ext uri="{FF2B5EF4-FFF2-40B4-BE49-F238E27FC236}">
                <a16:creationId xmlns:a16="http://schemas.microsoft.com/office/drawing/2014/main" id="{E16953E4-362C-4B9F-A054-F2FCC6293760}"/>
              </a:ext>
            </a:extLst>
          </p:cNvPr>
          <p:cNvGrpSpPr/>
          <p:nvPr/>
        </p:nvGrpSpPr>
        <p:grpSpPr>
          <a:xfrm>
            <a:off x="6854558" y="2814074"/>
            <a:ext cx="560254" cy="294873"/>
            <a:chOff x="5425808" y="2814074"/>
            <a:chExt cx="560254" cy="294873"/>
          </a:xfrm>
        </p:grpSpPr>
        <p:sp>
          <p:nvSpPr>
            <p:cNvPr id="12" name="Flèche : droite 11">
              <a:extLst>
                <a:ext uri="{FF2B5EF4-FFF2-40B4-BE49-F238E27FC236}">
                  <a16:creationId xmlns:a16="http://schemas.microsoft.com/office/drawing/2014/main" id="{41175F58-09E4-46E0-97A5-9AA16351F30D}"/>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droite 14">
              <a:extLst>
                <a:ext uri="{FF2B5EF4-FFF2-40B4-BE49-F238E27FC236}">
                  <a16:creationId xmlns:a16="http://schemas.microsoft.com/office/drawing/2014/main" id="{78B3D128-82B2-41F8-9FCB-2B93A5C1B71F}"/>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6" name="Flèche : droite 15">
            <a:extLst>
              <a:ext uri="{FF2B5EF4-FFF2-40B4-BE49-F238E27FC236}">
                <a16:creationId xmlns:a16="http://schemas.microsoft.com/office/drawing/2014/main" id="{9E7F57D6-2874-4461-8A97-D9A39772FBFD}"/>
              </a:ext>
            </a:extLst>
          </p:cNvPr>
          <p:cNvSpPr/>
          <p:nvPr/>
        </p:nvSpPr>
        <p:spPr>
          <a:xfrm rot="10800000">
            <a:off x="5143499" y="3450635"/>
            <a:ext cx="2009776"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droite 16">
            <a:extLst>
              <a:ext uri="{FF2B5EF4-FFF2-40B4-BE49-F238E27FC236}">
                <a16:creationId xmlns:a16="http://schemas.microsoft.com/office/drawing/2014/main" id="{37E163F6-622F-46D6-B2E4-38FE89944194}"/>
              </a:ext>
            </a:extLst>
          </p:cNvPr>
          <p:cNvSpPr/>
          <p:nvPr/>
        </p:nvSpPr>
        <p:spPr>
          <a:xfrm>
            <a:off x="7075986" y="3450636"/>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8" name="Groupe 17">
            <a:extLst>
              <a:ext uri="{FF2B5EF4-FFF2-40B4-BE49-F238E27FC236}">
                <a16:creationId xmlns:a16="http://schemas.microsoft.com/office/drawing/2014/main" id="{BE3102C6-3E54-4E3A-BE32-8E5C30C6C792}"/>
              </a:ext>
            </a:extLst>
          </p:cNvPr>
          <p:cNvGrpSpPr/>
          <p:nvPr/>
        </p:nvGrpSpPr>
        <p:grpSpPr>
          <a:xfrm>
            <a:off x="6854558" y="5246577"/>
            <a:ext cx="560254" cy="294873"/>
            <a:chOff x="5425808" y="2814074"/>
            <a:chExt cx="560254" cy="294873"/>
          </a:xfrm>
        </p:grpSpPr>
        <p:sp>
          <p:nvSpPr>
            <p:cNvPr id="19" name="Flèche : droite 18">
              <a:extLst>
                <a:ext uri="{FF2B5EF4-FFF2-40B4-BE49-F238E27FC236}">
                  <a16:creationId xmlns:a16="http://schemas.microsoft.com/office/drawing/2014/main" id="{96392F93-32D7-415E-A75E-39F2034124D5}"/>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droite 19">
              <a:extLst>
                <a:ext uri="{FF2B5EF4-FFF2-40B4-BE49-F238E27FC236}">
                  <a16:creationId xmlns:a16="http://schemas.microsoft.com/office/drawing/2014/main" id="{EAA4C5CC-0379-4197-A935-D52E8CBE6A7D}"/>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1" name="Groupe 20">
            <a:extLst>
              <a:ext uri="{FF2B5EF4-FFF2-40B4-BE49-F238E27FC236}">
                <a16:creationId xmlns:a16="http://schemas.microsoft.com/office/drawing/2014/main" id="{F9713407-3E47-48F1-A60A-EAD9017ABB0B}"/>
              </a:ext>
            </a:extLst>
          </p:cNvPr>
          <p:cNvGrpSpPr/>
          <p:nvPr/>
        </p:nvGrpSpPr>
        <p:grpSpPr>
          <a:xfrm>
            <a:off x="5020091" y="5246576"/>
            <a:ext cx="560254" cy="294873"/>
            <a:chOff x="5425808" y="2814074"/>
            <a:chExt cx="560254" cy="294873"/>
          </a:xfrm>
        </p:grpSpPr>
        <p:sp>
          <p:nvSpPr>
            <p:cNvPr id="22" name="Flèche : droite 21">
              <a:extLst>
                <a:ext uri="{FF2B5EF4-FFF2-40B4-BE49-F238E27FC236}">
                  <a16:creationId xmlns:a16="http://schemas.microsoft.com/office/drawing/2014/main" id="{076DFAF5-E573-4DC8-B4DA-0E4038BB4636}"/>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2259A454-38BB-494E-B306-8853C391133C}"/>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4" name="Groupe 23">
            <a:extLst>
              <a:ext uri="{FF2B5EF4-FFF2-40B4-BE49-F238E27FC236}">
                <a16:creationId xmlns:a16="http://schemas.microsoft.com/office/drawing/2014/main" id="{3CE68F1D-6E18-487D-B78E-7A5886D442EA}"/>
              </a:ext>
            </a:extLst>
          </p:cNvPr>
          <p:cNvGrpSpPr/>
          <p:nvPr/>
        </p:nvGrpSpPr>
        <p:grpSpPr>
          <a:xfrm rot="19085541">
            <a:off x="6375419" y="4387482"/>
            <a:ext cx="1555712" cy="294873"/>
            <a:chOff x="5425808" y="2814074"/>
            <a:chExt cx="560254" cy="294873"/>
          </a:xfrm>
        </p:grpSpPr>
        <p:sp>
          <p:nvSpPr>
            <p:cNvPr id="25" name="Flèche : droite 24">
              <a:extLst>
                <a:ext uri="{FF2B5EF4-FFF2-40B4-BE49-F238E27FC236}">
                  <a16:creationId xmlns:a16="http://schemas.microsoft.com/office/drawing/2014/main" id="{1F30AA30-98FE-44AC-8E51-DE8A6291262F}"/>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droite 25">
              <a:extLst>
                <a:ext uri="{FF2B5EF4-FFF2-40B4-BE49-F238E27FC236}">
                  <a16:creationId xmlns:a16="http://schemas.microsoft.com/office/drawing/2014/main" id="{253190B7-290D-4DBA-9CE3-21B36C5B6EB2}"/>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7" name="Groupe 26">
            <a:extLst>
              <a:ext uri="{FF2B5EF4-FFF2-40B4-BE49-F238E27FC236}">
                <a16:creationId xmlns:a16="http://schemas.microsoft.com/office/drawing/2014/main" id="{C23CC91F-5388-4DA2-A51F-F310B11E5C45}"/>
              </a:ext>
            </a:extLst>
          </p:cNvPr>
          <p:cNvGrpSpPr/>
          <p:nvPr/>
        </p:nvGrpSpPr>
        <p:grpSpPr>
          <a:xfrm rot="14070212">
            <a:off x="4611989" y="4310113"/>
            <a:ext cx="1555712" cy="294873"/>
            <a:chOff x="5425808" y="2814074"/>
            <a:chExt cx="560254" cy="294873"/>
          </a:xfrm>
        </p:grpSpPr>
        <p:sp>
          <p:nvSpPr>
            <p:cNvPr id="28" name="Flèche : droite 27">
              <a:extLst>
                <a:ext uri="{FF2B5EF4-FFF2-40B4-BE49-F238E27FC236}">
                  <a16:creationId xmlns:a16="http://schemas.microsoft.com/office/drawing/2014/main" id="{F5E7939B-7332-46A5-A6D1-D3A1A0D0ABA1}"/>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Flèche : droite 28">
              <a:extLst>
                <a:ext uri="{FF2B5EF4-FFF2-40B4-BE49-F238E27FC236}">
                  <a16:creationId xmlns:a16="http://schemas.microsoft.com/office/drawing/2014/main" id="{5CDC3850-BC78-43DD-A0E7-7B2CC45DFA4E}"/>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3C147478-9BEC-444E-A433-DD777C932C4C}"/>
              </a:ext>
            </a:extLst>
          </p:cNvPr>
          <p:cNvGrpSpPr/>
          <p:nvPr/>
        </p:nvGrpSpPr>
        <p:grpSpPr>
          <a:xfrm rot="16200000">
            <a:off x="5487606" y="3906442"/>
            <a:ext cx="1555712" cy="294873"/>
            <a:chOff x="5425808" y="2814074"/>
            <a:chExt cx="560254" cy="294873"/>
          </a:xfrm>
        </p:grpSpPr>
        <p:sp>
          <p:nvSpPr>
            <p:cNvPr id="31" name="Flèche : droite 30">
              <a:extLst>
                <a:ext uri="{FF2B5EF4-FFF2-40B4-BE49-F238E27FC236}">
                  <a16:creationId xmlns:a16="http://schemas.microsoft.com/office/drawing/2014/main" id="{06685098-6132-4602-B3A4-015A6ED1172C}"/>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 droite 31">
              <a:extLst>
                <a:ext uri="{FF2B5EF4-FFF2-40B4-BE49-F238E27FC236}">
                  <a16:creationId xmlns:a16="http://schemas.microsoft.com/office/drawing/2014/main" id="{111ED23A-24A5-4DF5-8E24-23DA7BE2846C}"/>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3" name="Groupe 32">
            <a:extLst>
              <a:ext uri="{FF2B5EF4-FFF2-40B4-BE49-F238E27FC236}">
                <a16:creationId xmlns:a16="http://schemas.microsoft.com/office/drawing/2014/main" id="{B584DE33-66AA-4FA9-B1D7-85B5A922A010}"/>
              </a:ext>
            </a:extLst>
          </p:cNvPr>
          <p:cNvGrpSpPr/>
          <p:nvPr/>
        </p:nvGrpSpPr>
        <p:grpSpPr>
          <a:xfrm rot="5400000">
            <a:off x="4148677" y="4090667"/>
            <a:ext cx="560254" cy="294873"/>
            <a:chOff x="5425808" y="2814074"/>
            <a:chExt cx="560254" cy="294873"/>
          </a:xfrm>
        </p:grpSpPr>
        <p:sp>
          <p:nvSpPr>
            <p:cNvPr id="34" name="Flèche : droite 33">
              <a:extLst>
                <a:ext uri="{FF2B5EF4-FFF2-40B4-BE49-F238E27FC236}">
                  <a16:creationId xmlns:a16="http://schemas.microsoft.com/office/drawing/2014/main" id="{897541BF-5F75-4F1B-ADEE-42866CF24CDF}"/>
                </a:ext>
              </a:extLst>
            </p:cNvPr>
            <p:cNvSpPr/>
            <p:nvPr/>
          </p:nvSpPr>
          <p:spPr>
            <a:xfrm rot="10800000">
              <a:off x="5425808" y="2814075"/>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lèche : droite 34">
              <a:extLst>
                <a:ext uri="{FF2B5EF4-FFF2-40B4-BE49-F238E27FC236}">
                  <a16:creationId xmlns:a16="http://schemas.microsoft.com/office/drawing/2014/main" id="{A0A5963E-E0B1-48A5-A274-8C551182CBDB}"/>
                </a:ext>
              </a:extLst>
            </p:cNvPr>
            <p:cNvSpPr/>
            <p:nvPr/>
          </p:nvSpPr>
          <p:spPr>
            <a:xfrm>
              <a:off x="5605062" y="2814074"/>
              <a:ext cx="381000" cy="29487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6" name="Image 35">
            <a:extLst>
              <a:ext uri="{FF2B5EF4-FFF2-40B4-BE49-F238E27FC236}">
                <a16:creationId xmlns:a16="http://schemas.microsoft.com/office/drawing/2014/main" id="{4B4367F4-D9F5-49BE-8173-61FF0C6985A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63050" y="5343525"/>
            <a:ext cx="3028950" cy="1514475"/>
          </a:xfrm>
          <a:prstGeom prst="rect">
            <a:avLst/>
          </a:prstGeom>
        </p:spPr>
      </p:pic>
      <p:sp>
        <p:nvSpPr>
          <p:cNvPr id="37" name="ZoneTexte 36">
            <a:extLst>
              <a:ext uri="{FF2B5EF4-FFF2-40B4-BE49-F238E27FC236}">
                <a16:creationId xmlns:a16="http://schemas.microsoft.com/office/drawing/2014/main" id="{F61B6CFA-5659-4F53-A9EF-357AD1C1B322}"/>
              </a:ext>
            </a:extLst>
          </p:cNvPr>
          <p:cNvSpPr txBox="1"/>
          <p:nvPr/>
        </p:nvSpPr>
        <p:spPr>
          <a:xfrm>
            <a:off x="11258550" y="6391275"/>
            <a:ext cx="933450" cy="369332"/>
          </a:xfrm>
          <a:prstGeom prst="rect">
            <a:avLst/>
          </a:prstGeom>
          <a:noFill/>
        </p:spPr>
        <p:txBody>
          <a:bodyPr wrap="square" rtlCol="0">
            <a:spAutoFit/>
          </a:bodyPr>
          <a:lstStyle/>
          <a:p>
            <a:r>
              <a:rPr lang="fr-FR" dirty="0"/>
              <a:t>2021</a:t>
            </a:r>
          </a:p>
        </p:txBody>
      </p:sp>
    </p:spTree>
    <p:extLst>
      <p:ext uri="{BB962C8B-B14F-4D97-AF65-F5344CB8AC3E}">
        <p14:creationId xmlns:p14="http://schemas.microsoft.com/office/powerpoint/2010/main" val="3881423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DED9894-8665-41E5-0940-A9EED5921665}"/>
              </a:ext>
            </a:extLst>
          </p:cNvPr>
          <p:cNvPicPr>
            <a:picLocks noChangeAspect="1"/>
          </p:cNvPicPr>
          <p:nvPr/>
        </p:nvPicPr>
        <p:blipFill>
          <a:blip r:embed="rId2"/>
          <a:srcRect l="606"/>
          <a:stretch/>
        </p:blipFill>
        <p:spPr>
          <a:xfrm>
            <a:off x="0" y="0"/>
            <a:ext cx="12117071" cy="6858000"/>
          </a:xfrm>
          <a:prstGeom prst="rect">
            <a:avLst/>
          </a:prstGeom>
        </p:spPr>
      </p:pic>
      <p:sp>
        <p:nvSpPr>
          <p:cNvPr id="5" name="ZoneTexte 4">
            <a:extLst>
              <a:ext uri="{FF2B5EF4-FFF2-40B4-BE49-F238E27FC236}">
                <a16:creationId xmlns:a16="http://schemas.microsoft.com/office/drawing/2014/main" id="{EFB92780-0B19-509B-2213-C254EC9AA547}"/>
              </a:ext>
            </a:extLst>
          </p:cNvPr>
          <p:cNvSpPr txBox="1"/>
          <p:nvPr/>
        </p:nvSpPr>
        <p:spPr>
          <a:xfrm>
            <a:off x="1655136" y="6550223"/>
            <a:ext cx="5231218" cy="307777"/>
          </a:xfrm>
          <a:prstGeom prst="rect">
            <a:avLst/>
          </a:prstGeom>
          <a:noFill/>
        </p:spPr>
        <p:txBody>
          <a:bodyPr wrap="square" rtlCol="0">
            <a:spAutoFit/>
          </a:bodyPr>
          <a:lstStyle/>
          <a:p>
            <a:r>
              <a:rPr lang="fr-FR" sz="1400" i="1" dirty="0"/>
              <a:t>Pr Bruno VELLAS, présentation congrès EUGMS 2026</a:t>
            </a:r>
          </a:p>
        </p:txBody>
      </p:sp>
    </p:spTree>
    <p:extLst>
      <p:ext uri="{BB962C8B-B14F-4D97-AF65-F5344CB8AC3E}">
        <p14:creationId xmlns:p14="http://schemas.microsoft.com/office/powerpoint/2010/main" val="3828943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4D813B0-51ED-D61F-0F39-71845A00E175}"/>
              </a:ext>
            </a:extLst>
          </p:cNvPr>
          <p:cNvPicPr>
            <a:picLocks noChangeAspect="1"/>
          </p:cNvPicPr>
          <p:nvPr/>
        </p:nvPicPr>
        <p:blipFill>
          <a:blip r:embed="rId2"/>
          <a:srcRect l="698" r="1"/>
          <a:stretch/>
        </p:blipFill>
        <p:spPr>
          <a:xfrm>
            <a:off x="85060" y="3372"/>
            <a:ext cx="12106940" cy="6851256"/>
          </a:xfrm>
          <a:prstGeom prst="rect">
            <a:avLst/>
          </a:prstGeom>
        </p:spPr>
      </p:pic>
      <p:sp>
        <p:nvSpPr>
          <p:cNvPr id="4" name="ZoneTexte 3">
            <a:extLst>
              <a:ext uri="{FF2B5EF4-FFF2-40B4-BE49-F238E27FC236}">
                <a16:creationId xmlns:a16="http://schemas.microsoft.com/office/drawing/2014/main" id="{3C6D083A-0AB4-FBB1-14DA-3BCAC1099D99}"/>
              </a:ext>
            </a:extLst>
          </p:cNvPr>
          <p:cNvSpPr txBox="1"/>
          <p:nvPr/>
        </p:nvSpPr>
        <p:spPr>
          <a:xfrm>
            <a:off x="1754372" y="6582121"/>
            <a:ext cx="5231218" cy="307777"/>
          </a:xfrm>
          <a:prstGeom prst="rect">
            <a:avLst/>
          </a:prstGeom>
          <a:noFill/>
        </p:spPr>
        <p:txBody>
          <a:bodyPr wrap="square" rtlCol="0">
            <a:spAutoFit/>
          </a:bodyPr>
          <a:lstStyle/>
          <a:p>
            <a:r>
              <a:rPr lang="fr-FR" sz="1400" i="1" dirty="0"/>
              <a:t>Pr Bruno VELLAS, présentation congrès EUGMS 2026</a:t>
            </a:r>
          </a:p>
        </p:txBody>
      </p:sp>
      <p:sp>
        <p:nvSpPr>
          <p:cNvPr id="5" name="Rectangle 4">
            <a:extLst>
              <a:ext uri="{FF2B5EF4-FFF2-40B4-BE49-F238E27FC236}">
                <a16:creationId xmlns:a16="http://schemas.microsoft.com/office/drawing/2014/main" id="{A940938D-5694-8A65-32E0-50697641669C}"/>
              </a:ext>
            </a:extLst>
          </p:cNvPr>
          <p:cNvSpPr/>
          <p:nvPr/>
        </p:nvSpPr>
        <p:spPr>
          <a:xfrm>
            <a:off x="1754372" y="0"/>
            <a:ext cx="1127051" cy="744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34599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6056" y="2299518"/>
            <a:ext cx="5525699" cy="39602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ZoneTexte 6"/>
          <p:cNvSpPr txBox="1"/>
          <p:nvPr/>
        </p:nvSpPr>
        <p:spPr>
          <a:xfrm>
            <a:off x="1402296" y="1803439"/>
            <a:ext cx="1800200"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ROBUSTES</a:t>
            </a:r>
          </a:p>
        </p:txBody>
      </p:sp>
      <p:sp>
        <p:nvSpPr>
          <p:cNvPr id="8" name="ZoneTexte 7"/>
          <p:cNvSpPr txBox="1"/>
          <p:nvPr/>
        </p:nvSpPr>
        <p:spPr>
          <a:xfrm>
            <a:off x="4691844" y="6093366"/>
            <a:ext cx="2088232"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DEPENDANT</a:t>
            </a:r>
          </a:p>
        </p:txBody>
      </p:sp>
      <p:sp>
        <p:nvSpPr>
          <p:cNvPr id="14" name="Flèche : droite 13">
            <a:extLst>
              <a:ext uri="{FF2B5EF4-FFF2-40B4-BE49-F238E27FC236}">
                <a16:creationId xmlns:a16="http://schemas.microsoft.com/office/drawing/2014/main" id="{3365D07A-9C58-4708-B257-0A66D7892749}"/>
              </a:ext>
            </a:extLst>
          </p:cNvPr>
          <p:cNvSpPr/>
          <p:nvPr/>
        </p:nvSpPr>
        <p:spPr>
          <a:xfrm rot="10800000">
            <a:off x="3386253" y="1902159"/>
            <a:ext cx="709127" cy="4085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BDDC0C0F-BD76-4290-8A63-396361392798}"/>
              </a:ext>
            </a:extLst>
          </p:cNvPr>
          <p:cNvSpPr txBox="1"/>
          <p:nvPr/>
        </p:nvSpPr>
        <p:spPr>
          <a:xfrm>
            <a:off x="2625113" y="1902159"/>
            <a:ext cx="4133461" cy="1200329"/>
          </a:xfrm>
          <a:prstGeom prst="rect">
            <a:avLst/>
          </a:prstGeom>
          <a:noFill/>
        </p:spPr>
        <p:txBody>
          <a:bodyPr wrap="square" rtlCol="0">
            <a:spAutoFit/>
          </a:bodyPr>
          <a:lstStyle/>
          <a:p>
            <a:pPr algn="r"/>
            <a:r>
              <a:rPr lang="fr-FR" sz="2400" b="1" dirty="0">
                <a:solidFill>
                  <a:srgbClr val="0070C0"/>
                </a:solidFill>
              </a:rPr>
              <a:t>Population cible : </a:t>
            </a:r>
          </a:p>
          <a:p>
            <a:pPr algn="r"/>
            <a:r>
              <a:rPr lang="fr-FR" sz="2400" dirty="0">
                <a:solidFill>
                  <a:srgbClr val="0070C0"/>
                </a:solidFill>
              </a:rPr>
              <a:t>Personnes &gt;60 ans </a:t>
            </a:r>
          </a:p>
          <a:p>
            <a:pPr algn="r"/>
            <a:r>
              <a:rPr lang="fr-FR" sz="2400" dirty="0">
                <a:solidFill>
                  <a:srgbClr val="0070C0"/>
                </a:solidFill>
              </a:rPr>
              <a:t>Indépendantes GIR 5-6</a:t>
            </a:r>
            <a:endParaRPr lang="fr-FR" dirty="0">
              <a:solidFill>
                <a:srgbClr val="0070C0"/>
              </a:solidFill>
            </a:endParaRPr>
          </a:p>
        </p:txBody>
      </p:sp>
      <p:pic>
        <p:nvPicPr>
          <p:cNvPr id="24" name="Image 23">
            <a:extLst>
              <a:ext uri="{FF2B5EF4-FFF2-40B4-BE49-F238E27FC236}">
                <a16:creationId xmlns:a16="http://schemas.microsoft.com/office/drawing/2014/main" id="{7C74F95B-8783-481D-A562-DBC13503FF41}"/>
              </a:ext>
            </a:extLst>
          </p:cNvPr>
          <p:cNvPicPr>
            <a:picLocks noChangeAspect="1"/>
          </p:cNvPicPr>
          <p:nvPr/>
        </p:nvPicPr>
        <p:blipFill>
          <a:blip r:embed="rId3"/>
          <a:stretch>
            <a:fillRect/>
          </a:stretch>
        </p:blipFill>
        <p:spPr>
          <a:xfrm>
            <a:off x="8409573" y="5495265"/>
            <a:ext cx="3381375" cy="1352550"/>
          </a:xfrm>
          <a:prstGeom prst="rect">
            <a:avLst/>
          </a:prstGeom>
        </p:spPr>
      </p:pic>
      <p:pic>
        <p:nvPicPr>
          <p:cNvPr id="33" name="Image 32" descr="Capture d’écran">
            <a:extLst>
              <a:ext uri="{FF2B5EF4-FFF2-40B4-BE49-F238E27FC236}">
                <a16:creationId xmlns:a16="http://schemas.microsoft.com/office/drawing/2014/main" id="{8AAD9134-BF79-4633-BA73-170F8A8293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9573" y="1390847"/>
            <a:ext cx="3363444" cy="4329952"/>
          </a:xfrm>
          <a:prstGeom prst="rect">
            <a:avLst/>
          </a:prstGeom>
        </p:spPr>
      </p:pic>
      <p:sp>
        <p:nvSpPr>
          <p:cNvPr id="11" name="Rectangle 10">
            <a:extLst>
              <a:ext uri="{FF2B5EF4-FFF2-40B4-BE49-F238E27FC236}">
                <a16:creationId xmlns:a16="http://schemas.microsoft.com/office/drawing/2014/main" id="{7F7FDF6C-FF7C-4D94-99DA-92486792FF8C}"/>
              </a:ext>
            </a:extLst>
          </p:cNvPr>
          <p:cNvSpPr/>
          <p:nvPr/>
        </p:nvSpPr>
        <p:spPr>
          <a:xfrm>
            <a:off x="3202496" y="4346097"/>
            <a:ext cx="445773" cy="72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2465608" y="4387571"/>
            <a:ext cx="1919547"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FRAGILITE</a:t>
            </a:r>
          </a:p>
        </p:txBody>
      </p:sp>
      <p:sp>
        <p:nvSpPr>
          <p:cNvPr id="34" name="Titre 1">
            <a:extLst>
              <a:ext uri="{FF2B5EF4-FFF2-40B4-BE49-F238E27FC236}">
                <a16:creationId xmlns:a16="http://schemas.microsoft.com/office/drawing/2014/main" id="{EF279ABF-9025-4A35-A6F7-5B83DF04D320}"/>
              </a:ext>
            </a:extLst>
          </p:cNvPr>
          <p:cNvSpPr txBox="1">
            <a:spLocks/>
          </p:cNvSpPr>
          <p:nvPr/>
        </p:nvSpPr>
        <p:spPr>
          <a:xfrm>
            <a:off x="438955" y="285919"/>
            <a:ext cx="100018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fr-FR" sz="3400" b="1" kern="1200" cap="all" baseline="0" dirty="0" smtClean="0">
                <a:solidFill>
                  <a:schemeClr val="bg2"/>
                </a:solidFill>
                <a:latin typeface="Calibri" panose="020F0502020204030204" pitchFamily="34" charset="0"/>
                <a:ea typeface="+mn-ea"/>
                <a:cs typeface="Calibri" panose="020F0502020204030204" pitchFamily="34" charset="0"/>
              </a:defRPr>
            </a:lvl1pPr>
          </a:lstStyle>
          <a:p>
            <a:endParaRPr lang="en-US" dirty="0">
              <a:solidFill>
                <a:srgbClr val="0070C0"/>
              </a:solidFill>
            </a:endParaRPr>
          </a:p>
        </p:txBody>
      </p:sp>
      <p:sp>
        <p:nvSpPr>
          <p:cNvPr id="17" name="Titre 16">
            <a:extLst>
              <a:ext uri="{FF2B5EF4-FFF2-40B4-BE49-F238E27FC236}">
                <a16:creationId xmlns:a16="http://schemas.microsoft.com/office/drawing/2014/main" id="{4EC3E16B-707B-4934-ABCC-02F45E9CE59D}"/>
              </a:ext>
            </a:extLst>
          </p:cNvPr>
          <p:cNvSpPr>
            <a:spLocks noGrp="1"/>
          </p:cNvSpPr>
          <p:nvPr>
            <p:ph type="title"/>
          </p:nvPr>
        </p:nvSpPr>
        <p:spPr/>
        <p:txBody>
          <a:bodyPr>
            <a:normAutofit/>
          </a:bodyPr>
          <a:lstStyle/>
          <a:p>
            <a:r>
              <a:rPr lang="en-US" dirty="0">
                <a:solidFill>
                  <a:srgbClr val="0070C0"/>
                </a:solidFill>
              </a:rPr>
              <a:t>ICOPE: Integrated Care for Older </a:t>
            </a:r>
            <a:r>
              <a:rPr lang="en-US" dirty="0" err="1">
                <a:solidFill>
                  <a:srgbClr val="0070C0"/>
                </a:solidFill>
              </a:rPr>
              <a:t>PEople</a:t>
            </a:r>
            <a:br>
              <a:rPr lang="en-US" dirty="0">
                <a:solidFill>
                  <a:srgbClr val="0070C0"/>
                </a:solidFill>
              </a:rPr>
            </a:br>
            <a:endParaRPr lang="fr-FR" dirty="0"/>
          </a:p>
        </p:txBody>
      </p:sp>
      <p:sp>
        <p:nvSpPr>
          <p:cNvPr id="2" name="Flèche : droite 1">
            <a:extLst>
              <a:ext uri="{FF2B5EF4-FFF2-40B4-BE49-F238E27FC236}">
                <a16:creationId xmlns:a16="http://schemas.microsoft.com/office/drawing/2014/main" id="{5DF7ECDC-18CE-4F89-99C0-6AC96ACE24E7}"/>
              </a:ext>
            </a:extLst>
          </p:cNvPr>
          <p:cNvSpPr/>
          <p:nvPr/>
        </p:nvSpPr>
        <p:spPr>
          <a:xfrm rot="7003813">
            <a:off x="3914667" y="3357576"/>
            <a:ext cx="600075" cy="4056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4339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8955" y="285919"/>
            <a:ext cx="10001830" cy="1325563"/>
          </a:xfrm>
        </p:spPr>
        <p:txBody>
          <a:bodyPr>
            <a:normAutofit/>
          </a:bodyPr>
          <a:lstStyle/>
          <a:p>
            <a:r>
              <a:rPr lang="fr-FR" b="1" dirty="0">
                <a:solidFill>
                  <a:srgbClr val="0070C0"/>
                </a:solidFill>
              </a:rPr>
              <a:t>ICOPE: Integrated Care for </a:t>
            </a:r>
            <a:r>
              <a:rPr lang="fr-FR" b="1" dirty="0" err="1">
                <a:solidFill>
                  <a:srgbClr val="0070C0"/>
                </a:solidFill>
              </a:rPr>
              <a:t>Older</a:t>
            </a:r>
            <a:r>
              <a:rPr lang="fr-FR" b="1" dirty="0">
                <a:solidFill>
                  <a:srgbClr val="0070C0"/>
                </a:solidFill>
              </a:rPr>
              <a:t> </a:t>
            </a:r>
            <a:r>
              <a:rPr lang="fr-FR" b="1" dirty="0" err="1">
                <a:solidFill>
                  <a:srgbClr val="0070C0"/>
                </a:solidFill>
              </a:rPr>
              <a:t>PEople</a:t>
            </a:r>
            <a:endParaRPr lang="fr-FR" b="1" dirty="0">
              <a:solidFill>
                <a:srgbClr val="0070C0"/>
              </a:solidFill>
            </a:endParaRPr>
          </a:p>
        </p:txBody>
      </p:sp>
      <p:sp>
        <p:nvSpPr>
          <p:cNvPr id="3" name="Espace réservé du contenu 2"/>
          <p:cNvSpPr>
            <a:spLocks noGrp="1"/>
          </p:cNvSpPr>
          <p:nvPr>
            <p:ph idx="1"/>
          </p:nvPr>
        </p:nvSpPr>
        <p:spPr>
          <a:xfrm>
            <a:off x="688407" y="1775311"/>
            <a:ext cx="6732968" cy="4351338"/>
          </a:xfrm>
        </p:spPr>
        <p:txBody>
          <a:bodyPr/>
          <a:lstStyle/>
          <a:p>
            <a:pPr marL="0" indent="0">
              <a:buNone/>
            </a:pPr>
            <a:r>
              <a:rPr lang="fr-FR" b="1" dirty="0"/>
              <a:t>Objectif de préservation des </a:t>
            </a:r>
            <a:r>
              <a:rPr lang="fr-FR" b="1" dirty="0">
                <a:solidFill>
                  <a:srgbClr val="00B050"/>
                </a:solidFill>
              </a:rPr>
              <a:t>capacités intrinsèques </a:t>
            </a:r>
            <a:r>
              <a:rPr lang="fr-FR" b="1" dirty="0"/>
              <a:t>de la personne </a:t>
            </a:r>
            <a:endParaRPr lang="fr-FR" dirty="0"/>
          </a:p>
        </p:txBody>
      </p:sp>
      <p:pic>
        <p:nvPicPr>
          <p:cNvPr id="4" name="Image 3"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9573" y="1390847"/>
            <a:ext cx="3363444" cy="4329952"/>
          </a:xfrm>
          <a:prstGeom prst="rect">
            <a:avLst/>
          </a:prstGeom>
        </p:spPr>
      </p:pic>
      <p:pic>
        <p:nvPicPr>
          <p:cNvPr id="5" name="Image 4"/>
          <p:cNvPicPr>
            <a:picLocks noChangeAspect="1"/>
          </p:cNvPicPr>
          <p:nvPr/>
        </p:nvPicPr>
        <p:blipFill>
          <a:blip r:embed="rId4"/>
          <a:stretch>
            <a:fillRect/>
          </a:stretch>
        </p:blipFill>
        <p:spPr>
          <a:xfrm>
            <a:off x="8409573" y="5485326"/>
            <a:ext cx="3381375" cy="1352550"/>
          </a:xfrm>
          <a:prstGeom prst="rect">
            <a:avLst/>
          </a:prstGeom>
        </p:spPr>
      </p:pic>
      <p:pic>
        <p:nvPicPr>
          <p:cNvPr id="13" name="Picture 9" descr="A close up of electronics&#10;&#10;Description generated with very high confidence">
            <a:extLst>
              <a:ext uri="{FF2B5EF4-FFF2-40B4-BE49-F238E27FC236}">
                <a16:creationId xmlns:a16="http://schemas.microsoft.com/office/drawing/2014/main" id="{09CF3612-EF10-49A7-8DD6-845E65C5B0E3}"/>
              </a:ext>
            </a:extLst>
          </p:cNvPr>
          <p:cNvPicPr>
            <a:picLocks noChangeAspect="1"/>
          </p:cNvPicPr>
          <p:nvPr/>
        </p:nvPicPr>
        <p:blipFill rotWithShape="1">
          <a:blip r:embed="rId5">
            <a:extLst>
              <a:ext uri="{28A0092B-C50C-407E-A947-70E740481C1C}">
                <a14:useLocalDpi xmlns:a14="http://schemas.microsoft.com/office/drawing/2010/main" val="0"/>
              </a:ext>
            </a:extLst>
          </a:blip>
          <a:srcRect l="14103" t="5900" r="5879" b="4851"/>
          <a:stretch/>
        </p:blipFill>
        <p:spPr>
          <a:xfrm>
            <a:off x="6453874" y="1294545"/>
            <a:ext cx="2064743" cy="1996089"/>
          </a:xfrm>
          <a:prstGeom prst="rect">
            <a:avLst/>
          </a:prstGeom>
        </p:spPr>
      </p:pic>
      <p:pic>
        <p:nvPicPr>
          <p:cNvPr id="14" name="Image 13">
            <a:extLst>
              <a:ext uri="{FF2B5EF4-FFF2-40B4-BE49-F238E27FC236}">
                <a16:creationId xmlns:a16="http://schemas.microsoft.com/office/drawing/2014/main" id="{4D8A5201-574C-4444-980B-AF715888B2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43978" y="2521718"/>
            <a:ext cx="4589070" cy="3998912"/>
          </a:xfrm>
          <a:prstGeom prst="rect">
            <a:avLst/>
          </a:prstGeom>
        </p:spPr>
      </p:pic>
    </p:spTree>
    <p:extLst>
      <p:ext uri="{BB962C8B-B14F-4D97-AF65-F5344CB8AC3E}">
        <p14:creationId xmlns:p14="http://schemas.microsoft.com/office/powerpoint/2010/main" val="1136898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8" name="Google Shape;218;p4"/>
          <p:cNvSpPr txBox="1"/>
          <p:nvPr/>
        </p:nvSpPr>
        <p:spPr>
          <a:xfrm>
            <a:off x="9311614" y="1642590"/>
            <a:ext cx="2609042" cy="1141252"/>
          </a:xfrm>
          <a:prstGeom prst="rect">
            <a:avLst/>
          </a:prstGeom>
          <a:solidFill>
            <a:schemeClr val="accent5">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757070"/>
              </a:buClr>
              <a:buSzPts val="2800"/>
              <a:buFont typeface="Arial"/>
              <a:buNone/>
              <a:tabLst/>
              <a:defRPr/>
            </a:pPr>
            <a:r>
              <a:rPr kumimoji="0" lang="fr-FR" sz="2800" b="1" i="0" u="none" strike="noStrike" kern="0" cap="none" spc="0" normalizeH="0" baseline="0" noProof="0" dirty="0">
                <a:ln>
                  <a:noFill/>
                </a:ln>
                <a:solidFill>
                  <a:srgbClr val="800000"/>
                </a:solidFill>
                <a:effectLst/>
                <a:uLnTx/>
                <a:uFillTx/>
                <a:latin typeface="Calibri"/>
                <a:ea typeface="Calibri"/>
                <a:cs typeface="Calibri"/>
                <a:sym typeface="Calibri"/>
              </a:rPr>
              <a:t>Suivi</a:t>
            </a:r>
          </a:p>
          <a:p>
            <a:pPr marL="0" marR="0" lvl="0" indent="0" algn="ctr" defTabSz="914400" rtl="0" eaLnBrk="1" fontAlgn="auto" latinLnBrk="0" hangingPunct="1">
              <a:lnSpc>
                <a:spcPct val="100000"/>
              </a:lnSpc>
              <a:spcBef>
                <a:spcPts val="0"/>
              </a:spcBef>
              <a:spcAft>
                <a:spcPts val="0"/>
              </a:spcAft>
              <a:buClr>
                <a:srgbClr val="757070"/>
              </a:buClr>
              <a:buSzPts val="2800"/>
              <a:buFont typeface="Arial"/>
              <a:buNone/>
              <a:tabLst/>
              <a:defRPr/>
            </a:pPr>
            <a:r>
              <a:rPr kumimoji="0" lang="fr-FR" sz="1800" b="1" i="0" u="none" strike="noStrike" kern="0" cap="none" spc="0" normalizeH="0" baseline="0" noProof="0" dirty="0">
                <a:ln>
                  <a:noFill/>
                </a:ln>
                <a:solidFill>
                  <a:srgbClr val="800000"/>
                </a:solidFill>
                <a:effectLst/>
                <a:uLnTx/>
                <a:uFillTx/>
                <a:latin typeface="Calibri"/>
                <a:ea typeface="Calibri"/>
                <a:cs typeface="Calibri"/>
                <a:sym typeface="Calibri"/>
              </a:rPr>
              <a:t>et fléchage du </a:t>
            </a:r>
          </a:p>
          <a:p>
            <a:pPr marL="0" marR="0" lvl="0" indent="0" algn="ctr" defTabSz="914400" rtl="0" eaLnBrk="1" fontAlgn="auto" latinLnBrk="0" hangingPunct="1">
              <a:lnSpc>
                <a:spcPct val="100000"/>
              </a:lnSpc>
              <a:spcBef>
                <a:spcPts val="0"/>
              </a:spcBef>
              <a:spcAft>
                <a:spcPts val="0"/>
              </a:spcAft>
              <a:buClr>
                <a:srgbClr val="757070"/>
              </a:buClr>
              <a:buSzPts val="2800"/>
              <a:buFont typeface="Arial"/>
              <a:buNone/>
              <a:tabLst/>
              <a:defRPr/>
            </a:pPr>
            <a:r>
              <a:rPr kumimoji="0" lang="fr-FR" sz="1800" b="1" i="0" u="none" strike="noStrike" kern="0" cap="none" spc="0" normalizeH="0" baseline="0" noProof="0" dirty="0">
                <a:ln>
                  <a:noFill/>
                </a:ln>
                <a:solidFill>
                  <a:srgbClr val="800000"/>
                </a:solidFill>
                <a:effectLst/>
                <a:uLnTx/>
                <a:uFillTx/>
                <a:latin typeface="Calibri"/>
                <a:ea typeface="Calibri"/>
                <a:cs typeface="Calibri"/>
                <a:sym typeface="Calibri"/>
              </a:rPr>
              <a:t>parcours de soin</a:t>
            </a:r>
            <a:endParaRPr kumimoji="0" sz="105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9" name="Google Shape;219;p4"/>
          <p:cNvSpPr txBox="1"/>
          <p:nvPr/>
        </p:nvSpPr>
        <p:spPr>
          <a:xfrm>
            <a:off x="163837" y="5917301"/>
            <a:ext cx="11756818" cy="793095"/>
          </a:xfrm>
          <a:prstGeom prst="rect">
            <a:avLst/>
          </a:prstGeom>
          <a:solidFill>
            <a:schemeClr val="accent5">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757070"/>
              </a:buClr>
              <a:buSzPts val="2800"/>
              <a:buFont typeface="Arial"/>
              <a:buNone/>
              <a:tabLst/>
              <a:defRPr/>
            </a:pPr>
            <a:r>
              <a:rPr kumimoji="0" lang="fr-FR" sz="2800" b="1" i="0" u="none" strike="noStrike" kern="0" cap="none" spc="0" normalizeH="0" baseline="0" noProof="0" dirty="0">
                <a:ln>
                  <a:noFill/>
                </a:ln>
                <a:solidFill>
                  <a:srgbClr val="800000"/>
                </a:solidFill>
                <a:effectLst/>
                <a:uLnTx/>
                <a:uFillTx/>
                <a:latin typeface="Calibri"/>
                <a:ea typeface="Calibri"/>
                <a:cs typeface="Calibri"/>
                <a:sym typeface="Calibri"/>
              </a:rPr>
              <a:t>Implication des collectivités et soutien aux aidants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1" name="Google Shape;221;p4"/>
          <p:cNvSpPr/>
          <p:nvPr/>
        </p:nvSpPr>
        <p:spPr>
          <a:xfrm>
            <a:off x="10358878" y="1249491"/>
            <a:ext cx="514513" cy="504056"/>
          </a:xfrm>
          <a:prstGeom prst="ellipse">
            <a:avLst/>
          </a:prstGeom>
          <a:solidFill>
            <a:srgbClr val="8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fr-FR" sz="2800" b="1" i="0" u="none" strike="noStrike" kern="0" cap="none" spc="0" normalizeH="0" baseline="0" noProof="0" dirty="0">
                <a:ln>
                  <a:noFill/>
                </a:ln>
                <a:solidFill>
                  <a:srgbClr val="FFFFFF"/>
                </a:solidFill>
                <a:effectLst/>
                <a:uLnTx/>
                <a:uFillTx/>
                <a:latin typeface="Calibri"/>
                <a:ea typeface="Calibri"/>
                <a:cs typeface="Calibri"/>
                <a:sym typeface="Calibri"/>
              </a:rPr>
              <a:t>4</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2" name="Google Shape;222;p4"/>
          <p:cNvSpPr/>
          <p:nvPr/>
        </p:nvSpPr>
        <p:spPr>
          <a:xfrm>
            <a:off x="5784989" y="5616071"/>
            <a:ext cx="514513" cy="504056"/>
          </a:xfrm>
          <a:prstGeom prst="ellipse">
            <a:avLst/>
          </a:prstGeom>
          <a:solidFill>
            <a:srgbClr val="8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fr-FR" sz="2800" b="1" i="0" u="none" strike="noStrike" kern="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6" name="Google Shape;226;p4"/>
          <p:cNvSpPr txBox="1"/>
          <p:nvPr/>
        </p:nvSpPr>
        <p:spPr>
          <a:xfrm>
            <a:off x="479010" y="374377"/>
            <a:ext cx="10956231" cy="61727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002060"/>
              </a:buClr>
              <a:buSzPts val="3600"/>
              <a:buFont typeface="Calibri"/>
              <a:buNone/>
              <a:tabLst/>
              <a:defRPr/>
            </a:pPr>
            <a:r>
              <a:rPr kumimoji="0" lang="fr-FR" sz="4000" b="1" i="0" u="none" strike="noStrike" kern="0" cap="none" spc="0" normalizeH="0" baseline="0" noProof="0" dirty="0">
                <a:ln>
                  <a:noFill/>
                </a:ln>
                <a:solidFill>
                  <a:srgbClr val="002060"/>
                </a:solidFill>
                <a:effectLst/>
                <a:uLnTx/>
                <a:uFillTx/>
                <a:latin typeface="Calibri"/>
                <a:ea typeface="Calibri"/>
                <a:cs typeface="Calibri"/>
                <a:sym typeface="Calibri"/>
              </a:rPr>
              <a:t>5 étapes du programme ICOPE – OMS</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227" name="Google Shape;227;p4"/>
          <p:cNvPicPr preferRelativeResize="0"/>
          <p:nvPr/>
        </p:nvPicPr>
        <p:blipFill rotWithShape="1">
          <a:blip r:embed="rId3">
            <a:alphaModFix/>
          </a:blip>
          <a:srcRect/>
          <a:stretch/>
        </p:blipFill>
        <p:spPr>
          <a:xfrm>
            <a:off x="163838" y="2854713"/>
            <a:ext cx="2609042" cy="2007219"/>
          </a:xfrm>
          <a:prstGeom prst="rect">
            <a:avLst/>
          </a:prstGeom>
          <a:noFill/>
          <a:ln w="9525" cap="flat" cmpd="sng">
            <a:solidFill>
              <a:schemeClr val="accent1"/>
            </a:solidFill>
            <a:prstDash val="solid"/>
            <a:round/>
            <a:headEnd type="none" w="sm" len="sm"/>
            <a:tailEnd type="none" w="sm" len="sm"/>
          </a:ln>
        </p:spPr>
      </p:pic>
      <p:sp>
        <p:nvSpPr>
          <p:cNvPr id="231" name="Google Shape;231;p4"/>
          <p:cNvSpPr/>
          <p:nvPr/>
        </p:nvSpPr>
        <p:spPr>
          <a:xfrm>
            <a:off x="163838" y="1640090"/>
            <a:ext cx="2609042" cy="1138934"/>
          </a:xfrm>
          <a:prstGeom prst="rect">
            <a:avLst/>
          </a:prstGeom>
          <a:solidFill>
            <a:schemeClr val="accent5">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800" b="1" i="0" u="none" strike="noStrike" kern="0" cap="none" spc="0" normalizeH="0" baseline="0" noProof="0" dirty="0">
                <a:ln>
                  <a:noFill/>
                </a:ln>
                <a:solidFill>
                  <a:srgbClr val="800000"/>
                </a:solidFill>
                <a:effectLst/>
                <a:uLnTx/>
                <a:uFillTx/>
                <a:latin typeface="Calibri"/>
                <a:ea typeface="Calibri"/>
                <a:cs typeface="Calibri"/>
                <a:sym typeface="Calibri"/>
              </a:rPr>
              <a:t>Dépistage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2" name="Google Shape;232;p4"/>
          <p:cNvSpPr/>
          <p:nvPr/>
        </p:nvSpPr>
        <p:spPr>
          <a:xfrm>
            <a:off x="6281743" y="1644907"/>
            <a:ext cx="2609042" cy="1138935"/>
          </a:xfrm>
          <a:prstGeom prst="rect">
            <a:avLst/>
          </a:prstGeom>
          <a:solidFill>
            <a:schemeClr val="accent5">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800" b="1" i="0" u="none" strike="noStrike" kern="0" cap="none" spc="0" normalizeH="0" baseline="0" noProof="0" dirty="0">
                <a:ln>
                  <a:noFill/>
                </a:ln>
                <a:solidFill>
                  <a:srgbClr val="800000"/>
                </a:solidFill>
                <a:effectLst/>
                <a:uLnTx/>
                <a:uFillTx/>
                <a:latin typeface="Calibri"/>
                <a:ea typeface="Calibri"/>
                <a:cs typeface="Calibri"/>
                <a:sym typeface="Calibri"/>
              </a:rPr>
              <a:t>Plan de soin personnalisé</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3" name="Google Shape;233;p4"/>
          <p:cNvSpPr/>
          <p:nvPr/>
        </p:nvSpPr>
        <p:spPr>
          <a:xfrm>
            <a:off x="3260998" y="1651337"/>
            <a:ext cx="2609042" cy="1138934"/>
          </a:xfrm>
          <a:prstGeom prst="rect">
            <a:avLst/>
          </a:prstGeom>
          <a:solidFill>
            <a:schemeClr val="accent5">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800" b="1" i="0" u="none" strike="noStrike" kern="0" cap="none" spc="0" normalizeH="0" baseline="0" noProof="0" dirty="0">
                <a:ln>
                  <a:noFill/>
                </a:ln>
                <a:solidFill>
                  <a:srgbClr val="800000"/>
                </a:solidFill>
                <a:effectLst/>
                <a:uLnTx/>
                <a:uFillTx/>
                <a:latin typeface="Calibri"/>
                <a:ea typeface="Calibri"/>
                <a:cs typeface="Calibri"/>
                <a:sym typeface="Calibri"/>
              </a:rPr>
              <a:t>Évaluation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234" name="Google Shape;234;p4" descr="Medicalhand dessin icônes connectés. Vecteur doodle set pictogramme interactif. Croquis concept illustration sur le papier: les soins de santé, la santé, les soins, la médecine, la pharmacie, sociale. Abstrait arrière-plan. Vecteur infographie. Banque d'images - 43338120"/>
          <p:cNvPicPr preferRelativeResize="0"/>
          <p:nvPr/>
        </p:nvPicPr>
        <p:blipFill rotWithShape="1">
          <a:blip r:embed="rId4">
            <a:alphaModFix/>
          </a:blip>
          <a:srcRect/>
          <a:stretch/>
        </p:blipFill>
        <p:spPr>
          <a:xfrm>
            <a:off x="6281742" y="2863425"/>
            <a:ext cx="2609043" cy="1998507"/>
          </a:xfrm>
          <a:prstGeom prst="rect">
            <a:avLst/>
          </a:prstGeom>
          <a:noFill/>
          <a:ln w="9525" cap="flat" cmpd="sng">
            <a:solidFill>
              <a:schemeClr val="accent1"/>
            </a:solidFill>
            <a:prstDash val="solid"/>
            <a:round/>
            <a:headEnd type="none" w="sm" len="sm"/>
            <a:tailEnd type="none" w="sm" len="sm"/>
          </a:ln>
        </p:spPr>
      </p:pic>
      <p:pic>
        <p:nvPicPr>
          <p:cNvPr id="235" name="Google Shape;235;p4"/>
          <p:cNvPicPr preferRelativeResize="0"/>
          <p:nvPr/>
        </p:nvPicPr>
        <p:blipFill rotWithShape="1">
          <a:blip r:embed="rId5">
            <a:alphaModFix/>
          </a:blip>
          <a:srcRect/>
          <a:stretch/>
        </p:blipFill>
        <p:spPr>
          <a:xfrm>
            <a:off x="3260998" y="2854713"/>
            <a:ext cx="2609042" cy="2007219"/>
          </a:xfrm>
          <a:prstGeom prst="rect">
            <a:avLst/>
          </a:prstGeom>
          <a:noFill/>
          <a:ln w="9525" cap="flat" cmpd="sng">
            <a:solidFill>
              <a:schemeClr val="accent1"/>
            </a:solidFill>
            <a:prstDash val="solid"/>
            <a:round/>
            <a:headEnd type="none" w="sm" len="sm"/>
            <a:tailEnd type="none" w="sm" len="sm"/>
          </a:ln>
        </p:spPr>
      </p:pic>
      <p:sp>
        <p:nvSpPr>
          <p:cNvPr id="5" name="Flèche droite 4"/>
          <p:cNvSpPr/>
          <p:nvPr/>
        </p:nvSpPr>
        <p:spPr>
          <a:xfrm>
            <a:off x="2633485" y="1967241"/>
            <a:ext cx="7669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5" name="Google Shape;215;p4"/>
          <p:cNvSpPr/>
          <p:nvPr/>
        </p:nvSpPr>
        <p:spPr>
          <a:xfrm>
            <a:off x="1203112" y="1312373"/>
            <a:ext cx="514513" cy="504056"/>
          </a:xfrm>
          <a:prstGeom prst="ellipse">
            <a:avLst/>
          </a:prstGeom>
          <a:solidFill>
            <a:srgbClr val="8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fr-FR" sz="2800" b="1" i="0" u="none" strike="noStrike" kern="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7" name="Google Shape;217;p4"/>
          <p:cNvSpPr/>
          <p:nvPr/>
        </p:nvSpPr>
        <p:spPr>
          <a:xfrm>
            <a:off x="7292474" y="1252962"/>
            <a:ext cx="514513" cy="504056"/>
          </a:xfrm>
          <a:prstGeom prst="ellipse">
            <a:avLst/>
          </a:prstGeom>
          <a:solidFill>
            <a:srgbClr val="8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fr-FR" sz="2800" b="1" i="0" u="none" strike="noStrike" kern="0" cap="none" spc="0" normalizeH="0" baseline="0" noProof="0" dirty="0">
                <a:ln>
                  <a:noFill/>
                </a:ln>
                <a:solidFill>
                  <a:srgbClr val="FFFFFF"/>
                </a:solidFill>
                <a:effectLst/>
                <a:uLnTx/>
                <a:uFillTx/>
                <a:latin typeface="Calibri"/>
                <a:ea typeface="Calibri"/>
                <a:cs typeface="Calibri"/>
                <a:sym typeface="Calibri"/>
              </a:rPr>
              <a:t>3</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6" name="Google Shape;216;p4"/>
          <p:cNvSpPr/>
          <p:nvPr/>
        </p:nvSpPr>
        <p:spPr>
          <a:xfrm>
            <a:off x="4225185" y="1301273"/>
            <a:ext cx="514513" cy="504056"/>
          </a:xfrm>
          <a:prstGeom prst="ellipse">
            <a:avLst/>
          </a:prstGeom>
          <a:solidFill>
            <a:srgbClr val="8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2800"/>
              <a:buFont typeface="Calibri"/>
              <a:buNone/>
              <a:tabLst/>
              <a:defRPr/>
            </a:pPr>
            <a:r>
              <a:rPr kumimoji="0" lang="fr-FR" sz="2800" b="1" i="0" u="none" strike="noStrike" kern="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0" name="Flèche droite 29"/>
          <p:cNvSpPr/>
          <p:nvPr/>
        </p:nvSpPr>
        <p:spPr>
          <a:xfrm>
            <a:off x="8766572" y="1978488"/>
            <a:ext cx="7669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1" name="Flèche droite 30"/>
          <p:cNvSpPr/>
          <p:nvPr/>
        </p:nvSpPr>
        <p:spPr>
          <a:xfrm>
            <a:off x="5705560" y="1967241"/>
            <a:ext cx="7669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Rectangle avec flèche vers le bas 5"/>
          <p:cNvSpPr/>
          <p:nvPr/>
        </p:nvSpPr>
        <p:spPr>
          <a:xfrm>
            <a:off x="163837" y="4994620"/>
            <a:ext cx="11756818" cy="582330"/>
          </a:xfrm>
          <a:prstGeom prst="downArrowCallout">
            <a:avLst>
              <a:gd name="adj1" fmla="val 32873"/>
              <a:gd name="adj2" fmla="val 74005"/>
              <a:gd name="adj3" fmla="val 43263"/>
              <a:gd name="adj4" fmla="val 416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r-FR"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4" name="Image 33"/>
          <p:cNvPicPr>
            <a:picLocks noChangeAspect="1"/>
          </p:cNvPicPr>
          <p:nvPr/>
        </p:nvPicPr>
        <p:blipFill>
          <a:blip r:embed="rId6"/>
          <a:stretch>
            <a:fillRect/>
          </a:stretch>
        </p:blipFill>
        <p:spPr>
          <a:xfrm>
            <a:off x="9311614" y="2863425"/>
            <a:ext cx="2609041" cy="1998507"/>
          </a:xfrm>
          <a:prstGeom prst="rect">
            <a:avLst/>
          </a:prstGeom>
          <a:ln>
            <a:solidFill>
              <a:schemeClr val="accent1"/>
            </a:solidFill>
          </a:ln>
        </p:spPr>
      </p:pic>
    </p:spTree>
    <p:extLst>
      <p:ext uri="{BB962C8B-B14F-4D97-AF65-F5344CB8AC3E}">
        <p14:creationId xmlns:p14="http://schemas.microsoft.com/office/powerpoint/2010/main" val="888958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07473" y="277091"/>
            <a:ext cx="11450782" cy="1441307"/>
          </a:xfrm>
        </p:spPr>
        <p:txBody>
          <a:bodyPr>
            <a:normAutofit fontScale="90000"/>
          </a:bodyPr>
          <a:lstStyle/>
          <a:p>
            <a:r>
              <a:rPr lang="fr-FR" dirty="0">
                <a:solidFill>
                  <a:schemeClr val="accent1">
                    <a:lumMod val="75000"/>
                  </a:schemeClr>
                </a:solidFill>
              </a:rPr>
              <a:t>Population cible </a:t>
            </a:r>
            <a:br>
              <a:rPr lang="fr-FR" dirty="0">
                <a:solidFill>
                  <a:schemeClr val="accent1">
                    <a:lumMod val="75000"/>
                  </a:schemeClr>
                </a:solidFill>
              </a:rPr>
            </a:br>
            <a:r>
              <a:rPr lang="fr-FR" sz="3100" dirty="0"/>
              <a:t>Seniors âgés de 60 ans et +, vivant à domicile et autonomes, des territoires participants à l’expérimentation</a:t>
            </a:r>
          </a:p>
        </p:txBody>
      </p:sp>
      <p:graphicFrame>
        <p:nvGraphicFramePr>
          <p:cNvPr id="4" name="Espace réservé du contenu 3"/>
          <p:cNvGraphicFramePr>
            <a:graphicFrameLocks noGrp="1"/>
          </p:cNvGraphicFramePr>
          <p:nvPr>
            <p:ph idx="1"/>
          </p:nvPr>
        </p:nvGraphicFramePr>
        <p:xfrm>
          <a:off x="789709" y="1870797"/>
          <a:ext cx="10515600" cy="48514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867647212"/>
                    </a:ext>
                  </a:extLst>
                </a:gridCol>
                <a:gridCol w="5257800">
                  <a:extLst>
                    <a:ext uri="{9D8B030D-6E8A-4147-A177-3AD203B41FA5}">
                      <a16:colId xmlns:a16="http://schemas.microsoft.com/office/drawing/2014/main" val="660499209"/>
                    </a:ext>
                  </a:extLst>
                </a:gridCol>
              </a:tblGrid>
              <a:tr h="370840">
                <a:tc>
                  <a:txBody>
                    <a:bodyPr/>
                    <a:lstStyle/>
                    <a:p>
                      <a:r>
                        <a:rPr lang="fr-FR" dirty="0"/>
                        <a:t>Critères</a:t>
                      </a:r>
                      <a:r>
                        <a:rPr lang="fr-FR" baseline="0" dirty="0"/>
                        <a:t> i</a:t>
                      </a:r>
                      <a:r>
                        <a:rPr lang="fr-FR" dirty="0"/>
                        <a:t>nclusion</a:t>
                      </a:r>
                    </a:p>
                  </a:txBody>
                  <a:tcPr>
                    <a:solidFill>
                      <a:schemeClr val="accent6"/>
                    </a:solidFill>
                  </a:tcPr>
                </a:tc>
                <a:tc>
                  <a:txBody>
                    <a:bodyPr/>
                    <a:lstStyle/>
                    <a:p>
                      <a:r>
                        <a:rPr lang="fr-FR" dirty="0"/>
                        <a:t>Critères</a:t>
                      </a:r>
                      <a:r>
                        <a:rPr lang="fr-FR" baseline="0" dirty="0"/>
                        <a:t> de non inclusion</a:t>
                      </a:r>
                      <a:endParaRPr lang="fr-FR" dirty="0"/>
                    </a:p>
                  </a:txBody>
                  <a:tcPr>
                    <a:solidFill>
                      <a:srgbClr val="FF0000"/>
                    </a:solidFill>
                  </a:tcPr>
                </a:tc>
                <a:extLst>
                  <a:ext uri="{0D108BD9-81ED-4DB2-BD59-A6C34878D82A}">
                    <a16:rowId xmlns:a16="http://schemas.microsoft.com/office/drawing/2014/main" val="3053277668"/>
                  </a:ext>
                </a:extLst>
              </a:tr>
              <a:tr h="370840">
                <a:tc>
                  <a:txBody>
                    <a:bodyPr/>
                    <a:lstStyle/>
                    <a:p>
                      <a:pPr marL="285750" indent="-285750">
                        <a:buFont typeface="Wingdings" panose="05000000000000000000" pitchFamily="2" charset="2"/>
                        <a:buChar char="ü"/>
                      </a:pPr>
                      <a:r>
                        <a:rPr lang="fr-FR" dirty="0"/>
                        <a:t>seniors de 60 ans et +, autonomes - robustes, </a:t>
                      </a:r>
                      <a:r>
                        <a:rPr lang="fr-FR" dirty="0" err="1"/>
                        <a:t>préfragiles</a:t>
                      </a:r>
                      <a:r>
                        <a:rPr lang="fr-FR" dirty="0"/>
                        <a:t>, fragiles - vivant à domicile </a:t>
                      </a:r>
                    </a:p>
                    <a:p>
                      <a:pPr marL="0" indent="0">
                        <a:buNone/>
                      </a:pPr>
                      <a:endParaRPr lang="fr-FR" dirty="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dirty="0"/>
                        <a:t>Autonome dans les gestes de la vie quotidienne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285750" indent="-285750">
                        <a:buFont typeface="Wingdings" panose="05000000000000000000" pitchFamily="2" charset="2"/>
                        <a:buChar char="ü"/>
                      </a:pPr>
                      <a:r>
                        <a:rPr lang="fr-FR" dirty="0"/>
                        <a:t>ADL : 5, 6                   GIR : 5, 6</a:t>
                      </a:r>
                    </a:p>
                    <a:p>
                      <a:pPr marL="0" indent="0">
                        <a:buNone/>
                      </a:pPr>
                      <a:endParaRPr lang="fr-FR" dirty="0"/>
                    </a:p>
                    <a:p>
                      <a:pPr marL="285750" indent="-285750">
                        <a:buFont typeface="Wingdings" panose="05000000000000000000" pitchFamily="2" charset="2"/>
                        <a:buChar char="ü"/>
                      </a:pPr>
                      <a:r>
                        <a:rPr lang="fr-FR" dirty="0"/>
                        <a:t>Intégration prioritaire des seniors en situation de vulnérabilité:</a:t>
                      </a:r>
                    </a:p>
                    <a:p>
                      <a:pPr marL="285750" indent="-285750">
                        <a:buFont typeface="Arial" panose="020B0604020202020204" pitchFamily="34" charset="0"/>
                        <a:buChar char="•"/>
                      </a:pPr>
                      <a:r>
                        <a:rPr lang="fr-FR" dirty="0"/>
                        <a:t>isolement social et/ou géographique</a:t>
                      </a:r>
                    </a:p>
                    <a:p>
                      <a:pPr marL="285750" indent="-285750">
                        <a:buFont typeface="Arial" panose="020B0604020202020204" pitchFamily="34" charset="0"/>
                        <a:buChar char="•"/>
                      </a:pPr>
                      <a:r>
                        <a:rPr lang="fr-FR" dirty="0"/>
                        <a:t>précarité socio-économique</a:t>
                      </a:r>
                    </a:p>
                    <a:p>
                      <a:pPr marL="285750" indent="-285750">
                        <a:buFont typeface="Arial" panose="020B0604020202020204" pitchFamily="34" charset="0"/>
                        <a:buChar char="•"/>
                      </a:pPr>
                      <a:r>
                        <a:rPr lang="fr-FR" dirty="0"/>
                        <a:t>statut d’aidant</a:t>
                      </a:r>
                    </a:p>
                    <a:p>
                      <a:pPr marL="285750" indent="-285750">
                        <a:buFont typeface="Arial" panose="020B0604020202020204" pitchFamily="34" charset="0"/>
                        <a:buChar char="•"/>
                      </a:pPr>
                      <a:r>
                        <a:rPr lang="fr-FR" dirty="0"/>
                        <a:t>éloignement des soins ou d’un suivi régulier</a:t>
                      </a:r>
                    </a:p>
                    <a:p>
                      <a:pPr marL="0" indent="0">
                        <a:buNone/>
                      </a:pPr>
                      <a:endParaRPr lang="fr-FR" dirty="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r-FR" dirty="0"/>
                        <a:t>Résidant</a:t>
                      </a:r>
                      <a:r>
                        <a:rPr lang="fr-FR" baseline="0" dirty="0"/>
                        <a:t> dans les territoires expérimentaux</a:t>
                      </a:r>
                      <a:endParaRPr lang="fr-FR" dirty="0"/>
                    </a:p>
                    <a:p>
                      <a:pPr marL="285750" indent="-285750">
                        <a:buFont typeface="Wingdings" panose="05000000000000000000" pitchFamily="2" charset="2"/>
                        <a:buChar char="ü"/>
                      </a:pPr>
                      <a:endParaRPr lang="fr-FR" dirty="0"/>
                    </a:p>
                  </a:txBody>
                  <a:tcPr>
                    <a:solidFill>
                      <a:schemeClr val="accent6">
                        <a:lumMod val="40000"/>
                        <a:lumOff val="60000"/>
                      </a:schemeClr>
                    </a:solidFill>
                  </a:tcPr>
                </a:tc>
                <a:tc>
                  <a:txBody>
                    <a:bodyPr/>
                    <a:lstStyle/>
                    <a:p>
                      <a:pPr marL="0" indent="0">
                        <a:buFont typeface="Wingdings" panose="05000000000000000000" pitchFamily="2" charset="2"/>
                        <a:buNone/>
                      </a:pPr>
                      <a:r>
                        <a:rPr lang="fr-FR" dirty="0">
                          <a:solidFill>
                            <a:srgbClr val="FF0000"/>
                          </a:solidFill>
                        </a:rPr>
                        <a:t>X</a:t>
                      </a:r>
                      <a:r>
                        <a:rPr lang="fr-FR" dirty="0"/>
                        <a:t> Seniors en situation de perte d’autonomie</a:t>
                      </a:r>
                    </a:p>
                    <a:p>
                      <a:pPr marL="0" indent="0">
                        <a:buFont typeface="Wingdings" panose="05000000000000000000" pitchFamily="2" charset="2"/>
                        <a:buNone/>
                      </a:pPr>
                      <a:endParaRPr lang="fr-FR" baseline="0" dirty="0"/>
                    </a:p>
                    <a:p>
                      <a:pPr marL="0" indent="0">
                        <a:buFont typeface="Wingdings" panose="05000000000000000000" pitchFamily="2" charset="2"/>
                        <a:buNone/>
                      </a:pPr>
                      <a:r>
                        <a:rPr lang="fr-FR" baseline="0" dirty="0">
                          <a:solidFill>
                            <a:srgbClr val="FF0000"/>
                          </a:solidFill>
                        </a:rPr>
                        <a:t>X</a:t>
                      </a:r>
                      <a:r>
                        <a:rPr lang="fr-FR" baseline="0" dirty="0"/>
                        <a:t> </a:t>
                      </a:r>
                      <a:r>
                        <a:rPr lang="fr-FR" dirty="0"/>
                        <a:t>GIR 1 à 4 à domicile ou en établissement  </a:t>
                      </a:r>
                    </a:p>
                    <a:p>
                      <a:pPr marL="0" indent="0">
                        <a:buFont typeface="Wingdings" panose="05000000000000000000" pitchFamily="2" charset="2"/>
                        <a:buNone/>
                      </a:pPr>
                      <a:r>
                        <a:rPr lang="fr-FR" baseline="0" dirty="0"/>
                        <a:t> </a:t>
                      </a:r>
                    </a:p>
                    <a:p>
                      <a:pPr marL="0" indent="0">
                        <a:buFont typeface="Wingdings" panose="05000000000000000000" pitchFamily="2" charset="2"/>
                        <a:buNone/>
                      </a:pPr>
                      <a:r>
                        <a:rPr lang="fr-FR" baseline="0" dirty="0">
                          <a:solidFill>
                            <a:srgbClr val="FF0000"/>
                          </a:solidFill>
                        </a:rPr>
                        <a:t>X </a:t>
                      </a:r>
                      <a:r>
                        <a:rPr lang="fr-FR" baseline="0" dirty="0">
                          <a:solidFill>
                            <a:schemeClr val="dk1"/>
                          </a:solidFill>
                        </a:rPr>
                        <a:t>C</a:t>
                      </a:r>
                      <a:r>
                        <a:rPr lang="fr-FR" dirty="0"/>
                        <a:t>eux bénéficiant de l’APA</a:t>
                      </a:r>
                    </a:p>
                    <a:p>
                      <a:pPr marL="0" indent="0">
                        <a:buNone/>
                      </a:pPr>
                      <a:endParaRPr lang="fr-FR" dirty="0"/>
                    </a:p>
                    <a:p>
                      <a:pPr marL="0" indent="0">
                        <a:buFont typeface="Wingdings" panose="05000000000000000000" pitchFamily="2" charset="2"/>
                        <a:buNone/>
                      </a:pPr>
                      <a:r>
                        <a:rPr lang="fr-FR" dirty="0">
                          <a:solidFill>
                            <a:srgbClr val="FF0000"/>
                          </a:solidFill>
                        </a:rPr>
                        <a:t>X</a:t>
                      </a:r>
                      <a:r>
                        <a:rPr lang="fr-FR" dirty="0"/>
                        <a:t> Seniors hospitalisés au long cours</a:t>
                      </a:r>
                    </a:p>
                    <a:p>
                      <a:pPr marL="0" indent="0">
                        <a:buNone/>
                      </a:pPr>
                      <a:endParaRPr lang="fr-FR" dirty="0"/>
                    </a:p>
                    <a:p>
                      <a:pPr marL="0" indent="0">
                        <a:buFont typeface="Wingdings" panose="05000000000000000000" pitchFamily="2" charset="2"/>
                        <a:buNone/>
                      </a:pPr>
                      <a:r>
                        <a:rPr lang="fr-FR" dirty="0">
                          <a:solidFill>
                            <a:srgbClr val="FF0000"/>
                          </a:solidFill>
                        </a:rPr>
                        <a:t>X</a:t>
                      </a:r>
                      <a:r>
                        <a:rPr lang="fr-FR" dirty="0"/>
                        <a:t> Seniors en situation de handicap hébergés </a:t>
                      </a:r>
                    </a:p>
                    <a:p>
                      <a:pPr marL="0" indent="0">
                        <a:buNone/>
                      </a:pPr>
                      <a:endParaRPr lang="fr-FR" dirty="0"/>
                    </a:p>
                    <a:p>
                      <a:pPr marL="0" indent="0">
                        <a:buFont typeface="Wingdings" panose="05000000000000000000" pitchFamily="2" charset="2"/>
                        <a:buNone/>
                      </a:pPr>
                      <a:r>
                        <a:rPr lang="fr-FR" dirty="0">
                          <a:solidFill>
                            <a:srgbClr val="FF0000"/>
                          </a:solidFill>
                        </a:rPr>
                        <a:t>X</a:t>
                      </a:r>
                      <a:r>
                        <a:rPr lang="fr-FR" dirty="0"/>
                        <a:t> Seniors bénéficiant de prestations d’aides à la toilette, l’habillage, la prise des repas, les transferts ou les déplacements</a:t>
                      </a:r>
                    </a:p>
                    <a:p>
                      <a:pPr marL="0" indent="0">
                        <a:buFont typeface="Wingdings" panose="05000000000000000000" pitchFamily="2" charset="2"/>
                        <a:buNone/>
                      </a:pPr>
                      <a:endParaRPr lang="fr-FR" dirty="0"/>
                    </a:p>
                    <a:p>
                      <a:pPr marL="0" indent="0">
                        <a:buFont typeface="Wingdings" panose="05000000000000000000" pitchFamily="2" charset="2"/>
                        <a:buNone/>
                      </a:pPr>
                      <a:r>
                        <a:rPr lang="fr-FR" dirty="0">
                          <a:solidFill>
                            <a:srgbClr val="FF0000"/>
                          </a:solidFill>
                        </a:rPr>
                        <a:t>X</a:t>
                      </a:r>
                      <a:r>
                        <a:rPr lang="fr-FR" dirty="0"/>
                        <a:t> Résidant hors</a:t>
                      </a:r>
                      <a:r>
                        <a:rPr lang="fr-FR" baseline="0" dirty="0"/>
                        <a:t> des territoires expérimentaux</a:t>
                      </a:r>
                      <a:endParaRPr lang="fr-FR" dirty="0"/>
                    </a:p>
                  </a:txBody>
                  <a:tcPr>
                    <a:solidFill>
                      <a:schemeClr val="accent2">
                        <a:lumMod val="40000"/>
                        <a:lumOff val="60000"/>
                      </a:schemeClr>
                    </a:solidFill>
                  </a:tcPr>
                </a:tc>
                <a:extLst>
                  <a:ext uri="{0D108BD9-81ED-4DB2-BD59-A6C34878D82A}">
                    <a16:rowId xmlns:a16="http://schemas.microsoft.com/office/drawing/2014/main" val="411671961"/>
                  </a:ext>
                </a:extLst>
              </a:tr>
            </a:tbl>
          </a:graphicData>
        </a:graphic>
      </p:graphicFrame>
    </p:spTree>
    <p:extLst>
      <p:ext uri="{BB962C8B-B14F-4D97-AF65-F5344CB8AC3E}">
        <p14:creationId xmlns:p14="http://schemas.microsoft.com/office/powerpoint/2010/main" val="2979236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418B9CB-852A-4EBC-8F85-5290D42BDB8F}"/>
              </a:ext>
            </a:extLst>
          </p:cNvPr>
          <p:cNvPicPr>
            <a:picLocks noChangeAspect="1"/>
          </p:cNvPicPr>
          <p:nvPr/>
        </p:nvPicPr>
        <p:blipFill>
          <a:blip r:embed="rId3"/>
          <a:stretch>
            <a:fillRect/>
          </a:stretch>
        </p:blipFill>
        <p:spPr>
          <a:xfrm>
            <a:off x="353405" y="0"/>
            <a:ext cx="11485190" cy="6858000"/>
          </a:xfrm>
          <a:prstGeom prst="rect">
            <a:avLst/>
          </a:prstGeom>
        </p:spPr>
      </p:pic>
    </p:spTree>
    <p:extLst>
      <p:ext uri="{BB962C8B-B14F-4D97-AF65-F5344CB8AC3E}">
        <p14:creationId xmlns:p14="http://schemas.microsoft.com/office/powerpoint/2010/main" val="2718946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BE07FBB-F831-4750-B94B-66C33BA2FB4C}"/>
              </a:ext>
            </a:extLst>
          </p:cNvPr>
          <p:cNvPicPr>
            <a:picLocks noChangeAspect="1"/>
          </p:cNvPicPr>
          <p:nvPr/>
        </p:nvPicPr>
        <p:blipFill>
          <a:blip r:embed="rId3"/>
          <a:stretch>
            <a:fillRect/>
          </a:stretch>
        </p:blipFill>
        <p:spPr>
          <a:xfrm>
            <a:off x="0" y="15761"/>
            <a:ext cx="12192000" cy="6826477"/>
          </a:xfrm>
          <a:prstGeom prst="rect">
            <a:avLst/>
          </a:prstGeom>
        </p:spPr>
      </p:pic>
    </p:spTree>
    <p:extLst>
      <p:ext uri="{BB962C8B-B14F-4D97-AF65-F5344CB8AC3E}">
        <p14:creationId xmlns:p14="http://schemas.microsoft.com/office/powerpoint/2010/main" val="3326198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CCAE52C-9E6C-4C67-8494-294842C7723C}"/>
              </a:ext>
            </a:extLst>
          </p:cNvPr>
          <p:cNvPicPr>
            <a:picLocks noChangeAspect="1"/>
          </p:cNvPicPr>
          <p:nvPr/>
        </p:nvPicPr>
        <p:blipFill>
          <a:blip r:embed="rId2"/>
          <a:stretch>
            <a:fillRect/>
          </a:stretch>
        </p:blipFill>
        <p:spPr>
          <a:xfrm>
            <a:off x="0" y="42821"/>
            <a:ext cx="12192000" cy="6772357"/>
          </a:xfrm>
          <a:prstGeom prst="rect">
            <a:avLst/>
          </a:prstGeom>
        </p:spPr>
      </p:pic>
    </p:spTree>
    <p:extLst>
      <p:ext uri="{BB962C8B-B14F-4D97-AF65-F5344CB8AC3E}">
        <p14:creationId xmlns:p14="http://schemas.microsoft.com/office/powerpoint/2010/main" val="1799328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49D5629-73FB-4C1C-B11C-FE36A17E2343}"/>
              </a:ext>
            </a:extLst>
          </p:cNvPr>
          <p:cNvPicPr>
            <a:picLocks noChangeAspect="1"/>
          </p:cNvPicPr>
          <p:nvPr/>
        </p:nvPicPr>
        <p:blipFill>
          <a:blip r:embed="rId2"/>
          <a:stretch>
            <a:fillRect/>
          </a:stretch>
        </p:blipFill>
        <p:spPr>
          <a:xfrm>
            <a:off x="54844" y="0"/>
            <a:ext cx="12082311" cy="6858000"/>
          </a:xfrm>
          <a:prstGeom prst="rect">
            <a:avLst/>
          </a:prstGeom>
        </p:spPr>
      </p:pic>
    </p:spTree>
    <p:extLst>
      <p:ext uri="{BB962C8B-B14F-4D97-AF65-F5344CB8AC3E}">
        <p14:creationId xmlns:p14="http://schemas.microsoft.com/office/powerpoint/2010/main" val="3755716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CED231A-8595-8D09-8A37-4204434BCE01}"/>
              </a:ext>
            </a:extLst>
          </p:cNvPr>
          <p:cNvPicPr>
            <a:picLocks noChangeAspect="1"/>
          </p:cNvPicPr>
          <p:nvPr/>
        </p:nvPicPr>
        <p:blipFill>
          <a:blip r:embed="rId2"/>
          <a:stretch>
            <a:fillRect/>
          </a:stretch>
        </p:blipFill>
        <p:spPr>
          <a:xfrm>
            <a:off x="13017" y="0"/>
            <a:ext cx="12165966" cy="6858000"/>
          </a:xfrm>
          <a:prstGeom prst="rect">
            <a:avLst/>
          </a:prstGeom>
        </p:spPr>
      </p:pic>
      <p:sp>
        <p:nvSpPr>
          <p:cNvPr id="2" name="ZoneTexte 1">
            <a:extLst>
              <a:ext uri="{FF2B5EF4-FFF2-40B4-BE49-F238E27FC236}">
                <a16:creationId xmlns:a16="http://schemas.microsoft.com/office/drawing/2014/main" id="{DA868DF0-BBE5-19A4-0EB3-2CA1BA77FDEA}"/>
              </a:ext>
            </a:extLst>
          </p:cNvPr>
          <p:cNvSpPr txBox="1"/>
          <p:nvPr/>
        </p:nvSpPr>
        <p:spPr>
          <a:xfrm>
            <a:off x="1559443" y="6582121"/>
            <a:ext cx="5231218" cy="307777"/>
          </a:xfrm>
          <a:prstGeom prst="rect">
            <a:avLst/>
          </a:prstGeom>
          <a:noFill/>
        </p:spPr>
        <p:txBody>
          <a:bodyPr wrap="square" rtlCol="0">
            <a:spAutoFit/>
          </a:bodyPr>
          <a:lstStyle/>
          <a:p>
            <a:r>
              <a:rPr lang="fr-FR" sz="1400" i="1" dirty="0"/>
              <a:t>Pr Bruno VELLAS, présentation congrès EUGMS 2026</a:t>
            </a:r>
          </a:p>
        </p:txBody>
      </p:sp>
    </p:spTree>
    <p:extLst>
      <p:ext uri="{BB962C8B-B14F-4D97-AF65-F5344CB8AC3E}">
        <p14:creationId xmlns:p14="http://schemas.microsoft.com/office/powerpoint/2010/main" val="1277154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0BCA7A8-4C32-435C-AE9E-096FB4E54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02"/>
            <a:ext cx="12209833" cy="6847998"/>
          </a:xfrm>
          <a:prstGeom prst="rect">
            <a:avLst/>
          </a:prstGeom>
        </p:spPr>
      </p:pic>
      <p:sp>
        <p:nvSpPr>
          <p:cNvPr id="4" name="ZoneTexte 3">
            <a:extLst>
              <a:ext uri="{FF2B5EF4-FFF2-40B4-BE49-F238E27FC236}">
                <a16:creationId xmlns:a16="http://schemas.microsoft.com/office/drawing/2014/main" id="{1208CD0A-37D2-4211-95A2-42672DA6FBBE}"/>
              </a:ext>
            </a:extLst>
          </p:cNvPr>
          <p:cNvSpPr txBox="1"/>
          <p:nvPr/>
        </p:nvSpPr>
        <p:spPr>
          <a:xfrm>
            <a:off x="1171575" y="2687567"/>
            <a:ext cx="6086475" cy="1692771"/>
          </a:xfrm>
          <a:prstGeom prst="rect">
            <a:avLst/>
          </a:prstGeom>
          <a:noFill/>
        </p:spPr>
        <p:txBody>
          <a:bodyPr wrap="square" rtlCol="0">
            <a:spAutoFit/>
          </a:bodyPr>
          <a:lstStyle/>
          <a:p>
            <a:r>
              <a:rPr lang="fr-FR" sz="4400" dirty="0">
                <a:solidFill>
                  <a:schemeClr val="bg1"/>
                </a:solidFill>
              </a:rPr>
              <a:t>Préserver sa </a:t>
            </a:r>
            <a:r>
              <a:rPr lang="fr-FR" sz="6000" dirty="0">
                <a:solidFill>
                  <a:schemeClr val="bg1"/>
                </a:solidFill>
              </a:rPr>
              <a:t>MOBILITÉ</a:t>
            </a:r>
          </a:p>
        </p:txBody>
      </p:sp>
      <p:pic>
        <p:nvPicPr>
          <p:cNvPr id="5" name="Image 4">
            <a:extLst>
              <a:ext uri="{FF2B5EF4-FFF2-40B4-BE49-F238E27FC236}">
                <a16:creationId xmlns:a16="http://schemas.microsoft.com/office/drawing/2014/main" id="{BF529973-0A75-402D-BE51-836BE5AEBD5A}"/>
              </a:ext>
            </a:extLst>
          </p:cNvPr>
          <p:cNvPicPr>
            <a:picLocks noChangeAspect="1"/>
          </p:cNvPicPr>
          <p:nvPr/>
        </p:nvPicPr>
        <p:blipFill>
          <a:blip r:embed="rId3"/>
          <a:stretch>
            <a:fillRect/>
          </a:stretch>
        </p:blipFill>
        <p:spPr>
          <a:xfrm>
            <a:off x="5171466" y="2285999"/>
            <a:ext cx="5683271" cy="2676525"/>
          </a:xfrm>
          <a:prstGeom prst="rect">
            <a:avLst/>
          </a:prstGeom>
        </p:spPr>
      </p:pic>
    </p:spTree>
    <p:extLst>
      <p:ext uri="{BB962C8B-B14F-4D97-AF65-F5344CB8AC3E}">
        <p14:creationId xmlns:p14="http://schemas.microsoft.com/office/powerpoint/2010/main" val="492068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66D89A-9556-4D88-8CC6-BBBE20AA7EE7}"/>
              </a:ext>
            </a:extLst>
          </p:cNvPr>
          <p:cNvSpPr>
            <a:spLocks noGrp="1"/>
          </p:cNvSpPr>
          <p:nvPr>
            <p:ph type="title"/>
          </p:nvPr>
        </p:nvSpPr>
        <p:spPr>
          <a:xfrm>
            <a:off x="600075" y="231775"/>
            <a:ext cx="10515600" cy="1325563"/>
          </a:xfrm>
        </p:spPr>
        <p:txBody>
          <a:bodyPr/>
          <a:lstStyle/>
          <a:p>
            <a:r>
              <a:rPr lang="fr-FR" b="1" dirty="0">
                <a:solidFill>
                  <a:srgbClr val="0070C0"/>
                </a:solidFill>
              </a:rPr>
              <a:t>Qu’est-ce que la Sarcopénie?</a:t>
            </a:r>
          </a:p>
        </p:txBody>
      </p:sp>
      <p:pic>
        <p:nvPicPr>
          <p:cNvPr id="3" name="Image 2">
            <a:extLst>
              <a:ext uri="{FF2B5EF4-FFF2-40B4-BE49-F238E27FC236}">
                <a16:creationId xmlns:a16="http://schemas.microsoft.com/office/drawing/2014/main" id="{C1C1F10D-1A3C-4E36-BDD2-CD61E17C0F98}"/>
              </a:ext>
            </a:extLst>
          </p:cNvPr>
          <p:cNvPicPr>
            <a:picLocks noChangeAspect="1"/>
          </p:cNvPicPr>
          <p:nvPr/>
        </p:nvPicPr>
        <p:blipFill>
          <a:blip r:embed="rId2"/>
          <a:stretch>
            <a:fillRect/>
          </a:stretch>
        </p:blipFill>
        <p:spPr>
          <a:xfrm>
            <a:off x="4145756" y="1289360"/>
            <a:ext cx="3900487" cy="5029786"/>
          </a:xfrm>
          <a:prstGeom prst="rect">
            <a:avLst/>
          </a:prstGeom>
        </p:spPr>
      </p:pic>
    </p:spTree>
    <p:extLst>
      <p:ext uri="{BB962C8B-B14F-4D97-AF65-F5344CB8AC3E}">
        <p14:creationId xmlns:p14="http://schemas.microsoft.com/office/powerpoint/2010/main" val="1278077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97B75C-370A-40C4-9C36-AC9D9BE0C797}"/>
              </a:ext>
            </a:extLst>
          </p:cNvPr>
          <p:cNvSpPr>
            <a:spLocks noGrp="1"/>
          </p:cNvSpPr>
          <p:nvPr>
            <p:ph type="title"/>
          </p:nvPr>
        </p:nvSpPr>
        <p:spPr/>
        <p:txBody>
          <a:bodyPr/>
          <a:lstStyle/>
          <a:p>
            <a:r>
              <a:rPr lang="fr-FR" dirty="0"/>
              <a:t>Sédentarité et Inactivité physique</a:t>
            </a:r>
          </a:p>
        </p:txBody>
      </p:sp>
      <p:sp>
        <p:nvSpPr>
          <p:cNvPr id="3" name="Rectangle 2">
            <a:extLst>
              <a:ext uri="{FF2B5EF4-FFF2-40B4-BE49-F238E27FC236}">
                <a16:creationId xmlns:a16="http://schemas.microsoft.com/office/drawing/2014/main" id="{539C7E9B-619E-438A-9ACD-788F81D3EA8B}"/>
              </a:ext>
            </a:extLst>
          </p:cNvPr>
          <p:cNvSpPr/>
          <p:nvPr/>
        </p:nvSpPr>
        <p:spPr>
          <a:xfrm>
            <a:off x="740372" y="1823219"/>
            <a:ext cx="6499524" cy="2185214"/>
          </a:xfrm>
          <a:prstGeom prst="rect">
            <a:avLst/>
          </a:prstGeom>
        </p:spPr>
        <p:txBody>
          <a:bodyPr wrap="square">
            <a:spAutoFit/>
          </a:bodyPr>
          <a:lstStyle/>
          <a:p>
            <a:pPr marL="285750" indent="-285750">
              <a:buFont typeface="Arial" panose="020B0604020202020204" pitchFamily="34" charset="0"/>
              <a:buChar char="•"/>
            </a:pPr>
            <a:r>
              <a:rPr lang="fr-FR" dirty="0"/>
              <a:t>Sédentarité : Elle est définie généralement comme la pratique d’activités où la dépense énergétique est équivalente au métabolisme de repos (ex : lecture, TV)</a:t>
            </a:r>
          </a:p>
          <a:p>
            <a:r>
              <a:rPr lang="fr-FR" sz="2800" b="1" dirty="0">
                <a:solidFill>
                  <a:srgbClr val="FF0000"/>
                </a:solidFill>
              </a:rPr>
              <a:t>Sédentaire si &gt; 8h assis par jour</a:t>
            </a:r>
          </a:p>
          <a:p>
            <a:endParaRPr lang="fr-FR" dirty="0"/>
          </a:p>
          <a:p>
            <a:pPr marL="285750" indent="-285750">
              <a:buFont typeface="Arial" panose="020B0604020202020204" pitchFamily="34" charset="0"/>
              <a:buChar char="•"/>
            </a:pPr>
            <a:r>
              <a:rPr lang="fr-FR" dirty="0"/>
              <a:t>Inactivité Physique : soit un temps passé à l’activité physique </a:t>
            </a:r>
            <a:r>
              <a:rPr lang="fr-FR" dirty="0">
                <a:solidFill>
                  <a:srgbClr val="FF0000"/>
                </a:solidFill>
              </a:rPr>
              <a:t>d’intensité modérée par semaine &lt; 150min (OMS)</a:t>
            </a:r>
          </a:p>
        </p:txBody>
      </p:sp>
      <p:sp>
        <p:nvSpPr>
          <p:cNvPr id="5" name="ZoneTexte 4">
            <a:extLst>
              <a:ext uri="{FF2B5EF4-FFF2-40B4-BE49-F238E27FC236}">
                <a16:creationId xmlns:a16="http://schemas.microsoft.com/office/drawing/2014/main" id="{72ADE4A2-2525-43D8-B9B6-722C64F762C7}"/>
              </a:ext>
            </a:extLst>
          </p:cNvPr>
          <p:cNvSpPr txBox="1"/>
          <p:nvPr/>
        </p:nvSpPr>
        <p:spPr>
          <a:xfrm>
            <a:off x="7513320" y="1592387"/>
            <a:ext cx="4034117" cy="1323439"/>
          </a:xfrm>
          <a:prstGeom prst="rect">
            <a:avLst/>
          </a:prstGeom>
          <a:noFill/>
        </p:spPr>
        <p:txBody>
          <a:bodyPr wrap="square" rtlCol="0">
            <a:spAutoFit/>
          </a:bodyPr>
          <a:lstStyle/>
          <a:p>
            <a:r>
              <a:rPr lang="fr-FR" sz="4000" dirty="0">
                <a:solidFill>
                  <a:srgbClr val="FF0000"/>
                </a:solidFill>
              </a:rPr>
              <a:t>42%</a:t>
            </a:r>
            <a:r>
              <a:rPr lang="fr-FR" sz="4000" dirty="0"/>
              <a:t> des 18-44 ans</a:t>
            </a:r>
          </a:p>
          <a:p>
            <a:r>
              <a:rPr lang="fr-FR" sz="4000" dirty="0">
                <a:solidFill>
                  <a:srgbClr val="FF0000"/>
                </a:solidFill>
              </a:rPr>
              <a:t>31%</a:t>
            </a:r>
            <a:r>
              <a:rPr lang="fr-FR" sz="4000" dirty="0"/>
              <a:t> des 45-64 ans</a:t>
            </a:r>
          </a:p>
        </p:txBody>
      </p:sp>
      <p:sp>
        <p:nvSpPr>
          <p:cNvPr id="6" name="ZoneTexte 5">
            <a:extLst>
              <a:ext uri="{FF2B5EF4-FFF2-40B4-BE49-F238E27FC236}">
                <a16:creationId xmlns:a16="http://schemas.microsoft.com/office/drawing/2014/main" id="{2816FA39-E32A-45D8-A015-1CAD86912045}"/>
              </a:ext>
            </a:extLst>
          </p:cNvPr>
          <p:cNvSpPr txBox="1"/>
          <p:nvPr/>
        </p:nvSpPr>
        <p:spPr>
          <a:xfrm>
            <a:off x="10875981" y="6488668"/>
            <a:ext cx="1549101" cy="369332"/>
          </a:xfrm>
          <a:prstGeom prst="rect">
            <a:avLst/>
          </a:prstGeom>
          <a:noFill/>
        </p:spPr>
        <p:txBody>
          <a:bodyPr wrap="square" rtlCol="0">
            <a:spAutoFit/>
          </a:bodyPr>
          <a:lstStyle/>
          <a:p>
            <a:r>
              <a:rPr lang="fr-FR" dirty="0">
                <a:solidFill>
                  <a:srgbClr val="7030A0"/>
                </a:solidFill>
              </a:rPr>
              <a:t>ANSES 2022</a:t>
            </a:r>
          </a:p>
        </p:txBody>
      </p:sp>
      <p:pic>
        <p:nvPicPr>
          <p:cNvPr id="1026" name="Picture 2" descr="2 500+ Fauteuil De Dos Photos, taleaux et images libre de ...">
            <a:extLst>
              <a:ext uri="{FF2B5EF4-FFF2-40B4-BE49-F238E27FC236}">
                <a16:creationId xmlns:a16="http://schemas.microsoft.com/office/drawing/2014/main" id="{EBB93AEF-1246-445D-8450-D2F21777775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05342" y="2935356"/>
            <a:ext cx="6096000" cy="3922644"/>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0319B88F-44C3-4AC8-8ED5-E0BB8957A246}"/>
              </a:ext>
            </a:extLst>
          </p:cNvPr>
          <p:cNvSpPr txBox="1"/>
          <p:nvPr/>
        </p:nvSpPr>
        <p:spPr>
          <a:xfrm>
            <a:off x="8016876" y="4484599"/>
            <a:ext cx="2377440" cy="830997"/>
          </a:xfrm>
          <a:prstGeom prst="rect">
            <a:avLst/>
          </a:prstGeom>
          <a:solidFill>
            <a:schemeClr val="bg1"/>
          </a:solidFill>
          <a:ln w="57150">
            <a:solidFill>
              <a:schemeClr val="tx1"/>
            </a:solidFill>
          </a:ln>
        </p:spPr>
        <p:txBody>
          <a:bodyPr wrap="square" rtlCol="0">
            <a:spAutoFit/>
          </a:bodyPr>
          <a:lstStyle/>
          <a:p>
            <a:pPr algn="ctr"/>
            <a:r>
              <a:rPr lang="fr-FR" sz="2400" b="1" dirty="0">
                <a:latin typeface="Verdana" panose="020B0604030504040204" pitchFamily="34" charset="0"/>
                <a:ea typeface="Verdana" panose="020B0604030504040204" pitchFamily="34" charset="0"/>
                <a:cs typeface="Times New Roman" panose="02020603050405020304" pitchFamily="18" charset="0"/>
              </a:rPr>
              <a:t>Rester Assis</a:t>
            </a:r>
          </a:p>
          <a:p>
            <a:pPr algn="ctr"/>
            <a:r>
              <a:rPr lang="fr-FR" sz="2400" b="1" dirty="0">
                <a:latin typeface="Verdana" panose="020B0604030504040204" pitchFamily="34" charset="0"/>
                <a:ea typeface="Verdana" panose="020B0604030504040204" pitchFamily="34" charset="0"/>
                <a:cs typeface="Times New Roman" panose="02020603050405020304" pitchFamily="18" charset="0"/>
              </a:rPr>
              <a:t>tue</a:t>
            </a:r>
          </a:p>
        </p:txBody>
      </p:sp>
      <p:sp>
        <p:nvSpPr>
          <p:cNvPr id="12" name="ZoneTexte 11">
            <a:extLst>
              <a:ext uri="{FF2B5EF4-FFF2-40B4-BE49-F238E27FC236}">
                <a16:creationId xmlns:a16="http://schemas.microsoft.com/office/drawing/2014/main" id="{0C440118-07D7-4B98-9A79-CCD4F94F558C}"/>
              </a:ext>
            </a:extLst>
          </p:cNvPr>
          <p:cNvSpPr txBox="1"/>
          <p:nvPr/>
        </p:nvSpPr>
        <p:spPr>
          <a:xfrm>
            <a:off x="1023454" y="4786885"/>
            <a:ext cx="4798807" cy="1200329"/>
          </a:xfrm>
          <a:prstGeom prst="rect">
            <a:avLst/>
          </a:prstGeom>
          <a:noFill/>
        </p:spPr>
        <p:txBody>
          <a:bodyPr wrap="square" rtlCol="0">
            <a:spAutoFit/>
          </a:bodyPr>
          <a:lstStyle/>
          <a:p>
            <a:r>
              <a:rPr lang="fr-FR" sz="2400" dirty="0">
                <a:solidFill>
                  <a:srgbClr val="7030A0"/>
                </a:solidFill>
              </a:rPr>
              <a:t>95 % des adultes sont exposés à un risque du fait d’une activité physique insuffisante! </a:t>
            </a:r>
          </a:p>
        </p:txBody>
      </p:sp>
    </p:spTree>
    <p:extLst>
      <p:ext uri="{BB962C8B-B14F-4D97-AF65-F5344CB8AC3E}">
        <p14:creationId xmlns:p14="http://schemas.microsoft.com/office/powerpoint/2010/main" val="3201116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4C9199D-B9F6-456A-ABAA-BC25513F40FD}"/>
              </a:ext>
            </a:extLst>
          </p:cNvPr>
          <p:cNvPicPr>
            <a:picLocks noChangeAspect="1"/>
          </p:cNvPicPr>
          <p:nvPr/>
        </p:nvPicPr>
        <p:blipFill>
          <a:blip r:embed="rId2"/>
          <a:stretch>
            <a:fillRect/>
          </a:stretch>
        </p:blipFill>
        <p:spPr>
          <a:xfrm>
            <a:off x="2476499" y="1394386"/>
            <a:ext cx="6543675" cy="4882589"/>
          </a:xfrm>
          <a:prstGeom prst="rect">
            <a:avLst/>
          </a:prstGeom>
        </p:spPr>
      </p:pic>
      <p:sp>
        <p:nvSpPr>
          <p:cNvPr id="3" name="ZoneTexte 2">
            <a:extLst>
              <a:ext uri="{FF2B5EF4-FFF2-40B4-BE49-F238E27FC236}">
                <a16:creationId xmlns:a16="http://schemas.microsoft.com/office/drawing/2014/main" id="{C2F6A2D7-9C09-46E5-8E24-831E88C46757}"/>
              </a:ext>
            </a:extLst>
          </p:cNvPr>
          <p:cNvSpPr txBox="1"/>
          <p:nvPr/>
        </p:nvSpPr>
        <p:spPr>
          <a:xfrm>
            <a:off x="619125" y="441037"/>
            <a:ext cx="3381375" cy="584775"/>
          </a:xfrm>
          <a:prstGeom prst="rect">
            <a:avLst/>
          </a:prstGeom>
          <a:noFill/>
        </p:spPr>
        <p:txBody>
          <a:bodyPr wrap="square" rtlCol="0">
            <a:spAutoFit/>
          </a:bodyPr>
          <a:lstStyle/>
          <a:p>
            <a:r>
              <a:rPr lang="fr-FR" sz="3200" b="1" dirty="0"/>
              <a:t>PETIT TEST !</a:t>
            </a:r>
          </a:p>
        </p:txBody>
      </p:sp>
    </p:spTree>
    <p:extLst>
      <p:ext uri="{BB962C8B-B14F-4D97-AF65-F5344CB8AC3E}">
        <p14:creationId xmlns:p14="http://schemas.microsoft.com/office/powerpoint/2010/main" val="836996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F8FBD7C-E31C-44FB-BBE4-247D45B0D92D}"/>
              </a:ext>
            </a:extLst>
          </p:cNvPr>
          <p:cNvPicPr>
            <a:picLocks noChangeAspect="1"/>
          </p:cNvPicPr>
          <p:nvPr/>
        </p:nvPicPr>
        <p:blipFill>
          <a:blip r:embed="rId2"/>
          <a:stretch>
            <a:fillRect/>
          </a:stretch>
        </p:blipFill>
        <p:spPr>
          <a:xfrm>
            <a:off x="2382632" y="1476487"/>
            <a:ext cx="7426736" cy="3905026"/>
          </a:xfrm>
          <a:prstGeom prst="rect">
            <a:avLst/>
          </a:prstGeom>
        </p:spPr>
      </p:pic>
      <p:sp>
        <p:nvSpPr>
          <p:cNvPr id="3" name="Titre 1">
            <a:extLst>
              <a:ext uri="{FF2B5EF4-FFF2-40B4-BE49-F238E27FC236}">
                <a16:creationId xmlns:a16="http://schemas.microsoft.com/office/drawing/2014/main" id="{808F542A-DC55-4438-968A-49C4C42895EC}"/>
              </a:ext>
            </a:extLst>
          </p:cNvPr>
          <p:cNvSpPr txBox="1">
            <a:spLocks/>
          </p:cNvSpPr>
          <p:nvPr/>
        </p:nvSpPr>
        <p:spPr>
          <a:xfrm>
            <a:off x="1632444" y="3920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Temps d’écran moyen après 55 ans ? </a:t>
            </a:r>
          </a:p>
        </p:txBody>
      </p:sp>
      <p:sp>
        <p:nvSpPr>
          <p:cNvPr id="4" name="ZoneTexte 3">
            <a:extLst>
              <a:ext uri="{FF2B5EF4-FFF2-40B4-BE49-F238E27FC236}">
                <a16:creationId xmlns:a16="http://schemas.microsoft.com/office/drawing/2014/main" id="{2C7C5F1C-07AF-435E-B9D3-913DC6665A20}"/>
              </a:ext>
            </a:extLst>
          </p:cNvPr>
          <p:cNvSpPr txBox="1"/>
          <p:nvPr/>
        </p:nvSpPr>
        <p:spPr>
          <a:xfrm>
            <a:off x="9886278" y="6413364"/>
            <a:ext cx="2183802" cy="369332"/>
          </a:xfrm>
          <a:prstGeom prst="rect">
            <a:avLst/>
          </a:prstGeom>
          <a:noFill/>
        </p:spPr>
        <p:txBody>
          <a:bodyPr wrap="square" rtlCol="0">
            <a:spAutoFit/>
          </a:bodyPr>
          <a:lstStyle/>
          <a:p>
            <a:pPr algn="r"/>
            <a:r>
              <a:rPr lang="fr-FR" dirty="0"/>
              <a:t>Source: </a:t>
            </a:r>
            <a:r>
              <a:rPr lang="fr-FR" dirty="0" err="1"/>
              <a:t>invs</a:t>
            </a:r>
            <a:endParaRPr lang="fr-FR" dirty="0"/>
          </a:p>
        </p:txBody>
      </p:sp>
      <p:sp>
        <p:nvSpPr>
          <p:cNvPr id="5" name="ZoneTexte 4">
            <a:extLst>
              <a:ext uri="{FF2B5EF4-FFF2-40B4-BE49-F238E27FC236}">
                <a16:creationId xmlns:a16="http://schemas.microsoft.com/office/drawing/2014/main" id="{115F57F1-F582-442D-B05B-FF69E5A0D582}"/>
              </a:ext>
            </a:extLst>
          </p:cNvPr>
          <p:cNvSpPr txBox="1"/>
          <p:nvPr/>
        </p:nvSpPr>
        <p:spPr>
          <a:xfrm>
            <a:off x="3797449" y="5551590"/>
            <a:ext cx="4808668" cy="1046440"/>
          </a:xfrm>
          <a:prstGeom prst="rect">
            <a:avLst/>
          </a:prstGeom>
          <a:noFill/>
        </p:spPr>
        <p:txBody>
          <a:bodyPr wrap="square" rtlCol="0">
            <a:spAutoFit/>
          </a:bodyPr>
          <a:lstStyle/>
          <a:p>
            <a:pPr algn="ctr"/>
            <a:r>
              <a:rPr lang="fr-FR" sz="4400" dirty="0">
                <a:solidFill>
                  <a:srgbClr val="7030A0"/>
                </a:solidFill>
              </a:rPr>
              <a:t>&gt;3h </a:t>
            </a:r>
          </a:p>
          <a:p>
            <a:pPr algn="ctr"/>
            <a:r>
              <a:rPr lang="fr-FR" dirty="0"/>
              <a:t>(idem sujets de 18-29 ans)</a:t>
            </a:r>
          </a:p>
        </p:txBody>
      </p:sp>
    </p:spTree>
    <p:extLst>
      <p:ext uri="{BB962C8B-B14F-4D97-AF65-F5344CB8AC3E}">
        <p14:creationId xmlns:p14="http://schemas.microsoft.com/office/powerpoint/2010/main" val="83132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7BD4B-1763-4AAE-8C5E-E473DCFA284F}"/>
              </a:ext>
            </a:extLst>
          </p:cNvPr>
          <p:cNvSpPr>
            <a:spLocks noGrp="1"/>
          </p:cNvSpPr>
          <p:nvPr>
            <p:ph type="title"/>
          </p:nvPr>
        </p:nvSpPr>
        <p:spPr/>
        <p:txBody>
          <a:bodyPr/>
          <a:lstStyle/>
          <a:p>
            <a:r>
              <a:rPr lang="fr-FR"/>
              <a:t>Niveaux d’activité physique selon l’âge</a:t>
            </a:r>
            <a:endParaRPr lang="fr-FR" dirty="0"/>
          </a:p>
        </p:txBody>
      </p:sp>
      <p:pic>
        <p:nvPicPr>
          <p:cNvPr id="4" name="Image 3">
            <a:extLst>
              <a:ext uri="{FF2B5EF4-FFF2-40B4-BE49-F238E27FC236}">
                <a16:creationId xmlns:a16="http://schemas.microsoft.com/office/drawing/2014/main" id="{3B8BCD55-6D53-427A-800D-3A7F21DE3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273" y="1513154"/>
            <a:ext cx="6626345" cy="4171301"/>
          </a:xfrm>
          <a:prstGeom prst="rect">
            <a:avLst/>
          </a:prstGeom>
        </p:spPr>
      </p:pic>
      <p:pic>
        <p:nvPicPr>
          <p:cNvPr id="6" name="Image 5">
            <a:extLst>
              <a:ext uri="{FF2B5EF4-FFF2-40B4-BE49-F238E27FC236}">
                <a16:creationId xmlns:a16="http://schemas.microsoft.com/office/drawing/2014/main" id="{5CD45C7D-C434-4B86-96CD-BF2DE332761D}"/>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76066"/>
          <a:stretch/>
        </p:blipFill>
        <p:spPr>
          <a:xfrm>
            <a:off x="4690335" y="6330786"/>
            <a:ext cx="3065930" cy="279064"/>
          </a:xfrm>
          <a:prstGeom prst="rect">
            <a:avLst/>
          </a:prstGeom>
        </p:spPr>
      </p:pic>
      <p:sp>
        <p:nvSpPr>
          <p:cNvPr id="10" name="Rectangle 9">
            <a:extLst>
              <a:ext uri="{FF2B5EF4-FFF2-40B4-BE49-F238E27FC236}">
                <a16:creationId xmlns:a16="http://schemas.microsoft.com/office/drawing/2014/main" id="{1AEF9AD5-B616-4910-89DE-2FED0DAFC581}"/>
              </a:ext>
            </a:extLst>
          </p:cNvPr>
          <p:cNvSpPr/>
          <p:nvPr/>
        </p:nvSpPr>
        <p:spPr>
          <a:xfrm>
            <a:off x="354441" y="2100053"/>
            <a:ext cx="4269373" cy="1477328"/>
          </a:xfrm>
          <a:prstGeom prst="rect">
            <a:avLst/>
          </a:prstGeom>
        </p:spPr>
        <p:txBody>
          <a:bodyPr wrap="square">
            <a:spAutoFit/>
          </a:bodyPr>
          <a:lstStyle/>
          <a:p>
            <a:r>
              <a:rPr lang="fr-FR" b="1" dirty="0">
                <a:solidFill>
                  <a:srgbClr val="002060"/>
                </a:solidFill>
              </a:rPr>
              <a:t>Près des 2/3 (63%) des 65-79 ans ont un niveau d’activité physique modéré ou élevé,</a:t>
            </a:r>
          </a:p>
          <a:p>
            <a:r>
              <a:rPr lang="fr-FR" dirty="0"/>
              <a:t>atteignant les recommandations de l’OMS (comme adultes tous âges)</a:t>
            </a:r>
          </a:p>
        </p:txBody>
      </p:sp>
      <p:sp>
        <p:nvSpPr>
          <p:cNvPr id="12" name="Rectangle 11">
            <a:extLst>
              <a:ext uri="{FF2B5EF4-FFF2-40B4-BE49-F238E27FC236}">
                <a16:creationId xmlns:a16="http://schemas.microsoft.com/office/drawing/2014/main" id="{FF884CDF-2156-476D-B19C-A1BBB09E6F7E}"/>
              </a:ext>
            </a:extLst>
          </p:cNvPr>
          <p:cNvSpPr/>
          <p:nvPr/>
        </p:nvSpPr>
        <p:spPr>
          <a:xfrm>
            <a:off x="4708265" y="5586283"/>
            <a:ext cx="6096000" cy="646331"/>
          </a:xfrm>
          <a:prstGeom prst="rect">
            <a:avLst/>
          </a:prstGeom>
        </p:spPr>
        <p:txBody>
          <a:bodyPr>
            <a:spAutoFit/>
          </a:bodyPr>
          <a:lstStyle/>
          <a:p>
            <a:r>
              <a:rPr lang="fr-FR" dirty="0"/>
              <a:t>Répartition des adultes de 65-79 ans et des adultes tous âges confondus selon leur niveau d’activités physiques </a:t>
            </a:r>
          </a:p>
        </p:txBody>
      </p:sp>
      <p:sp>
        <p:nvSpPr>
          <p:cNvPr id="14" name="Accolade ouvrante 13">
            <a:extLst>
              <a:ext uri="{FF2B5EF4-FFF2-40B4-BE49-F238E27FC236}">
                <a16:creationId xmlns:a16="http://schemas.microsoft.com/office/drawing/2014/main" id="{057FBC2F-3E94-427B-B8C1-D05D6D441E1A}"/>
              </a:ext>
            </a:extLst>
          </p:cNvPr>
          <p:cNvSpPr/>
          <p:nvPr/>
        </p:nvSpPr>
        <p:spPr>
          <a:xfrm>
            <a:off x="4496333" y="1788860"/>
            <a:ext cx="254963" cy="186695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11710071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7BD4B-1763-4AAE-8C5E-E473DCFA284F}"/>
              </a:ext>
            </a:extLst>
          </p:cNvPr>
          <p:cNvSpPr>
            <a:spLocks noGrp="1"/>
          </p:cNvSpPr>
          <p:nvPr>
            <p:ph type="title"/>
          </p:nvPr>
        </p:nvSpPr>
        <p:spPr/>
        <p:txBody>
          <a:bodyPr/>
          <a:lstStyle/>
          <a:p>
            <a:r>
              <a:rPr lang="fr-FR" dirty="0"/>
              <a:t>Pratique d’activité sportive selon l’âge</a:t>
            </a:r>
          </a:p>
        </p:txBody>
      </p:sp>
      <p:grpSp>
        <p:nvGrpSpPr>
          <p:cNvPr id="13" name="Groupe 12">
            <a:extLst>
              <a:ext uri="{FF2B5EF4-FFF2-40B4-BE49-F238E27FC236}">
                <a16:creationId xmlns:a16="http://schemas.microsoft.com/office/drawing/2014/main" id="{58277998-79B6-47FB-B73A-C8E5D541B281}"/>
              </a:ext>
            </a:extLst>
          </p:cNvPr>
          <p:cNvGrpSpPr/>
          <p:nvPr/>
        </p:nvGrpSpPr>
        <p:grpSpPr>
          <a:xfrm>
            <a:off x="75748" y="1600348"/>
            <a:ext cx="11960742" cy="4165970"/>
            <a:chOff x="7367613" y="3740341"/>
            <a:chExt cx="9648927" cy="2385267"/>
          </a:xfrm>
        </p:grpSpPr>
        <p:pic>
          <p:nvPicPr>
            <p:cNvPr id="8" name="Image 7">
              <a:extLst>
                <a:ext uri="{FF2B5EF4-FFF2-40B4-BE49-F238E27FC236}">
                  <a16:creationId xmlns:a16="http://schemas.microsoft.com/office/drawing/2014/main" id="{953AE161-EECF-4B27-8464-24CEEDBBBE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7613" y="3740341"/>
              <a:ext cx="4191363" cy="2385267"/>
            </a:xfrm>
            <a:prstGeom prst="rect">
              <a:avLst/>
            </a:prstGeom>
          </p:spPr>
        </p:pic>
        <p:sp>
          <p:nvSpPr>
            <p:cNvPr id="9" name="ZoneTexte 8">
              <a:extLst>
                <a:ext uri="{FF2B5EF4-FFF2-40B4-BE49-F238E27FC236}">
                  <a16:creationId xmlns:a16="http://schemas.microsoft.com/office/drawing/2014/main" id="{BE7D14C8-0DF3-4FF9-A48B-B888DF3751BA}"/>
                </a:ext>
              </a:extLst>
            </p:cNvPr>
            <p:cNvSpPr txBox="1"/>
            <p:nvPr/>
          </p:nvSpPr>
          <p:spPr>
            <a:xfrm>
              <a:off x="12071244" y="4336513"/>
              <a:ext cx="4945296" cy="421532"/>
            </a:xfrm>
            <a:prstGeom prst="rect">
              <a:avLst/>
            </a:prstGeom>
            <a:noFill/>
          </p:spPr>
          <p:txBody>
            <a:bodyPr wrap="square" rtlCol="0">
              <a:spAutoFit/>
            </a:bodyPr>
            <a:lstStyle/>
            <a:p>
              <a:r>
                <a:rPr lang="fr-FR" dirty="0">
                  <a:solidFill>
                    <a:srgbClr val="002060"/>
                  </a:solidFill>
                </a:rPr>
                <a:t>Rupture d’activité physique sportive* après 65 ans </a:t>
              </a:r>
            </a:p>
            <a:p>
              <a:r>
                <a:rPr lang="fr-FR" b="1" dirty="0">
                  <a:solidFill>
                    <a:srgbClr val="002060"/>
                  </a:solidFill>
                </a:rPr>
                <a:t>chez 7 hommes sur 10 et 1 femme sur 2 </a:t>
              </a:r>
            </a:p>
          </p:txBody>
        </p:sp>
      </p:grpSp>
      <p:sp>
        <p:nvSpPr>
          <p:cNvPr id="3" name="ZoneTexte 2">
            <a:extLst>
              <a:ext uri="{FF2B5EF4-FFF2-40B4-BE49-F238E27FC236}">
                <a16:creationId xmlns:a16="http://schemas.microsoft.com/office/drawing/2014/main" id="{F2F87C3C-942B-4BB3-AC81-C585A3A1DE0C}"/>
              </a:ext>
            </a:extLst>
          </p:cNvPr>
          <p:cNvSpPr txBox="1"/>
          <p:nvPr/>
        </p:nvSpPr>
        <p:spPr>
          <a:xfrm>
            <a:off x="7127417" y="4445639"/>
            <a:ext cx="4909073" cy="369332"/>
          </a:xfrm>
          <a:prstGeom prst="rect">
            <a:avLst/>
          </a:prstGeom>
          <a:noFill/>
        </p:spPr>
        <p:txBody>
          <a:bodyPr wrap="square" rtlCol="0">
            <a:spAutoFit/>
          </a:bodyPr>
          <a:lstStyle/>
          <a:p>
            <a:r>
              <a:rPr lang="fr-FR" dirty="0"/>
              <a:t>*hors marche utilitaire, marche de loisir, balade</a:t>
            </a:r>
          </a:p>
        </p:txBody>
      </p:sp>
      <p:sp>
        <p:nvSpPr>
          <p:cNvPr id="4" name="ZoneTexte 3">
            <a:extLst>
              <a:ext uri="{FF2B5EF4-FFF2-40B4-BE49-F238E27FC236}">
                <a16:creationId xmlns:a16="http://schemas.microsoft.com/office/drawing/2014/main" id="{944564ED-FE67-466F-B555-A5BCFF1C7D9F}"/>
              </a:ext>
            </a:extLst>
          </p:cNvPr>
          <p:cNvSpPr txBox="1"/>
          <p:nvPr/>
        </p:nvSpPr>
        <p:spPr>
          <a:xfrm>
            <a:off x="8453535" y="6410131"/>
            <a:ext cx="3582955" cy="369332"/>
          </a:xfrm>
          <a:prstGeom prst="rect">
            <a:avLst/>
          </a:prstGeom>
          <a:noFill/>
        </p:spPr>
        <p:txBody>
          <a:bodyPr wrap="square" rtlCol="0">
            <a:spAutoFit/>
          </a:bodyPr>
          <a:lstStyle/>
          <a:p>
            <a:pPr algn="r"/>
            <a:r>
              <a:rPr lang="fr-FR" dirty="0">
                <a:solidFill>
                  <a:srgbClr val="0070C0"/>
                </a:solidFill>
              </a:rPr>
              <a:t>ANSES, étude INCA3, 2014-2015</a:t>
            </a:r>
          </a:p>
        </p:txBody>
      </p:sp>
    </p:spTree>
    <p:extLst>
      <p:ext uri="{BB962C8B-B14F-4D97-AF65-F5344CB8AC3E}">
        <p14:creationId xmlns:p14="http://schemas.microsoft.com/office/powerpoint/2010/main" val="38517138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6822C8-92D1-4199-8BBB-6C3AA64A5294}"/>
              </a:ext>
            </a:extLst>
          </p:cNvPr>
          <p:cNvSpPr>
            <a:spLocks noGrp="1"/>
          </p:cNvSpPr>
          <p:nvPr>
            <p:ph type="title"/>
          </p:nvPr>
        </p:nvSpPr>
        <p:spPr/>
        <p:txBody>
          <a:bodyPr/>
          <a:lstStyle/>
          <a:p>
            <a:r>
              <a:rPr lang="fr-FR" dirty="0"/>
              <a:t>Cercle vicieux de l’inactivité physique</a:t>
            </a:r>
          </a:p>
        </p:txBody>
      </p:sp>
      <p:sp>
        <p:nvSpPr>
          <p:cNvPr id="4" name="ZoneTexte 3">
            <a:extLst>
              <a:ext uri="{FF2B5EF4-FFF2-40B4-BE49-F238E27FC236}">
                <a16:creationId xmlns:a16="http://schemas.microsoft.com/office/drawing/2014/main" id="{93C2E42C-6CDE-4193-97C1-0E2A4330DC78}"/>
              </a:ext>
            </a:extLst>
          </p:cNvPr>
          <p:cNvSpPr txBox="1"/>
          <p:nvPr/>
        </p:nvSpPr>
        <p:spPr>
          <a:xfrm>
            <a:off x="4082768" y="6273536"/>
            <a:ext cx="5075853" cy="369332"/>
          </a:xfrm>
          <a:prstGeom prst="rect">
            <a:avLst/>
          </a:prstGeom>
          <a:noFill/>
        </p:spPr>
        <p:txBody>
          <a:bodyPr wrap="square" rtlCol="0">
            <a:spAutoFit/>
          </a:bodyPr>
          <a:lstStyle/>
          <a:p>
            <a:pPr algn="ctr"/>
            <a:r>
              <a:rPr lang="fr-FR" b="1" dirty="0">
                <a:solidFill>
                  <a:srgbClr val="BE5209"/>
                </a:solidFill>
              </a:rPr>
              <a:t>Activité physique comme intervention de rupture!</a:t>
            </a:r>
          </a:p>
        </p:txBody>
      </p:sp>
      <p:pic>
        <p:nvPicPr>
          <p:cNvPr id="6146" name="Picture 2" descr="Cercle vicieux : plus de 5,1 mille illustrations et dessins de stock libres  de droits proposés sous licence | Shutterstock">
            <a:extLst>
              <a:ext uri="{FF2B5EF4-FFF2-40B4-BE49-F238E27FC236}">
                <a16:creationId xmlns:a16="http://schemas.microsoft.com/office/drawing/2014/main" id="{7A2F809C-7C3E-4EA4-B5CE-0387F8AA11E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00089" y="2014722"/>
            <a:ext cx="4201982" cy="420198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C31A582-2604-436F-A66D-A22D27A9997C}"/>
              </a:ext>
            </a:extLst>
          </p:cNvPr>
          <p:cNvSpPr/>
          <p:nvPr/>
        </p:nvSpPr>
        <p:spPr>
          <a:xfrm>
            <a:off x="5855087" y="1686169"/>
            <a:ext cx="1049390" cy="369332"/>
          </a:xfrm>
          <a:prstGeom prst="rect">
            <a:avLst/>
          </a:prstGeom>
        </p:spPr>
        <p:txBody>
          <a:bodyPr wrap="none">
            <a:spAutoFit/>
          </a:bodyPr>
          <a:lstStyle/>
          <a:p>
            <a:r>
              <a:rPr lang="fr-FR" dirty="0"/>
              <a:t>Inactivité</a:t>
            </a:r>
          </a:p>
        </p:txBody>
      </p:sp>
      <p:sp>
        <p:nvSpPr>
          <p:cNvPr id="8" name="Rectangle 7">
            <a:extLst>
              <a:ext uri="{FF2B5EF4-FFF2-40B4-BE49-F238E27FC236}">
                <a16:creationId xmlns:a16="http://schemas.microsoft.com/office/drawing/2014/main" id="{13353A93-ED62-4A27-ABAD-69752DCD27B6}"/>
              </a:ext>
            </a:extLst>
          </p:cNvPr>
          <p:cNvSpPr/>
          <p:nvPr/>
        </p:nvSpPr>
        <p:spPr>
          <a:xfrm>
            <a:off x="7930400" y="2568488"/>
            <a:ext cx="1228221" cy="369332"/>
          </a:xfrm>
          <a:prstGeom prst="rect">
            <a:avLst/>
          </a:prstGeom>
        </p:spPr>
        <p:txBody>
          <a:bodyPr wrap="none">
            <a:spAutoFit/>
          </a:bodyPr>
          <a:lstStyle/>
          <a:p>
            <a:r>
              <a:rPr lang="fr-FR" dirty="0"/>
              <a:t>Sarcopénie</a:t>
            </a:r>
          </a:p>
        </p:txBody>
      </p:sp>
      <p:sp>
        <p:nvSpPr>
          <p:cNvPr id="9" name="Rectangle 8">
            <a:extLst>
              <a:ext uri="{FF2B5EF4-FFF2-40B4-BE49-F238E27FC236}">
                <a16:creationId xmlns:a16="http://schemas.microsoft.com/office/drawing/2014/main" id="{B41AD491-3998-4FF8-918F-FAC5840B7FEB}"/>
              </a:ext>
            </a:extLst>
          </p:cNvPr>
          <p:cNvSpPr/>
          <p:nvPr/>
        </p:nvSpPr>
        <p:spPr>
          <a:xfrm>
            <a:off x="8604411" y="3870182"/>
            <a:ext cx="868828" cy="369332"/>
          </a:xfrm>
          <a:prstGeom prst="rect">
            <a:avLst/>
          </a:prstGeom>
        </p:spPr>
        <p:txBody>
          <a:bodyPr wrap="none">
            <a:spAutoFit/>
          </a:bodyPr>
          <a:lstStyle/>
          <a:p>
            <a:r>
              <a:rPr lang="fr-FR" dirty="0"/>
              <a:t>Fatigue</a:t>
            </a:r>
          </a:p>
        </p:txBody>
      </p:sp>
      <p:sp>
        <p:nvSpPr>
          <p:cNvPr id="10" name="Rectangle 9">
            <a:extLst>
              <a:ext uri="{FF2B5EF4-FFF2-40B4-BE49-F238E27FC236}">
                <a16:creationId xmlns:a16="http://schemas.microsoft.com/office/drawing/2014/main" id="{4DBF7911-3D93-4791-84A1-403B08C48017}"/>
              </a:ext>
            </a:extLst>
          </p:cNvPr>
          <p:cNvSpPr/>
          <p:nvPr/>
        </p:nvSpPr>
        <p:spPr>
          <a:xfrm>
            <a:off x="7574410" y="5450920"/>
            <a:ext cx="1629549" cy="369332"/>
          </a:xfrm>
          <a:prstGeom prst="rect">
            <a:avLst/>
          </a:prstGeom>
        </p:spPr>
        <p:txBody>
          <a:bodyPr wrap="none">
            <a:spAutoFit/>
          </a:bodyPr>
          <a:lstStyle/>
          <a:p>
            <a:r>
              <a:rPr lang="fr-FR" dirty="0"/>
              <a:t>Ralentissement</a:t>
            </a:r>
          </a:p>
        </p:txBody>
      </p:sp>
      <p:sp>
        <p:nvSpPr>
          <p:cNvPr id="11" name="Rectangle 10">
            <a:extLst>
              <a:ext uri="{FF2B5EF4-FFF2-40B4-BE49-F238E27FC236}">
                <a16:creationId xmlns:a16="http://schemas.microsoft.com/office/drawing/2014/main" id="{F20EBCBD-BDB4-48AE-BF33-50D054E760FD}"/>
              </a:ext>
            </a:extLst>
          </p:cNvPr>
          <p:cNvSpPr/>
          <p:nvPr/>
        </p:nvSpPr>
        <p:spPr>
          <a:xfrm>
            <a:off x="4455005" y="5450920"/>
            <a:ext cx="1118704" cy="369332"/>
          </a:xfrm>
          <a:prstGeom prst="rect">
            <a:avLst/>
          </a:prstGeom>
        </p:spPr>
        <p:txBody>
          <a:bodyPr wrap="none">
            <a:spAutoFit/>
          </a:bodyPr>
          <a:lstStyle/>
          <a:p>
            <a:r>
              <a:rPr lang="fr-FR" dirty="0"/>
              <a:t>Isolement</a:t>
            </a:r>
          </a:p>
        </p:txBody>
      </p:sp>
      <p:sp>
        <p:nvSpPr>
          <p:cNvPr id="12" name="Rectangle 11">
            <a:extLst>
              <a:ext uri="{FF2B5EF4-FFF2-40B4-BE49-F238E27FC236}">
                <a16:creationId xmlns:a16="http://schemas.microsoft.com/office/drawing/2014/main" id="{52C89D41-84C8-49E9-8D70-4DDD5EA785C0}"/>
              </a:ext>
            </a:extLst>
          </p:cNvPr>
          <p:cNvSpPr/>
          <p:nvPr/>
        </p:nvSpPr>
        <p:spPr>
          <a:xfrm>
            <a:off x="2714598" y="4710934"/>
            <a:ext cx="2011256" cy="369332"/>
          </a:xfrm>
          <a:prstGeom prst="rect">
            <a:avLst/>
          </a:prstGeom>
        </p:spPr>
        <p:txBody>
          <a:bodyPr wrap="none">
            <a:spAutoFit/>
          </a:bodyPr>
          <a:lstStyle/>
          <a:p>
            <a:r>
              <a:rPr lang="fr-FR" dirty="0"/>
              <a:t>Anxiété/dépression</a:t>
            </a:r>
          </a:p>
        </p:txBody>
      </p:sp>
      <p:sp>
        <p:nvSpPr>
          <p:cNvPr id="13" name="Rectangle 12">
            <a:extLst>
              <a:ext uri="{FF2B5EF4-FFF2-40B4-BE49-F238E27FC236}">
                <a16:creationId xmlns:a16="http://schemas.microsoft.com/office/drawing/2014/main" id="{FD4DECF1-1749-4FC4-AEBF-6595D0D231DE}"/>
              </a:ext>
            </a:extLst>
          </p:cNvPr>
          <p:cNvSpPr/>
          <p:nvPr/>
        </p:nvSpPr>
        <p:spPr>
          <a:xfrm>
            <a:off x="2864644" y="3415627"/>
            <a:ext cx="1570558" cy="369332"/>
          </a:xfrm>
          <a:prstGeom prst="rect">
            <a:avLst/>
          </a:prstGeom>
        </p:spPr>
        <p:txBody>
          <a:bodyPr wrap="none">
            <a:spAutoFit/>
          </a:bodyPr>
          <a:lstStyle/>
          <a:p>
            <a:r>
              <a:rPr lang="fr-FR" dirty="0"/>
              <a:t>Peur de chuter</a:t>
            </a:r>
          </a:p>
        </p:txBody>
      </p:sp>
      <p:sp>
        <p:nvSpPr>
          <p:cNvPr id="14" name="Rectangle 13">
            <a:extLst>
              <a:ext uri="{FF2B5EF4-FFF2-40B4-BE49-F238E27FC236}">
                <a16:creationId xmlns:a16="http://schemas.microsoft.com/office/drawing/2014/main" id="{E9DE163F-FD0A-49ED-BCC8-FF2C32058387}"/>
              </a:ext>
            </a:extLst>
          </p:cNvPr>
          <p:cNvSpPr/>
          <p:nvPr/>
        </p:nvSpPr>
        <p:spPr>
          <a:xfrm>
            <a:off x="3763347" y="2338756"/>
            <a:ext cx="1925014" cy="369332"/>
          </a:xfrm>
          <a:prstGeom prst="rect">
            <a:avLst/>
          </a:prstGeom>
        </p:spPr>
        <p:txBody>
          <a:bodyPr wrap="none">
            <a:spAutoFit/>
          </a:bodyPr>
          <a:lstStyle/>
          <a:p>
            <a:r>
              <a:rPr lang="fr-FR" dirty="0"/>
              <a:t>Perte d’autonomie</a:t>
            </a:r>
          </a:p>
        </p:txBody>
      </p:sp>
      <p:grpSp>
        <p:nvGrpSpPr>
          <p:cNvPr id="16" name="Groupe 15">
            <a:extLst>
              <a:ext uri="{FF2B5EF4-FFF2-40B4-BE49-F238E27FC236}">
                <a16:creationId xmlns:a16="http://schemas.microsoft.com/office/drawing/2014/main" id="{6CDF2B12-587C-4CB3-9CE6-99091A82A5C5}"/>
              </a:ext>
            </a:extLst>
          </p:cNvPr>
          <p:cNvGrpSpPr/>
          <p:nvPr/>
        </p:nvGrpSpPr>
        <p:grpSpPr>
          <a:xfrm>
            <a:off x="4644645" y="2353588"/>
            <a:ext cx="4104245" cy="3780580"/>
            <a:chOff x="574153" y="1660222"/>
            <a:chExt cx="4104245" cy="3780580"/>
          </a:xfrm>
        </p:grpSpPr>
        <p:pic>
          <p:nvPicPr>
            <p:cNvPr id="6148" name="Picture 4" descr="Cercle vicieux images vectorielles, Cercle vicieux vecteurs libres de  droits | DepositPhotos">
              <a:extLst>
                <a:ext uri="{FF2B5EF4-FFF2-40B4-BE49-F238E27FC236}">
                  <a16:creationId xmlns:a16="http://schemas.microsoft.com/office/drawing/2014/main" id="{F9253321-A24C-4560-BD21-D605E8B6EF88}"/>
                </a:ext>
              </a:extLst>
            </p:cNvPr>
            <p:cNvPicPr>
              <a:picLocks noChangeAspect="1" noChangeArrowheads="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52211" y="233875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D-cercle-vicieux - Psychologue à Singapour">
              <a:extLst>
                <a:ext uri="{FF2B5EF4-FFF2-40B4-BE49-F238E27FC236}">
                  <a16:creationId xmlns:a16="http://schemas.microsoft.com/office/drawing/2014/main" id="{90759849-A980-4E6E-A0A9-A1B46369A51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574153" y="1660222"/>
              <a:ext cx="4104245" cy="37805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9184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CF5EA16E-B8AF-4541-864B-B287BE6CC070}"/>
              </a:ext>
            </a:extLst>
          </p:cNvPr>
          <p:cNvSpPr txBox="1"/>
          <p:nvPr/>
        </p:nvSpPr>
        <p:spPr>
          <a:xfrm>
            <a:off x="1427454" y="2837128"/>
            <a:ext cx="9337091" cy="1323439"/>
          </a:xfrm>
          <a:prstGeom prst="rect">
            <a:avLst/>
          </a:prstGeom>
          <a:noFill/>
        </p:spPr>
        <p:txBody>
          <a:bodyPr wrap="square" rtlCol="0">
            <a:spAutoFit/>
          </a:bodyPr>
          <a:lstStyle/>
          <a:p>
            <a:pPr algn="ctr"/>
            <a:r>
              <a:rPr lang="fr-FR" sz="4000" dirty="0"/>
              <a:t>L’activité physique est </a:t>
            </a:r>
            <a:r>
              <a:rPr lang="fr-FR" sz="4000" b="1" dirty="0"/>
              <a:t>l’intervention la plus transversale en gériatrie</a:t>
            </a:r>
          </a:p>
        </p:txBody>
      </p:sp>
    </p:spTree>
    <p:extLst>
      <p:ext uri="{BB962C8B-B14F-4D97-AF65-F5344CB8AC3E}">
        <p14:creationId xmlns:p14="http://schemas.microsoft.com/office/powerpoint/2010/main" val="70845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CE9765-9637-40CF-A0B2-97D63EBECF67}"/>
              </a:ext>
            </a:extLst>
          </p:cNvPr>
          <p:cNvSpPr>
            <a:spLocks noGrp="1"/>
          </p:cNvSpPr>
          <p:nvPr>
            <p:ph type="title"/>
          </p:nvPr>
        </p:nvSpPr>
        <p:spPr>
          <a:xfrm>
            <a:off x="838200" y="225276"/>
            <a:ext cx="10515600" cy="1325563"/>
          </a:xfrm>
        </p:spPr>
        <p:txBody>
          <a:bodyPr/>
          <a:lstStyle/>
          <a:p>
            <a:r>
              <a:rPr lang="fr-FR" b="1" dirty="0">
                <a:solidFill>
                  <a:srgbClr val="0070C0"/>
                </a:solidFill>
              </a:rPr>
              <a:t>Bénéfices de l’activité physique</a:t>
            </a:r>
          </a:p>
        </p:txBody>
      </p:sp>
      <p:sp>
        <p:nvSpPr>
          <p:cNvPr id="3" name="Rectangle 2">
            <a:extLst>
              <a:ext uri="{FF2B5EF4-FFF2-40B4-BE49-F238E27FC236}">
                <a16:creationId xmlns:a16="http://schemas.microsoft.com/office/drawing/2014/main" id="{E00E6085-A87E-48AF-9588-7E4DFFDC9B14}"/>
              </a:ext>
            </a:extLst>
          </p:cNvPr>
          <p:cNvSpPr/>
          <p:nvPr/>
        </p:nvSpPr>
        <p:spPr>
          <a:xfrm>
            <a:off x="152176" y="4480877"/>
            <a:ext cx="7637929" cy="2308324"/>
          </a:xfrm>
          <a:prstGeom prst="rect">
            <a:avLst/>
          </a:prstGeom>
        </p:spPr>
        <p:txBody>
          <a:bodyPr wrap="square">
            <a:spAutoFit/>
          </a:bodyPr>
          <a:lstStyle/>
          <a:p>
            <a:r>
              <a:rPr lang="fr-FR" dirty="0"/>
              <a:t>↗ Capacités physiques et fonctionnelles (force, etc.)</a:t>
            </a:r>
          </a:p>
          <a:p>
            <a:r>
              <a:rPr lang="fr-FR" dirty="0"/>
              <a:t>↗ Autonomie fonctionnelle</a:t>
            </a:r>
          </a:p>
          <a:p>
            <a:r>
              <a:rPr lang="fr-FR" dirty="0"/>
              <a:t>↗ Qualité de vie</a:t>
            </a:r>
          </a:p>
          <a:p>
            <a:r>
              <a:rPr lang="fr-FR" dirty="0"/>
              <a:t>↗ Confiance en soi</a:t>
            </a:r>
          </a:p>
          <a:p>
            <a:r>
              <a:rPr lang="fr-FR" dirty="0"/>
              <a:t>↗ Capital osseux</a:t>
            </a:r>
          </a:p>
          <a:p>
            <a:r>
              <a:rPr lang="fr-FR" dirty="0">
                <a:sym typeface="Wingdings" panose="05000000000000000000" pitchFamily="2" charset="2"/>
              </a:rPr>
              <a:t> </a:t>
            </a:r>
            <a:r>
              <a:rPr lang="fr-FR" dirty="0"/>
              <a:t>Risque de chute</a:t>
            </a:r>
          </a:p>
          <a:p>
            <a:r>
              <a:rPr lang="fr-FR" dirty="0">
                <a:sym typeface="Wingdings" panose="05000000000000000000" pitchFamily="2" charset="2"/>
              </a:rPr>
              <a:t> </a:t>
            </a:r>
            <a:r>
              <a:rPr lang="fr-FR" dirty="0"/>
              <a:t>Comorbidités (maladies cardiovasculaire, cancers, diabètes etc.)</a:t>
            </a:r>
          </a:p>
          <a:p>
            <a:r>
              <a:rPr lang="fr-FR" dirty="0"/>
              <a:t>↗ Cognition </a:t>
            </a:r>
          </a:p>
        </p:txBody>
      </p:sp>
      <p:pic>
        <p:nvPicPr>
          <p:cNvPr id="4" name="Image 3">
            <a:extLst>
              <a:ext uri="{FF2B5EF4-FFF2-40B4-BE49-F238E27FC236}">
                <a16:creationId xmlns:a16="http://schemas.microsoft.com/office/drawing/2014/main" id="{C922187D-B91E-4B7E-ADB8-2A57487B4890}"/>
              </a:ext>
            </a:extLst>
          </p:cNvPr>
          <p:cNvPicPr>
            <a:picLocks noChangeAspect="1"/>
          </p:cNvPicPr>
          <p:nvPr/>
        </p:nvPicPr>
        <p:blipFill>
          <a:blip r:embed="rId2"/>
          <a:stretch>
            <a:fillRect/>
          </a:stretch>
        </p:blipFill>
        <p:spPr>
          <a:xfrm>
            <a:off x="8610824" y="5299224"/>
            <a:ext cx="3429000" cy="1333500"/>
          </a:xfrm>
          <a:prstGeom prst="rect">
            <a:avLst/>
          </a:prstGeom>
        </p:spPr>
      </p:pic>
      <p:pic>
        <p:nvPicPr>
          <p:cNvPr id="5" name="Image 4">
            <a:extLst>
              <a:ext uri="{FF2B5EF4-FFF2-40B4-BE49-F238E27FC236}">
                <a16:creationId xmlns:a16="http://schemas.microsoft.com/office/drawing/2014/main" id="{030D45F0-86A4-4DBE-801E-94D763EA4150}"/>
              </a:ext>
            </a:extLst>
          </p:cNvPr>
          <p:cNvPicPr>
            <a:picLocks noChangeAspect="1"/>
          </p:cNvPicPr>
          <p:nvPr/>
        </p:nvPicPr>
        <p:blipFill>
          <a:blip r:embed="rId3"/>
          <a:stretch>
            <a:fillRect/>
          </a:stretch>
        </p:blipFill>
        <p:spPr>
          <a:xfrm>
            <a:off x="3952091" y="1514922"/>
            <a:ext cx="2495550" cy="1828800"/>
          </a:xfrm>
          <a:prstGeom prst="rect">
            <a:avLst/>
          </a:prstGeom>
        </p:spPr>
      </p:pic>
      <p:pic>
        <p:nvPicPr>
          <p:cNvPr id="6" name="Image 5">
            <a:extLst>
              <a:ext uri="{FF2B5EF4-FFF2-40B4-BE49-F238E27FC236}">
                <a16:creationId xmlns:a16="http://schemas.microsoft.com/office/drawing/2014/main" id="{5F3F580B-6243-49CF-BD5F-2B404ACEB54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46529" y="1285875"/>
            <a:ext cx="2143125" cy="2143125"/>
          </a:xfrm>
          <a:prstGeom prst="rect">
            <a:avLst/>
          </a:prstGeom>
        </p:spPr>
      </p:pic>
      <p:pic>
        <p:nvPicPr>
          <p:cNvPr id="9" name="Image 8">
            <a:extLst>
              <a:ext uri="{FF2B5EF4-FFF2-40B4-BE49-F238E27FC236}">
                <a16:creationId xmlns:a16="http://schemas.microsoft.com/office/drawing/2014/main" id="{0A8A3C36-2C46-4035-A01F-19B97EEC3F3D}"/>
              </a:ext>
            </a:extLst>
          </p:cNvPr>
          <p:cNvPicPr>
            <a:picLocks noChangeAspect="1"/>
          </p:cNvPicPr>
          <p:nvPr/>
        </p:nvPicPr>
        <p:blipFill>
          <a:blip r:embed="rId5">
            <a:clrChange>
              <a:clrFrom>
                <a:srgbClr val="FEFEFE"/>
              </a:clrFrom>
              <a:clrTo>
                <a:srgbClr val="FEFEFE">
                  <a:alpha val="0"/>
                </a:srgbClr>
              </a:clrTo>
            </a:clrChange>
          </a:blip>
          <a:stretch>
            <a:fillRect/>
          </a:stretch>
        </p:blipFill>
        <p:spPr>
          <a:xfrm>
            <a:off x="2114550" y="1292225"/>
            <a:ext cx="1733550" cy="2638425"/>
          </a:xfrm>
          <a:prstGeom prst="rect">
            <a:avLst/>
          </a:prstGeom>
        </p:spPr>
      </p:pic>
      <p:pic>
        <p:nvPicPr>
          <p:cNvPr id="10" name="Image 9">
            <a:extLst>
              <a:ext uri="{FF2B5EF4-FFF2-40B4-BE49-F238E27FC236}">
                <a16:creationId xmlns:a16="http://schemas.microsoft.com/office/drawing/2014/main" id="{056CC832-E8F4-43D0-ADC7-910F5120F233}"/>
              </a:ext>
            </a:extLst>
          </p:cNvPr>
          <p:cNvPicPr>
            <a:picLocks noChangeAspect="1"/>
          </p:cNvPicPr>
          <p:nvPr/>
        </p:nvPicPr>
        <p:blipFill>
          <a:blip r:embed="rId6"/>
          <a:stretch>
            <a:fillRect/>
          </a:stretch>
        </p:blipFill>
        <p:spPr>
          <a:xfrm>
            <a:off x="5834469" y="3346217"/>
            <a:ext cx="1828800" cy="1828800"/>
          </a:xfrm>
          <a:prstGeom prst="rect">
            <a:avLst/>
          </a:prstGeom>
        </p:spPr>
      </p:pic>
      <p:pic>
        <p:nvPicPr>
          <p:cNvPr id="11" name="Image 10">
            <a:extLst>
              <a:ext uri="{FF2B5EF4-FFF2-40B4-BE49-F238E27FC236}">
                <a16:creationId xmlns:a16="http://schemas.microsoft.com/office/drawing/2014/main" id="{BF0A5B0C-EB5D-4E32-B3B9-EC7179D8092D}"/>
              </a:ext>
            </a:extLst>
          </p:cNvPr>
          <p:cNvPicPr>
            <a:picLocks noChangeAspect="1"/>
          </p:cNvPicPr>
          <p:nvPr/>
        </p:nvPicPr>
        <p:blipFill>
          <a:blip r:embed="rId7"/>
          <a:stretch>
            <a:fillRect/>
          </a:stretch>
        </p:blipFill>
        <p:spPr>
          <a:xfrm>
            <a:off x="6585657" y="1545885"/>
            <a:ext cx="1662993" cy="1474334"/>
          </a:xfrm>
          <a:prstGeom prst="rect">
            <a:avLst/>
          </a:prstGeom>
        </p:spPr>
      </p:pic>
      <p:pic>
        <p:nvPicPr>
          <p:cNvPr id="12" name="Image 11">
            <a:extLst>
              <a:ext uri="{FF2B5EF4-FFF2-40B4-BE49-F238E27FC236}">
                <a16:creationId xmlns:a16="http://schemas.microsoft.com/office/drawing/2014/main" id="{82190B45-CCAA-4217-988C-DEB99081FC8C}"/>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576016" y="2377123"/>
            <a:ext cx="2466975" cy="1847850"/>
          </a:xfrm>
          <a:prstGeom prst="rect">
            <a:avLst/>
          </a:prstGeom>
        </p:spPr>
      </p:pic>
      <p:pic>
        <p:nvPicPr>
          <p:cNvPr id="13" name="Image 12">
            <a:extLst>
              <a:ext uri="{FF2B5EF4-FFF2-40B4-BE49-F238E27FC236}">
                <a16:creationId xmlns:a16="http://schemas.microsoft.com/office/drawing/2014/main" id="{60DC38D4-61EB-4E0F-8FDB-6273F116895E}"/>
              </a:ext>
            </a:extLst>
          </p:cNvPr>
          <p:cNvPicPr>
            <a:picLocks noChangeAspect="1"/>
          </p:cNvPicPr>
          <p:nvPr/>
        </p:nvPicPr>
        <p:blipFill>
          <a:blip r:embed="rId9"/>
          <a:stretch>
            <a:fillRect/>
          </a:stretch>
        </p:blipFill>
        <p:spPr>
          <a:xfrm>
            <a:off x="9641121" y="1006877"/>
            <a:ext cx="2114550" cy="2162175"/>
          </a:xfrm>
          <a:prstGeom prst="rect">
            <a:avLst/>
          </a:prstGeom>
        </p:spPr>
      </p:pic>
      <p:pic>
        <p:nvPicPr>
          <p:cNvPr id="14" name="Image 13">
            <a:extLst>
              <a:ext uri="{FF2B5EF4-FFF2-40B4-BE49-F238E27FC236}">
                <a16:creationId xmlns:a16="http://schemas.microsoft.com/office/drawing/2014/main" id="{81E1977B-EB09-4A8E-8E8D-CC2ABDDC8BC4}"/>
              </a:ext>
            </a:extLst>
          </p:cNvPr>
          <p:cNvPicPr>
            <a:picLocks noChangeAspect="1"/>
          </p:cNvPicPr>
          <p:nvPr/>
        </p:nvPicPr>
        <p:blipFill rotWithShape="1">
          <a:blip r:embed="rId10"/>
          <a:srcRect l="11519" t="9568" r="10798" b="15553"/>
          <a:stretch/>
        </p:blipFill>
        <p:spPr>
          <a:xfrm>
            <a:off x="9748165" y="3520113"/>
            <a:ext cx="1605635" cy="1654660"/>
          </a:xfrm>
          <a:prstGeom prst="rect">
            <a:avLst/>
          </a:prstGeom>
        </p:spPr>
      </p:pic>
    </p:spTree>
    <p:extLst>
      <p:ext uri="{BB962C8B-B14F-4D97-AF65-F5344CB8AC3E}">
        <p14:creationId xmlns:p14="http://schemas.microsoft.com/office/powerpoint/2010/main" val="1287831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9742" y="762084"/>
            <a:ext cx="9989560" cy="5406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8699500" y="6030845"/>
            <a:ext cx="5448300" cy="646331"/>
          </a:xfrm>
          <a:prstGeom prst="rect">
            <a:avLst/>
          </a:prstGeom>
          <a:noFill/>
        </p:spPr>
        <p:txBody>
          <a:bodyPr wrap="square" rtlCol="0">
            <a:spAutoFit/>
          </a:bodyPr>
          <a:lstStyle/>
          <a:p>
            <a:r>
              <a:rPr lang="fr-FR" b="1" dirty="0"/>
              <a:t>Consensus </a:t>
            </a:r>
            <a:r>
              <a:rPr lang="fr-FR" b="1" dirty="0" err="1"/>
              <a:t>Sarcopenie</a:t>
            </a:r>
            <a:r>
              <a:rPr lang="fr-FR" b="1" dirty="0"/>
              <a:t> </a:t>
            </a:r>
          </a:p>
          <a:p>
            <a:r>
              <a:rPr lang="fr-FR" b="1" dirty="0">
                <a:solidFill>
                  <a:srgbClr val="0070C0"/>
                </a:solidFill>
              </a:rPr>
              <a:t>Cruz </a:t>
            </a:r>
            <a:r>
              <a:rPr lang="fr-FR" b="1" dirty="0" err="1">
                <a:solidFill>
                  <a:srgbClr val="0070C0"/>
                </a:solidFill>
              </a:rPr>
              <a:t>jentoft</a:t>
            </a:r>
            <a:r>
              <a:rPr lang="fr-FR" b="1" dirty="0">
                <a:solidFill>
                  <a:srgbClr val="0070C0"/>
                </a:solidFill>
              </a:rPr>
              <a:t> A, Age </a:t>
            </a:r>
            <a:r>
              <a:rPr lang="fr-FR" b="1" dirty="0" err="1">
                <a:solidFill>
                  <a:srgbClr val="0070C0"/>
                </a:solidFill>
              </a:rPr>
              <a:t>Ageing</a:t>
            </a:r>
            <a:r>
              <a:rPr lang="fr-FR" b="1" dirty="0">
                <a:solidFill>
                  <a:srgbClr val="0070C0"/>
                </a:solidFill>
              </a:rPr>
              <a:t> 2019 </a:t>
            </a:r>
          </a:p>
        </p:txBody>
      </p:sp>
      <p:sp>
        <p:nvSpPr>
          <p:cNvPr id="3" name="ZoneTexte 2"/>
          <p:cNvSpPr txBox="1"/>
          <p:nvPr/>
        </p:nvSpPr>
        <p:spPr>
          <a:xfrm>
            <a:off x="1180816" y="180824"/>
            <a:ext cx="10483403" cy="677108"/>
          </a:xfrm>
          <a:prstGeom prst="rect">
            <a:avLst/>
          </a:prstGeom>
          <a:noFill/>
        </p:spPr>
        <p:txBody>
          <a:bodyPr wrap="square" rtlCol="0">
            <a:spAutoFit/>
          </a:bodyPr>
          <a:lstStyle/>
          <a:p>
            <a:r>
              <a:rPr lang="fr-FR" sz="3800" dirty="0"/>
              <a:t>Prévention tout au long de la vie</a:t>
            </a:r>
          </a:p>
        </p:txBody>
      </p:sp>
      <p:sp>
        <p:nvSpPr>
          <p:cNvPr id="4" name="Ellipse 3"/>
          <p:cNvSpPr/>
          <p:nvPr/>
        </p:nvSpPr>
        <p:spPr>
          <a:xfrm>
            <a:off x="2202287" y="1403797"/>
            <a:ext cx="2060620" cy="450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p:cNvSpPr/>
          <p:nvPr/>
        </p:nvSpPr>
        <p:spPr>
          <a:xfrm>
            <a:off x="4685174" y="1403796"/>
            <a:ext cx="2060620" cy="450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a:off x="7581897" y="1439192"/>
            <a:ext cx="2060620" cy="4507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592779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F1C7B8-F6E8-4C6D-A12A-F103E94091DC}"/>
              </a:ext>
            </a:extLst>
          </p:cNvPr>
          <p:cNvSpPr>
            <a:spLocks noGrp="1"/>
          </p:cNvSpPr>
          <p:nvPr>
            <p:ph type="title"/>
          </p:nvPr>
        </p:nvSpPr>
        <p:spPr/>
        <p:txBody>
          <a:bodyPr/>
          <a:lstStyle/>
          <a:p>
            <a:r>
              <a:rPr lang="fr-FR" dirty="0"/>
              <a:t>Recommandations </a:t>
            </a:r>
          </a:p>
        </p:txBody>
      </p:sp>
      <p:sp>
        <p:nvSpPr>
          <p:cNvPr id="5" name="ZoneTexte 4">
            <a:extLst>
              <a:ext uri="{FF2B5EF4-FFF2-40B4-BE49-F238E27FC236}">
                <a16:creationId xmlns:a16="http://schemas.microsoft.com/office/drawing/2014/main" id="{709D7D0B-CB3E-46F2-9B13-B3EDA1042835}"/>
              </a:ext>
            </a:extLst>
          </p:cNvPr>
          <p:cNvSpPr txBox="1"/>
          <p:nvPr/>
        </p:nvSpPr>
        <p:spPr>
          <a:xfrm>
            <a:off x="1032733" y="1957891"/>
            <a:ext cx="9466729" cy="830997"/>
          </a:xfrm>
          <a:prstGeom prst="rect">
            <a:avLst/>
          </a:prstGeom>
          <a:noFill/>
        </p:spPr>
        <p:txBody>
          <a:bodyPr wrap="square" rtlCol="0">
            <a:spAutoFit/>
          </a:bodyPr>
          <a:lstStyle/>
          <a:p>
            <a:r>
              <a:rPr lang="fr-FR" sz="2400" dirty="0"/>
              <a:t>L’OMS recommande une </a:t>
            </a:r>
            <a:r>
              <a:rPr lang="fr-FR" sz="2400" b="1" dirty="0"/>
              <a:t>activité physique </a:t>
            </a:r>
            <a:r>
              <a:rPr lang="fr-FR" sz="2400" b="1" u="sng" dirty="0"/>
              <a:t>d’intensité modérée à intense </a:t>
            </a:r>
            <a:r>
              <a:rPr lang="fr-FR" sz="2400" dirty="0"/>
              <a:t>d’au moins 150 min par semaine, </a:t>
            </a:r>
            <a:r>
              <a:rPr lang="fr-FR" sz="2400" b="1" dirty="0"/>
              <a:t>par périodes d’au moins 10 minutes </a:t>
            </a:r>
          </a:p>
        </p:txBody>
      </p:sp>
      <p:sp>
        <p:nvSpPr>
          <p:cNvPr id="7" name="ZoneTexte 6">
            <a:extLst>
              <a:ext uri="{FF2B5EF4-FFF2-40B4-BE49-F238E27FC236}">
                <a16:creationId xmlns:a16="http://schemas.microsoft.com/office/drawing/2014/main" id="{E80C8FB1-0F27-494F-B9D7-253FF031CF50}"/>
              </a:ext>
            </a:extLst>
          </p:cNvPr>
          <p:cNvSpPr txBox="1"/>
          <p:nvPr/>
        </p:nvSpPr>
        <p:spPr>
          <a:xfrm>
            <a:off x="8369448" y="1133658"/>
            <a:ext cx="3517751" cy="584775"/>
          </a:xfrm>
          <a:prstGeom prst="rect">
            <a:avLst/>
          </a:prstGeom>
          <a:noFill/>
        </p:spPr>
        <p:txBody>
          <a:bodyPr wrap="square" rtlCol="0">
            <a:spAutoFit/>
          </a:bodyPr>
          <a:lstStyle/>
          <a:p>
            <a:pPr algn="ctr"/>
            <a:r>
              <a:rPr lang="fr-FR" sz="3200" b="1" dirty="0">
                <a:solidFill>
                  <a:srgbClr val="0070C0"/>
                </a:solidFill>
              </a:rPr>
              <a:t>150 min/semaine</a:t>
            </a:r>
          </a:p>
        </p:txBody>
      </p:sp>
      <p:pic>
        <p:nvPicPr>
          <p:cNvPr id="9" name="Image 8">
            <a:extLst>
              <a:ext uri="{FF2B5EF4-FFF2-40B4-BE49-F238E27FC236}">
                <a16:creationId xmlns:a16="http://schemas.microsoft.com/office/drawing/2014/main" id="{DD95F7E4-B142-4304-A8B8-3A458A28D9A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613849" y="-7252"/>
            <a:ext cx="3028950" cy="1514475"/>
          </a:xfrm>
          <a:prstGeom prst="rect">
            <a:avLst/>
          </a:prstGeom>
        </p:spPr>
      </p:pic>
      <p:pic>
        <p:nvPicPr>
          <p:cNvPr id="10" name="Image 9">
            <a:extLst>
              <a:ext uri="{FF2B5EF4-FFF2-40B4-BE49-F238E27FC236}">
                <a16:creationId xmlns:a16="http://schemas.microsoft.com/office/drawing/2014/main" id="{C032D181-3F6A-4F0F-A9DA-FFF7628BD761}"/>
              </a:ext>
            </a:extLst>
          </p:cNvPr>
          <p:cNvPicPr>
            <a:picLocks noChangeAspect="1"/>
          </p:cNvPicPr>
          <p:nvPr/>
        </p:nvPicPr>
        <p:blipFill>
          <a:blip r:embed="rId3"/>
          <a:stretch>
            <a:fillRect/>
          </a:stretch>
        </p:blipFill>
        <p:spPr>
          <a:xfrm>
            <a:off x="5872273" y="95087"/>
            <a:ext cx="2619375" cy="1743075"/>
          </a:xfrm>
          <a:prstGeom prst="rect">
            <a:avLst/>
          </a:prstGeom>
        </p:spPr>
      </p:pic>
    </p:spTree>
    <p:extLst>
      <p:ext uri="{BB962C8B-B14F-4D97-AF65-F5344CB8AC3E}">
        <p14:creationId xmlns:p14="http://schemas.microsoft.com/office/powerpoint/2010/main" val="170749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F1C7B8-F6E8-4C6D-A12A-F103E94091DC}"/>
              </a:ext>
            </a:extLst>
          </p:cNvPr>
          <p:cNvSpPr>
            <a:spLocks noGrp="1"/>
          </p:cNvSpPr>
          <p:nvPr>
            <p:ph type="title"/>
          </p:nvPr>
        </p:nvSpPr>
        <p:spPr/>
        <p:txBody>
          <a:bodyPr/>
          <a:lstStyle/>
          <a:p>
            <a:r>
              <a:rPr lang="fr-FR" dirty="0"/>
              <a:t>Recommandations </a:t>
            </a:r>
          </a:p>
        </p:txBody>
      </p:sp>
      <p:sp>
        <p:nvSpPr>
          <p:cNvPr id="5" name="ZoneTexte 4">
            <a:extLst>
              <a:ext uri="{FF2B5EF4-FFF2-40B4-BE49-F238E27FC236}">
                <a16:creationId xmlns:a16="http://schemas.microsoft.com/office/drawing/2014/main" id="{709D7D0B-CB3E-46F2-9B13-B3EDA1042835}"/>
              </a:ext>
            </a:extLst>
          </p:cNvPr>
          <p:cNvSpPr txBox="1"/>
          <p:nvPr/>
        </p:nvSpPr>
        <p:spPr>
          <a:xfrm>
            <a:off x="1032733" y="1957891"/>
            <a:ext cx="9466729" cy="830997"/>
          </a:xfrm>
          <a:prstGeom prst="rect">
            <a:avLst/>
          </a:prstGeom>
          <a:noFill/>
        </p:spPr>
        <p:txBody>
          <a:bodyPr wrap="square" rtlCol="0">
            <a:spAutoFit/>
          </a:bodyPr>
          <a:lstStyle/>
          <a:p>
            <a:r>
              <a:rPr lang="fr-FR" sz="2400" dirty="0"/>
              <a:t>L’OMS recommande une </a:t>
            </a:r>
            <a:r>
              <a:rPr lang="fr-FR" sz="2400" b="1" dirty="0"/>
              <a:t>activité physique </a:t>
            </a:r>
            <a:r>
              <a:rPr lang="fr-FR" sz="2400" b="1" u="sng" dirty="0"/>
              <a:t>d’intensité modérée à intense </a:t>
            </a:r>
            <a:r>
              <a:rPr lang="fr-FR" sz="2400" dirty="0"/>
              <a:t>d’au moins 150 min par semaine, </a:t>
            </a:r>
            <a:r>
              <a:rPr lang="fr-FR" sz="2400" b="1" dirty="0"/>
              <a:t>par périodes d’au moins 10 minutes </a:t>
            </a:r>
          </a:p>
        </p:txBody>
      </p:sp>
      <p:sp>
        <p:nvSpPr>
          <p:cNvPr id="6" name="ZoneTexte 5">
            <a:extLst>
              <a:ext uri="{FF2B5EF4-FFF2-40B4-BE49-F238E27FC236}">
                <a16:creationId xmlns:a16="http://schemas.microsoft.com/office/drawing/2014/main" id="{02FD87E6-084D-49D5-819E-B69888F93A81}"/>
              </a:ext>
            </a:extLst>
          </p:cNvPr>
          <p:cNvSpPr txBox="1"/>
          <p:nvPr/>
        </p:nvSpPr>
        <p:spPr>
          <a:xfrm>
            <a:off x="1032733" y="3353812"/>
            <a:ext cx="9466729" cy="461665"/>
          </a:xfrm>
          <a:prstGeom prst="rect">
            <a:avLst/>
          </a:prstGeom>
          <a:noFill/>
        </p:spPr>
        <p:txBody>
          <a:bodyPr wrap="square" rtlCol="0">
            <a:spAutoFit/>
          </a:bodyPr>
          <a:lstStyle/>
          <a:p>
            <a:r>
              <a:rPr lang="fr-FR" sz="2400" b="1" dirty="0">
                <a:solidFill>
                  <a:srgbClr val="FF0000"/>
                </a:solidFill>
              </a:rPr>
              <a:t>Toute activité physique est bénéfique!</a:t>
            </a:r>
          </a:p>
        </p:txBody>
      </p:sp>
      <p:sp>
        <p:nvSpPr>
          <p:cNvPr id="7" name="ZoneTexte 6">
            <a:extLst>
              <a:ext uri="{FF2B5EF4-FFF2-40B4-BE49-F238E27FC236}">
                <a16:creationId xmlns:a16="http://schemas.microsoft.com/office/drawing/2014/main" id="{E80C8FB1-0F27-494F-B9D7-253FF031CF50}"/>
              </a:ext>
            </a:extLst>
          </p:cNvPr>
          <p:cNvSpPr txBox="1"/>
          <p:nvPr/>
        </p:nvSpPr>
        <p:spPr>
          <a:xfrm>
            <a:off x="8369448" y="1133658"/>
            <a:ext cx="3517751" cy="584775"/>
          </a:xfrm>
          <a:prstGeom prst="rect">
            <a:avLst/>
          </a:prstGeom>
          <a:noFill/>
        </p:spPr>
        <p:txBody>
          <a:bodyPr wrap="square" rtlCol="0">
            <a:spAutoFit/>
          </a:bodyPr>
          <a:lstStyle/>
          <a:p>
            <a:pPr algn="ctr"/>
            <a:r>
              <a:rPr lang="fr-FR" sz="3200" b="1" dirty="0">
                <a:solidFill>
                  <a:srgbClr val="0070C0"/>
                </a:solidFill>
              </a:rPr>
              <a:t>150 min/semaine</a:t>
            </a:r>
          </a:p>
        </p:txBody>
      </p:sp>
      <p:sp>
        <p:nvSpPr>
          <p:cNvPr id="8" name="ZoneTexte 7">
            <a:extLst>
              <a:ext uri="{FF2B5EF4-FFF2-40B4-BE49-F238E27FC236}">
                <a16:creationId xmlns:a16="http://schemas.microsoft.com/office/drawing/2014/main" id="{F17618DF-19C0-45A5-A0DE-108FDF9B0BA3}"/>
              </a:ext>
            </a:extLst>
          </p:cNvPr>
          <p:cNvSpPr txBox="1"/>
          <p:nvPr/>
        </p:nvSpPr>
        <p:spPr>
          <a:xfrm>
            <a:off x="1032733" y="4535371"/>
            <a:ext cx="9897036" cy="1046440"/>
          </a:xfrm>
          <a:prstGeom prst="rect">
            <a:avLst/>
          </a:prstGeom>
          <a:noFill/>
        </p:spPr>
        <p:txBody>
          <a:bodyPr wrap="square" rtlCol="0">
            <a:spAutoFit/>
          </a:bodyPr>
          <a:lstStyle/>
          <a:p>
            <a:r>
              <a:rPr lang="fr-FR" sz="2000" b="1" dirty="0"/>
              <a:t>Après 65 ans, 1h30/jour de marche (rythme normal) = réduction de 30% de la mortalité</a:t>
            </a:r>
          </a:p>
          <a:p>
            <a:endParaRPr lang="fr-FR" b="1" dirty="0">
              <a:solidFill>
                <a:srgbClr val="0070C0"/>
              </a:solidFill>
            </a:endParaRPr>
          </a:p>
          <a:p>
            <a:r>
              <a:rPr lang="fr-FR" sz="2400" b="1" dirty="0">
                <a:solidFill>
                  <a:srgbClr val="0070C0"/>
                </a:solidFill>
              </a:rPr>
              <a:t>Bénéfices dès 30 min de marche par jour ! </a:t>
            </a:r>
          </a:p>
        </p:txBody>
      </p:sp>
      <p:pic>
        <p:nvPicPr>
          <p:cNvPr id="9" name="Image 8">
            <a:extLst>
              <a:ext uri="{FF2B5EF4-FFF2-40B4-BE49-F238E27FC236}">
                <a16:creationId xmlns:a16="http://schemas.microsoft.com/office/drawing/2014/main" id="{DD95F7E4-B142-4304-A8B8-3A458A28D9A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613849" y="-7252"/>
            <a:ext cx="3028950" cy="1514475"/>
          </a:xfrm>
          <a:prstGeom prst="rect">
            <a:avLst/>
          </a:prstGeom>
        </p:spPr>
      </p:pic>
      <p:pic>
        <p:nvPicPr>
          <p:cNvPr id="10" name="Image 9">
            <a:extLst>
              <a:ext uri="{FF2B5EF4-FFF2-40B4-BE49-F238E27FC236}">
                <a16:creationId xmlns:a16="http://schemas.microsoft.com/office/drawing/2014/main" id="{C032D181-3F6A-4F0F-A9DA-FFF7628BD761}"/>
              </a:ext>
            </a:extLst>
          </p:cNvPr>
          <p:cNvPicPr>
            <a:picLocks noChangeAspect="1"/>
          </p:cNvPicPr>
          <p:nvPr/>
        </p:nvPicPr>
        <p:blipFill>
          <a:blip r:embed="rId3"/>
          <a:stretch>
            <a:fillRect/>
          </a:stretch>
        </p:blipFill>
        <p:spPr>
          <a:xfrm>
            <a:off x="5872273" y="95087"/>
            <a:ext cx="2619375" cy="1743075"/>
          </a:xfrm>
          <a:prstGeom prst="rect">
            <a:avLst/>
          </a:prstGeom>
        </p:spPr>
      </p:pic>
      <p:sp>
        <p:nvSpPr>
          <p:cNvPr id="11" name="Rectangle 10">
            <a:extLst>
              <a:ext uri="{FF2B5EF4-FFF2-40B4-BE49-F238E27FC236}">
                <a16:creationId xmlns:a16="http://schemas.microsoft.com/office/drawing/2014/main" id="{97F5BDB7-559E-4E78-AA10-041A33355FA6}"/>
              </a:ext>
            </a:extLst>
          </p:cNvPr>
          <p:cNvSpPr/>
          <p:nvPr/>
        </p:nvSpPr>
        <p:spPr>
          <a:xfrm>
            <a:off x="5546799" y="4873925"/>
            <a:ext cx="6096000" cy="369332"/>
          </a:xfrm>
          <a:prstGeom prst="rect">
            <a:avLst/>
          </a:prstGeom>
        </p:spPr>
        <p:txBody>
          <a:bodyPr>
            <a:spAutoFit/>
          </a:bodyPr>
          <a:lstStyle/>
          <a:p>
            <a:pPr algn="r"/>
            <a:r>
              <a:rPr lang="fr-FR" b="1" dirty="0">
                <a:solidFill>
                  <a:srgbClr val="0070C0"/>
                </a:solidFill>
              </a:rPr>
              <a:t>Dupré C et al. Front Public Health. 2023 </a:t>
            </a:r>
          </a:p>
        </p:txBody>
      </p:sp>
    </p:spTree>
    <p:extLst>
      <p:ext uri="{BB962C8B-B14F-4D97-AF65-F5344CB8AC3E}">
        <p14:creationId xmlns:p14="http://schemas.microsoft.com/office/powerpoint/2010/main" val="33001794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AEB1D93-0E8F-4700-987F-39949694B895}"/>
              </a:ext>
            </a:extLst>
          </p:cNvPr>
          <p:cNvPicPr>
            <a:picLocks noChangeAspect="1"/>
          </p:cNvPicPr>
          <p:nvPr/>
        </p:nvPicPr>
        <p:blipFill>
          <a:blip r:embed="rId3"/>
          <a:stretch>
            <a:fillRect/>
          </a:stretch>
        </p:blipFill>
        <p:spPr>
          <a:xfrm>
            <a:off x="851405" y="2147886"/>
            <a:ext cx="4539744" cy="3400426"/>
          </a:xfrm>
          <a:prstGeom prst="rect">
            <a:avLst/>
          </a:prstGeom>
        </p:spPr>
      </p:pic>
      <p:pic>
        <p:nvPicPr>
          <p:cNvPr id="3" name="Image 2">
            <a:extLst>
              <a:ext uri="{FF2B5EF4-FFF2-40B4-BE49-F238E27FC236}">
                <a16:creationId xmlns:a16="http://schemas.microsoft.com/office/drawing/2014/main" id="{3A9FD366-CD03-4B2B-84FC-BD765007F4DF}"/>
              </a:ext>
            </a:extLst>
          </p:cNvPr>
          <p:cNvPicPr>
            <a:picLocks noChangeAspect="1"/>
          </p:cNvPicPr>
          <p:nvPr/>
        </p:nvPicPr>
        <p:blipFill>
          <a:blip r:embed="rId4"/>
          <a:stretch>
            <a:fillRect/>
          </a:stretch>
        </p:blipFill>
        <p:spPr>
          <a:xfrm>
            <a:off x="6096000" y="333375"/>
            <a:ext cx="5527902" cy="3095625"/>
          </a:xfrm>
          <a:prstGeom prst="rect">
            <a:avLst/>
          </a:prstGeom>
        </p:spPr>
      </p:pic>
      <p:sp>
        <p:nvSpPr>
          <p:cNvPr id="4" name="ZoneTexte 3">
            <a:extLst>
              <a:ext uri="{FF2B5EF4-FFF2-40B4-BE49-F238E27FC236}">
                <a16:creationId xmlns:a16="http://schemas.microsoft.com/office/drawing/2014/main" id="{FAC626EB-FCD6-4B24-9CA4-E0BD5BC0B931}"/>
              </a:ext>
            </a:extLst>
          </p:cNvPr>
          <p:cNvSpPr txBox="1"/>
          <p:nvPr/>
        </p:nvSpPr>
        <p:spPr>
          <a:xfrm>
            <a:off x="4400550" y="4849593"/>
            <a:ext cx="6124575" cy="646331"/>
          </a:xfrm>
          <a:prstGeom prst="rect">
            <a:avLst/>
          </a:prstGeom>
          <a:noFill/>
        </p:spPr>
        <p:txBody>
          <a:bodyPr wrap="square" rtlCol="0">
            <a:spAutoFit/>
          </a:bodyPr>
          <a:lstStyle/>
          <a:p>
            <a:pPr algn="r"/>
            <a:r>
              <a:rPr lang="fr-FR" dirty="0"/>
              <a:t>Des incitations pour soi-même! </a:t>
            </a:r>
          </a:p>
          <a:p>
            <a:endParaRPr lang="fr-FR" dirty="0"/>
          </a:p>
        </p:txBody>
      </p:sp>
    </p:spTree>
    <p:extLst>
      <p:ext uri="{BB962C8B-B14F-4D97-AF65-F5344CB8AC3E}">
        <p14:creationId xmlns:p14="http://schemas.microsoft.com/office/powerpoint/2010/main" val="1699480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F96C6E-52ED-469A-99C2-FF0B890028F3}"/>
              </a:ext>
            </a:extLst>
          </p:cNvPr>
          <p:cNvSpPr>
            <a:spLocks noGrp="1"/>
          </p:cNvSpPr>
          <p:nvPr>
            <p:ph type="title"/>
          </p:nvPr>
        </p:nvSpPr>
        <p:spPr/>
        <p:txBody>
          <a:bodyPr/>
          <a:lstStyle/>
          <a:p>
            <a:r>
              <a:rPr lang="fr-FR" b="1" dirty="0"/>
              <a:t>Prévention de la fragilité et de la sarcopénie</a:t>
            </a:r>
            <a:br>
              <a:rPr lang="fr-FR" dirty="0"/>
            </a:br>
            <a:endParaRPr lang="fr-FR" dirty="0"/>
          </a:p>
        </p:txBody>
      </p:sp>
      <p:sp>
        <p:nvSpPr>
          <p:cNvPr id="3" name="Espace réservé du contenu 2">
            <a:extLst>
              <a:ext uri="{FF2B5EF4-FFF2-40B4-BE49-F238E27FC236}">
                <a16:creationId xmlns:a16="http://schemas.microsoft.com/office/drawing/2014/main" id="{B5B7C14E-CB15-4271-9218-F1D14C748FFD}"/>
              </a:ext>
            </a:extLst>
          </p:cNvPr>
          <p:cNvSpPr>
            <a:spLocks noGrp="1"/>
          </p:cNvSpPr>
          <p:nvPr>
            <p:ph idx="1"/>
          </p:nvPr>
        </p:nvSpPr>
        <p:spPr>
          <a:xfrm>
            <a:off x="838200" y="1853617"/>
            <a:ext cx="10515600" cy="4351338"/>
          </a:xfrm>
        </p:spPr>
        <p:txBody>
          <a:bodyPr>
            <a:normAutofit/>
          </a:bodyPr>
          <a:lstStyle/>
          <a:p>
            <a:pPr lvl="0"/>
            <a:r>
              <a:rPr lang="fr-FR" dirty="0"/>
              <a:t>Préserve masse musculaire </a:t>
            </a:r>
          </a:p>
          <a:p>
            <a:pPr lvl="0"/>
            <a:r>
              <a:rPr lang="fr-FR" dirty="0"/>
              <a:t>Maintient réserve physiologique </a:t>
            </a:r>
          </a:p>
          <a:p>
            <a:pPr lvl="0"/>
            <a:r>
              <a:rPr lang="fr-FR" dirty="0"/>
              <a:t>Retarde dépendance</a:t>
            </a:r>
          </a:p>
          <a:p>
            <a:pPr lvl="0"/>
            <a:endParaRPr lang="fr-FR" dirty="0"/>
          </a:p>
          <a:p>
            <a:pPr lvl="0"/>
            <a:endParaRPr lang="fr-FR" dirty="0"/>
          </a:p>
          <a:p>
            <a:pPr marL="0" indent="0">
              <a:buNone/>
            </a:pPr>
            <a:endParaRPr lang="fr-FR" dirty="0"/>
          </a:p>
        </p:txBody>
      </p:sp>
      <p:sp>
        <p:nvSpPr>
          <p:cNvPr id="4" name="Rectangle 3">
            <a:extLst>
              <a:ext uri="{FF2B5EF4-FFF2-40B4-BE49-F238E27FC236}">
                <a16:creationId xmlns:a16="http://schemas.microsoft.com/office/drawing/2014/main" id="{8E2B5D82-3D5D-466E-9EFF-179461208915}"/>
              </a:ext>
            </a:extLst>
          </p:cNvPr>
          <p:cNvSpPr/>
          <p:nvPr/>
        </p:nvSpPr>
        <p:spPr>
          <a:xfrm>
            <a:off x="3583162" y="5380672"/>
            <a:ext cx="8519575" cy="1477328"/>
          </a:xfrm>
          <a:prstGeom prst="rect">
            <a:avLst/>
          </a:prstGeom>
        </p:spPr>
        <p:txBody>
          <a:bodyPr wrap="none">
            <a:spAutoFit/>
          </a:bodyPr>
          <a:lstStyle/>
          <a:p>
            <a:pPr algn="r"/>
            <a:r>
              <a:rPr lang="fr-FR" dirty="0">
                <a:solidFill>
                  <a:srgbClr val="0070C0"/>
                </a:solidFill>
              </a:rPr>
              <a:t>American </a:t>
            </a:r>
            <a:r>
              <a:rPr lang="fr-FR" dirty="0" err="1">
                <a:solidFill>
                  <a:srgbClr val="0070C0"/>
                </a:solidFill>
              </a:rPr>
              <a:t>College</a:t>
            </a:r>
            <a:r>
              <a:rPr lang="fr-FR" dirty="0">
                <a:solidFill>
                  <a:srgbClr val="0070C0"/>
                </a:solidFill>
              </a:rPr>
              <a:t> of Sports Medicine ; </a:t>
            </a:r>
            <a:r>
              <a:rPr lang="fr-FR" dirty="0" err="1">
                <a:solidFill>
                  <a:srgbClr val="0070C0"/>
                </a:solidFill>
              </a:rPr>
              <a:t>Chodzko-Zajko</a:t>
            </a:r>
            <a:r>
              <a:rPr lang="fr-FR" dirty="0">
                <a:solidFill>
                  <a:srgbClr val="0070C0"/>
                </a:solidFill>
              </a:rPr>
              <a:t> W et al. Med </a:t>
            </a:r>
            <a:r>
              <a:rPr lang="fr-FR" dirty="0" err="1">
                <a:solidFill>
                  <a:srgbClr val="0070C0"/>
                </a:solidFill>
              </a:rPr>
              <a:t>Sci</a:t>
            </a:r>
            <a:r>
              <a:rPr lang="fr-FR" dirty="0">
                <a:solidFill>
                  <a:srgbClr val="0070C0"/>
                </a:solidFill>
              </a:rPr>
              <a:t> Sports </a:t>
            </a:r>
            <a:r>
              <a:rPr lang="fr-FR" dirty="0" err="1">
                <a:solidFill>
                  <a:srgbClr val="0070C0"/>
                </a:solidFill>
              </a:rPr>
              <a:t>Exerc</a:t>
            </a:r>
            <a:r>
              <a:rPr lang="fr-FR" dirty="0">
                <a:solidFill>
                  <a:srgbClr val="0070C0"/>
                </a:solidFill>
              </a:rPr>
              <a:t>. 2009</a:t>
            </a:r>
          </a:p>
          <a:p>
            <a:pPr algn="r"/>
            <a:r>
              <a:rPr lang="fr-FR" dirty="0" err="1">
                <a:solidFill>
                  <a:srgbClr val="0070C0"/>
                </a:solidFill>
              </a:rPr>
              <a:t>Giné-Garriga</a:t>
            </a:r>
            <a:r>
              <a:rPr lang="fr-FR" dirty="0">
                <a:solidFill>
                  <a:srgbClr val="0070C0"/>
                </a:solidFill>
              </a:rPr>
              <a:t> M et al. Arch Phys Med </a:t>
            </a:r>
            <a:r>
              <a:rPr lang="fr-FR" dirty="0" err="1">
                <a:solidFill>
                  <a:srgbClr val="0070C0"/>
                </a:solidFill>
              </a:rPr>
              <a:t>Rehabil</a:t>
            </a:r>
            <a:r>
              <a:rPr lang="fr-FR" dirty="0">
                <a:solidFill>
                  <a:srgbClr val="0070C0"/>
                </a:solidFill>
              </a:rPr>
              <a:t>. 2014</a:t>
            </a:r>
          </a:p>
          <a:p>
            <a:pPr algn="r"/>
            <a:r>
              <a:rPr lang="fr-FR" dirty="0" err="1">
                <a:solidFill>
                  <a:srgbClr val="0070C0"/>
                </a:solidFill>
              </a:rPr>
              <a:t>Jadczak</a:t>
            </a:r>
            <a:r>
              <a:rPr lang="fr-FR" dirty="0">
                <a:solidFill>
                  <a:srgbClr val="0070C0"/>
                </a:solidFill>
              </a:rPr>
              <a:t> A et al. JBI </a:t>
            </a:r>
            <a:r>
              <a:rPr lang="fr-FR" dirty="0" err="1">
                <a:solidFill>
                  <a:srgbClr val="0070C0"/>
                </a:solidFill>
              </a:rPr>
              <a:t>Database</a:t>
            </a:r>
            <a:r>
              <a:rPr lang="fr-FR" dirty="0">
                <a:solidFill>
                  <a:srgbClr val="0070C0"/>
                </a:solidFill>
              </a:rPr>
              <a:t> System </a:t>
            </a:r>
            <a:r>
              <a:rPr lang="fr-FR" dirty="0" err="1">
                <a:solidFill>
                  <a:srgbClr val="0070C0"/>
                </a:solidFill>
              </a:rPr>
              <a:t>Rev</a:t>
            </a:r>
            <a:r>
              <a:rPr lang="fr-FR" dirty="0">
                <a:solidFill>
                  <a:srgbClr val="0070C0"/>
                </a:solidFill>
              </a:rPr>
              <a:t> </a:t>
            </a:r>
            <a:r>
              <a:rPr lang="fr-FR" dirty="0" err="1">
                <a:solidFill>
                  <a:srgbClr val="0070C0"/>
                </a:solidFill>
              </a:rPr>
              <a:t>Implement</a:t>
            </a:r>
            <a:r>
              <a:rPr lang="fr-FR" dirty="0">
                <a:solidFill>
                  <a:srgbClr val="0070C0"/>
                </a:solidFill>
              </a:rPr>
              <a:t> Rep 2018</a:t>
            </a:r>
          </a:p>
          <a:p>
            <a:pPr algn="r"/>
            <a:r>
              <a:rPr lang="fr-FR" dirty="0" err="1">
                <a:solidFill>
                  <a:srgbClr val="0070C0"/>
                </a:solidFill>
              </a:rPr>
              <a:t>Pahor</a:t>
            </a:r>
            <a:r>
              <a:rPr lang="fr-FR" dirty="0">
                <a:solidFill>
                  <a:srgbClr val="0070C0"/>
                </a:solidFill>
              </a:rPr>
              <a:t> M et al. JAMA 2014</a:t>
            </a:r>
          </a:p>
          <a:p>
            <a:pPr algn="r"/>
            <a:endParaRPr lang="fr-FR" dirty="0">
              <a:solidFill>
                <a:srgbClr val="0070C0"/>
              </a:solidFill>
            </a:endParaRPr>
          </a:p>
        </p:txBody>
      </p:sp>
      <p:sp>
        <p:nvSpPr>
          <p:cNvPr id="5" name="ZoneTexte 4">
            <a:extLst>
              <a:ext uri="{FF2B5EF4-FFF2-40B4-BE49-F238E27FC236}">
                <a16:creationId xmlns:a16="http://schemas.microsoft.com/office/drawing/2014/main" id="{60C008AE-FF02-47FC-ABCD-0358D6EADFA9}"/>
              </a:ext>
            </a:extLst>
          </p:cNvPr>
          <p:cNvSpPr txBox="1"/>
          <p:nvPr/>
        </p:nvSpPr>
        <p:spPr>
          <a:xfrm>
            <a:off x="243840" y="1506022"/>
            <a:ext cx="3072526" cy="369332"/>
          </a:xfrm>
          <a:prstGeom prst="rect">
            <a:avLst/>
          </a:prstGeom>
          <a:noFill/>
        </p:spPr>
        <p:txBody>
          <a:bodyPr wrap="square" rtlCol="0">
            <a:spAutoFit/>
          </a:bodyPr>
          <a:lstStyle/>
          <a:p>
            <a:r>
              <a:rPr lang="fr-FR" dirty="0">
                <a:solidFill>
                  <a:srgbClr val="2C8ACD"/>
                </a:solidFill>
              </a:rPr>
              <a:t>L’activité physique </a:t>
            </a:r>
          </a:p>
        </p:txBody>
      </p:sp>
      <p:pic>
        <p:nvPicPr>
          <p:cNvPr id="6" name="Image 5">
            <a:extLst>
              <a:ext uri="{FF2B5EF4-FFF2-40B4-BE49-F238E27FC236}">
                <a16:creationId xmlns:a16="http://schemas.microsoft.com/office/drawing/2014/main" id="{18FF6B8F-0EB4-463F-9F63-1DB26AD30E70}"/>
              </a:ext>
            </a:extLst>
          </p:cNvPr>
          <p:cNvPicPr>
            <a:picLocks noChangeAspect="1"/>
          </p:cNvPicPr>
          <p:nvPr/>
        </p:nvPicPr>
        <p:blipFill>
          <a:blip r:embed="rId3"/>
          <a:stretch>
            <a:fillRect/>
          </a:stretch>
        </p:blipFill>
        <p:spPr>
          <a:xfrm>
            <a:off x="7532370" y="2550523"/>
            <a:ext cx="2857500" cy="1600200"/>
          </a:xfrm>
          <a:prstGeom prst="rect">
            <a:avLst/>
          </a:prstGeom>
        </p:spPr>
      </p:pic>
    </p:spTree>
    <p:extLst>
      <p:ext uri="{BB962C8B-B14F-4D97-AF65-F5344CB8AC3E}">
        <p14:creationId xmlns:p14="http://schemas.microsoft.com/office/powerpoint/2010/main" val="1471667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a:extLst>
              <a:ext uri="{FF2B5EF4-FFF2-40B4-BE49-F238E27FC236}">
                <a16:creationId xmlns:a16="http://schemas.microsoft.com/office/drawing/2014/main" id="{8DD5929D-150D-4A6E-85AF-47CB6D62F48C}"/>
              </a:ext>
            </a:extLst>
          </p:cNvPr>
          <p:cNvSpPr>
            <a:spLocks noGrp="1" noChangeArrowheads="1"/>
          </p:cNvSpPr>
          <p:nvPr>
            <p:ph type="title"/>
          </p:nvPr>
        </p:nvSpPr>
        <p:spPr>
          <a:xfrm>
            <a:off x="2209800" y="354013"/>
            <a:ext cx="7772400" cy="990600"/>
          </a:xfrm>
        </p:spPr>
        <p:txBody>
          <a:bodyPr/>
          <a:lstStyle/>
          <a:p>
            <a:r>
              <a:rPr lang="en-US" altLang="en-US" b="1" dirty="0" err="1">
                <a:solidFill>
                  <a:schemeClr val="tx1"/>
                </a:solidFill>
              </a:rPr>
              <a:t>Prévention</a:t>
            </a:r>
            <a:r>
              <a:rPr lang="en-US" altLang="en-US" b="1" dirty="0">
                <a:solidFill>
                  <a:schemeClr val="tx1"/>
                </a:solidFill>
              </a:rPr>
              <a:t> des chutes et fractures </a:t>
            </a:r>
          </a:p>
        </p:txBody>
      </p:sp>
      <p:sp>
        <p:nvSpPr>
          <p:cNvPr id="3" name="Content Placeholder 2">
            <a:extLst>
              <a:ext uri="{FF2B5EF4-FFF2-40B4-BE49-F238E27FC236}">
                <a16:creationId xmlns:a16="http://schemas.microsoft.com/office/drawing/2014/main" id="{9F88230D-1A2D-4ADF-B8E5-877372D102B0}"/>
              </a:ext>
            </a:extLst>
          </p:cNvPr>
          <p:cNvSpPr>
            <a:spLocks noGrp="1"/>
          </p:cNvSpPr>
          <p:nvPr>
            <p:ph idx="1"/>
          </p:nvPr>
        </p:nvSpPr>
        <p:spPr>
          <a:xfrm>
            <a:off x="1402080" y="1989138"/>
            <a:ext cx="9270683" cy="4343400"/>
          </a:xfrm>
        </p:spPr>
        <p:txBody>
          <a:bodyPr/>
          <a:lstStyle/>
          <a:p>
            <a:pPr>
              <a:buFont typeface="Wingdings" charset="2"/>
              <a:buChar char="l"/>
              <a:defRPr/>
            </a:pPr>
            <a:r>
              <a:rPr lang="en-US" dirty="0">
                <a:solidFill>
                  <a:srgbClr val="FF0000"/>
                </a:solidFill>
                <a:ea typeface="ＭＳ Ｐゴシック" pitchFamily="-106" charset="-128"/>
              </a:rPr>
              <a:t>Grade A!</a:t>
            </a:r>
          </a:p>
          <a:p>
            <a:pPr>
              <a:buFont typeface="Wingdings" charset="2"/>
              <a:buChar char="l"/>
              <a:defRPr/>
            </a:pPr>
            <a:r>
              <a:rPr lang="en-US" dirty="0" err="1">
                <a:ea typeface="ＭＳ Ｐゴシック" pitchFamily="-106" charset="-128"/>
              </a:rPr>
              <a:t>Efficace</a:t>
            </a:r>
            <a:r>
              <a:rPr lang="en-US" dirty="0">
                <a:ea typeface="ＭＳ Ｐゴシック" pitchFamily="-106" charset="-128"/>
              </a:rPr>
              <a:t> </a:t>
            </a:r>
            <a:r>
              <a:rPr lang="en-US" dirty="0" err="1">
                <a:ea typeface="ＭＳ Ｐゴシック" pitchFamily="-106" charset="-128"/>
              </a:rPr>
              <a:t>comme</a:t>
            </a:r>
            <a:r>
              <a:rPr lang="en-US" dirty="0">
                <a:ea typeface="ＭＳ Ｐゴシック" pitchFamily="-106" charset="-128"/>
              </a:rPr>
              <a:t> intervention unique (</a:t>
            </a:r>
            <a:r>
              <a:rPr lang="en-US" sz="2400" dirty="0" err="1">
                <a:solidFill>
                  <a:srgbClr val="0070C0"/>
                </a:solidFill>
                <a:ea typeface="ＭＳ Ｐゴシック" pitchFamily="-106" charset="-128"/>
              </a:rPr>
              <a:t>Tricco</a:t>
            </a:r>
            <a:r>
              <a:rPr lang="en-US" sz="2400" dirty="0">
                <a:solidFill>
                  <a:srgbClr val="0070C0"/>
                </a:solidFill>
                <a:ea typeface="ＭＳ Ｐゴシック" pitchFamily="-106" charset="-128"/>
              </a:rPr>
              <a:t> et al. JAMA 2017</a:t>
            </a:r>
            <a:r>
              <a:rPr lang="en-US" dirty="0">
                <a:ea typeface="ＭＳ Ｐゴシック" pitchFamily="-106" charset="-128"/>
              </a:rPr>
              <a:t>) </a:t>
            </a:r>
            <a:r>
              <a:rPr lang="en-US" dirty="0" err="1">
                <a:ea typeface="ＭＳ Ｐゴシック" pitchFamily="-106" charset="-128"/>
              </a:rPr>
              <a:t>mais</a:t>
            </a:r>
            <a:r>
              <a:rPr lang="en-US" dirty="0">
                <a:ea typeface="ＭＳ Ｐゴシック" pitchFamily="-106" charset="-128"/>
              </a:rPr>
              <a:t> </a:t>
            </a:r>
            <a:r>
              <a:rPr lang="en-US" dirty="0" err="1">
                <a:ea typeface="ＭＳ Ｐゴシック" pitchFamily="-106" charset="-128"/>
              </a:rPr>
              <a:t>si</a:t>
            </a:r>
            <a:r>
              <a:rPr lang="en-US" dirty="0">
                <a:ea typeface="ＭＳ Ｐゴシック" pitchFamily="-106" charset="-128"/>
              </a:rPr>
              <a:t> travail </a:t>
            </a:r>
            <a:r>
              <a:rPr lang="en-US" dirty="0" err="1">
                <a:ea typeface="ＭＳ Ｐゴシック" pitchFamily="-106" charset="-128"/>
              </a:rPr>
              <a:t>d’équilibre</a:t>
            </a:r>
            <a:r>
              <a:rPr lang="en-US" dirty="0">
                <a:ea typeface="ＭＳ Ｐゴシック" pitchFamily="-106" charset="-128"/>
              </a:rPr>
              <a:t> </a:t>
            </a:r>
            <a:r>
              <a:rPr lang="en-US" dirty="0" err="1">
                <a:ea typeface="ＭＳ Ｐゴシック" pitchFamily="-106" charset="-128"/>
              </a:rPr>
              <a:t>associé</a:t>
            </a:r>
            <a:r>
              <a:rPr lang="en-US" dirty="0">
                <a:ea typeface="ＭＳ Ｐゴシック" pitchFamily="-106" charset="-128"/>
              </a:rPr>
              <a:t> </a:t>
            </a:r>
            <a:r>
              <a:rPr lang="en-US" sz="2400" dirty="0">
                <a:ea typeface="ＭＳ Ｐゴシック" pitchFamily="-106" charset="-128"/>
              </a:rPr>
              <a:t>(</a:t>
            </a:r>
            <a:r>
              <a:rPr lang="en-US" sz="2400" dirty="0">
                <a:solidFill>
                  <a:srgbClr val="0070C0"/>
                </a:solidFill>
                <a:ea typeface="ＭＳ Ｐゴシック" pitchFamily="-106" charset="-128"/>
              </a:rPr>
              <a:t>Sherrington Cochrane 2019</a:t>
            </a:r>
            <a:r>
              <a:rPr lang="en-US" sz="2400" dirty="0">
                <a:ea typeface="ＭＳ Ｐゴシック" pitchFamily="-106" charset="-128"/>
              </a:rPr>
              <a:t>)</a:t>
            </a:r>
          </a:p>
          <a:p>
            <a:pPr>
              <a:buFont typeface="Wingdings" charset="2"/>
              <a:buChar char="l"/>
              <a:defRPr/>
            </a:pPr>
            <a:endParaRPr lang="en-US" sz="2400" dirty="0">
              <a:ea typeface="ＭＳ Ｐゴシック" pitchFamily="-106" charset="-128"/>
            </a:endParaRPr>
          </a:p>
          <a:p>
            <a:pPr>
              <a:buFont typeface="Wingdings" charset="2"/>
              <a:buChar char="l"/>
              <a:defRPr/>
            </a:pPr>
            <a:r>
              <a:rPr lang="en-US" dirty="0">
                <a:ea typeface="ＭＳ Ｐゴシック" pitchFamily="-106" charset="-128"/>
              </a:rPr>
              <a:t>Les interventions multiples les plus </a:t>
            </a:r>
            <a:r>
              <a:rPr lang="en-US" dirty="0" err="1">
                <a:ea typeface="ＭＳ Ｐゴシック" pitchFamily="-106" charset="-128"/>
              </a:rPr>
              <a:t>efficaces</a:t>
            </a:r>
            <a:r>
              <a:rPr lang="en-US" dirty="0">
                <a:ea typeface="ＭＳ Ｐゴシック" pitchFamily="-106" charset="-128"/>
              </a:rPr>
              <a:t> </a:t>
            </a:r>
            <a:r>
              <a:rPr lang="en-US" dirty="0" err="1">
                <a:ea typeface="ＭＳ Ｐゴシック" pitchFamily="-106" charset="-128"/>
              </a:rPr>
              <a:t>comprennent</a:t>
            </a:r>
            <a:r>
              <a:rPr lang="en-US" dirty="0">
                <a:ea typeface="ＭＳ Ｐゴシック" pitchFamily="-106" charset="-128"/>
              </a:rPr>
              <a:t> </a:t>
            </a:r>
            <a:r>
              <a:rPr lang="en-US" dirty="0" err="1">
                <a:ea typeface="ＭＳ Ｐゴシック" pitchFamily="-106" charset="-128"/>
              </a:rPr>
              <a:t>l’activité</a:t>
            </a:r>
            <a:r>
              <a:rPr lang="en-US" dirty="0">
                <a:ea typeface="ＭＳ Ｐゴシック" pitchFamily="-106" charset="-128"/>
              </a:rPr>
              <a:t> physique (</a:t>
            </a:r>
            <a:r>
              <a:rPr lang="en-US" sz="2400" dirty="0">
                <a:solidFill>
                  <a:srgbClr val="2C8ACD"/>
                </a:solidFill>
                <a:ea typeface="ＭＳ Ｐゴシック" pitchFamily="-106" charset="-128"/>
              </a:rPr>
              <a:t>Gillespie et al. Cochrane 2012, Lee et al. Worldviews </a:t>
            </a:r>
            <a:r>
              <a:rPr lang="en-US" sz="2400" dirty="0" err="1">
                <a:solidFill>
                  <a:srgbClr val="2C8ACD"/>
                </a:solidFill>
                <a:ea typeface="ＭＳ Ｐゴシック" pitchFamily="-106" charset="-128"/>
              </a:rPr>
              <a:t>Evid</a:t>
            </a:r>
            <a:r>
              <a:rPr lang="en-US" sz="2400" dirty="0">
                <a:solidFill>
                  <a:srgbClr val="2C8ACD"/>
                </a:solidFill>
                <a:ea typeface="ＭＳ Ｐゴシック" pitchFamily="-106" charset="-128"/>
              </a:rPr>
              <a:t> Based </a:t>
            </a:r>
            <a:r>
              <a:rPr lang="en-US" sz="2400" dirty="0" err="1">
                <a:solidFill>
                  <a:srgbClr val="2C8ACD"/>
                </a:solidFill>
                <a:ea typeface="ＭＳ Ｐゴシック" pitchFamily="-106" charset="-128"/>
              </a:rPr>
              <a:t>Nurs</a:t>
            </a:r>
            <a:r>
              <a:rPr lang="en-US" sz="2400" dirty="0">
                <a:solidFill>
                  <a:srgbClr val="2C8ACD"/>
                </a:solidFill>
                <a:ea typeface="ＭＳ Ｐゴシック" pitchFamily="-106" charset="-128"/>
              </a:rPr>
              <a:t> 2017, Hopewell Cochrane 2018</a:t>
            </a:r>
            <a:r>
              <a:rPr lang="en-US" dirty="0">
                <a:ea typeface="ＭＳ Ｐゴシック" pitchFamily="-106" charset="-128"/>
              </a:rPr>
              <a:t>)</a:t>
            </a:r>
          </a:p>
          <a:p>
            <a:pPr>
              <a:buFont typeface="Wingdings" charset="2"/>
              <a:buChar char="l"/>
              <a:defRPr/>
            </a:pPr>
            <a:r>
              <a:rPr lang="en-US" dirty="0" err="1">
                <a:ea typeface="ＭＳ Ｐゴシック" pitchFamily="-106" charset="-128"/>
              </a:rPr>
              <a:t>Réduction</a:t>
            </a:r>
            <a:r>
              <a:rPr lang="en-US" dirty="0">
                <a:ea typeface="ＭＳ Ｐゴシック" pitchFamily="-106" charset="-128"/>
              </a:rPr>
              <a:t> des chutes </a:t>
            </a:r>
            <a:r>
              <a:rPr lang="en-US" dirty="0" err="1">
                <a:ea typeface="ＭＳ Ｐゴシック" pitchFamily="-106" charset="-128"/>
              </a:rPr>
              <a:t>traumatiques</a:t>
            </a:r>
            <a:r>
              <a:rPr lang="en-US" dirty="0">
                <a:ea typeface="ＭＳ Ｐゴシック" pitchFamily="-106" charset="-128"/>
              </a:rPr>
              <a:t>  </a:t>
            </a:r>
          </a:p>
          <a:p>
            <a:pPr marL="0" indent="0">
              <a:buFont typeface="Wingdings" panose="05000000000000000000" pitchFamily="2" charset="2"/>
              <a:buNone/>
              <a:defRPr/>
            </a:pPr>
            <a:r>
              <a:rPr lang="en-US" dirty="0">
                <a:ea typeface="ＭＳ Ｐゴシック" pitchFamily="-106" charset="-128"/>
              </a:rPr>
              <a:t>(</a:t>
            </a:r>
            <a:r>
              <a:rPr lang="en-US" sz="2400" dirty="0">
                <a:solidFill>
                  <a:srgbClr val="2C8ACD"/>
                </a:solidFill>
                <a:ea typeface="ＭＳ Ｐゴシック" pitchFamily="-106" charset="-128"/>
              </a:rPr>
              <a:t>El </a:t>
            </a:r>
            <a:r>
              <a:rPr lang="en-US" sz="2400" dirty="0" err="1">
                <a:solidFill>
                  <a:srgbClr val="2C8ACD"/>
                </a:solidFill>
                <a:ea typeface="ＭＳ Ｐゴシック" pitchFamily="-106" charset="-128"/>
              </a:rPr>
              <a:t>Khoury</a:t>
            </a:r>
            <a:r>
              <a:rPr lang="en-US" sz="2400" dirty="0">
                <a:solidFill>
                  <a:srgbClr val="2C8ACD"/>
                </a:solidFill>
                <a:ea typeface="ＭＳ Ｐゴシック" pitchFamily="-106" charset="-128"/>
              </a:rPr>
              <a:t> et al. Br J Sports Med 2015; El-Khoury et al. BMJ 2013</a:t>
            </a:r>
            <a:r>
              <a:rPr lang="en-US" dirty="0">
                <a:ea typeface="ＭＳ Ｐゴシック" pitchFamily="-106" charset="-128"/>
              </a:rPr>
              <a:t>)</a:t>
            </a:r>
          </a:p>
        </p:txBody>
      </p:sp>
      <p:pic>
        <p:nvPicPr>
          <p:cNvPr id="5" name="Image 9" descr="chute 2.jpg">
            <a:extLst>
              <a:ext uri="{FF2B5EF4-FFF2-40B4-BE49-F238E27FC236}">
                <a16:creationId xmlns:a16="http://schemas.microsoft.com/office/drawing/2014/main" id="{BB16A01A-21B9-45E4-BD42-8D583953B5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628" y="152401"/>
            <a:ext cx="1981200"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9571B51F-4C63-409F-B06D-102FF7A9E73F}"/>
              </a:ext>
            </a:extLst>
          </p:cNvPr>
          <p:cNvSpPr txBox="1"/>
          <p:nvPr/>
        </p:nvSpPr>
        <p:spPr>
          <a:xfrm>
            <a:off x="6392090" y="3329487"/>
            <a:ext cx="4900749" cy="369332"/>
          </a:xfrm>
          <a:prstGeom prst="rect">
            <a:avLst/>
          </a:prstGeom>
          <a:noFill/>
        </p:spPr>
        <p:txBody>
          <a:bodyPr wrap="square" rtlCol="0">
            <a:spAutoFit/>
          </a:bodyPr>
          <a:lstStyle/>
          <a:p>
            <a:pPr algn="r"/>
            <a:r>
              <a:rPr lang="fr-FR" dirty="0">
                <a:solidFill>
                  <a:srgbClr val="2C8ACD"/>
                </a:solidFill>
              </a:rPr>
              <a:t>De </a:t>
            </a:r>
            <a:r>
              <a:rPr lang="fr-FR" dirty="0" err="1">
                <a:solidFill>
                  <a:srgbClr val="2C8ACD"/>
                </a:solidFill>
              </a:rPr>
              <a:t>Souto</a:t>
            </a:r>
            <a:r>
              <a:rPr lang="fr-FR" dirty="0">
                <a:solidFill>
                  <a:srgbClr val="2C8ACD"/>
                </a:solidFill>
              </a:rPr>
              <a:t> </a:t>
            </a:r>
            <a:r>
              <a:rPr lang="fr-FR" dirty="0" err="1">
                <a:solidFill>
                  <a:srgbClr val="2C8ACD"/>
                </a:solidFill>
              </a:rPr>
              <a:t>Barreto</a:t>
            </a:r>
            <a:r>
              <a:rPr lang="fr-FR" dirty="0">
                <a:solidFill>
                  <a:srgbClr val="2C8ACD"/>
                </a:solidFill>
              </a:rPr>
              <a:t> P et al. JAMA </a:t>
            </a:r>
            <a:r>
              <a:rPr lang="fr-FR" dirty="0" err="1">
                <a:solidFill>
                  <a:srgbClr val="2C8ACD"/>
                </a:solidFill>
              </a:rPr>
              <a:t>Intern</a:t>
            </a:r>
            <a:r>
              <a:rPr lang="fr-FR" dirty="0">
                <a:solidFill>
                  <a:srgbClr val="2C8ACD"/>
                </a:solidFill>
              </a:rPr>
              <a:t> Med. 2018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DCB00-A61E-4143-AFE9-58B6BA9A869B}"/>
              </a:ext>
            </a:extLst>
          </p:cNvPr>
          <p:cNvSpPr>
            <a:spLocks noGrp="1"/>
          </p:cNvSpPr>
          <p:nvPr>
            <p:ph type="title"/>
          </p:nvPr>
        </p:nvSpPr>
        <p:spPr>
          <a:xfrm>
            <a:off x="838200" y="365125"/>
            <a:ext cx="10515600" cy="1325563"/>
          </a:xfrm>
        </p:spPr>
        <p:txBody>
          <a:bodyPr/>
          <a:lstStyle/>
          <a:p>
            <a:r>
              <a:rPr lang="fr-FR" b="1" dirty="0"/>
              <a:t>Prévention cardio-métabolique</a:t>
            </a:r>
            <a:endParaRPr lang="fr-FR" dirty="0"/>
          </a:p>
        </p:txBody>
      </p:sp>
      <p:sp>
        <p:nvSpPr>
          <p:cNvPr id="3" name="Espace réservé du contenu 2">
            <a:extLst>
              <a:ext uri="{FF2B5EF4-FFF2-40B4-BE49-F238E27FC236}">
                <a16:creationId xmlns:a16="http://schemas.microsoft.com/office/drawing/2014/main" id="{C2768292-9E51-4F79-84BC-4E67D3DA7A41}"/>
              </a:ext>
            </a:extLst>
          </p:cNvPr>
          <p:cNvSpPr>
            <a:spLocks noGrp="1"/>
          </p:cNvSpPr>
          <p:nvPr>
            <p:ph idx="1"/>
          </p:nvPr>
        </p:nvSpPr>
        <p:spPr/>
        <p:txBody>
          <a:bodyPr/>
          <a:lstStyle/>
          <a:p>
            <a:endParaRPr lang="fr-FR" dirty="0"/>
          </a:p>
          <a:p>
            <a:pPr lvl="0"/>
            <a:r>
              <a:rPr lang="fr-FR" dirty="0"/>
              <a:t>HTA </a:t>
            </a:r>
          </a:p>
          <a:p>
            <a:pPr lvl="0"/>
            <a:r>
              <a:rPr lang="fr-FR" dirty="0"/>
              <a:t>diabète </a:t>
            </a:r>
          </a:p>
          <a:p>
            <a:pPr lvl="0"/>
            <a:r>
              <a:rPr lang="fr-FR" dirty="0"/>
              <a:t>Risque coronarien</a:t>
            </a:r>
          </a:p>
          <a:p>
            <a:pPr lvl="0"/>
            <a:r>
              <a:rPr lang="fr-FR" dirty="0"/>
              <a:t>insuffisance cardiaque </a:t>
            </a:r>
          </a:p>
          <a:p>
            <a:pPr lvl="0"/>
            <a:r>
              <a:rPr lang="fr-FR" dirty="0"/>
              <a:t>AVC</a:t>
            </a:r>
          </a:p>
          <a:p>
            <a:pPr lvl="0"/>
            <a:r>
              <a:rPr lang="fr-FR" dirty="0"/>
              <a:t>mortalité </a:t>
            </a:r>
          </a:p>
          <a:p>
            <a:endParaRPr lang="fr-FR" dirty="0"/>
          </a:p>
        </p:txBody>
      </p:sp>
      <p:sp>
        <p:nvSpPr>
          <p:cNvPr id="5" name="ZoneTexte 4">
            <a:extLst>
              <a:ext uri="{FF2B5EF4-FFF2-40B4-BE49-F238E27FC236}">
                <a16:creationId xmlns:a16="http://schemas.microsoft.com/office/drawing/2014/main" id="{E5A614EC-F876-4DAD-BC54-7C795B6740D3}"/>
              </a:ext>
            </a:extLst>
          </p:cNvPr>
          <p:cNvSpPr txBox="1"/>
          <p:nvPr/>
        </p:nvSpPr>
        <p:spPr>
          <a:xfrm>
            <a:off x="296091" y="1985555"/>
            <a:ext cx="3072526" cy="369332"/>
          </a:xfrm>
          <a:prstGeom prst="rect">
            <a:avLst/>
          </a:prstGeom>
          <a:noFill/>
        </p:spPr>
        <p:txBody>
          <a:bodyPr wrap="square" rtlCol="0">
            <a:spAutoFit/>
          </a:bodyPr>
          <a:lstStyle/>
          <a:p>
            <a:r>
              <a:rPr lang="fr-FR" dirty="0">
                <a:solidFill>
                  <a:srgbClr val="2C8ACD"/>
                </a:solidFill>
              </a:rPr>
              <a:t>Effets bénéfiques sur: </a:t>
            </a:r>
          </a:p>
        </p:txBody>
      </p:sp>
      <p:sp>
        <p:nvSpPr>
          <p:cNvPr id="9" name="ZoneTexte 8">
            <a:extLst>
              <a:ext uri="{FF2B5EF4-FFF2-40B4-BE49-F238E27FC236}">
                <a16:creationId xmlns:a16="http://schemas.microsoft.com/office/drawing/2014/main" id="{0BC2F76A-34B6-4360-9426-EBC5E612FDDB}"/>
              </a:ext>
            </a:extLst>
          </p:cNvPr>
          <p:cNvSpPr txBox="1"/>
          <p:nvPr/>
        </p:nvSpPr>
        <p:spPr>
          <a:xfrm>
            <a:off x="7724502" y="5281711"/>
            <a:ext cx="4293326" cy="1600438"/>
          </a:xfrm>
          <a:prstGeom prst="rect">
            <a:avLst/>
          </a:prstGeom>
          <a:noFill/>
        </p:spPr>
        <p:txBody>
          <a:bodyPr wrap="square" rtlCol="0">
            <a:spAutoFit/>
          </a:bodyPr>
          <a:lstStyle/>
          <a:p>
            <a:pPr algn="r"/>
            <a:r>
              <a:rPr lang="fr-FR" sz="2000" dirty="0" err="1">
                <a:solidFill>
                  <a:srgbClr val="2C8ACD"/>
                </a:solidFill>
              </a:rPr>
              <a:t>Sattelmair</a:t>
            </a:r>
            <a:r>
              <a:rPr lang="fr-FR" sz="2000" dirty="0">
                <a:solidFill>
                  <a:srgbClr val="2C8ACD"/>
                </a:solidFill>
              </a:rPr>
              <a:t> et al. Circulation 2011 </a:t>
            </a:r>
          </a:p>
          <a:p>
            <a:pPr algn="r"/>
            <a:r>
              <a:rPr lang="fr-FR" sz="2000" dirty="0" err="1">
                <a:solidFill>
                  <a:srgbClr val="2C8ACD"/>
                </a:solidFill>
              </a:rPr>
              <a:t>Lachman</a:t>
            </a:r>
            <a:r>
              <a:rPr lang="fr-FR" sz="2000" dirty="0">
                <a:solidFill>
                  <a:srgbClr val="2C8ACD"/>
                </a:solidFill>
              </a:rPr>
              <a:t> S et al. </a:t>
            </a:r>
            <a:r>
              <a:rPr lang="fr-FR" sz="2000" dirty="0" err="1">
                <a:solidFill>
                  <a:srgbClr val="2C8ACD"/>
                </a:solidFill>
              </a:rPr>
              <a:t>Eur</a:t>
            </a:r>
            <a:r>
              <a:rPr lang="fr-FR" sz="2000" dirty="0">
                <a:solidFill>
                  <a:srgbClr val="2C8ACD"/>
                </a:solidFill>
              </a:rPr>
              <a:t> J </a:t>
            </a:r>
            <a:r>
              <a:rPr lang="fr-FR" sz="2000" dirty="0" err="1">
                <a:solidFill>
                  <a:srgbClr val="2C8ACD"/>
                </a:solidFill>
              </a:rPr>
              <a:t>Prev</a:t>
            </a:r>
            <a:r>
              <a:rPr lang="fr-FR" sz="2000" dirty="0">
                <a:solidFill>
                  <a:srgbClr val="2C8ACD"/>
                </a:solidFill>
              </a:rPr>
              <a:t> </a:t>
            </a:r>
            <a:r>
              <a:rPr lang="fr-FR" sz="2000" dirty="0" err="1">
                <a:solidFill>
                  <a:srgbClr val="2C8ACD"/>
                </a:solidFill>
              </a:rPr>
              <a:t>Cardiol</a:t>
            </a:r>
            <a:r>
              <a:rPr lang="fr-FR" sz="2000" dirty="0">
                <a:solidFill>
                  <a:srgbClr val="2C8ACD"/>
                </a:solidFill>
              </a:rPr>
              <a:t> 2018</a:t>
            </a:r>
          </a:p>
          <a:p>
            <a:pPr algn="r"/>
            <a:r>
              <a:rPr lang="fr-FR" sz="2000" dirty="0">
                <a:solidFill>
                  <a:srgbClr val="2C8ACD"/>
                </a:solidFill>
              </a:rPr>
              <a:t>Aune D et al. 2021</a:t>
            </a:r>
          </a:p>
          <a:p>
            <a:pPr algn="r"/>
            <a:r>
              <a:rPr lang="en-US" sz="2000" dirty="0">
                <a:solidFill>
                  <a:srgbClr val="2C8ACD"/>
                </a:solidFill>
              </a:rPr>
              <a:t>Garcia et al Br J Sports Med 2023</a:t>
            </a:r>
          </a:p>
          <a:p>
            <a:pPr algn="r"/>
            <a:endParaRPr lang="fr-FR" dirty="0">
              <a:solidFill>
                <a:srgbClr val="2C8ACD"/>
              </a:solidFill>
            </a:endParaRPr>
          </a:p>
        </p:txBody>
      </p:sp>
      <p:pic>
        <p:nvPicPr>
          <p:cNvPr id="10" name="Image 9">
            <a:extLst>
              <a:ext uri="{FF2B5EF4-FFF2-40B4-BE49-F238E27FC236}">
                <a16:creationId xmlns:a16="http://schemas.microsoft.com/office/drawing/2014/main" id="{06698BD4-9449-45DC-B3C1-9ABAC2CFAB69}"/>
              </a:ext>
            </a:extLst>
          </p:cNvPr>
          <p:cNvPicPr>
            <a:picLocks noChangeAspect="1"/>
          </p:cNvPicPr>
          <p:nvPr/>
        </p:nvPicPr>
        <p:blipFill>
          <a:blip r:embed="rId2"/>
          <a:stretch>
            <a:fillRect/>
          </a:stretch>
        </p:blipFill>
        <p:spPr>
          <a:xfrm>
            <a:off x="8320496" y="584698"/>
            <a:ext cx="2495550" cy="1828800"/>
          </a:xfrm>
          <a:prstGeom prst="rect">
            <a:avLst/>
          </a:prstGeom>
        </p:spPr>
      </p:pic>
    </p:spTree>
    <p:extLst>
      <p:ext uri="{BB962C8B-B14F-4D97-AF65-F5344CB8AC3E}">
        <p14:creationId xmlns:p14="http://schemas.microsoft.com/office/powerpoint/2010/main" val="668804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DCB00-A61E-4143-AFE9-58B6BA9A869B}"/>
              </a:ext>
            </a:extLst>
          </p:cNvPr>
          <p:cNvSpPr>
            <a:spLocks noGrp="1"/>
          </p:cNvSpPr>
          <p:nvPr>
            <p:ph type="title"/>
          </p:nvPr>
        </p:nvSpPr>
        <p:spPr/>
        <p:txBody>
          <a:bodyPr/>
          <a:lstStyle/>
          <a:p>
            <a:r>
              <a:rPr lang="fr-FR" b="1" dirty="0"/>
              <a:t>Prévention cardio-métabolique</a:t>
            </a:r>
            <a:endParaRPr lang="fr-FR" dirty="0"/>
          </a:p>
        </p:txBody>
      </p:sp>
      <p:sp>
        <p:nvSpPr>
          <p:cNvPr id="6" name="Rectangle 5">
            <a:extLst>
              <a:ext uri="{FF2B5EF4-FFF2-40B4-BE49-F238E27FC236}">
                <a16:creationId xmlns:a16="http://schemas.microsoft.com/office/drawing/2014/main" id="{581F2EDD-0757-4201-978D-5634E8D3DCD3}"/>
              </a:ext>
            </a:extLst>
          </p:cNvPr>
          <p:cNvSpPr/>
          <p:nvPr/>
        </p:nvSpPr>
        <p:spPr>
          <a:xfrm>
            <a:off x="3553098" y="6382705"/>
            <a:ext cx="8464730" cy="400110"/>
          </a:xfrm>
          <a:prstGeom prst="rect">
            <a:avLst/>
          </a:prstGeom>
        </p:spPr>
        <p:txBody>
          <a:bodyPr wrap="square">
            <a:spAutoFit/>
          </a:bodyPr>
          <a:lstStyle/>
          <a:p>
            <a:pPr algn="r"/>
            <a:r>
              <a:rPr lang="en-US" sz="2000" dirty="0">
                <a:solidFill>
                  <a:srgbClr val="2C8ACD"/>
                </a:solidFill>
              </a:rPr>
              <a:t>Garcia et al Br J Sports Med 2023</a:t>
            </a:r>
          </a:p>
        </p:txBody>
      </p:sp>
      <p:sp>
        <p:nvSpPr>
          <p:cNvPr id="7" name="ZoneTexte 6">
            <a:extLst>
              <a:ext uri="{FF2B5EF4-FFF2-40B4-BE49-F238E27FC236}">
                <a16:creationId xmlns:a16="http://schemas.microsoft.com/office/drawing/2014/main" id="{2D40786A-127B-46F0-ACA9-9F80ED619382}"/>
              </a:ext>
            </a:extLst>
          </p:cNvPr>
          <p:cNvSpPr txBox="1"/>
          <p:nvPr/>
        </p:nvSpPr>
        <p:spPr>
          <a:xfrm>
            <a:off x="1393370" y="5921040"/>
            <a:ext cx="9405259" cy="461665"/>
          </a:xfrm>
          <a:prstGeom prst="rect">
            <a:avLst/>
          </a:prstGeom>
          <a:noFill/>
        </p:spPr>
        <p:txBody>
          <a:bodyPr wrap="square" rtlCol="0">
            <a:spAutoFit/>
          </a:bodyPr>
          <a:lstStyle/>
          <a:p>
            <a:r>
              <a:rPr lang="fr-FR" sz="2400" b="1" dirty="0">
                <a:solidFill>
                  <a:srgbClr val="D43C43"/>
                </a:solidFill>
              </a:rPr>
              <a:t>Passer de 0 à un peu d’activité physique apporte déjà un bénéfice! </a:t>
            </a:r>
          </a:p>
        </p:txBody>
      </p:sp>
      <p:pic>
        <p:nvPicPr>
          <p:cNvPr id="13" name="Image 12">
            <a:extLst>
              <a:ext uri="{FF2B5EF4-FFF2-40B4-BE49-F238E27FC236}">
                <a16:creationId xmlns:a16="http://schemas.microsoft.com/office/drawing/2014/main" id="{4048089D-215E-4F88-B268-A88CED2219D2}"/>
              </a:ext>
            </a:extLst>
          </p:cNvPr>
          <p:cNvPicPr>
            <a:picLocks noChangeAspect="1"/>
          </p:cNvPicPr>
          <p:nvPr/>
        </p:nvPicPr>
        <p:blipFill>
          <a:blip r:embed="rId3"/>
          <a:stretch>
            <a:fillRect/>
          </a:stretch>
        </p:blipFill>
        <p:spPr>
          <a:xfrm>
            <a:off x="542689" y="1690687"/>
            <a:ext cx="8610020" cy="4108477"/>
          </a:xfrm>
          <a:prstGeom prst="rect">
            <a:avLst/>
          </a:prstGeom>
        </p:spPr>
      </p:pic>
      <p:pic>
        <p:nvPicPr>
          <p:cNvPr id="10" name="Image 9">
            <a:extLst>
              <a:ext uri="{FF2B5EF4-FFF2-40B4-BE49-F238E27FC236}">
                <a16:creationId xmlns:a16="http://schemas.microsoft.com/office/drawing/2014/main" id="{E0BD3259-3D9F-46FB-9265-624229DF733A}"/>
              </a:ext>
            </a:extLst>
          </p:cNvPr>
          <p:cNvPicPr>
            <a:picLocks noChangeAspect="1"/>
          </p:cNvPicPr>
          <p:nvPr/>
        </p:nvPicPr>
        <p:blipFill>
          <a:blip r:embed="rId4"/>
          <a:stretch>
            <a:fillRect/>
          </a:stretch>
        </p:blipFill>
        <p:spPr>
          <a:xfrm>
            <a:off x="8320496" y="584698"/>
            <a:ext cx="2495550" cy="1828800"/>
          </a:xfrm>
          <a:prstGeom prst="rect">
            <a:avLst/>
          </a:prstGeom>
        </p:spPr>
      </p:pic>
    </p:spTree>
    <p:extLst>
      <p:ext uri="{BB962C8B-B14F-4D97-AF65-F5344CB8AC3E}">
        <p14:creationId xmlns:p14="http://schemas.microsoft.com/office/powerpoint/2010/main" val="14045437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18E8699-F45F-4948-B16B-41A5B97BE2D3}"/>
              </a:ext>
            </a:extLst>
          </p:cNvPr>
          <p:cNvPicPr>
            <a:picLocks noChangeAspect="1"/>
          </p:cNvPicPr>
          <p:nvPr/>
        </p:nvPicPr>
        <p:blipFill>
          <a:blip r:embed="rId2"/>
          <a:stretch>
            <a:fillRect/>
          </a:stretch>
        </p:blipFill>
        <p:spPr>
          <a:xfrm>
            <a:off x="747949" y="190393"/>
            <a:ext cx="10473457" cy="2324207"/>
          </a:xfrm>
          <a:prstGeom prst="rect">
            <a:avLst/>
          </a:prstGeom>
        </p:spPr>
      </p:pic>
      <p:sp>
        <p:nvSpPr>
          <p:cNvPr id="4" name="ZoneTexte 3">
            <a:extLst>
              <a:ext uri="{FF2B5EF4-FFF2-40B4-BE49-F238E27FC236}">
                <a16:creationId xmlns:a16="http://schemas.microsoft.com/office/drawing/2014/main" id="{A712CE44-5E6C-4889-8C88-69BC6044817E}"/>
              </a:ext>
            </a:extLst>
          </p:cNvPr>
          <p:cNvSpPr txBox="1"/>
          <p:nvPr/>
        </p:nvSpPr>
        <p:spPr>
          <a:xfrm>
            <a:off x="8647611" y="6400799"/>
            <a:ext cx="3431177" cy="369332"/>
          </a:xfrm>
          <a:prstGeom prst="rect">
            <a:avLst/>
          </a:prstGeom>
          <a:noFill/>
        </p:spPr>
        <p:txBody>
          <a:bodyPr wrap="square" rtlCol="0">
            <a:spAutoFit/>
          </a:bodyPr>
          <a:lstStyle/>
          <a:p>
            <a:pPr algn="r"/>
            <a:r>
              <a:rPr lang="fr-FR" dirty="0">
                <a:solidFill>
                  <a:srgbClr val="2C8ACD"/>
                </a:solidFill>
              </a:rPr>
              <a:t>Han H et al. BMJ </a:t>
            </a:r>
            <a:r>
              <a:rPr lang="fr-FR" dirty="0" err="1">
                <a:solidFill>
                  <a:srgbClr val="2C8ACD"/>
                </a:solidFill>
              </a:rPr>
              <a:t>medicine</a:t>
            </a:r>
            <a:r>
              <a:rPr lang="fr-FR" dirty="0">
                <a:solidFill>
                  <a:srgbClr val="2C8ACD"/>
                </a:solidFill>
              </a:rPr>
              <a:t> 2026</a:t>
            </a:r>
          </a:p>
        </p:txBody>
      </p:sp>
      <p:sp>
        <p:nvSpPr>
          <p:cNvPr id="5" name="ZoneTexte 4">
            <a:extLst>
              <a:ext uri="{FF2B5EF4-FFF2-40B4-BE49-F238E27FC236}">
                <a16:creationId xmlns:a16="http://schemas.microsoft.com/office/drawing/2014/main" id="{151A9CAB-DA87-48BA-95ED-00074F298552}"/>
              </a:ext>
            </a:extLst>
          </p:cNvPr>
          <p:cNvSpPr txBox="1"/>
          <p:nvPr/>
        </p:nvSpPr>
        <p:spPr>
          <a:xfrm>
            <a:off x="747949" y="3714512"/>
            <a:ext cx="9911342" cy="830997"/>
          </a:xfrm>
          <a:prstGeom prst="rect">
            <a:avLst/>
          </a:prstGeom>
          <a:noFill/>
        </p:spPr>
        <p:txBody>
          <a:bodyPr wrap="square" rtlCol="0">
            <a:spAutoFit/>
          </a:bodyPr>
          <a:lstStyle/>
          <a:p>
            <a:r>
              <a:rPr lang="en-US" sz="2400" dirty="0"/>
              <a:t>PARTICIPANTS : 70 725 femmes et 40 742 hommes </a:t>
            </a:r>
            <a:r>
              <a:rPr lang="en-US" sz="2400" dirty="0" err="1"/>
              <a:t>issus</a:t>
            </a:r>
            <a:r>
              <a:rPr lang="en-US" sz="2400" dirty="0"/>
              <a:t> de deux </a:t>
            </a:r>
            <a:r>
              <a:rPr lang="en-US" sz="2400" dirty="0" err="1"/>
              <a:t>cohortes</a:t>
            </a:r>
            <a:r>
              <a:rPr lang="en-US" sz="2400" dirty="0"/>
              <a:t> de recherche avec </a:t>
            </a:r>
            <a:r>
              <a:rPr lang="en-US" sz="2400" dirty="0" err="1"/>
              <a:t>informations</a:t>
            </a:r>
            <a:r>
              <a:rPr lang="en-US" sz="2400" dirty="0"/>
              <a:t> </a:t>
            </a:r>
            <a:r>
              <a:rPr lang="en-US" sz="2400" dirty="0" err="1"/>
              <a:t>exhaustives</a:t>
            </a:r>
            <a:r>
              <a:rPr lang="en-US" sz="2400" dirty="0"/>
              <a:t> sur les </a:t>
            </a:r>
            <a:r>
              <a:rPr lang="en-US" sz="2400" dirty="0" err="1"/>
              <a:t>activités</a:t>
            </a:r>
            <a:r>
              <a:rPr lang="en-US" sz="2400" dirty="0"/>
              <a:t> physiques de </a:t>
            </a:r>
            <a:r>
              <a:rPr lang="en-US" sz="2400" dirty="0" err="1"/>
              <a:t>loisir</a:t>
            </a:r>
            <a:endParaRPr lang="fr-FR" sz="2400" dirty="0"/>
          </a:p>
        </p:txBody>
      </p:sp>
      <p:sp>
        <p:nvSpPr>
          <p:cNvPr id="6" name="Rectangle 5">
            <a:extLst>
              <a:ext uri="{FF2B5EF4-FFF2-40B4-BE49-F238E27FC236}">
                <a16:creationId xmlns:a16="http://schemas.microsoft.com/office/drawing/2014/main" id="{819F417F-D724-458E-B465-5B5622C5100F}"/>
              </a:ext>
            </a:extLst>
          </p:cNvPr>
          <p:cNvSpPr/>
          <p:nvPr/>
        </p:nvSpPr>
        <p:spPr>
          <a:xfrm>
            <a:off x="182880" y="6008519"/>
            <a:ext cx="6096000" cy="646331"/>
          </a:xfrm>
          <a:prstGeom prst="rect">
            <a:avLst/>
          </a:prstGeom>
        </p:spPr>
        <p:txBody>
          <a:bodyPr>
            <a:spAutoFit/>
          </a:bodyPr>
          <a:lstStyle/>
          <a:p>
            <a:r>
              <a:rPr lang="en-US" dirty="0"/>
              <a:t>Nurses' Health Study (1986-2018) et</a:t>
            </a:r>
          </a:p>
          <a:p>
            <a:r>
              <a:rPr lang="en-US" dirty="0"/>
              <a:t>Health Professionals Follow-Up Study (1986-2020)</a:t>
            </a:r>
          </a:p>
        </p:txBody>
      </p:sp>
    </p:spTree>
    <p:extLst>
      <p:ext uri="{BB962C8B-B14F-4D97-AF65-F5344CB8AC3E}">
        <p14:creationId xmlns:p14="http://schemas.microsoft.com/office/powerpoint/2010/main" val="721828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2C447-99A2-44BB-B6EB-E3814E1B97EF}"/>
              </a:ext>
            </a:extLst>
          </p:cNvPr>
          <p:cNvSpPr>
            <a:spLocks noGrp="1"/>
          </p:cNvSpPr>
          <p:nvPr>
            <p:ph type="title"/>
          </p:nvPr>
        </p:nvSpPr>
        <p:spPr/>
        <p:txBody>
          <a:bodyPr/>
          <a:lstStyle/>
          <a:p>
            <a:r>
              <a:rPr lang="fr-FR" dirty="0"/>
              <a:t>Dose d’activité physique?</a:t>
            </a:r>
          </a:p>
        </p:txBody>
      </p:sp>
      <p:sp>
        <p:nvSpPr>
          <p:cNvPr id="4" name="ZoneTexte 3">
            <a:extLst>
              <a:ext uri="{FF2B5EF4-FFF2-40B4-BE49-F238E27FC236}">
                <a16:creationId xmlns:a16="http://schemas.microsoft.com/office/drawing/2014/main" id="{FABA7372-91B0-42FB-84A8-3F78541DA1BB}"/>
              </a:ext>
            </a:extLst>
          </p:cNvPr>
          <p:cNvSpPr txBox="1"/>
          <p:nvPr/>
        </p:nvSpPr>
        <p:spPr>
          <a:xfrm>
            <a:off x="8647611" y="6400799"/>
            <a:ext cx="3431177" cy="369332"/>
          </a:xfrm>
          <a:prstGeom prst="rect">
            <a:avLst/>
          </a:prstGeom>
          <a:noFill/>
        </p:spPr>
        <p:txBody>
          <a:bodyPr wrap="square" rtlCol="0">
            <a:spAutoFit/>
          </a:bodyPr>
          <a:lstStyle/>
          <a:p>
            <a:pPr algn="r"/>
            <a:r>
              <a:rPr lang="fr-FR" dirty="0">
                <a:solidFill>
                  <a:srgbClr val="2C8ACD"/>
                </a:solidFill>
              </a:rPr>
              <a:t>Han H et al. BMJ </a:t>
            </a:r>
            <a:r>
              <a:rPr lang="fr-FR" dirty="0" err="1">
                <a:solidFill>
                  <a:srgbClr val="2C8ACD"/>
                </a:solidFill>
              </a:rPr>
              <a:t>medicine</a:t>
            </a:r>
            <a:r>
              <a:rPr lang="fr-FR" dirty="0">
                <a:solidFill>
                  <a:srgbClr val="2C8ACD"/>
                </a:solidFill>
              </a:rPr>
              <a:t> 2026</a:t>
            </a:r>
          </a:p>
        </p:txBody>
      </p:sp>
      <p:pic>
        <p:nvPicPr>
          <p:cNvPr id="5" name="Image 4">
            <a:extLst>
              <a:ext uri="{FF2B5EF4-FFF2-40B4-BE49-F238E27FC236}">
                <a16:creationId xmlns:a16="http://schemas.microsoft.com/office/drawing/2014/main" id="{38863273-A14B-4C55-BF61-7DF2832AC6A0}"/>
              </a:ext>
            </a:extLst>
          </p:cNvPr>
          <p:cNvPicPr>
            <a:picLocks noChangeAspect="1"/>
          </p:cNvPicPr>
          <p:nvPr/>
        </p:nvPicPr>
        <p:blipFill>
          <a:blip r:embed="rId3"/>
          <a:stretch>
            <a:fillRect/>
          </a:stretch>
        </p:blipFill>
        <p:spPr>
          <a:xfrm>
            <a:off x="1166035" y="1420641"/>
            <a:ext cx="9859930" cy="4814696"/>
          </a:xfrm>
          <a:prstGeom prst="rect">
            <a:avLst/>
          </a:prstGeom>
        </p:spPr>
      </p:pic>
      <p:sp>
        <p:nvSpPr>
          <p:cNvPr id="6" name="ZoneTexte 5">
            <a:extLst>
              <a:ext uri="{FF2B5EF4-FFF2-40B4-BE49-F238E27FC236}">
                <a16:creationId xmlns:a16="http://schemas.microsoft.com/office/drawing/2014/main" id="{8F273906-8517-47C3-BC3E-1F20A07C088D}"/>
              </a:ext>
            </a:extLst>
          </p:cNvPr>
          <p:cNvSpPr txBox="1"/>
          <p:nvPr/>
        </p:nvSpPr>
        <p:spPr>
          <a:xfrm>
            <a:off x="5529943" y="6308209"/>
            <a:ext cx="2255520" cy="400110"/>
          </a:xfrm>
          <a:prstGeom prst="rect">
            <a:avLst/>
          </a:prstGeom>
          <a:noFill/>
        </p:spPr>
        <p:txBody>
          <a:bodyPr wrap="square" rtlCol="0">
            <a:spAutoFit/>
          </a:bodyPr>
          <a:lstStyle/>
          <a:p>
            <a:pPr algn="ctr"/>
            <a:r>
              <a:rPr lang="fr-FR" sz="2000" b="1" dirty="0"/>
              <a:t>MET </a:t>
            </a:r>
            <a:r>
              <a:rPr lang="fr-FR" sz="2000" b="1" dirty="0" err="1"/>
              <a:t>hours</a:t>
            </a:r>
            <a:r>
              <a:rPr lang="fr-FR" sz="2000" b="1" dirty="0"/>
              <a:t>/</a:t>
            </a:r>
            <a:r>
              <a:rPr lang="fr-FR" sz="2000" b="1" dirty="0" err="1"/>
              <a:t>week</a:t>
            </a:r>
            <a:endParaRPr lang="fr-FR" sz="2000" b="1" dirty="0"/>
          </a:p>
        </p:txBody>
      </p:sp>
    </p:spTree>
    <p:extLst>
      <p:ext uri="{BB962C8B-B14F-4D97-AF65-F5344CB8AC3E}">
        <p14:creationId xmlns:p14="http://schemas.microsoft.com/office/powerpoint/2010/main" val="858848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2C447-99A2-44BB-B6EB-E3814E1B97EF}"/>
              </a:ext>
            </a:extLst>
          </p:cNvPr>
          <p:cNvSpPr>
            <a:spLocks noGrp="1"/>
          </p:cNvSpPr>
          <p:nvPr>
            <p:ph type="title"/>
          </p:nvPr>
        </p:nvSpPr>
        <p:spPr/>
        <p:txBody>
          <a:bodyPr/>
          <a:lstStyle/>
          <a:p>
            <a:r>
              <a:rPr lang="fr-FR" dirty="0"/>
              <a:t>Type d’activité physique?</a:t>
            </a:r>
          </a:p>
        </p:txBody>
      </p:sp>
      <p:sp>
        <p:nvSpPr>
          <p:cNvPr id="4" name="ZoneTexte 3">
            <a:extLst>
              <a:ext uri="{FF2B5EF4-FFF2-40B4-BE49-F238E27FC236}">
                <a16:creationId xmlns:a16="http://schemas.microsoft.com/office/drawing/2014/main" id="{FABA7372-91B0-42FB-84A8-3F78541DA1BB}"/>
              </a:ext>
            </a:extLst>
          </p:cNvPr>
          <p:cNvSpPr txBox="1"/>
          <p:nvPr/>
        </p:nvSpPr>
        <p:spPr>
          <a:xfrm>
            <a:off x="8647611" y="6400799"/>
            <a:ext cx="3431177" cy="369332"/>
          </a:xfrm>
          <a:prstGeom prst="rect">
            <a:avLst/>
          </a:prstGeom>
          <a:noFill/>
        </p:spPr>
        <p:txBody>
          <a:bodyPr wrap="square" rtlCol="0">
            <a:spAutoFit/>
          </a:bodyPr>
          <a:lstStyle/>
          <a:p>
            <a:pPr algn="r"/>
            <a:r>
              <a:rPr lang="fr-FR" dirty="0">
                <a:solidFill>
                  <a:srgbClr val="2C8ACD"/>
                </a:solidFill>
              </a:rPr>
              <a:t>Han H et al. BMJ </a:t>
            </a:r>
            <a:r>
              <a:rPr lang="fr-FR" dirty="0" err="1">
                <a:solidFill>
                  <a:srgbClr val="2C8ACD"/>
                </a:solidFill>
              </a:rPr>
              <a:t>medicine</a:t>
            </a:r>
            <a:r>
              <a:rPr lang="fr-FR" dirty="0">
                <a:solidFill>
                  <a:srgbClr val="2C8ACD"/>
                </a:solidFill>
              </a:rPr>
              <a:t> 2026</a:t>
            </a:r>
          </a:p>
        </p:txBody>
      </p:sp>
      <p:pic>
        <p:nvPicPr>
          <p:cNvPr id="7" name="Image 6">
            <a:extLst>
              <a:ext uri="{FF2B5EF4-FFF2-40B4-BE49-F238E27FC236}">
                <a16:creationId xmlns:a16="http://schemas.microsoft.com/office/drawing/2014/main" id="{B3A8CB48-877B-47F3-8542-49DA770357AC}"/>
              </a:ext>
            </a:extLst>
          </p:cNvPr>
          <p:cNvPicPr>
            <a:picLocks noChangeAspect="1"/>
          </p:cNvPicPr>
          <p:nvPr/>
        </p:nvPicPr>
        <p:blipFill>
          <a:blip r:embed="rId2"/>
          <a:stretch>
            <a:fillRect/>
          </a:stretch>
        </p:blipFill>
        <p:spPr>
          <a:xfrm>
            <a:off x="2423583" y="1347896"/>
            <a:ext cx="6337239" cy="5144979"/>
          </a:xfrm>
          <a:prstGeom prst="rect">
            <a:avLst/>
          </a:prstGeom>
        </p:spPr>
      </p:pic>
    </p:spTree>
    <p:extLst>
      <p:ext uri="{BB962C8B-B14F-4D97-AF65-F5344CB8AC3E}">
        <p14:creationId xmlns:p14="http://schemas.microsoft.com/office/powerpoint/2010/main" val="2722999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2C447-99A2-44BB-B6EB-E3814E1B97EF}"/>
              </a:ext>
            </a:extLst>
          </p:cNvPr>
          <p:cNvSpPr>
            <a:spLocks noGrp="1"/>
          </p:cNvSpPr>
          <p:nvPr>
            <p:ph type="title"/>
          </p:nvPr>
        </p:nvSpPr>
        <p:spPr/>
        <p:txBody>
          <a:bodyPr/>
          <a:lstStyle/>
          <a:p>
            <a:r>
              <a:rPr lang="fr-FR" dirty="0"/>
              <a:t>La variété des activités semble bénéfique</a:t>
            </a:r>
          </a:p>
        </p:txBody>
      </p:sp>
      <p:sp>
        <p:nvSpPr>
          <p:cNvPr id="4" name="ZoneTexte 3">
            <a:extLst>
              <a:ext uri="{FF2B5EF4-FFF2-40B4-BE49-F238E27FC236}">
                <a16:creationId xmlns:a16="http://schemas.microsoft.com/office/drawing/2014/main" id="{FABA7372-91B0-42FB-84A8-3F78541DA1BB}"/>
              </a:ext>
            </a:extLst>
          </p:cNvPr>
          <p:cNvSpPr txBox="1"/>
          <p:nvPr/>
        </p:nvSpPr>
        <p:spPr>
          <a:xfrm>
            <a:off x="8647611" y="6400799"/>
            <a:ext cx="3431177" cy="369332"/>
          </a:xfrm>
          <a:prstGeom prst="rect">
            <a:avLst/>
          </a:prstGeom>
          <a:noFill/>
        </p:spPr>
        <p:txBody>
          <a:bodyPr wrap="square" rtlCol="0">
            <a:spAutoFit/>
          </a:bodyPr>
          <a:lstStyle/>
          <a:p>
            <a:pPr algn="r"/>
            <a:r>
              <a:rPr lang="fr-FR" dirty="0">
                <a:solidFill>
                  <a:srgbClr val="2C8ACD"/>
                </a:solidFill>
              </a:rPr>
              <a:t>Han H et al. BMJ </a:t>
            </a:r>
            <a:r>
              <a:rPr lang="fr-FR" dirty="0" err="1">
                <a:solidFill>
                  <a:srgbClr val="2C8ACD"/>
                </a:solidFill>
              </a:rPr>
              <a:t>medicine</a:t>
            </a:r>
            <a:r>
              <a:rPr lang="fr-FR" dirty="0">
                <a:solidFill>
                  <a:srgbClr val="2C8ACD"/>
                </a:solidFill>
              </a:rPr>
              <a:t> 2026</a:t>
            </a:r>
          </a:p>
        </p:txBody>
      </p:sp>
      <p:pic>
        <p:nvPicPr>
          <p:cNvPr id="3" name="Image 2">
            <a:extLst>
              <a:ext uri="{FF2B5EF4-FFF2-40B4-BE49-F238E27FC236}">
                <a16:creationId xmlns:a16="http://schemas.microsoft.com/office/drawing/2014/main" id="{1ED601B7-7794-45EF-99C0-ABA3672708FF}"/>
              </a:ext>
            </a:extLst>
          </p:cNvPr>
          <p:cNvPicPr>
            <a:picLocks noChangeAspect="1"/>
          </p:cNvPicPr>
          <p:nvPr/>
        </p:nvPicPr>
        <p:blipFill>
          <a:blip r:embed="rId2"/>
          <a:stretch>
            <a:fillRect/>
          </a:stretch>
        </p:blipFill>
        <p:spPr>
          <a:xfrm>
            <a:off x="2370129" y="1562885"/>
            <a:ext cx="7451742" cy="3444544"/>
          </a:xfrm>
          <a:prstGeom prst="rect">
            <a:avLst/>
          </a:prstGeom>
        </p:spPr>
      </p:pic>
      <p:sp>
        <p:nvSpPr>
          <p:cNvPr id="5" name="ZoneTexte 4">
            <a:extLst>
              <a:ext uri="{FF2B5EF4-FFF2-40B4-BE49-F238E27FC236}">
                <a16:creationId xmlns:a16="http://schemas.microsoft.com/office/drawing/2014/main" id="{9E76C675-99E1-40B9-99B3-962B0AFE68FA}"/>
              </a:ext>
            </a:extLst>
          </p:cNvPr>
          <p:cNvSpPr txBox="1"/>
          <p:nvPr/>
        </p:nvSpPr>
        <p:spPr>
          <a:xfrm>
            <a:off x="4894217" y="5150116"/>
            <a:ext cx="3291840" cy="369332"/>
          </a:xfrm>
          <a:prstGeom prst="rect">
            <a:avLst/>
          </a:prstGeom>
          <a:noFill/>
        </p:spPr>
        <p:txBody>
          <a:bodyPr wrap="square" rtlCol="0">
            <a:spAutoFit/>
          </a:bodyPr>
          <a:lstStyle/>
          <a:p>
            <a:pPr algn="ctr"/>
            <a:r>
              <a:rPr lang="fr-FR" b="1" dirty="0"/>
              <a:t>Total </a:t>
            </a:r>
            <a:r>
              <a:rPr lang="fr-FR" b="1" dirty="0" err="1"/>
              <a:t>physical</a:t>
            </a:r>
            <a:r>
              <a:rPr lang="fr-FR" b="1" dirty="0"/>
              <a:t> </a:t>
            </a:r>
            <a:r>
              <a:rPr lang="fr-FR" b="1" dirty="0" err="1"/>
              <a:t>activity</a:t>
            </a:r>
            <a:endParaRPr lang="fr-FR" b="1" dirty="0"/>
          </a:p>
        </p:txBody>
      </p:sp>
      <p:sp>
        <p:nvSpPr>
          <p:cNvPr id="6" name="Rectangle 5">
            <a:extLst>
              <a:ext uri="{FF2B5EF4-FFF2-40B4-BE49-F238E27FC236}">
                <a16:creationId xmlns:a16="http://schemas.microsoft.com/office/drawing/2014/main" id="{E6203592-C263-4AF1-9553-C9CB789DA71B}"/>
              </a:ext>
            </a:extLst>
          </p:cNvPr>
          <p:cNvSpPr/>
          <p:nvPr/>
        </p:nvSpPr>
        <p:spPr>
          <a:xfrm>
            <a:off x="113212" y="5939134"/>
            <a:ext cx="8255726" cy="830997"/>
          </a:xfrm>
          <a:prstGeom prst="rect">
            <a:avLst/>
          </a:prstGeom>
        </p:spPr>
        <p:txBody>
          <a:bodyPr wrap="square">
            <a:spAutoFit/>
          </a:bodyPr>
          <a:lstStyle/>
          <a:p>
            <a:r>
              <a:rPr lang="en-US" sz="1200" dirty="0"/>
              <a:t>Participants were grouped into nine subgroups based on combinations of total physical activity level (three equal groups) and physical activity variety score (three equal groups). Participants in the lowest group for both total physical activity level and physical activity variety score were considered the reference group. All P&gt;0.05 for interaction. T1=lowest group; T2=medium group; T3=highest group</a:t>
            </a:r>
            <a:endParaRPr lang="fr-FR" sz="1200" dirty="0"/>
          </a:p>
        </p:txBody>
      </p:sp>
      <p:sp>
        <p:nvSpPr>
          <p:cNvPr id="9" name="Ellipse 8">
            <a:extLst>
              <a:ext uri="{FF2B5EF4-FFF2-40B4-BE49-F238E27FC236}">
                <a16:creationId xmlns:a16="http://schemas.microsoft.com/office/drawing/2014/main" id="{38BA5B76-2B22-4A88-9AB4-F4E1323D5571}"/>
              </a:ext>
            </a:extLst>
          </p:cNvPr>
          <p:cNvSpPr/>
          <p:nvPr/>
        </p:nvSpPr>
        <p:spPr>
          <a:xfrm>
            <a:off x="8368938" y="3184853"/>
            <a:ext cx="513805" cy="488293"/>
          </a:xfrm>
          <a:prstGeom prst="ellipse">
            <a:avLst/>
          </a:prstGeom>
          <a:noFill/>
          <a:ln w="19050">
            <a:solidFill>
              <a:srgbClr val="B81D7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0642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410E1C-A433-4C7B-BC78-F0B2D3ED9133}"/>
              </a:ext>
            </a:extLst>
          </p:cNvPr>
          <p:cNvSpPr>
            <a:spLocks noGrp="1"/>
          </p:cNvSpPr>
          <p:nvPr>
            <p:ph type="title"/>
          </p:nvPr>
        </p:nvSpPr>
        <p:spPr/>
        <p:txBody>
          <a:bodyPr/>
          <a:lstStyle/>
          <a:p>
            <a:r>
              <a:rPr lang="fr-FR" dirty="0"/>
              <a:t>Programme multimodal européen SPRINTT</a:t>
            </a:r>
          </a:p>
        </p:txBody>
      </p:sp>
      <p:pic>
        <p:nvPicPr>
          <p:cNvPr id="3" name="Image 2">
            <a:extLst>
              <a:ext uri="{FF2B5EF4-FFF2-40B4-BE49-F238E27FC236}">
                <a16:creationId xmlns:a16="http://schemas.microsoft.com/office/drawing/2014/main" id="{6859C3B2-F8FC-465B-AB53-D0F4E1286342}"/>
              </a:ext>
            </a:extLst>
          </p:cNvPr>
          <p:cNvPicPr>
            <a:picLocks noChangeAspect="1"/>
          </p:cNvPicPr>
          <p:nvPr/>
        </p:nvPicPr>
        <p:blipFill>
          <a:blip r:embed="rId2"/>
          <a:stretch>
            <a:fillRect/>
          </a:stretch>
        </p:blipFill>
        <p:spPr>
          <a:xfrm>
            <a:off x="491004" y="1464778"/>
            <a:ext cx="11209991" cy="4915326"/>
          </a:xfrm>
          <a:prstGeom prst="rect">
            <a:avLst/>
          </a:prstGeom>
        </p:spPr>
      </p:pic>
      <p:pic>
        <p:nvPicPr>
          <p:cNvPr id="4" name="Image 3">
            <a:extLst>
              <a:ext uri="{FF2B5EF4-FFF2-40B4-BE49-F238E27FC236}">
                <a16:creationId xmlns:a16="http://schemas.microsoft.com/office/drawing/2014/main" id="{779DFE76-B819-4920-99FE-8B8CE3BB1BCC}"/>
              </a:ext>
            </a:extLst>
          </p:cNvPr>
          <p:cNvPicPr>
            <a:picLocks noChangeAspect="1"/>
          </p:cNvPicPr>
          <p:nvPr/>
        </p:nvPicPr>
        <p:blipFill>
          <a:blip r:embed="rId3"/>
          <a:stretch>
            <a:fillRect/>
          </a:stretch>
        </p:blipFill>
        <p:spPr>
          <a:xfrm>
            <a:off x="151180" y="5846071"/>
            <a:ext cx="2293819" cy="845893"/>
          </a:xfrm>
          <a:prstGeom prst="rect">
            <a:avLst/>
          </a:prstGeom>
        </p:spPr>
      </p:pic>
    </p:spTree>
    <p:extLst>
      <p:ext uri="{BB962C8B-B14F-4D97-AF65-F5344CB8AC3E}">
        <p14:creationId xmlns:p14="http://schemas.microsoft.com/office/powerpoint/2010/main" val="29871998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re 1">
            <a:extLst>
              <a:ext uri="{FF2B5EF4-FFF2-40B4-BE49-F238E27FC236}">
                <a16:creationId xmlns:a16="http://schemas.microsoft.com/office/drawing/2014/main" id="{CA61D9F2-B34C-43D1-B439-F4529D6987F4}"/>
              </a:ext>
            </a:extLst>
          </p:cNvPr>
          <p:cNvSpPr>
            <a:spLocks noGrp="1" noChangeArrowheads="1"/>
          </p:cNvSpPr>
          <p:nvPr>
            <p:ph type="title"/>
          </p:nvPr>
        </p:nvSpPr>
        <p:spPr>
          <a:xfrm>
            <a:off x="1373188" y="365125"/>
            <a:ext cx="10515600" cy="1325563"/>
          </a:xfrm>
        </p:spPr>
        <p:txBody>
          <a:bodyPr/>
          <a:lstStyle/>
          <a:p>
            <a:r>
              <a:rPr lang="fr-FR" altLang="fr-FR" dirty="0"/>
              <a:t>PLAN ANTI-CHUTE</a:t>
            </a:r>
          </a:p>
        </p:txBody>
      </p:sp>
      <p:sp>
        <p:nvSpPr>
          <p:cNvPr id="89091" name="Espace réservé du contenu 2">
            <a:extLst>
              <a:ext uri="{FF2B5EF4-FFF2-40B4-BE49-F238E27FC236}">
                <a16:creationId xmlns:a16="http://schemas.microsoft.com/office/drawing/2014/main" id="{1D9AD4AF-2144-4D9E-8C51-BE9E027D87B2}"/>
              </a:ext>
            </a:extLst>
          </p:cNvPr>
          <p:cNvSpPr>
            <a:spLocks noGrp="1" noChangeArrowheads="1"/>
          </p:cNvSpPr>
          <p:nvPr>
            <p:ph idx="1"/>
          </p:nvPr>
        </p:nvSpPr>
        <p:spPr>
          <a:xfrm>
            <a:off x="703262" y="1582737"/>
            <a:ext cx="10515600" cy="4351337"/>
          </a:xfrm>
        </p:spPr>
        <p:txBody>
          <a:bodyPr/>
          <a:lstStyle/>
          <a:p>
            <a:r>
              <a:rPr lang="fr-FR" altLang="fr-FR" dirty="0"/>
              <a:t>1 personne/3 de plus de 65 ans chute dans l’année</a:t>
            </a:r>
          </a:p>
          <a:p>
            <a:r>
              <a:rPr lang="fr-FR" altLang="fr-FR" dirty="0"/>
              <a:t>15-30% évitable</a:t>
            </a:r>
          </a:p>
        </p:txBody>
      </p:sp>
      <p:sp>
        <p:nvSpPr>
          <p:cNvPr id="4" name="ZoneTexte 3">
            <a:extLst>
              <a:ext uri="{FF2B5EF4-FFF2-40B4-BE49-F238E27FC236}">
                <a16:creationId xmlns:a16="http://schemas.microsoft.com/office/drawing/2014/main" id="{1455FE6F-8A97-4B8D-B2A1-24B6790BCEE2}"/>
              </a:ext>
            </a:extLst>
          </p:cNvPr>
          <p:cNvSpPr txBox="1"/>
          <p:nvPr/>
        </p:nvSpPr>
        <p:spPr>
          <a:xfrm>
            <a:off x="973138" y="3097213"/>
            <a:ext cx="9393237" cy="1322387"/>
          </a:xfrm>
          <a:prstGeom prst="rect">
            <a:avLst/>
          </a:prstGeom>
          <a:solidFill>
            <a:schemeClr val="accent2">
              <a:lumMod val="20000"/>
              <a:lumOff val="80000"/>
            </a:schemeClr>
          </a:solidFill>
        </p:spPr>
        <p:txBody>
          <a:bodyPr>
            <a:spAutoFit/>
          </a:bodyPr>
          <a:lstStyle/>
          <a:p>
            <a:pPr>
              <a:defRPr/>
            </a:pPr>
            <a:r>
              <a:rPr lang="fr-FR" sz="4000" dirty="0"/>
              <a:t>Objectif du plan : réduire de 20% les chutes chez les personnes âgées</a:t>
            </a:r>
          </a:p>
        </p:txBody>
      </p:sp>
      <p:pic>
        <p:nvPicPr>
          <p:cNvPr id="89093" name="Picture 2" descr="Plan antichute des personnes âgées | Agence régionale de santé  Auvergne-Rhône-Alpes">
            <a:extLst>
              <a:ext uri="{FF2B5EF4-FFF2-40B4-BE49-F238E27FC236}">
                <a16:creationId xmlns:a16="http://schemas.microsoft.com/office/drawing/2014/main" id="{CFB5D00C-AD0C-487B-B3BD-4D6BDD0036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5" y="4314825"/>
            <a:ext cx="349885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re 1">
            <a:extLst>
              <a:ext uri="{FF2B5EF4-FFF2-40B4-BE49-F238E27FC236}">
                <a16:creationId xmlns:a16="http://schemas.microsoft.com/office/drawing/2014/main" id="{C1C2EA34-655B-487C-BCD5-A86E3A50815D}"/>
              </a:ext>
            </a:extLst>
          </p:cNvPr>
          <p:cNvSpPr>
            <a:spLocks noGrp="1" noChangeArrowheads="1"/>
          </p:cNvSpPr>
          <p:nvPr>
            <p:ph type="title"/>
          </p:nvPr>
        </p:nvSpPr>
        <p:spPr>
          <a:xfrm>
            <a:off x="1373188" y="365125"/>
            <a:ext cx="10515600" cy="1325563"/>
          </a:xfrm>
        </p:spPr>
        <p:txBody>
          <a:bodyPr/>
          <a:lstStyle/>
          <a:p>
            <a:r>
              <a:rPr lang="fr-FR" altLang="fr-FR"/>
              <a:t>PLAN ANTI-CHUTE</a:t>
            </a:r>
          </a:p>
        </p:txBody>
      </p:sp>
      <p:sp>
        <p:nvSpPr>
          <p:cNvPr id="90115" name="Espace réservé du contenu 2">
            <a:extLst>
              <a:ext uri="{FF2B5EF4-FFF2-40B4-BE49-F238E27FC236}">
                <a16:creationId xmlns:a16="http://schemas.microsoft.com/office/drawing/2014/main" id="{649B9CC3-8149-4FE8-BF9B-3F0E5E06ED06}"/>
              </a:ext>
            </a:extLst>
          </p:cNvPr>
          <p:cNvSpPr>
            <a:spLocks noGrp="1" noChangeArrowheads="1"/>
          </p:cNvSpPr>
          <p:nvPr>
            <p:ph idx="1"/>
          </p:nvPr>
        </p:nvSpPr>
        <p:spPr>
          <a:xfrm>
            <a:off x="4556125" y="1844675"/>
            <a:ext cx="7635875" cy="4351338"/>
          </a:xfrm>
        </p:spPr>
        <p:txBody>
          <a:bodyPr/>
          <a:lstStyle/>
          <a:p>
            <a:r>
              <a:rPr lang="fr-FR" altLang="fr-FR"/>
              <a:t>Avez-vous chuté dans les 3 derniers mois?</a:t>
            </a:r>
          </a:p>
          <a:p>
            <a:r>
              <a:rPr lang="fr-FR" altLang="fr-FR"/>
              <a:t>Avez-vous peur de tomber?</a:t>
            </a:r>
          </a:p>
          <a:p>
            <a:r>
              <a:rPr lang="fr-FR" altLang="fr-FR"/>
              <a:t>Vous sentez-vous instable à la marche?</a:t>
            </a:r>
          </a:p>
        </p:txBody>
      </p:sp>
      <p:pic>
        <p:nvPicPr>
          <p:cNvPr id="90116" name="Picture 2" descr="Plan antichute des personnes âgées | Agence régionale de santé  Auvergne-Rhône-Alpes">
            <a:extLst>
              <a:ext uri="{FF2B5EF4-FFF2-40B4-BE49-F238E27FC236}">
                <a16:creationId xmlns:a16="http://schemas.microsoft.com/office/drawing/2014/main" id="{446508D8-348C-43AF-8F2D-AC39BB439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5" y="4314825"/>
            <a:ext cx="349885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ZoneTexte 4">
            <a:extLst>
              <a:ext uri="{FF2B5EF4-FFF2-40B4-BE49-F238E27FC236}">
                <a16:creationId xmlns:a16="http://schemas.microsoft.com/office/drawing/2014/main" id="{456345E6-D03A-4A0A-99A1-F6A5DD8FAC42}"/>
              </a:ext>
            </a:extLst>
          </p:cNvPr>
          <p:cNvSpPr txBox="1">
            <a:spLocks noChangeArrowheads="1"/>
          </p:cNvSpPr>
          <p:nvPr/>
        </p:nvSpPr>
        <p:spPr bwMode="auto">
          <a:xfrm>
            <a:off x="1057275" y="2189163"/>
            <a:ext cx="3238500" cy="708025"/>
          </a:xfrm>
          <a:prstGeom prst="rect">
            <a:avLst/>
          </a:prstGeom>
          <a:solidFill>
            <a:srgbClr val="B7DED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nSpc>
                <a:spcPct val="100000"/>
              </a:lnSpc>
              <a:spcBef>
                <a:spcPct val="0"/>
              </a:spcBef>
              <a:buSzTx/>
              <a:buFontTx/>
              <a:buNone/>
            </a:pPr>
            <a:r>
              <a:rPr lang="fr-FR" altLang="fr-FR" sz="4000" b="1">
                <a:solidFill>
                  <a:srgbClr val="292574"/>
                </a:solidFill>
                <a:latin typeface="Arial" panose="020B0604020202020204" pitchFamily="34" charset="0"/>
              </a:rPr>
              <a:t>3 questions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re 1">
            <a:extLst>
              <a:ext uri="{FF2B5EF4-FFF2-40B4-BE49-F238E27FC236}">
                <a16:creationId xmlns:a16="http://schemas.microsoft.com/office/drawing/2014/main" id="{63C5C4AA-B644-4226-B1DD-11D7B733E3D4}"/>
              </a:ext>
            </a:extLst>
          </p:cNvPr>
          <p:cNvSpPr>
            <a:spLocks noGrp="1" noChangeArrowheads="1"/>
          </p:cNvSpPr>
          <p:nvPr>
            <p:ph type="title"/>
          </p:nvPr>
        </p:nvSpPr>
        <p:spPr>
          <a:xfrm>
            <a:off x="304800" y="42863"/>
            <a:ext cx="10363200" cy="990600"/>
          </a:xfrm>
        </p:spPr>
        <p:txBody>
          <a:bodyPr/>
          <a:lstStyle/>
          <a:p>
            <a:r>
              <a:rPr lang="fr-FR" altLang="fr-FR"/>
              <a:t>PLAN ANTI-CHUTE 2022 </a:t>
            </a:r>
          </a:p>
        </p:txBody>
      </p:sp>
      <p:sp>
        <p:nvSpPr>
          <p:cNvPr id="91139" name="ZoneTexte 6">
            <a:extLst>
              <a:ext uri="{FF2B5EF4-FFF2-40B4-BE49-F238E27FC236}">
                <a16:creationId xmlns:a16="http://schemas.microsoft.com/office/drawing/2014/main" id="{9C753DEB-736C-45C2-BE88-97D9AEAEFC95}"/>
              </a:ext>
            </a:extLst>
          </p:cNvPr>
          <p:cNvSpPr txBox="1">
            <a:spLocks noChangeArrowheads="1"/>
          </p:cNvSpPr>
          <p:nvPr/>
        </p:nvSpPr>
        <p:spPr bwMode="auto">
          <a:xfrm>
            <a:off x="676275" y="1016000"/>
            <a:ext cx="9536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nSpc>
                <a:spcPct val="100000"/>
              </a:lnSpc>
              <a:spcBef>
                <a:spcPct val="0"/>
              </a:spcBef>
              <a:buSzTx/>
              <a:buFontTx/>
              <a:buNone/>
            </a:pPr>
            <a:r>
              <a:rPr lang="fr-FR" altLang="fr-FR" sz="2000" b="1">
                <a:solidFill>
                  <a:srgbClr val="0070C0"/>
                </a:solidFill>
                <a:latin typeface="Arial" panose="020B0604020202020204" pitchFamily="34" charset="0"/>
              </a:rPr>
              <a:t>Blain H et al. GNPV 2023; Blain H et al. Revue de Gériatrie 2023; Blain H et al. JNHA 2023; </a:t>
            </a:r>
          </a:p>
        </p:txBody>
      </p:sp>
      <p:sp>
        <p:nvSpPr>
          <p:cNvPr id="91140" name="ZoneTexte 2">
            <a:extLst>
              <a:ext uri="{FF2B5EF4-FFF2-40B4-BE49-F238E27FC236}">
                <a16:creationId xmlns:a16="http://schemas.microsoft.com/office/drawing/2014/main" id="{C81AA833-989A-4432-B7A3-07D7E4A1A290}"/>
              </a:ext>
            </a:extLst>
          </p:cNvPr>
          <p:cNvSpPr txBox="1">
            <a:spLocks noChangeArrowheads="1"/>
          </p:cNvSpPr>
          <p:nvPr/>
        </p:nvSpPr>
        <p:spPr bwMode="auto">
          <a:xfrm>
            <a:off x="0" y="96838"/>
            <a:ext cx="112934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gn="r">
              <a:lnSpc>
                <a:spcPct val="100000"/>
              </a:lnSpc>
              <a:spcBef>
                <a:spcPct val="0"/>
              </a:spcBef>
              <a:buSzTx/>
              <a:buFontTx/>
              <a:buNone/>
            </a:pPr>
            <a:r>
              <a:rPr lang="fr-FR" altLang="fr-FR" sz="2000" b="1">
                <a:solidFill>
                  <a:srgbClr val="0070C0"/>
                </a:solidFill>
                <a:latin typeface="Arial" panose="020B0604020202020204" pitchFamily="34" charset="0"/>
              </a:rPr>
              <a:t>Montero-Odosso et al. Age Ageing 2022</a:t>
            </a:r>
          </a:p>
        </p:txBody>
      </p:sp>
      <p:sp>
        <p:nvSpPr>
          <p:cNvPr id="91141" name="ZoneTexte 8">
            <a:extLst>
              <a:ext uri="{FF2B5EF4-FFF2-40B4-BE49-F238E27FC236}">
                <a16:creationId xmlns:a16="http://schemas.microsoft.com/office/drawing/2014/main" id="{DB97E25B-00EB-4727-9C50-402C9168796B}"/>
              </a:ext>
            </a:extLst>
          </p:cNvPr>
          <p:cNvSpPr txBox="1">
            <a:spLocks noChangeArrowheads="1"/>
          </p:cNvSpPr>
          <p:nvPr/>
        </p:nvSpPr>
        <p:spPr bwMode="auto">
          <a:xfrm>
            <a:off x="498475" y="1849438"/>
            <a:ext cx="2957513" cy="4762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gn="ctr">
              <a:lnSpc>
                <a:spcPct val="100000"/>
              </a:lnSpc>
              <a:spcBef>
                <a:spcPct val="0"/>
              </a:spcBef>
              <a:buSzTx/>
              <a:buFontTx/>
              <a:buNone/>
            </a:pPr>
            <a:r>
              <a:rPr lang="fr-FR" altLang="fr-FR" sz="2500">
                <a:latin typeface="Arial" panose="020B0604020202020204" pitchFamily="34" charset="0"/>
              </a:rPr>
              <a:t>RISQUE FAIBLE</a:t>
            </a:r>
          </a:p>
        </p:txBody>
      </p:sp>
      <p:sp>
        <p:nvSpPr>
          <p:cNvPr id="91142" name="ZoneTexte 9">
            <a:extLst>
              <a:ext uri="{FF2B5EF4-FFF2-40B4-BE49-F238E27FC236}">
                <a16:creationId xmlns:a16="http://schemas.microsoft.com/office/drawing/2014/main" id="{2F13B30A-DCA6-43B5-A2C1-A7F58A7BDE4A}"/>
              </a:ext>
            </a:extLst>
          </p:cNvPr>
          <p:cNvSpPr txBox="1">
            <a:spLocks noChangeArrowheads="1"/>
          </p:cNvSpPr>
          <p:nvPr/>
        </p:nvSpPr>
        <p:spPr bwMode="auto">
          <a:xfrm>
            <a:off x="4265613" y="1733550"/>
            <a:ext cx="2955925" cy="862013"/>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gn="ctr">
              <a:lnSpc>
                <a:spcPct val="100000"/>
              </a:lnSpc>
              <a:spcBef>
                <a:spcPct val="0"/>
              </a:spcBef>
              <a:buSzTx/>
              <a:buFontTx/>
              <a:buNone/>
            </a:pPr>
            <a:r>
              <a:rPr lang="fr-FR" altLang="fr-FR" sz="2500">
                <a:latin typeface="Arial" panose="020B0604020202020204" pitchFamily="34" charset="0"/>
              </a:rPr>
              <a:t>RISQUE INTERMEDIAIRE</a:t>
            </a:r>
          </a:p>
        </p:txBody>
      </p:sp>
      <p:sp>
        <p:nvSpPr>
          <p:cNvPr id="91143" name="ZoneTexte 10">
            <a:extLst>
              <a:ext uri="{FF2B5EF4-FFF2-40B4-BE49-F238E27FC236}">
                <a16:creationId xmlns:a16="http://schemas.microsoft.com/office/drawing/2014/main" id="{8B59BCCA-568D-4D56-983F-BEF376F2853D}"/>
              </a:ext>
            </a:extLst>
          </p:cNvPr>
          <p:cNvSpPr txBox="1">
            <a:spLocks noChangeArrowheads="1"/>
          </p:cNvSpPr>
          <p:nvPr/>
        </p:nvSpPr>
        <p:spPr bwMode="auto">
          <a:xfrm>
            <a:off x="8031163" y="1893888"/>
            <a:ext cx="2957512" cy="477837"/>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gn="ctr">
              <a:lnSpc>
                <a:spcPct val="100000"/>
              </a:lnSpc>
              <a:spcBef>
                <a:spcPct val="0"/>
              </a:spcBef>
              <a:buSzTx/>
              <a:buFontTx/>
              <a:buNone/>
            </a:pPr>
            <a:r>
              <a:rPr lang="fr-FR" altLang="fr-FR" sz="2500">
                <a:latin typeface="Arial" panose="020B0604020202020204" pitchFamily="34" charset="0"/>
              </a:rPr>
              <a:t>RISQUE ELEVE</a:t>
            </a:r>
          </a:p>
        </p:txBody>
      </p:sp>
      <p:pic>
        <p:nvPicPr>
          <p:cNvPr id="91144" name="Picture 2" descr="Plan antichute des personnes âgées | Agence régionale de santé  Auvergne-Rhône-Alpes">
            <a:extLst>
              <a:ext uri="{FF2B5EF4-FFF2-40B4-BE49-F238E27FC236}">
                <a16:creationId xmlns:a16="http://schemas.microsoft.com/office/drawing/2014/main" id="{7DCC56CE-1D44-4299-99CE-077EE4F32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5" y="4314825"/>
            <a:ext cx="349885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5" name="ZoneTexte 17">
            <a:extLst>
              <a:ext uri="{FF2B5EF4-FFF2-40B4-BE49-F238E27FC236}">
                <a16:creationId xmlns:a16="http://schemas.microsoft.com/office/drawing/2014/main" id="{C5586921-AF74-4325-970F-A9FAC925C446}"/>
              </a:ext>
            </a:extLst>
          </p:cNvPr>
          <p:cNvSpPr txBox="1">
            <a:spLocks noChangeArrowheads="1"/>
          </p:cNvSpPr>
          <p:nvPr/>
        </p:nvSpPr>
        <p:spPr bwMode="auto">
          <a:xfrm>
            <a:off x="190501" y="3443288"/>
            <a:ext cx="44211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nSpc>
                <a:spcPct val="100000"/>
              </a:lnSpc>
              <a:spcBef>
                <a:spcPct val="0"/>
              </a:spcBef>
              <a:buSzTx/>
              <a:buFontTx/>
              <a:buNone/>
            </a:pPr>
            <a:r>
              <a:rPr lang="fr-FR" altLang="fr-FR" sz="2400" dirty="0">
                <a:latin typeface="Arial" panose="020B0604020202020204" pitchFamily="34" charset="0"/>
              </a:rPr>
              <a:t>Prévention conseils activité physique</a:t>
            </a:r>
          </a:p>
        </p:txBody>
      </p:sp>
      <p:sp>
        <p:nvSpPr>
          <p:cNvPr id="19" name="ZoneTexte 18">
            <a:extLst>
              <a:ext uri="{FF2B5EF4-FFF2-40B4-BE49-F238E27FC236}">
                <a16:creationId xmlns:a16="http://schemas.microsoft.com/office/drawing/2014/main" id="{01068C5C-7C2C-46C8-881A-111D28772561}"/>
              </a:ext>
            </a:extLst>
          </p:cNvPr>
          <p:cNvSpPr txBox="1">
            <a:spLocks noChangeArrowheads="1"/>
          </p:cNvSpPr>
          <p:nvPr/>
        </p:nvSpPr>
        <p:spPr bwMode="auto">
          <a:xfrm>
            <a:off x="6684963" y="4252913"/>
            <a:ext cx="56499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gn="ctr">
              <a:lnSpc>
                <a:spcPct val="100000"/>
              </a:lnSpc>
              <a:spcBef>
                <a:spcPct val="0"/>
              </a:spcBef>
              <a:buSzTx/>
              <a:buFontTx/>
              <a:buNone/>
            </a:pPr>
            <a:r>
              <a:rPr lang="fr-FR" altLang="fr-FR" sz="2400" b="1">
                <a:latin typeface="Arial" panose="020B0604020202020204" pitchFamily="34" charset="0"/>
              </a:rPr>
              <a:t>EGA</a:t>
            </a:r>
          </a:p>
          <a:p>
            <a:pPr algn="ctr">
              <a:lnSpc>
                <a:spcPct val="100000"/>
              </a:lnSpc>
              <a:spcBef>
                <a:spcPct val="0"/>
              </a:spcBef>
              <a:buSzTx/>
              <a:buFontTx/>
              <a:buNone/>
            </a:pPr>
            <a:r>
              <a:rPr lang="fr-FR" altLang="fr-FR" sz="2400" b="1">
                <a:latin typeface="Arial" panose="020B0604020202020204" pitchFamily="34" charset="0"/>
              </a:rPr>
              <a:t>PEC multi-disciplinaire</a:t>
            </a:r>
          </a:p>
          <a:p>
            <a:pPr algn="ctr">
              <a:lnSpc>
                <a:spcPct val="100000"/>
              </a:lnSpc>
              <a:spcBef>
                <a:spcPct val="0"/>
              </a:spcBef>
              <a:buSzTx/>
              <a:buFontTx/>
              <a:buNone/>
            </a:pPr>
            <a:r>
              <a:rPr lang="fr-FR" altLang="fr-FR" sz="2400" b="1">
                <a:latin typeface="Arial" panose="020B0604020202020204" pitchFamily="34" charset="0"/>
              </a:rPr>
              <a:t>Kiné + APA</a:t>
            </a:r>
          </a:p>
        </p:txBody>
      </p:sp>
      <p:cxnSp>
        <p:nvCxnSpPr>
          <p:cNvPr id="21" name="Connecteur droit avec flèche 20">
            <a:extLst>
              <a:ext uri="{FF2B5EF4-FFF2-40B4-BE49-F238E27FC236}">
                <a16:creationId xmlns:a16="http://schemas.microsoft.com/office/drawing/2014/main" id="{CEE24613-CEB1-4BF5-AC8F-58B93F15CB74}"/>
              </a:ext>
            </a:extLst>
          </p:cNvPr>
          <p:cNvCxnSpPr>
            <a:stCxn id="91143" idx="2"/>
            <a:endCxn id="19" idx="0"/>
          </p:cNvCxnSpPr>
          <p:nvPr/>
        </p:nvCxnSpPr>
        <p:spPr>
          <a:xfrm>
            <a:off x="9510713" y="2371725"/>
            <a:ext cx="0" cy="1881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93D63827-5F35-4F82-8F24-99D805F25D6F}"/>
              </a:ext>
            </a:extLst>
          </p:cNvPr>
          <p:cNvCxnSpPr>
            <a:cxnSpLocks/>
          </p:cNvCxnSpPr>
          <p:nvPr/>
        </p:nvCxnSpPr>
        <p:spPr>
          <a:xfrm>
            <a:off x="1925638" y="2703513"/>
            <a:ext cx="0" cy="5397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90111B21-36F3-423D-B58C-294505B75268}"/>
              </a:ext>
            </a:extLst>
          </p:cNvPr>
          <p:cNvCxnSpPr/>
          <p:nvPr/>
        </p:nvCxnSpPr>
        <p:spPr>
          <a:xfrm>
            <a:off x="5751513" y="3070225"/>
            <a:ext cx="0" cy="1609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8" name="Groupe 27">
            <a:extLst>
              <a:ext uri="{FF2B5EF4-FFF2-40B4-BE49-F238E27FC236}">
                <a16:creationId xmlns:a16="http://schemas.microsoft.com/office/drawing/2014/main" id="{D215B600-F8E4-4F5E-AAA2-DA695B988A7B}"/>
              </a:ext>
            </a:extLst>
          </p:cNvPr>
          <p:cNvGrpSpPr>
            <a:grpSpLocks/>
          </p:cNvGrpSpPr>
          <p:nvPr/>
        </p:nvGrpSpPr>
        <p:grpSpPr bwMode="auto">
          <a:xfrm>
            <a:off x="4686300" y="2713038"/>
            <a:ext cx="2205038" cy="3933825"/>
            <a:chOff x="4686169" y="2712437"/>
            <a:chExt cx="2204550" cy="3933807"/>
          </a:xfrm>
        </p:grpSpPr>
        <p:pic>
          <p:nvPicPr>
            <p:cNvPr id="91151" name="Image 25">
              <a:extLst>
                <a:ext uri="{FF2B5EF4-FFF2-40B4-BE49-F238E27FC236}">
                  <a16:creationId xmlns:a16="http://schemas.microsoft.com/office/drawing/2014/main" id="{EC8FBB63-D5E2-457A-B3F7-5DE0E4DB5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169" y="2712437"/>
              <a:ext cx="2204550" cy="393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ZoneTexte 26">
              <a:extLst>
                <a:ext uri="{FF2B5EF4-FFF2-40B4-BE49-F238E27FC236}">
                  <a16:creationId xmlns:a16="http://schemas.microsoft.com/office/drawing/2014/main" id="{650E6CF4-A719-4C5B-8CDE-6EED6AE4840E}"/>
                </a:ext>
              </a:extLst>
            </p:cNvPr>
            <p:cNvSpPr txBox="1"/>
            <p:nvPr/>
          </p:nvSpPr>
          <p:spPr>
            <a:xfrm>
              <a:off x="5463872" y="4657115"/>
              <a:ext cx="649144" cy="400048"/>
            </a:xfrm>
            <a:prstGeom prst="rect">
              <a:avLst/>
            </a:prstGeom>
            <a:solidFill>
              <a:srgbClr val="47332D"/>
            </a:solidFill>
          </p:spPr>
          <p:txBody>
            <a:bodyPr>
              <a:spAutoFit/>
            </a:bodyPr>
            <a:lstStyle/>
            <a:p>
              <a:pPr>
                <a:defRPr/>
              </a:pPr>
              <a:r>
                <a:rPr lang="fr-FR" sz="2000" b="1" dirty="0">
                  <a:solidFill>
                    <a:schemeClr val="bg1">
                      <a:lumMod val="95000"/>
                    </a:schemeClr>
                  </a:solidFill>
                </a:rPr>
                <a:t>APA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2153208" y="387914"/>
            <a:ext cx="8955075" cy="6212583"/>
          </a:xfrm>
          <a:prstGeom prst="rect">
            <a:avLst/>
          </a:prstGeom>
        </p:spPr>
      </p:pic>
      <p:sp>
        <p:nvSpPr>
          <p:cNvPr id="5" name="ZoneTexte 4"/>
          <p:cNvSpPr txBox="1"/>
          <p:nvPr/>
        </p:nvSpPr>
        <p:spPr>
          <a:xfrm>
            <a:off x="2027854" y="747716"/>
            <a:ext cx="9205785" cy="477054"/>
          </a:xfrm>
          <a:prstGeom prst="rect">
            <a:avLst/>
          </a:prstGeom>
          <a:solidFill>
            <a:schemeClr val="accent1">
              <a:lumMod val="20000"/>
              <a:lumOff val="80000"/>
            </a:schemeClr>
          </a:solidFill>
        </p:spPr>
        <p:txBody>
          <a:bodyPr wrap="square" rtlCol="0">
            <a:spAutoFit/>
          </a:bodyPr>
          <a:lstStyle/>
          <a:p>
            <a:pPr algn="ctr"/>
            <a:r>
              <a:rPr lang="fr-FR" sz="2500" dirty="0">
                <a:solidFill>
                  <a:srgbClr val="0070C0"/>
                </a:solidFill>
              </a:rPr>
              <a:t>PROGRAMME </a:t>
            </a:r>
            <a:r>
              <a:rPr lang="fr-FR" sz="2500" b="1" dirty="0">
                <a:solidFill>
                  <a:srgbClr val="0070C0"/>
                </a:solidFill>
              </a:rPr>
              <a:t>BIEN SUR SES JAMBES </a:t>
            </a:r>
            <a:r>
              <a:rPr lang="fr-FR" sz="2500" dirty="0">
                <a:solidFill>
                  <a:srgbClr val="0070C0"/>
                </a:solidFill>
              </a:rPr>
              <a:t>– Groupement Hospitalier Sud </a:t>
            </a:r>
          </a:p>
        </p:txBody>
      </p:sp>
      <p:sp>
        <p:nvSpPr>
          <p:cNvPr id="6" name="Rectangle 5"/>
          <p:cNvSpPr/>
          <p:nvPr/>
        </p:nvSpPr>
        <p:spPr>
          <a:xfrm>
            <a:off x="298892" y="1609469"/>
            <a:ext cx="2265405" cy="1754326"/>
          </a:xfrm>
          <a:prstGeom prst="rect">
            <a:avLst/>
          </a:prstGeom>
          <a:ln>
            <a:solidFill>
              <a:schemeClr val="accent1"/>
            </a:solidFill>
          </a:ln>
        </p:spPr>
        <p:txBody>
          <a:bodyPr wrap="square">
            <a:spAutoFit/>
          </a:bodyPr>
          <a:lstStyle/>
          <a:p>
            <a:r>
              <a:rPr lang="fr-FR" b="1" dirty="0"/>
              <a:t>Public cible : </a:t>
            </a:r>
          </a:p>
          <a:p>
            <a:r>
              <a:rPr lang="fr-FR" dirty="0"/>
              <a:t>Senior &gt;70ans et +, autonome au domicile, et repéré à risque.</a:t>
            </a:r>
          </a:p>
          <a:p>
            <a:endParaRPr lang="fr-FR" dirty="0"/>
          </a:p>
        </p:txBody>
      </p:sp>
      <p:sp>
        <p:nvSpPr>
          <p:cNvPr id="7" name="Rectangle 6"/>
          <p:cNvSpPr/>
          <p:nvPr/>
        </p:nvSpPr>
        <p:spPr>
          <a:xfrm>
            <a:off x="298892" y="4384922"/>
            <a:ext cx="2765584" cy="1754326"/>
          </a:xfrm>
          <a:prstGeom prst="rect">
            <a:avLst/>
          </a:prstGeom>
        </p:spPr>
        <p:txBody>
          <a:bodyPr wrap="square">
            <a:spAutoFit/>
          </a:bodyPr>
          <a:lstStyle/>
          <a:p>
            <a:r>
              <a:rPr lang="fr-FR" b="1" dirty="0"/>
              <a:t>Critères d’inclusions </a:t>
            </a:r>
          </a:p>
          <a:p>
            <a:r>
              <a:rPr lang="fr-FR" b="1" dirty="0"/>
              <a:t>au programme : </a:t>
            </a:r>
          </a:p>
          <a:p>
            <a:r>
              <a:rPr lang="fr-FR" dirty="0" err="1"/>
              <a:t>Sarcopénie</a:t>
            </a:r>
            <a:r>
              <a:rPr lang="fr-FR" dirty="0"/>
              <a:t> et/ou </a:t>
            </a:r>
          </a:p>
          <a:p>
            <a:r>
              <a:rPr lang="fr-FR" dirty="0"/>
              <a:t>Fragilité physique et/ou Chute(s) et/ou </a:t>
            </a:r>
          </a:p>
          <a:p>
            <a:r>
              <a:rPr lang="fr-FR" dirty="0"/>
              <a:t>Peur de chuter.</a:t>
            </a:r>
          </a:p>
        </p:txBody>
      </p:sp>
      <p:sp>
        <p:nvSpPr>
          <p:cNvPr id="9" name="ZoneTexte 8"/>
          <p:cNvSpPr txBox="1"/>
          <p:nvPr/>
        </p:nvSpPr>
        <p:spPr>
          <a:xfrm>
            <a:off x="681952" y="6488668"/>
            <a:ext cx="11417643" cy="307777"/>
          </a:xfrm>
          <a:prstGeom prst="rect">
            <a:avLst/>
          </a:prstGeom>
          <a:noFill/>
        </p:spPr>
        <p:txBody>
          <a:bodyPr wrap="square" rtlCol="0">
            <a:spAutoFit/>
          </a:bodyPr>
          <a:lstStyle/>
          <a:p>
            <a:pPr algn="r"/>
            <a:r>
              <a:rPr lang="fr-FR" sz="1400" i="1" dirty="0"/>
              <a:t>Pr. Marc Bonnefoy, Léo </a:t>
            </a:r>
            <a:r>
              <a:rPr lang="fr-FR" sz="1400" i="1" dirty="0" err="1"/>
              <a:t>Delaire</a:t>
            </a:r>
            <a:r>
              <a:rPr lang="fr-FR" sz="1400" i="1" dirty="0"/>
              <a:t>, Aymeric </a:t>
            </a:r>
            <a:r>
              <a:rPr lang="fr-FR" sz="1400" i="1" dirty="0" err="1"/>
              <a:t>Courtay</a:t>
            </a:r>
            <a:r>
              <a:rPr lang="fr-FR" sz="1400" i="1" dirty="0"/>
              <a:t>, Joannes </a:t>
            </a:r>
            <a:r>
              <a:rPr lang="fr-FR" sz="1400" i="1" dirty="0" err="1"/>
              <a:t>Humblot</a:t>
            </a:r>
            <a:endParaRPr lang="fr-FR" sz="1400" i="1" dirty="0"/>
          </a:p>
        </p:txBody>
      </p:sp>
      <p:pic>
        <p:nvPicPr>
          <p:cNvPr id="10" name="Image 9"/>
          <p:cNvPicPr>
            <a:picLocks noChangeAspect="1"/>
          </p:cNvPicPr>
          <p:nvPr/>
        </p:nvPicPr>
        <p:blipFill>
          <a:blip r:embed="rId4"/>
          <a:stretch>
            <a:fillRect/>
          </a:stretch>
        </p:blipFill>
        <p:spPr>
          <a:xfrm>
            <a:off x="9251620" y="2089518"/>
            <a:ext cx="2847975" cy="1600200"/>
          </a:xfrm>
          <a:prstGeom prst="rect">
            <a:avLst/>
          </a:prstGeom>
        </p:spPr>
      </p:pic>
    </p:spTree>
    <p:extLst>
      <p:ext uri="{BB962C8B-B14F-4D97-AF65-F5344CB8AC3E}">
        <p14:creationId xmlns:p14="http://schemas.microsoft.com/office/powerpoint/2010/main" val="4040016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re 1">
            <a:extLst>
              <a:ext uri="{FF2B5EF4-FFF2-40B4-BE49-F238E27FC236}">
                <a16:creationId xmlns:a16="http://schemas.microsoft.com/office/drawing/2014/main" id="{CC462DC8-9459-4013-AA01-2537E2C4CAA5}"/>
              </a:ext>
            </a:extLst>
          </p:cNvPr>
          <p:cNvSpPr>
            <a:spLocks noGrp="1" noChangeArrowheads="1"/>
          </p:cNvSpPr>
          <p:nvPr>
            <p:ph type="title"/>
          </p:nvPr>
        </p:nvSpPr>
        <p:spPr>
          <a:xfrm>
            <a:off x="334963" y="107950"/>
            <a:ext cx="10363200" cy="990600"/>
          </a:xfrm>
        </p:spPr>
        <p:txBody>
          <a:bodyPr/>
          <a:lstStyle/>
          <a:p>
            <a:r>
              <a:rPr lang="fr-FR" altLang="fr-FR"/>
              <a:t>PLAN ANTI-CHUTE 2022 </a:t>
            </a:r>
          </a:p>
        </p:txBody>
      </p:sp>
      <p:sp>
        <p:nvSpPr>
          <p:cNvPr id="92163" name="Espace réservé du contenu 5">
            <a:extLst>
              <a:ext uri="{FF2B5EF4-FFF2-40B4-BE49-F238E27FC236}">
                <a16:creationId xmlns:a16="http://schemas.microsoft.com/office/drawing/2014/main" id="{E7BFB491-6ACD-42AB-BC46-E6AD9709C8AE}"/>
              </a:ext>
            </a:extLst>
          </p:cNvPr>
          <p:cNvSpPr>
            <a:spLocks noGrp="1" noChangeArrowheads="1"/>
          </p:cNvSpPr>
          <p:nvPr>
            <p:ph idx="1"/>
          </p:nvPr>
        </p:nvSpPr>
        <p:spPr/>
        <p:txBody>
          <a:bodyPr/>
          <a:lstStyle/>
          <a:p>
            <a:r>
              <a:rPr lang="fr-FR" altLang="fr-FR" dirty="0"/>
              <a:t>1/ Médicaments</a:t>
            </a:r>
          </a:p>
          <a:p>
            <a:r>
              <a:rPr lang="fr-FR" altLang="fr-FR" dirty="0"/>
              <a:t>2/ Pathologies qui induisent des pertes d’équilibre</a:t>
            </a:r>
          </a:p>
          <a:p>
            <a:r>
              <a:rPr lang="fr-FR" altLang="fr-FR" dirty="0"/>
              <a:t>3/ Environnement </a:t>
            </a:r>
          </a:p>
        </p:txBody>
      </p:sp>
      <p:sp>
        <p:nvSpPr>
          <p:cNvPr id="92164" name="ZoneTexte 6">
            <a:extLst>
              <a:ext uri="{FF2B5EF4-FFF2-40B4-BE49-F238E27FC236}">
                <a16:creationId xmlns:a16="http://schemas.microsoft.com/office/drawing/2014/main" id="{93041699-BF36-4A89-883C-88C501FD7830}"/>
              </a:ext>
            </a:extLst>
          </p:cNvPr>
          <p:cNvSpPr txBox="1">
            <a:spLocks noChangeArrowheads="1"/>
          </p:cNvSpPr>
          <p:nvPr/>
        </p:nvSpPr>
        <p:spPr bwMode="auto">
          <a:xfrm>
            <a:off x="676275" y="1016000"/>
            <a:ext cx="9536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SzPct val="80000"/>
              <a:buFont typeface="Wingdings" panose="05000000000000000000" pitchFamily="2" charset="2"/>
              <a:buChar char="l"/>
              <a:defRPr sz="3200">
                <a:solidFill>
                  <a:schemeClr val="tx1"/>
                </a:solidFill>
                <a:latin typeface="Calibri" panose="020F0502020204030204" pitchFamily="34" charset="0"/>
                <a:ea typeface="ＭＳ Ｐゴシック" panose="020B0600070205080204" pitchFamily="34" charset="-128"/>
              </a:defRPr>
            </a:lvl1pPr>
            <a:lvl2pPr marL="742950" indent="-285750">
              <a:lnSpc>
                <a:spcPct val="90000"/>
              </a:lnSpc>
              <a:spcBef>
                <a:spcPct val="20000"/>
              </a:spcBef>
              <a:buSzPct val="80000"/>
              <a:buFont typeface="Wingdings" panose="05000000000000000000" pitchFamily="2" charset="2"/>
              <a:buChar char="n"/>
              <a:defRPr sz="28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20000"/>
              </a:spcBef>
              <a:buSzPct val="80000"/>
              <a:buFont typeface="Wingdings" panose="05000000000000000000" pitchFamily="2" charset="2"/>
              <a:buChar char="l"/>
              <a:defRPr sz="2400">
                <a:solidFill>
                  <a:schemeClr val="tx1"/>
                </a:solidFill>
                <a:latin typeface="Calibri" panose="020F0502020204030204" pitchFamily="34" charset="0"/>
                <a:ea typeface="ＭＳ Ｐゴシック" panose="020B0600070205080204" pitchFamily="34" charset="-128"/>
              </a:defRPr>
            </a:lvl3pPr>
            <a:lvl4pPr marL="1600200" indent="-228600">
              <a:lnSpc>
                <a:spcPct val="90000"/>
              </a:lnSpc>
              <a:spcBef>
                <a:spcPct val="20000"/>
              </a:spcBef>
              <a:buSzPct val="80000"/>
              <a:buFont typeface="Wingdings" panose="05000000000000000000" pitchFamily="2" charset="2"/>
              <a:buChar char="n"/>
              <a:defRPr sz="2000">
                <a:solidFill>
                  <a:schemeClr val="tx1"/>
                </a:solidFill>
                <a:latin typeface="Calibri" panose="020F0502020204030204" pitchFamily="34" charset="0"/>
                <a:ea typeface="ＭＳ Ｐゴシック" panose="020B0600070205080204" pitchFamily="34" charset="-128"/>
              </a:defRPr>
            </a:lvl4pPr>
            <a:lvl5pPr marL="2057400" indent="-228600">
              <a:lnSpc>
                <a:spcPct val="90000"/>
              </a:lnSpc>
              <a:spcBef>
                <a:spcPct val="20000"/>
              </a:spcBef>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lnSpc>
                <a:spcPct val="90000"/>
              </a:lnSpc>
              <a:spcBef>
                <a:spcPct val="20000"/>
              </a:spcBef>
              <a:spcAft>
                <a:spcPct val="0"/>
              </a:spcAft>
              <a:buSzPct val="80000"/>
              <a:buFont typeface="Wingdings" panose="05000000000000000000" pitchFamily="2" charset="2"/>
              <a:buChar char="l"/>
              <a:defRPr sz="2000">
                <a:solidFill>
                  <a:schemeClr val="tx1"/>
                </a:solidFill>
                <a:latin typeface="Calibri" panose="020F0502020204030204" pitchFamily="34" charset="0"/>
                <a:ea typeface="ＭＳ Ｐゴシック" panose="020B0600070205080204" pitchFamily="34" charset="-128"/>
              </a:defRPr>
            </a:lvl9pPr>
          </a:lstStyle>
          <a:p>
            <a:pPr>
              <a:lnSpc>
                <a:spcPct val="100000"/>
              </a:lnSpc>
              <a:spcBef>
                <a:spcPct val="0"/>
              </a:spcBef>
              <a:buSzTx/>
              <a:buFontTx/>
              <a:buNone/>
            </a:pPr>
            <a:r>
              <a:rPr lang="fr-FR" altLang="fr-FR" sz="2000" b="1">
                <a:solidFill>
                  <a:srgbClr val="0070C0"/>
                </a:solidFill>
                <a:latin typeface="Arial" panose="020B0604020202020204" pitchFamily="34" charset="0"/>
              </a:rPr>
              <a:t>Blain H et al. GNPV 2023; Blain H et al. Revue de Gériatrie 2023; Blain H et al. JNHA 2023; </a:t>
            </a:r>
          </a:p>
        </p:txBody>
      </p:sp>
      <p:pic>
        <p:nvPicPr>
          <p:cNvPr id="92165" name="Picture 2" descr="Plan antichute des personnes âgées | Agence régionale de santé  Auvergne-Rhône-Alpes">
            <a:extLst>
              <a:ext uri="{FF2B5EF4-FFF2-40B4-BE49-F238E27FC236}">
                <a16:creationId xmlns:a16="http://schemas.microsoft.com/office/drawing/2014/main" id="{C88B1D72-A652-4E29-A447-E19127F14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5" y="4314825"/>
            <a:ext cx="3498850"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8D86481E-382E-4676-80B3-EEA7240452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375" y="3019425"/>
            <a:ext cx="2860675"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a:extLst>
              <a:ext uri="{FF2B5EF4-FFF2-40B4-BE49-F238E27FC236}">
                <a16:creationId xmlns:a16="http://schemas.microsoft.com/office/drawing/2014/main" id="{E9CBFC24-AD64-4609-9C83-3685AF06C1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3925" y="3019425"/>
            <a:ext cx="2860675"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D44E9B-DBFD-4E50-B853-06E5073F283C}"/>
              </a:ext>
            </a:extLst>
          </p:cNvPr>
          <p:cNvSpPr>
            <a:spLocks noGrp="1"/>
          </p:cNvSpPr>
          <p:nvPr>
            <p:ph type="title"/>
          </p:nvPr>
        </p:nvSpPr>
        <p:spPr/>
        <p:txBody>
          <a:bodyPr/>
          <a:lstStyle/>
          <a:p>
            <a:r>
              <a:rPr lang="fr-FR" dirty="0" err="1"/>
              <a:t>Taï</a:t>
            </a:r>
            <a:r>
              <a:rPr lang="fr-FR" dirty="0"/>
              <a:t> Chi</a:t>
            </a:r>
          </a:p>
        </p:txBody>
      </p:sp>
      <p:pic>
        <p:nvPicPr>
          <p:cNvPr id="3" name="Image 2">
            <a:extLst>
              <a:ext uri="{FF2B5EF4-FFF2-40B4-BE49-F238E27FC236}">
                <a16:creationId xmlns:a16="http://schemas.microsoft.com/office/drawing/2014/main" id="{D1DEDC36-EBA0-4DE6-970F-D3795BC11F16}"/>
              </a:ext>
            </a:extLst>
          </p:cNvPr>
          <p:cNvPicPr>
            <a:picLocks noChangeAspect="1"/>
          </p:cNvPicPr>
          <p:nvPr/>
        </p:nvPicPr>
        <p:blipFill>
          <a:blip r:embed="rId3"/>
          <a:stretch>
            <a:fillRect/>
          </a:stretch>
        </p:blipFill>
        <p:spPr>
          <a:xfrm>
            <a:off x="4454006" y="1801052"/>
            <a:ext cx="3507834" cy="2334304"/>
          </a:xfrm>
          <a:prstGeom prst="rect">
            <a:avLst/>
          </a:prstGeom>
        </p:spPr>
      </p:pic>
      <p:sp>
        <p:nvSpPr>
          <p:cNvPr id="4" name="ZoneTexte 3">
            <a:extLst>
              <a:ext uri="{FF2B5EF4-FFF2-40B4-BE49-F238E27FC236}">
                <a16:creationId xmlns:a16="http://schemas.microsoft.com/office/drawing/2014/main" id="{53DE250F-C700-4647-B337-5BAF491B105A}"/>
              </a:ext>
            </a:extLst>
          </p:cNvPr>
          <p:cNvSpPr txBox="1"/>
          <p:nvPr/>
        </p:nvSpPr>
        <p:spPr>
          <a:xfrm>
            <a:off x="1339692" y="2465612"/>
            <a:ext cx="3114314" cy="861774"/>
          </a:xfrm>
          <a:prstGeom prst="rect">
            <a:avLst/>
          </a:prstGeom>
          <a:noFill/>
        </p:spPr>
        <p:txBody>
          <a:bodyPr wrap="none" rtlCol="0">
            <a:spAutoFit/>
          </a:bodyPr>
          <a:lstStyle/>
          <a:p>
            <a:r>
              <a:rPr lang="fr-FR" sz="3200" b="1" dirty="0">
                <a:solidFill>
                  <a:srgbClr val="0070C0"/>
                </a:solidFill>
              </a:rPr>
              <a:t>Activité physique</a:t>
            </a:r>
          </a:p>
          <a:p>
            <a:endParaRPr lang="fr-FR" dirty="0"/>
          </a:p>
        </p:txBody>
      </p:sp>
      <p:sp>
        <p:nvSpPr>
          <p:cNvPr id="5" name="ZoneTexte 4">
            <a:extLst>
              <a:ext uri="{FF2B5EF4-FFF2-40B4-BE49-F238E27FC236}">
                <a16:creationId xmlns:a16="http://schemas.microsoft.com/office/drawing/2014/main" id="{484559F7-B4EA-48E4-9752-59B7663D8286}"/>
              </a:ext>
            </a:extLst>
          </p:cNvPr>
          <p:cNvSpPr txBox="1"/>
          <p:nvPr/>
        </p:nvSpPr>
        <p:spPr>
          <a:xfrm>
            <a:off x="8148037" y="2500574"/>
            <a:ext cx="1688860" cy="861774"/>
          </a:xfrm>
          <a:prstGeom prst="rect">
            <a:avLst/>
          </a:prstGeom>
          <a:noFill/>
        </p:spPr>
        <p:txBody>
          <a:bodyPr wrap="none" rtlCol="0">
            <a:spAutoFit/>
          </a:bodyPr>
          <a:lstStyle/>
          <a:p>
            <a:r>
              <a:rPr lang="fr-FR" sz="3200" b="1" dirty="0">
                <a:solidFill>
                  <a:srgbClr val="0070C0"/>
                </a:solidFill>
              </a:rPr>
              <a:t>Équilibre</a:t>
            </a:r>
          </a:p>
          <a:p>
            <a:endParaRPr lang="fr-FR" dirty="0"/>
          </a:p>
        </p:txBody>
      </p:sp>
      <p:sp>
        <p:nvSpPr>
          <p:cNvPr id="6" name="ZoneTexte 5">
            <a:extLst>
              <a:ext uri="{FF2B5EF4-FFF2-40B4-BE49-F238E27FC236}">
                <a16:creationId xmlns:a16="http://schemas.microsoft.com/office/drawing/2014/main" id="{5CBA0BD6-74DF-4287-B48C-8BD360A661B5}"/>
              </a:ext>
            </a:extLst>
          </p:cNvPr>
          <p:cNvSpPr txBox="1"/>
          <p:nvPr/>
        </p:nvSpPr>
        <p:spPr>
          <a:xfrm>
            <a:off x="1975777" y="4245720"/>
            <a:ext cx="3521381" cy="1231106"/>
          </a:xfrm>
          <a:prstGeom prst="rect">
            <a:avLst/>
          </a:prstGeom>
          <a:noFill/>
        </p:spPr>
        <p:txBody>
          <a:bodyPr wrap="square" rtlCol="0">
            <a:spAutoFit/>
          </a:bodyPr>
          <a:lstStyle/>
          <a:p>
            <a:r>
              <a:rPr lang="fr-FR" sz="2800" b="1" dirty="0">
                <a:solidFill>
                  <a:srgbClr val="0070C0"/>
                </a:solidFill>
              </a:rPr>
              <a:t>Méditation/relaxation gestion du stress</a:t>
            </a:r>
          </a:p>
          <a:p>
            <a:endParaRPr lang="fr-FR" dirty="0"/>
          </a:p>
        </p:txBody>
      </p:sp>
      <p:sp>
        <p:nvSpPr>
          <p:cNvPr id="7" name="ZoneTexte 6">
            <a:extLst>
              <a:ext uri="{FF2B5EF4-FFF2-40B4-BE49-F238E27FC236}">
                <a16:creationId xmlns:a16="http://schemas.microsoft.com/office/drawing/2014/main" id="{E30350B2-1FE1-4565-AEFB-85A6C9DEB930}"/>
              </a:ext>
            </a:extLst>
          </p:cNvPr>
          <p:cNvSpPr txBox="1"/>
          <p:nvPr/>
        </p:nvSpPr>
        <p:spPr>
          <a:xfrm>
            <a:off x="7539254" y="4314807"/>
            <a:ext cx="3623642" cy="1231106"/>
          </a:xfrm>
          <a:prstGeom prst="rect">
            <a:avLst/>
          </a:prstGeom>
          <a:noFill/>
        </p:spPr>
        <p:txBody>
          <a:bodyPr wrap="square" rtlCol="0">
            <a:spAutoFit/>
          </a:bodyPr>
          <a:lstStyle/>
          <a:p>
            <a:r>
              <a:rPr lang="fr-FR" sz="2800" b="1" dirty="0">
                <a:solidFill>
                  <a:srgbClr val="0070C0"/>
                </a:solidFill>
              </a:rPr>
              <a:t>Stimulation cognitive (fonctions exécutives)</a:t>
            </a:r>
          </a:p>
          <a:p>
            <a:endParaRPr lang="fr-FR" dirty="0"/>
          </a:p>
        </p:txBody>
      </p:sp>
      <p:sp>
        <p:nvSpPr>
          <p:cNvPr id="8" name="Rectangle 7">
            <a:extLst>
              <a:ext uri="{FF2B5EF4-FFF2-40B4-BE49-F238E27FC236}">
                <a16:creationId xmlns:a16="http://schemas.microsoft.com/office/drawing/2014/main" id="{A620240A-DFFE-4909-BCCF-1D037A4C96F8}"/>
              </a:ext>
            </a:extLst>
          </p:cNvPr>
          <p:cNvSpPr/>
          <p:nvPr/>
        </p:nvSpPr>
        <p:spPr>
          <a:xfrm>
            <a:off x="8992467" y="6015336"/>
            <a:ext cx="2775760" cy="369332"/>
          </a:xfrm>
          <a:prstGeom prst="rect">
            <a:avLst/>
          </a:prstGeom>
        </p:spPr>
        <p:txBody>
          <a:bodyPr wrap="none">
            <a:spAutoFit/>
          </a:bodyPr>
          <a:lstStyle/>
          <a:p>
            <a:r>
              <a:rPr lang="fr-FR" b="1" dirty="0">
                <a:solidFill>
                  <a:srgbClr val="002060"/>
                </a:solidFill>
              </a:rPr>
              <a:t>Sherrington Cochrane 2019</a:t>
            </a:r>
          </a:p>
        </p:txBody>
      </p:sp>
      <p:sp>
        <p:nvSpPr>
          <p:cNvPr id="9" name="ZoneTexte 8">
            <a:extLst>
              <a:ext uri="{FF2B5EF4-FFF2-40B4-BE49-F238E27FC236}">
                <a16:creationId xmlns:a16="http://schemas.microsoft.com/office/drawing/2014/main" id="{F08B2810-6BE4-40E2-AD83-46C4A79B45BF}"/>
              </a:ext>
            </a:extLst>
          </p:cNvPr>
          <p:cNvSpPr txBox="1"/>
          <p:nvPr/>
        </p:nvSpPr>
        <p:spPr>
          <a:xfrm>
            <a:off x="10007536" y="3327386"/>
            <a:ext cx="3521381" cy="738664"/>
          </a:xfrm>
          <a:prstGeom prst="rect">
            <a:avLst/>
          </a:prstGeom>
          <a:noFill/>
        </p:spPr>
        <p:txBody>
          <a:bodyPr wrap="square" rtlCol="0">
            <a:spAutoFit/>
          </a:bodyPr>
          <a:lstStyle/>
          <a:p>
            <a:r>
              <a:rPr lang="fr-FR" sz="2400" b="1" dirty="0">
                <a:solidFill>
                  <a:srgbClr val="0070C0"/>
                </a:solidFill>
              </a:rPr>
              <a:t>Lien social</a:t>
            </a:r>
          </a:p>
          <a:p>
            <a:endParaRPr lang="fr-FR" dirty="0"/>
          </a:p>
        </p:txBody>
      </p:sp>
    </p:spTree>
    <p:extLst>
      <p:ext uri="{BB962C8B-B14F-4D97-AF65-F5344CB8AC3E}">
        <p14:creationId xmlns:p14="http://schemas.microsoft.com/office/powerpoint/2010/main" val="33455237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93C8BD-AF76-470F-9281-8D7011E472BB}"/>
              </a:ext>
            </a:extLst>
          </p:cNvPr>
          <p:cNvSpPr>
            <a:spLocks noGrp="1"/>
          </p:cNvSpPr>
          <p:nvPr>
            <p:ph type="title"/>
          </p:nvPr>
        </p:nvSpPr>
        <p:spPr/>
        <p:txBody>
          <a:bodyPr/>
          <a:lstStyle/>
          <a:p>
            <a:r>
              <a:rPr lang="fr-FR" dirty="0"/>
              <a:t>Activité physique en prévention secondaire ?</a:t>
            </a:r>
          </a:p>
        </p:txBody>
      </p:sp>
      <p:sp>
        <p:nvSpPr>
          <p:cNvPr id="3" name="Espace réservé du texte 2">
            <a:extLst>
              <a:ext uri="{FF2B5EF4-FFF2-40B4-BE49-F238E27FC236}">
                <a16:creationId xmlns:a16="http://schemas.microsoft.com/office/drawing/2014/main" id="{1C7E524C-0538-4B13-970D-369060AE4548}"/>
              </a:ext>
            </a:extLst>
          </p:cNvPr>
          <p:cNvSpPr>
            <a:spLocks noGrp="1"/>
          </p:cNvSpPr>
          <p:nvPr>
            <p:ph type="body" idx="1"/>
          </p:nvPr>
        </p:nvSpPr>
        <p:spPr/>
        <p:txBody>
          <a:bodyPr>
            <a:normAutofit/>
          </a:bodyPr>
          <a:lstStyle/>
          <a:p>
            <a:r>
              <a:rPr lang="fr-FR" sz="3200" dirty="0">
                <a:solidFill>
                  <a:srgbClr val="00B0F0"/>
                </a:solidFill>
              </a:rPr>
              <a:t>Il n’est jamais trop tard!</a:t>
            </a:r>
          </a:p>
        </p:txBody>
      </p:sp>
    </p:spTree>
    <p:extLst>
      <p:ext uri="{BB962C8B-B14F-4D97-AF65-F5344CB8AC3E}">
        <p14:creationId xmlns:p14="http://schemas.microsoft.com/office/powerpoint/2010/main" val="24220265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FB7BE9-9B8E-4D12-90E9-955AA9560E2D}"/>
              </a:ext>
            </a:extLst>
          </p:cNvPr>
          <p:cNvSpPr>
            <a:spLocks noGrp="1"/>
          </p:cNvSpPr>
          <p:nvPr>
            <p:ph type="title"/>
          </p:nvPr>
        </p:nvSpPr>
        <p:spPr>
          <a:xfrm>
            <a:off x="838200" y="173537"/>
            <a:ext cx="10515600" cy="1325563"/>
          </a:xfrm>
        </p:spPr>
        <p:txBody>
          <a:bodyPr/>
          <a:lstStyle/>
          <a:p>
            <a:r>
              <a:rPr lang="fr-FR" dirty="0"/>
              <a:t>Etude LIFE</a:t>
            </a:r>
          </a:p>
        </p:txBody>
      </p:sp>
      <p:sp>
        <p:nvSpPr>
          <p:cNvPr id="3" name="Rectangle 2">
            <a:extLst>
              <a:ext uri="{FF2B5EF4-FFF2-40B4-BE49-F238E27FC236}">
                <a16:creationId xmlns:a16="http://schemas.microsoft.com/office/drawing/2014/main" id="{914409D0-7553-46A5-B8D5-9EF1D35F0506}"/>
              </a:ext>
            </a:extLst>
          </p:cNvPr>
          <p:cNvSpPr/>
          <p:nvPr/>
        </p:nvSpPr>
        <p:spPr>
          <a:xfrm>
            <a:off x="9394501" y="6405546"/>
            <a:ext cx="2658165" cy="369332"/>
          </a:xfrm>
          <a:prstGeom prst="rect">
            <a:avLst/>
          </a:prstGeom>
        </p:spPr>
        <p:txBody>
          <a:bodyPr wrap="none">
            <a:spAutoFit/>
          </a:bodyPr>
          <a:lstStyle/>
          <a:p>
            <a:pPr algn="r"/>
            <a:r>
              <a:rPr lang="fr-FR" dirty="0" err="1">
                <a:solidFill>
                  <a:srgbClr val="0070C0"/>
                </a:solidFill>
              </a:rPr>
              <a:t>Pahor</a:t>
            </a:r>
            <a:r>
              <a:rPr lang="fr-FR" dirty="0">
                <a:solidFill>
                  <a:srgbClr val="0070C0"/>
                </a:solidFill>
              </a:rPr>
              <a:t> M et al. JAMA 2014</a:t>
            </a:r>
          </a:p>
        </p:txBody>
      </p:sp>
      <p:sp>
        <p:nvSpPr>
          <p:cNvPr id="4" name="Rectangle 3">
            <a:extLst>
              <a:ext uri="{FF2B5EF4-FFF2-40B4-BE49-F238E27FC236}">
                <a16:creationId xmlns:a16="http://schemas.microsoft.com/office/drawing/2014/main" id="{5B18727B-D4B9-45A5-9C0B-F9ACF9A93CF2}"/>
              </a:ext>
            </a:extLst>
          </p:cNvPr>
          <p:cNvSpPr/>
          <p:nvPr/>
        </p:nvSpPr>
        <p:spPr>
          <a:xfrm>
            <a:off x="3840480" y="951362"/>
            <a:ext cx="7304314" cy="646331"/>
          </a:xfrm>
          <a:prstGeom prst="rect">
            <a:avLst/>
          </a:prstGeom>
        </p:spPr>
        <p:txBody>
          <a:bodyPr wrap="square">
            <a:spAutoFit/>
          </a:bodyPr>
          <a:lstStyle/>
          <a:p>
            <a:r>
              <a:rPr lang="en-US" b="1" dirty="0"/>
              <a:t>Effect of structured physical activity on prevention of major mobility disability in older adults: the LIFE Study randomized clinical trial</a:t>
            </a:r>
            <a:endParaRPr lang="fr-FR" b="1" dirty="0"/>
          </a:p>
        </p:txBody>
      </p:sp>
      <p:sp>
        <p:nvSpPr>
          <p:cNvPr id="5" name="ZoneTexte 4">
            <a:extLst>
              <a:ext uri="{FF2B5EF4-FFF2-40B4-BE49-F238E27FC236}">
                <a16:creationId xmlns:a16="http://schemas.microsoft.com/office/drawing/2014/main" id="{495D66A2-E9EE-4A07-887C-6EDB2CF19E28}"/>
              </a:ext>
            </a:extLst>
          </p:cNvPr>
          <p:cNvSpPr txBox="1"/>
          <p:nvPr/>
        </p:nvSpPr>
        <p:spPr>
          <a:xfrm>
            <a:off x="376646" y="2105663"/>
            <a:ext cx="7539446" cy="3693319"/>
          </a:xfrm>
          <a:prstGeom prst="rect">
            <a:avLst/>
          </a:prstGeom>
          <a:noFill/>
          <a:ln>
            <a:solidFill>
              <a:srgbClr val="D71634"/>
            </a:solidFill>
          </a:ln>
        </p:spPr>
        <p:txBody>
          <a:bodyPr wrap="square" rtlCol="0">
            <a:spAutoFit/>
          </a:bodyPr>
          <a:lstStyle/>
          <a:p>
            <a:r>
              <a:rPr lang="fr-FR" dirty="0"/>
              <a:t>Etude multicentrique aux USA</a:t>
            </a:r>
          </a:p>
          <a:p>
            <a:endParaRPr lang="fr-FR" dirty="0"/>
          </a:p>
          <a:p>
            <a:r>
              <a:rPr lang="fr-FR" dirty="0"/>
              <a:t>1635 personnes sédentaires âgées entre 70 et 89 ans</a:t>
            </a:r>
          </a:p>
          <a:p>
            <a:r>
              <a:rPr lang="fr-FR" b="1" dirty="0"/>
              <a:t>Limitations physiques (SPPB ≤ 9) mais capables de marcher 400 m</a:t>
            </a:r>
          </a:p>
          <a:p>
            <a:r>
              <a:rPr lang="fr-FR" b="1" dirty="0"/>
              <a:t>Durée moyenne de participation 2,6 ans</a:t>
            </a:r>
          </a:p>
          <a:p>
            <a:endParaRPr lang="fr-FR" dirty="0"/>
          </a:p>
          <a:p>
            <a:r>
              <a:rPr lang="fr-FR" dirty="0"/>
              <a:t>Randomisation :  </a:t>
            </a:r>
          </a:p>
          <a:p>
            <a:pPr marL="285750" indent="-285750">
              <a:buFontTx/>
              <a:buChar char="-"/>
            </a:pPr>
            <a:r>
              <a:rPr lang="fr-FR" dirty="0"/>
              <a:t>Programme d’activité physique modérée en centre et à domicile (n=818)</a:t>
            </a:r>
          </a:p>
          <a:p>
            <a:pPr marL="285750" indent="-285750">
              <a:buFontTx/>
              <a:buChar char="-"/>
            </a:pPr>
            <a:r>
              <a:rPr lang="fr-FR" dirty="0"/>
              <a:t>Ateliers de conseils et étirement des membres supérieurs (n=817)</a:t>
            </a:r>
          </a:p>
          <a:p>
            <a:pPr marL="285750" indent="-285750">
              <a:buFontTx/>
              <a:buChar char="-"/>
            </a:pPr>
            <a:endParaRPr lang="fr-FR" dirty="0"/>
          </a:p>
          <a:p>
            <a:r>
              <a:rPr lang="fr-FR" dirty="0"/>
              <a:t>Critère de jugement principal: </a:t>
            </a:r>
            <a:r>
              <a:rPr lang="fr-FR" b="1" dirty="0"/>
              <a:t>perte de mobilité définie par l’incapacité à marcher 400 m en 15 min sans pause</a:t>
            </a:r>
          </a:p>
          <a:p>
            <a:pPr marL="285750" indent="-285750">
              <a:buFontTx/>
              <a:buChar char="-"/>
            </a:pPr>
            <a:endParaRPr lang="fr-FR" dirty="0"/>
          </a:p>
        </p:txBody>
      </p:sp>
      <p:pic>
        <p:nvPicPr>
          <p:cNvPr id="6" name="Image 5">
            <a:extLst>
              <a:ext uri="{FF2B5EF4-FFF2-40B4-BE49-F238E27FC236}">
                <a16:creationId xmlns:a16="http://schemas.microsoft.com/office/drawing/2014/main" id="{DEFBA282-EA40-4AC6-B8C9-344158BD002D}"/>
              </a:ext>
            </a:extLst>
          </p:cNvPr>
          <p:cNvPicPr>
            <a:picLocks noChangeAspect="1"/>
          </p:cNvPicPr>
          <p:nvPr/>
        </p:nvPicPr>
        <p:blipFill>
          <a:blip r:embed="rId2"/>
          <a:stretch>
            <a:fillRect/>
          </a:stretch>
        </p:blipFill>
        <p:spPr>
          <a:xfrm>
            <a:off x="3840480" y="2058"/>
            <a:ext cx="5849166" cy="1047896"/>
          </a:xfrm>
          <a:prstGeom prst="rect">
            <a:avLst/>
          </a:prstGeom>
        </p:spPr>
      </p:pic>
      <p:sp>
        <p:nvSpPr>
          <p:cNvPr id="7" name="Flèche : droite 6">
            <a:extLst>
              <a:ext uri="{FF2B5EF4-FFF2-40B4-BE49-F238E27FC236}">
                <a16:creationId xmlns:a16="http://schemas.microsoft.com/office/drawing/2014/main" id="{133F7E95-A1E9-49C1-9AB3-AC86D12DDEAB}"/>
              </a:ext>
            </a:extLst>
          </p:cNvPr>
          <p:cNvSpPr/>
          <p:nvPr/>
        </p:nvSpPr>
        <p:spPr>
          <a:xfrm>
            <a:off x="7698377" y="4142481"/>
            <a:ext cx="496389" cy="409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E0EBAAA9-3643-4C8B-89DB-359C8D3D3CFD}"/>
              </a:ext>
            </a:extLst>
          </p:cNvPr>
          <p:cNvSpPr txBox="1"/>
          <p:nvPr/>
        </p:nvSpPr>
        <p:spPr>
          <a:xfrm>
            <a:off x="8377646" y="3905453"/>
            <a:ext cx="3143794" cy="646331"/>
          </a:xfrm>
          <a:prstGeom prst="rect">
            <a:avLst/>
          </a:prstGeom>
          <a:noFill/>
        </p:spPr>
        <p:txBody>
          <a:bodyPr wrap="square" rtlCol="0">
            <a:spAutoFit/>
          </a:bodyPr>
          <a:lstStyle/>
          <a:p>
            <a:r>
              <a:rPr lang="fr-FR" dirty="0"/>
              <a:t>30,1% vs 35,5% de risque de perte de mobilité </a:t>
            </a:r>
          </a:p>
        </p:txBody>
      </p:sp>
      <p:sp>
        <p:nvSpPr>
          <p:cNvPr id="9" name="ZoneTexte 8">
            <a:extLst>
              <a:ext uri="{FF2B5EF4-FFF2-40B4-BE49-F238E27FC236}">
                <a16:creationId xmlns:a16="http://schemas.microsoft.com/office/drawing/2014/main" id="{8AA70C6D-DFFA-4D25-8FD1-069E6C7A19FB}"/>
              </a:ext>
            </a:extLst>
          </p:cNvPr>
          <p:cNvSpPr txBox="1"/>
          <p:nvPr/>
        </p:nvSpPr>
        <p:spPr>
          <a:xfrm>
            <a:off x="8377646" y="4551784"/>
            <a:ext cx="3437708" cy="369332"/>
          </a:xfrm>
          <a:prstGeom prst="rect">
            <a:avLst/>
          </a:prstGeom>
          <a:noFill/>
        </p:spPr>
        <p:txBody>
          <a:bodyPr wrap="square" rtlCol="0">
            <a:spAutoFit/>
          </a:bodyPr>
          <a:lstStyle/>
          <a:p>
            <a:r>
              <a:rPr lang="fr-FR" dirty="0"/>
              <a:t>HR = 0,82 (0,69-0,98; p=0,03) </a:t>
            </a:r>
          </a:p>
        </p:txBody>
      </p:sp>
    </p:spTree>
    <p:extLst>
      <p:ext uri="{BB962C8B-B14F-4D97-AF65-F5344CB8AC3E}">
        <p14:creationId xmlns:p14="http://schemas.microsoft.com/office/powerpoint/2010/main" val="283789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FB7BE9-9B8E-4D12-90E9-955AA9560E2D}"/>
              </a:ext>
            </a:extLst>
          </p:cNvPr>
          <p:cNvSpPr>
            <a:spLocks noGrp="1"/>
          </p:cNvSpPr>
          <p:nvPr>
            <p:ph type="title"/>
          </p:nvPr>
        </p:nvSpPr>
        <p:spPr>
          <a:xfrm>
            <a:off x="838200" y="173537"/>
            <a:ext cx="10515600" cy="1325563"/>
          </a:xfrm>
        </p:spPr>
        <p:txBody>
          <a:bodyPr/>
          <a:lstStyle/>
          <a:p>
            <a:r>
              <a:rPr lang="fr-FR" dirty="0"/>
              <a:t>Etude LIFE</a:t>
            </a:r>
          </a:p>
        </p:txBody>
      </p:sp>
      <p:sp>
        <p:nvSpPr>
          <p:cNvPr id="3" name="Rectangle 2">
            <a:extLst>
              <a:ext uri="{FF2B5EF4-FFF2-40B4-BE49-F238E27FC236}">
                <a16:creationId xmlns:a16="http://schemas.microsoft.com/office/drawing/2014/main" id="{914409D0-7553-46A5-B8D5-9EF1D35F0506}"/>
              </a:ext>
            </a:extLst>
          </p:cNvPr>
          <p:cNvSpPr/>
          <p:nvPr/>
        </p:nvSpPr>
        <p:spPr>
          <a:xfrm>
            <a:off x="9394501" y="6405546"/>
            <a:ext cx="2658165" cy="369332"/>
          </a:xfrm>
          <a:prstGeom prst="rect">
            <a:avLst/>
          </a:prstGeom>
        </p:spPr>
        <p:txBody>
          <a:bodyPr wrap="none">
            <a:spAutoFit/>
          </a:bodyPr>
          <a:lstStyle/>
          <a:p>
            <a:pPr algn="r"/>
            <a:r>
              <a:rPr lang="fr-FR" dirty="0" err="1">
                <a:solidFill>
                  <a:srgbClr val="0070C0"/>
                </a:solidFill>
              </a:rPr>
              <a:t>Pahor</a:t>
            </a:r>
            <a:r>
              <a:rPr lang="fr-FR" dirty="0">
                <a:solidFill>
                  <a:srgbClr val="0070C0"/>
                </a:solidFill>
              </a:rPr>
              <a:t> M et al. JAMA 2014</a:t>
            </a:r>
          </a:p>
        </p:txBody>
      </p:sp>
      <p:sp>
        <p:nvSpPr>
          <p:cNvPr id="4" name="Rectangle 3">
            <a:extLst>
              <a:ext uri="{FF2B5EF4-FFF2-40B4-BE49-F238E27FC236}">
                <a16:creationId xmlns:a16="http://schemas.microsoft.com/office/drawing/2014/main" id="{5B18727B-D4B9-45A5-9C0B-F9ACF9A93CF2}"/>
              </a:ext>
            </a:extLst>
          </p:cNvPr>
          <p:cNvSpPr/>
          <p:nvPr/>
        </p:nvSpPr>
        <p:spPr>
          <a:xfrm>
            <a:off x="3840480" y="951362"/>
            <a:ext cx="7304314" cy="646331"/>
          </a:xfrm>
          <a:prstGeom prst="rect">
            <a:avLst/>
          </a:prstGeom>
        </p:spPr>
        <p:txBody>
          <a:bodyPr wrap="square">
            <a:spAutoFit/>
          </a:bodyPr>
          <a:lstStyle/>
          <a:p>
            <a:r>
              <a:rPr lang="en-US" b="1" dirty="0"/>
              <a:t>Effect of structured physical activity on prevention of major mobility disability in older adults: the LIFE Study randomized clinical trial</a:t>
            </a:r>
            <a:endParaRPr lang="fr-FR" b="1" dirty="0"/>
          </a:p>
        </p:txBody>
      </p:sp>
      <p:pic>
        <p:nvPicPr>
          <p:cNvPr id="6" name="Image 5">
            <a:extLst>
              <a:ext uri="{FF2B5EF4-FFF2-40B4-BE49-F238E27FC236}">
                <a16:creationId xmlns:a16="http://schemas.microsoft.com/office/drawing/2014/main" id="{DEFBA282-EA40-4AC6-B8C9-344158BD002D}"/>
              </a:ext>
            </a:extLst>
          </p:cNvPr>
          <p:cNvPicPr>
            <a:picLocks noChangeAspect="1"/>
          </p:cNvPicPr>
          <p:nvPr/>
        </p:nvPicPr>
        <p:blipFill>
          <a:blip r:embed="rId2"/>
          <a:stretch>
            <a:fillRect/>
          </a:stretch>
        </p:blipFill>
        <p:spPr>
          <a:xfrm>
            <a:off x="3840480" y="2058"/>
            <a:ext cx="5849166" cy="1047896"/>
          </a:xfrm>
          <a:prstGeom prst="rect">
            <a:avLst/>
          </a:prstGeom>
        </p:spPr>
      </p:pic>
      <p:pic>
        <p:nvPicPr>
          <p:cNvPr id="11" name="Image 10">
            <a:extLst>
              <a:ext uri="{FF2B5EF4-FFF2-40B4-BE49-F238E27FC236}">
                <a16:creationId xmlns:a16="http://schemas.microsoft.com/office/drawing/2014/main" id="{008CC006-1A36-4B32-926D-47215A5410B4}"/>
              </a:ext>
            </a:extLst>
          </p:cNvPr>
          <p:cNvPicPr>
            <a:picLocks noChangeAspect="1"/>
          </p:cNvPicPr>
          <p:nvPr/>
        </p:nvPicPr>
        <p:blipFill>
          <a:blip r:embed="rId3"/>
          <a:stretch>
            <a:fillRect/>
          </a:stretch>
        </p:blipFill>
        <p:spPr>
          <a:xfrm>
            <a:off x="3177801" y="1907593"/>
            <a:ext cx="5836398" cy="4581074"/>
          </a:xfrm>
          <a:prstGeom prst="rect">
            <a:avLst/>
          </a:prstGeom>
          <a:ln>
            <a:solidFill>
              <a:srgbClr val="F4F4F4"/>
            </a:solidFill>
          </a:ln>
        </p:spPr>
      </p:pic>
      <p:sp>
        <p:nvSpPr>
          <p:cNvPr id="5" name="ZoneTexte 4">
            <a:extLst>
              <a:ext uri="{FF2B5EF4-FFF2-40B4-BE49-F238E27FC236}">
                <a16:creationId xmlns:a16="http://schemas.microsoft.com/office/drawing/2014/main" id="{178A62B2-A790-4309-8861-B5C42CB9A211}"/>
              </a:ext>
            </a:extLst>
          </p:cNvPr>
          <p:cNvSpPr txBox="1"/>
          <p:nvPr/>
        </p:nvSpPr>
        <p:spPr>
          <a:xfrm>
            <a:off x="9570719" y="3451193"/>
            <a:ext cx="2142309" cy="369332"/>
          </a:xfrm>
          <a:prstGeom prst="rect">
            <a:avLst/>
          </a:prstGeom>
          <a:noFill/>
          <a:ln>
            <a:solidFill>
              <a:srgbClr val="D92340"/>
            </a:solidFill>
          </a:ln>
        </p:spPr>
        <p:txBody>
          <a:bodyPr wrap="square" rtlCol="0">
            <a:spAutoFit/>
          </a:bodyPr>
          <a:lstStyle/>
          <a:p>
            <a:pPr algn="ctr"/>
            <a:r>
              <a:rPr lang="fr-FR" dirty="0"/>
              <a:t>HR=0,72 ; p=0,06</a:t>
            </a:r>
          </a:p>
        </p:txBody>
      </p:sp>
    </p:spTree>
    <p:extLst>
      <p:ext uri="{BB962C8B-B14F-4D97-AF65-F5344CB8AC3E}">
        <p14:creationId xmlns:p14="http://schemas.microsoft.com/office/powerpoint/2010/main" val="3334947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CFE8FE-AC35-4D13-88D0-D54663299762}"/>
              </a:ext>
            </a:extLst>
          </p:cNvPr>
          <p:cNvSpPr>
            <a:spLocks noGrp="1"/>
          </p:cNvSpPr>
          <p:nvPr>
            <p:ph type="title"/>
          </p:nvPr>
        </p:nvSpPr>
        <p:spPr/>
        <p:txBody>
          <a:bodyPr/>
          <a:lstStyle/>
          <a:p>
            <a:r>
              <a:rPr lang="fr-FR" dirty="0"/>
              <a:t>Patients fragiles et dépendants?</a:t>
            </a:r>
          </a:p>
        </p:txBody>
      </p:sp>
      <p:sp>
        <p:nvSpPr>
          <p:cNvPr id="3" name="Espace réservé du contenu 2">
            <a:extLst>
              <a:ext uri="{FF2B5EF4-FFF2-40B4-BE49-F238E27FC236}">
                <a16:creationId xmlns:a16="http://schemas.microsoft.com/office/drawing/2014/main" id="{BFB7752A-7024-452A-8D84-D55FF7684527}"/>
              </a:ext>
            </a:extLst>
          </p:cNvPr>
          <p:cNvSpPr>
            <a:spLocks noGrp="1"/>
          </p:cNvSpPr>
          <p:nvPr>
            <p:ph idx="1"/>
          </p:nvPr>
        </p:nvSpPr>
        <p:spPr/>
        <p:txBody>
          <a:bodyPr>
            <a:normAutofit/>
          </a:bodyPr>
          <a:lstStyle/>
          <a:p>
            <a:pPr marL="0" indent="0">
              <a:buNone/>
            </a:pPr>
            <a:r>
              <a:rPr lang="fr-FR" dirty="0">
                <a:solidFill>
                  <a:srgbClr val="2C8ACD"/>
                </a:solidFill>
              </a:rPr>
              <a:t>Même les sujets très âgés et fragiles bénéficient de l’activité physique! </a:t>
            </a:r>
            <a:endParaRPr lang="fr-FR" dirty="0"/>
          </a:p>
          <a:p>
            <a:pPr lvl="0"/>
            <a:r>
              <a:rPr lang="fr-FR" dirty="0"/>
              <a:t>gains fonctionnels, </a:t>
            </a:r>
          </a:p>
          <a:p>
            <a:pPr lvl="0"/>
            <a:r>
              <a:rPr lang="fr-FR" dirty="0"/>
              <a:t>prévention déconditionnement, </a:t>
            </a:r>
          </a:p>
          <a:p>
            <a:pPr lvl="0"/>
            <a:r>
              <a:rPr lang="fr-FR" dirty="0"/>
              <a:t>réduction peur de chuter, </a:t>
            </a:r>
          </a:p>
          <a:p>
            <a:pPr lvl="0"/>
            <a:r>
              <a:rPr lang="fr-FR" dirty="0"/>
              <a:t>maintien transferts/marche. </a:t>
            </a:r>
          </a:p>
          <a:p>
            <a:pPr marL="0" indent="0">
              <a:buNone/>
            </a:pPr>
            <a:endParaRPr lang="fr-FR" dirty="0"/>
          </a:p>
        </p:txBody>
      </p:sp>
      <p:sp>
        <p:nvSpPr>
          <p:cNvPr id="4" name="ZoneTexte 3">
            <a:extLst>
              <a:ext uri="{FF2B5EF4-FFF2-40B4-BE49-F238E27FC236}">
                <a16:creationId xmlns:a16="http://schemas.microsoft.com/office/drawing/2014/main" id="{E740BF43-679F-44B9-8157-E83780A6A24A}"/>
              </a:ext>
            </a:extLst>
          </p:cNvPr>
          <p:cNvSpPr txBox="1"/>
          <p:nvPr/>
        </p:nvSpPr>
        <p:spPr>
          <a:xfrm>
            <a:off x="8334103" y="5711735"/>
            <a:ext cx="3657600" cy="1200329"/>
          </a:xfrm>
          <a:prstGeom prst="rect">
            <a:avLst/>
          </a:prstGeom>
          <a:noFill/>
        </p:spPr>
        <p:txBody>
          <a:bodyPr wrap="square" rtlCol="0">
            <a:spAutoFit/>
          </a:bodyPr>
          <a:lstStyle/>
          <a:p>
            <a:pPr algn="r"/>
            <a:r>
              <a:rPr lang="fr-FR" dirty="0" err="1">
                <a:solidFill>
                  <a:srgbClr val="2C8ACD"/>
                </a:solidFill>
              </a:rPr>
              <a:t>Pahor</a:t>
            </a:r>
            <a:r>
              <a:rPr lang="fr-FR" dirty="0">
                <a:solidFill>
                  <a:srgbClr val="2C8ACD"/>
                </a:solidFill>
              </a:rPr>
              <a:t> M et al. JAMA 2014</a:t>
            </a:r>
          </a:p>
          <a:p>
            <a:pPr algn="r"/>
            <a:r>
              <a:rPr lang="fr-FR" dirty="0">
                <a:solidFill>
                  <a:srgbClr val="2C8ACD"/>
                </a:solidFill>
              </a:rPr>
              <a:t> </a:t>
            </a:r>
            <a:r>
              <a:rPr lang="fr-FR" dirty="0" err="1">
                <a:solidFill>
                  <a:srgbClr val="2C8ACD"/>
                </a:solidFill>
              </a:rPr>
              <a:t>Racey</a:t>
            </a:r>
            <a:r>
              <a:rPr lang="fr-FR" dirty="0">
                <a:solidFill>
                  <a:srgbClr val="2C8ACD"/>
                </a:solidFill>
              </a:rPr>
              <a:t> M et al. CMAJ open 2021</a:t>
            </a:r>
          </a:p>
          <a:p>
            <a:pPr algn="r"/>
            <a:r>
              <a:rPr lang="fr-FR" dirty="0">
                <a:solidFill>
                  <a:srgbClr val="2C8ACD"/>
                </a:solidFill>
              </a:rPr>
              <a:t>Yang X et al. </a:t>
            </a:r>
            <a:r>
              <a:rPr lang="fr-FR" dirty="0" err="1">
                <a:solidFill>
                  <a:srgbClr val="2C8ACD"/>
                </a:solidFill>
              </a:rPr>
              <a:t>Exp</a:t>
            </a:r>
            <a:r>
              <a:rPr lang="fr-FR" dirty="0">
                <a:solidFill>
                  <a:srgbClr val="2C8ACD"/>
                </a:solidFill>
              </a:rPr>
              <a:t> </a:t>
            </a:r>
            <a:r>
              <a:rPr lang="fr-FR" dirty="0" err="1">
                <a:solidFill>
                  <a:srgbClr val="2C8ACD"/>
                </a:solidFill>
              </a:rPr>
              <a:t>Gerontol</a:t>
            </a:r>
            <a:r>
              <a:rPr lang="fr-FR" dirty="0">
                <a:solidFill>
                  <a:srgbClr val="2C8ACD"/>
                </a:solidFill>
              </a:rPr>
              <a:t> 2024</a:t>
            </a:r>
          </a:p>
          <a:p>
            <a:pPr algn="r"/>
            <a:endParaRPr lang="fr-FR" dirty="0">
              <a:solidFill>
                <a:srgbClr val="2C8ACD"/>
              </a:solidFill>
            </a:endParaRPr>
          </a:p>
        </p:txBody>
      </p:sp>
    </p:spTree>
    <p:extLst>
      <p:ext uri="{BB962C8B-B14F-4D97-AF65-F5344CB8AC3E}">
        <p14:creationId xmlns:p14="http://schemas.microsoft.com/office/powerpoint/2010/main" val="28014456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0BCA7A8-4C32-435C-AE9E-096FB4E54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02"/>
            <a:ext cx="12209833" cy="6847998"/>
          </a:xfrm>
          <a:prstGeom prst="rect">
            <a:avLst/>
          </a:prstGeom>
        </p:spPr>
      </p:pic>
      <p:sp>
        <p:nvSpPr>
          <p:cNvPr id="4" name="ZoneTexte 3">
            <a:extLst>
              <a:ext uri="{FF2B5EF4-FFF2-40B4-BE49-F238E27FC236}">
                <a16:creationId xmlns:a16="http://schemas.microsoft.com/office/drawing/2014/main" id="{1208CD0A-37D2-4211-95A2-42672DA6FBBE}"/>
              </a:ext>
            </a:extLst>
          </p:cNvPr>
          <p:cNvSpPr txBox="1"/>
          <p:nvPr/>
        </p:nvSpPr>
        <p:spPr>
          <a:xfrm>
            <a:off x="1171575" y="2687567"/>
            <a:ext cx="6086475" cy="1446550"/>
          </a:xfrm>
          <a:prstGeom prst="rect">
            <a:avLst/>
          </a:prstGeom>
          <a:noFill/>
        </p:spPr>
        <p:txBody>
          <a:bodyPr wrap="square" rtlCol="0">
            <a:spAutoFit/>
          </a:bodyPr>
          <a:lstStyle/>
          <a:p>
            <a:r>
              <a:rPr lang="fr-FR" sz="4400" dirty="0">
                <a:solidFill>
                  <a:schemeClr val="bg1"/>
                </a:solidFill>
              </a:rPr>
              <a:t>Préserver sa </a:t>
            </a:r>
          </a:p>
          <a:p>
            <a:r>
              <a:rPr lang="fr-FR" sz="4400" dirty="0">
                <a:solidFill>
                  <a:schemeClr val="bg1"/>
                </a:solidFill>
              </a:rPr>
              <a:t>COGNITION</a:t>
            </a:r>
            <a:endParaRPr lang="fr-FR" sz="6000" dirty="0">
              <a:solidFill>
                <a:schemeClr val="bg1"/>
              </a:solidFill>
            </a:endParaRPr>
          </a:p>
        </p:txBody>
      </p:sp>
      <p:pic>
        <p:nvPicPr>
          <p:cNvPr id="6" name="Image 5">
            <a:extLst>
              <a:ext uri="{FF2B5EF4-FFF2-40B4-BE49-F238E27FC236}">
                <a16:creationId xmlns:a16="http://schemas.microsoft.com/office/drawing/2014/main" id="{E28830B9-19F2-42DA-9E4A-A58674A80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0379" y="1785345"/>
            <a:ext cx="6679519" cy="3244338"/>
          </a:xfrm>
          <a:prstGeom prst="rect">
            <a:avLst/>
          </a:prstGeom>
        </p:spPr>
      </p:pic>
      <p:sp>
        <p:nvSpPr>
          <p:cNvPr id="7" name="ZoneTexte 6">
            <a:extLst>
              <a:ext uri="{FF2B5EF4-FFF2-40B4-BE49-F238E27FC236}">
                <a16:creationId xmlns:a16="http://schemas.microsoft.com/office/drawing/2014/main" id="{8D7B60E4-4456-412C-B4F3-7ABBD5C2FB22}"/>
              </a:ext>
            </a:extLst>
          </p:cNvPr>
          <p:cNvSpPr txBox="1"/>
          <p:nvPr/>
        </p:nvSpPr>
        <p:spPr>
          <a:xfrm>
            <a:off x="6962775" y="5267325"/>
            <a:ext cx="5162550" cy="369332"/>
          </a:xfrm>
          <a:prstGeom prst="rect">
            <a:avLst/>
          </a:prstGeom>
          <a:noFill/>
        </p:spPr>
        <p:txBody>
          <a:bodyPr wrap="square" rtlCol="0">
            <a:spAutoFit/>
          </a:bodyPr>
          <a:lstStyle/>
          <a:p>
            <a:r>
              <a:rPr lang="fr-FR" b="1" dirty="0" err="1">
                <a:solidFill>
                  <a:schemeClr val="bg1"/>
                </a:solidFill>
              </a:rPr>
              <a:t>Wagster</a:t>
            </a:r>
            <a:r>
              <a:rPr lang="fr-FR" b="1" dirty="0">
                <a:solidFill>
                  <a:schemeClr val="bg1"/>
                </a:solidFill>
              </a:rPr>
              <a:t> et al. J </a:t>
            </a:r>
            <a:r>
              <a:rPr lang="fr-FR" b="1" dirty="0" err="1">
                <a:solidFill>
                  <a:schemeClr val="bg1"/>
                </a:solidFill>
              </a:rPr>
              <a:t>Gerontol</a:t>
            </a:r>
            <a:r>
              <a:rPr lang="fr-FR" b="1" dirty="0">
                <a:solidFill>
                  <a:schemeClr val="bg1"/>
                </a:solidFill>
              </a:rPr>
              <a:t> Biol </a:t>
            </a:r>
            <a:r>
              <a:rPr lang="fr-FR" b="1" dirty="0" err="1">
                <a:solidFill>
                  <a:schemeClr val="bg1"/>
                </a:solidFill>
              </a:rPr>
              <a:t>Sci</a:t>
            </a:r>
            <a:r>
              <a:rPr lang="fr-FR" b="1" dirty="0">
                <a:solidFill>
                  <a:schemeClr val="bg1"/>
                </a:solidFill>
              </a:rPr>
              <a:t> Med </a:t>
            </a:r>
            <a:r>
              <a:rPr lang="fr-FR" b="1" dirty="0" err="1">
                <a:solidFill>
                  <a:schemeClr val="bg1"/>
                </a:solidFill>
              </a:rPr>
              <a:t>Sci</a:t>
            </a:r>
            <a:r>
              <a:rPr lang="fr-FR" b="1" dirty="0">
                <a:solidFill>
                  <a:schemeClr val="bg1"/>
                </a:solidFill>
              </a:rPr>
              <a:t> 2012</a:t>
            </a:r>
          </a:p>
        </p:txBody>
      </p:sp>
    </p:spTree>
    <p:extLst>
      <p:ext uri="{BB962C8B-B14F-4D97-AF65-F5344CB8AC3E}">
        <p14:creationId xmlns:p14="http://schemas.microsoft.com/office/powerpoint/2010/main" val="10561900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B9A9E3D-13E7-9D2A-2CAC-F2B278F8BED2}"/>
              </a:ext>
            </a:extLst>
          </p:cNvPr>
          <p:cNvPicPr>
            <a:picLocks noChangeAspect="1"/>
          </p:cNvPicPr>
          <p:nvPr/>
        </p:nvPicPr>
        <p:blipFill>
          <a:blip r:embed="rId2"/>
          <a:stretch>
            <a:fillRect/>
          </a:stretch>
        </p:blipFill>
        <p:spPr>
          <a:xfrm>
            <a:off x="2209800" y="2556830"/>
            <a:ext cx="7772400" cy="1744340"/>
          </a:xfrm>
          <a:prstGeom prst="rect">
            <a:avLst/>
          </a:prstGeom>
        </p:spPr>
      </p:pic>
      <p:sp>
        <p:nvSpPr>
          <p:cNvPr id="2" name="Espace réservé du numéro de diapositive 1">
            <a:extLst>
              <a:ext uri="{FF2B5EF4-FFF2-40B4-BE49-F238E27FC236}">
                <a16:creationId xmlns:a16="http://schemas.microsoft.com/office/drawing/2014/main" id="{D5FE9650-4C44-DEBE-13E7-5EDDE492D390}"/>
              </a:ext>
            </a:extLst>
          </p:cNvPr>
          <p:cNvSpPr>
            <a:spLocks noGrp="1"/>
          </p:cNvSpPr>
          <p:nvPr>
            <p:ph type="sldNum" sz="quarter" idx="26"/>
          </p:nvPr>
        </p:nvSpPr>
        <p:spPr/>
        <p:txBody>
          <a:bodyPr/>
          <a:lstStyle/>
          <a:p>
            <a:fld id="{27F63893-9D7C-4D41-AC61-E8ABFBCB521E}" type="slidenum">
              <a:rPr lang="fr-FR" smtClean="0"/>
              <a:pPr/>
              <a:t>63</a:t>
            </a:fld>
            <a:endParaRPr lang="fr-FR" dirty="0"/>
          </a:p>
        </p:txBody>
      </p:sp>
      <p:pic>
        <p:nvPicPr>
          <p:cNvPr id="8" name="Image 7">
            <a:extLst>
              <a:ext uri="{FF2B5EF4-FFF2-40B4-BE49-F238E27FC236}">
                <a16:creationId xmlns:a16="http://schemas.microsoft.com/office/drawing/2014/main" id="{B49AC2C0-8BAD-14A2-5021-531FAD11A96D}"/>
              </a:ext>
            </a:extLst>
          </p:cNvPr>
          <p:cNvPicPr>
            <a:picLocks noChangeAspect="1"/>
          </p:cNvPicPr>
          <p:nvPr/>
        </p:nvPicPr>
        <p:blipFill>
          <a:blip r:embed="rId3"/>
          <a:stretch>
            <a:fillRect/>
          </a:stretch>
        </p:blipFill>
        <p:spPr>
          <a:xfrm>
            <a:off x="10560495" y="2711470"/>
            <a:ext cx="1600107" cy="1253271"/>
          </a:xfrm>
          <a:prstGeom prst="rect">
            <a:avLst/>
          </a:prstGeom>
        </p:spPr>
      </p:pic>
      <p:pic>
        <p:nvPicPr>
          <p:cNvPr id="9" name="Image 8">
            <a:extLst>
              <a:ext uri="{FF2B5EF4-FFF2-40B4-BE49-F238E27FC236}">
                <a16:creationId xmlns:a16="http://schemas.microsoft.com/office/drawing/2014/main" id="{6A61C802-93EA-7D46-B0AB-FCF07629B89B}"/>
              </a:ext>
            </a:extLst>
          </p:cNvPr>
          <p:cNvPicPr>
            <a:picLocks noChangeAspect="1"/>
          </p:cNvPicPr>
          <p:nvPr/>
        </p:nvPicPr>
        <p:blipFill>
          <a:blip r:embed="rId4"/>
          <a:stretch>
            <a:fillRect/>
          </a:stretch>
        </p:blipFill>
        <p:spPr>
          <a:xfrm>
            <a:off x="143533" y="3850341"/>
            <a:ext cx="1110645" cy="1166644"/>
          </a:xfrm>
          <a:prstGeom prst="rect">
            <a:avLst/>
          </a:prstGeom>
        </p:spPr>
      </p:pic>
      <p:pic>
        <p:nvPicPr>
          <p:cNvPr id="10" name="Image 9">
            <a:extLst>
              <a:ext uri="{FF2B5EF4-FFF2-40B4-BE49-F238E27FC236}">
                <a16:creationId xmlns:a16="http://schemas.microsoft.com/office/drawing/2014/main" id="{EA8EF988-F3F4-7BCB-4821-62A910808042}"/>
              </a:ext>
            </a:extLst>
          </p:cNvPr>
          <p:cNvPicPr>
            <a:picLocks noChangeAspect="1"/>
          </p:cNvPicPr>
          <p:nvPr/>
        </p:nvPicPr>
        <p:blipFill>
          <a:blip r:embed="rId5"/>
          <a:stretch>
            <a:fillRect/>
          </a:stretch>
        </p:blipFill>
        <p:spPr>
          <a:xfrm>
            <a:off x="9016576" y="287786"/>
            <a:ext cx="1584405" cy="1495679"/>
          </a:xfrm>
          <a:prstGeom prst="rect">
            <a:avLst/>
          </a:prstGeom>
        </p:spPr>
      </p:pic>
      <p:sp>
        <p:nvSpPr>
          <p:cNvPr id="11" name="Rectangle 10">
            <a:extLst>
              <a:ext uri="{FF2B5EF4-FFF2-40B4-BE49-F238E27FC236}">
                <a16:creationId xmlns:a16="http://schemas.microsoft.com/office/drawing/2014/main" id="{57E277E4-D05C-7019-7AA6-30ECF7830A14}"/>
              </a:ext>
            </a:extLst>
          </p:cNvPr>
          <p:cNvSpPr/>
          <p:nvPr/>
        </p:nvSpPr>
        <p:spPr>
          <a:xfrm>
            <a:off x="9692970" y="6550223"/>
            <a:ext cx="2341475" cy="307777"/>
          </a:xfrm>
          <a:prstGeom prst="rect">
            <a:avLst/>
          </a:prstGeom>
        </p:spPr>
        <p:txBody>
          <a:bodyPr wrap="none">
            <a:spAutoFit/>
          </a:bodyPr>
          <a:lstStyle/>
          <a:p>
            <a:r>
              <a:rPr lang="fr-FR" sz="1400" i="1" dirty="0"/>
              <a:t>Livingston et al., Lancet, 2024</a:t>
            </a:r>
          </a:p>
        </p:txBody>
      </p:sp>
      <p:pic>
        <p:nvPicPr>
          <p:cNvPr id="13" name="Image 12">
            <a:extLst>
              <a:ext uri="{FF2B5EF4-FFF2-40B4-BE49-F238E27FC236}">
                <a16:creationId xmlns:a16="http://schemas.microsoft.com/office/drawing/2014/main" id="{2924182A-093A-019B-4570-CC0427D8ED5D}"/>
              </a:ext>
            </a:extLst>
          </p:cNvPr>
          <p:cNvPicPr>
            <a:picLocks noChangeAspect="1"/>
          </p:cNvPicPr>
          <p:nvPr/>
        </p:nvPicPr>
        <p:blipFill>
          <a:blip r:embed="rId6"/>
          <a:stretch>
            <a:fillRect/>
          </a:stretch>
        </p:blipFill>
        <p:spPr>
          <a:xfrm>
            <a:off x="1463273" y="5016985"/>
            <a:ext cx="1903212" cy="1166644"/>
          </a:xfrm>
          <a:prstGeom prst="rect">
            <a:avLst/>
          </a:prstGeom>
        </p:spPr>
      </p:pic>
      <p:pic>
        <p:nvPicPr>
          <p:cNvPr id="12" name="Image 11">
            <a:extLst>
              <a:ext uri="{FF2B5EF4-FFF2-40B4-BE49-F238E27FC236}">
                <a16:creationId xmlns:a16="http://schemas.microsoft.com/office/drawing/2014/main" id="{6517D4AA-3290-4FFC-A445-EB80502F4B15}"/>
              </a:ext>
            </a:extLst>
          </p:cNvPr>
          <p:cNvPicPr>
            <a:picLocks noChangeAspect="1"/>
          </p:cNvPicPr>
          <p:nvPr/>
        </p:nvPicPr>
        <p:blipFill>
          <a:blip r:embed="rId7"/>
          <a:stretch>
            <a:fillRect/>
          </a:stretch>
        </p:blipFill>
        <p:spPr>
          <a:xfrm>
            <a:off x="237409" y="1985731"/>
            <a:ext cx="1062965" cy="1286748"/>
          </a:xfrm>
          <a:prstGeom prst="rect">
            <a:avLst/>
          </a:prstGeom>
        </p:spPr>
      </p:pic>
      <p:pic>
        <p:nvPicPr>
          <p:cNvPr id="15" name="Image 14">
            <a:extLst>
              <a:ext uri="{FF2B5EF4-FFF2-40B4-BE49-F238E27FC236}">
                <a16:creationId xmlns:a16="http://schemas.microsoft.com/office/drawing/2014/main" id="{F7FE8516-BA59-6AF9-5555-165416A912F0}"/>
              </a:ext>
            </a:extLst>
          </p:cNvPr>
          <p:cNvPicPr>
            <a:picLocks noChangeAspect="1"/>
          </p:cNvPicPr>
          <p:nvPr/>
        </p:nvPicPr>
        <p:blipFill>
          <a:blip r:embed="rId8"/>
          <a:stretch>
            <a:fillRect/>
          </a:stretch>
        </p:blipFill>
        <p:spPr>
          <a:xfrm>
            <a:off x="1591019" y="449792"/>
            <a:ext cx="1329937" cy="1309725"/>
          </a:xfrm>
          <a:prstGeom prst="rect">
            <a:avLst/>
          </a:prstGeom>
        </p:spPr>
      </p:pic>
      <p:pic>
        <p:nvPicPr>
          <p:cNvPr id="18" name="Image 17">
            <a:extLst>
              <a:ext uri="{FF2B5EF4-FFF2-40B4-BE49-F238E27FC236}">
                <a16:creationId xmlns:a16="http://schemas.microsoft.com/office/drawing/2014/main" id="{41E4C149-EF7C-DD45-0C67-1A425E515D71}"/>
              </a:ext>
            </a:extLst>
          </p:cNvPr>
          <p:cNvPicPr>
            <a:picLocks noChangeAspect="1"/>
          </p:cNvPicPr>
          <p:nvPr/>
        </p:nvPicPr>
        <p:blipFill>
          <a:blip r:embed="rId9"/>
          <a:stretch>
            <a:fillRect/>
          </a:stretch>
        </p:blipFill>
        <p:spPr>
          <a:xfrm>
            <a:off x="3775025" y="437662"/>
            <a:ext cx="1342333" cy="1309725"/>
          </a:xfrm>
          <a:prstGeom prst="rect">
            <a:avLst/>
          </a:prstGeom>
        </p:spPr>
      </p:pic>
      <p:pic>
        <p:nvPicPr>
          <p:cNvPr id="19" name="Image 18">
            <a:extLst>
              <a:ext uri="{FF2B5EF4-FFF2-40B4-BE49-F238E27FC236}">
                <a16:creationId xmlns:a16="http://schemas.microsoft.com/office/drawing/2014/main" id="{D04A6819-4760-E16E-1F61-7E0F01BC9252}"/>
              </a:ext>
            </a:extLst>
          </p:cNvPr>
          <p:cNvPicPr>
            <a:picLocks noChangeAspect="1"/>
          </p:cNvPicPr>
          <p:nvPr/>
        </p:nvPicPr>
        <p:blipFill>
          <a:blip r:embed="rId10"/>
          <a:stretch>
            <a:fillRect/>
          </a:stretch>
        </p:blipFill>
        <p:spPr>
          <a:xfrm>
            <a:off x="3935760" y="5217910"/>
            <a:ext cx="1573417" cy="649492"/>
          </a:xfrm>
          <a:prstGeom prst="rect">
            <a:avLst/>
          </a:prstGeom>
        </p:spPr>
      </p:pic>
      <p:pic>
        <p:nvPicPr>
          <p:cNvPr id="20" name="Image 19">
            <a:extLst>
              <a:ext uri="{FF2B5EF4-FFF2-40B4-BE49-F238E27FC236}">
                <a16:creationId xmlns:a16="http://schemas.microsoft.com/office/drawing/2014/main" id="{8D15E1F7-BF1B-D048-A38F-0CD70D092B5A}"/>
              </a:ext>
            </a:extLst>
          </p:cNvPr>
          <p:cNvPicPr>
            <a:picLocks noChangeAspect="1"/>
          </p:cNvPicPr>
          <p:nvPr/>
        </p:nvPicPr>
        <p:blipFill>
          <a:blip r:embed="rId11"/>
          <a:stretch>
            <a:fillRect/>
          </a:stretch>
        </p:blipFill>
        <p:spPr>
          <a:xfrm>
            <a:off x="6383249" y="217753"/>
            <a:ext cx="1814713" cy="1749544"/>
          </a:xfrm>
          <a:prstGeom prst="rect">
            <a:avLst/>
          </a:prstGeom>
        </p:spPr>
      </p:pic>
      <p:pic>
        <p:nvPicPr>
          <p:cNvPr id="21" name="Image 20">
            <a:extLst>
              <a:ext uri="{FF2B5EF4-FFF2-40B4-BE49-F238E27FC236}">
                <a16:creationId xmlns:a16="http://schemas.microsoft.com/office/drawing/2014/main" id="{B898E780-997F-3DCA-B473-646F8B56F695}"/>
              </a:ext>
            </a:extLst>
          </p:cNvPr>
          <p:cNvPicPr>
            <a:picLocks noChangeAspect="1"/>
          </p:cNvPicPr>
          <p:nvPr/>
        </p:nvPicPr>
        <p:blipFill>
          <a:blip r:embed="rId12"/>
          <a:stretch>
            <a:fillRect/>
          </a:stretch>
        </p:blipFill>
        <p:spPr>
          <a:xfrm>
            <a:off x="6383641" y="4997057"/>
            <a:ext cx="2819400" cy="1206500"/>
          </a:xfrm>
          <a:prstGeom prst="rect">
            <a:avLst/>
          </a:prstGeom>
        </p:spPr>
      </p:pic>
      <p:pic>
        <p:nvPicPr>
          <p:cNvPr id="22" name="Image 21">
            <a:extLst>
              <a:ext uri="{FF2B5EF4-FFF2-40B4-BE49-F238E27FC236}">
                <a16:creationId xmlns:a16="http://schemas.microsoft.com/office/drawing/2014/main" id="{C147105A-38EA-E130-F539-03C50B99FC96}"/>
              </a:ext>
            </a:extLst>
          </p:cNvPr>
          <p:cNvPicPr>
            <a:picLocks noChangeAspect="1"/>
          </p:cNvPicPr>
          <p:nvPr/>
        </p:nvPicPr>
        <p:blipFill>
          <a:blip r:embed="rId13"/>
          <a:stretch>
            <a:fillRect/>
          </a:stretch>
        </p:blipFill>
        <p:spPr>
          <a:xfrm>
            <a:off x="9768293" y="4939780"/>
            <a:ext cx="1584405" cy="913635"/>
          </a:xfrm>
          <a:prstGeom prst="rect">
            <a:avLst/>
          </a:prstGeom>
        </p:spPr>
      </p:pic>
      <p:sp>
        <p:nvSpPr>
          <p:cNvPr id="23" name="Rectangle 22">
            <a:extLst>
              <a:ext uri="{FF2B5EF4-FFF2-40B4-BE49-F238E27FC236}">
                <a16:creationId xmlns:a16="http://schemas.microsoft.com/office/drawing/2014/main" id="{0DCF4CD8-70DC-FE4A-0A80-B0F6C2561DDA}"/>
              </a:ext>
            </a:extLst>
          </p:cNvPr>
          <p:cNvSpPr/>
          <p:nvPr/>
        </p:nvSpPr>
        <p:spPr>
          <a:xfrm>
            <a:off x="1726099" y="2245053"/>
            <a:ext cx="8739802" cy="2290860"/>
          </a:xfrm>
          <a:prstGeom prst="rect">
            <a:avLst/>
          </a:prstGeom>
          <a:solidFill>
            <a:srgbClr val="8DCCC0">
              <a:alpha val="18824"/>
            </a:srgbClr>
          </a:solidFill>
          <a:ln w="762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14835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6AF2CC1-0A69-89FE-11E1-7EE7565253E5}"/>
              </a:ext>
            </a:extLst>
          </p:cNvPr>
          <p:cNvSpPr>
            <a:spLocks noGrp="1"/>
          </p:cNvSpPr>
          <p:nvPr>
            <p:ph type="sldNum" sz="quarter" idx="26"/>
          </p:nvPr>
        </p:nvSpPr>
        <p:spPr/>
        <p:txBody>
          <a:bodyPr/>
          <a:lstStyle/>
          <a:p>
            <a:fld id="{27F63893-9D7C-4D41-AC61-E8ABFBCB521E}" type="slidenum">
              <a:rPr lang="fr-FR" smtClean="0"/>
              <a:pPr/>
              <a:t>64</a:t>
            </a:fld>
            <a:endParaRPr lang="fr-FR" dirty="0"/>
          </a:p>
        </p:txBody>
      </p:sp>
      <p:sp>
        <p:nvSpPr>
          <p:cNvPr id="3" name="Espace réservé du texte 2">
            <a:extLst>
              <a:ext uri="{FF2B5EF4-FFF2-40B4-BE49-F238E27FC236}">
                <a16:creationId xmlns:a16="http://schemas.microsoft.com/office/drawing/2014/main" id="{C965174F-2E50-EC9E-5F3C-F5C8B82493BE}"/>
              </a:ext>
            </a:extLst>
          </p:cNvPr>
          <p:cNvSpPr>
            <a:spLocks noGrp="1"/>
          </p:cNvSpPr>
          <p:nvPr>
            <p:ph type="body" sz="quarter" idx="27"/>
          </p:nvPr>
        </p:nvSpPr>
        <p:spPr/>
        <p:txBody>
          <a:bodyPr/>
          <a:lstStyle/>
          <a:p>
            <a:endParaRPr lang="fr-FR" dirty="0"/>
          </a:p>
        </p:txBody>
      </p:sp>
      <p:sp>
        <p:nvSpPr>
          <p:cNvPr id="4" name="Espace réservé du texte 3">
            <a:extLst>
              <a:ext uri="{FF2B5EF4-FFF2-40B4-BE49-F238E27FC236}">
                <a16:creationId xmlns:a16="http://schemas.microsoft.com/office/drawing/2014/main" id="{2721954B-6E0F-F83E-A9FE-D206B90378B9}"/>
              </a:ext>
            </a:extLst>
          </p:cNvPr>
          <p:cNvSpPr>
            <a:spLocks noGrp="1"/>
          </p:cNvSpPr>
          <p:nvPr>
            <p:ph type="body" sz="quarter" idx="19"/>
          </p:nvPr>
        </p:nvSpPr>
        <p:spPr/>
        <p:txBody>
          <a:bodyPr/>
          <a:lstStyle/>
          <a:p>
            <a:endParaRPr lang="fr-FR"/>
          </a:p>
        </p:txBody>
      </p:sp>
      <p:sp>
        <p:nvSpPr>
          <p:cNvPr id="5" name="Espace réservé du texte 4">
            <a:extLst>
              <a:ext uri="{FF2B5EF4-FFF2-40B4-BE49-F238E27FC236}">
                <a16:creationId xmlns:a16="http://schemas.microsoft.com/office/drawing/2014/main" id="{000CCD77-99A8-1BBF-2B12-15480B6B8167}"/>
              </a:ext>
            </a:extLst>
          </p:cNvPr>
          <p:cNvSpPr>
            <a:spLocks noGrp="1"/>
          </p:cNvSpPr>
          <p:nvPr>
            <p:ph type="body" sz="quarter" idx="20"/>
          </p:nvPr>
        </p:nvSpPr>
        <p:spPr/>
        <p:txBody>
          <a:bodyPr/>
          <a:lstStyle/>
          <a:p>
            <a:endParaRPr lang="fr-FR"/>
          </a:p>
        </p:txBody>
      </p:sp>
      <p:sp>
        <p:nvSpPr>
          <p:cNvPr id="7" name="Rectangle 6">
            <a:extLst>
              <a:ext uri="{FF2B5EF4-FFF2-40B4-BE49-F238E27FC236}">
                <a16:creationId xmlns:a16="http://schemas.microsoft.com/office/drawing/2014/main" id="{1CBC7106-39B4-77A5-D922-682ACFEFE0C3}"/>
              </a:ext>
            </a:extLst>
          </p:cNvPr>
          <p:cNvSpPr/>
          <p:nvPr/>
        </p:nvSpPr>
        <p:spPr>
          <a:xfrm>
            <a:off x="62129" y="6519743"/>
            <a:ext cx="1877437" cy="261610"/>
          </a:xfrm>
          <a:prstGeom prst="rect">
            <a:avLst/>
          </a:prstGeom>
        </p:spPr>
        <p:txBody>
          <a:bodyPr wrap="none">
            <a:spAutoFit/>
          </a:bodyPr>
          <a:lstStyle/>
          <a:p>
            <a:r>
              <a:rPr lang="fr-FR" sz="1100" i="1" dirty="0"/>
              <a:t>Livingston et al., Lancet, 2024</a:t>
            </a:r>
          </a:p>
        </p:txBody>
      </p:sp>
      <p:sp>
        <p:nvSpPr>
          <p:cNvPr id="8" name="ZoneTexte 7">
            <a:extLst>
              <a:ext uri="{FF2B5EF4-FFF2-40B4-BE49-F238E27FC236}">
                <a16:creationId xmlns:a16="http://schemas.microsoft.com/office/drawing/2014/main" id="{24801615-4D3F-1A21-D2CE-F6DB8F4936B2}"/>
              </a:ext>
            </a:extLst>
          </p:cNvPr>
          <p:cNvSpPr txBox="1"/>
          <p:nvPr/>
        </p:nvSpPr>
        <p:spPr>
          <a:xfrm>
            <a:off x="6417371" y="44624"/>
            <a:ext cx="5161819" cy="6801862"/>
          </a:xfrm>
          <a:prstGeom prst="rect">
            <a:avLst/>
          </a:prstGeom>
          <a:noFill/>
        </p:spPr>
        <p:txBody>
          <a:bodyPr wrap="square" rtlCol="0">
            <a:spAutoFit/>
          </a:bodyPr>
          <a:lstStyle/>
          <a:p>
            <a:pPr algn="ctr"/>
            <a:r>
              <a:rPr lang="fr-FR" sz="2400" b="1" dirty="0">
                <a:solidFill>
                  <a:srgbClr val="00B050"/>
                </a:solidFill>
              </a:rPr>
              <a:t>Éducation</a:t>
            </a:r>
            <a:endParaRPr lang="fr-FR" sz="2400" b="1" dirty="0"/>
          </a:p>
          <a:p>
            <a:pPr algn="ctr"/>
            <a:endParaRPr lang="fr-FR" sz="2400" b="1" dirty="0"/>
          </a:p>
          <a:p>
            <a:pPr algn="ctr"/>
            <a:r>
              <a:rPr lang="fr-FR" sz="2400" b="1" dirty="0">
                <a:solidFill>
                  <a:schemeClr val="accent2"/>
                </a:solidFill>
              </a:rPr>
              <a:t>Pertes auditives</a:t>
            </a:r>
          </a:p>
          <a:p>
            <a:pPr algn="ctr"/>
            <a:r>
              <a:rPr lang="fr-FR" sz="2400" b="1" dirty="0">
                <a:solidFill>
                  <a:schemeClr val="accent2"/>
                </a:solidFill>
              </a:rPr>
              <a:t>LDL-C</a:t>
            </a:r>
          </a:p>
          <a:p>
            <a:pPr algn="ctr"/>
            <a:r>
              <a:rPr lang="fr-FR" sz="2400" b="1" dirty="0">
                <a:solidFill>
                  <a:schemeClr val="accent2"/>
                </a:solidFill>
              </a:rPr>
              <a:t>Dépression</a:t>
            </a:r>
          </a:p>
          <a:p>
            <a:pPr algn="ctr"/>
            <a:r>
              <a:rPr lang="fr-FR" sz="2400" b="1" dirty="0">
                <a:solidFill>
                  <a:schemeClr val="accent2"/>
                </a:solidFill>
              </a:rPr>
              <a:t>Traumatismes crâniens</a:t>
            </a:r>
          </a:p>
          <a:p>
            <a:pPr algn="ctr"/>
            <a:r>
              <a:rPr lang="fr-FR" sz="2400" b="1" dirty="0">
                <a:solidFill>
                  <a:schemeClr val="accent2"/>
                </a:solidFill>
              </a:rPr>
              <a:t>Inactivité physique</a:t>
            </a:r>
          </a:p>
          <a:p>
            <a:pPr algn="ctr"/>
            <a:r>
              <a:rPr lang="fr-FR" sz="2400" b="1" dirty="0">
                <a:solidFill>
                  <a:schemeClr val="accent2"/>
                </a:solidFill>
              </a:rPr>
              <a:t>Diabète</a:t>
            </a:r>
          </a:p>
          <a:p>
            <a:pPr algn="ctr"/>
            <a:r>
              <a:rPr lang="fr-FR" sz="2400" b="1" dirty="0">
                <a:solidFill>
                  <a:schemeClr val="accent2"/>
                </a:solidFill>
              </a:rPr>
              <a:t>Tabac</a:t>
            </a:r>
          </a:p>
          <a:p>
            <a:pPr algn="ctr"/>
            <a:r>
              <a:rPr lang="fr-FR" sz="2400" b="1" dirty="0">
                <a:solidFill>
                  <a:schemeClr val="accent2"/>
                </a:solidFill>
              </a:rPr>
              <a:t>Hypertension artérielle </a:t>
            </a:r>
          </a:p>
          <a:p>
            <a:pPr algn="ctr"/>
            <a:r>
              <a:rPr lang="fr-FR" sz="2400" b="1" dirty="0">
                <a:solidFill>
                  <a:schemeClr val="accent2"/>
                </a:solidFill>
              </a:rPr>
              <a:t>Obésité</a:t>
            </a:r>
          </a:p>
          <a:p>
            <a:pPr algn="ctr"/>
            <a:r>
              <a:rPr lang="fr-FR" sz="2400" b="1" dirty="0">
                <a:solidFill>
                  <a:schemeClr val="accent2"/>
                </a:solidFill>
              </a:rPr>
              <a:t>Alcool</a:t>
            </a:r>
          </a:p>
          <a:p>
            <a:pPr algn="ctr"/>
            <a:endParaRPr lang="fr-FR" sz="2400" b="1" dirty="0"/>
          </a:p>
          <a:p>
            <a:pPr algn="ctr"/>
            <a:r>
              <a:rPr lang="fr-FR" sz="2400" b="1" dirty="0">
                <a:solidFill>
                  <a:schemeClr val="tx2">
                    <a:lumMod val="75000"/>
                    <a:lumOff val="25000"/>
                  </a:schemeClr>
                </a:solidFill>
              </a:rPr>
              <a:t>Isolement social</a:t>
            </a:r>
          </a:p>
          <a:p>
            <a:pPr algn="ctr"/>
            <a:r>
              <a:rPr lang="fr-FR" sz="2400" b="1" dirty="0">
                <a:solidFill>
                  <a:schemeClr val="tx2">
                    <a:lumMod val="75000"/>
                    <a:lumOff val="25000"/>
                  </a:schemeClr>
                </a:solidFill>
              </a:rPr>
              <a:t>Pollution de l’air</a:t>
            </a:r>
          </a:p>
          <a:p>
            <a:pPr algn="ctr"/>
            <a:r>
              <a:rPr lang="fr-FR" sz="2400" b="1" dirty="0">
                <a:solidFill>
                  <a:schemeClr val="tx2">
                    <a:lumMod val="75000"/>
                    <a:lumOff val="25000"/>
                  </a:schemeClr>
                </a:solidFill>
              </a:rPr>
              <a:t>Troubles visuels</a:t>
            </a:r>
          </a:p>
          <a:p>
            <a:pPr algn="ctr"/>
            <a:endParaRPr lang="fr-FR" sz="2800" b="1" dirty="0">
              <a:solidFill>
                <a:srgbClr val="7030A0"/>
              </a:solidFill>
            </a:endParaRPr>
          </a:p>
          <a:p>
            <a:pPr algn="ctr"/>
            <a:r>
              <a:rPr lang="fr-FR" sz="2400" b="1" dirty="0"/>
              <a:t>Inconnu (non modifiable/génétique)</a:t>
            </a:r>
            <a:endParaRPr lang="fr-FR" sz="2000" b="1" dirty="0"/>
          </a:p>
        </p:txBody>
      </p:sp>
      <p:pic>
        <p:nvPicPr>
          <p:cNvPr id="10" name="Graphique 9" descr="Bébé à quatre pattes">
            <a:extLst>
              <a:ext uri="{FF2B5EF4-FFF2-40B4-BE49-F238E27FC236}">
                <a16:creationId xmlns:a16="http://schemas.microsoft.com/office/drawing/2014/main" id="{5C6129B4-0122-18A3-E65C-4576062C10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5862" y="543157"/>
            <a:ext cx="914400" cy="914400"/>
          </a:xfrm>
          <a:prstGeom prst="rect">
            <a:avLst/>
          </a:prstGeom>
        </p:spPr>
      </p:pic>
      <p:pic>
        <p:nvPicPr>
          <p:cNvPr id="12" name="Graphique 11" descr="Marche">
            <a:extLst>
              <a:ext uri="{FF2B5EF4-FFF2-40B4-BE49-F238E27FC236}">
                <a16:creationId xmlns:a16="http://schemas.microsoft.com/office/drawing/2014/main" id="{2919AE92-54DF-C11A-0FBC-BF363AB626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5610" y="2195497"/>
            <a:ext cx="914400" cy="914400"/>
          </a:xfrm>
          <a:prstGeom prst="rect">
            <a:avLst/>
          </a:prstGeom>
        </p:spPr>
      </p:pic>
      <p:pic>
        <p:nvPicPr>
          <p:cNvPr id="14" name="Graphique 13" descr="Homme avec canne">
            <a:extLst>
              <a:ext uri="{FF2B5EF4-FFF2-40B4-BE49-F238E27FC236}">
                <a16:creationId xmlns:a16="http://schemas.microsoft.com/office/drawing/2014/main" id="{7B5DBCAA-954B-1EE0-3EBE-7F19C80271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9146" y="4314800"/>
            <a:ext cx="914400" cy="914400"/>
          </a:xfrm>
          <a:prstGeom prst="rect">
            <a:avLst/>
          </a:prstGeom>
        </p:spPr>
      </p:pic>
      <p:pic>
        <p:nvPicPr>
          <p:cNvPr id="9" name="Image 8">
            <a:extLst>
              <a:ext uri="{FF2B5EF4-FFF2-40B4-BE49-F238E27FC236}">
                <a16:creationId xmlns:a16="http://schemas.microsoft.com/office/drawing/2014/main" id="{0464B0E9-DA88-9223-7779-49B74332771C}"/>
              </a:ext>
            </a:extLst>
          </p:cNvPr>
          <p:cNvPicPr>
            <a:picLocks noChangeAspect="1"/>
          </p:cNvPicPr>
          <p:nvPr/>
        </p:nvPicPr>
        <p:blipFill>
          <a:blip r:embed="rId8"/>
          <a:stretch>
            <a:fillRect/>
          </a:stretch>
        </p:blipFill>
        <p:spPr>
          <a:xfrm>
            <a:off x="2146152" y="-22718"/>
            <a:ext cx="4479740" cy="6858000"/>
          </a:xfrm>
          <a:prstGeom prst="rect">
            <a:avLst/>
          </a:prstGeom>
        </p:spPr>
      </p:pic>
    </p:spTree>
    <p:extLst>
      <p:ext uri="{BB962C8B-B14F-4D97-AF65-F5344CB8AC3E}">
        <p14:creationId xmlns:p14="http://schemas.microsoft.com/office/powerpoint/2010/main" val="303200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C0A396A-3CCA-4A8C-1354-D81F84AE5F87}"/>
              </a:ext>
            </a:extLst>
          </p:cNvPr>
          <p:cNvPicPr>
            <a:picLocks noChangeAspect="1"/>
          </p:cNvPicPr>
          <p:nvPr/>
        </p:nvPicPr>
        <p:blipFill>
          <a:blip r:embed="rId2"/>
          <a:stretch>
            <a:fillRect/>
          </a:stretch>
        </p:blipFill>
        <p:spPr>
          <a:xfrm>
            <a:off x="5125667" y="371788"/>
            <a:ext cx="6725866" cy="6114423"/>
          </a:xfrm>
          <a:prstGeom prst="rect">
            <a:avLst/>
          </a:prstGeom>
        </p:spPr>
      </p:pic>
      <p:sp>
        <p:nvSpPr>
          <p:cNvPr id="4" name="ZoneTexte 3">
            <a:extLst>
              <a:ext uri="{FF2B5EF4-FFF2-40B4-BE49-F238E27FC236}">
                <a16:creationId xmlns:a16="http://schemas.microsoft.com/office/drawing/2014/main" id="{EEDE33E3-A7E0-A446-942E-5E4F15B13CB3}"/>
              </a:ext>
            </a:extLst>
          </p:cNvPr>
          <p:cNvSpPr txBox="1"/>
          <p:nvPr/>
        </p:nvSpPr>
        <p:spPr>
          <a:xfrm>
            <a:off x="9614170" y="6332706"/>
            <a:ext cx="2577830" cy="369332"/>
          </a:xfrm>
          <a:prstGeom prst="rect">
            <a:avLst/>
          </a:prstGeom>
          <a:noFill/>
        </p:spPr>
        <p:txBody>
          <a:bodyPr wrap="square" rtlCol="0">
            <a:spAutoFit/>
          </a:bodyPr>
          <a:lstStyle/>
          <a:p>
            <a:r>
              <a:rPr lang="fr-FR" dirty="0">
                <a:solidFill>
                  <a:srgbClr val="0070C0"/>
                </a:solidFill>
              </a:rPr>
              <a:t>Hu et al. </a:t>
            </a:r>
            <a:r>
              <a:rPr lang="fr-FR" dirty="0" err="1">
                <a:solidFill>
                  <a:srgbClr val="0070C0"/>
                </a:solidFill>
              </a:rPr>
              <a:t>Neurology</a:t>
            </a:r>
            <a:r>
              <a:rPr lang="fr-FR" dirty="0">
                <a:solidFill>
                  <a:srgbClr val="0070C0"/>
                </a:solidFill>
              </a:rPr>
              <a:t> 2026</a:t>
            </a:r>
          </a:p>
        </p:txBody>
      </p:sp>
      <p:sp>
        <p:nvSpPr>
          <p:cNvPr id="5" name="ZoneTexte 4">
            <a:extLst>
              <a:ext uri="{FF2B5EF4-FFF2-40B4-BE49-F238E27FC236}">
                <a16:creationId xmlns:a16="http://schemas.microsoft.com/office/drawing/2014/main" id="{191E6FF0-57B3-3A47-EF31-5C33DF6509C4}"/>
              </a:ext>
            </a:extLst>
          </p:cNvPr>
          <p:cNvSpPr txBox="1"/>
          <p:nvPr/>
        </p:nvSpPr>
        <p:spPr>
          <a:xfrm>
            <a:off x="300747" y="3362304"/>
            <a:ext cx="4824920" cy="1200329"/>
          </a:xfrm>
          <a:prstGeom prst="rect">
            <a:avLst/>
          </a:prstGeom>
          <a:noFill/>
        </p:spPr>
        <p:txBody>
          <a:bodyPr wrap="square" rtlCol="0">
            <a:spAutoFit/>
          </a:bodyPr>
          <a:lstStyle/>
          <a:p>
            <a:r>
              <a:rPr lang="fr-FR" b="1" dirty="0"/>
              <a:t>3 facteurs de risque mesurés à l’âge de 55 ans</a:t>
            </a:r>
          </a:p>
          <a:p>
            <a:r>
              <a:rPr lang="fr-FR" dirty="0">
                <a:solidFill>
                  <a:srgbClr val="0070C0"/>
                </a:solidFill>
              </a:rPr>
              <a:t>Diabète</a:t>
            </a:r>
          </a:p>
          <a:p>
            <a:r>
              <a:rPr lang="fr-FR" dirty="0">
                <a:solidFill>
                  <a:srgbClr val="0070C0"/>
                </a:solidFill>
              </a:rPr>
              <a:t>HTA</a:t>
            </a:r>
          </a:p>
          <a:p>
            <a:r>
              <a:rPr lang="fr-FR" dirty="0">
                <a:solidFill>
                  <a:srgbClr val="0070C0"/>
                </a:solidFill>
              </a:rPr>
              <a:t>Tabac</a:t>
            </a:r>
          </a:p>
        </p:txBody>
      </p:sp>
      <p:sp>
        <p:nvSpPr>
          <p:cNvPr id="6" name="ZoneTexte 5">
            <a:extLst>
              <a:ext uri="{FF2B5EF4-FFF2-40B4-BE49-F238E27FC236}">
                <a16:creationId xmlns:a16="http://schemas.microsoft.com/office/drawing/2014/main" id="{BBFFBEB8-1199-8B44-3B89-E9D86B31B65C}"/>
              </a:ext>
            </a:extLst>
          </p:cNvPr>
          <p:cNvSpPr txBox="1"/>
          <p:nvPr/>
        </p:nvSpPr>
        <p:spPr>
          <a:xfrm>
            <a:off x="300747" y="4824919"/>
            <a:ext cx="3959968" cy="369332"/>
          </a:xfrm>
          <a:prstGeom prst="rect">
            <a:avLst/>
          </a:prstGeom>
          <a:noFill/>
        </p:spPr>
        <p:txBody>
          <a:bodyPr wrap="square" rtlCol="0">
            <a:spAutoFit/>
          </a:bodyPr>
          <a:lstStyle/>
          <a:p>
            <a:endParaRPr lang="fr-FR" dirty="0"/>
          </a:p>
        </p:txBody>
      </p:sp>
    </p:spTree>
    <p:extLst>
      <p:ext uri="{BB962C8B-B14F-4D97-AF65-F5344CB8AC3E}">
        <p14:creationId xmlns:p14="http://schemas.microsoft.com/office/powerpoint/2010/main" val="18778257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43" y="229331"/>
            <a:ext cx="46005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92" y="1484784"/>
            <a:ext cx="2352675"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5680" y="1455360"/>
            <a:ext cx="2447925"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3636" y="3292846"/>
            <a:ext cx="2352675"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960" y="1428200"/>
            <a:ext cx="2371725" cy="120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5960" y="2637875"/>
            <a:ext cx="234315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6047" y="3476075"/>
            <a:ext cx="2381250" cy="130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38799" y="1131158"/>
            <a:ext cx="234315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6"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12005" y="3350483"/>
            <a:ext cx="2295525"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449935" y="207905"/>
            <a:ext cx="6435660" cy="369332"/>
          </a:xfrm>
          <a:prstGeom prst="rect">
            <a:avLst/>
          </a:prstGeom>
        </p:spPr>
        <p:txBody>
          <a:bodyPr wrap="square">
            <a:spAutoFit/>
          </a:bodyPr>
          <a:lstStyle/>
          <a:p>
            <a:pPr algn="r"/>
            <a:r>
              <a:rPr lang="fr-FR" i="1" dirty="0"/>
              <a:t>https://www.chu-lyon.fr/8-mesures-pour-preserver-sa-memoire</a:t>
            </a:r>
          </a:p>
        </p:txBody>
      </p:sp>
      <p:sp>
        <p:nvSpPr>
          <p:cNvPr id="7" name="ZoneTexte 6">
            <a:extLst>
              <a:ext uri="{FF2B5EF4-FFF2-40B4-BE49-F238E27FC236}">
                <a16:creationId xmlns:a16="http://schemas.microsoft.com/office/drawing/2014/main" id="{52C67B78-CA4C-4FC1-9D6E-93641F8B58D5}"/>
              </a:ext>
            </a:extLst>
          </p:cNvPr>
          <p:cNvSpPr txBox="1"/>
          <p:nvPr/>
        </p:nvSpPr>
        <p:spPr>
          <a:xfrm>
            <a:off x="0" y="6550223"/>
            <a:ext cx="5163671" cy="307777"/>
          </a:xfrm>
          <a:prstGeom prst="rect">
            <a:avLst/>
          </a:prstGeom>
          <a:noFill/>
        </p:spPr>
        <p:txBody>
          <a:bodyPr wrap="square" rtlCol="0">
            <a:spAutoFit/>
          </a:bodyPr>
          <a:lstStyle/>
          <a:p>
            <a:r>
              <a:rPr lang="fr-FR" sz="1400" i="1" dirty="0">
                <a:solidFill>
                  <a:srgbClr val="0070C0"/>
                </a:solidFill>
              </a:rPr>
              <a:t>Remerciements Dr. Antoine GARNIER-CRUSSARD</a:t>
            </a:r>
          </a:p>
        </p:txBody>
      </p:sp>
    </p:spTree>
    <p:extLst>
      <p:ext uri="{BB962C8B-B14F-4D97-AF65-F5344CB8AC3E}">
        <p14:creationId xmlns:p14="http://schemas.microsoft.com/office/powerpoint/2010/main" val="111905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3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3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43" y="229331"/>
            <a:ext cx="46005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92" y="1484784"/>
            <a:ext cx="2352675" cy="4676775"/>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5449935" y="207905"/>
            <a:ext cx="6435660" cy="369332"/>
          </a:xfrm>
          <a:prstGeom prst="rect">
            <a:avLst/>
          </a:prstGeom>
        </p:spPr>
        <p:txBody>
          <a:bodyPr wrap="square">
            <a:spAutoFit/>
          </a:bodyPr>
          <a:lstStyle/>
          <a:p>
            <a:pPr algn="r"/>
            <a:r>
              <a:rPr lang="fr-FR" i="1" dirty="0"/>
              <a:t>https://www.chu-lyon.fr/8-mesures-pour-preserver-sa-memoire</a:t>
            </a:r>
          </a:p>
        </p:txBody>
      </p:sp>
      <p:sp>
        <p:nvSpPr>
          <p:cNvPr id="7" name="ZoneTexte 6">
            <a:extLst>
              <a:ext uri="{FF2B5EF4-FFF2-40B4-BE49-F238E27FC236}">
                <a16:creationId xmlns:a16="http://schemas.microsoft.com/office/drawing/2014/main" id="{52C67B78-CA4C-4FC1-9D6E-93641F8B58D5}"/>
              </a:ext>
            </a:extLst>
          </p:cNvPr>
          <p:cNvSpPr txBox="1"/>
          <p:nvPr/>
        </p:nvSpPr>
        <p:spPr>
          <a:xfrm>
            <a:off x="0" y="6550223"/>
            <a:ext cx="5163671" cy="307777"/>
          </a:xfrm>
          <a:prstGeom prst="rect">
            <a:avLst/>
          </a:prstGeom>
          <a:noFill/>
        </p:spPr>
        <p:txBody>
          <a:bodyPr wrap="square" rtlCol="0">
            <a:spAutoFit/>
          </a:bodyPr>
          <a:lstStyle/>
          <a:p>
            <a:r>
              <a:rPr lang="fr-FR" sz="1400" i="1" dirty="0">
                <a:solidFill>
                  <a:srgbClr val="0070C0"/>
                </a:solidFill>
              </a:rPr>
              <a:t>Remerciements Dr. Antoine GARNIER-CRUSSARD</a:t>
            </a:r>
          </a:p>
        </p:txBody>
      </p:sp>
      <p:pic>
        <p:nvPicPr>
          <p:cNvPr id="17" name="Image 16">
            <a:extLst>
              <a:ext uri="{FF2B5EF4-FFF2-40B4-BE49-F238E27FC236}">
                <a16:creationId xmlns:a16="http://schemas.microsoft.com/office/drawing/2014/main" id="{FE6EB693-D744-46E9-BEBD-0E37E4D3F69A}"/>
              </a:ext>
            </a:extLst>
          </p:cNvPr>
          <p:cNvPicPr>
            <a:picLocks noChangeAspect="1"/>
          </p:cNvPicPr>
          <p:nvPr/>
        </p:nvPicPr>
        <p:blipFill>
          <a:blip r:embed="rId4"/>
          <a:stretch>
            <a:fillRect/>
          </a:stretch>
        </p:blipFill>
        <p:spPr>
          <a:xfrm>
            <a:off x="3962148" y="1888693"/>
            <a:ext cx="2462140" cy="3187034"/>
          </a:xfrm>
          <a:prstGeom prst="rect">
            <a:avLst/>
          </a:prstGeom>
        </p:spPr>
      </p:pic>
      <p:sp>
        <p:nvSpPr>
          <p:cNvPr id="8" name="ZoneTexte 7">
            <a:extLst>
              <a:ext uri="{FF2B5EF4-FFF2-40B4-BE49-F238E27FC236}">
                <a16:creationId xmlns:a16="http://schemas.microsoft.com/office/drawing/2014/main" id="{99EDC81B-C4BE-4BDF-9280-FE1D7CE90169}"/>
              </a:ext>
            </a:extLst>
          </p:cNvPr>
          <p:cNvSpPr txBox="1"/>
          <p:nvPr/>
        </p:nvSpPr>
        <p:spPr>
          <a:xfrm>
            <a:off x="6986129" y="1181831"/>
            <a:ext cx="4699487" cy="830997"/>
          </a:xfrm>
          <a:prstGeom prst="rect">
            <a:avLst/>
          </a:prstGeom>
          <a:noFill/>
        </p:spPr>
        <p:txBody>
          <a:bodyPr wrap="square" rtlCol="0">
            <a:spAutoFit/>
          </a:bodyPr>
          <a:lstStyle/>
          <a:p>
            <a:pPr algn="ctr"/>
            <a:r>
              <a:rPr lang="fr-FR" sz="2400" b="1" dirty="0">
                <a:solidFill>
                  <a:srgbClr val="0070C0"/>
                </a:solidFill>
              </a:rPr>
              <a:t>Régime « MIND » : </a:t>
            </a:r>
          </a:p>
          <a:p>
            <a:pPr algn="ctr"/>
            <a:r>
              <a:rPr lang="fr-FR" sz="2400" b="1" dirty="0">
                <a:solidFill>
                  <a:srgbClr val="0070C0"/>
                </a:solidFill>
              </a:rPr>
              <a:t>Méditerranéen + DASH </a:t>
            </a:r>
          </a:p>
        </p:txBody>
      </p:sp>
      <p:sp>
        <p:nvSpPr>
          <p:cNvPr id="9" name="Rectangle 8">
            <a:extLst>
              <a:ext uri="{FF2B5EF4-FFF2-40B4-BE49-F238E27FC236}">
                <a16:creationId xmlns:a16="http://schemas.microsoft.com/office/drawing/2014/main" id="{4F585647-7540-40CC-B55D-B2A29B5EEAA7}"/>
              </a:ext>
            </a:extLst>
          </p:cNvPr>
          <p:cNvSpPr/>
          <p:nvPr/>
        </p:nvSpPr>
        <p:spPr>
          <a:xfrm>
            <a:off x="7625698" y="2155757"/>
            <a:ext cx="3942910" cy="1200329"/>
          </a:xfrm>
          <a:prstGeom prst="rect">
            <a:avLst/>
          </a:prstGeom>
        </p:spPr>
        <p:txBody>
          <a:bodyPr wrap="square">
            <a:spAutoFit/>
          </a:bodyPr>
          <a:lstStyle/>
          <a:p>
            <a:r>
              <a:rPr lang="fr-FR" dirty="0"/>
              <a:t>Méditerranéen </a:t>
            </a:r>
          </a:p>
          <a:p>
            <a:r>
              <a:rPr lang="fr-FR" dirty="0"/>
              <a:t>+ Réduction sel </a:t>
            </a:r>
          </a:p>
          <a:p>
            <a:r>
              <a:rPr lang="fr-FR" dirty="0"/>
              <a:t>+ Réduction des aliments transformés</a:t>
            </a:r>
          </a:p>
          <a:p>
            <a:r>
              <a:rPr lang="fr-FR" dirty="0"/>
              <a:t>+ Promotion des aliments « bruts »</a:t>
            </a:r>
          </a:p>
        </p:txBody>
      </p:sp>
      <p:grpSp>
        <p:nvGrpSpPr>
          <p:cNvPr id="11" name="Groupe 10">
            <a:extLst>
              <a:ext uri="{FF2B5EF4-FFF2-40B4-BE49-F238E27FC236}">
                <a16:creationId xmlns:a16="http://schemas.microsoft.com/office/drawing/2014/main" id="{E6F8345F-975B-4535-B1FF-DC7A2309D4E0}"/>
              </a:ext>
            </a:extLst>
          </p:cNvPr>
          <p:cNvGrpSpPr/>
          <p:nvPr/>
        </p:nvGrpSpPr>
        <p:grpSpPr>
          <a:xfrm>
            <a:off x="4991393" y="3759436"/>
            <a:ext cx="6727420" cy="2031325"/>
            <a:chOff x="4991393" y="3759436"/>
            <a:chExt cx="6727420" cy="2031325"/>
          </a:xfrm>
        </p:grpSpPr>
        <p:sp>
          <p:nvSpPr>
            <p:cNvPr id="10" name="Rectangle 9">
              <a:extLst>
                <a:ext uri="{FF2B5EF4-FFF2-40B4-BE49-F238E27FC236}">
                  <a16:creationId xmlns:a16="http://schemas.microsoft.com/office/drawing/2014/main" id="{60820831-37D3-499F-BF3C-E726723EAAEE}"/>
                </a:ext>
              </a:extLst>
            </p:cNvPr>
            <p:cNvSpPr/>
            <p:nvPr/>
          </p:nvSpPr>
          <p:spPr>
            <a:xfrm>
              <a:off x="4991393" y="3759436"/>
              <a:ext cx="6096000" cy="2031325"/>
            </a:xfrm>
            <a:prstGeom prst="rect">
              <a:avLst/>
            </a:prstGeom>
            <a:solidFill>
              <a:schemeClr val="accent4">
                <a:lumMod val="20000"/>
                <a:lumOff val="80000"/>
              </a:schemeClr>
            </a:solidFill>
          </p:spPr>
          <p:txBody>
            <a:bodyPr>
              <a:spAutoFit/>
            </a:bodyPr>
            <a:lstStyle/>
            <a:p>
              <a:r>
                <a:rPr lang="fr-FR" dirty="0">
                  <a:solidFill>
                    <a:srgbClr val="0070C0"/>
                  </a:solidFill>
                </a:rPr>
                <a:t>Diminution du </a:t>
              </a:r>
              <a:r>
                <a:rPr lang="fr-FR" b="1" dirty="0">
                  <a:solidFill>
                    <a:srgbClr val="0070C0"/>
                  </a:solidFill>
                </a:rPr>
                <a:t>risque de développer un trouble neurocognitif </a:t>
              </a:r>
              <a:r>
                <a:rPr lang="fr-FR" dirty="0">
                  <a:solidFill>
                    <a:srgbClr val="0070C0"/>
                  </a:solidFill>
                </a:rPr>
                <a:t>(démence) en population générale</a:t>
              </a:r>
            </a:p>
            <a:p>
              <a:endParaRPr lang="fr-FR" dirty="0">
                <a:solidFill>
                  <a:srgbClr val="0070C0"/>
                </a:solidFill>
              </a:endParaRPr>
            </a:p>
            <a:p>
              <a:r>
                <a:rPr lang="fr-FR" dirty="0">
                  <a:solidFill>
                    <a:srgbClr val="0070C0"/>
                  </a:solidFill>
                </a:rPr>
                <a:t>Diminution du </a:t>
              </a:r>
              <a:r>
                <a:rPr lang="fr-FR" b="1" dirty="0">
                  <a:solidFill>
                    <a:srgbClr val="0070C0"/>
                  </a:solidFill>
                </a:rPr>
                <a:t>déclin cognitif lié à l’âge</a:t>
              </a:r>
            </a:p>
            <a:p>
              <a:endParaRPr lang="fr-FR" dirty="0">
                <a:solidFill>
                  <a:srgbClr val="0070C0"/>
                </a:solidFill>
              </a:endParaRPr>
            </a:p>
            <a:p>
              <a:r>
                <a:rPr lang="fr-FR" dirty="0">
                  <a:solidFill>
                    <a:srgbClr val="0070C0"/>
                  </a:solidFill>
                </a:rPr>
                <a:t>Plus grand </a:t>
              </a:r>
              <a:r>
                <a:rPr lang="fr-FR" b="1" dirty="0">
                  <a:solidFill>
                    <a:srgbClr val="0070C0"/>
                  </a:solidFill>
                </a:rPr>
                <a:t>volume hippocampique </a:t>
              </a:r>
              <a:r>
                <a:rPr lang="fr-FR" dirty="0">
                  <a:solidFill>
                    <a:srgbClr val="0070C0"/>
                  </a:solidFill>
                </a:rPr>
                <a:t>et moins de </a:t>
              </a:r>
              <a:r>
                <a:rPr lang="fr-FR" b="1" dirty="0">
                  <a:solidFill>
                    <a:srgbClr val="0070C0"/>
                  </a:solidFill>
                </a:rPr>
                <a:t>pathologie amyloïde et tau</a:t>
              </a:r>
              <a:r>
                <a:rPr lang="fr-FR" dirty="0">
                  <a:solidFill>
                    <a:srgbClr val="0070C0"/>
                  </a:solidFill>
                </a:rPr>
                <a:t> </a:t>
              </a:r>
              <a:r>
                <a:rPr lang="fr-FR" sz="1100" dirty="0">
                  <a:solidFill>
                    <a:srgbClr val="0070C0"/>
                  </a:solidFill>
                </a:rPr>
                <a:t>(régime méditerranéen)</a:t>
              </a:r>
            </a:p>
          </p:txBody>
        </p:sp>
        <p:sp>
          <p:nvSpPr>
            <p:cNvPr id="21" name="ZoneTexte 20">
              <a:extLst>
                <a:ext uri="{FF2B5EF4-FFF2-40B4-BE49-F238E27FC236}">
                  <a16:creationId xmlns:a16="http://schemas.microsoft.com/office/drawing/2014/main" id="{D25E2B11-BF70-4471-B7A2-4A1E111B4611}"/>
                </a:ext>
              </a:extLst>
            </p:cNvPr>
            <p:cNvSpPr txBox="1"/>
            <p:nvPr/>
          </p:nvSpPr>
          <p:spPr>
            <a:xfrm>
              <a:off x="5616717" y="4242985"/>
              <a:ext cx="6102096" cy="461665"/>
            </a:xfrm>
            <a:prstGeom prst="rect">
              <a:avLst/>
            </a:prstGeom>
            <a:noFill/>
          </p:spPr>
          <p:txBody>
            <a:bodyPr wrap="square">
              <a:spAutoFit/>
            </a:bodyPr>
            <a:lstStyle/>
            <a:p>
              <a:pPr algn="r"/>
              <a:r>
                <a:rPr lang="fr-FR" sz="1200" i="1" dirty="0" err="1"/>
                <a:t>Hosking</a:t>
              </a:r>
              <a:r>
                <a:rPr lang="fr-FR" sz="1200" i="1" dirty="0"/>
                <a:t> et al., </a:t>
              </a:r>
              <a:r>
                <a:rPr lang="fr-FR" sz="1200" i="1" dirty="0" err="1"/>
                <a:t>Alzheimers</a:t>
              </a:r>
              <a:r>
                <a:rPr lang="fr-FR" sz="1200" i="1" dirty="0"/>
                <a:t> </a:t>
              </a:r>
              <a:r>
                <a:rPr lang="fr-FR" sz="1200" i="1" dirty="0" err="1"/>
                <a:t>Dement</a:t>
              </a:r>
              <a:r>
                <a:rPr lang="fr-FR" sz="1200" i="1" dirty="0"/>
                <a:t> 2019</a:t>
              </a:r>
            </a:p>
            <a:p>
              <a:pPr algn="r"/>
              <a:r>
                <a:rPr lang="fr-FR" sz="1200" i="1" dirty="0"/>
                <a:t>Morris et al., </a:t>
              </a:r>
              <a:r>
                <a:rPr lang="fr-FR" sz="1200" i="1" dirty="0" err="1"/>
                <a:t>Alzheimers</a:t>
              </a:r>
              <a:r>
                <a:rPr lang="fr-FR" sz="1200" i="1" dirty="0"/>
                <a:t> </a:t>
              </a:r>
              <a:r>
                <a:rPr lang="fr-FR" sz="1200" i="1" dirty="0" err="1"/>
                <a:t>Dement</a:t>
              </a:r>
              <a:r>
                <a:rPr lang="fr-FR" sz="1200" i="1" dirty="0"/>
                <a:t> 2015</a:t>
              </a:r>
            </a:p>
          </p:txBody>
        </p:sp>
        <p:sp>
          <p:nvSpPr>
            <p:cNvPr id="22" name="ZoneTexte 21">
              <a:extLst>
                <a:ext uri="{FF2B5EF4-FFF2-40B4-BE49-F238E27FC236}">
                  <a16:creationId xmlns:a16="http://schemas.microsoft.com/office/drawing/2014/main" id="{42238AA0-6013-4CA5-9567-034D84753F31}"/>
                </a:ext>
              </a:extLst>
            </p:cNvPr>
            <p:cNvSpPr txBox="1"/>
            <p:nvPr/>
          </p:nvSpPr>
          <p:spPr>
            <a:xfrm>
              <a:off x="5616717" y="4877169"/>
              <a:ext cx="6102096" cy="276999"/>
            </a:xfrm>
            <a:prstGeom prst="rect">
              <a:avLst/>
            </a:prstGeom>
            <a:noFill/>
          </p:spPr>
          <p:txBody>
            <a:bodyPr wrap="square">
              <a:spAutoFit/>
            </a:bodyPr>
            <a:lstStyle/>
            <a:p>
              <a:pPr algn="r"/>
              <a:r>
                <a:rPr lang="fr-FR" sz="1200" i="1" dirty="0"/>
                <a:t>Morris et al., </a:t>
              </a:r>
              <a:r>
                <a:rPr lang="fr-FR" sz="1200" i="1" dirty="0" err="1"/>
                <a:t>Alzheimers</a:t>
              </a:r>
              <a:r>
                <a:rPr lang="fr-FR" sz="1200" i="1" dirty="0"/>
                <a:t> </a:t>
              </a:r>
              <a:r>
                <a:rPr lang="fr-FR" sz="1200" i="1" dirty="0" err="1"/>
                <a:t>Dement</a:t>
              </a:r>
              <a:r>
                <a:rPr lang="fr-FR" sz="1200" i="1" dirty="0"/>
                <a:t> 2015</a:t>
              </a:r>
            </a:p>
          </p:txBody>
        </p:sp>
        <p:sp>
          <p:nvSpPr>
            <p:cNvPr id="23" name="ZoneTexte 22">
              <a:extLst>
                <a:ext uri="{FF2B5EF4-FFF2-40B4-BE49-F238E27FC236}">
                  <a16:creationId xmlns:a16="http://schemas.microsoft.com/office/drawing/2014/main" id="{3A6F7610-D9E0-4E07-A41D-40E3C6F3C80A}"/>
                </a:ext>
              </a:extLst>
            </p:cNvPr>
            <p:cNvSpPr txBox="1"/>
            <p:nvPr/>
          </p:nvSpPr>
          <p:spPr>
            <a:xfrm>
              <a:off x="5583520" y="5481763"/>
              <a:ext cx="6102096" cy="276999"/>
            </a:xfrm>
            <a:prstGeom prst="rect">
              <a:avLst/>
            </a:prstGeom>
            <a:noFill/>
          </p:spPr>
          <p:txBody>
            <a:bodyPr wrap="square">
              <a:spAutoFit/>
            </a:bodyPr>
            <a:lstStyle/>
            <a:p>
              <a:pPr algn="r"/>
              <a:r>
                <a:rPr lang="fr-FR" sz="1200" i="1" dirty="0" err="1"/>
                <a:t>Ballarini</a:t>
              </a:r>
              <a:r>
                <a:rPr lang="fr-FR" sz="1200" i="1" dirty="0"/>
                <a:t> et al., </a:t>
              </a:r>
              <a:r>
                <a:rPr lang="fr-FR" sz="1200" i="1" dirty="0" err="1"/>
                <a:t>Neurology</a:t>
              </a:r>
              <a:r>
                <a:rPr lang="fr-FR" sz="1200" i="1" dirty="0"/>
                <a:t> 2022</a:t>
              </a:r>
            </a:p>
          </p:txBody>
        </p:sp>
      </p:grpSp>
      <p:sp>
        <p:nvSpPr>
          <p:cNvPr id="12" name="ZoneTexte 11">
            <a:extLst>
              <a:ext uri="{FF2B5EF4-FFF2-40B4-BE49-F238E27FC236}">
                <a16:creationId xmlns:a16="http://schemas.microsoft.com/office/drawing/2014/main" id="{880F3D2E-ADE5-4940-96A2-ECA451ADE7ED}"/>
              </a:ext>
            </a:extLst>
          </p:cNvPr>
          <p:cNvSpPr txBox="1"/>
          <p:nvPr/>
        </p:nvSpPr>
        <p:spPr>
          <a:xfrm>
            <a:off x="4991393" y="6255194"/>
            <a:ext cx="5802509" cy="369332"/>
          </a:xfrm>
          <a:prstGeom prst="rect">
            <a:avLst/>
          </a:prstGeom>
          <a:noFill/>
        </p:spPr>
        <p:txBody>
          <a:bodyPr wrap="square" rtlCol="0">
            <a:spAutoFit/>
          </a:bodyPr>
          <a:lstStyle/>
          <a:p>
            <a:r>
              <a:rPr lang="fr-FR" b="1" dirty="0">
                <a:solidFill>
                  <a:srgbClr val="0070C0"/>
                </a:solidFill>
              </a:rPr>
              <a:t>Mais étude interventionnelle non significative…</a:t>
            </a:r>
          </a:p>
        </p:txBody>
      </p:sp>
      <p:sp>
        <p:nvSpPr>
          <p:cNvPr id="26" name="ZoneTexte 25">
            <a:extLst>
              <a:ext uri="{FF2B5EF4-FFF2-40B4-BE49-F238E27FC236}">
                <a16:creationId xmlns:a16="http://schemas.microsoft.com/office/drawing/2014/main" id="{C77BEDBA-D576-4213-97DF-60273DCBAF81}"/>
              </a:ext>
            </a:extLst>
          </p:cNvPr>
          <p:cNvSpPr txBox="1"/>
          <p:nvPr/>
        </p:nvSpPr>
        <p:spPr>
          <a:xfrm>
            <a:off x="5466512" y="6507892"/>
            <a:ext cx="6102096" cy="276999"/>
          </a:xfrm>
          <a:prstGeom prst="rect">
            <a:avLst/>
          </a:prstGeom>
          <a:noFill/>
        </p:spPr>
        <p:txBody>
          <a:bodyPr wrap="square">
            <a:spAutoFit/>
          </a:bodyPr>
          <a:lstStyle/>
          <a:p>
            <a:pPr algn="r"/>
            <a:r>
              <a:rPr lang="fr-FR" sz="1200" i="1" dirty="0"/>
              <a:t>Barnes et al., N Eng J Med 2023</a:t>
            </a:r>
          </a:p>
        </p:txBody>
      </p:sp>
    </p:spTree>
    <p:extLst>
      <p:ext uri="{BB962C8B-B14F-4D97-AF65-F5344CB8AC3E}">
        <p14:creationId xmlns:p14="http://schemas.microsoft.com/office/powerpoint/2010/main" val="382379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3CC1F32-EFB3-0223-3BC3-9D88E2040633}"/>
              </a:ext>
            </a:extLst>
          </p:cNvPr>
          <p:cNvSpPr>
            <a:spLocks noGrp="1"/>
          </p:cNvSpPr>
          <p:nvPr>
            <p:ph type="sldNum" sz="quarter" idx="26"/>
          </p:nvPr>
        </p:nvSpPr>
        <p:spPr/>
        <p:txBody>
          <a:bodyPr/>
          <a:lstStyle/>
          <a:p>
            <a:fld id="{27F63893-9D7C-4D41-AC61-E8ABFBCB521E}" type="slidenum">
              <a:rPr lang="fr-FR" smtClean="0"/>
              <a:pPr/>
              <a:t>68</a:t>
            </a:fld>
            <a:endParaRPr lang="fr-FR" dirty="0"/>
          </a:p>
        </p:txBody>
      </p:sp>
      <p:sp>
        <p:nvSpPr>
          <p:cNvPr id="3" name="Espace réservé du texte 2">
            <a:extLst>
              <a:ext uri="{FF2B5EF4-FFF2-40B4-BE49-F238E27FC236}">
                <a16:creationId xmlns:a16="http://schemas.microsoft.com/office/drawing/2014/main" id="{13EF0EAE-CCD5-8F8A-E01B-0BE76DFA1D59}"/>
              </a:ext>
            </a:extLst>
          </p:cNvPr>
          <p:cNvSpPr>
            <a:spLocks noGrp="1"/>
          </p:cNvSpPr>
          <p:nvPr>
            <p:ph type="body" sz="quarter" idx="27"/>
          </p:nvPr>
        </p:nvSpPr>
        <p:spPr>
          <a:xfrm>
            <a:off x="804460" y="1854079"/>
            <a:ext cx="10618516" cy="4507812"/>
          </a:xfrm>
        </p:spPr>
        <p:txBody>
          <a:bodyPr>
            <a:normAutofit fontScale="55000" lnSpcReduction="20000"/>
          </a:bodyPr>
          <a:lstStyle/>
          <a:p>
            <a:r>
              <a:rPr lang="fr-FR" b="1" dirty="0" err="1"/>
              <a:t>M</a:t>
            </a:r>
            <a:r>
              <a:rPr lang="fr-FR" dirty="0" err="1"/>
              <a:t>editerranean</a:t>
            </a:r>
            <a:r>
              <a:rPr lang="fr-FR" dirty="0"/>
              <a:t>-DASH </a:t>
            </a:r>
            <a:r>
              <a:rPr lang="fr-FR" b="1" dirty="0"/>
              <a:t>I</a:t>
            </a:r>
            <a:r>
              <a:rPr lang="fr-FR" dirty="0"/>
              <a:t>ntervention for </a:t>
            </a:r>
            <a:r>
              <a:rPr lang="fr-FR" b="1" dirty="0" err="1"/>
              <a:t>N</a:t>
            </a:r>
            <a:r>
              <a:rPr lang="fr-FR" dirty="0" err="1"/>
              <a:t>eurodegenerative</a:t>
            </a:r>
            <a:r>
              <a:rPr lang="fr-FR" dirty="0"/>
              <a:t> </a:t>
            </a:r>
            <a:r>
              <a:rPr lang="fr-FR" b="1" dirty="0"/>
              <a:t>D</a:t>
            </a:r>
            <a:r>
              <a:rPr lang="fr-FR" dirty="0"/>
              <a:t>elay)</a:t>
            </a:r>
          </a:p>
          <a:p>
            <a:endParaRPr lang="fr-FR" dirty="0"/>
          </a:p>
          <a:p>
            <a:r>
              <a:rPr lang="fr-FR" u="sng" dirty="0"/>
              <a:t>A promouvoir</a:t>
            </a:r>
          </a:p>
          <a:p>
            <a:pPr lvl="1"/>
            <a:r>
              <a:rPr lang="fr-FR" dirty="0"/>
              <a:t>Légumes (index glycémique faible et légumes à feuilles vertes plus riches en oméga 3 chaque jour : choux, salades, brocoli, épinard, salade, blettes, herbes aromatiques… </a:t>
            </a:r>
          </a:p>
          <a:p>
            <a:pPr lvl="1"/>
            <a:r>
              <a:rPr lang="fr-FR" dirty="0"/>
              <a:t>Fruits (notamment baies rouges (fraise, cassis, myrtilles, mûres, groseilles, canneberge, etc.) et noires (grande, raisin, etc.) riches en antioxydants</a:t>
            </a:r>
          </a:p>
          <a:p>
            <a:pPr lvl="1"/>
            <a:r>
              <a:rPr lang="fr-FR" dirty="0"/>
              <a:t>Œufs</a:t>
            </a:r>
          </a:p>
          <a:p>
            <a:pPr lvl="1"/>
            <a:r>
              <a:rPr lang="fr-FR" dirty="0"/>
              <a:t>Poisson (1 poisson gras (sardine, hareng, truite, maquereau, anchois, thon, saumon, etc.) /semaine ; 1 à 2 poissons maigres (cabillaud, lieu, etc.) / semaine</a:t>
            </a:r>
          </a:p>
          <a:p>
            <a:pPr lvl="1"/>
            <a:r>
              <a:rPr lang="fr-FR" dirty="0"/>
              <a:t>Fruits de mer (coquillages et crustacés), riches en fer et iode</a:t>
            </a:r>
          </a:p>
          <a:p>
            <a:pPr lvl="1"/>
            <a:r>
              <a:rPr lang="fr-FR" dirty="0"/>
              <a:t>Les « Bonnes graisses » (acides gras oméga-3, 6 et 9)</a:t>
            </a:r>
          </a:p>
          <a:p>
            <a:pPr lvl="1"/>
            <a:r>
              <a:rPr lang="fr-FR" dirty="0"/>
              <a:t>Autres:  fruits à coques, graines oléagineuses à associer (noix, poix de pécan, amandes, noisettes, etc.) ; avocat ; légumineuses, légumes secs, pâtes et riz complet, quinoa ;</a:t>
            </a:r>
          </a:p>
          <a:p>
            <a:pPr lvl="1"/>
            <a:r>
              <a:rPr lang="fr-FR" dirty="0"/>
              <a:t>Eau (au moins 1,5 litre d’eau par jour).</a:t>
            </a:r>
          </a:p>
          <a:p>
            <a:r>
              <a:rPr lang="fr-FR" u="sng" dirty="0"/>
              <a:t>A éviter</a:t>
            </a:r>
            <a:r>
              <a:rPr lang="fr-FR" dirty="0"/>
              <a:t>: le fromage (1 à 2 portions par semaine) ; la viande rouge (2 à 4 portions par semaine) ; la charcuterie ; les graisses saturées : viennoiseries, fritures, beurre, margarine ; les produits ultra-transformés (aliments type fast-food, burger, frites, pizza) ; les sucres simples : bonbons, sodas, jus de fruits, pâtisseries ; le thé à éviter après le repas, car il diminue l’absorption du fer</a:t>
            </a:r>
          </a:p>
          <a:p>
            <a:endParaRPr lang="fr-FR" dirty="0"/>
          </a:p>
        </p:txBody>
      </p:sp>
      <p:sp>
        <p:nvSpPr>
          <p:cNvPr id="4" name="Espace réservé du texte 3">
            <a:extLst>
              <a:ext uri="{FF2B5EF4-FFF2-40B4-BE49-F238E27FC236}">
                <a16:creationId xmlns:a16="http://schemas.microsoft.com/office/drawing/2014/main" id="{D8288E8B-A0E9-A31F-8FEA-F1866E5A0AF9}"/>
              </a:ext>
            </a:extLst>
          </p:cNvPr>
          <p:cNvSpPr>
            <a:spLocks noGrp="1"/>
          </p:cNvSpPr>
          <p:nvPr>
            <p:ph type="body" sz="quarter" idx="19"/>
          </p:nvPr>
        </p:nvSpPr>
        <p:spPr/>
        <p:txBody>
          <a:bodyPr/>
          <a:lstStyle/>
          <a:p>
            <a:r>
              <a:rPr lang="fr-FR" dirty="0">
                <a:solidFill>
                  <a:srgbClr val="0070C0"/>
                </a:solidFill>
              </a:rPr>
              <a:t>Régime MIND</a:t>
            </a:r>
          </a:p>
        </p:txBody>
      </p:sp>
      <p:sp>
        <p:nvSpPr>
          <p:cNvPr id="5" name="Espace réservé du texte 4">
            <a:extLst>
              <a:ext uri="{FF2B5EF4-FFF2-40B4-BE49-F238E27FC236}">
                <a16:creationId xmlns:a16="http://schemas.microsoft.com/office/drawing/2014/main" id="{731A4FFC-18D3-0D52-CAB7-16869B59C51F}"/>
              </a:ext>
            </a:extLst>
          </p:cNvPr>
          <p:cNvSpPr>
            <a:spLocks noGrp="1"/>
          </p:cNvSpPr>
          <p:nvPr>
            <p:ph type="body" sz="quarter" idx="20"/>
          </p:nvPr>
        </p:nvSpPr>
        <p:spPr/>
        <p:txBody>
          <a:bodyPr/>
          <a:lstStyle/>
          <a:p>
            <a:endParaRPr lang="fr-FR" dirty="0"/>
          </a:p>
        </p:txBody>
      </p:sp>
      <p:pic>
        <p:nvPicPr>
          <p:cNvPr id="6" name="Image 5">
            <a:extLst>
              <a:ext uri="{FF2B5EF4-FFF2-40B4-BE49-F238E27FC236}">
                <a16:creationId xmlns:a16="http://schemas.microsoft.com/office/drawing/2014/main" id="{77054DA9-B2B7-8D8C-1D04-F9BF5CC399A3}"/>
              </a:ext>
            </a:extLst>
          </p:cNvPr>
          <p:cNvPicPr>
            <a:picLocks noChangeAspect="1"/>
          </p:cNvPicPr>
          <p:nvPr/>
        </p:nvPicPr>
        <p:blipFill>
          <a:blip r:embed="rId2"/>
          <a:stretch>
            <a:fillRect/>
          </a:stretch>
        </p:blipFill>
        <p:spPr>
          <a:xfrm>
            <a:off x="8155966" y="55122"/>
            <a:ext cx="3267010" cy="2365766"/>
          </a:xfrm>
          <a:prstGeom prst="rect">
            <a:avLst/>
          </a:prstGeom>
        </p:spPr>
      </p:pic>
      <p:sp>
        <p:nvSpPr>
          <p:cNvPr id="8" name="ZoneTexte 7">
            <a:extLst>
              <a:ext uri="{FF2B5EF4-FFF2-40B4-BE49-F238E27FC236}">
                <a16:creationId xmlns:a16="http://schemas.microsoft.com/office/drawing/2014/main" id="{B8F5CD84-43AE-2AF4-8B26-C24DA40ACE21}"/>
              </a:ext>
            </a:extLst>
          </p:cNvPr>
          <p:cNvSpPr txBox="1"/>
          <p:nvPr/>
        </p:nvSpPr>
        <p:spPr>
          <a:xfrm>
            <a:off x="6087036" y="27622"/>
            <a:ext cx="6104964" cy="276999"/>
          </a:xfrm>
          <a:prstGeom prst="rect">
            <a:avLst/>
          </a:prstGeom>
          <a:noFill/>
        </p:spPr>
        <p:txBody>
          <a:bodyPr wrap="square">
            <a:spAutoFit/>
          </a:bodyPr>
          <a:lstStyle/>
          <a:p>
            <a:pPr algn="r"/>
            <a:r>
              <a:rPr lang="fr-FR" sz="1200" dirty="0"/>
              <a:t>Le Chat, Geluck</a:t>
            </a:r>
          </a:p>
        </p:txBody>
      </p:sp>
      <p:sp>
        <p:nvSpPr>
          <p:cNvPr id="9" name="ZoneTexte 8">
            <a:extLst>
              <a:ext uri="{FF2B5EF4-FFF2-40B4-BE49-F238E27FC236}">
                <a16:creationId xmlns:a16="http://schemas.microsoft.com/office/drawing/2014/main" id="{FB0610F0-D915-491E-802D-CA881C2BE65C}"/>
              </a:ext>
            </a:extLst>
          </p:cNvPr>
          <p:cNvSpPr txBox="1"/>
          <p:nvPr/>
        </p:nvSpPr>
        <p:spPr>
          <a:xfrm>
            <a:off x="0" y="6550223"/>
            <a:ext cx="5163671" cy="307777"/>
          </a:xfrm>
          <a:prstGeom prst="rect">
            <a:avLst/>
          </a:prstGeom>
          <a:noFill/>
        </p:spPr>
        <p:txBody>
          <a:bodyPr wrap="square" rtlCol="0">
            <a:spAutoFit/>
          </a:bodyPr>
          <a:lstStyle/>
          <a:p>
            <a:r>
              <a:rPr lang="fr-FR" sz="1400" i="1" dirty="0">
                <a:solidFill>
                  <a:srgbClr val="0070C0"/>
                </a:solidFill>
              </a:rPr>
              <a:t>Remerciements Dr. Antoine GARNIER-CRUSSARD</a:t>
            </a:r>
          </a:p>
        </p:txBody>
      </p:sp>
    </p:spTree>
    <p:extLst>
      <p:ext uri="{BB962C8B-B14F-4D97-AF65-F5344CB8AC3E}">
        <p14:creationId xmlns:p14="http://schemas.microsoft.com/office/powerpoint/2010/main" val="94763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D0A6816D-9617-E899-F4E2-C04F8B0E630E}"/>
              </a:ext>
            </a:extLst>
          </p:cNvPr>
          <p:cNvSpPr>
            <a:spLocks noGrp="1"/>
          </p:cNvSpPr>
          <p:nvPr>
            <p:ph type="body" sz="quarter" idx="19"/>
          </p:nvPr>
        </p:nvSpPr>
        <p:spPr/>
        <p:txBody>
          <a:bodyPr/>
          <a:lstStyle/>
          <a:p>
            <a:r>
              <a:rPr lang="fr-FR" dirty="0">
                <a:solidFill>
                  <a:srgbClr val="0070C0"/>
                </a:solidFill>
              </a:rPr>
              <a:t>Alimentation ultra-transformée</a:t>
            </a:r>
          </a:p>
        </p:txBody>
      </p:sp>
      <p:sp>
        <p:nvSpPr>
          <p:cNvPr id="5" name="Espace réservé du texte 4">
            <a:extLst>
              <a:ext uri="{FF2B5EF4-FFF2-40B4-BE49-F238E27FC236}">
                <a16:creationId xmlns:a16="http://schemas.microsoft.com/office/drawing/2014/main" id="{42159B6F-B223-05EC-C2B6-97EFA43DC079}"/>
              </a:ext>
            </a:extLst>
          </p:cNvPr>
          <p:cNvSpPr>
            <a:spLocks noGrp="1"/>
          </p:cNvSpPr>
          <p:nvPr>
            <p:ph type="body" sz="quarter" idx="20"/>
          </p:nvPr>
        </p:nvSpPr>
        <p:spPr/>
        <p:txBody>
          <a:bodyPr/>
          <a:lstStyle/>
          <a:p>
            <a:r>
              <a:rPr lang="fr-FR" dirty="0"/>
              <a:t>À éviter!</a:t>
            </a:r>
          </a:p>
        </p:txBody>
      </p:sp>
      <p:pic>
        <p:nvPicPr>
          <p:cNvPr id="6" name="Image 5">
            <a:extLst>
              <a:ext uri="{FF2B5EF4-FFF2-40B4-BE49-F238E27FC236}">
                <a16:creationId xmlns:a16="http://schemas.microsoft.com/office/drawing/2014/main" id="{F7892774-CB79-1BF8-6129-7C06F176ABEA}"/>
              </a:ext>
            </a:extLst>
          </p:cNvPr>
          <p:cNvPicPr>
            <a:picLocks noChangeAspect="1"/>
          </p:cNvPicPr>
          <p:nvPr/>
        </p:nvPicPr>
        <p:blipFill>
          <a:blip r:embed="rId2"/>
          <a:stretch>
            <a:fillRect/>
          </a:stretch>
        </p:blipFill>
        <p:spPr>
          <a:xfrm>
            <a:off x="2363175" y="2483330"/>
            <a:ext cx="3695905" cy="1457392"/>
          </a:xfrm>
          <a:prstGeom prst="rect">
            <a:avLst/>
          </a:prstGeom>
        </p:spPr>
      </p:pic>
      <p:sp>
        <p:nvSpPr>
          <p:cNvPr id="8" name="ZoneTexte 7">
            <a:extLst>
              <a:ext uri="{FF2B5EF4-FFF2-40B4-BE49-F238E27FC236}">
                <a16:creationId xmlns:a16="http://schemas.microsoft.com/office/drawing/2014/main" id="{FA82C8A9-EE31-2D42-1B0A-EE2FABC0DC31}"/>
              </a:ext>
            </a:extLst>
          </p:cNvPr>
          <p:cNvSpPr txBox="1"/>
          <p:nvPr/>
        </p:nvSpPr>
        <p:spPr>
          <a:xfrm>
            <a:off x="6089904" y="6351711"/>
            <a:ext cx="6102096" cy="461665"/>
          </a:xfrm>
          <a:prstGeom prst="rect">
            <a:avLst/>
          </a:prstGeom>
          <a:noFill/>
        </p:spPr>
        <p:txBody>
          <a:bodyPr wrap="square">
            <a:spAutoFit/>
          </a:bodyPr>
          <a:lstStyle/>
          <a:p>
            <a:pPr algn="r"/>
            <a:r>
              <a:rPr lang="fr-FR" sz="1200" i="1" dirty="0"/>
              <a:t>Li et al., </a:t>
            </a:r>
            <a:r>
              <a:rPr lang="fr-FR" sz="1200" i="1" dirty="0" err="1"/>
              <a:t>Neurology</a:t>
            </a:r>
            <a:r>
              <a:rPr lang="fr-FR" sz="1200" i="1" dirty="0"/>
              <a:t> 2022</a:t>
            </a:r>
          </a:p>
          <a:p>
            <a:pPr algn="r"/>
            <a:r>
              <a:rPr lang="fr-FR" sz="1200" i="1" dirty="0"/>
              <a:t>Gomes Gonçalves et al., JAMA </a:t>
            </a:r>
            <a:r>
              <a:rPr lang="fr-FR" sz="1200" i="1" dirty="0" err="1"/>
              <a:t>Neurol</a:t>
            </a:r>
            <a:r>
              <a:rPr lang="fr-FR" sz="1200" i="1" dirty="0"/>
              <a:t> 2022</a:t>
            </a:r>
          </a:p>
        </p:txBody>
      </p:sp>
      <p:pic>
        <p:nvPicPr>
          <p:cNvPr id="10" name="Image 9">
            <a:extLst>
              <a:ext uri="{FF2B5EF4-FFF2-40B4-BE49-F238E27FC236}">
                <a16:creationId xmlns:a16="http://schemas.microsoft.com/office/drawing/2014/main" id="{85A8FDDC-EE28-1E0A-D2F9-50A5C709357C}"/>
              </a:ext>
            </a:extLst>
          </p:cNvPr>
          <p:cNvPicPr>
            <a:picLocks noChangeAspect="1"/>
          </p:cNvPicPr>
          <p:nvPr/>
        </p:nvPicPr>
        <p:blipFill>
          <a:blip r:embed="rId3"/>
          <a:stretch>
            <a:fillRect/>
          </a:stretch>
        </p:blipFill>
        <p:spPr>
          <a:xfrm>
            <a:off x="808568" y="4876823"/>
            <a:ext cx="5558453" cy="822731"/>
          </a:xfrm>
          <a:prstGeom prst="rect">
            <a:avLst/>
          </a:prstGeom>
        </p:spPr>
      </p:pic>
      <p:pic>
        <p:nvPicPr>
          <p:cNvPr id="11" name="Image 10">
            <a:extLst>
              <a:ext uri="{FF2B5EF4-FFF2-40B4-BE49-F238E27FC236}">
                <a16:creationId xmlns:a16="http://schemas.microsoft.com/office/drawing/2014/main" id="{F8E10335-4DFB-9D4A-8EEC-CA1E393BE57D}"/>
              </a:ext>
            </a:extLst>
          </p:cNvPr>
          <p:cNvPicPr>
            <a:picLocks noChangeAspect="1"/>
          </p:cNvPicPr>
          <p:nvPr/>
        </p:nvPicPr>
        <p:blipFill>
          <a:blip r:embed="rId4"/>
          <a:stretch>
            <a:fillRect/>
          </a:stretch>
        </p:blipFill>
        <p:spPr>
          <a:xfrm>
            <a:off x="808568" y="4495909"/>
            <a:ext cx="1225998" cy="367435"/>
          </a:xfrm>
          <a:prstGeom prst="rect">
            <a:avLst/>
          </a:prstGeom>
        </p:spPr>
      </p:pic>
      <p:sp>
        <p:nvSpPr>
          <p:cNvPr id="12" name="ZoneTexte 11">
            <a:extLst>
              <a:ext uri="{FF2B5EF4-FFF2-40B4-BE49-F238E27FC236}">
                <a16:creationId xmlns:a16="http://schemas.microsoft.com/office/drawing/2014/main" id="{06B75F19-A0C3-1D13-D2D2-FB777029B667}"/>
              </a:ext>
            </a:extLst>
          </p:cNvPr>
          <p:cNvSpPr txBox="1"/>
          <p:nvPr/>
        </p:nvSpPr>
        <p:spPr>
          <a:xfrm>
            <a:off x="6852512" y="4725144"/>
            <a:ext cx="4356955" cy="1015663"/>
          </a:xfrm>
          <a:prstGeom prst="rect">
            <a:avLst/>
          </a:prstGeom>
          <a:noFill/>
        </p:spPr>
        <p:txBody>
          <a:bodyPr wrap="square" rtlCol="0">
            <a:spAutoFit/>
          </a:bodyPr>
          <a:lstStyle/>
          <a:p>
            <a:pPr algn="ctr"/>
            <a:r>
              <a:rPr lang="fr-FR" sz="2000" i="1" dirty="0"/>
              <a:t>Estimation</a:t>
            </a:r>
          </a:p>
          <a:p>
            <a:pPr algn="ctr"/>
            <a:r>
              <a:rPr lang="fr-FR" sz="2000" b="1" dirty="0">
                <a:solidFill>
                  <a:srgbClr val="0070C0"/>
                </a:solidFill>
              </a:rPr>
              <a:t>↘︎ 10% </a:t>
            </a:r>
            <a:r>
              <a:rPr lang="fr-FR" sz="2000" dirty="0"/>
              <a:t>d’alimentation ultra-transformés</a:t>
            </a:r>
          </a:p>
          <a:p>
            <a:pPr algn="ctr"/>
            <a:r>
              <a:rPr lang="fr-FR" sz="2000" b="1" dirty="0">
                <a:solidFill>
                  <a:srgbClr val="0070C0"/>
                </a:solidFill>
              </a:rPr>
              <a:t>↘︎ 20% </a:t>
            </a:r>
            <a:r>
              <a:rPr lang="fr-FR" sz="2000" dirty="0"/>
              <a:t>démences</a:t>
            </a:r>
          </a:p>
        </p:txBody>
      </p:sp>
      <p:sp>
        <p:nvSpPr>
          <p:cNvPr id="15" name="Flèche vers la droite 14">
            <a:extLst>
              <a:ext uri="{FF2B5EF4-FFF2-40B4-BE49-F238E27FC236}">
                <a16:creationId xmlns:a16="http://schemas.microsoft.com/office/drawing/2014/main" id="{B1D262D7-AE51-5A01-C75C-9AB20AD3286E}"/>
              </a:ext>
            </a:extLst>
          </p:cNvPr>
          <p:cNvSpPr/>
          <p:nvPr/>
        </p:nvSpPr>
        <p:spPr>
          <a:xfrm>
            <a:off x="7320137" y="5470491"/>
            <a:ext cx="428983" cy="144016"/>
          </a:xfrm>
          <a:prstGeom prst="rightArrow">
            <a:avLst/>
          </a:prstGeom>
          <a:solidFill>
            <a:schemeClr val="bg2"/>
          </a:solidFill>
          <a:ln>
            <a:solidFill>
              <a:schemeClr val="tx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1258D9B9-B8FE-5228-0BFE-BA4318738DAC}"/>
              </a:ext>
            </a:extLst>
          </p:cNvPr>
          <p:cNvSpPr txBox="1"/>
          <p:nvPr/>
        </p:nvSpPr>
        <p:spPr>
          <a:xfrm>
            <a:off x="6463495" y="3163546"/>
            <a:ext cx="4448129" cy="1015663"/>
          </a:xfrm>
          <a:prstGeom prst="rect">
            <a:avLst/>
          </a:prstGeom>
          <a:noFill/>
        </p:spPr>
        <p:txBody>
          <a:bodyPr wrap="square" rtlCol="0">
            <a:spAutoFit/>
          </a:bodyPr>
          <a:lstStyle/>
          <a:p>
            <a:pPr algn="ctr"/>
            <a:r>
              <a:rPr lang="fr-FR" sz="2000" dirty="0"/>
              <a:t>Ceux qui consomment le plus d’aliments ultra-transfo (1</a:t>
            </a:r>
            <a:r>
              <a:rPr lang="fr-FR" sz="2000" baseline="30000" dirty="0"/>
              <a:t>er</a:t>
            </a:r>
            <a:r>
              <a:rPr lang="fr-FR" sz="2000" dirty="0"/>
              <a:t> quartile) </a:t>
            </a:r>
            <a:r>
              <a:rPr lang="fr-FR" sz="2000" b="1" dirty="0">
                <a:solidFill>
                  <a:srgbClr val="0070C0"/>
                </a:solidFill>
              </a:rPr>
              <a:t>déclin cognitif 25% plus rapide</a:t>
            </a:r>
          </a:p>
        </p:txBody>
      </p:sp>
      <p:pic>
        <p:nvPicPr>
          <p:cNvPr id="19" name="Image 18">
            <a:extLst>
              <a:ext uri="{FF2B5EF4-FFF2-40B4-BE49-F238E27FC236}">
                <a16:creationId xmlns:a16="http://schemas.microsoft.com/office/drawing/2014/main" id="{FFA1D5D7-49BD-4BA7-AF53-3A00D747824E}"/>
              </a:ext>
            </a:extLst>
          </p:cNvPr>
          <p:cNvPicPr>
            <a:picLocks noChangeAspect="1"/>
          </p:cNvPicPr>
          <p:nvPr/>
        </p:nvPicPr>
        <p:blipFill>
          <a:blip r:embed="rId5"/>
          <a:stretch>
            <a:fillRect/>
          </a:stretch>
        </p:blipFill>
        <p:spPr>
          <a:xfrm>
            <a:off x="248011" y="2885907"/>
            <a:ext cx="2115164" cy="495038"/>
          </a:xfrm>
          <a:prstGeom prst="rect">
            <a:avLst/>
          </a:prstGeom>
        </p:spPr>
      </p:pic>
      <p:sp>
        <p:nvSpPr>
          <p:cNvPr id="20" name="ZoneTexte 19">
            <a:extLst>
              <a:ext uri="{FF2B5EF4-FFF2-40B4-BE49-F238E27FC236}">
                <a16:creationId xmlns:a16="http://schemas.microsoft.com/office/drawing/2014/main" id="{91517E4C-111B-273C-B805-0AE91E209103}"/>
              </a:ext>
            </a:extLst>
          </p:cNvPr>
          <p:cNvSpPr txBox="1"/>
          <p:nvPr/>
        </p:nvSpPr>
        <p:spPr>
          <a:xfrm>
            <a:off x="2034566" y="5941126"/>
            <a:ext cx="8136904" cy="369332"/>
          </a:xfrm>
          <a:prstGeom prst="rect">
            <a:avLst/>
          </a:prstGeom>
          <a:noFill/>
        </p:spPr>
        <p:txBody>
          <a:bodyPr wrap="square" rtlCol="0">
            <a:spAutoFit/>
          </a:bodyPr>
          <a:lstStyle/>
          <a:p>
            <a:r>
              <a:rPr lang="fr-FR" i="1" dirty="0">
                <a:solidFill>
                  <a:srgbClr val="FF0000"/>
                </a:solidFill>
              </a:rPr>
              <a:t>Attention aux relations avec style de vie « en général », et niveau socio-économique</a:t>
            </a:r>
          </a:p>
        </p:txBody>
      </p:sp>
      <p:sp>
        <p:nvSpPr>
          <p:cNvPr id="18" name="ZoneTexte 17">
            <a:extLst>
              <a:ext uri="{FF2B5EF4-FFF2-40B4-BE49-F238E27FC236}">
                <a16:creationId xmlns:a16="http://schemas.microsoft.com/office/drawing/2014/main" id="{B287751B-55D6-48BA-901B-99F736308EA7}"/>
              </a:ext>
            </a:extLst>
          </p:cNvPr>
          <p:cNvSpPr txBox="1"/>
          <p:nvPr/>
        </p:nvSpPr>
        <p:spPr>
          <a:xfrm>
            <a:off x="0" y="6550223"/>
            <a:ext cx="5163671" cy="307777"/>
          </a:xfrm>
          <a:prstGeom prst="rect">
            <a:avLst/>
          </a:prstGeom>
          <a:noFill/>
        </p:spPr>
        <p:txBody>
          <a:bodyPr wrap="square" rtlCol="0">
            <a:spAutoFit/>
          </a:bodyPr>
          <a:lstStyle/>
          <a:p>
            <a:r>
              <a:rPr lang="fr-FR" sz="1400" i="1" dirty="0">
                <a:solidFill>
                  <a:srgbClr val="0070C0"/>
                </a:solidFill>
              </a:rPr>
              <a:t>Remerciements Dr. Antoine GARNIER-CRUSSARD</a:t>
            </a:r>
          </a:p>
        </p:txBody>
      </p:sp>
      <p:grpSp>
        <p:nvGrpSpPr>
          <p:cNvPr id="9" name="Groupe 8">
            <a:extLst>
              <a:ext uri="{FF2B5EF4-FFF2-40B4-BE49-F238E27FC236}">
                <a16:creationId xmlns:a16="http://schemas.microsoft.com/office/drawing/2014/main" id="{2B1C4DBA-AB64-4901-8AD6-8CB89C03F0B2}"/>
              </a:ext>
            </a:extLst>
          </p:cNvPr>
          <p:cNvGrpSpPr/>
          <p:nvPr/>
        </p:nvGrpSpPr>
        <p:grpSpPr>
          <a:xfrm>
            <a:off x="9030989" y="157835"/>
            <a:ext cx="2850187" cy="2487588"/>
            <a:chOff x="8687559" y="65055"/>
            <a:chExt cx="2850187" cy="2487588"/>
          </a:xfrm>
        </p:grpSpPr>
        <p:pic>
          <p:nvPicPr>
            <p:cNvPr id="3" name="Image 2">
              <a:extLst>
                <a:ext uri="{FF2B5EF4-FFF2-40B4-BE49-F238E27FC236}">
                  <a16:creationId xmlns:a16="http://schemas.microsoft.com/office/drawing/2014/main" id="{8313E553-6AD1-40D9-B0CB-6F74ECCD5507}"/>
                </a:ext>
              </a:extLst>
            </p:cNvPr>
            <p:cNvPicPr>
              <a:picLocks noChangeAspect="1"/>
            </p:cNvPicPr>
            <p:nvPr/>
          </p:nvPicPr>
          <p:blipFill rotWithShape="1">
            <a:blip r:embed="rId6"/>
            <a:srcRect b="10825"/>
            <a:stretch/>
          </p:blipFill>
          <p:spPr>
            <a:xfrm>
              <a:off x="8687559" y="65055"/>
              <a:ext cx="2850187" cy="2487588"/>
            </a:xfrm>
            <a:prstGeom prst="rect">
              <a:avLst/>
            </a:prstGeom>
          </p:spPr>
        </p:pic>
        <p:sp>
          <p:nvSpPr>
            <p:cNvPr id="7" name="Rectangle 6">
              <a:extLst>
                <a:ext uri="{FF2B5EF4-FFF2-40B4-BE49-F238E27FC236}">
                  <a16:creationId xmlns:a16="http://schemas.microsoft.com/office/drawing/2014/main" id="{C35764ED-6B5F-44D5-A4ED-85F5398A67EE}"/>
                </a:ext>
              </a:extLst>
            </p:cNvPr>
            <p:cNvSpPr/>
            <p:nvPr/>
          </p:nvSpPr>
          <p:spPr>
            <a:xfrm>
              <a:off x="8730589" y="1974694"/>
              <a:ext cx="252045" cy="230605"/>
            </a:xfrm>
            <a:prstGeom prst="rect">
              <a:avLst/>
            </a:prstGeom>
            <a:solidFill>
              <a:srgbClr val="7217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783264C2-960F-4449-8D95-928D2338524F}"/>
                </a:ext>
              </a:extLst>
            </p:cNvPr>
            <p:cNvSpPr/>
            <p:nvPr/>
          </p:nvSpPr>
          <p:spPr>
            <a:xfrm>
              <a:off x="10785601" y="2276652"/>
              <a:ext cx="252045" cy="230605"/>
            </a:xfrm>
            <a:prstGeom prst="rect">
              <a:avLst/>
            </a:prstGeom>
            <a:solidFill>
              <a:srgbClr val="7217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64774222-C54C-46F6-9684-202DC66A035B}"/>
                </a:ext>
              </a:extLst>
            </p:cNvPr>
            <p:cNvSpPr/>
            <p:nvPr/>
          </p:nvSpPr>
          <p:spPr>
            <a:xfrm rot="19644766">
              <a:off x="10238907" y="2390952"/>
              <a:ext cx="236204" cy="115303"/>
            </a:xfrm>
            <a:prstGeom prst="rect">
              <a:avLst/>
            </a:prstGeom>
            <a:solidFill>
              <a:srgbClr val="A426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21107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43" y="229331"/>
            <a:ext cx="46005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92" y="1484784"/>
            <a:ext cx="2352675"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5680" y="1455360"/>
            <a:ext cx="3745805" cy="2740122"/>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5449935" y="207905"/>
            <a:ext cx="6435660" cy="369332"/>
          </a:xfrm>
          <a:prstGeom prst="rect">
            <a:avLst/>
          </a:prstGeom>
        </p:spPr>
        <p:txBody>
          <a:bodyPr wrap="square">
            <a:spAutoFit/>
          </a:bodyPr>
          <a:lstStyle/>
          <a:p>
            <a:pPr algn="r"/>
            <a:r>
              <a:rPr lang="fr-FR" i="1" dirty="0"/>
              <a:t>https://www.chu-lyon.fr/8-mesures-pour-preserver-sa-memoire</a:t>
            </a:r>
          </a:p>
        </p:txBody>
      </p:sp>
      <p:pic>
        <p:nvPicPr>
          <p:cNvPr id="14" name="Image 13">
            <a:extLst>
              <a:ext uri="{FF2B5EF4-FFF2-40B4-BE49-F238E27FC236}">
                <a16:creationId xmlns:a16="http://schemas.microsoft.com/office/drawing/2014/main" id="{6669AD6F-4553-4CCB-A564-300CFE400B5C}"/>
              </a:ext>
            </a:extLst>
          </p:cNvPr>
          <p:cNvPicPr>
            <a:picLocks noChangeAspect="1"/>
          </p:cNvPicPr>
          <p:nvPr/>
        </p:nvPicPr>
        <p:blipFill>
          <a:blip r:embed="rId5"/>
          <a:stretch>
            <a:fillRect/>
          </a:stretch>
        </p:blipFill>
        <p:spPr>
          <a:xfrm>
            <a:off x="7668799" y="2080096"/>
            <a:ext cx="2619375" cy="1743075"/>
          </a:xfrm>
          <a:prstGeom prst="rect">
            <a:avLst/>
          </a:prstGeom>
        </p:spPr>
      </p:pic>
    </p:spTree>
    <p:extLst>
      <p:ext uri="{BB962C8B-B14F-4D97-AF65-F5344CB8AC3E}">
        <p14:creationId xmlns:p14="http://schemas.microsoft.com/office/powerpoint/2010/main" val="131109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91C4C0-EF91-43C9-AEA1-9B65F3BB23EF}"/>
              </a:ext>
            </a:extLst>
          </p:cNvPr>
          <p:cNvSpPr>
            <a:spLocks noGrp="1"/>
          </p:cNvSpPr>
          <p:nvPr>
            <p:ph type="title"/>
          </p:nvPr>
        </p:nvSpPr>
        <p:spPr/>
        <p:txBody>
          <a:bodyPr/>
          <a:lstStyle/>
          <a:p>
            <a:r>
              <a:rPr lang="fr-FR" b="1" dirty="0"/>
              <a:t>Activité physique = Prévention cognitive </a:t>
            </a:r>
            <a:endParaRPr lang="fr-FR" dirty="0"/>
          </a:p>
        </p:txBody>
      </p:sp>
      <p:sp>
        <p:nvSpPr>
          <p:cNvPr id="3" name="Espace réservé du contenu 2">
            <a:extLst>
              <a:ext uri="{FF2B5EF4-FFF2-40B4-BE49-F238E27FC236}">
                <a16:creationId xmlns:a16="http://schemas.microsoft.com/office/drawing/2014/main" id="{DE717834-F278-4CA7-91B8-36E2953C8884}"/>
              </a:ext>
            </a:extLst>
          </p:cNvPr>
          <p:cNvSpPr>
            <a:spLocks noGrp="1"/>
          </p:cNvSpPr>
          <p:nvPr>
            <p:ph idx="1"/>
          </p:nvPr>
        </p:nvSpPr>
        <p:spPr/>
        <p:txBody>
          <a:bodyPr/>
          <a:lstStyle/>
          <a:p>
            <a:pPr marL="0" indent="0">
              <a:buNone/>
            </a:pPr>
            <a:endParaRPr lang="fr-FR" dirty="0"/>
          </a:p>
          <a:p>
            <a:pPr lvl="0"/>
            <a:r>
              <a:rPr lang="fr-FR" dirty="0"/>
              <a:t>activité physique = facteur protecteur probable </a:t>
            </a:r>
          </a:p>
          <a:p>
            <a:pPr lvl="0"/>
            <a:r>
              <a:rPr lang="fr-FR" dirty="0"/>
              <a:t>bénéfice surtout longitudinal </a:t>
            </a:r>
          </a:p>
          <a:p>
            <a:pPr lvl="0"/>
            <a:r>
              <a:rPr lang="fr-FR" dirty="0"/>
              <a:t>intervention multi-domaine probablement la plus pertinente </a:t>
            </a:r>
          </a:p>
          <a:p>
            <a:endParaRPr lang="fr-FR" dirty="0"/>
          </a:p>
        </p:txBody>
      </p:sp>
      <p:pic>
        <p:nvPicPr>
          <p:cNvPr id="4" name="Image 3">
            <a:extLst>
              <a:ext uri="{FF2B5EF4-FFF2-40B4-BE49-F238E27FC236}">
                <a16:creationId xmlns:a16="http://schemas.microsoft.com/office/drawing/2014/main" id="{75A0D443-67C4-45C2-9A11-C98F20CB3BBC}"/>
              </a:ext>
            </a:extLst>
          </p:cNvPr>
          <p:cNvPicPr>
            <a:picLocks noChangeAspect="1"/>
          </p:cNvPicPr>
          <p:nvPr/>
        </p:nvPicPr>
        <p:blipFill>
          <a:blip r:embed="rId2"/>
          <a:stretch>
            <a:fillRect/>
          </a:stretch>
        </p:blipFill>
        <p:spPr>
          <a:xfrm>
            <a:off x="5181520" y="4348004"/>
            <a:ext cx="1828959" cy="1828959"/>
          </a:xfrm>
          <a:prstGeom prst="rect">
            <a:avLst/>
          </a:prstGeom>
        </p:spPr>
      </p:pic>
    </p:spTree>
    <p:extLst>
      <p:ext uri="{BB962C8B-B14F-4D97-AF65-F5344CB8AC3E}">
        <p14:creationId xmlns:p14="http://schemas.microsoft.com/office/powerpoint/2010/main" val="31253534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stimulation cognitive.jpg">
            <a:extLst>
              <a:ext uri="{FF2B5EF4-FFF2-40B4-BE49-F238E27FC236}">
                <a16:creationId xmlns:a16="http://schemas.microsoft.com/office/drawing/2014/main" id="{6D1E5315-2DE7-45E9-A004-5FDF3F259FE2}"/>
              </a:ext>
            </a:extLst>
          </p:cNvPr>
          <p:cNvPicPr>
            <a:picLocks noChangeAspect="1"/>
          </p:cNvPicPr>
          <p:nvPr/>
        </p:nvPicPr>
        <p:blipFill>
          <a:blip r:embed="rId2"/>
          <a:stretch>
            <a:fillRect/>
          </a:stretch>
        </p:blipFill>
        <p:spPr>
          <a:xfrm>
            <a:off x="4206240" y="264644"/>
            <a:ext cx="2838475" cy="2852737"/>
          </a:xfrm>
          <a:prstGeom prst="rect">
            <a:avLst/>
          </a:prstGeom>
        </p:spPr>
      </p:pic>
      <p:sp>
        <p:nvSpPr>
          <p:cNvPr id="2" name="Titre 1">
            <a:extLst>
              <a:ext uri="{FF2B5EF4-FFF2-40B4-BE49-F238E27FC236}">
                <a16:creationId xmlns:a16="http://schemas.microsoft.com/office/drawing/2014/main" id="{9A3D4A5B-334D-44D7-A978-4D45C435B5E5}"/>
              </a:ext>
            </a:extLst>
          </p:cNvPr>
          <p:cNvSpPr>
            <a:spLocks noGrp="1"/>
          </p:cNvSpPr>
          <p:nvPr>
            <p:ph type="title"/>
          </p:nvPr>
        </p:nvSpPr>
        <p:spPr/>
        <p:txBody>
          <a:bodyPr/>
          <a:lstStyle/>
          <a:p>
            <a:r>
              <a:rPr lang="fr-FR" dirty="0"/>
              <a:t>Est-il possible de « muscler » son cerveau?</a:t>
            </a:r>
          </a:p>
        </p:txBody>
      </p:sp>
      <p:sp>
        <p:nvSpPr>
          <p:cNvPr id="5" name="Triangle isocèle 4">
            <a:extLst>
              <a:ext uri="{FF2B5EF4-FFF2-40B4-BE49-F238E27FC236}">
                <a16:creationId xmlns:a16="http://schemas.microsoft.com/office/drawing/2014/main" id="{325C407D-3CEB-4C36-A326-2324A4472B84}"/>
              </a:ext>
            </a:extLst>
          </p:cNvPr>
          <p:cNvSpPr/>
          <p:nvPr/>
        </p:nvSpPr>
        <p:spPr>
          <a:xfrm rot="5400000">
            <a:off x="106901" y="-106903"/>
            <a:ext cx="1151071" cy="1364878"/>
          </a:xfrm>
          <a:prstGeom prst="triangle">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3D7D8A8-9EEA-4F13-BBC6-D27077E480C3}"/>
              </a:ext>
            </a:extLst>
          </p:cNvPr>
          <p:cNvSpPr txBox="1"/>
          <p:nvPr/>
        </p:nvSpPr>
        <p:spPr>
          <a:xfrm rot="19171695">
            <a:off x="-268939" y="130415"/>
            <a:ext cx="1430767" cy="523220"/>
          </a:xfrm>
          <a:prstGeom prst="rect">
            <a:avLst/>
          </a:prstGeom>
          <a:noFill/>
        </p:spPr>
        <p:txBody>
          <a:bodyPr wrap="square" rtlCol="0">
            <a:spAutoFit/>
          </a:bodyPr>
          <a:lstStyle/>
          <a:p>
            <a:pPr algn="ctr"/>
            <a:r>
              <a:rPr lang="fr-FR" sz="2800" b="1" dirty="0"/>
              <a:t>QUIZ</a:t>
            </a:r>
          </a:p>
        </p:txBody>
      </p:sp>
    </p:spTree>
    <p:extLst>
      <p:ext uri="{BB962C8B-B14F-4D97-AF65-F5344CB8AC3E}">
        <p14:creationId xmlns:p14="http://schemas.microsoft.com/office/powerpoint/2010/main" val="14833376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62D1C74C-3E84-4E59-ACD8-210B4EA73CC8}"/>
              </a:ext>
            </a:extLst>
          </p:cNvPr>
          <p:cNvGrpSpPr/>
          <p:nvPr/>
        </p:nvGrpSpPr>
        <p:grpSpPr>
          <a:xfrm>
            <a:off x="7314970" y="2270840"/>
            <a:ext cx="3146847" cy="1674420"/>
            <a:chOff x="7314970" y="2270840"/>
            <a:chExt cx="3146847" cy="1674420"/>
          </a:xfrm>
        </p:grpSpPr>
        <p:pic>
          <p:nvPicPr>
            <p:cNvPr id="16" name="Image 15" descr="stimulation cognitive 2.jpg">
              <a:extLst>
                <a:ext uri="{FF2B5EF4-FFF2-40B4-BE49-F238E27FC236}">
                  <a16:creationId xmlns:a16="http://schemas.microsoft.com/office/drawing/2014/main" id="{5371E387-71B3-4FA5-93A3-04908EBF9245}"/>
                </a:ext>
              </a:extLst>
            </p:cNvPr>
            <p:cNvPicPr>
              <a:picLocks noChangeAspect="1"/>
            </p:cNvPicPr>
            <p:nvPr/>
          </p:nvPicPr>
          <p:blipFill>
            <a:blip r:embed="rId2"/>
            <a:srcRect l="5981" t="9903" r="4564" b="7499"/>
            <a:stretch>
              <a:fillRect/>
            </a:stretch>
          </p:blipFill>
          <p:spPr>
            <a:xfrm>
              <a:off x="8751277" y="2365842"/>
              <a:ext cx="1710540" cy="1579418"/>
            </a:xfrm>
            <a:prstGeom prst="rect">
              <a:avLst/>
            </a:prstGeom>
          </p:spPr>
        </p:pic>
        <p:pic>
          <p:nvPicPr>
            <p:cNvPr id="17" name="Image 16" descr="stimulation cognitive.jpg">
              <a:extLst>
                <a:ext uri="{FF2B5EF4-FFF2-40B4-BE49-F238E27FC236}">
                  <a16:creationId xmlns:a16="http://schemas.microsoft.com/office/drawing/2014/main" id="{466DA1BA-D58C-418B-AE69-1DAF7599F1EC}"/>
                </a:ext>
              </a:extLst>
            </p:cNvPr>
            <p:cNvPicPr>
              <a:picLocks noChangeAspect="1"/>
            </p:cNvPicPr>
            <p:nvPr/>
          </p:nvPicPr>
          <p:blipFill>
            <a:blip r:embed="rId3"/>
            <a:stretch>
              <a:fillRect/>
            </a:stretch>
          </p:blipFill>
          <p:spPr>
            <a:xfrm>
              <a:off x="7314970" y="2270840"/>
              <a:ext cx="1476994" cy="1484416"/>
            </a:xfrm>
            <a:prstGeom prst="rect">
              <a:avLst/>
            </a:prstGeom>
          </p:spPr>
        </p:pic>
      </p:gr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643" y="229331"/>
            <a:ext cx="46005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392" y="1484784"/>
            <a:ext cx="2352675"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5680" y="1455360"/>
            <a:ext cx="2447925"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5680" y="3246060"/>
            <a:ext cx="2447925" cy="2953367"/>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5449935" y="207905"/>
            <a:ext cx="6435660" cy="369332"/>
          </a:xfrm>
          <a:prstGeom prst="rect">
            <a:avLst/>
          </a:prstGeom>
        </p:spPr>
        <p:txBody>
          <a:bodyPr wrap="square">
            <a:spAutoFit/>
          </a:bodyPr>
          <a:lstStyle/>
          <a:p>
            <a:pPr algn="r"/>
            <a:r>
              <a:rPr lang="fr-FR" i="1" dirty="0">
                <a:solidFill>
                  <a:srgbClr val="0070C0"/>
                </a:solidFill>
              </a:rPr>
              <a:t>https://www.chu-lyon.fr/8-mesures-pour-preserver-sa-memoire</a:t>
            </a:r>
          </a:p>
        </p:txBody>
      </p:sp>
      <p:pic>
        <p:nvPicPr>
          <p:cNvPr id="14" name="Image 13">
            <a:extLst>
              <a:ext uri="{FF2B5EF4-FFF2-40B4-BE49-F238E27FC236}">
                <a16:creationId xmlns:a16="http://schemas.microsoft.com/office/drawing/2014/main" id="{B3C7FFD0-277D-4116-B893-55C93EACEC8C}"/>
              </a:ext>
            </a:extLst>
          </p:cNvPr>
          <p:cNvPicPr>
            <a:picLocks noChangeAspect="1"/>
          </p:cNvPicPr>
          <p:nvPr/>
        </p:nvPicPr>
        <p:blipFill>
          <a:blip r:embed="rId8"/>
          <a:stretch>
            <a:fillRect/>
          </a:stretch>
        </p:blipFill>
        <p:spPr>
          <a:xfrm>
            <a:off x="6700520" y="1588566"/>
            <a:ext cx="5022015" cy="3314987"/>
          </a:xfrm>
          <a:prstGeom prst="rect">
            <a:avLst/>
          </a:prstGeom>
        </p:spPr>
      </p:pic>
      <p:sp>
        <p:nvSpPr>
          <p:cNvPr id="15" name="ZoneTexte 14">
            <a:extLst>
              <a:ext uri="{FF2B5EF4-FFF2-40B4-BE49-F238E27FC236}">
                <a16:creationId xmlns:a16="http://schemas.microsoft.com/office/drawing/2014/main" id="{C14A8866-D675-407D-BF28-B2B94CB2EE01}"/>
              </a:ext>
            </a:extLst>
          </p:cNvPr>
          <p:cNvSpPr txBox="1"/>
          <p:nvPr/>
        </p:nvSpPr>
        <p:spPr>
          <a:xfrm>
            <a:off x="6867705" y="5084529"/>
            <a:ext cx="5238750" cy="369332"/>
          </a:xfrm>
          <a:prstGeom prst="rect">
            <a:avLst/>
          </a:prstGeom>
          <a:noFill/>
        </p:spPr>
        <p:txBody>
          <a:bodyPr wrap="square" rtlCol="0">
            <a:spAutoFit/>
          </a:bodyPr>
          <a:lstStyle/>
          <a:p>
            <a:r>
              <a:rPr lang="fr-FR" dirty="0" err="1">
                <a:solidFill>
                  <a:srgbClr val="0070C0"/>
                </a:solidFill>
              </a:rPr>
              <a:t>Artfanaki</a:t>
            </a:r>
            <a:r>
              <a:rPr lang="fr-FR" dirty="0">
                <a:solidFill>
                  <a:srgbClr val="0070C0"/>
                </a:solidFill>
              </a:rPr>
              <a:t> et al. Brain </a:t>
            </a:r>
            <a:r>
              <a:rPr lang="fr-FR" dirty="0" err="1">
                <a:solidFill>
                  <a:srgbClr val="0070C0"/>
                </a:solidFill>
              </a:rPr>
              <a:t>imaging</a:t>
            </a:r>
            <a:r>
              <a:rPr lang="fr-FR" dirty="0">
                <a:solidFill>
                  <a:srgbClr val="0070C0"/>
                </a:solidFill>
              </a:rPr>
              <a:t> and </a:t>
            </a:r>
            <a:r>
              <a:rPr lang="fr-FR" dirty="0" err="1">
                <a:solidFill>
                  <a:srgbClr val="0070C0"/>
                </a:solidFill>
              </a:rPr>
              <a:t>Behavior</a:t>
            </a:r>
            <a:r>
              <a:rPr lang="fr-FR" dirty="0">
                <a:solidFill>
                  <a:srgbClr val="0070C0"/>
                </a:solidFill>
              </a:rPr>
              <a:t>, 2015</a:t>
            </a:r>
          </a:p>
        </p:txBody>
      </p:sp>
    </p:spTree>
    <p:extLst>
      <p:ext uri="{BB962C8B-B14F-4D97-AF65-F5344CB8AC3E}">
        <p14:creationId xmlns:p14="http://schemas.microsoft.com/office/powerpoint/2010/main" val="239149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43" y="229331"/>
            <a:ext cx="46005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92" y="1484784"/>
            <a:ext cx="2352675"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5680" y="1455360"/>
            <a:ext cx="2447925"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3636" y="3292846"/>
            <a:ext cx="2352675"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960" y="1428200"/>
            <a:ext cx="2371725" cy="1209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5960" y="2637875"/>
            <a:ext cx="234315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6047" y="3476075"/>
            <a:ext cx="2381250" cy="130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38799" y="1131158"/>
            <a:ext cx="234315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6"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12005" y="3350483"/>
            <a:ext cx="2295525"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449935" y="207905"/>
            <a:ext cx="6435660" cy="369332"/>
          </a:xfrm>
          <a:prstGeom prst="rect">
            <a:avLst/>
          </a:prstGeom>
        </p:spPr>
        <p:txBody>
          <a:bodyPr wrap="square">
            <a:spAutoFit/>
          </a:bodyPr>
          <a:lstStyle/>
          <a:p>
            <a:pPr algn="r"/>
            <a:r>
              <a:rPr lang="fr-FR" i="1" dirty="0"/>
              <a:t>https://www.chu-lyon.fr/8-mesures-pour-preserver-sa-memoire</a:t>
            </a:r>
          </a:p>
        </p:txBody>
      </p:sp>
      <p:sp>
        <p:nvSpPr>
          <p:cNvPr id="2" name="Rectangle 1">
            <a:extLst>
              <a:ext uri="{FF2B5EF4-FFF2-40B4-BE49-F238E27FC236}">
                <a16:creationId xmlns:a16="http://schemas.microsoft.com/office/drawing/2014/main" id="{F67AF580-494C-4FBD-B158-CD4AF6325039}"/>
              </a:ext>
            </a:extLst>
          </p:cNvPr>
          <p:cNvSpPr/>
          <p:nvPr/>
        </p:nvSpPr>
        <p:spPr>
          <a:xfrm>
            <a:off x="8107685" y="3350483"/>
            <a:ext cx="2474264" cy="34160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59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3899" y="99474"/>
            <a:ext cx="10515600" cy="1325563"/>
          </a:xfrm>
        </p:spPr>
        <p:txBody>
          <a:bodyPr>
            <a:normAutofit/>
          </a:bodyPr>
          <a:lstStyle/>
          <a:p>
            <a:r>
              <a:rPr lang="fr-FR" b="1" dirty="0">
                <a:solidFill>
                  <a:srgbClr val="0070C0"/>
                </a:solidFill>
              </a:rPr>
              <a:t>FINGER</a:t>
            </a:r>
          </a:p>
        </p:txBody>
      </p:sp>
      <p:sp>
        <p:nvSpPr>
          <p:cNvPr id="3" name="Espace réservé du contenu 2"/>
          <p:cNvSpPr>
            <a:spLocks noGrp="1"/>
          </p:cNvSpPr>
          <p:nvPr>
            <p:ph idx="1"/>
          </p:nvPr>
        </p:nvSpPr>
        <p:spPr>
          <a:xfrm>
            <a:off x="719404" y="2327564"/>
            <a:ext cx="4398862" cy="3909747"/>
          </a:xfrm>
        </p:spPr>
        <p:txBody>
          <a:bodyPr>
            <a:normAutofit fontScale="92500" lnSpcReduction="20000"/>
          </a:bodyPr>
          <a:lstStyle/>
          <a:p>
            <a:r>
              <a:rPr lang="fr-FR" sz="2000" dirty="0"/>
              <a:t>ECR multicentrique, 24 mois</a:t>
            </a:r>
          </a:p>
          <a:p>
            <a:r>
              <a:rPr lang="fr-FR" sz="2000" dirty="0"/>
              <a:t>60-77ans, CAIDE≥6</a:t>
            </a:r>
          </a:p>
          <a:p>
            <a:r>
              <a:rPr lang="fr-FR" sz="2000" dirty="0"/>
              <a:t>Cognition normale </a:t>
            </a:r>
          </a:p>
          <a:p>
            <a:pPr>
              <a:buNone/>
            </a:pPr>
            <a:r>
              <a:rPr lang="fr-FR" sz="2000" dirty="0"/>
              <a:t>ou légèrement inférieure</a:t>
            </a:r>
          </a:p>
          <a:p>
            <a:r>
              <a:rPr lang="fr-FR" sz="2000" dirty="0"/>
              <a:t>N=1260</a:t>
            </a:r>
          </a:p>
          <a:p>
            <a:pPr>
              <a:buFont typeface="Wingdings" pitchFamily="2" charset="2"/>
              <a:buChar char="Ø"/>
            </a:pPr>
            <a:r>
              <a:rPr lang="fr-FR" sz="2000" dirty="0"/>
              <a:t>Groupe contrôle =</a:t>
            </a:r>
          </a:p>
          <a:p>
            <a:pPr lvl="1"/>
            <a:r>
              <a:rPr lang="fr-FR" sz="1600" dirty="0"/>
              <a:t>Conseils de bonne santé</a:t>
            </a:r>
          </a:p>
          <a:p>
            <a:pPr>
              <a:buFont typeface="Wingdings" pitchFamily="2" charset="2"/>
              <a:buChar char="Ø"/>
            </a:pPr>
            <a:r>
              <a:rPr lang="fr-FR" sz="2000" dirty="0"/>
              <a:t>Groupe intervention =</a:t>
            </a:r>
          </a:p>
          <a:p>
            <a:pPr lvl="1"/>
            <a:r>
              <a:rPr lang="fr-FR" sz="1600" dirty="0"/>
              <a:t>Mesures diététiques</a:t>
            </a:r>
          </a:p>
          <a:p>
            <a:pPr lvl="1"/>
            <a:r>
              <a:rPr lang="fr-FR" sz="1600" dirty="0"/>
              <a:t>Activité physique</a:t>
            </a:r>
          </a:p>
          <a:p>
            <a:pPr lvl="1"/>
            <a:r>
              <a:rPr lang="fr-FR" sz="1600" dirty="0"/>
              <a:t>Entrainement cognitif</a:t>
            </a:r>
          </a:p>
          <a:p>
            <a:pPr lvl="1"/>
            <a:r>
              <a:rPr lang="fr-FR" sz="1600" dirty="0"/>
              <a:t>Monitorage vasculaire </a:t>
            </a:r>
          </a:p>
          <a:p>
            <a:r>
              <a:rPr lang="fr-FR" sz="2000" dirty="0"/>
              <a:t>Critère = Batterie cognitive composite</a:t>
            </a:r>
          </a:p>
          <a:p>
            <a:endParaRPr lang="fr-FR" sz="2000" dirty="0"/>
          </a:p>
          <a:p>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8B6565-9BF0-4851-88BC-481D3FE6E5CB}" type="slidenum">
              <a:rPr kumimoji="0" lang="fr-FR" sz="1200" b="0" i="0" u="none" strike="noStrike" kern="1200" cap="none" spc="0" normalizeH="0" baseline="0" noProof="0" smtClean="0">
                <a:ln>
                  <a:noFill/>
                </a:ln>
                <a:solidFill>
                  <a:srgbClr val="00B5E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FR" sz="1200" b="0" i="0" u="none" strike="noStrike" kern="1200" cap="none" spc="0" normalizeH="0" baseline="0" noProof="0" dirty="0">
              <a:ln>
                <a:noFill/>
              </a:ln>
              <a:solidFill>
                <a:srgbClr val="00B5EF"/>
              </a:solidFill>
              <a:effectLst/>
              <a:uLnTx/>
              <a:uFillTx/>
              <a:latin typeface="Calibri"/>
              <a:ea typeface="+mn-ea"/>
              <a:cs typeface="+mn-cs"/>
            </a:endParaRPr>
          </a:p>
        </p:txBody>
      </p:sp>
      <p:pic>
        <p:nvPicPr>
          <p:cNvPr id="5" name="Espace réservé du contenu 5"/>
          <p:cNvPicPr>
            <a:picLocks noChangeAspect="1"/>
          </p:cNvPicPr>
          <p:nvPr/>
        </p:nvPicPr>
        <p:blipFill>
          <a:blip r:embed="rId3"/>
          <a:srcRect b="34362"/>
          <a:stretch>
            <a:fillRect/>
          </a:stretch>
        </p:blipFill>
        <p:spPr>
          <a:xfrm>
            <a:off x="0" y="1116281"/>
            <a:ext cx="5214332" cy="1104405"/>
          </a:xfrm>
          <a:prstGeom prst="rect">
            <a:avLst/>
          </a:prstGeom>
        </p:spPr>
      </p:pic>
      <p:sp>
        <p:nvSpPr>
          <p:cNvPr id="6" name="ZoneTexte 5"/>
          <p:cNvSpPr txBox="1"/>
          <p:nvPr/>
        </p:nvSpPr>
        <p:spPr>
          <a:xfrm>
            <a:off x="199902" y="6194997"/>
            <a:ext cx="101890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err="1">
                <a:ln>
                  <a:noFill/>
                </a:ln>
                <a:effectLst/>
                <a:uLnTx/>
                <a:uFillTx/>
                <a:latin typeface="Calibri"/>
                <a:ea typeface="+mn-ea"/>
                <a:cs typeface="+mn-cs"/>
              </a:rPr>
              <a:t>Ngandu</a:t>
            </a:r>
            <a:r>
              <a:rPr kumimoji="0" lang="fr-FR" sz="1400" b="0" i="1" u="none" strike="noStrike" kern="1200" cap="none" spc="0" normalizeH="0" baseline="0" noProof="0" dirty="0">
                <a:ln>
                  <a:noFill/>
                </a:ln>
                <a:effectLst/>
                <a:uLnTx/>
                <a:uFillTx/>
                <a:latin typeface="Calibri"/>
                <a:ea typeface="+mn-ea"/>
                <a:cs typeface="+mn-cs"/>
              </a:rPr>
              <a:t> et al., Lancet 2015</a:t>
            </a:r>
          </a:p>
        </p:txBody>
      </p:sp>
      <p:pic>
        <p:nvPicPr>
          <p:cNvPr id="7" name="Espace réservé du contenu 3" descr="FINGER résultats.png"/>
          <p:cNvPicPr>
            <a:picLocks noChangeAspect="1"/>
          </p:cNvPicPr>
          <p:nvPr/>
        </p:nvPicPr>
        <p:blipFill>
          <a:blip r:embed="rId4"/>
          <a:srcRect b="16698"/>
          <a:stretch>
            <a:fillRect/>
          </a:stretch>
        </p:blipFill>
        <p:spPr>
          <a:xfrm>
            <a:off x="5161591" y="1531915"/>
            <a:ext cx="7030409" cy="4809506"/>
          </a:xfrm>
          <a:prstGeom prst="rect">
            <a:avLst/>
          </a:prstGeom>
        </p:spPr>
      </p:pic>
      <p:sp>
        <p:nvSpPr>
          <p:cNvPr id="8" name="ZoneTexte 2"/>
          <p:cNvSpPr txBox="1">
            <a:spLocks noChangeArrowheads="1"/>
          </p:cNvSpPr>
          <p:nvPr/>
        </p:nvSpPr>
        <p:spPr bwMode="auto">
          <a:xfrm>
            <a:off x="6970569" y="2974212"/>
            <a:ext cx="1714500" cy="40011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srgbClr val="F58153"/>
                </a:solidFill>
                <a:effectLst/>
                <a:uLnTx/>
                <a:uFillTx/>
                <a:latin typeface="Calibri" pitchFamily="34" charset="0"/>
                <a:ea typeface="+mn-ea"/>
                <a:cs typeface="+mn-cs"/>
              </a:rPr>
              <a:t>↑ 25 %</a:t>
            </a:r>
            <a:endParaRPr kumimoji="0" lang="fr-FR" sz="2000" b="1" i="1" u="none" strike="noStrike" kern="1200" cap="none" spc="0" normalizeH="0" baseline="0" noProof="0" dirty="0">
              <a:ln>
                <a:noFill/>
              </a:ln>
              <a:solidFill>
                <a:srgbClr val="F58153"/>
              </a:solidFill>
              <a:effectLst/>
              <a:uLnTx/>
              <a:uFillTx/>
              <a:latin typeface="Calibri"/>
              <a:ea typeface="+mn-ea"/>
              <a:cs typeface="+mn-cs"/>
            </a:endParaRPr>
          </a:p>
        </p:txBody>
      </p:sp>
      <p:sp>
        <p:nvSpPr>
          <p:cNvPr id="9" name="ZoneTexte 3"/>
          <p:cNvSpPr txBox="1">
            <a:spLocks noChangeArrowheads="1"/>
          </p:cNvSpPr>
          <p:nvPr/>
        </p:nvSpPr>
        <p:spPr bwMode="auto">
          <a:xfrm>
            <a:off x="9512879" y="1764043"/>
            <a:ext cx="1524000" cy="4000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srgbClr val="F58153"/>
                </a:solidFill>
                <a:effectLst/>
                <a:uLnTx/>
                <a:uFillTx/>
                <a:latin typeface="Calibri" pitchFamily="34" charset="0"/>
                <a:ea typeface="+mn-ea"/>
                <a:cs typeface="+mn-cs"/>
              </a:rPr>
              <a:t>↑ 83%</a:t>
            </a:r>
            <a:endParaRPr kumimoji="0" lang="fr-FR" sz="2000" b="1" i="1" u="none" strike="noStrike" kern="1200" cap="none" spc="0" normalizeH="0" baseline="0" noProof="0" dirty="0">
              <a:ln>
                <a:noFill/>
              </a:ln>
              <a:solidFill>
                <a:srgbClr val="F58153"/>
              </a:solidFill>
              <a:effectLst/>
              <a:uLnTx/>
              <a:uFillTx/>
              <a:latin typeface="Calibri"/>
              <a:ea typeface="+mn-ea"/>
              <a:cs typeface="+mn-cs"/>
            </a:endParaRPr>
          </a:p>
        </p:txBody>
      </p:sp>
      <p:sp>
        <p:nvSpPr>
          <p:cNvPr id="10" name="ZoneTexte 4"/>
          <p:cNvSpPr txBox="1">
            <a:spLocks noChangeArrowheads="1"/>
          </p:cNvSpPr>
          <p:nvPr/>
        </p:nvSpPr>
        <p:spPr bwMode="auto">
          <a:xfrm>
            <a:off x="5967599" y="4560125"/>
            <a:ext cx="1714500" cy="4000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srgbClr val="F58153"/>
                </a:solidFill>
                <a:effectLst/>
                <a:uLnTx/>
                <a:uFillTx/>
                <a:latin typeface="Calibri" pitchFamily="34" charset="0"/>
                <a:ea typeface="+mn-ea"/>
                <a:cs typeface="+mn-cs"/>
              </a:rPr>
              <a:t>↑ 150 %</a:t>
            </a:r>
            <a:endParaRPr kumimoji="0" lang="fr-FR" sz="2000" b="1" i="1" u="none" strike="noStrike" kern="1200" cap="none" spc="0" normalizeH="0" baseline="0" noProof="0" dirty="0">
              <a:ln>
                <a:noFill/>
              </a:ln>
              <a:solidFill>
                <a:srgbClr val="F58153"/>
              </a:solidFill>
              <a:effectLst/>
              <a:uLnTx/>
              <a:uFillTx/>
              <a:latin typeface="Calibri"/>
              <a:ea typeface="+mn-ea"/>
              <a:cs typeface="+mn-cs"/>
            </a:endParaRPr>
          </a:p>
        </p:txBody>
      </p:sp>
      <p:sp>
        <p:nvSpPr>
          <p:cNvPr id="11" name="ZoneTexte 4"/>
          <p:cNvSpPr txBox="1">
            <a:spLocks noChangeArrowheads="1"/>
          </p:cNvSpPr>
          <p:nvPr/>
        </p:nvSpPr>
        <p:spPr bwMode="auto">
          <a:xfrm>
            <a:off x="9397589" y="4130634"/>
            <a:ext cx="1714500" cy="4000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srgbClr val="F58153"/>
                </a:solidFill>
                <a:effectLst/>
                <a:uLnTx/>
                <a:uFillTx/>
                <a:latin typeface="Calibri" pitchFamily="34" charset="0"/>
                <a:ea typeface="+mn-ea"/>
                <a:cs typeface="+mn-cs"/>
              </a:rPr>
              <a:t>    →</a:t>
            </a:r>
            <a:endParaRPr kumimoji="0" lang="fr-FR" sz="2000" b="1" i="1" u="none" strike="noStrike" kern="1200" cap="none" spc="0" normalizeH="0" baseline="0" noProof="0" dirty="0">
              <a:ln>
                <a:noFill/>
              </a:ln>
              <a:solidFill>
                <a:srgbClr val="F58153"/>
              </a:solidFill>
              <a:effectLst/>
              <a:uLnTx/>
              <a:uFillTx/>
              <a:latin typeface="Calibri"/>
              <a:ea typeface="+mn-ea"/>
              <a:cs typeface="+mn-cs"/>
            </a:endParaRPr>
          </a:p>
        </p:txBody>
      </p:sp>
      <p:pic>
        <p:nvPicPr>
          <p:cNvPr id="12" name="Image 11" descr="omega-3-poissons-gras.jpg"/>
          <p:cNvPicPr>
            <a:picLocks noChangeAspect="1"/>
          </p:cNvPicPr>
          <p:nvPr/>
        </p:nvPicPr>
        <p:blipFill>
          <a:blip r:embed="rId5"/>
          <a:stretch>
            <a:fillRect/>
          </a:stretch>
        </p:blipFill>
        <p:spPr>
          <a:xfrm>
            <a:off x="8107612" y="331869"/>
            <a:ext cx="1974520" cy="1017899"/>
          </a:xfrm>
          <a:prstGeom prst="rect">
            <a:avLst/>
          </a:prstGeom>
        </p:spPr>
      </p:pic>
      <p:pic>
        <p:nvPicPr>
          <p:cNvPr id="13" name="Image 12" descr="stimulation cognitive.jpg"/>
          <p:cNvPicPr>
            <a:picLocks noChangeAspect="1"/>
          </p:cNvPicPr>
          <p:nvPr/>
        </p:nvPicPr>
        <p:blipFill>
          <a:blip r:embed="rId6"/>
          <a:stretch>
            <a:fillRect/>
          </a:stretch>
        </p:blipFill>
        <p:spPr>
          <a:xfrm>
            <a:off x="10642159" y="264645"/>
            <a:ext cx="1090662" cy="1096142"/>
          </a:xfrm>
          <a:prstGeom prst="rect">
            <a:avLst/>
          </a:prstGeom>
        </p:spPr>
      </p:pic>
      <p:pic>
        <p:nvPicPr>
          <p:cNvPr id="14" name="Image 13" descr="vieux natation.jpg"/>
          <p:cNvPicPr>
            <a:picLocks noChangeAspect="1"/>
          </p:cNvPicPr>
          <p:nvPr/>
        </p:nvPicPr>
        <p:blipFill>
          <a:blip r:embed="rId7"/>
          <a:srcRect l="24034" t="12052" r="19137" b="14078"/>
          <a:stretch>
            <a:fillRect/>
          </a:stretch>
        </p:blipFill>
        <p:spPr>
          <a:xfrm>
            <a:off x="5343896" y="332509"/>
            <a:ext cx="1281633" cy="1033153"/>
          </a:xfrm>
          <a:prstGeom prst="rect">
            <a:avLst/>
          </a:prstGeom>
        </p:spPr>
      </p:pic>
      <p:sp>
        <p:nvSpPr>
          <p:cNvPr id="16" name="ZoneTexte 15"/>
          <p:cNvSpPr txBox="1"/>
          <p:nvPr/>
        </p:nvSpPr>
        <p:spPr>
          <a:xfrm>
            <a:off x="6531431" y="641267"/>
            <a:ext cx="380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0000"/>
                </a:solidFill>
                <a:effectLst/>
                <a:uLnTx/>
                <a:uFillTx/>
                <a:latin typeface="Calibri"/>
                <a:ea typeface="+mn-ea"/>
                <a:cs typeface="+mn-cs"/>
              </a:rPr>
              <a:t>+</a:t>
            </a:r>
          </a:p>
        </p:txBody>
      </p:sp>
      <p:sp>
        <p:nvSpPr>
          <p:cNvPr id="17" name="ZoneTexte 16"/>
          <p:cNvSpPr txBox="1"/>
          <p:nvPr/>
        </p:nvSpPr>
        <p:spPr>
          <a:xfrm>
            <a:off x="10198925" y="603662"/>
            <a:ext cx="380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0000"/>
                </a:solidFill>
                <a:effectLst/>
                <a:uLnTx/>
                <a:uFillTx/>
                <a:latin typeface="Calibri"/>
                <a:ea typeface="+mn-ea"/>
                <a:cs typeface="+mn-cs"/>
              </a:rPr>
              <a:t>+</a:t>
            </a:r>
          </a:p>
        </p:txBody>
      </p:sp>
      <p:sp>
        <p:nvSpPr>
          <p:cNvPr id="18" name="ZoneTexte 17"/>
          <p:cNvSpPr txBox="1"/>
          <p:nvPr/>
        </p:nvSpPr>
        <p:spPr>
          <a:xfrm>
            <a:off x="7823856" y="615538"/>
            <a:ext cx="380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0000"/>
                </a:solidFill>
                <a:effectLst/>
                <a:uLnTx/>
                <a:uFillTx/>
                <a:latin typeface="Calibri"/>
                <a:ea typeface="+mn-ea"/>
                <a:cs typeface="+mn-cs"/>
              </a:rPr>
              <a:t>+</a:t>
            </a:r>
          </a:p>
        </p:txBody>
      </p:sp>
      <p:pic>
        <p:nvPicPr>
          <p:cNvPr id="19" name="Image 18" descr="brassard TA.jpg"/>
          <p:cNvPicPr>
            <a:picLocks noChangeAspect="1"/>
          </p:cNvPicPr>
          <p:nvPr/>
        </p:nvPicPr>
        <p:blipFill>
          <a:blip r:embed="rId8"/>
          <a:stretch>
            <a:fillRect/>
          </a:stretch>
        </p:blipFill>
        <p:spPr>
          <a:xfrm>
            <a:off x="6803308" y="296892"/>
            <a:ext cx="1094261" cy="1108982"/>
          </a:xfrm>
          <a:prstGeom prst="rect">
            <a:avLst/>
          </a:prstGeom>
        </p:spPr>
      </p:pic>
      <p:sp>
        <p:nvSpPr>
          <p:cNvPr id="20" name="ZoneTexte 19">
            <a:extLst>
              <a:ext uri="{FF2B5EF4-FFF2-40B4-BE49-F238E27FC236}">
                <a16:creationId xmlns:a16="http://schemas.microsoft.com/office/drawing/2014/main" id="{92FC0B4A-7A96-4BA7-9A9F-E0BA2788AA35}"/>
              </a:ext>
            </a:extLst>
          </p:cNvPr>
          <p:cNvSpPr txBox="1"/>
          <p:nvPr/>
        </p:nvSpPr>
        <p:spPr>
          <a:xfrm>
            <a:off x="0" y="6550223"/>
            <a:ext cx="5163671" cy="307777"/>
          </a:xfrm>
          <a:prstGeom prst="rect">
            <a:avLst/>
          </a:prstGeom>
          <a:noFill/>
        </p:spPr>
        <p:txBody>
          <a:bodyPr wrap="square" rtlCol="0">
            <a:spAutoFit/>
          </a:bodyPr>
          <a:lstStyle/>
          <a:p>
            <a:r>
              <a:rPr lang="fr-FR" sz="1400" i="1" dirty="0">
                <a:solidFill>
                  <a:srgbClr val="0070C0"/>
                </a:solidFill>
              </a:rPr>
              <a:t>Remerciements Dr. Antoine GARNIER-CRUSSARD</a:t>
            </a:r>
          </a:p>
        </p:txBody>
      </p:sp>
    </p:spTree>
    <p:extLst>
      <p:ext uri="{BB962C8B-B14F-4D97-AF65-F5344CB8AC3E}">
        <p14:creationId xmlns:p14="http://schemas.microsoft.com/office/powerpoint/2010/main" val="23996003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0BCA7A8-4C32-435C-AE9E-096FB4E54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02"/>
            <a:ext cx="12209833" cy="6847998"/>
          </a:xfrm>
          <a:prstGeom prst="rect">
            <a:avLst/>
          </a:prstGeom>
        </p:spPr>
      </p:pic>
      <p:sp>
        <p:nvSpPr>
          <p:cNvPr id="4" name="ZoneTexte 3">
            <a:extLst>
              <a:ext uri="{FF2B5EF4-FFF2-40B4-BE49-F238E27FC236}">
                <a16:creationId xmlns:a16="http://schemas.microsoft.com/office/drawing/2014/main" id="{1208CD0A-37D2-4211-95A2-42672DA6FBBE}"/>
              </a:ext>
            </a:extLst>
          </p:cNvPr>
          <p:cNvSpPr txBox="1"/>
          <p:nvPr/>
        </p:nvSpPr>
        <p:spPr>
          <a:xfrm>
            <a:off x="1323975" y="3044279"/>
            <a:ext cx="6086475" cy="769441"/>
          </a:xfrm>
          <a:prstGeom prst="rect">
            <a:avLst/>
          </a:prstGeom>
          <a:noFill/>
        </p:spPr>
        <p:txBody>
          <a:bodyPr wrap="square" rtlCol="0">
            <a:spAutoFit/>
          </a:bodyPr>
          <a:lstStyle/>
          <a:p>
            <a:r>
              <a:rPr lang="fr-FR" sz="4400" dirty="0">
                <a:solidFill>
                  <a:schemeClr val="bg1"/>
                </a:solidFill>
              </a:rPr>
              <a:t>NUTRITION</a:t>
            </a:r>
            <a:endParaRPr lang="fr-FR" sz="6000" dirty="0">
              <a:solidFill>
                <a:schemeClr val="bg1"/>
              </a:solidFill>
            </a:endParaRPr>
          </a:p>
        </p:txBody>
      </p:sp>
      <p:pic>
        <p:nvPicPr>
          <p:cNvPr id="2" name="Image 1">
            <a:extLst>
              <a:ext uri="{FF2B5EF4-FFF2-40B4-BE49-F238E27FC236}">
                <a16:creationId xmlns:a16="http://schemas.microsoft.com/office/drawing/2014/main" id="{47241801-AE35-4D4A-AF42-E90633B187DA}"/>
              </a:ext>
            </a:extLst>
          </p:cNvPr>
          <p:cNvPicPr>
            <a:picLocks noChangeAspect="1"/>
          </p:cNvPicPr>
          <p:nvPr/>
        </p:nvPicPr>
        <p:blipFill>
          <a:blip r:embed="rId3"/>
          <a:stretch>
            <a:fillRect/>
          </a:stretch>
        </p:blipFill>
        <p:spPr>
          <a:xfrm>
            <a:off x="6828151" y="1700392"/>
            <a:ext cx="2670866" cy="3457213"/>
          </a:xfrm>
          <a:prstGeom prst="rect">
            <a:avLst/>
          </a:prstGeom>
        </p:spPr>
      </p:pic>
    </p:spTree>
    <p:extLst>
      <p:ext uri="{BB962C8B-B14F-4D97-AF65-F5344CB8AC3E}">
        <p14:creationId xmlns:p14="http://schemas.microsoft.com/office/powerpoint/2010/main" val="14177724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0BA46E-65B7-4654-A3D6-3FC00546E61A}"/>
              </a:ext>
            </a:extLst>
          </p:cNvPr>
          <p:cNvSpPr>
            <a:spLocks noGrp="1"/>
          </p:cNvSpPr>
          <p:nvPr>
            <p:ph type="title"/>
          </p:nvPr>
        </p:nvSpPr>
        <p:spPr/>
        <p:txBody>
          <a:bodyPr/>
          <a:lstStyle/>
          <a:p>
            <a:r>
              <a:rPr lang="fr-FR" b="1" dirty="0">
                <a:solidFill>
                  <a:srgbClr val="0070C0"/>
                </a:solidFill>
              </a:rPr>
              <a:t>NUTRITION</a:t>
            </a:r>
          </a:p>
        </p:txBody>
      </p:sp>
      <p:sp>
        <p:nvSpPr>
          <p:cNvPr id="3" name="ZoneTexte 2">
            <a:extLst>
              <a:ext uri="{FF2B5EF4-FFF2-40B4-BE49-F238E27FC236}">
                <a16:creationId xmlns:a16="http://schemas.microsoft.com/office/drawing/2014/main" id="{87A6A63B-E9F4-40F3-A0B5-B2BECE3DBC77}"/>
              </a:ext>
            </a:extLst>
          </p:cNvPr>
          <p:cNvSpPr txBox="1"/>
          <p:nvPr/>
        </p:nvSpPr>
        <p:spPr>
          <a:xfrm>
            <a:off x="1160930" y="1497051"/>
            <a:ext cx="9589546" cy="4647426"/>
          </a:xfrm>
          <a:prstGeom prst="rect">
            <a:avLst/>
          </a:prstGeom>
          <a:noFill/>
        </p:spPr>
        <p:txBody>
          <a:bodyPr wrap="square" rtlCol="0">
            <a:spAutoFit/>
          </a:bodyPr>
          <a:lstStyle/>
          <a:p>
            <a:r>
              <a:rPr lang="fr-FR" sz="2400" b="1" dirty="0"/>
              <a:t>La même prévention que pour le risque cardio-vasculaire : plutôt méditerranéen</a:t>
            </a:r>
          </a:p>
          <a:p>
            <a:endParaRPr lang="fr-FR" sz="2400" dirty="0"/>
          </a:p>
          <a:p>
            <a:r>
              <a:rPr lang="fr-FR" sz="2400" dirty="0"/>
              <a:t>Attention aux idées reçues: les besoins énergétiques sont les mêmes !</a:t>
            </a:r>
          </a:p>
          <a:p>
            <a:r>
              <a:rPr lang="fr-FR" sz="2400" b="1" dirty="0">
                <a:solidFill>
                  <a:srgbClr val="002060"/>
                </a:solidFill>
              </a:rPr>
              <a:t>Éviter les régimes trop restrictifs !</a:t>
            </a:r>
          </a:p>
          <a:p>
            <a:endParaRPr lang="fr-FR" dirty="0"/>
          </a:p>
          <a:p>
            <a:pPr indent="892175"/>
            <a:r>
              <a:rPr lang="fr-FR" sz="2800" dirty="0">
                <a:solidFill>
                  <a:srgbClr val="0070C0"/>
                </a:solidFill>
              </a:rPr>
              <a:t>30-40 kcal/kg/jour </a:t>
            </a:r>
          </a:p>
          <a:p>
            <a:pPr indent="892175"/>
            <a:r>
              <a:rPr lang="fr-FR" sz="2800" dirty="0">
                <a:solidFill>
                  <a:srgbClr val="0070C0"/>
                </a:solidFill>
              </a:rPr>
              <a:t>Dont 50% de glucides</a:t>
            </a:r>
          </a:p>
          <a:p>
            <a:pPr indent="892175"/>
            <a:r>
              <a:rPr lang="fr-FR" sz="2800" dirty="0">
                <a:solidFill>
                  <a:srgbClr val="0070C0"/>
                </a:solidFill>
              </a:rPr>
              <a:t>Dont 1 à 1,2 g/Kg de protéines par jour</a:t>
            </a:r>
          </a:p>
          <a:p>
            <a:endParaRPr lang="fr-FR" sz="2800" dirty="0">
              <a:solidFill>
                <a:srgbClr val="0070C0"/>
              </a:solidFill>
            </a:endParaRPr>
          </a:p>
          <a:p>
            <a:r>
              <a:rPr lang="fr-FR" sz="2800" dirty="0">
                <a:solidFill>
                  <a:srgbClr val="002060"/>
                </a:solidFill>
              </a:rPr>
              <a:t>Supplémentation systématique en </a:t>
            </a:r>
            <a:r>
              <a:rPr lang="fr-FR" sz="2800" dirty="0">
                <a:solidFill>
                  <a:srgbClr val="00B050"/>
                </a:solidFill>
              </a:rPr>
              <a:t>vitamine D </a:t>
            </a:r>
            <a:r>
              <a:rPr lang="fr-FR" sz="2800" dirty="0">
                <a:solidFill>
                  <a:srgbClr val="002060"/>
                </a:solidFill>
              </a:rPr>
              <a:t>!</a:t>
            </a:r>
            <a:r>
              <a:rPr lang="fr-FR" sz="2800" dirty="0">
                <a:solidFill>
                  <a:srgbClr val="0070C0"/>
                </a:solidFill>
              </a:rPr>
              <a:t> </a:t>
            </a:r>
          </a:p>
          <a:p>
            <a:endParaRPr lang="fr-FR" dirty="0"/>
          </a:p>
        </p:txBody>
      </p:sp>
    </p:spTree>
    <p:extLst>
      <p:ext uri="{BB962C8B-B14F-4D97-AF65-F5344CB8AC3E}">
        <p14:creationId xmlns:p14="http://schemas.microsoft.com/office/powerpoint/2010/main" val="19067152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066DFD-8220-425D-87AC-0109FAA76383}"/>
              </a:ext>
            </a:extLst>
          </p:cNvPr>
          <p:cNvSpPr>
            <a:spLocks noGrp="1"/>
          </p:cNvSpPr>
          <p:nvPr>
            <p:ph type="title"/>
          </p:nvPr>
        </p:nvSpPr>
        <p:spPr/>
        <p:txBody>
          <a:bodyPr/>
          <a:lstStyle/>
          <a:p>
            <a:r>
              <a:rPr lang="fr-FR" dirty="0"/>
              <a:t>ALCOOL et TABAC</a:t>
            </a:r>
          </a:p>
        </p:txBody>
      </p:sp>
      <p:pic>
        <p:nvPicPr>
          <p:cNvPr id="3" name="Image 2">
            <a:extLst>
              <a:ext uri="{FF2B5EF4-FFF2-40B4-BE49-F238E27FC236}">
                <a16:creationId xmlns:a16="http://schemas.microsoft.com/office/drawing/2014/main" id="{8AF419FF-4AE3-42D1-9F7A-C254D668302D}"/>
              </a:ext>
            </a:extLst>
          </p:cNvPr>
          <p:cNvPicPr>
            <a:picLocks noChangeAspect="1"/>
          </p:cNvPicPr>
          <p:nvPr/>
        </p:nvPicPr>
        <p:blipFill>
          <a:blip r:embed="rId2"/>
          <a:stretch>
            <a:fillRect/>
          </a:stretch>
        </p:blipFill>
        <p:spPr>
          <a:xfrm>
            <a:off x="4072146" y="1604627"/>
            <a:ext cx="4251334" cy="4258291"/>
          </a:xfrm>
          <a:prstGeom prst="rect">
            <a:avLst/>
          </a:prstGeom>
        </p:spPr>
      </p:pic>
      <p:cxnSp>
        <p:nvCxnSpPr>
          <p:cNvPr id="9" name="Connecteur droit 8">
            <a:extLst>
              <a:ext uri="{FF2B5EF4-FFF2-40B4-BE49-F238E27FC236}">
                <a16:creationId xmlns:a16="http://schemas.microsoft.com/office/drawing/2014/main" id="{8E0E3B0A-5914-4651-89F1-DB54C376E675}"/>
              </a:ext>
            </a:extLst>
          </p:cNvPr>
          <p:cNvCxnSpPr>
            <a:cxnSpLocks/>
          </p:cNvCxnSpPr>
          <p:nvPr/>
        </p:nvCxnSpPr>
        <p:spPr>
          <a:xfrm flipV="1">
            <a:off x="3409278" y="240357"/>
            <a:ext cx="1544996" cy="16138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F8DB93EF-2780-487D-8575-51D64EFD82FB}"/>
              </a:ext>
            </a:extLst>
          </p:cNvPr>
          <p:cNvCxnSpPr>
            <a:cxnSpLocks/>
          </p:cNvCxnSpPr>
          <p:nvPr/>
        </p:nvCxnSpPr>
        <p:spPr>
          <a:xfrm>
            <a:off x="3339730" y="365126"/>
            <a:ext cx="1614544" cy="148903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807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066DFD-8220-425D-87AC-0109FAA76383}"/>
              </a:ext>
            </a:extLst>
          </p:cNvPr>
          <p:cNvSpPr>
            <a:spLocks noGrp="1"/>
          </p:cNvSpPr>
          <p:nvPr>
            <p:ph type="title"/>
          </p:nvPr>
        </p:nvSpPr>
        <p:spPr/>
        <p:txBody>
          <a:bodyPr/>
          <a:lstStyle/>
          <a:p>
            <a:r>
              <a:rPr lang="fr-FR" dirty="0"/>
              <a:t>ALCOOL</a:t>
            </a:r>
          </a:p>
        </p:txBody>
      </p:sp>
      <p:grpSp>
        <p:nvGrpSpPr>
          <p:cNvPr id="7" name="Groupe 6">
            <a:extLst>
              <a:ext uri="{FF2B5EF4-FFF2-40B4-BE49-F238E27FC236}">
                <a16:creationId xmlns:a16="http://schemas.microsoft.com/office/drawing/2014/main" id="{48A30B18-D5B1-40C5-9C37-AFB87DC34E94}"/>
              </a:ext>
            </a:extLst>
          </p:cNvPr>
          <p:cNvGrpSpPr/>
          <p:nvPr/>
        </p:nvGrpSpPr>
        <p:grpSpPr>
          <a:xfrm>
            <a:off x="1184536" y="1332603"/>
            <a:ext cx="9822928" cy="5525397"/>
            <a:chOff x="1184536" y="1332603"/>
            <a:chExt cx="9822928" cy="5525397"/>
          </a:xfrm>
        </p:grpSpPr>
        <p:pic>
          <p:nvPicPr>
            <p:cNvPr id="5" name="Image 4">
              <a:extLst>
                <a:ext uri="{FF2B5EF4-FFF2-40B4-BE49-F238E27FC236}">
                  <a16:creationId xmlns:a16="http://schemas.microsoft.com/office/drawing/2014/main" id="{B6C09DA6-25FB-45F2-8980-3A8EA80B0936}"/>
                </a:ext>
              </a:extLst>
            </p:cNvPr>
            <p:cNvPicPr>
              <a:picLocks noChangeAspect="1"/>
            </p:cNvPicPr>
            <p:nvPr/>
          </p:nvPicPr>
          <p:blipFill>
            <a:blip r:embed="rId2"/>
            <a:stretch>
              <a:fillRect/>
            </a:stretch>
          </p:blipFill>
          <p:spPr>
            <a:xfrm>
              <a:off x="1184536" y="1332603"/>
              <a:ext cx="9822928" cy="5525397"/>
            </a:xfrm>
            <a:prstGeom prst="rect">
              <a:avLst/>
            </a:prstGeom>
          </p:spPr>
        </p:pic>
        <p:sp>
          <p:nvSpPr>
            <p:cNvPr id="6" name="Rectangle 5">
              <a:extLst>
                <a:ext uri="{FF2B5EF4-FFF2-40B4-BE49-F238E27FC236}">
                  <a16:creationId xmlns:a16="http://schemas.microsoft.com/office/drawing/2014/main" id="{3BE93DFB-B9E9-47F1-86E6-E65B51F123FC}"/>
                </a:ext>
              </a:extLst>
            </p:cNvPr>
            <p:cNvSpPr/>
            <p:nvPr/>
          </p:nvSpPr>
          <p:spPr>
            <a:xfrm>
              <a:off x="9187031" y="2269863"/>
              <a:ext cx="1592132" cy="1506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a:extLst>
              <a:ext uri="{FF2B5EF4-FFF2-40B4-BE49-F238E27FC236}">
                <a16:creationId xmlns:a16="http://schemas.microsoft.com/office/drawing/2014/main" id="{9D206153-6633-486C-A4A5-0142BF19B7E5}"/>
              </a:ext>
            </a:extLst>
          </p:cNvPr>
          <p:cNvSpPr/>
          <p:nvPr/>
        </p:nvSpPr>
        <p:spPr>
          <a:xfrm>
            <a:off x="9165515" y="3969572"/>
            <a:ext cx="1839558" cy="2420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826D475C-9C85-4D6A-B957-9607D61537FF}"/>
              </a:ext>
            </a:extLst>
          </p:cNvPr>
          <p:cNvSpPr txBox="1"/>
          <p:nvPr/>
        </p:nvSpPr>
        <p:spPr>
          <a:xfrm>
            <a:off x="9111727" y="4151742"/>
            <a:ext cx="2528047" cy="1477328"/>
          </a:xfrm>
          <a:prstGeom prst="rect">
            <a:avLst/>
          </a:prstGeom>
          <a:noFill/>
        </p:spPr>
        <p:txBody>
          <a:bodyPr wrap="square" rtlCol="0">
            <a:spAutoFit/>
          </a:bodyPr>
          <a:lstStyle/>
          <a:p>
            <a:r>
              <a:rPr lang="fr-FR" b="1" dirty="0"/>
              <a:t>Consommation excessive d’alcool = un </a:t>
            </a:r>
            <a:r>
              <a:rPr lang="fr-FR" b="1" dirty="0">
                <a:solidFill>
                  <a:srgbClr val="0070C0"/>
                </a:solidFill>
              </a:rPr>
              <a:t>FACTEUR DE RISQUE MODIFIABLE </a:t>
            </a:r>
            <a:r>
              <a:rPr lang="fr-FR" b="1" dirty="0"/>
              <a:t>DE Démence</a:t>
            </a:r>
          </a:p>
        </p:txBody>
      </p:sp>
    </p:spTree>
    <p:extLst>
      <p:ext uri="{BB962C8B-B14F-4D97-AF65-F5344CB8AC3E}">
        <p14:creationId xmlns:p14="http://schemas.microsoft.com/office/powerpoint/2010/main" val="25061656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txBox="1">
            <a:spLocks/>
          </p:cNvSpPr>
          <p:nvPr/>
        </p:nvSpPr>
        <p:spPr>
          <a:xfrm>
            <a:off x="353961" y="365125"/>
            <a:ext cx="1183803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Une consommation d’alcool faible à modérée est-elle </a:t>
            </a:r>
            <a:r>
              <a:rPr lang="fr-FR" dirty="0" err="1"/>
              <a:t>neuro-protectrice</a:t>
            </a:r>
            <a:r>
              <a:rPr lang="fr-FR" dirty="0"/>
              <a:t> ?</a:t>
            </a:r>
            <a:endParaRPr lang="fr-FR" b="1" dirty="0">
              <a:solidFill>
                <a:srgbClr val="00B050"/>
              </a:solidFill>
            </a:endParaRPr>
          </a:p>
        </p:txBody>
      </p:sp>
      <p:pic>
        <p:nvPicPr>
          <p:cNvPr id="6" name="Image 5"/>
          <p:cNvPicPr>
            <a:picLocks noChangeAspect="1"/>
          </p:cNvPicPr>
          <p:nvPr/>
        </p:nvPicPr>
        <p:blipFill>
          <a:blip r:embed="rId2"/>
          <a:stretch>
            <a:fillRect/>
          </a:stretch>
        </p:blipFill>
        <p:spPr>
          <a:xfrm>
            <a:off x="5252704" y="1652935"/>
            <a:ext cx="1784913" cy="2682246"/>
          </a:xfrm>
          <a:prstGeom prst="rect">
            <a:avLst/>
          </a:prstGeom>
        </p:spPr>
      </p:pic>
      <p:sp>
        <p:nvSpPr>
          <p:cNvPr id="8" name="ZoneTexte 7"/>
          <p:cNvSpPr txBox="1"/>
          <p:nvPr/>
        </p:nvSpPr>
        <p:spPr>
          <a:xfrm>
            <a:off x="4719484" y="4169775"/>
            <a:ext cx="2743200" cy="800219"/>
          </a:xfrm>
          <a:prstGeom prst="rect">
            <a:avLst/>
          </a:prstGeom>
          <a:solidFill>
            <a:schemeClr val="bg1">
              <a:lumMod val="95000"/>
            </a:schemeClr>
          </a:solidFill>
        </p:spPr>
        <p:txBody>
          <a:bodyPr wrap="square" rtlCol="0">
            <a:spAutoFit/>
          </a:bodyPr>
          <a:lstStyle/>
          <a:p>
            <a:pPr algn="ctr"/>
            <a:r>
              <a:rPr lang="fr-FR" sz="2800" dirty="0"/>
              <a:t>Epicure </a:t>
            </a:r>
          </a:p>
          <a:p>
            <a:pPr algn="ctr"/>
            <a:r>
              <a:rPr lang="en-US" dirty="0"/>
              <a:t>341-270 AV-JC </a:t>
            </a:r>
            <a:r>
              <a:rPr lang="fr-FR" dirty="0"/>
              <a:t> </a:t>
            </a:r>
          </a:p>
        </p:txBody>
      </p:sp>
      <p:sp>
        <p:nvSpPr>
          <p:cNvPr id="11" name="ZoneTexte 10"/>
          <p:cNvSpPr txBox="1"/>
          <p:nvPr/>
        </p:nvSpPr>
        <p:spPr>
          <a:xfrm>
            <a:off x="653844" y="2211171"/>
            <a:ext cx="4173793" cy="954107"/>
          </a:xfrm>
          <a:prstGeom prst="rect">
            <a:avLst/>
          </a:prstGeom>
          <a:noFill/>
        </p:spPr>
        <p:txBody>
          <a:bodyPr wrap="square" rtlCol="0">
            <a:spAutoFit/>
          </a:bodyPr>
          <a:lstStyle/>
          <a:p>
            <a:r>
              <a:rPr lang="fr-FR" sz="2800" b="1" dirty="0">
                <a:solidFill>
                  <a:srgbClr val="00B050"/>
                </a:solidFill>
              </a:rPr>
              <a:t>Suggéré par plusieurs études épidémiologiques</a:t>
            </a:r>
          </a:p>
        </p:txBody>
      </p:sp>
      <p:sp>
        <p:nvSpPr>
          <p:cNvPr id="12" name="ZoneTexte 11"/>
          <p:cNvSpPr txBox="1"/>
          <p:nvPr/>
        </p:nvSpPr>
        <p:spPr>
          <a:xfrm>
            <a:off x="545690" y="4590279"/>
            <a:ext cx="4395019" cy="646331"/>
          </a:xfrm>
          <a:prstGeom prst="rect">
            <a:avLst/>
          </a:prstGeom>
          <a:noFill/>
        </p:spPr>
        <p:txBody>
          <a:bodyPr wrap="square" rtlCol="0">
            <a:spAutoFit/>
          </a:bodyPr>
          <a:lstStyle/>
          <a:p>
            <a:r>
              <a:rPr lang="fr-FR" dirty="0"/>
              <a:t>(faible niveau de preuve et facteurs confondants nombreux…)</a:t>
            </a:r>
          </a:p>
        </p:txBody>
      </p:sp>
      <p:sp>
        <p:nvSpPr>
          <p:cNvPr id="18" name="ZoneTexte 17"/>
          <p:cNvSpPr txBox="1"/>
          <p:nvPr/>
        </p:nvSpPr>
        <p:spPr>
          <a:xfrm>
            <a:off x="534777" y="3159118"/>
            <a:ext cx="3759640" cy="1754326"/>
          </a:xfrm>
          <a:prstGeom prst="rect">
            <a:avLst/>
          </a:prstGeom>
          <a:noFill/>
        </p:spPr>
        <p:txBody>
          <a:bodyPr wrap="square" rtlCol="0">
            <a:spAutoFit/>
          </a:bodyPr>
          <a:lstStyle/>
          <a:p>
            <a:pPr algn="r"/>
            <a:r>
              <a:rPr lang="en-US" dirty="0">
                <a:solidFill>
                  <a:srgbClr val="0070C0"/>
                </a:solidFill>
              </a:rPr>
              <a:t>Anstey et al. J Alzheimer Dis 2019 </a:t>
            </a:r>
          </a:p>
          <a:p>
            <a:pPr algn="r"/>
            <a:r>
              <a:rPr lang="en-US" dirty="0" err="1">
                <a:solidFill>
                  <a:srgbClr val="0070C0"/>
                </a:solidFill>
              </a:rPr>
              <a:t>Rehm</a:t>
            </a:r>
            <a:r>
              <a:rPr lang="en-US" dirty="0">
                <a:solidFill>
                  <a:srgbClr val="0070C0"/>
                </a:solidFill>
              </a:rPr>
              <a:t> et al. </a:t>
            </a:r>
            <a:r>
              <a:rPr lang="en-US" dirty="0" err="1">
                <a:solidFill>
                  <a:srgbClr val="0070C0"/>
                </a:solidFill>
              </a:rPr>
              <a:t>Alzheimers</a:t>
            </a:r>
            <a:r>
              <a:rPr lang="en-US" dirty="0">
                <a:solidFill>
                  <a:srgbClr val="0070C0"/>
                </a:solidFill>
              </a:rPr>
              <a:t> Res </a:t>
            </a:r>
            <a:r>
              <a:rPr lang="en-US" dirty="0" err="1">
                <a:solidFill>
                  <a:srgbClr val="0070C0"/>
                </a:solidFill>
              </a:rPr>
              <a:t>Ther</a:t>
            </a:r>
            <a:r>
              <a:rPr lang="en-US" dirty="0">
                <a:solidFill>
                  <a:srgbClr val="0070C0"/>
                </a:solidFill>
              </a:rPr>
              <a:t> 2019</a:t>
            </a:r>
          </a:p>
          <a:p>
            <a:pPr algn="r"/>
            <a:r>
              <a:rPr lang="en-US" dirty="0">
                <a:solidFill>
                  <a:srgbClr val="0070C0"/>
                </a:solidFill>
              </a:rPr>
              <a:t>Brennan et al. </a:t>
            </a:r>
            <a:r>
              <a:rPr lang="en-US" dirty="0" err="1">
                <a:solidFill>
                  <a:srgbClr val="0070C0"/>
                </a:solidFill>
              </a:rPr>
              <a:t>Syst</a:t>
            </a:r>
            <a:r>
              <a:rPr lang="en-US" dirty="0">
                <a:solidFill>
                  <a:srgbClr val="0070C0"/>
                </a:solidFill>
              </a:rPr>
              <a:t> Rev 2020</a:t>
            </a:r>
          </a:p>
          <a:p>
            <a:pPr algn="r"/>
            <a:r>
              <a:rPr lang="fr-FR" dirty="0">
                <a:solidFill>
                  <a:srgbClr val="0070C0"/>
                </a:solidFill>
              </a:rPr>
              <a:t>Xu et al. </a:t>
            </a:r>
            <a:r>
              <a:rPr lang="fr-FR" dirty="0" err="1">
                <a:solidFill>
                  <a:srgbClr val="0070C0"/>
                </a:solidFill>
              </a:rPr>
              <a:t>Eur</a:t>
            </a:r>
            <a:r>
              <a:rPr lang="fr-FR" dirty="0">
                <a:solidFill>
                  <a:srgbClr val="0070C0"/>
                </a:solidFill>
              </a:rPr>
              <a:t> J </a:t>
            </a:r>
            <a:r>
              <a:rPr lang="fr-FR" dirty="0" err="1">
                <a:solidFill>
                  <a:srgbClr val="0070C0"/>
                </a:solidFill>
              </a:rPr>
              <a:t>Epidemiol</a:t>
            </a:r>
            <a:r>
              <a:rPr lang="fr-FR" dirty="0">
                <a:solidFill>
                  <a:srgbClr val="0070C0"/>
                </a:solidFill>
              </a:rPr>
              <a:t> 2017</a:t>
            </a:r>
          </a:p>
          <a:p>
            <a:pPr algn="r"/>
            <a:endParaRPr lang="en-US" b="1" dirty="0">
              <a:solidFill>
                <a:srgbClr val="0070C0"/>
              </a:solidFill>
            </a:endParaRPr>
          </a:p>
          <a:p>
            <a:pPr algn="r"/>
            <a:endParaRPr lang="fr-FR" b="1" dirty="0">
              <a:solidFill>
                <a:srgbClr val="0070C0"/>
              </a:solidFill>
            </a:endParaRPr>
          </a:p>
        </p:txBody>
      </p:sp>
      <p:sp>
        <p:nvSpPr>
          <p:cNvPr id="19" name="Rectangle 18"/>
          <p:cNvSpPr/>
          <p:nvPr/>
        </p:nvSpPr>
        <p:spPr>
          <a:xfrm>
            <a:off x="5846664" y="6444936"/>
            <a:ext cx="6232264" cy="369332"/>
          </a:xfrm>
          <a:prstGeom prst="rect">
            <a:avLst/>
          </a:prstGeom>
        </p:spPr>
        <p:txBody>
          <a:bodyPr wrap="square">
            <a:spAutoFit/>
          </a:bodyPr>
          <a:lstStyle/>
          <a:p>
            <a:pPr algn="r"/>
            <a:r>
              <a:rPr lang="fr-FR" b="1" dirty="0">
                <a:solidFill>
                  <a:srgbClr val="0070C0"/>
                </a:solidFill>
              </a:rPr>
              <a:t>Revue de littérature </a:t>
            </a:r>
            <a:r>
              <a:rPr lang="fr-FR" b="1" dirty="0" err="1">
                <a:solidFill>
                  <a:srgbClr val="0070C0"/>
                </a:solidFill>
              </a:rPr>
              <a:t>Visontay</a:t>
            </a:r>
            <a:r>
              <a:rPr lang="fr-FR" b="1" dirty="0">
                <a:solidFill>
                  <a:srgbClr val="0070C0"/>
                </a:solidFill>
              </a:rPr>
              <a:t> et al. </a:t>
            </a:r>
            <a:r>
              <a:rPr lang="fr-FR" b="1" dirty="0" err="1">
                <a:solidFill>
                  <a:srgbClr val="0070C0"/>
                </a:solidFill>
              </a:rPr>
              <a:t>Curr</a:t>
            </a:r>
            <a:r>
              <a:rPr lang="fr-FR" b="1" dirty="0">
                <a:solidFill>
                  <a:srgbClr val="0070C0"/>
                </a:solidFill>
              </a:rPr>
              <a:t> </a:t>
            </a:r>
            <a:r>
              <a:rPr lang="fr-FR" b="1" dirty="0" err="1">
                <a:solidFill>
                  <a:srgbClr val="0070C0"/>
                </a:solidFill>
              </a:rPr>
              <a:t>Opin</a:t>
            </a:r>
            <a:r>
              <a:rPr lang="fr-FR" b="1" dirty="0">
                <a:solidFill>
                  <a:srgbClr val="0070C0"/>
                </a:solidFill>
              </a:rPr>
              <a:t> </a:t>
            </a:r>
            <a:r>
              <a:rPr lang="fr-FR" b="1" dirty="0" err="1">
                <a:solidFill>
                  <a:srgbClr val="0070C0"/>
                </a:solidFill>
              </a:rPr>
              <a:t>Psychiatry</a:t>
            </a:r>
            <a:r>
              <a:rPr lang="fr-FR" b="1" dirty="0">
                <a:solidFill>
                  <a:srgbClr val="0070C0"/>
                </a:solidFill>
              </a:rPr>
              <a:t> 2021</a:t>
            </a:r>
          </a:p>
        </p:txBody>
      </p:sp>
      <p:sp>
        <p:nvSpPr>
          <p:cNvPr id="20" name="ZoneTexte 19"/>
          <p:cNvSpPr txBox="1"/>
          <p:nvPr/>
        </p:nvSpPr>
        <p:spPr>
          <a:xfrm>
            <a:off x="7459918" y="2425700"/>
            <a:ext cx="4532924" cy="707886"/>
          </a:xfrm>
          <a:prstGeom prst="rect">
            <a:avLst/>
          </a:prstGeom>
          <a:noFill/>
        </p:spPr>
        <p:txBody>
          <a:bodyPr wrap="square" rtlCol="0">
            <a:spAutoFit/>
          </a:bodyPr>
          <a:lstStyle/>
          <a:p>
            <a:r>
              <a:rPr lang="fr-FR" sz="2000" b="1" dirty="0">
                <a:solidFill>
                  <a:srgbClr val="FF0000"/>
                </a:solidFill>
              </a:rPr>
              <a:t>Non retrouvé dans les études de cohortes…</a:t>
            </a:r>
          </a:p>
        </p:txBody>
      </p:sp>
      <p:sp>
        <p:nvSpPr>
          <p:cNvPr id="21" name="ZoneTexte 20"/>
          <p:cNvSpPr txBox="1"/>
          <p:nvPr/>
        </p:nvSpPr>
        <p:spPr>
          <a:xfrm>
            <a:off x="9193160" y="3244334"/>
            <a:ext cx="2743200" cy="369332"/>
          </a:xfrm>
          <a:prstGeom prst="rect">
            <a:avLst/>
          </a:prstGeom>
          <a:noFill/>
        </p:spPr>
        <p:txBody>
          <a:bodyPr wrap="square" rtlCol="0">
            <a:spAutoFit/>
          </a:bodyPr>
          <a:lstStyle/>
          <a:p>
            <a:r>
              <a:rPr lang="fr-FR" dirty="0" err="1">
                <a:solidFill>
                  <a:srgbClr val="0070C0"/>
                </a:solidFill>
              </a:rPr>
              <a:t>Topiwala</a:t>
            </a:r>
            <a:r>
              <a:rPr lang="fr-FR" dirty="0">
                <a:solidFill>
                  <a:srgbClr val="0070C0"/>
                </a:solidFill>
              </a:rPr>
              <a:t> et al. BMJ 2017</a:t>
            </a:r>
          </a:p>
        </p:txBody>
      </p:sp>
      <p:sp>
        <p:nvSpPr>
          <p:cNvPr id="22" name="Rectangle 21">
            <a:hlinkClick r:id="rId3" action="ppaction://hlinksldjump"/>
          </p:cNvPr>
          <p:cNvSpPr/>
          <p:nvPr/>
        </p:nvSpPr>
        <p:spPr>
          <a:xfrm>
            <a:off x="11289637" y="162232"/>
            <a:ext cx="789291" cy="383458"/>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0453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8" grpId="0"/>
      <p:bldP spid="20" grpId="0"/>
      <p:bldP spid="2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0BCA7A8-4C32-435C-AE9E-096FB4E54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02"/>
            <a:ext cx="12209833" cy="6847998"/>
          </a:xfrm>
          <a:prstGeom prst="rect">
            <a:avLst/>
          </a:prstGeom>
        </p:spPr>
      </p:pic>
      <p:sp>
        <p:nvSpPr>
          <p:cNvPr id="4" name="ZoneTexte 3">
            <a:extLst>
              <a:ext uri="{FF2B5EF4-FFF2-40B4-BE49-F238E27FC236}">
                <a16:creationId xmlns:a16="http://schemas.microsoft.com/office/drawing/2014/main" id="{1208CD0A-37D2-4211-95A2-42672DA6FBBE}"/>
              </a:ext>
            </a:extLst>
          </p:cNvPr>
          <p:cNvSpPr txBox="1"/>
          <p:nvPr/>
        </p:nvSpPr>
        <p:spPr>
          <a:xfrm>
            <a:off x="1323975" y="3044279"/>
            <a:ext cx="6086475" cy="1446550"/>
          </a:xfrm>
          <a:prstGeom prst="rect">
            <a:avLst/>
          </a:prstGeom>
          <a:noFill/>
        </p:spPr>
        <p:txBody>
          <a:bodyPr wrap="square" rtlCol="0">
            <a:spAutoFit/>
          </a:bodyPr>
          <a:lstStyle/>
          <a:p>
            <a:r>
              <a:rPr lang="fr-FR" sz="4400" dirty="0">
                <a:solidFill>
                  <a:schemeClr val="bg1"/>
                </a:solidFill>
              </a:rPr>
              <a:t>Fonctions </a:t>
            </a:r>
          </a:p>
          <a:p>
            <a:r>
              <a:rPr lang="fr-FR" sz="4400" dirty="0">
                <a:solidFill>
                  <a:schemeClr val="bg1"/>
                </a:solidFill>
              </a:rPr>
              <a:t>SENSORIELLES</a:t>
            </a:r>
            <a:endParaRPr lang="fr-FR" sz="6000" dirty="0">
              <a:solidFill>
                <a:schemeClr val="bg1"/>
              </a:solidFill>
            </a:endParaRPr>
          </a:p>
        </p:txBody>
      </p:sp>
      <p:pic>
        <p:nvPicPr>
          <p:cNvPr id="5" name="Image 4">
            <a:extLst>
              <a:ext uri="{FF2B5EF4-FFF2-40B4-BE49-F238E27FC236}">
                <a16:creationId xmlns:a16="http://schemas.microsoft.com/office/drawing/2014/main" id="{B5EF6D05-FB0D-4FA8-AD27-C052025CA092}"/>
              </a:ext>
            </a:extLst>
          </p:cNvPr>
          <p:cNvPicPr>
            <a:picLocks noChangeAspect="1"/>
          </p:cNvPicPr>
          <p:nvPr/>
        </p:nvPicPr>
        <p:blipFill>
          <a:blip r:embed="rId3"/>
          <a:stretch>
            <a:fillRect/>
          </a:stretch>
        </p:blipFill>
        <p:spPr>
          <a:xfrm>
            <a:off x="5495924" y="1962149"/>
            <a:ext cx="5581651" cy="3125724"/>
          </a:xfrm>
          <a:prstGeom prst="rect">
            <a:avLst/>
          </a:prstGeom>
        </p:spPr>
      </p:pic>
    </p:spTree>
    <p:extLst>
      <p:ext uri="{BB962C8B-B14F-4D97-AF65-F5344CB8AC3E}">
        <p14:creationId xmlns:p14="http://schemas.microsoft.com/office/powerpoint/2010/main" val="4526984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5C9E8B2A-15A4-465C-A6B6-A6E8220DCFC1}"/>
              </a:ext>
            </a:extLst>
          </p:cNvPr>
          <p:cNvPicPr>
            <a:picLocks noChangeAspect="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1280161" y="392242"/>
            <a:ext cx="10165388" cy="6073516"/>
          </a:xfrm>
          <a:prstGeom prst="rect">
            <a:avLst/>
          </a:prstGeom>
        </p:spPr>
      </p:pic>
      <p:sp>
        <p:nvSpPr>
          <p:cNvPr id="3" name="ZoneTexte 2">
            <a:extLst>
              <a:ext uri="{FF2B5EF4-FFF2-40B4-BE49-F238E27FC236}">
                <a16:creationId xmlns:a16="http://schemas.microsoft.com/office/drawing/2014/main" id="{BADC41B0-E4EA-4181-82D1-0EBF59DE3648}"/>
              </a:ext>
            </a:extLst>
          </p:cNvPr>
          <p:cNvSpPr txBox="1"/>
          <p:nvPr/>
        </p:nvSpPr>
        <p:spPr>
          <a:xfrm>
            <a:off x="935915" y="441064"/>
            <a:ext cx="3259567" cy="769441"/>
          </a:xfrm>
          <a:prstGeom prst="rect">
            <a:avLst/>
          </a:prstGeom>
          <a:noFill/>
        </p:spPr>
        <p:txBody>
          <a:bodyPr wrap="square" rtlCol="0">
            <a:spAutoFit/>
          </a:bodyPr>
          <a:lstStyle/>
          <a:p>
            <a:r>
              <a:rPr lang="fr-FR" sz="4400" b="1" dirty="0">
                <a:solidFill>
                  <a:srgbClr val="0070C0"/>
                </a:solidFill>
              </a:rPr>
              <a:t>AUDITION</a:t>
            </a:r>
          </a:p>
        </p:txBody>
      </p:sp>
    </p:spTree>
    <p:extLst>
      <p:ext uri="{BB962C8B-B14F-4D97-AF65-F5344CB8AC3E}">
        <p14:creationId xmlns:p14="http://schemas.microsoft.com/office/powerpoint/2010/main" val="11340537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ADC41B0-E4EA-4181-82D1-0EBF59DE3648}"/>
              </a:ext>
            </a:extLst>
          </p:cNvPr>
          <p:cNvSpPr txBox="1"/>
          <p:nvPr/>
        </p:nvSpPr>
        <p:spPr>
          <a:xfrm>
            <a:off x="935915" y="441064"/>
            <a:ext cx="3259567" cy="769441"/>
          </a:xfrm>
          <a:prstGeom prst="rect">
            <a:avLst/>
          </a:prstGeom>
          <a:noFill/>
        </p:spPr>
        <p:txBody>
          <a:bodyPr wrap="square" rtlCol="0">
            <a:spAutoFit/>
          </a:bodyPr>
          <a:lstStyle/>
          <a:p>
            <a:r>
              <a:rPr lang="fr-FR" sz="4400" b="1" dirty="0">
                <a:solidFill>
                  <a:srgbClr val="0070C0"/>
                </a:solidFill>
              </a:rPr>
              <a:t>AUDITION</a:t>
            </a:r>
          </a:p>
        </p:txBody>
      </p:sp>
      <p:pic>
        <p:nvPicPr>
          <p:cNvPr id="5" name="Image 4">
            <a:extLst>
              <a:ext uri="{FF2B5EF4-FFF2-40B4-BE49-F238E27FC236}">
                <a16:creationId xmlns:a16="http://schemas.microsoft.com/office/drawing/2014/main" id="{78A83F7A-E2A3-46F5-958D-47DB25C0E02F}"/>
              </a:ext>
            </a:extLst>
          </p:cNvPr>
          <p:cNvPicPr>
            <a:picLocks noChangeAspect="1"/>
          </p:cNvPicPr>
          <p:nvPr/>
        </p:nvPicPr>
        <p:blipFill>
          <a:blip r:embed="rId2"/>
          <a:stretch>
            <a:fillRect/>
          </a:stretch>
        </p:blipFill>
        <p:spPr>
          <a:xfrm>
            <a:off x="935915" y="1494117"/>
            <a:ext cx="4582758" cy="3055173"/>
          </a:xfrm>
          <a:prstGeom prst="rect">
            <a:avLst/>
          </a:prstGeom>
        </p:spPr>
      </p:pic>
      <p:sp>
        <p:nvSpPr>
          <p:cNvPr id="6" name="ZoneTexte 5">
            <a:extLst>
              <a:ext uri="{FF2B5EF4-FFF2-40B4-BE49-F238E27FC236}">
                <a16:creationId xmlns:a16="http://schemas.microsoft.com/office/drawing/2014/main" id="{41AF6A3D-1407-44BB-B69C-2C97BA394C2E}"/>
              </a:ext>
            </a:extLst>
          </p:cNvPr>
          <p:cNvSpPr txBox="1"/>
          <p:nvPr/>
        </p:nvSpPr>
        <p:spPr>
          <a:xfrm>
            <a:off x="6673328" y="1999727"/>
            <a:ext cx="4242099" cy="523220"/>
          </a:xfrm>
          <a:prstGeom prst="rect">
            <a:avLst/>
          </a:prstGeom>
          <a:noFill/>
        </p:spPr>
        <p:txBody>
          <a:bodyPr wrap="square" rtlCol="0">
            <a:spAutoFit/>
          </a:bodyPr>
          <a:lstStyle/>
          <a:p>
            <a:r>
              <a:rPr lang="fr-FR" sz="2800" b="1" dirty="0">
                <a:solidFill>
                  <a:srgbClr val="0070C0"/>
                </a:solidFill>
              </a:rPr>
              <a:t>EFFET « COCKTAIL PARTY »</a:t>
            </a:r>
          </a:p>
        </p:txBody>
      </p:sp>
      <p:pic>
        <p:nvPicPr>
          <p:cNvPr id="2" name="Image 1">
            <a:extLst>
              <a:ext uri="{FF2B5EF4-FFF2-40B4-BE49-F238E27FC236}">
                <a16:creationId xmlns:a16="http://schemas.microsoft.com/office/drawing/2014/main" id="{75E161D3-E67D-44F7-8A45-A50E8FE5EFFA}"/>
              </a:ext>
            </a:extLst>
          </p:cNvPr>
          <p:cNvPicPr>
            <a:picLocks noChangeAspect="1"/>
          </p:cNvPicPr>
          <p:nvPr/>
        </p:nvPicPr>
        <p:blipFill rotWithShape="1">
          <a:blip r:embed="rId3"/>
          <a:srcRect b="14923"/>
          <a:stretch/>
        </p:blipFill>
        <p:spPr>
          <a:xfrm>
            <a:off x="5761131" y="2988235"/>
            <a:ext cx="6066494" cy="3434547"/>
          </a:xfrm>
          <a:prstGeom prst="rect">
            <a:avLst/>
          </a:prstGeom>
        </p:spPr>
      </p:pic>
      <p:sp>
        <p:nvSpPr>
          <p:cNvPr id="4" name="ZoneTexte 3">
            <a:extLst>
              <a:ext uri="{FF2B5EF4-FFF2-40B4-BE49-F238E27FC236}">
                <a16:creationId xmlns:a16="http://schemas.microsoft.com/office/drawing/2014/main" id="{C7803E20-C2D5-466A-9F7B-EA2BB5C80D8F}"/>
              </a:ext>
            </a:extLst>
          </p:cNvPr>
          <p:cNvSpPr txBox="1"/>
          <p:nvPr/>
        </p:nvSpPr>
        <p:spPr>
          <a:xfrm>
            <a:off x="398032" y="5195944"/>
            <a:ext cx="5507915" cy="1200329"/>
          </a:xfrm>
          <a:prstGeom prst="rect">
            <a:avLst/>
          </a:prstGeom>
          <a:noFill/>
        </p:spPr>
        <p:txBody>
          <a:bodyPr wrap="square" rtlCol="0">
            <a:spAutoFit/>
          </a:bodyPr>
          <a:lstStyle/>
          <a:p>
            <a:pPr marL="285750" indent="-285750">
              <a:buFont typeface="Arial" panose="020B0604020202020204" pitchFamily="34" charset="0"/>
              <a:buChar char="•"/>
            </a:pPr>
            <a:r>
              <a:rPr lang="fr-FR" dirty="0"/>
              <a:t>LIEN ETABLI entre Hypoacousie et risque de démence</a:t>
            </a:r>
          </a:p>
          <a:p>
            <a:pPr marL="285750" indent="-285750">
              <a:buFont typeface="Arial" panose="020B0604020202020204" pitchFamily="34" charset="0"/>
              <a:buChar char="•"/>
            </a:pPr>
            <a:r>
              <a:rPr lang="fr-FR" b="1" dirty="0"/>
              <a:t>Ne pas tarder</a:t>
            </a:r>
            <a:r>
              <a:rPr lang="fr-FR" dirty="0"/>
              <a:t> pour l’appareillage augmente les chances de « supporter » les appareils et les bénéfices</a:t>
            </a:r>
          </a:p>
        </p:txBody>
      </p:sp>
    </p:spTree>
    <p:extLst>
      <p:ext uri="{BB962C8B-B14F-4D97-AF65-F5344CB8AC3E}">
        <p14:creationId xmlns:p14="http://schemas.microsoft.com/office/powerpoint/2010/main" val="332612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rille d'Amsler - AQDM">
            <a:extLst>
              <a:ext uri="{FF2B5EF4-FFF2-40B4-BE49-F238E27FC236}">
                <a16:creationId xmlns:a16="http://schemas.microsoft.com/office/drawing/2014/main" id="{BF7AE5A0-5962-4F5F-88FD-D62C6124B9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2037" y="0"/>
            <a:ext cx="6927925" cy="6927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510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6287110-8DA0-4C28-94AB-8F3AEDA36089}"/>
              </a:ext>
            </a:extLst>
          </p:cNvPr>
          <p:cNvPicPr>
            <a:picLocks noChangeAspect="1"/>
          </p:cNvPicPr>
          <p:nvPr/>
        </p:nvPicPr>
        <p:blipFill>
          <a:blip r:embed="rId2"/>
          <a:stretch>
            <a:fillRect/>
          </a:stretch>
        </p:blipFill>
        <p:spPr>
          <a:xfrm>
            <a:off x="1232398" y="1480110"/>
            <a:ext cx="9920841" cy="3897780"/>
          </a:xfrm>
          <a:prstGeom prst="rect">
            <a:avLst/>
          </a:prstGeom>
        </p:spPr>
      </p:pic>
      <p:sp>
        <p:nvSpPr>
          <p:cNvPr id="3" name="ZoneTexte 2">
            <a:extLst>
              <a:ext uri="{FF2B5EF4-FFF2-40B4-BE49-F238E27FC236}">
                <a16:creationId xmlns:a16="http://schemas.microsoft.com/office/drawing/2014/main" id="{BADC41B0-E4EA-4181-82D1-0EBF59DE3648}"/>
              </a:ext>
            </a:extLst>
          </p:cNvPr>
          <p:cNvSpPr txBox="1"/>
          <p:nvPr/>
        </p:nvSpPr>
        <p:spPr>
          <a:xfrm>
            <a:off x="935915" y="441064"/>
            <a:ext cx="3259567" cy="769441"/>
          </a:xfrm>
          <a:prstGeom prst="rect">
            <a:avLst/>
          </a:prstGeom>
          <a:noFill/>
        </p:spPr>
        <p:txBody>
          <a:bodyPr wrap="square" rtlCol="0">
            <a:spAutoFit/>
          </a:bodyPr>
          <a:lstStyle/>
          <a:p>
            <a:r>
              <a:rPr lang="fr-FR" sz="4400" b="1" dirty="0">
                <a:solidFill>
                  <a:srgbClr val="0070C0"/>
                </a:solidFill>
              </a:rPr>
              <a:t>VUE</a:t>
            </a:r>
          </a:p>
        </p:txBody>
      </p:sp>
    </p:spTree>
    <p:extLst>
      <p:ext uri="{BB962C8B-B14F-4D97-AF65-F5344CB8AC3E}">
        <p14:creationId xmlns:p14="http://schemas.microsoft.com/office/powerpoint/2010/main" val="42921281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0BCA7A8-4C32-435C-AE9E-096FB4E54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02"/>
            <a:ext cx="12209833" cy="6847998"/>
          </a:xfrm>
          <a:prstGeom prst="rect">
            <a:avLst/>
          </a:prstGeom>
        </p:spPr>
      </p:pic>
      <p:sp>
        <p:nvSpPr>
          <p:cNvPr id="4" name="ZoneTexte 3">
            <a:extLst>
              <a:ext uri="{FF2B5EF4-FFF2-40B4-BE49-F238E27FC236}">
                <a16:creationId xmlns:a16="http://schemas.microsoft.com/office/drawing/2014/main" id="{1208CD0A-37D2-4211-95A2-42672DA6FBBE}"/>
              </a:ext>
            </a:extLst>
          </p:cNvPr>
          <p:cNvSpPr txBox="1"/>
          <p:nvPr/>
        </p:nvSpPr>
        <p:spPr>
          <a:xfrm>
            <a:off x="433278" y="1324786"/>
            <a:ext cx="8745058" cy="2462213"/>
          </a:xfrm>
          <a:prstGeom prst="rect">
            <a:avLst/>
          </a:prstGeom>
          <a:noFill/>
        </p:spPr>
        <p:txBody>
          <a:bodyPr wrap="square" rtlCol="0">
            <a:spAutoFit/>
          </a:bodyPr>
          <a:lstStyle/>
          <a:p>
            <a:r>
              <a:rPr lang="fr-FR" sz="6600" dirty="0">
                <a:solidFill>
                  <a:schemeClr val="bg1"/>
                </a:solidFill>
              </a:rPr>
              <a:t>Santé psychique</a:t>
            </a:r>
            <a:endParaRPr lang="fr-FR" sz="4400" dirty="0">
              <a:solidFill>
                <a:schemeClr val="bg1"/>
              </a:solidFill>
            </a:endParaRPr>
          </a:p>
          <a:p>
            <a:pPr marL="571500" indent="-571500">
              <a:buFont typeface="Arial" panose="020B0604020202020204" pitchFamily="34" charset="0"/>
              <a:buChar char="•"/>
            </a:pPr>
            <a:r>
              <a:rPr lang="fr-FR" sz="4400" dirty="0">
                <a:solidFill>
                  <a:schemeClr val="bg1"/>
                </a:solidFill>
              </a:rPr>
              <a:t>Activité physique!</a:t>
            </a:r>
          </a:p>
          <a:p>
            <a:pPr marL="571500" indent="-571500">
              <a:buFont typeface="Arial" panose="020B0604020202020204" pitchFamily="34" charset="0"/>
              <a:buChar char="•"/>
            </a:pPr>
            <a:r>
              <a:rPr lang="fr-FR" sz="4400" dirty="0">
                <a:solidFill>
                  <a:schemeClr val="bg1"/>
                </a:solidFill>
              </a:rPr>
              <a:t>Préserver le LIEN SOCIAL</a:t>
            </a:r>
            <a:endParaRPr lang="fr-FR" sz="6000" dirty="0">
              <a:solidFill>
                <a:schemeClr val="bg1"/>
              </a:solidFill>
            </a:endParaRPr>
          </a:p>
        </p:txBody>
      </p:sp>
      <p:pic>
        <p:nvPicPr>
          <p:cNvPr id="2" name="Image 1">
            <a:extLst>
              <a:ext uri="{FF2B5EF4-FFF2-40B4-BE49-F238E27FC236}">
                <a16:creationId xmlns:a16="http://schemas.microsoft.com/office/drawing/2014/main" id="{7B0087FC-1760-474D-93D1-D52A6A31FA1B}"/>
              </a:ext>
            </a:extLst>
          </p:cNvPr>
          <p:cNvPicPr>
            <a:picLocks noChangeAspect="1"/>
          </p:cNvPicPr>
          <p:nvPr/>
        </p:nvPicPr>
        <p:blipFill>
          <a:blip r:embed="rId3"/>
          <a:stretch>
            <a:fillRect/>
          </a:stretch>
        </p:blipFill>
        <p:spPr>
          <a:xfrm>
            <a:off x="7386194" y="3549707"/>
            <a:ext cx="4526148" cy="3011946"/>
          </a:xfrm>
          <a:prstGeom prst="rect">
            <a:avLst/>
          </a:prstGeom>
        </p:spPr>
      </p:pic>
    </p:spTree>
    <p:extLst>
      <p:ext uri="{BB962C8B-B14F-4D97-AF65-F5344CB8AC3E}">
        <p14:creationId xmlns:p14="http://schemas.microsoft.com/office/powerpoint/2010/main" val="34843006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06068B-7160-46D6-A95B-4E9F21D0AF91}"/>
              </a:ext>
            </a:extLst>
          </p:cNvPr>
          <p:cNvSpPr>
            <a:spLocks noGrp="1"/>
          </p:cNvSpPr>
          <p:nvPr>
            <p:ph type="title"/>
          </p:nvPr>
        </p:nvSpPr>
        <p:spPr/>
        <p:txBody>
          <a:bodyPr/>
          <a:lstStyle/>
          <a:p>
            <a:r>
              <a:rPr lang="fr-FR" b="1" dirty="0"/>
              <a:t>Activité physique et santé psychique</a:t>
            </a:r>
          </a:p>
        </p:txBody>
      </p:sp>
      <p:sp>
        <p:nvSpPr>
          <p:cNvPr id="3" name="Espace réservé du contenu 2">
            <a:extLst>
              <a:ext uri="{FF2B5EF4-FFF2-40B4-BE49-F238E27FC236}">
                <a16:creationId xmlns:a16="http://schemas.microsoft.com/office/drawing/2014/main" id="{D69A5554-EDAC-4686-922D-35EDFF8C2073}"/>
              </a:ext>
            </a:extLst>
          </p:cNvPr>
          <p:cNvSpPr>
            <a:spLocks noGrp="1"/>
          </p:cNvSpPr>
          <p:nvPr>
            <p:ph idx="1"/>
          </p:nvPr>
        </p:nvSpPr>
        <p:spPr/>
        <p:txBody>
          <a:bodyPr>
            <a:normAutofit fontScale="92500" lnSpcReduction="10000"/>
          </a:bodyPr>
          <a:lstStyle/>
          <a:p>
            <a:pPr marL="0" indent="0">
              <a:buNone/>
            </a:pPr>
            <a:r>
              <a:rPr lang="fr-FR" dirty="0">
                <a:solidFill>
                  <a:srgbClr val="2C8ACD"/>
                </a:solidFill>
              </a:rPr>
              <a:t>Chez les sujets âgés, les bénéfices psychiques de l’activité physique sont probablement aussi importants que les bénéfices somatiques</a:t>
            </a:r>
          </a:p>
          <a:p>
            <a:pPr marL="0" indent="0">
              <a:buNone/>
            </a:pPr>
            <a:endParaRPr lang="fr-FR" dirty="0"/>
          </a:p>
          <a:p>
            <a:pPr marL="0" indent="0">
              <a:buNone/>
            </a:pPr>
            <a:r>
              <a:rPr lang="fr-FR" dirty="0"/>
              <a:t>L’activité physique :</a:t>
            </a:r>
          </a:p>
          <a:p>
            <a:pPr lvl="0"/>
            <a:r>
              <a:rPr lang="fr-FR" dirty="0"/>
              <a:t>réduit symptômes dépressifs</a:t>
            </a:r>
          </a:p>
          <a:p>
            <a:pPr lvl="0"/>
            <a:r>
              <a:rPr lang="fr-FR" dirty="0"/>
              <a:t>améliore anxiété </a:t>
            </a:r>
          </a:p>
          <a:p>
            <a:pPr lvl="0"/>
            <a:r>
              <a:rPr lang="fr-FR" dirty="0"/>
              <a:t>améliore sommeil </a:t>
            </a:r>
          </a:p>
          <a:p>
            <a:pPr lvl="0"/>
            <a:r>
              <a:rPr lang="fr-FR" dirty="0"/>
              <a:t>réduit apathie</a:t>
            </a:r>
          </a:p>
          <a:p>
            <a:pPr lvl="0"/>
            <a:r>
              <a:rPr lang="fr-FR" dirty="0"/>
              <a:t>améliore estime de soi </a:t>
            </a:r>
          </a:p>
          <a:p>
            <a:pPr lvl="0"/>
            <a:r>
              <a:rPr lang="fr-FR" dirty="0"/>
              <a:t>lutte contre isolement </a:t>
            </a:r>
          </a:p>
          <a:p>
            <a:endParaRPr lang="fr-FR" dirty="0"/>
          </a:p>
        </p:txBody>
      </p:sp>
      <p:sp>
        <p:nvSpPr>
          <p:cNvPr id="4" name="ZoneTexte 3">
            <a:extLst>
              <a:ext uri="{FF2B5EF4-FFF2-40B4-BE49-F238E27FC236}">
                <a16:creationId xmlns:a16="http://schemas.microsoft.com/office/drawing/2014/main" id="{951DB826-B6C1-4AD4-BBDF-6E9E706FB549}"/>
              </a:ext>
            </a:extLst>
          </p:cNvPr>
          <p:cNvSpPr txBox="1"/>
          <p:nvPr/>
        </p:nvSpPr>
        <p:spPr>
          <a:xfrm>
            <a:off x="5982789" y="5992297"/>
            <a:ext cx="6027770" cy="646331"/>
          </a:xfrm>
          <a:prstGeom prst="rect">
            <a:avLst/>
          </a:prstGeom>
          <a:noFill/>
        </p:spPr>
        <p:txBody>
          <a:bodyPr wrap="square" rtlCol="0">
            <a:spAutoFit/>
          </a:bodyPr>
          <a:lstStyle/>
          <a:p>
            <a:pPr algn="r"/>
            <a:r>
              <a:rPr lang="fr-FR" dirty="0" err="1">
                <a:solidFill>
                  <a:srgbClr val="2C8ACD"/>
                </a:solidFill>
              </a:rPr>
              <a:t>Noetel</a:t>
            </a:r>
            <a:r>
              <a:rPr lang="fr-FR" dirty="0">
                <a:solidFill>
                  <a:srgbClr val="2C8ACD"/>
                </a:solidFill>
              </a:rPr>
              <a:t> M et al. BMJ 2024</a:t>
            </a:r>
          </a:p>
          <a:p>
            <a:pPr algn="r"/>
            <a:r>
              <a:rPr lang="fr-FR" dirty="0">
                <a:solidFill>
                  <a:srgbClr val="2C8ACD"/>
                </a:solidFill>
              </a:rPr>
              <a:t>Moura A et al. CNS </a:t>
            </a:r>
            <a:r>
              <a:rPr lang="fr-FR" dirty="0" err="1">
                <a:solidFill>
                  <a:srgbClr val="2C8ACD"/>
                </a:solidFill>
              </a:rPr>
              <a:t>Neurol</a:t>
            </a:r>
            <a:r>
              <a:rPr lang="fr-FR" dirty="0">
                <a:solidFill>
                  <a:srgbClr val="2C8ACD"/>
                </a:solidFill>
              </a:rPr>
              <a:t> </a:t>
            </a:r>
            <a:r>
              <a:rPr lang="fr-FR" dirty="0" err="1">
                <a:solidFill>
                  <a:srgbClr val="2C8ACD"/>
                </a:solidFill>
              </a:rPr>
              <a:t>Disord</a:t>
            </a:r>
            <a:r>
              <a:rPr lang="fr-FR" dirty="0">
                <a:solidFill>
                  <a:srgbClr val="2C8ACD"/>
                </a:solidFill>
              </a:rPr>
              <a:t> Drug </a:t>
            </a:r>
            <a:r>
              <a:rPr lang="fr-FR" dirty="0" err="1">
                <a:solidFill>
                  <a:srgbClr val="2C8ACD"/>
                </a:solidFill>
              </a:rPr>
              <a:t>Targets</a:t>
            </a:r>
            <a:r>
              <a:rPr lang="fr-FR" dirty="0">
                <a:solidFill>
                  <a:srgbClr val="2C8ACD"/>
                </a:solidFill>
              </a:rPr>
              <a:t> 2015</a:t>
            </a:r>
          </a:p>
        </p:txBody>
      </p:sp>
      <p:pic>
        <p:nvPicPr>
          <p:cNvPr id="6" name="Image 5">
            <a:extLst>
              <a:ext uri="{FF2B5EF4-FFF2-40B4-BE49-F238E27FC236}">
                <a16:creationId xmlns:a16="http://schemas.microsoft.com/office/drawing/2014/main" id="{30F6E735-5472-42CF-B51B-458EA7D02FCB}"/>
              </a:ext>
            </a:extLst>
          </p:cNvPr>
          <p:cNvPicPr>
            <a:picLocks noChangeAspect="1"/>
          </p:cNvPicPr>
          <p:nvPr/>
        </p:nvPicPr>
        <p:blipFill rotWithShape="1">
          <a:blip r:embed="rId2"/>
          <a:srcRect b="7179"/>
          <a:stretch/>
        </p:blipFill>
        <p:spPr>
          <a:xfrm>
            <a:off x="7330887" y="3116034"/>
            <a:ext cx="3529421" cy="2448743"/>
          </a:xfrm>
          <a:prstGeom prst="rect">
            <a:avLst/>
          </a:prstGeom>
        </p:spPr>
      </p:pic>
    </p:spTree>
    <p:extLst>
      <p:ext uri="{BB962C8B-B14F-4D97-AF65-F5344CB8AC3E}">
        <p14:creationId xmlns:p14="http://schemas.microsoft.com/office/powerpoint/2010/main" val="14754613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20028ED-9E05-4861-8B7D-EB7E1D076D97}"/>
              </a:ext>
            </a:extLst>
          </p:cNvPr>
          <p:cNvPicPr>
            <a:picLocks noChangeAspect="1"/>
          </p:cNvPicPr>
          <p:nvPr/>
        </p:nvPicPr>
        <p:blipFill>
          <a:blip r:embed="rId2"/>
          <a:stretch>
            <a:fillRect/>
          </a:stretch>
        </p:blipFill>
        <p:spPr>
          <a:xfrm>
            <a:off x="1990152" y="666364"/>
            <a:ext cx="8211696" cy="5525271"/>
          </a:xfrm>
          <a:prstGeom prst="rect">
            <a:avLst/>
          </a:prstGeom>
        </p:spPr>
      </p:pic>
    </p:spTree>
    <p:extLst>
      <p:ext uri="{BB962C8B-B14F-4D97-AF65-F5344CB8AC3E}">
        <p14:creationId xmlns:p14="http://schemas.microsoft.com/office/powerpoint/2010/main" val="33655274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06068B-7160-46D6-A95B-4E9F21D0AF91}"/>
              </a:ext>
            </a:extLst>
          </p:cNvPr>
          <p:cNvSpPr>
            <a:spLocks noGrp="1"/>
          </p:cNvSpPr>
          <p:nvPr>
            <p:ph type="title"/>
          </p:nvPr>
        </p:nvSpPr>
        <p:spPr/>
        <p:txBody>
          <a:bodyPr/>
          <a:lstStyle/>
          <a:p>
            <a:r>
              <a:rPr lang="fr-FR" b="1" dirty="0"/>
              <a:t>Activité physique et </a:t>
            </a:r>
            <a:br>
              <a:rPr lang="fr-FR" b="1" dirty="0"/>
            </a:br>
            <a:r>
              <a:rPr lang="fr-FR" b="1" dirty="0"/>
              <a:t>Santé psychique</a:t>
            </a:r>
          </a:p>
        </p:txBody>
      </p:sp>
      <p:sp>
        <p:nvSpPr>
          <p:cNvPr id="4" name="ZoneTexte 3">
            <a:extLst>
              <a:ext uri="{FF2B5EF4-FFF2-40B4-BE49-F238E27FC236}">
                <a16:creationId xmlns:a16="http://schemas.microsoft.com/office/drawing/2014/main" id="{951DB826-B6C1-4AD4-BBDF-6E9E706FB549}"/>
              </a:ext>
            </a:extLst>
          </p:cNvPr>
          <p:cNvSpPr txBox="1"/>
          <p:nvPr/>
        </p:nvSpPr>
        <p:spPr>
          <a:xfrm>
            <a:off x="2707036" y="6308209"/>
            <a:ext cx="2550570" cy="369332"/>
          </a:xfrm>
          <a:prstGeom prst="rect">
            <a:avLst/>
          </a:prstGeom>
          <a:noFill/>
        </p:spPr>
        <p:txBody>
          <a:bodyPr wrap="none" rtlCol="0">
            <a:spAutoFit/>
          </a:bodyPr>
          <a:lstStyle/>
          <a:p>
            <a:pPr algn="r"/>
            <a:r>
              <a:rPr lang="fr-FR" dirty="0" err="1">
                <a:solidFill>
                  <a:srgbClr val="2C8ACD"/>
                </a:solidFill>
              </a:rPr>
              <a:t>Noetel</a:t>
            </a:r>
            <a:r>
              <a:rPr lang="fr-FR" dirty="0">
                <a:solidFill>
                  <a:srgbClr val="2C8ACD"/>
                </a:solidFill>
              </a:rPr>
              <a:t> M et al. BMJ 2024</a:t>
            </a:r>
          </a:p>
        </p:txBody>
      </p:sp>
      <p:pic>
        <p:nvPicPr>
          <p:cNvPr id="7" name="Image 6">
            <a:extLst>
              <a:ext uri="{FF2B5EF4-FFF2-40B4-BE49-F238E27FC236}">
                <a16:creationId xmlns:a16="http://schemas.microsoft.com/office/drawing/2014/main" id="{F08D4891-B93C-4F55-9D09-A78293414433}"/>
              </a:ext>
            </a:extLst>
          </p:cNvPr>
          <p:cNvPicPr>
            <a:picLocks noChangeAspect="1"/>
          </p:cNvPicPr>
          <p:nvPr/>
        </p:nvPicPr>
        <p:blipFill>
          <a:blip r:embed="rId2"/>
          <a:stretch>
            <a:fillRect/>
          </a:stretch>
        </p:blipFill>
        <p:spPr>
          <a:xfrm>
            <a:off x="5425789" y="0"/>
            <a:ext cx="6913908" cy="6858000"/>
          </a:xfrm>
          <a:prstGeom prst="rect">
            <a:avLst/>
          </a:prstGeom>
        </p:spPr>
      </p:pic>
      <p:pic>
        <p:nvPicPr>
          <p:cNvPr id="9" name="Image 8">
            <a:extLst>
              <a:ext uri="{FF2B5EF4-FFF2-40B4-BE49-F238E27FC236}">
                <a16:creationId xmlns:a16="http://schemas.microsoft.com/office/drawing/2014/main" id="{B488BED9-ABA6-4984-BF0C-C06C5E54C4B4}"/>
              </a:ext>
            </a:extLst>
          </p:cNvPr>
          <p:cNvPicPr>
            <a:picLocks noChangeAspect="1"/>
          </p:cNvPicPr>
          <p:nvPr/>
        </p:nvPicPr>
        <p:blipFill>
          <a:blip r:embed="rId3"/>
          <a:stretch>
            <a:fillRect/>
          </a:stretch>
        </p:blipFill>
        <p:spPr>
          <a:xfrm>
            <a:off x="1177835" y="3069683"/>
            <a:ext cx="951602" cy="778106"/>
          </a:xfrm>
          <a:prstGeom prst="rect">
            <a:avLst/>
          </a:prstGeom>
        </p:spPr>
      </p:pic>
      <p:pic>
        <p:nvPicPr>
          <p:cNvPr id="10" name="Image 9">
            <a:extLst>
              <a:ext uri="{FF2B5EF4-FFF2-40B4-BE49-F238E27FC236}">
                <a16:creationId xmlns:a16="http://schemas.microsoft.com/office/drawing/2014/main" id="{AE4D6928-0D2C-44A2-8179-C44B3EB64D79}"/>
              </a:ext>
            </a:extLst>
          </p:cNvPr>
          <p:cNvPicPr>
            <a:picLocks noChangeAspect="1"/>
          </p:cNvPicPr>
          <p:nvPr/>
        </p:nvPicPr>
        <p:blipFill>
          <a:blip r:embed="rId4"/>
          <a:stretch>
            <a:fillRect/>
          </a:stretch>
        </p:blipFill>
        <p:spPr>
          <a:xfrm>
            <a:off x="3283132" y="2944566"/>
            <a:ext cx="1658030" cy="1103344"/>
          </a:xfrm>
          <a:prstGeom prst="rect">
            <a:avLst/>
          </a:prstGeom>
        </p:spPr>
      </p:pic>
      <p:sp>
        <p:nvSpPr>
          <p:cNvPr id="11" name="ZoneTexte 10">
            <a:extLst>
              <a:ext uri="{FF2B5EF4-FFF2-40B4-BE49-F238E27FC236}">
                <a16:creationId xmlns:a16="http://schemas.microsoft.com/office/drawing/2014/main" id="{5966400E-3971-4121-B496-2E8599DA28F1}"/>
              </a:ext>
            </a:extLst>
          </p:cNvPr>
          <p:cNvSpPr txBox="1"/>
          <p:nvPr/>
        </p:nvSpPr>
        <p:spPr>
          <a:xfrm>
            <a:off x="2436957" y="2643128"/>
            <a:ext cx="863592" cy="1631216"/>
          </a:xfrm>
          <a:prstGeom prst="rect">
            <a:avLst/>
          </a:prstGeom>
          <a:noFill/>
        </p:spPr>
        <p:txBody>
          <a:bodyPr wrap="square" rtlCol="0">
            <a:spAutoFit/>
          </a:bodyPr>
          <a:lstStyle/>
          <a:p>
            <a:r>
              <a:rPr lang="fr-FR" sz="10000" dirty="0"/>
              <a:t>+</a:t>
            </a:r>
          </a:p>
        </p:txBody>
      </p:sp>
      <p:sp>
        <p:nvSpPr>
          <p:cNvPr id="12" name="ZoneTexte 11">
            <a:extLst>
              <a:ext uri="{FF2B5EF4-FFF2-40B4-BE49-F238E27FC236}">
                <a16:creationId xmlns:a16="http://schemas.microsoft.com/office/drawing/2014/main" id="{DCB31F44-043B-4BFA-BF95-7B21D0EE19E2}"/>
              </a:ext>
            </a:extLst>
          </p:cNvPr>
          <p:cNvSpPr txBox="1"/>
          <p:nvPr/>
        </p:nvSpPr>
        <p:spPr>
          <a:xfrm rot="2554391">
            <a:off x="1151869" y="3239122"/>
            <a:ext cx="1017207" cy="461665"/>
          </a:xfrm>
          <a:prstGeom prst="rect">
            <a:avLst/>
          </a:prstGeom>
          <a:noFill/>
        </p:spPr>
        <p:txBody>
          <a:bodyPr wrap="square" rtlCol="0">
            <a:spAutoFit/>
          </a:bodyPr>
          <a:lstStyle/>
          <a:p>
            <a:pPr algn="ctr"/>
            <a:r>
              <a:rPr lang="fr-FR" sz="2400" dirty="0"/>
              <a:t>ISRS</a:t>
            </a:r>
          </a:p>
        </p:txBody>
      </p:sp>
    </p:spTree>
    <p:extLst>
      <p:ext uri="{BB962C8B-B14F-4D97-AF65-F5344CB8AC3E}">
        <p14:creationId xmlns:p14="http://schemas.microsoft.com/office/powerpoint/2010/main" val="149544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2000"/>
                                        <p:tgtEl>
                                          <p:spTgt spid="11"/>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D48952-C1EB-46AF-8EC4-72CF5DEDC412}"/>
              </a:ext>
            </a:extLst>
          </p:cNvPr>
          <p:cNvSpPr>
            <a:spLocks noGrp="1"/>
          </p:cNvSpPr>
          <p:nvPr>
            <p:ph type="title"/>
          </p:nvPr>
        </p:nvSpPr>
        <p:spPr/>
        <p:txBody>
          <a:bodyPr/>
          <a:lstStyle/>
          <a:p>
            <a:r>
              <a:rPr lang="fr-FR" dirty="0"/>
              <a:t>Lutte contre l’isolement: un enjeu de société</a:t>
            </a:r>
          </a:p>
        </p:txBody>
      </p:sp>
      <p:pic>
        <p:nvPicPr>
          <p:cNvPr id="4" name="Image 3">
            <a:extLst>
              <a:ext uri="{FF2B5EF4-FFF2-40B4-BE49-F238E27FC236}">
                <a16:creationId xmlns:a16="http://schemas.microsoft.com/office/drawing/2014/main" id="{77DE3717-5025-4D29-9AF2-42A190E18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411" y="2406462"/>
            <a:ext cx="7811177" cy="3170195"/>
          </a:xfrm>
          <a:prstGeom prst="rect">
            <a:avLst/>
          </a:prstGeom>
        </p:spPr>
      </p:pic>
      <p:sp>
        <p:nvSpPr>
          <p:cNvPr id="5" name="ZoneTexte 4">
            <a:extLst>
              <a:ext uri="{FF2B5EF4-FFF2-40B4-BE49-F238E27FC236}">
                <a16:creationId xmlns:a16="http://schemas.microsoft.com/office/drawing/2014/main" id="{F71C37CE-EEE7-48E2-826A-42AC10FC601E}"/>
              </a:ext>
            </a:extLst>
          </p:cNvPr>
          <p:cNvSpPr txBox="1"/>
          <p:nvPr/>
        </p:nvSpPr>
        <p:spPr>
          <a:xfrm>
            <a:off x="4533451" y="1483132"/>
            <a:ext cx="6820349" cy="923330"/>
          </a:xfrm>
          <a:prstGeom prst="rect">
            <a:avLst/>
          </a:prstGeom>
          <a:noFill/>
        </p:spPr>
        <p:txBody>
          <a:bodyPr wrap="square" rtlCol="0">
            <a:spAutoFit/>
          </a:bodyPr>
          <a:lstStyle/>
          <a:p>
            <a:r>
              <a:rPr lang="fr-FR" dirty="0">
                <a:solidFill>
                  <a:srgbClr val="FF0000"/>
                </a:solidFill>
              </a:rPr>
              <a:t>2 millions</a:t>
            </a:r>
            <a:r>
              <a:rPr lang="fr-FR" dirty="0"/>
              <a:t> de personnes âgées sont isolées des cercles de sociabilité</a:t>
            </a:r>
          </a:p>
          <a:p>
            <a:r>
              <a:rPr lang="fr-FR" dirty="0">
                <a:solidFill>
                  <a:srgbClr val="00B0F0"/>
                </a:solidFill>
              </a:rPr>
              <a:t>3,6 millions </a:t>
            </a:r>
            <a:r>
              <a:rPr lang="fr-FR" dirty="0"/>
              <a:t>de personnes exclues du numérique</a:t>
            </a:r>
          </a:p>
          <a:p>
            <a:r>
              <a:rPr lang="fr-FR" dirty="0"/>
              <a:t> </a:t>
            </a:r>
          </a:p>
        </p:txBody>
      </p:sp>
      <p:sp>
        <p:nvSpPr>
          <p:cNvPr id="6" name="ZoneTexte 5">
            <a:extLst>
              <a:ext uri="{FF2B5EF4-FFF2-40B4-BE49-F238E27FC236}">
                <a16:creationId xmlns:a16="http://schemas.microsoft.com/office/drawing/2014/main" id="{C7653CE6-2D0B-4709-B7B6-28A0DDB38305}"/>
              </a:ext>
            </a:extLst>
          </p:cNvPr>
          <p:cNvSpPr txBox="1"/>
          <p:nvPr/>
        </p:nvSpPr>
        <p:spPr>
          <a:xfrm>
            <a:off x="6540649" y="6379871"/>
            <a:ext cx="5651351" cy="369332"/>
          </a:xfrm>
          <a:prstGeom prst="rect">
            <a:avLst/>
          </a:prstGeom>
          <a:noFill/>
        </p:spPr>
        <p:txBody>
          <a:bodyPr wrap="square" rtlCol="0">
            <a:spAutoFit/>
          </a:bodyPr>
          <a:lstStyle/>
          <a:p>
            <a:pPr algn="r"/>
            <a:r>
              <a:rPr lang="fr-FR" dirty="0">
                <a:solidFill>
                  <a:srgbClr val="002060"/>
                </a:solidFill>
              </a:rPr>
              <a:t>Rapport petit frère des pauvres 2021</a:t>
            </a:r>
          </a:p>
        </p:txBody>
      </p:sp>
    </p:spTree>
    <p:extLst>
      <p:ext uri="{BB962C8B-B14F-4D97-AF65-F5344CB8AC3E}">
        <p14:creationId xmlns:p14="http://schemas.microsoft.com/office/powerpoint/2010/main" val="38945132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D48952-C1EB-46AF-8EC4-72CF5DEDC412}"/>
              </a:ext>
            </a:extLst>
          </p:cNvPr>
          <p:cNvSpPr>
            <a:spLocks noGrp="1"/>
          </p:cNvSpPr>
          <p:nvPr>
            <p:ph type="title"/>
          </p:nvPr>
        </p:nvSpPr>
        <p:spPr/>
        <p:txBody>
          <a:bodyPr/>
          <a:lstStyle/>
          <a:p>
            <a:r>
              <a:rPr lang="fr-FR" dirty="0"/>
              <a:t>Lutte contre l’isolement: un enjeu de société</a:t>
            </a:r>
          </a:p>
        </p:txBody>
      </p:sp>
      <p:pic>
        <p:nvPicPr>
          <p:cNvPr id="7" name="Image 6">
            <a:extLst>
              <a:ext uri="{FF2B5EF4-FFF2-40B4-BE49-F238E27FC236}">
                <a16:creationId xmlns:a16="http://schemas.microsoft.com/office/drawing/2014/main" id="{3EE88D5A-D41F-4083-A8E4-C9E7A4E82832}"/>
              </a:ext>
            </a:extLst>
          </p:cNvPr>
          <p:cNvPicPr>
            <a:picLocks noChangeAspect="1"/>
          </p:cNvPicPr>
          <p:nvPr/>
        </p:nvPicPr>
        <p:blipFill>
          <a:blip r:embed="rId2"/>
          <a:stretch>
            <a:fillRect/>
          </a:stretch>
        </p:blipFill>
        <p:spPr>
          <a:xfrm>
            <a:off x="1567367" y="1690688"/>
            <a:ext cx="2821530" cy="4014898"/>
          </a:xfrm>
          <a:prstGeom prst="rect">
            <a:avLst/>
          </a:prstGeom>
        </p:spPr>
      </p:pic>
      <p:pic>
        <p:nvPicPr>
          <p:cNvPr id="3" name="Image 2">
            <a:extLst>
              <a:ext uri="{FF2B5EF4-FFF2-40B4-BE49-F238E27FC236}">
                <a16:creationId xmlns:a16="http://schemas.microsoft.com/office/drawing/2014/main" id="{FBCE3CE5-289E-4668-A98C-4A19F9331F2E}"/>
              </a:ext>
            </a:extLst>
          </p:cNvPr>
          <p:cNvPicPr>
            <a:picLocks noChangeAspect="1"/>
          </p:cNvPicPr>
          <p:nvPr/>
        </p:nvPicPr>
        <p:blipFill>
          <a:blip r:embed="rId3"/>
          <a:stretch>
            <a:fillRect/>
          </a:stretch>
        </p:blipFill>
        <p:spPr>
          <a:xfrm>
            <a:off x="5184906" y="1348119"/>
            <a:ext cx="6390043" cy="5236285"/>
          </a:xfrm>
          <a:prstGeom prst="rect">
            <a:avLst/>
          </a:prstGeom>
        </p:spPr>
      </p:pic>
      <p:pic>
        <p:nvPicPr>
          <p:cNvPr id="8" name="Image 7">
            <a:extLst>
              <a:ext uri="{FF2B5EF4-FFF2-40B4-BE49-F238E27FC236}">
                <a16:creationId xmlns:a16="http://schemas.microsoft.com/office/drawing/2014/main" id="{6EE40119-5B6E-42D7-A525-21C5B72573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892" y="5329606"/>
            <a:ext cx="3028950" cy="1514475"/>
          </a:xfrm>
          <a:prstGeom prst="rect">
            <a:avLst/>
          </a:prstGeom>
        </p:spPr>
      </p:pic>
    </p:spTree>
    <p:extLst>
      <p:ext uri="{BB962C8B-B14F-4D97-AF65-F5344CB8AC3E}">
        <p14:creationId xmlns:p14="http://schemas.microsoft.com/office/powerpoint/2010/main" val="33406694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7E8E901-F655-4A2F-921F-1C110754ECF4}"/>
              </a:ext>
            </a:extLst>
          </p:cNvPr>
          <p:cNvPicPr>
            <a:picLocks noChangeAspect="1"/>
          </p:cNvPicPr>
          <p:nvPr/>
        </p:nvPicPr>
        <p:blipFill>
          <a:blip r:embed="rId3"/>
          <a:stretch>
            <a:fillRect/>
          </a:stretch>
        </p:blipFill>
        <p:spPr>
          <a:xfrm>
            <a:off x="1190512" y="1511940"/>
            <a:ext cx="8885690" cy="4275190"/>
          </a:xfrm>
          <a:prstGeom prst="rect">
            <a:avLst/>
          </a:prstGeom>
        </p:spPr>
      </p:pic>
      <p:sp>
        <p:nvSpPr>
          <p:cNvPr id="3" name="ZoneTexte 2">
            <a:extLst>
              <a:ext uri="{FF2B5EF4-FFF2-40B4-BE49-F238E27FC236}">
                <a16:creationId xmlns:a16="http://schemas.microsoft.com/office/drawing/2014/main" id="{67A2231A-C61D-445B-A293-B1820B73B628}"/>
              </a:ext>
            </a:extLst>
          </p:cNvPr>
          <p:cNvSpPr txBox="1"/>
          <p:nvPr/>
        </p:nvSpPr>
        <p:spPr>
          <a:xfrm>
            <a:off x="0" y="6581001"/>
            <a:ext cx="4044875" cy="276999"/>
          </a:xfrm>
          <a:prstGeom prst="rect">
            <a:avLst/>
          </a:prstGeom>
          <a:noFill/>
        </p:spPr>
        <p:txBody>
          <a:bodyPr wrap="square" rtlCol="0">
            <a:spAutoFit/>
          </a:bodyPr>
          <a:lstStyle/>
          <a:p>
            <a:r>
              <a:rPr lang="fr-FR" sz="1200" dirty="0"/>
              <a:t>Remerciements Pr. Christina </a:t>
            </a:r>
            <a:r>
              <a:rPr lang="fr-FR" sz="1200" dirty="0" err="1"/>
              <a:t>Röcke</a:t>
            </a:r>
            <a:endParaRPr lang="fr-FR" sz="1200" dirty="0"/>
          </a:p>
        </p:txBody>
      </p:sp>
      <p:sp>
        <p:nvSpPr>
          <p:cNvPr id="6" name="Rectangle 2">
            <a:extLst>
              <a:ext uri="{FF2B5EF4-FFF2-40B4-BE49-F238E27FC236}">
                <a16:creationId xmlns:a16="http://schemas.microsoft.com/office/drawing/2014/main" id="{23482572-2558-4E29-85F5-EE68E5FB3EE2}"/>
              </a:ext>
            </a:extLst>
          </p:cNvPr>
          <p:cNvSpPr>
            <a:spLocks noChangeArrowheads="1"/>
          </p:cNvSpPr>
          <p:nvPr/>
        </p:nvSpPr>
        <p:spPr bwMode="auto">
          <a:xfrm>
            <a:off x="152400" y="791587"/>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0" i="0" u="none" strike="noStrike" cap="none" normalizeH="0" baseline="0" dirty="0">
              <a:ln>
                <a:noFill/>
              </a:ln>
              <a:solidFill>
                <a:srgbClr val="5B616B"/>
              </a:solidFill>
              <a:effectLst/>
              <a:latin typeface="BlinkMacSystemFont"/>
            </a:endParaRPr>
          </a:p>
        </p:txBody>
      </p:sp>
      <p:sp>
        <p:nvSpPr>
          <p:cNvPr id="7" name="Rectangle 6">
            <a:extLst>
              <a:ext uri="{FF2B5EF4-FFF2-40B4-BE49-F238E27FC236}">
                <a16:creationId xmlns:a16="http://schemas.microsoft.com/office/drawing/2014/main" id="{656FD040-0C36-4A45-AFE7-7449B8ACEABB}"/>
              </a:ext>
            </a:extLst>
          </p:cNvPr>
          <p:cNvSpPr/>
          <p:nvPr/>
        </p:nvSpPr>
        <p:spPr>
          <a:xfrm>
            <a:off x="5784028" y="6211669"/>
            <a:ext cx="6096000" cy="369332"/>
          </a:xfrm>
          <a:prstGeom prst="rect">
            <a:avLst/>
          </a:prstGeom>
        </p:spPr>
        <p:txBody>
          <a:bodyPr>
            <a:spAutoFit/>
          </a:bodyPr>
          <a:lstStyle/>
          <a:p>
            <a:pPr algn="r"/>
            <a:r>
              <a:rPr lang="fr-FR" b="1" dirty="0">
                <a:solidFill>
                  <a:srgbClr val="0070C0"/>
                </a:solidFill>
              </a:rPr>
              <a:t>Levy B et al. J Pers Soc </a:t>
            </a:r>
            <a:r>
              <a:rPr lang="fr-FR" b="1" dirty="0" err="1">
                <a:solidFill>
                  <a:srgbClr val="0070C0"/>
                </a:solidFill>
              </a:rPr>
              <a:t>Psychol</a:t>
            </a:r>
            <a:r>
              <a:rPr lang="fr-FR" b="1" dirty="0">
                <a:solidFill>
                  <a:srgbClr val="0070C0"/>
                </a:solidFill>
              </a:rPr>
              <a:t>. 2002</a:t>
            </a:r>
          </a:p>
        </p:txBody>
      </p:sp>
      <p:sp>
        <p:nvSpPr>
          <p:cNvPr id="9" name="Titre 1">
            <a:extLst>
              <a:ext uri="{FF2B5EF4-FFF2-40B4-BE49-F238E27FC236}">
                <a16:creationId xmlns:a16="http://schemas.microsoft.com/office/drawing/2014/main" id="{D05826D3-9C48-458B-8060-C238FA83416D}"/>
              </a:ext>
            </a:extLst>
          </p:cNvPr>
          <p:cNvSpPr txBox="1">
            <a:spLocks/>
          </p:cNvSpPr>
          <p:nvPr/>
        </p:nvSpPr>
        <p:spPr>
          <a:xfrm>
            <a:off x="485888" y="41891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solidFill>
                  <a:srgbClr val="0070C0"/>
                </a:solidFill>
              </a:rPr>
              <a:t>Mieux vivre son avancée en âge!</a:t>
            </a:r>
          </a:p>
        </p:txBody>
      </p:sp>
    </p:spTree>
    <p:extLst>
      <p:ext uri="{BB962C8B-B14F-4D97-AF65-F5344CB8AC3E}">
        <p14:creationId xmlns:p14="http://schemas.microsoft.com/office/powerpoint/2010/main" val="460315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44B9EE7-7C0A-4024-B973-EB41AAAA5466}"/>
              </a:ext>
            </a:extLst>
          </p:cNvPr>
          <p:cNvPicPr>
            <a:picLocks noChangeAspect="1"/>
          </p:cNvPicPr>
          <p:nvPr/>
        </p:nvPicPr>
        <p:blipFill rotWithShape="1">
          <a:blip r:embed="rId2">
            <a:extLst>
              <a:ext uri="{28A0092B-C50C-407E-A947-70E740481C1C}">
                <a14:useLocalDpi xmlns:a14="http://schemas.microsoft.com/office/drawing/2010/main" val="0"/>
              </a:ext>
            </a:extLst>
          </a:blip>
          <a:srcRect b="2003"/>
          <a:stretch/>
        </p:blipFill>
        <p:spPr>
          <a:xfrm>
            <a:off x="980480" y="331281"/>
            <a:ext cx="10250504" cy="5897397"/>
          </a:xfrm>
          <a:prstGeom prst="rect">
            <a:avLst/>
          </a:prstGeom>
        </p:spPr>
      </p:pic>
    </p:spTree>
    <p:extLst>
      <p:ext uri="{BB962C8B-B14F-4D97-AF65-F5344CB8AC3E}">
        <p14:creationId xmlns:p14="http://schemas.microsoft.com/office/powerpoint/2010/main" val="3916625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44196F-1ABE-4290-9C58-74F817391CCC}"/>
              </a:ext>
            </a:extLst>
          </p:cNvPr>
          <p:cNvSpPr>
            <a:spLocks noGrp="1"/>
          </p:cNvSpPr>
          <p:nvPr>
            <p:ph type="title"/>
          </p:nvPr>
        </p:nvSpPr>
        <p:spPr/>
        <p:txBody>
          <a:bodyPr/>
          <a:lstStyle/>
          <a:p>
            <a:r>
              <a:rPr lang="fr-FR" b="1" dirty="0">
                <a:solidFill>
                  <a:srgbClr val="0070C0"/>
                </a:solidFill>
              </a:rPr>
              <a:t>CONCLUSION</a:t>
            </a:r>
          </a:p>
        </p:txBody>
      </p:sp>
      <p:sp>
        <p:nvSpPr>
          <p:cNvPr id="5" name="ZoneTexte 4">
            <a:extLst>
              <a:ext uri="{FF2B5EF4-FFF2-40B4-BE49-F238E27FC236}">
                <a16:creationId xmlns:a16="http://schemas.microsoft.com/office/drawing/2014/main" id="{4B14A78F-F4B7-4F5E-8A8E-9363D9B9FC8D}"/>
              </a:ext>
            </a:extLst>
          </p:cNvPr>
          <p:cNvSpPr txBox="1"/>
          <p:nvPr/>
        </p:nvSpPr>
        <p:spPr>
          <a:xfrm>
            <a:off x="1494415" y="2965984"/>
            <a:ext cx="10306722" cy="646331"/>
          </a:xfrm>
          <a:prstGeom prst="rect">
            <a:avLst/>
          </a:prstGeom>
          <a:noFill/>
        </p:spPr>
        <p:txBody>
          <a:bodyPr wrap="square" rtlCol="0">
            <a:spAutoFit/>
          </a:bodyPr>
          <a:lstStyle/>
          <a:p>
            <a:r>
              <a:rPr lang="fr-FR" sz="3600" dirty="0"/>
              <a:t>Vieillissement « réussi » </a:t>
            </a:r>
            <a:r>
              <a:rPr lang="fr-FR" sz="3600" dirty="0">
                <a:sym typeface="Wingdings" panose="05000000000000000000" pitchFamily="2" charset="2"/>
              </a:rPr>
              <a:t>: </a:t>
            </a:r>
            <a:r>
              <a:rPr lang="fr-FR" sz="3600" b="1" dirty="0">
                <a:solidFill>
                  <a:srgbClr val="0070C0"/>
                </a:solidFill>
                <a:sym typeface="Wingdings" panose="05000000000000000000" pitchFamily="2" charset="2"/>
              </a:rPr>
              <a:t>Vieillissement ACTIF </a:t>
            </a:r>
            <a:r>
              <a:rPr lang="fr-FR" sz="3600" dirty="0">
                <a:sym typeface="Wingdings" panose="05000000000000000000" pitchFamily="2" charset="2"/>
              </a:rPr>
              <a:t>!</a:t>
            </a:r>
            <a:endParaRPr lang="fr-FR" sz="3600" dirty="0"/>
          </a:p>
        </p:txBody>
      </p:sp>
      <p:pic>
        <p:nvPicPr>
          <p:cNvPr id="7" name="Image 6">
            <a:extLst>
              <a:ext uri="{FF2B5EF4-FFF2-40B4-BE49-F238E27FC236}">
                <a16:creationId xmlns:a16="http://schemas.microsoft.com/office/drawing/2014/main" id="{D1910809-D13A-4986-9C92-0741569E6F3B}"/>
              </a:ext>
            </a:extLst>
          </p:cNvPr>
          <p:cNvPicPr>
            <a:picLocks noChangeAspect="1"/>
          </p:cNvPicPr>
          <p:nvPr/>
        </p:nvPicPr>
        <p:blipFill>
          <a:blip r:embed="rId3"/>
          <a:stretch>
            <a:fillRect/>
          </a:stretch>
        </p:blipFill>
        <p:spPr>
          <a:xfrm>
            <a:off x="7192051" y="365124"/>
            <a:ext cx="4630270" cy="2180617"/>
          </a:xfrm>
          <a:prstGeom prst="rect">
            <a:avLst/>
          </a:prstGeom>
        </p:spPr>
      </p:pic>
      <p:sp>
        <p:nvSpPr>
          <p:cNvPr id="8" name="ZoneTexte 7">
            <a:extLst>
              <a:ext uri="{FF2B5EF4-FFF2-40B4-BE49-F238E27FC236}">
                <a16:creationId xmlns:a16="http://schemas.microsoft.com/office/drawing/2014/main" id="{D763B6D7-22D5-4C24-B23E-6F8022C46044}"/>
              </a:ext>
            </a:extLst>
          </p:cNvPr>
          <p:cNvSpPr txBox="1"/>
          <p:nvPr/>
        </p:nvSpPr>
        <p:spPr>
          <a:xfrm>
            <a:off x="2267170" y="3911993"/>
            <a:ext cx="3108960" cy="1569660"/>
          </a:xfrm>
          <a:prstGeom prst="rect">
            <a:avLst/>
          </a:prstGeom>
          <a:noFill/>
        </p:spPr>
        <p:txBody>
          <a:bodyPr wrap="square" rtlCol="0">
            <a:spAutoFit/>
          </a:bodyPr>
          <a:lstStyle/>
          <a:p>
            <a:pPr algn="ctr"/>
            <a:r>
              <a:rPr lang="fr-FR" sz="2400" dirty="0"/>
              <a:t>Préserver sa mobilité (mais pas que!)</a:t>
            </a:r>
          </a:p>
          <a:p>
            <a:pPr algn="ctr"/>
            <a:r>
              <a:rPr lang="fr-FR" sz="2400" dirty="0"/>
              <a:t>par </a:t>
            </a:r>
          </a:p>
          <a:p>
            <a:pPr algn="ctr"/>
            <a:r>
              <a:rPr lang="fr-FR" sz="2400" b="1" dirty="0">
                <a:solidFill>
                  <a:srgbClr val="0070C0"/>
                </a:solidFill>
              </a:rPr>
              <a:t>L'ACTIVITÉ PHYSIQUE</a:t>
            </a:r>
          </a:p>
        </p:txBody>
      </p:sp>
      <p:sp>
        <p:nvSpPr>
          <p:cNvPr id="9" name="ZoneTexte 8">
            <a:extLst>
              <a:ext uri="{FF2B5EF4-FFF2-40B4-BE49-F238E27FC236}">
                <a16:creationId xmlns:a16="http://schemas.microsoft.com/office/drawing/2014/main" id="{B75532D6-506A-4629-B427-2C35A434499E}"/>
              </a:ext>
            </a:extLst>
          </p:cNvPr>
          <p:cNvSpPr txBox="1"/>
          <p:nvPr/>
        </p:nvSpPr>
        <p:spPr>
          <a:xfrm>
            <a:off x="6446522" y="4096658"/>
            <a:ext cx="3596642" cy="1200329"/>
          </a:xfrm>
          <a:prstGeom prst="rect">
            <a:avLst/>
          </a:prstGeom>
          <a:noFill/>
        </p:spPr>
        <p:txBody>
          <a:bodyPr wrap="square" rtlCol="0">
            <a:spAutoFit/>
          </a:bodyPr>
          <a:lstStyle/>
          <a:p>
            <a:pPr algn="ctr"/>
            <a:r>
              <a:rPr lang="fr-FR" sz="2400" b="1" dirty="0">
                <a:solidFill>
                  <a:srgbClr val="0070C0"/>
                </a:solidFill>
              </a:rPr>
              <a:t>S’ENGAGER, </a:t>
            </a:r>
            <a:r>
              <a:rPr lang="fr-FR" sz="2400" dirty="0"/>
              <a:t>rester actif intellectuellement, rester curieux d’apprendre!</a:t>
            </a:r>
          </a:p>
        </p:txBody>
      </p:sp>
      <p:pic>
        <p:nvPicPr>
          <p:cNvPr id="11" name="Image 10">
            <a:extLst>
              <a:ext uri="{FF2B5EF4-FFF2-40B4-BE49-F238E27FC236}">
                <a16:creationId xmlns:a16="http://schemas.microsoft.com/office/drawing/2014/main" id="{30CA6A8C-9386-428B-853A-D822A6C15E9D}"/>
              </a:ext>
            </a:extLst>
          </p:cNvPr>
          <p:cNvPicPr>
            <a:picLocks noChangeAspect="1"/>
          </p:cNvPicPr>
          <p:nvPr/>
        </p:nvPicPr>
        <p:blipFill>
          <a:blip r:embed="rId4"/>
          <a:stretch>
            <a:fillRect/>
          </a:stretch>
        </p:blipFill>
        <p:spPr>
          <a:xfrm>
            <a:off x="5016565" y="365124"/>
            <a:ext cx="2175486" cy="2180617"/>
          </a:xfrm>
          <a:prstGeom prst="rect">
            <a:avLst/>
          </a:prstGeom>
        </p:spPr>
      </p:pic>
    </p:spTree>
    <p:extLst>
      <p:ext uri="{BB962C8B-B14F-4D97-AF65-F5344CB8AC3E}">
        <p14:creationId xmlns:p14="http://schemas.microsoft.com/office/powerpoint/2010/main" val="11379372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11821A0-465A-39E8-321A-2FFD0EAA5FAA}"/>
              </a:ext>
            </a:extLst>
          </p:cNvPr>
          <p:cNvPicPr>
            <a:picLocks noChangeAspect="1"/>
          </p:cNvPicPr>
          <p:nvPr/>
        </p:nvPicPr>
        <p:blipFill rotWithShape="1">
          <a:blip r:embed="rId2"/>
          <a:srcRect l="71440" t="-757" r="16504" b="757"/>
          <a:stretch/>
        </p:blipFill>
        <p:spPr>
          <a:xfrm flipH="1">
            <a:off x="7202150" y="782638"/>
            <a:ext cx="859864" cy="2302056"/>
          </a:xfrm>
          <a:prstGeom prst="rect">
            <a:avLst/>
          </a:prstGeom>
        </p:spPr>
      </p:pic>
      <p:pic>
        <p:nvPicPr>
          <p:cNvPr id="13" name="Image 12">
            <a:extLst>
              <a:ext uri="{FF2B5EF4-FFF2-40B4-BE49-F238E27FC236}">
                <a16:creationId xmlns:a16="http://schemas.microsoft.com/office/drawing/2014/main" id="{AD1CCF16-1D68-4D37-8630-3E412F7B77FD}"/>
              </a:ext>
            </a:extLst>
          </p:cNvPr>
          <p:cNvPicPr>
            <a:picLocks noChangeAspect="1"/>
          </p:cNvPicPr>
          <p:nvPr/>
        </p:nvPicPr>
        <p:blipFill rotWithShape="1">
          <a:blip r:embed="rId2"/>
          <a:srcRect l="83687" t="-757" b="757"/>
          <a:stretch/>
        </p:blipFill>
        <p:spPr>
          <a:xfrm>
            <a:off x="9450644" y="765397"/>
            <a:ext cx="1117962" cy="2302056"/>
          </a:xfrm>
          <a:prstGeom prst="rect">
            <a:avLst/>
          </a:prstGeom>
        </p:spPr>
      </p:pic>
      <p:pic>
        <p:nvPicPr>
          <p:cNvPr id="3" name="Image 2">
            <a:extLst>
              <a:ext uri="{FF2B5EF4-FFF2-40B4-BE49-F238E27FC236}">
                <a16:creationId xmlns:a16="http://schemas.microsoft.com/office/drawing/2014/main" id="{A91C6781-C38B-208B-CC0A-40E85F00DE11}"/>
              </a:ext>
            </a:extLst>
          </p:cNvPr>
          <p:cNvPicPr>
            <a:picLocks noChangeAspect="1"/>
          </p:cNvPicPr>
          <p:nvPr/>
        </p:nvPicPr>
        <p:blipFill rotWithShape="1">
          <a:blip r:embed="rId3"/>
          <a:srcRect l="6346" t="10261" r="76253" b="6680"/>
          <a:stretch/>
        </p:blipFill>
        <p:spPr>
          <a:xfrm>
            <a:off x="9302620" y="2756897"/>
            <a:ext cx="1350225" cy="3735978"/>
          </a:xfrm>
          <a:prstGeom prst="rect">
            <a:avLst/>
          </a:prstGeom>
        </p:spPr>
      </p:pic>
      <p:grpSp>
        <p:nvGrpSpPr>
          <p:cNvPr id="27" name="Groupe 26">
            <a:extLst>
              <a:ext uri="{FF2B5EF4-FFF2-40B4-BE49-F238E27FC236}">
                <a16:creationId xmlns:a16="http://schemas.microsoft.com/office/drawing/2014/main" id="{263A655E-C5CF-43E2-BC90-98719B0128B6}"/>
              </a:ext>
            </a:extLst>
          </p:cNvPr>
          <p:cNvGrpSpPr/>
          <p:nvPr/>
        </p:nvGrpSpPr>
        <p:grpSpPr>
          <a:xfrm>
            <a:off x="630657" y="810909"/>
            <a:ext cx="2228674" cy="2704061"/>
            <a:chOff x="8220891" y="822910"/>
            <a:chExt cx="2228674" cy="2704061"/>
          </a:xfrm>
        </p:grpSpPr>
        <p:pic>
          <p:nvPicPr>
            <p:cNvPr id="14" name="Image 13">
              <a:extLst>
                <a:ext uri="{FF2B5EF4-FFF2-40B4-BE49-F238E27FC236}">
                  <a16:creationId xmlns:a16="http://schemas.microsoft.com/office/drawing/2014/main" id="{5953BF21-7C2B-4126-A216-41AE3918C837}"/>
                </a:ext>
              </a:extLst>
            </p:cNvPr>
            <p:cNvPicPr>
              <a:picLocks noChangeAspect="1"/>
            </p:cNvPicPr>
            <p:nvPr/>
          </p:nvPicPr>
          <p:blipFill rotWithShape="1">
            <a:blip r:embed="rId2"/>
            <a:srcRect l="26423" r="50576"/>
            <a:stretch/>
          </p:blipFill>
          <p:spPr>
            <a:xfrm>
              <a:off x="8528683" y="822910"/>
              <a:ext cx="1576253" cy="2302056"/>
            </a:xfrm>
            <a:prstGeom prst="rect">
              <a:avLst/>
            </a:prstGeom>
          </p:spPr>
        </p:pic>
        <p:sp>
          <p:nvSpPr>
            <p:cNvPr id="24" name="Rectangle 23">
              <a:extLst>
                <a:ext uri="{FF2B5EF4-FFF2-40B4-BE49-F238E27FC236}">
                  <a16:creationId xmlns:a16="http://schemas.microsoft.com/office/drawing/2014/main" id="{AADB0DF6-CCEE-42CD-A951-5285ECB266B3}"/>
                </a:ext>
              </a:extLst>
            </p:cNvPr>
            <p:cNvSpPr/>
            <p:nvPr/>
          </p:nvSpPr>
          <p:spPr>
            <a:xfrm>
              <a:off x="9760306" y="1933665"/>
              <a:ext cx="689259" cy="8232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EE56A041-F467-4EDE-B3DE-6C8680F0E3E1}"/>
                </a:ext>
              </a:extLst>
            </p:cNvPr>
            <p:cNvSpPr/>
            <p:nvPr/>
          </p:nvSpPr>
          <p:spPr>
            <a:xfrm>
              <a:off x="10004867" y="2513920"/>
              <a:ext cx="349624" cy="10130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53B45749-4A98-412B-8C9B-9C88ADEDE59A}"/>
                </a:ext>
              </a:extLst>
            </p:cNvPr>
            <p:cNvSpPr/>
            <p:nvPr/>
          </p:nvSpPr>
          <p:spPr>
            <a:xfrm>
              <a:off x="8220891" y="1933665"/>
              <a:ext cx="535112" cy="1191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6" name="Image 15">
            <a:extLst>
              <a:ext uri="{FF2B5EF4-FFF2-40B4-BE49-F238E27FC236}">
                <a16:creationId xmlns:a16="http://schemas.microsoft.com/office/drawing/2014/main" id="{11738D68-12C1-431E-8AAA-DB9955DB25B1}"/>
              </a:ext>
            </a:extLst>
          </p:cNvPr>
          <p:cNvPicPr>
            <a:picLocks noChangeAspect="1"/>
          </p:cNvPicPr>
          <p:nvPr/>
        </p:nvPicPr>
        <p:blipFill rotWithShape="1">
          <a:blip r:embed="rId2">
            <a:clrChange>
              <a:clrFrom>
                <a:srgbClr val="FFFFFF"/>
              </a:clrFrom>
              <a:clrTo>
                <a:srgbClr val="FFFFFF">
                  <a:alpha val="0"/>
                </a:srgbClr>
              </a:clrTo>
            </a:clrChange>
          </a:blip>
          <a:srcRect l="2" t="962" r="86950" b="-962"/>
          <a:stretch/>
        </p:blipFill>
        <p:spPr>
          <a:xfrm>
            <a:off x="5209216" y="782638"/>
            <a:ext cx="894204" cy="2302056"/>
          </a:xfrm>
          <a:prstGeom prst="rect">
            <a:avLst/>
          </a:prstGeom>
        </p:spPr>
      </p:pic>
      <p:pic>
        <p:nvPicPr>
          <p:cNvPr id="17" name="Image 16">
            <a:extLst>
              <a:ext uri="{FF2B5EF4-FFF2-40B4-BE49-F238E27FC236}">
                <a16:creationId xmlns:a16="http://schemas.microsoft.com/office/drawing/2014/main" id="{B6A336D6-8866-4001-B9DB-D1A4981B1387}"/>
              </a:ext>
            </a:extLst>
          </p:cNvPr>
          <p:cNvPicPr>
            <a:picLocks noChangeAspect="1"/>
          </p:cNvPicPr>
          <p:nvPr/>
        </p:nvPicPr>
        <p:blipFill rotWithShape="1">
          <a:blip r:embed="rId3"/>
          <a:srcRect l="6346" t="10261" r="76253" b="6680"/>
          <a:stretch/>
        </p:blipFill>
        <p:spPr>
          <a:xfrm>
            <a:off x="1077031" y="2756897"/>
            <a:ext cx="1350225" cy="3735978"/>
          </a:xfrm>
          <a:prstGeom prst="rect">
            <a:avLst/>
          </a:prstGeom>
        </p:spPr>
      </p:pic>
      <p:pic>
        <p:nvPicPr>
          <p:cNvPr id="20" name="Image 19">
            <a:extLst>
              <a:ext uri="{FF2B5EF4-FFF2-40B4-BE49-F238E27FC236}">
                <a16:creationId xmlns:a16="http://schemas.microsoft.com/office/drawing/2014/main" id="{62E670A1-5045-4BD9-BD2D-88B42FF987C0}"/>
              </a:ext>
            </a:extLst>
          </p:cNvPr>
          <p:cNvPicPr>
            <a:picLocks noChangeAspect="1"/>
          </p:cNvPicPr>
          <p:nvPr/>
        </p:nvPicPr>
        <p:blipFill rotWithShape="1">
          <a:blip r:embed="rId2"/>
          <a:srcRect l="71440" t="-757" r="16504" b="757"/>
          <a:stretch/>
        </p:blipFill>
        <p:spPr>
          <a:xfrm>
            <a:off x="3141138" y="782638"/>
            <a:ext cx="826226" cy="2302056"/>
          </a:xfrm>
          <a:prstGeom prst="rect">
            <a:avLst/>
          </a:prstGeom>
        </p:spPr>
      </p:pic>
      <p:pic>
        <p:nvPicPr>
          <p:cNvPr id="21" name="Image 20">
            <a:extLst>
              <a:ext uri="{FF2B5EF4-FFF2-40B4-BE49-F238E27FC236}">
                <a16:creationId xmlns:a16="http://schemas.microsoft.com/office/drawing/2014/main" id="{338FABC3-8D03-4B53-90FD-8522085CA714}"/>
              </a:ext>
            </a:extLst>
          </p:cNvPr>
          <p:cNvPicPr>
            <a:picLocks noChangeAspect="1"/>
          </p:cNvPicPr>
          <p:nvPr/>
        </p:nvPicPr>
        <p:blipFill rotWithShape="1">
          <a:blip r:embed="rId3"/>
          <a:srcRect l="6346" t="10261" r="76253" b="6680"/>
          <a:stretch/>
        </p:blipFill>
        <p:spPr>
          <a:xfrm>
            <a:off x="2891240" y="2744896"/>
            <a:ext cx="1350225" cy="3735978"/>
          </a:xfrm>
          <a:prstGeom prst="rect">
            <a:avLst/>
          </a:prstGeom>
        </p:spPr>
      </p:pic>
      <p:pic>
        <p:nvPicPr>
          <p:cNvPr id="22" name="Image 21">
            <a:extLst>
              <a:ext uri="{FF2B5EF4-FFF2-40B4-BE49-F238E27FC236}">
                <a16:creationId xmlns:a16="http://schemas.microsoft.com/office/drawing/2014/main" id="{4D297846-1C76-46CF-90C3-8866153AD91F}"/>
              </a:ext>
            </a:extLst>
          </p:cNvPr>
          <p:cNvPicPr>
            <a:picLocks noChangeAspect="1"/>
          </p:cNvPicPr>
          <p:nvPr/>
        </p:nvPicPr>
        <p:blipFill rotWithShape="1">
          <a:blip r:embed="rId3"/>
          <a:srcRect l="6346" t="10261" r="76253" b="6680"/>
          <a:stretch/>
        </p:blipFill>
        <p:spPr>
          <a:xfrm>
            <a:off x="4966847" y="2756897"/>
            <a:ext cx="1350225" cy="3735978"/>
          </a:xfrm>
          <a:prstGeom prst="rect">
            <a:avLst/>
          </a:prstGeom>
        </p:spPr>
      </p:pic>
      <p:pic>
        <p:nvPicPr>
          <p:cNvPr id="23" name="Image 22">
            <a:extLst>
              <a:ext uri="{FF2B5EF4-FFF2-40B4-BE49-F238E27FC236}">
                <a16:creationId xmlns:a16="http://schemas.microsoft.com/office/drawing/2014/main" id="{2638A290-B3C1-4BE6-A3DE-F57DA984737A}"/>
              </a:ext>
            </a:extLst>
          </p:cNvPr>
          <p:cNvPicPr>
            <a:picLocks noChangeAspect="1"/>
          </p:cNvPicPr>
          <p:nvPr/>
        </p:nvPicPr>
        <p:blipFill rotWithShape="1">
          <a:blip r:embed="rId3"/>
          <a:srcRect l="6346" t="10261" r="76253" b="6680"/>
          <a:stretch/>
        </p:blipFill>
        <p:spPr>
          <a:xfrm>
            <a:off x="7035166" y="2770345"/>
            <a:ext cx="1350225" cy="3735978"/>
          </a:xfrm>
          <a:prstGeom prst="rect">
            <a:avLst/>
          </a:prstGeom>
        </p:spPr>
      </p:pic>
      <p:sp>
        <p:nvSpPr>
          <p:cNvPr id="28" name="ZoneTexte 27">
            <a:extLst>
              <a:ext uri="{FF2B5EF4-FFF2-40B4-BE49-F238E27FC236}">
                <a16:creationId xmlns:a16="http://schemas.microsoft.com/office/drawing/2014/main" id="{B1956431-8DBD-440F-989F-5A0559191092}"/>
              </a:ext>
            </a:extLst>
          </p:cNvPr>
          <p:cNvSpPr txBox="1"/>
          <p:nvPr/>
        </p:nvSpPr>
        <p:spPr>
          <a:xfrm>
            <a:off x="705174" y="3208032"/>
            <a:ext cx="1831191" cy="461665"/>
          </a:xfrm>
          <a:prstGeom prst="rect">
            <a:avLst/>
          </a:prstGeom>
          <a:noFill/>
          <a:ln>
            <a:solidFill>
              <a:srgbClr val="002060"/>
            </a:solidFill>
          </a:ln>
        </p:spPr>
        <p:txBody>
          <a:bodyPr wrap="square" rtlCol="0">
            <a:spAutoFit/>
          </a:bodyPr>
          <a:lstStyle/>
          <a:p>
            <a:r>
              <a:rPr lang="fr-FR" sz="2400" b="1" dirty="0">
                <a:solidFill>
                  <a:srgbClr val="002060"/>
                </a:solidFill>
              </a:rPr>
              <a:t>ENDURANCE</a:t>
            </a:r>
          </a:p>
        </p:txBody>
      </p:sp>
      <p:sp>
        <p:nvSpPr>
          <p:cNvPr id="29" name="ZoneTexte 28">
            <a:extLst>
              <a:ext uri="{FF2B5EF4-FFF2-40B4-BE49-F238E27FC236}">
                <a16:creationId xmlns:a16="http://schemas.microsoft.com/office/drawing/2014/main" id="{BC28C0E1-FC98-4780-B5A2-8AAFC0AB6775}"/>
              </a:ext>
            </a:extLst>
          </p:cNvPr>
          <p:cNvSpPr txBox="1"/>
          <p:nvPr/>
        </p:nvSpPr>
        <p:spPr>
          <a:xfrm>
            <a:off x="70656" y="3649584"/>
            <a:ext cx="3517751" cy="954107"/>
          </a:xfrm>
          <a:prstGeom prst="rect">
            <a:avLst/>
          </a:prstGeom>
          <a:noFill/>
        </p:spPr>
        <p:txBody>
          <a:bodyPr wrap="square" rtlCol="0">
            <a:spAutoFit/>
          </a:bodyPr>
          <a:lstStyle/>
          <a:p>
            <a:r>
              <a:rPr lang="fr-FR" sz="2400" b="1" dirty="0"/>
              <a:t>Marche:</a:t>
            </a:r>
          </a:p>
          <a:p>
            <a:pPr algn="ctr"/>
            <a:r>
              <a:rPr lang="fr-FR" sz="3200" b="1" dirty="0">
                <a:solidFill>
                  <a:srgbClr val="3394D2"/>
                </a:solidFill>
              </a:rPr>
              <a:t>30 min/jour</a:t>
            </a:r>
          </a:p>
        </p:txBody>
      </p:sp>
      <p:sp>
        <p:nvSpPr>
          <p:cNvPr id="30" name="ZoneTexte 29">
            <a:extLst>
              <a:ext uri="{FF2B5EF4-FFF2-40B4-BE49-F238E27FC236}">
                <a16:creationId xmlns:a16="http://schemas.microsoft.com/office/drawing/2014/main" id="{456938DE-45A9-48D3-BE54-6089A3F4DB34}"/>
              </a:ext>
            </a:extLst>
          </p:cNvPr>
          <p:cNvSpPr txBox="1"/>
          <p:nvPr/>
        </p:nvSpPr>
        <p:spPr>
          <a:xfrm>
            <a:off x="2660978" y="3213982"/>
            <a:ext cx="1831191" cy="646331"/>
          </a:xfrm>
          <a:prstGeom prst="rect">
            <a:avLst/>
          </a:prstGeom>
          <a:noFill/>
          <a:ln>
            <a:solidFill>
              <a:srgbClr val="002060"/>
            </a:solidFill>
          </a:ln>
        </p:spPr>
        <p:txBody>
          <a:bodyPr wrap="square" rtlCol="0">
            <a:spAutoFit/>
          </a:bodyPr>
          <a:lstStyle/>
          <a:p>
            <a:pPr algn="ctr"/>
            <a:r>
              <a:rPr lang="fr-FR" b="1" dirty="0">
                <a:solidFill>
                  <a:srgbClr val="002060"/>
                </a:solidFill>
              </a:rPr>
              <a:t>RENFORCEMENT MUSCULAIRE</a:t>
            </a:r>
          </a:p>
        </p:txBody>
      </p:sp>
      <p:sp>
        <p:nvSpPr>
          <p:cNvPr id="31" name="ZoneTexte 30">
            <a:extLst>
              <a:ext uri="{FF2B5EF4-FFF2-40B4-BE49-F238E27FC236}">
                <a16:creationId xmlns:a16="http://schemas.microsoft.com/office/drawing/2014/main" id="{E0C187EB-42AB-4DB9-8393-CECC76C4EE0E}"/>
              </a:ext>
            </a:extLst>
          </p:cNvPr>
          <p:cNvSpPr txBox="1"/>
          <p:nvPr/>
        </p:nvSpPr>
        <p:spPr>
          <a:xfrm>
            <a:off x="4717736" y="2803211"/>
            <a:ext cx="1831191" cy="369332"/>
          </a:xfrm>
          <a:prstGeom prst="rect">
            <a:avLst/>
          </a:prstGeom>
          <a:noFill/>
          <a:ln>
            <a:solidFill>
              <a:srgbClr val="002060"/>
            </a:solidFill>
          </a:ln>
        </p:spPr>
        <p:txBody>
          <a:bodyPr wrap="square" rtlCol="0">
            <a:spAutoFit/>
          </a:bodyPr>
          <a:lstStyle/>
          <a:p>
            <a:pPr algn="ctr"/>
            <a:r>
              <a:rPr lang="fr-FR" b="1" dirty="0">
                <a:solidFill>
                  <a:srgbClr val="002060"/>
                </a:solidFill>
              </a:rPr>
              <a:t>EQUILIBRE</a:t>
            </a:r>
          </a:p>
        </p:txBody>
      </p:sp>
      <p:sp>
        <p:nvSpPr>
          <p:cNvPr id="32" name="ZoneTexte 31">
            <a:extLst>
              <a:ext uri="{FF2B5EF4-FFF2-40B4-BE49-F238E27FC236}">
                <a16:creationId xmlns:a16="http://schemas.microsoft.com/office/drawing/2014/main" id="{477E8EB3-0E50-4BB6-A354-3FB6324861EF}"/>
              </a:ext>
            </a:extLst>
          </p:cNvPr>
          <p:cNvSpPr txBox="1"/>
          <p:nvPr/>
        </p:nvSpPr>
        <p:spPr>
          <a:xfrm>
            <a:off x="6837980" y="3361551"/>
            <a:ext cx="1831191" cy="646331"/>
          </a:xfrm>
          <a:prstGeom prst="rect">
            <a:avLst/>
          </a:prstGeom>
          <a:noFill/>
          <a:ln>
            <a:solidFill>
              <a:srgbClr val="002060"/>
            </a:solidFill>
          </a:ln>
        </p:spPr>
        <p:txBody>
          <a:bodyPr wrap="square" rtlCol="0">
            <a:spAutoFit/>
          </a:bodyPr>
          <a:lstStyle/>
          <a:p>
            <a:pPr algn="ctr"/>
            <a:r>
              <a:rPr lang="fr-FR" b="1" dirty="0">
                <a:solidFill>
                  <a:srgbClr val="002060"/>
                </a:solidFill>
              </a:rPr>
              <a:t>RÉDUCTION </a:t>
            </a:r>
          </a:p>
          <a:p>
            <a:pPr algn="ctr"/>
            <a:r>
              <a:rPr lang="fr-FR" b="1" dirty="0">
                <a:solidFill>
                  <a:srgbClr val="002060"/>
                </a:solidFill>
              </a:rPr>
              <a:t>SÉDENTARITÉ</a:t>
            </a:r>
          </a:p>
        </p:txBody>
      </p:sp>
      <p:pic>
        <p:nvPicPr>
          <p:cNvPr id="33" name="Image 32">
            <a:extLst>
              <a:ext uri="{FF2B5EF4-FFF2-40B4-BE49-F238E27FC236}">
                <a16:creationId xmlns:a16="http://schemas.microsoft.com/office/drawing/2014/main" id="{BBFBC191-9CD4-4B3C-8010-A74846E230E6}"/>
              </a:ext>
            </a:extLst>
          </p:cNvPr>
          <p:cNvPicPr>
            <a:picLocks noChangeAspect="1"/>
          </p:cNvPicPr>
          <p:nvPr/>
        </p:nvPicPr>
        <p:blipFill>
          <a:blip r:embed="rId4"/>
          <a:stretch>
            <a:fillRect/>
          </a:stretch>
        </p:blipFill>
        <p:spPr>
          <a:xfrm>
            <a:off x="350742" y="5206931"/>
            <a:ext cx="1856835" cy="1235639"/>
          </a:xfrm>
          <a:prstGeom prst="rect">
            <a:avLst/>
          </a:prstGeom>
        </p:spPr>
      </p:pic>
      <p:sp>
        <p:nvSpPr>
          <p:cNvPr id="34" name="ZoneTexte 33">
            <a:extLst>
              <a:ext uri="{FF2B5EF4-FFF2-40B4-BE49-F238E27FC236}">
                <a16:creationId xmlns:a16="http://schemas.microsoft.com/office/drawing/2014/main" id="{9214889B-A079-476F-9708-4ADFAF4234EF}"/>
              </a:ext>
            </a:extLst>
          </p:cNvPr>
          <p:cNvSpPr txBox="1"/>
          <p:nvPr/>
        </p:nvSpPr>
        <p:spPr>
          <a:xfrm>
            <a:off x="1978734" y="4622136"/>
            <a:ext cx="3517751" cy="584775"/>
          </a:xfrm>
          <a:prstGeom prst="rect">
            <a:avLst/>
          </a:prstGeom>
          <a:noFill/>
        </p:spPr>
        <p:txBody>
          <a:bodyPr wrap="square" rtlCol="0">
            <a:spAutoFit/>
          </a:bodyPr>
          <a:lstStyle/>
          <a:p>
            <a:pPr algn="ctr"/>
            <a:r>
              <a:rPr lang="fr-FR" sz="3200" b="1" dirty="0">
                <a:solidFill>
                  <a:srgbClr val="3394D2"/>
                </a:solidFill>
              </a:rPr>
              <a:t>150 min/semaine</a:t>
            </a:r>
          </a:p>
        </p:txBody>
      </p:sp>
      <p:sp>
        <p:nvSpPr>
          <p:cNvPr id="35" name="ZoneTexte 34">
            <a:extLst>
              <a:ext uri="{FF2B5EF4-FFF2-40B4-BE49-F238E27FC236}">
                <a16:creationId xmlns:a16="http://schemas.microsoft.com/office/drawing/2014/main" id="{37AD61F3-E147-4716-A08B-6A859642DBA7}"/>
              </a:ext>
            </a:extLst>
          </p:cNvPr>
          <p:cNvSpPr txBox="1"/>
          <p:nvPr/>
        </p:nvSpPr>
        <p:spPr>
          <a:xfrm>
            <a:off x="2379972" y="5109247"/>
            <a:ext cx="3265715" cy="369332"/>
          </a:xfrm>
          <a:prstGeom prst="rect">
            <a:avLst/>
          </a:prstGeom>
          <a:noFill/>
        </p:spPr>
        <p:txBody>
          <a:bodyPr wrap="square" rtlCol="0">
            <a:spAutoFit/>
          </a:bodyPr>
          <a:lstStyle/>
          <a:p>
            <a:r>
              <a:rPr lang="fr-FR" b="1" dirty="0">
                <a:solidFill>
                  <a:srgbClr val="002060"/>
                </a:solidFill>
              </a:rPr>
              <a:t>Activité d’intensité modérée</a:t>
            </a:r>
          </a:p>
        </p:txBody>
      </p:sp>
      <p:pic>
        <p:nvPicPr>
          <p:cNvPr id="36" name="Image 35">
            <a:extLst>
              <a:ext uri="{FF2B5EF4-FFF2-40B4-BE49-F238E27FC236}">
                <a16:creationId xmlns:a16="http://schemas.microsoft.com/office/drawing/2014/main" id="{E1E43398-6618-47CF-830F-B1C9D062A4F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474675" y="4129977"/>
            <a:ext cx="1550521" cy="775261"/>
          </a:xfrm>
          <a:prstGeom prst="rect">
            <a:avLst/>
          </a:prstGeom>
        </p:spPr>
      </p:pic>
      <p:pic>
        <p:nvPicPr>
          <p:cNvPr id="37" name="Image 36">
            <a:extLst>
              <a:ext uri="{FF2B5EF4-FFF2-40B4-BE49-F238E27FC236}">
                <a16:creationId xmlns:a16="http://schemas.microsoft.com/office/drawing/2014/main" id="{2EF0720C-6FBC-4216-9DC3-2843F6E3AAF3}"/>
              </a:ext>
            </a:extLst>
          </p:cNvPr>
          <p:cNvPicPr>
            <a:picLocks noChangeAspect="1"/>
          </p:cNvPicPr>
          <p:nvPr/>
        </p:nvPicPr>
        <p:blipFill>
          <a:blip r:embed="rId6"/>
          <a:stretch>
            <a:fillRect/>
          </a:stretch>
        </p:blipFill>
        <p:spPr>
          <a:xfrm>
            <a:off x="4721705" y="3175082"/>
            <a:ext cx="1655411" cy="1239960"/>
          </a:xfrm>
          <a:prstGeom prst="rect">
            <a:avLst/>
          </a:prstGeom>
        </p:spPr>
      </p:pic>
      <p:sp>
        <p:nvSpPr>
          <p:cNvPr id="38" name="ZoneTexte 37">
            <a:extLst>
              <a:ext uri="{FF2B5EF4-FFF2-40B4-BE49-F238E27FC236}">
                <a16:creationId xmlns:a16="http://schemas.microsoft.com/office/drawing/2014/main" id="{F06D4905-AB0E-47D3-9EE9-C8081734CF18}"/>
              </a:ext>
            </a:extLst>
          </p:cNvPr>
          <p:cNvSpPr txBox="1"/>
          <p:nvPr/>
        </p:nvSpPr>
        <p:spPr>
          <a:xfrm>
            <a:off x="5348971" y="3638550"/>
            <a:ext cx="1440587" cy="369332"/>
          </a:xfrm>
          <a:prstGeom prst="rect">
            <a:avLst/>
          </a:prstGeom>
          <a:noFill/>
        </p:spPr>
        <p:txBody>
          <a:bodyPr wrap="square" rtlCol="0">
            <a:spAutoFit/>
          </a:bodyPr>
          <a:lstStyle/>
          <a:p>
            <a:pPr algn="ctr"/>
            <a:r>
              <a:rPr lang="fr-FR" dirty="0"/>
              <a:t>Tai chi</a:t>
            </a:r>
          </a:p>
        </p:txBody>
      </p:sp>
      <p:sp>
        <p:nvSpPr>
          <p:cNvPr id="2" name="Titre 1">
            <a:extLst>
              <a:ext uri="{FF2B5EF4-FFF2-40B4-BE49-F238E27FC236}">
                <a16:creationId xmlns:a16="http://schemas.microsoft.com/office/drawing/2014/main" id="{9FA2C2CD-EB41-4F69-ABF5-447F4BF7D760}"/>
              </a:ext>
            </a:extLst>
          </p:cNvPr>
          <p:cNvSpPr>
            <a:spLocks noGrp="1"/>
          </p:cNvSpPr>
          <p:nvPr>
            <p:ph type="title"/>
          </p:nvPr>
        </p:nvSpPr>
        <p:spPr>
          <a:xfrm>
            <a:off x="318014" y="94572"/>
            <a:ext cx="10515600" cy="1325563"/>
          </a:xfrm>
        </p:spPr>
        <p:txBody>
          <a:bodyPr/>
          <a:lstStyle/>
          <a:p>
            <a:r>
              <a:rPr lang="fr-FR" dirty="0"/>
              <a:t>Les 5 piliers du </a:t>
            </a:r>
            <a:r>
              <a:rPr lang="fr-FR" b="1" dirty="0"/>
              <a:t>vieillissement actif</a:t>
            </a:r>
          </a:p>
        </p:txBody>
      </p:sp>
      <p:pic>
        <p:nvPicPr>
          <p:cNvPr id="4" name="Image 3">
            <a:extLst>
              <a:ext uri="{FF2B5EF4-FFF2-40B4-BE49-F238E27FC236}">
                <a16:creationId xmlns:a16="http://schemas.microsoft.com/office/drawing/2014/main" id="{67AB009B-B5E8-1A40-3368-8B8FE6DD6801}"/>
              </a:ext>
            </a:extLst>
          </p:cNvPr>
          <p:cNvPicPr>
            <a:picLocks noChangeAspect="1"/>
          </p:cNvPicPr>
          <p:nvPr/>
        </p:nvPicPr>
        <p:blipFill>
          <a:blip r:embed="rId7">
            <a:clrChange>
              <a:clrFrom>
                <a:srgbClr val="FFFFFF"/>
              </a:clrFrom>
              <a:clrTo>
                <a:srgbClr val="FFFFFF">
                  <a:alpha val="0"/>
                </a:srgbClr>
              </a:clrTo>
            </a:clrChange>
          </a:blip>
          <a:srcRect b="11404"/>
          <a:stretch/>
        </p:blipFill>
        <p:spPr>
          <a:xfrm>
            <a:off x="9758126" y="651297"/>
            <a:ext cx="1495425" cy="1248945"/>
          </a:xfrm>
          <a:prstGeom prst="rect">
            <a:avLst/>
          </a:prstGeom>
        </p:spPr>
      </p:pic>
      <p:sp>
        <p:nvSpPr>
          <p:cNvPr id="5" name="ZoneTexte 4">
            <a:extLst>
              <a:ext uri="{FF2B5EF4-FFF2-40B4-BE49-F238E27FC236}">
                <a16:creationId xmlns:a16="http://schemas.microsoft.com/office/drawing/2014/main" id="{0872ECCC-5376-17FB-2006-4CC15842DA17}"/>
              </a:ext>
            </a:extLst>
          </p:cNvPr>
          <p:cNvSpPr txBox="1"/>
          <p:nvPr/>
        </p:nvSpPr>
        <p:spPr>
          <a:xfrm>
            <a:off x="9103485" y="3316016"/>
            <a:ext cx="1831191" cy="861774"/>
          </a:xfrm>
          <a:prstGeom prst="rect">
            <a:avLst/>
          </a:prstGeom>
          <a:noFill/>
          <a:ln>
            <a:solidFill>
              <a:srgbClr val="002060"/>
            </a:solidFill>
          </a:ln>
        </p:spPr>
        <p:txBody>
          <a:bodyPr wrap="square" rtlCol="0">
            <a:spAutoFit/>
          </a:bodyPr>
          <a:lstStyle/>
          <a:p>
            <a:pPr algn="ctr"/>
            <a:r>
              <a:rPr lang="fr-FR" b="1" dirty="0">
                <a:solidFill>
                  <a:srgbClr val="002060"/>
                </a:solidFill>
              </a:rPr>
              <a:t>S’ENGAGER, RESTER ACTIF </a:t>
            </a:r>
            <a:r>
              <a:rPr lang="fr-FR" sz="1400" b="1" dirty="0">
                <a:solidFill>
                  <a:srgbClr val="002060"/>
                </a:solidFill>
              </a:rPr>
              <a:t>INTELLECTUELLEMENT</a:t>
            </a:r>
            <a:endParaRPr lang="fr-FR" b="1" dirty="0">
              <a:solidFill>
                <a:srgbClr val="002060"/>
              </a:solidFill>
            </a:endParaRPr>
          </a:p>
        </p:txBody>
      </p:sp>
      <p:pic>
        <p:nvPicPr>
          <p:cNvPr id="39" name="Image 38">
            <a:extLst>
              <a:ext uri="{FF2B5EF4-FFF2-40B4-BE49-F238E27FC236}">
                <a16:creationId xmlns:a16="http://schemas.microsoft.com/office/drawing/2014/main" id="{478897BB-4A81-4DF7-A1CA-6F1583A9E0B5}"/>
              </a:ext>
            </a:extLst>
          </p:cNvPr>
          <p:cNvPicPr>
            <a:picLocks noChangeAspect="1"/>
          </p:cNvPicPr>
          <p:nvPr/>
        </p:nvPicPr>
        <p:blipFill>
          <a:blip r:embed="rId8"/>
          <a:stretch>
            <a:fillRect/>
          </a:stretch>
        </p:blipFill>
        <p:spPr>
          <a:xfrm>
            <a:off x="7449681" y="4444477"/>
            <a:ext cx="1181318" cy="1430321"/>
          </a:xfrm>
          <a:prstGeom prst="rect">
            <a:avLst/>
          </a:prstGeom>
        </p:spPr>
      </p:pic>
      <p:pic>
        <p:nvPicPr>
          <p:cNvPr id="8" name="Image 7">
            <a:extLst>
              <a:ext uri="{FF2B5EF4-FFF2-40B4-BE49-F238E27FC236}">
                <a16:creationId xmlns:a16="http://schemas.microsoft.com/office/drawing/2014/main" id="{6E32EBC1-8AC5-9212-2DCE-67F50FCB59EB}"/>
              </a:ext>
            </a:extLst>
          </p:cNvPr>
          <p:cNvPicPr>
            <a:picLocks noChangeAspect="1"/>
          </p:cNvPicPr>
          <p:nvPr/>
        </p:nvPicPr>
        <p:blipFill>
          <a:blip r:embed="rId9"/>
          <a:stretch>
            <a:fillRect/>
          </a:stretch>
        </p:blipFill>
        <p:spPr>
          <a:xfrm>
            <a:off x="3612643" y="5452451"/>
            <a:ext cx="1375526" cy="1375526"/>
          </a:xfrm>
          <a:prstGeom prst="rect">
            <a:avLst/>
          </a:prstGeom>
        </p:spPr>
      </p:pic>
      <p:pic>
        <p:nvPicPr>
          <p:cNvPr id="10" name="Image 9">
            <a:extLst>
              <a:ext uri="{FF2B5EF4-FFF2-40B4-BE49-F238E27FC236}">
                <a16:creationId xmlns:a16="http://schemas.microsoft.com/office/drawing/2014/main" id="{5DFFCEDA-253D-4555-61A4-520D7472097D}"/>
              </a:ext>
            </a:extLst>
          </p:cNvPr>
          <p:cNvPicPr>
            <a:picLocks noChangeAspect="1"/>
          </p:cNvPicPr>
          <p:nvPr/>
        </p:nvPicPr>
        <p:blipFill>
          <a:blip r:embed="rId10"/>
          <a:stretch>
            <a:fillRect/>
          </a:stretch>
        </p:blipFill>
        <p:spPr>
          <a:xfrm>
            <a:off x="9977732" y="4463395"/>
            <a:ext cx="1556942" cy="1239960"/>
          </a:xfrm>
          <a:prstGeom prst="rect">
            <a:avLst/>
          </a:prstGeom>
        </p:spPr>
      </p:pic>
    </p:spTree>
    <p:extLst>
      <p:ext uri="{BB962C8B-B14F-4D97-AF65-F5344CB8AC3E}">
        <p14:creationId xmlns:p14="http://schemas.microsoft.com/office/powerpoint/2010/main" val="248896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1" grpId="0" animBg="1"/>
      <p:bldP spid="32" grpId="0" animBg="1"/>
      <p:bldP spid="34" grpId="0"/>
      <p:bldP spid="35" grpId="0"/>
      <p:bldP spid="38" grpId="0"/>
      <p:bldP spid="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92006B-512A-43D5-83E7-DB4F00F5ED5A}"/>
              </a:ext>
            </a:extLst>
          </p:cNvPr>
          <p:cNvSpPr/>
          <p:nvPr/>
        </p:nvSpPr>
        <p:spPr>
          <a:xfrm>
            <a:off x="1602212" y="2721114"/>
            <a:ext cx="8987575" cy="523220"/>
          </a:xfrm>
          <a:prstGeom prst="rect">
            <a:avLst/>
          </a:prstGeom>
        </p:spPr>
        <p:txBody>
          <a:bodyPr wrap="square">
            <a:spAutoFit/>
          </a:bodyPr>
          <a:lstStyle/>
          <a:p>
            <a:r>
              <a:rPr lang="en-US" sz="2800" i="1" dirty="0">
                <a:solidFill>
                  <a:srgbClr val="1B1B1B"/>
                </a:solidFill>
                <a:latin typeface="Cambria" panose="02040503050406030204" pitchFamily="18" charset="0"/>
              </a:rPr>
              <a:t>“Growing old is mandatory but growing up is optional “</a:t>
            </a:r>
            <a:endParaRPr lang="fr-FR" sz="2800" i="1" dirty="0"/>
          </a:p>
        </p:txBody>
      </p:sp>
      <p:sp>
        <p:nvSpPr>
          <p:cNvPr id="3" name="ZoneTexte 2">
            <a:extLst>
              <a:ext uri="{FF2B5EF4-FFF2-40B4-BE49-F238E27FC236}">
                <a16:creationId xmlns:a16="http://schemas.microsoft.com/office/drawing/2014/main" id="{5C501448-C504-4F40-8B9C-1B1ABF5A3DC2}"/>
              </a:ext>
            </a:extLst>
          </p:cNvPr>
          <p:cNvSpPr txBox="1"/>
          <p:nvPr/>
        </p:nvSpPr>
        <p:spPr>
          <a:xfrm>
            <a:off x="9099629" y="3244334"/>
            <a:ext cx="1690290" cy="369332"/>
          </a:xfrm>
          <a:prstGeom prst="rect">
            <a:avLst/>
          </a:prstGeom>
          <a:noFill/>
        </p:spPr>
        <p:txBody>
          <a:bodyPr wrap="square" rtlCol="0">
            <a:spAutoFit/>
          </a:bodyPr>
          <a:lstStyle/>
          <a:p>
            <a:r>
              <a:rPr lang="fr-FR" dirty="0">
                <a:solidFill>
                  <a:srgbClr val="00B0F0"/>
                </a:solidFill>
              </a:rPr>
              <a:t>Caroll Bryant</a:t>
            </a:r>
          </a:p>
        </p:txBody>
      </p:sp>
    </p:spTree>
    <p:extLst>
      <p:ext uri="{BB962C8B-B14F-4D97-AF65-F5344CB8AC3E}">
        <p14:creationId xmlns:p14="http://schemas.microsoft.com/office/powerpoint/2010/main" val="26737189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C5CF594-D6D2-40C8-969E-6F26F306CA9E}"/>
              </a:ext>
            </a:extLst>
          </p:cNvPr>
          <p:cNvSpPr txBox="1"/>
          <p:nvPr/>
        </p:nvSpPr>
        <p:spPr>
          <a:xfrm>
            <a:off x="295344" y="364713"/>
            <a:ext cx="6797629" cy="707886"/>
          </a:xfrm>
          <a:prstGeom prst="rect">
            <a:avLst/>
          </a:prstGeom>
          <a:noFill/>
        </p:spPr>
        <p:txBody>
          <a:bodyPr wrap="square" rtlCol="0">
            <a:spAutoFit/>
          </a:bodyPr>
          <a:lstStyle/>
          <a:p>
            <a:r>
              <a:rPr lang="fr-FR" sz="4000" dirty="0">
                <a:solidFill>
                  <a:srgbClr val="0070C0"/>
                </a:solidFill>
              </a:rPr>
              <a:t>MERCI !</a:t>
            </a:r>
          </a:p>
        </p:txBody>
      </p:sp>
      <p:pic>
        <p:nvPicPr>
          <p:cNvPr id="7" name="Image 6">
            <a:extLst>
              <a:ext uri="{FF2B5EF4-FFF2-40B4-BE49-F238E27FC236}">
                <a16:creationId xmlns:a16="http://schemas.microsoft.com/office/drawing/2014/main" id="{73BE06FA-35E8-49A3-A2F4-E17921D528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6776"/>
            <a:ext cx="2337241" cy="1140914"/>
          </a:xfrm>
          <a:prstGeom prst="rect">
            <a:avLst/>
          </a:prstGeom>
        </p:spPr>
      </p:pic>
      <p:sp>
        <p:nvSpPr>
          <p:cNvPr id="4" name="ZoneTexte 3">
            <a:extLst>
              <a:ext uri="{FF2B5EF4-FFF2-40B4-BE49-F238E27FC236}">
                <a16:creationId xmlns:a16="http://schemas.microsoft.com/office/drawing/2014/main" id="{36C400D9-E635-48E7-B464-E00957741E9D}"/>
              </a:ext>
            </a:extLst>
          </p:cNvPr>
          <p:cNvSpPr txBox="1"/>
          <p:nvPr/>
        </p:nvSpPr>
        <p:spPr>
          <a:xfrm>
            <a:off x="1754003" y="5953203"/>
            <a:ext cx="5228217" cy="584775"/>
          </a:xfrm>
          <a:prstGeom prst="rect">
            <a:avLst/>
          </a:prstGeom>
          <a:noFill/>
        </p:spPr>
        <p:txBody>
          <a:bodyPr wrap="square" rtlCol="0">
            <a:spAutoFit/>
          </a:bodyPr>
          <a:lstStyle/>
          <a:p>
            <a:pPr algn="ctr"/>
            <a:r>
              <a:rPr lang="fr-FR" sz="3200" b="1" dirty="0">
                <a:solidFill>
                  <a:srgbClr val="0070C0"/>
                </a:solidFill>
              </a:rPr>
              <a:t>www.icopegrandlyon.fr</a:t>
            </a:r>
          </a:p>
        </p:txBody>
      </p:sp>
      <p:pic>
        <p:nvPicPr>
          <p:cNvPr id="8" name="Image 7">
            <a:extLst>
              <a:ext uri="{FF2B5EF4-FFF2-40B4-BE49-F238E27FC236}">
                <a16:creationId xmlns:a16="http://schemas.microsoft.com/office/drawing/2014/main" id="{05C115F1-E70D-4397-8153-223D546847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5680" y="5462322"/>
            <a:ext cx="4082730" cy="773380"/>
          </a:xfrm>
          <a:prstGeom prst="rect">
            <a:avLst/>
          </a:prstGeom>
        </p:spPr>
      </p:pic>
      <p:sp>
        <p:nvSpPr>
          <p:cNvPr id="11" name="ZoneTexte 10">
            <a:extLst>
              <a:ext uri="{FF2B5EF4-FFF2-40B4-BE49-F238E27FC236}">
                <a16:creationId xmlns:a16="http://schemas.microsoft.com/office/drawing/2014/main" id="{E3427A21-4B34-4CD4-BBBB-28D8D3C1222C}"/>
              </a:ext>
            </a:extLst>
          </p:cNvPr>
          <p:cNvSpPr txBox="1"/>
          <p:nvPr/>
        </p:nvSpPr>
        <p:spPr>
          <a:xfrm>
            <a:off x="1080049" y="2682739"/>
            <a:ext cx="5228217" cy="584775"/>
          </a:xfrm>
          <a:prstGeom prst="rect">
            <a:avLst/>
          </a:prstGeom>
          <a:noFill/>
        </p:spPr>
        <p:txBody>
          <a:bodyPr wrap="square" rtlCol="0">
            <a:spAutoFit/>
          </a:bodyPr>
          <a:lstStyle/>
          <a:p>
            <a:r>
              <a:rPr lang="fr-FR" sz="3200" b="1" dirty="0">
                <a:solidFill>
                  <a:srgbClr val="0070C0"/>
                </a:solidFill>
                <a:hlinkClick r:id="rId4">
                  <a:extLst>
                    <a:ext uri="{A12FA001-AC4F-418D-AE19-62706E023703}">
                      <ahyp:hlinkClr xmlns:ahyp="http://schemas.microsoft.com/office/drawing/2018/hyperlinkcolor" val="tx"/>
                    </a:ext>
                  </a:extLst>
                </a:hlinkClick>
              </a:rPr>
              <a:t>thomas.gilbert@chu-lyon.fr</a:t>
            </a:r>
            <a:r>
              <a:rPr lang="fr-FR" sz="3200" b="1" dirty="0">
                <a:solidFill>
                  <a:srgbClr val="0070C0"/>
                </a:solidFill>
              </a:rPr>
              <a:t> </a:t>
            </a:r>
          </a:p>
        </p:txBody>
      </p:sp>
      <p:pic>
        <p:nvPicPr>
          <p:cNvPr id="15" name="Image 14">
            <a:extLst>
              <a:ext uri="{FF2B5EF4-FFF2-40B4-BE49-F238E27FC236}">
                <a16:creationId xmlns:a16="http://schemas.microsoft.com/office/drawing/2014/main" id="{A4B6DDE3-75E8-4509-9940-D72A004BB543}"/>
              </a:ext>
            </a:extLst>
          </p:cNvPr>
          <p:cNvPicPr>
            <a:picLocks noChangeAspect="1"/>
          </p:cNvPicPr>
          <p:nvPr/>
        </p:nvPicPr>
        <p:blipFill>
          <a:blip r:embed="rId5"/>
          <a:stretch>
            <a:fillRect/>
          </a:stretch>
        </p:blipFill>
        <p:spPr>
          <a:xfrm>
            <a:off x="6893466" y="484093"/>
            <a:ext cx="4584944" cy="4858849"/>
          </a:xfrm>
          <a:prstGeom prst="rect">
            <a:avLst/>
          </a:prstGeom>
        </p:spPr>
      </p:pic>
      <p:pic>
        <p:nvPicPr>
          <p:cNvPr id="17" name="Image 16">
            <a:extLst>
              <a:ext uri="{FF2B5EF4-FFF2-40B4-BE49-F238E27FC236}">
                <a16:creationId xmlns:a16="http://schemas.microsoft.com/office/drawing/2014/main" id="{3EF52537-899B-4E27-826C-6D64B7FC4D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2220" y="6355082"/>
            <a:ext cx="4496190" cy="365792"/>
          </a:xfrm>
          <a:prstGeom prst="rect">
            <a:avLst/>
          </a:prstGeom>
        </p:spPr>
      </p:pic>
      <p:pic>
        <p:nvPicPr>
          <p:cNvPr id="18" name="Image 17">
            <a:extLst>
              <a:ext uri="{FF2B5EF4-FFF2-40B4-BE49-F238E27FC236}">
                <a16:creationId xmlns:a16="http://schemas.microsoft.com/office/drawing/2014/main" id="{43A1533F-C783-4075-9198-8EB524ACA6EC}"/>
              </a:ext>
            </a:extLst>
          </p:cNvPr>
          <p:cNvPicPr>
            <a:picLocks noChangeAspect="1"/>
          </p:cNvPicPr>
          <p:nvPr/>
        </p:nvPicPr>
        <p:blipFill>
          <a:blip r:embed="rId7"/>
          <a:stretch>
            <a:fillRect/>
          </a:stretch>
        </p:blipFill>
        <p:spPr>
          <a:xfrm>
            <a:off x="2214350" y="3543941"/>
            <a:ext cx="2542252" cy="1018120"/>
          </a:xfrm>
          <a:prstGeom prst="rect">
            <a:avLst/>
          </a:prstGeom>
        </p:spPr>
      </p:pic>
    </p:spTree>
    <p:extLst>
      <p:ext uri="{BB962C8B-B14F-4D97-AF65-F5344CB8AC3E}">
        <p14:creationId xmlns:p14="http://schemas.microsoft.com/office/powerpoint/2010/main" val="19286822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5428</TotalTime>
  <Words>3354</Words>
  <Application>Microsoft Office PowerPoint</Application>
  <PresentationFormat>Grand écran</PresentationFormat>
  <Paragraphs>543</Paragraphs>
  <Slides>97</Slides>
  <Notes>19</Notes>
  <HiddenSlides>1</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97</vt:i4>
      </vt:variant>
    </vt:vector>
  </HeadingPairs>
  <TitlesOfParts>
    <vt:vector size="107" baseType="lpstr">
      <vt:lpstr>ＭＳ Ｐゴシック</vt:lpstr>
      <vt:lpstr>Arial</vt:lpstr>
      <vt:lpstr>BlinkMacSystemFont</vt:lpstr>
      <vt:lpstr>Calibri</vt:lpstr>
      <vt:lpstr>Calibri Light</vt:lpstr>
      <vt:lpstr>Cambria</vt:lpstr>
      <vt:lpstr>Police système</vt:lpstr>
      <vt:lpstr>Verdana</vt:lpstr>
      <vt:lpstr>Wingdings</vt:lpstr>
      <vt:lpstr>Thème Office</vt:lpstr>
      <vt:lpstr>Le Bien Vieillir</vt:lpstr>
      <vt:lpstr>Liens d’intérêt</vt:lpstr>
      <vt:lpstr>Espérance de vie sans incapacité</vt:lpstr>
      <vt:lpstr>Espérance de vie sans incapacité</vt:lpstr>
      <vt:lpstr>Présentation PowerPoint</vt:lpstr>
      <vt:lpstr> </vt:lpstr>
      <vt:lpstr>Présentation PowerPoint</vt:lpstr>
      <vt:lpstr>Présentation PowerPoint</vt:lpstr>
      <vt:lpstr>Présentation PowerPoint</vt:lpstr>
      <vt:lpstr>Comment agir plus tôt et  prévenir les risques de dépendance?  </vt:lpstr>
      <vt:lpstr>EVOLUTION de la démarche gériatrique</vt:lpstr>
      <vt:lpstr>EVOLUTION de la démarche gériatrique</vt:lpstr>
      <vt:lpstr>Présentation PowerPoint</vt:lpstr>
      <vt:lpstr>Vieillissement réussi : vieillissement ACTIF!</vt:lpstr>
      <vt:lpstr>Vieillissement réussi : vieillissement ACTIF!</vt:lpstr>
      <vt:lpstr>ICOPE: Integrated Care for Older PEople</vt:lpstr>
      <vt:lpstr>ICOPE: Integrated Care for Older PEople</vt:lpstr>
      <vt:lpstr>Présentation PowerPoint</vt:lpstr>
      <vt:lpstr>Présentation PowerPoint</vt:lpstr>
      <vt:lpstr>ICOPE: Integrated Care for Older PEople </vt:lpstr>
      <vt:lpstr>ICOPE: Integrated Care for Older PEople</vt:lpstr>
      <vt:lpstr>Présentation PowerPoint</vt:lpstr>
      <vt:lpstr>Population cible  Seniors âgés de 60 ans et +, vivant à domicile et autonomes, des territoires participants à l’expérimentation</vt:lpstr>
      <vt:lpstr>Présentation PowerPoint</vt:lpstr>
      <vt:lpstr>Présentation PowerPoint</vt:lpstr>
      <vt:lpstr>Présentation PowerPoint</vt:lpstr>
      <vt:lpstr>Présentation PowerPoint</vt:lpstr>
      <vt:lpstr>Présentation PowerPoint</vt:lpstr>
      <vt:lpstr>Présentation PowerPoint</vt:lpstr>
      <vt:lpstr>Qu’est-ce que la Sarcopénie?</vt:lpstr>
      <vt:lpstr>Sédentarité et Inactivité physique</vt:lpstr>
      <vt:lpstr>Présentation PowerPoint</vt:lpstr>
      <vt:lpstr>Présentation PowerPoint</vt:lpstr>
      <vt:lpstr>Niveaux d’activité physique selon l’âge</vt:lpstr>
      <vt:lpstr>Pratique d’activité sportive selon l’âge</vt:lpstr>
      <vt:lpstr>Cercle vicieux de l’inactivité physique</vt:lpstr>
      <vt:lpstr>Présentation PowerPoint</vt:lpstr>
      <vt:lpstr>Bénéfices de l’activité physique</vt:lpstr>
      <vt:lpstr>Présentation PowerPoint</vt:lpstr>
      <vt:lpstr>Recommandations </vt:lpstr>
      <vt:lpstr>Recommandations </vt:lpstr>
      <vt:lpstr>Présentation PowerPoint</vt:lpstr>
      <vt:lpstr>Prévention de la fragilité et de la sarcopénie </vt:lpstr>
      <vt:lpstr>Prévention des chutes et fractures </vt:lpstr>
      <vt:lpstr>Prévention cardio-métabolique</vt:lpstr>
      <vt:lpstr>Prévention cardio-métabolique</vt:lpstr>
      <vt:lpstr>Présentation PowerPoint</vt:lpstr>
      <vt:lpstr>Dose d’activité physique?</vt:lpstr>
      <vt:lpstr>Type d’activité physique?</vt:lpstr>
      <vt:lpstr>La variété des activités semble bénéfique</vt:lpstr>
      <vt:lpstr>Programme multimodal européen SPRINTT</vt:lpstr>
      <vt:lpstr>PLAN ANTI-CHUTE</vt:lpstr>
      <vt:lpstr>PLAN ANTI-CHUTE</vt:lpstr>
      <vt:lpstr>PLAN ANTI-CHUTE 2022 </vt:lpstr>
      <vt:lpstr>Présentation PowerPoint</vt:lpstr>
      <vt:lpstr>PLAN ANTI-CHUTE 2022 </vt:lpstr>
      <vt:lpstr>Taï Chi</vt:lpstr>
      <vt:lpstr>Activité physique en prévention secondaire ?</vt:lpstr>
      <vt:lpstr>Etude LIFE</vt:lpstr>
      <vt:lpstr>Etude LIFE</vt:lpstr>
      <vt:lpstr>Patients fragiles et dépendants?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physique = Prévention cognitive </vt:lpstr>
      <vt:lpstr>Est-il possible de « muscler » son cerveau?</vt:lpstr>
      <vt:lpstr>Présentation PowerPoint</vt:lpstr>
      <vt:lpstr>Présentation PowerPoint</vt:lpstr>
      <vt:lpstr>FINGER</vt:lpstr>
      <vt:lpstr>Présentation PowerPoint</vt:lpstr>
      <vt:lpstr>NUTRITION</vt:lpstr>
      <vt:lpstr>ALCOOL et TABAC</vt:lpstr>
      <vt:lpstr>ALCOOL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Activité physique et santé psychique</vt:lpstr>
      <vt:lpstr>Présentation PowerPoint</vt:lpstr>
      <vt:lpstr>Activité physique et  Santé psychique</vt:lpstr>
      <vt:lpstr>Lutte contre l’isolement: un enjeu de société</vt:lpstr>
      <vt:lpstr>Lutte contre l’isolement: un enjeu de société</vt:lpstr>
      <vt:lpstr>Présentation PowerPoint</vt:lpstr>
      <vt:lpstr>Présentation PowerPoint</vt:lpstr>
      <vt:lpstr>CONCLUSION</vt:lpstr>
      <vt:lpstr>Les 5 piliers du vieillissement actif</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Bien Vieillir</dc:title>
  <dc:creator>GILBERT, Thomas</dc:creator>
  <cp:lastModifiedBy>GILBERT, Thomas</cp:lastModifiedBy>
  <cp:revision>68</cp:revision>
  <dcterms:created xsi:type="dcterms:W3CDTF">2025-05-09T10:26:47Z</dcterms:created>
  <dcterms:modified xsi:type="dcterms:W3CDTF">2026-09-28T10:12:27Z</dcterms:modified>
</cp:coreProperties>
</file>