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86" r:id="rId7"/>
    <p:sldId id="261" r:id="rId8"/>
    <p:sldId id="262" r:id="rId9"/>
    <p:sldId id="263" r:id="rId10"/>
    <p:sldId id="287" r:id="rId11"/>
    <p:sldId id="265" r:id="rId12"/>
    <p:sldId id="288" r:id="rId13"/>
    <p:sldId id="266" r:id="rId14"/>
    <p:sldId id="289" r:id="rId15"/>
    <p:sldId id="290" r:id="rId16"/>
    <p:sldId id="267" r:id="rId17"/>
    <p:sldId id="268" r:id="rId18"/>
    <p:sldId id="291" r:id="rId19"/>
    <p:sldId id="292" r:id="rId20"/>
    <p:sldId id="270" r:id="rId21"/>
    <p:sldId id="293" r:id="rId22"/>
    <p:sldId id="294" r:id="rId23"/>
    <p:sldId id="269" r:id="rId24"/>
    <p:sldId id="273" r:id="rId25"/>
    <p:sldId id="274" r:id="rId26"/>
    <p:sldId id="275" r:id="rId27"/>
    <p:sldId id="272" r:id="rId28"/>
    <p:sldId id="271" r:id="rId29"/>
    <p:sldId id="276" r:id="rId30"/>
    <p:sldId id="264" r:id="rId31"/>
    <p:sldId id="277" r:id="rId32"/>
    <p:sldId id="278" r:id="rId33"/>
  </p:sldIdLst>
  <p:sldSz cx="12192000" cy="6858000"/>
  <p:notesSz cx="6858000" cy="9144000"/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291"/>
  </p:normalViewPr>
  <p:slideViewPr>
    <p:cSldViewPr snapToGrid="0">
      <p:cViewPr varScale="1">
        <p:scale>
          <a:sx n="121" d="100"/>
          <a:sy n="121" d="100"/>
        </p:scale>
        <p:origin x="200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A00EF-4F90-9090-E4C0-6924AEB490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1DAA02-33EE-1AA0-8295-8A7117D730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CB146C-2CC6-4181-A827-622828F95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BB729-A505-C146-A3E3-4DA58B258BDD}" type="datetimeFigureOut">
              <a:rPr lang="en-FR" smtClean="0"/>
              <a:t>25/09/2026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59C9C-683D-EED1-542F-087F9768E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7B181-1F4C-B0D0-ED5A-C02B34EB3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3022D-3F39-004C-91CF-93E98471F25F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1466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BC973-3651-4320-B433-E09CD425A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EE6E0-2D7E-152C-B71F-46B3CE5803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2F9D29-E18C-4660-1A6F-9BCBD9584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BB729-A505-C146-A3E3-4DA58B258BDD}" type="datetimeFigureOut">
              <a:rPr lang="en-FR" smtClean="0"/>
              <a:t>25/09/2026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E2CBA-4A3D-24F0-F8B7-C4AD50054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4942AC-9AC4-9F0B-596B-595D8DABF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3022D-3F39-004C-91CF-93E98471F25F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65442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46079-F099-C87B-4923-1709AF555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357FCE-027A-8FF1-7064-A49FBCCA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628A7C-7015-AD60-896A-5FB94A0CB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BB729-A505-C146-A3E3-4DA58B258BDD}" type="datetimeFigureOut">
              <a:rPr lang="en-FR" smtClean="0"/>
              <a:t>25/09/2026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346C3-A6FF-57FA-4AEE-10CFF48CE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4EB904-9A11-8A48-8E05-A6E15B2CD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3022D-3F39-004C-91CF-93E98471F25F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83195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A56C3-A634-3C7F-9314-98754A3BE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7969B-1A52-01B6-FE30-910F8D389C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F7FC52-65F2-C70E-393A-671A7BCAF8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8DCBD-DB60-D2F8-5319-295F1606E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BB729-A505-C146-A3E3-4DA58B258BDD}" type="datetimeFigureOut">
              <a:rPr lang="en-FR" smtClean="0"/>
              <a:t>25/09/2026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2EF9E5-F81A-9696-BA5F-E40AC3BC3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69AA91-E28B-7471-0FE6-D24FBBD84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3022D-3F39-004C-91CF-93E98471F25F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706302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14F36-263A-EAFF-07E1-319B00690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245C33-7756-A457-4E4E-506CDA7B6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9BDB96-7960-AEF2-2101-BA6AC089F4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9DCA57-CD9B-274C-CCCE-F8098BEE20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4929ED-0CD0-A48A-922A-DE803A65AF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6F2007-CC5E-4896-B570-7B5332536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BB729-A505-C146-A3E3-4DA58B258BDD}" type="datetimeFigureOut">
              <a:rPr lang="en-FR" smtClean="0"/>
              <a:t>25/09/2026</a:t>
            </a:fld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0727E9-986D-2E40-4C48-EDC6EC006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E0362F-B769-E75C-20E0-581FB98A3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3022D-3F39-004C-91CF-93E98471F25F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885162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4BBF3-46A9-F7E4-A6F7-2EAFF036E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36861F-BA02-E3A7-B391-F114C1AC6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BB729-A505-C146-A3E3-4DA58B258BDD}" type="datetimeFigureOut">
              <a:rPr lang="en-FR" smtClean="0"/>
              <a:t>25/09/2026</a:t>
            </a:fld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32F8A8-65CF-0EA2-1123-D2F57ECA6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E553E1-F31D-11D5-5ABB-821725725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3022D-3F39-004C-91CF-93E98471F25F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674527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4FF757-6E5C-F423-982D-88970CDFE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BB729-A505-C146-A3E3-4DA58B258BDD}" type="datetimeFigureOut">
              <a:rPr lang="en-FR" smtClean="0"/>
              <a:t>25/09/2026</a:t>
            </a:fld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7AA1CE-335A-8DE7-75F3-7A83BDA8B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712269-4122-BF65-1C54-BE01E4EA7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3022D-3F39-004C-91CF-93E98471F25F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02100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9E5D5-0218-1970-336C-83ABFEE09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8D48E-E29F-0257-2034-5C8C69267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C79065-572C-5C09-2BB2-56419E6020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F5E4C7-A976-A788-20D1-F4BDF7610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BB729-A505-C146-A3E3-4DA58B258BDD}" type="datetimeFigureOut">
              <a:rPr lang="en-FR" smtClean="0"/>
              <a:t>25/09/2026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E67E7C-498F-7DC3-D7CB-42E5845DF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D180B3-7E6F-007A-B860-98FB9F0F8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3022D-3F39-004C-91CF-93E98471F25F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92980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65345-8308-6373-ECD0-2F0278EC4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012581-892C-7953-8614-26396FA02E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375F7B-91CC-0822-B0EA-2FAD078FA9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A2E462-2788-32D0-FD88-031592E05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BB729-A505-C146-A3E3-4DA58B258BDD}" type="datetimeFigureOut">
              <a:rPr lang="en-FR" smtClean="0"/>
              <a:t>25/09/2026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D04FFA-BEFD-FF9F-2096-CE4F40B46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11CCE1-31BB-F1F6-218C-EE0BB8A5F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3022D-3F39-004C-91CF-93E98471F25F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48984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84F4B-F75F-D393-A96C-B5EE0B530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4B193-D77C-7761-67A8-F23971CD4F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E3B9EC-74CD-A540-F5AC-10015A917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BB729-A505-C146-A3E3-4DA58B258BDD}" type="datetimeFigureOut">
              <a:rPr lang="en-FR" smtClean="0"/>
              <a:t>25/09/2026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B8DA5-C180-CFDE-3A9F-1BCAED8FD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15314-F987-9BDB-D9D1-E51ECADA9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3022D-3F39-004C-91CF-93E98471F25F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855394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9413BB-5962-FBE4-925A-A5FC20806F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FB4571-DE1B-BFE3-D2F0-EA6B73ED61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2CC53-491E-5711-7A0B-08DD8A1F7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BB729-A505-C146-A3E3-4DA58B258BDD}" type="datetimeFigureOut">
              <a:rPr lang="en-FR" smtClean="0"/>
              <a:t>25/09/2026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521BB-D42B-BCF6-F820-823217833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EE8C24-968C-5681-6E62-70B43BCEF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3022D-3F39-004C-91CF-93E98471F25F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20172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691E48-DBD9-4BD1-8F25-3C1CB97A8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EDFF34-1D24-F215-11E2-20531638F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BCF045-906E-2CA4-8864-F6AFDEB462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1BB729-A505-C146-A3E3-4DA58B258BDD}" type="datetimeFigureOut">
              <a:rPr lang="en-FR" smtClean="0"/>
              <a:t>25/09/2026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DFEBB0-10BC-13AE-B0C3-5479DA9429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FBA657-C6DB-79D0-EA4A-AB0ABEA019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3022D-3F39-004C-91CF-93E98471F25F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523391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3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8.png"/><Relationship Id="rId5" Type="http://schemas.microsoft.com/office/2007/relationships/media" Target="../media/media3.mp3"/><Relationship Id="rId10" Type="http://schemas.openxmlformats.org/officeDocument/2006/relationships/image" Target="../media/image17.jpeg"/><Relationship Id="rId4" Type="http://schemas.openxmlformats.org/officeDocument/2006/relationships/audio" Target="../media/media2.mp3"/><Relationship Id="rId9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8D6631D-81EA-E845-E8A1-A14A71004C0F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640"/>
          </a:solidFill>
          <a:ln>
            <a:solidFill>
              <a:srgbClr val="1426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2B3A3A-47A4-D12B-E28C-0E20D7427398}"/>
              </a:ext>
            </a:extLst>
          </p:cNvPr>
          <p:cNvSpPr txBox="1"/>
          <p:nvPr/>
        </p:nvSpPr>
        <p:spPr>
          <a:xfrm>
            <a:off x="2257202" y="1534326"/>
            <a:ext cx="7927322" cy="6155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SÉMIOLOGIE</a:t>
            </a:r>
            <a:r>
              <a:rPr lang="fr-FR" sz="3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CARDIOVASCULAIRE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BB33E9-B7E2-793E-B536-4CA594C4F316}"/>
              </a:ext>
            </a:extLst>
          </p:cNvPr>
          <p:cNvSpPr txBox="1"/>
          <p:nvPr/>
        </p:nvSpPr>
        <p:spPr>
          <a:xfrm>
            <a:off x="3032607" y="2167354"/>
            <a:ext cx="612648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0" dirty="0">
                <a:solidFill>
                  <a:srgbClr val="BED7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 </a:t>
            </a:r>
            <a:r>
              <a:rPr sz="2100" b="0" dirty="0" err="1">
                <a:solidFill>
                  <a:srgbClr val="BED7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symptôme</a:t>
            </a:r>
            <a:r>
              <a:rPr sz="2100" b="0" dirty="0">
                <a:solidFill>
                  <a:srgbClr val="BED7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au syndrome </a:t>
            </a:r>
            <a:r>
              <a:rPr sz="2100" b="0" dirty="0" err="1">
                <a:solidFill>
                  <a:srgbClr val="BED7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clinique</a:t>
            </a:r>
            <a:endParaRPr sz="2100" b="0" dirty="0">
              <a:solidFill>
                <a:srgbClr val="BED7E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783961-17E9-122D-B0A7-0C2A17D2511F}"/>
              </a:ext>
            </a:extLst>
          </p:cNvPr>
          <p:cNvSpPr txBox="1"/>
          <p:nvPr/>
        </p:nvSpPr>
        <p:spPr>
          <a:xfrm>
            <a:off x="4260053" y="4815842"/>
            <a:ext cx="3921620" cy="10156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FGSM2</a:t>
            </a:r>
            <a:endParaRPr lang="fr-FR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FR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 Ahmad Hayek</a:t>
            </a:r>
          </a:p>
          <a:p>
            <a:pPr algn="ctr"/>
            <a:r>
              <a:rPr lang="en-FR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Faculté de médecine Lyon Est</a:t>
            </a:r>
            <a:endParaRPr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RÃ©sultat de recherche d'images pour &quot;coeur anatomie netter&quot;">
            <a:extLst>
              <a:ext uri="{FF2B5EF4-FFF2-40B4-BE49-F238E27FC236}">
                <a16:creationId xmlns:a16="http://schemas.microsoft.com/office/drawing/2014/main" id="{D7C8D0A4-96D7-869A-6843-FADAB1C82D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350" y="2665402"/>
            <a:ext cx="2555026" cy="203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5469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37C469F8-B951-B179-3E9B-81360E8578AF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b="1" dirty="0">
                <a:solidFill>
                  <a:schemeClr val="accent1"/>
                </a:solidFill>
              </a:rPr>
              <a:t>Objectifs</a:t>
            </a:r>
          </a:p>
        </p:txBody>
      </p:sp>
      <p:sp>
        <p:nvSpPr>
          <p:cNvPr id="5" name="Shape 22">
            <a:extLst>
              <a:ext uri="{FF2B5EF4-FFF2-40B4-BE49-F238E27FC236}">
                <a16:creationId xmlns:a16="http://schemas.microsoft.com/office/drawing/2014/main" id="{61333674-712B-668B-C454-F9932A5B1E71}"/>
              </a:ext>
            </a:extLst>
          </p:cNvPr>
          <p:cNvSpPr/>
          <p:nvPr/>
        </p:nvSpPr>
        <p:spPr>
          <a:xfrm>
            <a:off x="1766263" y="4743844"/>
            <a:ext cx="8985819" cy="742556"/>
          </a:xfrm>
          <a:prstGeom prst="roundRect">
            <a:avLst>
              <a:gd name="adj" fmla="val 21154"/>
            </a:avLst>
          </a:prstGeom>
          <a:solidFill>
            <a:srgbClr val="203247"/>
          </a:solidFill>
          <a:ln w="12700">
            <a:solidFill>
              <a:srgbClr val="203247"/>
            </a:solidFill>
            <a:prstDash val="solid"/>
          </a:ln>
        </p:spPr>
      </p:sp>
      <p:sp>
        <p:nvSpPr>
          <p:cNvPr id="6" name="Text 23">
            <a:extLst>
              <a:ext uri="{FF2B5EF4-FFF2-40B4-BE49-F238E27FC236}">
                <a16:creationId xmlns:a16="http://schemas.microsoft.com/office/drawing/2014/main" id="{60D3DB7E-580F-B512-508F-C8C94D131CF2}"/>
              </a:ext>
            </a:extLst>
          </p:cNvPr>
          <p:cNvSpPr/>
          <p:nvPr/>
        </p:nvSpPr>
        <p:spPr>
          <a:xfrm>
            <a:off x="1875991" y="4844428"/>
            <a:ext cx="8747521" cy="3998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Symptôme  →  signe clinique  →  syndrome  →  hypothèses</a:t>
            </a:r>
            <a:endParaRPr lang="en-US" sz="2000" dirty="0"/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24BC3C97-FE3B-97FB-B8C1-3E5308D9AA7C}"/>
              </a:ext>
            </a:extLst>
          </p:cNvPr>
          <p:cNvSpPr/>
          <p:nvPr/>
        </p:nvSpPr>
        <p:spPr>
          <a:xfrm>
            <a:off x="2136228" y="2027445"/>
            <a:ext cx="384048" cy="384048"/>
          </a:xfrm>
          <a:prstGeom prst="ellipse">
            <a:avLst/>
          </a:prstGeom>
          <a:solidFill>
            <a:srgbClr val="3D6C8D"/>
          </a:solidFill>
          <a:ln w="12700">
            <a:solidFill>
              <a:srgbClr val="3D6C8D"/>
            </a:solidFill>
            <a:prstDash val="solid"/>
          </a:ln>
        </p:spPr>
      </p:sp>
      <p:sp>
        <p:nvSpPr>
          <p:cNvPr id="9" name="Shape 3">
            <a:extLst>
              <a:ext uri="{FF2B5EF4-FFF2-40B4-BE49-F238E27FC236}">
                <a16:creationId xmlns:a16="http://schemas.microsoft.com/office/drawing/2014/main" id="{7B5C915F-6CA6-F116-54E8-0E235AB27780}"/>
              </a:ext>
            </a:extLst>
          </p:cNvPr>
          <p:cNvSpPr/>
          <p:nvPr/>
        </p:nvSpPr>
        <p:spPr>
          <a:xfrm>
            <a:off x="2136228" y="2911787"/>
            <a:ext cx="384048" cy="384048"/>
          </a:xfrm>
          <a:prstGeom prst="ellipse">
            <a:avLst/>
          </a:prstGeom>
          <a:solidFill>
            <a:srgbClr val="3D6C8D"/>
          </a:solidFill>
          <a:ln w="12700">
            <a:solidFill>
              <a:srgbClr val="3D6C8D"/>
            </a:solidFill>
            <a:prstDash val="solid"/>
          </a:ln>
        </p:spPr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F2E3E709-A6AF-4F4F-3C3E-20656A0E7E45}"/>
              </a:ext>
            </a:extLst>
          </p:cNvPr>
          <p:cNvSpPr/>
          <p:nvPr/>
        </p:nvSpPr>
        <p:spPr>
          <a:xfrm>
            <a:off x="2136228" y="2469616"/>
            <a:ext cx="384048" cy="384048"/>
          </a:xfrm>
          <a:prstGeom prst="ellipse">
            <a:avLst/>
          </a:prstGeom>
          <a:solidFill>
            <a:srgbClr val="3D6C8D"/>
          </a:solidFill>
          <a:ln w="12700">
            <a:solidFill>
              <a:srgbClr val="3D6C8D"/>
            </a:solidFill>
            <a:prstDash val="solid"/>
          </a:ln>
        </p:spPr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EF3FD968-3294-3C91-774A-866799B02D75}"/>
              </a:ext>
            </a:extLst>
          </p:cNvPr>
          <p:cNvSpPr/>
          <p:nvPr/>
        </p:nvSpPr>
        <p:spPr>
          <a:xfrm>
            <a:off x="2136228" y="3353958"/>
            <a:ext cx="384048" cy="384048"/>
          </a:xfrm>
          <a:prstGeom prst="ellipse">
            <a:avLst/>
          </a:prstGeom>
          <a:solidFill>
            <a:srgbClr val="3D6C8D"/>
          </a:solidFill>
          <a:ln w="12700">
            <a:solidFill>
              <a:srgbClr val="3D6C8D"/>
            </a:solidFill>
            <a:prstDash val="solid"/>
          </a:ln>
        </p:spPr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A401CA-B7BB-DBBD-ED1E-C89F7DBCDD03}"/>
              </a:ext>
            </a:extLst>
          </p:cNvPr>
          <p:cNvSpPr txBox="1"/>
          <p:nvPr/>
        </p:nvSpPr>
        <p:spPr>
          <a:xfrm>
            <a:off x="2753711" y="2027445"/>
            <a:ext cx="4652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2400" dirty="0"/>
              <a:t>Interroger (4 symptômes cardinaux)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7AC1E8-31E6-7BAB-E0A6-A04E875A9686}"/>
              </a:ext>
            </a:extLst>
          </p:cNvPr>
          <p:cNvSpPr txBox="1"/>
          <p:nvPr/>
        </p:nvSpPr>
        <p:spPr>
          <a:xfrm>
            <a:off x="2753711" y="2469616"/>
            <a:ext cx="4669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2400" dirty="0"/>
              <a:t>Examiner (examen cardiovasculaire)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09C99E2-18CA-44BB-1476-EF477CF0513C}"/>
              </a:ext>
            </a:extLst>
          </p:cNvPr>
          <p:cNvSpPr txBox="1"/>
          <p:nvPr/>
        </p:nvSpPr>
        <p:spPr>
          <a:xfrm>
            <a:off x="2739220" y="2916594"/>
            <a:ext cx="3385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2400" dirty="0"/>
              <a:t>Ausculter (B1/B2, souffle)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38C0D1-857E-36A6-5892-79749916BDEB}"/>
              </a:ext>
            </a:extLst>
          </p:cNvPr>
          <p:cNvSpPr txBox="1"/>
          <p:nvPr/>
        </p:nvSpPr>
        <p:spPr>
          <a:xfrm>
            <a:off x="2753711" y="3343394"/>
            <a:ext cx="50835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2400" dirty="0"/>
              <a:t>Synthétiser (hypothèses diagnostiques)</a:t>
            </a:r>
          </a:p>
        </p:txBody>
      </p:sp>
    </p:spTree>
    <p:extLst>
      <p:ext uri="{BB962C8B-B14F-4D97-AF65-F5344CB8AC3E}">
        <p14:creationId xmlns:p14="http://schemas.microsoft.com/office/powerpoint/2010/main" val="1147046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F829DF-8F7F-7931-F84B-12F255974B99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b="1" dirty="0">
                <a:solidFill>
                  <a:schemeClr val="accent1"/>
                </a:solidFill>
              </a:rPr>
              <a:t>Cas clinique</a:t>
            </a:r>
          </a:p>
        </p:txBody>
      </p:sp>
      <p:pic>
        <p:nvPicPr>
          <p:cNvPr id="3" name="Image 0" descr="/mnt/data/ausc_extract/ppt/media/image21.jpg">
            <a:extLst>
              <a:ext uri="{FF2B5EF4-FFF2-40B4-BE49-F238E27FC236}">
                <a16:creationId xmlns:a16="http://schemas.microsoft.com/office/drawing/2014/main" id="{69E3796E-93E5-EB05-6DB2-8831D8C9D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904" y="1876041"/>
            <a:ext cx="3291840" cy="4343400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46293203-B7BE-F445-0344-2CCB638D47EF}"/>
              </a:ext>
            </a:extLst>
          </p:cNvPr>
          <p:cNvSpPr/>
          <p:nvPr/>
        </p:nvSpPr>
        <p:spPr>
          <a:xfrm>
            <a:off x="1158240" y="1358014"/>
            <a:ext cx="10561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6F6A66"/>
                </a:solidFill>
              </a:rPr>
              <a:t>Homme de 72 ans • dyspnée progressive depuis 3 semaines • chevilles gonflées</a:t>
            </a:r>
            <a:endParaRPr lang="en-US" dirty="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91D4B42F-0C97-1720-EB1E-C82452DAABB9}"/>
              </a:ext>
            </a:extLst>
          </p:cNvPr>
          <p:cNvSpPr/>
          <p:nvPr/>
        </p:nvSpPr>
        <p:spPr>
          <a:xfrm>
            <a:off x="5526076" y="2153044"/>
            <a:ext cx="2971800" cy="3611880"/>
          </a:xfrm>
          <a:prstGeom prst="roundRect">
            <a:avLst>
              <a:gd name="adj" fmla="val 3692"/>
            </a:avLst>
          </a:prstGeom>
          <a:solidFill>
            <a:srgbClr val="FFFFFF"/>
          </a:solidFill>
          <a:ln w="8890">
            <a:solidFill>
              <a:srgbClr val="D7CEC5"/>
            </a:solidFill>
            <a:prstDash val="solid"/>
          </a:ln>
        </p:spPr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DF891D63-85CD-6801-52A8-1DE5746FBC0E}"/>
              </a:ext>
            </a:extLst>
          </p:cNvPr>
          <p:cNvSpPr/>
          <p:nvPr/>
        </p:nvSpPr>
        <p:spPr>
          <a:xfrm>
            <a:off x="8772196" y="2153044"/>
            <a:ext cx="2971800" cy="3611880"/>
          </a:xfrm>
          <a:prstGeom prst="roundRect">
            <a:avLst>
              <a:gd name="adj" fmla="val 3692"/>
            </a:avLst>
          </a:prstGeom>
          <a:solidFill>
            <a:srgbClr val="FFFFFF"/>
          </a:solidFill>
          <a:ln w="8890">
            <a:solidFill>
              <a:srgbClr val="D7CEC5"/>
            </a:solidFill>
            <a:prstDash val="solid"/>
          </a:ln>
        </p:spPr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D1328513-D9A4-86C4-899F-0F4CD3E533F5}"/>
              </a:ext>
            </a:extLst>
          </p:cNvPr>
          <p:cNvSpPr/>
          <p:nvPr/>
        </p:nvSpPr>
        <p:spPr>
          <a:xfrm>
            <a:off x="5800396" y="2473084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03247"/>
                </a:solidFill>
              </a:rPr>
              <a:t>Que voulez-vous savoir ?</a:t>
            </a:r>
            <a:endParaRPr lang="en-US" sz="20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2F265968-E6D5-7ACE-A133-6AD6C36A12C9}"/>
              </a:ext>
            </a:extLst>
          </p:cNvPr>
          <p:cNvSpPr/>
          <p:nvPr/>
        </p:nvSpPr>
        <p:spPr>
          <a:xfrm>
            <a:off x="5800396" y="3067444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B34D32"/>
                </a:solidFill>
              </a:rPr>
              <a:t>•</a:t>
            </a:r>
            <a:endParaRPr lang="en-US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1D615BE6-AAAD-0C98-C687-CC4CB911725C}"/>
              </a:ext>
            </a:extLst>
          </p:cNvPr>
          <p:cNvSpPr/>
          <p:nvPr/>
        </p:nvSpPr>
        <p:spPr>
          <a:xfrm>
            <a:off x="6019852" y="3067444"/>
            <a:ext cx="21122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71A1F"/>
                </a:solidFill>
              </a:rPr>
              <a:t>Caractériser la dyspnée</a:t>
            </a:r>
            <a:endParaRPr lang="en-US" sz="160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24500919-8841-8045-967E-95EDAD0664FB}"/>
              </a:ext>
            </a:extLst>
          </p:cNvPr>
          <p:cNvSpPr/>
          <p:nvPr/>
        </p:nvSpPr>
        <p:spPr>
          <a:xfrm>
            <a:off x="5800396" y="3661804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B34D32"/>
                </a:solidFill>
              </a:rPr>
              <a:t>•</a:t>
            </a:r>
            <a:endParaRPr lang="en-US" dirty="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04228106-AE35-B103-AF80-FB8AABBF2AEF}"/>
              </a:ext>
            </a:extLst>
          </p:cNvPr>
          <p:cNvSpPr/>
          <p:nvPr/>
        </p:nvSpPr>
        <p:spPr>
          <a:xfrm>
            <a:off x="6019852" y="3661804"/>
            <a:ext cx="21579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71A1F"/>
                </a:solidFill>
              </a:rPr>
              <a:t>Douleur ? Palpitations ? Syncope ?</a:t>
            </a:r>
            <a:endParaRPr lang="en-US" sz="1600" dirty="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6DF655EF-EAEC-3380-6E2D-D9EECAB36CC7}"/>
              </a:ext>
            </a:extLst>
          </p:cNvPr>
          <p:cNvSpPr/>
          <p:nvPr/>
        </p:nvSpPr>
        <p:spPr>
          <a:xfrm>
            <a:off x="5800396" y="4393324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B34D32"/>
                </a:solidFill>
              </a:rPr>
              <a:t>•</a:t>
            </a:r>
            <a:endParaRPr lang="en-US" dirty="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622011E3-4327-72B3-8C5B-381E9ED97EDF}"/>
              </a:ext>
            </a:extLst>
          </p:cNvPr>
          <p:cNvSpPr/>
          <p:nvPr/>
        </p:nvSpPr>
        <p:spPr>
          <a:xfrm>
            <a:off x="6019852" y="4393324"/>
            <a:ext cx="22037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71A1F"/>
                </a:solidFill>
              </a:rPr>
              <a:t>Chronologie et facteurs déclenchants</a:t>
            </a:r>
            <a:endParaRPr lang="en-US" sz="1600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BAAD81D6-6DD4-9FD6-9AC1-637063DF79FC}"/>
              </a:ext>
            </a:extLst>
          </p:cNvPr>
          <p:cNvSpPr/>
          <p:nvPr/>
        </p:nvSpPr>
        <p:spPr>
          <a:xfrm>
            <a:off x="9046516" y="2473084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03247"/>
                </a:solidFill>
              </a:rPr>
              <a:t>Que voulez-vous examiner ?</a:t>
            </a:r>
            <a:endParaRPr lang="en-US" sz="2000" dirty="0"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7E74C448-7952-6BB1-C9C8-F9EE9EE7ACB9}"/>
              </a:ext>
            </a:extLst>
          </p:cNvPr>
          <p:cNvSpPr/>
          <p:nvPr/>
        </p:nvSpPr>
        <p:spPr>
          <a:xfrm>
            <a:off x="9046516" y="3067444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B34D32"/>
                </a:solidFill>
              </a:rPr>
              <a:t>•</a:t>
            </a:r>
            <a:endParaRPr lang="en-US" dirty="0"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DF1C3558-74A5-4CDD-5376-0D46FF25A226}"/>
              </a:ext>
            </a:extLst>
          </p:cNvPr>
          <p:cNvSpPr/>
          <p:nvPr/>
        </p:nvSpPr>
        <p:spPr>
          <a:xfrm>
            <a:off x="9265972" y="3067444"/>
            <a:ext cx="19751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71A1F"/>
                </a:solidFill>
              </a:rPr>
              <a:t>Constantes + pouls</a:t>
            </a:r>
            <a:endParaRPr lang="en-US" sz="1600" dirty="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C79A21E3-0A4F-E1DA-B7B0-7D31C56B63D3}"/>
              </a:ext>
            </a:extLst>
          </p:cNvPr>
          <p:cNvSpPr/>
          <p:nvPr/>
        </p:nvSpPr>
        <p:spPr>
          <a:xfrm>
            <a:off x="9046516" y="3661804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B34D32"/>
                </a:solidFill>
              </a:rPr>
              <a:t>•</a:t>
            </a:r>
            <a:endParaRPr lang="en-US" dirty="0"/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246B5509-F14F-3B4F-E4B2-0201611CC297}"/>
              </a:ext>
            </a:extLst>
          </p:cNvPr>
          <p:cNvSpPr/>
          <p:nvPr/>
        </p:nvSpPr>
        <p:spPr>
          <a:xfrm>
            <a:off x="9265972" y="3661804"/>
            <a:ext cx="19751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71A1F"/>
                </a:solidFill>
              </a:rPr>
              <a:t>Jugulaires + œdèmes</a:t>
            </a:r>
            <a:endParaRPr lang="en-US" sz="1600" dirty="0"/>
          </a:p>
        </p:txBody>
      </p:sp>
      <p:sp>
        <p:nvSpPr>
          <p:cNvPr id="20" name="Text 17">
            <a:extLst>
              <a:ext uri="{FF2B5EF4-FFF2-40B4-BE49-F238E27FC236}">
                <a16:creationId xmlns:a16="http://schemas.microsoft.com/office/drawing/2014/main" id="{29DE94F4-CEB2-DB5F-BE04-E5855072F634}"/>
              </a:ext>
            </a:extLst>
          </p:cNvPr>
          <p:cNvSpPr/>
          <p:nvPr/>
        </p:nvSpPr>
        <p:spPr>
          <a:xfrm>
            <a:off x="9046516" y="4256164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B34D32"/>
                </a:solidFill>
              </a:rPr>
              <a:t>•</a:t>
            </a:r>
            <a:endParaRPr lang="en-US" dirty="0"/>
          </a:p>
        </p:txBody>
      </p:sp>
      <p:sp>
        <p:nvSpPr>
          <p:cNvPr id="21" name="Text 18">
            <a:extLst>
              <a:ext uri="{FF2B5EF4-FFF2-40B4-BE49-F238E27FC236}">
                <a16:creationId xmlns:a16="http://schemas.microsoft.com/office/drawing/2014/main" id="{D3937AB4-D70E-FF3D-B2AC-C082779670AE}"/>
              </a:ext>
            </a:extLst>
          </p:cNvPr>
          <p:cNvSpPr/>
          <p:nvPr/>
        </p:nvSpPr>
        <p:spPr>
          <a:xfrm>
            <a:off x="9265972" y="4256164"/>
            <a:ext cx="19751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71A1F"/>
                </a:solidFill>
              </a:rPr>
              <a:t>Cœur + poumons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43811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2100BE-F3B1-10AC-F9D8-D48E5E82FBEB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b="1" dirty="0">
                <a:solidFill>
                  <a:schemeClr val="accent1"/>
                </a:solidFill>
              </a:rPr>
              <a:t>Interrogatoire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5A52C2-79FE-3E38-4125-A246915ECC7B}"/>
              </a:ext>
            </a:extLst>
          </p:cNvPr>
          <p:cNvSpPr txBox="1"/>
          <p:nvPr/>
        </p:nvSpPr>
        <p:spPr>
          <a:xfrm>
            <a:off x="1387365" y="1433998"/>
            <a:ext cx="7206332" cy="39900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3200" dirty="0">
                <a:solidFill>
                  <a:schemeClr val="tx2"/>
                </a:solidFill>
              </a:rPr>
              <a:t>Les 4 symptômes cardinaux</a:t>
            </a:r>
          </a:p>
          <a:p>
            <a:endParaRPr lang="en-FR" dirty="0"/>
          </a:p>
          <a:p>
            <a:endParaRPr lang="en-FR" dirty="0"/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FR" sz="2400" dirty="0"/>
              <a:t>Douleur thoracique: caractéristiques de la douleur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FR" sz="2400" dirty="0"/>
              <a:t>Dyspnée: effort, repos, décubitus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FR" sz="2400" dirty="0"/>
              <a:t>Palpitation : tachycardie, irrégularités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FR" sz="2400" dirty="0"/>
              <a:t>Syncope: Circonstances, prodromes</a:t>
            </a:r>
          </a:p>
        </p:txBody>
      </p:sp>
    </p:spTree>
    <p:extLst>
      <p:ext uri="{BB962C8B-B14F-4D97-AF65-F5344CB8AC3E}">
        <p14:creationId xmlns:p14="http://schemas.microsoft.com/office/powerpoint/2010/main" val="2616576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1676FF58-6559-52F1-EF5A-0A30B4A8E4B2}"/>
              </a:ext>
            </a:extLst>
          </p:cNvPr>
          <p:cNvSpPr/>
          <p:nvPr/>
        </p:nvSpPr>
        <p:spPr>
          <a:xfrm>
            <a:off x="1584960" y="1261242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 err="1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Douleur</a:t>
            </a:r>
            <a:r>
              <a:rPr lang="en-US" sz="2800" b="1" dirty="0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800" b="1" dirty="0" err="1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thoracique</a:t>
            </a:r>
            <a:endParaRPr lang="en-US" sz="2800" dirty="0"/>
          </a:p>
        </p:txBody>
      </p:sp>
      <p:pic>
        <p:nvPicPr>
          <p:cNvPr id="3" name="Image 0" descr="/mnt/data/ausc_extract/ppt/media/image46.jpeg">
            <a:extLst>
              <a:ext uri="{FF2B5EF4-FFF2-40B4-BE49-F238E27FC236}">
                <a16:creationId xmlns:a16="http://schemas.microsoft.com/office/drawing/2014/main" id="{7EDCF266-7A16-ED9F-4A12-EE7DE888D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093" y="1875680"/>
            <a:ext cx="3063240" cy="4389120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67C59E9C-B652-8FF5-33B0-5A787D486301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b="1" dirty="0">
                <a:solidFill>
                  <a:schemeClr val="accent1"/>
                </a:solidFill>
              </a:rPr>
              <a:t>Interrogatoire</a:t>
            </a: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A1D1E00-0F6D-C76C-AA0F-63D5B3D7AFF3}"/>
              </a:ext>
            </a:extLst>
          </p:cNvPr>
          <p:cNvSpPr/>
          <p:nvPr/>
        </p:nvSpPr>
        <p:spPr>
          <a:xfrm>
            <a:off x="4924517" y="1980468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rgbClr val="203247"/>
                </a:solidFill>
              </a:rPr>
              <a:t>Typologie</a:t>
            </a:r>
            <a:endParaRPr lang="en-US" sz="20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053F6130-5A1F-9E77-2DFE-64D33A0F6490}"/>
              </a:ext>
            </a:extLst>
          </p:cNvPr>
          <p:cNvSpPr/>
          <p:nvPr/>
        </p:nvSpPr>
        <p:spPr>
          <a:xfrm>
            <a:off x="4924517" y="2620548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34D32"/>
                </a:solidFill>
              </a:rPr>
              <a:t>•</a:t>
            </a:r>
            <a:endParaRPr lang="en-US" sz="16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CFA1F0C-0F99-6E82-587F-64C8B71E8E5B}"/>
              </a:ext>
            </a:extLst>
          </p:cNvPr>
          <p:cNvSpPr/>
          <p:nvPr/>
        </p:nvSpPr>
        <p:spPr>
          <a:xfrm>
            <a:off x="5143973" y="2620548"/>
            <a:ext cx="26609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 err="1">
                <a:solidFill>
                  <a:srgbClr val="171A1F"/>
                </a:solidFill>
              </a:rPr>
              <a:t>Latéro</a:t>
            </a:r>
            <a:r>
              <a:rPr lang="en-US" sz="1400" dirty="0">
                <a:solidFill>
                  <a:srgbClr val="171A1F"/>
                </a:solidFill>
              </a:rPr>
              <a:t> </a:t>
            </a:r>
            <a:r>
              <a:rPr lang="en-US" sz="1400" dirty="0" err="1">
                <a:solidFill>
                  <a:srgbClr val="171A1F"/>
                </a:solidFill>
              </a:rPr>
              <a:t>ou</a:t>
            </a:r>
            <a:r>
              <a:rPr lang="en-US" sz="1400" dirty="0">
                <a:solidFill>
                  <a:srgbClr val="171A1F"/>
                </a:solidFill>
              </a:rPr>
              <a:t> </a:t>
            </a:r>
            <a:r>
              <a:rPr lang="en-US" sz="1400" dirty="0" err="1">
                <a:solidFill>
                  <a:srgbClr val="171A1F"/>
                </a:solidFill>
              </a:rPr>
              <a:t>médiothoracique</a:t>
            </a:r>
            <a:r>
              <a:rPr lang="en-US" sz="1400" dirty="0">
                <a:solidFill>
                  <a:srgbClr val="171A1F"/>
                </a:solidFill>
              </a:rPr>
              <a:t>, </a:t>
            </a:r>
            <a:r>
              <a:rPr lang="en-US" sz="1400" dirty="0" err="1">
                <a:solidFill>
                  <a:srgbClr val="171A1F"/>
                </a:solidFill>
              </a:rPr>
              <a:t>rétrosternale</a:t>
            </a:r>
            <a:r>
              <a:rPr lang="en-US" sz="1400" dirty="0">
                <a:solidFill>
                  <a:srgbClr val="171A1F"/>
                </a:solidFill>
              </a:rPr>
              <a:t> ± irradiation</a:t>
            </a:r>
            <a:endParaRPr lang="en-US" sz="14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21A1291C-1E61-097C-0EC8-5D71AE280612}"/>
              </a:ext>
            </a:extLst>
          </p:cNvPr>
          <p:cNvSpPr/>
          <p:nvPr/>
        </p:nvSpPr>
        <p:spPr>
          <a:xfrm>
            <a:off x="4924517" y="3214908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34D32"/>
                </a:solidFill>
              </a:rPr>
              <a:t>•</a:t>
            </a:r>
            <a:endParaRPr lang="en-US" sz="16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4E7B89B8-5B6E-7681-A725-0DE9C9F0BA47}"/>
              </a:ext>
            </a:extLst>
          </p:cNvPr>
          <p:cNvSpPr/>
          <p:nvPr/>
        </p:nvSpPr>
        <p:spPr>
          <a:xfrm>
            <a:off x="5143973" y="3214908"/>
            <a:ext cx="26609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71A1F"/>
                </a:solidFill>
              </a:rPr>
              <a:t>Constrictive / </a:t>
            </a:r>
            <a:r>
              <a:rPr lang="en-US" sz="1400" dirty="0" err="1">
                <a:solidFill>
                  <a:srgbClr val="171A1F"/>
                </a:solidFill>
              </a:rPr>
              <a:t>pesanteur</a:t>
            </a:r>
            <a:r>
              <a:rPr lang="en-US" sz="1400" dirty="0">
                <a:solidFill>
                  <a:srgbClr val="171A1F"/>
                </a:solidFill>
              </a:rPr>
              <a:t>, </a:t>
            </a:r>
            <a:r>
              <a:rPr lang="en-US" sz="1400" dirty="0" err="1">
                <a:solidFill>
                  <a:srgbClr val="171A1F"/>
                </a:solidFill>
              </a:rPr>
              <a:t>brûlure</a:t>
            </a:r>
            <a:endParaRPr lang="en-US" sz="14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26CF2536-93C3-8CDF-31C2-C0AB7C957DE3}"/>
              </a:ext>
            </a:extLst>
          </p:cNvPr>
          <p:cNvSpPr/>
          <p:nvPr/>
        </p:nvSpPr>
        <p:spPr>
          <a:xfrm>
            <a:off x="4924517" y="3809268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34D32"/>
                </a:solidFill>
              </a:rPr>
              <a:t>•</a:t>
            </a:r>
            <a:endParaRPr lang="en-US" sz="16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B7E6BE3F-8F5F-112D-459D-D3464EE22A86}"/>
              </a:ext>
            </a:extLst>
          </p:cNvPr>
          <p:cNvSpPr/>
          <p:nvPr/>
        </p:nvSpPr>
        <p:spPr>
          <a:xfrm>
            <a:off x="5143973" y="3809268"/>
            <a:ext cx="26609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71A1F"/>
                </a:solidFill>
              </a:rPr>
              <a:t>Déclenchée par effort, stress </a:t>
            </a:r>
            <a:r>
              <a:rPr lang="en-US" sz="1400" dirty="0" err="1">
                <a:solidFill>
                  <a:srgbClr val="171A1F"/>
                </a:solidFill>
              </a:rPr>
              <a:t>ou</a:t>
            </a:r>
            <a:r>
              <a:rPr lang="en-US" sz="1400" dirty="0">
                <a:solidFill>
                  <a:srgbClr val="171A1F"/>
                </a:solidFill>
              </a:rPr>
              <a:t> respiration</a:t>
            </a:r>
            <a:endParaRPr lang="en-US" sz="14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764106D9-AC18-EB39-2C6A-4B369C4A013A}"/>
              </a:ext>
            </a:extLst>
          </p:cNvPr>
          <p:cNvSpPr/>
          <p:nvPr/>
        </p:nvSpPr>
        <p:spPr>
          <a:xfrm>
            <a:off x="4924517" y="4403628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34D32"/>
                </a:solidFill>
              </a:rPr>
              <a:t>•</a:t>
            </a:r>
            <a:endParaRPr lang="en-US" sz="16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8C78D6C4-4BDC-6387-1644-291114B04558}"/>
              </a:ext>
            </a:extLst>
          </p:cNvPr>
          <p:cNvSpPr/>
          <p:nvPr/>
        </p:nvSpPr>
        <p:spPr>
          <a:xfrm>
            <a:off x="5143973" y="4403628"/>
            <a:ext cx="26609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71A1F"/>
                </a:solidFill>
              </a:rPr>
              <a:t>Cède au repos en quelques minutes</a:t>
            </a:r>
            <a:endParaRPr lang="en-US" sz="140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10050E07-39B6-1EC8-6042-03CBAB972391}"/>
              </a:ext>
            </a:extLst>
          </p:cNvPr>
          <p:cNvSpPr/>
          <p:nvPr/>
        </p:nvSpPr>
        <p:spPr>
          <a:xfrm>
            <a:off x="8070053" y="2040272"/>
            <a:ext cx="3657600" cy="2971800"/>
          </a:xfrm>
          <a:prstGeom prst="roundRect">
            <a:avLst>
              <a:gd name="adj" fmla="val 3692"/>
            </a:avLst>
          </a:prstGeom>
          <a:solidFill>
            <a:srgbClr val="FFF8EF"/>
          </a:solidFill>
          <a:ln w="8890">
            <a:solidFill>
              <a:srgbClr val="E8D2B8"/>
            </a:solidFill>
            <a:prstDash val="solid"/>
          </a:ln>
        </p:spPr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1DA1C7B0-3F82-F483-5B0E-A95A6184B2A0}"/>
              </a:ext>
            </a:extLst>
          </p:cNvPr>
          <p:cNvSpPr/>
          <p:nvPr/>
        </p:nvSpPr>
        <p:spPr>
          <a:xfrm>
            <a:off x="8344373" y="236031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34D32"/>
                </a:solidFill>
              </a:rPr>
              <a:t>⚠ Drapeaux rouges</a:t>
            </a:r>
            <a:endParaRPr lang="en-US" sz="20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A29B3709-B519-9971-53D5-5BCE5C10A571}"/>
              </a:ext>
            </a:extLst>
          </p:cNvPr>
          <p:cNvSpPr/>
          <p:nvPr/>
        </p:nvSpPr>
        <p:spPr>
          <a:xfrm>
            <a:off x="8344373" y="292724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34D32"/>
                </a:solidFill>
              </a:rPr>
              <a:t>•</a:t>
            </a:r>
            <a:endParaRPr lang="en-US" sz="20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D53902B1-8EFA-D274-93FA-768B83FA7185}"/>
              </a:ext>
            </a:extLst>
          </p:cNvPr>
          <p:cNvSpPr/>
          <p:nvPr/>
        </p:nvSpPr>
        <p:spPr>
          <a:xfrm>
            <a:off x="8563829" y="2927240"/>
            <a:ext cx="252374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 err="1">
                <a:solidFill>
                  <a:srgbClr val="171A1F"/>
                </a:solidFill>
              </a:rPr>
              <a:t>douleur</a:t>
            </a:r>
            <a:r>
              <a:rPr lang="en-US" dirty="0">
                <a:solidFill>
                  <a:srgbClr val="171A1F"/>
                </a:solidFill>
              </a:rPr>
              <a:t> </a:t>
            </a:r>
            <a:r>
              <a:rPr lang="en-US" dirty="0" err="1">
                <a:solidFill>
                  <a:srgbClr val="171A1F"/>
                </a:solidFill>
              </a:rPr>
              <a:t>prolongée</a:t>
            </a:r>
            <a:r>
              <a:rPr lang="en-US" dirty="0">
                <a:solidFill>
                  <a:srgbClr val="171A1F"/>
                </a:solidFill>
              </a:rPr>
              <a:t>, intense</a:t>
            </a:r>
            <a:endParaRPr lang="en-US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1B96A26A-D2CD-ED46-8989-23C5E533D83E}"/>
              </a:ext>
            </a:extLst>
          </p:cNvPr>
          <p:cNvSpPr/>
          <p:nvPr/>
        </p:nvSpPr>
        <p:spPr>
          <a:xfrm>
            <a:off x="8344373" y="338444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34D32"/>
                </a:solidFill>
              </a:rPr>
              <a:t>•</a:t>
            </a:r>
            <a:endParaRPr lang="en-US" sz="20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F4D3C000-545A-7F43-1CC4-7308471134EF}"/>
              </a:ext>
            </a:extLst>
          </p:cNvPr>
          <p:cNvSpPr/>
          <p:nvPr/>
        </p:nvSpPr>
        <p:spPr>
          <a:xfrm>
            <a:off x="8563829" y="3384440"/>
            <a:ext cx="26151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71A1F"/>
                </a:solidFill>
              </a:rPr>
              <a:t>instabilité hémodynamique</a:t>
            </a:r>
            <a:endParaRPr lang="en-US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23CB8F34-DD50-F943-7B2B-CC0957A7A2C1}"/>
              </a:ext>
            </a:extLst>
          </p:cNvPr>
          <p:cNvSpPr/>
          <p:nvPr/>
        </p:nvSpPr>
        <p:spPr>
          <a:xfrm>
            <a:off x="8344373" y="384164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34D32"/>
                </a:solidFill>
              </a:rPr>
              <a:t>•</a:t>
            </a:r>
            <a:endParaRPr lang="en-US" sz="200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F199B670-4555-9B4C-C8D4-70BD5AC31CA7}"/>
              </a:ext>
            </a:extLst>
          </p:cNvPr>
          <p:cNvSpPr/>
          <p:nvPr/>
        </p:nvSpPr>
        <p:spPr>
          <a:xfrm>
            <a:off x="8563829" y="3841640"/>
            <a:ext cx="26151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71A1F"/>
                </a:solidFill>
              </a:rPr>
              <a:t>syncope ou dyspnée aiguë</a:t>
            </a:r>
            <a:endParaRPr lang="en-US" dirty="0"/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0804840D-B8AC-2F33-F73B-D0D7380E59AD}"/>
              </a:ext>
            </a:extLst>
          </p:cNvPr>
          <p:cNvSpPr/>
          <p:nvPr/>
        </p:nvSpPr>
        <p:spPr>
          <a:xfrm>
            <a:off x="4814789" y="5546628"/>
            <a:ext cx="7269480" cy="475488"/>
          </a:xfrm>
          <a:prstGeom prst="roundRect">
            <a:avLst>
              <a:gd name="adj" fmla="val 21154"/>
            </a:avLst>
          </a:prstGeom>
          <a:solidFill>
            <a:srgbClr val="203247"/>
          </a:solidFill>
          <a:ln w="12700">
            <a:solidFill>
              <a:srgbClr val="203247"/>
            </a:solidFill>
            <a:prstDash val="solid"/>
          </a:ln>
        </p:spPr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A39AEB5A-4E34-99B9-9D26-AABD82D92D90}"/>
              </a:ext>
            </a:extLst>
          </p:cNvPr>
          <p:cNvSpPr/>
          <p:nvPr/>
        </p:nvSpPr>
        <p:spPr>
          <a:xfrm>
            <a:off x="4924517" y="5647212"/>
            <a:ext cx="70500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Toujours penser au-delà du cœur : pulmonaire • aortique • digestif • pariétal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07725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1676FF58-6559-52F1-EF5A-0A30B4A8E4B2}"/>
              </a:ext>
            </a:extLst>
          </p:cNvPr>
          <p:cNvSpPr/>
          <p:nvPr/>
        </p:nvSpPr>
        <p:spPr>
          <a:xfrm>
            <a:off x="1584960" y="1261242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 err="1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Dyspnée</a:t>
            </a:r>
            <a:endParaRPr lang="en-US" sz="2800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67C59E9C-B652-8FF5-33B0-5A787D486301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b="1" dirty="0">
                <a:solidFill>
                  <a:schemeClr val="accent1"/>
                </a:solidFill>
              </a:rPr>
              <a:t>Interrogatoire</a:t>
            </a: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A29B3709-B519-9971-53D5-5BCE5C10A571}"/>
              </a:ext>
            </a:extLst>
          </p:cNvPr>
          <p:cNvSpPr/>
          <p:nvPr/>
        </p:nvSpPr>
        <p:spPr>
          <a:xfrm>
            <a:off x="3707104" y="5773703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4400" dirty="0"/>
          </a:p>
        </p:txBody>
      </p:sp>
      <p:sp>
        <p:nvSpPr>
          <p:cNvPr id="24" name="Shape 3">
            <a:extLst>
              <a:ext uri="{FF2B5EF4-FFF2-40B4-BE49-F238E27FC236}">
                <a16:creationId xmlns:a16="http://schemas.microsoft.com/office/drawing/2014/main" id="{0DD7D84F-CF38-CA13-C2F8-E9FE049DB331}"/>
              </a:ext>
            </a:extLst>
          </p:cNvPr>
          <p:cNvSpPr/>
          <p:nvPr/>
        </p:nvSpPr>
        <p:spPr>
          <a:xfrm>
            <a:off x="1784657" y="2030598"/>
            <a:ext cx="2514600" cy="1115568"/>
          </a:xfrm>
          <a:prstGeom prst="roundRect">
            <a:avLst>
              <a:gd name="adj" fmla="val 9836"/>
            </a:avLst>
          </a:prstGeom>
          <a:solidFill>
            <a:srgbClr val="FFFFFF"/>
          </a:solidFill>
          <a:ln w="8890">
            <a:solidFill>
              <a:srgbClr val="D7CEC5"/>
            </a:solidFill>
            <a:prstDash val="solid"/>
          </a:ln>
        </p:spPr>
      </p:sp>
      <p:sp>
        <p:nvSpPr>
          <p:cNvPr id="25" name="Text 4">
            <a:extLst>
              <a:ext uri="{FF2B5EF4-FFF2-40B4-BE49-F238E27FC236}">
                <a16:creationId xmlns:a16="http://schemas.microsoft.com/office/drawing/2014/main" id="{ADF4E92D-DD19-7490-E09C-196656BD1189}"/>
              </a:ext>
            </a:extLst>
          </p:cNvPr>
          <p:cNvSpPr/>
          <p:nvPr/>
        </p:nvSpPr>
        <p:spPr>
          <a:xfrm>
            <a:off x="1949249" y="2231766"/>
            <a:ext cx="2148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03247"/>
                </a:solidFill>
              </a:rPr>
              <a:t>Effort</a:t>
            </a:r>
            <a:endParaRPr lang="en-US" sz="2800" dirty="0"/>
          </a:p>
        </p:txBody>
      </p:sp>
      <p:sp>
        <p:nvSpPr>
          <p:cNvPr id="26" name="Text 5">
            <a:extLst>
              <a:ext uri="{FF2B5EF4-FFF2-40B4-BE49-F238E27FC236}">
                <a16:creationId xmlns:a16="http://schemas.microsoft.com/office/drawing/2014/main" id="{DDAAF73C-A4C7-3C70-492D-D109803688D3}"/>
              </a:ext>
            </a:extLst>
          </p:cNvPr>
          <p:cNvSpPr/>
          <p:nvPr/>
        </p:nvSpPr>
        <p:spPr>
          <a:xfrm>
            <a:off x="1949249" y="2560950"/>
            <a:ext cx="21396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F6A66"/>
                </a:solidFill>
              </a:rPr>
              <a:t>distance ? escaliers ? comparaison habituelle</a:t>
            </a:r>
            <a:endParaRPr lang="en-US" sz="1600" dirty="0"/>
          </a:p>
        </p:txBody>
      </p:sp>
      <p:sp>
        <p:nvSpPr>
          <p:cNvPr id="27" name="Shape 6">
            <a:extLst>
              <a:ext uri="{FF2B5EF4-FFF2-40B4-BE49-F238E27FC236}">
                <a16:creationId xmlns:a16="http://schemas.microsoft.com/office/drawing/2014/main" id="{07C48CF6-E084-8B9B-E667-DDBDBA43ED8E}"/>
              </a:ext>
            </a:extLst>
          </p:cNvPr>
          <p:cNvSpPr/>
          <p:nvPr/>
        </p:nvSpPr>
        <p:spPr>
          <a:xfrm>
            <a:off x="1784657" y="3255894"/>
            <a:ext cx="2514600" cy="1115568"/>
          </a:xfrm>
          <a:prstGeom prst="roundRect">
            <a:avLst>
              <a:gd name="adj" fmla="val 9836"/>
            </a:avLst>
          </a:prstGeom>
          <a:solidFill>
            <a:srgbClr val="FFFFFF"/>
          </a:solidFill>
          <a:ln w="8890">
            <a:solidFill>
              <a:srgbClr val="D7CEC5"/>
            </a:solidFill>
            <a:prstDash val="solid"/>
          </a:ln>
        </p:spPr>
      </p:sp>
      <p:sp>
        <p:nvSpPr>
          <p:cNvPr id="28" name="Text 7">
            <a:extLst>
              <a:ext uri="{FF2B5EF4-FFF2-40B4-BE49-F238E27FC236}">
                <a16:creationId xmlns:a16="http://schemas.microsoft.com/office/drawing/2014/main" id="{3CBAB48F-443E-14E2-502C-DAEC7D66C0BD}"/>
              </a:ext>
            </a:extLst>
          </p:cNvPr>
          <p:cNvSpPr/>
          <p:nvPr/>
        </p:nvSpPr>
        <p:spPr>
          <a:xfrm>
            <a:off x="1949249" y="3457062"/>
            <a:ext cx="2148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03247"/>
                </a:solidFill>
              </a:rPr>
              <a:t>Repos</a:t>
            </a:r>
            <a:endParaRPr lang="en-US" sz="2800" dirty="0"/>
          </a:p>
        </p:txBody>
      </p:sp>
      <p:sp>
        <p:nvSpPr>
          <p:cNvPr id="29" name="Text 8">
            <a:extLst>
              <a:ext uri="{FF2B5EF4-FFF2-40B4-BE49-F238E27FC236}">
                <a16:creationId xmlns:a16="http://schemas.microsoft.com/office/drawing/2014/main" id="{AC036B8F-32A1-BF3B-CA98-9D5128F9765B}"/>
              </a:ext>
            </a:extLst>
          </p:cNvPr>
          <p:cNvSpPr/>
          <p:nvPr/>
        </p:nvSpPr>
        <p:spPr>
          <a:xfrm>
            <a:off x="1949249" y="3786246"/>
            <a:ext cx="21396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F6A66"/>
                </a:solidFill>
              </a:rPr>
              <a:t>aiguë ? parole possible ?</a:t>
            </a:r>
            <a:endParaRPr lang="en-US" sz="1600" dirty="0"/>
          </a:p>
        </p:txBody>
      </p:sp>
      <p:sp>
        <p:nvSpPr>
          <p:cNvPr id="30" name="Shape 9">
            <a:extLst>
              <a:ext uri="{FF2B5EF4-FFF2-40B4-BE49-F238E27FC236}">
                <a16:creationId xmlns:a16="http://schemas.microsoft.com/office/drawing/2014/main" id="{18D49520-7C5A-64A2-B417-F7F9FBE7D70F}"/>
              </a:ext>
            </a:extLst>
          </p:cNvPr>
          <p:cNvSpPr/>
          <p:nvPr/>
        </p:nvSpPr>
        <p:spPr>
          <a:xfrm>
            <a:off x="1778771" y="4481190"/>
            <a:ext cx="2514600" cy="1115568"/>
          </a:xfrm>
          <a:prstGeom prst="roundRect">
            <a:avLst>
              <a:gd name="adj" fmla="val 9836"/>
            </a:avLst>
          </a:prstGeom>
          <a:solidFill>
            <a:srgbClr val="FFFFFF"/>
          </a:solidFill>
          <a:ln w="8890">
            <a:solidFill>
              <a:srgbClr val="D7CEC5"/>
            </a:solidFill>
            <a:prstDash val="solid"/>
          </a:ln>
        </p:spPr>
      </p:sp>
      <p:sp>
        <p:nvSpPr>
          <p:cNvPr id="31" name="Text 10">
            <a:extLst>
              <a:ext uri="{FF2B5EF4-FFF2-40B4-BE49-F238E27FC236}">
                <a16:creationId xmlns:a16="http://schemas.microsoft.com/office/drawing/2014/main" id="{2153851B-4AE4-0C6A-25FC-8339175BE080}"/>
              </a:ext>
            </a:extLst>
          </p:cNvPr>
          <p:cNvSpPr/>
          <p:nvPr/>
        </p:nvSpPr>
        <p:spPr>
          <a:xfrm>
            <a:off x="1943363" y="4682358"/>
            <a:ext cx="2148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03247"/>
                </a:solidFill>
              </a:rPr>
              <a:t>Orthopnée</a:t>
            </a:r>
            <a:endParaRPr lang="en-US" sz="2800" dirty="0"/>
          </a:p>
        </p:txBody>
      </p:sp>
      <p:sp>
        <p:nvSpPr>
          <p:cNvPr id="32" name="Text 11">
            <a:extLst>
              <a:ext uri="{FF2B5EF4-FFF2-40B4-BE49-F238E27FC236}">
                <a16:creationId xmlns:a16="http://schemas.microsoft.com/office/drawing/2014/main" id="{FBE0EF19-40D7-D873-8B68-5E2652F14CDE}"/>
              </a:ext>
            </a:extLst>
          </p:cNvPr>
          <p:cNvSpPr/>
          <p:nvPr/>
        </p:nvSpPr>
        <p:spPr>
          <a:xfrm>
            <a:off x="1943363" y="5011542"/>
            <a:ext cx="21396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F6A66"/>
                </a:solidFill>
              </a:rPr>
              <a:t>nombre d’oreillers ? dort assis ?</a:t>
            </a:r>
            <a:endParaRPr lang="en-US" sz="1600" dirty="0"/>
          </a:p>
        </p:txBody>
      </p:sp>
      <p:sp>
        <p:nvSpPr>
          <p:cNvPr id="36" name="Text 15">
            <a:extLst>
              <a:ext uri="{FF2B5EF4-FFF2-40B4-BE49-F238E27FC236}">
                <a16:creationId xmlns:a16="http://schemas.microsoft.com/office/drawing/2014/main" id="{B862EFF3-5F42-E3E4-4F12-68EB8E70BB00}"/>
              </a:ext>
            </a:extLst>
          </p:cNvPr>
          <p:cNvSpPr/>
          <p:nvPr/>
        </p:nvSpPr>
        <p:spPr>
          <a:xfrm>
            <a:off x="6462390" y="1973947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03247"/>
                </a:solidFill>
              </a:rPr>
              <a:t>Classification NYHA</a:t>
            </a:r>
            <a:endParaRPr lang="en-US" sz="2400" dirty="0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C525A828-D867-1AEC-13B6-E7359C57A5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015"/>
          <a:stretch/>
        </p:blipFill>
        <p:spPr>
          <a:xfrm>
            <a:off x="5162751" y="2637050"/>
            <a:ext cx="5080000" cy="237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423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BC5F7747-8A3F-43CF-DDA2-C55B50B28DB5}"/>
              </a:ext>
            </a:extLst>
          </p:cNvPr>
          <p:cNvSpPr/>
          <p:nvPr/>
        </p:nvSpPr>
        <p:spPr>
          <a:xfrm>
            <a:off x="1584960" y="1261242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Palpitation et syncope</a:t>
            </a:r>
            <a:endParaRPr lang="en-US" sz="28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B49629C-10DE-9DB0-6234-7D66DD3F3BA6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b="1" dirty="0">
                <a:solidFill>
                  <a:schemeClr val="accent1"/>
                </a:solidFill>
              </a:rPr>
              <a:t>Interrogatoire</a:t>
            </a:r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2B8FDA14-4E9E-1FC2-311D-5D0A2DA98CA3}"/>
              </a:ext>
            </a:extLst>
          </p:cNvPr>
          <p:cNvSpPr/>
          <p:nvPr/>
        </p:nvSpPr>
        <p:spPr>
          <a:xfrm>
            <a:off x="710920" y="1815767"/>
            <a:ext cx="5394960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8890">
            <a:solidFill>
              <a:srgbClr val="D7CEC5"/>
            </a:solidFill>
            <a:prstDash val="solid"/>
          </a:ln>
        </p:spPr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A431B969-2372-37B0-6597-05CE362433C3}"/>
              </a:ext>
            </a:extLst>
          </p:cNvPr>
          <p:cNvSpPr/>
          <p:nvPr/>
        </p:nvSpPr>
        <p:spPr>
          <a:xfrm>
            <a:off x="6380200" y="1815767"/>
            <a:ext cx="5212080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8890">
            <a:solidFill>
              <a:srgbClr val="D7CEC5"/>
            </a:solidFill>
            <a:prstDash val="solid"/>
          </a:ln>
        </p:spPr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C6C19A23-AB5C-1816-E533-A9B91059F886}"/>
              </a:ext>
            </a:extLst>
          </p:cNvPr>
          <p:cNvSpPr/>
          <p:nvPr/>
        </p:nvSpPr>
        <p:spPr>
          <a:xfrm>
            <a:off x="966952" y="2126663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27B3E"/>
                </a:solidFill>
              </a:rPr>
              <a:t>PALPITATIONS</a:t>
            </a:r>
            <a:endParaRPr lang="en-US" sz="2000" dirty="0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ACBD9544-3391-C991-2387-6D458A67882A}"/>
              </a:ext>
            </a:extLst>
          </p:cNvPr>
          <p:cNvSpPr/>
          <p:nvPr/>
        </p:nvSpPr>
        <p:spPr>
          <a:xfrm>
            <a:off x="966952" y="2583863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03247"/>
                </a:solidFill>
              </a:rPr>
              <a:t>Vite  •  fort  •  irrégulier</a:t>
            </a:r>
            <a:endParaRPr lang="en-US" sz="3200" dirty="0"/>
          </a:p>
        </p:txBody>
      </p:sp>
      <p:sp>
        <p:nvSpPr>
          <p:cNvPr id="23" name="Text 18">
            <a:extLst>
              <a:ext uri="{FF2B5EF4-FFF2-40B4-BE49-F238E27FC236}">
                <a16:creationId xmlns:a16="http://schemas.microsoft.com/office/drawing/2014/main" id="{EF7BA956-89FF-A1E1-4EB5-27983D8E604E}"/>
              </a:ext>
            </a:extLst>
          </p:cNvPr>
          <p:cNvSpPr/>
          <p:nvPr/>
        </p:nvSpPr>
        <p:spPr>
          <a:xfrm>
            <a:off x="1273276" y="3255264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B34D32"/>
                </a:solidFill>
              </a:rPr>
              <a:t>•</a:t>
            </a:r>
            <a:endParaRPr lang="en-US" dirty="0"/>
          </a:p>
        </p:txBody>
      </p:sp>
      <p:sp>
        <p:nvSpPr>
          <p:cNvPr id="24" name="Text 19">
            <a:extLst>
              <a:ext uri="{FF2B5EF4-FFF2-40B4-BE49-F238E27FC236}">
                <a16:creationId xmlns:a16="http://schemas.microsoft.com/office/drawing/2014/main" id="{D3E5E942-3586-1AEC-27F5-A91A77A3EB28}"/>
              </a:ext>
            </a:extLst>
          </p:cNvPr>
          <p:cNvSpPr/>
          <p:nvPr/>
        </p:nvSpPr>
        <p:spPr>
          <a:xfrm>
            <a:off x="1492732" y="3255264"/>
            <a:ext cx="407822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71A1F"/>
                </a:solidFill>
              </a:rPr>
              <a:t>Début / fin brutal ?</a:t>
            </a:r>
            <a:endParaRPr lang="en-US" sz="1600" dirty="0"/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472FAFCB-BBD6-3DC3-0E98-DB75E596B871}"/>
              </a:ext>
            </a:extLst>
          </p:cNvPr>
          <p:cNvSpPr/>
          <p:nvPr/>
        </p:nvSpPr>
        <p:spPr>
          <a:xfrm>
            <a:off x="1273276" y="3712464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B34D32"/>
                </a:solidFill>
              </a:rPr>
              <a:t>•</a:t>
            </a:r>
            <a:endParaRPr lang="en-US" dirty="0"/>
          </a:p>
        </p:txBody>
      </p:sp>
      <p:sp>
        <p:nvSpPr>
          <p:cNvPr id="26" name="Text 21">
            <a:extLst>
              <a:ext uri="{FF2B5EF4-FFF2-40B4-BE49-F238E27FC236}">
                <a16:creationId xmlns:a16="http://schemas.microsoft.com/office/drawing/2014/main" id="{1BA6971A-0A67-5181-6D9E-93DF0CF5D667}"/>
              </a:ext>
            </a:extLst>
          </p:cNvPr>
          <p:cNvSpPr/>
          <p:nvPr/>
        </p:nvSpPr>
        <p:spPr>
          <a:xfrm>
            <a:off x="1492732" y="3712464"/>
            <a:ext cx="42611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71A1F"/>
                </a:solidFill>
              </a:rPr>
              <a:t>Durée ? effort ? stimulants / médicaments ?</a:t>
            </a:r>
            <a:endParaRPr lang="en-US" sz="1600" dirty="0"/>
          </a:p>
        </p:txBody>
      </p:sp>
      <p:sp>
        <p:nvSpPr>
          <p:cNvPr id="27" name="Text 22">
            <a:extLst>
              <a:ext uri="{FF2B5EF4-FFF2-40B4-BE49-F238E27FC236}">
                <a16:creationId xmlns:a16="http://schemas.microsoft.com/office/drawing/2014/main" id="{7D38990F-34D5-1699-E03A-0BE135B38FFA}"/>
              </a:ext>
            </a:extLst>
          </p:cNvPr>
          <p:cNvSpPr/>
          <p:nvPr/>
        </p:nvSpPr>
        <p:spPr>
          <a:xfrm>
            <a:off x="1273276" y="4169664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B34D32"/>
                </a:solidFill>
              </a:rPr>
              <a:t>•</a:t>
            </a:r>
            <a:endParaRPr lang="en-US" dirty="0"/>
          </a:p>
        </p:txBody>
      </p:sp>
      <p:sp>
        <p:nvSpPr>
          <p:cNvPr id="28" name="Text 23">
            <a:extLst>
              <a:ext uri="{FF2B5EF4-FFF2-40B4-BE49-F238E27FC236}">
                <a16:creationId xmlns:a16="http://schemas.microsoft.com/office/drawing/2014/main" id="{A958C4E9-77F4-1CAA-05EA-9BDD830BED08}"/>
              </a:ext>
            </a:extLst>
          </p:cNvPr>
          <p:cNvSpPr/>
          <p:nvPr/>
        </p:nvSpPr>
        <p:spPr>
          <a:xfrm>
            <a:off x="1492732" y="4169664"/>
            <a:ext cx="42611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71A1F"/>
                </a:solidFill>
              </a:rPr>
              <a:t>Malaise, syncope ou douleur associés ?</a:t>
            </a:r>
            <a:endParaRPr lang="en-US" sz="1600" dirty="0"/>
          </a:p>
        </p:txBody>
      </p:sp>
      <p:sp>
        <p:nvSpPr>
          <p:cNvPr id="29" name="Text 24">
            <a:extLst>
              <a:ext uri="{FF2B5EF4-FFF2-40B4-BE49-F238E27FC236}">
                <a16:creationId xmlns:a16="http://schemas.microsoft.com/office/drawing/2014/main" id="{F77A466F-9E29-62F3-1E0F-B0AE0934B55B}"/>
              </a:ext>
            </a:extLst>
          </p:cNvPr>
          <p:cNvSpPr/>
          <p:nvPr/>
        </p:nvSpPr>
        <p:spPr>
          <a:xfrm>
            <a:off x="6636232" y="2126663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F674F"/>
                </a:solidFill>
              </a:rPr>
              <a:t>SYNCOPE</a:t>
            </a:r>
            <a:endParaRPr lang="en-US" sz="2000" dirty="0"/>
          </a:p>
        </p:txBody>
      </p:sp>
      <p:sp>
        <p:nvSpPr>
          <p:cNvPr id="30" name="Shape 25">
            <a:extLst>
              <a:ext uri="{FF2B5EF4-FFF2-40B4-BE49-F238E27FC236}">
                <a16:creationId xmlns:a16="http://schemas.microsoft.com/office/drawing/2014/main" id="{E3CD11CD-57CD-C5A9-B90A-C1A4F74C2701}"/>
              </a:ext>
            </a:extLst>
          </p:cNvPr>
          <p:cNvSpPr/>
          <p:nvPr/>
        </p:nvSpPr>
        <p:spPr>
          <a:xfrm>
            <a:off x="6636232" y="2702735"/>
            <a:ext cx="384048" cy="384048"/>
          </a:xfrm>
          <a:prstGeom prst="ellipse">
            <a:avLst/>
          </a:prstGeom>
          <a:solidFill>
            <a:srgbClr val="3D6C8D"/>
          </a:solidFill>
          <a:ln w="12700">
            <a:solidFill>
              <a:srgbClr val="3D6C8D"/>
            </a:solidFill>
            <a:prstDash val="solid"/>
          </a:ln>
        </p:spPr>
      </p:sp>
      <p:sp>
        <p:nvSpPr>
          <p:cNvPr id="31" name="Text 26">
            <a:extLst>
              <a:ext uri="{FF2B5EF4-FFF2-40B4-BE49-F238E27FC236}">
                <a16:creationId xmlns:a16="http://schemas.microsoft.com/office/drawing/2014/main" id="{BC80F8FE-D8B5-5437-070F-4603B34AA0D5}"/>
              </a:ext>
            </a:extLst>
          </p:cNvPr>
          <p:cNvSpPr/>
          <p:nvPr/>
        </p:nvSpPr>
        <p:spPr>
          <a:xfrm>
            <a:off x="6636232" y="2775887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1</a:t>
            </a:r>
            <a:endParaRPr lang="en-US" sz="1100" dirty="0"/>
          </a:p>
        </p:txBody>
      </p:sp>
      <p:sp>
        <p:nvSpPr>
          <p:cNvPr id="32" name="Text 27">
            <a:extLst>
              <a:ext uri="{FF2B5EF4-FFF2-40B4-BE49-F238E27FC236}">
                <a16:creationId xmlns:a16="http://schemas.microsoft.com/office/drawing/2014/main" id="{71694397-B5A6-502B-EBF6-CC1CEBF8C226}"/>
              </a:ext>
            </a:extLst>
          </p:cNvPr>
          <p:cNvSpPr/>
          <p:nvPr/>
        </p:nvSpPr>
        <p:spPr>
          <a:xfrm>
            <a:off x="7166584" y="2711879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03247"/>
                </a:solidFill>
              </a:rPr>
              <a:t>AVANT</a:t>
            </a:r>
            <a:endParaRPr lang="en-US" sz="1600" dirty="0"/>
          </a:p>
        </p:txBody>
      </p:sp>
      <p:sp>
        <p:nvSpPr>
          <p:cNvPr id="33" name="Text 28">
            <a:extLst>
              <a:ext uri="{FF2B5EF4-FFF2-40B4-BE49-F238E27FC236}">
                <a16:creationId xmlns:a16="http://schemas.microsoft.com/office/drawing/2014/main" id="{852349EA-FA4E-74BB-2EB6-42BFF7C1CC66}"/>
              </a:ext>
            </a:extLst>
          </p:cNvPr>
          <p:cNvSpPr/>
          <p:nvPr/>
        </p:nvSpPr>
        <p:spPr>
          <a:xfrm>
            <a:off x="8236432" y="2711879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F6A66"/>
                </a:solidFill>
              </a:rPr>
              <a:t>position • effort • prodromes</a:t>
            </a:r>
            <a:endParaRPr lang="en-US" sz="1400" dirty="0"/>
          </a:p>
        </p:txBody>
      </p:sp>
      <p:sp>
        <p:nvSpPr>
          <p:cNvPr id="34" name="Shape 29">
            <a:extLst>
              <a:ext uri="{FF2B5EF4-FFF2-40B4-BE49-F238E27FC236}">
                <a16:creationId xmlns:a16="http://schemas.microsoft.com/office/drawing/2014/main" id="{97125B08-5A1F-CFB7-4AB7-9A1D3E3BA7E2}"/>
              </a:ext>
            </a:extLst>
          </p:cNvPr>
          <p:cNvSpPr/>
          <p:nvPr/>
        </p:nvSpPr>
        <p:spPr>
          <a:xfrm>
            <a:off x="6636232" y="3690287"/>
            <a:ext cx="384048" cy="384048"/>
          </a:xfrm>
          <a:prstGeom prst="ellipse">
            <a:avLst/>
          </a:prstGeom>
          <a:solidFill>
            <a:srgbClr val="D27B3E"/>
          </a:solidFill>
          <a:ln w="12700">
            <a:solidFill>
              <a:srgbClr val="D27B3E"/>
            </a:solidFill>
            <a:prstDash val="solid"/>
          </a:ln>
        </p:spPr>
      </p:sp>
      <p:sp>
        <p:nvSpPr>
          <p:cNvPr id="35" name="Text 30">
            <a:extLst>
              <a:ext uri="{FF2B5EF4-FFF2-40B4-BE49-F238E27FC236}">
                <a16:creationId xmlns:a16="http://schemas.microsoft.com/office/drawing/2014/main" id="{A71646B7-1E6D-CA1C-60AD-913C8052B834}"/>
              </a:ext>
            </a:extLst>
          </p:cNvPr>
          <p:cNvSpPr/>
          <p:nvPr/>
        </p:nvSpPr>
        <p:spPr>
          <a:xfrm>
            <a:off x="6636232" y="3763439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2</a:t>
            </a:r>
            <a:endParaRPr lang="en-US" sz="1100" dirty="0"/>
          </a:p>
        </p:txBody>
      </p:sp>
      <p:sp>
        <p:nvSpPr>
          <p:cNvPr id="36" name="Text 31">
            <a:extLst>
              <a:ext uri="{FF2B5EF4-FFF2-40B4-BE49-F238E27FC236}">
                <a16:creationId xmlns:a16="http://schemas.microsoft.com/office/drawing/2014/main" id="{30384243-CDC8-23F1-85CD-6FBCEC1F910B}"/>
              </a:ext>
            </a:extLst>
          </p:cNvPr>
          <p:cNvSpPr/>
          <p:nvPr/>
        </p:nvSpPr>
        <p:spPr>
          <a:xfrm>
            <a:off x="7166584" y="3699431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03247"/>
                </a:solidFill>
              </a:rPr>
              <a:t>PENDANT</a:t>
            </a:r>
            <a:endParaRPr lang="en-US" sz="1600" dirty="0"/>
          </a:p>
        </p:txBody>
      </p:sp>
      <p:sp>
        <p:nvSpPr>
          <p:cNvPr id="37" name="Text 32">
            <a:extLst>
              <a:ext uri="{FF2B5EF4-FFF2-40B4-BE49-F238E27FC236}">
                <a16:creationId xmlns:a16="http://schemas.microsoft.com/office/drawing/2014/main" id="{A4D00DE9-667B-B3A5-69BE-7EC86FCE9612}"/>
              </a:ext>
            </a:extLst>
          </p:cNvPr>
          <p:cNvSpPr/>
          <p:nvPr/>
        </p:nvSpPr>
        <p:spPr>
          <a:xfrm>
            <a:off x="8236432" y="3699431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F6A66"/>
                </a:solidFill>
              </a:rPr>
              <a:t>durée • traumatisme • témoin</a:t>
            </a:r>
            <a:endParaRPr lang="en-US" sz="1400" dirty="0"/>
          </a:p>
        </p:txBody>
      </p:sp>
      <p:sp>
        <p:nvSpPr>
          <p:cNvPr id="38" name="Shape 33">
            <a:extLst>
              <a:ext uri="{FF2B5EF4-FFF2-40B4-BE49-F238E27FC236}">
                <a16:creationId xmlns:a16="http://schemas.microsoft.com/office/drawing/2014/main" id="{0A5FC65E-E6C3-EF39-3F1C-CB4B8AF72DFB}"/>
              </a:ext>
            </a:extLst>
          </p:cNvPr>
          <p:cNvSpPr/>
          <p:nvPr/>
        </p:nvSpPr>
        <p:spPr>
          <a:xfrm>
            <a:off x="6636232" y="4677839"/>
            <a:ext cx="384048" cy="384048"/>
          </a:xfrm>
          <a:prstGeom prst="ellipse">
            <a:avLst/>
          </a:prstGeom>
          <a:solidFill>
            <a:srgbClr val="2F674F"/>
          </a:solidFill>
          <a:ln w="12700">
            <a:solidFill>
              <a:srgbClr val="2F674F"/>
            </a:solidFill>
            <a:prstDash val="solid"/>
          </a:ln>
        </p:spPr>
      </p:sp>
      <p:sp>
        <p:nvSpPr>
          <p:cNvPr id="39" name="Text 34">
            <a:extLst>
              <a:ext uri="{FF2B5EF4-FFF2-40B4-BE49-F238E27FC236}">
                <a16:creationId xmlns:a16="http://schemas.microsoft.com/office/drawing/2014/main" id="{10CE6C07-C190-9A0F-C585-F284BCB800BE}"/>
              </a:ext>
            </a:extLst>
          </p:cNvPr>
          <p:cNvSpPr/>
          <p:nvPr/>
        </p:nvSpPr>
        <p:spPr>
          <a:xfrm>
            <a:off x="6636232" y="4750991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3</a:t>
            </a:r>
            <a:endParaRPr lang="en-US" sz="1100" dirty="0"/>
          </a:p>
        </p:txBody>
      </p:sp>
      <p:sp>
        <p:nvSpPr>
          <p:cNvPr id="40" name="Text 35">
            <a:extLst>
              <a:ext uri="{FF2B5EF4-FFF2-40B4-BE49-F238E27FC236}">
                <a16:creationId xmlns:a16="http://schemas.microsoft.com/office/drawing/2014/main" id="{D7AF13D3-1339-876C-946B-76BE4F3665B9}"/>
              </a:ext>
            </a:extLst>
          </p:cNvPr>
          <p:cNvSpPr/>
          <p:nvPr/>
        </p:nvSpPr>
        <p:spPr>
          <a:xfrm>
            <a:off x="7166584" y="4686983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03247"/>
                </a:solidFill>
              </a:rPr>
              <a:t>APRÈS</a:t>
            </a:r>
            <a:endParaRPr lang="en-US" sz="1600" dirty="0"/>
          </a:p>
        </p:txBody>
      </p:sp>
      <p:sp>
        <p:nvSpPr>
          <p:cNvPr id="41" name="Text 36">
            <a:extLst>
              <a:ext uri="{FF2B5EF4-FFF2-40B4-BE49-F238E27FC236}">
                <a16:creationId xmlns:a16="http://schemas.microsoft.com/office/drawing/2014/main" id="{7239D327-8196-91E7-B1ED-37A01C73A60A}"/>
              </a:ext>
            </a:extLst>
          </p:cNvPr>
          <p:cNvSpPr/>
          <p:nvPr/>
        </p:nvSpPr>
        <p:spPr>
          <a:xfrm>
            <a:off x="8236432" y="4686983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F6A66"/>
                </a:solidFill>
              </a:rPr>
              <a:t>récupération rapide ? confusion ?</a:t>
            </a:r>
            <a:endParaRPr lang="en-US" sz="1400" dirty="0"/>
          </a:p>
        </p:txBody>
      </p:sp>
      <p:sp>
        <p:nvSpPr>
          <p:cNvPr id="42" name="Text 37">
            <a:extLst>
              <a:ext uri="{FF2B5EF4-FFF2-40B4-BE49-F238E27FC236}">
                <a16:creationId xmlns:a16="http://schemas.microsoft.com/office/drawing/2014/main" id="{4059ED8F-108B-E4A6-7759-81E8B4D27CD5}"/>
              </a:ext>
            </a:extLst>
          </p:cNvPr>
          <p:cNvSpPr/>
          <p:nvPr/>
        </p:nvSpPr>
        <p:spPr>
          <a:xfrm>
            <a:off x="6636232" y="5784263"/>
            <a:ext cx="4526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34D32"/>
                </a:solidFill>
              </a:rPr>
              <a:t>⚠ effort • décubitus • palpitations • cardiopathie connue</a:t>
            </a:r>
            <a:endParaRPr lang="en-US" sz="1400" dirty="0"/>
          </a:p>
        </p:txBody>
      </p:sp>
      <p:sp>
        <p:nvSpPr>
          <p:cNvPr id="43" name="Slide Number Placeholder 0">
            <a:extLst>
              <a:ext uri="{FF2B5EF4-FFF2-40B4-BE49-F238E27FC236}">
                <a16:creationId xmlns:a16="http://schemas.microsoft.com/office/drawing/2014/main" id="{3EB24A13-5CF6-9129-A989-6D29C781F6A9}"/>
              </a:ext>
            </a:extLst>
          </p:cNvPr>
          <p:cNvSpPr txBox="1">
            <a:spLocks/>
          </p:cNvSpPr>
          <p:nvPr/>
        </p:nvSpPr>
        <p:spPr>
          <a:xfrm>
            <a:off x="11299672" y="6972983"/>
            <a:ext cx="41148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800" kern="1200">
                <a:solidFill>
                  <a:srgbClr val="8A817A"/>
                </a:solidFill>
                <a:latin typeface="Aptos"/>
                <a:ea typeface="Aptos"/>
                <a:cs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z="1050" smtClean="0"/>
              <a:pPr/>
              <a:t>7</a:t>
            </a:fld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299501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7618F-8687-B845-7F70-EB4CD5798F59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b="1" dirty="0">
                <a:solidFill>
                  <a:schemeClr val="accent1"/>
                </a:solidFill>
              </a:rPr>
              <a:t>Examen cardiovasculaire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310553-77F0-2031-8B33-6E6879104A42}"/>
              </a:ext>
            </a:extLst>
          </p:cNvPr>
          <p:cNvSpPr txBox="1"/>
          <p:nvPr/>
        </p:nvSpPr>
        <p:spPr>
          <a:xfrm>
            <a:off x="1387365" y="1433998"/>
            <a:ext cx="5021055" cy="44208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800100" lvl="1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FR" sz="2400" dirty="0"/>
              <a:t>Constantes (FC, PA, Sp02, FR, T°)</a:t>
            </a:r>
          </a:p>
          <a:p>
            <a:pPr marL="800100" lvl="1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FR" sz="2400" dirty="0"/>
              <a:t>Pouls (4 membres)</a:t>
            </a:r>
          </a:p>
          <a:p>
            <a:pPr marL="800100" lvl="1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FR" sz="2400" dirty="0"/>
              <a:t>Auscultation (cardiopulmonaire)</a:t>
            </a:r>
          </a:p>
          <a:p>
            <a:pPr marL="800100" lvl="1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FR" sz="2400" dirty="0"/>
              <a:t>Inspection</a:t>
            </a:r>
          </a:p>
          <a:p>
            <a:pPr marL="800100" lvl="1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FR" sz="2400" dirty="0"/>
              <a:t>Palpation</a:t>
            </a:r>
          </a:p>
          <a:p>
            <a:pPr marL="800100" lvl="1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FR" sz="2400" dirty="0"/>
              <a:t>Percussion</a:t>
            </a:r>
          </a:p>
        </p:txBody>
      </p:sp>
      <p:pic>
        <p:nvPicPr>
          <p:cNvPr id="4" name="Image 0" descr="/mnt/data/ausc_extract/ppt/media/image20.png">
            <a:extLst>
              <a:ext uri="{FF2B5EF4-FFF2-40B4-BE49-F238E27FC236}">
                <a16:creationId xmlns:a16="http://schemas.microsoft.com/office/drawing/2014/main" id="{D65D2BCB-376A-E00F-E3D4-809217DC8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115" y="1433998"/>
            <a:ext cx="3017520" cy="443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565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4375367A-D796-522E-76F4-9439E30E4E6E}"/>
              </a:ext>
            </a:extLst>
          </p:cNvPr>
          <p:cNvSpPr/>
          <p:nvPr/>
        </p:nvSpPr>
        <p:spPr>
          <a:xfrm>
            <a:off x="1584960" y="1261242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 err="1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Pouls</a:t>
            </a:r>
            <a:endParaRPr lang="en-US" sz="28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5C802A4-2694-5936-7A55-56A0ECB286A0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b="1" dirty="0">
                <a:solidFill>
                  <a:schemeClr val="accent1"/>
                </a:solidFill>
              </a:rPr>
              <a:t>Examen cardiovasculaire</a:t>
            </a: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AD7B5706-7EB8-39C7-D430-0FF9B09B1285}"/>
              </a:ext>
            </a:extLst>
          </p:cNvPr>
          <p:cNvSpPr/>
          <p:nvPr/>
        </p:nvSpPr>
        <p:spPr>
          <a:xfrm>
            <a:off x="762000" y="1993392"/>
            <a:ext cx="2468880" cy="1000059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8890">
            <a:solidFill>
              <a:srgbClr val="D7CEC5"/>
            </a:solidFill>
            <a:prstDash val="solid"/>
          </a:ln>
        </p:spPr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ACA8E473-D2C3-4D95-5860-E4D75A61CDBF}"/>
              </a:ext>
            </a:extLst>
          </p:cNvPr>
          <p:cNvSpPr/>
          <p:nvPr/>
        </p:nvSpPr>
        <p:spPr>
          <a:xfrm>
            <a:off x="944880" y="2267712"/>
            <a:ext cx="384048" cy="384048"/>
          </a:xfrm>
          <a:prstGeom prst="ellipse">
            <a:avLst/>
          </a:prstGeom>
          <a:solidFill>
            <a:srgbClr val="C94D3F"/>
          </a:solidFill>
          <a:ln w="12700">
            <a:solidFill>
              <a:srgbClr val="C94D3F"/>
            </a:solidFill>
            <a:prstDash val="solid"/>
          </a:ln>
        </p:spPr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72A9D8E7-B281-97E1-23D4-4C81C5A8BD17}"/>
              </a:ext>
            </a:extLst>
          </p:cNvPr>
          <p:cNvSpPr/>
          <p:nvPr/>
        </p:nvSpPr>
        <p:spPr>
          <a:xfrm>
            <a:off x="944880" y="2340864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1</a:t>
            </a:r>
            <a:endParaRPr lang="en-US" sz="1050" dirty="0"/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AAD88F42-2B17-19D4-407F-1848C8D18AC3}"/>
              </a:ext>
            </a:extLst>
          </p:cNvPr>
          <p:cNvSpPr/>
          <p:nvPr/>
        </p:nvSpPr>
        <p:spPr>
          <a:xfrm>
            <a:off x="1539240" y="2249424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03247"/>
                </a:solidFill>
              </a:rPr>
              <a:t>Fréquence</a:t>
            </a:r>
            <a:endParaRPr lang="en-US" dirty="0"/>
          </a:p>
        </p:txBody>
      </p:sp>
      <p:sp>
        <p:nvSpPr>
          <p:cNvPr id="8" name="Text 7">
            <a:extLst>
              <a:ext uri="{FF2B5EF4-FFF2-40B4-BE49-F238E27FC236}">
                <a16:creationId xmlns:a16="http://schemas.microsoft.com/office/drawing/2014/main" id="{455F1607-96AC-B306-E51D-180C9E077813}"/>
              </a:ext>
            </a:extLst>
          </p:cNvPr>
          <p:cNvSpPr/>
          <p:nvPr/>
        </p:nvSpPr>
        <p:spPr>
          <a:xfrm>
            <a:off x="1539240" y="2569464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F6A66"/>
                </a:solidFill>
              </a:rPr>
              <a:t>compter</a:t>
            </a:r>
            <a:endParaRPr lang="en-US" sz="1200" dirty="0"/>
          </a:p>
        </p:txBody>
      </p:sp>
      <p:sp>
        <p:nvSpPr>
          <p:cNvPr id="16" name="Shape 15">
            <a:extLst>
              <a:ext uri="{FF2B5EF4-FFF2-40B4-BE49-F238E27FC236}">
                <a16:creationId xmlns:a16="http://schemas.microsoft.com/office/drawing/2014/main" id="{CDF4B719-C78C-CD98-F7C2-6E69D43C0771}"/>
              </a:ext>
            </a:extLst>
          </p:cNvPr>
          <p:cNvSpPr/>
          <p:nvPr/>
        </p:nvSpPr>
        <p:spPr>
          <a:xfrm>
            <a:off x="3462528" y="1993392"/>
            <a:ext cx="2468880" cy="1000058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8890">
            <a:solidFill>
              <a:srgbClr val="D7CEC5"/>
            </a:solidFill>
            <a:prstDash val="solid"/>
          </a:ln>
        </p:spPr>
      </p:sp>
      <p:sp>
        <p:nvSpPr>
          <p:cNvPr id="17" name="Shape 16">
            <a:extLst>
              <a:ext uri="{FF2B5EF4-FFF2-40B4-BE49-F238E27FC236}">
                <a16:creationId xmlns:a16="http://schemas.microsoft.com/office/drawing/2014/main" id="{7B81B173-EE19-573F-0137-408E3A0F45F8}"/>
              </a:ext>
            </a:extLst>
          </p:cNvPr>
          <p:cNvSpPr/>
          <p:nvPr/>
        </p:nvSpPr>
        <p:spPr>
          <a:xfrm>
            <a:off x="3645408" y="2267712"/>
            <a:ext cx="384048" cy="415866"/>
          </a:xfrm>
          <a:prstGeom prst="ellipse">
            <a:avLst/>
          </a:prstGeom>
          <a:solidFill>
            <a:srgbClr val="3D6C8D"/>
          </a:solidFill>
          <a:ln w="12700">
            <a:solidFill>
              <a:srgbClr val="3D6C8D"/>
            </a:solidFill>
            <a:prstDash val="solid"/>
          </a:ln>
        </p:spPr>
      </p:sp>
      <p:sp>
        <p:nvSpPr>
          <p:cNvPr id="18" name="Text 17">
            <a:extLst>
              <a:ext uri="{FF2B5EF4-FFF2-40B4-BE49-F238E27FC236}">
                <a16:creationId xmlns:a16="http://schemas.microsoft.com/office/drawing/2014/main" id="{27F5239A-9DBF-68C4-3BE0-E7F81DA6BBE5}"/>
              </a:ext>
            </a:extLst>
          </p:cNvPr>
          <p:cNvSpPr/>
          <p:nvPr/>
        </p:nvSpPr>
        <p:spPr>
          <a:xfrm>
            <a:off x="3645408" y="2340863"/>
            <a:ext cx="384048" cy="158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2</a:t>
            </a:r>
            <a:endParaRPr lang="en-US" sz="1050" dirty="0"/>
          </a:p>
        </p:txBody>
      </p:sp>
      <p:sp>
        <p:nvSpPr>
          <p:cNvPr id="19" name="Text 18">
            <a:extLst>
              <a:ext uri="{FF2B5EF4-FFF2-40B4-BE49-F238E27FC236}">
                <a16:creationId xmlns:a16="http://schemas.microsoft.com/office/drawing/2014/main" id="{CA032997-32B7-2292-7691-E8302AD7F2DB}"/>
              </a:ext>
            </a:extLst>
          </p:cNvPr>
          <p:cNvSpPr/>
          <p:nvPr/>
        </p:nvSpPr>
        <p:spPr>
          <a:xfrm>
            <a:off x="4239768" y="2249424"/>
            <a:ext cx="1417320" cy="2772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03247"/>
                </a:solidFill>
              </a:rPr>
              <a:t>Rythme</a:t>
            </a:r>
            <a:endParaRPr lang="en-US" dirty="0"/>
          </a:p>
        </p:txBody>
      </p:sp>
      <p:sp>
        <p:nvSpPr>
          <p:cNvPr id="20" name="Text 19">
            <a:extLst>
              <a:ext uri="{FF2B5EF4-FFF2-40B4-BE49-F238E27FC236}">
                <a16:creationId xmlns:a16="http://schemas.microsoft.com/office/drawing/2014/main" id="{5807E210-970D-EA74-2A1A-13E28A73FBA0}"/>
              </a:ext>
            </a:extLst>
          </p:cNvPr>
          <p:cNvSpPr/>
          <p:nvPr/>
        </p:nvSpPr>
        <p:spPr>
          <a:xfrm>
            <a:off x="4239768" y="2569463"/>
            <a:ext cx="1417320" cy="2475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F6A66"/>
                </a:solidFill>
              </a:rPr>
              <a:t>régulier ?</a:t>
            </a:r>
            <a:endParaRPr lang="en-US" sz="1200" dirty="0"/>
          </a:p>
        </p:txBody>
      </p:sp>
      <p:sp>
        <p:nvSpPr>
          <p:cNvPr id="33" name="Shape 32">
            <a:extLst>
              <a:ext uri="{FF2B5EF4-FFF2-40B4-BE49-F238E27FC236}">
                <a16:creationId xmlns:a16="http://schemas.microsoft.com/office/drawing/2014/main" id="{83879A6A-B1AD-6E13-44C9-219425E45685}"/>
              </a:ext>
            </a:extLst>
          </p:cNvPr>
          <p:cNvSpPr/>
          <p:nvPr/>
        </p:nvSpPr>
        <p:spPr>
          <a:xfrm>
            <a:off x="6192590" y="1993393"/>
            <a:ext cx="2468880" cy="1000058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8890">
            <a:solidFill>
              <a:srgbClr val="D7CEC5"/>
            </a:solidFill>
            <a:prstDash val="solid"/>
          </a:ln>
        </p:spPr>
      </p:sp>
      <p:sp>
        <p:nvSpPr>
          <p:cNvPr id="34" name="Shape 33">
            <a:extLst>
              <a:ext uri="{FF2B5EF4-FFF2-40B4-BE49-F238E27FC236}">
                <a16:creationId xmlns:a16="http://schemas.microsoft.com/office/drawing/2014/main" id="{C19A9E31-915F-54DC-10CA-47602C00543B}"/>
              </a:ext>
            </a:extLst>
          </p:cNvPr>
          <p:cNvSpPr/>
          <p:nvPr/>
        </p:nvSpPr>
        <p:spPr>
          <a:xfrm>
            <a:off x="6375470" y="2267712"/>
            <a:ext cx="384048" cy="333353"/>
          </a:xfrm>
          <a:prstGeom prst="ellipse">
            <a:avLst/>
          </a:prstGeom>
          <a:solidFill>
            <a:srgbClr val="D27B3E"/>
          </a:solidFill>
          <a:ln w="12700">
            <a:solidFill>
              <a:srgbClr val="D27B3E"/>
            </a:solidFill>
            <a:prstDash val="solid"/>
          </a:ln>
        </p:spPr>
      </p:sp>
      <p:sp>
        <p:nvSpPr>
          <p:cNvPr id="35" name="Text 34">
            <a:extLst>
              <a:ext uri="{FF2B5EF4-FFF2-40B4-BE49-F238E27FC236}">
                <a16:creationId xmlns:a16="http://schemas.microsoft.com/office/drawing/2014/main" id="{1B157FD1-2CBF-1BD6-71D1-DBFBABF7B6CC}"/>
              </a:ext>
            </a:extLst>
          </p:cNvPr>
          <p:cNvSpPr/>
          <p:nvPr/>
        </p:nvSpPr>
        <p:spPr>
          <a:xfrm>
            <a:off x="6375470" y="2340864"/>
            <a:ext cx="384048" cy="12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3</a:t>
            </a:r>
            <a:endParaRPr lang="en-US" sz="1050" dirty="0"/>
          </a:p>
        </p:txBody>
      </p:sp>
      <p:sp>
        <p:nvSpPr>
          <p:cNvPr id="36" name="Text 35">
            <a:extLst>
              <a:ext uri="{FF2B5EF4-FFF2-40B4-BE49-F238E27FC236}">
                <a16:creationId xmlns:a16="http://schemas.microsoft.com/office/drawing/2014/main" id="{3A67F443-B4E9-9667-93DD-8057A4EB4FD8}"/>
              </a:ext>
            </a:extLst>
          </p:cNvPr>
          <p:cNvSpPr/>
          <p:nvPr/>
        </p:nvSpPr>
        <p:spPr>
          <a:xfrm>
            <a:off x="6969830" y="2249424"/>
            <a:ext cx="1417320" cy="222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03247"/>
                </a:solidFill>
              </a:rPr>
              <a:t>Amplitude</a:t>
            </a:r>
            <a:endParaRPr lang="en-US" dirty="0"/>
          </a:p>
        </p:txBody>
      </p:sp>
      <p:sp>
        <p:nvSpPr>
          <p:cNvPr id="37" name="Text 36">
            <a:extLst>
              <a:ext uri="{FF2B5EF4-FFF2-40B4-BE49-F238E27FC236}">
                <a16:creationId xmlns:a16="http://schemas.microsoft.com/office/drawing/2014/main" id="{8DE9EA5F-144B-0DA3-D8AA-05268E9D9F48}"/>
              </a:ext>
            </a:extLst>
          </p:cNvPr>
          <p:cNvSpPr/>
          <p:nvPr/>
        </p:nvSpPr>
        <p:spPr>
          <a:xfrm>
            <a:off x="6969830" y="2569464"/>
            <a:ext cx="1417320" cy="198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F6A66"/>
                </a:solidFill>
              </a:rPr>
              <a:t>filant ? bondissant ?</a:t>
            </a:r>
            <a:endParaRPr lang="en-US" sz="1200" dirty="0"/>
          </a:p>
        </p:txBody>
      </p:sp>
      <p:sp>
        <p:nvSpPr>
          <p:cNvPr id="45" name="Shape 44">
            <a:extLst>
              <a:ext uri="{FF2B5EF4-FFF2-40B4-BE49-F238E27FC236}">
                <a16:creationId xmlns:a16="http://schemas.microsoft.com/office/drawing/2014/main" id="{E5269A81-9019-E2CA-00CC-8C948AD89F2F}"/>
              </a:ext>
            </a:extLst>
          </p:cNvPr>
          <p:cNvSpPr/>
          <p:nvPr/>
        </p:nvSpPr>
        <p:spPr>
          <a:xfrm>
            <a:off x="8961122" y="1993392"/>
            <a:ext cx="2468880" cy="1000058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8890">
            <a:solidFill>
              <a:srgbClr val="D7CEC5"/>
            </a:solidFill>
            <a:prstDash val="solid"/>
          </a:ln>
        </p:spPr>
      </p:sp>
      <p:sp>
        <p:nvSpPr>
          <p:cNvPr id="46" name="Shape 45">
            <a:extLst>
              <a:ext uri="{FF2B5EF4-FFF2-40B4-BE49-F238E27FC236}">
                <a16:creationId xmlns:a16="http://schemas.microsoft.com/office/drawing/2014/main" id="{D906BAAF-D293-CE7C-6CAE-DE2150A05E2D}"/>
              </a:ext>
            </a:extLst>
          </p:cNvPr>
          <p:cNvSpPr/>
          <p:nvPr/>
        </p:nvSpPr>
        <p:spPr>
          <a:xfrm>
            <a:off x="9144002" y="2267712"/>
            <a:ext cx="384048" cy="311129"/>
          </a:xfrm>
          <a:prstGeom prst="ellipse">
            <a:avLst/>
          </a:prstGeom>
          <a:solidFill>
            <a:srgbClr val="4F7C78"/>
          </a:solidFill>
          <a:ln w="12700">
            <a:solidFill>
              <a:srgbClr val="4F7C78"/>
            </a:solidFill>
            <a:prstDash val="solid"/>
          </a:ln>
        </p:spPr>
      </p:sp>
      <p:sp>
        <p:nvSpPr>
          <p:cNvPr id="47" name="Text 46">
            <a:extLst>
              <a:ext uri="{FF2B5EF4-FFF2-40B4-BE49-F238E27FC236}">
                <a16:creationId xmlns:a16="http://schemas.microsoft.com/office/drawing/2014/main" id="{85ABB0EB-F89D-70C5-60DA-40146F29CCE0}"/>
              </a:ext>
            </a:extLst>
          </p:cNvPr>
          <p:cNvSpPr/>
          <p:nvPr/>
        </p:nvSpPr>
        <p:spPr>
          <a:xfrm>
            <a:off x="9144002" y="2340864"/>
            <a:ext cx="384048" cy="118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4</a:t>
            </a:r>
            <a:endParaRPr lang="en-US" sz="1050" dirty="0"/>
          </a:p>
        </p:txBody>
      </p:sp>
      <p:sp>
        <p:nvSpPr>
          <p:cNvPr id="48" name="Text 47">
            <a:extLst>
              <a:ext uri="{FF2B5EF4-FFF2-40B4-BE49-F238E27FC236}">
                <a16:creationId xmlns:a16="http://schemas.microsoft.com/office/drawing/2014/main" id="{0EED0C08-5864-DF8D-8303-61177FF723B4}"/>
              </a:ext>
            </a:extLst>
          </p:cNvPr>
          <p:cNvSpPr/>
          <p:nvPr/>
        </p:nvSpPr>
        <p:spPr>
          <a:xfrm>
            <a:off x="9738362" y="2249424"/>
            <a:ext cx="1417320" cy="20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03247"/>
                </a:solidFill>
              </a:rPr>
              <a:t>Symétrie</a:t>
            </a:r>
            <a:endParaRPr lang="en-US" dirty="0"/>
          </a:p>
        </p:txBody>
      </p:sp>
      <p:sp>
        <p:nvSpPr>
          <p:cNvPr id="49" name="Text 48">
            <a:extLst>
              <a:ext uri="{FF2B5EF4-FFF2-40B4-BE49-F238E27FC236}">
                <a16:creationId xmlns:a16="http://schemas.microsoft.com/office/drawing/2014/main" id="{A2E55B35-9A2A-2D90-CE3E-307AA9970752}"/>
              </a:ext>
            </a:extLst>
          </p:cNvPr>
          <p:cNvSpPr/>
          <p:nvPr/>
        </p:nvSpPr>
        <p:spPr>
          <a:xfrm>
            <a:off x="9738362" y="2569464"/>
            <a:ext cx="1417320" cy="18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F6A66"/>
                </a:solidFill>
              </a:rPr>
              <a:t>droite = gauche ?</a:t>
            </a:r>
            <a:endParaRPr lang="en-US" sz="1200" dirty="0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0EE45DBB-0243-D8B4-8492-D52680B68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7343" y="3249481"/>
            <a:ext cx="4417314" cy="332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919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4375367A-D796-522E-76F4-9439E30E4E6E}"/>
              </a:ext>
            </a:extLst>
          </p:cNvPr>
          <p:cNvSpPr/>
          <p:nvPr/>
        </p:nvSpPr>
        <p:spPr>
          <a:xfrm>
            <a:off x="1584960" y="1261242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Inspection</a:t>
            </a:r>
            <a:endParaRPr lang="en-US" sz="28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5C802A4-2694-5936-7A55-56A0ECB286A0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b="1" dirty="0">
                <a:solidFill>
                  <a:schemeClr val="accent1"/>
                </a:solidFill>
              </a:rPr>
              <a:t>Examen cardiovasculaire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D1C7AC91-FA0A-DB83-9B4E-CB5911C95548}"/>
              </a:ext>
            </a:extLst>
          </p:cNvPr>
          <p:cNvSpPr txBox="1">
            <a:spLocks/>
          </p:cNvSpPr>
          <p:nvPr/>
        </p:nvSpPr>
        <p:spPr>
          <a:xfrm>
            <a:off x="1058917" y="1857156"/>
            <a:ext cx="7550888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/>
              <a:t>Examen de la cage thoracique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/>
              <a:t>Recherche d’une déformation thoracique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fr-FR"/>
              <a:t>thorax en tonneau, en entonnoir type « </a:t>
            </a:r>
            <a:r>
              <a:rPr lang="fr-FR" i="1"/>
              <a:t>pectus excavatum </a:t>
            </a:r>
            <a:r>
              <a:rPr lang="fr-FR"/>
              <a:t>», cyphoscoliose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fr-FR"/>
              <a:t>Soulèvement de la région sous mammaire gauche pouvant témoigner d’un anévrysme pariétal du ventricule gauche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/>
              <a:t>Appréciation de la dynamique respiratoire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/>
              <a:t>Recherche d’une turgescence jugulaire (position demi-assise)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/>
              <a:t>Recherche de pulsations visibles à gauche de la ligne médio-claviculaire ou du bord gauche du sternum (témoins d’une dilatation respectivement des ventricules gauche ou droit)</a:t>
            </a:r>
            <a:endParaRPr lang="fr-FR" dirty="0"/>
          </a:p>
        </p:txBody>
      </p:sp>
      <p:pic>
        <p:nvPicPr>
          <p:cNvPr id="10" name="Image 3">
            <a:extLst>
              <a:ext uri="{FF2B5EF4-FFF2-40B4-BE49-F238E27FC236}">
                <a16:creationId xmlns:a16="http://schemas.microsoft.com/office/drawing/2014/main" id="{F2320421-1358-8E6D-4F4F-BC1BA185F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4585" y="1825625"/>
            <a:ext cx="2669215" cy="195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730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1">
            <a:extLst>
              <a:ext uri="{FF2B5EF4-FFF2-40B4-BE49-F238E27FC236}">
                <a16:creationId xmlns:a16="http://schemas.microsoft.com/office/drawing/2014/main" id="{557CA791-FFBA-F95D-9835-8F2C24244DAC}"/>
              </a:ext>
            </a:extLst>
          </p:cNvPr>
          <p:cNvSpPr/>
          <p:nvPr/>
        </p:nvSpPr>
        <p:spPr>
          <a:xfrm>
            <a:off x="1584960" y="1261242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 </a:t>
            </a:r>
            <a:r>
              <a:rPr lang="en-US" sz="2800" b="1" dirty="0" err="1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stéthoscope</a:t>
            </a:r>
            <a:endParaRPr lang="en-US" sz="2800" dirty="0"/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6EF92DE4-E75A-42AB-10E7-A03325D3AF5B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b="1" dirty="0">
                <a:solidFill>
                  <a:schemeClr val="accent1"/>
                </a:solidFill>
              </a:rPr>
              <a:t>Examen cardiovasculaire</a:t>
            </a:r>
          </a:p>
        </p:txBody>
      </p:sp>
      <p:sp>
        <p:nvSpPr>
          <p:cNvPr id="16" name="Shape 3">
            <a:extLst>
              <a:ext uri="{FF2B5EF4-FFF2-40B4-BE49-F238E27FC236}">
                <a16:creationId xmlns:a16="http://schemas.microsoft.com/office/drawing/2014/main" id="{D2CB412C-4291-9B1E-C7A0-D5457CB54AB6}"/>
              </a:ext>
            </a:extLst>
          </p:cNvPr>
          <p:cNvSpPr/>
          <p:nvPr/>
        </p:nvSpPr>
        <p:spPr>
          <a:xfrm>
            <a:off x="4296629" y="1879775"/>
            <a:ext cx="3063240" cy="4114800"/>
          </a:xfrm>
          <a:prstGeom prst="roundRect">
            <a:avLst>
              <a:gd name="adj" fmla="val 3582"/>
            </a:avLst>
          </a:prstGeom>
          <a:solidFill>
            <a:srgbClr val="FFFFFF"/>
          </a:solidFill>
          <a:ln w="8890">
            <a:solidFill>
              <a:srgbClr val="D7CEC5"/>
            </a:solidFill>
            <a:prstDash val="solid"/>
          </a:ln>
        </p:spPr>
      </p:sp>
      <p:sp>
        <p:nvSpPr>
          <p:cNvPr id="17" name="Shape 4">
            <a:extLst>
              <a:ext uri="{FF2B5EF4-FFF2-40B4-BE49-F238E27FC236}">
                <a16:creationId xmlns:a16="http://schemas.microsoft.com/office/drawing/2014/main" id="{49E1B9C9-75BE-1838-9717-7B2536E7B623}"/>
              </a:ext>
            </a:extLst>
          </p:cNvPr>
          <p:cNvSpPr/>
          <p:nvPr/>
        </p:nvSpPr>
        <p:spPr>
          <a:xfrm>
            <a:off x="7634189" y="1879775"/>
            <a:ext cx="3840480" cy="41148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8890">
            <a:solidFill>
              <a:srgbClr val="D7CEC5"/>
            </a:solidFill>
            <a:prstDash val="solid"/>
          </a:ln>
        </p:spPr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2BC3150A-1603-8EDB-62EC-710B68D4D8FC}"/>
              </a:ext>
            </a:extLst>
          </p:cNvPr>
          <p:cNvSpPr/>
          <p:nvPr/>
        </p:nvSpPr>
        <p:spPr>
          <a:xfrm>
            <a:off x="4589237" y="2245535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03247"/>
                </a:solidFill>
              </a:rPr>
              <a:t>Membrane</a:t>
            </a:r>
            <a:endParaRPr lang="en-US" sz="2400" dirty="0"/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3BDD073C-F6B0-D9DA-6FEF-B66E8F77952D}"/>
              </a:ext>
            </a:extLst>
          </p:cNvPr>
          <p:cNvSpPr/>
          <p:nvPr/>
        </p:nvSpPr>
        <p:spPr>
          <a:xfrm>
            <a:off x="4589237" y="2657015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>
              <a:solidFill>
                <a:srgbClr val="B34D32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B34D32"/>
                </a:solidFill>
              </a:rPr>
              <a:t>Sons </a:t>
            </a:r>
            <a:r>
              <a:rPr lang="en-US" dirty="0" err="1">
                <a:solidFill>
                  <a:srgbClr val="B34D32"/>
                </a:solidFill>
              </a:rPr>
              <a:t>aigus</a:t>
            </a:r>
            <a:r>
              <a:rPr lang="en-US" dirty="0">
                <a:solidFill>
                  <a:srgbClr val="B34D32"/>
                </a:solidFill>
              </a:rPr>
              <a:t> </a:t>
            </a:r>
          </a:p>
          <a:p>
            <a:pPr marL="0" indent="0">
              <a:buNone/>
            </a:pPr>
            <a:r>
              <a:rPr lang="en-US" dirty="0">
                <a:solidFill>
                  <a:srgbClr val="B34D32"/>
                </a:solidFill>
              </a:rPr>
              <a:t>Hautes </a:t>
            </a:r>
            <a:r>
              <a:rPr lang="en-US" dirty="0" err="1">
                <a:solidFill>
                  <a:srgbClr val="B34D32"/>
                </a:solidFill>
              </a:rPr>
              <a:t>fréquences</a:t>
            </a:r>
            <a:endParaRPr lang="en-US" dirty="0"/>
          </a:p>
        </p:txBody>
      </p:sp>
      <p:sp>
        <p:nvSpPr>
          <p:cNvPr id="20" name="Text 7">
            <a:extLst>
              <a:ext uri="{FF2B5EF4-FFF2-40B4-BE49-F238E27FC236}">
                <a16:creationId xmlns:a16="http://schemas.microsoft.com/office/drawing/2014/main" id="{DCA736C8-D0E4-AF1D-BF63-67350CF82AAA}"/>
              </a:ext>
            </a:extLst>
          </p:cNvPr>
          <p:cNvSpPr/>
          <p:nvPr/>
        </p:nvSpPr>
        <p:spPr>
          <a:xfrm>
            <a:off x="4589237" y="3498263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03247"/>
                </a:solidFill>
              </a:rPr>
              <a:t>Cloche</a:t>
            </a:r>
            <a:endParaRPr lang="en-US" sz="2400" dirty="0"/>
          </a:p>
        </p:txBody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E8FC9DF2-7D1C-9DEE-9659-8B2326CC3AA1}"/>
              </a:ext>
            </a:extLst>
          </p:cNvPr>
          <p:cNvSpPr/>
          <p:nvPr/>
        </p:nvSpPr>
        <p:spPr>
          <a:xfrm>
            <a:off x="4589237" y="3909743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>
              <a:solidFill>
                <a:srgbClr val="4F7C78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4F7C78"/>
                </a:solidFill>
              </a:rPr>
              <a:t>Sons graves</a:t>
            </a:r>
          </a:p>
          <a:p>
            <a:pPr marL="0" indent="0">
              <a:buNone/>
            </a:pPr>
            <a:r>
              <a:rPr lang="en-US" dirty="0">
                <a:solidFill>
                  <a:srgbClr val="4F7C78"/>
                </a:solidFill>
              </a:rPr>
              <a:t>Basses </a:t>
            </a:r>
            <a:r>
              <a:rPr lang="en-US" dirty="0" err="1">
                <a:solidFill>
                  <a:srgbClr val="4F7C78"/>
                </a:solidFill>
              </a:rPr>
              <a:t>fréquences</a:t>
            </a:r>
            <a:endParaRPr lang="en-US" dirty="0">
              <a:solidFill>
                <a:srgbClr val="4F7C78"/>
              </a:solidFill>
            </a:endParaRPr>
          </a:p>
        </p:txBody>
      </p:sp>
      <p:sp>
        <p:nvSpPr>
          <p:cNvPr id="22" name="Text 9">
            <a:extLst>
              <a:ext uri="{FF2B5EF4-FFF2-40B4-BE49-F238E27FC236}">
                <a16:creationId xmlns:a16="http://schemas.microsoft.com/office/drawing/2014/main" id="{C01C483A-928B-0320-89A3-959D33539193}"/>
              </a:ext>
            </a:extLst>
          </p:cNvPr>
          <p:cNvSpPr/>
          <p:nvPr/>
        </p:nvSpPr>
        <p:spPr>
          <a:xfrm>
            <a:off x="7954229" y="2245535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03247"/>
                </a:solidFill>
              </a:rPr>
              <a:t>En pratique</a:t>
            </a:r>
            <a:endParaRPr lang="en-US" sz="2400" dirty="0"/>
          </a:p>
        </p:txBody>
      </p:sp>
      <p:sp>
        <p:nvSpPr>
          <p:cNvPr id="23" name="Text 10">
            <a:extLst>
              <a:ext uri="{FF2B5EF4-FFF2-40B4-BE49-F238E27FC236}">
                <a16:creationId xmlns:a16="http://schemas.microsoft.com/office/drawing/2014/main" id="{1A5851A2-1F97-7900-29C7-026678D9B585}"/>
              </a:ext>
            </a:extLst>
          </p:cNvPr>
          <p:cNvSpPr/>
          <p:nvPr/>
        </p:nvSpPr>
        <p:spPr>
          <a:xfrm>
            <a:off x="7954229" y="2748455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B34D32"/>
                </a:solidFill>
              </a:rPr>
              <a:t>•</a:t>
            </a:r>
            <a:endParaRPr lang="en-US" dirty="0"/>
          </a:p>
        </p:txBody>
      </p:sp>
      <p:sp>
        <p:nvSpPr>
          <p:cNvPr id="24" name="Text 11">
            <a:extLst>
              <a:ext uri="{FF2B5EF4-FFF2-40B4-BE49-F238E27FC236}">
                <a16:creationId xmlns:a16="http://schemas.microsoft.com/office/drawing/2014/main" id="{73FFEEB4-4D77-EA8E-D8CA-CC1CB76653BB}"/>
              </a:ext>
            </a:extLst>
          </p:cNvPr>
          <p:cNvSpPr/>
          <p:nvPr/>
        </p:nvSpPr>
        <p:spPr>
          <a:xfrm>
            <a:off x="8173685" y="2748455"/>
            <a:ext cx="27980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71A1F"/>
                </a:solidFill>
              </a:rPr>
              <a:t>patient calme, thorax dégagé</a:t>
            </a:r>
            <a:endParaRPr lang="en-US" sz="1600" dirty="0"/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911B064F-1B76-ECE8-271A-DD02B3E23888}"/>
              </a:ext>
            </a:extLst>
          </p:cNvPr>
          <p:cNvSpPr/>
          <p:nvPr/>
        </p:nvSpPr>
        <p:spPr>
          <a:xfrm>
            <a:off x="7954229" y="3223943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B34D32"/>
                </a:solidFill>
              </a:rPr>
              <a:t>•</a:t>
            </a:r>
            <a:endParaRPr lang="en-US" dirty="0"/>
          </a:p>
        </p:txBody>
      </p:sp>
      <p:sp>
        <p:nvSpPr>
          <p:cNvPr id="26" name="Text 13">
            <a:extLst>
              <a:ext uri="{FF2B5EF4-FFF2-40B4-BE49-F238E27FC236}">
                <a16:creationId xmlns:a16="http://schemas.microsoft.com/office/drawing/2014/main" id="{9F585C23-5846-DB80-B385-3F3661AC2806}"/>
              </a:ext>
            </a:extLst>
          </p:cNvPr>
          <p:cNvSpPr/>
          <p:nvPr/>
        </p:nvSpPr>
        <p:spPr>
          <a:xfrm>
            <a:off x="8173685" y="3223943"/>
            <a:ext cx="27980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71A1F"/>
                </a:solidFill>
              </a:rPr>
              <a:t>décubitus puis positions ciblées</a:t>
            </a:r>
            <a:endParaRPr lang="en-US" sz="1600" dirty="0"/>
          </a:p>
        </p:txBody>
      </p:sp>
      <p:sp>
        <p:nvSpPr>
          <p:cNvPr id="27" name="Text 14">
            <a:extLst>
              <a:ext uri="{FF2B5EF4-FFF2-40B4-BE49-F238E27FC236}">
                <a16:creationId xmlns:a16="http://schemas.microsoft.com/office/drawing/2014/main" id="{23D3C3AF-41A4-1FD1-80A6-FD2B4543DA3C}"/>
              </a:ext>
            </a:extLst>
          </p:cNvPr>
          <p:cNvSpPr/>
          <p:nvPr/>
        </p:nvSpPr>
        <p:spPr>
          <a:xfrm>
            <a:off x="7954229" y="3699431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B34D32"/>
                </a:solidFill>
              </a:rPr>
              <a:t>•</a:t>
            </a:r>
            <a:endParaRPr lang="en-US" dirty="0"/>
          </a:p>
        </p:txBody>
      </p:sp>
      <p:sp>
        <p:nvSpPr>
          <p:cNvPr id="28" name="Text 15">
            <a:extLst>
              <a:ext uri="{FF2B5EF4-FFF2-40B4-BE49-F238E27FC236}">
                <a16:creationId xmlns:a16="http://schemas.microsoft.com/office/drawing/2014/main" id="{82EF2672-457C-9EEC-3EF9-8908D3CF2B7D}"/>
              </a:ext>
            </a:extLst>
          </p:cNvPr>
          <p:cNvSpPr/>
          <p:nvPr/>
        </p:nvSpPr>
        <p:spPr>
          <a:xfrm>
            <a:off x="8173685" y="3699431"/>
            <a:ext cx="27980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71A1F"/>
                </a:solidFill>
              </a:rPr>
              <a:t>comparer systématiquement les foyers</a:t>
            </a:r>
            <a:endParaRPr lang="en-US" sz="1600" dirty="0"/>
          </a:p>
        </p:txBody>
      </p:sp>
      <p:sp>
        <p:nvSpPr>
          <p:cNvPr id="29" name="Text 16">
            <a:extLst>
              <a:ext uri="{FF2B5EF4-FFF2-40B4-BE49-F238E27FC236}">
                <a16:creationId xmlns:a16="http://schemas.microsoft.com/office/drawing/2014/main" id="{E2102F96-0FE9-BC1A-A7B0-15F6B21FB622}"/>
              </a:ext>
            </a:extLst>
          </p:cNvPr>
          <p:cNvSpPr/>
          <p:nvPr/>
        </p:nvSpPr>
        <p:spPr>
          <a:xfrm>
            <a:off x="7954229" y="4174919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B34D32"/>
                </a:solidFill>
              </a:rPr>
              <a:t>•</a:t>
            </a:r>
            <a:endParaRPr lang="en-US" dirty="0"/>
          </a:p>
        </p:txBody>
      </p:sp>
      <p:sp>
        <p:nvSpPr>
          <p:cNvPr id="30" name="Text 17">
            <a:extLst>
              <a:ext uri="{FF2B5EF4-FFF2-40B4-BE49-F238E27FC236}">
                <a16:creationId xmlns:a16="http://schemas.microsoft.com/office/drawing/2014/main" id="{2CA059D6-2127-250B-3C79-0561B36AF1DF}"/>
              </a:ext>
            </a:extLst>
          </p:cNvPr>
          <p:cNvSpPr/>
          <p:nvPr/>
        </p:nvSpPr>
        <p:spPr>
          <a:xfrm>
            <a:off x="8173685" y="4174919"/>
            <a:ext cx="27980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71A1F"/>
                </a:solidFill>
              </a:rPr>
              <a:t>écouter cœur et poumons</a:t>
            </a:r>
            <a:endParaRPr lang="en-US" sz="1600" dirty="0"/>
          </a:p>
        </p:txBody>
      </p:sp>
      <p:sp>
        <p:nvSpPr>
          <p:cNvPr id="31" name="Text 18">
            <a:extLst>
              <a:ext uri="{FF2B5EF4-FFF2-40B4-BE49-F238E27FC236}">
                <a16:creationId xmlns:a16="http://schemas.microsoft.com/office/drawing/2014/main" id="{3D25DE00-4995-0864-8D2D-E1B839763B63}"/>
              </a:ext>
            </a:extLst>
          </p:cNvPr>
          <p:cNvSpPr/>
          <p:nvPr/>
        </p:nvSpPr>
        <p:spPr>
          <a:xfrm>
            <a:off x="7954229" y="5180759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34D32"/>
                </a:solidFill>
              </a:rPr>
              <a:t>…et le nettoyer entre les patients.</a:t>
            </a:r>
            <a:endParaRPr lang="en-US" sz="1600" dirty="0"/>
          </a:p>
        </p:txBody>
      </p:sp>
      <p:pic>
        <p:nvPicPr>
          <p:cNvPr id="55" name="Picture 6" descr="Stéthoscope 3M™ Littmann® Classic II Pédiatrique, Modèle 2113">
            <a:extLst>
              <a:ext uri="{FF2B5EF4-FFF2-40B4-BE49-F238E27FC236}">
                <a16:creationId xmlns:a16="http://schemas.microsoft.com/office/drawing/2014/main" id="{19A6420E-B18C-6BA3-9BB4-2D7A151A0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123" y="1751008"/>
            <a:ext cx="2582586" cy="484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893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1">
            <a:extLst>
              <a:ext uri="{FF2B5EF4-FFF2-40B4-BE49-F238E27FC236}">
                <a16:creationId xmlns:a16="http://schemas.microsoft.com/office/drawing/2014/main" id="{557CA791-FFBA-F95D-9835-8F2C24244DAC}"/>
              </a:ext>
            </a:extLst>
          </p:cNvPr>
          <p:cNvSpPr/>
          <p:nvPr/>
        </p:nvSpPr>
        <p:spPr>
          <a:xfrm>
            <a:off x="1584960" y="1261242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 </a:t>
            </a:r>
            <a:r>
              <a:rPr lang="en-US" sz="2800" b="1" dirty="0" err="1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stéthoscope</a:t>
            </a:r>
            <a:endParaRPr lang="en-US" sz="2800" dirty="0"/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6EF92DE4-E75A-42AB-10E7-A03325D3AF5B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b="1" dirty="0">
                <a:solidFill>
                  <a:schemeClr val="accent1"/>
                </a:solidFill>
              </a:rPr>
              <a:t>Examen cardiovasculaire</a:t>
            </a:r>
          </a:p>
        </p:txBody>
      </p:sp>
      <p:pic>
        <p:nvPicPr>
          <p:cNvPr id="55" name="Picture 6" descr="Stéthoscope 3M™ Littmann® Classic II Pédiatrique, Modèle 2113">
            <a:extLst>
              <a:ext uri="{FF2B5EF4-FFF2-40B4-BE49-F238E27FC236}">
                <a16:creationId xmlns:a16="http://schemas.microsoft.com/office/drawing/2014/main" id="{19A6420E-B18C-6BA3-9BB4-2D7A151A0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123" y="1751008"/>
            <a:ext cx="2582586" cy="484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6">
            <a:extLst>
              <a:ext uri="{FF2B5EF4-FFF2-40B4-BE49-F238E27FC236}">
                <a16:creationId xmlns:a16="http://schemas.microsoft.com/office/drawing/2014/main" id="{02FC592F-69C5-9680-BB35-51A36D457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9890" y="2157358"/>
            <a:ext cx="7858458" cy="3037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89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22F18DF1-AF30-BB7E-0DCE-03D3C6C6D0AC}"/>
              </a:ext>
            </a:extLst>
          </p:cNvPr>
          <p:cNvSpPr/>
          <p:nvPr/>
        </p:nvSpPr>
        <p:spPr>
          <a:xfrm>
            <a:off x="1584960" y="1261242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Auscultation</a:t>
            </a:r>
            <a:endParaRPr lang="en-US" sz="28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1BE932D-2051-F3E1-201D-BD9BA00E0586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b="1" dirty="0">
                <a:solidFill>
                  <a:schemeClr val="accent1"/>
                </a:solidFill>
              </a:rPr>
              <a:t>Examen cardiovasculaire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CAD8B28-F906-3532-540B-7B50CC73B7D4}"/>
              </a:ext>
            </a:extLst>
          </p:cNvPr>
          <p:cNvSpPr txBox="1">
            <a:spLocks/>
          </p:cNvSpPr>
          <p:nvPr/>
        </p:nvSpPr>
        <p:spPr>
          <a:xfrm>
            <a:off x="1206062" y="1941970"/>
            <a:ext cx="10515600" cy="5241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fr-FR" dirty="0"/>
              <a:t>Patient torse nu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fr-FR" dirty="0"/>
              <a:t>Arrêt de la respiration (évite les bruits pulmonaires)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fr-FR" dirty="0"/>
              <a:t>En décubitus, décubitus latéral gauche et position assise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fr-FR" dirty="0"/>
              <a:t>Parfois après un effort (recherche d’un souffle fonctionnel de cardiopathie hypertrophique)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fr-FR" dirty="0"/>
              <a:t>4 foyers auscultatoires (aortique, mitral, pulmonaire et tricuspide)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fr-FR" b="1" dirty="0"/>
              <a:t>B1 et B2 </a:t>
            </a:r>
            <a:r>
              <a:rPr lang="fr-FR" dirty="0"/>
              <a:t>= bruits physiologiques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fr-FR" dirty="0"/>
              <a:t>Caractère régulier ou irrégulier des battements cardiaques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fr-FR" dirty="0"/>
              <a:t>Recherche d’un </a:t>
            </a:r>
            <a:r>
              <a:rPr lang="fr-FR" b="1" dirty="0"/>
              <a:t>souffle</a:t>
            </a:r>
            <a:r>
              <a:rPr lang="fr-FR" dirty="0"/>
              <a:t> (recherche d’un rétrécissement valvulaire ou d’une fuite)</a:t>
            </a: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r>
              <a:rPr lang="fr-FR" dirty="0"/>
              <a:t>Systolique</a:t>
            </a: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r>
              <a:rPr lang="fr-FR" dirty="0"/>
              <a:t>Diastolique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fr-FR" dirty="0"/>
              <a:t>Autres bruits (galop dans l’insuffisance cardiaque, frottement péricardique dans la péricardite)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E29702-A121-629F-6B5E-3ADCDF631E52}"/>
              </a:ext>
            </a:extLst>
          </p:cNvPr>
          <p:cNvSpPr txBox="1"/>
          <p:nvPr/>
        </p:nvSpPr>
        <p:spPr>
          <a:xfrm>
            <a:off x="9447763" y="1331965"/>
            <a:ext cx="1949573" cy="120032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FR" sz="2400" b="1" dirty="0">
                <a:solidFill>
                  <a:schemeClr val="bg1"/>
                </a:solidFill>
              </a:rPr>
              <a:t>CARDIAQUE</a:t>
            </a:r>
          </a:p>
          <a:p>
            <a:r>
              <a:rPr lang="en-FR" sz="2400" b="1" dirty="0">
                <a:solidFill>
                  <a:schemeClr val="bg1"/>
                </a:solidFill>
              </a:rPr>
              <a:t>VASCULAIRE</a:t>
            </a:r>
          </a:p>
          <a:p>
            <a:r>
              <a:rPr lang="en-FR" sz="2400" b="1" dirty="0">
                <a:solidFill>
                  <a:schemeClr val="bg1"/>
                </a:solidFill>
              </a:rPr>
              <a:t>PULMONAIRE</a:t>
            </a:r>
          </a:p>
        </p:txBody>
      </p:sp>
    </p:spTree>
    <p:extLst>
      <p:ext uri="{BB962C8B-B14F-4D97-AF65-F5344CB8AC3E}">
        <p14:creationId xmlns:p14="http://schemas.microsoft.com/office/powerpoint/2010/main" val="1610706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1BE932D-2051-F3E1-201D-BD9BA00E0586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b="1" dirty="0">
                <a:solidFill>
                  <a:schemeClr val="accent1"/>
                </a:solidFill>
              </a:rPr>
              <a:t>Examen cardiovasculaire</a:t>
            </a: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7C091B4C-72D7-DBA4-A82E-1539533D4E42}"/>
              </a:ext>
            </a:extLst>
          </p:cNvPr>
          <p:cNvSpPr/>
          <p:nvPr/>
        </p:nvSpPr>
        <p:spPr>
          <a:xfrm>
            <a:off x="1584960" y="1261242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Foyers </a:t>
            </a:r>
            <a:r>
              <a:rPr lang="en-US" sz="2800" b="1" dirty="0" err="1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auscultatoires</a:t>
            </a:r>
            <a:endParaRPr lang="en-US" sz="2800" dirty="0"/>
          </a:p>
        </p:txBody>
      </p:sp>
      <p:pic>
        <p:nvPicPr>
          <p:cNvPr id="7" name="Image 4" descr="Une image contenant habits, chemise&#10;&#10;Description générée avec un niveau de confiance très élevé">
            <a:extLst>
              <a:ext uri="{FF2B5EF4-FFF2-40B4-BE49-F238E27FC236}">
                <a16:creationId xmlns:a16="http://schemas.microsoft.com/office/drawing/2014/main" id="{0F4BA3B3-0B4F-C6F5-5636-AB9DA1C02FB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578" y="1366345"/>
            <a:ext cx="3818481" cy="5491655"/>
          </a:xfrm>
          <a:prstGeom prst="rect">
            <a:avLst/>
          </a:prstGeom>
        </p:spPr>
      </p:pic>
      <p:sp>
        <p:nvSpPr>
          <p:cNvPr id="8" name="Ellipse 5">
            <a:extLst>
              <a:ext uri="{FF2B5EF4-FFF2-40B4-BE49-F238E27FC236}">
                <a16:creationId xmlns:a16="http://schemas.microsoft.com/office/drawing/2014/main" id="{27C61490-CE5A-72F4-23CD-B32D3D184DFD}"/>
              </a:ext>
            </a:extLst>
          </p:cNvPr>
          <p:cNvSpPr/>
          <p:nvPr/>
        </p:nvSpPr>
        <p:spPr>
          <a:xfrm>
            <a:off x="5836727" y="2771583"/>
            <a:ext cx="259273" cy="29775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9" name="Ellipse 6">
            <a:extLst>
              <a:ext uri="{FF2B5EF4-FFF2-40B4-BE49-F238E27FC236}">
                <a16:creationId xmlns:a16="http://schemas.microsoft.com/office/drawing/2014/main" id="{61D41417-729D-3567-48C6-98352DA6011D}"/>
              </a:ext>
            </a:extLst>
          </p:cNvPr>
          <p:cNvSpPr/>
          <p:nvPr/>
        </p:nvSpPr>
        <p:spPr>
          <a:xfrm>
            <a:off x="6907463" y="2735235"/>
            <a:ext cx="259273" cy="29775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0" name="Ellipse 7">
            <a:extLst>
              <a:ext uri="{FF2B5EF4-FFF2-40B4-BE49-F238E27FC236}">
                <a16:creationId xmlns:a16="http://schemas.microsoft.com/office/drawing/2014/main" id="{C84D9323-D8B8-BFA0-9469-FBAC4F5B57A3}"/>
              </a:ext>
            </a:extLst>
          </p:cNvPr>
          <p:cNvSpPr/>
          <p:nvPr/>
        </p:nvSpPr>
        <p:spPr>
          <a:xfrm>
            <a:off x="6359985" y="3457374"/>
            <a:ext cx="259273" cy="29775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1" name="Ellipse 8">
            <a:extLst>
              <a:ext uri="{FF2B5EF4-FFF2-40B4-BE49-F238E27FC236}">
                <a16:creationId xmlns:a16="http://schemas.microsoft.com/office/drawing/2014/main" id="{D09EFEBB-79FE-6179-74A8-2E67EECDEBBB}"/>
              </a:ext>
            </a:extLst>
          </p:cNvPr>
          <p:cNvSpPr/>
          <p:nvPr/>
        </p:nvSpPr>
        <p:spPr>
          <a:xfrm>
            <a:off x="7369397" y="3606250"/>
            <a:ext cx="259273" cy="29775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2" name="ZoneTexte 9">
            <a:extLst>
              <a:ext uri="{FF2B5EF4-FFF2-40B4-BE49-F238E27FC236}">
                <a16:creationId xmlns:a16="http://schemas.microsoft.com/office/drawing/2014/main" id="{31967410-CE24-3DC5-F51A-D1B8410F1F87}"/>
              </a:ext>
            </a:extLst>
          </p:cNvPr>
          <p:cNvSpPr txBox="1"/>
          <p:nvPr/>
        </p:nvSpPr>
        <p:spPr>
          <a:xfrm>
            <a:off x="2141246" y="1641111"/>
            <a:ext cx="14208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Foyer aortique</a:t>
            </a:r>
          </a:p>
        </p:txBody>
      </p:sp>
      <p:sp>
        <p:nvSpPr>
          <p:cNvPr id="13" name="ZoneTexte 10">
            <a:extLst>
              <a:ext uri="{FF2B5EF4-FFF2-40B4-BE49-F238E27FC236}">
                <a16:creationId xmlns:a16="http://schemas.microsoft.com/office/drawing/2014/main" id="{A979E92B-E016-B34C-911F-51553767C32E}"/>
              </a:ext>
            </a:extLst>
          </p:cNvPr>
          <p:cNvSpPr txBox="1"/>
          <p:nvPr/>
        </p:nvSpPr>
        <p:spPr>
          <a:xfrm>
            <a:off x="9333834" y="1641110"/>
            <a:ext cx="1682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Foyer pulmonaire</a:t>
            </a:r>
          </a:p>
        </p:txBody>
      </p:sp>
      <p:sp>
        <p:nvSpPr>
          <p:cNvPr id="14" name="ZoneTexte 11">
            <a:extLst>
              <a:ext uri="{FF2B5EF4-FFF2-40B4-BE49-F238E27FC236}">
                <a16:creationId xmlns:a16="http://schemas.microsoft.com/office/drawing/2014/main" id="{608EEAF7-23C4-DB7C-EBF5-3502C99AB2F6}"/>
              </a:ext>
            </a:extLst>
          </p:cNvPr>
          <p:cNvSpPr txBox="1"/>
          <p:nvPr/>
        </p:nvSpPr>
        <p:spPr>
          <a:xfrm>
            <a:off x="2105750" y="2691921"/>
            <a:ext cx="15428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Foyer tricuspide</a:t>
            </a:r>
          </a:p>
        </p:txBody>
      </p:sp>
      <p:sp>
        <p:nvSpPr>
          <p:cNvPr id="15" name="ZoneTexte 12">
            <a:extLst>
              <a:ext uri="{FF2B5EF4-FFF2-40B4-BE49-F238E27FC236}">
                <a16:creationId xmlns:a16="http://schemas.microsoft.com/office/drawing/2014/main" id="{2ECE7D2F-29F3-AD4D-EC41-B9CD1ABBECD5}"/>
              </a:ext>
            </a:extLst>
          </p:cNvPr>
          <p:cNvSpPr txBox="1"/>
          <p:nvPr/>
        </p:nvSpPr>
        <p:spPr>
          <a:xfrm>
            <a:off x="9548118" y="3488503"/>
            <a:ext cx="1188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Foyer mitral</a:t>
            </a:r>
          </a:p>
        </p:txBody>
      </p:sp>
      <p:cxnSp>
        <p:nvCxnSpPr>
          <p:cNvPr id="16" name="Connecteur droit avec flèche 14">
            <a:extLst>
              <a:ext uri="{FF2B5EF4-FFF2-40B4-BE49-F238E27FC236}">
                <a16:creationId xmlns:a16="http://schemas.microsoft.com/office/drawing/2014/main" id="{C286FACF-CDF1-76BF-2EC1-B3E8D5D97399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3562048" y="2056610"/>
            <a:ext cx="2197621" cy="713628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5">
            <a:extLst>
              <a:ext uri="{FF2B5EF4-FFF2-40B4-BE49-F238E27FC236}">
                <a16:creationId xmlns:a16="http://schemas.microsoft.com/office/drawing/2014/main" id="{C1C3ABA9-E4EE-F1BA-C596-739A42C20E12}"/>
              </a:ext>
            </a:extLst>
          </p:cNvPr>
          <p:cNvCxnSpPr>
            <a:cxnSpLocks/>
          </p:cNvCxnSpPr>
          <p:nvPr/>
        </p:nvCxnSpPr>
        <p:spPr>
          <a:xfrm>
            <a:off x="3648609" y="3331779"/>
            <a:ext cx="2542489" cy="235689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E28B651D-905D-7CA5-72F6-7A5C0BF7A04C}"/>
              </a:ext>
            </a:extLst>
          </p:cNvPr>
          <p:cNvCxnSpPr>
            <a:cxnSpLocks/>
          </p:cNvCxnSpPr>
          <p:nvPr/>
        </p:nvCxnSpPr>
        <p:spPr>
          <a:xfrm flipH="1">
            <a:off x="7166736" y="2243654"/>
            <a:ext cx="2149634" cy="527929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AF37A9AB-E783-8818-F09D-121E64E618A9}"/>
              </a:ext>
            </a:extLst>
          </p:cNvPr>
          <p:cNvCxnSpPr>
            <a:cxnSpLocks/>
          </p:cNvCxnSpPr>
          <p:nvPr/>
        </p:nvCxnSpPr>
        <p:spPr>
          <a:xfrm flipH="1" flipV="1">
            <a:off x="7628670" y="3691402"/>
            <a:ext cx="1919448" cy="277509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95611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1BE932D-2051-F3E1-201D-BD9BA00E0586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b="1" dirty="0">
                <a:solidFill>
                  <a:schemeClr val="accent1"/>
                </a:solidFill>
              </a:rPr>
              <a:t>Examen cardiovasculaire</a:t>
            </a: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7C091B4C-72D7-DBA4-A82E-1539533D4E42}"/>
              </a:ext>
            </a:extLst>
          </p:cNvPr>
          <p:cNvSpPr/>
          <p:nvPr/>
        </p:nvSpPr>
        <p:spPr>
          <a:xfrm>
            <a:off x="1584960" y="1261242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Foyers </a:t>
            </a:r>
            <a:r>
              <a:rPr lang="en-US" sz="2800" b="1" dirty="0" err="1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auscultatoires</a:t>
            </a:r>
            <a:endParaRPr lang="en-US" sz="28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7E86BF5-226B-C47F-D191-4474A7028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2672" y="1666316"/>
            <a:ext cx="3136588" cy="2407663"/>
          </a:xfrm>
          <a:prstGeom prst="rect">
            <a:avLst/>
          </a:prstGeom>
        </p:spPr>
      </p:pic>
      <p:pic>
        <p:nvPicPr>
          <p:cNvPr id="5" name="Image 3">
            <a:extLst>
              <a:ext uri="{FF2B5EF4-FFF2-40B4-BE49-F238E27FC236}">
                <a16:creationId xmlns:a16="http://schemas.microsoft.com/office/drawing/2014/main" id="{C679FA31-CD3C-562E-132B-A7359E482B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3499" y="1665609"/>
            <a:ext cx="3137587" cy="2407663"/>
          </a:xfrm>
          <a:prstGeom prst="rect">
            <a:avLst/>
          </a:prstGeom>
        </p:spPr>
      </p:pic>
      <p:pic>
        <p:nvPicPr>
          <p:cNvPr id="6" name="Image 2">
            <a:extLst>
              <a:ext uri="{FF2B5EF4-FFF2-40B4-BE49-F238E27FC236}">
                <a16:creationId xmlns:a16="http://schemas.microsoft.com/office/drawing/2014/main" id="{A33DD9A8-8C41-8231-6DBE-DC9E02C97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2671" y="4156877"/>
            <a:ext cx="3136589" cy="2451840"/>
          </a:xfrm>
          <a:prstGeom prst="rect">
            <a:avLst/>
          </a:prstGeom>
        </p:spPr>
      </p:pic>
      <p:pic>
        <p:nvPicPr>
          <p:cNvPr id="20" name="Image 4">
            <a:extLst>
              <a:ext uri="{FF2B5EF4-FFF2-40B4-BE49-F238E27FC236}">
                <a16:creationId xmlns:a16="http://schemas.microsoft.com/office/drawing/2014/main" id="{5C7E20DE-CECF-30AC-8362-76C30A0DB7B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884"/>
          <a:stretch/>
        </p:blipFill>
        <p:spPr>
          <a:xfrm>
            <a:off x="7004497" y="4156877"/>
            <a:ext cx="3136589" cy="245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714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4435266A-BE01-7715-A697-AB5D0BFD4CBF}"/>
              </a:ext>
            </a:extLst>
          </p:cNvPr>
          <p:cNvSpPr/>
          <p:nvPr/>
        </p:nvSpPr>
        <p:spPr>
          <a:xfrm>
            <a:off x="1584960" y="1261242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 </a:t>
            </a:r>
            <a:r>
              <a:rPr lang="en-US" sz="2800" b="1" dirty="0" err="1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repérer</a:t>
            </a:r>
            <a:r>
              <a:rPr lang="en-US" sz="2800" b="1" dirty="0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dans le cycle: B1-B2</a:t>
            </a:r>
            <a:endParaRPr lang="en-US" sz="28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86ED782-1768-6DB8-0502-C7AC5B48F1A2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b="1" dirty="0">
                <a:solidFill>
                  <a:schemeClr val="accent1"/>
                </a:solidFill>
              </a:rPr>
              <a:t>Examen cardiovasculaire</a:t>
            </a:r>
          </a:p>
        </p:txBody>
      </p:sp>
      <p:sp>
        <p:nvSpPr>
          <p:cNvPr id="24" name="Text 3">
            <a:extLst>
              <a:ext uri="{FF2B5EF4-FFF2-40B4-BE49-F238E27FC236}">
                <a16:creationId xmlns:a16="http://schemas.microsoft.com/office/drawing/2014/main" id="{3C552E49-1428-79AF-8A40-53902B10761E}"/>
              </a:ext>
            </a:extLst>
          </p:cNvPr>
          <p:cNvSpPr/>
          <p:nvPr/>
        </p:nvSpPr>
        <p:spPr>
          <a:xfrm>
            <a:off x="5947805" y="217185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03247"/>
                </a:solidFill>
              </a:rPr>
              <a:t>B1</a:t>
            </a:r>
            <a:endParaRPr lang="en-US" sz="3200" dirty="0"/>
          </a:p>
        </p:txBody>
      </p:sp>
      <p:sp>
        <p:nvSpPr>
          <p:cNvPr id="25" name="Text 4">
            <a:extLst>
              <a:ext uri="{FF2B5EF4-FFF2-40B4-BE49-F238E27FC236}">
                <a16:creationId xmlns:a16="http://schemas.microsoft.com/office/drawing/2014/main" id="{8CDA06C8-650A-13CC-3019-F33DB143F421}"/>
              </a:ext>
            </a:extLst>
          </p:cNvPr>
          <p:cNvSpPr/>
          <p:nvPr/>
        </p:nvSpPr>
        <p:spPr>
          <a:xfrm>
            <a:off x="6679324" y="2226721"/>
            <a:ext cx="4674475" cy="274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6F6A66"/>
                </a:solidFill>
              </a:rPr>
              <a:t>fermeture mitrale + </a:t>
            </a:r>
            <a:r>
              <a:rPr lang="en-US" dirty="0" err="1">
                <a:solidFill>
                  <a:srgbClr val="6F6A66"/>
                </a:solidFill>
              </a:rPr>
              <a:t>tricuspide</a:t>
            </a:r>
            <a:r>
              <a:rPr lang="en-US" dirty="0">
                <a:solidFill>
                  <a:srgbClr val="6F6A66"/>
                </a:solidFill>
              </a:rPr>
              <a:t> (</a:t>
            </a:r>
            <a:r>
              <a:rPr lang="en-US" dirty="0" err="1">
                <a:solidFill>
                  <a:srgbClr val="6F6A66"/>
                </a:solidFill>
              </a:rPr>
              <a:t>sourd</a:t>
            </a:r>
            <a:r>
              <a:rPr lang="en-US" dirty="0">
                <a:solidFill>
                  <a:srgbClr val="6F6A66"/>
                </a:solidFill>
              </a:rPr>
              <a:t> et grave)</a:t>
            </a:r>
            <a:endParaRPr lang="en-US" dirty="0"/>
          </a:p>
        </p:txBody>
      </p:sp>
      <p:sp>
        <p:nvSpPr>
          <p:cNvPr id="26" name="Text 5">
            <a:extLst>
              <a:ext uri="{FF2B5EF4-FFF2-40B4-BE49-F238E27FC236}">
                <a16:creationId xmlns:a16="http://schemas.microsoft.com/office/drawing/2014/main" id="{5C4C121A-7D09-90E8-0FEA-FDAFE9497DF9}"/>
              </a:ext>
            </a:extLst>
          </p:cNvPr>
          <p:cNvSpPr/>
          <p:nvPr/>
        </p:nvSpPr>
        <p:spPr>
          <a:xfrm>
            <a:off x="5947805" y="294909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03247"/>
                </a:solidFill>
              </a:rPr>
              <a:t>B2</a:t>
            </a:r>
            <a:endParaRPr lang="en-US" sz="3200" dirty="0"/>
          </a:p>
        </p:txBody>
      </p:sp>
      <p:sp>
        <p:nvSpPr>
          <p:cNvPr id="27" name="Text 6">
            <a:extLst>
              <a:ext uri="{FF2B5EF4-FFF2-40B4-BE49-F238E27FC236}">
                <a16:creationId xmlns:a16="http://schemas.microsoft.com/office/drawing/2014/main" id="{1D9F9621-05A1-5D58-3292-64A1E84ABA54}"/>
              </a:ext>
            </a:extLst>
          </p:cNvPr>
          <p:cNvSpPr/>
          <p:nvPr/>
        </p:nvSpPr>
        <p:spPr>
          <a:xfrm>
            <a:off x="6679325" y="3003962"/>
            <a:ext cx="4674474" cy="182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6F6A66"/>
                </a:solidFill>
              </a:rPr>
              <a:t>fermeture aortique + </a:t>
            </a:r>
            <a:r>
              <a:rPr lang="en-US" dirty="0" err="1">
                <a:solidFill>
                  <a:srgbClr val="6F6A66"/>
                </a:solidFill>
              </a:rPr>
              <a:t>pulmonaire</a:t>
            </a:r>
            <a:r>
              <a:rPr lang="en-US" dirty="0">
                <a:solidFill>
                  <a:srgbClr val="6F6A66"/>
                </a:solidFill>
              </a:rPr>
              <a:t> (sec et </a:t>
            </a:r>
            <a:r>
              <a:rPr lang="en-US" dirty="0" err="1">
                <a:solidFill>
                  <a:srgbClr val="6F6A66"/>
                </a:solidFill>
              </a:rPr>
              <a:t>aigu</a:t>
            </a:r>
            <a:r>
              <a:rPr lang="en-US" dirty="0">
                <a:solidFill>
                  <a:srgbClr val="6F6A66"/>
                </a:solidFill>
              </a:rPr>
              <a:t>)</a:t>
            </a:r>
            <a:endParaRPr lang="en-US" dirty="0"/>
          </a:p>
        </p:txBody>
      </p:sp>
      <p:sp>
        <p:nvSpPr>
          <p:cNvPr id="28" name="Text 7">
            <a:extLst>
              <a:ext uri="{FF2B5EF4-FFF2-40B4-BE49-F238E27FC236}">
                <a16:creationId xmlns:a16="http://schemas.microsoft.com/office/drawing/2014/main" id="{E6BFB710-271C-CE3E-0673-8077F64DC2AA}"/>
              </a:ext>
            </a:extLst>
          </p:cNvPr>
          <p:cNvSpPr/>
          <p:nvPr/>
        </p:nvSpPr>
        <p:spPr>
          <a:xfrm>
            <a:off x="6057533" y="4000658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03247"/>
                </a:solidFill>
              </a:rPr>
              <a:t>B1</a:t>
            </a:r>
            <a:endParaRPr lang="en-US" sz="1100" dirty="0"/>
          </a:p>
        </p:txBody>
      </p:sp>
      <p:sp>
        <p:nvSpPr>
          <p:cNvPr id="29" name="Text 8">
            <a:extLst>
              <a:ext uri="{FF2B5EF4-FFF2-40B4-BE49-F238E27FC236}">
                <a16:creationId xmlns:a16="http://schemas.microsoft.com/office/drawing/2014/main" id="{3CBC33C0-6D3F-2128-083D-12AF8BFEC272}"/>
              </a:ext>
            </a:extLst>
          </p:cNvPr>
          <p:cNvSpPr/>
          <p:nvPr/>
        </p:nvSpPr>
        <p:spPr>
          <a:xfrm>
            <a:off x="8846453" y="4000658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03247"/>
                </a:solidFill>
              </a:rPr>
              <a:t>B2</a:t>
            </a:r>
            <a:endParaRPr lang="en-US" sz="1100" dirty="0"/>
          </a:p>
        </p:txBody>
      </p:sp>
      <p:sp>
        <p:nvSpPr>
          <p:cNvPr id="30" name="Shape 9">
            <a:extLst>
              <a:ext uri="{FF2B5EF4-FFF2-40B4-BE49-F238E27FC236}">
                <a16:creationId xmlns:a16="http://schemas.microsoft.com/office/drawing/2014/main" id="{10444992-2261-699F-EF56-6FBF55ED8943}"/>
              </a:ext>
            </a:extLst>
          </p:cNvPr>
          <p:cNvSpPr/>
          <p:nvPr/>
        </p:nvSpPr>
        <p:spPr>
          <a:xfrm>
            <a:off x="6176405" y="4256690"/>
            <a:ext cx="2788920" cy="0"/>
          </a:xfrm>
          <a:prstGeom prst="line">
            <a:avLst/>
          </a:prstGeom>
          <a:noFill/>
          <a:ln w="12700">
            <a:solidFill>
              <a:srgbClr val="868686"/>
            </a:solidFill>
            <a:prstDash val="solid"/>
          </a:ln>
        </p:spPr>
      </p:sp>
      <p:sp>
        <p:nvSpPr>
          <p:cNvPr id="31" name="Shape 10">
            <a:extLst>
              <a:ext uri="{FF2B5EF4-FFF2-40B4-BE49-F238E27FC236}">
                <a16:creationId xmlns:a16="http://schemas.microsoft.com/office/drawing/2014/main" id="{FB93CAD3-5D57-2F0C-AAC9-7EB11E6E42E4}"/>
              </a:ext>
            </a:extLst>
          </p:cNvPr>
          <p:cNvSpPr/>
          <p:nvPr/>
        </p:nvSpPr>
        <p:spPr>
          <a:xfrm>
            <a:off x="6176405" y="4119530"/>
            <a:ext cx="0" cy="274320"/>
          </a:xfrm>
          <a:prstGeom prst="line">
            <a:avLst/>
          </a:prstGeom>
          <a:noFill/>
          <a:ln w="25400">
            <a:solidFill>
              <a:srgbClr val="203247"/>
            </a:solidFill>
            <a:prstDash val="solid"/>
          </a:ln>
        </p:spPr>
      </p:sp>
      <p:sp>
        <p:nvSpPr>
          <p:cNvPr id="32" name="Shape 11">
            <a:extLst>
              <a:ext uri="{FF2B5EF4-FFF2-40B4-BE49-F238E27FC236}">
                <a16:creationId xmlns:a16="http://schemas.microsoft.com/office/drawing/2014/main" id="{DD6C32F3-15C7-3428-FBA3-FE69F893237A}"/>
              </a:ext>
            </a:extLst>
          </p:cNvPr>
          <p:cNvSpPr/>
          <p:nvPr/>
        </p:nvSpPr>
        <p:spPr>
          <a:xfrm>
            <a:off x="8965325" y="4119530"/>
            <a:ext cx="0" cy="274320"/>
          </a:xfrm>
          <a:prstGeom prst="line">
            <a:avLst/>
          </a:prstGeom>
          <a:noFill/>
          <a:ln w="25400">
            <a:solidFill>
              <a:srgbClr val="203247"/>
            </a:solidFill>
            <a:prstDash val="solid"/>
          </a:ln>
        </p:spPr>
      </p:sp>
      <p:sp>
        <p:nvSpPr>
          <p:cNvPr id="33" name="Text 12">
            <a:extLst>
              <a:ext uri="{FF2B5EF4-FFF2-40B4-BE49-F238E27FC236}">
                <a16:creationId xmlns:a16="http://schemas.microsoft.com/office/drawing/2014/main" id="{E8F0CE54-7924-B3F4-77A9-0984E5F0454E}"/>
              </a:ext>
            </a:extLst>
          </p:cNvPr>
          <p:cNvSpPr/>
          <p:nvPr/>
        </p:nvSpPr>
        <p:spPr>
          <a:xfrm>
            <a:off x="6176405" y="4348130"/>
            <a:ext cx="2788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B34D32"/>
                </a:solidFill>
              </a:rPr>
              <a:t>SYSTOLE</a:t>
            </a:r>
            <a:endParaRPr lang="en-US" sz="1050" dirty="0"/>
          </a:p>
        </p:txBody>
      </p:sp>
      <p:sp>
        <p:nvSpPr>
          <p:cNvPr id="34" name="Text 13">
            <a:extLst>
              <a:ext uri="{FF2B5EF4-FFF2-40B4-BE49-F238E27FC236}">
                <a16:creationId xmlns:a16="http://schemas.microsoft.com/office/drawing/2014/main" id="{FE55DA23-2C31-BC21-DBF8-B4D0A1D4745C}"/>
              </a:ext>
            </a:extLst>
          </p:cNvPr>
          <p:cNvSpPr/>
          <p:nvPr/>
        </p:nvSpPr>
        <p:spPr>
          <a:xfrm>
            <a:off x="8846453" y="4000658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03247"/>
                </a:solidFill>
              </a:rPr>
              <a:t>B1</a:t>
            </a:r>
            <a:endParaRPr lang="en-US" sz="1100" dirty="0"/>
          </a:p>
        </p:txBody>
      </p:sp>
      <p:sp>
        <p:nvSpPr>
          <p:cNvPr id="35" name="Text 14">
            <a:extLst>
              <a:ext uri="{FF2B5EF4-FFF2-40B4-BE49-F238E27FC236}">
                <a16:creationId xmlns:a16="http://schemas.microsoft.com/office/drawing/2014/main" id="{9D983E37-A92C-2542-8AC4-25A604872E8A}"/>
              </a:ext>
            </a:extLst>
          </p:cNvPr>
          <p:cNvSpPr/>
          <p:nvPr/>
        </p:nvSpPr>
        <p:spPr>
          <a:xfrm>
            <a:off x="11406773" y="4000658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03247"/>
                </a:solidFill>
              </a:rPr>
              <a:t>B2</a:t>
            </a:r>
            <a:endParaRPr lang="en-US" sz="1100" dirty="0"/>
          </a:p>
        </p:txBody>
      </p:sp>
      <p:sp>
        <p:nvSpPr>
          <p:cNvPr id="36" name="Shape 15">
            <a:extLst>
              <a:ext uri="{FF2B5EF4-FFF2-40B4-BE49-F238E27FC236}">
                <a16:creationId xmlns:a16="http://schemas.microsoft.com/office/drawing/2014/main" id="{F591E515-78F6-DD2C-766B-988BBE209EE8}"/>
              </a:ext>
            </a:extLst>
          </p:cNvPr>
          <p:cNvSpPr/>
          <p:nvPr/>
        </p:nvSpPr>
        <p:spPr>
          <a:xfrm>
            <a:off x="8965325" y="4256690"/>
            <a:ext cx="2560320" cy="0"/>
          </a:xfrm>
          <a:prstGeom prst="line">
            <a:avLst/>
          </a:prstGeom>
          <a:noFill/>
          <a:ln w="12700">
            <a:solidFill>
              <a:srgbClr val="868686"/>
            </a:solidFill>
            <a:prstDash val="solid"/>
          </a:ln>
        </p:spPr>
      </p:sp>
      <p:sp>
        <p:nvSpPr>
          <p:cNvPr id="37" name="Shape 16">
            <a:extLst>
              <a:ext uri="{FF2B5EF4-FFF2-40B4-BE49-F238E27FC236}">
                <a16:creationId xmlns:a16="http://schemas.microsoft.com/office/drawing/2014/main" id="{6F4035D3-D74B-9EAE-D067-6560FC17207D}"/>
              </a:ext>
            </a:extLst>
          </p:cNvPr>
          <p:cNvSpPr/>
          <p:nvPr/>
        </p:nvSpPr>
        <p:spPr>
          <a:xfrm>
            <a:off x="8965325" y="4119530"/>
            <a:ext cx="0" cy="274320"/>
          </a:xfrm>
          <a:prstGeom prst="line">
            <a:avLst/>
          </a:prstGeom>
          <a:noFill/>
          <a:ln w="25400">
            <a:solidFill>
              <a:srgbClr val="203247"/>
            </a:solidFill>
            <a:prstDash val="solid"/>
          </a:ln>
        </p:spPr>
      </p:sp>
      <p:sp>
        <p:nvSpPr>
          <p:cNvPr id="38" name="Shape 17">
            <a:extLst>
              <a:ext uri="{FF2B5EF4-FFF2-40B4-BE49-F238E27FC236}">
                <a16:creationId xmlns:a16="http://schemas.microsoft.com/office/drawing/2014/main" id="{D3C7644B-ACCC-1DC6-4081-4EC8AF54E9BC}"/>
              </a:ext>
            </a:extLst>
          </p:cNvPr>
          <p:cNvSpPr/>
          <p:nvPr/>
        </p:nvSpPr>
        <p:spPr>
          <a:xfrm>
            <a:off x="11525645" y="4119530"/>
            <a:ext cx="0" cy="274320"/>
          </a:xfrm>
          <a:prstGeom prst="line">
            <a:avLst/>
          </a:prstGeom>
          <a:noFill/>
          <a:ln w="25400">
            <a:solidFill>
              <a:srgbClr val="203247"/>
            </a:solidFill>
            <a:prstDash val="solid"/>
          </a:ln>
        </p:spPr>
      </p:sp>
      <p:sp>
        <p:nvSpPr>
          <p:cNvPr id="39" name="Text 18">
            <a:extLst>
              <a:ext uri="{FF2B5EF4-FFF2-40B4-BE49-F238E27FC236}">
                <a16:creationId xmlns:a16="http://schemas.microsoft.com/office/drawing/2014/main" id="{6D10096A-F7ED-AF07-8D9D-26EBB915A090}"/>
              </a:ext>
            </a:extLst>
          </p:cNvPr>
          <p:cNvSpPr/>
          <p:nvPr/>
        </p:nvSpPr>
        <p:spPr>
          <a:xfrm>
            <a:off x="8965325" y="434813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B34D32"/>
                </a:solidFill>
              </a:rPr>
              <a:t>DIASTOLE</a:t>
            </a:r>
            <a:endParaRPr lang="en-US" sz="1050" dirty="0"/>
          </a:p>
        </p:txBody>
      </p:sp>
      <p:sp>
        <p:nvSpPr>
          <p:cNvPr id="40" name="Shape 19">
            <a:extLst>
              <a:ext uri="{FF2B5EF4-FFF2-40B4-BE49-F238E27FC236}">
                <a16:creationId xmlns:a16="http://schemas.microsoft.com/office/drawing/2014/main" id="{24D63F7F-8683-F4EA-5245-B341C5E82854}"/>
              </a:ext>
            </a:extLst>
          </p:cNvPr>
          <p:cNvSpPr/>
          <p:nvPr/>
        </p:nvSpPr>
        <p:spPr>
          <a:xfrm>
            <a:off x="5902085" y="5317394"/>
            <a:ext cx="5623560" cy="475488"/>
          </a:xfrm>
          <a:prstGeom prst="roundRect">
            <a:avLst>
              <a:gd name="adj" fmla="val 21154"/>
            </a:avLst>
          </a:prstGeom>
          <a:solidFill>
            <a:srgbClr val="203247"/>
          </a:solidFill>
          <a:ln w="12700">
            <a:solidFill>
              <a:srgbClr val="203247"/>
            </a:solidFill>
            <a:prstDash val="solid"/>
          </a:ln>
        </p:spPr>
      </p:sp>
      <p:sp>
        <p:nvSpPr>
          <p:cNvPr id="41" name="Text 20">
            <a:extLst>
              <a:ext uri="{FF2B5EF4-FFF2-40B4-BE49-F238E27FC236}">
                <a16:creationId xmlns:a16="http://schemas.microsoft.com/office/drawing/2014/main" id="{71C9AD68-D98C-68EB-4CDC-40B0D58593EE}"/>
              </a:ext>
            </a:extLst>
          </p:cNvPr>
          <p:cNvSpPr/>
          <p:nvPr/>
        </p:nvSpPr>
        <p:spPr>
          <a:xfrm>
            <a:off x="6011813" y="5417978"/>
            <a:ext cx="54041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Astuce : palper le pouls carotidien → l’impulsion suit B1.</a:t>
            </a:r>
            <a:endParaRPr lang="en-US" sz="1400" dirty="0"/>
          </a:p>
        </p:txBody>
      </p:sp>
      <p:pic>
        <p:nvPicPr>
          <p:cNvPr id="42" name="Image 2">
            <a:extLst>
              <a:ext uri="{FF2B5EF4-FFF2-40B4-BE49-F238E27FC236}">
                <a16:creationId xmlns:a16="http://schemas.microsoft.com/office/drawing/2014/main" id="{616166D8-FBEB-3BD0-D71F-F001834FC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15" y="2381120"/>
            <a:ext cx="5445067" cy="312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082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4BCDEF35-FB8F-9876-8111-4C8C0D181332}"/>
              </a:ext>
            </a:extLst>
          </p:cNvPr>
          <p:cNvSpPr/>
          <p:nvPr/>
        </p:nvSpPr>
        <p:spPr>
          <a:xfrm>
            <a:off x="1584960" y="1261242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 err="1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Décrire</a:t>
            </a:r>
            <a:r>
              <a:rPr lang="en-US" sz="2800" b="1" dirty="0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un souffle</a:t>
            </a:r>
            <a:endParaRPr lang="en-US" sz="28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A729F7F-1B38-A0E3-E4C0-9BEDCA10F07E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b="1" dirty="0">
                <a:solidFill>
                  <a:schemeClr val="accent1"/>
                </a:solidFill>
              </a:rPr>
              <a:t>Examen cardiovasculaire</a:t>
            </a: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0A5E1063-D52B-C3E7-647E-46031C7CA03A}"/>
              </a:ext>
            </a:extLst>
          </p:cNvPr>
          <p:cNvSpPr/>
          <p:nvPr/>
        </p:nvSpPr>
        <p:spPr>
          <a:xfrm>
            <a:off x="4762927" y="1645290"/>
            <a:ext cx="2807208" cy="150876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8890">
            <a:solidFill>
              <a:srgbClr val="D7CEC5"/>
            </a:solidFill>
            <a:prstDash val="solid"/>
          </a:ln>
        </p:spPr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A8EA1F30-D9E2-2EC1-8D46-7D83AFC37802}"/>
              </a:ext>
            </a:extLst>
          </p:cNvPr>
          <p:cNvSpPr/>
          <p:nvPr/>
        </p:nvSpPr>
        <p:spPr>
          <a:xfrm>
            <a:off x="4964095" y="1901322"/>
            <a:ext cx="314407" cy="384048"/>
          </a:xfrm>
          <a:prstGeom prst="ellipse">
            <a:avLst/>
          </a:prstGeom>
          <a:solidFill>
            <a:srgbClr val="3D6C8D"/>
          </a:solidFill>
          <a:ln w="12700">
            <a:solidFill>
              <a:srgbClr val="3D6C8D"/>
            </a:solidFill>
            <a:prstDash val="solid"/>
          </a:ln>
        </p:spPr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3668BABC-2C69-2F88-2BC6-2053F4D71AF7}"/>
              </a:ext>
            </a:extLst>
          </p:cNvPr>
          <p:cNvSpPr/>
          <p:nvPr/>
        </p:nvSpPr>
        <p:spPr>
          <a:xfrm>
            <a:off x="4964095" y="1974474"/>
            <a:ext cx="31440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1</a:t>
            </a:r>
            <a:endParaRPr lang="en-US" sz="1100" dirty="0"/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2DCCDD90-69B9-9431-2674-B5E860280FED}"/>
              </a:ext>
            </a:extLst>
          </p:cNvPr>
          <p:cNvSpPr/>
          <p:nvPr/>
        </p:nvSpPr>
        <p:spPr>
          <a:xfrm>
            <a:off x="5540167" y="1883034"/>
            <a:ext cx="119774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03247"/>
                </a:solidFill>
              </a:rPr>
              <a:t>Temps</a:t>
            </a:r>
            <a:endParaRPr lang="en-US" sz="2000" dirty="0"/>
          </a:p>
        </p:txBody>
      </p:sp>
      <p:sp>
        <p:nvSpPr>
          <p:cNvPr id="8" name="Text 7">
            <a:extLst>
              <a:ext uri="{FF2B5EF4-FFF2-40B4-BE49-F238E27FC236}">
                <a16:creationId xmlns:a16="http://schemas.microsoft.com/office/drawing/2014/main" id="{6851EED0-278E-49C8-DD08-F50AA84A3704}"/>
              </a:ext>
            </a:extLst>
          </p:cNvPr>
          <p:cNvSpPr/>
          <p:nvPr/>
        </p:nvSpPr>
        <p:spPr>
          <a:xfrm>
            <a:off x="4964095" y="2449962"/>
            <a:ext cx="23954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F6A66"/>
                </a:solidFill>
              </a:rPr>
              <a:t>systolique / </a:t>
            </a:r>
            <a:r>
              <a:rPr lang="en-US" sz="1400" dirty="0" err="1">
                <a:solidFill>
                  <a:srgbClr val="6F6A66"/>
                </a:solidFill>
              </a:rPr>
              <a:t>diastolique</a:t>
            </a:r>
            <a:endParaRPr lang="en-US" sz="1400" dirty="0">
              <a:solidFill>
                <a:srgbClr val="6F6A66"/>
              </a:solidFill>
            </a:endParaRPr>
          </a:p>
          <a:p>
            <a:pPr marL="0" indent="0">
              <a:buNone/>
            </a:pPr>
            <a:r>
              <a:rPr lang="en-US" sz="1400" dirty="0" err="1">
                <a:solidFill>
                  <a:srgbClr val="6F6A66"/>
                </a:solidFill>
              </a:rPr>
              <a:t>Méso</a:t>
            </a:r>
            <a:r>
              <a:rPr lang="en-US" sz="1400" dirty="0">
                <a:solidFill>
                  <a:srgbClr val="6F6A66"/>
                </a:solidFill>
              </a:rPr>
              <a:t>, </a:t>
            </a:r>
            <a:r>
              <a:rPr lang="en-US" sz="1400" dirty="0" err="1">
                <a:solidFill>
                  <a:srgbClr val="6F6A66"/>
                </a:solidFill>
              </a:rPr>
              <a:t>télé</a:t>
            </a:r>
            <a:r>
              <a:rPr lang="en-US" sz="1400" dirty="0">
                <a:solidFill>
                  <a:srgbClr val="6F6A66"/>
                </a:solidFill>
              </a:rPr>
              <a:t>, proto, </a:t>
            </a:r>
            <a:r>
              <a:rPr lang="en-US" sz="1400" dirty="0" err="1">
                <a:solidFill>
                  <a:srgbClr val="6F6A66"/>
                </a:solidFill>
              </a:rPr>
              <a:t>holo</a:t>
            </a:r>
            <a:endParaRPr lang="en-US" sz="1400" dirty="0"/>
          </a:p>
        </p:txBody>
      </p:sp>
      <p:sp>
        <p:nvSpPr>
          <p:cNvPr id="9" name="Shape 8">
            <a:extLst>
              <a:ext uri="{FF2B5EF4-FFF2-40B4-BE49-F238E27FC236}">
                <a16:creationId xmlns:a16="http://schemas.microsoft.com/office/drawing/2014/main" id="{1B0C0E82-B8C7-540C-88CC-7DDE240C5116}"/>
              </a:ext>
            </a:extLst>
          </p:cNvPr>
          <p:cNvSpPr/>
          <p:nvPr/>
        </p:nvSpPr>
        <p:spPr>
          <a:xfrm>
            <a:off x="4717207" y="4987842"/>
            <a:ext cx="2852928" cy="150876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8890">
            <a:solidFill>
              <a:srgbClr val="D7CEC5"/>
            </a:solidFill>
            <a:prstDash val="solid"/>
          </a:ln>
        </p:spPr>
      </p:sp>
      <p:sp>
        <p:nvSpPr>
          <p:cNvPr id="10" name="Shape 9">
            <a:extLst>
              <a:ext uri="{FF2B5EF4-FFF2-40B4-BE49-F238E27FC236}">
                <a16:creationId xmlns:a16="http://schemas.microsoft.com/office/drawing/2014/main" id="{63F4BE9C-8250-8C3F-E737-808E30741D8C}"/>
              </a:ext>
            </a:extLst>
          </p:cNvPr>
          <p:cNvSpPr/>
          <p:nvPr/>
        </p:nvSpPr>
        <p:spPr>
          <a:xfrm>
            <a:off x="4918375" y="5243874"/>
            <a:ext cx="319528" cy="384048"/>
          </a:xfrm>
          <a:prstGeom prst="ellipse">
            <a:avLst/>
          </a:prstGeom>
          <a:solidFill>
            <a:srgbClr val="4F7C78"/>
          </a:solidFill>
          <a:ln w="12700">
            <a:solidFill>
              <a:srgbClr val="4F7C78"/>
            </a:solidFill>
            <a:prstDash val="solid"/>
          </a:ln>
        </p:spPr>
      </p:sp>
      <p:sp>
        <p:nvSpPr>
          <p:cNvPr id="11" name="Text 10">
            <a:extLst>
              <a:ext uri="{FF2B5EF4-FFF2-40B4-BE49-F238E27FC236}">
                <a16:creationId xmlns:a16="http://schemas.microsoft.com/office/drawing/2014/main" id="{6D12BE00-1ACC-3BD8-CEEF-E7C13376DEBC}"/>
              </a:ext>
            </a:extLst>
          </p:cNvPr>
          <p:cNvSpPr/>
          <p:nvPr/>
        </p:nvSpPr>
        <p:spPr>
          <a:xfrm>
            <a:off x="4918375" y="5317026"/>
            <a:ext cx="3195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5</a:t>
            </a:r>
            <a:endParaRPr lang="en-US" sz="1100" dirty="0"/>
          </a:p>
        </p:txBody>
      </p:sp>
      <p:sp>
        <p:nvSpPr>
          <p:cNvPr id="12" name="Text 11">
            <a:extLst>
              <a:ext uri="{FF2B5EF4-FFF2-40B4-BE49-F238E27FC236}">
                <a16:creationId xmlns:a16="http://schemas.microsoft.com/office/drawing/2014/main" id="{9CE30031-CB77-3290-3509-D41C85879A79}"/>
              </a:ext>
            </a:extLst>
          </p:cNvPr>
          <p:cNvSpPr/>
          <p:nvPr/>
        </p:nvSpPr>
        <p:spPr>
          <a:xfrm>
            <a:off x="5494447" y="5225586"/>
            <a:ext cx="121724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03247"/>
                </a:solidFill>
              </a:rPr>
              <a:t>Maximum</a:t>
            </a:r>
            <a:endParaRPr lang="en-US" sz="2000" dirty="0"/>
          </a:p>
        </p:txBody>
      </p:sp>
      <p:sp>
        <p:nvSpPr>
          <p:cNvPr id="13" name="Text 12">
            <a:extLst>
              <a:ext uri="{FF2B5EF4-FFF2-40B4-BE49-F238E27FC236}">
                <a16:creationId xmlns:a16="http://schemas.microsoft.com/office/drawing/2014/main" id="{FB4F6F8A-C537-A316-44BD-850CFE7279D0}"/>
              </a:ext>
            </a:extLst>
          </p:cNvPr>
          <p:cNvSpPr/>
          <p:nvPr/>
        </p:nvSpPr>
        <p:spPr>
          <a:xfrm>
            <a:off x="4918375" y="5792514"/>
            <a:ext cx="243449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F6A66"/>
                </a:solidFill>
              </a:rPr>
              <a:t>où est-il le plus fort ?</a:t>
            </a:r>
            <a:endParaRPr lang="en-US" sz="1400" dirty="0"/>
          </a:p>
        </p:txBody>
      </p:sp>
      <p:sp>
        <p:nvSpPr>
          <p:cNvPr id="14" name="Shape 13">
            <a:extLst>
              <a:ext uri="{FF2B5EF4-FFF2-40B4-BE49-F238E27FC236}">
                <a16:creationId xmlns:a16="http://schemas.microsoft.com/office/drawing/2014/main" id="{CF6C6B93-0E03-5BA7-2BD1-1C3F03603FAA}"/>
              </a:ext>
            </a:extLst>
          </p:cNvPr>
          <p:cNvSpPr/>
          <p:nvPr/>
        </p:nvSpPr>
        <p:spPr>
          <a:xfrm>
            <a:off x="7771303" y="3309499"/>
            <a:ext cx="2835737" cy="150876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8890">
            <a:solidFill>
              <a:srgbClr val="D7CEC5"/>
            </a:solidFill>
            <a:prstDash val="solid"/>
          </a:ln>
        </p:spPr>
      </p:sp>
      <p:sp>
        <p:nvSpPr>
          <p:cNvPr id="15" name="Shape 14">
            <a:extLst>
              <a:ext uri="{FF2B5EF4-FFF2-40B4-BE49-F238E27FC236}">
                <a16:creationId xmlns:a16="http://schemas.microsoft.com/office/drawing/2014/main" id="{B4F97064-C35A-34FB-49CC-667C86A7A48D}"/>
              </a:ext>
            </a:extLst>
          </p:cNvPr>
          <p:cNvSpPr/>
          <p:nvPr/>
        </p:nvSpPr>
        <p:spPr>
          <a:xfrm>
            <a:off x="7972471" y="3565531"/>
            <a:ext cx="317603" cy="384048"/>
          </a:xfrm>
          <a:prstGeom prst="ellipse">
            <a:avLst/>
          </a:prstGeom>
          <a:solidFill>
            <a:srgbClr val="D27B3E"/>
          </a:solidFill>
          <a:ln w="12700">
            <a:solidFill>
              <a:srgbClr val="D27B3E"/>
            </a:solidFill>
            <a:prstDash val="solid"/>
          </a:ln>
        </p:spPr>
      </p:sp>
      <p:sp>
        <p:nvSpPr>
          <p:cNvPr id="16" name="Text 15">
            <a:extLst>
              <a:ext uri="{FF2B5EF4-FFF2-40B4-BE49-F238E27FC236}">
                <a16:creationId xmlns:a16="http://schemas.microsoft.com/office/drawing/2014/main" id="{E92724C9-0116-2861-F7E9-1AA7828169E2}"/>
              </a:ext>
            </a:extLst>
          </p:cNvPr>
          <p:cNvSpPr/>
          <p:nvPr/>
        </p:nvSpPr>
        <p:spPr>
          <a:xfrm>
            <a:off x="7972471" y="3638683"/>
            <a:ext cx="317603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4</a:t>
            </a:r>
            <a:endParaRPr lang="en-US" sz="1100" dirty="0"/>
          </a:p>
        </p:txBody>
      </p:sp>
      <p:sp>
        <p:nvSpPr>
          <p:cNvPr id="17" name="Text 16">
            <a:extLst>
              <a:ext uri="{FF2B5EF4-FFF2-40B4-BE49-F238E27FC236}">
                <a16:creationId xmlns:a16="http://schemas.microsoft.com/office/drawing/2014/main" id="{1E1452CB-52DD-C547-0CC6-8DC1F5014FF2}"/>
              </a:ext>
            </a:extLst>
          </p:cNvPr>
          <p:cNvSpPr/>
          <p:nvPr/>
        </p:nvSpPr>
        <p:spPr>
          <a:xfrm>
            <a:off x="8548543" y="3547243"/>
            <a:ext cx="120991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03247"/>
                </a:solidFill>
              </a:rPr>
              <a:t>Irradiation</a:t>
            </a:r>
            <a:endParaRPr lang="en-US" sz="2000" dirty="0"/>
          </a:p>
        </p:txBody>
      </p:sp>
      <p:sp>
        <p:nvSpPr>
          <p:cNvPr id="18" name="Text 17">
            <a:extLst>
              <a:ext uri="{FF2B5EF4-FFF2-40B4-BE49-F238E27FC236}">
                <a16:creationId xmlns:a16="http://schemas.microsoft.com/office/drawing/2014/main" id="{7D9818B9-CD47-6C12-1BF7-44416562BB44}"/>
              </a:ext>
            </a:extLst>
          </p:cNvPr>
          <p:cNvSpPr/>
          <p:nvPr/>
        </p:nvSpPr>
        <p:spPr>
          <a:xfrm>
            <a:off x="7972471" y="4114171"/>
            <a:ext cx="241982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F6A66"/>
                </a:solidFill>
              </a:rPr>
              <a:t>cou ? aisselle ?</a:t>
            </a:r>
            <a:endParaRPr lang="en-US" sz="1400" dirty="0"/>
          </a:p>
        </p:txBody>
      </p:sp>
      <p:sp>
        <p:nvSpPr>
          <p:cNvPr id="19" name="Shape 18">
            <a:extLst>
              <a:ext uri="{FF2B5EF4-FFF2-40B4-BE49-F238E27FC236}">
                <a16:creationId xmlns:a16="http://schemas.microsoft.com/office/drawing/2014/main" id="{657C3DD9-DEBF-FBE1-7434-308F00C783FA}"/>
              </a:ext>
            </a:extLst>
          </p:cNvPr>
          <p:cNvSpPr/>
          <p:nvPr/>
        </p:nvSpPr>
        <p:spPr>
          <a:xfrm>
            <a:off x="4717207" y="3289265"/>
            <a:ext cx="2852928" cy="150876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8890">
            <a:solidFill>
              <a:srgbClr val="D7CEC5"/>
            </a:solidFill>
            <a:prstDash val="solid"/>
          </a:ln>
        </p:spPr>
      </p:sp>
      <p:sp>
        <p:nvSpPr>
          <p:cNvPr id="20" name="Shape 19">
            <a:extLst>
              <a:ext uri="{FF2B5EF4-FFF2-40B4-BE49-F238E27FC236}">
                <a16:creationId xmlns:a16="http://schemas.microsoft.com/office/drawing/2014/main" id="{379D8BDF-C480-72DC-6B33-6675529509F2}"/>
              </a:ext>
            </a:extLst>
          </p:cNvPr>
          <p:cNvSpPr/>
          <p:nvPr/>
        </p:nvSpPr>
        <p:spPr>
          <a:xfrm>
            <a:off x="4918375" y="3545297"/>
            <a:ext cx="319528" cy="384048"/>
          </a:xfrm>
          <a:prstGeom prst="ellipse">
            <a:avLst/>
          </a:prstGeom>
          <a:solidFill>
            <a:srgbClr val="C94D3F"/>
          </a:solidFill>
          <a:ln w="12700">
            <a:solidFill>
              <a:srgbClr val="C94D3F"/>
            </a:solidFill>
            <a:prstDash val="solid"/>
          </a:ln>
        </p:spPr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B455BAAA-B358-409C-9DE7-E2EAFF40D067}"/>
              </a:ext>
            </a:extLst>
          </p:cNvPr>
          <p:cNvSpPr/>
          <p:nvPr/>
        </p:nvSpPr>
        <p:spPr>
          <a:xfrm>
            <a:off x="4918375" y="3618449"/>
            <a:ext cx="3195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3</a:t>
            </a:r>
            <a:endParaRPr lang="en-US" sz="1100" dirty="0"/>
          </a:p>
        </p:txBody>
      </p:sp>
      <p:sp>
        <p:nvSpPr>
          <p:cNvPr id="22" name="Text 21">
            <a:extLst>
              <a:ext uri="{FF2B5EF4-FFF2-40B4-BE49-F238E27FC236}">
                <a16:creationId xmlns:a16="http://schemas.microsoft.com/office/drawing/2014/main" id="{57C19CF9-9D21-FFCF-8949-4F94442A6EE2}"/>
              </a:ext>
            </a:extLst>
          </p:cNvPr>
          <p:cNvSpPr/>
          <p:nvPr/>
        </p:nvSpPr>
        <p:spPr>
          <a:xfrm>
            <a:off x="5494447" y="3527009"/>
            <a:ext cx="121724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03247"/>
                </a:solidFill>
              </a:rPr>
              <a:t>Intensité</a:t>
            </a:r>
            <a:endParaRPr lang="en-US" sz="2000" dirty="0"/>
          </a:p>
        </p:txBody>
      </p:sp>
      <p:sp>
        <p:nvSpPr>
          <p:cNvPr id="23" name="Text 22">
            <a:extLst>
              <a:ext uri="{FF2B5EF4-FFF2-40B4-BE49-F238E27FC236}">
                <a16:creationId xmlns:a16="http://schemas.microsoft.com/office/drawing/2014/main" id="{33B5C6E4-C613-5FA3-F2D6-9B66D354FF3B}"/>
              </a:ext>
            </a:extLst>
          </p:cNvPr>
          <p:cNvSpPr/>
          <p:nvPr/>
        </p:nvSpPr>
        <p:spPr>
          <a:xfrm>
            <a:off x="4918375" y="4093937"/>
            <a:ext cx="243449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F6A66"/>
                </a:solidFill>
              </a:rPr>
              <a:t>grade + frémissement</a:t>
            </a:r>
            <a:endParaRPr lang="en-US" sz="1400" dirty="0"/>
          </a:p>
        </p:txBody>
      </p:sp>
      <p:sp>
        <p:nvSpPr>
          <p:cNvPr id="24" name="Shape 23">
            <a:extLst>
              <a:ext uri="{FF2B5EF4-FFF2-40B4-BE49-F238E27FC236}">
                <a16:creationId xmlns:a16="http://schemas.microsoft.com/office/drawing/2014/main" id="{3957E2AB-AAD8-D281-33A0-3645EEA56AA1}"/>
              </a:ext>
            </a:extLst>
          </p:cNvPr>
          <p:cNvSpPr/>
          <p:nvPr/>
        </p:nvSpPr>
        <p:spPr>
          <a:xfrm>
            <a:off x="7771303" y="1645290"/>
            <a:ext cx="2807208" cy="150876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8890">
            <a:solidFill>
              <a:srgbClr val="D7CEC5"/>
            </a:solidFill>
            <a:prstDash val="solid"/>
          </a:ln>
        </p:spPr>
      </p:sp>
      <p:sp>
        <p:nvSpPr>
          <p:cNvPr id="25" name="Shape 24">
            <a:extLst>
              <a:ext uri="{FF2B5EF4-FFF2-40B4-BE49-F238E27FC236}">
                <a16:creationId xmlns:a16="http://schemas.microsoft.com/office/drawing/2014/main" id="{49AD0279-5CDC-4EA0-5B5C-89D1269AF1D8}"/>
              </a:ext>
            </a:extLst>
          </p:cNvPr>
          <p:cNvSpPr/>
          <p:nvPr/>
        </p:nvSpPr>
        <p:spPr>
          <a:xfrm>
            <a:off x="7972471" y="1901322"/>
            <a:ext cx="314407" cy="384048"/>
          </a:xfrm>
          <a:prstGeom prst="ellipse">
            <a:avLst/>
          </a:prstGeom>
          <a:solidFill>
            <a:srgbClr val="2F674F"/>
          </a:solidFill>
          <a:ln w="12700">
            <a:solidFill>
              <a:srgbClr val="2F674F"/>
            </a:solidFill>
            <a:prstDash val="solid"/>
          </a:ln>
        </p:spPr>
      </p:sp>
      <p:sp>
        <p:nvSpPr>
          <p:cNvPr id="26" name="Text 25">
            <a:extLst>
              <a:ext uri="{FF2B5EF4-FFF2-40B4-BE49-F238E27FC236}">
                <a16:creationId xmlns:a16="http://schemas.microsoft.com/office/drawing/2014/main" id="{65CE2BF3-89D7-DA81-E2CA-27F633374E73}"/>
              </a:ext>
            </a:extLst>
          </p:cNvPr>
          <p:cNvSpPr/>
          <p:nvPr/>
        </p:nvSpPr>
        <p:spPr>
          <a:xfrm>
            <a:off x="7972471" y="1974474"/>
            <a:ext cx="31440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2</a:t>
            </a:r>
            <a:endParaRPr lang="en-US" sz="1100" dirty="0"/>
          </a:p>
        </p:txBody>
      </p:sp>
      <p:sp>
        <p:nvSpPr>
          <p:cNvPr id="27" name="Text 26">
            <a:extLst>
              <a:ext uri="{FF2B5EF4-FFF2-40B4-BE49-F238E27FC236}">
                <a16:creationId xmlns:a16="http://schemas.microsoft.com/office/drawing/2014/main" id="{3ACDA5E2-F726-80D7-325D-374551A8F99B}"/>
              </a:ext>
            </a:extLst>
          </p:cNvPr>
          <p:cNvSpPr/>
          <p:nvPr/>
        </p:nvSpPr>
        <p:spPr>
          <a:xfrm>
            <a:off x="8548543" y="1883034"/>
            <a:ext cx="119774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03247"/>
                </a:solidFill>
              </a:rPr>
              <a:t>Timbre</a:t>
            </a:r>
            <a:endParaRPr lang="en-US" sz="2000" dirty="0"/>
          </a:p>
        </p:txBody>
      </p:sp>
      <p:sp>
        <p:nvSpPr>
          <p:cNvPr id="28" name="Text 27">
            <a:extLst>
              <a:ext uri="{FF2B5EF4-FFF2-40B4-BE49-F238E27FC236}">
                <a16:creationId xmlns:a16="http://schemas.microsoft.com/office/drawing/2014/main" id="{85877F21-F41D-7FD8-50D4-57B1E1DE06D3}"/>
              </a:ext>
            </a:extLst>
          </p:cNvPr>
          <p:cNvSpPr/>
          <p:nvPr/>
        </p:nvSpPr>
        <p:spPr>
          <a:xfrm>
            <a:off x="7972471" y="2449962"/>
            <a:ext cx="23954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F6A66"/>
                </a:solidFill>
              </a:rPr>
              <a:t>rude ? </a:t>
            </a:r>
            <a:r>
              <a:rPr lang="en-US" sz="1400" dirty="0" err="1">
                <a:solidFill>
                  <a:srgbClr val="6F6A66"/>
                </a:solidFill>
              </a:rPr>
              <a:t>rapeux</a:t>
            </a:r>
            <a:r>
              <a:rPr lang="en-US" sz="1400" dirty="0">
                <a:solidFill>
                  <a:srgbClr val="6F6A66"/>
                </a:solidFill>
              </a:rPr>
              <a:t> ? Jet de </a:t>
            </a:r>
            <a:r>
              <a:rPr lang="en-US" sz="1400" dirty="0" err="1">
                <a:solidFill>
                  <a:srgbClr val="6F6A66"/>
                </a:solidFill>
              </a:rPr>
              <a:t>vapeur</a:t>
            </a:r>
            <a:endParaRPr lang="en-US" sz="1400" dirty="0"/>
          </a:p>
        </p:txBody>
      </p:sp>
      <p:sp>
        <p:nvSpPr>
          <p:cNvPr id="29" name="Shape 28">
            <a:extLst>
              <a:ext uri="{FF2B5EF4-FFF2-40B4-BE49-F238E27FC236}">
                <a16:creationId xmlns:a16="http://schemas.microsoft.com/office/drawing/2014/main" id="{9FDB63DE-28EC-2698-08F5-2727225EF8E8}"/>
              </a:ext>
            </a:extLst>
          </p:cNvPr>
          <p:cNvSpPr/>
          <p:nvPr/>
        </p:nvSpPr>
        <p:spPr>
          <a:xfrm>
            <a:off x="7771303" y="4982851"/>
            <a:ext cx="2835737" cy="150876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8890">
            <a:solidFill>
              <a:srgbClr val="D7CEC5"/>
            </a:solidFill>
            <a:prstDash val="solid"/>
          </a:ln>
        </p:spPr>
      </p:sp>
      <p:sp>
        <p:nvSpPr>
          <p:cNvPr id="30" name="Shape 29">
            <a:extLst>
              <a:ext uri="{FF2B5EF4-FFF2-40B4-BE49-F238E27FC236}">
                <a16:creationId xmlns:a16="http://schemas.microsoft.com/office/drawing/2014/main" id="{6EDAB510-18FA-F0C2-5463-70FE74D50270}"/>
              </a:ext>
            </a:extLst>
          </p:cNvPr>
          <p:cNvSpPr/>
          <p:nvPr/>
        </p:nvSpPr>
        <p:spPr>
          <a:xfrm>
            <a:off x="7972471" y="5238883"/>
            <a:ext cx="317603" cy="384048"/>
          </a:xfrm>
          <a:prstGeom prst="ellipse">
            <a:avLst/>
          </a:prstGeom>
          <a:solidFill>
            <a:srgbClr val="203247"/>
          </a:solidFill>
          <a:ln w="12700">
            <a:solidFill>
              <a:srgbClr val="203247"/>
            </a:solidFill>
            <a:prstDash val="solid"/>
          </a:ln>
        </p:spPr>
      </p:sp>
      <p:sp>
        <p:nvSpPr>
          <p:cNvPr id="31" name="Text 30">
            <a:extLst>
              <a:ext uri="{FF2B5EF4-FFF2-40B4-BE49-F238E27FC236}">
                <a16:creationId xmlns:a16="http://schemas.microsoft.com/office/drawing/2014/main" id="{B2236696-8CEC-B6DB-9C54-20E0DE22A425}"/>
              </a:ext>
            </a:extLst>
          </p:cNvPr>
          <p:cNvSpPr/>
          <p:nvPr/>
        </p:nvSpPr>
        <p:spPr>
          <a:xfrm>
            <a:off x="7972471" y="5312035"/>
            <a:ext cx="317603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6</a:t>
            </a:r>
            <a:endParaRPr lang="en-US" sz="1100" dirty="0"/>
          </a:p>
        </p:txBody>
      </p:sp>
      <p:sp>
        <p:nvSpPr>
          <p:cNvPr id="32" name="Text 31">
            <a:extLst>
              <a:ext uri="{FF2B5EF4-FFF2-40B4-BE49-F238E27FC236}">
                <a16:creationId xmlns:a16="http://schemas.microsoft.com/office/drawing/2014/main" id="{5617CDF3-7DA5-EE1D-C5D1-D75A50ED7D05}"/>
              </a:ext>
            </a:extLst>
          </p:cNvPr>
          <p:cNvSpPr/>
          <p:nvPr/>
        </p:nvSpPr>
        <p:spPr>
          <a:xfrm>
            <a:off x="8548543" y="5220595"/>
            <a:ext cx="120991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03247"/>
                </a:solidFill>
              </a:rPr>
              <a:t>Forme</a:t>
            </a:r>
            <a:endParaRPr lang="en-US" sz="2000" dirty="0"/>
          </a:p>
        </p:txBody>
      </p:sp>
      <p:sp>
        <p:nvSpPr>
          <p:cNvPr id="33" name="Text 32">
            <a:extLst>
              <a:ext uri="{FF2B5EF4-FFF2-40B4-BE49-F238E27FC236}">
                <a16:creationId xmlns:a16="http://schemas.microsoft.com/office/drawing/2014/main" id="{FF604914-D7BC-92F5-850B-B3324AEB9056}"/>
              </a:ext>
            </a:extLst>
          </p:cNvPr>
          <p:cNvSpPr/>
          <p:nvPr/>
        </p:nvSpPr>
        <p:spPr>
          <a:xfrm>
            <a:off x="7972471" y="5787523"/>
            <a:ext cx="241982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F6A66"/>
                </a:solidFill>
              </a:rPr>
              <a:t>crescendo ? rectangulaire ?</a:t>
            </a:r>
            <a:endParaRPr lang="en-US" sz="1400" dirty="0"/>
          </a:p>
        </p:txBody>
      </p:sp>
      <p:sp>
        <p:nvSpPr>
          <p:cNvPr id="34" name="Titre 1">
            <a:extLst>
              <a:ext uri="{FF2B5EF4-FFF2-40B4-BE49-F238E27FC236}">
                <a16:creationId xmlns:a16="http://schemas.microsoft.com/office/drawing/2014/main" id="{0C964C4C-2581-3385-E249-ED50F4AAF469}"/>
              </a:ext>
            </a:extLst>
          </p:cNvPr>
          <p:cNvSpPr txBox="1">
            <a:spLocks/>
          </p:cNvSpPr>
          <p:nvPr/>
        </p:nvSpPr>
        <p:spPr>
          <a:xfrm>
            <a:off x="717495" y="2541406"/>
            <a:ext cx="3416158" cy="22540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dirty="0"/>
              <a:t>Caractériser un souffle : 6 points</a:t>
            </a:r>
          </a:p>
        </p:txBody>
      </p:sp>
    </p:spTree>
    <p:extLst>
      <p:ext uri="{BB962C8B-B14F-4D97-AF65-F5344CB8AC3E}">
        <p14:creationId xmlns:p14="http://schemas.microsoft.com/office/powerpoint/2010/main" val="9603150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4BCDEF35-FB8F-9876-8111-4C8C0D181332}"/>
              </a:ext>
            </a:extLst>
          </p:cNvPr>
          <p:cNvSpPr/>
          <p:nvPr/>
        </p:nvSpPr>
        <p:spPr>
          <a:xfrm>
            <a:off x="1584960" y="1261242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 err="1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Décrire</a:t>
            </a:r>
            <a:r>
              <a:rPr lang="en-US" sz="2800" b="1" dirty="0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un souffle</a:t>
            </a:r>
            <a:endParaRPr lang="en-US" sz="28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A729F7F-1B38-A0E3-E4C0-9BEDCA10F07E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b="1" dirty="0">
                <a:solidFill>
                  <a:schemeClr val="accent1"/>
                </a:solidFill>
              </a:rPr>
              <a:t>Examen cardiovasculaire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302BC09-CA90-5094-1C12-E67DFEE83202}"/>
              </a:ext>
            </a:extLst>
          </p:cNvPr>
          <p:cNvSpPr/>
          <p:nvPr/>
        </p:nvSpPr>
        <p:spPr>
          <a:xfrm>
            <a:off x="335280" y="3749858"/>
            <a:ext cx="11358880" cy="91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A55A62D-4C15-0369-A47F-8B403875C736}"/>
              </a:ext>
            </a:extLst>
          </p:cNvPr>
          <p:cNvSpPr/>
          <p:nvPr/>
        </p:nvSpPr>
        <p:spPr>
          <a:xfrm>
            <a:off x="3681894" y="3201218"/>
            <a:ext cx="254000" cy="128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9201BD9-B4B7-9E78-0246-F6679792A8C4}"/>
              </a:ext>
            </a:extLst>
          </p:cNvPr>
          <p:cNvSpPr/>
          <p:nvPr/>
        </p:nvSpPr>
        <p:spPr>
          <a:xfrm>
            <a:off x="8334197" y="3201218"/>
            <a:ext cx="254000" cy="128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4">
            <a:extLst>
              <a:ext uri="{FF2B5EF4-FFF2-40B4-BE49-F238E27FC236}">
                <a16:creationId xmlns:a16="http://schemas.microsoft.com/office/drawing/2014/main" id="{C088BF45-6B07-42B7-43A6-5E83A75754E3}"/>
              </a:ext>
            </a:extLst>
          </p:cNvPr>
          <p:cNvSpPr txBox="1"/>
          <p:nvPr/>
        </p:nvSpPr>
        <p:spPr>
          <a:xfrm>
            <a:off x="3555459" y="2507321"/>
            <a:ext cx="506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B1</a:t>
            </a:r>
          </a:p>
        </p:txBody>
      </p:sp>
      <p:sp>
        <p:nvSpPr>
          <p:cNvPr id="39" name="ZoneTexte 5">
            <a:extLst>
              <a:ext uri="{FF2B5EF4-FFF2-40B4-BE49-F238E27FC236}">
                <a16:creationId xmlns:a16="http://schemas.microsoft.com/office/drawing/2014/main" id="{6F15E7B8-D2BF-CF05-6398-4AADFC769B52}"/>
              </a:ext>
            </a:extLst>
          </p:cNvPr>
          <p:cNvSpPr txBox="1"/>
          <p:nvPr/>
        </p:nvSpPr>
        <p:spPr>
          <a:xfrm>
            <a:off x="8207762" y="2507321"/>
            <a:ext cx="506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B2</a:t>
            </a:r>
          </a:p>
        </p:txBody>
      </p:sp>
      <p:cxnSp>
        <p:nvCxnSpPr>
          <p:cNvPr id="40" name="Connecteur droit avec flèche 7">
            <a:extLst>
              <a:ext uri="{FF2B5EF4-FFF2-40B4-BE49-F238E27FC236}">
                <a16:creationId xmlns:a16="http://schemas.microsoft.com/office/drawing/2014/main" id="{FF6BAAAD-6FB6-C814-7635-E4174B486BE8}"/>
              </a:ext>
            </a:extLst>
          </p:cNvPr>
          <p:cNvCxnSpPr>
            <a:cxnSpLocks/>
          </p:cNvCxnSpPr>
          <p:nvPr/>
        </p:nvCxnSpPr>
        <p:spPr>
          <a:xfrm>
            <a:off x="3164840" y="2213379"/>
            <a:ext cx="6167120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ZoneTexte 9">
            <a:extLst>
              <a:ext uri="{FF2B5EF4-FFF2-40B4-BE49-F238E27FC236}">
                <a16:creationId xmlns:a16="http://schemas.microsoft.com/office/drawing/2014/main" id="{037E75A3-C694-D817-DBE0-D4FF557FC3A8}"/>
              </a:ext>
            </a:extLst>
          </p:cNvPr>
          <p:cNvSpPr txBox="1"/>
          <p:nvPr/>
        </p:nvSpPr>
        <p:spPr>
          <a:xfrm>
            <a:off x="5717806" y="1751714"/>
            <a:ext cx="1061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Systole</a:t>
            </a:r>
          </a:p>
        </p:txBody>
      </p:sp>
      <p:sp>
        <p:nvSpPr>
          <p:cNvPr id="42" name="Accolade ouvrante 10">
            <a:extLst>
              <a:ext uri="{FF2B5EF4-FFF2-40B4-BE49-F238E27FC236}">
                <a16:creationId xmlns:a16="http://schemas.microsoft.com/office/drawing/2014/main" id="{7FED1AB4-802A-8B1E-DCC1-E8ED4CA5699B}"/>
              </a:ext>
            </a:extLst>
          </p:cNvPr>
          <p:cNvSpPr/>
          <p:nvPr/>
        </p:nvSpPr>
        <p:spPr>
          <a:xfrm rot="16200000">
            <a:off x="4257839" y="4203883"/>
            <a:ext cx="250190" cy="140208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Accolade ouvrante 13">
            <a:extLst>
              <a:ext uri="{FF2B5EF4-FFF2-40B4-BE49-F238E27FC236}">
                <a16:creationId xmlns:a16="http://schemas.microsoft.com/office/drawing/2014/main" id="{23DA45F0-FA8D-4272-BF00-C62B956D7E07}"/>
              </a:ext>
            </a:extLst>
          </p:cNvPr>
          <p:cNvSpPr/>
          <p:nvPr/>
        </p:nvSpPr>
        <p:spPr>
          <a:xfrm rot="16200000">
            <a:off x="7761451" y="4203883"/>
            <a:ext cx="250190" cy="140208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Accolade ouvrante 14">
            <a:extLst>
              <a:ext uri="{FF2B5EF4-FFF2-40B4-BE49-F238E27FC236}">
                <a16:creationId xmlns:a16="http://schemas.microsoft.com/office/drawing/2014/main" id="{D4C17BB9-AE11-1AB8-BB47-F3A1A7C0E5B7}"/>
              </a:ext>
            </a:extLst>
          </p:cNvPr>
          <p:cNvSpPr/>
          <p:nvPr/>
        </p:nvSpPr>
        <p:spPr>
          <a:xfrm rot="16200000">
            <a:off x="6009645" y="4203883"/>
            <a:ext cx="250190" cy="140208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ZoneTexte 15">
            <a:extLst>
              <a:ext uri="{FF2B5EF4-FFF2-40B4-BE49-F238E27FC236}">
                <a16:creationId xmlns:a16="http://schemas.microsoft.com/office/drawing/2014/main" id="{FEA05AF5-BC8B-29C7-D2A2-FEEBBAB198C0}"/>
              </a:ext>
            </a:extLst>
          </p:cNvPr>
          <p:cNvSpPr txBox="1"/>
          <p:nvPr/>
        </p:nvSpPr>
        <p:spPr>
          <a:xfrm>
            <a:off x="3948328" y="5328468"/>
            <a:ext cx="869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Proto</a:t>
            </a:r>
          </a:p>
        </p:txBody>
      </p:sp>
      <p:sp>
        <p:nvSpPr>
          <p:cNvPr id="46" name="ZoneTexte 16">
            <a:extLst>
              <a:ext uri="{FF2B5EF4-FFF2-40B4-BE49-F238E27FC236}">
                <a16:creationId xmlns:a16="http://schemas.microsoft.com/office/drawing/2014/main" id="{B8B51F86-3C4A-1868-01B5-7E8500D4134F}"/>
              </a:ext>
            </a:extLst>
          </p:cNvPr>
          <p:cNvSpPr txBox="1"/>
          <p:nvPr/>
        </p:nvSpPr>
        <p:spPr>
          <a:xfrm>
            <a:off x="5692952" y="5328468"/>
            <a:ext cx="883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Méso</a:t>
            </a:r>
          </a:p>
        </p:txBody>
      </p:sp>
      <p:sp>
        <p:nvSpPr>
          <p:cNvPr id="47" name="ZoneTexte 17">
            <a:extLst>
              <a:ext uri="{FF2B5EF4-FFF2-40B4-BE49-F238E27FC236}">
                <a16:creationId xmlns:a16="http://schemas.microsoft.com/office/drawing/2014/main" id="{75966DA0-4E99-32DC-28FE-9207F1A4EAFC}"/>
              </a:ext>
            </a:extLst>
          </p:cNvPr>
          <p:cNvSpPr txBox="1"/>
          <p:nvPr/>
        </p:nvSpPr>
        <p:spPr>
          <a:xfrm>
            <a:off x="7543407" y="5328468"/>
            <a:ext cx="686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Télé</a:t>
            </a:r>
          </a:p>
        </p:txBody>
      </p:sp>
      <p:sp>
        <p:nvSpPr>
          <p:cNvPr id="48" name="Accolade ouvrante 18">
            <a:extLst>
              <a:ext uri="{FF2B5EF4-FFF2-40B4-BE49-F238E27FC236}">
                <a16:creationId xmlns:a16="http://schemas.microsoft.com/office/drawing/2014/main" id="{4A1A1EA5-38BF-9924-6CA6-6C6AD94F9DF6}"/>
              </a:ext>
            </a:extLst>
          </p:cNvPr>
          <p:cNvSpPr/>
          <p:nvPr/>
        </p:nvSpPr>
        <p:spPr>
          <a:xfrm rot="16200000">
            <a:off x="6009645" y="3627462"/>
            <a:ext cx="250191" cy="490569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ZoneTexte 19">
            <a:extLst>
              <a:ext uri="{FF2B5EF4-FFF2-40B4-BE49-F238E27FC236}">
                <a16:creationId xmlns:a16="http://schemas.microsoft.com/office/drawing/2014/main" id="{36CC875F-64B8-E153-4E99-1C14E100661E}"/>
              </a:ext>
            </a:extLst>
          </p:cNvPr>
          <p:cNvSpPr txBox="1"/>
          <p:nvPr/>
        </p:nvSpPr>
        <p:spPr>
          <a:xfrm>
            <a:off x="5799217" y="6370480"/>
            <a:ext cx="7713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Holo</a:t>
            </a:r>
          </a:p>
        </p:txBody>
      </p:sp>
      <p:cxnSp>
        <p:nvCxnSpPr>
          <p:cNvPr id="50" name="Connecteur droit avec flèche 22">
            <a:extLst>
              <a:ext uri="{FF2B5EF4-FFF2-40B4-BE49-F238E27FC236}">
                <a16:creationId xmlns:a16="http://schemas.microsoft.com/office/drawing/2014/main" id="{700E6076-6BEA-A63E-E158-29477381F11A}"/>
              </a:ext>
            </a:extLst>
          </p:cNvPr>
          <p:cNvCxnSpPr/>
          <p:nvPr/>
        </p:nvCxnSpPr>
        <p:spPr>
          <a:xfrm>
            <a:off x="335280" y="2213379"/>
            <a:ext cx="282956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23">
            <a:extLst>
              <a:ext uri="{FF2B5EF4-FFF2-40B4-BE49-F238E27FC236}">
                <a16:creationId xmlns:a16="http://schemas.microsoft.com/office/drawing/2014/main" id="{EC7B9653-4A30-8FA4-0B70-6ADD44F8B2F2}"/>
              </a:ext>
            </a:extLst>
          </p:cNvPr>
          <p:cNvCxnSpPr>
            <a:cxnSpLocks/>
          </p:cNvCxnSpPr>
          <p:nvPr/>
        </p:nvCxnSpPr>
        <p:spPr>
          <a:xfrm flipH="1">
            <a:off x="9331960" y="2213379"/>
            <a:ext cx="247396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ZoneTexte 25">
            <a:extLst>
              <a:ext uri="{FF2B5EF4-FFF2-40B4-BE49-F238E27FC236}">
                <a16:creationId xmlns:a16="http://schemas.microsoft.com/office/drawing/2014/main" id="{03ECCF26-7D70-0DDB-4B5F-E6A18A58C456}"/>
              </a:ext>
            </a:extLst>
          </p:cNvPr>
          <p:cNvSpPr txBox="1"/>
          <p:nvPr/>
        </p:nvSpPr>
        <p:spPr>
          <a:xfrm>
            <a:off x="1152813" y="1751714"/>
            <a:ext cx="11944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Diastole</a:t>
            </a:r>
          </a:p>
        </p:txBody>
      </p:sp>
      <p:sp>
        <p:nvSpPr>
          <p:cNvPr id="53" name="ZoneTexte 26">
            <a:extLst>
              <a:ext uri="{FF2B5EF4-FFF2-40B4-BE49-F238E27FC236}">
                <a16:creationId xmlns:a16="http://schemas.microsoft.com/office/drawing/2014/main" id="{838C9C4E-3F3C-7846-95E3-95E596F234E5}"/>
              </a:ext>
            </a:extLst>
          </p:cNvPr>
          <p:cNvSpPr txBox="1"/>
          <p:nvPr/>
        </p:nvSpPr>
        <p:spPr>
          <a:xfrm>
            <a:off x="10149493" y="1751714"/>
            <a:ext cx="11944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Diastole</a:t>
            </a:r>
          </a:p>
        </p:txBody>
      </p:sp>
    </p:spTree>
    <p:extLst>
      <p:ext uri="{BB962C8B-B14F-4D97-AF65-F5344CB8AC3E}">
        <p14:creationId xmlns:p14="http://schemas.microsoft.com/office/powerpoint/2010/main" val="3393392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4BCDEF35-FB8F-9876-8111-4C8C0D181332}"/>
              </a:ext>
            </a:extLst>
          </p:cNvPr>
          <p:cNvSpPr/>
          <p:nvPr/>
        </p:nvSpPr>
        <p:spPr>
          <a:xfrm>
            <a:off x="1584960" y="1261242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 err="1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Décrire</a:t>
            </a:r>
            <a:r>
              <a:rPr lang="en-US" sz="2800" b="1" dirty="0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un souffle</a:t>
            </a:r>
            <a:endParaRPr lang="en-US" sz="28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A729F7F-1B38-A0E3-E4C0-9BEDCA10F07E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b="1" dirty="0">
                <a:solidFill>
                  <a:schemeClr val="accent1"/>
                </a:solidFill>
              </a:rPr>
              <a:t>Examen cardiovasculaire</a:t>
            </a:r>
          </a:p>
        </p:txBody>
      </p:sp>
      <p:sp>
        <p:nvSpPr>
          <p:cNvPr id="4" name="Espace réservé du contenu 1">
            <a:extLst>
              <a:ext uri="{FF2B5EF4-FFF2-40B4-BE49-F238E27FC236}">
                <a16:creationId xmlns:a16="http://schemas.microsoft.com/office/drawing/2014/main" id="{95714920-3579-F204-2EB7-30FCE24ED751}"/>
              </a:ext>
            </a:extLst>
          </p:cNvPr>
          <p:cNvSpPr txBox="1">
            <a:spLocks/>
          </p:cNvSpPr>
          <p:nvPr/>
        </p:nvSpPr>
        <p:spPr>
          <a:xfrm>
            <a:off x="1828800" y="1825625"/>
            <a:ext cx="9525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>
                <a:solidFill>
                  <a:schemeClr val="tx2">
                    <a:lumMod val="50000"/>
                  </a:schemeClr>
                </a:solidFill>
              </a:rPr>
              <a:t>1</a:t>
            </a:r>
            <a:r>
              <a:rPr lang="fr-FR">
                <a:solidFill>
                  <a:schemeClr val="tx2">
                    <a:lumMod val="50000"/>
                  </a:schemeClr>
                </a:solidFill>
              </a:rPr>
              <a:t> : très faible, à la limite de l’audibilité</a:t>
            </a:r>
          </a:p>
          <a:p>
            <a:r>
              <a:rPr lang="fr-FR" b="1">
                <a:solidFill>
                  <a:schemeClr val="tx2">
                    <a:lumMod val="50000"/>
                  </a:schemeClr>
                </a:solidFill>
              </a:rPr>
              <a:t>2 </a:t>
            </a:r>
            <a:r>
              <a:rPr lang="fr-FR">
                <a:solidFill>
                  <a:schemeClr val="tx2">
                    <a:lumMod val="50000"/>
                  </a:schemeClr>
                </a:solidFill>
              </a:rPr>
              <a:t>: discret mais entendu dès que stéthoscope est appliqué sur la poitrine</a:t>
            </a:r>
          </a:p>
          <a:p>
            <a:r>
              <a:rPr lang="fr-FR" b="1">
                <a:solidFill>
                  <a:schemeClr val="tx2">
                    <a:lumMod val="50000"/>
                  </a:schemeClr>
                </a:solidFill>
              </a:rPr>
              <a:t>3</a:t>
            </a:r>
            <a:r>
              <a:rPr lang="fr-FR">
                <a:solidFill>
                  <a:schemeClr val="tx2">
                    <a:lumMod val="50000"/>
                  </a:schemeClr>
                </a:solidFill>
              </a:rPr>
              <a:t> : modérément fort</a:t>
            </a:r>
          </a:p>
          <a:p>
            <a:r>
              <a:rPr lang="fr-FR" b="1">
                <a:solidFill>
                  <a:schemeClr val="tx2">
                    <a:lumMod val="50000"/>
                  </a:schemeClr>
                </a:solidFill>
              </a:rPr>
              <a:t>4</a:t>
            </a:r>
            <a:r>
              <a:rPr lang="fr-FR">
                <a:solidFill>
                  <a:schemeClr val="tx2">
                    <a:lumMod val="50000"/>
                  </a:schemeClr>
                </a:solidFill>
              </a:rPr>
              <a:t> : fort associé à un frémissement palpatoire dit thrill</a:t>
            </a:r>
          </a:p>
          <a:p>
            <a:r>
              <a:rPr lang="fr-FR" b="1">
                <a:solidFill>
                  <a:schemeClr val="tx2">
                    <a:lumMod val="50000"/>
                  </a:schemeClr>
                </a:solidFill>
              </a:rPr>
              <a:t>5</a:t>
            </a:r>
            <a:r>
              <a:rPr lang="fr-FR">
                <a:solidFill>
                  <a:schemeClr val="tx2">
                    <a:lumMod val="50000"/>
                  </a:schemeClr>
                </a:solidFill>
              </a:rPr>
              <a:t> : très fort ; il peut être entendu lorsque le stéthoscope n’est pas appliqué complètement sur le thorax</a:t>
            </a:r>
          </a:p>
          <a:p>
            <a:r>
              <a:rPr lang="fr-FR" b="1">
                <a:solidFill>
                  <a:schemeClr val="tx2">
                    <a:lumMod val="50000"/>
                  </a:schemeClr>
                </a:solidFill>
              </a:rPr>
              <a:t>6</a:t>
            </a:r>
            <a:r>
              <a:rPr lang="fr-FR">
                <a:solidFill>
                  <a:schemeClr val="tx2">
                    <a:lumMod val="50000"/>
                  </a:schemeClr>
                </a:solidFill>
              </a:rPr>
              <a:t> : </a:t>
            </a:r>
            <a:r>
              <a:rPr lang="fr-FR"/>
              <a:t>audible alors que le stéthoscope est appliqué à 1 ou 2 cm du thorax (historique...)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D41D42F-D428-27C9-8DF6-2D332E891E75}"/>
              </a:ext>
            </a:extLst>
          </p:cNvPr>
          <p:cNvSpPr txBox="1"/>
          <p:nvPr/>
        </p:nvSpPr>
        <p:spPr>
          <a:xfrm>
            <a:off x="596224" y="1690688"/>
            <a:ext cx="1125629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1/6</a:t>
            </a:r>
            <a:r>
              <a:rPr lang="fr-FR" sz="4400" dirty="0"/>
              <a:t> </a:t>
            </a:r>
          </a:p>
          <a:p>
            <a:r>
              <a:rPr lang="fr-FR" sz="4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2/6</a:t>
            </a:r>
            <a:endParaRPr lang="fr-FR" sz="4400" dirty="0"/>
          </a:p>
          <a:p>
            <a:r>
              <a:rPr lang="fr-FR" sz="4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3/6</a:t>
            </a:r>
          </a:p>
          <a:p>
            <a:r>
              <a:rPr lang="fr-FR" sz="4400" b="1" dirty="0">
                <a:solidFill>
                  <a:schemeClr val="accent1">
                    <a:lumMod val="75000"/>
                  </a:schemeClr>
                </a:solidFill>
              </a:rPr>
              <a:t>4/6</a:t>
            </a:r>
          </a:p>
          <a:p>
            <a:r>
              <a:rPr lang="fr-FR" sz="4400" b="1" dirty="0">
                <a:solidFill>
                  <a:schemeClr val="accent1">
                    <a:lumMod val="50000"/>
                  </a:schemeClr>
                </a:solidFill>
              </a:rPr>
              <a:t>5/6</a:t>
            </a:r>
          </a:p>
          <a:p>
            <a:r>
              <a:rPr lang="fr-FR" sz="4400" b="1" dirty="0">
                <a:solidFill>
                  <a:schemeClr val="tx2">
                    <a:lumMod val="50000"/>
                  </a:schemeClr>
                </a:solidFill>
              </a:rPr>
              <a:t>6/6</a:t>
            </a:r>
            <a:endParaRPr lang="fr-FR" sz="4400" dirty="0"/>
          </a:p>
        </p:txBody>
      </p:sp>
      <p:sp>
        <p:nvSpPr>
          <p:cNvPr id="6" name="Flèche : haut 5">
            <a:extLst>
              <a:ext uri="{FF2B5EF4-FFF2-40B4-BE49-F238E27FC236}">
                <a16:creationId xmlns:a16="http://schemas.microsoft.com/office/drawing/2014/main" id="{9CF02AF5-6264-D4CB-D1D5-53C1FAD04E5E}"/>
              </a:ext>
            </a:extLst>
          </p:cNvPr>
          <p:cNvSpPr/>
          <p:nvPr/>
        </p:nvSpPr>
        <p:spPr>
          <a:xfrm rot="10800000">
            <a:off x="114965" y="1903820"/>
            <a:ext cx="427786" cy="3775620"/>
          </a:xfrm>
          <a:prstGeom prst="upArrow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7173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46E2113D-4EA4-80C0-AF36-F58C6DF8F005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b="1" dirty="0">
                <a:solidFill>
                  <a:schemeClr val="accent1"/>
                </a:solidFill>
              </a:rPr>
              <a:t>Examen cardiovasculaire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DB27BF57-AF6B-DC3F-DC78-E32A424DC161}"/>
              </a:ext>
            </a:extLst>
          </p:cNvPr>
          <p:cNvSpPr txBox="1">
            <a:spLocks/>
          </p:cNvSpPr>
          <p:nvPr/>
        </p:nvSpPr>
        <p:spPr>
          <a:xfrm>
            <a:off x="1153511" y="1478784"/>
            <a:ext cx="10515600" cy="48516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b="1">
                <a:solidFill>
                  <a:schemeClr val="accent1"/>
                </a:solidFill>
              </a:rPr>
              <a:t>Assourdissement des 2 bruits </a:t>
            </a:r>
            <a:r>
              <a:rPr lang="fr-FR"/>
              <a:t>: gêne de la transmission des vibrations acoustiques jusqu’à la paroi thoracique : interposition d’air (emphysème), de graisse (obésité) ou de liquide (épanchement péricardique)</a:t>
            </a:r>
          </a:p>
          <a:p>
            <a:pPr algn="l"/>
            <a:r>
              <a:rPr lang="fr-FR" b="1">
                <a:solidFill>
                  <a:schemeClr val="accent1"/>
                </a:solidFill>
              </a:rPr>
              <a:t>Accentuation des 2 bruits </a:t>
            </a:r>
            <a:r>
              <a:rPr lang="fr-FR"/>
              <a:t>: s’observe en cas d’hyperdébit (fièvre, hyperthyroïdie ou éréthisme cardiovasculaire du sujet jeune)</a:t>
            </a:r>
          </a:p>
          <a:p>
            <a:pPr algn="l"/>
            <a:r>
              <a:rPr lang="fr-FR" b="1">
                <a:solidFill>
                  <a:schemeClr val="accent1"/>
                </a:solidFill>
              </a:rPr>
              <a:t>Eclat de B1 </a:t>
            </a:r>
            <a:r>
              <a:rPr lang="fr-FR"/>
              <a:t>: s’observe en cas de RM ou de manière variable dans le temps au cours du bloc auriculo-ventriculaire (dissociation entre les oreillettes et les ventricules) lorsqu’une systole auriculaire coïncide fortuitement avec une systole ventriculaire renforçant B1.</a:t>
            </a:r>
          </a:p>
          <a:p>
            <a:pPr algn="l"/>
            <a:r>
              <a:rPr lang="fr-FR" b="1">
                <a:solidFill>
                  <a:schemeClr val="accent1"/>
                </a:solidFill>
              </a:rPr>
              <a:t>Eclat de B2 </a:t>
            </a:r>
            <a:r>
              <a:rPr lang="fr-FR"/>
              <a:t>: </a:t>
            </a:r>
          </a:p>
          <a:p>
            <a:pPr lvl="1" algn="l"/>
            <a:r>
              <a:rPr lang="fr-FR"/>
              <a:t>En cas d’hypertension artérielle systémique au foyer aortique</a:t>
            </a:r>
          </a:p>
          <a:p>
            <a:pPr lvl="1" algn="l"/>
            <a:r>
              <a:rPr lang="fr-FR"/>
              <a:t>En cas d’hypertension artérielle pulmonaire au foyer pulmonaire</a:t>
            </a:r>
          </a:p>
          <a:p>
            <a:pPr algn="l"/>
            <a:r>
              <a:rPr lang="fr-FR" b="1">
                <a:solidFill>
                  <a:schemeClr val="accent1"/>
                </a:solidFill>
              </a:rPr>
              <a:t>Assourdissement de B1 </a:t>
            </a:r>
            <a:r>
              <a:rPr lang="fr-FR"/>
              <a:t>: s’observe dans le rétrécissement mitral</a:t>
            </a:r>
          </a:p>
          <a:p>
            <a:pPr algn="l"/>
            <a:r>
              <a:rPr lang="fr-FR" b="1">
                <a:solidFill>
                  <a:schemeClr val="accent1"/>
                </a:solidFill>
              </a:rPr>
              <a:t>Assourdissement de B2 </a:t>
            </a:r>
            <a:r>
              <a:rPr lang="fr-FR"/>
              <a:t>: s’observe dans le rétrécissement aortique serré (voire abolition du B2 quand le rétrécissement est très serré) et le rétrécissement pulmonaire.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68165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46E2113D-4EA4-80C0-AF36-F58C6DF8F005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b="1" dirty="0">
                <a:solidFill>
                  <a:schemeClr val="accent1"/>
                </a:solidFill>
              </a:rPr>
              <a:t>Examen cardiovasculaire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26E9A41C-BAFB-2763-A074-FF9301392FAB}"/>
              </a:ext>
            </a:extLst>
          </p:cNvPr>
          <p:cNvSpPr txBox="1">
            <a:spLocks/>
          </p:cNvSpPr>
          <p:nvPr/>
        </p:nvSpPr>
        <p:spPr>
          <a:xfrm>
            <a:off x="1563414" y="1646949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b="1">
                <a:solidFill>
                  <a:schemeClr val="accent1"/>
                </a:solidFill>
              </a:rPr>
              <a:t>Click éjectionnel </a:t>
            </a:r>
            <a:r>
              <a:rPr lang="fr-FR"/>
              <a:t>: claquement proto-systolique, de timbre sec :</a:t>
            </a:r>
          </a:p>
          <a:p>
            <a:pPr lvl="1" algn="l"/>
            <a:r>
              <a:rPr lang="fr-FR"/>
              <a:t>soit origine valvulaire (RA ou RP) </a:t>
            </a:r>
          </a:p>
          <a:p>
            <a:pPr lvl="1" algn="l"/>
            <a:r>
              <a:rPr lang="fr-FR"/>
              <a:t>soit origine pariétale (distension soudaine des parois artérielles ou pulmonaire sous l’effet de l’impact sur ces parois du jet systolique venant du ventricule)</a:t>
            </a:r>
          </a:p>
          <a:p>
            <a:pPr algn="l"/>
            <a:r>
              <a:rPr lang="fr-FR" b="1">
                <a:solidFill>
                  <a:schemeClr val="accent1"/>
                </a:solidFill>
              </a:rPr>
              <a:t>Pistol shot </a:t>
            </a:r>
            <a:r>
              <a:rPr lang="fr-FR"/>
              <a:t>: bruit méso-systolique éclatant </a:t>
            </a:r>
            <a:r>
              <a:rPr lang="fr-FR">
                <a:sym typeface="Wingdings 3" panose="05040102010807070707" pitchFamily="18" charset="2"/>
              </a:rPr>
              <a:t> </a:t>
            </a:r>
            <a:r>
              <a:rPr lang="fr-FR"/>
              <a:t>mise en tension soudaine de la paroi aortique (impact du jet systolique dans les IA importantes)</a:t>
            </a:r>
          </a:p>
          <a:p>
            <a:pPr algn="l"/>
            <a:r>
              <a:rPr lang="fr-FR" b="1">
                <a:solidFill>
                  <a:schemeClr val="accent1"/>
                </a:solidFill>
              </a:rPr>
              <a:t>Click mitral </a:t>
            </a:r>
            <a:r>
              <a:rPr lang="fr-FR"/>
              <a:t>: claquement méso-télé-systolique audible au foyer mitral (prolapsus valvulaire mitral, associé à un souffle d’IM)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79496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46E2113D-4EA4-80C0-AF36-F58C6DF8F005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b="1" dirty="0">
                <a:solidFill>
                  <a:schemeClr val="accent1"/>
                </a:solidFill>
              </a:rPr>
              <a:t>Examen cardiovasculaire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B626AFF5-B490-2B24-C201-74D94E3DBA17}"/>
              </a:ext>
            </a:extLst>
          </p:cNvPr>
          <p:cNvSpPr txBox="1">
            <a:spLocks/>
          </p:cNvSpPr>
          <p:nvPr/>
        </p:nvSpPr>
        <p:spPr>
          <a:xfrm>
            <a:off x="1048407" y="1683783"/>
            <a:ext cx="10515600" cy="48090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b="1">
                <a:solidFill>
                  <a:schemeClr val="accent1"/>
                </a:solidFill>
              </a:rPr>
              <a:t>Claquement d’ouverture mitral </a:t>
            </a:r>
            <a:r>
              <a:rPr lang="fr-FR"/>
              <a:t>: habituellement silencieuse, l’ouverture de la valve mitrale devient audible en proto-diastole en raison d’un changement de la texture de l’appareil valvulaire (calcifications)</a:t>
            </a:r>
          </a:p>
          <a:p>
            <a:pPr algn="l"/>
            <a:r>
              <a:rPr lang="fr-FR" b="1">
                <a:solidFill>
                  <a:schemeClr val="accent1"/>
                </a:solidFill>
              </a:rPr>
              <a:t>B3</a:t>
            </a:r>
            <a:r>
              <a:rPr lang="fr-FR"/>
              <a:t> : peut-être physiologique chez le sujet jeune (1/3 des moins de 16 ans ont un B3) et ne se distingue de B3 pathologique qu’en fonction du contexte clinique. B3 pathologique lié à une augmentation de la pression auriculaire gauche ou à une dysfonction ventriculaire gauche (foyer mitral, de préférence en décubitus latéral gauche)</a:t>
            </a:r>
          </a:p>
          <a:p>
            <a:pPr algn="l"/>
            <a:r>
              <a:rPr lang="fr-FR" b="1">
                <a:solidFill>
                  <a:schemeClr val="accent1"/>
                </a:solidFill>
              </a:rPr>
              <a:t>Quatrième bruit ou B4 </a:t>
            </a:r>
            <a:r>
              <a:rPr lang="fr-FR"/>
              <a:t>: sourd et télé-diastolique : correspond à la phase de remplissage active du ventricule gauche résultant de la contraction auriculaire gauche. Toujours pathologique </a:t>
            </a:r>
            <a:r>
              <a:rPr lang="fr-FR">
                <a:sym typeface="Wingdings 3" panose="05040102010807070707" pitchFamily="18" charset="2"/>
              </a:rPr>
              <a:t></a:t>
            </a:r>
            <a:r>
              <a:rPr lang="fr-FR"/>
              <a:t> perte de la compliance ventriculaire gauche (insuffisance cardiaque)</a:t>
            </a:r>
          </a:p>
          <a:p>
            <a:pPr algn="l"/>
            <a:r>
              <a:rPr lang="fr-FR" b="1">
                <a:solidFill>
                  <a:schemeClr val="accent1"/>
                </a:solidFill>
              </a:rPr>
              <a:t>Galop</a:t>
            </a:r>
            <a:r>
              <a:rPr lang="fr-FR"/>
              <a:t> : Association aux deux bruits du cœur d’un B3 ou B4 (rythme à trois temps évoquant le bruit d’un cheval au galop) = un des signes d’insuffisance cardiaque. A évoquer si tachycardie, sinon parler de B3 ou B4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67297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ortic Stenosis- normal speed">
            <a:hlinkClick r:id="" action="ppaction://media"/>
            <a:extLst>
              <a:ext uri="{FF2B5EF4-FFF2-40B4-BE49-F238E27FC236}">
                <a16:creationId xmlns:a16="http://schemas.microsoft.com/office/drawing/2014/main" id="{30DE6597-FFE2-32B9-5A58-8BB4F07885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056809" y="269811"/>
            <a:ext cx="2078383" cy="2078383"/>
          </a:xfrm>
          <a:prstGeom prst="rect">
            <a:avLst/>
          </a:prstGeom>
        </p:spPr>
      </p:pic>
      <p:pic>
        <p:nvPicPr>
          <p:cNvPr id="3" name="Normal Heart Sound- normal speed">
            <a:hlinkClick r:id="" action="ppaction://media"/>
            <a:extLst>
              <a:ext uri="{FF2B5EF4-FFF2-40B4-BE49-F238E27FC236}">
                <a16:creationId xmlns:a16="http://schemas.microsoft.com/office/drawing/2014/main" id="{3EC6A98C-C2D9-CF7E-B794-658FA9D7E6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30741" y="269812"/>
            <a:ext cx="2078382" cy="2078382"/>
          </a:xfrm>
          <a:prstGeom prst="rect">
            <a:avLst/>
          </a:prstGeom>
        </p:spPr>
      </p:pic>
      <p:pic>
        <p:nvPicPr>
          <p:cNvPr id="4" name="Aortic Regurgitation- normal speed">
            <a:hlinkClick r:id="" action="ppaction://media"/>
            <a:extLst>
              <a:ext uri="{FF2B5EF4-FFF2-40B4-BE49-F238E27FC236}">
                <a16:creationId xmlns:a16="http://schemas.microsoft.com/office/drawing/2014/main" id="{E9C464EF-3789-E7B9-31FE-EF976866032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973931" y="269811"/>
            <a:ext cx="2078383" cy="207838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839CF00-FFF6-9B39-98F0-60809C1C801D}"/>
              </a:ext>
            </a:extLst>
          </p:cNvPr>
          <p:cNvSpPr txBox="1"/>
          <p:nvPr/>
        </p:nvSpPr>
        <p:spPr>
          <a:xfrm>
            <a:off x="1286015" y="2709316"/>
            <a:ext cx="2167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Bruits du cœur normaux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61C6383-A8A0-15A3-8EC6-2A5C3A1CC0BF}"/>
              </a:ext>
            </a:extLst>
          </p:cNvPr>
          <p:cNvSpPr txBox="1"/>
          <p:nvPr/>
        </p:nvSpPr>
        <p:spPr>
          <a:xfrm>
            <a:off x="5012083" y="2709316"/>
            <a:ext cx="2167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Rétrécissement aortique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B5A5997-CF3A-8690-AD74-95FA7534ECAA}"/>
              </a:ext>
            </a:extLst>
          </p:cNvPr>
          <p:cNvSpPr txBox="1"/>
          <p:nvPr/>
        </p:nvSpPr>
        <p:spPr>
          <a:xfrm>
            <a:off x="8738151" y="2709315"/>
            <a:ext cx="2167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Insuffisance aortique</a:t>
            </a:r>
          </a:p>
        </p:txBody>
      </p:sp>
      <p:pic>
        <p:nvPicPr>
          <p:cNvPr id="8" name="Image 15">
            <a:extLst>
              <a:ext uri="{FF2B5EF4-FFF2-40B4-BE49-F238E27FC236}">
                <a16:creationId xmlns:a16="http://schemas.microsoft.com/office/drawing/2014/main" id="{F339A24A-FE9D-83EA-90AD-26F1DCA710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015" y="3721291"/>
            <a:ext cx="2316920" cy="2866897"/>
          </a:xfrm>
          <a:prstGeom prst="rect">
            <a:avLst/>
          </a:prstGeom>
        </p:spPr>
      </p:pic>
      <p:pic>
        <p:nvPicPr>
          <p:cNvPr id="9" name="Picture 2" descr="RÃ©sultat de recherche d'images pour &quot;aortic stenosis&quot;">
            <a:extLst>
              <a:ext uri="{FF2B5EF4-FFF2-40B4-BE49-F238E27FC236}">
                <a16:creationId xmlns:a16="http://schemas.microsoft.com/office/drawing/2014/main" id="{15D10231-ABC0-5877-2567-12C5E28FE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2101" y="3687949"/>
            <a:ext cx="2907797" cy="317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smart.servier.com/wp-content/uploads/2016/10/regurgitation_aortique.png">
            <a:extLst>
              <a:ext uri="{FF2B5EF4-FFF2-40B4-BE49-F238E27FC236}">
                <a16:creationId xmlns:a16="http://schemas.microsoft.com/office/drawing/2014/main" id="{F2C333FB-AA7B-411D-2B73-492C14745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4479" y="3687949"/>
            <a:ext cx="2314163" cy="2967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6933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1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13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A078A77-CC90-F147-5294-52E8265CEF47}"/>
              </a:ext>
            </a:extLst>
          </p:cNvPr>
          <p:cNvSpPr/>
          <p:nvPr/>
        </p:nvSpPr>
        <p:spPr>
          <a:xfrm>
            <a:off x="566928" y="155448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40" dirty="0">
                <a:solidFill>
                  <a:srgbClr val="B34D32"/>
                </a:solidFill>
              </a:rPr>
              <a:t>VALVULOPATHIES</a:t>
            </a:r>
            <a:endParaRPr lang="en-US" sz="11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CACD0B8-AC0C-51DB-B680-DB76BB99FCAE}"/>
              </a:ext>
            </a:extLst>
          </p:cNvPr>
          <p:cNvSpPr/>
          <p:nvPr/>
        </p:nvSpPr>
        <p:spPr>
          <a:xfrm>
            <a:off x="530352" y="347472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Rétrécissement aortique</a:t>
            </a:r>
            <a:endParaRPr lang="en-US" sz="32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229FC6A-4823-D43B-03C5-98E44B792D72}"/>
              </a:ext>
            </a:extLst>
          </p:cNvPr>
          <p:cNvSpPr/>
          <p:nvPr/>
        </p:nvSpPr>
        <p:spPr>
          <a:xfrm>
            <a:off x="548640" y="804672"/>
            <a:ext cx="10561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F6A66"/>
                </a:solidFill>
              </a:rPr>
              <a:t>Obstacle à l’éjection du ventricule gauche</a:t>
            </a:r>
            <a:endParaRPr lang="en-US" sz="1200" dirty="0"/>
          </a:p>
        </p:txBody>
      </p:sp>
      <p:pic>
        <p:nvPicPr>
          <p:cNvPr id="5" name="Image 0" descr="/mnt/data/ausc_extract/ppt/media/image104.jpeg">
            <a:extLst>
              <a:ext uri="{FF2B5EF4-FFF2-40B4-BE49-F238E27FC236}">
                <a16:creationId xmlns:a16="http://schemas.microsoft.com/office/drawing/2014/main" id="{921ABA5D-31E4-8710-988F-F6945F139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325880"/>
            <a:ext cx="3794760" cy="4526280"/>
          </a:xfrm>
          <a:prstGeom prst="rect">
            <a:avLst/>
          </a:prstGeom>
        </p:spPr>
      </p:pic>
      <p:pic>
        <p:nvPicPr>
          <p:cNvPr id="6" name="Image 1" descr="/mnt/data/ausc_extract/ppt/media/image59.jpeg">
            <a:extLst>
              <a:ext uri="{FF2B5EF4-FFF2-40B4-BE49-F238E27FC236}">
                <a16:creationId xmlns:a16="http://schemas.microsoft.com/office/drawing/2014/main" id="{9E49FDF4-0921-2BA1-E2E2-CB3975B187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280" y="1325880"/>
            <a:ext cx="2926080" cy="2057400"/>
          </a:xfrm>
          <a:prstGeom prst="rect">
            <a:avLst/>
          </a:prstGeom>
        </p:spPr>
      </p:pic>
      <p:sp>
        <p:nvSpPr>
          <p:cNvPr id="7" name="Shape 3">
            <a:extLst>
              <a:ext uri="{FF2B5EF4-FFF2-40B4-BE49-F238E27FC236}">
                <a16:creationId xmlns:a16="http://schemas.microsoft.com/office/drawing/2014/main" id="{1153E06E-6C38-6808-C83F-A4C93D9C2178}"/>
              </a:ext>
            </a:extLst>
          </p:cNvPr>
          <p:cNvSpPr/>
          <p:nvPr/>
        </p:nvSpPr>
        <p:spPr>
          <a:xfrm>
            <a:off x="7726680" y="1325880"/>
            <a:ext cx="3520440" cy="4526280"/>
          </a:xfrm>
          <a:prstGeom prst="roundRect">
            <a:avLst>
              <a:gd name="adj" fmla="val 3117"/>
            </a:avLst>
          </a:prstGeom>
          <a:solidFill>
            <a:srgbClr val="FFFFFF"/>
          </a:solidFill>
          <a:ln w="8890">
            <a:solidFill>
              <a:srgbClr val="D7CEC5"/>
            </a:solidFill>
            <a:prstDash val="solid"/>
          </a:ln>
        </p:spPr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A34A8CA1-09B9-54B1-5D3F-AE0F685F7A38}"/>
              </a:ext>
            </a:extLst>
          </p:cNvPr>
          <p:cNvSpPr/>
          <p:nvPr/>
        </p:nvSpPr>
        <p:spPr>
          <a:xfrm>
            <a:off x="8028432" y="166420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03247"/>
                </a:solidFill>
              </a:rPr>
              <a:t>À l’auscultation</a:t>
            </a:r>
            <a:endParaRPr lang="en-US" sz="280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FFB310A7-D013-FACB-A196-74507560EF29}"/>
              </a:ext>
            </a:extLst>
          </p:cNvPr>
          <p:cNvSpPr/>
          <p:nvPr/>
        </p:nvSpPr>
        <p:spPr>
          <a:xfrm>
            <a:off x="8028432" y="2267712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B34D32"/>
                </a:solidFill>
              </a:rPr>
              <a:t>•</a:t>
            </a:r>
            <a:endParaRPr lang="en-US" sz="2400" dirty="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FC407ACF-09AB-9F12-A39D-245D07F02617}"/>
              </a:ext>
            </a:extLst>
          </p:cNvPr>
          <p:cNvSpPr/>
          <p:nvPr/>
        </p:nvSpPr>
        <p:spPr>
          <a:xfrm>
            <a:off x="8247888" y="2267712"/>
            <a:ext cx="24323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71A1F"/>
                </a:solidFill>
              </a:rPr>
              <a:t>systolique éjectionnel</a:t>
            </a:r>
            <a:endParaRPr lang="en-US" sz="160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8F9ECDB4-A265-813B-CD86-50C032DA5AD0}"/>
              </a:ext>
            </a:extLst>
          </p:cNvPr>
          <p:cNvSpPr/>
          <p:nvPr/>
        </p:nvSpPr>
        <p:spPr>
          <a:xfrm>
            <a:off x="8028432" y="2779776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B34D32"/>
                </a:solidFill>
              </a:rPr>
              <a:t>•</a:t>
            </a:r>
            <a:endParaRPr lang="en-US" dirty="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EC8EECA6-3BC8-B52B-6CC0-BF8464595216}"/>
              </a:ext>
            </a:extLst>
          </p:cNvPr>
          <p:cNvSpPr/>
          <p:nvPr/>
        </p:nvSpPr>
        <p:spPr>
          <a:xfrm>
            <a:off x="8247888" y="2779776"/>
            <a:ext cx="252374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71A1F"/>
                </a:solidFill>
              </a:rPr>
              <a:t>maximum au foyer aortique</a:t>
            </a:r>
            <a:endParaRPr lang="en-US" sz="1600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A645EE1A-C155-652C-D3AD-353FD3E10D4D}"/>
              </a:ext>
            </a:extLst>
          </p:cNvPr>
          <p:cNvSpPr/>
          <p:nvPr/>
        </p:nvSpPr>
        <p:spPr>
          <a:xfrm>
            <a:off x="8028432" y="329184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B34D32"/>
                </a:solidFill>
              </a:rPr>
              <a:t>•</a:t>
            </a:r>
            <a:endParaRPr lang="en-US" dirty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7A7B21E3-1EC9-BACA-6BAD-391DAB0A3260}"/>
              </a:ext>
            </a:extLst>
          </p:cNvPr>
          <p:cNvSpPr/>
          <p:nvPr/>
        </p:nvSpPr>
        <p:spPr>
          <a:xfrm>
            <a:off x="8247888" y="3291840"/>
            <a:ext cx="252374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71A1F"/>
                </a:solidFill>
              </a:rPr>
              <a:t>irradiation carotidienne</a:t>
            </a:r>
            <a:endParaRPr lang="en-US" sz="1600" dirty="0"/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2895F62F-E82A-8BFF-578F-39E95CCA3EBC}"/>
              </a:ext>
            </a:extLst>
          </p:cNvPr>
          <p:cNvSpPr/>
          <p:nvPr/>
        </p:nvSpPr>
        <p:spPr>
          <a:xfrm>
            <a:off x="8028432" y="3803904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B34D32"/>
                </a:solidFill>
              </a:rPr>
              <a:t>•</a:t>
            </a:r>
            <a:endParaRPr lang="en-US" dirty="0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24873693-456A-F387-0188-26A5F2028D94}"/>
              </a:ext>
            </a:extLst>
          </p:cNvPr>
          <p:cNvSpPr/>
          <p:nvPr/>
        </p:nvSpPr>
        <p:spPr>
          <a:xfrm>
            <a:off x="8247888" y="3803904"/>
            <a:ext cx="252374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71A1F"/>
                </a:solidFill>
              </a:rPr>
              <a:t>Rude, B2?</a:t>
            </a:r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A8B05FC1-EA78-6565-5009-A7BEB069727C}"/>
              </a:ext>
            </a:extLst>
          </p:cNvPr>
          <p:cNvSpPr/>
          <p:nvPr/>
        </p:nvSpPr>
        <p:spPr>
          <a:xfrm>
            <a:off x="4663440" y="397764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B34D32"/>
                </a:solidFill>
              </a:rPr>
              <a:t>Dyspnée • angor • syncope d’effort</a:t>
            </a:r>
            <a:endParaRPr lang="en-US" sz="1600" dirty="0"/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EFDB1178-3C60-583F-4A16-A849933028F1}"/>
              </a:ext>
            </a:extLst>
          </p:cNvPr>
          <p:cNvSpPr/>
          <p:nvPr/>
        </p:nvSpPr>
        <p:spPr>
          <a:xfrm>
            <a:off x="5513832" y="4809744"/>
            <a:ext cx="10881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RA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3507552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B85C62B-C2BD-950E-0B85-57F477FA99B5}"/>
              </a:ext>
            </a:extLst>
          </p:cNvPr>
          <p:cNvSpPr/>
          <p:nvPr/>
        </p:nvSpPr>
        <p:spPr>
          <a:xfrm>
            <a:off x="566928" y="155448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40" dirty="0">
                <a:solidFill>
                  <a:srgbClr val="B34D32"/>
                </a:solidFill>
              </a:rPr>
              <a:t>VALVULOPATHIES</a:t>
            </a:r>
            <a:endParaRPr lang="en-US" sz="1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53BAED4-4544-F5EF-74C9-70E6270DE22C}"/>
              </a:ext>
            </a:extLst>
          </p:cNvPr>
          <p:cNvSpPr/>
          <p:nvPr/>
        </p:nvSpPr>
        <p:spPr>
          <a:xfrm>
            <a:off x="530352" y="347472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Insuffisance mitrale</a:t>
            </a:r>
            <a:endParaRPr lang="en-US" sz="36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E24DBB7-8D53-F500-B15E-D3E0ABB73308}"/>
              </a:ext>
            </a:extLst>
          </p:cNvPr>
          <p:cNvSpPr/>
          <p:nvPr/>
        </p:nvSpPr>
        <p:spPr>
          <a:xfrm>
            <a:off x="548640" y="804672"/>
            <a:ext cx="10561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F6A66"/>
                </a:solidFill>
              </a:rPr>
              <a:t>Fuite du ventricule gauche vers l’oreillette gauche en systole</a:t>
            </a:r>
            <a:endParaRPr lang="en-US" sz="1400" dirty="0"/>
          </a:p>
        </p:txBody>
      </p:sp>
      <p:pic>
        <p:nvPicPr>
          <p:cNvPr id="5" name="Image 0" descr="/mnt/data/ausc_extract/ppt/media/image85.jpeg">
            <a:extLst>
              <a:ext uri="{FF2B5EF4-FFF2-40B4-BE49-F238E27FC236}">
                <a16:creationId xmlns:a16="http://schemas.microsoft.com/office/drawing/2014/main" id="{70C80D0F-5AC3-15B4-F267-8AA27A6079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325880"/>
            <a:ext cx="4572000" cy="4434840"/>
          </a:xfrm>
          <a:prstGeom prst="rect">
            <a:avLst/>
          </a:prstGeom>
        </p:spPr>
      </p:pic>
      <p:sp>
        <p:nvSpPr>
          <p:cNvPr id="6" name="Shape 3">
            <a:extLst>
              <a:ext uri="{FF2B5EF4-FFF2-40B4-BE49-F238E27FC236}">
                <a16:creationId xmlns:a16="http://schemas.microsoft.com/office/drawing/2014/main" id="{204BBDF0-6130-9B45-234D-0AB7C180EC3E}"/>
              </a:ext>
            </a:extLst>
          </p:cNvPr>
          <p:cNvSpPr/>
          <p:nvPr/>
        </p:nvSpPr>
        <p:spPr>
          <a:xfrm>
            <a:off x="5486400" y="1417320"/>
            <a:ext cx="5394960" cy="420624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8890">
            <a:solidFill>
              <a:srgbClr val="D7CEC5"/>
            </a:solidFill>
            <a:prstDash val="solid"/>
          </a:ln>
        </p:spPr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A6972C88-BA9C-3929-993D-D6EB86983D40}"/>
              </a:ext>
            </a:extLst>
          </p:cNvPr>
          <p:cNvSpPr/>
          <p:nvPr/>
        </p:nvSpPr>
        <p:spPr>
          <a:xfrm>
            <a:off x="5806440" y="17373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03247"/>
                </a:solidFill>
              </a:rPr>
              <a:t>À l’auscultation</a:t>
            </a:r>
            <a:endParaRPr lang="en-US" sz="24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FAB5E541-6542-0B3F-889D-8348760C9674}"/>
              </a:ext>
            </a:extLst>
          </p:cNvPr>
          <p:cNvSpPr/>
          <p:nvPr/>
        </p:nvSpPr>
        <p:spPr>
          <a:xfrm>
            <a:off x="5806440" y="233172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34D32"/>
                </a:solidFill>
              </a:rPr>
              <a:t>•</a:t>
            </a:r>
            <a:endParaRPr lang="en-US" sz="20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5A14CB8F-6E96-FA1F-2380-F44B2800E06B}"/>
              </a:ext>
            </a:extLst>
          </p:cNvPr>
          <p:cNvSpPr/>
          <p:nvPr/>
        </p:nvSpPr>
        <p:spPr>
          <a:xfrm>
            <a:off x="6025896" y="2331720"/>
            <a:ext cx="3986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71A1F"/>
                </a:solidFill>
              </a:rPr>
              <a:t>souffle holosystolique</a:t>
            </a:r>
            <a:endParaRPr lang="en-US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E61C4091-58CA-C755-ED7C-C5DBE848397D}"/>
              </a:ext>
            </a:extLst>
          </p:cNvPr>
          <p:cNvSpPr/>
          <p:nvPr/>
        </p:nvSpPr>
        <p:spPr>
          <a:xfrm>
            <a:off x="5806440" y="2852928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34D32"/>
                </a:solidFill>
              </a:rPr>
              <a:t>•</a:t>
            </a:r>
            <a:endParaRPr lang="en-US" sz="200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11A0CC82-8599-585F-9643-576C4666C0C0}"/>
              </a:ext>
            </a:extLst>
          </p:cNvPr>
          <p:cNvSpPr/>
          <p:nvPr/>
        </p:nvSpPr>
        <p:spPr>
          <a:xfrm>
            <a:off x="6025896" y="2852928"/>
            <a:ext cx="3986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71A1F"/>
                </a:solidFill>
              </a:rPr>
              <a:t>maximum à l’apex</a:t>
            </a:r>
            <a:endParaRPr lang="en-US" dirty="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E9BF17A8-31C1-F802-044C-743796899B4C}"/>
              </a:ext>
            </a:extLst>
          </p:cNvPr>
          <p:cNvSpPr/>
          <p:nvPr/>
        </p:nvSpPr>
        <p:spPr>
          <a:xfrm>
            <a:off x="5806440" y="3374136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34D32"/>
                </a:solidFill>
              </a:rPr>
              <a:t>•</a:t>
            </a:r>
            <a:endParaRPr lang="en-US" sz="2000" dirty="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4DE7DB84-8F7C-9387-7C3C-2DEAACAA096A}"/>
              </a:ext>
            </a:extLst>
          </p:cNvPr>
          <p:cNvSpPr/>
          <p:nvPr/>
        </p:nvSpPr>
        <p:spPr>
          <a:xfrm>
            <a:off x="6025896" y="3374136"/>
            <a:ext cx="3986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71A1F"/>
                </a:solidFill>
              </a:rPr>
              <a:t>irradiation vers l’aisselle</a:t>
            </a:r>
            <a:endParaRPr lang="en-US" dirty="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0B3BA65B-267F-3FDB-95D8-EBC19B42E97A}"/>
              </a:ext>
            </a:extLst>
          </p:cNvPr>
          <p:cNvSpPr/>
          <p:nvPr/>
        </p:nvSpPr>
        <p:spPr>
          <a:xfrm>
            <a:off x="5806440" y="3895344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34D32"/>
                </a:solidFill>
              </a:rPr>
              <a:t>•</a:t>
            </a:r>
            <a:endParaRPr lang="en-US" sz="2000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6168085C-597B-D532-3BDD-CFB08E7A8835}"/>
              </a:ext>
            </a:extLst>
          </p:cNvPr>
          <p:cNvSpPr/>
          <p:nvPr/>
        </p:nvSpPr>
        <p:spPr>
          <a:xfrm>
            <a:off x="6025896" y="3895344"/>
            <a:ext cx="3986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71A1F"/>
                </a:solidFill>
              </a:rPr>
              <a:t>timbre soufflant</a:t>
            </a:r>
            <a:endParaRPr lang="en-US" dirty="0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A5408DDE-21BC-593E-A7D0-CD52FD8C84FD}"/>
              </a:ext>
            </a:extLst>
          </p:cNvPr>
          <p:cNvSpPr/>
          <p:nvPr/>
        </p:nvSpPr>
        <p:spPr>
          <a:xfrm>
            <a:off x="6400800" y="4800600"/>
            <a:ext cx="3520440" cy="475488"/>
          </a:xfrm>
          <a:prstGeom prst="roundRect">
            <a:avLst>
              <a:gd name="adj" fmla="val 21154"/>
            </a:avLst>
          </a:prstGeom>
          <a:solidFill>
            <a:srgbClr val="3D6C8D"/>
          </a:solidFill>
          <a:ln w="12700">
            <a:solidFill>
              <a:srgbClr val="3D6C8D"/>
            </a:solidFill>
            <a:prstDash val="solid"/>
          </a:ln>
        </p:spPr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0D7FB7D8-175E-B940-EB64-34CF0FD08FF0}"/>
              </a:ext>
            </a:extLst>
          </p:cNvPr>
          <p:cNvSpPr/>
          <p:nvPr/>
        </p:nvSpPr>
        <p:spPr>
          <a:xfrm>
            <a:off x="6510528" y="4901184"/>
            <a:ext cx="33009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Pensez « toute la systole ».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917216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91C92E7-D1C8-D68C-C4B1-ABDBFE08B06C}"/>
              </a:ext>
            </a:extLst>
          </p:cNvPr>
          <p:cNvSpPr/>
          <p:nvPr/>
        </p:nvSpPr>
        <p:spPr>
          <a:xfrm>
            <a:off x="566928" y="155448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40" dirty="0">
                <a:solidFill>
                  <a:srgbClr val="B34D32"/>
                </a:solidFill>
              </a:rPr>
              <a:t>VALVULOPATHIES</a:t>
            </a:r>
            <a:endParaRPr lang="en-US" sz="1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C357B87-64BD-3D7A-3F62-9374EC95D859}"/>
              </a:ext>
            </a:extLst>
          </p:cNvPr>
          <p:cNvSpPr/>
          <p:nvPr/>
        </p:nvSpPr>
        <p:spPr>
          <a:xfrm>
            <a:off x="530352" y="347472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Insuffisance aortique</a:t>
            </a:r>
            <a:endParaRPr lang="en-US" sz="36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24A7F12-EE4C-BE78-005B-0401DC602E19}"/>
              </a:ext>
            </a:extLst>
          </p:cNvPr>
          <p:cNvSpPr/>
          <p:nvPr/>
        </p:nvSpPr>
        <p:spPr>
          <a:xfrm>
            <a:off x="548640" y="804672"/>
            <a:ext cx="10561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F6A66"/>
                </a:solidFill>
              </a:rPr>
              <a:t>Reflux aorte → ventricule gauche en diastole</a:t>
            </a:r>
            <a:endParaRPr lang="en-US" sz="1400" dirty="0"/>
          </a:p>
        </p:txBody>
      </p:sp>
      <p:pic>
        <p:nvPicPr>
          <p:cNvPr id="5" name="Image 0" descr="/mnt/data/ausc_extract/ppt/media/image64.jpeg">
            <a:extLst>
              <a:ext uri="{FF2B5EF4-FFF2-40B4-BE49-F238E27FC236}">
                <a16:creationId xmlns:a16="http://schemas.microsoft.com/office/drawing/2014/main" id="{1B808620-8AA9-C425-61F2-E56ABE589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325880"/>
            <a:ext cx="4572000" cy="4434840"/>
          </a:xfrm>
          <a:prstGeom prst="rect">
            <a:avLst/>
          </a:prstGeom>
        </p:spPr>
      </p:pic>
      <p:sp>
        <p:nvSpPr>
          <p:cNvPr id="6" name="Shape 3">
            <a:extLst>
              <a:ext uri="{FF2B5EF4-FFF2-40B4-BE49-F238E27FC236}">
                <a16:creationId xmlns:a16="http://schemas.microsoft.com/office/drawing/2014/main" id="{4D257638-371C-6B6C-C4D1-20603A618893}"/>
              </a:ext>
            </a:extLst>
          </p:cNvPr>
          <p:cNvSpPr/>
          <p:nvPr/>
        </p:nvSpPr>
        <p:spPr>
          <a:xfrm>
            <a:off x="5486400" y="1417320"/>
            <a:ext cx="5394960" cy="420624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8890">
            <a:solidFill>
              <a:srgbClr val="D7CEC5"/>
            </a:solidFill>
            <a:prstDash val="solid"/>
          </a:ln>
        </p:spPr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818AEAE0-3EE1-B453-46BC-D26056576721}"/>
              </a:ext>
            </a:extLst>
          </p:cNvPr>
          <p:cNvSpPr/>
          <p:nvPr/>
        </p:nvSpPr>
        <p:spPr>
          <a:xfrm>
            <a:off x="5806440" y="17373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03247"/>
                </a:solidFill>
              </a:rPr>
              <a:t>À l’auscultation</a:t>
            </a:r>
            <a:endParaRPr lang="en-US" sz="24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71D34FBD-BAD8-14AB-564A-F1763B87CC4E}"/>
              </a:ext>
            </a:extLst>
          </p:cNvPr>
          <p:cNvSpPr/>
          <p:nvPr/>
        </p:nvSpPr>
        <p:spPr>
          <a:xfrm>
            <a:off x="5806440" y="233172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34D32"/>
                </a:solidFill>
              </a:rPr>
              <a:t>•</a:t>
            </a:r>
            <a:endParaRPr lang="en-US" sz="20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05456776-6B75-85E8-9A57-7300420671FE}"/>
              </a:ext>
            </a:extLst>
          </p:cNvPr>
          <p:cNvSpPr/>
          <p:nvPr/>
        </p:nvSpPr>
        <p:spPr>
          <a:xfrm>
            <a:off x="6025896" y="2331720"/>
            <a:ext cx="3986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71A1F"/>
                </a:solidFill>
              </a:rPr>
              <a:t>souffle diastolique précoce</a:t>
            </a:r>
            <a:endParaRPr lang="en-US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40F1F670-6341-ADDA-CE67-29330C0623AB}"/>
              </a:ext>
            </a:extLst>
          </p:cNvPr>
          <p:cNvSpPr/>
          <p:nvPr/>
        </p:nvSpPr>
        <p:spPr>
          <a:xfrm>
            <a:off x="5806440" y="2852928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34D32"/>
                </a:solidFill>
              </a:rPr>
              <a:t>•</a:t>
            </a:r>
            <a:endParaRPr lang="en-US" sz="200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4F8D4602-8365-36D3-D332-60DC3C657109}"/>
              </a:ext>
            </a:extLst>
          </p:cNvPr>
          <p:cNvSpPr/>
          <p:nvPr/>
        </p:nvSpPr>
        <p:spPr>
          <a:xfrm>
            <a:off x="6025896" y="2852928"/>
            <a:ext cx="3986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71A1F"/>
                </a:solidFill>
              </a:rPr>
              <a:t>décroissant</a:t>
            </a:r>
            <a:endParaRPr lang="en-US" dirty="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39C6CD8D-6601-AF81-8539-64A654787B0B}"/>
              </a:ext>
            </a:extLst>
          </p:cNvPr>
          <p:cNvSpPr/>
          <p:nvPr/>
        </p:nvSpPr>
        <p:spPr>
          <a:xfrm>
            <a:off x="5806440" y="3374136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34D32"/>
                </a:solidFill>
              </a:rPr>
              <a:t>•</a:t>
            </a:r>
            <a:endParaRPr lang="en-US" sz="2000" dirty="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B204DB22-887E-D9C2-04A2-2146CB5B29FF}"/>
              </a:ext>
            </a:extLst>
          </p:cNvPr>
          <p:cNvSpPr/>
          <p:nvPr/>
        </p:nvSpPr>
        <p:spPr>
          <a:xfrm>
            <a:off x="6025896" y="3374136"/>
            <a:ext cx="3986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71A1F"/>
                </a:solidFill>
              </a:rPr>
              <a:t>bord sternal gauche</a:t>
            </a:r>
            <a:endParaRPr lang="en-US" dirty="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D5A658A0-4EE1-C854-A825-99E61417978D}"/>
              </a:ext>
            </a:extLst>
          </p:cNvPr>
          <p:cNvSpPr/>
          <p:nvPr/>
        </p:nvSpPr>
        <p:spPr>
          <a:xfrm>
            <a:off x="5806440" y="3895344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34D32"/>
                </a:solidFill>
              </a:rPr>
              <a:t>•</a:t>
            </a:r>
            <a:endParaRPr lang="en-US" sz="2000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B0F85D3C-E386-8EA4-DFD5-F85A24E0955B}"/>
              </a:ext>
            </a:extLst>
          </p:cNvPr>
          <p:cNvSpPr/>
          <p:nvPr/>
        </p:nvSpPr>
        <p:spPr>
          <a:xfrm>
            <a:off x="6025896" y="3895344"/>
            <a:ext cx="42611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71A1F"/>
                </a:solidFill>
              </a:rPr>
              <a:t>mieux entendu penché en avant, en expiration</a:t>
            </a:r>
            <a:endParaRPr lang="en-US" dirty="0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01D14617-6F10-43EB-F5F8-B63DF0F47A0D}"/>
              </a:ext>
            </a:extLst>
          </p:cNvPr>
          <p:cNvSpPr/>
          <p:nvPr/>
        </p:nvSpPr>
        <p:spPr>
          <a:xfrm>
            <a:off x="6035040" y="4800600"/>
            <a:ext cx="4343400" cy="475488"/>
          </a:xfrm>
          <a:prstGeom prst="roundRect">
            <a:avLst>
              <a:gd name="adj" fmla="val 21154"/>
            </a:avLst>
          </a:prstGeom>
          <a:solidFill>
            <a:srgbClr val="D27B3E"/>
          </a:solidFill>
          <a:ln w="12700">
            <a:solidFill>
              <a:srgbClr val="D27B3E"/>
            </a:solidFill>
            <a:prstDash val="solid"/>
          </a:ln>
        </p:spPr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FD99981F-8FA9-501D-E31C-6B482DF8332B}"/>
              </a:ext>
            </a:extLst>
          </p:cNvPr>
          <p:cNvSpPr/>
          <p:nvPr/>
        </p:nvSpPr>
        <p:spPr>
          <a:xfrm>
            <a:off x="6144768" y="4901184"/>
            <a:ext cx="41239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Pouls ample / pression différentielle large : signes possibles.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805893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3">
            <a:extLst>
              <a:ext uri="{FF2B5EF4-FFF2-40B4-BE49-F238E27FC236}">
                <a16:creationId xmlns:a16="http://schemas.microsoft.com/office/drawing/2014/main" id="{EE5D5255-551D-DE7D-FC9B-54C7B0D547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7666611"/>
              </p:ext>
            </p:extLst>
          </p:nvPr>
        </p:nvGraphicFramePr>
        <p:xfrm>
          <a:off x="194646" y="144780"/>
          <a:ext cx="11802707" cy="656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6101">
                  <a:extLst>
                    <a:ext uri="{9D8B030D-6E8A-4147-A177-3AD203B41FA5}">
                      <a16:colId xmlns:a16="http://schemas.microsoft.com/office/drawing/2014/main" val="124998545"/>
                    </a:ext>
                  </a:extLst>
                </a:gridCol>
                <a:gridCol w="1686101">
                  <a:extLst>
                    <a:ext uri="{9D8B030D-6E8A-4147-A177-3AD203B41FA5}">
                      <a16:colId xmlns:a16="http://schemas.microsoft.com/office/drawing/2014/main" val="1243346538"/>
                    </a:ext>
                  </a:extLst>
                </a:gridCol>
                <a:gridCol w="1440425">
                  <a:extLst>
                    <a:ext uri="{9D8B030D-6E8A-4147-A177-3AD203B41FA5}">
                      <a16:colId xmlns:a16="http://schemas.microsoft.com/office/drawing/2014/main" val="4094214766"/>
                    </a:ext>
                  </a:extLst>
                </a:gridCol>
                <a:gridCol w="1706880">
                  <a:extLst>
                    <a:ext uri="{9D8B030D-6E8A-4147-A177-3AD203B41FA5}">
                      <a16:colId xmlns:a16="http://schemas.microsoft.com/office/drawing/2014/main" val="1964494192"/>
                    </a:ext>
                  </a:extLst>
                </a:gridCol>
                <a:gridCol w="1300480">
                  <a:extLst>
                    <a:ext uri="{9D8B030D-6E8A-4147-A177-3AD203B41FA5}">
                      <a16:colId xmlns:a16="http://schemas.microsoft.com/office/drawing/2014/main" val="4221555103"/>
                    </a:ext>
                  </a:extLst>
                </a:gridCol>
                <a:gridCol w="1706880">
                  <a:extLst>
                    <a:ext uri="{9D8B030D-6E8A-4147-A177-3AD203B41FA5}">
                      <a16:colId xmlns:a16="http://schemas.microsoft.com/office/drawing/2014/main" val="1668458394"/>
                    </a:ext>
                  </a:extLst>
                </a:gridCol>
                <a:gridCol w="2275840">
                  <a:extLst>
                    <a:ext uri="{9D8B030D-6E8A-4147-A177-3AD203B41FA5}">
                      <a16:colId xmlns:a16="http://schemas.microsoft.com/office/drawing/2014/main" val="1540874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Pathologie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Chronologie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Forme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Timbre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Foyer maximal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Irradiation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Particularité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529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/>
                        <a:t>Rétrécissement aortique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 err="1"/>
                        <a:t>Mésosystolique</a:t>
                      </a:r>
                      <a:endParaRPr lang="fr-FR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Losangique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Dur et râpeux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Aortique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Carotidienne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B2 normal, diminué ou aboli (RA serré)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15744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/>
                        <a:t>Rétrécissement mitral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Roulement diastolique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Decrescendo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Grave, grondant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Mitral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Axillaire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Eclat de B1 au foyer mitral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2153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/>
                        <a:t>Insuffisance aortique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 err="1"/>
                        <a:t>Protodiastolique</a:t>
                      </a:r>
                      <a:endParaRPr lang="fr-FR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Triangulaire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Doux, humé, aspiratif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Aortique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Bord gauche du sternum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Mieux perçu chez un patient penché en avant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5036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/>
                        <a:t>Insuffisance mitrale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 err="1"/>
                        <a:t>Holosystolique</a:t>
                      </a:r>
                      <a:endParaRPr lang="fr-FR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Rectangulaire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En jet de vapeur, piaulant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Mitral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Axillaire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Intensité non corrélée à l’importance de la fuite. Mieux perçu en décubitus latéral gauche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7797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/>
                        <a:t>CIV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 err="1"/>
                        <a:t>Holosystolique</a:t>
                      </a:r>
                      <a:endParaRPr lang="fr-FR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Rectangulaire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Rude, frémissant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Mitral et tricuspide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En rayon de roue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Irradiation large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8033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/>
                        <a:t>CIA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Systolique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Losangique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Doux, intensité modérée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Pulmonaire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Bord gauche du sternum et interscapulaire gauche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Dédoublement du B2 au foyer pulmonaire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9873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/>
                        <a:t>PCA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Continu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Renforcement télésystolique et </a:t>
                      </a:r>
                      <a:r>
                        <a:rPr lang="fr-FR" sz="1400" dirty="0" err="1"/>
                        <a:t>protodiastolique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« Machinerie 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2</a:t>
                      </a:r>
                      <a:r>
                        <a:rPr lang="fr-FR" sz="1700" baseline="30000" dirty="0"/>
                        <a:t>ème</a:t>
                      </a:r>
                      <a:r>
                        <a:rPr lang="fr-FR" sz="1700" dirty="0"/>
                        <a:t> espace intercostal 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/>
                        <a:t>Sous-claviculaire 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Non présent à la naissance et apparaît dans les premiers jours de vie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0159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31791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D5DF07-C6D1-A7E9-21FE-0B4725B866A6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b="1" dirty="0">
                <a:solidFill>
                  <a:schemeClr val="accent1"/>
                </a:solidFill>
              </a:rPr>
              <a:t>Examen cardiovasculaire</a:t>
            </a: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FD7FD755-009F-9642-3749-8A24C17473B3}"/>
              </a:ext>
            </a:extLst>
          </p:cNvPr>
          <p:cNvSpPr/>
          <p:nvPr/>
        </p:nvSpPr>
        <p:spPr>
          <a:xfrm>
            <a:off x="1584960" y="1261242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03247"/>
                </a:solidFill>
                <a:latin typeface="Aptos Display" pitchFamily="34" charset="0"/>
              </a:rPr>
              <a:t>Palpation</a:t>
            </a:r>
            <a:endParaRPr lang="en-US" sz="2800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43014467-92BA-A6E4-A4AB-19F29F1614DF}"/>
              </a:ext>
            </a:extLst>
          </p:cNvPr>
          <p:cNvSpPr/>
          <p:nvPr/>
        </p:nvSpPr>
        <p:spPr>
          <a:xfrm>
            <a:off x="1584960" y="5212710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Percussion</a:t>
            </a:r>
            <a:endParaRPr lang="en-US" sz="2800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82CB2564-961D-D4D0-4149-A721048F216F}"/>
              </a:ext>
            </a:extLst>
          </p:cNvPr>
          <p:cNvSpPr txBox="1">
            <a:spLocks/>
          </p:cNvSpPr>
          <p:nvPr/>
        </p:nvSpPr>
        <p:spPr>
          <a:xfrm>
            <a:off x="1857703" y="1645290"/>
            <a:ext cx="10515600" cy="377113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800" dirty="0"/>
              <a:t>Main droite posée à plat sur le thorax du malade ou pulpe des 3 doigts médians (palpation plus localisée) </a:t>
            </a:r>
          </a:p>
          <a:p>
            <a:pPr algn="l"/>
            <a:r>
              <a:rPr lang="fr-FR" sz="1800" dirty="0"/>
              <a:t>On palpe successivement :</a:t>
            </a:r>
          </a:p>
          <a:p>
            <a:pPr lvl="1" algn="l"/>
            <a:r>
              <a:rPr lang="fr-FR" sz="1600" dirty="0"/>
              <a:t>Extrémité interne du 2</a:t>
            </a:r>
            <a:r>
              <a:rPr lang="fr-FR" sz="1600" baseline="30000" dirty="0"/>
              <a:t>ème</a:t>
            </a:r>
            <a:r>
              <a:rPr lang="fr-FR" sz="1600" dirty="0"/>
              <a:t> espace intercostal droit, zone de projection de l’orifice aortique</a:t>
            </a:r>
          </a:p>
          <a:p>
            <a:pPr lvl="1" algn="l"/>
            <a:r>
              <a:rPr lang="fr-FR" sz="1600" dirty="0"/>
              <a:t>Extrémité interne du 2</a:t>
            </a:r>
            <a:r>
              <a:rPr lang="fr-FR" sz="1600" baseline="30000" dirty="0"/>
              <a:t>ème</a:t>
            </a:r>
            <a:r>
              <a:rPr lang="fr-FR" sz="1600" dirty="0"/>
              <a:t> espace intercostal gauche, zone de projection de l’orifice pulmonaire</a:t>
            </a:r>
          </a:p>
          <a:p>
            <a:pPr lvl="1" algn="l"/>
            <a:r>
              <a:rPr lang="fr-FR" sz="1600" dirty="0"/>
              <a:t>Région sous-xiphoïdienne</a:t>
            </a:r>
          </a:p>
          <a:p>
            <a:pPr lvl="1" algn="l"/>
            <a:r>
              <a:rPr lang="fr-FR" sz="1600" dirty="0"/>
              <a:t>5</a:t>
            </a:r>
            <a:r>
              <a:rPr lang="fr-FR" sz="1600" baseline="30000" dirty="0"/>
              <a:t>ème</a:t>
            </a:r>
            <a:r>
              <a:rPr lang="fr-FR" sz="1600" dirty="0"/>
              <a:t> espace intercostal gauche sur la ligne mamelonnaire : siège du choc </a:t>
            </a:r>
            <a:r>
              <a:rPr lang="fr-FR" sz="1600" dirty="0" err="1"/>
              <a:t>apexien</a:t>
            </a:r>
            <a:r>
              <a:rPr lang="fr-FR" sz="1600" dirty="0"/>
              <a:t> ou choc de pointe (contraction du ventricule gauche)</a:t>
            </a:r>
          </a:p>
          <a:p>
            <a:pPr algn="l"/>
            <a:r>
              <a:rPr lang="fr-FR" sz="1800" dirty="0"/>
              <a:t>On recherche :</a:t>
            </a:r>
          </a:p>
          <a:p>
            <a:pPr lvl="1" algn="l"/>
            <a:r>
              <a:rPr lang="fr-FR" sz="1600" b="1" i="1" dirty="0"/>
              <a:t>Frémissement palpatoire =</a:t>
            </a:r>
            <a:r>
              <a:rPr lang="fr-FR" sz="1600" dirty="0"/>
              <a:t> </a:t>
            </a:r>
            <a:r>
              <a:rPr lang="fr-FR" sz="1600" dirty="0" err="1"/>
              <a:t>thrill</a:t>
            </a:r>
            <a:r>
              <a:rPr lang="fr-FR" sz="1600" dirty="0"/>
              <a:t> (souffle organique)</a:t>
            </a:r>
          </a:p>
          <a:p>
            <a:pPr lvl="1" algn="l"/>
            <a:r>
              <a:rPr lang="fr-FR" sz="1600" b="1" i="1" dirty="0"/>
              <a:t>Signe de Harzer : palpation sous-</a:t>
            </a:r>
            <a:r>
              <a:rPr lang="fr-FR" sz="1600" b="1" i="1" dirty="0" err="1"/>
              <a:t>xyphoidienne</a:t>
            </a:r>
            <a:r>
              <a:rPr lang="fr-FR" sz="1600" b="1" i="1" dirty="0"/>
              <a:t> (hypertrophie ventricule droit)</a:t>
            </a:r>
          </a:p>
          <a:p>
            <a:pPr lvl="1" algn="l"/>
            <a:r>
              <a:rPr lang="fr-FR" sz="1600" b="1" i="1" dirty="0"/>
              <a:t>Déviation du choc de pointe </a:t>
            </a:r>
            <a:r>
              <a:rPr lang="fr-FR" sz="1600" dirty="0"/>
              <a:t>:</a:t>
            </a:r>
          </a:p>
          <a:p>
            <a:pPr lvl="2" algn="l"/>
            <a:r>
              <a:rPr lang="fr-FR" sz="1400" dirty="0"/>
              <a:t>Etalé et dévié en bas et en dehors : hypertrophie du ventricule gauche</a:t>
            </a:r>
          </a:p>
          <a:p>
            <a:pPr lvl="2" algn="l"/>
            <a:r>
              <a:rPr lang="fr-FR" sz="1400" dirty="0"/>
              <a:t>Dévié en haut : hypertrophie du ventricule droit</a:t>
            </a:r>
          </a:p>
          <a:p>
            <a:pPr lvl="1" algn="l"/>
            <a:endParaRPr lang="fr-FR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69AB68-FFBA-7FDC-9FEF-CA452F25C620}"/>
              </a:ext>
            </a:extLst>
          </p:cNvPr>
          <p:cNvSpPr txBox="1"/>
          <p:nvPr/>
        </p:nvSpPr>
        <p:spPr>
          <a:xfrm>
            <a:off x="2083676" y="5596758"/>
            <a:ext cx="7617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Destinée à l’examen de l’appareil respiratoire ou digestif surtout (Matité)</a:t>
            </a:r>
          </a:p>
        </p:txBody>
      </p:sp>
    </p:spTree>
    <p:extLst>
      <p:ext uri="{BB962C8B-B14F-4D97-AF65-F5344CB8AC3E}">
        <p14:creationId xmlns:p14="http://schemas.microsoft.com/office/powerpoint/2010/main" val="27827068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69B5680B-C1BD-6327-4B3A-24868F81C194}"/>
              </a:ext>
            </a:extLst>
          </p:cNvPr>
          <p:cNvSpPr/>
          <p:nvPr/>
        </p:nvSpPr>
        <p:spPr>
          <a:xfrm>
            <a:off x="1584960" y="1261242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Syndrome </a:t>
            </a:r>
            <a:r>
              <a:rPr lang="en-US" sz="2800" b="1" dirty="0" err="1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d’insuffisance</a:t>
            </a:r>
            <a:r>
              <a:rPr lang="en-US" sz="2800" b="1" dirty="0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800" b="1" dirty="0" err="1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cardiaque</a:t>
            </a:r>
            <a:endParaRPr lang="en-US" sz="28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08363886-D835-CDD4-C38A-66B086655C1C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b="1" dirty="0">
                <a:solidFill>
                  <a:schemeClr val="accent1"/>
                </a:solidFill>
              </a:rPr>
              <a:t>Examen cardiovasculaire</a:t>
            </a: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C412820E-F8B1-196A-F52E-2063664EE57F}"/>
              </a:ext>
            </a:extLst>
          </p:cNvPr>
          <p:cNvSpPr/>
          <p:nvPr/>
        </p:nvSpPr>
        <p:spPr>
          <a:xfrm>
            <a:off x="2923978" y="1837734"/>
            <a:ext cx="3017520" cy="4160520"/>
          </a:xfrm>
          <a:prstGeom prst="roundRect">
            <a:avLst>
              <a:gd name="adj" fmla="val 3636"/>
            </a:avLst>
          </a:prstGeom>
          <a:solidFill>
            <a:srgbClr val="EEF5F7"/>
          </a:solidFill>
          <a:ln w="8890">
            <a:solidFill>
              <a:srgbClr val="B8D1D9"/>
            </a:solidFill>
            <a:prstDash val="solid"/>
          </a:ln>
        </p:spPr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6A9CE35C-1B60-4346-EC45-B3B3D4C83193}"/>
              </a:ext>
            </a:extLst>
          </p:cNvPr>
          <p:cNvSpPr/>
          <p:nvPr/>
        </p:nvSpPr>
        <p:spPr>
          <a:xfrm>
            <a:off x="6215818" y="1837734"/>
            <a:ext cx="3291840" cy="4160520"/>
          </a:xfrm>
          <a:prstGeom prst="roundRect">
            <a:avLst>
              <a:gd name="adj" fmla="val 3333"/>
            </a:avLst>
          </a:prstGeom>
          <a:solidFill>
            <a:srgbClr val="EEF5EF"/>
          </a:solidFill>
          <a:ln w="8890">
            <a:solidFill>
              <a:srgbClr val="BFD2C4"/>
            </a:solidFill>
            <a:prstDash val="solid"/>
          </a:ln>
        </p:spPr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B2FF31C0-C74E-6633-C626-BECA750C1391}"/>
              </a:ext>
            </a:extLst>
          </p:cNvPr>
          <p:cNvSpPr/>
          <p:nvPr/>
        </p:nvSpPr>
        <p:spPr>
          <a:xfrm>
            <a:off x="3180010" y="2203494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3D6C8D"/>
                </a:solidFill>
              </a:rPr>
              <a:t>Congestion pulmonaire</a:t>
            </a:r>
            <a:endParaRPr lang="en-US" sz="2400" dirty="0"/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D6E58B83-8664-A94E-6DE6-A0CC628D4B88}"/>
              </a:ext>
            </a:extLst>
          </p:cNvPr>
          <p:cNvSpPr/>
          <p:nvPr/>
        </p:nvSpPr>
        <p:spPr>
          <a:xfrm>
            <a:off x="3198298" y="2889294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34D32"/>
                </a:solidFill>
              </a:rPr>
              <a:t>•</a:t>
            </a:r>
            <a:endParaRPr lang="en-US" sz="2000" dirty="0"/>
          </a:p>
        </p:txBody>
      </p:sp>
      <p:sp>
        <p:nvSpPr>
          <p:cNvPr id="8" name="Text 7">
            <a:extLst>
              <a:ext uri="{FF2B5EF4-FFF2-40B4-BE49-F238E27FC236}">
                <a16:creationId xmlns:a16="http://schemas.microsoft.com/office/drawing/2014/main" id="{93D775E3-CD55-BCC9-E4C3-4AFF38FCD4EA}"/>
              </a:ext>
            </a:extLst>
          </p:cNvPr>
          <p:cNvSpPr/>
          <p:nvPr/>
        </p:nvSpPr>
        <p:spPr>
          <a:xfrm>
            <a:off x="3417754" y="2889294"/>
            <a:ext cx="202082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71A1F"/>
                </a:solidFill>
              </a:rPr>
              <a:t>dyspnée</a:t>
            </a:r>
            <a:endParaRPr lang="en-US" dirty="0"/>
          </a:p>
        </p:txBody>
      </p:sp>
      <p:sp>
        <p:nvSpPr>
          <p:cNvPr id="9" name="Text 8">
            <a:extLst>
              <a:ext uri="{FF2B5EF4-FFF2-40B4-BE49-F238E27FC236}">
                <a16:creationId xmlns:a16="http://schemas.microsoft.com/office/drawing/2014/main" id="{5CC10DFD-912A-3D28-F8C8-6F542466A6EB}"/>
              </a:ext>
            </a:extLst>
          </p:cNvPr>
          <p:cNvSpPr/>
          <p:nvPr/>
        </p:nvSpPr>
        <p:spPr>
          <a:xfrm>
            <a:off x="3198298" y="3410502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34D32"/>
                </a:solidFill>
              </a:rPr>
              <a:t>•</a:t>
            </a:r>
            <a:endParaRPr lang="en-US" sz="2000" dirty="0"/>
          </a:p>
        </p:txBody>
      </p:sp>
      <p:sp>
        <p:nvSpPr>
          <p:cNvPr id="10" name="Text 9">
            <a:extLst>
              <a:ext uri="{FF2B5EF4-FFF2-40B4-BE49-F238E27FC236}">
                <a16:creationId xmlns:a16="http://schemas.microsoft.com/office/drawing/2014/main" id="{9A34D9EF-2E96-DF62-C45B-675363251C2F}"/>
              </a:ext>
            </a:extLst>
          </p:cNvPr>
          <p:cNvSpPr/>
          <p:nvPr/>
        </p:nvSpPr>
        <p:spPr>
          <a:xfrm>
            <a:off x="3417754" y="3410502"/>
            <a:ext cx="202082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71A1F"/>
                </a:solidFill>
              </a:rPr>
              <a:t>orthopnée</a:t>
            </a:r>
            <a:endParaRPr lang="en-US" dirty="0"/>
          </a:p>
        </p:txBody>
      </p:sp>
      <p:sp>
        <p:nvSpPr>
          <p:cNvPr id="11" name="Text 10">
            <a:extLst>
              <a:ext uri="{FF2B5EF4-FFF2-40B4-BE49-F238E27FC236}">
                <a16:creationId xmlns:a16="http://schemas.microsoft.com/office/drawing/2014/main" id="{6913C411-B6FF-3DD4-E6D2-39F3B2151C6B}"/>
              </a:ext>
            </a:extLst>
          </p:cNvPr>
          <p:cNvSpPr/>
          <p:nvPr/>
        </p:nvSpPr>
        <p:spPr>
          <a:xfrm>
            <a:off x="3198298" y="393171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34D32"/>
                </a:solidFill>
              </a:rPr>
              <a:t>•</a:t>
            </a:r>
            <a:endParaRPr lang="en-US" sz="2000" dirty="0"/>
          </a:p>
        </p:txBody>
      </p:sp>
      <p:sp>
        <p:nvSpPr>
          <p:cNvPr id="12" name="Text 11">
            <a:extLst>
              <a:ext uri="{FF2B5EF4-FFF2-40B4-BE49-F238E27FC236}">
                <a16:creationId xmlns:a16="http://schemas.microsoft.com/office/drawing/2014/main" id="{A9AA1E98-E597-D038-3419-C4BE3C8286B3}"/>
              </a:ext>
            </a:extLst>
          </p:cNvPr>
          <p:cNvSpPr/>
          <p:nvPr/>
        </p:nvSpPr>
        <p:spPr>
          <a:xfrm>
            <a:off x="3417754" y="3931710"/>
            <a:ext cx="202082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71A1F"/>
                </a:solidFill>
              </a:rPr>
              <a:t>crépitants</a:t>
            </a:r>
            <a:endParaRPr lang="en-US" dirty="0"/>
          </a:p>
        </p:txBody>
      </p:sp>
      <p:sp>
        <p:nvSpPr>
          <p:cNvPr id="13" name="Text 12">
            <a:extLst>
              <a:ext uri="{FF2B5EF4-FFF2-40B4-BE49-F238E27FC236}">
                <a16:creationId xmlns:a16="http://schemas.microsoft.com/office/drawing/2014/main" id="{047768F3-A9F9-AE33-A9E0-A555BBB1992A}"/>
              </a:ext>
            </a:extLst>
          </p:cNvPr>
          <p:cNvSpPr/>
          <p:nvPr/>
        </p:nvSpPr>
        <p:spPr>
          <a:xfrm>
            <a:off x="3198298" y="4452918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34D32"/>
                </a:solidFill>
              </a:rPr>
              <a:t>•</a:t>
            </a:r>
            <a:endParaRPr lang="en-US" sz="2000" dirty="0"/>
          </a:p>
        </p:txBody>
      </p:sp>
      <p:sp>
        <p:nvSpPr>
          <p:cNvPr id="14" name="Text 13">
            <a:extLst>
              <a:ext uri="{FF2B5EF4-FFF2-40B4-BE49-F238E27FC236}">
                <a16:creationId xmlns:a16="http://schemas.microsoft.com/office/drawing/2014/main" id="{6EA6B6D4-7786-8A34-4A4B-01CF6E4D509C}"/>
              </a:ext>
            </a:extLst>
          </p:cNvPr>
          <p:cNvSpPr/>
          <p:nvPr/>
        </p:nvSpPr>
        <p:spPr>
          <a:xfrm>
            <a:off x="3417754" y="4452918"/>
            <a:ext cx="202082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71A1F"/>
                </a:solidFill>
              </a:rPr>
              <a:t>± hypoxémie</a:t>
            </a:r>
            <a:endParaRPr lang="en-US" dirty="0"/>
          </a:p>
        </p:txBody>
      </p:sp>
      <p:sp>
        <p:nvSpPr>
          <p:cNvPr id="15" name="Text 14">
            <a:extLst>
              <a:ext uri="{FF2B5EF4-FFF2-40B4-BE49-F238E27FC236}">
                <a16:creationId xmlns:a16="http://schemas.microsoft.com/office/drawing/2014/main" id="{80EBA7D8-B6D6-64B1-291A-EC026CBBB550}"/>
              </a:ext>
            </a:extLst>
          </p:cNvPr>
          <p:cNvSpPr/>
          <p:nvPr/>
        </p:nvSpPr>
        <p:spPr>
          <a:xfrm>
            <a:off x="6490138" y="2203494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F674F"/>
                </a:solidFill>
              </a:rPr>
              <a:t>Congestion systémique</a:t>
            </a:r>
            <a:endParaRPr lang="en-US" sz="2400" dirty="0"/>
          </a:p>
        </p:txBody>
      </p:sp>
      <p:sp>
        <p:nvSpPr>
          <p:cNvPr id="16" name="Text 15">
            <a:extLst>
              <a:ext uri="{FF2B5EF4-FFF2-40B4-BE49-F238E27FC236}">
                <a16:creationId xmlns:a16="http://schemas.microsoft.com/office/drawing/2014/main" id="{3A2B4B2E-66CB-A5C9-E261-BC06DF6E58F9}"/>
              </a:ext>
            </a:extLst>
          </p:cNvPr>
          <p:cNvSpPr/>
          <p:nvPr/>
        </p:nvSpPr>
        <p:spPr>
          <a:xfrm>
            <a:off x="6490138" y="2889294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34D32"/>
                </a:solidFill>
              </a:rPr>
              <a:t>•</a:t>
            </a:r>
            <a:endParaRPr lang="en-US" sz="2000" dirty="0"/>
          </a:p>
        </p:txBody>
      </p:sp>
      <p:sp>
        <p:nvSpPr>
          <p:cNvPr id="17" name="Text 16">
            <a:extLst>
              <a:ext uri="{FF2B5EF4-FFF2-40B4-BE49-F238E27FC236}">
                <a16:creationId xmlns:a16="http://schemas.microsoft.com/office/drawing/2014/main" id="{77925B9D-93B6-363B-20F5-B11A69BD76F9}"/>
              </a:ext>
            </a:extLst>
          </p:cNvPr>
          <p:cNvSpPr/>
          <p:nvPr/>
        </p:nvSpPr>
        <p:spPr>
          <a:xfrm>
            <a:off x="6709594" y="2889294"/>
            <a:ext cx="22037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71A1F"/>
                </a:solidFill>
              </a:rPr>
              <a:t>PV </a:t>
            </a:r>
            <a:r>
              <a:rPr lang="en-US" dirty="0" err="1">
                <a:solidFill>
                  <a:srgbClr val="171A1F"/>
                </a:solidFill>
              </a:rPr>
              <a:t>jugulaire</a:t>
            </a:r>
            <a:r>
              <a:rPr lang="en-US" dirty="0">
                <a:solidFill>
                  <a:srgbClr val="171A1F"/>
                </a:solidFill>
              </a:rPr>
              <a:t> élevée</a:t>
            </a:r>
            <a:endParaRPr lang="en-US" dirty="0"/>
          </a:p>
        </p:txBody>
      </p:sp>
      <p:sp>
        <p:nvSpPr>
          <p:cNvPr id="18" name="Text 17">
            <a:extLst>
              <a:ext uri="{FF2B5EF4-FFF2-40B4-BE49-F238E27FC236}">
                <a16:creationId xmlns:a16="http://schemas.microsoft.com/office/drawing/2014/main" id="{B52CF23A-B9AC-9E33-8182-4779976E8D4A}"/>
              </a:ext>
            </a:extLst>
          </p:cNvPr>
          <p:cNvSpPr/>
          <p:nvPr/>
        </p:nvSpPr>
        <p:spPr>
          <a:xfrm>
            <a:off x="6490138" y="3410502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34D32"/>
                </a:solidFill>
              </a:rPr>
              <a:t>•</a:t>
            </a:r>
            <a:endParaRPr lang="en-US" sz="2000" dirty="0"/>
          </a:p>
        </p:txBody>
      </p:sp>
      <p:sp>
        <p:nvSpPr>
          <p:cNvPr id="19" name="Text 18">
            <a:extLst>
              <a:ext uri="{FF2B5EF4-FFF2-40B4-BE49-F238E27FC236}">
                <a16:creationId xmlns:a16="http://schemas.microsoft.com/office/drawing/2014/main" id="{2DCF8120-E0D4-5540-7B6E-7B2E54A178A6}"/>
              </a:ext>
            </a:extLst>
          </p:cNvPr>
          <p:cNvSpPr/>
          <p:nvPr/>
        </p:nvSpPr>
        <p:spPr>
          <a:xfrm>
            <a:off x="6709594" y="3410502"/>
            <a:ext cx="229514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71A1F"/>
                </a:solidFill>
              </a:rPr>
              <a:t>reflux hépato-jugulaire</a:t>
            </a:r>
            <a:endParaRPr lang="en-US" dirty="0"/>
          </a:p>
        </p:txBody>
      </p:sp>
      <p:sp>
        <p:nvSpPr>
          <p:cNvPr id="20" name="Text 19">
            <a:extLst>
              <a:ext uri="{FF2B5EF4-FFF2-40B4-BE49-F238E27FC236}">
                <a16:creationId xmlns:a16="http://schemas.microsoft.com/office/drawing/2014/main" id="{D01D1F47-48F0-90FC-FAB1-996BA348B5DD}"/>
              </a:ext>
            </a:extLst>
          </p:cNvPr>
          <p:cNvSpPr/>
          <p:nvPr/>
        </p:nvSpPr>
        <p:spPr>
          <a:xfrm>
            <a:off x="6490138" y="393171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34D32"/>
                </a:solidFill>
              </a:rPr>
              <a:t>•</a:t>
            </a:r>
            <a:endParaRPr lang="en-US" sz="2000" dirty="0"/>
          </a:p>
        </p:txBody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A904BF47-01AC-13FC-BC15-74D84BFDE02B}"/>
              </a:ext>
            </a:extLst>
          </p:cNvPr>
          <p:cNvSpPr/>
          <p:nvPr/>
        </p:nvSpPr>
        <p:spPr>
          <a:xfrm>
            <a:off x="6709594" y="3931710"/>
            <a:ext cx="22037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71A1F"/>
                </a:solidFill>
              </a:rPr>
              <a:t>œdèmes</a:t>
            </a:r>
            <a:endParaRPr lang="en-US" dirty="0"/>
          </a:p>
        </p:txBody>
      </p:sp>
      <p:sp>
        <p:nvSpPr>
          <p:cNvPr id="22" name="Text 21">
            <a:extLst>
              <a:ext uri="{FF2B5EF4-FFF2-40B4-BE49-F238E27FC236}">
                <a16:creationId xmlns:a16="http://schemas.microsoft.com/office/drawing/2014/main" id="{7802BBD5-C8E7-B982-0FFA-9BB1F3FA0CD5}"/>
              </a:ext>
            </a:extLst>
          </p:cNvPr>
          <p:cNvSpPr/>
          <p:nvPr/>
        </p:nvSpPr>
        <p:spPr>
          <a:xfrm>
            <a:off x="6490138" y="4452918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34D32"/>
                </a:solidFill>
              </a:rPr>
              <a:t>•</a:t>
            </a:r>
            <a:endParaRPr lang="en-US" sz="2000" dirty="0"/>
          </a:p>
        </p:txBody>
      </p:sp>
      <p:sp>
        <p:nvSpPr>
          <p:cNvPr id="23" name="Text 22">
            <a:extLst>
              <a:ext uri="{FF2B5EF4-FFF2-40B4-BE49-F238E27FC236}">
                <a16:creationId xmlns:a16="http://schemas.microsoft.com/office/drawing/2014/main" id="{1C3A5EE0-A9CE-756D-43A4-D59ECD94A918}"/>
              </a:ext>
            </a:extLst>
          </p:cNvPr>
          <p:cNvSpPr/>
          <p:nvPr/>
        </p:nvSpPr>
        <p:spPr>
          <a:xfrm>
            <a:off x="6709594" y="4452918"/>
            <a:ext cx="22037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71A1F"/>
                </a:solidFill>
              </a:rPr>
              <a:t>± ascite</a:t>
            </a:r>
            <a:endParaRPr lang="en-US" dirty="0"/>
          </a:p>
        </p:txBody>
      </p:sp>
      <p:sp>
        <p:nvSpPr>
          <p:cNvPr id="24" name="Text 1">
            <a:extLst>
              <a:ext uri="{FF2B5EF4-FFF2-40B4-BE49-F238E27FC236}">
                <a16:creationId xmlns:a16="http://schemas.microsoft.com/office/drawing/2014/main" id="{0B04AF69-AE81-04D1-63B2-9D3B3A4AED3F}"/>
              </a:ext>
            </a:extLst>
          </p:cNvPr>
          <p:cNvSpPr/>
          <p:nvPr/>
        </p:nvSpPr>
        <p:spPr>
          <a:xfrm>
            <a:off x="7660254" y="6149130"/>
            <a:ext cx="4027249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Ne pas oublier les </a:t>
            </a:r>
            <a:r>
              <a:rPr lang="en-US" sz="2400" b="1" dirty="0" err="1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poumons</a:t>
            </a:r>
            <a:r>
              <a:rPr lang="en-US" sz="2400" b="1" dirty="0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754577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DE0FED8F-082B-F15E-E78D-84F1376711A4}"/>
              </a:ext>
            </a:extLst>
          </p:cNvPr>
          <p:cNvSpPr/>
          <p:nvPr/>
        </p:nvSpPr>
        <p:spPr>
          <a:xfrm>
            <a:off x="1584960" y="1261242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 err="1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Oedèmes</a:t>
            </a:r>
            <a:r>
              <a:rPr lang="en-US" sz="2800" b="1" dirty="0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des members </a:t>
            </a:r>
            <a:r>
              <a:rPr lang="en-US" sz="2800" b="1" dirty="0" err="1">
                <a:solidFill>
                  <a:srgbClr val="2032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inférieurs</a:t>
            </a:r>
            <a:endParaRPr lang="en-US" sz="28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2028CC1-C9C7-EF09-F410-3212FBFBC2F6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b="1" dirty="0">
                <a:solidFill>
                  <a:schemeClr val="accent1"/>
                </a:solidFill>
              </a:rPr>
              <a:t>Examen cardiovasculaire</a:t>
            </a: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1B95309D-1CFD-9121-1EC3-130A40F62903}"/>
              </a:ext>
            </a:extLst>
          </p:cNvPr>
          <p:cNvSpPr/>
          <p:nvPr/>
        </p:nvSpPr>
        <p:spPr>
          <a:xfrm>
            <a:off x="1405758" y="1974368"/>
            <a:ext cx="5852160" cy="420624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8890">
            <a:solidFill>
              <a:srgbClr val="D7CEC5"/>
            </a:solidFill>
            <a:prstDash val="solid"/>
          </a:ln>
        </p:spPr>
      </p:sp>
      <p:sp>
        <p:nvSpPr>
          <p:cNvPr id="5" name="Text 4">
            <a:extLst>
              <a:ext uri="{FF2B5EF4-FFF2-40B4-BE49-F238E27FC236}">
                <a16:creationId xmlns:a16="http://schemas.microsoft.com/office/drawing/2014/main" id="{824A3516-3101-89EF-53C3-4C2B054E72F9}"/>
              </a:ext>
            </a:extLst>
          </p:cNvPr>
          <p:cNvSpPr/>
          <p:nvPr/>
        </p:nvSpPr>
        <p:spPr>
          <a:xfrm>
            <a:off x="1744086" y="2294408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03247"/>
                </a:solidFill>
              </a:rPr>
              <a:t>Description</a:t>
            </a:r>
            <a:endParaRPr lang="en-US" sz="2800" dirty="0"/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58DA4B43-FB5C-B8BE-8053-9C3D75316DBF}"/>
              </a:ext>
            </a:extLst>
          </p:cNvPr>
          <p:cNvSpPr/>
          <p:nvPr/>
        </p:nvSpPr>
        <p:spPr>
          <a:xfrm>
            <a:off x="1744086" y="2888768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B34D32"/>
                </a:solidFill>
              </a:rPr>
              <a:t>•</a:t>
            </a:r>
            <a:endParaRPr lang="en-US" sz="2400" dirty="0"/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6FFF5A6D-79E9-DD1E-D642-960DDF2B9CEE}"/>
              </a:ext>
            </a:extLst>
          </p:cNvPr>
          <p:cNvSpPr/>
          <p:nvPr/>
        </p:nvSpPr>
        <p:spPr>
          <a:xfrm>
            <a:off x="1963542" y="2888768"/>
            <a:ext cx="42611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71A1F"/>
                </a:solidFill>
              </a:rPr>
              <a:t>déclives et bilatéraux ?</a:t>
            </a:r>
            <a:endParaRPr lang="en-US" sz="2000" dirty="0"/>
          </a:p>
        </p:txBody>
      </p:sp>
      <p:sp>
        <p:nvSpPr>
          <p:cNvPr id="8" name="Text 7">
            <a:extLst>
              <a:ext uri="{FF2B5EF4-FFF2-40B4-BE49-F238E27FC236}">
                <a16:creationId xmlns:a16="http://schemas.microsoft.com/office/drawing/2014/main" id="{14160254-C663-090F-CE75-7AC49CD9A0B0}"/>
              </a:ext>
            </a:extLst>
          </p:cNvPr>
          <p:cNvSpPr/>
          <p:nvPr/>
        </p:nvSpPr>
        <p:spPr>
          <a:xfrm>
            <a:off x="1744086" y="3409976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B34D32"/>
                </a:solidFill>
              </a:rPr>
              <a:t>•</a:t>
            </a:r>
            <a:endParaRPr lang="en-US" sz="2400" dirty="0"/>
          </a:p>
        </p:txBody>
      </p:sp>
      <p:sp>
        <p:nvSpPr>
          <p:cNvPr id="9" name="Text 8">
            <a:extLst>
              <a:ext uri="{FF2B5EF4-FFF2-40B4-BE49-F238E27FC236}">
                <a16:creationId xmlns:a16="http://schemas.microsoft.com/office/drawing/2014/main" id="{FC3C3D67-387E-BA84-68AE-AA9A5A1821D9}"/>
              </a:ext>
            </a:extLst>
          </p:cNvPr>
          <p:cNvSpPr/>
          <p:nvPr/>
        </p:nvSpPr>
        <p:spPr>
          <a:xfrm>
            <a:off x="1963542" y="3409976"/>
            <a:ext cx="42611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71A1F"/>
                </a:solidFill>
              </a:rPr>
              <a:t>prenant le godet ?</a:t>
            </a:r>
            <a:endParaRPr lang="en-US" sz="2000" dirty="0"/>
          </a:p>
        </p:txBody>
      </p:sp>
      <p:sp>
        <p:nvSpPr>
          <p:cNvPr id="10" name="Text 9">
            <a:extLst>
              <a:ext uri="{FF2B5EF4-FFF2-40B4-BE49-F238E27FC236}">
                <a16:creationId xmlns:a16="http://schemas.microsoft.com/office/drawing/2014/main" id="{5E396A91-9C53-ACE7-0C14-5B0F55C99D5A}"/>
              </a:ext>
            </a:extLst>
          </p:cNvPr>
          <p:cNvSpPr/>
          <p:nvPr/>
        </p:nvSpPr>
        <p:spPr>
          <a:xfrm>
            <a:off x="1744086" y="3931184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B34D32"/>
                </a:solidFill>
              </a:rPr>
              <a:t>•</a:t>
            </a:r>
            <a:endParaRPr lang="en-US" sz="2400" dirty="0"/>
          </a:p>
        </p:txBody>
      </p:sp>
      <p:sp>
        <p:nvSpPr>
          <p:cNvPr id="11" name="Text 10">
            <a:extLst>
              <a:ext uri="{FF2B5EF4-FFF2-40B4-BE49-F238E27FC236}">
                <a16:creationId xmlns:a16="http://schemas.microsoft.com/office/drawing/2014/main" id="{36BCD916-8E58-6EF1-D36F-AC68BB9CE7EE}"/>
              </a:ext>
            </a:extLst>
          </p:cNvPr>
          <p:cNvSpPr/>
          <p:nvPr/>
        </p:nvSpPr>
        <p:spPr>
          <a:xfrm>
            <a:off x="1963542" y="3931184"/>
            <a:ext cx="42611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71A1F"/>
                </a:solidFill>
              </a:rPr>
              <a:t>jusqu’où remontent-ils ?</a:t>
            </a:r>
            <a:endParaRPr lang="en-US" sz="2000" dirty="0"/>
          </a:p>
        </p:txBody>
      </p:sp>
      <p:sp>
        <p:nvSpPr>
          <p:cNvPr id="12" name="Text 11">
            <a:extLst>
              <a:ext uri="{FF2B5EF4-FFF2-40B4-BE49-F238E27FC236}">
                <a16:creationId xmlns:a16="http://schemas.microsoft.com/office/drawing/2014/main" id="{2BDABAB5-A7F3-8DB3-1224-BE5D24B791B7}"/>
              </a:ext>
            </a:extLst>
          </p:cNvPr>
          <p:cNvSpPr/>
          <p:nvPr/>
        </p:nvSpPr>
        <p:spPr>
          <a:xfrm>
            <a:off x="1744086" y="4452392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B34D32"/>
                </a:solidFill>
              </a:rPr>
              <a:t>•</a:t>
            </a:r>
            <a:endParaRPr lang="en-US" sz="2400" dirty="0"/>
          </a:p>
        </p:txBody>
      </p:sp>
      <p:sp>
        <p:nvSpPr>
          <p:cNvPr id="13" name="Text 12">
            <a:extLst>
              <a:ext uri="{FF2B5EF4-FFF2-40B4-BE49-F238E27FC236}">
                <a16:creationId xmlns:a16="http://schemas.microsoft.com/office/drawing/2014/main" id="{30BF1388-3260-5DDD-471B-F4A06CB5EE8E}"/>
              </a:ext>
            </a:extLst>
          </p:cNvPr>
          <p:cNvSpPr/>
          <p:nvPr/>
        </p:nvSpPr>
        <p:spPr>
          <a:xfrm>
            <a:off x="1963542" y="4452392"/>
            <a:ext cx="435254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71A1F"/>
                </a:solidFill>
              </a:rPr>
              <a:t>à intégrer avec JVP, foie, ascite, poids</a:t>
            </a:r>
            <a:endParaRPr lang="en-US" sz="2000" dirty="0"/>
          </a:p>
        </p:txBody>
      </p:sp>
      <p:sp>
        <p:nvSpPr>
          <p:cNvPr id="14" name="Text 13">
            <a:extLst>
              <a:ext uri="{FF2B5EF4-FFF2-40B4-BE49-F238E27FC236}">
                <a16:creationId xmlns:a16="http://schemas.microsoft.com/office/drawing/2014/main" id="{9E5C8904-ED79-B50E-171E-A657C82C6AF3}"/>
              </a:ext>
            </a:extLst>
          </p:cNvPr>
          <p:cNvSpPr/>
          <p:nvPr/>
        </p:nvSpPr>
        <p:spPr>
          <a:xfrm>
            <a:off x="1744086" y="5357648"/>
            <a:ext cx="4663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B34D32"/>
                </a:solidFill>
              </a:rPr>
              <a:t>Un œdème isolé unilatéral n’est pas une « insuffisance cardiaque ».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BD7ADF0-E885-823E-8A25-6B5E393B3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5030" y="2157358"/>
            <a:ext cx="4468264" cy="376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7601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">
            <a:extLst>
              <a:ext uri="{FF2B5EF4-FFF2-40B4-BE49-F238E27FC236}">
                <a16:creationId xmlns:a16="http://schemas.microsoft.com/office/drawing/2014/main" id="{A8458E0B-6009-B2E5-6190-9C5244B55CF6}"/>
              </a:ext>
            </a:extLst>
          </p:cNvPr>
          <p:cNvSpPr/>
          <p:nvPr/>
        </p:nvSpPr>
        <p:spPr>
          <a:xfrm>
            <a:off x="548640" y="1463040"/>
            <a:ext cx="2514600" cy="3566160"/>
          </a:xfrm>
          <a:prstGeom prst="roundRect">
            <a:avLst>
              <a:gd name="adj" fmla="val 4364"/>
            </a:avLst>
          </a:prstGeom>
          <a:solidFill>
            <a:srgbClr val="FFFFFF"/>
          </a:solidFill>
          <a:ln w="8890">
            <a:solidFill>
              <a:srgbClr val="D7CEC5"/>
            </a:solidFill>
            <a:prstDash val="solid"/>
          </a:ln>
        </p:spPr>
      </p:sp>
      <p:sp>
        <p:nvSpPr>
          <p:cNvPr id="3" name="Shape 4">
            <a:extLst>
              <a:ext uri="{FF2B5EF4-FFF2-40B4-BE49-F238E27FC236}">
                <a16:creationId xmlns:a16="http://schemas.microsoft.com/office/drawing/2014/main" id="{D534C5D1-5E47-0E90-10A3-95554FE84E19}"/>
              </a:ext>
            </a:extLst>
          </p:cNvPr>
          <p:cNvSpPr/>
          <p:nvPr/>
        </p:nvSpPr>
        <p:spPr>
          <a:xfrm>
            <a:off x="868680" y="1828800"/>
            <a:ext cx="1874520" cy="320040"/>
          </a:xfrm>
          <a:prstGeom prst="roundRect">
            <a:avLst>
              <a:gd name="adj" fmla="val 45714"/>
            </a:avLst>
          </a:prstGeom>
          <a:solidFill>
            <a:srgbClr val="3D6C8D"/>
          </a:solidFill>
          <a:ln w="12700">
            <a:solidFill>
              <a:srgbClr val="3D6C8D"/>
            </a:solidFill>
            <a:prstDash val="solid"/>
          </a:ln>
        </p:spPr>
      </p:sp>
      <p:sp>
        <p:nvSpPr>
          <p:cNvPr id="4" name="Text 5">
            <a:extLst>
              <a:ext uri="{FF2B5EF4-FFF2-40B4-BE49-F238E27FC236}">
                <a16:creationId xmlns:a16="http://schemas.microsoft.com/office/drawing/2014/main" id="{74777465-2A02-9D59-0AD1-2668357FC893}"/>
              </a:ext>
            </a:extLst>
          </p:cNvPr>
          <p:cNvSpPr/>
          <p:nvPr/>
        </p:nvSpPr>
        <p:spPr>
          <a:xfrm>
            <a:off x="941832" y="1883664"/>
            <a:ext cx="17282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SYMPTÔMES</a:t>
            </a:r>
            <a:endParaRPr lang="en-US" sz="1400" dirty="0"/>
          </a:p>
        </p:txBody>
      </p:sp>
      <p:sp>
        <p:nvSpPr>
          <p:cNvPr id="5" name="Text 6">
            <a:extLst>
              <a:ext uri="{FF2B5EF4-FFF2-40B4-BE49-F238E27FC236}">
                <a16:creationId xmlns:a16="http://schemas.microsoft.com/office/drawing/2014/main" id="{FBF195BA-B3E6-D273-C8D7-D29A2FC34693}"/>
              </a:ext>
            </a:extLst>
          </p:cNvPr>
          <p:cNvSpPr/>
          <p:nvPr/>
        </p:nvSpPr>
        <p:spPr>
          <a:xfrm>
            <a:off x="841248" y="2834640"/>
            <a:ext cx="19202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203247"/>
                </a:solidFill>
              </a:rPr>
              <a:t>dyspnée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b="1" dirty="0">
                <a:solidFill>
                  <a:srgbClr val="203247"/>
                </a:solidFill>
              </a:rPr>
              <a:t>orthopnée</a:t>
            </a:r>
            <a:endParaRPr lang="en-US" sz="2800" dirty="0"/>
          </a:p>
        </p:txBody>
      </p:sp>
      <p:sp>
        <p:nvSpPr>
          <p:cNvPr id="6" name="Shape 7">
            <a:extLst>
              <a:ext uri="{FF2B5EF4-FFF2-40B4-BE49-F238E27FC236}">
                <a16:creationId xmlns:a16="http://schemas.microsoft.com/office/drawing/2014/main" id="{FA1585C0-A5D5-71AF-E391-BF26CFBAF3E5}"/>
              </a:ext>
            </a:extLst>
          </p:cNvPr>
          <p:cNvSpPr/>
          <p:nvPr/>
        </p:nvSpPr>
        <p:spPr>
          <a:xfrm>
            <a:off x="3072384" y="3246120"/>
            <a:ext cx="274320" cy="0"/>
          </a:xfrm>
          <a:prstGeom prst="line">
            <a:avLst/>
          </a:prstGeom>
          <a:noFill/>
          <a:ln w="19050">
            <a:solidFill>
              <a:srgbClr val="B34D32"/>
            </a:solidFill>
            <a:prstDash val="solid"/>
            <a:headEnd type="none"/>
            <a:tailEnd type="triangle"/>
          </a:ln>
        </p:spPr>
      </p:sp>
      <p:sp>
        <p:nvSpPr>
          <p:cNvPr id="7" name="Shape 8">
            <a:extLst>
              <a:ext uri="{FF2B5EF4-FFF2-40B4-BE49-F238E27FC236}">
                <a16:creationId xmlns:a16="http://schemas.microsoft.com/office/drawing/2014/main" id="{5DFF7429-F893-257F-9658-07B0382BD260}"/>
              </a:ext>
            </a:extLst>
          </p:cNvPr>
          <p:cNvSpPr/>
          <p:nvPr/>
        </p:nvSpPr>
        <p:spPr>
          <a:xfrm>
            <a:off x="3401568" y="1463040"/>
            <a:ext cx="2514600" cy="3566160"/>
          </a:xfrm>
          <a:prstGeom prst="roundRect">
            <a:avLst>
              <a:gd name="adj" fmla="val 4364"/>
            </a:avLst>
          </a:prstGeom>
          <a:solidFill>
            <a:srgbClr val="FFFFFF"/>
          </a:solidFill>
          <a:ln w="8890">
            <a:solidFill>
              <a:srgbClr val="D7CEC5"/>
            </a:solidFill>
            <a:prstDash val="solid"/>
          </a:ln>
        </p:spPr>
      </p:sp>
      <p:sp>
        <p:nvSpPr>
          <p:cNvPr id="8" name="Shape 9">
            <a:extLst>
              <a:ext uri="{FF2B5EF4-FFF2-40B4-BE49-F238E27FC236}">
                <a16:creationId xmlns:a16="http://schemas.microsoft.com/office/drawing/2014/main" id="{8078C103-3BB0-6A22-81D6-908684244040}"/>
              </a:ext>
            </a:extLst>
          </p:cNvPr>
          <p:cNvSpPr/>
          <p:nvPr/>
        </p:nvSpPr>
        <p:spPr>
          <a:xfrm>
            <a:off x="3721608" y="1828800"/>
            <a:ext cx="1874520" cy="320040"/>
          </a:xfrm>
          <a:prstGeom prst="roundRect">
            <a:avLst>
              <a:gd name="adj" fmla="val 45714"/>
            </a:avLst>
          </a:prstGeom>
          <a:solidFill>
            <a:srgbClr val="D27B3E"/>
          </a:solidFill>
          <a:ln w="12700">
            <a:solidFill>
              <a:srgbClr val="D27B3E"/>
            </a:solidFill>
            <a:prstDash val="solid"/>
          </a:ln>
        </p:spPr>
      </p:sp>
      <p:sp>
        <p:nvSpPr>
          <p:cNvPr id="9" name="Text 10">
            <a:extLst>
              <a:ext uri="{FF2B5EF4-FFF2-40B4-BE49-F238E27FC236}">
                <a16:creationId xmlns:a16="http://schemas.microsoft.com/office/drawing/2014/main" id="{8D24A226-7AB1-41E0-D9EF-217FFD223D25}"/>
              </a:ext>
            </a:extLst>
          </p:cNvPr>
          <p:cNvSpPr/>
          <p:nvPr/>
        </p:nvSpPr>
        <p:spPr>
          <a:xfrm>
            <a:off x="3794760" y="1883664"/>
            <a:ext cx="17282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SIGNES</a:t>
            </a:r>
            <a:endParaRPr lang="en-US" sz="1400" dirty="0"/>
          </a:p>
        </p:txBody>
      </p:sp>
      <p:sp>
        <p:nvSpPr>
          <p:cNvPr id="10" name="Text 11">
            <a:extLst>
              <a:ext uri="{FF2B5EF4-FFF2-40B4-BE49-F238E27FC236}">
                <a16:creationId xmlns:a16="http://schemas.microsoft.com/office/drawing/2014/main" id="{A8BC893B-FBC0-F391-AEB2-5AB66FF957E0}"/>
              </a:ext>
            </a:extLst>
          </p:cNvPr>
          <p:cNvSpPr/>
          <p:nvPr/>
        </p:nvSpPr>
        <p:spPr>
          <a:xfrm>
            <a:off x="3694176" y="2834640"/>
            <a:ext cx="19202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203247"/>
                </a:solidFill>
              </a:rPr>
              <a:t>JVP ↑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b="1" dirty="0">
                <a:solidFill>
                  <a:srgbClr val="203247"/>
                </a:solidFill>
              </a:rPr>
              <a:t>œdèmes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b="1" dirty="0">
                <a:solidFill>
                  <a:srgbClr val="203247"/>
                </a:solidFill>
              </a:rPr>
              <a:t>crépitants</a:t>
            </a:r>
            <a:endParaRPr lang="en-US" sz="2800" dirty="0"/>
          </a:p>
        </p:txBody>
      </p:sp>
      <p:sp>
        <p:nvSpPr>
          <p:cNvPr id="11" name="Shape 12">
            <a:extLst>
              <a:ext uri="{FF2B5EF4-FFF2-40B4-BE49-F238E27FC236}">
                <a16:creationId xmlns:a16="http://schemas.microsoft.com/office/drawing/2014/main" id="{76213DDE-3596-C9A2-056A-D731543C6082}"/>
              </a:ext>
            </a:extLst>
          </p:cNvPr>
          <p:cNvSpPr/>
          <p:nvPr/>
        </p:nvSpPr>
        <p:spPr>
          <a:xfrm>
            <a:off x="5925312" y="3246120"/>
            <a:ext cx="274320" cy="0"/>
          </a:xfrm>
          <a:prstGeom prst="line">
            <a:avLst/>
          </a:prstGeom>
          <a:noFill/>
          <a:ln w="19050">
            <a:solidFill>
              <a:srgbClr val="B34D32"/>
            </a:solidFill>
            <a:prstDash val="solid"/>
            <a:headEnd type="none"/>
            <a:tailEnd type="triangle"/>
          </a:ln>
        </p:spPr>
      </p:sp>
      <p:sp>
        <p:nvSpPr>
          <p:cNvPr id="12" name="Shape 13">
            <a:extLst>
              <a:ext uri="{FF2B5EF4-FFF2-40B4-BE49-F238E27FC236}">
                <a16:creationId xmlns:a16="http://schemas.microsoft.com/office/drawing/2014/main" id="{C2815160-26D0-737E-80D9-4B1C62E53C0A}"/>
              </a:ext>
            </a:extLst>
          </p:cNvPr>
          <p:cNvSpPr/>
          <p:nvPr/>
        </p:nvSpPr>
        <p:spPr>
          <a:xfrm>
            <a:off x="6254496" y="1463040"/>
            <a:ext cx="2514600" cy="3566160"/>
          </a:xfrm>
          <a:prstGeom prst="roundRect">
            <a:avLst>
              <a:gd name="adj" fmla="val 4364"/>
            </a:avLst>
          </a:prstGeom>
          <a:solidFill>
            <a:srgbClr val="FFFFFF"/>
          </a:solidFill>
          <a:ln w="8890">
            <a:solidFill>
              <a:srgbClr val="D7CEC5"/>
            </a:solidFill>
            <a:prstDash val="solid"/>
          </a:ln>
        </p:spPr>
      </p:sp>
      <p:sp>
        <p:nvSpPr>
          <p:cNvPr id="13" name="Shape 14">
            <a:extLst>
              <a:ext uri="{FF2B5EF4-FFF2-40B4-BE49-F238E27FC236}">
                <a16:creationId xmlns:a16="http://schemas.microsoft.com/office/drawing/2014/main" id="{880DCA9D-0C9E-6369-E8BE-B83104B7B308}"/>
              </a:ext>
            </a:extLst>
          </p:cNvPr>
          <p:cNvSpPr/>
          <p:nvPr/>
        </p:nvSpPr>
        <p:spPr>
          <a:xfrm>
            <a:off x="6574536" y="1828800"/>
            <a:ext cx="1874520" cy="320040"/>
          </a:xfrm>
          <a:prstGeom prst="roundRect">
            <a:avLst>
              <a:gd name="adj" fmla="val 45714"/>
            </a:avLst>
          </a:prstGeom>
          <a:solidFill>
            <a:srgbClr val="4F7C78"/>
          </a:solidFill>
          <a:ln w="12700">
            <a:solidFill>
              <a:srgbClr val="4F7C78"/>
            </a:solidFill>
            <a:prstDash val="solid"/>
          </a:ln>
        </p:spPr>
      </p:sp>
      <p:sp>
        <p:nvSpPr>
          <p:cNvPr id="14" name="Text 15">
            <a:extLst>
              <a:ext uri="{FF2B5EF4-FFF2-40B4-BE49-F238E27FC236}">
                <a16:creationId xmlns:a16="http://schemas.microsoft.com/office/drawing/2014/main" id="{0871F8DE-B370-09C1-420F-62C16D138989}"/>
              </a:ext>
            </a:extLst>
          </p:cNvPr>
          <p:cNvSpPr/>
          <p:nvPr/>
        </p:nvSpPr>
        <p:spPr>
          <a:xfrm>
            <a:off x="6647688" y="1883664"/>
            <a:ext cx="17282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SYNDROME</a:t>
            </a:r>
            <a:endParaRPr lang="en-US" sz="1400" dirty="0"/>
          </a:p>
        </p:txBody>
      </p:sp>
      <p:sp>
        <p:nvSpPr>
          <p:cNvPr id="15" name="Text 16">
            <a:extLst>
              <a:ext uri="{FF2B5EF4-FFF2-40B4-BE49-F238E27FC236}">
                <a16:creationId xmlns:a16="http://schemas.microsoft.com/office/drawing/2014/main" id="{D3FB6F3D-8462-688F-8BA1-B4F64A16BF59}"/>
              </a:ext>
            </a:extLst>
          </p:cNvPr>
          <p:cNvSpPr/>
          <p:nvPr/>
        </p:nvSpPr>
        <p:spPr>
          <a:xfrm>
            <a:off x="6547104" y="2834640"/>
            <a:ext cx="19202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203247"/>
                </a:solidFill>
              </a:rPr>
              <a:t>congestion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b="1" dirty="0">
                <a:solidFill>
                  <a:srgbClr val="203247"/>
                </a:solidFill>
              </a:rPr>
              <a:t>pulmonaire + systémique</a:t>
            </a:r>
            <a:endParaRPr lang="en-US" sz="2800" dirty="0"/>
          </a:p>
        </p:txBody>
      </p:sp>
      <p:sp>
        <p:nvSpPr>
          <p:cNvPr id="16" name="Shape 17">
            <a:extLst>
              <a:ext uri="{FF2B5EF4-FFF2-40B4-BE49-F238E27FC236}">
                <a16:creationId xmlns:a16="http://schemas.microsoft.com/office/drawing/2014/main" id="{17E1C3D1-82EF-8291-E6E5-78A2384472A9}"/>
              </a:ext>
            </a:extLst>
          </p:cNvPr>
          <p:cNvSpPr/>
          <p:nvPr/>
        </p:nvSpPr>
        <p:spPr>
          <a:xfrm>
            <a:off x="8778240" y="3246120"/>
            <a:ext cx="274320" cy="0"/>
          </a:xfrm>
          <a:prstGeom prst="line">
            <a:avLst/>
          </a:prstGeom>
          <a:noFill/>
          <a:ln w="19050">
            <a:solidFill>
              <a:srgbClr val="B34D32"/>
            </a:solidFill>
            <a:prstDash val="solid"/>
            <a:headEnd type="none"/>
            <a:tailEnd type="triangle"/>
          </a:ln>
        </p:spPr>
      </p:sp>
      <p:sp>
        <p:nvSpPr>
          <p:cNvPr id="17" name="Shape 18">
            <a:extLst>
              <a:ext uri="{FF2B5EF4-FFF2-40B4-BE49-F238E27FC236}">
                <a16:creationId xmlns:a16="http://schemas.microsoft.com/office/drawing/2014/main" id="{A26358E4-B1D2-C9E4-B33D-F1674097AA6E}"/>
              </a:ext>
            </a:extLst>
          </p:cNvPr>
          <p:cNvSpPr/>
          <p:nvPr/>
        </p:nvSpPr>
        <p:spPr>
          <a:xfrm>
            <a:off x="9107424" y="1463040"/>
            <a:ext cx="2514600" cy="3566160"/>
          </a:xfrm>
          <a:prstGeom prst="roundRect">
            <a:avLst>
              <a:gd name="adj" fmla="val 4364"/>
            </a:avLst>
          </a:prstGeom>
          <a:solidFill>
            <a:srgbClr val="FFFFFF"/>
          </a:solidFill>
          <a:ln w="8890">
            <a:solidFill>
              <a:srgbClr val="D7CEC5"/>
            </a:solidFill>
            <a:prstDash val="solid"/>
          </a:ln>
        </p:spPr>
      </p:sp>
      <p:sp>
        <p:nvSpPr>
          <p:cNvPr id="18" name="Shape 19">
            <a:extLst>
              <a:ext uri="{FF2B5EF4-FFF2-40B4-BE49-F238E27FC236}">
                <a16:creationId xmlns:a16="http://schemas.microsoft.com/office/drawing/2014/main" id="{620D8F8C-A2E1-B46C-78AE-6CDCE85F59E3}"/>
              </a:ext>
            </a:extLst>
          </p:cNvPr>
          <p:cNvSpPr/>
          <p:nvPr/>
        </p:nvSpPr>
        <p:spPr>
          <a:xfrm>
            <a:off x="9427464" y="1828800"/>
            <a:ext cx="1874520" cy="320040"/>
          </a:xfrm>
          <a:prstGeom prst="roundRect">
            <a:avLst>
              <a:gd name="adj" fmla="val 45714"/>
            </a:avLst>
          </a:prstGeom>
          <a:solidFill>
            <a:srgbClr val="2F674F"/>
          </a:solidFill>
          <a:ln w="12700">
            <a:solidFill>
              <a:srgbClr val="2F674F"/>
            </a:solidFill>
            <a:prstDash val="solid"/>
          </a:ln>
        </p:spPr>
      </p:sp>
      <p:sp>
        <p:nvSpPr>
          <p:cNvPr id="19" name="Text 20">
            <a:extLst>
              <a:ext uri="{FF2B5EF4-FFF2-40B4-BE49-F238E27FC236}">
                <a16:creationId xmlns:a16="http://schemas.microsoft.com/office/drawing/2014/main" id="{297F372D-7AD4-2094-A783-2B1D064612B5}"/>
              </a:ext>
            </a:extLst>
          </p:cNvPr>
          <p:cNvSpPr/>
          <p:nvPr/>
        </p:nvSpPr>
        <p:spPr>
          <a:xfrm>
            <a:off x="9500616" y="1883664"/>
            <a:ext cx="17282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HYPOTHÈSES</a:t>
            </a:r>
            <a:endParaRPr lang="en-US" sz="1400" dirty="0"/>
          </a:p>
        </p:txBody>
      </p:sp>
      <p:sp>
        <p:nvSpPr>
          <p:cNvPr id="20" name="Text 21">
            <a:extLst>
              <a:ext uri="{FF2B5EF4-FFF2-40B4-BE49-F238E27FC236}">
                <a16:creationId xmlns:a16="http://schemas.microsoft.com/office/drawing/2014/main" id="{DC464216-E9C2-A95C-10FC-29465F990610}"/>
              </a:ext>
            </a:extLst>
          </p:cNvPr>
          <p:cNvSpPr/>
          <p:nvPr/>
        </p:nvSpPr>
        <p:spPr>
          <a:xfrm>
            <a:off x="9400032" y="2834640"/>
            <a:ext cx="19202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203247"/>
                </a:solidFill>
              </a:rPr>
              <a:t>insuffisance cardiaque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b="1" dirty="0">
                <a:solidFill>
                  <a:srgbClr val="203247"/>
                </a:solidFill>
              </a:rPr>
              <a:t>à documenter</a:t>
            </a:r>
            <a:endParaRPr lang="en-US" sz="2800" dirty="0"/>
          </a:p>
        </p:txBody>
      </p:sp>
      <p:sp>
        <p:nvSpPr>
          <p:cNvPr id="21" name="Shape 22">
            <a:extLst>
              <a:ext uri="{FF2B5EF4-FFF2-40B4-BE49-F238E27FC236}">
                <a16:creationId xmlns:a16="http://schemas.microsoft.com/office/drawing/2014/main" id="{CEAFCA94-35DA-3596-6A62-A670E8F023DB}"/>
              </a:ext>
            </a:extLst>
          </p:cNvPr>
          <p:cNvSpPr/>
          <p:nvPr/>
        </p:nvSpPr>
        <p:spPr>
          <a:xfrm>
            <a:off x="1371600" y="5394960"/>
            <a:ext cx="9464040" cy="750438"/>
          </a:xfrm>
          <a:prstGeom prst="roundRect">
            <a:avLst>
              <a:gd name="adj" fmla="val 21154"/>
            </a:avLst>
          </a:prstGeom>
          <a:solidFill>
            <a:srgbClr val="203247"/>
          </a:solidFill>
          <a:ln w="12700">
            <a:solidFill>
              <a:srgbClr val="203247"/>
            </a:solidFill>
            <a:prstDash val="solid"/>
          </a:ln>
        </p:spPr>
      </p:sp>
      <p:sp>
        <p:nvSpPr>
          <p:cNvPr id="22" name="Text 23">
            <a:extLst>
              <a:ext uri="{FF2B5EF4-FFF2-40B4-BE49-F238E27FC236}">
                <a16:creationId xmlns:a16="http://schemas.microsoft.com/office/drawing/2014/main" id="{0E4422BD-A49C-B56C-68BC-81ADD05378FE}"/>
              </a:ext>
            </a:extLst>
          </p:cNvPr>
          <p:cNvSpPr/>
          <p:nvPr/>
        </p:nvSpPr>
        <p:spPr>
          <a:xfrm>
            <a:off x="1481328" y="5586984"/>
            <a:ext cx="92445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La sémiologie ne remplace pas les examens complémentaires : elle dit lesquels demander, et pourquoi.</a:t>
            </a:r>
            <a:endParaRPr lang="en-US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8F15616C-D37C-CB41-5745-10B2496ED8E5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b="1" dirty="0">
                <a:solidFill>
                  <a:schemeClr val="accent1"/>
                </a:solidFill>
              </a:rPr>
              <a:t>Cas clinique</a:t>
            </a:r>
          </a:p>
        </p:txBody>
      </p:sp>
    </p:spTree>
    <p:extLst>
      <p:ext uri="{BB962C8B-B14F-4D97-AF65-F5344CB8AC3E}">
        <p14:creationId xmlns:p14="http://schemas.microsoft.com/office/powerpoint/2010/main" val="7610540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4" descr="Une image contenant personne, homme, noir, tenant&#10;&#10;Description générée automatiquement">
            <a:extLst>
              <a:ext uri="{FF2B5EF4-FFF2-40B4-BE49-F238E27FC236}">
                <a16:creationId xmlns:a16="http://schemas.microsoft.com/office/drawing/2014/main" id="{778BE1C1-989C-3694-E32B-FCB079524A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FD39184-C9F5-A213-2579-40DFC4BDC8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4125" y="2343808"/>
            <a:ext cx="9144000" cy="98539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Des questions? </a:t>
            </a:r>
          </a:p>
        </p:txBody>
      </p:sp>
    </p:spTree>
    <p:extLst>
      <p:ext uri="{BB962C8B-B14F-4D97-AF65-F5344CB8AC3E}">
        <p14:creationId xmlns:p14="http://schemas.microsoft.com/office/powerpoint/2010/main" val="3411545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1721</Words>
  <Application>Microsoft Macintosh PowerPoint</Application>
  <PresentationFormat>Widescreen</PresentationFormat>
  <Paragraphs>405</Paragraphs>
  <Slides>32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Aptos</vt:lpstr>
      <vt:lpstr>Aptos Display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Des questions?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Ahmad HAYEK</dc:creator>
  <cp:lastModifiedBy>Ahmad HAYEK</cp:lastModifiedBy>
  <cp:revision>2</cp:revision>
  <dcterms:created xsi:type="dcterms:W3CDTF">2026-09-25T20:50:27Z</dcterms:created>
  <dcterms:modified xsi:type="dcterms:W3CDTF">2026-09-25T22:36:50Z</dcterms:modified>
</cp:coreProperties>
</file>