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532" r:id="rId2"/>
    <p:sldId id="419" r:id="rId3"/>
    <p:sldId id="503" r:id="rId4"/>
    <p:sldId id="504" r:id="rId5"/>
    <p:sldId id="505" r:id="rId6"/>
    <p:sldId id="506" r:id="rId7"/>
    <p:sldId id="533" r:id="rId8"/>
    <p:sldId id="507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7" r:id="rId19"/>
    <p:sldId id="518" r:id="rId20"/>
    <p:sldId id="519" r:id="rId21"/>
    <p:sldId id="520" r:id="rId22"/>
    <p:sldId id="534" r:id="rId23"/>
    <p:sldId id="521" r:id="rId24"/>
    <p:sldId id="535" r:id="rId25"/>
    <p:sldId id="522" r:id="rId26"/>
    <p:sldId id="523" r:id="rId27"/>
    <p:sldId id="524" r:id="rId28"/>
    <p:sldId id="525" r:id="rId29"/>
    <p:sldId id="526" r:id="rId30"/>
    <p:sldId id="527" r:id="rId31"/>
    <p:sldId id="528" r:id="rId32"/>
    <p:sldId id="529" r:id="rId33"/>
    <p:sldId id="530" r:id="rId34"/>
    <p:sldId id="541" r:id="rId35"/>
    <p:sldId id="536" r:id="rId36"/>
    <p:sldId id="537" r:id="rId37"/>
    <p:sldId id="538" r:id="rId38"/>
    <p:sldId id="539" r:id="rId39"/>
    <p:sldId id="531" r:id="rId40"/>
    <p:sldId id="463" r:id="rId4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54061"/>
    <a:srgbClr val="000000"/>
    <a:srgbClr val="D02A31"/>
    <a:srgbClr val="EBF1DE"/>
    <a:srgbClr val="E8F0F9"/>
    <a:srgbClr val="F1E1EE"/>
    <a:srgbClr val="84B84B"/>
    <a:srgbClr val="FDFFFB"/>
    <a:srgbClr val="A4C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7"/>
    <p:restoredTop sz="95211"/>
  </p:normalViewPr>
  <p:slideViewPr>
    <p:cSldViewPr>
      <p:cViewPr varScale="1">
        <p:scale>
          <a:sx n="117" d="100"/>
          <a:sy n="117" d="100"/>
        </p:scale>
        <p:origin x="1032" y="176"/>
      </p:cViewPr>
      <p:guideLst>
        <p:guide orient="horz" pos="2160"/>
        <p:guide pos="2880"/>
      </p:guideLst>
    </p:cSldViewPr>
  </p:slid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7CB2EBB-4A48-7DE3-BEEA-5476D5CC0A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E439A7-1B1A-0B9A-32CC-529CDEA8341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8D5E1F63-FDDC-244B-A09D-C60399FA9E73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3A452598-E583-630A-23F2-4BC71821B5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16CC229E-E0B0-28FB-813C-A307D95FC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313489-D264-6897-810E-0C910E9B8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73ADDB-5366-D4EB-471A-AEA84EF17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71676C-1D96-1E4F-BA79-FCA4118899A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>
            <a:extLst>
              <a:ext uri="{FF2B5EF4-FFF2-40B4-BE49-F238E27FC236}">
                <a16:creationId xmlns:a16="http://schemas.microsoft.com/office/drawing/2014/main" id="{6BAA2B88-8CDC-AC0E-4881-00F2D615EC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Espace réservé des notes 2">
            <a:extLst>
              <a:ext uri="{FF2B5EF4-FFF2-40B4-BE49-F238E27FC236}">
                <a16:creationId xmlns:a16="http://schemas.microsoft.com/office/drawing/2014/main" id="{8AF8FDFD-40D8-0047-CA10-AAABA1F32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5363" name="Espace réservé du numéro de diapositive 3">
            <a:extLst>
              <a:ext uri="{FF2B5EF4-FFF2-40B4-BE49-F238E27FC236}">
                <a16:creationId xmlns:a16="http://schemas.microsoft.com/office/drawing/2014/main" id="{73EB40A0-EE24-6108-0D40-E2E8F72A0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42BC50B-53E6-F445-8D00-60DC91A88F44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418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1882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Objectifs LiSA OIC-225-01 à 09 (partie AOMI et ischémie aiguë de l'item 225). Rubriques à vérifier sur la fiche LiSA en ligne.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Prévalence LiSA : &gt; 20 % après 70 ans. Chiffres France et mortalité repris de vos cours IFSI/kiné.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Vignette inventée à visée pédagogique. Réponses sur la diapositive « Retour au cas clinique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OIC-225-01-A. Définition LiSA : lésions d'athérosclérose de l'aorte et des artères perfusant les MI (plaques, sténoses, obstructions). Prévalence &gt; 20 % après 70 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OIC-225-01-A. Définition LiSA : lésions d'athérosclérose de l'aorte et des artères perfusant les MI (plaques, sténoses, obstructions). Prévalence &gt; 20 % après 70 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487617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Physiopathologie repris des cours IFSI/kiné : inadéquation apports/besoins, d'abord à l'effort puis au repos ; collatéralité ; lésions étagées.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OIC-225-02-B. Hérédité selon LiSA : IDM ou mort subite chez un apparenté du 1er degré homme &lt; 55 ans ou femme &lt; 65 ans. Causes rares hors objectifs (cours kiné).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OIC-225-03-A. Circonstances évocatrices LiSA : asymptomatique (souffle, pouls aboli chez un patient à risque), claudication, symptômes au repos ; dysfonction érectile → rechercher une AOMI.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Examen bilatéral et comparatif. Repris du cours kiné (prise des pouls) ; examen CV complet : patient polyvasculaire.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OIC-225-03/04-A. IPS = pression de cheville / pression brachiale. IPS ≤ 0,90 = AOMI. Diabète / IRC : médiacalcose ; IPS &gt; 1,4 → pression d'orteil ; AOMI si index d'orteil ≤ 0,7 (LiSA).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Classification LiSA clinique et hémodynamique. Leriche et Fontaine n'est plus utilisée (attention, encore très présente dans les anciens cours).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Tableau des diagnostics différentiels de la claudication, repris de la fiche LiSA.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OIC-225-04-A. AOMI évoquée cliniquement, confirmée par les pressions (IPS). Écho-Doppler aorte + MI = examen de référence du bilan lésionnel. Biologie : dyslipidémie, diabète, IRC.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Claudication : test de marche (Strandness) si doute, notamment IPS de repos normal. Symptômes de repos : ischémie permanente chronique si PC &lt; 50, PO &lt; 30, TcPO2 &lt; 30 mmHg (LiSA).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LiSA : angioTDM, angio-IRM et artériographie ne sont PAS des examens de première intention. Place : bilan pré-thérapeutique quand une revascularisation est envisagée.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OIC-225-05-A. Symptomatique : antiplaquettaire + statine (même sans dyslipidémie) + IEC/ARA2 (même sans HTA). Asymptomatique : statine + IEC/ARA2, antiplaquettaire discuté selon le risque CV global.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Cibles LiSA : LDL &lt; 1,4 mmol/L (0,55 g/L) ET -50 % ; PA &lt; 130/80 si bien tolérée (plus élevée tolérée chez le sujet âgé/fragile) ; contrôle glycémique ; sevrage tabagique.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LiSA : rééducation à la marche pour toute claudication ; supervisée ≥ 6 mois avant d'envisager une revascularisation pour claudication invalidante.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LiSA : claudication invalidante malgré TMO + rééducation supervisée ≥ 6 mois → revascularisation essentiellement sus-inguinale. Symptômes de repos : sauvetage de membre.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LiSA : claudication invalidante malgré TMO + rééducation supervisée ≥ 6 mois → revascularisation essentiellement sus-inguinale. Symptômes de repos : sauvetage de membre.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384838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Techniques endoluminales : angioplastie avec ou sans stent (LiSA). Illustrations reprises du cours IFSI.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Chirurgie ouverte (LiSA) : endartériectomie ou pontage. Illustrations cours IFSI/kiné.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636969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Chirurgie ouverte (LiSA) : endartériectomie ou pontage. Illustrations cours IFSI/kiné.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Amputation : LiSA (symptômes de repos). Choix du niveau et pronostic repris du cours kiné (chiffres à adapter à vos sources).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OIC-225-06-A. Pronostic conditionné par les complications coronaires et cérébro-vasculaires. Arbres d'évolution repris du cours kiné (données CEMV).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OIC-225-06/07-A. Pronostic LiSA malgré une prise en charge adaptée : 10 % décès, 25 % amputations, 15 % séquelles, 50 % bons résultats.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OIC-225-07-A. Signes de gravité par ordre d'apparition ; déficit moteur = ischémie complète. Ischémie dépassée : rigidité, marbrures, phlyctènes → amputation.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OIC-225-08-B. Deux tableaux caricaturaux, parfois intriqués. En cas d'embolie : rechercher l'atteinte d'un autre territoire (mésentérique).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OIC-225-09-A. Héparine dès le diagnostic clinique. Revascularisation avant la 6e heure. Embolie sur artère saine : embolectomie à la sonde de Fogarty (référence).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LiSA : thrombolyse in situ contre-indiquée en cas d'ischémie sensitivo-motrice (délai 12-24 h). Aponévrotomie, lavage de membre, amputation. Syndrome de revascularisation.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OIC-225-16-A. Définition LiSA : insuffisance de perfusion artérielle liée à un obstacle chronique (athérome ++) ou aigu (embolie, thrombose in situ, dissection). Débit splanchnique 20-35 % de la consommation d'O2.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OIC-225-17-A. Chronique : sujet âgé, femme &gt; 70 %, triade douleur post-prandiale / éviction-fractionnement / amaigrissement. Aiguë : urgence absolue ; douleur intense contrastant avec un examen pauvre.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Vignette inventée à visée pédagogique. Réponses sur la diapositive « Retour au cas clinique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4685733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Vignette inventée à visée pédagogique. Réponses sur la diapositive « Retour au cas clinique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395477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Vignette inventée à visée pédagogique. Réponses sur la diapositive « Retour au cas clinique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245787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Vignette inventée à visée pédagogique. Réponses sur la diapositive « Retour au cas clinique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36477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Synthèse.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177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9CD71C-59CE-7181-DB41-ACB4E0D9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F0D1E-D683-CE4B-B8D3-5DE7FE9BDDBB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AD90AC-80BF-33D8-A9EF-B716553E5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E153A8-AF9A-C5B6-9840-7C263B5C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1B920-6CF5-C447-8B4E-7E13785107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9628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11ED29-BF06-5051-8CC3-73A5021A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AEEBD-0954-1545-A923-79ABE7F3CFEB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49AF01-F5AF-7FA4-31B7-3937CE95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1DC9BB-95F9-DB42-B5FA-FF8F96A78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D9BF-925E-D24E-840C-E6567043D76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4140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C727CB-68C3-87D4-0B5B-493E358B6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78E17-D5FB-4B4C-AC36-9CBB7F810D12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24BD0F-BD7D-9C51-00EB-CAFE8E38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617B45-AA8C-2E55-6FBA-1D5DA1AF4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EB9E4-371B-6546-9F76-AFE5F1A3EB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990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9406205-3B16-3963-A649-D781CF67E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7791A-025B-1740-83E5-5175EDFCF839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CB62BC9-0A3B-F614-792A-D0E70DF9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5D36224-A427-D93B-1C17-30F7715E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3FABA-AB4C-9B41-9FC0-D62DE664571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692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C5E3B995-599C-E8D9-B286-02733043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A146C-805A-0F4E-BFAB-EB081D560A48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81EC11E0-1ABE-9146-125E-13C0FAE0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441573F-4D23-DA12-06F3-E5F0DE2E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30460-27BF-CC4E-9617-36A951B732D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0598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84BB4527-F386-BB66-A30E-E19935D3F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C17E2-E888-AD48-A6F2-AD5B9F39F4AD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CB3B5A48-295E-72AD-2568-9A478553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4A35F86-B165-2225-BC2A-D83E8AE6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386E-4F4E-6648-B52E-ACC479D14B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2678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5B7E5971-1A5C-AAEC-7B66-B2B0B014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24770-AD18-CF4C-B516-97CB7C7E7B3C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A265D5F2-4D80-BDBD-D661-A9EA59E8D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5D3CEFF-E15B-3FF9-8F45-4924F8A7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46DC2-4A57-1D4E-83B5-845EE1618F5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2049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FB8AD2F-36F5-9234-DE5C-065B25B8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B95A4-E8EC-0948-9028-FE56E5237FA8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A015823-5B61-48EF-1B91-0B775789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838DB8E-4AED-683B-85FD-AD2AC4542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6AD3-B4F4-6540-8517-EA450CBCE6E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7090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C16F41A-5A78-F366-4FDF-ADB051DEC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8190C-98FC-5D49-9F36-B7EB401CCA79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A520C9-AD4F-8601-55B3-14B79B96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450C524-7AA7-741E-E79E-1C089C3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6BE04-887A-424A-9C39-C04D085A31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7066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D7DA65-0803-CBF4-C6DB-BF3A38A2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AC9F-D634-5843-A655-08CEBE6E8716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ADCCAD-7D27-BC23-81E3-1570D7F2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DA87FC-E635-C5EF-18CA-04EE769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A9A6F-8927-8D4A-8147-556C4C55B59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42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F73EE2-FD9A-4451-6EB1-53A1271B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17EEE-ACD7-E840-9A0D-9550373CC97D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CD2E6A-61DD-CEDC-42CB-DF3EB38C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B3A8C2-43BB-B24E-CF73-4B9659E8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719FF-0A32-8447-9533-B4488298EB5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83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B3C9C291-C86F-8A12-C48A-91E54C1E01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EAF07E29-69E5-5E27-DD34-F765B63CE9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554B9F-82C4-3856-B45A-457B00D5E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0F2880-6F07-CF4A-93B9-081923C92112}" type="datetimeFigureOut">
              <a:rPr lang="fr-FR"/>
              <a:pPr>
                <a:defRPr/>
              </a:pPr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6D48B6-A41B-7C79-E851-E5EE28FF1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5347CC-5E97-DA5B-050C-052839971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54B6B1D-C6F4-924E-8632-C79DD36017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13" Type="http://schemas.openxmlformats.org/officeDocument/2006/relationships/image" Target="../media/image36.jpe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1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47.jpeg"/><Relationship Id="rId5" Type="http://schemas.openxmlformats.org/officeDocument/2006/relationships/image" Target="../media/image43.jpg"/><Relationship Id="rId10" Type="http://schemas.openxmlformats.org/officeDocument/2006/relationships/image" Target="../media/image46.png"/><Relationship Id="rId4" Type="http://schemas.openxmlformats.org/officeDocument/2006/relationships/image" Target="../media/image42.jp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>
            <a:extLst>
              <a:ext uri="{FF2B5EF4-FFF2-40B4-BE49-F238E27FC236}">
                <a16:creationId xmlns:a16="http://schemas.microsoft.com/office/drawing/2014/main" id="{BEA6D21E-7C35-4FB5-49B5-1634E0A9B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003" y="605873"/>
            <a:ext cx="7772400" cy="3456384"/>
          </a:xfrm>
        </p:spPr>
        <p:txBody>
          <a:bodyPr/>
          <a:lstStyle/>
          <a:p>
            <a:pPr eaLnBrk="1" hangingPunct="1"/>
            <a:r>
              <a:rPr lang="fr-FR" altLang="fr-FR" sz="3600" b="1" dirty="0">
                <a:solidFill>
                  <a:schemeClr val="accent1"/>
                </a:solidFill>
              </a:rPr>
              <a:t>Item 225</a:t>
            </a:r>
            <a:br>
              <a:rPr lang="fr-FR" altLang="fr-FR" sz="3600" b="1" dirty="0">
                <a:solidFill>
                  <a:schemeClr val="accent1"/>
                </a:solidFill>
              </a:rPr>
            </a:br>
            <a:r>
              <a:rPr lang="fr-FR" altLang="fr-FR" sz="1000" b="1" dirty="0">
                <a:solidFill>
                  <a:srgbClr val="FFFFFF"/>
                </a:solidFill>
              </a:rPr>
              <a:t>1</a:t>
            </a:r>
            <a:br>
              <a:rPr lang="fr-FR" altLang="fr-FR" b="1" dirty="0">
                <a:solidFill>
                  <a:schemeClr val="accent1"/>
                </a:solidFill>
              </a:rPr>
            </a:br>
            <a:r>
              <a:rPr lang="fr-FR" altLang="fr-FR" b="1" dirty="0">
                <a:solidFill>
                  <a:schemeClr val="tx2"/>
                </a:solidFill>
              </a:rPr>
              <a:t>Artériopathie oblitérante </a:t>
            </a:r>
            <a:br>
              <a:rPr lang="fr-FR" altLang="fr-FR" b="1" dirty="0">
                <a:solidFill>
                  <a:schemeClr val="tx2"/>
                </a:solidFill>
              </a:rPr>
            </a:br>
            <a:r>
              <a:rPr lang="fr-FR" altLang="fr-FR" sz="3600" b="1" dirty="0">
                <a:solidFill>
                  <a:schemeClr val="tx2"/>
                </a:solidFill>
              </a:rPr>
              <a:t>Membres inférieurs</a:t>
            </a:r>
            <a:br>
              <a:rPr lang="fr-FR" altLang="fr-FR" sz="3600" b="1" dirty="0">
                <a:solidFill>
                  <a:schemeClr val="tx2"/>
                </a:solidFill>
              </a:rPr>
            </a:br>
            <a:r>
              <a:rPr lang="fr-FR" altLang="fr-FR" sz="3600" b="1" dirty="0">
                <a:solidFill>
                  <a:schemeClr val="tx2"/>
                </a:solidFill>
              </a:rPr>
              <a:t>Artères viscérales</a:t>
            </a:r>
            <a:br>
              <a:rPr lang="fr-FR" altLang="fr-FR" sz="4000" b="1" dirty="0">
                <a:solidFill>
                  <a:schemeClr val="accent1"/>
                </a:solidFill>
              </a:rPr>
            </a:br>
            <a:r>
              <a:rPr lang="fr-FR" altLang="fr-FR" sz="1050" b="1" dirty="0">
                <a:solidFill>
                  <a:srgbClr val="FFFFFF"/>
                </a:solidFill>
              </a:rPr>
              <a:t>1</a:t>
            </a:r>
            <a:endParaRPr lang="fr-FR" altLang="fr-F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2B55E1-DF07-659C-3C65-7D0EB3F3A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8548" y="4221262"/>
            <a:ext cx="6945313" cy="12239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 BORDET Marine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/>
              <a:t>MCU-PH Hospices Civils de Lyon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/>
              <a:t>Service de chirurgie Vasculaire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/>
              <a:t>Hopital Louis Pradel/Hopital Edouard Herriot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fr-FR" sz="12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 err="1"/>
              <a:t>marine.bordet@chu-lyon.fr</a:t>
            </a:r>
            <a:endParaRPr lang="fr-FR" sz="12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fr-FR" sz="1400" dirty="0"/>
          </a:p>
        </p:txBody>
      </p:sp>
      <p:pic>
        <p:nvPicPr>
          <p:cNvPr id="14340" name="Picture 2" descr="Risultati immagini per insa LGEF logo">
            <a:extLst>
              <a:ext uri="{FF2B5EF4-FFF2-40B4-BE49-F238E27FC236}">
                <a16:creationId xmlns:a16="http://schemas.microsoft.com/office/drawing/2014/main" id="{80CDE7C7-D33B-9A2A-47D0-560BCDE41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092825"/>
            <a:ext cx="22113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52451FB-3681-C76D-79AD-EE5D7556163F}"/>
              </a:ext>
            </a:extLst>
          </p:cNvPr>
          <p:cNvCxnSpPr>
            <a:cxnSpLocks/>
          </p:cNvCxnSpPr>
          <p:nvPr/>
        </p:nvCxnSpPr>
        <p:spPr>
          <a:xfrm>
            <a:off x="2391565" y="3933056"/>
            <a:ext cx="4359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5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A23ED36E-68AE-3477-55FF-8576C25B9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2" y="6075879"/>
            <a:ext cx="761926" cy="76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Université Claude Bernard Lyon 1">
            <a:extLst>
              <a:ext uri="{FF2B5EF4-FFF2-40B4-BE49-F238E27FC236}">
                <a16:creationId xmlns:a16="http://schemas.microsoft.com/office/drawing/2014/main" id="{455C13FE-E45A-8DCD-FE59-918A6E174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135673"/>
            <a:ext cx="3024336" cy="6423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5062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0A0B737D-6FA8-3382-7369-AE21C1447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700808"/>
            <a:ext cx="7623412" cy="423819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A733B20E-3F88-20DD-055E-B2285A5BA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/>
            <a:r>
              <a:rPr lang="fr-FR" altLang="fr-FR" sz="2800" dirty="0"/>
              <a:t>Conflits d’intérêt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A09220E-D614-A658-ADEB-96D85506BC4A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B820FD2-53B9-C0EF-DDEA-41D3C4E545BC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E598794-9165-3BA5-2327-699C17C9191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Titre 1">
              <a:extLst>
                <a:ext uri="{FF2B5EF4-FFF2-40B4-BE49-F238E27FC236}">
                  <a16:creationId xmlns:a16="http://schemas.microsoft.com/office/drawing/2014/main" id="{005DEC01-5366-6775-9F59-8E4463634E3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0762018-0CD6-2C7B-8282-1C5237F99ABC}"/>
              </a:ext>
            </a:extLst>
          </p:cNvPr>
          <p:cNvSpPr/>
          <p:nvPr/>
        </p:nvSpPr>
        <p:spPr>
          <a:xfrm>
            <a:off x="863261" y="1956702"/>
            <a:ext cx="7299901" cy="4238189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50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868680"/>
            <a:ext cx="8229600" cy="54864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2800" b="0">
                <a:solidFill>
                  <a:srgbClr val="000000"/>
                </a:solidFill>
                <a:latin typeface="Calibri"/>
              </a:rPr>
              <a:t>Objectifs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539496" y="1426464"/>
            <a:ext cx="4233672" cy="0"/>
          </a:xfrm>
          <a:prstGeom prst="line">
            <a:avLst/>
          </a:prstGeom>
          <a:ln w="9525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917538"/>
              </p:ext>
            </p:extLst>
          </p:nvPr>
        </p:nvGraphicFramePr>
        <p:xfrm>
          <a:off x="611560" y="1892808"/>
          <a:ext cx="7086600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Rang</a:t>
                      </a:r>
                    </a:p>
                  </a:txBody>
                  <a:tcPr marL="54864" marR="54864" marT="27432" marB="27432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Intitulé</a:t>
                      </a:r>
                    </a:p>
                  </a:txBody>
                  <a:tcPr marL="54864" marR="54864" marT="27432" marB="27432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Rubrique</a:t>
                      </a:r>
                    </a:p>
                  </a:txBody>
                  <a:tcPr marL="54864" marR="54864" marT="27432" marB="27432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la définition et la fréquence de l'AOMI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Définition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l'étiologie et les facteurs de risque de l'AOMI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Étiologies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les manifestations cliniques et la classification de l'AOMI et savoir évoquer les diagnostics différentiels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Diagnostic positif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Savoir prescrire les examens complémentaires de première intention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Examens complémentaires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le traitement médical : traitement médicamenteux et principes du traitement chirurgical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Prise en charge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les complications et le pronostic : ischémie aiguë des MI, morbimortalité cardiovasculaire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Suivi et/ou pronostic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Savoir définir et identifier les manifestations cliniques d'ischémie aiguë complète ou incomplète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Identification de l'urgence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les autres causes de l'ischémie aiguë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Étiologies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40404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0"/>
                          </a:solidFill>
                          <a:latin typeface="Calibri"/>
                        </a:rPr>
                        <a:t>Connaître les principes d'un traitement en urgence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dirty="0" err="1">
                          <a:solidFill>
                            <a:srgbClr val="404040"/>
                          </a:solidFill>
                          <a:latin typeface="Calibri"/>
                        </a:rPr>
                        <a:t>Prise</a:t>
                      </a:r>
                      <a:r>
                        <a:rPr sz="1000" b="0" dirty="0">
                          <a:solidFill>
                            <a:srgbClr val="404040"/>
                          </a:solidFill>
                          <a:latin typeface="Calibri"/>
                        </a:rPr>
                        <a:t> </a:t>
                      </a:r>
                      <a:r>
                        <a:rPr sz="1000" b="0" dirty="0" err="1">
                          <a:solidFill>
                            <a:srgbClr val="404040"/>
                          </a:solidFill>
                          <a:latin typeface="Calibri"/>
                        </a:rPr>
                        <a:t>en</a:t>
                      </a:r>
                      <a:r>
                        <a:rPr sz="1000" b="0" dirty="0">
                          <a:solidFill>
                            <a:srgbClr val="404040"/>
                          </a:solidFill>
                          <a:latin typeface="Calibri"/>
                        </a:rPr>
                        <a:t> charge</a:t>
                      </a:r>
                    </a:p>
                  </a:txBody>
                  <a:tcPr marL="54864" marR="54864" marT="27432" marB="27432" anchor="ctr"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4" name="Picture 63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08" y="4727972"/>
            <a:ext cx="1426463" cy="18368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868680"/>
            <a:ext cx="8229600" cy="54864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2800" b="0">
                <a:solidFill>
                  <a:srgbClr val="000000"/>
                </a:solidFill>
                <a:latin typeface="Calibri"/>
              </a:rPr>
              <a:t>Contexte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539496" y="1426464"/>
            <a:ext cx="4233672" cy="0"/>
          </a:xfrm>
          <a:prstGeom prst="line">
            <a:avLst/>
          </a:prstGeom>
          <a:ln w="9525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48640" y="1783080"/>
            <a:ext cx="5120640" cy="291772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800" b="0" dirty="0" err="1">
                <a:solidFill>
                  <a:srgbClr val="404040"/>
                </a:solidFill>
                <a:latin typeface="Calibri"/>
              </a:rPr>
              <a:t>Pathologie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404040"/>
                </a:solidFill>
                <a:latin typeface="Calibri"/>
              </a:rPr>
              <a:t>fréquente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800" b="0" dirty="0">
                <a:solidFill>
                  <a:srgbClr val="4F81BD"/>
                </a:solidFill>
                <a:latin typeface="Calibri"/>
              </a:rPr>
              <a:t>&gt; 20 % après 70 </a:t>
            </a:r>
            <a:r>
              <a:rPr sz="1800" b="0" dirty="0" err="1">
                <a:solidFill>
                  <a:srgbClr val="4F81BD"/>
                </a:solidFill>
                <a:latin typeface="Calibri"/>
              </a:rPr>
              <a:t>ans</a:t>
            </a:r>
            <a:endParaRPr sz="1800" b="0" dirty="0">
              <a:solidFill>
                <a:srgbClr val="4F81BD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800" b="0" dirty="0">
                <a:solidFill>
                  <a:srgbClr val="404040"/>
                </a:solidFill>
                <a:latin typeface="Calibri"/>
              </a:rPr>
              <a:t>≈ 800 000 patients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France</a:t>
            </a:r>
            <a:endParaRPr lang="fr-FR" sz="18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1200"/>
              </a:spcAft>
              <a:buClr>
                <a:srgbClr val="4F81BD"/>
              </a:buClr>
            </a:pPr>
            <a:endParaRPr sz="18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800" b="0" dirty="0" err="1">
                <a:solidFill>
                  <a:srgbClr val="404040"/>
                </a:solidFill>
                <a:latin typeface="Calibri"/>
              </a:rPr>
              <a:t>Souvent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→ sous-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diagnostiquée</a:t>
            </a:r>
            <a:endParaRPr lang="fr-FR" sz="18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endParaRPr sz="18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800" b="1" dirty="0" err="1">
                <a:solidFill>
                  <a:srgbClr val="404040"/>
                </a:solidFill>
                <a:latin typeface="Calibri"/>
              </a:rPr>
              <a:t>Marqueur</a:t>
            </a:r>
            <a:r>
              <a:rPr sz="18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404040"/>
                </a:solidFill>
                <a:latin typeface="Calibri"/>
              </a:rPr>
              <a:t>d’athérosclérose</a:t>
            </a:r>
            <a:r>
              <a:rPr sz="18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404040"/>
                </a:solidFill>
                <a:latin typeface="Calibri"/>
              </a:rPr>
              <a:t>systémique</a:t>
            </a:r>
            <a:endParaRPr sz="18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800" b="0" dirty="0" err="1">
                <a:solidFill>
                  <a:srgbClr val="404040"/>
                </a:solidFill>
                <a:latin typeface="Calibri"/>
              </a:rPr>
              <a:t>Mortalité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800" b="1" dirty="0">
                <a:solidFill>
                  <a:srgbClr val="C0504D"/>
                </a:solidFill>
                <a:latin typeface="Calibri"/>
              </a:rPr>
              <a:t>30 % à 5 </a:t>
            </a:r>
            <a:r>
              <a:rPr sz="1800" b="1" dirty="0" err="1">
                <a:solidFill>
                  <a:srgbClr val="C0504D"/>
                </a:solidFill>
                <a:latin typeface="Calibri"/>
              </a:rPr>
              <a:t>ans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, 50 % à 10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ans</a:t>
            </a:r>
            <a:endParaRPr sz="18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85800" y="5414392"/>
            <a:ext cx="51206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700" b="1" dirty="0">
                <a:solidFill>
                  <a:srgbClr val="C0504D"/>
                </a:solidFill>
                <a:latin typeface="Calibri"/>
              </a:rPr>
              <a:t>Diagnostic = </a:t>
            </a:r>
            <a:r>
              <a:rPr sz="1700" b="1" dirty="0" err="1">
                <a:solidFill>
                  <a:srgbClr val="C0504D"/>
                </a:solidFill>
                <a:latin typeface="Calibri"/>
              </a:rPr>
              <a:t>porte</a:t>
            </a:r>
            <a:r>
              <a:rPr sz="17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C0504D"/>
                </a:solidFill>
                <a:latin typeface="Calibri"/>
              </a:rPr>
              <a:t>d’entrée</a:t>
            </a:r>
            <a:r>
              <a:rPr sz="1700" b="1" dirty="0">
                <a:solidFill>
                  <a:srgbClr val="C0504D"/>
                </a:solidFill>
                <a:latin typeface="Calibri"/>
              </a:rPr>
              <a:t> de la </a:t>
            </a:r>
            <a:r>
              <a:rPr sz="1700" b="1" dirty="0" err="1">
                <a:solidFill>
                  <a:srgbClr val="C0504D"/>
                </a:solidFill>
                <a:latin typeface="Calibri"/>
              </a:rPr>
              <a:t>prévention</a:t>
            </a:r>
            <a:r>
              <a:rPr sz="17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C0504D"/>
                </a:solidFill>
                <a:latin typeface="Calibri"/>
              </a:rPr>
              <a:t>cardiovasculaire</a:t>
            </a:r>
            <a:endParaRPr sz="1700" b="1" dirty="0">
              <a:solidFill>
                <a:srgbClr val="C0504D"/>
              </a:solidFill>
              <a:latin typeface="Calibri"/>
            </a:endParaRPr>
          </a:p>
        </p:txBody>
      </p:sp>
      <p:pic>
        <p:nvPicPr>
          <p:cNvPr id="65" name="Picture 64" descr="ifsi20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511767"/>
            <a:ext cx="1554480" cy="5967000"/>
          </a:xfrm>
          <a:prstGeom prst="rect">
            <a:avLst/>
          </a:prstGeom>
        </p:spPr>
      </p:pic>
      <p:pic>
        <p:nvPicPr>
          <p:cNvPr id="66" name="Picture 65" descr="ifsi20_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974" y="557784"/>
            <a:ext cx="1498745" cy="59209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731520"/>
            <a:ext cx="8229600" cy="3246120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48640" y="804672"/>
            <a:ext cx="8046720" cy="31701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D., 64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consulte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6928" y="1430252"/>
            <a:ext cx="8010144" cy="22867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ATCD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tabagisme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actif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(40 PA)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HTA,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diabète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type 2, IDM stenté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2019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aspirine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75 mg,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atorvastatine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10 mg, amlodipine,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metformine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Depuis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6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mois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crampe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du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mollet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gauche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après </a:t>
            </a:r>
            <a:r>
              <a:rPr sz="1500" b="0" dirty="0">
                <a:solidFill>
                  <a:srgbClr val="4F81BD"/>
                </a:solidFill>
                <a:latin typeface="Calibri"/>
              </a:rPr>
              <a:t>≈ 200 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l’obligeant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à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s’arrêter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cédant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 min au repos et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réapparaissant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toujours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même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distance</a:t>
            </a: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examen ostéoarticulaire et musculaire normal,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fémoraux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perçus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pédieux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gauches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abolis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trouble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trophique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repos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720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Oval 64"/>
          <p:cNvSpPr/>
          <p:nvPr/>
        </p:nvSpPr>
        <p:spPr>
          <a:xfrm>
            <a:off x="59436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88720" y="4297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évoquez-vous ?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66344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8" name="Oval 67"/>
          <p:cNvSpPr/>
          <p:nvPr/>
        </p:nvSpPr>
        <p:spPr>
          <a:xfrm>
            <a:off x="480060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94959" y="4297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examen simple, au cabinet, pour le confirmer ?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57200" y="534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Oval 70"/>
          <p:cNvSpPr/>
          <p:nvPr/>
        </p:nvSpPr>
        <p:spPr>
          <a:xfrm>
            <a:off x="594360" y="5596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88720" y="5440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de première intention ?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663440" y="534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4" name="Oval 73"/>
          <p:cNvSpPr/>
          <p:nvPr/>
        </p:nvSpPr>
        <p:spPr>
          <a:xfrm>
            <a:off x="4800600" y="5596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394959" y="5440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Définition</a:t>
            </a:r>
          </a:p>
        </p:txBody>
      </p:sp>
      <p:sp>
        <p:nvSpPr>
          <p:cNvPr id="49" name="Oval 48"/>
          <p:cNvSpPr/>
          <p:nvPr/>
        </p:nvSpPr>
        <p:spPr>
          <a:xfrm>
            <a:off x="2029967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pic>
        <p:nvPicPr>
          <p:cNvPr id="62" name="Picture 61" descr="ifsi05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00" y="1032766"/>
            <a:ext cx="3709105" cy="4509490"/>
          </a:xfrm>
          <a:prstGeom prst="rect">
            <a:avLst/>
          </a:prstGeom>
          <a:ln w="9525">
            <a:solidFill>
              <a:srgbClr val="BFBFBF"/>
            </a:solidFill>
          </a:ln>
        </p:spPr>
      </p:pic>
      <p:sp>
        <p:nvSpPr>
          <p:cNvPr id="63" name="Rectangle 62"/>
          <p:cNvSpPr/>
          <p:nvPr/>
        </p:nvSpPr>
        <p:spPr>
          <a:xfrm>
            <a:off x="272000" y="5633210"/>
            <a:ext cx="3709105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0" dirty="0">
                <a:solidFill>
                  <a:srgbClr val="404040"/>
                </a:solidFill>
                <a:latin typeface="Calibri"/>
              </a:rPr>
              <a:t>Artères des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membres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inférieurs</a:t>
            </a:r>
            <a:endParaRPr sz="1300" b="0" dirty="0">
              <a:solidFill>
                <a:srgbClr val="40404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fr-FR" sz="900" b="1" dirty="0">
                <a:solidFill>
                  <a:srgbClr val="404040"/>
                </a:solidFill>
                <a:latin typeface="Calibri"/>
              </a:rPr>
              <a:t>Définition</a:t>
            </a:r>
            <a:endParaRPr sz="9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2029967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pic>
        <p:nvPicPr>
          <p:cNvPr id="62" name="Picture 61" descr="ifsi05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00" y="1032766"/>
            <a:ext cx="3709105" cy="4509490"/>
          </a:xfrm>
          <a:prstGeom prst="rect">
            <a:avLst/>
          </a:prstGeom>
          <a:ln w="9525">
            <a:solidFill>
              <a:srgbClr val="BFBFBF"/>
            </a:solidFill>
          </a:ln>
        </p:spPr>
      </p:pic>
      <p:sp>
        <p:nvSpPr>
          <p:cNvPr id="63" name="Rectangle 62"/>
          <p:cNvSpPr/>
          <p:nvPr/>
        </p:nvSpPr>
        <p:spPr>
          <a:xfrm>
            <a:off x="272000" y="5633210"/>
            <a:ext cx="3709105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0" dirty="0">
                <a:solidFill>
                  <a:srgbClr val="404040"/>
                </a:solidFill>
                <a:latin typeface="Calibri"/>
              </a:rPr>
              <a:t>Artères des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membres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inférieurs</a:t>
            </a:r>
            <a:endParaRPr sz="13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20480" y="980728"/>
            <a:ext cx="4572000" cy="531324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dirty="0" err="1">
                <a:solidFill>
                  <a:srgbClr val="404040"/>
                </a:solidFill>
                <a:latin typeface="Calibri"/>
              </a:rPr>
              <a:t>Lésions</a:t>
            </a:r>
            <a:r>
              <a:rPr sz="20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2000" b="0" dirty="0" err="1">
                <a:solidFill>
                  <a:srgbClr val="404040"/>
                </a:solidFill>
                <a:latin typeface="Calibri"/>
              </a:rPr>
              <a:t>d’</a:t>
            </a:r>
            <a:r>
              <a:rPr sz="2000" b="1" dirty="0" err="1">
                <a:solidFill>
                  <a:srgbClr val="4F81BD"/>
                </a:solidFill>
                <a:latin typeface="Calibri"/>
              </a:rPr>
              <a:t>athérosclérose</a:t>
            </a:r>
            <a:endParaRPr sz="2000" b="1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1400"/>
              </a:spcAft>
            </a:pPr>
            <a:r>
              <a:rPr sz="1800" b="0" dirty="0">
                <a:solidFill>
                  <a:srgbClr val="404040"/>
                </a:solidFill>
                <a:latin typeface="Calibri"/>
              </a:rPr>
              <a:t>de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l’aorte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et des artères </a:t>
            </a:r>
            <a:r>
              <a:rPr lang="fr-FR" sz="1800" b="0" dirty="0">
                <a:solidFill>
                  <a:srgbClr val="404040"/>
                </a:solidFill>
                <a:latin typeface="Calibri"/>
              </a:rPr>
              <a:t>d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es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membres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inférieurs</a:t>
            </a:r>
            <a:endParaRPr sz="18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2200"/>
              </a:spcAft>
            </a:pPr>
            <a:r>
              <a:rPr sz="18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800" b="0" dirty="0">
                <a:solidFill>
                  <a:srgbClr val="4F81BD"/>
                </a:solidFill>
                <a:latin typeface="Calibri"/>
              </a:rPr>
              <a:t>plaques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800" b="0" dirty="0" err="1">
                <a:solidFill>
                  <a:srgbClr val="4F81BD"/>
                </a:solidFill>
                <a:latin typeface="Calibri"/>
              </a:rPr>
              <a:t>sténoses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800" b="0" dirty="0">
                <a:solidFill>
                  <a:srgbClr val="4F81BD"/>
                </a:solidFill>
                <a:latin typeface="Calibri"/>
              </a:rPr>
              <a:t>occlusions</a:t>
            </a:r>
            <a:endParaRPr lang="fr-FR" sz="1800" b="0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2200"/>
              </a:spcAft>
            </a:pPr>
            <a:endParaRPr lang="fr-FR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2200"/>
              </a:spcAft>
            </a:pPr>
            <a:endParaRPr lang="fr-FR" sz="1800" b="0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2200"/>
              </a:spcAft>
            </a:pPr>
            <a:endParaRPr lang="fr-FR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2200"/>
              </a:spcAft>
            </a:pPr>
            <a:endParaRPr lang="fr-FR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2200"/>
              </a:spcAft>
            </a:pPr>
            <a:endParaRPr sz="1800" b="0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1000"/>
              </a:spcAft>
            </a:pPr>
            <a:r>
              <a:rPr sz="1800" b="0" dirty="0" err="1">
                <a:solidFill>
                  <a:srgbClr val="4F81BD"/>
                </a:solidFill>
                <a:latin typeface="Calibri"/>
              </a:rPr>
              <a:t>Prévalence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↑ avec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l’âge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800" b="0" dirty="0">
                <a:solidFill>
                  <a:srgbClr val="4F81BD"/>
                </a:solidFill>
                <a:latin typeface="Calibri"/>
              </a:rPr>
              <a:t>&gt; 20 % après 70 </a:t>
            </a:r>
            <a:r>
              <a:rPr sz="1800" b="0" dirty="0" err="1">
                <a:solidFill>
                  <a:srgbClr val="4F81BD"/>
                </a:solidFill>
                <a:latin typeface="Calibri"/>
              </a:rPr>
              <a:t>ans</a:t>
            </a:r>
            <a:endParaRPr sz="1800" b="0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1000"/>
              </a:spcAft>
            </a:pPr>
            <a:r>
              <a:rPr sz="1800" b="0" dirty="0">
                <a:solidFill>
                  <a:srgbClr val="4F81BD"/>
                </a:solidFill>
                <a:latin typeface="Calibri"/>
              </a:rPr>
              <a:t>Hommes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&gt; Femmes</a:t>
            </a:r>
          </a:p>
          <a:p>
            <a:pPr algn="l">
              <a:spcAft>
                <a:spcPts val="400"/>
              </a:spcAft>
            </a:pPr>
            <a:r>
              <a:rPr sz="1800" b="0" dirty="0" err="1">
                <a:solidFill>
                  <a:srgbClr val="4F81BD"/>
                </a:solidFill>
                <a:latin typeface="Calibri"/>
              </a:rPr>
              <a:t>Tabac</a:t>
            </a:r>
            <a:r>
              <a:rPr sz="1800" b="0" dirty="0">
                <a:solidFill>
                  <a:srgbClr val="4F81BD"/>
                </a:solidFill>
                <a:latin typeface="Calibri"/>
              </a:rPr>
              <a:t> +++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diabète</a:t>
            </a:r>
            <a:endParaRPr sz="18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5" name="Picture 64" descr="ifsi07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948" y="2274204"/>
            <a:ext cx="3181684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58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Définition</a:t>
            </a:r>
          </a:p>
        </p:txBody>
      </p:sp>
      <p:sp>
        <p:nvSpPr>
          <p:cNvPr id="49" name="Oval 48"/>
          <p:cNvSpPr/>
          <p:nvPr/>
        </p:nvSpPr>
        <p:spPr>
          <a:xfrm>
            <a:off x="2029967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67544" y="1196752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 err="1">
                <a:solidFill>
                  <a:srgbClr val="404040"/>
                </a:solidFill>
                <a:latin typeface="Calibri"/>
              </a:rPr>
              <a:t>Physiopathologie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3" name="Picture 62" descr="ifsi09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12" y="1844824"/>
            <a:ext cx="2642888" cy="314324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307367" y="5150368"/>
            <a:ext cx="237744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7F7F7F"/>
                </a:solidFill>
                <a:latin typeface="Calibri"/>
              </a:rPr>
              <a:t>Plaque → sténose → occlusion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994937" y="982698"/>
            <a:ext cx="3291840" cy="47618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dirty="0" err="1">
                <a:solidFill>
                  <a:srgbClr val="1F497D"/>
                </a:solidFill>
                <a:latin typeface="Calibri"/>
              </a:rPr>
              <a:t>Sténose</a:t>
            </a:r>
            <a:r>
              <a:rPr sz="1600" b="1" dirty="0">
                <a:solidFill>
                  <a:srgbClr val="1F497D"/>
                </a:solidFill>
                <a:latin typeface="Calibri"/>
              </a:rPr>
              <a:t> / occlusion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600"/>
              </a:spcAft>
            </a:pP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>
              <a:spcAft>
                <a:spcPts val="600"/>
              </a:spcAft>
            </a:pPr>
            <a:r>
              <a:rPr lang="fr-FR" sz="1600" b="0" dirty="0">
                <a:solidFill>
                  <a:srgbClr val="404040"/>
                </a:solidFill>
                <a:latin typeface="Calibri"/>
              </a:rPr>
              <a:t>Lésions souvent </a:t>
            </a:r>
            <a:r>
              <a:rPr lang="fr-FR" sz="1600" b="1" dirty="0">
                <a:solidFill>
                  <a:srgbClr val="404040"/>
                </a:solidFill>
                <a:latin typeface="Calibri"/>
              </a:rPr>
              <a:t>multifocales, étagées</a:t>
            </a:r>
          </a:p>
          <a:p>
            <a:pPr algn="l">
              <a:spcAft>
                <a:spcPts val="600"/>
              </a:spcAft>
            </a:pPr>
            <a:endParaRPr sz="7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↓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débit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sanguin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Déséquilibre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apports /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besoins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O2</a:t>
            </a:r>
            <a:endParaRPr lang="fr-FR" sz="1600" b="1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1400"/>
              </a:spcAft>
              <a:buClr>
                <a:srgbClr val="4F81BD"/>
              </a:buClr>
            </a:pPr>
            <a:endParaRPr sz="1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>
                <a:solidFill>
                  <a:srgbClr val="404040"/>
                </a:solidFill>
                <a:latin typeface="Calibri"/>
              </a:rPr>
              <a:t>À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l’effort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d’abord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800"/>
              </a:spcAft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600" b="0" dirty="0">
                <a:solidFill>
                  <a:srgbClr val="4F81BD"/>
                </a:solidFill>
                <a:latin typeface="Calibri"/>
              </a:rPr>
              <a:t>claudication</a:t>
            </a:r>
            <a:endParaRPr lang="fr-FR" sz="1600" b="0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800"/>
              </a:spcAft>
            </a:pPr>
            <a:endParaRPr sz="500" b="0" dirty="0">
              <a:solidFill>
                <a:srgbClr val="4F81B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>
                <a:solidFill>
                  <a:srgbClr val="404040"/>
                </a:solidFill>
                <a:latin typeface="Calibri"/>
              </a:rPr>
              <a:t>Au repos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ensuite</a:t>
            </a:r>
          </a:p>
          <a:p>
            <a:pPr algn="l">
              <a:spcAft>
                <a:spcPts val="1600"/>
              </a:spcAft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600" b="1" dirty="0" err="1">
                <a:solidFill>
                  <a:srgbClr val="C0504D"/>
                </a:solidFill>
                <a:latin typeface="Calibri"/>
              </a:rPr>
              <a:t>ischémie</a:t>
            </a:r>
            <a:r>
              <a:rPr sz="16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C0504D"/>
                </a:solidFill>
                <a:latin typeface="Calibri"/>
              </a:rPr>
              <a:t>permanente</a:t>
            </a:r>
            <a:endParaRPr lang="fr-FR" sz="1600" b="1" dirty="0">
              <a:solidFill>
                <a:srgbClr val="C0504D"/>
              </a:solidFill>
              <a:latin typeface="Calibri"/>
            </a:endParaRPr>
          </a:p>
          <a:p>
            <a:pPr algn="l">
              <a:spcAft>
                <a:spcPts val="1600"/>
              </a:spcAft>
            </a:pPr>
            <a:endParaRPr sz="1600" b="1" dirty="0">
              <a:solidFill>
                <a:srgbClr val="C0504D"/>
              </a:solidFill>
              <a:latin typeface="Calibri"/>
            </a:endParaRPr>
          </a:p>
          <a:p>
            <a:pPr algn="l">
              <a:spcAft>
                <a:spcPts val="1000"/>
              </a:spcAft>
            </a:pPr>
            <a:r>
              <a:rPr sz="1600" b="1" dirty="0">
                <a:solidFill>
                  <a:srgbClr val="1F497D"/>
                </a:solidFill>
                <a:latin typeface="Calibri"/>
              </a:rPr>
              <a:t>Compensation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600" b="0" dirty="0">
                <a:solidFill>
                  <a:srgbClr val="4F81BD"/>
                </a:solidFill>
                <a:latin typeface="Calibri"/>
              </a:rPr>
              <a:t>circulation </a:t>
            </a:r>
            <a:r>
              <a:rPr sz="1600" b="0" dirty="0" err="1">
                <a:solidFill>
                  <a:srgbClr val="4F81BD"/>
                </a:solidFill>
                <a:latin typeface="Calibri"/>
              </a:rPr>
              <a:t>collatérale</a:t>
            </a:r>
            <a:endParaRPr sz="1600" b="0" dirty="0">
              <a:solidFill>
                <a:srgbClr val="4F81BD"/>
              </a:solidFill>
              <a:latin typeface="Calibri"/>
            </a:endParaRPr>
          </a:p>
        </p:txBody>
      </p:sp>
      <p:pic>
        <p:nvPicPr>
          <p:cNvPr id="66" name="Picture 65" descr="kine07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908650"/>
            <a:ext cx="2286000" cy="2114619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492240" y="3041557"/>
            <a:ext cx="22860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7F7F7F"/>
                </a:solidFill>
                <a:latin typeface="Calibri"/>
              </a:rPr>
              <a:t>Réseau collatéral</a:t>
            </a:r>
          </a:p>
        </p:txBody>
      </p:sp>
      <p:pic>
        <p:nvPicPr>
          <p:cNvPr id="68" name="Picture 67" descr="kine24_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9043" y="3520439"/>
            <a:ext cx="1952393" cy="26060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492240" y="6144768"/>
            <a:ext cx="22860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7F7F7F"/>
                </a:solidFill>
                <a:latin typeface="Calibri"/>
              </a:rPr>
              <a:t>Occlusions étagées de l’AFS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Etiologies</a:t>
            </a:r>
          </a:p>
        </p:txBody>
      </p:sp>
      <p:sp>
        <p:nvSpPr>
          <p:cNvPr id="50" name="Oval 49"/>
          <p:cNvSpPr/>
          <p:nvPr/>
        </p:nvSpPr>
        <p:spPr>
          <a:xfrm>
            <a:off x="2734056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881208"/>
            <a:ext cx="8046720" cy="114287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dirty="0" err="1">
                <a:solidFill>
                  <a:srgbClr val="4F81BD"/>
                </a:solidFill>
                <a:latin typeface="Calibri"/>
              </a:rPr>
              <a:t>Athérosclérose</a:t>
            </a:r>
            <a:r>
              <a:rPr sz="2200" b="1" dirty="0">
                <a:solidFill>
                  <a:srgbClr val="4F81BD"/>
                </a:solidFill>
                <a:latin typeface="Calibri"/>
              </a:rPr>
              <a:t> +++</a:t>
            </a:r>
            <a:r>
              <a:rPr sz="2200" b="0" dirty="0">
                <a:solidFill>
                  <a:srgbClr val="404040"/>
                </a:solidFill>
                <a:latin typeface="Calibri"/>
              </a:rPr>
              <a:t>   (&gt; 90 %)</a:t>
            </a:r>
            <a:endParaRPr lang="fr-FR" sz="22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600"/>
              </a:spcAft>
            </a:pPr>
            <a:endParaRPr sz="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200"/>
              </a:spcAft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= expression locale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d’une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maladie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systémique</a:t>
            </a:r>
            <a:endParaRPr sz="16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pronostic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conditionné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par les complications </a:t>
            </a:r>
            <a:r>
              <a:rPr sz="1600" b="1" dirty="0" err="1">
                <a:solidFill>
                  <a:srgbClr val="C0504D"/>
                </a:solidFill>
                <a:latin typeface="Calibri"/>
              </a:rPr>
              <a:t>coronaires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600" b="1" dirty="0" err="1">
                <a:solidFill>
                  <a:srgbClr val="C0504D"/>
                </a:solidFill>
                <a:latin typeface="Calibri"/>
              </a:rPr>
              <a:t>cérébro-vasculaires</a:t>
            </a:r>
            <a:endParaRPr sz="1600" b="1" dirty="0">
              <a:solidFill>
                <a:srgbClr val="C0504D"/>
              </a:solidFill>
              <a:latin typeface="Calibri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457200" y="2371680"/>
            <a:ext cx="4023360" cy="2640786"/>
          </a:xfrm>
          <a:prstGeom prst="roundRect">
            <a:avLst>
              <a:gd name="adj" fmla="val 7812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2559184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 dirty="0" err="1">
                <a:solidFill>
                  <a:srgbClr val="4F81BD"/>
                </a:solidFill>
                <a:latin typeface="Calibri"/>
              </a:rPr>
              <a:t>Facteurs</a:t>
            </a:r>
            <a:r>
              <a:rPr sz="1600" b="1" u="sng" dirty="0">
                <a:solidFill>
                  <a:srgbClr val="4F81BD"/>
                </a:solidFill>
                <a:latin typeface="Calibri"/>
              </a:rPr>
              <a:t> de </a:t>
            </a:r>
            <a:r>
              <a:rPr sz="1600" b="1" u="sng" dirty="0" err="1">
                <a:solidFill>
                  <a:srgbClr val="4F81BD"/>
                </a:solidFill>
                <a:latin typeface="Calibri"/>
              </a:rPr>
              <a:t>risque</a:t>
            </a:r>
            <a:r>
              <a:rPr sz="1600" b="1" u="sng" dirty="0">
                <a:solidFill>
                  <a:srgbClr val="4F81BD"/>
                </a:solidFill>
                <a:latin typeface="Calibri"/>
              </a:rPr>
              <a:t> </a:t>
            </a:r>
            <a:r>
              <a:rPr sz="1600" b="1" u="sng" dirty="0" err="1">
                <a:solidFill>
                  <a:srgbClr val="4F81BD"/>
                </a:solidFill>
                <a:latin typeface="Calibri"/>
              </a:rPr>
              <a:t>modifiables</a:t>
            </a:r>
            <a:endParaRPr sz="1600" b="1" u="sng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66928" y="3094072"/>
            <a:ext cx="3803904" cy="2423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Tabac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+++</a:t>
            </a: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Diabète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(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lésions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distales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sévères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)</a:t>
            </a: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>
                <a:solidFill>
                  <a:srgbClr val="404040"/>
                </a:solidFill>
                <a:latin typeface="Calibri"/>
              </a:rPr>
              <a:t>HTA</a:t>
            </a: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Hypercholestérolémie</a:t>
            </a:r>
            <a:endParaRPr sz="16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663440" y="2371680"/>
            <a:ext cx="4023360" cy="2640786"/>
          </a:xfrm>
          <a:prstGeom prst="roundRect">
            <a:avLst>
              <a:gd name="adj" fmla="val 7812"/>
            </a:avLst>
          </a:prstGeom>
          <a:solidFill>
            <a:srgbClr val="FFFFFF"/>
          </a:solidFill>
          <a:ln w="15875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4754879" y="2559184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7F7F7F"/>
                </a:solidFill>
                <a:latin typeface="Calibri"/>
              </a:rPr>
              <a:t>Non modifiables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73168" y="3094072"/>
            <a:ext cx="3803904" cy="2423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Âge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Sexe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masculin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Hérédité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IDM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ou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mort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subite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chez un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apparenté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du 1er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degré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4297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–"/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homme &lt; 55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ans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femme &lt; 65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ans</a:t>
            </a:r>
            <a:endParaRPr sz="16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48640" y="5301208"/>
            <a:ext cx="804672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dirty="0">
                <a:solidFill>
                  <a:srgbClr val="7F7F7F"/>
                </a:solidFill>
                <a:latin typeface="Calibri"/>
              </a:rPr>
              <a:t>Causes </a:t>
            </a:r>
            <a:r>
              <a:rPr sz="1200" b="1" dirty="0" err="1">
                <a:solidFill>
                  <a:srgbClr val="7F7F7F"/>
                </a:solidFill>
                <a:latin typeface="Calibri"/>
              </a:rPr>
              <a:t>rares</a:t>
            </a:r>
            <a:r>
              <a:rPr sz="1200" b="1" dirty="0">
                <a:solidFill>
                  <a:srgbClr val="7F7F7F"/>
                </a:solidFill>
                <a:latin typeface="Calibri"/>
              </a:rPr>
              <a:t>, non </a:t>
            </a:r>
            <a:r>
              <a:rPr sz="1200" b="1" dirty="0" err="1">
                <a:solidFill>
                  <a:srgbClr val="7F7F7F"/>
                </a:solidFill>
                <a:latin typeface="Calibri"/>
              </a:rPr>
              <a:t>athéromateuses</a:t>
            </a:r>
            <a:endParaRPr sz="1200" b="1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7F7F7F"/>
                </a:solidFill>
                <a:latin typeface="Calibri"/>
              </a:rPr>
              <a:t>Maladie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de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Buerger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(homme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jeune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,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tabac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/cannabis),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artérite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radique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,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artérites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inflammatoires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(Takayasu),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lésions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post-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traumatiques</a:t>
            </a:r>
            <a:endParaRPr sz="1200" b="0" dirty="0">
              <a:solidFill>
                <a:srgbClr val="7F7F7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1" name="Oval 50"/>
          <p:cNvSpPr/>
          <p:nvPr/>
        </p:nvSpPr>
        <p:spPr>
          <a:xfrm>
            <a:off x="336499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Circonstances de découverte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097280"/>
            <a:ext cx="2651760" cy="34290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5875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17043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7F7F7F"/>
                </a:solidFill>
                <a:latin typeface="Calibri"/>
              </a:rPr>
              <a:t>Asymptomatique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1554480"/>
            <a:ext cx="2432304" cy="2926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Abolition d’un </a:t>
            </a:r>
            <a:r>
              <a:rPr sz="1300" b="1">
                <a:solidFill>
                  <a:srgbClr val="404040"/>
                </a:solidFill>
                <a:latin typeface="Calibri"/>
              </a:rPr>
              <a:t>pouls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Souffle</a:t>
            </a:r>
            <a:r>
              <a:rPr sz="1300" b="0">
                <a:solidFill>
                  <a:srgbClr val="404040"/>
                </a:solidFill>
                <a:latin typeface="Calibri"/>
              </a:rPr>
              <a:t> vasculaire</a:t>
            </a:r>
          </a:p>
          <a:p>
            <a:pPr marL="201168" indent="-182880" algn="l">
              <a:spcAft>
                <a:spcPts val="10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Chez un patient avec FdR CV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F81BD"/>
                </a:solidFill>
                <a:latin typeface="Calibri"/>
              </a:rPr>
              <a:t>Dysfonction érectile</a:t>
            </a:r>
            <a:r>
              <a:rPr sz="1300" b="0">
                <a:solidFill>
                  <a:srgbClr val="404040"/>
                </a:solidFill>
                <a:latin typeface="Calibri"/>
              </a:rPr>
              <a:t> → rechercher une AOMI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3246120" y="1097280"/>
            <a:ext cx="2651760" cy="34290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3337560" y="117043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4F81BD"/>
                </a:solidFill>
                <a:latin typeface="Calibri"/>
              </a:rPr>
              <a:t>Claudication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55848" y="1554480"/>
            <a:ext cx="2432304" cy="227652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musculaire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crampe</a:t>
            </a:r>
            <a:endParaRPr sz="13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>
                <a:solidFill>
                  <a:srgbClr val="404040"/>
                </a:solidFill>
                <a:latin typeface="Calibri"/>
              </a:rPr>
              <a:t>À la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mollet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 ++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>
                <a:solidFill>
                  <a:srgbClr val="404040"/>
                </a:solidFill>
                <a:latin typeface="Calibri"/>
              </a:rPr>
              <a:t>Impose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l’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arrêt</a:t>
            </a:r>
            <a:endParaRPr sz="13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 dirty="0" err="1">
                <a:solidFill>
                  <a:srgbClr val="404040"/>
                </a:solidFill>
                <a:latin typeface="Calibri"/>
              </a:rPr>
              <a:t>Toujours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 la 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même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 distance</a:t>
            </a: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 err="1">
                <a:solidFill>
                  <a:srgbClr val="404040"/>
                </a:solidFill>
                <a:latin typeface="Calibri"/>
              </a:rPr>
              <a:t>Cède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rapidement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au repos</a:t>
            </a:r>
            <a:endParaRPr lang="fr-FR" sz="13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800"/>
              </a:spcAft>
              <a:buClr>
                <a:srgbClr val="4F81BD"/>
              </a:buClr>
            </a:pPr>
            <a:endParaRPr sz="13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 err="1">
                <a:solidFill>
                  <a:srgbClr val="7F7F7F"/>
                </a:solidFill>
                <a:latin typeface="Calibri"/>
              </a:rPr>
              <a:t>Topographie</a:t>
            </a:r>
            <a:r>
              <a:rPr sz="1100" b="0" dirty="0">
                <a:solidFill>
                  <a:srgbClr val="7F7F7F"/>
                </a:solidFill>
                <a:latin typeface="Calibri"/>
              </a:rPr>
              <a:t> ≈ </a:t>
            </a:r>
            <a:r>
              <a:rPr sz="1100" b="0" dirty="0" err="1">
                <a:solidFill>
                  <a:srgbClr val="7F7F7F"/>
                </a:solidFill>
                <a:latin typeface="Calibri"/>
              </a:rPr>
              <a:t>niveau</a:t>
            </a:r>
            <a:r>
              <a:rPr sz="1100" b="0" dirty="0">
                <a:solidFill>
                  <a:srgbClr val="7F7F7F"/>
                </a:solidFill>
                <a:latin typeface="Calibri"/>
              </a:rPr>
              <a:t> : </a:t>
            </a:r>
            <a:endParaRPr lang="fr-FR" sz="1100" b="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lang="fr-FR" sz="1100" b="0" dirty="0">
                <a:solidFill>
                  <a:srgbClr val="7F7F7F"/>
                </a:solidFill>
                <a:latin typeface="Calibri"/>
              </a:rPr>
              <a:t>   </a:t>
            </a:r>
            <a:r>
              <a:rPr sz="1100" b="0" dirty="0">
                <a:solidFill>
                  <a:srgbClr val="7F7F7F"/>
                </a:solidFill>
                <a:latin typeface="Calibri"/>
              </a:rPr>
              <a:t>fesse/cuisse → aorto-</a:t>
            </a:r>
            <a:r>
              <a:rPr sz="1100" b="0" dirty="0" err="1">
                <a:solidFill>
                  <a:srgbClr val="7F7F7F"/>
                </a:solidFill>
                <a:latin typeface="Calibri"/>
              </a:rPr>
              <a:t>iliaque</a:t>
            </a:r>
            <a:r>
              <a:rPr sz="1100" b="0" dirty="0">
                <a:solidFill>
                  <a:srgbClr val="7F7F7F"/>
                </a:solidFill>
                <a:latin typeface="Calibri"/>
              </a:rPr>
              <a:t> </a:t>
            </a:r>
            <a:endParaRPr lang="fr-FR" sz="110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lang="fr-FR" sz="1100" b="0" dirty="0">
                <a:solidFill>
                  <a:srgbClr val="7F7F7F"/>
                </a:solidFill>
                <a:latin typeface="Calibri"/>
              </a:rPr>
              <a:t>   </a:t>
            </a:r>
            <a:r>
              <a:rPr sz="1100" b="0" dirty="0" err="1">
                <a:solidFill>
                  <a:srgbClr val="7F7F7F"/>
                </a:solidFill>
                <a:latin typeface="Calibri"/>
              </a:rPr>
              <a:t>mollet</a:t>
            </a:r>
            <a:r>
              <a:rPr sz="1100" b="0" dirty="0">
                <a:solidFill>
                  <a:srgbClr val="7F7F7F"/>
                </a:solidFill>
                <a:latin typeface="Calibri"/>
              </a:rPr>
              <a:t> → fémoro-</a:t>
            </a:r>
            <a:r>
              <a:rPr sz="1100" b="0" dirty="0" err="1">
                <a:solidFill>
                  <a:srgbClr val="7F7F7F"/>
                </a:solidFill>
                <a:latin typeface="Calibri"/>
              </a:rPr>
              <a:t>poplité</a:t>
            </a:r>
            <a:endParaRPr sz="1100" b="0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6035040" y="1097280"/>
            <a:ext cx="2651760" cy="34290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126479" y="117043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C0504D"/>
                </a:solidFill>
                <a:latin typeface="Calibri"/>
              </a:rPr>
              <a:t>Symptômes de repos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44768" y="1554480"/>
            <a:ext cx="2432304" cy="2926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Douleurs de décubitus</a:t>
            </a:r>
            <a:r>
              <a:rPr sz="1300" b="0">
                <a:solidFill>
                  <a:srgbClr val="404040"/>
                </a:solidFill>
                <a:latin typeface="Calibri"/>
              </a:rPr>
              <a:t> : nocturnes, soulagées jambe pendante</a:t>
            </a:r>
          </a:p>
          <a:p>
            <a:pPr marL="201168" indent="-182880" algn="l">
              <a:spcAft>
                <a:spcPts val="10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Troubles trophiques</a:t>
            </a:r>
            <a:r>
              <a:rPr sz="1300" b="0">
                <a:solidFill>
                  <a:srgbClr val="404040"/>
                </a:solidFill>
                <a:latin typeface="Calibri"/>
              </a:rPr>
              <a:t> : ulcère, nécrose, gangrène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→ </a:t>
            </a:r>
            <a:r>
              <a:rPr sz="1300" b="1">
                <a:solidFill>
                  <a:srgbClr val="C0504D"/>
                </a:solidFill>
                <a:latin typeface="Calibri"/>
              </a:rPr>
              <a:t>risque d’amputation</a:t>
            </a:r>
          </a:p>
        </p:txBody>
      </p:sp>
      <p:pic>
        <p:nvPicPr>
          <p:cNvPr id="72" name="Picture 71" descr="ifsi15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18" y="4709160"/>
            <a:ext cx="2227923" cy="1783080"/>
          </a:xfrm>
          <a:prstGeom prst="rect">
            <a:avLst/>
          </a:prstGeom>
        </p:spPr>
      </p:pic>
      <p:pic>
        <p:nvPicPr>
          <p:cNvPr id="73" name="Picture 72" descr="ifsi13_3.png"/>
          <p:cNvPicPr>
            <a:picLocks noChangeAspect="1"/>
          </p:cNvPicPr>
          <p:nvPr/>
        </p:nvPicPr>
        <p:blipFill rotWithShape="1">
          <a:blip r:embed="rId4"/>
          <a:srcRect r="50405"/>
          <a:stretch/>
        </p:blipFill>
        <p:spPr>
          <a:xfrm rot="5400000">
            <a:off x="5960340" y="4831247"/>
            <a:ext cx="1771350" cy="1523693"/>
          </a:xfrm>
          <a:prstGeom prst="rect">
            <a:avLst/>
          </a:prstGeom>
        </p:spPr>
      </p:pic>
      <p:pic>
        <p:nvPicPr>
          <p:cNvPr id="74" name="Picture 73" descr="ifsi13_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2" y="4709845"/>
            <a:ext cx="1325061" cy="17713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FB0CE9-AD74-4118-8D58-78DD7FEB77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4707418"/>
            <a:ext cx="1234440" cy="1790808"/>
          </a:xfrm>
          <a:prstGeom prst="rect">
            <a:avLst/>
          </a:prstGeom>
        </p:spPr>
      </p:pic>
      <p:pic>
        <p:nvPicPr>
          <p:cNvPr id="1026" name="Picture 2" descr="153 Photos de Le Vieil Homme Marche Avec Une Canne - Photos de stock  gratuites et libres de droits de Dreamstime">
            <a:extLst>
              <a:ext uri="{FF2B5EF4-FFF2-40B4-BE49-F238E27FC236}">
                <a16:creationId xmlns:a16="http://schemas.microsoft.com/office/drawing/2014/main" id="{11FBA8EE-79CF-E594-8122-3531C9A8C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255" y="4707418"/>
            <a:ext cx="1193872" cy="179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  <p:bldP spid="68" grpId="0"/>
      <p:bldP spid="69" grpId="0" animBg="1"/>
      <p:bldP spid="70" grpId="0"/>
      <p:bldP spid="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1" name="Oval 50"/>
          <p:cNvSpPr/>
          <p:nvPr/>
        </p:nvSpPr>
        <p:spPr>
          <a:xfrm>
            <a:off x="336499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Examen clinique : bilatéral et comparatif</a:t>
            </a:r>
          </a:p>
        </p:txBody>
      </p:sp>
      <p:pic>
        <p:nvPicPr>
          <p:cNvPr id="63" name="Picture 62" descr="ifsi15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50" y="1366750"/>
            <a:ext cx="2893218" cy="3291840"/>
          </a:xfrm>
          <a:prstGeom prst="rect">
            <a:avLst/>
          </a:prstGeom>
        </p:spPr>
      </p:pic>
      <p:pic>
        <p:nvPicPr>
          <p:cNvPr id="64" name="Picture 63" descr="ifsi15_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850370"/>
            <a:ext cx="1463040" cy="1170918"/>
          </a:xfrm>
          <a:prstGeom prst="rect">
            <a:avLst/>
          </a:prstGeom>
        </p:spPr>
      </p:pic>
      <p:pic>
        <p:nvPicPr>
          <p:cNvPr id="65" name="Picture 64" descr="ifsi15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680" y="4850370"/>
            <a:ext cx="1463040" cy="1170918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3782568" y="1607151"/>
            <a:ext cx="5029200" cy="42360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 dirty="0">
                <a:solidFill>
                  <a:srgbClr val="1F497D"/>
                </a:solidFill>
                <a:latin typeface="Calibri"/>
              </a:rPr>
              <a:t>Palpation des </a:t>
            </a:r>
            <a:r>
              <a:rPr sz="1500" b="1" dirty="0" err="1">
                <a:solidFill>
                  <a:srgbClr val="1F497D"/>
                </a:solidFill>
                <a:latin typeface="Calibri"/>
              </a:rPr>
              <a:t>pouls</a:t>
            </a:r>
            <a:endParaRPr sz="1500" b="1" dirty="0">
              <a:solidFill>
                <a:srgbClr val="1F497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fémoral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tibial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postérieur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pédieux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affirme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l’obstruction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localise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l’atteinte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200"/>
              </a:spcAft>
            </a:pPr>
            <a:r>
              <a:rPr sz="1500" b="1" dirty="0">
                <a:solidFill>
                  <a:srgbClr val="1F497D"/>
                </a:solidFill>
                <a:latin typeface="Calibri"/>
              </a:rPr>
              <a:t>Auscultation</a:t>
            </a: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souffle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fémoral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abdominal</a:t>
            </a:r>
          </a:p>
          <a:p>
            <a:pPr algn="l">
              <a:spcAft>
                <a:spcPts val="200"/>
              </a:spcAft>
            </a:pPr>
            <a:r>
              <a:rPr sz="1500" b="1" dirty="0">
                <a:solidFill>
                  <a:srgbClr val="1F497D"/>
                </a:solidFill>
                <a:latin typeface="Calibri"/>
              </a:rPr>
              <a:t>Inspection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pâleur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froideur,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dépilation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amyotrophie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troubles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trophiques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espaces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inter-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orteils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talon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200"/>
              </a:spcAft>
            </a:pPr>
            <a:r>
              <a:rPr sz="1500" b="1" dirty="0">
                <a:solidFill>
                  <a:srgbClr val="1F497D"/>
                </a:solidFill>
                <a:latin typeface="Calibri"/>
              </a:rPr>
              <a:t>Examen </a:t>
            </a:r>
            <a:r>
              <a:rPr sz="1500" b="1" dirty="0" err="1">
                <a:solidFill>
                  <a:srgbClr val="1F497D"/>
                </a:solidFill>
                <a:latin typeface="Calibri"/>
              </a:rPr>
              <a:t>cardiovasculaire</a:t>
            </a:r>
            <a:r>
              <a:rPr sz="15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1F497D"/>
                </a:solidFill>
                <a:latin typeface="Calibri"/>
              </a:rPr>
              <a:t>complet</a:t>
            </a:r>
            <a:endParaRPr sz="1500" b="1" dirty="0">
              <a:solidFill>
                <a:srgbClr val="1F497D"/>
              </a:solidFill>
              <a:latin typeface="Calibri"/>
            </a:endParaRP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PA aux 2 bras, souffle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carotidien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masse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battante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Confirmer par la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mesure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de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l’IPS</a:t>
            </a:r>
            <a:endParaRPr sz="1500" b="1" dirty="0">
              <a:solidFill>
                <a:srgbClr val="C0504D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1" name="Oval 50"/>
          <p:cNvSpPr/>
          <p:nvPr/>
        </p:nvSpPr>
        <p:spPr>
          <a:xfrm>
            <a:off x="336499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92928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</a:rPr>
              <a:t>Index de pression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systolique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(IPS)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592208"/>
            <a:ext cx="5120640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745602"/>
            <a:ext cx="4937760" cy="4247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400" b="1" dirty="0">
                <a:solidFill>
                  <a:srgbClr val="1F497D"/>
                </a:solidFill>
                <a:latin typeface="Calibri"/>
              </a:rPr>
              <a:t>IPS</a:t>
            </a:r>
            <a:r>
              <a:rPr sz="2400" b="0" dirty="0">
                <a:solidFill>
                  <a:srgbClr val="404040"/>
                </a:solidFill>
                <a:latin typeface="Calibri"/>
              </a:rPr>
              <a:t> = PA</a:t>
            </a:r>
            <a:r>
              <a:rPr b="0" dirty="0">
                <a:solidFill>
                  <a:srgbClr val="404040"/>
                </a:solidFill>
                <a:latin typeface="Calibri"/>
              </a:rPr>
              <a:t>S</a:t>
            </a:r>
            <a:r>
              <a:rPr sz="2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2400" b="0" dirty="0">
                <a:solidFill>
                  <a:srgbClr val="4F81BD"/>
                </a:solidFill>
                <a:latin typeface="Calibri"/>
              </a:rPr>
              <a:t>cheville</a:t>
            </a:r>
            <a:r>
              <a:rPr sz="2400" b="0" dirty="0">
                <a:solidFill>
                  <a:srgbClr val="404040"/>
                </a:solidFill>
                <a:latin typeface="Calibri"/>
              </a:rPr>
              <a:t> ÷ PA</a:t>
            </a:r>
            <a:r>
              <a:rPr b="0" dirty="0">
                <a:solidFill>
                  <a:srgbClr val="404040"/>
                </a:solidFill>
                <a:latin typeface="Calibri"/>
              </a:rPr>
              <a:t>S</a:t>
            </a:r>
            <a:r>
              <a:rPr sz="2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2400" b="0" dirty="0">
                <a:solidFill>
                  <a:srgbClr val="4F81BD"/>
                </a:solidFill>
                <a:latin typeface="Calibri"/>
              </a:rPr>
              <a:t>bras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8640" y="2232288"/>
            <a:ext cx="49377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7F7F7F"/>
                </a:solidFill>
                <a:latin typeface="Calibri"/>
              </a:rPr>
              <a:t>Doppler de poche + brassard, de chaque côté</a:t>
            </a:r>
          </a:p>
        </p:txBody>
      </p:sp>
      <p:pic>
        <p:nvPicPr>
          <p:cNvPr id="66" name="Picture 65" descr="ifsi30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822960"/>
            <a:ext cx="2286000" cy="2286000"/>
          </a:xfrm>
          <a:prstGeom prst="rect">
            <a:avLst/>
          </a:prstGeom>
        </p:spPr>
      </p:pic>
      <p:sp>
        <p:nvSpPr>
          <p:cNvPr id="67" name="Rectangle 66"/>
          <p:cNvSpPr/>
          <p:nvPr/>
        </p:nvSpPr>
        <p:spPr>
          <a:xfrm>
            <a:off x="457200" y="3383280"/>
            <a:ext cx="2651760" cy="1005840"/>
          </a:xfrm>
          <a:prstGeom prst="rect">
            <a:avLst/>
          </a:prstGeom>
          <a:solidFill>
            <a:srgbClr val="F2DCDB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57200" y="3401568"/>
            <a:ext cx="265176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C0504D"/>
                </a:solidFill>
                <a:latin typeface="Calibri"/>
              </a:rPr>
              <a:t>≤ 0,90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200" y="3904487"/>
            <a:ext cx="26517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AOMI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154680" y="3383280"/>
            <a:ext cx="2834640" cy="1005840"/>
          </a:xfrm>
          <a:prstGeom prst="rect">
            <a:avLst/>
          </a:prstGeom>
          <a:solidFill>
            <a:srgbClr val="EBF1DE"/>
          </a:solidFill>
          <a:ln w="19050">
            <a:solidFill>
              <a:srgbClr val="84B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3154680" y="3401568"/>
            <a:ext cx="283464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84B84B"/>
                </a:solidFill>
                <a:latin typeface="Calibri"/>
              </a:rPr>
              <a:t>0,91 – 1,40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154680" y="3904487"/>
            <a:ext cx="28346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Normal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035040" y="3383280"/>
            <a:ext cx="2651760" cy="1005840"/>
          </a:xfrm>
          <a:prstGeom prst="rect">
            <a:avLst/>
          </a:prstGeom>
          <a:solidFill>
            <a:srgbClr val="FDE9D9"/>
          </a:solidFill>
          <a:ln w="19050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6035040" y="3401568"/>
            <a:ext cx="265176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E36C09"/>
                </a:solidFill>
                <a:latin typeface="Calibri"/>
              </a:rPr>
              <a:t>&gt; 1,40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035040" y="3904487"/>
            <a:ext cx="26517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Artères incompressibles</a:t>
            </a:r>
          </a:p>
        </p:txBody>
      </p:sp>
      <p:sp>
        <p:nvSpPr>
          <p:cNvPr id="76" name="Down Arrow 75"/>
          <p:cNvSpPr/>
          <p:nvPr/>
        </p:nvSpPr>
        <p:spPr>
          <a:xfrm>
            <a:off x="7223760" y="4480560"/>
            <a:ext cx="274320" cy="365760"/>
          </a:xfrm>
          <a:prstGeom prst="downArrow">
            <a:avLst/>
          </a:prstGeom>
          <a:solidFill>
            <a:srgbClr val="E36C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ounded Rectangle 76"/>
          <p:cNvSpPr/>
          <p:nvPr/>
        </p:nvSpPr>
        <p:spPr>
          <a:xfrm>
            <a:off x="457200" y="4937760"/>
            <a:ext cx="8229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566928" y="5213185"/>
            <a:ext cx="8010144" cy="102412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dirty="0" err="1">
                <a:solidFill>
                  <a:srgbClr val="E36C09"/>
                </a:solidFill>
                <a:latin typeface="Calibri"/>
              </a:rPr>
              <a:t>Diabète</a:t>
            </a:r>
            <a:r>
              <a:rPr sz="1500" b="1" dirty="0">
                <a:solidFill>
                  <a:srgbClr val="E36C09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E36C09"/>
                </a:solidFill>
                <a:latin typeface="Calibri"/>
              </a:rPr>
              <a:t>insuffisance</a:t>
            </a:r>
            <a:r>
              <a:rPr sz="1500" b="1" dirty="0">
                <a:solidFill>
                  <a:srgbClr val="E36C09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E36C09"/>
                </a:solidFill>
                <a:latin typeface="Calibri"/>
              </a:rPr>
              <a:t>rénale</a:t>
            </a:r>
            <a:r>
              <a:rPr sz="1500" b="1" dirty="0">
                <a:solidFill>
                  <a:srgbClr val="E36C09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E36C09"/>
                </a:solidFill>
                <a:latin typeface="Calibri"/>
              </a:rPr>
              <a:t>chronique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IPS pris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défaut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(calcifications =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rigidité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artérielle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)</a:t>
            </a: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mesure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la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pression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d’orteil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index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d’orteil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≤ 0,70 = AOMI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1" name="Oval 50"/>
          <p:cNvSpPr/>
          <p:nvPr/>
        </p:nvSpPr>
        <p:spPr>
          <a:xfrm>
            <a:off x="336499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856096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Classification clinique et hémodynamique</a:t>
            </a:r>
          </a:p>
        </p:txBody>
      </p: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159158"/>
              </p:ext>
            </p:extLst>
          </p:nvPr>
        </p:nvGraphicFramePr>
        <p:xfrm>
          <a:off x="457200" y="1477888"/>
          <a:ext cx="8229600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Stade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Clinique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Critère hémodynamique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Asymptomatique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Aucun symptôme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IPS ≤ 0,90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Ischémie d’effort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Claudication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IPS ≤ 0,90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C0504D"/>
                          </a:solidFill>
                          <a:latin typeface="Calibri"/>
                        </a:rPr>
                        <a:t>Ischémie permanente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Symptômes de repos : douleur de décubitus, troubles trophiques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C0504D"/>
                          </a:solidFill>
                          <a:latin typeface="Calibri"/>
                        </a:rPr>
                        <a:t>Pression de cheville &lt; 50 mmHg</a:t>
                      </a:r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 ou </a:t>
                      </a:r>
                      <a:r>
                        <a:rPr sz="1400" b="1">
                          <a:solidFill>
                            <a:srgbClr val="C0504D"/>
                          </a:solidFill>
                          <a:latin typeface="Calibri"/>
                        </a:rPr>
                        <a:t>pression d’orteil &lt; 30 mmHg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369A6054-AFA0-18F2-6B38-B856FF6F0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872" y="4495736"/>
            <a:ext cx="3240360" cy="18729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1" name="Oval 50"/>
          <p:cNvSpPr/>
          <p:nvPr/>
        </p:nvSpPr>
        <p:spPr>
          <a:xfrm>
            <a:off x="336499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930376"/>
            <a:ext cx="8046720" cy="36317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</a:rPr>
              <a:t>Diagnostics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différentiels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de la </a:t>
            </a:r>
            <a:r>
              <a:rPr lang="fr-FR" sz="2000" b="1" dirty="0">
                <a:solidFill>
                  <a:srgbClr val="404040"/>
                </a:solidFill>
                <a:latin typeface="Calibri"/>
              </a:rPr>
              <a:t>CLAUDICATION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358973"/>
              </p:ext>
            </p:extLst>
          </p:nvPr>
        </p:nvGraphicFramePr>
        <p:xfrm>
          <a:off x="365760" y="1460728"/>
          <a:ext cx="8412480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Artérielle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Veineuse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Articulaire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Neurologique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Distance d’apparition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Toujours la même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Variable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Dès les premiers pas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Variable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Douleur / gêne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Crampe musculaire obligeant rapidement à l’</a:t>
                      </a: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arrêt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Gonflement douloureux progressif, n’oblige pas à l’arrêt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Topographie articulaire, d’emblée maximale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Topographie radiculaire, soulagée par l’</a:t>
                      </a: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antéflexion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Récupération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Rapide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Lente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Lente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Lente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</a:rPr>
                        <a:t>Contexte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Athérome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404040"/>
                          </a:solidFill>
                          <a:latin typeface="Calibri"/>
                        </a:rPr>
                        <a:t>Séquelle</a:t>
                      </a:r>
                      <a:r>
                        <a:rPr sz="1200" b="0" dirty="0">
                          <a:solidFill>
                            <a:srgbClr val="404040"/>
                          </a:solidFill>
                          <a:latin typeface="Calibri"/>
                        </a:rPr>
                        <a:t> de TVP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404040"/>
                          </a:solidFill>
                          <a:latin typeface="Calibri"/>
                        </a:rPr>
                        <a:t>Arthrose, rhumatisme inflammatoire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404040"/>
                          </a:solidFill>
                          <a:latin typeface="Calibri"/>
                        </a:rPr>
                        <a:t>Arthrose</a:t>
                      </a:r>
                      <a:r>
                        <a:rPr sz="1200" b="0" dirty="0">
                          <a:solidFill>
                            <a:srgbClr val="404040"/>
                          </a:solidFill>
                          <a:latin typeface="Calibri"/>
                        </a:rPr>
                        <a:t> </a:t>
                      </a:r>
                      <a:r>
                        <a:rPr sz="1200" b="0" dirty="0" err="1">
                          <a:solidFill>
                            <a:srgbClr val="404040"/>
                          </a:solidFill>
                          <a:latin typeface="Calibri"/>
                        </a:rPr>
                        <a:t>lombaire</a:t>
                      </a:r>
                      <a:r>
                        <a:rPr sz="1200" b="0" dirty="0">
                          <a:solidFill>
                            <a:srgbClr val="404040"/>
                          </a:solidFill>
                          <a:latin typeface="Calibri"/>
                        </a:rPr>
                        <a:t>, </a:t>
                      </a:r>
                      <a:r>
                        <a:rPr sz="1200" b="1" dirty="0">
                          <a:solidFill>
                            <a:srgbClr val="404040"/>
                          </a:solidFill>
                          <a:latin typeface="Calibri"/>
                        </a:rPr>
                        <a:t>canal </a:t>
                      </a:r>
                      <a:r>
                        <a:rPr sz="1200" b="1" dirty="0" err="1">
                          <a:solidFill>
                            <a:srgbClr val="404040"/>
                          </a:solidFill>
                          <a:latin typeface="Calibri"/>
                        </a:rPr>
                        <a:t>lombaire</a:t>
                      </a:r>
                      <a:r>
                        <a:rPr sz="1200" b="1" dirty="0">
                          <a:solidFill>
                            <a:srgbClr val="404040"/>
                          </a:solidFill>
                          <a:latin typeface="Calibri"/>
                        </a:rPr>
                        <a:t> </a:t>
                      </a:r>
                      <a:r>
                        <a:rPr sz="1200" b="1" dirty="0" err="1">
                          <a:solidFill>
                            <a:srgbClr val="404040"/>
                          </a:solidFill>
                          <a:latin typeface="Calibri"/>
                        </a:rPr>
                        <a:t>étroit</a:t>
                      </a:r>
                      <a:endParaRPr sz="1200" b="1" dirty="0">
                        <a:solidFill>
                          <a:srgbClr val="404040"/>
                        </a:solidFill>
                        <a:latin typeface="Calibri"/>
                      </a:endParaRP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457200" y="5806440"/>
            <a:ext cx="8229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7F7F7F"/>
                </a:solidFill>
                <a:latin typeface="Calibri"/>
              </a:rPr>
              <a:t>Troubles trophiques : diagnostics différentiels → item Ulcère de jambe (SDD-092)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Oval 51"/>
          <p:cNvSpPr/>
          <p:nvPr/>
        </p:nvSpPr>
        <p:spPr>
          <a:xfrm>
            <a:off x="423367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Examens de première intention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097280"/>
            <a:ext cx="2651760" cy="41148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17043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 dirty="0">
                <a:solidFill>
                  <a:srgbClr val="4F81BD"/>
                </a:solidFill>
                <a:latin typeface="Calibri"/>
              </a:rPr>
              <a:t>1. Pressions / IPS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7528" y="1761336"/>
            <a:ext cx="2432304" cy="36118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1" dirty="0" err="1">
                <a:solidFill>
                  <a:srgbClr val="404040"/>
                </a:solidFill>
                <a:latin typeface="Calibri"/>
              </a:rPr>
              <a:t>Confirme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le diagnostic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Au lit / au cabinet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Simple, non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invasif</a:t>
            </a:r>
            <a:endParaRPr sz="14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6" name="Picture 65" descr="ifsi30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39" y="2780928"/>
            <a:ext cx="2011680" cy="2011680"/>
          </a:xfrm>
          <a:prstGeom prst="rect">
            <a:avLst/>
          </a:prstGeom>
        </p:spPr>
      </p:pic>
      <p:sp>
        <p:nvSpPr>
          <p:cNvPr id="67" name="Rounded Rectangle 66"/>
          <p:cNvSpPr/>
          <p:nvPr/>
        </p:nvSpPr>
        <p:spPr>
          <a:xfrm>
            <a:off x="3246120" y="1097280"/>
            <a:ext cx="2651760" cy="41148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3337560" y="117043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1F497D"/>
                </a:solidFill>
                <a:latin typeface="Calibri"/>
              </a:rPr>
              <a:t>2. Écho-Doppler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435840" y="1761336"/>
            <a:ext cx="2432304" cy="36118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 dirty="0" err="1">
                <a:solidFill>
                  <a:srgbClr val="1F497D"/>
                </a:solidFill>
                <a:latin typeface="Calibri"/>
              </a:rPr>
              <a:t>Aorte</a:t>
            </a:r>
            <a:r>
              <a:rPr sz="1400" b="1" dirty="0">
                <a:solidFill>
                  <a:srgbClr val="1F497D"/>
                </a:solidFill>
                <a:latin typeface="Calibri"/>
              </a:rPr>
              <a:t> + artères des MI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400" b="1" dirty="0">
                <a:solidFill>
                  <a:srgbClr val="404040"/>
                </a:solidFill>
                <a:latin typeface="Calibri"/>
              </a:rPr>
              <a:t>Examen de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référence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du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bilan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lésionnel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Localisation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des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lésions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Retentissement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hémodynamique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7F7F7F"/>
                </a:solidFill>
                <a:latin typeface="Calibri"/>
              </a:rPr>
              <a:t>Opérateur-dépendant</a:t>
            </a:r>
            <a:endParaRPr sz="1400" b="0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6035040" y="1097280"/>
            <a:ext cx="2651760" cy="41148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5875">
            <a:solidFill>
              <a:srgbClr val="84B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6126479" y="117043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84B84B"/>
                </a:solidFill>
                <a:latin typeface="Calibri"/>
              </a:rPr>
              <a:t>3. Biologie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44768" y="1761336"/>
            <a:ext cx="2432304" cy="36118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404040"/>
                </a:solidFill>
                <a:latin typeface="Calibri"/>
              </a:rPr>
              <a:t>Bilan des FdR CV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400" b="0">
                <a:solidFill>
                  <a:srgbClr val="404040"/>
                </a:solidFill>
                <a:latin typeface="Calibri"/>
              </a:rPr>
              <a:t>Bilan lipidique (LDL)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400" b="0">
                <a:solidFill>
                  <a:srgbClr val="404040"/>
                </a:solidFill>
                <a:latin typeface="Calibri"/>
              </a:rPr>
              <a:t>Glycémie à jeun ± HbA1c</a:t>
            </a:r>
          </a:p>
          <a:p>
            <a:pPr marL="201168" indent="-182880" algn="l">
              <a:spcAft>
                <a:spcPts val="1000"/>
              </a:spcAft>
              <a:buClr>
                <a:srgbClr val="4F81BD"/>
              </a:buClr>
              <a:buFont typeface="Arial"/>
              <a:buChar char="•"/>
            </a:pPr>
            <a:r>
              <a:rPr sz="1400" b="0">
                <a:solidFill>
                  <a:srgbClr val="404040"/>
                </a:solidFill>
                <a:latin typeface="Calibri"/>
              </a:rPr>
              <a:t>Créatinine, DFG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7F7F7F"/>
                </a:solidFill>
                <a:latin typeface="Calibri"/>
              </a:rPr>
              <a:t>→ dyslipidémie, diabète, insuffisance rénale chronique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57200" y="5440680"/>
            <a:ext cx="8229600" cy="868680"/>
          </a:xfrm>
          <a:prstGeom prst="roundRect">
            <a:avLst>
              <a:gd name="adj" fmla="val 12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566928" y="5623560"/>
            <a:ext cx="8010144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700" b="0">
                <a:solidFill>
                  <a:srgbClr val="404040"/>
                </a:solidFill>
                <a:latin typeface="Calibri"/>
              </a:rPr>
              <a:t>AOMI </a:t>
            </a:r>
            <a:r>
              <a:rPr sz="1700" b="1">
                <a:solidFill>
                  <a:srgbClr val="404040"/>
                </a:solidFill>
                <a:latin typeface="Calibri"/>
              </a:rPr>
              <a:t>évoquée cliniquement</a:t>
            </a:r>
            <a:r>
              <a:rPr sz="1700" b="0">
                <a:solidFill>
                  <a:srgbClr val="404040"/>
                </a:solidFill>
                <a:latin typeface="Calibri"/>
              </a:rPr>
              <a:t> → </a:t>
            </a:r>
            <a:r>
              <a:rPr sz="1700" b="1">
                <a:solidFill>
                  <a:srgbClr val="404040"/>
                </a:solidFill>
                <a:latin typeface="Calibri"/>
              </a:rPr>
              <a:t>confirmée par la mesure des pressions</a:t>
            </a:r>
          </a:p>
        </p:txBody>
      </p:sp>
      <p:pic>
        <p:nvPicPr>
          <p:cNvPr id="2050" name="Picture 2" descr="Echo Doppler artériel des membres inférieurs à Marignane - Dr Damien Dias -  Docteur Dias Damien">
            <a:extLst>
              <a:ext uri="{FF2B5EF4-FFF2-40B4-BE49-F238E27FC236}">
                <a16:creationId xmlns:a16="http://schemas.microsoft.com/office/drawing/2014/main" id="{A8DBA61C-D867-A4FF-D4D3-4B70C11506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7" t="27612" r="20878" b="10710"/>
          <a:stretch/>
        </p:blipFill>
        <p:spPr bwMode="auto">
          <a:xfrm>
            <a:off x="3837319" y="3770075"/>
            <a:ext cx="1469362" cy="132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Oval 51"/>
          <p:cNvSpPr/>
          <p:nvPr/>
        </p:nvSpPr>
        <p:spPr>
          <a:xfrm>
            <a:off x="423367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Orientation selon les symptômes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097280"/>
            <a:ext cx="4023360" cy="525780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170432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4F81BD"/>
                </a:solidFill>
                <a:latin typeface="Calibri"/>
              </a:rPr>
              <a:t>Claudication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1626448"/>
            <a:ext cx="3803904" cy="194822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Si 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doute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diagnostique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(IPS de repos normal) :</a:t>
            </a:r>
          </a:p>
          <a:p>
            <a:pPr algn="l">
              <a:spcAft>
                <a:spcPts val="600"/>
              </a:spcAft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400" b="1" dirty="0">
                <a:solidFill>
                  <a:srgbClr val="4F81BD"/>
                </a:solidFill>
                <a:latin typeface="Calibri"/>
              </a:rPr>
              <a:t>test de </a:t>
            </a:r>
            <a:r>
              <a:rPr sz="1400" b="1" dirty="0" err="1">
                <a:solidFill>
                  <a:srgbClr val="4F81BD"/>
                </a:solidFill>
                <a:latin typeface="Calibri"/>
              </a:rPr>
              <a:t>marche</a:t>
            </a:r>
            <a:r>
              <a:rPr sz="1400" b="1" dirty="0">
                <a:solidFill>
                  <a:srgbClr val="4F81BD"/>
                </a:solidFill>
                <a:latin typeface="Calibri"/>
              </a:rPr>
              <a:t> sur tapis </a:t>
            </a:r>
            <a:r>
              <a:rPr sz="1400" b="1" dirty="0" err="1">
                <a:solidFill>
                  <a:srgbClr val="4F81BD"/>
                </a:solidFill>
                <a:latin typeface="Calibri"/>
              </a:rPr>
              <a:t>roulant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(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Strandness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)</a:t>
            </a:r>
            <a:endParaRPr lang="fr-FR" sz="14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600"/>
              </a:spcAft>
            </a:pP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pressions de cheville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pré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- et post-effort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1" dirty="0">
                <a:solidFill>
                  <a:srgbClr val="404040"/>
                </a:solidFill>
                <a:latin typeface="Calibri"/>
              </a:rPr>
              <a:t>chute post-effort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= origine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artérielle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élimine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les diagnostics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différentiels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distance de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standardisée</a:t>
            </a:r>
            <a:endParaRPr sz="14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6" name="Picture 65" descr="ifsi19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19" y="4149080"/>
            <a:ext cx="3576320" cy="2011680"/>
          </a:xfrm>
          <a:prstGeom prst="rect">
            <a:avLst/>
          </a:prstGeom>
        </p:spPr>
      </p:pic>
      <p:sp>
        <p:nvSpPr>
          <p:cNvPr id="67" name="Rounded Rectangle 66"/>
          <p:cNvSpPr/>
          <p:nvPr/>
        </p:nvSpPr>
        <p:spPr>
          <a:xfrm>
            <a:off x="4663440" y="1097280"/>
            <a:ext cx="4023360" cy="525780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754879" y="1170432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C0504D"/>
                </a:solidFill>
                <a:latin typeface="Calibri"/>
              </a:rPr>
              <a:t>Symptômes de repos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73168" y="1628800"/>
            <a:ext cx="3803904" cy="47548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Mesures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hémodynamiques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indispensables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: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attribuer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les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symptômes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à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l’AOMI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0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quantifier le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retentissement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404040"/>
                </a:solidFill>
                <a:latin typeface="Calibri"/>
              </a:rPr>
              <a:t>Ischémie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permanente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chronique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si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: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892040" y="3038088"/>
            <a:ext cx="3566160" cy="428640"/>
          </a:xfrm>
          <a:prstGeom prst="rect">
            <a:avLst/>
          </a:prstGeom>
          <a:solidFill>
            <a:srgbClr val="F2DCDB"/>
          </a:solidFill>
          <a:ln w="127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4937760" y="2887216"/>
            <a:ext cx="19202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Pression de cheville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766560" y="2887216"/>
            <a:ext cx="164592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 dirty="0">
                <a:solidFill>
                  <a:srgbClr val="C0504D"/>
                </a:solidFill>
                <a:latin typeface="Calibri"/>
              </a:rPr>
              <a:t>&lt; 50 mmHg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892040" y="3576424"/>
            <a:ext cx="3566160" cy="428640"/>
          </a:xfrm>
          <a:prstGeom prst="rect">
            <a:avLst/>
          </a:prstGeom>
          <a:solidFill>
            <a:srgbClr val="F2DCDB"/>
          </a:solidFill>
          <a:ln w="127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4937760" y="3429000"/>
            <a:ext cx="19202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Pression d’orteil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766560" y="3429000"/>
            <a:ext cx="164592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 dirty="0">
                <a:solidFill>
                  <a:srgbClr val="C0504D"/>
                </a:solidFill>
                <a:latin typeface="Calibri"/>
              </a:rPr>
              <a:t>&lt; 30 mmHg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892040" y="4077072"/>
            <a:ext cx="3566160" cy="428640"/>
          </a:xfrm>
          <a:prstGeom prst="rect">
            <a:avLst/>
          </a:prstGeom>
          <a:solidFill>
            <a:srgbClr val="F2DCDB"/>
          </a:solidFill>
          <a:ln w="127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4937760" y="3933056"/>
            <a:ext cx="19202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TcPO2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766560" y="3933056"/>
            <a:ext cx="164592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C0504D"/>
                </a:solidFill>
                <a:latin typeface="Calibri"/>
              </a:rPr>
              <a:t>&lt; 30 mmHg</a:t>
            </a:r>
          </a:p>
        </p:txBody>
      </p:sp>
      <p:pic>
        <p:nvPicPr>
          <p:cNvPr id="3074" name="Picture 2" descr="Transcutaneous oxygen — TcpO2 - Perimed">
            <a:extLst>
              <a:ext uri="{FF2B5EF4-FFF2-40B4-BE49-F238E27FC236}">
                <a16:creationId xmlns:a16="http://schemas.microsoft.com/office/drawing/2014/main" id="{9647A756-B34E-ECBF-077E-1393A7D52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648" y="4606972"/>
            <a:ext cx="2371720" cy="163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Oval 51"/>
          <p:cNvSpPr/>
          <p:nvPr/>
        </p:nvSpPr>
        <p:spPr>
          <a:xfrm>
            <a:off x="423367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690527"/>
            <a:ext cx="8046720" cy="72224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 err="1">
                <a:solidFill>
                  <a:srgbClr val="404040"/>
                </a:solidFill>
                <a:latin typeface="Calibri"/>
              </a:rPr>
              <a:t>Imagerie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coupe : </a:t>
            </a:r>
            <a:endParaRPr lang="fr-FR" sz="20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C0504D"/>
                </a:solidFill>
                <a:latin typeface="Calibri"/>
              </a:rPr>
              <a:t>PAS </a:t>
            </a:r>
            <a:r>
              <a:rPr sz="2000" b="1" dirty="0" err="1">
                <a:solidFill>
                  <a:srgbClr val="C0504D"/>
                </a:solidFill>
                <a:latin typeface="Calibri"/>
              </a:rPr>
              <a:t>en</a:t>
            </a:r>
            <a:r>
              <a:rPr sz="2000" b="1" dirty="0">
                <a:solidFill>
                  <a:srgbClr val="C0504D"/>
                </a:solidFill>
                <a:latin typeface="Calibri"/>
              </a:rPr>
              <a:t> première intention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1844441"/>
            <a:ext cx="4206240" cy="424885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>
                <a:solidFill>
                  <a:srgbClr val="4F81BD"/>
                </a:solidFill>
                <a:latin typeface="Calibri"/>
              </a:rPr>
              <a:t>AngioTDM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+ MI</a:t>
            </a: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>
                <a:solidFill>
                  <a:srgbClr val="4F81BD"/>
                </a:solidFill>
                <a:latin typeface="Calibri"/>
              </a:rPr>
              <a:t>Angio-IRM</a:t>
            </a:r>
          </a:p>
          <a:p>
            <a:pPr marL="201168" indent="-182880" algn="l">
              <a:spcAft>
                <a:spcPts val="18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 err="1">
                <a:solidFill>
                  <a:srgbClr val="4F81BD"/>
                </a:solidFill>
                <a:latin typeface="Calibri"/>
              </a:rPr>
              <a:t>Artériographie</a:t>
            </a:r>
            <a:endParaRPr lang="fr-FR" sz="1700" b="0" dirty="0">
              <a:solidFill>
                <a:srgbClr val="4F81BD"/>
              </a:solidFill>
              <a:latin typeface="Calibri"/>
            </a:endParaRPr>
          </a:p>
          <a:p>
            <a:pPr marL="18288" algn="l">
              <a:spcAft>
                <a:spcPts val="1800"/>
              </a:spcAft>
              <a:buClr>
                <a:srgbClr val="4F81BD"/>
              </a:buClr>
            </a:pPr>
            <a:endParaRPr sz="1700" b="0" dirty="0">
              <a:solidFill>
                <a:srgbClr val="4F81B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7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bilan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404040"/>
                </a:solidFill>
                <a:latin typeface="Calibri"/>
              </a:rPr>
              <a:t>pré-thérapeutique</a:t>
            </a:r>
            <a:r>
              <a:rPr lang="fr-FR" sz="1700" b="1" dirty="0">
                <a:solidFill>
                  <a:srgbClr val="404040"/>
                </a:solidFill>
                <a:latin typeface="Calibri"/>
              </a:rPr>
              <a:t> = avis chirurgical</a:t>
            </a:r>
            <a:endParaRPr sz="17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1600"/>
              </a:spcAft>
            </a:pPr>
            <a:endParaRPr lang="fr-FR" sz="105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 err="1">
                <a:solidFill>
                  <a:srgbClr val="404040"/>
                </a:solidFill>
                <a:latin typeface="Calibri"/>
              </a:rPr>
              <a:t>Cartographie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précise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des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lésions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et du lit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d’aval</a:t>
            </a:r>
            <a:endParaRPr sz="17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 err="1">
                <a:solidFill>
                  <a:srgbClr val="404040"/>
                </a:solidFill>
                <a:latin typeface="Calibri"/>
              </a:rPr>
              <a:t>Iode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: attention à la </a:t>
            </a:r>
            <a:r>
              <a:rPr sz="1700" b="1" dirty="0" err="1">
                <a:solidFill>
                  <a:srgbClr val="404040"/>
                </a:solidFill>
                <a:latin typeface="Calibri"/>
              </a:rPr>
              <a:t>fonction</a:t>
            </a:r>
            <a:r>
              <a:rPr sz="17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404040"/>
                </a:solidFill>
                <a:latin typeface="Calibri"/>
              </a:rPr>
              <a:t>rénale</a:t>
            </a:r>
            <a:endParaRPr lang="fr-FR" sz="17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endParaRPr sz="12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 err="1">
                <a:solidFill>
                  <a:srgbClr val="404040"/>
                </a:solidFill>
                <a:latin typeface="Calibri"/>
              </a:rPr>
              <a:t>Artériographie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0" dirty="0">
                <a:solidFill>
                  <a:srgbClr val="7F7F7F"/>
                </a:solidFill>
                <a:latin typeface="Calibri"/>
              </a:rPr>
              <a:t>invasive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: surtout per-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procédure</a:t>
            </a:r>
            <a:endParaRPr sz="17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4" name="Picture 63" descr="ifsi20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616" y="978408"/>
            <a:ext cx="1234440" cy="5498038"/>
          </a:xfrm>
          <a:prstGeom prst="rect">
            <a:avLst/>
          </a:prstGeom>
        </p:spPr>
      </p:pic>
      <p:pic>
        <p:nvPicPr>
          <p:cNvPr id="65" name="Picture 64" descr="ifsi20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152" y="980728"/>
            <a:ext cx="1401296" cy="5498039"/>
          </a:xfrm>
          <a:prstGeom prst="rect">
            <a:avLst/>
          </a:prstGeom>
        </p:spPr>
      </p:pic>
      <p:pic>
        <p:nvPicPr>
          <p:cNvPr id="66" name="Picture 65" descr="ifsi20_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984854"/>
            <a:ext cx="1401296" cy="55058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Médical</a:t>
            </a:r>
          </a:p>
        </p:txBody>
      </p:sp>
      <p:sp>
        <p:nvSpPr>
          <p:cNvPr id="54" name="Oval 53"/>
          <p:cNvSpPr/>
          <p:nvPr/>
        </p:nvSpPr>
        <p:spPr>
          <a:xfrm>
            <a:off x="4931664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Traitement médical optimal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960120"/>
            <a:ext cx="804672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404040"/>
                </a:solidFill>
                <a:latin typeface="Calibri"/>
              </a:rPr>
              <a:t>Objectif : freiner la maladie athéromateuse et </a:t>
            </a:r>
            <a:r>
              <a:rPr sz="1600" b="1">
                <a:solidFill>
                  <a:srgbClr val="C0504D"/>
                </a:solidFill>
                <a:latin typeface="Calibri"/>
              </a:rPr>
              <a:t>réduire la morbi-mortalité CV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57200" y="155448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566928" y="1852816"/>
            <a:ext cx="8010144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800" b="0" dirty="0">
                <a:solidFill>
                  <a:srgbClr val="404040"/>
                </a:solidFill>
                <a:latin typeface="Calibri"/>
              </a:rPr>
              <a:t>Pour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tous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800" b="1" dirty="0" err="1">
                <a:solidFill>
                  <a:srgbClr val="C0504D"/>
                </a:solidFill>
                <a:latin typeface="Calibri"/>
              </a:rPr>
              <a:t>sevrage</a:t>
            </a:r>
            <a:r>
              <a:rPr sz="18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C0504D"/>
                </a:solidFill>
                <a:latin typeface="Calibri"/>
              </a:rPr>
              <a:t>tabagique</a:t>
            </a:r>
            <a:r>
              <a:rPr sz="1800" b="1" dirty="0">
                <a:solidFill>
                  <a:srgbClr val="C0504D"/>
                </a:solidFill>
                <a:latin typeface="Calibri"/>
              </a:rPr>
              <a:t> +++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, correction des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FdR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800" b="0" dirty="0" err="1">
                <a:solidFill>
                  <a:srgbClr val="404040"/>
                </a:solidFill>
                <a:latin typeface="Calibri"/>
              </a:rPr>
              <a:t>activité</a:t>
            </a:r>
            <a:r>
              <a:rPr sz="1800" b="0" dirty="0">
                <a:solidFill>
                  <a:srgbClr val="404040"/>
                </a:solidFill>
                <a:latin typeface="Calibri"/>
              </a:rPr>
              <a:t> physique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57200" y="2743200"/>
            <a:ext cx="4023360" cy="3566160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548640" y="2852936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 dirty="0">
                <a:solidFill>
                  <a:srgbClr val="4F81BD"/>
                </a:solidFill>
                <a:latin typeface="Calibri"/>
              </a:rPr>
              <a:t>AOMI </a:t>
            </a:r>
            <a:r>
              <a:rPr sz="1600" b="1" u="sng" dirty="0" err="1">
                <a:solidFill>
                  <a:srgbClr val="4F81BD"/>
                </a:solidFill>
                <a:latin typeface="Calibri"/>
              </a:rPr>
              <a:t>symptomatique</a:t>
            </a:r>
            <a:endParaRPr sz="1600" b="1" u="sng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6928" y="3236984"/>
            <a:ext cx="3803904" cy="30632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•"/>
            </a:pPr>
            <a:r>
              <a:rPr sz="1600" b="1">
                <a:solidFill>
                  <a:srgbClr val="404040"/>
                </a:solidFill>
                <a:latin typeface="Calibri"/>
              </a:rPr>
              <a:t>Antiplaquettaire</a:t>
            </a:r>
          </a:p>
          <a:p>
            <a:pPr marL="201168" indent="-182880" algn="l">
              <a:spcAft>
                <a:spcPts val="200"/>
              </a:spcAft>
              <a:buClr>
                <a:srgbClr val="4F81BD"/>
              </a:buClr>
              <a:buFont typeface="Arial"/>
              <a:buChar char="•"/>
            </a:pPr>
            <a:r>
              <a:rPr sz="1600" b="1">
                <a:solidFill>
                  <a:srgbClr val="404040"/>
                </a:solidFill>
                <a:latin typeface="Calibri"/>
              </a:rPr>
              <a:t>Statine</a:t>
            </a:r>
          </a:p>
          <a:p>
            <a:pPr marL="4297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–"/>
            </a:pPr>
            <a:r>
              <a:rPr sz="1400" b="0">
                <a:solidFill>
                  <a:srgbClr val="404040"/>
                </a:solidFill>
                <a:latin typeface="Calibri"/>
              </a:rPr>
              <a:t>même en l’absence de dyslipidémie</a:t>
            </a:r>
          </a:p>
          <a:p>
            <a:pPr marL="201168" indent="-182880" algn="l">
              <a:spcAft>
                <a:spcPts val="200"/>
              </a:spcAft>
              <a:buClr>
                <a:srgbClr val="4F81BD"/>
              </a:buClr>
              <a:buFont typeface="Arial"/>
              <a:buChar char="•"/>
            </a:pPr>
            <a:r>
              <a:rPr sz="1600" b="1">
                <a:solidFill>
                  <a:srgbClr val="404040"/>
                </a:solidFill>
                <a:latin typeface="Calibri"/>
              </a:rPr>
              <a:t>IEC ou ARA2</a:t>
            </a:r>
          </a:p>
          <a:p>
            <a:pPr marL="4297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–"/>
            </a:pPr>
            <a:r>
              <a:rPr sz="1400" b="0">
                <a:solidFill>
                  <a:srgbClr val="404040"/>
                </a:solidFill>
                <a:latin typeface="Calibri"/>
              </a:rPr>
              <a:t>même en l’absence d’HTA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663440" y="2743200"/>
            <a:ext cx="4023360" cy="3566160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5875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4754879" y="2852936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7F7F7F"/>
                </a:solidFill>
                <a:latin typeface="Calibri"/>
              </a:rPr>
              <a:t>AOMI asymptomatique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73168" y="3236984"/>
            <a:ext cx="3803904" cy="30632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200"/>
              </a:spcAft>
              <a:buClr>
                <a:srgbClr val="4F81BD"/>
              </a:buClr>
              <a:buFont typeface="Arial"/>
              <a:buChar char="•"/>
            </a:pPr>
            <a:r>
              <a:rPr sz="1600" b="1">
                <a:solidFill>
                  <a:srgbClr val="404040"/>
                </a:solidFill>
                <a:latin typeface="Calibri"/>
              </a:rPr>
              <a:t>Statine</a:t>
            </a:r>
          </a:p>
          <a:p>
            <a:pPr marL="4297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–"/>
            </a:pPr>
            <a:r>
              <a:rPr sz="1400" b="0">
                <a:solidFill>
                  <a:srgbClr val="404040"/>
                </a:solidFill>
                <a:latin typeface="Calibri"/>
              </a:rPr>
              <a:t>même en l’absence de dyslipidémie</a:t>
            </a:r>
          </a:p>
          <a:p>
            <a:pPr marL="201168" indent="-182880" algn="l">
              <a:spcAft>
                <a:spcPts val="200"/>
              </a:spcAft>
              <a:buClr>
                <a:srgbClr val="4F81BD"/>
              </a:buClr>
              <a:buFont typeface="Arial"/>
              <a:buChar char="•"/>
            </a:pPr>
            <a:r>
              <a:rPr sz="1600" b="1">
                <a:solidFill>
                  <a:srgbClr val="404040"/>
                </a:solidFill>
                <a:latin typeface="Calibri"/>
              </a:rPr>
              <a:t>IEC ou ARA2</a:t>
            </a:r>
          </a:p>
          <a:p>
            <a:pPr marL="429768" indent="-182880" algn="l">
              <a:spcAft>
                <a:spcPts val="1200"/>
              </a:spcAft>
              <a:buClr>
                <a:srgbClr val="4F81BD"/>
              </a:buClr>
              <a:buFont typeface="Arial"/>
              <a:buChar char="–"/>
            </a:pPr>
            <a:r>
              <a:rPr sz="1400" b="0">
                <a:solidFill>
                  <a:srgbClr val="404040"/>
                </a:solidFill>
                <a:latin typeface="Calibri"/>
              </a:rPr>
              <a:t>même en l’absence d’HTA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600" b="0">
                <a:solidFill>
                  <a:srgbClr val="404040"/>
                </a:solidFill>
                <a:latin typeface="Calibri"/>
              </a:rPr>
              <a:t>Antiplaquettaire : </a:t>
            </a:r>
            <a:r>
              <a:rPr sz="1600" b="0">
                <a:solidFill>
                  <a:srgbClr val="4F81BD"/>
                </a:solidFill>
                <a:latin typeface="Calibri"/>
              </a:rPr>
              <a:t>discuté</a:t>
            </a:r>
            <a:r>
              <a:rPr sz="1600" b="0">
                <a:solidFill>
                  <a:srgbClr val="404040"/>
                </a:solidFill>
                <a:latin typeface="Calibri"/>
              </a:rPr>
              <a:t> selon le risque CV global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Médical</a:t>
            </a:r>
          </a:p>
        </p:txBody>
      </p:sp>
      <p:sp>
        <p:nvSpPr>
          <p:cNvPr id="54" name="Oval 53"/>
          <p:cNvSpPr/>
          <p:nvPr/>
        </p:nvSpPr>
        <p:spPr>
          <a:xfrm>
            <a:off x="4931664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Cibles thérapeutiques et suivi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143000"/>
            <a:ext cx="1938528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02920" y="1216152"/>
            <a:ext cx="1847088" cy="955547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4F81BD"/>
                </a:solidFill>
                <a:latin typeface="Calibri"/>
              </a:rPr>
              <a:t>LDL &lt; 0,55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30352" y="2150668"/>
            <a:ext cx="1792224" cy="69494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g/L (1,4 mmol/L) </a:t>
            </a:r>
            <a:r>
              <a:rPr sz="1200" b="1">
                <a:solidFill>
                  <a:srgbClr val="404040"/>
                </a:solidFill>
                <a:latin typeface="Calibri"/>
              </a:rPr>
              <a:t>et</a:t>
            </a:r>
            <a:r>
              <a:rPr sz="1200" b="0">
                <a:solidFill>
                  <a:srgbClr val="404040"/>
                </a:solidFill>
                <a:latin typeface="Calibri"/>
              </a:rPr>
              <a:t> −50 % / base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2542032" y="1143000"/>
            <a:ext cx="1938528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2587751" y="1216152"/>
            <a:ext cx="1847088" cy="955547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4F81BD"/>
                </a:solidFill>
                <a:latin typeface="Calibri"/>
              </a:rPr>
              <a:t>&lt; 130/80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615184" y="2150668"/>
            <a:ext cx="1792224" cy="69494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mmHg si bien tolérée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626864" y="1143000"/>
            <a:ext cx="1938528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4672583" y="1216152"/>
            <a:ext cx="1847088" cy="955547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4F81BD"/>
                </a:solidFill>
                <a:latin typeface="Calibri"/>
              </a:rPr>
              <a:t>HbA1c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00016" y="2150668"/>
            <a:ext cx="1792224" cy="69494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contrôle glycémique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711696" y="1143000"/>
            <a:ext cx="1938528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6757416" y="1466171"/>
            <a:ext cx="1847088" cy="455509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 dirty="0" err="1">
                <a:solidFill>
                  <a:srgbClr val="C0504D"/>
                </a:solidFill>
                <a:latin typeface="Calibri"/>
              </a:rPr>
              <a:t>Tabac</a:t>
            </a:r>
            <a:r>
              <a:rPr sz="26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lang="fr-FR" sz="2600" b="1" dirty="0">
                <a:solidFill>
                  <a:srgbClr val="C0504D"/>
                </a:solidFill>
                <a:latin typeface="Calibri"/>
              </a:rPr>
              <a:t>= </a:t>
            </a:r>
            <a:r>
              <a:rPr sz="2600" b="1" dirty="0">
                <a:solidFill>
                  <a:srgbClr val="C0504D"/>
                </a:solidFill>
                <a:latin typeface="Calibri"/>
              </a:rPr>
              <a:t>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784848" y="2150668"/>
            <a:ext cx="1792224" cy="69494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sevrage complet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57200" y="3154680"/>
            <a:ext cx="8229600" cy="3154680"/>
          </a:xfrm>
          <a:prstGeom prst="roundRect">
            <a:avLst>
              <a:gd name="adj" fmla="val 7246"/>
            </a:avLst>
          </a:prstGeom>
          <a:solidFill>
            <a:srgbClr val="FFFFFF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701744" y="3351272"/>
            <a:ext cx="80467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u="sng" dirty="0" err="1">
                <a:solidFill>
                  <a:srgbClr val="1F497D"/>
                </a:solidFill>
                <a:latin typeface="Calibri"/>
              </a:rPr>
              <a:t>Suivi</a:t>
            </a:r>
            <a:r>
              <a:rPr sz="1600" b="1" u="sng" dirty="0">
                <a:solidFill>
                  <a:srgbClr val="1F497D"/>
                </a:solidFill>
                <a:latin typeface="Calibri"/>
              </a:rPr>
              <a:t> </a:t>
            </a:r>
            <a:r>
              <a:rPr sz="1600" b="1" u="sng" dirty="0" err="1">
                <a:solidFill>
                  <a:srgbClr val="1F497D"/>
                </a:solidFill>
                <a:latin typeface="Calibri"/>
              </a:rPr>
              <a:t>régulier</a:t>
            </a:r>
            <a:endParaRPr sz="1600" b="1" u="sng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07488" y="3882631"/>
            <a:ext cx="8010144" cy="218931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Adhésion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mode de vie,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réadaptation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médicaments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Atteinte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des cibles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thérapeutiques</a:t>
            </a:r>
            <a:r>
              <a:rPr lang="fr-FR" sz="1600" b="0" dirty="0">
                <a:solidFill>
                  <a:srgbClr val="404040"/>
                </a:solidFill>
                <a:latin typeface="Calibri"/>
              </a:rPr>
              <a:t> : bilans réguliers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Tolérance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des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traitements</a:t>
            </a:r>
            <a:endParaRPr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Efficacité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absence de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symptômes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 repos</a:t>
            </a:r>
            <a:r>
              <a:rPr lang="fr-FR" sz="1600" b="0" dirty="0">
                <a:solidFill>
                  <a:srgbClr val="404040"/>
                </a:solidFill>
                <a:latin typeface="Calibri"/>
              </a:rPr>
              <a:t> ou trouble trophique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pas de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nouvel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événement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cardiovasculaire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endParaRPr lang="fr-FR" sz="160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lang="fr-FR" sz="1600" b="0" dirty="0">
                <a:solidFill>
                  <a:schemeClr val="accent2"/>
                </a:solidFill>
                <a:latin typeface="Calibri"/>
              </a:rPr>
              <a:t>Patient en ischémie permanente = prévention apparition des plaies +++</a:t>
            </a:r>
            <a:endParaRPr sz="1600" b="0" dirty="0">
              <a:solidFill>
                <a:schemeClr val="accent2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Rééducation</a:t>
            </a:r>
          </a:p>
        </p:txBody>
      </p:sp>
      <p:sp>
        <p:nvSpPr>
          <p:cNvPr id="55" name="Oval 54"/>
          <p:cNvSpPr/>
          <p:nvPr/>
        </p:nvSpPr>
        <p:spPr>
          <a:xfrm>
            <a:off x="5574792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7454" y="1216737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 err="1">
                <a:solidFill>
                  <a:srgbClr val="404040"/>
                </a:solidFill>
                <a:latin typeface="Calibri"/>
              </a:rPr>
              <a:t>Rééducation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marche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8640" y="1993636"/>
            <a:ext cx="4846320" cy="373845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>
                <a:solidFill>
                  <a:srgbClr val="404040"/>
                </a:solidFill>
                <a:latin typeface="Calibri"/>
              </a:rPr>
              <a:t>Auto-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entraînement</a:t>
            </a:r>
            <a:r>
              <a:rPr lang="fr-FR" sz="1700" dirty="0">
                <a:solidFill>
                  <a:srgbClr val="404040"/>
                </a:solidFill>
                <a:latin typeface="Calibri"/>
              </a:rPr>
              <a:t> ou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F81BD"/>
                </a:solidFill>
                <a:latin typeface="Calibri"/>
              </a:rPr>
              <a:t>réadaptation</a:t>
            </a:r>
            <a:r>
              <a:rPr sz="1700" b="0" dirty="0">
                <a:solidFill>
                  <a:srgbClr val="4F81BD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F81BD"/>
                </a:solidFill>
                <a:latin typeface="Calibri"/>
              </a:rPr>
              <a:t>supervisée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+ </a:t>
            </a:r>
            <a:r>
              <a:rPr sz="1700" b="0" dirty="0" err="1">
                <a:solidFill>
                  <a:srgbClr val="4F81BD"/>
                </a:solidFill>
                <a:latin typeface="Calibri"/>
              </a:rPr>
              <a:t>éducation</a:t>
            </a:r>
            <a:r>
              <a:rPr sz="1700" b="0" dirty="0">
                <a:solidFill>
                  <a:srgbClr val="4F81BD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F81BD"/>
                </a:solidFill>
                <a:latin typeface="Calibri"/>
              </a:rPr>
              <a:t>thérapeutique</a:t>
            </a:r>
            <a:endParaRPr sz="1700" b="0" dirty="0">
              <a:solidFill>
                <a:srgbClr val="4F81BD"/>
              </a:solidFill>
              <a:latin typeface="Calibri"/>
            </a:endParaRPr>
          </a:p>
          <a:p>
            <a:pPr marL="4297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–"/>
            </a:pPr>
            <a:r>
              <a:rPr sz="17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centre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spécialisé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ou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à domicile</a:t>
            </a:r>
            <a:endParaRPr lang="fr-FR" sz="1700" dirty="0">
              <a:solidFill>
                <a:srgbClr val="404040"/>
              </a:solidFill>
              <a:latin typeface="Calibri"/>
            </a:endParaRPr>
          </a:p>
          <a:p>
            <a:pPr marL="246888" algn="l">
              <a:spcAft>
                <a:spcPts val="1400"/>
              </a:spcAft>
              <a:buClr>
                <a:srgbClr val="4F81BD"/>
              </a:buClr>
            </a:pPr>
            <a:endParaRPr lang="fr-FR" sz="3600" b="0" dirty="0">
              <a:solidFill>
                <a:srgbClr val="404040"/>
              </a:solidFill>
              <a:latin typeface="Calibri"/>
            </a:endParaRPr>
          </a:p>
          <a:p>
            <a:pPr>
              <a:spcAft>
                <a:spcPts val="400"/>
              </a:spcAft>
            </a:pPr>
            <a:r>
              <a:rPr lang="fr-FR" sz="1700" b="1" dirty="0">
                <a:solidFill>
                  <a:srgbClr val="1F497D"/>
                </a:solidFill>
                <a:latin typeface="Calibri"/>
              </a:rPr>
              <a:t>Objectifs</a:t>
            </a:r>
            <a:r>
              <a:rPr lang="fr-FR" sz="1700" b="0" dirty="0">
                <a:solidFill>
                  <a:srgbClr val="404040"/>
                </a:solidFill>
                <a:latin typeface="Calibri"/>
              </a:rPr>
              <a:t> : développement de la collatéralité </a:t>
            </a:r>
          </a:p>
          <a:p>
            <a:pPr algn="l">
              <a:spcAft>
                <a:spcPts val="400"/>
              </a:spcAft>
            </a:pPr>
            <a:endParaRPr lang="fr-FR" sz="24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1F497D"/>
                </a:solidFill>
                <a:latin typeface="Calibri"/>
              </a:rPr>
              <a:t>Bénéfices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: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>
                <a:solidFill>
                  <a:srgbClr val="404040"/>
                </a:solidFill>
                <a:latin typeface="Calibri"/>
              </a:rPr>
              <a:t>↑ </a:t>
            </a:r>
            <a:r>
              <a:rPr sz="1700" b="1" dirty="0">
                <a:solidFill>
                  <a:srgbClr val="404040"/>
                </a:solidFill>
                <a:latin typeface="Calibri"/>
              </a:rPr>
              <a:t>distance de </a:t>
            </a:r>
            <a:r>
              <a:rPr sz="1700" b="1" dirty="0" err="1">
                <a:solidFill>
                  <a:srgbClr val="404040"/>
                </a:solidFill>
                <a:latin typeface="Calibri"/>
              </a:rPr>
              <a:t>marche</a:t>
            </a:r>
            <a:endParaRPr sz="17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>
                <a:solidFill>
                  <a:srgbClr val="404040"/>
                </a:solidFill>
                <a:latin typeface="Calibri"/>
              </a:rPr>
              <a:t>↑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qualité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de vie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700" b="0" dirty="0">
                <a:solidFill>
                  <a:srgbClr val="404040"/>
                </a:solidFill>
                <a:latin typeface="Calibri"/>
              </a:rPr>
              <a:t>↓ </a:t>
            </a:r>
            <a:r>
              <a:rPr sz="1700" b="1" dirty="0">
                <a:solidFill>
                  <a:srgbClr val="404040"/>
                </a:solidFill>
                <a:latin typeface="Calibri"/>
              </a:rPr>
              <a:t>morbi-</a:t>
            </a:r>
            <a:r>
              <a:rPr sz="1700" b="1" dirty="0" err="1">
                <a:solidFill>
                  <a:srgbClr val="404040"/>
                </a:solidFill>
                <a:latin typeface="Calibri"/>
              </a:rPr>
              <a:t>mortalité</a:t>
            </a:r>
            <a:r>
              <a:rPr sz="1700" b="1" dirty="0">
                <a:solidFill>
                  <a:srgbClr val="404040"/>
                </a:solidFill>
                <a:latin typeface="Calibri"/>
              </a:rPr>
              <a:t> CV</a:t>
            </a:r>
            <a:r>
              <a:rPr sz="17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700" b="0" dirty="0" err="1">
                <a:solidFill>
                  <a:srgbClr val="404040"/>
                </a:solidFill>
                <a:latin typeface="Calibri"/>
              </a:rPr>
              <a:t>globale</a:t>
            </a:r>
            <a:endParaRPr sz="17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4" name="Picture 63" descr="ifsi19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60" y="822619"/>
            <a:ext cx="3665919" cy="2062079"/>
          </a:xfrm>
          <a:prstGeom prst="rect">
            <a:avLst/>
          </a:prstGeom>
        </p:spPr>
      </p:pic>
      <p:pic>
        <p:nvPicPr>
          <p:cNvPr id="2" name="Picture 67" descr="kine24_2.jpg">
            <a:extLst>
              <a:ext uri="{FF2B5EF4-FFF2-40B4-BE49-F238E27FC236}">
                <a16:creationId xmlns:a16="http://schemas.microsoft.com/office/drawing/2014/main" id="{0AE75924-D867-41E0-9C81-3CD9DA58C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890" y="3330868"/>
            <a:ext cx="2128684" cy="28413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Chirurgie</a:t>
            </a:r>
          </a:p>
        </p:txBody>
      </p:sp>
      <p:sp>
        <p:nvSpPr>
          <p:cNvPr id="56" name="Oval 55"/>
          <p:cNvSpPr/>
          <p:nvPr/>
        </p:nvSpPr>
        <p:spPr>
          <a:xfrm>
            <a:off x="62179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Revascularisation : indications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385312"/>
            <a:ext cx="4023360" cy="341184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458464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4F81BD"/>
                </a:solidFill>
                <a:latin typeface="Calibri"/>
              </a:rPr>
              <a:t>Claudication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1842512"/>
            <a:ext cx="3803904" cy="28561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Si claudication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invalidante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malgré :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médical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optimal</a:t>
            </a: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rééducation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supervisée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≥ 6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mois</a:t>
            </a:r>
            <a:endParaRPr lang="fr-FR" sz="1500" b="1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1400"/>
              </a:spcAft>
              <a:buClr>
                <a:srgbClr val="4F81BD"/>
              </a:buClr>
            </a:pPr>
            <a:endParaRPr sz="2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revascularisation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F81BD"/>
                </a:solidFill>
                <a:latin typeface="Calibri"/>
              </a:rPr>
              <a:t>sus-inguinale</a:t>
            </a:r>
            <a:r>
              <a:rPr lang="fr-FR" sz="1500" b="1" dirty="0">
                <a:solidFill>
                  <a:srgbClr val="4F81BD"/>
                </a:solidFill>
                <a:latin typeface="Calibri"/>
              </a:rPr>
              <a:t> </a:t>
            </a:r>
            <a:r>
              <a:rPr sz="1500" b="0" dirty="0">
                <a:solidFill>
                  <a:srgbClr val="7F7F7F"/>
                </a:solidFill>
                <a:latin typeface="Calibri"/>
              </a:rPr>
              <a:t>(aorto-</a:t>
            </a:r>
            <a:r>
              <a:rPr sz="1500" b="0" dirty="0" err="1">
                <a:solidFill>
                  <a:srgbClr val="7F7F7F"/>
                </a:solidFill>
                <a:latin typeface="Calibri"/>
              </a:rPr>
              <a:t>iliaque</a:t>
            </a:r>
            <a:r>
              <a:rPr sz="1500" b="0" dirty="0">
                <a:solidFill>
                  <a:srgbClr val="7F7F7F"/>
                </a:solidFill>
                <a:latin typeface="Calibri"/>
              </a:rPr>
              <a:t>)</a:t>
            </a:r>
            <a:r>
              <a:rPr lang="fr-FR" sz="1500" b="0" dirty="0">
                <a:solidFill>
                  <a:srgbClr val="7F7F7F"/>
                </a:solidFill>
                <a:latin typeface="Calibri"/>
              </a:rPr>
              <a:t> +++</a:t>
            </a:r>
          </a:p>
          <a:p>
            <a:pPr>
              <a:spcAft>
                <a:spcPts val="400"/>
              </a:spcAft>
            </a:pPr>
            <a:r>
              <a:rPr lang="fr-FR" sz="15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lang="fr-FR" sz="1500" dirty="0">
                <a:solidFill>
                  <a:srgbClr val="404040"/>
                </a:solidFill>
                <a:latin typeface="Calibri"/>
              </a:rPr>
              <a:t>puis </a:t>
            </a:r>
            <a:r>
              <a:rPr lang="fr-FR" sz="1500" b="1" dirty="0">
                <a:solidFill>
                  <a:srgbClr val="4F81BD"/>
                </a:solidFill>
                <a:latin typeface="Calibri"/>
              </a:rPr>
              <a:t>sous-inguinale </a:t>
            </a:r>
            <a:r>
              <a:rPr lang="fr-FR" sz="1500" b="0" dirty="0">
                <a:solidFill>
                  <a:srgbClr val="7F7F7F"/>
                </a:solidFill>
                <a:latin typeface="Calibri"/>
              </a:rPr>
              <a:t>(fémoro poplité) si insuffisant</a:t>
            </a:r>
          </a:p>
          <a:p>
            <a:pPr algn="l">
              <a:spcAft>
                <a:spcPts val="400"/>
              </a:spcAft>
            </a:pPr>
            <a:endParaRPr sz="1500" b="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1" dirty="0">
                <a:solidFill>
                  <a:schemeClr val="tx2"/>
                </a:solidFill>
                <a:latin typeface="Calibri"/>
              </a:rPr>
              <a:t>But : </a:t>
            </a:r>
            <a:r>
              <a:rPr sz="1500" b="1" dirty="0" err="1">
                <a:solidFill>
                  <a:schemeClr val="tx2"/>
                </a:solidFill>
                <a:latin typeface="Calibri"/>
              </a:rPr>
              <a:t>améliorer</a:t>
            </a:r>
            <a:r>
              <a:rPr sz="1500" b="1" dirty="0">
                <a:solidFill>
                  <a:schemeClr val="tx2"/>
                </a:solidFill>
                <a:latin typeface="Calibri"/>
              </a:rPr>
              <a:t> la perfusion et la </a:t>
            </a:r>
            <a:r>
              <a:rPr sz="1500" b="1" dirty="0" err="1">
                <a:solidFill>
                  <a:schemeClr val="tx2"/>
                </a:solidFill>
                <a:latin typeface="Calibri"/>
              </a:rPr>
              <a:t>qualité</a:t>
            </a:r>
            <a:r>
              <a:rPr sz="1500" b="1" dirty="0">
                <a:solidFill>
                  <a:schemeClr val="tx2"/>
                </a:solidFill>
                <a:latin typeface="Calibri"/>
              </a:rPr>
              <a:t> de vie</a:t>
            </a:r>
          </a:p>
        </p:txBody>
      </p:sp>
      <p:sp>
        <p:nvSpPr>
          <p:cNvPr id="2" name="Rounded Rectangle 64">
            <a:extLst>
              <a:ext uri="{FF2B5EF4-FFF2-40B4-BE49-F238E27FC236}">
                <a16:creationId xmlns:a16="http://schemas.microsoft.com/office/drawing/2014/main" id="{D683C82A-B54A-5DC6-CCE7-53EF43ECB08E}"/>
              </a:ext>
            </a:extLst>
          </p:cNvPr>
          <p:cNvSpPr/>
          <p:nvPr/>
        </p:nvSpPr>
        <p:spPr>
          <a:xfrm>
            <a:off x="457200" y="5301208"/>
            <a:ext cx="1783080" cy="784136"/>
          </a:xfrm>
          <a:prstGeom prst="roundRect">
            <a:avLst/>
          </a:prstGeom>
          <a:solidFill>
            <a:srgbClr val="DCE6F2"/>
          </a:solidFill>
          <a:ln w="19050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1">
                <a:solidFill>
                  <a:srgbClr val="4F81BD"/>
                </a:solidFill>
                <a:latin typeface="Calibri"/>
              </a:rPr>
              <a:t>TMO + marche supervisée</a:t>
            </a:r>
          </a:p>
        </p:txBody>
      </p:sp>
      <p:sp>
        <p:nvSpPr>
          <p:cNvPr id="3" name="Right Arrow 65">
            <a:extLst>
              <a:ext uri="{FF2B5EF4-FFF2-40B4-BE49-F238E27FC236}">
                <a16:creationId xmlns:a16="http://schemas.microsoft.com/office/drawing/2014/main" id="{C5FEEAE9-385C-E93A-6771-FD4DC8347FA3}"/>
              </a:ext>
            </a:extLst>
          </p:cNvPr>
          <p:cNvSpPr/>
          <p:nvPr/>
        </p:nvSpPr>
        <p:spPr>
          <a:xfrm>
            <a:off x="2286000" y="5758408"/>
            <a:ext cx="292608" cy="180954"/>
          </a:xfrm>
          <a:prstGeom prst="rightArrow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66">
            <a:extLst>
              <a:ext uri="{FF2B5EF4-FFF2-40B4-BE49-F238E27FC236}">
                <a16:creationId xmlns:a16="http://schemas.microsoft.com/office/drawing/2014/main" id="{19DE14A7-6BB8-96A8-6CE2-3D4CB833BAF0}"/>
              </a:ext>
            </a:extLst>
          </p:cNvPr>
          <p:cNvSpPr/>
          <p:nvPr/>
        </p:nvSpPr>
        <p:spPr>
          <a:xfrm>
            <a:off x="2606040" y="5301208"/>
            <a:ext cx="1783080" cy="784136"/>
          </a:xfrm>
          <a:prstGeom prst="roundRect">
            <a:avLst/>
          </a:prstGeom>
          <a:solidFill>
            <a:srgbClr val="DCE6F2"/>
          </a:solidFill>
          <a:ln w="19050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1">
                <a:solidFill>
                  <a:srgbClr val="1F497D"/>
                </a:solidFill>
                <a:latin typeface="Calibri"/>
              </a:rPr>
              <a:t>Pendant ≥ 6 mois</a:t>
            </a:r>
          </a:p>
        </p:txBody>
      </p:sp>
      <p:sp>
        <p:nvSpPr>
          <p:cNvPr id="5" name="Right Arrow 67">
            <a:extLst>
              <a:ext uri="{FF2B5EF4-FFF2-40B4-BE49-F238E27FC236}">
                <a16:creationId xmlns:a16="http://schemas.microsoft.com/office/drawing/2014/main" id="{7BE00570-C619-D864-5F91-EED6719438F7}"/>
              </a:ext>
            </a:extLst>
          </p:cNvPr>
          <p:cNvSpPr/>
          <p:nvPr/>
        </p:nvSpPr>
        <p:spPr>
          <a:xfrm>
            <a:off x="4434840" y="5758408"/>
            <a:ext cx="292608" cy="180954"/>
          </a:xfrm>
          <a:prstGeom prst="rightArrow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68">
            <a:extLst>
              <a:ext uri="{FF2B5EF4-FFF2-40B4-BE49-F238E27FC236}">
                <a16:creationId xmlns:a16="http://schemas.microsoft.com/office/drawing/2014/main" id="{7557AF54-C733-0328-D3AB-2EA177AA4492}"/>
              </a:ext>
            </a:extLst>
          </p:cNvPr>
          <p:cNvSpPr/>
          <p:nvPr/>
        </p:nvSpPr>
        <p:spPr>
          <a:xfrm>
            <a:off x="4754880" y="5301208"/>
            <a:ext cx="1783080" cy="784136"/>
          </a:xfrm>
          <a:prstGeom prst="roundRect">
            <a:avLst/>
          </a:prstGeom>
          <a:solidFill>
            <a:srgbClr val="FDE9D9"/>
          </a:solidFill>
          <a:ln w="19050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1">
                <a:solidFill>
                  <a:srgbClr val="E36C09"/>
                </a:solidFill>
                <a:latin typeface="Calibri"/>
              </a:rPr>
              <a:t>Claudication toujours invalidante ?</a:t>
            </a:r>
          </a:p>
        </p:txBody>
      </p:sp>
      <p:sp>
        <p:nvSpPr>
          <p:cNvPr id="7" name="Right Arrow 69">
            <a:extLst>
              <a:ext uri="{FF2B5EF4-FFF2-40B4-BE49-F238E27FC236}">
                <a16:creationId xmlns:a16="http://schemas.microsoft.com/office/drawing/2014/main" id="{9BF23CAF-F9BD-C0BD-28CF-7DBA13EEF8FB}"/>
              </a:ext>
            </a:extLst>
          </p:cNvPr>
          <p:cNvSpPr/>
          <p:nvPr/>
        </p:nvSpPr>
        <p:spPr>
          <a:xfrm>
            <a:off x="6583680" y="5758408"/>
            <a:ext cx="292608" cy="180954"/>
          </a:xfrm>
          <a:prstGeom prst="rightArrow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0">
            <a:extLst>
              <a:ext uri="{FF2B5EF4-FFF2-40B4-BE49-F238E27FC236}">
                <a16:creationId xmlns:a16="http://schemas.microsoft.com/office/drawing/2014/main" id="{516B7F25-355F-3E68-E790-940EB5A9B883}"/>
              </a:ext>
            </a:extLst>
          </p:cNvPr>
          <p:cNvSpPr/>
          <p:nvPr/>
        </p:nvSpPr>
        <p:spPr>
          <a:xfrm>
            <a:off x="6903720" y="5301208"/>
            <a:ext cx="1783080" cy="784136"/>
          </a:xfrm>
          <a:prstGeom prst="roundRect">
            <a:avLst/>
          </a:prstGeom>
          <a:solidFill>
            <a:srgbClr val="F2DCDB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1">
                <a:solidFill>
                  <a:srgbClr val="C0504D"/>
                </a:solidFill>
                <a:latin typeface="Calibri"/>
              </a:rPr>
              <a:t>Discuter une revascularisation</a:t>
            </a:r>
          </a:p>
        </p:txBody>
      </p:sp>
      <p:pic>
        <p:nvPicPr>
          <p:cNvPr id="9" name="Picture 61" descr="ifsi05_2.png">
            <a:extLst>
              <a:ext uri="{FF2B5EF4-FFF2-40B4-BE49-F238E27FC236}">
                <a16:creationId xmlns:a16="http://schemas.microsoft.com/office/drawing/2014/main" id="{77162340-75A7-FEEC-EE0D-92739EB8E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32604" b="-2762"/>
          <a:stretch/>
        </p:blipFill>
        <p:spPr>
          <a:xfrm>
            <a:off x="5114544" y="1074122"/>
            <a:ext cx="1854136" cy="3437109"/>
          </a:xfrm>
          <a:prstGeom prst="rect">
            <a:avLst/>
          </a:prstGeom>
          <a:ln w="9525">
            <a:solidFill>
              <a:srgbClr val="BFBFBF"/>
            </a:solidFill>
          </a:ln>
        </p:spPr>
      </p:pic>
      <p:pic>
        <p:nvPicPr>
          <p:cNvPr id="10" name="Picture 65" descr="kine07_2.jpg">
            <a:extLst>
              <a:ext uri="{FF2B5EF4-FFF2-40B4-BE49-F238E27FC236}">
                <a16:creationId xmlns:a16="http://schemas.microsoft.com/office/drawing/2014/main" id="{32DA8B82-3887-2C5E-E029-87DA705E74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565"/>
          <a:stretch/>
        </p:blipFill>
        <p:spPr>
          <a:xfrm flipH="1">
            <a:off x="6990596" y="1097280"/>
            <a:ext cx="1932731" cy="33386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Chirurgie</a:t>
            </a:r>
          </a:p>
        </p:txBody>
      </p:sp>
      <p:sp>
        <p:nvSpPr>
          <p:cNvPr id="56" name="Oval 55"/>
          <p:cNvSpPr/>
          <p:nvPr/>
        </p:nvSpPr>
        <p:spPr>
          <a:xfrm>
            <a:off x="62179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Revascularisation : indications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663440" y="1385312"/>
            <a:ext cx="4023360" cy="341184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4754879" y="1458464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C0504D"/>
                </a:solidFill>
                <a:latin typeface="Calibri"/>
              </a:rPr>
              <a:t>Symptômes de repos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73168" y="1888192"/>
            <a:ext cx="3803904" cy="4709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Objectif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immédiat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400" b="1" dirty="0" err="1">
                <a:solidFill>
                  <a:srgbClr val="C0504D"/>
                </a:solidFill>
                <a:latin typeface="Calibri"/>
              </a:rPr>
              <a:t>sauvetage</a:t>
            </a:r>
            <a:r>
              <a:rPr sz="1400" b="1" dirty="0">
                <a:solidFill>
                  <a:srgbClr val="C0504D"/>
                </a:solidFill>
                <a:latin typeface="Calibri"/>
              </a:rPr>
              <a:t> de </a:t>
            </a:r>
            <a:r>
              <a:rPr sz="1400" b="1" dirty="0" err="1">
                <a:solidFill>
                  <a:srgbClr val="C0504D"/>
                </a:solidFill>
                <a:latin typeface="Calibri"/>
              </a:rPr>
              <a:t>membre</a:t>
            </a:r>
            <a:endParaRPr sz="1400" b="1" dirty="0">
              <a:solidFill>
                <a:srgbClr val="C0504D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Revascularisation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chaque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fois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que possible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, la plus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complète</a:t>
            </a:r>
            <a:endParaRPr sz="14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400" b="1" dirty="0">
                <a:solidFill>
                  <a:srgbClr val="404040"/>
                </a:solidFill>
                <a:latin typeface="Calibri"/>
              </a:rPr>
              <a:t>Amputation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si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ischémie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persistante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revascularisation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impossible,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nécrose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extensive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ou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infection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engageant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le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pronostic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vital</a:t>
            </a: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+ TMO,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de la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, de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l’infection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, de la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dénutrition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Troubles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trophiques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prise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charge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multidisciplinaire</a:t>
            </a:r>
            <a:endParaRPr sz="14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" name="Rounded Rectangle 62">
            <a:extLst>
              <a:ext uri="{FF2B5EF4-FFF2-40B4-BE49-F238E27FC236}">
                <a16:creationId xmlns:a16="http://schemas.microsoft.com/office/drawing/2014/main" id="{20D524AB-FE23-75E4-81F1-80569C6F8699}"/>
              </a:ext>
            </a:extLst>
          </p:cNvPr>
          <p:cNvSpPr/>
          <p:nvPr/>
        </p:nvSpPr>
        <p:spPr>
          <a:xfrm>
            <a:off x="457200" y="1385312"/>
            <a:ext cx="4023360" cy="341184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63">
            <a:extLst>
              <a:ext uri="{FF2B5EF4-FFF2-40B4-BE49-F238E27FC236}">
                <a16:creationId xmlns:a16="http://schemas.microsoft.com/office/drawing/2014/main" id="{2ED05C27-B0B6-054B-FD88-0B02CD4A0A8D}"/>
              </a:ext>
            </a:extLst>
          </p:cNvPr>
          <p:cNvSpPr txBox="1"/>
          <p:nvPr/>
        </p:nvSpPr>
        <p:spPr>
          <a:xfrm>
            <a:off x="548640" y="1458464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4F81BD"/>
                </a:solidFill>
                <a:latin typeface="Calibri"/>
              </a:rPr>
              <a:t>Claudication</a:t>
            </a:r>
          </a:p>
        </p:txBody>
      </p:sp>
      <p:sp>
        <p:nvSpPr>
          <p:cNvPr id="11" name="TextBox 64">
            <a:extLst>
              <a:ext uri="{FF2B5EF4-FFF2-40B4-BE49-F238E27FC236}">
                <a16:creationId xmlns:a16="http://schemas.microsoft.com/office/drawing/2014/main" id="{2E61C5CF-2164-618E-EE68-9DBD920FE2F0}"/>
              </a:ext>
            </a:extLst>
          </p:cNvPr>
          <p:cNvSpPr txBox="1"/>
          <p:nvPr/>
        </p:nvSpPr>
        <p:spPr>
          <a:xfrm>
            <a:off x="566928" y="1842512"/>
            <a:ext cx="3803904" cy="28561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Si claudication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invalidante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malgré :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médical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optimal</a:t>
            </a: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rééducation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supervisée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≥ 6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mois</a:t>
            </a:r>
            <a:endParaRPr lang="fr-FR" sz="1500" b="1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1400"/>
              </a:spcAft>
              <a:buClr>
                <a:srgbClr val="4F81BD"/>
              </a:buClr>
            </a:pPr>
            <a:endParaRPr sz="2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revascularisation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F81BD"/>
                </a:solidFill>
                <a:latin typeface="Calibri"/>
              </a:rPr>
              <a:t>sus-inguinale</a:t>
            </a:r>
            <a:r>
              <a:rPr lang="fr-FR" sz="1500" b="1" dirty="0">
                <a:solidFill>
                  <a:srgbClr val="4F81BD"/>
                </a:solidFill>
                <a:latin typeface="Calibri"/>
              </a:rPr>
              <a:t> </a:t>
            </a:r>
            <a:r>
              <a:rPr sz="1500" b="0" dirty="0">
                <a:solidFill>
                  <a:srgbClr val="7F7F7F"/>
                </a:solidFill>
                <a:latin typeface="Calibri"/>
              </a:rPr>
              <a:t>(aorto-</a:t>
            </a:r>
            <a:r>
              <a:rPr sz="1500" b="0" dirty="0" err="1">
                <a:solidFill>
                  <a:srgbClr val="7F7F7F"/>
                </a:solidFill>
                <a:latin typeface="Calibri"/>
              </a:rPr>
              <a:t>iliaque</a:t>
            </a:r>
            <a:r>
              <a:rPr sz="1500" b="0" dirty="0">
                <a:solidFill>
                  <a:srgbClr val="7F7F7F"/>
                </a:solidFill>
                <a:latin typeface="Calibri"/>
              </a:rPr>
              <a:t>)</a:t>
            </a:r>
            <a:r>
              <a:rPr lang="fr-FR" sz="1500" b="0" dirty="0">
                <a:solidFill>
                  <a:srgbClr val="7F7F7F"/>
                </a:solidFill>
                <a:latin typeface="Calibri"/>
              </a:rPr>
              <a:t> +++</a:t>
            </a:r>
          </a:p>
          <a:p>
            <a:pPr>
              <a:spcAft>
                <a:spcPts val="400"/>
              </a:spcAft>
            </a:pPr>
            <a:r>
              <a:rPr lang="fr-FR" sz="1500" b="0" dirty="0">
                <a:solidFill>
                  <a:srgbClr val="404040"/>
                </a:solidFill>
                <a:latin typeface="Calibri"/>
              </a:rPr>
              <a:t>→ </a:t>
            </a:r>
            <a:r>
              <a:rPr lang="fr-FR" sz="1500" dirty="0">
                <a:solidFill>
                  <a:srgbClr val="404040"/>
                </a:solidFill>
                <a:latin typeface="Calibri"/>
              </a:rPr>
              <a:t>puis </a:t>
            </a:r>
            <a:r>
              <a:rPr lang="fr-FR" sz="1500" b="1" dirty="0">
                <a:solidFill>
                  <a:srgbClr val="4F81BD"/>
                </a:solidFill>
                <a:latin typeface="Calibri"/>
              </a:rPr>
              <a:t>sous-inguinale </a:t>
            </a:r>
            <a:r>
              <a:rPr lang="fr-FR" sz="1500" b="0" dirty="0">
                <a:solidFill>
                  <a:srgbClr val="7F7F7F"/>
                </a:solidFill>
                <a:latin typeface="Calibri"/>
              </a:rPr>
              <a:t>(fémoro poplité) si insuffisant</a:t>
            </a:r>
          </a:p>
          <a:p>
            <a:pPr algn="l">
              <a:spcAft>
                <a:spcPts val="400"/>
              </a:spcAft>
            </a:pPr>
            <a:endParaRPr sz="1500" b="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7F7F7F"/>
                </a:solidFill>
                <a:latin typeface="Calibri"/>
              </a:rPr>
              <a:t>But : </a:t>
            </a:r>
            <a:r>
              <a:rPr sz="1500" b="0" dirty="0" err="1">
                <a:solidFill>
                  <a:srgbClr val="7F7F7F"/>
                </a:solidFill>
                <a:latin typeface="Calibri"/>
              </a:rPr>
              <a:t>améliorer</a:t>
            </a:r>
            <a:r>
              <a:rPr sz="1500" b="0" dirty="0">
                <a:solidFill>
                  <a:srgbClr val="7F7F7F"/>
                </a:solidFill>
                <a:latin typeface="Calibri"/>
              </a:rPr>
              <a:t> la perfusion et la </a:t>
            </a:r>
            <a:r>
              <a:rPr sz="1500" b="0" dirty="0" err="1">
                <a:solidFill>
                  <a:srgbClr val="7F7F7F"/>
                </a:solidFill>
                <a:latin typeface="Calibri"/>
              </a:rPr>
              <a:t>qualité</a:t>
            </a:r>
            <a:r>
              <a:rPr sz="1500" b="0" dirty="0">
                <a:solidFill>
                  <a:srgbClr val="7F7F7F"/>
                </a:solidFill>
                <a:latin typeface="Calibri"/>
              </a:rPr>
              <a:t> de vie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7501FE-52CF-FFBC-4AFD-9CA6E1DA0EFB}"/>
              </a:ext>
            </a:extLst>
          </p:cNvPr>
          <p:cNvSpPr/>
          <p:nvPr/>
        </p:nvSpPr>
        <p:spPr>
          <a:xfrm>
            <a:off x="382893" y="1057280"/>
            <a:ext cx="4353699" cy="3960440"/>
          </a:xfrm>
          <a:prstGeom prst="rect">
            <a:avLst/>
          </a:prstGeom>
          <a:solidFill>
            <a:srgbClr val="FFFFFF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ounded Rectangle 64">
            <a:extLst>
              <a:ext uri="{FF2B5EF4-FFF2-40B4-BE49-F238E27FC236}">
                <a16:creationId xmlns:a16="http://schemas.microsoft.com/office/drawing/2014/main" id="{5BBF6229-057C-4B8E-9071-96F561DCC02E}"/>
              </a:ext>
            </a:extLst>
          </p:cNvPr>
          <p:cNvSpPr/>
          <p:nvPr/>
        </p:nvSpPr>
        <p:spPr>
          <a:xfrm>
            <a:off x="457200" y="5301208"/>
            <a:ext cx="1783080" cy="784136"/>
          </a:xfrm>
          <a:prstGeom prst="roundRect">
            <a:avLst/>
          </a:prstGeom>
          <a:solidFill>
            <a:srgbClr val="DCE6F2"/>
          </a:solidFill>
          <a:ln w="19050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fr-FR" sz="1400" b="1" dirty="0">
                <a:solidFill>
                  <a:srgbClr val="4F81BD"/>
                </a:solidFill>
                <a:latin typeface="Calibri"/>
              </a:rPr>
              <a:t>Gangrène</a:t>
            </a:r>
            <a:endParaRPr sz="14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14" name="Right Arrow 65">
            <a:extLst>
              <a:ext uri="{FF2B5EF4-FFF2-40B4-BE49-F238E27FC236}">
                <a16:creationId xmlns:a16="http://schemas.microsoft.com/office/drawing/2014/main" id="{42C65C26-2676-5A5E-B859-BAAD02754E65}"/>
              </a:ext>
            </a:extLst>
          </p:cNvPr>
          <p:cNvSpPr/>
          <p:nvPr/>
        </p:nvSpPr>
        <p:spPr>
          <a:xfrm>
            <a:off x="2286000" y="5758408"/>
            <a:ext cx="292608" cy="180954"/>
          </a:xfrm>
          <a:prstGeom prst="rightArrow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66">
            <a:extLst>
              <a:ext uri="{FF2B5EF4-FFF2-40B4-BE49-F238E27FC236}">
                <a16:creationId xmlns:a16="http://schemas.microsoft.com/office/drawing/2014/main" id="{B9CDA662-774D-E58A-C6A6-4A5AB1139150}"/>
              </a:ext>
            </a:extLst>
          </p:cNvPr>
          <p:cNvSpPr/>
          <p:nvPr/>
        </p:nvSpPr>
        <p:spPr>
          <a:xfrm>
            <a:off x="2606040" y="5301208"/>
            <a:ext cx="1783080" cy="784136"/>
          </a:xfrm>
          <a:prstGeom prst="roundRect">
            <a:avLst/>
          </a:prstGeom>
          <a:solidFill>
            <a:srgbClr val="DCE6F2"/>
          </a:solidFill>
          <a:ln w="19050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fr-FR" sz="1400" b="1" dirty="0">
                <a:solidFill>
                  <a:srgbClr val="1F497D"/>
                </a:solidFill>
                <a:latin typeface="Calibri"/>
              </a:rPr>
              <a:t>Amputation</a:t>
            </a:r>
            <a:endParaRPr sz="14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Right Arrow 67">
            <a:extLst>
              <a:ext uri="{FF2B5EF4-FFF2-40B4-BE49-F238E27FC236}">
                <a16:creationId xmlns:a16="http://schemas.microsoft.com/office/drawing/2014/main" id="{429C2613-09C6-D66D-D2B2-E8965A8DD831}"/>
              </a:ext>
            </a:extLst>
          </p:cNvPr>
          <p:cNvSpPr/>
          <p:nvPr/>
        </p:nvSpPr>
        <p:spPr>
          <a:xfrm>
            <a:off x="4434840" y="5758408"/>
            <a:ext cx="292608" cy="180954"/>
          </a:xfrm>
          <a:prstGeom prst="rightArrow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68">
            <a:extLst>
              <a:ext uri="{FF2B5EF4-FFF2-40B4-BE49-F238E27FC236}">
                <a16:creationId xmlns:a16="http://schemas.microsoft.com/office/drawing/2014/main" id="{9093CFC4-EDC3-3A9B-E3DD-44B95E4BC28E}"/>
              </a:ext>
            </a:extLst>
          </p:cNvPr>
          <p:cNvSpPr/>
          <p:nvPr/>
        </p:nvSpPr>
        <p:spPr>
          <a:xfrm>
            <a:off x="4754880" y="5301208"/>
            <a:ext cx="1783080" cy="784136"/>
          </a:xfrm>
          <a:prstGeom prst="roundRect">
            <a:avLst/>
          </a:prstGeom>
          <a:solidFill>
            <a:srgbClr val="FDE9D9"/>
          </a:solidFill>
          <a:ln w="19050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fr-FR" sz="1400" b="1" dirty="0">
                <a:solidFill>
                  <a:srgbClr val="E36C09"/>
                </a:solidFill>
                <a:latin typeface="Calibri"/>
              </a:rPr>
              <a:t>Revascularisation </a:t>
            </a:r>
          </a:p>
          <a:p>
            <a:pPr algn="ctr"/>
            <a:r>
              <a:rPr lang="fr-FR" sz="1400" b="1" dirty="0">
                <a:solidFill>
                  <a:srgbClr val="E36C09"/>
                </a:solidFill>
                <a:latin typeface="Calibri"/>
              </a:rPr>
              <a:t>pour cicatrisation</a:t>
            </a:r>
            <a:endParaRPr sz="1400" b="1" dirty="0">
              <a:solidFill>
                <a:srgbClr val="E36C09"/>
              </a:solidFill>
              <a:latin typeface="Calibri"/>
            </a:endParaRPr>
          </a:p>
        </p:txBody>
      </p:sp>
      <p:sp>
        <p:nvSpPr>
          <p:cNvPr id="18" name="Right Arrow 69">
            <a:extLst>
              <a:ext uri="{FF2B5EF4-FFF2-40B4-BE49-F238E27FC236}">
                <a16:creationId xmlns:a16="http://schemas.microsoft.com/office/drawing/2014/main" id="{017AD167-6385-16AE-0340-299A2B9B3D1E}"/>
              </a:ext>
            </a:extLst>
          </p:cNvPr>
          <p:cNvSpPr/>
          <p:nvPr/>
        </p:nvSpPr>
        <p:spPr>
          <a:xfrm>
            <a:off x="6583680" y="5758408"/>
            <a:ext cx="292608" cy="180954"/>
          </a:xfrm>
          <a:prstGeom prst="rightArrow">
            <a:avLst/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70">
            <a:extLst>
              <a:ext uri="{FF2B5EF4-FFF2-40B4-BE49-F238E27FC236}">
                <a16:creationId xmlns:a16="http://schemas.microsoft.com/office/drawing/2014/main" id="{AA1F19C8-28F1-C43A-3C5B-A29376FE0195}"/>
              </a:ext>
            </a:extLst>
          </p:cNvPr>
          <p:cNvSpPr/>
          <p:nvPr/>
        </p:nvSpPr>
        <p:spPr>
          <a:xfrm>
            <a:off x="6903720" y="5301208"/>
            <a:ext cx="1783080" cy="784136"/>
          </a:xfrm>
          <a:prstGeom prst="roundRect">
            <a:avLst/>
          </a:prstGeom>
          <a:solidFill>
            <a:srgbClr val="F2DCDB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fr-FR" sz="1400" b="1" dirty="0">
                <a:solidFill>
                  <a:srgbClr val="C0504D"/>
                </a:solidFill>
                <a:latin typeface="Calibri"/>
              </a:rPr>
              <a:t>Opérabilité ?</a:t>
            </a:r>
            <a:endParaRPr sz="1400" b="1" dirty="0">
              <a:solidFill>
                <a:srgbClr val="C0504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092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Chirurgie</a:t>
            </a:r>
          </a:p>
        </p:txBody>
      </p:sp>
      <p:sp>
        <p:nvSpPr>
          <p:cNvPr id="56" name="Oval 55"/>
          <p:cNvSpPr/>
          <p:nvPr/>
        </p:nvSpPr>
        <p:spPr>
          <a:xfrm>
            <a:off x="62179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Techniques endovasculaires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1097280"/>
            <a:ext cx="3291840" cy="5120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800" b="0">
                <a:solidFill>
                  <a:srgbClr val="4F81BD"/>
                </a:solidFill>
                <a:latin typeface="Calibri"/>
              </a:rPr>
              <a:t>Angioplastie</a:t>
            </a:r>
            <a:r>
              <a:rPr sz="1800" b="0">
                <a:solidFill>
                  <a:srgbClr val="404040"/>
                </a:solidFill>
                <a:latin typeface="Calibri"/>
              </a:rPr>
              <a:t> au ballon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404040"/>
                </a:solidFill>
                <a:latin typeface="Calibri"/>
              </a:rPr>
              <a:t>± </a:t>
            </a:r>
            <a:r>
              <a:rPr sz="1800" b="0">
                <a:solidFill>
                  <a:srgbClr val="4F81BD"/>
                </a:solidFill>
                <a:latin typeface="Calibri"/>
              </a:rPr>
              <a:t>stent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>
                <a:solidFill>
                  <a:srgbClr val="404040"/>
                </a:solidFill>
                <a:latin typeface="Calibri"/>
              </a:rPr>
              <a:t>Ponction artérielle percutanée (fémorale)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>
                <a:solidFill>
                  <a:srgbClr val="404040"/>
                </a:solidFill>
                <a:latin typeface="Calibri"/>
              </a:rPr>
              <a:t>Guide franchissant la lésion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>
                <a:solidFill>
                  <a:srgbClr val="404040"/>
                </a:solidFill>
                <a:latin typeface="Calibri"/>
              </a:rPr>
              <a:t>Anesthésie locale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>
                <a:solidFill>
                  <a:srgbClr val="404040"/>
                </a:solidFill>
                <a:latin typeface="Calibri"/>
              </a:rPr>
              <a:t>Rayons X + produit de contraste iodé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1">
                <a:solidFill>
                  <a:srgbClr val="404040"/>
                </a:solidFill>
                <a:latin typeface="Calibri"/>
              </a:rPr>
              <a:t>Mini-invasif</a:t>
            </a:r>
            <a:r>
              <a:rPr sz="1500" b="0">
                <a:solidFill>
                  <a:srgbClr val="404040"/>
                </a:solidFill>
                <a:latin typeface="Calibri"/>
              </a:rPr>
              <a:t>, hospitalisation courte</a:t>
            </a:r>
          </a:p>
        </p:txBody>
      </p:sp>
      <p:pic>
        <p:nvPicPr>
          <p:cNvPr id="64" name="Picture 63" descr="ifsi25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1108990"/>
            <a:ext cx="1371599" cy="1988259"/>
          </a:xfrm>
          <a:prstGeom prst="rect">
            <a:avLst/>
          </a:prstGeom>
        </p:spPr>
      </p:pic>
      <p:pic>
        <p:nvPicPr>
          <p:cNvPr id="65" name="Picture 64" descr="ifsi25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583" y="1054489"/>
            <a:ext cx="2017737" cy="1513304"/>
          </a:xfrm>
          <a:prstGeom prst="rect">
            <a:avLst/>
          </a:prstGeom>
        </p:spPr>
      </p:pic>
      <p:pic>
        <p:nvPicPr>
          <p:cNvPr id="66" name="Picture 65" descr="ifsi25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680" y="2239194"/>
            <a:ext cx="1600200" cy="916570"/>
          </a:xfrm>
          <a:prstGeom prst="rect">
            <a:avLst/>
          </a:prstGeom>
        </p:spPr>
      </p:pic>
      <p:pic>
        <p:nvPicPr>
          <p:cNvPr id="67" name="Picture 66" descr="ifsi25_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439" y="1181422"/>
            <a:ext cx="1645920" cy="874217"/>
          </a:xfrm>
          <a:prstGeom prst="rect">
            <a:avLst/>
          </a:prstGeom>
        </p:spPr>
      </p:pic>
      <p:pic>
        <p:nvPicPr>
          <p:cNvPr id="68" name="Picture 67" descr="ifsi25_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5388" y="3474720"/>
            <a:ext cx="1324663" cy="274320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4192569" y="6252705"/>
            <a:ext cx="2286000" cy="20928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000" b="0" dirty="0">
                <a:solidFill>
                  <a:srgbClr val="7F7F7F"/>
                </a:solidFill>
                <a:latin typeface="Calibri"/>
              </a:rPr>
              <a:t>Recanalisation fémoro poplitée</a:t>
            </a:r>
            <a:endParaRPr sz="1000" b="0" dirty="0">
              <a:solidFill>
                <a:srgbClr val="7F7F7F"/>
              </a:solidFill>
              <a:latin typeface="Calibri"/>
            </a:endParaRPr>
          </a:p>
        </p:txBody>
      </p:sp>
      <p:pic>
        <p:nvPicPr>
          <p:cNvPr id="70" name="Picture 69" descr="ifsi25_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5569" y="3474720"/>
            <a:ext cx="1324663" cy="2743200"/>
          </a:xfrm>
          <a:prstGeom prst="rect">
            <a:avLst/>
          </a:prstGeom>
        </p:spPr>
      </p:pic>
      <p:pic>
        <p:nvPicPr>
          <p:cNvPr id="72" name="Picture 71" descr="kine40_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3140" y="3645024"/>
            <a:ext cx="1874519" cy="1652331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7132320" y="6289206"/>
            <a:ext cx="1874519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 dirty="0">
                <a:solidFill>
                  <a:srgbClr val="7F7F7F"/>
                </a:solidFill>
                <a:latin typeface="Calibri"/>
              </a:rPr>
              <a:t>Stent </a:t>
            </a:r>
            <a:r>
              <a:rPr sz="1000" b="0" dirty="0" err="1">
                <a:solidFill>
                  <a:srgbClr val="7F7F7F"/>
                </a:solidFill>
                <a:latin typeface="Calibri"/>
              </a:rPr>
              <a:t>iliaque</a:t>
            </a:r>
            <a:endParaRPr sz="1000" b="0" dirty="0">
              <a:solidFill>
                <a:srgbClr val="7F7F7F"/>
              </a:solidFill>
              <a:latin typeface="Calibri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5D854357-7C51-3B30-FF97-A4773B74B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1842" y="3830564"/>
            <a:ext cx="1535937" cy="2312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D673E46-3E54-1CE9-B526-ED2EC824B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932257" y="3833412"/>
            <a:ext cx="1460704" cy="2312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5">
            <a:extLst>
              <a:ext uri="{FF2B5EF4-FFF2-40B4-BE49-F238E27FC236}">
                <a16:creationId xmlns:a16="http://schemas.microsoft.com/office/drawing/2014/main" id="{C3E09C41-9CD1-5114-EE71-BFB5B1FC1D0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" y="5157192"/>
            <a:ext cx="46995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TextBox 68">
            <a:extLst>
              <a:ext uri="{FF2B5EF4-FFF2-40B4-BE49-F238E27FC236}">
                <a16:creationId xmlns:a16="http://schemas.microsoft.com/office/drawing/2014/main" id="{337491AB-09E1-DDB8-46AE-8B5C948F9C46}"/>
              </a:ext>
            </a:extLst>
          </p:cNvPr>
          <p:cNvSpPr txBox="1"/>
          <p:nvPr/>
        </p:nvSpPr>
        <p:spPr>
          <a:xfrm>
            <a:off x="813816" y="6177760"/>
            <a:ext cx="2286000" cy="20928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000" b="0" dirty="0">
                <a:solidFill>
                  <a:srgbClr val="7F7F7F"/>
                </a:solidFill>
                <a:latin typeface="Calibri"/>
              </a:rPr>
              <a:t>Recanalisation jambière</a:t>
            </a:r>
            <a:endParaRPr sz="1000" b="0" dirty="0">
              <a:solidFill>
                <a:srgbClr val="7F7F7F"/>
              </a:solidFill>
              <a:latin typeface="Calibri"/>
            </a:endParaRPr>
          </a:p>
        </p:txBody>
      </p:sp>
      <p:pic>
        <p:nvPicPr>
          <p:cNvPr id="7" name="Image 6" descr="Une image contenant croquis, dessin, Dessin d’enfant, art&#10;&#10;Description générée automatiquement">
            <a:extLst>
              <a:ext uri="{FF2B5EF4-FFF2-40B4-BE49-F238E27FC236}">
                <a16:creationId xmlns:a16="http://schemas.microsoft.com/office/drawing/2014/main" id="{5DD72046-3C1D-0724-53AB-52DBF26256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523" y="5327496"/>
            <a:ext cx="2374981" cy="916570"/>
          </a:xfrm>
          <a:prstGeom prst="rect">
            <a:avLst/>
          </a:prstGeom>
        </p:spPr>
      </p:pic>
      <p:pic>
        <p:nvPicPr>
          <p:cNvPr id="8" name="Picture 5" descr="ballon sertis">
            <a:extLst>
              <a:ext uri="{FF2B5EF4-FFF2-40B4-BE49-F238E27FC236}">
                <a16:creationId xmlns:a16="http://schemas.microsoft.com/office/drawing/2014/main" id="{B8E23C08-9413-EDF2-C397-58EB137D97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7439" y="2096561"/>
            <a:ext cx="1610659" cy="1053579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Chirurgie</a:t>
            </a:r>
          </a:p>
        </p:txBody>
      </p:sp>
      <p:sp>
        <p:nvSpPr>
          <p:cNvPr id="56" name="Oval 55"/>
          <p:cNvSpPr/>
          <p:nvPr/>
        </p:nvSpPr>
        <p:spPr>
          <a:xfrm>
            <a:off x="62179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Chirurgie conventionnelle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53865" y="1316736"/>
            <a:ext cx="2834640" cy="111722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1F497D"/>
                </a:solidFill>
                <a:latin typeface="Calibri"/>
              </a:rPr>
              <a:t>Endartériectomie</a:t>
            </a:r>
            <a:endParaRPr sz="1700" b="1" dirty="0">
              <a:solidFill>
                <a:srgbClr val="1F497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Ouvrir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l’artère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retirer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la plaque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Refermer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± 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patch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Carrefour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fémoral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++</a:t>
            </a:r>
          </a:p>
        </p:txBody>
      </p:sp>
      <p:pic>
        <p:nvPicPr>
          <p:cNvPr id="64" name="Picture 63" descr="ifsi26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044880"/>
            <a:ext cx="1280160" cy="2414160"/>
          </a:xfrm>
          <a:prstGeom prst="rect">
            <a:avLst/>
          </a:prstGeom>
        </p:spPr>
      </p:pic>
      <p:pic>
        <p:nvPicPr>
          <p:cNvPr id="65" name="Picture 64" descr="ifsi26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240" y="2856436"/>
            <a:ext cx="1280160" cy="2791046"/>
          </a:xfrm>
          <a:prstGeom prst="rect">
            <a:avLst/>
          </a:prstGeom>
        </p:spPr>
      </p:pic>
      <p:pic>
        <p:nvPicPr>
          <p:cNvPr id="2" name="Picture 1029" descr="19-49669-01">
            <a:extLst>
              <a:ext uri="{FF2B5EF4-FFF2-40B4-BE49-F238E27FC236}">
                <a16:creationId xmlns:a16="http://schemas.microsoft.com/office/drawing/2014/main" id="{AA2A95B8-3259-DB10-8A0C-2449CAF47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35" y="966458"/>
            <a:ext cx="3905251" cy="290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Endartériectomie carotidienne avec patch prothétique">
            <a:extLst>
              <a:ext uri="{FF2B5EF4-FFF2-40B4-BE49-F238E27FC236}">
                <a16:creationId xmlns:a16="http://schemas.microsoft.com/office/drawing/2014/main" id="{BBCBADFB-23C6-E4D8-F31E-4F6B4B222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34" y="3875025"/>
            <a:ext cx="3905251" cy="250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648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Chirurgie</a:t>
            </a:r>
          </a:p>
        </p:txBody>
      </p:sp>
      <p:sp>
        <p:nvSpPr>
          <p:cNvPr id="56" name="Oval 55"/>
          <p:cNvSpPr/>
          <p:nvPr/>
        </p:nvSpPr>
        <p:spPr>
          <a:xfrm>
            <a:off x="62179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Chirurgie conventionnelle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78904" y="1051560"/>
            <a:ext cx="502920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1F497D"/>
                </a:solidFill>
                <a:latin typeface="Calibri"/>
              </a:rPr>
              <a:t>Pontage</a:t>
            </a:r>
            <a:endParaRPr sz="1700" b="1" dirty="0">
              <a:solidFill>
                <a:srgbClr val="1F497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1" dirty="0" err="1">
                <a:solidFill>
                  <a:srgbClr val="404040"/>
                </a:solidFill>
                <a:latin typeface="Calibri"/>
              </a:rPr>
              <a:t>Contourner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l’obstacle</a:t>
            </a:r>
            <a:endParaRPr sz="14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00" b="0" dirty="0">
                <a:solidFill>
                  <a:srgbClr val="404040"/>
                </a:solidFill>
                <a:latin typeface="Calibri"/>
              </a:rPr>
              <a:t>Matériel :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veine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grande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saphène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prothèse</a:t>
            </a:r>
            <a:endParaRPr sz="14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7" name="Picture 66" descr="ifsi26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27" y="2240280"/>
            <a:ext cx="4665552" cy="2148840"/>
          </a:xfrm>
          <a:prstGeom prst="rect">
            <a:avLst/>
          </a:prstGeom>
        </p:spPr>
      </p:pic>
      <p:pic>
        <p:nvPicPr>
          <p:cNvPr id="68" name="Picture 67" descr="ifsi26_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97" y="4480560"/>
            <a:ext cx="2900934" cy="1234440"/>
          </a:xfrm>
          <a:prstGeom prst="rect">
            <a:avLst/>
          </a:prstGeom>
        </p:spPr>
      </p:pic>
      <p:pic>
        <p:nvPicPr>
          <p:cNvPr id="69" name="Picture 68" descr="ifsi26_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890714" y="2290722"/>
            <a:ext cx="2501970" cy="1669565"/>
          </a:xfrm>
          <a:prstGeom prst="rect">
            <a:avLst/>
          </a:prstGeom>
        </p:spPr>
      </p:pic>
      <p:sp>
        <p:nvSpPr>
          <p:cNvPr id="70" name="Rounded Rectangle 69"/>
          <p:cNvSpPr/>
          <p:nvPr/>
        </p:nvSpPr>
        <p:spPr>
          <a:xfrm>
            <a:off x="457200" y="5806440"/>
            <a:ext cx="8229600" cy="640080"/>
          </a:xfrm>
          <a:prstGeom prst="roundRect">
            <a:avLst>
              <a:gd name="adj" fmla="val 12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566928" y="5916168"/>
            <a:ext cx="8010144" cy="48463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404040"/>
                </a:solidFill>
                <a:latin typeface="Calibri"/>
              </a:rPr>
              <a:t>Traitement hybride</a:t>
            </a:r>
            <a:r>
              <a:rPr sz="1500" b="0">
                <a:solidFill>
                  <a:srgbClr val="404040"/>
                </a:solidFill>
                <a:latin typeface="Calibri"/>
              </a:rPr>
              <a:t> fréquent : chirurgie ouverte + endovasculaire dans le même temps</a:t>
            </a:r>
          </a:p>
        </p:txBody>
      </p:sp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0F1DEBCF-C150-8FAC-6AC3-99D579ACD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792852"/>
              </p:ext>
            </p:extLst>
          </p:nvPr>
        </p:nvGraphicFramePr>
        <p:xfrm>
          <a:off x="7046694" y="1874519"/>
          <a:ext cx="2002216" cy="3369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 Photo Editor" r:id="rId6" imgW="2553056" imgH="3696216" progId="">
                  <p:embed/>
                </p:oleObj>
              </mc:Choice>
              <mc:Fallback>
                <p:oleObj name="Image Photo Editor" r:id="rId6" imgW="2553056" imgH="3696216" progId="">
                  <p:embed/>
                  <p:pic>
                    <p:nvPicPr>
                      <p:cNvPr id="686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694" y="1874519"/>
                        <a:ext cx="2002216" cy="33693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1915E869-1E77-4B08-E41E-C22CF1C1AE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86177"/>
              </p:ext>
            </p:extLst>
          </p:nvPr>
        </p:nvGraphicFramePr>
        <p:xfrm>
          <a:off x="5139982" y="4437112"/>
          <a:ext cx="1836500" cy="1212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 Photo Editor" r:id="rId8" imgW="4038095" imgH="2666667" progId="">
                  <p:embed/>
                </p:oleObj>
              </mc:Choice>
              <mc:Fallback>
                <p:oleObj name="Image Photo Editor" r:id="rId8" imgW="4038095" imgH="2666667" progId="">
                  <p:embed/>
                  <p:pic>
                    <p:nvPicPr>
                      <p:cNvPr id="716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9982" y="4437112"/>
                        <a:ext cx="1836500" cy="12125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4">
            <a:extLst>
              <a:ext uri="{FF2B5EF4-FFF2-40B4-BE49-F238E27FC236}">
                <a16:creationId xmlns:a16="http://schemas.microsoft.com/office/drawing/2014/main" id="{18644109-AE56-0C36-3CCB-E6EAF722AB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4134" y="1327372"/>
            <a:ext cx="2130755" cy="3948890"/>
          </a:xfrm>
          <a:noFill/>
        </p:spPr>
      </p:pic>
      <p:pic>
        <p:nvPicPr>
          <p:cNvPr id="5" name="Picture 2" descr="E:\JPG\doc02-fig06.jpg">
            <a:extLst>
              <a:ext uri="{FF2B5EF4-FFF2-40B4-BE49-F238E27FC236}">
                <a16:creationId xmlns:a16="http://schemas.microsoft.com/office/drawing/2014/main" id="{C311F27E-023E-9384-B15D-A93475334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220" y="1391188"/>
            <a:ext cx="2363849" cy="389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Chirurgie</a:t>
            </a:r>
          </a:p>
        </p:txBody>
      </p:sp>
      <p:sp>
        <p:nvSpPr>
          <p:cNvPr id="56" name="Oval 55"/>
          <p:cNvSpPr/>
          <p:nvPr/>
        </p:nvSpPr>
        <p:spPr>
          <a:xfrm>
            <a:off x="62179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Amputation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1293832"/>
            <a:ext cx="4572000" cy="47874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dirty="0">
                <a:solidFill>
                  <a:srgbClr val="1F497D"/>
                </a:solidFill>
                <a:latin typeface="Calibri"/>
              </a:rPr>
              <a:t>Indications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Ischémie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dépassée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 (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→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 trouble métabolique)</a:t>
            </a:r>
            <a:endParaRPr sz="15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Ischémie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permanente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non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revascularisable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 (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→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 douleur)</a:t>
            </a:r>
            <a:endParaRPr sz="15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Nécrose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extensive, infection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(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→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choc septique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)</a:t>
            </a: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1500" b="1" dirty="0">
                <a:solidFill>
                  <a:srgbClr val="1F497D"/>
                </a:solidFill>
                <a:latin typeface="Calibri"/>
              </a:rPr>
              <a:t>Choix du </a:t>
            </a:r>
            <a:r>
              <a:rPr sz="1500" b="1" dirty="0" err="1">
                <a:solidFill>
                  <a:srgbClr val="1F497D"/>
                </a:solidFill>
                <a:latin typeface="Calibri"/>
              </a:rPr>
              <a:t>niveau</a:t>
            </a:r>
            <a:endParaRPr sz="1500" b="1" dirty="0">
              <a:solidFill>
                <a:srgbClr val="1F497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Celui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qui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cicatrise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clinique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Doppler, TcPO2</a:t>
            </a: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Celui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qui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est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fonctionnel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conserver le 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talon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 (marche) ou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genou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(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appareillage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)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1F497D"/>
                </a:solidFill>
                <a:latin typeface="Calibri"/>
              </a:rPr>
              <a:t>Gravité</a:t>
            </a:r>
            <a:endParaRPr sz="1500" b="1" dirty="0">
              <a:solidFill>
                <a:srgbClr val="1F497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Mortalité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péri-opératoire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≈ 10 % (jambe) à 20 % (cuisse)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≈ 15 %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d’amputation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majeure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controlatérale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dans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l’année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64" name="Picture 63" descr="ifsi21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329973" y="1039361"/>
            <a:ext cx="1722363" cy="1317065"/>
          </a:xfrm>
          <a:prstGeom prst="rect">
            <a:avLst/>
          </a:prstGeom>
        </p:spPr>
      </p:pic>
      <p:pic>
        <p:nvPicPr>
          <p:cNvPr id="65" name="Picture 64" descr="ifsi22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3238435"/>
            <a:ext cx="1645920" cy="1341782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5303520" y="4598506"/>
            <a:ext cx="164592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rgbClr val="7F7F7F"/>
                </a:solidFill>
                <a:latin typeface="Calibri"/>
              </a:rPr>
              <a:t>Trans-métatarsienne</a:t>
            </a:r>
          </a:p>
        </p:txBody>
      </p:sp>
      <p:pic>
        <p:nvPicPr>
          <p:cNvPr id="67" name="Picture 66" descr="ifsi22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0" y="3212976"/>
            <a:ext cx="1645920" cy="1392701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7040880" y="4623965"/>
            <a:ext cx="1645920" cy="20928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000" b="0" dirty="0">
                <a:solidFill>
                  <a:srgbClr val="7F7F7F"/>
                </a:solidFill>
                <a:latin typeface="Calibri"/>
              </a:rPr>
              <a:t>Trans tibiale</a:t>
            </a:r>
            <a:endParaRPr sz="1000" b="0" dirty="0">
              <a:solidFill>
                <a:srgbClr val="7F7F7F"/>
              </a:solidFill>
              <a:latin typeface="Calibri"/>
            </a:endParaRPr>
          </a:p>
        </p:txBody>
      </p:sp>
      <p:pic>
        <p:nvPicPr>
          <p:cNvPr id="2" name="Image 1" descr="Une image contenant personne, Chair, Membre, veine&#10;&#10;Description générée automatiquement">
            <a:extLst>
              <a:ext uri="{FF2B5EF4-FFF2-40B4-BE49-F238E27FC236}">
                <a16:creationId xmlns:a16="http://schemas.microsoft.com/office/drawing/2014/main" id="{FBC5599B-C31E-133E-56D2-C1978C863B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6" t="19940" r="23400" b="10762"/>
          <a:stretch/>
        </p:blipFill>
        <p:spPr>
          <a:xfrm>
            <a:off x="5114544" y="846823"/>
            <a:ext cx="1200522" cy="1722364"/>
          </a:xfrm>
          <a:prstGeom prst="rect">
            <a:avLst/>
          </a:prstGeom>
        </p:spPr>
      </p:pic>
      <p:pic>
        <p:nvPicPr>
          <p:cNvPr id="3" name="Image 2" descr="Une image contenant personne, Chair, intérieur, Équipement médical&#10;&#10;Description générée automatiquement">
            <a:extLst>
              <a:ext uri="{FF2B5EF4-FFF2-40B4-BE49-F238E27FC236}">
                <a16:creationId xmlns:a16="http://schemas.microsoft.com/office/drawing/2014/main" id="{444AE310-D194-6268-5B1D-1A78400DEE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8" r="10957" b="30883"/>
          <a:stretch/>
        </p:blipFill>
        <p:spPr>
          <a:xfrm rot="5400000">
            <a:off x="6064355" y="1148809"/>
            <a:ext cx="1718979" cy="11183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9D42AF-C73F-8C64-B99A-71167A206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218" r="16925"/>
          <a:stretch>
            <a:fillRect/>
          </a:stretch>
        </p:blipFill>
        <p:spPr bwMode="auto">
          <a:xfrm>
            <a:off x="5434383" y="4985855"/>
            <a:ext cx="1505329" cy="134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7">
            <a:extLst>
              <a:ext uri="{FF2B5EF4-FFF2-40B4-BE49-F238E27FC236}">
                <a16:creationId xmlns:a16="http://schemas.microsoft.com/office/drawing/2014/main" id="{8E6BD5CD-524B-DBA7-8B84-10C98085E0EF}"/>
              </a:ext>
            </a:extLst>
          </p:cNvPr>
          <p:cNvSpPr txBox="1"/>
          <p:nvPr/>
        </p:nvSpPr>
        <p:spPr>
          <a:xfrm>
            <a:off x="5364088" y="6363958"/>
            <a:ext cx="1645920" cy="20928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000" b="0" dirty="0">
                <a:solidFill>
                  <a:srgbClr val="7F7F7F"/>
                </a:solidFill>
                <a:latin typeface="Calibri"/>
              </a:rPr>
              <a:t>Trans fémorale</a:t>
            </a:r>
            <a:endParaRPr sz="1000" b="0" dirty="0">
              <a:solidFill>
                <a:srgbClr val="7F7F7F"/>
              </a:solidFill>
              <a:latin typeface="Calibri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5F1DD00-5D68-9742-943F-9BC225CE0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689" y="4865143"/>
            <a:ext cx="1199704" cy="1572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Pronostic</a:t>
            </a:r>
          </a:p>
        </p:txBody>
      </p:sp>
      <p:sp>
        <p:nvSpPr>
          <p:cNvPr id="57" name="Oval 56"/>
          <p:cNvSpPr/>
          <p:nvPr/>
        </p:nvSpPr>
        <p:spPr>
          <a:xfrm>
            <a:off x="6885432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Pronostic : un patient </a:t>
            </a:r>
            <a:r>
              <a:rPr sz="2000" b="1">
                <a:solidFill>
                  <a:srgbClr val="C0504D"/>
                </a:solidFill>
                <a:latin typeface="Calibri"/>
              </a:rPr>
              <a:t>polyvasculaire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1051560"/>
            <a:ext cx="3749039" cy="2774093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10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AOMI =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marqueur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risque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CV</a:t>
            </a:r>
          </a:p>
          <a:p>
            <a:pPr marL="201168" indent="-182880" algn="l">
              <a:spcAft>
                <a:spcPts val="10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Mortalité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30 % à 5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ans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50 % à 10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ans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14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Décès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surtout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coronaires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cérébro-vasculaires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(et cancers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liés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au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tabac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)</a:t>
            </a:r>
          </a:p>
          <a:p>
            <a:pPr algn="l">
              <a:spcAft>
                <a:spcPts val="400"/>
              </a:spcAft>
            </a:pPr>
            <a:endParaRPr lang="fr-FR" sz="15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1F497D"/>
                </a:solidFill>
                <a:latin typeface="Calibri"/>
              </a:rPr>
              <a:t>Rechercher</a:t>
            </a:r>
            <a:r>
              <a:rPr sz="1500" b="1" dirty="0">
                <a:solidFill>
                  <a:srgbClr val="1F497D"/>
                </a:solidFill>
                <a:latin typeface="Calibri"/>
              </a:rPr>
              <a:t> les </a:t>
            </a:r>
            <a:r>
              <a:rPr sz="1500" b="1" dirty="0" err="1">
                <a:solidFill>
                  <a:srgbClr val="1F497D"/>
                </a:solidFill>
                <a:latin typeface="Calibri"/>
              </a:rPr>
              <a:t>autres</a:t>
            </a:r>
            <a:r>
              <a:rPr sz="15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1F497D"/>
                </a:solidFill>
                <a:latin typeface="Calibri"/>
              </a:rPr>
              <a:t>localisations</a:t>
            </a:r>
            <a:endParaRPr sz="1500" b="1" dirty="0">
              <a:solidFill>
                <a:srgbClr val="1F497D"/>
              </a:solidFill>
              <a:latin typeface="Calibri"/>
            </a:endParaRPr>
          </a:p>
          <a:p>
            <a:pPr marL="4297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–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coronaires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ECG,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avis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cardiologique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4297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–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carotides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écho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-Doppler des TSA</a:t>
            </a:r>
          </a:p>
          <a:p>
            <a:pPr marL="4297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–"/>
            </a:pPr>
            <a:r>
              <a:rPr sz="1500" b="0" dirty="0" err="1">
                <a:solidFill>
                  <a:srgbClr val="4F81BD"/>
                </a:solidFill>
                <a:latin typeface="Calibri"/>
              </a:rPr>
              <a:t>aorte</a:t>
            </a:r>
            <a:r>
              <a:rPr sz="1500" b="0" dirty="0">
                <a:solidFill>
                  <a:srgbClr val="4F81BD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F81BD"/>
                </a:solidFill>
                <a:latin typeface="Calibri"/>
              </a:rPr>
              <a:t>abdominale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AAA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572000" y="1051560"/>
            <a:ext cx="4114800" cy="384048"/>
          </a:xfrm>
          <a:prstGeom prst="rect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Claudication : évolution à 5 ans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72000" y="1645920"/>
            <a:ext cx="1325880" cy="640080"/>
          </a:xfrm>
          <a:prstGeom prst="rect">
            <a:avLst/>
          </a:prstGeom>
          <a:solidFill>
            <a:srgbClr val="DCE6F2"/>
          </a:solidFill>
          <a:ln w="952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1">
                <a:solidFill>
                  <a:srgbClr val="1F497D"/>
                </a:solidFill>
                <a:latin typeface="Calibri"/>
              </a:rPr>
              <a:t>Membre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989320" y="1645920"/>
            <a:ext cx="1325880" cy="640080"/>
          </a:xfrm>
          <a:prstGeom prst="rect">
            <a:avLst/>
          </a:prstGeom>
          <a:solidFill>
            <a:srgbClr val="DCE6F2"/>
          </a:solidFill>
          <a:ln w="952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1">
                <a:solidFill>
                  <a:srgbClr val="1F497D"/>
                </a:solidFill>
                <a:latin typeface="Calibri"/>
              </a:rPr>
              <a:t>Événement CV non mortel : 20 %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360920" y="1645920"/>
            <a:ext cx="1325880" cy="640080"/>
          </a:xfrm>
          <a:prstGeom prst="rect">
            <a:avLst/>
          </a:prstGeom>
          <a:solidFill>
            <a:srgbClr val="F2DCDB"/>
          </a:solidFill>
          <a:ln w="952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1">
                <a:solidFill>
                  <a:srgbClr val="C0504D"/>
                </a:solidFill>
                <a:latin typeface="Calibri"/>
              </a:rPr>
              <a:t>Décès : 10–15 %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572000" y="2423160"/>
            <a:ext cx="1325880" cy="41148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50" b="0">
                <a:solidFill>
                  <a:srgbClr val="404040"/>
                </a:solidFill>
                <a:latin typeface="Calibri"/>
              </a:rPr>
              <a:t>Stable 70–80 %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572000" y="2898648"/>
            <a:ext cx="1325880" cy="41148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50" b="0">
                <a:solidFill>
                  <a:srgbClr val="404040"/>
                </a:solidFill>
                <a:latin typeface="Calibri"/>
              </a:rPr>
              <a:t>Aggravée 10–20 %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572000" y="3374136"/>
            <a:ext cx="1325880" cy="41148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50" b="0">
                <a:solidFill>
                  <a:srgbClr val="404040"/>
                </a:solidFill>
                <a:latin typeface="Calibri"/>
              </a:rPr>
              <a:t>Isch. permanente 5–10 %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572000" y="4069080"/>
            <a:ext cx="4114800" cy="384048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Ischémie permanente : évolution à 1 an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572000" y="4572000"/>
            <a:ext cx="1316736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84B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617720" y="4645152"/>
            <a:ext cx="1225295" cy="93040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84B84B"/>
                </a:solidFill>
                <a:latin typeface="Calibri"/>
              </a:rPr>
              <a:t>45 %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645152" y="5553151"/>
            <a:ext cx="1170432" cy="67665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membre conservé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5971032" y="4572000"/>
            <a:ext cx="1316736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6016752" y="4645152"/>
            <a:ext cx="1225295" cy="93040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E36C09"/>
                </a:solidFill>
                <a:latin typeface="Calibri"/>
              </a:rPr>
              <a:t>30 %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044184" y="5553151"/>
            <a:ext cx="1170432" cy="67665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amputation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370064" y="4572000"/>
            <a:ext cx="1316736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7415784" y="4645152"/>
            <a:ext cx="1225295" cy="93040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C0504D"/>
                </a:solidFill>
                <a:latin typeface="Calibri"/>
              </a:rPr>
              <a:t>25 %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443216" y="5553151"/>
            <a:ext cx="1170432" cy="67665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404040"/>
                </a:solidFill>
                <a:latin typeface="Calibri"/>
              </a:rPr>
              <a:t>décès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9" name="Oval 58"/>
          <p:cNvSpPr/>
          <p:nvPr/>
        </p:nvSpPr>
        <p:spPr>
          <a:xfrm>
            <a:off x="7613904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Ischémie aiguë de membre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097280"/>
            <a:ext cx="8229600" cy="13258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66928" y="1280160"/>
            <a:ext cx="8010144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404040"/>
                </a:solidFill>
                <a:latin typeface="Calibri"/>
              </a:rPr>
              <a:t>Interruption brutale du flux artériel</a:t>
            </a:r>
            <a:r>
              <a:rPr sz="1700" b="0">
                <a:solidFill>
                  <a:srgbClr val="404040"/>
                </a:solidFill>
                <a:latin typeface="Calibri"/>
              </a:rPr>
              <a:t> d’un membre → ischémie tissulaire</a:t>
            </a:r>
          </a:p>
          <a:p>
            <a:pPr algn="ctr">
              <a:spcAft>
                <a:spcPts val="400"/>
              </a:spcAft>
            </a:pPr>
            <a:r>
              <a:rPr sz="1700" b="1">
                <a:solidFill>
                  <a:srgbClr val="C0504D"/>
                </a:solidFill>
                <a:latin typeface="Calibri"/>
              </a:rPr>
              <a:t>Urgence thérapeutique absolue</a:t>
            </a:r>
            <a:r>
              <a:rPr sz="1700" b="0">
                <a:solidFill>
                  <a:srgbClr val="404040"/>
                </a:solidFill>
                <a:latin typeface="Calibri"/>
              </a:rPr>
              <a:t> : pronostic </a:t>
            </a:r>
            <a:r>
              <a:rPr sz="1700" b="1">
                <a:solidFill>
                  <a:srgbClr val="404040"/>
                </a:solidFill>
                <a:latin typeface="Calibri"/>
              </a:rPr>
              <a:t>fonctionnel</a:t>
            </a:r>
            <a:r>
              <a:rPr sz="1700" b="0">
                <a:solidFill>
                  <a:srgbClr val="404040"/>
                </a:solidFill>
                <a:latin typeface="Calibri"/>
              </a:rPr>
              <a:t> du membre et pronostic </a:t>
            </a:r>
            <a:r>
              <a:rPr sz="1700" b="1">
                <a:solidFill>
                  <a:srgbClr val="404040"/>
                </a:solidFill>
                <a:latin typeface="Calibri"/>
              </a:rPr>
              <a:t>vital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57200" y="2743200"/>
            <a:ext cx="1938528" cy="2011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502920" y="2816352"/>
            <a:ext cx="1847088" cy="110642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4000" b="1">
                <a:solidFill>
                  <a:srgbClr val="C0504D"/>
                </a:solidFill>
                <a:latin typeface="Calibri"/>
              </a:rPr>
              <a:t>10 %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0352" y="3909974"/>
            <a:ext cx="1792224" cy="804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décès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2542032" y="2743200"/>
            <a:ext cx="1938528" cy="2011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2587751" y="2816352"/>
            <a:ext cx="1847088" cy="110642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4000" b="1">
                <a:solidFill>
                  <a:srgbClr val="C0504D"/>
                </a:solidFill>
                <a:latin typeface="Calibri"/>
              </a:rPr>
              <a:t>25 %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15184" y="3909974"/>
            <a:ext cx="1792224" cy="804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amputations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626864" y="2743200"/>
            <a:ext cx="1938528" cy="2011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4672583" y="2816352"/>
            <a:ext cx="1847088" cy="110642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4000" b="1">
                <a:solidFill>
                  <a:srgbClr val="E36C09"/>
                </a:solidFill>
                <a:latin typeface="Calibri"/>
              </a:rPr>
              <a:t>15 %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700016" y="3909974"/>
            <a:ext cx="1792224" cy="804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séquelles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711696" y="2743200"/>
            <a:ext cx="1938528" cy="2011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84B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6757416" y="2816352"/>
            <a:ext cx="1847088" cy="110642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4000" b="1">
                <a:solidFill>
                  <a:srgbClr val="84B84B"/>
                </a:solidFill>
                <a:latin typeface="Calibri"/>
              </a:rPr>
              <a:t>50 %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784848" y="3909974"/>
            <a:ext cx="1792224" cy="804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bons résultats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57200" y="4846320"/>
            <a:ext cx="8229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7F7F7F"/>
                </a:solidFill>
                <a:latin typeface="Calibri"/>
              </a:rPr>
              <a:t>… malgré une prise en charge adaptée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7200" y="5394960"/>
            <a:ext cx="8229600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0">
                <a:solidFill>
                  <a:srgbClr val="404040"/>
                </a:solidFill>
                <a:latin typeface="Calibri"/>
              </a:rPr>
              <a:t>→ </a:t>
            </a:r>
            <a:r>
              <a:rPr sz="2000" b="1">
                <a:solidFill>
                  <a:srgbClr val="C0504D"/>
                </a:solidFill>
                <a:latin typeface="Calibri"/>
              </a:rPr>
              <a:t>Prise en charge immédiate en milieu spécialisé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Clinique</a:t>
            </a:r>
          </a:p>
        </p:txBody>
      </p:sp>
      <p:sp>
        <p:nvSpPr>
          <p:cNvPr id="59" name="Oval 58"/>
          <p:cNvSpPr/>
          <p:nvPr/>
        </p:nvSpPr>
        <p:spPr>
          <a:xfrm>
            <a:off x="7613904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Diagnostic : il est </a:t>
            </a:r>
            <a:r>
              <a:rPr sz="2000" b="1">
                <a:solidFill>
                  <a:srgbClr val="C0504D"/>
                </a:solidFill>
                <a:latin typeface="Calibri"/>
              </a:rPr>
              <a:t>CLINIQUE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097280"/>
            <a:ext cx="3474720" cy="3017520"/>
          </a:xfrm>
          <a:prstGeom prst="roundRect">
            <a:avLst>
              <a:gd name="adj" fmla="val 7575"/>
            </a:avLst>
          </a:prstGeom>
          <a:solidFill>
            <a:srgbClr val="FFFFFF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20647" y="1399187"/>
            <a:ext cx="3231273" cy="30162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 dirty="0">
                <a:solidFill>
                  <a:srgbClr val="1F497D"/>
                </a:solidFill>
                <a:latin typeface="Calibri"/>
              </a:rPr>
              <a:t>Tableau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9" y="1844824"/>
            <a:ext cx="3212984" cy="164557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brutale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intense (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broiement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), mal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calmée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Membre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pâle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froid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livide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voire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cadavérique</a:t>
            </a: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500" b="1" dirty="0">
                <a:solidFill>
                  <a:srgbClr val="404040"/>
                </a:solidFill>
                <a:latin typeface="Calibri"/>
              </a:rPr>
              <a:t>Abolition des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aval →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topographie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l’occlusion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63440" y="1051560"/>
            <a:ext cx="402336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C0504D"/>
                </a:solidFill>
                <a:latin typeface="Calibri"/>
              </a:rPr>
              <a:t>Signes de gravité, </a:t>
            </a:r>
            <a:r>
              <a:rPr sz="1400" b="1">
                <a:solidFill>
                  <a:srgbClr val="C0504D"/>
                </a:solidFill>
                <a:latin typeface="Calibri"/>
              </a:rPr>
              <a:t>par ordre d’apparition</a:t>
            </a:r>
          </a:p>
        </p:txBody>
      </p:sp>
      <p:sp>
        <p:nvSpPr>
          <p:cNvPr id="67" name="Oval 66"/>
          <p:cNvSpPr/>
          <p:nvPr/>
        </p:nvSpPr>
        <p:spPr>
          <a:xfrm>
            <a:off x="4663440" y="1572768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212080" y="1463040"/>
            <a:ext cx="3474720" cy="6949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2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5303520" y="1463040"/>
            <a:ext cx="3291840" cy="69494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Douleur à la palpation des </a:t>
            </a:r>
            <a:r>
              <a:rPr sz="1300" b="1">
                <a:solidFill>
                  <a:srgbClr val="404040"/>
                </a:solidFill>
                <a:latin typeface="Calibri"/>
              </a:rPr>
              <a:t>masses musculaires</a:t>
            </a:r>
          </a:p>
        </p:txBody>
      </p:sp>
      <p:sp>
        <p:nvSpPr>
          <p:cNvPr id="70" name="Oval 69"/>
          <p:cNvSpPr/>
          <p:nvPr/>
        </p:nvSpPr>
        <p:spPr>
          <a:xfrm>
            <a:off x="4663440" y="2468880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5212080" y="2359152"/>
            <a:ext cx="3474720" cy="6949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2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5303520" y="2359152"/>
            <a:ext cx="3291840" cy="69494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404040"/>
                </a:solidFill>
                <a:latin typeface="Calibri"/>
              </a:rPr>
              <a:t>Déficit sensitif</a:t>
            </a:r>
            <a:r>
              <a:rPr sz="1300" b="0">
                <a:solidFill>
                  <a:srgbClr val="404040"/>
                </a:solidFill>
                <a:latin typeface="Calibri"/>
              </a:rPr>
              <a:t> → hypo/anesthésie</a:t>
            </a:r>
          </a:p>
        </p:txBody>
      </p:sp>
      <p:sp>
        <p:nvSpPr>
          <p:cNvPr id="73" name="Oval 72"/>
          <p:cNvSpPr/>
          <p:nvPr/>
        </p:nvSpPr>
        <p:spPr>
          <a:xfrm>
            <a:off x="4663440" y="3364992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212080" y="3255264"/>
            <a:ext cx="3474720" cy="6949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2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5303520" y="3255264"/>
            <a:ext cx="3291840" cy="69494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404040"/>
                </a:solidFill>
                <a:latin typeface="Calibri"/>
              </a:rPr>
              <a:t>Déficit moteur</a:t>
            </a:r>
            <a:r>
              <a:rPr sz="1300" b="0">
                <a:solidFill>
                  <a:srgbClr val="404040"/>
                </a:solidFill>
                <a:latin typeface="Calibri"/>
              </a:rPr>
              <a:t> des orteils → impossibilité de les mobiliser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57200" y="4389120"/>
            <a:ext cx="2651760" cy="1920240"/>
          </a:xfrm>
          <a:prstGeom prst="roundRect">
            <a:avLst>
              <a:gd name="adj" fmla="val 11904"/>
            </a:avLst>
          </a:prstGeom>
          <a:solidFill>
            <a:srgbClr val="FDE9D9"/>
          </a:solidFill>
          <a:ln w="15875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548640" y="446227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E36C09"/>
                </a:solidFill>
                <a:latin typeface="Calibri"/>
              </a:rPr>
              <a:t>Pas de déficit moteur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66928" y="4846320"/>
            <a:ext cx="2432304" cy="1417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>
                <a:solidFill>
                  <a:srgbClr val="404040"/>
                </a:solidFill>
                <a:latin typeface="Calibri"/>
              </a:rPr>
              <a:t>= ischémie </a:t>
            </a:r>
            <a:r>
              <a:rPr sz="1600" b="1">
                <a:solidFill>
                  <a:srgbClr val="404040"/>
                </a:solidFill>
                <a:latin typeface="Calibri"/>
              </a:rPr>
              <a:t>incomplète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3246120" y="4389120"/>
            <a:ext cx="2651760" cy="1920240"/>
          </a:xfrm>
          <a:prstGeom prst="roundRect">
            <a:avLst>
              <a:gd name="adj" fmla="val 11904"/>
            </a:avLst>
          </a:prstGeom>
          <a:solidFill>
            <a:srgbClr val="F2DCDB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3337560" y="446227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C0504D"/>
                </a:solidFill>
                <a:latin typeface="Calibri"/>
              </a:rPr>
              <a:t>Déficit moteur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355848" y="4846320"/>
            <a:ext cx="2432304" cy="153272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=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ischémie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>
                <a:solidFill>
                  <a:srgbClr val="C0504D"/>
                </a:solidFill>
                <a:latin typeface="Calibri"/>
              </a:rPr>
              <a:t>COMPLÈTE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urgence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absolue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aucun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examen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algn="ctr">
              <a:spcAft>
                <a:spcPts val="400"/>
              </a:spcAft>
            </a:pPr>
            <a:endParaRPr lang="fr-FR" sz="400" b="0" dirty="0">
              <a:solidFill>
                <a:srgbClr val="404040"/>
              </a:solidFill>
              <a:latin typeface="Calibri"/>
            </a:endParaRPr>
          </a:p>
          <a:p>
            <a:pPr algn="ctr">
              <a:spcAft>
                <a:spcPts val="400"/>
              </a:spcAft>
            </a:pPr>
            <a:r>
              <a:rPr lang="fr-FR" sz="1600" b="0" dirty="0">
                <a:solidFill>
                  <a:srgbClr val="404040"/>
                </a:solidFill>
                <a:latin typeface="Calibri"/>
              </a:rPr>
              <a:t>→ revascularisation urgente</a:t>
            </a:r>
          </a:p>
          <a:p>
            <a:pPr algn="ctr">
              <a:spcAft>
                <a:spcPts val="400"/>
              </a:spcAft>
            </a:pPr>
            <a:endParaRPr lang="fr-FR" sz="160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6035040" y="4389120"/>
            <a:ext cx="2651760" cy="1920240"/>
          </a:xfrm>
          <a:prstGeom prst="roundRect">
            <a:avLst>
              <a:gd name="adj" fmla="val 11904"/>
            </a:avLst>
          </a:prstGeom>
          <a:solidFill>
            <a:srgbClr val="E7E6E6"/>
          </a:solidFill>
          <a:ln w="15875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6126479" y="4462272"/>
            <a:ext cx="24688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404040"/>
                </a:solidFill>
                <a:latin typeface="Calibri"/>
              </a:rPr>
              <a:t>Ischémie dépassée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144768" y="4950419"/>
            <a:ext cx="2432304" cy="114287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rigidité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musculaire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marbrures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phlyctènes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algn="ctr">
              <a:spcAft>
                <a:spcPts val="400"/>
              </a:spcAft>
            </a:pPr>
            <a:endParaRPr lang="fr-FR" sz="1600" dirty="0">
              <a:solidFill>
                <a:srgbClr val="404040"/>
              </a:solidFill>
              <a:latin typeface="Calibri"/>
            </a:endParaRPr>
          </a:p>
          <a:p>
            <a:pPr algn="ctr">
              <a:spcAft>
                <a:spcPts val="400"/>
              </a:spcAft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→ amputation</a:t>
            </a:r>
          </a:p>
        </p:txBody>
      </p:sp>
      <p:pic>
        <p:nvPicPr>
          <p:cNvPr id="3" name="Image 2" descr="Une image contenant texte, personne, Chair, veine&#10;&#10;Description générée automatiquement">
            <a:extLst>
              <a:ext uri="{FF2B5EF4-FFF2-40B4-BE49-F238E27FC236}">
                <a16:creationId xmlns:a16="http://schemas.microsoft.com/office/drawing/2014/main" id="{14AC10F6-1AEA-47AB-589D-63505A618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848294"/>
            <a:ext cx="4206238" cy="5284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Causes</a:t>
            </a:r>
          </a:p>
        </p:txBody>
      </p:sp>
      <p:sp>
        <p:nvSpPr>
          <p:cNvPr id="60" name="Oval 59"/>
          <p:cNvSpPr/>
          <p:nvPr/>
        </p:nvSpPr>
        <p:spPr>
          <a:xfrm>
            <a:off x="8287512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Embolie ou thrombose ?</a:t>
            </a:r>
          </a:p>
        </p:txBody>
      </p:sp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457200" y="1051560"/>
          <a:ext cx="8229600" cy="2423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Embolie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Thrombose</a:t>
                      </a:r>
                    </a:p>
                  </a:txBody>
                  <a:tcPr marL="54864" marR="54864" marT="27432" marB="27432" anchor="ctr"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Début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Très brutal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Plus progressif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Ischémie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Rapidement </a:t>
                      </a:r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sensitivo-motrice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Moins sévère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Pouls controlatéraux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Présents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Souvent abolis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Antécédent d’AOMI</a:t>
                      </a:r>
                    </a:p>
                  </a:txBody>
                  <a:tcPr marL="54864" marR="54864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Non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Oui</a:t>
                      </a:r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 (AOMI, pontage, stent)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Rythme cardiaque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</a:rPr>
                        <a:t>Arythmie</a:t>
                      </a:r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 (FA)</a:t>
                      </a:r>
                    </a:p>
                  </a:txBody>
                  <a:tcPr marL="54864" marR="54864" marT="27432" marB="27432"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404040"/>
                          </a:solidFill>
                          <a:latin typeface="Calibri"/>
                        </a:rPr>
                        <a:t>Sinusal</a:t>
                      </a:r>
                    </a:p>
                  </a:txBody>
                  <a:tcPr marL="54864" marR="54864" marT="27432" marB="27432" anchor="ctr"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4" name="Rounded Rectangle 63"/>
          <p:cNvSpPr/>
          <p:nvPr/>
        </p:nvSpPr>
        <p:spPr>
          <a:xfrm>
            <a:off x="457200" y="3840480"/>
            <a:ext cx="4023360" cy="2011680"/>
          </a:xfrm>
          <a:prstGeom prst="roundRect">
            <a:avLst>
              <a:gd name="adj" fmla="val 11363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548640" y="3913632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C0504D"/>
                </a:solidFill>
                <a:latin typeface="Calibri"/>
              </a:rPr>
              <a:t>Origine des emboles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4286707"/>
            <a:ext cx="3803904" cy="151973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Cardiaque</a:t>
            </a:r>
            <a:r>
              <a:rPr sz="1300" b="0">
                <a:solidFill>
                  <a:srgbClr val="404040"/>
                </a:solidFill>
                <a:latin typeface="Calibri"/>
              </a:rPr>
              <a:t> : FA +++, IDM récent, valvulopathie, endocardite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Artérielle</a:t>
            </a:r>
            <a:r>
              <a:rPr sz="1300" b="0">
                <a:solidFill>
                  <a:srgbClr val="404040"/>
                </a:solidFill>
                <a:latin typeface="Calibri"/>
              </a:rPr>
              <a:t> : anévrisme aortique ou poplité, thrombus aortique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663440" y="3840480"/>
            <a:ext cx="4023360" cy="2011680"/>
          </a:xfrm>
          <a:prstGeom prst="roundRect">
            <a:avLst>
              <a:gd name="adj" fmla="val 11363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754879" y="3913632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4F81BD"/>
                </a:solidFill>
                <a:latin typeface="Calibri"/>
              </a:rPr>
              <a:t>Thromboses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73168" y="4286707"/>
            <a:ext cx="3803904" cy="151973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Sur </a:t>
            </a:r>
            <a:r>
              <a:rPr sz="1300" b="1">
                <a:solidFill>
                  <a:srgbClr val="404040"/>
                </a:solidFill>
                <a:latin typeface="Calibri"/>
              </a:rPr>
              <a:t>artère pathologique</a:t>
            </a:r>
            <a:r>
              <a:rPr sz="1300" b="0">
                <a:solidFill>
                  <a:srgbClr val="404040"/>
                </a:solidFill>
                <a:latin typeface="Calibri"/>
              </a:rPr>
              <a:t> (AOMI)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Sur </a:t>
            </a:r>
            <a:r>
              <a:rPr sz="1300" b="1">
                <a:solidFill>
                  <a:srgbClr val="404040"/>
                </a:solidFill>
                <a:latin typeface="Calibri"/>
              </a:rPr>
              <a:t>pontage</a:t>
            </a:r>
            <a:r>
              <a:rPr sz="1300" b="0">
                <a:solidFill>
                  <a:srgbClr val="404040"/>
                </a:solidFill>
                <a:latin typeface="Calibri"/>
              </a:rPr>
              <a:t> ou </a:t>
            </a:r>
            <a:r>
              <a:rPr sz="1300" b="1">
                <a:solidFill>
                  <a:srgbClr val="404040"/>
                </a:solidFill>
                <a:latin typeface="Calibri"/>
              </a:rPr>
              <a:t>stent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Plus rarement sur artère saine (anévrisme poplité, thrombophilie)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57200" y="6041856"/>
            <a:ext cx="8229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dirty="0" err="1">
                <a:solidFill>
                  <a:srgbClr val="C0504D"/>
                </a:solidFill>
                <a:latin typeface="Calibri"/>
              </a:rPr>
              <a:t>Embolie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→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rechercher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un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autre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territoire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atteint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(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mésentérique</a:t>
            </a:r>
            <a:r>
              <a:rPr sz="1500" b="1" dirty="0">
                <a:solidFill>
                  <a:srgbClr val="C0504D"/>
                </a:solidFill>
                <a:latin typeface="Calibri"/>
              </a:rPr>
              <a:t> !)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Traitement</a:t>
            </a:r>
          </a:p>
        </p:txBody>
      </p:sp>
      <p:sp>
        <p:nvSpPr>
          <p:cNvPr id="61" name="Oval 60"/>
          <p:cNvSpPr/>
          <p:nvPr/>
        </p:nvSpPr>
        <p:spPr>
          <a:xfrm>
            <a:off x="89611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Traitement en urgence</a:t>
            </a:r>
          </a:p>
        </p:txBody>
      </p:sp>
      <p:sp>
        <p:nvSpPr>
          <p:cNvPr id="63" name="Oval 62"/>
          <p:cNvSpPr/>
          <p:nvPr/>
        </p:nvSpPr>
        <p:spPr>
          <a:xfrm>
            <a:off x="457200" y="1280160"/>
            <a:ext cx="502920" cy="502920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97280" y="1097280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404040"/>
                </a:solidFill>
                <a:latin typeface="Calibri"/>
              </a:rPr>
              <a:t>Héparine</a:t>
            </a:r>
            <a:r>
              <a:rPr sz="1600" b="0">
                <a:solidFill>
                  <a:srgbClr val="404040"/>
                </a:solidFill>
                <a:latin typeface="Calibri"/>
              </a:rPr>
              <a:t> dès le diagnostic clinique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7F7F7F"/>
                </a:solidFill>
                <a:latin typeface="Calibri"/>
              </a:rPr>
              <a:t>évite l’extension du thrombus et la récidive embolique</a:t>
            </a:r>
          </a:p>
        </p:txBody>
      </p:sp>
      <p:sp>
        <p:nvSpPr>
          <p:cNvPr id="65" name="Oval 64"/>
          <p:cNvSpPr/>
          <p:nvPr/>
        </p:nvSpPr>
        <p:spPr>
          <a:xfrm>
            <a:off x="457200" y="2578608"/>
            <a:ext cx="502920" cy="502920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97280" y="2276872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Antalgiques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palier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3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d’emblée</a:t>
            </a:r>
            <a:endParaRPr sz="16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457200" y="3877056"/>
            <a:ext cx="502920" cy="502920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7280" y="3694176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C0504D"/>
                </a:solidFill>
                <a:latin typeface="Calibri"/>
              </a:rPr>
              <a:t>Revascularisation avant la 6e heure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7F7F7F"/>
                </a:solidFill>
                <a:latin typeface="Calibri"/>
              </a:rPr>
              <a:t>aucun examen si ischémie complète ; artériographie per-opératoire</a:t>
            </a:r>
          </a:p>
        </p:txBody>
      </p:sp>
      <p:sp>
        <p:nvSpPr>
          <p:cNvPr id="69" name="Oval 68"/>
          <p:cNvSpPr/>
          <p:nvPr/>
        </p:nvSpPr>
        <p:spPr>
          <a:xfrm>
            <a:off x="457200" y="5175504"/>
            <a:ext cx="502920" cy="502920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97280" y="4992624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404040"/>
                </a:solidFill>
                <a:latin typeface="Calibri"/>
              </a:rPr>
              <a:t>Protéger le membre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7F7F7F"/>
                </a:solidFill>
                <a:latin typeface="Calibri"/>
              </a:rPr>
              <a:t>nursing, pas de point de compression, pas d’adhésif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937760" y="1051560"/>
            <a:ext cx="384048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Embolie sur artère saine :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4F81BD"/>
                </a:solidFill>
                <a:latin typeface="Calibri"/>
              </a:rPr>
              <a:t>embolectomie à la sonde de Fogarty</a:t>
            </a:r>
          </a:p>
        </p:txBody>
      </p:sp>
      <p:pic>
        <p:nvPicPr>
          <p:cNvPr id="72" name="Picture 71" descr="kine56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909" y="1920240"/>
            <a:ext cx="3808181" cy="2286000"/>
          </a:xfrm>
          <a:prstGeom prst="rect">
            <a:avLst/>
          </a:prstGeom>
        </p:spPr>
      </p:pic>
      <p:pic>
        <p:nvPicPr>
          <p:cNvPr id="73" name="Picture 72" descr="kine56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4393639"/>
            <a:ext cx="1874519" cy="1454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4937760" y="5865928"/>
            <a:ext cx="1874519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rgbClr val="7F7F7F"/>
                </a:solidFill>
                <a:latin typeface="Calibri"/>
              </a:rPr>
              <a:t>Caillot extrait</a:t>
            </a:r>
          </a:p>
        </p:txBody>
      </p:sp>
      <p:pic>
        <p:nvPicPr>
          <p:cNvPr id="75" name="Picture 74" descr="kine56_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720" y="4400767"/>
            <a:ext cx="1874519" cy="1439745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6903720" y="5858800"/>
            <a:ext cx="1874519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rgbClr val="7F7F7F"/>
                </a:solidFill>
                <a:latin typeface="Calibri"/>
              </a:rPr>
              <a:t>Sonde de Fogarty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219456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1">
                <a:solidFill>
                  <a:srgbClr val="404040"/>
                </a:solidFill>
                <a:latin typeface="Calibri"/>
              </a:rPr>
              <a:t>Traitement</a:t>
            </a:r>
          </a:p>
        </p:txBody>
      </p:sp>
      <p:sp>
        <p:nvSpPr>
          <p:cNvPr id="61" name="Oval 60"/>
          <p:cNvSpPr/>
          <p:nvPr/>
        </p:nvSpPr>
        <p:spPr>
          <a:xfrm>
            <a:off x="8961120" y="365760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Traitement en urgence (suite)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57200" y="1051560"/>
            <a:ext cx="4023360" cy="25146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124712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 u="sng">
                <a:solidFill>
                  <a:srgbClr val="4F81BD"/>
                </a:solidFill>
                <a:latin typeface="Calibri"/>
              </a:rPr>
              <a:t>Thrombose sur artère pathologique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1486814"/>
            <a:ext cx="3803904" cy="203362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Chirurgie : endartériectomie, pontage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300" b="0">
                <a:solidFill>
                  <a:srgbClr val="404040"/>
                </a:solidFill>
                <a:latin typeface="Calibri"/>
              </a:rPr>
              <a:t>Endovasculaire : angioplastie, thromboaspiration, thrombolyse in situ</a:t>
            </a:r>
          </a:p>
          <a:p>
            <a:pPr algn="l">
              <a:spcAft>
                <a:spcPts val="400"/>
              </a:spcAft>
            </a:pPr>
            <a:r>
              <a:rPr sz="1200" b="1">
                <a:solidFill>
                  <a:srgbClr val="C0504D"/>
                </a:solidFill>
                <a:latin typeface="Calibri"/>
              </a:rPr>
              <a:t>Thrombolyse in situ contre-indiquée si ischémie sensitivo-motrice</a:t>
            </a:r>
            <a:r>
              <a:rPr sz="1200" b="0">
                <a:solidFill>
                  <a:srgbClr val="404040"/>
                </a:solidFill>
                <a:latin typeface="Calibri"/>
              </a:rPr>
              <a:t> (délai 12–24 h)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663440" y="1051560"/>
            <a:ext cx="4023360" cy="25146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4754879" y="1124712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 u="sng">
                <a:solidFill>
                  <a:srgbClr val="1F497D"/>
                </a:solidFill>
                <a:latin typeface="Calibri"/>
              </a:rPr>
              <a:t>Gestes associés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73168" y="1486814"/>
            <a:ext cx="3803904" cy="203362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Aponévrotomie</a:t>
            </a:r>
            <a:r>
              <a:rPr sz="1300" b="0">
                <a:solidFill>
                  <a:srgbClr val="404040"/>
                </a:solidFill>
                <a:latin typeface="Calibri"/>
              </a:rPr>
              <a:t> : syndrome des loges, revascularisation tardive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Lavage de membre</a:t>
            </a:r>
            <a:r>
              <a:rPr sz="1300" b="0">
                <a:solidFill>
                  <a:srgbClr val="404040"/>
                </a:solidFill>
                <a:latin typeface="Calibri"/>
              </a:rPr>
              <a:t> : revascularisation tardive, thrombose aorto-iliaque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>
                <a:solidFill>
                  <a:srgbClr val="404040"/>
                </a:solidFill>
                <a:latin typeface="Calibri"/>
              </a:rPr>
              <a:t>Amputation</a:t>
            </a:r>
            <a:r>
              <a:rPr sz="1300" b="0">
                <a:solidFill>
                  <a:srgbClr val="404040"/>
                </a:solidFill>
                <a:latin typeface="Calibri"/>
              </a:rPr>
              <a:t> : d’emblée si ischémie dépassée, ou secondaire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57200" y="3794760"/>
            <a:ext cx="8229600" cy="2135366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548640" y="3867912"/>
            <a:ext cx="80467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C0504D"/>
                </a:solidFill>
                <a:latin typeface="Calibri"/>
              </a:rPr>
              <a:t>Syndrome de revascularisation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731520" y="4343400"/>
            <a:ext cx="2286000" cy="960120"/>
          </a:xfrm>
          <a:prstGeom prst="roundRect">
            <a:avLst/>
          </a:prstGeom>
          <a:solidFill>
            <a:srgbClr val="F2DCDB"/>
          </a:solidFill>
          <a:ln w="127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1">
                <a:solidFill>
                  <a:srgbClr val="404040"/>
                </a:solidFill>
                <a:latin typeface="Calibri"/>
              </a:rPr>
              <a:t>Lyse cellulaire</a:t>
            </a:r>
          </a:p>
        </p:txBody>
      </p:sp>
      <p:sp>
        <p:nvSpPr>
          <p:cNvPr id="72" name="Right Arrow 71"/>
          <p:cNvSpPr/>
          <p:nvPr/>
        </p:nvSpPr>
        <p:spPr>
          <a:xfrm>
            <a:off x="3063239" y="4681728"/>
            <a:ext cx="320040" cy="274320"/>
          </a:xfrm>
          <a:prstGeom prst="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3429000" y="4343400"/>
            <a:ext cx="2286000" cy="960120"/>
          </a:xfrm>
          <a:prstGeom prst="roundRect">
            <a:avLst/>
          </a:prstGeom>
          <a:solidFill>
            <a:srgbClr val="F2DCDB"/>
          </a:solidFill>
          <a:ln w="127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1">
                <a:solidFill>
                  <a:srgbClr val="404040"/>
                </a:solidFill>
                <a:latin typeface="Calibri"/>
              </a:rPr>
              <a:t>K+ ↑, myoglobine, acidose métabolique</a:t>
            </a:r>
          </a:p>
        </p:txBody>
      </p:sp>
      <p:sp>
        <p:nvSpPr>
          <p:cNvPr id="74" name="Right Arrow 73"/>
          <p:cNvSpPr/>
          <p:nvPr/>
        </p:nvSpPr>
        <p:spPr>
          <a:xfrm>
            <a:off x="5760720" y="4681728"/>
            <a:ext cx="320040" cy="274320"/>
          </a:xfrm>
          <a:prstGeom prst="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6126480" y="4343400"/>
            <a:ext cx="2286000" cy="960120"/>
          </a:xfrm>
          <a:prstGeom prst="roundRect">
            <a:avLst/>
          </a:prstGeom>
          <a:solidFill>
            <a:srgbClr val="F2DCDB"/>
          </a:solidFill>
          <a:ln w="127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300" b="1">
                <a:solidFill>
                  <a:srgbClr val="404040"/>
                </a:solidFill>
                <a:latin typeface="Calibri"/>
              </a:rPr>
              <a:t>IRA, SDRA, troubles du rythme → arrêt cardiaque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40080" y="5440680"/>
            <a:ext cx="786384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Corriger aussi : </a:t>
            </a:r>
            <a:r>
              <a:rPr sz="1400" b="1">
                <a:solidFill>
                  <a:srgbClr val="404040"/>
                </a:solidFill>
                <a:latin typeface="Calibri"/>
              </a:rPr>
              <a:t>bas débit cardiaque</a:t>
            </a:r>
            <a:r>
              <a:rPr sz="1400" b="0">
                <a:solidFill>
                  <a:srgbClr val="404040"/>
                </a:solidFill>
                <a:latin typeface="Calibri"/>
              </a:rPr>
              <a:t>, </a:t>
            </a:r>
            <a:r>
              <a:rPr sz="1400" b="1">
                <a:solidFill>
                  <a:srgbClr val="404040"/>
                </a:solidFill>
                <a:latin typeface="Calibri"/>
              </a:rPr>
              <a:t>hypovolémie</a:t>
            </a:r>
            <a:r>
              <a:rPr sz="1400" b="0">
                <a:solidFill>
                  <a:srgbClr val="404040"/>
                </a:solidFill>
                <a:latin typeface="Calibri"/>
              </a:rPr>
              <a:t>, </a:t>
            </a:r>
            <a:r>
              <a:rPr sz="1400" b="1">
                <a:solidFill>
                  <a:srgbClr val="404040"/>
                </a:solidFill>
                <a:latin typeface="Calibri"/>
              </a:rPr>
              <a:t>troubles du rythme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oies d'abord des artères digestives - ScienceDirect">
            <a:extLst>
              <a:ext uri="{FF2B5EF4-FFF2-40B4-BE49-F238E27FC236}">
                <a16:creationId xmlns:a16="http://schemas.microsoft.com/office/drawing/2014/main" id="{B9255979-39FE-1CA6-BAB1-612335FFE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1"/>
          <a:stretch/>
        </p:blipFill>
        <p:spPr bwMode="auto">
          <a:xfrm>
            <a:off x="263480" y="2526366"/>
            <a:ext cx="1884216" cy="349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895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463040" y="-9144"/>
            <a:ext cx="621792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11226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43200" y="-9144"/>
            <a:ext cx="54864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19272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33087" y="-18288"/>
            <a:ext cx="17830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33087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30496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27904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943600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574536" y="-18288"/>
            <a:ext cx="17830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574536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71944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769351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385048" y="-9144"/>
            <a:ext cx="749808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digestive</a:t>
            </a:r>
          </a:p>
        </p:txBody>
      </p:sp>
      <p:sp>
        <p:nvSpPr>
          <p:cNvPr id="62" name="Oval 61"/>
          <p:cNvSpPr/>
          <p:nvPr/>
        </p:nvSpPr>
        <p:spPr>
          <a:xfrm>
            <a:off x="8915400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566928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Ischémie intestinale : définition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86384" y="1362472"/>
            <a:ext cx="813816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dirty="0" err="1">
                <a:solidFill>
                  <a:srgbClr val="404040"/>
                </a:solidFill>
                <a:latin typeface="Calibri"/>
              </a:rPr>
              <a:t>Insuffisance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 perfusion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artérielle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des artères digestives, par un obstacle :</a:t>
            </a:r>
          </a:p>
          <a:p>
            <a:pPr algn="l">
              <a:spcAft>
                <a:spcPts val="400"/>
              </a:spcAft>
            </a:pPr>
            <a:r>
              <a:rPr sz="1600" b="0" dirty="0" err="1">
                <a:solidFill>
                  <a:srgbClr val="4F81BD"/>
                </a:solidFill>
                <a:latin typeface="Calibri"/>
              </a:rPr>
              <a:t>chronique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(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athérome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++)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ou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C0504D"/>
                </a:solidFill>
                <a:latin typeface="Calibri"/>
              </a:rPr>
              <a:t>aigu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(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embolie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thrombose in situ, dissection)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49079" y="2194569"/>
            <a:ext cx="13716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 dirty="0" err="1">
                <a:solidFill>
                  <a:srgbClr val="7F7F7F"/>
                </a:solidFill>
                <a:latin typeface="Calibri"/>
              </a:rPr>
              <a:t>Aorte</a:t>
            </a:r>
            <a:endParaRPr sz="1200" b="0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02424" y="2434867"/>
            <a:ext cx="21031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dirty="0">
                <a:solidFill>
                  <a:srgbClr val="404040"/>
                </a:solidFill>
                <a:latin typeface="Calibri"/>
              </a:rPr>
              <a:t>Tronc </a:t>
            </a:r>
            <a:r>
              <a:rPr sz="1200" b="1" dirty="0" err="1">
                <a:solidFill>
                  <a:srgbClr val="404040"/>
                </a:solidFill>
                <a:latin typeface="Calibri"/>
              </a:rPr>
              <a:t>cœliaque</a:t>
            </a:r>
            <a:endParaRPr sz="12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29992" y="3314978"/>
            <a:ext cx="21031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dirty="0" err="1">
                <a:solidFill>
                  <a:srgbClr val="404040"/>
                </a:solidFill>
                <a:latin typeface="Calibri"/>
              </a:rPr>
              <a:t>Artère</a:t>
            </a:r>
            <a:r>
              <a:rPr sz="12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04040"/>
                </a:solidFill>
                <a:latin typeface="Calibri"/>
              </a:rPr>
              <a:t>mésentérique</a:t>
            </a:r>
            <a:r>
              <a:rPr sz="1200" b="1" dirty="0">
                <a:solidFill>
                  <a:srgbClr val="404040"/>
                </a:solidFill>
                <a:latin typeface="Calibri"/>
              </a:rPr>
              <a:t> supérieure</a:t>
            </a:r>
            <a:r>
              <a:rPr sz="1200" b="0" dirty="0">
                <a:solidFill>
                  <a:srgbClr val="404040"/>
                </a:solidFill>
                <a:latin typeface="Calibri"/>
              </a:rPr>
              <a:t> = </a:t>
            </a:r>
            <a:r>
              <a:rPr sz="1200" b="1" dirty="0" err="1">
                <a:solidFill>
                  <a:srgbClr val="C0504D"/>
                </a:solidFill>
                <a:latin typeface="Calibri"/>
              </a:rPr>
              <a:t>principale</a:t>
            </a:r>
            <a:endParaRPr sz="1200" b="1" dirty="0">
              <a:solidFill>
                <a:srgbClr val="C0504D"/>
              </a:solidFill>
              <a:latin typeface="Calibri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147696" y="4597034"/>
            <a:ext cx="21031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404040"/>
                </a:solidFill>
                <a:latin typeface="Calibri"/>
              </a:rPr>
              <a:t>Artère mésentérique inférieure</a:t>
            </a:r>
          </a:p>
        </p:txBody>
      </p:sp>
      <p:cxnSp>
        <p:nvCxnSpPr>
          <p:cNvPr id="73" name="Connector 72"/>
          <p:cNvCxnSpPr>
            <a:cxnSpLocks/>
          </p:cNvCxnSpPr>
          <p:nvPr/>
        </p:nvCxnSpPr>
        <p:spPr>
          <a:xfrm flipH="1">
            <a:off x="2531744" y="3865147"/>
            <a:ext cx="4354" cy="779136"/>
          </a:xfrm>
          <a:prstGeom prst="line">
            <a:avLst/>
          </a:prstGeom>
          <a:ln w="15875">
            <a:solidFill>
              <a:srgbClr val="7F7F7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632328" y="3998601"/>
            <a:ext cx="201168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7F7F7F"/>
                </a:solidFill>
                <a:latin typeface="Calibri"/>
              </a:rPr>
              <a:t>circulations </a:t>
            </a:r>
            <a:r>
              <a:rPr sz="1100" b="0" dirty="0" err="1">
                <a:solidFill>
                  <a:srgbClr val="7F7F7F"/>
                </a:solidFill>
                <a:latin typeface="Calibri"/>
              </a:rPr>
              <a:t>anastomotiques</a:t>
            </a:r>
            <a:r>
              <a:rPr sz="1100" b="0" dirty="0">
                <a:solidFill>
                  <a:srgbClr val="7F7F7F"/>
                </a:solidFill>
                <a:latin typeface="Calibri"/>
              </a:rPr>
              <a:t> entre les 3 </a:t>
            </a:r>
            <a:r>
              <a:rPr sz="1100" b="0" dirty="0" err="1">
                <a:solidFill>
                  <a:srgbClr val="7F7F7F"/>
                </a:solidFill>
                <a:latin typeface="Calibri"/>
              </a:rPr>
              <a:t>territoires</a:t>
            </a:r>
            <a:endParaRPr sz="1100" b="0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4483928" y="2322553"/>
            <a:ext cx="4480560" cy="20574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4575367" y="2395705"/>
            <a:ext cx="42976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4F81BD"/>
                </a:solidFill>
                <a:latin typeface="Calibri"/>
              </a:rPr>
              <a:t>Ischémie chronique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593656" y="2768780"/>
            <a:ext cx="4261104" cy="140961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 err="1">
                <a:solidFill>
                  <a:srgbClr val="404040"/>
                </a:solidFill>
                <a:latin typeface="Calibri"/>
              </a:rPr>
              <a:t>Débit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splanchnique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= 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20–35 %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de la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consommation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d’O2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 dirty="0" err="1">
                <a:solidFill>
                  <a:srgbClr val="404040"/>
                </a:solidFill>
                <a:latin typeface="Calibri"/>
              </a:rPr>
              <a:t>Hyperémie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 post-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prandiale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maximale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à 1 h, dure ≈ 5 h</a:t>
            </a:r>
            <a:endParaRPr lang="fr-FR" sz="13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400"/>
              </a:spcAft>
              <a:buClr>
                <a:srgbClr val="4F81BD"/>
              </a:buClr>
            </a:pPr>
            <a:endParaRPr sz="13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>
                <a:solidFill>
                  <a:srgbClr val="404040"/>
                </a:solidFill>
                <a:latin typeface="Calibri"/>
              </a:rPr>
              <a:t>Obstruction → 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hypoperfusion post-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prandiale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 relative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→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proportionnelle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au volume et à la richesse du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repas</a:t>
            </a:r>
            <a:endParaRPr sz="13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4483928" y="4562833"/>
            <a:ext cx="4480560" cy="1432533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4575367" y="4635985"/>
            <a:ext cx="42976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C0504D"/>
                </a:solidFill>
                <a:latin typeface="Calibri"/>
              </a:rPr>
              <a:t>Ischémie aiguë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93656" y="5031900"/>
            <a:ext cx="4261104" cy="156545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>
                <a:solidFill>
                  <a:srgbClr val="404040"/>
                </a:solidFill>
                <a:latin typeface="Calibri"/>
              </a:rPr>
              <a:t>Occlusion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artérielle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aiguë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ou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1" dirty="0">
                <a:solidFill>
                  <a:srgbClr val="404040"/>
                </a:solidFill>
                <a:latin typeface="Calibri"/>
              </a:rPr>
              <a:t>bas </a:t>
            </a:r>
            <a:r>
              <a:rPr sz="1300" b="1" dirty="0" err="1">
                <a:solidFill>
                  <a:srgbClr val="404040"/>
                </a:solidFill>
                <a:latin typeface="Calibri"/>
              </a:rPr>
              <a:t>débit</a:t>
            </a:r>
            <a:endParaRPr sz="1300" b="1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1" dirty="0" err="1">
                <a:solidFill>
                  <a:srgbClr val="404040"/>
                </a:solidFill>
                <a:latin typeface="Calibri"/>
              </a:rPr>
              <a:t>Réversible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dans les premières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heures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si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le flux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est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404040"/>
                </a:solidFill>
                <a:latin typeface="Calibri"/>
              </a:rPr>
              <a:t>restauré</a:t>
            </a:r>
            <a:endParaRPr sz="13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300" b="0" dirty="0" err="1">
                <a:solidFill>
                  <a:srgbClr val="404040"/>
                </a:solidFill>
                <a:latin typeface="Calibri"/>
              </a:rPr>
              <a:t>Sinon</a:t>
            </a:r>
            <a:r>
              <a:rPr sz="13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300" b="1" dirty="0" err="1">
                <a:solidFill>
                  <a:srgbClr val="C0504D"/>
                </a:solidFill>
                <a:latin typeface="Calibri"/>
              </a:rPr>
              <a:t>infarctus</a:t>
            </a:r>
            <a:r>
              <a:rPr sz="13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300" b="1" dirty="0" err="1">
                <a:solidFill>
                  <a:srgbClr val="C0504D"/>
                </a:solidFill>
                <a:latin typeface="Calibri"/>
              </a:rPr>
              <a:t>mésentérique</a:t>
            </a:r>
            <a:endParaRPr sz="1300" b="1" dirty="0">
              <a:solidFill>
                <a:srgbClr val="C0504D"/>
              </a:solidFill>
              <a:latin typeface="Calibri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03729E9-6460-A1CF-73DF-BA8CA768F1D7}"/>
              </a:ext>
            </a:extLst>
          </p:cNvPr>
          <p:cNvCxnSpPr>
            <a:cxnSpLocks/>
          </p:cNvCxnSpPr>
          <p:nvPr/>
        </p:nvCxnSpPr>
        <p:spPr>
          <a:xfrm flipV="1">
            <a:off x="858392" y="2695736"/>
            <a:ext cx="722376" cy="25146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8BF587-5D6B-2DCF-13CB-7FD22EAE5372}"/>
              </a:ext>
            </a:extLst>
          </p:cNvPr>
          <p:cNvCxnSpPr>
            <a:cxnSpLocks/>
          </p:cNvCxnSpPr>
          <p:nvPr/>
        </p:nvCxnSpPr>
        <p:spPr>
          <a:xfrm flipV="1">
            <a:off x="682101" y="3473698"/>
            <a:ext cx="1502171" cy="24617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73A0680-ACEF-C54D-9FF8-ADAB5844ED1C}"/>
              </a:ext>
            </a:extLst>
          </p:cNvPr>
          <p:cNvCxnSpPr>
            <a:cxnSpLocks/>
          </p:cNvCxnSpPr>
          <p:nvPr/>
        </p:nvCxnSpPr>
        <p:spPr>
          <a:xfrm>
            <a:off x="868349" y="4329975"/>
            <a:ext cx="1279347" cy="51554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/>
      <p:bldP spid="78" grpId="0" animBg="1"/>
      <p:bldP spid="79" grpId="0"/>
      <p:bldP spid="8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895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463040" y="-9144"/>
            <a:ext cx="621792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11226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43200" y="-9144"/>
            <a:ext cx="54864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19272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33087" y="-18288"/>
            <a:ext cx="17830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33087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30496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27904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943600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574536" y="-18288"/>
            <a:ext cx="17830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574536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171944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769351" y="237744"/>
            <a:ext cx="5882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385048" y="-9144"/>
            <a:ext cx="749808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Ischémie digestive</a:t>
            </a:r>
          </a:p>
        </p:txBody>
      </p:sp>
      <p:sp>
        <p:nvSpPr>
          <p:cNvPr id="62" name="Oval 61"/>
          <p:cNvSpPr/>
          <p:nvPr/>
        </p:nvSpPr>
        <p:spPr>
          <a:xfrm>
            <a:off x="8915400" y="329184"/>
            <a:ext cx="146304" cy="155448"/>
          </a:xfrm>
          <a:prstGeom prst="ellipse">
            <a:avLst/>
          </a:prstGeom>
          <a:solidFill>
            <a:srgbClr val="84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" y="785272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404040"/>
                </a:solidFill>
                <a:latin typeface="Calibri"/>
              </a:rPr>
              <a:t>Ischémie intestinale : sémiologie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57200" y="1547584"/>
            <a:ext cx="4023360" cy="353760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548640" y="1700808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4F81BD"/>
                </a:solidFill>
                <a:latin typeface="Calibri"/>
              </a:rPr>
              <a:t>Chronique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2060848"/>
            <a:ext cx="3803904" cy="2933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dirty="0" err="1">
                <a:solidFill>
                  <a:srgbClr val="7F7F7F"/>
                </a:solidFill>
                <a:latin typeface="Calibri"/>
              </a:rPr>
              <a:t>Sujet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âgé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, femme &gt; 70 %,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athérome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diffus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; rare</a:t>
            </a:r>
            <a:endParaRPr lang="fr-FR" sz="1200" b="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600"/>
              </a:spcAft>
            </a:pPr>
            <a:endParaRPr sz="1200" b="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1450" b="1" dirty="0">
                <a:solidFill>
                  <a:srgbClr val="1F497D"/>
                </a:solidFill>
                <a:latin typeface="Calibri"/>
              </a:rPr>
              <a:t>Triade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: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50" b="1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450" b="1" dirty="0">
                <a:solidFill>
                  <a:srgbClr val="404040"/>
                </a:solidFill>
                <a:latin typeface="Calibri"/>
              </a:rPr>
              <a:t> post-</a:t>
            </a:r>
            <a:r>
              <a:rPr sz="1450" b="1" dirty="0" err="1">
                <a:solidFill>
                  <a:srgbClr val="404040"/>
                </a:solidFill>
                <a:latin typeface="Calibri"/>
              </a:rPr>
              <a:t>prandiale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=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angor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mésentérique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crampe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péri-ombilicale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15–30 min après le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repas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dure 1–2 h</a:t>
            </a: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50" b="1" dirty="0" err="1">
                <a:solidFill>
                  <a:srgbClr val="404040"/>
                </a:solidFill>
                <a:latin typeface="Calibri"/>
              </a:rPr>
              <a:t>Éviction</a:t>
            </a:r>
            <a:r>
              <a:rPr sz="1450" b="1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450" b="1" dirty="0" err="1">
                <a:solidFill>
                  <a:srgbClr val="404040"/>
                </a:solidFill>
                <a:latin typeface="Calibri"/>
              </a:rPr>
              <a:t>fractionnement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alimentaires</a:t>
            </a:r>
            <a:endParaRPr sz="145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r>
              <a:rPr sz="1450" b="1" dirty="0" err="1">
                <a:solidFill>
                  <a:srgbClr val="404040"/>
                </a:solidFill>
                <a:latin typeface="Calibri"/>
              </a:rPr>
              <a:t>Amaigrissement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dénutrition</a:t>
            </a:r>
            <a:endParaRPr lang="fr-FR" sz="145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800"/>
              </a:spcAft>
              <a:buClr>
                <a:srgbClr val="4F81BD"/>
              </a:buClr>
              <a:buFont typeface="Arial"/>
              <a:buChar char="•"/>
            </a:pPr>
            <a:endParaRPr sz="10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450" b="1" dirty="0">
                <a:solidFill>
                  <a:srgbClr val="1F497D"/>
                </a:solidFill>
                <a:latin typeface="Calibri"/>
              </a:rPr>
              <a:t>Examen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: souffle abdominal inconstant ;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autres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localisations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athéromateuses</a:t>
            </a:r>
            <a:endParaRPr sz="145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663440" y="1547584"/>
            <a:ext cx="4023360" cy="3537600"/>
          </a:xfrm>
          <a:prstGeom prst="roundRect">
            <a:avLst>
              <a:gd name="adj" fmla="val 5681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754879" y="1700808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u="sng">
                <a:solidFill>
                  <a:srgbClr val="C0504D"/>
                </a:solidFill>
                <a:latin typeface="Calibri"/>
              </a:rPr>
              <a:t>Aiguë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73168" y="2214839"/>
            <a:ext cx="3803904" cy="26022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1" dirty="0">
                <a:solidFill>
                  <a:srgbClr val="C0504D"/>
                </a:solidFill>
                <a:latin typeface="Calibri"/>
              </a:rPr>
              <a:t>Urgence </a:t>
            </a:r>
            <a:r>
              <a:rPr sz="1450" b="1" dirty="0" err="1">
                <a:solidFill>
                  <a:srgbClr val="C0504D"/>
                </a:solidFill>
                <a:latin typeface="Calibri"/>
              </a:rPr>
              <a:t>thérapeutique</a:t>
            </a:r>
            <a:r>
              <a:rPr sz="145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C0504D"/>
                </a:solidFill>
                <a:latin typeface="Calibri"/>
              </a:rPr>
              <a:t>absolue</a:t>
            </a:r>
            <a:r>
              <a:rPr sz="1450" b="1" dirty="0">
                <a:solidFill>
                  <a:srgbClr val="C0504D"/>
                </a:solidFill>
                <a:latin typeface="Calibri"/>
              </a:rPr>
              <a:t> et </a:t>
            </a:r>
            <a:r>
              <a:rPr sz="1450" b="1" dirty="0" err="1">
                <a:solidFill>
                  <a:srgbClr val="C0504D"/>
                </a:solidFill>
                <a:latin typeface="Calibri"/>
              </a:rPr>
              <a:t>vitale</a:t>
            </a:r>
            <a:endParaRPr lang="fr-FR" sz="1450" b="1" dirty="0">
              <a:solidFill>
                <a:srgbClr val="C0504D"/>
              </a:solidFill>
              <a:latin typeface="Calibri"/>
            </a:endParaRPr>
          </a:p>
          <a:p>
            <a:pPr algn="l">
              <a:spcAft>
                <a:spcPts val="600"/>
              </a:spcAft>
            </a:pPr>
            <a:endParaRPr sz="1000" b="1" dirty="0">
              <a:solidFill>
                <a:srgbClr val="C0504D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5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404040"/>
                </a:solidFill>
                <a:latin typeface="Calibri"/>
              </a:rPr>
              <a:t>soudaine</a:t>
            </a:r>
            <a:r>
              <a:rPr sz="1450" b="1" dirty="0">
                <a:solidFill>
                  <a:srgbClr val="404040"/>
                </a:solidFill>
                <a:latin typeface="Calibri"/>
              </a:rPr>
              <a:t>, intense</a:t>
            </a:r>
            <a:endParaRPr lang="fr-FR" sz="145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400"/>
              </a:spcAft>
              <a:buClr>
                <a:srgbClr val="4F81BD"/>
              </a:buClr>
              <a:buFont typeface="Arial"/>
              <a:buChar char="•"/>
            </a:pPr>
            <a:r>
              <a:rPr sz="1450" b="1" dirty="0" err="1">
                <a:solidFill>
                  <a:srgbClr val="404040"/>
                </a:solidFill>
                <a:latin typeface="Calibri"/>
              </a:rPr>
              <a:t>Contraste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avec un examen physique pauvre et un état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général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conservé</a:t>
            </a:r>
            <a:endParaRPr sz="145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450" b="0" dirty="0" err="1">
                <a:solidFill>
                  <a:srgbClr val="404040"/>
                </a:solidFill>
                <a:latin typeface="Calibri"/>
              </a:rPr>
              <a:t>Hyperpéristaltisme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diarrhée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au début</a:t>
            </a:r>
          </a:p>
          <a:p>
            <a:pPr algn="l">
              <a:spcAft>
                <a:spcPts val="600"/>
              </a:spcAft>
            </a:pPr>
            <a:r>
              <a:rPr sz="1450" b="0" dirty="0">
                <a:solidFill>
                  <a:srgbClr val="404040"/>
                </a:solidFill>
                <a:latin typeface="Calibri"/>
              </a:rPr>
              <a:t>En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quelques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heures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450" b="1" dirty="0">
                <a:solidFill>
                  <a:srgbClr val="404040"/>
                </a:solidFill>
                <a:latin typeface="Calibri"/>
              </a:rPr>
              <a:t>occlusion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fièvre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50" b="1" dirty="0">
                <a:solidFill>
                  <a:srgbClr val="404040"/>
                </a:solidFill>
                <a:latin typeface="Calibri"/>
              </a:rPr>
              <a:t>choc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défaillance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404040"/>
                </a:solidFill>
                <a:latin typeface="Calibri"/>
              </a:rPr>
              <a:t>multiviscérale</a:t>
            </a:r>
            <a:r>
              <a:rPr sz="1450" b="0" dirty="0">
                <a:solidFill>
                  <a:srgbClr val="404040"/>
                </a:solidFill>
                <a:latin typeface="Calibri"/>
              </a:rPr>
              <a:t> = </a:t>
            </a:r>
            <a:r>
              <a:rPr sz="1450" b="1" dirty="0" err="1">
                <a:solidFill>
                  <a:srgbClr val="C0504D"/>
                </a:solidFill>
                <a:latin typeface="Calibri"/>
              </a:rPr>
              <a:t>infarctus</a:t>
            </a:r>
            <a:r>
              <a:rPr sz="145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C0504D"/>
                </a:solidFill>
                <a:latin typeface="Calibri"/>
              </a:rPr>
              <a:t>irréversible</a:t>
            </a:r>
            <a:endParaRPr sz="1450" b="1" dirty="0">
              <a:solidFill>
                <a:srgbClr val="C0504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1200" b="0" dirty="0">
              <a:solidFill>
                <a:srgbClr val="7F7F7F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7F7F7F"/>
                </a:solidFill>
                <a:latin typeface="Calibri"/>
              </a:rPr>
              <a:t>Signes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péritonéaux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=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infarctus</a:t>
            </a:r>
            <a:r>
              <a:rPr sz="1200" b="0" dirty="0">
                <a:solidFill>
                  <a:srgbClr val="7F7F7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7F7F7F"/>
                </a:solidFill>
                <a:latin typeface="Calibri"/>
              </a:rPr>
              <a:t>constitué</a:t>
            </a:r>
            <a:endParaRPr sz="1200" b="0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457200" y="5301208"/>
            <a:ext cx="8229600" cy="658368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566928" y="5445224"/>
            <a:ext cx="8010144" cy="50291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aiguë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+ patient à </a:t>
            </a:r>
            <a:r>
              <a:rPr sz="1400" b="0" dirty="0" err="1">
                <a:solidFill>
                  <a:srgbClr val="404040"/>
                </a:solidFill>
                <a:latin typeface="Calibri"/>
              </a:rPr>
              <a:t>risque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 (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&gt; 60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ans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, </a:t>
            </a:r>
            <a:r>
              <a:rPr sz="1400" b="1" dirty="0" err="1">
                <a:solidFill>
                  <a:srgbClr val="404040"/>
                </a:solidFill>
                <a:latin typeface="Calibri"/>
              </a:rPr>
              <a:t>athéromateux</a:t>
            </a:r>
            <a:r>
              <a:rPr sz="1400" b="1" dirty="0">
                <a:solidFill>
                  <a:srgbClr val="404040"/>
                </a:solidFill>
                <a:latin typeface="Calibri"/>
              </a:rPr>
              <a:t>, FA</a:t>
            </a:r>
            <a:r>
              <a:rPr sz="1400" b="0" dirty="0">
                <a:solidFill>
                  <a:srgbClr val="404040"/>
                </a:solidFill>
                <a:latin typeface="Calibri"/>
              </a:rPr>
              <a:t>) → </a:t>
            </a:r>
            <a:r>
              <a:rPr sz="1400" b="1" dirty="0">
                <a:solidFill>
                  <a:srgbClr val="C0504D"/>
                </a:solidFill>
                <a:latin typeface="Calibri"/>
              </a:rPr>
              <a:t>y </a:t>
            </a:r>
            <a:r>
              <a:rPr sz="1400" b="1" dirty="0" err="1">
                <a:solidFill>
                  <a:srgbClr val="C0504D"/>
                </a:solidFill>
                <a:latin typeface="Calibri"/>
              </a:rPr>
              <a:t>penser</a:t>
            </a:r>
            <a:r>
              <a:rPr sz="1400" b="1" dirty="0">
                <a:solidFill>
                  <a:srgbClr val="C0504D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C0504D"/>
                </a:solidFill>
                <a:latin typeface="Calibri"/>
              </a:rPr>
              <a:t>systématiquement</a:t>
            </a:r>
            <a:endParaRPr sz="1400" b="1" dirty="0">
              <a:solidFill>
                <a:srgbClr val="C0504D"/>
              </a:solidFill>
              <a:latin typeface="Calibri"/>
            </a:endParaRPr>
          </a:p>
        </p:txBody>
      </p:sp>
      <p:pic>
        <p:nvPicPr>
          <p:cNvPr id="9218" name="Picture 2" descr="Mesenteric Vascular Disease | Springer Nature Link">
            <a:extLst>
              <a:ext uri="{FF2B5EF4-FFF2-40B4-BE49-F238E27FC236}">
                <a16:creationId xmlns:a16="http://schemas.microsoft.com/office/drawing/2014/main" id="{6BF97A43-2AF5-F60F-C456-E4E68EEB0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56" y="1505761"/>
            <a:ext cx="3198112" cy="26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a stomie digestive">
            <a:extLst>
              <a:ext uri="{FF2B5EF4-FFF2-40B4-BE49-F238E27FC236}">
                <a16:creationId xmlns:a16="http://schemas.microsoft.com/office/drawing/2014/main" id="{AEBE8711-2BBA-B11A-AA43-C98EF5988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01" y="4112603"/>
            <a:ext cx="3272883" cy="230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731520"/>
            <a:ext cx="8229600" cy="3246120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48640" y="804672"/>
            <a:ext cx="8046720" cy="31701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D., 64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consulte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6928" y="1430252"/>
            <a:ext cx="8010144" cy="22867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ATCD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tabagisme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actif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(40 PA)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HTA,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diabète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type 2, IDM stenté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2019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aspirine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75 mg,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atorvastatine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10 mg, amlodipine,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metformine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Depuis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6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mois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crampe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du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mollet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gauche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après </a:t>
            </a:r>
            <a:r>
              <a:rPr sz="1500" b="0" dirty="0">
                <a:solidFill>
                  <a:srgbClr val="4F81BD"/>
                </a:solidFill>
                <a:latin typeface="Calibri"/>
              </a:rPr>
              <a:t>≈ 200 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l’obligeant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à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s’arrêter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cédant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 min au repos et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réapparaissant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toujours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même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distance</a:t>
            </a: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examen ostéoarticulaire et musculaire normal,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fémoraux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perçus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pédieux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gauches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abolis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trouble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trophique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repos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720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Oval 64"/>
          <p:cNvSpPr/>
          <p:nvPr/>
        </p:nvSpPr>
        <p:spPr>
          <a:xfrm>
            <a:off x="59436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88720" y="4297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évoquez-vous ?</a:t>
            </a:r>
          </a:p>
        </p:txBody>
      </p:sp>
      <p:sp>
        <p:nvSpPr>
          <p:cNvPr id="2" name="Rounded Rectangle 61">
            <a:extLst>
              <a:ext uri="{FF2B5EF4-FFF2-40B4-BE49-F238E27FC236}">
                <a16:creationId xmlns:a16="http://schemas.microsoft.com/office/drawing/2014/main" id="{E4D80A30-5906-2EA6-F818-73347441E76B}"/>
              </a:ext>
            </a:extLst>
          </p:cNvPr>
          <p:cNvSpPr/>
          <p:nvPr/>
        </p:nvSpPr>
        <p:spPr>
          <a:xfrm>
            <a:off x="4615978" y="4224527"/>
            <a:ext cx="4023360" cy="1901953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Oval 62">
            <a:extLst>
              <a:ext uri="{FF2B5EF4-FFF2-40B4-BE49-F238E27FC236}">
                <a16:creationId xmlns:a16="http://schemas.microsoft.com/office/drawing/2014/main" id="{FBB03F05-697E-B65F-368B-230AA626ACA3}"/>
              </a:ext>
            </a:extLst>
          </p:cNvPr>
          <p:cNvSpPr/>
          <p:nvPr/>
        </p:nvSpPr>
        <p:spPr>
          <a:xfrm>
            <a:off x="4753138" y="4361686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" name="TextBox 63">
            <a:extLst>
              <a:ext uri="{FF2B5EF4-FFF2-40B4-BE49-F238E27FC236}">
                <a16:creationId xmlns:a16="http://schemas.microsoft.com/office/drawing/2014/main" id="{A479EDA1-FAA4-D5BD-82C8-1159FFB9E171}"/>
              </a:ext>
            </a:extLst>
          </p:cNvPr>
          <p:cNvSpPr txBox="1"/>
          <p:nvPr/>
        </p:nvSpPr>
        <p:spPr>
          <a:xfrm>
            <a:off x="5256058" y="4334254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F497D"/>
                </a:solidFill>
                <a:latin typeface="Calibri"/>
              </a:rPr>
              <a:t>Diagnostic</a:t>
            </a:r>
          </a:p>
        </p:txBody>
      </p:sp>
      <p:sp>
        <p:nvSpPr>
          <p:cNvPr id="5" name="TextBox 64">
            <a:extLst>
              <a:ext uri="{FF2B5EF4-FFF2-40B4-BE49-F238E27FC236}">
                <a16:creationId xmlns:a16="http://schemas.microsoft.com/office/drawing/2014/main" id="{0A4122FA-EEE8-016D-DCC7-E4849B5D41CF}"/>
              </a:ext>
            </a:extLst>
          </p:cNvPr>
          <p:cNvSpPr txBox="1"/>
          <p:nvPr/>
        </p:nvSpPr>
        <p:spPr>
          <a:xfrm>
            <a:off x="4798858" y="4910327"/>
            <a:ext cx="3657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404040"/>
                </a:solidFill>
                <a:latin typeface="Calibri"/>
              </a:rPr>
              <a:t>Claudication artérielle du MI gauche → </a:t>
            </a:r>
            <a:r>
              <a:rPr sz="1600" b="1">
                <a:solidFill>
                  <a:srgbClr val="404040"/>
                </a:solidFill>
                <a:latin typeface="Calibri"/>
              </a:rPr>
              <a:t>AOMI</a:t>
            </a:r>
            <a:r>
              <a:rPr sz="1600" b="0">
                <a:solidFill>
                  <a:srgbClr val="404040"/>
                </a:solidFill>
                <a:latin typeface="Calibri"/>
              </a:rPr>
              <a:t>, lésion probablement </a:t>
            </a:r>
            <a:r>
              <a:rPr sz="1600" b="1">
                <a:solidFill>
                  <a:srgbClr val="404040"/>
                </a:solidFill>
                <a:latin typeface="Calibri"/>
              </a:rPr>
              <a:t>fémoro-poplitée</a:t>
            </a:r>
            <a:r>
              <a:rPr sz="1600" b="0">
                <a:solidFill>
                  <a:srgbClr val="404040"/>
                </a:solidFill>
                <a:latin typeface="Calibri"/>
              </a:rPr>
              <a:t> (fémoral perçu, poplité aboli)</a:t>
            </a:r>
          </a:p>
        </p:txBody>
      </p:sp>
    </p:spTree>
    <p:extLst>
      <p:ext uri="{BB962C8B-B14F-4D97-AF65-F5344CB8AC3E}">
        <p14:creationId xmlns:p14="http://schemas.microsoft.com/office/powerpoint/2010/main" val="1357301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731520"/>
            <a:ext cx="8229600" cy="3246120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48640" y="804672"/>
            <a:ext cx="8046720" cy="31701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D., 64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consulte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6928" y="1430252"/>
            <a:ext cx="8010144" cy="22867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ATCD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tabagisme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actif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(40 PA)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HTA,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diabète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type 2, IDM stenté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2019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aspirine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75 mg,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atorvastatine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10 mg, amlodipine,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metformine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Depuis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6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mois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crampe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du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mollet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gauche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après </a:t>
            </a:r>
            <a:r>
              <a:rPr sz="1500" b="0" dirty="0">
                <a:solidFill>
                  <a:srgbClr val="4F81BD"/>
                </a:solidFill>
                <a:latin typeface="Calibri"/>
              </a:rPr>
              <a:t>≈ 200 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l’obligeant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à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s’arrêter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cédant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 min au repos et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réapparaissant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toujours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même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distance</a:t>
            </a: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examen ostéoarticulaire et musculaire normal,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fémoraux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perçus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pédieux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gauches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abolis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trouble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trophique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repos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720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Rounded Rectangle 66"/>
          <p:cNvSpPr/>
          <p:nvPr/>
        </p:nvSpPr>
        <p:spPr>
          <a:xfrm>
            <a:off x="467544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8" name="Oval 67"/>
          <p:cNvSpPr/>
          <p:nvPr/>
        </p:nvSpPr>
        <p:spPr>
          <a:xfrm>
            <a:off x="604704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99063" y="4297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examen simple, au cabinet, pour le confirmer ?</a:t>
            </a:r>
          </a:p>
        </p:txBody>
      </p:sp>
      <p:sp>
        <p:nvSpPr>
          <p:cNvPr id="2" name="Rounded Rectangle 65">
            <a:extLst>
              <a:ext uri="{FF2B5EF4-FFF2-40B4-BE49-F238E27FC236}">
                <a16:creationId xmlns:a16="http://schemas.microsoft.com/office/drawing/2014/main" id="{9599BADC-4766-A151-F9BD-6D48B75CBE42}"/>
              </a:ext>
            </a:extLst>
          </p:cNvPr>
          <p:cNvSpPr/>
          <p:nvPr/>
        </p:nvSpPr>
        <p:spPr>
          <a:xfrm>
            <a:off x="4653096" y="4202048"/>
            <a:ext cx="4023360" cy="2180703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Oval 66">
            <a:extLst>
              <a:ext uri="{FF2B5EF4-FFF2-40B4-BE49-F238E27FC236}">
                <a16:creationId xmlns:a16="http://schemas.microsoft.com/office/drawing/2014/main" id="{743FBC7A-9F72-66EB-25A0-5B27507BEB3A}"/>
              </a:ext>
            </a:extLst>
          </p:cNvPr>
          <p:cNvSpPr/>
          <p:nvPr/>
        </p:nvSpPr>
        <p:spPr>
          <a:xfrm>
            <a:off x="4790256" y="4339207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4" name="TextBox 67">
            <a:extLst>
              <a:ext uri="{FF2B5EF4-FFF2-40B4-BE49-F238E27FC236}">
                <a16:creationId xmlns:a16="http://schemas.microsoft.com/office/drawing/2014/main" id="{0470AC07-7DD5-EF89-7A8B-C8940F68058D}"/>
              </a:ext>
            </a:extLst>
          </p:cNvPr>
          <p:cNvSpPr txBox="1"/>
          <p:nvPr/>
        </p:nvSpPr>
        <p:spPr>
          <a:xfrm>
            <a:off x="5293176" y="4311775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F497D"/>
                </a:solidFill>
                <a:latin typeface="Calibri"/>
              </a:rPr>
              <a:t>Confirmer</a:t>
            </a:r>
          </a:p>
        </p:txBody>
      </p:sp>
      <p:sp>
        <p:nvSpPr>
          <p:cNvPr id="5" name="TextBox 68">
            <a:extLst>
              <a:ext uri="{FF2B5EF4-FFF2-40B4-BE49-F238E27FC236}">
                <a16:creationId xmlns:a16="http://schemas.microsoft.com/office/drawing/2014/main" id="{83F95BD8-CC05-1B69-C3AF-6712ECE7A583}"/>
              </a:ext>
            </a:extLst>
          </p:cNvPr>
          <p:cNvSpPr txBox="1"/>
          <p:nvPr/>
        </p:nvSpPr>
        <p:spPr>
          <a:xfrm>
            <a:off x="4835976" y="4887848"/>
            <a:ext cx="3657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404040"/>
                </a:solidFill>
                <a:latin typeface="Calibri"/>
              </a:rPr>
              <a:t>IPS</a:t>
            </a:r>
            <a:r>
              <a:rPr sz="1600" b="0">
                <a:solidFill>
                  <a:srgbClr val="404040"/>
                </a:solidFill>
                <a:latin typeface="Calibri"/>
              </a:rPr>
              <a:t> : gauche 0,62 → AOMI. Diabétique : si IPS &gt; 1,40 → </a:t>
            </a:r>
            <a:r>
              <a:rPr sz="1600" b="1">
                <a:solidFill>
                  <a:srgbClr val="404040"/>
                </a:solidFill>
                <a:latin typeface="Calibri"/>
              </a:rPr>
              <a:t>pression d’orteil</a:t>
            </a:r>
          </a:p>
        </p:txBody>
      </p:sp>
    </p:spTree>
    <p:extLst>
      <p:ext uri="{BB962C8B-B14F-4D97-AF65-F5344CB8AC3E}">
        <p14:creationId xmlns:p14="http://schemas.microsoft.com/office/powerpoint/2010/main" val="2394164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731520"/>
            <a:ext cx="8229600" cy="3246120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48640" y="804672"/>
            <a:ext cx="8046720" cy="31701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D., 64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consulte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6928" y="1430252"/>
            <a:ext cx="8010144" cy="22867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ATCD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tabagisme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actif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(40 PA)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HTA,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diabète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type 2, IDM stenté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2019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aspirine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75 mg,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atorvastatine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10 mg, amlodipine,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metformine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Depuis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6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mois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crampe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du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mollet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gauche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après </a:t>
            </a:r>
            <a:r>
              <a:rPr sz="1500" b="0" dirty="0">
                <a:solidFill>
                  <a:srgbClr val="4F81BD"/>
                </a:solidFill>
                <a:latin typeface="Calibri"/>
              </a:rPr>
              <a:t>≈ 200 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l’obligeant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à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s’arrêter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cédant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 min au repos et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réapparaissant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toujours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même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distance</a:t>
            </a: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examen ostéoarticulaire et musculaire normal,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fémoraux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perçus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pédieux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gauches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abolis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trouble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trophique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repos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720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Oval 64"/>
          <p:cNvSpPr/>
          <p:nvPr/>
        </p:nvSpPr>
        <p:spPr>
          <a:xfrm>
            <a:off x="59436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88720" y="4297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évoquez-vous ?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57200" y="4197072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Oval 70"/>
          <p:cNvSpPr/>
          <p:nvPr/>
        </p:nvSpPr>
        <p:spPr>
          <a:xfrm>
            <a:off x="594360" y="4443959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88720" y="4288511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de première intention ?</a:t>
            </a:r>
          </a:p>
        </p:txBody>
      </p:sp>
      <p:sp>
        <p:nvSpPr>
          <p:cNvPr id="2" name="Rounded Rectangle 69">
            <a:extLst>
              <a:ext uri="{FF2B5EF4-FFF2-40B4-BE49-F238E27FC236}">
                <a16:creationId xmlns:a16="http://schemas.microsoft.com/office/drawing/2014/main" id="{6EBD343C-526F-ED63-7D0A-AF24D8F79C9D}"/>
              </a:ext>
            </a:extLst>
          </p:cNvPr>
          <p:cNvSpPr/>
          <p:nvPr/>
        </p:nvSpPr>
        <p:spPr>
          <a:xfrm>
            <a:off x="4617720" y="4197072"/>
            <a:ext cx="4023360" cy="204024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Oval 70">
            <a:extLst>
              <a:ext uri="{FF2B5EF4-FFF2-40B4-BE49-F238E27FC236}">
                <a16:creationId xmlns:a16="http://schemas.microsoft.com/office/drawing/2014/main" id="{4EBA4FAE-CA78-F1F0-F725-680EE979C468}"/>
              </a:ext>
            </a:extLst>
          </p:cNvPr>
          <p:cNvSpPr/>
          <p:nvPr/>
        </p:nvSpPr>
        <p:spPr>
          <a:xfrm>
            <a:off x="4754880" y="4334233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4" name="TextBox 71">
            <a:extLst>
              <a:ext uri="{FF2B5EF4-FFF2-40B4-BE49-F238E27FC236}">
                <a16:creationId xmlns:a16="http://schemas.microsoft.com/office/drawing/2014/main" id="{2FABFA20-D77E-845E-11A3-B861ED4B0FC9}"/>
              </a:ext>
            </a:extLst>
          </p:cNvPr>
          <p:cNvSpPr txBox="1"/>
          <p:nvPr/>
        </p:nvSpPr>
        <p:spPr>
          <a:xfrm>
            <a:off x="5257800" y="4306801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F497D"/>
                </a:solidFill>
                <a:latin typeface="Calibri"/>
              </a:rPr>
              <a:t>Bilan</a:t>
            </a:r>
          </a:p>
        </p:txBody>
      </p:sp>
      <p:sp>
        <p:nvSpPr>
          <p:cNvPr id="5" name="TextBox 72">
            <a:extLst>
              <a:ext uri="{FF2B5EF4-FFF2-40B4-BE49-F238E27FC236}">
                <a16:creationId xmlns:a16="http://schemas.microsoft.com/office/drawing/2014/main" id="{8E715356-8F25-3EE6-D220-301AD1358B6B}"/>
              </a:ext>
            </a:extLst>
          </p:cNvPr>
          <p:cNvSpPr txBox="1"/>
          <p:nvPr/>
        </p:nvSpPr>
        <p:spPr>
          <a:xfrm>
            <a:off x="4800600" y="4882873"/>
            <a:ext cx="3657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404040"/>
                </a:solidFill>
                <a:latin typeface="Calibri"/>
              </a:rPr>
              <a:t>Écho-Doppler aorte + MI</a:t>
            </a:r>
            <a:r>
              <a:rPr sz="1600" b="0">
                <a:solidFill>
                  <a:srgbClr val="404040"/>
                </a:solidFill>
                <a:latin typeface="Calibri"/>
              </a:rPr>
              <a:t> ; bilan lipidique, HbA1c, créatinine ; autres localisations : TSA, aorte abdominale, coronaires</a:t>
            </a:r>
          </a:p>
        </p:txBody>
      </p:sp>
    </p:spTree>
    <p:extLst>
      <p:ext uri="{BB962C8B-B14F-4D97-AF65-F5344CB8AC3E}">
        <p14:creationId xmlns:p14="http://schemas.microsoft.com/office/powerpoint/2010/main" val="3408961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420624"/>
          </a:xfrm>
          <a:prstGeom prst="rect">
            <a:avLst/>
          </a:prstGeom>
          <a:solidFill>
            <a:srgbClr val="95B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1">
                <a:solidFill>
                  <a:srgbClr val="404040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731520"/>
            <a:ext cx="8229600" cy="3246120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48640" y="804672"/>
            <a:ext cx="8046720" cy="31701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D., 64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consulte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6928" y="1430252"/>
            <a:ext cx="8010144" cy="22867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ATCD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tabagisme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actif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(40 PA)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HTA,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diabète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type 2, IDM stenté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2019</a:t>
            </a: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Traitement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aspirine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75 mg,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atorvastatine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10 mg, amlodipine,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metformine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600"/>
              </a:spcAft>
              <a:buClr>
                <a:srgbClr val="4F81BD"/>
              </a:buClr>
              <a:buFont typeface="Arial"/>
              <a:buChar char="•"/>
            </a:pPr>
            <a:endParaRPr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Depuis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6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mois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crampe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du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mollet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gauche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après </a:t>
            </a:r>
            <a:r>
              <a:rPr sz="1500" b="0" dirty="0">
                <a:solidFill>
                  <a:srgbClr val="4F81BD"/>
                </a:solidFill>
                <a:latin typeface="Calibri"/>
              </a:rPr>
              <a:t>≈ 200 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marche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l’obligeant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à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s’arrêter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cédant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2 min au repos et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réapparaissant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toujours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à la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même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distance</a:t>
            </a: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600"/>
              </a:spcAft>
              <a:buClr>
                <a:srgbClr val="4F81BD"/>
              </a:buClr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examen ostéoarticulaire et musculaire normal,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fémoraux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perçus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pédieux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gauches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abolis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trouble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trophique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pas de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douleur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repos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720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Oval 64"/>
          <p:cNvSpPr/>
          <p:nvPr/>
        </p:nvSpPr>
        <p:spPr>
          <a:xfrm>
            <a:off x="59436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88720" y="4297679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évoquez-vous ?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57200" y="4210621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4" name="Oval 73"/>
          <p:cNvSpPr/>
          <p:nvPr/>
        </p:nvSpPr>
        <p:spPr>
          <a:xfrm>
            <a:off x="594360" y="4457508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88719" y="4302060"/>
            <a:ext cx="32004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  <p:sp>
        <p:nvSpPr>
          <p:cNvPr id="2" name="Rounded Rectangle 73">
            <a:extLst>
              <a:ext uri="{FF2B5EF4-FFF2-40B4-BE49-F238E27FC236}">
                <a16:creationId xmlns:a16="http://schemas.microsoft.com/office/drawing/2014/main" id="{0B23CB2A-C992-EB56-9ADC-47AC60424C33}"/>
              </a:ext>
            </a:extLst>
          </p:cNvPr>
          <p:cNvSpPr/>
          <p:nvPr/>
        </p:nvSpPr>
        <p:spPr>
          <a:xfrm>
            <a:off x="4641671" y="4193308"/>
            <a:ext cx="4023360" cy="2044004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Oval 74">
            <a:extLst>
              <a:ext uri="{FF2B5EF4-FFF2-40B4-BE49-F238E27FC236}">
                <a16:creationId xmlns:a16="http://schemas.microsoft.com/office/drawing/2014/main" id="{91F71631-5B8E-F8DC-B2FE-ED3ABBF593E0}"/>
              </a:ext>
            </a:extLst>
          </p:cNvPr>
          <p:cNvSpPr/>
          <p:nvPr/>
        </p:nvSpPr>
        <p:spPr>
          <a:xfrm>
            <a:off x="4778831" y="4330469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4" name="TextBox 75">
            <a:extLst>
              <a:ext uri="{FF2B5EF4-FFF2-40B4-BE49-F238E27FC236}">
                <a16:creationId xmlns:a16="http://schemas.microsoft.com/office/drawing/2014/main" id="{AAFDDBB7-5E7B-14D1-92E3-50F159B5BEA0}"/>
              </a:ext>
            </a:extLst>
          </p:cNvPr>
          <p:cNvSpPr txBox="1"/>
          <p:nvPr/>
        </p:nvSpPr>
        <p:spPr>
          <a:xfrm>
            <a:off x="5281751" y="4303037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F497D"/>
                </a:solidFill>
                <a:latin typeface="Calibri"/>
              </a:rPr>
              <a:t>Prise en charge</a:t>
            </a:r>
          </a:p>
        </p:txBody>
      </p:sp>
      <p:sp>
        <p:nvSpPr>
          <p:cNvPr id="5" name="TextBox 76">
            <a:extLst>
              <a:ext uri="{FF2B5EF4-FFF2-40B4-BE49-F238E27FC236}">
                <a16:creationId xmlns:a16="http://schemas.microsoft.com/office/drawing/2014/main" id="{96FA59EA-5AF8-C34A-1A1D-587A7A34F742}"/>
              </a:ext>
            </a:extLst>
          </p:cNvPr>
          <p:cNvSpPr txBox="1"/>
          <p:nvPr/>
        </p:nvSpPr>
        <p:spPr>
          <a:xfrm>
            <a:off x="4824551" y="4879109"/>
            <a:ext cx="3657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C0504D"/>
                </a:solidFill>
                <a:latin typeface="Calibri"/>
              </a:rPr>
              <a:t>Sevrage tabagique</a:t>
            </a:r>
            <a:r>
              <a:rPr sz="1600" b="0">
                <a:solidFill>
                  <a:srgbClr val="404040"/>
                </a:solidFill>
                <a:latin typeface="Calibri"/>
              </a:rPr>
              <a:t> ; statine intensifiée (LDL &lt; 0,55 g/L), </a:t>
            </a:r>
            <a:r>
              <a:rPr sz="1600" b="1">
                <a:solidFill>
                  <a:srgbClr val="404040"/>
                </a:solidFill>
                <a:latin typeface="Calibri"/>
              </a:rPr>
              <a:t>IEC/ARA2</a:t>
            </a:r>
            <a:r>
              <a:rPr sz="1600" b="0">
                <a:solidFill>
                  <a:srgbClr val="404040"/>
                </a:solidFill>
                <a:latin typeface="Calibri"/>
              </a:rPr>
              <a:t>, aspirine ; </a:t>
            </a:r>
            <a:r>
              <a:rPr sz="1600" b="1">
                <a:solidFill>
                  <a:srgbClr val="404040"/>
                </a:solidFill>
                <a:latin typeface="Calibri"/>
              </a:rPr>
              <a:t>marche supervisée</a:t>
            </a:r>
            <a:r>
              <a:rPr sz="1600" b="0">
                <a:solidFill>
                  <a:srgbClr val="404040"/>
                </a:solidFill>
                <a:latin typeface="Calibri"/>
              </a:rPr>
              <a:t> ; revascularisation seulement si invalidante après ≥ 6 mois</a:t>
            </a:r>
          </a:p>
        </p:txBody>
      </p:sp>
    </p:spTree>
    <p:extLst>
      <p:ext uri="{BB962C8B-B14F-4D97-AF65-F5344CB8AC3E}">
        <p14:creationId xmlns:p14="http://schemas.microsoft.com/office/powerpoint/2010/main" val="39810745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868680"/>
            <a:ext cx="8229600" cy="54864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2800" b="0">
                <a:solidFill>
                  <a:srgbClr val="000000"/>
                </a:solidFill>
                <a:latin typeface="Calibri"/>
              </a:rPr>
              <a:t>Points clés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539496" y="1426464"/>
            <a:ext cx="4233672" cy="0"/>
          </a:xfrm>
          <a:prstGeom prst="line">
            <a:avLst/>
          </a:prstGeom>
          <a:ln w="9525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457200" y="1645920"/>
            <a:ext cx="402336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84B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8640" y="169164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84B84B"/>
                </a:solidFill>
                <a:latin typeface="Calibri"/>
              </a:rPr>
              <a:t>Diagnostic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928" y="2064715"/>
            <a:ext cx="3803904" cy="9985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Évoqué cliniquement, confirmé par </a:t>
            </a:r>
            <a:r>
              <a:rPr sz="1300" b="1">
                <a:solidFill>
                  <a:srgbClr val="404040"/>
                </a:solidFill>
                <a:latin typeface="Calibri"/>
              </a:rPr>
              <a:t>IPS ≤ 0,90</a:t>
            </a:r>
          </a:p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IPS &gt; 1,40 (diabète, IRC) → </a:t>
            </a:r>
            <a:r>
              <a:rPr sz="1300" b="1">
                <a:solidFill>
                  <a:srgbClr val="404040"/>
                </a:solidFill>
                <a:latin typeface="Calibri"/>
              </a:rPr>
              <a:t>pression d’orteil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663440" y="1645920"/>
            <a:ext cx="402336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4754879" y="169164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C0504D"/>
                </a:solidFill>
                <a:latin typeface="Calibri"/>
              </a:rPr>
              <a:t>Ischémie aiguë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73168" y="2064715"/>
            <a:ext cx="3803904" cy="9985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Diagnostic </a:t>
            </a:r>
            <a:r>
              <a:rPr sz="1300" b="1">
                <a:solidFill>
                  <a:srgbClr val="404040"/>
                </a:solidFill>
                <a:latin typeface="Calibri"/>
              </a:rPr>
              <a:t>clinique</a:t>
            </a:r>
            <a:r>
              <a:rPr sz="1300" b="0">
                <a:solidFill>
                  <a:srgbClr val="404040"/>
                </a:solidFill>
                <a:latin typeface="Calibri"/>
              </a:rPr>
              <a:t> ; déficit moteur = </a:t>
            </a:r>
            <a:r>
              <a:rPr sz="1300" b="1">
                <a:solidFill>
                  <a:srgbClr val="C0504D"/>
                </a:solidFill>
                <a:latin typeface="Calibri"/>
              </a:rPr>
              <a:t>complète</a:t>
            </a:r>
          </a:p>
          <a:p>
            <a:pPr algn="ctr">
              <a:spcAft>
                <a:spcPts val="300"/>
              </a:spcAft>
            </a:pPr>
            <a:r>
              <a:rPr sz="1300" b="1">
                <a:solidFill>
                  <a:srgbClr val="404040"/>
                </a:solidFill>
                <a:latin typeface="Calibri"/>
              </a:rPr>
              <a:t>Héparine</a:t>
            </a:r>
            <a:r>
              <a:rPr sz="1300" b="0">
                <a:solidFill>
                  <a:srgbClr val="404040"/>
                </a:solidFill>
                <a:latin typeface="Calibri"/>
              </a:rPr>
              <a:t> + revascularisation </a:t>
            </a:r>
            <a:r>
              <a:rPr sz="1300" b="1">
                <a:solidFill>
                  <a:srgbClr val="C0504D"/>
                </a:solidFill>
                <a:latin typeface="Calibri"/>
              </a:rPr>
              <a:t>&lt; 6 h</a:t>
            </a:r>
            <a:r>
              <a:rPr sz="1300" b="0">
                <a:solidFill>
                  <a:srgbClr val="404040"/>
                </a:solidFill>
                <a:latin typeface="Calibri"/>
              </a:rPr>
              <a:t>, aucun examen ne doit la retarder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8064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548640" y="3291839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8064A2"/>
                </a:solidFill>
                <a:latin typeface="Calibri"/>
              </a:rPr>
              <a:t>Examens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6928" y="3664915"/>
            <a:ext cx="3803904" cy="9985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404040"/>
                </a:solidFill>
                <a:latin typeface="Calibri"/>
              </a:rPr>
              <a:t>Écho-Doppler</a:t>
            </a:r>
            <a:r>
              <a:rPr sz="1300" b="0">
                <a:solidFill>
                  <a:srgbClr val="404040"/>
                </a:solidFill>
                <a:latin typeface="Calibri"/>
              </a:rPr>
              <a:t> aorte + MI = référence</a:t>
            </a:r>
          </a:p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AngioTDM / IRM / artériographie : </a:t>
            </a:r>
            <a:r>
              <a:rPr sz="1300" b="1">
                <a:solidFill>
                  <a:srgbClr val="404040"/>
                </a:solidFill>
                <a:latin typeface="Calibri"/>
              </a:rPr>
              <a:t>pas en 1re intention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36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754879" y="3291839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E36C09"/>
                </a:solidFill>
                <a:latin typeface="Calibri"/>
              </a:rPr>
              <a:t>Traitement médical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773168" y="3664915"/>
            <a:ext cx="3803904" cy="9985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C0504D"/>
                </a:solidFill>
                <a:latin typeface="Calibri"/>
              </a:rPr>
              <a:t>Tabac 0</a:t>
            </a:r>
            <a:r>
              <a:rPr sz="1300" b="0">
                <a:solidFill>
                  <a:srgbClr val="404040"/>
                </a:solidFill>
                <a:latin typeface="Calibri"/>
              </a:rPr>
              <a:t> ; AAP + statine + IEC/ARA2 si symptomatique</a:t>
            </a:r>
          </a:p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LDL &lt; 0,55 g/L, PA &lt; 130/80 ; </a:t>
            </a:r>
            <a:r>
              <a:rPr sz="1300" b="1">
                <a:solidFill>
                  <a:srgbClr val="404040"/>
                </a:solidFill>
                <a:latin typeface="Calibri"/>
              </a:rPr>
              <a:t>marche supervisée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57200" y="4846320"/>
            <a:ext cx="402336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548640" y="489204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4F81BD"/>
                </a:solidFill>
                <a:latin typeface="Calibri"/>
              </a:rPr>
              <a:t>Revascularisation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928" y="5265115"/>
            <a:ext cx="3803904" cy="9985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Claudication </a:t>
            </a:r>
            <a:r>
              <a:rPr sz="1300" b="1">
                <a:solidFill>
                  <a:srgbClr val="404040"/>
                </a:solidFill>
                <a:latin typeface="Calibri"/>
              </a:rPr>
              <a:t>invalidante</a:t>
            </a:r>
            <a:r>
              <a:rPr sz="1300" b="0">
                <a:solidFill>
                  <a:srgbClr val="404040"/>
                </a:solidFill>
                <a:latin typeface="Calibri"/>
              </a:rPr>
              <a:t> après ≥ 6 mois de TMO + marche</a:t>
            </a:r>
          </a:p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Symptômes de repos = </a:t>
            </a:r>
            <a:r>
              <a:rPr sz="1300" b="1">
                <a:solidFill>
                  <a:srgbClr val="C0504D"/>
                </a:solidFill>
                <a:latin typeface="Calibri"/>
              </a:rPr>
              <a:t>sauvetage de membre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663440" y="4846320"/>
            <a:ext cx="402336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4754879" y="489204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 u="sng">
                <a:solidFill>
                  <a:srgbClr val="1F497D"/>
                </a:solidFill>
                <a:latin typeface="Calibri"/>
              </a:rPr>
              <a:t>Pronostic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773168" y="5265115"/>
            <a:ext cx="3803904" cy="9985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Patient </a:t>
            </a:r>
            <a:r>
              <a:rPr sz="1300" b="1">
                <a:solidFill>
                  <a:srgbClr val="404040"/>
                </a:solidFill>
                <a:latin typeface="Calibri"/>
              </a:rPr>
              <a:t>polyvasculaire</a:t>
            </a:r>
            <a:r>
              <a:rPr sz="1300" b="0">
                <a:solidFill>
                  <a:srgbClr val="404040"/>
                </a:solidFill>
                <a:latin typeface="Calibri"/>
              </a:rPr>
              <a:t> : 30 % de décès à 5 ans</a:t>
            </a:r>
          </a:p>
          <a:p>
            <a:pPr algn="ctr">
              <a:spcAft>
                <a:spcPts val="300"/>
              </a:spcAft>
            </a:pPr>
            <a:r>
              <a:rPr sz="1300" b="0">
                <a:solidFill>
                  <a:srgbClr val="404040"/>
                </a:solidFill>
                <a:latin typeface="Calibri"/>
              </a:rPr>
              <a:t>Rechercher coronaires, carotides, </a:t>
            </a:r>
            <a:r>
              <a:rPr sz="1300" b="1">
                <a:solidFill>
                  <a:srgbClr val="404040"/>
                </a:solidFill>
                <a:latin typeface="Calibri"/>
              </a:rPr>
              <a:t>AAA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e 27">
            <a:extLst>
              <a:ext uri="{FF2B5EF4-FFF2-40B4-BE49-F238E27FC236}">
                <a16:creationId xmlns:a16="http://schemas.microsoft.com/office/drawing/2014/main" id="{4EBC1C0D-CA96-BC2D-74F8-9FCC100F8425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7C364C-9957-4182-8046-E04F31D7127D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Titre 1">
              <a:extLst>
                <a:ext uri="{FF2B5EF4-FFF2-40B4-BE49-F238E27FC236}">
                  <a16:creationId xmlns:a16="http://schemas.microsoft.com/office/drawing/2014/main" id="{5599EBC7-27AC-555D-1BD1-ECDA603555F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225-1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AOMI - ISCHEMIE AIGUE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2C0B65D-2ABE-6230-D6C1-92B95AB1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/>
            <a:r>
              <a:rPr lang="fr-FR" altLang="fr-FR" sz="2800" dirty="0"/>
              <a:t>??? Questions ???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5FE20DE-9920-157F-CB40-A031E6B4324E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4D9C37-0047-5604-8FC0-49D1F6697F99}"/>
              </a:ext>
            </a:extLst>
          </p:cNvPr>
          <p:cNvGrpSpPr/>
          <p:nvPr/>
        </p:nvGrpSpPr>
        <p:grpSpPr>
          <a:xfrm>
            <a:off x="-188105" y="2535820"/>
            <a:ext cx="9144000" cy="3529425"/>
            <a:chOff x="-20826" y="1873690"/>
            <a:chExt cx="9144000" cy="352942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EE27DFF-50D1-8077-2A27-9AB1416597D8}"/>
                </a:ext>
              </a:extLst>
            </p:cNvPr>
            <p:cNvGrpSpPr/>
            <p:nvPr/>
          </p:nvGrpSpPr>
          <p:grpSpPr>
            <a:xfrm>
              <a:off x="-20826" y="1873690"/>
              <a:ext cx="9144000" cy="3529425"/>
              <a:chOff x="-20826" y="1873690"/>
              <a:chExt cx="9144000" cy="3529425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9BED653-3930-58DD-DEFB-5A67A60E2A22}"/>
                  </a:ext>
                </a:extLst>
              </p:cNvPr>
              <p:cNvSpPr txBox="1"/>
              <p:nvPr/>
            </p:nvSpPr>
            <p:spPr>
              <a:xfrm>
                <a:off x="-20826" y="1873690"/>
                <a:ext cx="9144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dirty="0" err="1"/>
                  <a:t>marine.bordet@chu-lyon.fr</a:t>
                </a:r>
                <a:endParaRPr lang="fr-FR" sz="2400" dirty="0"/>
              </a:p>
            </p:txBody>
          </p:sp>
          <p:pic>
            <p:nvPicPr>
              <p:cNvPr id="7" name="Picture 9">
                <a:extLst>
                  <a:ext uri="{FF2B5EF4-FFF2-40B4-BE49-F238E27FC236}">
                    <a16:creationId xmlns:a16="http://schemas.microsoft.com/office/drawing/2014/main" id="{96054456-DA0A-E8C5-3C51-CB086BE687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26" r="4943"/>
              <a:stretch/>
            </p:blipFill>
            <p:spPr bwMode="auto">
              <a:xfrm>
                <a:off x="2087216" y="3464003"/>
                <a:ext cx="2664296" cy="1939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11" descr="L'hôpital Edouard Herriot, à la pointe de la modernité | Le Journal de l'Eco">
                <a:extLst>
                  <a:ext uri="{FF2B5EF4-FFF2-40B4-BE49-F238E27FC236}">
                    <a16:creationId xmlns:a16="http://schemas.microsoft.com/office/drawing/2014/main" id="{1239CD2F-6A5D-EC0C-93FE-0774EA79CC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83" r="19075"/>
              <a:stretch/>
            </p:blipFill>
            <p:spPr bwMode="auto">
              <a:xfrm>
                <a:off x="4895528" y="3451341"/>
                <a:ext cx="2664296" cy="19517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9BE98D-4358-9B62-C7F8-4F26C318E5F0}"/>
                </a:ext>
              </a:extLst>
            </p:cNvPr>
            <p:cNvSpPr txBox="1"/>
            <p:nvPr/>
          </p:nvSpPr>
          <p:spPr>
            <a:xfrm>
              <a:off x="2087216" y="3126911"/>
              <a:ext cx="2664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Hôpital Louis Pradel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2AA27A1-D1FB-ADBF-1BD8-5899650F0CF3}"/>
                </a:ext>
              </a:extLst>
            </p:cNvPr>
            <p:cNvSpPr txBox="1"/>
            <p:nvPr/>
          </p:nvSpPr>
          <p:spPr>
            <a:xfrm>
              <a:off x="4893971" y="3126910"/>
              <a:ext cx="26642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Hôpital Edouard Herriot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0" y="-9144"/>
            <a:ext cx="78638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Introduction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3816" y="-9144"/>
            <a:ext cx="731520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Cas clinique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72768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Définition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76856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Etiologies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980944" y="-9144"/>
            <a:ext cx="603504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11880" y="-9144"/>
            <a:ext cx="841248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Examens paracliniques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80560" y="-18288"/>
            <a:ext cx="192024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Prise en charge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80560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Médical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123688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Rééducation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66816" y="237744"/>
            <a:ext cx="63398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Chirurgie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28232" y="-9144"/>
            <a:ext cx="676656" cy="33832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Pronostic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132320" y="-18288"/>
            <a:ext cx="2011680" cy="24688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>
                <a:solidFill>
                  <a:srgbClr val="95B3D7"/>
                </a:solidFill>
                <a:latin typeface="Calibri"/>
              </a:rPr>
              <a:t>Ischémie aiguë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132320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Clinique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805928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Causes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479536" y="237744"/>
            <a:ext cx="664464" cy="155448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50" b="0">
                <a:solidFill>
                  <a:srgbClr val="95B3D7"/>
                </a:solidFill>
                <a:latin typeface="Calibri"/>
              </a:rPr>
              <a:t>Traitement</a:t>
            </a:r>
          </a:p>
        </p:txBody>
      </p:sp>
    </p:spTree>
    <p:extLst>
      <p:ext uri="{BB962C8B-B14F-4D97-AF65-F5344CB8AC3E}">
        <p14:creationId xmlns:p14="http://schemas.microsoft.com/office/powerpoint/2010/main" val="32273777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{96655C59-C2A7-AD4E-A6AA-77000F70D923}tf10001121</Template>
  <TotalTime>50044</TotalTime>
  <Words>5524</Words>
  <Application>Microsoft Macintosh PowerPoint</Application>
  <PresentationFormat>Affichage à l'écran (4:3)</PresentationFormat>
  <Paragraphs>1263</Paragraphs>
  <Slides>40</Slides>
  <Notes>40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Thème Office</vt:lpstr>
      <vt:lpstr>Image Photo Editor</vt:lpstr>
      <vt:lpstr>Item 225 1 Artériopathie oblitérante  Membres inférieurs Artères viscérales 1</vt:lpstr>
      <vt:lpstr>Conflits d’intérêt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??? Questions ???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DELLA SCHIAVA Nellie CCA, LYON</dc:title>
  <dc:creator>DELLA SCHIAVA, NELLIE</dc:creator>
  <cp:lastModifiedBy>Marine BORDET</cp:lastModifiedBy>
  <cp:revision>685</cp:revision>
  <dcterms:created xsi:type="dcterms:W3CDTF">2014-11-25T18:06:55Z</dcterms:created>
  <dcterms:modified xsi:type="dcterms:W3CDTF">2026-09-29T19:37:49Z</dcterms:modified>
</cp:coreProperties>
</file>