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org&amp;utm_campaign=parser&amp;utm_content=thumbnail_unscaled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31" r:id="rId3"/>
    <p:sldId id="261" r:id="rId4"/>
    <p:sldId id="263" r:id="rId5"/>
    <p:sldId id="332" r:id="rId6"/>
    <p:sldId id="262" r:id="rId7"/>
    <p:sldId id="325" r:id="rId8"/>
    <p:sldId id="266" r:id="rId9"/>
    <p:sldId id="273" r:id="rId10"/>
    <p:sldId id="274" r:id="rId11"/>
    <p:sldId id="333" r:id="rId12"/>
    <p:sldId id="337" r:id="rId13"/>
    <p:sldId id="286" r:id="rId14"/>
    <p:sldId id="276" r:id="rId15"/>
    <p:sldId id="306" r:id="rId16"/>
    <p:sldId id="292" r:id="rId17"/>
    <p:sldId id="278" r:id="rId18"/>
    <p:sldId id="307" r:id="rId19"/>
    <p:sldId id="280" r:id="rId20"/>
    <p:sldId id="338" r:id="rId21"/>
    <p:sldId id="282" r:id="rId22"/>
    <p:sldId id="293" r:id="rId23"/>
    <p:sldId id="294" r:id="rId24"/>
    <p:sldId id="295" r:id="rId25"/>
    <p:sldId id="284" r:id="rId26"/>
    <p:sldId id="335" r:id="rId27"/>
    <p:sldId id="310" r:id="rId28"/>
    <p:sldId id="311" r:id="rId29"/>
    <p:sldId id="287" r:id="rId30"/>
    <p:sldId id="288" r:id="rId31"/>
    <p:sldId id="289" r:id="rId32"/>
    <p:sldId id="290" r:id="rId33"/>
    <p:sldId id="324" r:id="rId34"/>
    <p:sldId id="291" r:id="rId35"/>
    <p:sldId id="298" r:id="rId36"/>
    <p:sldId id="327" r:id="rId37"/>
    <p:sldId id="328" r:id="rId38"/>
    <p:sldId id="336" r:id="rId39"/>
    <p:sldId id="329" r:id="rId40"/>
    <p:sldId id="326" r:id="rId41"/>
    <p:sldId id="305" r:id="rId4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>
          <p15:clr>
            <a:srgbClr val="A4A3A4"/>
          </p15:clr>
        </p15:guide>
        <p15:guide id="2" orient="horz" pos="2158">
          <p15:clr>
            <a:srgbClr val="A4A3A4"/>
          </p15:clr>
        </p15:guide>
        <p15:guide id="3" orient="horz" pos="4264">
          <p15:clr>
            <a:srgbClr val="A4A3A4"/>
          </p15:clr>
        </p15:guide>
        <p15:guide id="4" orient="horz" pos="210">
          <p15:clr>
            <a:srgbClr val="A4A3A4"/>
          </p15:clr>
        </p15:guide>
        <p15:guide id="5" pos="249">
          <p15:clr>
            <a:srgbClr val="A4A3A4"/>
          </p15:clr>
        </p15:guide>
        <p15:guide id="6" pos="2883">
          <p15:clr>
            <a:srgbClr val="A4A3A4"/>
          </p15:clr>
        </p15:guide>
        <p15:guide id="7" pos="69">
          <p15:clr>
            <a:srgbClr val="A4A3A4"/>
          </p15:clr>
        </p15:guide>
        <p15:guide id="8" pos="5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A79B"/>
    <a:srgbClr val="078F9D"/>
    <a:srgbClr val="1FA192"/>
    <a:srgbClr val="0EA1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15" autoAdjust="0"/>
    <p:restoredTop sz="97107" autoAdjust="0"/>
  </p:normalViewPr>
  <p:slideViewPr>
    <p:cSldViewPr>
      <p:cViewPr varScale="1">
        <p:scale>
          <a:sx n="106" d="100"/>
          <a:sy n="106" d="100"/>
        </p:scale>
        <p:origin x="2118" y="108"/>
      </p:cViewPr>
      <p:guideLst>
        <p:guide orient="horz" pos="436"/>
        <p:guide orient="horz" pos="2158"/>
        <p:guide orient="horz" pos="4264"/>
        <p:guide orient="horz" pos="210"/>
        <p:guide pos="249"/>
        <p:guide pos="2883"/>
        <p:guide pos="69"/>
        <p:guide pos="57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95" d="100"/>
          <a:sy n="95" d="100"/>
        </p:scale>
        <p:origin x="-153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7BFFD-1637-458B-8AE6-59157655538F}" type="datetimeFigureOut">
              <a:rPr lang="fr-FR" smtClean="0"/>
              <a:pPr/>
              <a:t>02/10/2026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D73E48-25EF-457A-AF08-B4337DD3B07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553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B623E-8A92-497A-B6C6-B23D0A9AF894}" type="datetimeFigureOut">
              <a:rPr lang="fr-FR" smtClean="0"/>
              <a:pPr/>
              <a:t>02/10/2026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2BCAB-EECF-4539-8FEF-E7D3EEC5F4B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964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100">
              <a:srgbClr val="FFFFFF"/>
            </a:gs>
            <a:gs pos="0">
              <a:schemeClr val="bg1"/>
            </a:gs>
            <a:gs pos="100000">
              <a:schemeClr val="bg1"/>
            </a:gs>
          </a:gsLst>
          <a:path path="circle">
            <a:fillToRect t="100000" r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pour modifier le style du titre</a:t>
            </a:r>
            <a:endParaRPr lang="fr-BE" dirty="0"/>
          </a:p>
        </p:txBody>
      </p:sp>
      <p:pic>
        <p:nvPicPr>
          <p:cNvPr id="1027" name="Picture 3" descr="D:\Donnée 2\Monique\Appels à projets 2012-2013\Diaporama LYON EST\bas-de-page-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5779318"/>
            <a:ext cx="7759700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org&amp;utm_campaign=parser&amp;utm_content=thumbnail_unscaled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domitille.erard@chu-lyon.fr" TargetMode="External"/><Relationship Id="rId2" Type="http://schemas.openxmlformats.org/officeDocument/2006/relationships/hyperlink" Target="mailto:francois.villeret@chu-lyon.f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0" y="1412776"/>
            <a:ext cx="9144000" cy="36247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5400" b="1" dirty="0">
                <a:solidFill>
                  <a:schemeClr val="accent6"/>
                </a:solidFill>
              </a:rPr>
              <a:t>ED </a:t>
            </a:r>
            <a:br>
              <a:rPr lang="fr-FR" sz="5400" b="1" dirty="0">
                <a:solidFill>
                  <a:schemeClr val="accent6"/>
                </a:solidFill>
              </a:rPr>
            </a:br>
            <a:r>
              <a:rPr lang="fr-FR" sz="5400" b="1" dirty="0">
                <a:solidFill>
                  <a:schemeClr val="accent6"/>
                </a:solidFill>
              </a:rPr>
              <a:t>Ascite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7092280" y="6309320"/>
            <a:ext cx="1944216" cy="288032"/>
          </a:xfrm>
          <a:prstGeom prst="rect">
            <a:avLst/>
          </a:prstGeom>
        </p:spPr>
        <p:txBody>
          <a:bodyPr/>
          <a:lstStyle/>
          <a:p>
            <a:pPr algn="r">
              <a:buNone/>
            </a:pPr>
            <a:r>
              <a:rPr lang="fr-FR" sz="1800" dirty="0"/>
              <a:t>05/10/2026</a:t>
            </a:r>
            <a:endParaRPr lang="fr-FR" sz="1400" b="1" dirty="0">
              <a:solidFill>
                <a:schemeClr val="accent6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843808" y="3913633"/>
            <a:ext cx="3960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Dr François Villeret</a:t>
            </a:r>
          </a:p>
          <a:p>
            <a:pPr algn="ctr"/>
            <a:r>
              <a:rPr lang="fr-FR" sz="3200" b="1" dirty="0"/>
              <a:t>Dr Domitille Erard</a:t>
            </a:r>
          </a:p>
          <a:p>
            <a:pPr algn="ctr"/>
            <a:r>
              <a:rPr lang="fr-FR" sz="3200" b="1" dirty="0"/>
              <a:t>05/10/2026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4E1C08-6F29-4CE5-A092-C8FE4CD15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0"/>
            <a:ext cx="2562225" cy="18288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0207D4-CD84-434E-90E5-86F26063F3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8118" y="33117"/>
            <a:ext cx="2214407" cy="149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318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302840" y="116632"/>
            <a:ext cx="8229600" cy="792088"/>
          </a:xfrm>
        </p:spPr>
        <p:txBody>
          <a:bodyPr>
            <a:normAutofit/>
          </a:bodyPr>
          <a:lstStyle/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ENONCE</a:t>
            </a:r>
          </a:p>
        </p:txBody>
      </p:sp>
      <p:sp>
        <p:nvSpPr>
          <p:cNvPr id="5" name="Espace réservé du contenu 2"/>
          <p:cNvSpPr>
            <a:spLocks noGrp="1"/>
          </p:cNvSpPr>
          <p:nvPr>
            <p:ph idx="4294967295"/>
          </p:nvPr>
        </p:nvSpPr>
        <p:spPr>
          <a:xfrm>
            <a:off x="323528" y="1340768"/>
            <a:ext cx="8712968" cy="504056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fr-FR" sz="2800" dirty="0"/>
              <a:t>Monsieur C, 51 ans, vous consulte pour une prise de poids de 7kg, un essoufflement et des douleurs abdominales diffuses depuis 3 semaines. </a:t>
            </a:r>
          </a:p>
          <a:p>
            <a:pPr marL="0" indent="0">
              <a:buNone/>
            </a:pPr>
            <a:r>
              <a:rPr lang="fr-FR" sz="2800" dirty="0"/>
              <a:t>Il ne comprend pas pourquoi son ventre a doublé de volume alors qu’il ne mange plus rien. </a:t>
            </a:r>
          </a:p>
          <a:p>
            <a:pPr marL="0" indent="0">
              <a:buNone/>
            </a:pPr>
            <a:endParaRPr lang="fr-FR" sz="2800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fr-FR" sz="2800" dirty="0"/>
              <a:t>Il n’a pas d’antécédent médical notable.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902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1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800" dirty="0"/>
              <a:t>Parmi les propositions suivantes, quels sont les </a:t>
            </a:r>
            <a:r>
              <a:rPr lang="fr-FR" sz="2800" b="1" dirty="0"/>
              <a:t>éléments</a:t>
            </a:r>
            <a:r>
              <a:rPr lang="fr-FR" sz="2800" dirty="0"/>
              <a:t> que vous recherchez à l’examen clinique pour </a:t>
            </a:r>
            <a:r>
              <a:rPr lang="fr-FR" sz="2800" b="1" dirty="0"/>
              <a:t>orienter votre diagnostic</a:t>
            </a:r>
            <a:r>
              <a:rPr lang="fr-FR" sz="2800" dirty="0"/>
              <a:t>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A – douleur à l’ébranlement lombaire</a:t>
            </a:r>
          </a:p>
          <a:p>
            <a:pPr marL="0" indent="0">
              <a:buNone/>
            </a:pPr>
            <a:r>
              <a:rPr lang="fr-FR" sz="2800" dirty="0"/>
              <a:t>B – matité déclive abdominale</a:t>
            </a:r>
          </a:p>
          <a:p>
            <a:pPr marL="0" indent="0">
              <a:buNone/>
            </a:pPr>
            <a:r>
              <a:rPr lang="fr-FR" sz="2800" dirty="0"/>
              <a:t>C – tympanisme péri-ombilical en décubitus dorsal</a:t>
            </a:r>
          </a:p>
          <a:p>
            <a:pPr marL="0" indent="0">
              <a:buNone/>
            </a:pPr>
            <a:r>
              <a:rPr lang="fr-FR" sz="2800" dirty="0"/>
              <a:t>D – diminution du murmure vésiculaire</a:t>
            </a:r>
          </a:p>
          <a:p>
            <a:pPr marL="0" indent="0">
              <a:buNone/>
            </a:pPr>
            <a:r>
              <a:rPr lang="fr-FR" sz="2800" dirty="0"/>
              <a:t>E – recherche des bruits hydro-aériques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204028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1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Parmi les propositions suivantes, quels sont les </a:t>
            </a:r>
            <a:r>
              <a:rPr lang="fr-FR" sz="2800" b="1" dirty="0"/>
              <a:t>éléments</a:t>
            </a:r>
            <a:r>
              <a:rPr lang="fr-FR" sz="2800" dirty="0"/>
              <a:t> que vous recherchez à l’examen clinique et qui vous permettront d’</a:t>
            </a:r>
            <a:r>
              <a:rPr lang="fr-FR" sz="2800" b="1" dirty="0"/>
              <a:t>orienter votre diagnostic</a:t>
            </a:r>
            <a:r>
              <a:rPr lang="fr-FR" sz="2800" dirty="0"/>
              <a:t>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None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A – douleur à l’ébranlement lombaire</a:t>
            </a:r>
          </a:p>
          <a:p>
            <a:pPr marL="0" indent="0">
              <a:buNone/>
            </a:pPr>
            <a:r>
              <a:rPr lang="fr-FR" sz="2800" b="1" dirty="0"/>
              <a:t>B – matité déclive abdominale</a:t>
            </a:r>
          </a:p>
          <a:p>
            <a:pPr marL="0" indent="0">
              <a:buNone/>
            </a:pPr>
            <a:r>
              <a:rPr lang="fr-FR" sz="2800" b="1" dirty="0"/>
              <a:t>C – tympanisme péri-ombilical en décubitus dorsal</a:t>
            </a:r>
          </a:p>
          <a:p>
            <a:pPr marL="0" indent="0">
              <a:buNone/>
            </a:pPr>
            <a:r>
              <a:rPr lang="fr-FR" sz="2800" b="1" dirty="0"/>
              <a:t>D – diminution du murmure vésiculaire</a:t>
            </a:r>
          </a:p>
          <a:p>
            <a:pPr marL="0" indent="0">
              <a:buNone/>
            </a:pPr>
            <a:r>
              <a:rPr lang="fr-FR" sz="2800" b="1" dirty="0"/>
              <a:t>E – recherche des bruits hydro-aériques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33027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1 - bis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i="1" dirty="0" smtClean="0"/>
          </a:p>
          <a:p>
            <a:pPr marL="0" indent="0">
              <a:buFont typeface="Arial" pitchFamily="34" charset="0"/>
              <a:buNone/>
            </a:pPr>
            <a:endParaRPr lang="fr-FR" sz="2800" i="1" dirty="0"/>
          </a:p>
          <a:p>
            <a:pPr marL="0" indent="0">
              <a:buFont typeface="Arial" pitchFamily="34" charset="0"/>
              <a:buNone/>
            </a:pPr>
            <a:r>
              <a:rPr lang="fr-FR" sz="2800" i="1" dirty="0" smtClean="0"/>
              <a:t>Comment </a:t>
            </a:r>
            <a:r>
              <a:rPr lang="fr-FR" sz="2800" i="1" dirty="0"/>
              <a:t>expliquez-vous la sémiologie de l’ascite : </a:t>
            </a:r>
            <a:r>
              <a:rPr lang="fr-FR" sz="2800" b="1" i="1" dirty="0"/>
              <a:t>tympanisme </a:t>
            </a:r>
            <a:r>
              <a:rPr lang="fr-FR" sz="2800" b="1" i="1" dirty="0" smtClean="0"/>
              <a:t>péri-ombilical </a:t>
            </a:r>
            <a:r>
              <a:rPr lang="fr-FR" sz="2800" i="1" dirty="0" smtClean="0"/>
              <a:t>et </a:t>
            </a:r>
            <a:r>
              <a:rPr lang="fr-FR" sz="2800" b="1" i="1" dirty="0" smtClean="0"/>
              <a:t>matité déclive </a:t>
            </a:r>
            <a:r>
              <a:rPr lang="fr-FR" sz="2800" i="1" dirty="0" smtClean="0"/>
              <a:t>à la percussion </a:t>
            </a:r>
            <a:r>
              <a:rPr lang="fr-FR" sz="2800" i="1" dirty="0"/>
              <a:t>chez un patient en décubitus </a:t>
            </a:r>
            <a:r>
              <a:rPr lang="fr-FR" sz="2800" i="1" dirty="0" smtClean="0"/>
              <a:t>dorsal?</a:t>
            </a:r>
            <a:endParaRPr lang="fr-FR" sz="2800" i="1" dirty="0"/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00901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755" y="1124744"/>
            <a:ext cx="5410200" cy="4991100"/>
          </a:xfrm>
          <a:prstGeom prst="rect">
            <a:avLst/>
          </a:prstGeom>
        </p:spPr>
      </p:pic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1 : diagnostic d’ascite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497032" y="1001874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2840" y="1268760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endParaRPr lang="fr-FR" dirty="0"/>
          </a:p>
        </p:txBody>
      </p:sp>
      <p:sp>
        <p:nvSpPr>
          <p:cNvPr id="8" name="TextBox 7"/>
          <p:cNvSpPr txBox="1"/>
          <p:nvPr/>
        </p:nvSpPr>
        <p:spPr>
          <a:xfrm>
            <a:off x="903766" y="2895630"/>
            <a:ext cx="13644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 smtClean="0">
                <a:solidFill>
                  <a:prstClr val="black"/>
                </a:solidFill>
              </a:rPr>
              <a:t>Ascite</a:t>
            </a:r>
          </a:p>
          <a:p>
            <a:r>
              <a:rPr lang="fr-FR" sz="2400" i="1" dirty="0" smtClean="0">
                <a:solidFill>
                  <a:prstClr val="black"/>
                </a:solidFill>
              </a:rPr>
              <a:t>=LIQUIDE</a:t>
            </a:r>
            <a:endParaRPr lang="fr-FR" sz="2400" i="1" dirty="0">
              <a:solidFill>
                <a:prstClr val="black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37192" y="3126463"/>
            <a:ext cx="100811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90327" y="2008953"/>
            <a:ext cx="17742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prstClr val="black"/>
                </a:solidFill>
              </a:rPr>
              <a:t>Tube </a:t>
            </a:r>
            <a:r>
              <a:rPr lang="fr-FR" sz="2400" i="1" dirty="0" smtClean="0">
                <a:solidFill>
                  <a:prstClr val="black"/>
                </a:solidFill>
              </a:rPr>
              <a:t>digestif</a:t>
            </a:r>
          </a:p>
          <a:p>
            <a:r>
              <a:rPr lang="fr-FR" sz="2400" i="1" dirty="0" smtClean="0">
                <a:solidFill>
                  <a:prstClr val="black"/>
                </a:solidFill>
              </a:rPr>
              <a:t>= AIR</a:t>
            </a:r>
            <a:endParaRPr lang="fr-FR" sz="2400" i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68348" y="2994330"/>
            <a:ext cx="1295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prstClr val="black"/>
                </a:solidFill>
              </a:rPr>
              <a:t>Péritoine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393575" y="2239785"/>
            <a:ext cx="144016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7090327" y="3225163"/>
            <a:ext cx="45195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38520" y="5499469"/>
            <a:ext cx="17508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i="1" dirty="0">
                <a:solidFill>
                  <a:prstClr val="black"/>
                </a:solidFill>
              </a:rPr>
              <a:t>Canal </a:t>
            </a:r>
          </a:p>
          <a:p>
            <a:pPr algn="ctr"/>
            <a:r>
              <a:rPr lang="fr-FR" sz="2400" i="1" dirty="0">
                <a:solidFill>
                  <a:prstClr val="black"/>
                </a:solidFill>
              </a:rPr>
              <a:t>lymphatique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843808" y="5805264"/>
            <a:ext cx="1800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73267" y="4629856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prstClr val="black"/>
                </a:solidFill>
              </a:rPr>
              <a:t>Méso</a:t>
            </a:r>
          </a:p>
        </p:txBody>
      </p:sp>
      <p:cxnSp>
        <p:nvCxnSpPr>
          <p:cNvPr id="17" name="Straight Arrow Connector 16"/>
          <p:cNvCxnSpPr>
            <a:stCxn id="16" idx="1"/>
          </p:cNvCxnSpPr>
          <p:nvPr/>
        </p:nvCxnSpPr>
        <p:spPr>
          <a:xfrm flipH="1" flipV="1">
            <a:off x="5098811" y="4860688"/>
            <a:ext cx="2474456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95536" y="1052736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i="1" dirty="0"/>
              <a:t>Epanchement liquidien péritonéal non sanglant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55" y="6061114"/>
            <a:ext cx="1967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prstClr val="black"/>
                </a:solidFill>
              </a:rPr>
              <a:t>Coupe transversale</a:t>
            </a:r>
          </a:p>
        </p:txBody>
      </p:sp>
    </p:spTree>
    <p:extLst>
      <p:ext uri="{BB962C8B-B14F-4D97-AF65-F5344CB8AC3E}">
        <p14:creationId xmlns:p14="http://schemas.microsoft.com/office/powerpoint/2010/main" val="1155089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1 : diagnostic d’ascite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2840" y="1268760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endParaRPr lang="fr-FR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2840" y="1772816"/>
            <a:ext cx="8229600" cy="26928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/>
              </a:buClr>
            </a:pPr>
            <a:r>
              <a:rPr lang="fr-FR" sz="2800" dirty="0"/>
              <a:t>Augmentation du périmètre abdominal</a:t>
            </a:r>
          </a:p>
          <a:p>
            <a:pPr>
              <a:buClr>
                <a:schemeClr val="accent6"/>
              </a:buClr>
            </a:pPr>
            <a:r>
              <a:rPr lang="fr-FR" sz="2800" dirty="0"/>
              <a:t>Prise de poids</a:t>
            </a:r>
          </a:p>
          <a:p>
            <a:pPr>
              <a:buClr>
                <a:schemeClr val="accent6"/>
              </a:buClr>
            </a:pPr>
            <a:r>
              <a:rPr lang="fr-FR" sz="2800" dirty="0"/>
              <a:t>Signe du flot</a:t>
            </a:r>
          </a:p>
          <a:p>
            <a:pPr>
              <a:buClr>
                <a:schemeClr val="accent6"/>
              </a:buClr>
            </a:pPr>
            <a:r>
              <a:rPr lang="fr-FR" sz="2800" b="1" dirty="0"/>
              <a:t>Matité déclive</a:t>
            </a:r>
            <a:r>
              <a:rPr lang="fr-FR" sz="2800" dirty="0"/>
              <a:t>, mobilisable avec le changement de position :</a:t>
            </a:r>
          </a:p>
          <a:p>
            <a:pPr lvl="1">
              <a:buClr>
                <a:schemeClr val="accent6"/>
              </a:buClr>
              <a:buFont typeface="Wingdings" pitchFamily="2" charset="2"/>
              <a:buChar char="ü"/>
            </a:pPr>
            <a:r>
              <a:rPr lang="fr-FR" dirty="0"/>
              <a:t>Anses digestives contenant de l’air =&gt; remontent à la surface de la cavité abdominale en cas d’ascite</a:t>
            </a:r>
          </a:p>
          <a:p>
            <a:pPr lvl="1">
              <a:buClr>
                <a:schemeClr val="accent6"/>
              </a:buClr>
              <a:buFont typeface="Wingdings" pitchFamily="2" charset="2"/>
              <a:buChar char="ü"/>
            </a:pPr>
            <a:r>
              <a:rPr lang="fr-FR" b="1" dirty="0"/>
              <a:t>Tympanisme péri-ombilical </a:t>
            </a:r>
            <a:r>
              <a:rPr lang="fr-FR" dirty="0"/>
              <a:t>en décubitus dorsal</a:t>
            </a:r>
          </a:p>
          <a:p>
            <a:pPr marL="457200" lvl="1" indent="0">
              <a:buClr>
                <a:schemeClr val="accent6"/>
              </a:buClr>
              <a:buNone/>
            </a:pPr>
            <a:endParaRPr lang="fr-FR" dirty="0"/>
          </a:p>
          <a:p>
            <a:pPr>
              <a:buClr>
                <a:schemeClr val="accent6"/>
              </a:buClr>
            </a:pPr>
            <a:endParaRPr lang="fr-FR" sz="2800" dirty="0"/>
          </a:p>
          <a:p>
            <a:pPr>
              <a:buClr>
                <a:schemeClr val="accent6"/>
              </a:buClr>
            </a:pPr>
            <a:endParaRPr lang="fr-FR" sz="2800" dirty="0"/>
          </a:p>
          <a:p>
            <a:pPr>
              <a:buClr>
                <a:schemeClr val="accent6"/>
              </a:buClr>
            </a:pPr>
            <a:endParaRPr lang="fr-FR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78151" y="1007150"/>
            <a:ext cx="3976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i="1" u="sng" dirty="0"/>
              <a:t>Diagnostic positif d’ascite</a:t>
            </a:r>
          </a:p>
        </p:txBody>
      </p:sp>
    </p:spTree>
    <p:extLst>
      <p:ext uri="{BB962C8B-B14F-4D97-AF65-F5344CB8AC3E}">
        <p14:creationId xmlns:p14="http://schemas.microsoft.com/office/powerpoint/2010/main" val="1397243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ENONCE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02840" y="1052736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L’examen clinique retrouve :</a:t>
            </a:r>
          </a:p>
          <a:p>
            <a:pPr>
              <a:buFontTx/>
              <a:buChar char="-"/>
            </a:pPr>
            <a:r>
              <a:rPr lang="fr-FR" sz="2800" dirty="0"/>
              <a:t>Une hépatomégalie à bord dur</a:t>
            </a:r>
          </a:p>
          <a:p>
            <a:pPr>
              <a:buFontTx/>
              <a:buChar char="-"/>
            </a:pPr>
            <a:r>
              <a:rPr lang="fr-FR" sz="2800" dirty="0"/>
              <a:t>Une ascite</a:t>
            </a:r>
          </a:p>
          <a:p>
            <a:pPr>
              <a:buFontTx/>
              <a:buChar char="-"/>
            </a:pPr>
            <a:r>
              <a:rPr lang="fr-FR" sz="2800" dirty="0"/>
              <a:t>Des œdèmes des membres inférieurs symétriques, mous, prenant le godet</a:t>
            </a:r>
          </a:p>
          <a:p>
            <a:pPr>
              <a:buFontTx/>
              <a:buChar char="-"/>
            </a:pPr>
            <a:r>
              <a:rPr lang="fr-FR" sz="2800" dirty="0"/>
              <a:t>Des signes de pathologie chronique du </a:t>
            </a:r>
            <a:r>
              <a:rPr lang="fr-FR" sz="2800" dirty="0" smtClean="0"/>
              <a:t>foie</a:t>
            </a:r>
          </a:p>
          <a:p>
            <a:pPr>
              <a:buFontTx/>
              <a:buChar char="-"/>
            </a:pPr>
            <a:endParaRPr lang="fr-FR" sz="2800" dirty="0"/>
          </a:p>
          <a:p>
            <a:pPr marL="0" indent="0">
              <a:buNone/>
            </a:pPr>
            <a:r>
              <a:rPr lang="fr-FR" sz="2800" dirty="0" smtClean="0">
                <a:sym typeface="Wingdings" panose="05000000000000000000" pitchFamily="2" charset="2"/>
              </a:rPr>
              <a:t> Vous évoquez une cirrhose</a:t>
            </a:r>
            <a:endParaRPr lang="fr-FR" sz="2800" dirty="0" smtClean="0"/>
          </a:p>
        </p:txBody>
      </p:sp>
    </p:spTree>
    <p:extLst>
      <p:ext uri="{BB962C8B-B14F-4D97-AF65-F5344CB8AC3E}">
        <p14:creationId xmlns:p14="http://schemas.microsoft.com/office/powerpoint/2010/main" val="2996704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2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800" dirty="0"/>
              <a:t>Parmi les </a:t>
            </a:r>
            <a:r>
              <a:rPr lang="fr-FR" sz="2800" b="1" dirty="0"/>
              <a:t>signes cliniques </a:t>
            </a:r>
            <a:r>
              <a:rPr lang="fr-FR" sz="2800" dirty="0"/>
              <a:t>suivants présents chez votre patient, le(s)quels est (sont) en lien avec </a:t>
            </a:r>
            <a:r>
              <a:rPr lang="fr-FR" sz="2800" b="1" dirty="0"/>
              <a:t>l’hypertension portale</a:t>
            </a:r>
            <a:r>
              <a:rPr lang="fr-FR" sz="2800" dirty="0"/>
              <a:t>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A – ascite</a:t>
            </a:r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B – ictère</a:t>
            </a:r>
          </a:p>
          <a:p>
            <a:pPr marL="0" indent="0">
              <a:buNone/>
            </a:pPr>
            <a:r>
              <a:rPr lang="fr-FR" sz="2800" dirty="0"/>
              <a:t>C – angiomes stellaires</a:t>
            </a:r>
          </a:p>
          <a:p>
            <a:pPr marL="0" indent="0">
              <a:buNone/>
            </a:pPr>
            <a:r>
              <a:rPr lang="fr-FR" sz="2800" dirty="0"/>
              <a:t>D – circulation collatérale</a:t>
            </a:r>
          </a:p>
          <a:p>
            <a:pPr marL="0" indent="0">
              <a:buNone/>
            </a:pPr>
            <a:r>
              <a:rPr lang="fr-FR" sz="2800" dirty="0"/>
              <a:t>E – gynécomastie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067334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2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Parmi les </a:t>
            </a:r>
            <a:r>
              <a:rPr lang="fr-FR" sz="2800" b="1" dirty="0"/>
              <a:t>signes cliniques </a:t>
            </a:r>
            <a:r>
              <a:rPr lang="fr-FR" sz="2800" dirty="0"/>
              <a:t>suivants présents chez votre patient, le(s)quels est (sont) en lien avec </a:t>
            </a:r>
            <a:r>
              <a:rPr lang="fr-FR" sz="2800" b="1" dirty="0"/>
              <a:t>l’hypertension portale</a:t>
            </a:r>
            <a:r>
              <a:rPr lang="fr-FR" sz="2800" dirty="0"/>
              <a:t>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None/>
            </a:pPr>
            <a:r>
              <a:rPr lang="fr-FR" sz="2800" b="1" dirty="0"/>
              <a:t>A – ascite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B – ictère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C – angiomes stellaires</a:t>
            </a:r>
          </a:p>
          <a:p>
            <a:pPr marL="0" indent="0">
              <a:buNone/>
            </a:pPr>
            <a:r>
              <a:rPr lang="fr-FR" sz="2800" b="1" dirty="0"/>
              <a:t>D – circulation collatérale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E – gynécomastie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93583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2 bis / ter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75928" y="1133128"/>
            <a:ext cx="8344544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fr-FR" sz="2800" i="1" dirty="0"/>
              <a:t>Comment expliquez-vous la physiopathologie de la circulation collatérale ?</a:t>
            </a:r>
          </a:p>
          <a:p>
            <a:pPr>
              <a:buFontTx/>
              <a:buChar char="-"/>
            </a:pPr>
            <a:endParaRPr lang="fr-FR" sz="2800" i="1" dirty="0"/>
          </a:p>
          <a:p>
            <a:pPr>
              <a:buFontTx/>
              <a:buChar char="-"/>
            </a:pPr>
            <a:r>
              <a:rPr lang="fr-FR" sz="2800" i="1" dirty="0"/>
              <a:t>Est-ce que les signes d’hypertension portale peuvent être expliqués par une hépatite aiguë isolée (sans cirrhose)?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285089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12780" t="1523" r="12142"/>
          <a:stretch/>
        </p:blipFill>
        <p:spPr>
          <a:xfrm>
            <a:off x="4009227" y="1129254"/>
            <a:ext cx="3384377" cy="4655096"/>
          </a:xfrm>
          <a:prstGeom prst="rect">
            <a:avLst/>
          </a:prstGeom>
        </p:spPr>
      </p:pic>
      <p:pic>
        <p:nvPicPr>
          <p:cNvPr id="1026" name="Picture 2" descr="https://afef.asso.fr/wp-content/uploads/2023/04/cirrhose-avant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6" t="1677" r="12096" b="2761"/>
          <a:stretch/>
        </p:blipFill>
        <p:spPr bwMode="auto">
          <a:xfrm>
            <a:off x="179512" y="1116542"/>
            <a:ext cx="353092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344088" y="40513"/>
            <a:ext cx="8229600" cy="630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2 : Hypertension portale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084168" y="1157811"/>
            <a:ext cx="2630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1.</a:t>
            </a:r>
            <a:r>
              <a:rPr lang="fr-FR" dirty="0" smtClean="0"/>
              <a:t>Varices </a:t>
            </a:r>
            <a:r>
              <a:rPr lang="fr-FR" dirty="0"/>
              <a:t>œsophagiennes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 flipH="1">
            <a:off x="6192181" y="1484784"/>
            <a:ext cx="396043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354543" y="3517023"/>
            <a:ext cx="17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3. Splénomégalie</a:t>
            </a:r>
            <a:endParaRPr lang="fr-FR" dirty="0"/>
          </a:p>
        </p:txBody>
      </p:sp>
      <p:cxnSp>
        <p:nvCxnSpPr>
          <p:cNvPr id="13" name="Connecteur droit avec flèche 12"/>
          <p:cNvCxnSpPr/>
          <p:nvPr/>
        </p:nvCxnSpPr>
        <p:spPr>
          <a:xfrm flipH="1" flipV="1">
            <a:off x="7308304" y="3192347"/>
            <a:ext cx="758752" cy="324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 flipV="1">
            <a:off x="5364088" y="3886356"/>
            <a:ext cx="1303712" cy="478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6667800" y="4203594"/>
            <a:ext cx="179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Ralentissement du flux portal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3364722" y="4203594"/>
            <a:ext cx="17953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Foie de cirrhose:</a:t>
            </a:r>
          </a:p>
          <a:p>
            <a:r>
              <a:rPr lang="fr-FR" sz="1400" b="1" dirty="0">
                <a:solidFill>
                  <a:srgbClr val="002060"/>
                </a:solidFill>
              </a:rPr>
              <a:t>Augmentation des résistances vasculaires intra hépatiques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3936316" y="3701690"/>
            <a:ext cx="232406" cy="501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5056825" y="3444090"/>
            <a:ext cx="307263" cy="333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5484694" y="4306670"/>
            <a:ext cx="23410" cy="220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4168722" y="5763611"/>
            <a:ext cx="472375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5. Circulation </a:t>
            </a:r>
            <a:r>
              <a:rPr lang="fr-FR" dirty="0"/>
              <a:t>veineuse collatérale</a:t>
            </a:r>
          </a:p>
          <a:p>
            <a:r>
              <a:rPr lang="fr-FR" dirty="0" smtClean="0"/>
              <a:t>6. </a:t>
            </a:r>
            <a:r>
              <a:rPr lang="fr-FR" dirty="0" err="1" smtClean="0"/>
              <a:t>Reperméabilisation</a:t>
            </a:r>
            <a:r>
              <a:rPr lang="fr-FR" dirty="0" smtClean="0"/>
              <a:t> </a:t>
            </a:r>
            <a:r>
              <a:rPr lang="fr-FR" dirty="0"/>
              <a:t>de la V para ombilicale</a:t>
            </a:r>
          </a:p>
        </p:txBody>
      </p:sp>
      <p:sp>
        <p:nvSpPr>
          <p:cNvPr id="1025" name="Rectangle 1024"/>
          <p:cNvSpPr/>
          <p:nvPr/>
        </p:nvSpPr>
        <p:spPr>
          <a:xfrm>
            <a:off x="709382" y="834645"/>
            <a:ext cx="2042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6"/>
                </a:solidFill>
              </a:rPr>
              <a:t>Anatomie foie sain</a:t>
            </a:r>
            <a:r>
              <a:rPr lang="fr-FR" dirty="0"/>
              <a:t>:</a:t>
            </a:r>
          </a:p>
          <a:p>
            <a:endParaRPr lang="fr-FR" dirty="0"/>
          </a:p>
        </p:txBody>
      </p:sp>
      <p:sp>
        <p:nvSpPr>
          <p:cNvPr id="36" name="Rectangle 35"/>
          <p:cNvSpPr/>
          <p:nvPr/>
        </p:nvSpPr>
        <p:spPr>
          <a:xfrm>
            <a:off x="4052519" y="81781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>
                <a:solidFill>
                  <a:schemeClr val="accent6"/>
                </a:solidFill>
              </a:rPr>
              <a:t>Les signes d’hypertension portale 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1756585" y="3388812"/>
            <a:ext cx="17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V. splénique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116486" y="4122004"/>
            <a:ext cx="1022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V. M </a:t>
            </a:r>
            <a:r>
              <a:rPr lang="fr-FR" dirty="0" err="1"/>
              <a:t>inf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851421" y="4264854"/>
            <a:ext cx="1022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V. M sup</a:t>
            </a:r>
          </a:p>
        </p:txBody>
      </p:sp>
      <p:sp>
        <p:nvSpPr>
          <p:cNvPr id="1027" name="Rectangle à coins arrondis 1026"/>
          <p:cNvSpPr/>
          <p:nvPr/>
        </p:nvSpPr>
        <p:spPr>
          <a:xfrm>
            <a:off x="6021620" y="4937439"/>
            <a:ext cx="1292360" cy="615553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8" name="ZoneTexte 1027"/>
          <p:cNvSpPr txBox="1"/>
          <p:nvPr/>
        </p:nvSpPr>
        <p:spPr>
          <a:xfrm>
            <a:off x="6242251" y="5048450"/>
            <a:ext cx="972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4. Ascite</a:t>
            </a:r>
            <a:endParaRPr lang="fr-FR" dirty="0"/>
          </a:p>
        </p:txBody>
      </p:sp>
      <p:cxnSp>
        <p:nvCxnSpPr>
          <p:cNvPr id="42" name="Connecteur droit 7"/>
          <p:cNvCxnSpPr/>
          <p:nvPr/>
        </p:nvCxnSpPr>
        <p:spPr>
          <a:xfrm>
            <a:off x="344088" y="683051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6588224" y="2209063"/>
            <a:ext cx="2630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2.</a:t>
            </a:r>
            <a:r>
              <a:rPr lang="fr-FR" dirty="0" smtClean="0"/>
              <a:t>Varices Gastriques</a:t>
            </a:r>
            <a:endParaRPr lang="fr-FR" dirty="0"/>
          </a:p>
        </p:txBody>
      </p:sp>
      <p:cxnSp>
        <p:nvCxnSpPr>
          <p:cNvPr id="26" name="Connecteur droit avec flèche 25"/>
          <p:cNvCxnSpPr/>
          <p:nvPr/>
        </p:nvCxnSpPr>
        <p:spPr>
          <a:xfrm flipH="1">
            <a:off x="6224946" y="2548348"/>
            <a:ext cx="503358" cy="659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512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Signes cliniques de cirrhose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Anasarca Related Keywords - Anasarca Long Tail Keyword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75"/>
          <a:stretch/>
        </p:blipFill>
        <p:spPr bwMode="auto">
          <a:xfrm>
            <a:off x="2843808" y="1466997"/>
            <a:ext cx="3273921" cy="408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4644008" y="4149080"/>
            <a:ext cx="21602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544108" y="4988187"/>
            <a:ext cx="21602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724128" y="3212976"/>
            <a:ext cx="165618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385020" y="2905780"/>
            <a:ext cx="1795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/>
              <a:t>Sarcopénie</a:t>
            </a:r>
            <a:endParaRPr lang="fr-FR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804248" y="3699029"/>
            <a:ext cx="2411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Circulation collatérale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34694" y="4726577"/>
            <a:ext cx="1062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Ascite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4636" y="1969676"/>
            <a:ext cx="1019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Ictère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903004" y="2276872"/>
            <a:ext cx="13116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861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2 : </a:t>
            </a:r>
            <a:r>
              <a:rPr lang="fr-FR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Signes d’insuffisance hépatique</a:t>
            </a:r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7160" y="797985"/>
            <a:ext cx="864095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C000"/>
                </a:solidFill>
              </a:rPr>
              <a:t>L’ictère</a:t>
            </a:r>
            <a:r>
              <a:rPr lang="fr-FR" sz="2800" dirty="0">
                <a:solidFill>
                  <a:srgbClr val="FFC000"/>
                </a:solidFill>
              </a:rPr>
              <a:t> </a:t>
            </a:r>
          </a:p>
          <a:p>
            <a:pPr marL="457200" indent="-457200">
              <a:buBlip>
                <a:blip r:embed="rId2"/>
              </a:buBlip>
            </a:pPr>
            <a:r>
              <a:rPr lang="fr-FR" sz="2800" dirty="0"/>
              <a:t>Traduit une insuffisance hépatocellulaire</a:t>
            </a:r>
          </a:p>
          <a:p>
            <a:pPr marL="457200" indent="-457200">
              <a:buBlip>
                <a:blip r:embed="rId2"/>
              </a:buBlip>
            </a:pPr>
            <a:r>
              <a:rPr lang="fr-FR" sz="2800" dirty="0"/>
              <a:t>Défaut du métabolisme de la bilirubine</a:t>
            </a:r>
          </a:p>
          <a:p>
            <a:pPr marL="457200" indent="-457200">
              <a:buBlip>
                <a:blip r:embed="rId2"/>
              </a:buBlip>
            </a:pPr>
            <a:endParaRPr lang="fr-FR" sz="2800" dirty="0"/>
          </a:p>
          <a:p>
            <a:r>
              <a:rPr lang="fr-FR" sz="2800" b="1" dirty="0">
                <a:solidFill>
                  <a:srgbClr val="FFC000"/>
                </a:solidFill>
              </a:rPr>
              <a:t>Les angiomes stellaires et la gynécomastie</a:t>
            </a:r>
          </a:p>
          <a:p>
            <a:pPr marL="342900" indent="-342900">
              <a:buBlip>
                <a:blip r:embed="rId2"/>
              </a:buBlip>
            </a:pPr>
            <a:r>
              <a:rPr lang="fr-FR" sz="2800" dirty="0"/>
              <a:t>Traduisent un défaut dans le métabolisme hépatique des hormones sexuelles</a:t>
            </a:r>
          </a:p>
          <a:p>
            <a:pPr marL="342900" indent="-342900">
              <a:buBlip>
                <a:blip r:embed="rId2"/>
              </a:buBlip>
            </a:pPr>
            <a:r>
              <a:rPr lang="fr-FR" sz="2800" dirty="0"/>
              <a:t>Augmentation des œstrogènes circulant : </a:t>
            </a:r>
            <a:r>
              <a:rPr lang="fr-FR" sz="2800" b="1" dirty="0"/>
              <a:t>gynécomastie et angiomes </a:t>
            </a:r>
            <a:r>
              <a:rPr lang="fr-FR" sz="2800" b="1" dirty="0" smtClean="0"/>
              <a:t>stellaires</a:t>
            </a:r>
          </a:p>
          <a:p>
            <a:r>
              <a:rPr lang="fr-FR" sz="2800" b="1" dirty="0" smtClean="0">
                <a:solidFill>
                  <a:srgbClr val="FFC000"/>
                </a:solidFill>
              </a:rPr>
              <a:t>Le </a:t>
            </a:r>
            <a:r>
              <a:rPr lang="fr-FR" sz="2800" b="1" dirty="0" err="1" smtClean="0">
                <a:solidFill>
                  <a:srgbClr val="FFC000"/>
                </a:solidFill>
              </a:rPr>
              <a:t>flapping</a:t>
            </a:r>
            <a:r>
              <a:rPr lang="fr-FR" sz="2800" b="1" dirty="0" smtClean="0">
                <a:solidFill>
                  <a:srgbClr val="FFC000"/>
                </a:solidFill>
              </a:rPr>
              <a:t> </a:t>
            </a:r>
            <a:r>
              <a:rPr lang="fr-FR" sz="2800" b="1" dirty="0" err="1" smtClean="0">
                <a:solidFill>
                  <a:srgbClr val="FFC000"/>
                </a:solidFill>
              </a:rPr>
              <a:t>Tremor</a:t>
            </a:r>
            <a:r>
              <a:rPr lang="fr-FR" sz="2800" b="1" dirty="0" smtClean="0">
                <a:solidFill>
                  <a:srgbClr val="FFC000"/>
                </a:solidFill>
              </a:rPr>
              <a:t> et l’encéphalopathie hépatique</a:t>
            </a:r>
            <a:endParaRPr lang="fr-FR" sz="2800" dirty="0">
              <a:solidFill>
                <a:srgbClr val="FFC000"/>
              </a:solidFill>
            </a:endParaRPr>
          </a:p>
          <a:p>
            <a:endParaRPr lang="fr-FR" sz="2400" b="1" dirty="0"/>
          </a:p>
        </p:txBody>
      </p:sp>
      <p:pic>
        <p:nvPicPr>
          <p:cNvPr id="6" name="Image 5" descr="Description de cette image, également commentée ci-après">
            <a:extLst>
              <a:ext uri="{FF2B5EF4-FFF2-40B4-BE49-F238E27FC236}">
                <a16:creationId xmlns:a16="http://schemas.microsoft.com/office/drawing/2014/main" id="{2E2172DE-DEE0-D8B4-539F-5DE8B6B63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5212354"/>
            <a:ext cx="1545234" cy="1645646"/>
          </a:xfrm>
          <a:prstGeom prst="rect">
            <a:avLst/>
          </a:prstGeom>
        </p:spPr>
      </p:pic>
      <p:pic>
        <p:nvPicPr>
          <p:cNvPr id="7" name="Image 6" descr="Cours">
            <a:extLst>
              <a:ext uri="{FF2B5EF4-FFF2-40B4-BE49-F238E27FC236}">
                <a16:creationId xmlns:a16="http://schemas.microsoft.com/office/drawing/2014/main" id="{8827FD17-18F2-DB6B-6546-16F21CC9D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651" y="5369052"/>
            <a:ext cx="2324413" cy="148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15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ENONCE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04755" y="2492896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Vous souhaitez réaliser une analyse sanguine pour confirmer et évaluer la sévérité de la pathologie du foie de votre patient.</a:t>
            </a:r>
          </a:p>
        </p:txBody>
      </p:sp>
    </p:spTree>
    <p:extLst>
      <p:ext uri="{BB962C8B-B14F-4D97-AF65-F5344CB8AC3E}">
        <p14:creationId xmlns:p14="http://schemas.microsoft.com/office/powerpoint/2010/main" val="3844715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ENONCE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Voici les résultats biologiques de votre patient :</a:t>
            </a:r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Plaquettes 89 G/L </a:t>
            </a:r>
            <a:r>
              <a:rPr lang="fr-FR" sz="2400" i="1" dirty="0"/>
              <a:t>(N&gt; 150G/L)</a:t>
            </a:r>
          </a:p>
          <a:p>
            <a:pPr marL="0" indent="0">
              <a:buNone/>
            </a:pPr>
            <a:r>
              <a:rPr lang="fr-FR" sz="2800" dirty="0"/>
              <a:t>Hémoglobine 108 g/L </a:t>
            </a:r>
            <a:r>
              <a:rPr lang="fr-FR" sz="2400" i="1" dirty="0"/>
              <a:t>( 120 &lt; N &lt; 150 g/L)</a:t>
            </a:r>
            <a:endParaRPr lang="fr-FR" sz="2800" dirty="0"/>
          </a:p>
          <a:p>
            <a:pPr marL="0" indent="0">
              <a:buNone/>
            </a:pPr>
            <a:r>
              <a:rPr lang="fr-FR" sz="2800" dirty="0"/>
              <a:t>TP 52% </a:t>
            </a:r>
            <a:r>
              <a:rPr lang="fr-FR" sz="2400" i="1" dirty="0"/>
              <a:t>(N &gt;70%)</a:t>
            </a:r>
            <a:endParaRPr lang="fr-FR" sz="2400" dirty="0"/>
          </a:p>
          <a:p>
            <a:pPr marL="0" indent="0">
              <a:buNone/>
            </a:pPr>
            <a:r>
              <a:rPr lang="fr-FR" sz="2800" dirty="0"/>
              <a:t>Facteur V 46% </a:t>
            </a:r>
            <a:r>
              <a:rPr lang="fr-FR" sz="2400" i="1" dirty="0"/>
              <a:t>(N &gt;70%)</a:t>
            </a:r>
          </a:p>
          <a:p>
            <a:pPr marL="0" indent="0">
              <a:buNone/>
            </a:pPr>
            <a:r>
              <a:rPr lang="fr-FR" sz="2800" dirty="0"/>
              <a:t>Créatinine 67µmol/L </a:t>
            </a:r>
            <a:r>
              <a:rPr lang="fr-FR" sz="2400" i="1" dirty="0"/>
              <a:t>( 40 &lt; N &lt; 110 µmol/L)</a:t>
            </a:r>
            <a:endParaRPr lang="fr-FR" sz="2400" dirty="0"/>
          </a:p>
          <a:p>
            <a:pPr marL="0" indent="0">
              <a:buNone/>
            </a:pPr>
            <a:r>
              <a:rPr lang="fr-FR" sz="2800" dirty="0"/>
              <a:t>Sodium 131 </a:t>
            </a:r>
            <a:r>
              <a:rPr lang="fr-FR" sz="2800" dirty="0" err="1"/>
              <a:t>mmol</a:t>
            </a:r>
            <a:r>
              <a:rPr lang="fr-FR" sz="2800" dirty="0"/>
              <a:t>/L </a:t>
            </a:r>
            <a:r>
              <a:rPr lang="fr-FR" sz="2400" i="1" dirty="0"/>
              <a:t>( 135 &lt; N &lt; 145 </a:t>
            </a:r>
            <a:r>
              <a:rPr lang="fr-FR" sz="2400" i="1" dirty="0" err="1"/>
              <a:t>mmol</a:t>
            </a:r>
            <a:r>
              <a:rPr lang="fr-FR" sz="2400" i="1" dirty="0"/>
              <a:t>/L)</a:t>
            </a:r>
            <a:endParaRPr lang="fr-FR" sz="2800" dirty="0"/>
          </a:p>
          <a:p>
            <a:pPr marL="0" indent="0">
              <a:buNone/>
            </a:pPr>
            <a:r>
              <a:rPr lang="fr-FR" sz="2800" dirty="0"/>
              <a:t>Bilirubine 90µmol/L </a:t>
            </a:r>
            <a:r>
              <a:rPr lang="fr-FR" sz="2400" i="1" dirty="0"/>
              <a:t>(N&lt; 20 µmol/L)</a:t>
            </a:r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Albumine 31g/L </a:t>
            </a:r>
            <a:r>
              <a:rPr lang="fr-FR" sz="2400" dirty="0"/>
              <a:t>(N &gt; 35g/L)</a:t>
            </a:r>
            <a:endParaRPr lang="fr-FR" sz="2800" dirty="0"/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259830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3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Parmi les </a:t>
            </a:r>
            <a:r>
              <a:rPr lang="fr-FR" sz="2800" b="1" dirty="0"/>
              <a:t>anomalies biologiques </a:t>
            </a:r>
            <a:r>
              <a:rPr lang="fr-FR" sz="2800" dirty="0"/>
              <a:t>suivantes, la(les)quelle(s) est (sont) en lien avec </a:t>
            </a:r>
            <a:r>
              <a:rPr lang="fr-FR" sz="2800" b="1" dirty="0"/>
              <a:t>l’insuffisance hépatocellulaire</a:t>
            </a:r>
            <a:r>
              <a:rPr lang="fr-FR" sz="2800" dirty="0"/>
              <a:t>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None/>
            </a:pPr>
            <a:r>
              <a:rPr lang="fr-FR" sz="2800" dirty="0"/>
              <a:t>A – Thrombopénie</a:t>
            </a:r>
          </a:p>
          <a:p>
            <a:pPr marL="0" indent="0">
              <a:buNone/>
            </a:pPr>
            <a:r>
              <a:rPr lang="fr-FR" sz="2800" dirty="0"/>
              <a:t>B – Baisse conjointe du TP et du facteur V</a:t>
            </a:r>
          </a:p>
          <a:p>
            <a:pPr marL="0" indent="0">
              <a:buNone/>
            </a:pPr>
            <a:r>
              <a:rPr lang="fr-FR" sz="2800" dirty="0"/>
              <a:t>C – Hyponatrémie</a:t>
            </a:r>
          </a:p>
          <a:p>
            <a:pPr marL="0" indent="0">
              <a:buNone/>
            </a:pPr>
            <a:r>
              <a:rPr lang="fr-FR" sz="2800" dirty="0"/>
              <a:t>D – </a:t>
            </a:r>
            <a:r>
              <a:rPr lang="fr-FR" sz="2800" dirty="0" err="1"/>
              <a:t>Hyperbilirubinémie</a:t>
            </a:r>
            <a:endParaRPr lang="fr-FR" sz="2800" dirty="0"/>
          </a:p>
          <a:p>
            <a:pPr marL="0" indent="0">
              <a:buNone/>
            </a:pPr>
            <a:r>
              <a:rPr lang="fr-FR" sz="2800" dirty="0"/>
              <a:t>E – Hypo-albuminémie</a:t>
            </a:r>
          </a:p>
        </p:txBody>
      </p:sp>
    </p:spTree>
    <p:extLst>
      <p:ext uri="{BB962C8B-B14F-4D97-AF65-F5344CB8AC3E}">
        <p14:creationId xmlns:p14="http://schemas.microsoft.com/office/powerpoint/2010/main" val="679927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3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800" dirty="0"/>
              <a:t>Parmi les </a:t>
            </a:r>
            <a:r>
              <a:rPr lang="fr-FR" sz="2800" b="1" dirty="0"/>
              <a:t>anomalies biologiques </a:t>
            </a:r>
            <a:r>
              <a:rPr lang="fr-FR" sz="2800" dirty="0"/>
              <a:t>suivantes, la(les)quelle(s) est (sont) en lien avec </a:t>
            </a:r>
            <a:r>
              <a:rPr lang="fr-FR" sz="2800" b="1" dirty="0"/>
              <a:t>l’insuffisance hépatocellulaire</a:t>
            </a:r>
            <a:r>
              <a:rPr lang="fr-FR" sz="2800" dirty="0"/>
              <a:t>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None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A – Thrombopénie</a:t>
            </a:r>
          </a:p>
          <a:p>
            <a:pPr marL="0" indent="0">
              <a:buNone/>
            </a:pPr>
            <a:r>
              <a:rPr lang="fr-FR" sz="2800" b="1" dirty="0"/>
              <a:t>B – Baisse conjointe du TP et du facteur V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C – Hyponatrémie</a:t>
            </a:r>
          </a:p>
          <a:p>
            <a:pPr marL="0" indent="0">
              <a:buNone/>
            </a:pPr>
            <a:r>
              <a:rPr lang="fr-FR" sz="2800" b="1" dirty="0"/>
              <a:t>D – </a:t>
            </a:r>
            <a:r>
              <a:rPr lang="fr-FR" sz="2800" b="1" dirty="0" err="1"/>
              <a:t>Hyperbilirubinémie</a:t>
            </a:r>
            <a:endParaRPr lang="fr-FR" sz="2800" b="1" dirty="0"/>
          </a:p>
          <a:p>
            <a:pPr marL="0" indent="0">
              <a:buNone/>
            </a:pPr>
            <a:r>
              <a:rPr lang="fr-FR" sz="2800" b="1" dirty="0"/>
              <a:t>E – Hypo-albuminémie</a:t>
            </a:r>
          </a:p>
        </p:txBody>
      </p:sp>
    </p:spTree>
    <p:extLst>
      <p:ext uri="{BB962C8B-B14F-4D97-AF65-F5344CB8AC3E}">
        <p14:creationId xmlns:p14="http://schemas.microsoft.com/office/powerpoint/2010/main" val="2502460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3 : Anomalies biologiques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1159" y="908720"/>
            <a:ext cx="888533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6"/>
                </a:solidFill>
              </a:rPr>
              <a:t>Les anomalies biologiques en lien avec l’IHC </a:t>
            </a:r>
            <a:r>
              <a:rPr lang="fr-FR" sz="2800" dirty="0"/>
              <a:t>sont:</a:t>
            </a:r>
          </a:p>
          <a:p>
            <a:endParaRPr lang="fr-FR" sz="2800" dirty="0"/>
          </a:p>
          <a:p>
            <a:pPr marL="285750" indent="-285750">
              <a:buBlip>
                <a:blip r:embed="rId2"/>
              </a:buBlip>
            </a:pPr>
            <a:r>
              <a:rPr lang="fr-FR" sz="2800" dirty="0"/>
              <a:t> </a:t>
            </a:r>
            <a:r>
              <a:rPr lang="fr-FR" sz="2800" b="1" dirty="0"/>
              <a:t>Baisse</a:t>
            </a:r>
            <a:r>
              <a:rPr lang="fr-FR" sz="2800" dirty="0"/>
              <a:t> conjointe du </a:t>
            </a:r>
            <a:r>
              <a:rPr lang="fr-FR" sz="2800" b="1" dirty="0"/>
              <a:t>TP</a:t>
            </a:r>
            <a:r>
              <a:rPr lang="fr-FR" sz="2800" dirty="0"/>
              <a:t> </a:t>
            </a:r>
            <a:r>
              <a:rPr lang="fr-FR" sz="2800" b="1" dirty="0"/>
              <a:t>ET</a:t>
            </a:r>
            <a:r>
              <a:rPr lang="fr-FR" sz="2800" dirty="0"/>
              <a:t> du </a:t>
            </a:r>
            <a:r>
              <a:rPr lang="fr-FR" sz="2800" b="1" dirty="0"/>
              <a:t>Facteur V (= facteur vitamine K indépendant, signe l’insuffisance hépatique)</a:t>
            </a:r>
          </a:p>
          <a:p>
            <a:endParaRPr lang="fr-FR" sz="2400" dirty="0"/>
          </a:p>
          <a:p>
            <a:pPr marL="285750" indent="-285750">
              <a:buBlip>
                <a:blip r:embed="rId2"/>
              </a:buBlip>
            </a:pPr>
            <a:r>
              <a:rPr lang="fr-FR" sz="2400" dirty="0"/>
              <a:t>TP (Taux de prothrombine): résulte de l’activité des Facteurs</a:t>
            </a:r>
            <a:r>
              <a:rPr lang="fr-FR" sz="2400" b="1" dirty="0"/>
              <a:t> II</a:t>
            </a:r>
            <a:r>
              <a:rPr lang="fr-FR" sz="2400" dirty="0"/>
              <a:t>, V, </a:t>
            </a:r>
            <a:r>
              <a:rPr lang="fr-FR" sz="2400" b="1" dirty="0"/>
              <a:t>VII, X</a:t>
            </a:r>
          </a:p>
          <a:p>
            <a:pPr marL="285750" indent="-285750">
              <a:buBlip>
                <a:blip r:embed="rId2"/>
              </a:buBlip>
            </a:pPr>
            <a:r>
              <a:rPr lang="en-US" sz="2400" dirty="0" err="1"/>
              <a:t>facteurs</a:t>
            </a:r>
            <a:r>
              <a:rPr lang="en-US" sz="2400" dirty="0"/>
              <a:t> </a:t>
            </a:r>
            <a:r>
              <a:rPr lang="en-US" sz="2400" dirty="0" err="1"/>
              <a:t>vitamine</a:t>
            </a:r>
            <a:r>
              <a:rPr lang="en-US" sz="2400" dirty="0"/>
              <a:t> K </a:t>
            </a:r>
            <a:r>
              <a:rPr lang="en-US" sz="2400" dirty="0" err="1"/>
              <a:t>dépendants</a:t>
            </a:r>
            <a:r>
              <a:rPr lang="en-US" sz="2400" dirty="0"/>
              <a:t>: II, VII, IX et X</a:t>
            </a:r>
          </a:p>
          <a:p>
            <a:r>
              <a:rPr lang="en-US" sz="2400" dirty="0">
                <a:sym typeface="Wingdings" panose="05000000000000000000" pitchFamily="2" charset="2"/>
              </a:rPr>
              <a:t> Une </a:t>
            </a:r>
            <a:r>
              <a:rPr lang="en-US" sz="2400" dirty="0" err="1">
                <a:sym typeface="Wingdings" panose="05000000000000000000" pitchFamily="2" charset="2"/>
              </a:rPr>
              <a:t>carence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en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vitamine</a:t>
            </a:r>
            <a:r>
              <a:rPr lang="en-US" sz="2400" dirty="0">
                <a:sym typeface="Wingdings" panose="05000000000000000000" pitchFamily="2" charset="2"/>
              </a:rPr>
              <a:t> K /</a:t>
            </a:r>
            <a:r>
              <a:rPr lang="en-US" sz="2400" dirty="0" err="1">
                <a:sym typeface="Wingdings" panose="05000000000000000000" pitchFamily="2" charset="2"/>
              </a:rPr>
              <a:t>Cholestase</a:t>
            </a:r>
            <a:r>
              <a:rPr lang="en-US" sz="2400" dirty="0">
                <a:sym typeface="Wingdings" panose="05000000000000000000" pitchFamily="2" charset="2"/>
              </a:rPr>
              <a:t>/ </a:t>
            </a:r>
            <a:r>
              <a:rPr lang="en-US" sz="2400" dirty="0" err="1">
                <a:sym typeface="Wingdings" panose="05000000000000000000" pitchFamily="2" charset="2"/>
              </a:rPr>
              <a:t>tt</a:t>
            </a:r>
            <a:r>
              <a:rPr lang="en-US" sz="2400" dirty="0">
                <a:sym typeface="Wingdings" panose="05000000000000000000" pitchFamily="2" charset="2"/>
              </a:rPr>
              <a:t> AVK =&gt; Diminution du TP</a:t>
            </a:r>
            <a:endParaRPr lang="fr-FR" sz="2400" dirty="0"/>
          </a:p>
          <a:p>
            <a:endParaRPr lang="fr-FR" sz="2800" b="1" dirty="0"/>
          </a:p>
          <a:p>
            <a:pPr marL="285750" indent="-285750">
              <a:buBlip>
                <a:blip r:embed="rId2"/>
              </a:buBlip>
            </a:pPr>
            <a:r>
              <a:rPr lang="fr-FR" sz="2800" b="1" dirty="0"/>
              <a:t> Augmentation de la bilirubine </a:t>
            </a:r>
            <a:r>
              <a:rPr lang="fr-FR" sz="2800" dirty="0"/>
              <a:t>(surtout conjuguée)</a:t>
            </a:r>
          </a:p>
          <a:p>
            <a:pPr marL="285750" indent="-285750">
              <a:buBlip>
                <a:blip r:embed="rId2"/>
              </a:buBlip>
            </a:pPr>
            <a:r>
              <a:rPr lang="fr-FR" sz="2800" b="1" dirty="0"/>
              <a:t> Baisse de l’albuminémie</a:t>
            </a:r>
          </a:p>
        </p:txBody>
      </p:sp>
    </p:spTree>
    <p:extLst>
      <p:ext uri="{BB962C8B-B14F-4D97-AF65-F5344CB8AC3E}">
        <p14:creationId xmlns:p14="http://schemas.microsoft.com/office/powerpoint/2010/main" val="3342405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799525"/>
              </p:ext>
            </p:extLst>
          </p:nvPr>
        </p:nvGraphicFramePr>
        <p:xfrm>
          <a:off x="179512" y="692696"/>
          <a:ext cx="8496945" cy="4845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15">
                  <a:extLst>
                    <a:ext uri="{9D8B030D-6E8A-4147-A177-3AD203B41FA5}">
                      <a16:colId xmlns:a16="http://schemas.microsoft.com/office/drawing/2014/main" val="2701996037"/>
                    </a:ext>
                  </a:extLst>
                </a:gridCol>
                <a:gridCol w="2832315">
                  <a:extLst>
                    <a:ext uri="{9D8B030D-6E8A-4147-A177-3AD203B41FA5}">
                      <a16:colId xmlns:a16="http://schemas.microsoft.com/office/drawing/2014/main" val="1172089033"/>
                    </a:ext>
                  </a:extLst>
                </a:gridCol>
                <a:gridCol w="2832315">
                  <a:extLst>
                    <a:ext uri="{9D8B030D-6E8A-4147-A177-3AD203B41FA5}">
                      <a16:colId xmlns:a16="http://schemas.microsoft.com/office/drawing/2014/main" val="3065574647"/>
                    </a:ext>
                  </a:extLst>
                </a:gridCol>
              </a:tblGrid>
              <a:tr h="591840">
                <a:tc>
                  <a:txBody>
                    <a:bodyPr/>
                    <a:lstStyle/>
                    <a:p>
                      <a:r>
                        <a:rPr lang="fr-FR" sz="2000" dirty="0"/>
                        <a:t>Signes: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Hypertension portale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Insuffisance hépatique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698102"/>
                  </a:ext>
                </a:extLst>
              </a:tr>
              <a:tr h="516227">
                <a:tc rowSpan="5"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b="1" dirty="0"/>
                        <a:t>CLINIQUES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5A7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Ascite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Ictère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451310"/>
                  </a:ext>
                </a:extLst>
              </a:tr>
              <a:tr h="51622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Circulation Veineuse collatérale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Angiomes</a:t>
                      </a:r>
                      <a:r>
                        <a:rPr lang="fr-FR" baseline="0" dirty="0"/>
                        <a:t> stellaires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999696"/>
                  </a:ext>
                </a:extLst>
              </a:tr>
              <a:tr h="51622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Splénomégalie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Foetor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Hepaticus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8230528"/>
                  </a:ext>
                </a:extLst>
              </a:tr>
              <a:tr h="51622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Hypogonadisme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356666"/>
                  </a:ext>
                </a:extLst>
              </a:tr>
              <a:tr h="51622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Encéphalopathie hépatique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6538400"/>
                  </a:ext>
                </a:extLst>
              </a:tr>
              <a:tr h="516227">
                <a:tc rowSpan="3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pPr algn="ctr"/>
                      <a:r>
                        <a:rPr lang="fr-FR" b="1" dirty="0"/>
                        <a:t>BIOLOGIQUES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Thrombopénie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Baisse du TP </a:t>
                      </a:r>
                      <a:r>
                        <a:rPr lang="fr-FR" b="1" baseline="0" dirty="0"/>
                        <a:t>ET</a:t>
                      </a:r>
                      <a:r>
                        <a:rPr lang="fr-FR" baseline="0" dirty="0"/>
                        <a:t> Facteur V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2247476"/>
                  </a:ext>
                </a:extLst>
              </a:tr>
              <a:tr h="51622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+/- Leucopénie</a:t>
                      </a:r>
                      <a:r>
                        <a:rPr lang="fr-FR" baseline="0" dirty="0"/>
                        <a:t> et Anémie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Hypoalbuminémie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861416"/>
                  </a:ext>
                </a:extLst>
              </a:tr>
              <a:tr h="51622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Hyponatrémie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Hyperbilirubinémie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581965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DC6EF590-8EE6-9904-BF88-822A44F50058}"/>
              </a:ext>
            </a:extLst>
          </p:cNvPr>
          <p:cNvSpPr txBox="1"/>
          <p:nvPr/>
        </p:nvSpPr>
        <p:spPr>
          <a:xfrm>
            <a:off x="181591" y="116632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/>
              <a:t>Signes Clinique et Biologique d’hypertension portale et d’insuffisance hépatique</a:t>
            </a:r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2839732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ENONCE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En résumé, votre patient a des œdèmes des membres inférieurs, associés à de l’ascite, un ictère, et d’autres signes cliniques d’insuffisance hépatocellulaire ou d’hypertension portale. Il n’a pas d’encéphalopathie hépatique.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Font typeface="Arial" pitchFamily="34" charset="0"/>
              <a:buNone/>
            </a:pPr>
            <a:r>
              <a:rPr lang="fr-FR" sz="2800" b="1" dirty="0"/>
              <a:t>Le diagnostic de pathologie chronique du foie au stade de cirrhose est confirmé par l’échographie.</a:t>
            </a:r>
          </a:p>
          <a:p>
            <a:pPr marL="0" indent="0">
              <a:buFont typeface="Arial" pitchFamily="34" charset="0"/>
              <a:buNone/>
            </a:pP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02678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4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Quelles sont vos premières hypothèses sur </a:t>
            </a:r>
            <a:r>
              <a:rPr lang="fr-FR" sz="2800" b="1" dirty="0"/>
              <a:t>l’étiologie de la maladie hépatique</a:t>
            </a:r>
            <a:r>
              <a:rPr lang="fr-FR" sz="2800" dirty="0"/>
              <a:t>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A – </a:t>
            </a:r>
            <a:r>
              <a:rPr lang="fr-FR" sz="2800" dirty="0" err="1"/>
              <a:t>stéatohépatite</a:t>
            </a:r>
            <a:r>
              <a:rPr lang="fr-FR" sz="2800" dirty="0"/>
              <a:t> non alcoolique (MASH)</a:t>
            </a:r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B – alcool</a:t>
            </a:r>
          </a:p>
          <a:p>
            <a:pPr marL="0" indent="0">
              <a:buNone/>
            </a:pPr>
            <a:r>
              <a:rPr lang="fr-FR" sz="2800" dirty="0"/>
              <a:t>C – toxicité médicamenteuse (paracétamol)</a:t>
            </a:r>
          </a:p>
          <a:p>
            <a:pPr marL="0" indent="0">
              <a:buNone/>
            </a:pPr>
            <a:r>
              <a:rPr lang="fr-FR" sz="2800" dirty="0"/>
              <a:t>D – hépatite virale chronique: Hépatite B et C</a:t>
            </a:r>
          </a:p>
          <a:p>
            <a:pPr marL="0" indent="0">
              <a:buNone/>
            </a:pPr>
            <a:r>
              <a:rPr lang="fr-FR" sz="2800" dirty="0"/>
              <a:t>E – Syndrome de </a:t>
            </a:r>
            <a:r>
              <a:rPr lang="fr-FR" sz="2800" dirty="0" err="1"/>
              <a:t>Budd</a:t>
            </a:r>
            <a:r>
              <a:rPr lang="fr-FR" sz="2800" dirty="0"/>
              <a:t> Chiari</a:t>
            </a:r>
          </a:p>
          <a:p>
            <a:pPr marL="0" indent="0"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779120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4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Quelles sont vos premières hypothèses sur </a:t>
            </a:r>
            <a:r>
              <a:rPr lang="fr-FR" sz="2800" b="1" dirty="0"/>
              <a:t>l’étiologie de la maladie hépatique</a:t>
            </a:r>
            <a:r>
              <a:rPr lang="fr-FR" sz="2800" dirty="0"/>
              <a:t>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None/>
            </a:pPr>
            <a:r>
              <a:rPr lang="fr-FR" sz="2800" b="1" dirty="0"/>
              <a:t>A – </a:t>
            </a:r>
            <a:r>
              <a:rPr lang="fr-FR" sz="2800" b="1" dirty="0" err="1"/>
              <a:t>stéatohépatite</a:t>
            </a:r>
            <a:r>
              <a:rPr lang="fr-FR" sz="2800" b="1" dirty="0"/>
              <a:t> non alcoolique (MASH)</a:t>
            </a:r>
          </a:p>
          <a:p>
            <a:pPr marL="0" indent="0">
              <a:buNone/>
            </a:pPr>
            <a:r>
              <a:rPr lang="fr-FR" sz="2800" b="1" dirty="0"/>
              <a:t>B – alcool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C – toxicité médicamenteuse (paracétamol)</a:t>
            </a:r>
          </a:p>
          <a:p>
            <a:pPr marL="0" indent="0">
              <a:buNone/>
            </a:pPr>
            <a:r>
              <a:rPr lang="fr-FR" sz="2800" b="1" dirty="0"/>
              <a:t>D – hépatite virale chronique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bg1">
                    <a:lumMod val="75000"/>
                  </a:schemeClr>
                </a:solidFill>
              </a:rPr>
              <a:t>E – Syndrome de </a:t>
            </a:r>
            <a:r>
              <a:rPr lang="fr-FR" sz="2800" dirty="0" err="1">
                <a:solidFill>
                  <a:schemeClr val="bg1">
                    <a:lumMod val="75000"/>
                  </a:schemeClr>
                </a:solidFill>
              </a:rPr>
              <a:t>Budd</a:t>
            </a:r>
            <a:r>
              <a:rPr lang="fr-FR" sz="2800" dirty="0">
                <a:solidFill>
                  <a:schemeClr val="bg1">
                    <a:lumMod val="75000"/>
                  </a:schemeClr>
                </a:solidFill>
              </a:rPr>
              <a:t> Chiari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646265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4 : Etiologies de la cirrhose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24744"/>
            <a:ext cx="878497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fr-FR" sz="2400" dirty="0"/>
              <a:t> </a:t>
            </a:r>
            <a:r>
              <a:rPr lang="fr-FR" sz="2400" b="1" dirty="0"/>
              <a:t>Toujours éliminer une consommation excessive d’alcool</a:t>
            </a:r>
          </a:p>
          <a:p>
            <a:pPr marL="742950" lvl="1" indent="-285750">
              <a:buBlip>
                <a:blip r:embed="rId2"/>
              </a:buBlip>
            </a:pPr>
            <a:r>
              <a:rPr lang="fr-FR" sz="2000" dirty="0"/>
              <a:t> une des </a:t>
            </a:r>
            <a:r>
              <a:rPr lang="fr-FR" sz="2000" b="1" dirty="0"/>
              <a:t>causes les plus fréquentes en France</a:t>
            </a:r>
          </a:p>
          <a:p>
            <a:pPr marL="742950" lvl="1" indent="-285750">
              <a:buBlip>
                <a:blip r:embed="rId2"/>
              </a:buBlip>
            </a:pPr>
            <a:r>
              <a:rPr lang="fr-FR" sz="2000" dirty="0"/>
              <a:t> bien interroger le patient et sa famille</a:t>
            </a:r>
          </a:p>
          <a:p>
            <a:pPr lvl="1"/>
            <a:endParaRPr lang="fr-FR" sz="2000" dirty="0"/>
          </a:p>
          <a:p>
            <a:pPr marL="285750" indent="-285750">
              <a:buBlip>
                <a:blip r:embed="rId2"/>
              </a:buBlip>
            </a:pPr>
            <a:r>
              <a:rPr lang="fr-FR" sz="2400" dirty="0"/>
              <a:t> </a:t>
            </a:r>
            <a:r>
              <a:rPr lang="fr-FR" sz="2400" b="1" dirty="0" err="1"/>
              <a:t>Stéatohépatite</a:t>
            </a:r>
            <a:r>
              <a:rPr lang="fr-FR" sz="2400" b="1" dirty="0"/>
              <a:t> non alcoolique (MASH)</a:t>
            </a:r>
          </a:p>
          <a:p>
            <a:pPr marL="742950" lvl="1" indent="-285750">
              <a:buBlip>
                <a:blip r:embed="rId2"/>
              </a:buBlip>
            </a:pPr>
            <a:r>
              <a:rPr lang="fr-FR" sz="2400" dirty="0"/>
              <a:t> </a:t>
            </a:r>
            <a:r>
              <a:rPr lang="fr-FR" sz="2000" dirty="0"/>
              <a:t>souvent dans le cadre d’un syndrome métabolique</a:t>
            </a:r>
          </a:p>
          <a:p>
            <a:pPr marL="742950" lvl="1" indent="-285750">
              <a:buBlip>
                <a:blip r:embed="rId2"/>
              </a:buBlip>
            </a:pPr>
            <a:r>
              <a:rPr lang="fr-FR" sz="2000" dirty="0"/>
              <a:t> pathologie émergente ++ en France</a:t>
            </a:r>
          </a:p>
          <a:p>
            <a:pPr marL="742950" lvl="1" indent="-285750">
              <a:buBlip>
                <a:blip r:embed="rId2"/>
              </a:buBlip>
            </a:pPr>
            <a:endParaRPr lang="fr-FR" sz="2000" dirty="0"/>
          </a:p>
          <a:p>
            <a:pPr marL="285750" indent="-285750">
              <a:buBlip>
                <a:blip r:embed="rId2"/>
              </a:buBlip>
            </a:pPr>
            <a:r>
              <a:rPr lang="fr-FR" sz="2400" dirty="0"/>
              <a:t>Les hépatites virales représentent une cause fréquente de cirrhose en France (hépatite B/ C)</a:t>
            </a:r>
          </a:p>
          <a:p>
            <a:pPr marL="285750" indent="-285750">
              <a:buBlip>
                <a:blip r:embed="rId2"/>
              </a:buBlip>
            </a:pPr>
            <a:endParaRPr lang="fr-FR" sz="2400" dirty="0"/>
          </a:p>
          <a:p>
            <a:pPr marL="285750" indent="-285750">
              <a:buBlip>
                <a:blip r:embed="rId2"/>
              </a:buBlip>
            </a:pPr>
            <a:r>
              <a:rPr lang="fr-FR" sz="2400" dirty="0"/>
              <a:t> </a:t>
            </a:r>
            <a:r>
              <a:rPr lang="fr-FR" sz="2400" dirty="0">
                <a:solidFill>
                  <a:srgbClr val="FF0000"/>
                </a:solidFill>
              </a:rPr>
              <a:t>L’intoxication au paracétamol est responsable d’atteinte hépatique aiguë uniquement !!</a:t>
            </a:r>
            <a:endParaRPr lang="fr-FR" sz="2400" b="1" dirty="0">
              <a:solidFill>
                <a:srgbClr val="FF0000"/>
              </a:solidFill>
            </a:endParaRPr>
          </a:p>
          <a:p>
            <a:pPr marL="742950" lvl="1" indent="-285750">
              <a:buBlip>
                <a:blip r:embed="rId2"/>
              </a:buBlip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756116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5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Quels sont les  2 scores permettant d’évaluer la sévérité de la cirrhose?</a:t>
            </a:r>
          </a:p>
        </p:txBody>
      </p:sp>
    </p:spTree>
    <p:extLst>
      <p:ext uri="{BB962C8B-B14F-4D97-AF65-F5344CB8AC3E}">
        <p14:creationId xmlns:p14="http://schemas.microsoft.com/office/powerpoint/2010/main" val="3640283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5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Quels sont les  2 scores permettant d’évaluer la sévérité de la cirrhose?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Font typeface="Arial" pitchFamily="34" charset="0"/>
              <a:buNone/>
            </a:pPr>
            <a:r>
              <a:rPr lang="fr-FR" sz="2800" b="1" dirty="0"/>
              <a:t>Score de Child </a:t>
            </a:r>
            <a:r>
              <a:rPr lang="fr-FR" sz="2800" b="1" dirty="0" err="1"/>
              <a:t>Pugh</a:t>
            </a:r>
            <a:endParaRPr lang="fr-FR" sz="2800" b="1" dirty="0"/>
          </a:p>
          <a:p>
            <a:pPr marL="0" indent="0">
              <a:buFont typeface="Arial" pitchFamily="34" charset="0"/>
              <a:buNone/>
            </a:pPr>
            <a:endParaRPr lang="fr-FR" sz="2800" b="1" dirty="0"/>
          </a:p>
          <a:p>
            <a:pPr marL="0" indent="0">
              <a:buFont typeface="Arial" pitchFamily="34" charset="0"/>
              <a:buNone/>
            </a:pPr>
            <a:r>
              <a:rPr lang="fr-FR" sz="2800" b="1" dirty="0"/>
              <a:t>Score MELD</a:t>
            </a:r>
          </a:p>
        </p:txBody>
      </p:sp>
    </p:spTree>
    <p:extLst>
      <p:ext uri="{BB962C8B-B14F-4D97-AF65-F5344CB8AC3E}">
        <p14:creationId xmlns:p14="http://schemas.microsoft.com/office/powerpoint/2010/main" val="3614901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5 – sévérité de la cirrhose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820472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2"/>
              </a:buBlip>
            </a:pPr>
            <a:r>
              <a:rPr lang="fr-FR" sz="2800" dirty="0"/>
              <a:t>Le score de </a:t>
            </a:r>
            <a:r>
              <a:rPr lang="fr-FR" sz="2800" b="1" dirty="0"/>
              <a:t>CHILD PUGH permet d’estimer la sévérité de la cirrhose</a:t>
            </a:r>
          </a:p>
          <a:p>
            <a:pPr>
              <a:buBlip>
                <a:blip r:embed="rId2"/>
              </a:buBlip>
            </a:pPr>
            <a:endParaRPr lang="fr-FR" sz="2800" dirty="0"/>
          </a:p>
          <a:p>
            <a:pPr>
              <a:buBlip>
                <a:blip r:embed="rId2"/>
              </a:buBlip>
            </a:pPr>
            <a:endParaRPr lang="fr-FR" sz="2800" dirty="0"/>
          </a:p>
          <a:p>
            <a:pPr>
              <a:buBlip>
                <a:blip r:embed="rId2"/>
              </a:buBlip>
            </a:pPr>
            <a:endParaRPr lang="fr-FR" sz="2800" dirty="0"/>
          </a:p>
          <a:p>
            <a:pPr>
              <a:buBlip>
                <a:blip r:embed="rId2"/>
              </a:buBlip>
            </a:pPr>
            <a:endParaRPr lang="fr-FR" sz="2800" dirty="0"/>
          </a:p>
          <a:p>
            <a:pPr>
              <a:buBlip>
                <a:blip r:embed="rId2"/>
              </a:buBlip>
            </a:pPr>
            <a:endParaRPr lang="fr-FR" sz="2800" dirty="0"/>
          </a:p>
          <a:p>
            <a:pPr>
              <a:buBlip>
                <a:blip r:embed="rId2"/>
              </a:buBlip>
            </a:pPr>
            <a:r>
              <a:rPr lang="fr-FR" sz="2800" dirty="0"/>
              <a:t>Child A (5 -6) : cirrhose </a:t>
            </a:r>
            <a:r>
              <a:rPr lang="fr-FR" sz="2800" b="1" dirty="0"/>
              <a:t>compensée</a:t>
            </a:r>
          </a:p>
          <a:p>
            <a:pPr>
              <a:buBlip>
                <a:blip r:embed="rId2"/>
              </a:buBlip>
            </a:pPr>
            <a:r>
              <a:rPr lang="fr-FR" sz="2800" dirty="0"/>
              <a:t>Child B ( 7, 8 et 9 ) ou C (10 – 15) : cirrhose </a:t>
            </a:r>
            <a:r>
              <a:rPr lang="fr-FR" sz="2800" b="1" dirty="0"/>
              <a:t>décompensée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319961"/>
              </p:ext>
            </p:extLst>
          </p:nvPr>
        </p:nvGraphicFramePr>
        <p:xfrm>
          <a:off x="611560" y="2062589"/>
          <a:ext cx="8064896" cy="222504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90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Bilirubine (µmol/L)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&lt;35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35 - 50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&gt; 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Albumine (g/L)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&gt; 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28-35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&lt;28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&gt; 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40-50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&lt; 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Ascite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Absente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Minime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Modérée</a:t>
                      </a:r>
                      <a:r>
                        <a:rPr lang="fr-FR" baseline="0" dirty="0"/>
                        <a:t> / importante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Encéphalopathie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Absente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Grade</a:t>
                      </a:r>
                      <a:r>
                        <a:rPr lang="fr-FR" baseline="0" dirty="0"/>
                        <a:t> 1 /2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Grade 3 /</a:t>
                      </a:r>
                      <a:r>
                        <a:rPr lang="fr-FR" baseline="0" dirty="0"/>
                        <a:t> 4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1144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5 – sévérité de la cirrhose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2"/>
              </a:buBlip>
            </a:pPr>
            <a:r>
              <a:rPr lang="fr-FR" sz="2800" dirty="0"/>
              <a:t>Le </a:t>
            </a:r>
            <a:r>
              <a:rPr lang="fr-FR" sz="2800" b="1" dirty="0"/>
              <a:t>score MELD </a:t>
            </a:r>
            <a:r>
              <a:rPr lang="fr-FR" sz="2800" dirty="0"/>
              <a:t>évalue la </a:t>
            </a:r>
            <a:r>
              <a:rPr lang="fr-FR" sz="2800" b="1" dirty="0"/>
              <a:t>sévérité de la cirrhose</a:t>
            </a:r>
          </a:p>
          <a:p>
            <a:pPr marL="0" indent="0">
              <a:buNone/>
            </a:pPr>
            <a:endParaRPr lang="fr-FR" sz="2400" b="1" dirty="0"/>
          </a:p>
          <a:p>
            <a:pPr>
              <a:buBlip>
                <a:blip r:embed="rId2"/>
              </a:buBlip>
            </a:pPr>
            <a:r>
              <a:rPr lang="fr-FR" sz="2800" b="1" u="sng" dirty="0"/>
              <a:t>3 paramètres biologiques: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 INR (soit une autre façon d’exprimer le Taux de Prothrombine)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 Bilirubine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/>
              <a:t>Créatinine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fr-FR" dirty="0"/>
              <a:t>Score de 6 (peu sévère) à 40 (très sévère)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0315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6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Vous souhaitez réaliser une ponction d’ascite exploratrice pour votre patient. </a:t>
            </a:r>
            <a:r>
              <a:rPr lang="fr-FR" sz="2800" b="1" dirty="0"/>
              <a:t>Comment procédez-vous</a:t>
            </a:r>
            <a:r>
              <a:rPr lang="fr-FR" sz="2800" dirty="0"/>
              <a:t>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A – Examen au lit du patient sous anesthésie locale</a:t>
            </a:r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B – Examen sous anesthésie générale au bloc opératoire</a:t>
            </a:r>
          </a:p>
          <a:p>
            <a:pPr marL="0" indent="0">
              <a:buNone/>
            </a:pPr>
            <a:r>
              <a:rPr lang="fr-FR" sz="2800" dirty="0"/>
              <a:t>C – Ponction en fosse iliaque droite sans repérage</a:t>
            </a:r>
          </a:p>
          <a:p>
            <a:pPr marL="0" indent="0">
              <a:buNone/>
            </a:pPr>
            <a:r>
              <a:rPr lang="fr-FR" sz="2800" dirty="0"/>
              <a:t>D – Analyse biochimique, cytologique, bactériologique et anatomopathologique pour la première ponction</a:t>
            </a:r>
          </a:p>
          <a:p>
            <a:pPr marL="0" indent="0">
              <a:buNone/>
            </a:pPr>
            <a:r>
              <a:rPr lang="fr-FR" sz="2800" dirty="0"/>
              <a:t>E – Compensation par albumine IV si évacuation de plus de 3 litres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819404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6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Vous souhaitez réaliser une ponction d’ascite exploratrice pour votre patient. </a:t>
            </a:r>
            <a:r>
              <a:rPr lang="fr-FR" sz="2800" b="1" dirty="0"/>
              <a:t>Comment procédez-vous</a:t>
            </a:r>
            <a:r>
              <a:rPr lang="fr-FR" sz="2800" dirty="0"/>
              <a:t>?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Font typeface="Arial" pitchFamily="34" charset="0"/>
              <a:buNone/>
            </a:pPr>
            <a:r>
              <a:rPr lang="fr-FR" sz="2800" b="1" dirty="0"/>
              <a:t>A – Examen au lit du patient sous anesthésie locale</a:t>
            </a:r>
          </a:p>
          <a:p>
            <a:pPr marL="0" indent="0">
              <a:buFont typeface="Arial" pitchFamily="34" charset="0"/>
              <a:buNone/>
            </a:pPr>
            <a:r>
              <a:rPr lang="fr-FR" sz="2800" dirty="0">
                <a:solidFill>
                  <a:schemeClr val="bg1">
                    <a:lumMod val="75000"/>
                  </a:schemeClr>
                </a:solidFill>
              </a:rPr>
              <a:t>B – Examen sous anesthésie générale au bloc opératoire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bg1">
                    <a:lumMod val="75000"/>
                  </a:schemeClr>
                </a:solidFill>
              </a:rPr>
              <a:t>C – Ponction en fosse iliaque droite sans repérage</a:t>
            </a:r>
          </a:p>
          <a:p>
            <a:pPr marL="0" indent="0">
              <a:buNone/>
            </a:pPr>
            <a:r>
              <a:rPr lang="fr-FR" sz="2800" b="1" dirty="0"/>
              <a:t>D – Analyse biochimique, cytologique, bactériologique et anatomopathologique pour la première ponction</a:t>
            </a:r>
          </a:p>
          <a:p>
            <a:pPr marL="0" indent="0">
              <a:buNone/>
            </a:pPr>
            <a:r>
              <a:rPr lang="fr-FR" sz="2800" b="1" dirty="0"/>
              <a:t>E – Compensation par albumine IV si évacuation de plus de 3 litres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8563270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6 : ponction d’ascite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908720"/>
            <a:ext cx="864095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fr-FR" sz="2800" dirty="0"/>
              <a:t> Au lit du patient, après consentement oral</a:t>
            </a:r>
          </a:p>
          <a:p>
            <a:pPr marL="285750" indent="-285750">
              <a:buBlip>
                <a:blip r:embed="rId2"/>
              </a:buBlip>
            </a:pPr>
            <a:r>
              <a:rPr lang="fr-FR" sz="2800" dirty="0"/>
              <a:t> Anesthésie locale (patch </a:t>
            </a:r>
            <a:r>
              <a:rPr lang="fr-FR" sz="2800" dirty="0" err="1"/>
              <a:t>emla</a:t>
            </a:r>
            <a:r>
              <a:rPr lang="fr-FR" sz="2800" dirty="0"/>
              <a:t>)</a:t>
            </a:r>
          </a:p>
          <a:p>
            <a:pPr marL="285750" indent="-285750">
              <a:buBlip>
                <a:blip r:embed="rId2"/>
              </a:buBlip>
            </a:pPr>
            <a:r>
              <a:rPr lang="fr-FR" sz="2800" dirty="0"/>
              <a:t> </a:t>
            </a:r>
            <a:r>
              <a:rPr lang="fr-FR" sz="2800" b="1" dirty="0"/>
              <a:t>En fosse iliaque gauche sans repérage par échographie</a:t>
            </a:r>
          </a:p>
          <a:p>
            <a:pPr marL="285750" indent="-285750">
              <a:buBlip>
                <a:blip r:embed="rId2"/>
              </a:buBlip>
            </a:pPr>
            <a:r>
              <a:rPr lang="fr-FR" sz="2800" dirty="0"/>
              <a:t> Si ascite cliniquement évidente</a:t>
            </a:r>
          </a:p>
          <a:p>
            <a:pPr marL="285750" indent="-285750">
              <a:buBlip>
                <a:blip r:embed="rId2"/>
              </a:buBlip>
            </a:pPr>
            <a:r>
              <a:rPr lang="fr-FR" sz="2800" dirty="0"/>
              <a:t> Après avoir vérifié la matité au point de ponction</a:t>
            </a:r>
          </a:p>
          <a:p>
            <a:pPr marL="285750" indent="-285750">
              <a:buBlip>
                <a:blip r:embed="rId2"/>
              </a:buBlip>
            </a:pPr>
            <a:endParaRPr lang="fr-FR" sz="2800" dirty="0"/>
          </a:p>
          <a:p>
            <a:pPr marL="285750" indent="-285750">
              <a:buBlip>
                <a:blip r:embed="rId2"/>
              </a:buBlip>
            </a:pPr>
            <a:r>
              <a:rPr lang="fr-FR" sz="2800" b="1" dirty="0"/>
              <a:t>Analyse cytochimique et bactériologique systématique</a:t>
            </a:r>
          </a:p>
          <a:p>
            <a:pPr marL="285750" indent="-285750">
              <a:buBlip>
                <a:blip r:embed="rId2"/>
              </a:buBlip>
            </a:pPr>
            <a:r>
              <a:rPr lang="fr-FR" sz="2800" dirty="0"/>
              <a:t>Analyse anatomopathologique si première ponction</a:t>
            </a:r>
          </a:p>
          <a:p>
            <a:pPr marL="285750" indent="-285750">
              <a:buBlip>
                <a:blip r:embed="rId2"/>
              </a:buBlip>
            </a:pPr>
            <a:endParaRPr lang="fr-FR" sz="2800" dirty="0"/>
          </a:p>
          <a:p>
            <a:pPr marL="285750" indent="-285750">
              <a:buBlip>
                <a:blip r:embed="rId2"/>
              </a:buBlip>
            </a:pPr>
            <a:r>
              <a:rPr lang="fr-FR" sz="2800" dirty="0"/>
              <a:t>Si évacuation de plus de 3 litres : </a:t>
            </a:r>
            <a:r>
              <a:rPr lang="fr-FR" sz="2800" b="1" dirty="0"/>
              <a:t>compensation par albumine 20g IV / 3 litres ponctionnés</a:t>
            </a:r>
            <a:r>
              <a:rPr lang="fr-FR" sz="2800" dirty="0"/>
              <a:t>. Maximum 10 litres</a:t>
            </a:r>
          </a:p>
        </p:txBody>
      </p:sp>
    </p:spTree>
    <p:extLst>
      <p:ext uri="{BB962C8B-B14F-4D97-AF65-F5344CB8AC3E}">
        <p14:creationId xmlns:p14="http://schemas.microsoft.com/office/powerpoint/2010/main" val="1599282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6 : ponction d’ascite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  <p:pic>
        <p:nvPicPr>
          <p:cNvPr id="2050" name="Picture 2" descr="Cou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" y="1170495"/>
            <a:ext cx="8395487" cy="471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6021288"/>
            <a:ext cx="2446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www.campus.cerimes.fr</a:t>
            </a:r>
          </a:p>
        </p:txBody>
      </p:sp>
    </p:spTree>
    <p:extLst>
      <p:ext uri="{BB962C8B-B14F-4D97-AF65-F5344CB8AC3E}">
        <p14:creationId xmlns:p14="http://schemas.microsoft.com/office/powerpoint/2010/main" val="64578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scite 1908 wmv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2988" r="15351"/>
          <a:stretch/>
        </p:blipFill>
        <p:spPr>
          <a:xfrm>
            <a:off x="755576" y="188640"/>
            <a:ext cx="7920880" cy="621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9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ENONCE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dirty="0"/>
              <a:t>Voici les résultats de la ponction d’ascite :</a:t>
            </a:r>
          </a:p>
          <a:p>
            <a:pPr marL="0" indent="0">
              <a:buFont typeface="Arial" pitchFamily="34" charset="0"/>
              <a:buNone/>
            </a:pPr>
            <a:endParaRPr lang="fr-FR" sz="2800" dirty="0"/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Protéines 12g/L</a:t>
            </a:r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PNN 78 éléments /mm</a:t>
            </a:r>
            <a:r>
              <a:rPr lang="fr-FR" sz="2800" baseline="30000" dirty="0"/>
              <a:t>3</a:t>
            </a:r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Cellules </a:t>
            </a:r>
            <a:r>
              <a:rPr lang="fr-FR" sz="2800" dirty="0" err="1"/>
              <a:t>mésothéliales</a:t>
            </a:r>
            <a:endParaRPr lang="fr-FR" sz="2800" dirty="0"/>
          </a:p>
          <a:p>
            <a:pPr marL="0" indent="0">
              <a:buFont typeface="Arial" pitchFamily="34" charset="0"/>
              <a:buNone/>
            </a:pPr>
            <a:r>
              <a:rPr lang="fr-FR" sz="2800" dirty="0"/>
              <a:t>Pas de cellules néoplasiques</a:t>
            </a:r>
            <a:endParaRPr lang="fr-FR" sz="2800" baseline="30000" dirty="0"/>
          </a:p>
        </p:txBody>
      </p:sp>
    </p:spTree>
    <p:extLst>
      <p:ext uri="{BB962C8B-B14F-4D97-AF65-F5344CB8AC3E}">
        <p14:creationId xmlns:p14="http://schemas.microsoft.com/office/powerpoint/2010/main" val="34670110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7 </a:t>
            </a:r>
            <a:r>
              <a:rPr lang="fr-FR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pour aller plus loin que le cours !!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sz="2800" i="1" dirty="0"/>
              <a:t>- Pourquoi le liquide d’ascite est il pauvre en protéines lors de la cirrhose ? </a:t>
            </a:r>
          </a:p>
        </p:txBody>
      </p:sp>
    </p:spTree>
    <p:extLst>
      <p:ext uri="{BB962C8B-B14F-4D97-AF65-F5344CB8AC3E}">
        <p14:creationId xmlns:p14="http://schemas.microsoft.com/office/powerpoint/2010/main" val="10176711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128" y="2363694"/>
            <a:ext cx="3401023" cy="3137563"/>
          </a:xfrm>
          <a:prstGeom prst="rect">
            <a:avLst/>
          </a:prstGeom>
        </p:spPr>
      </p:pic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7 : Ascite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588044" y="5939988"/>
            <a:ext cx="1967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prstClr val="black"/>
                </a:solidFill>
              </a:rPr>
              <a:t>Coupe transversale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7163" y="1738545"/>
            <a:ext cx="4482849" cy="954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prstClr val="black"/>
                </a:solidFill>
              </a:rPr>
              <a:t>Augmentation de production du liquide interstitiel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6117" y="3451945"/>
            <a:ext cx="4032448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prstClr val="black"/>
                </a:solidFill>
              </a:rPr>
              <a:t>Pathologie du péritoine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9104" y="5282044"/>
            <a:ext cx="403244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prstClr val="black"/>
                </a:solidFill>
              </a:rPr>
              <a:t>Rupture d’un canal / kyste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1639" y="971436"/>
            <a:ext cx="6906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3 mécanismes physiopathologiques possibles</a:t>
            </a:r>
          </a:p>
        </p:txBody>
      </p:sp>
    </p:spTree>
    <p:extLst>
      <p:ext uri="{BB962C8B-B14F-4D97-AF65-F5344CB8AC3E}">
        <p14:creationId xmlns:p14="http://schemas.microsoft.com/office/powerpoint/2010/main" val="42815069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7 : Ascite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  <p:sp>
        <p:nvSpPr>
          <p:cNvPr id="10" name="Right Arrow 9"/>
          <p:cNvSpPr/>
          <p:nvPr/>
        </p:nvSpPr>
        <p:spPr>
          <a:xfrm>
            <a:off x="5364088" y="1628800"/>
            <a:ext cx="648072" cy="576064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extBox 15"/>
          <p:cNvSpPr txBox="1"/>
          <p:nvPr/>
        </p:nvSpPr>
        <p:spPr>
          <a:xfrm>
            <a:off x="5868144" y="1484784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Œdèmes des membres inférieurs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46" y="2660258"/>
            <a:ext cx="26098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115616" y="2636912"/>
            <a:ext cx="2698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prstClr val="black"/>
                </a:solidFill>
              </a:rPr>
              <a:t>Sinusoïde hépatique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770194" y="2844924"/>
            <a:ext cx="66971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087979" y="2873261"/>
            <a:ext cx="0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427984" y="3284984"/>
            <a:ext cx="1351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/>
              <a:t>Protéines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016" y="3989382"/>
            <a:ext cx="458905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Ascite pauvre en protéines &lt; 25g/L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8703" y="1484784"/>
            <a:ext cx="4482849" cy="954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prstClr val="black"/>
                </a:solidFill>
              </a:rPr>
              <a:t>Augmentation de production du liquide interstitiel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44008" y="3989382"/>
            <a:ext cx="4351769" cy="461665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Ascite riche en protéines &gt; 25g/L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44008" y="4493438"/>
            <a:ext cx="4351769" cy="1815882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noAutofit/>
          </a:bodyPr>
          <a:lstStyle/>
          <a:p>
            <a:pPr marL="742950" lvl="1" indent="-285750">
              <a:buFont typeface="Wingdings" pitchFamily="2" charset="2"/>
              <a:buChar char="ü"/>
            </a:pPr>
            <a:r>
              <a:rPr lang="fr-FR" sz="2800" i="1" dirty="0">
                <a:solidFill>
                  <a:schemeClr val="bg1"/>
                </a:solidFill>
              </a:rPr>
              <a:t>Insuffisance cardiaque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fr-FR" sz="2800" i="1" dirty="0">
                <a:solidFill>
                  <a:schemeClr val="bg1"/>
                </a:solidFill>
              </a:rPr>
              <a:t>Syndrome de </a:t>
            </a:r>
            <a:r>
              <a:rPr lang="fr-FR" sz="2800" i="1" dirty="0" err="1">
                <a:solidFill>
                  <a:schemeClr val="bg1"/>
                </a:solidFill>
              </a:rPr>
              <a:t>Budd</a:t>
            </a:r>
            <a:r>
              <a:rPr lang="fr-FR" sz="2800" i="1" dirty="0">
                <a:solidFill>
                  <a:schemeClr val="bg1"/>
                </a:solidFill>
              </a:rPr>
              <a:t>-Chiari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496" y="4493438"/>
            <a:ext cx="4590000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lvl="1" indent="457200">
              <a:buFont typeface="Wingdings" pitchFamily="2" charset="2"/>
              <a:buChar char="ü"/>
            </a:pPr>
            <a:r>
              <a:rPr lang="fr-FR" sz="2800" i="1" dirty="0"/>
              <a:t>Syndrome néphrotique</a:t>
            </a:r>
          </a:p>
          <a:p>
            <a:pPr marL="971550" lvl="2" indent="-514350">
              <a:buFont typeface="Arial" pitchFamily="34" charset="0"/>
              <a:buChar char="•"/>
            </a:pPr>
            <a:r>
              <a:rPr lang="fr-FR" sz="2800" dirty="0" err="1"/>
              <a:t>Hypoprotidémie</a:t>
            </a:r>
            <a:endParaRPr lang="fr-FR" sz="2800" dirty="0"/>
          </a:p>
          <a:p>
            <a:pPr marL="0" lvl="1" indent="457200">
              <a:buFont typeface="Wingdings" pitchFamily="2" charset="2"/>
              <a:buChar char="ü"/>
            </a:pPr>
            <a:r>
              <a:rPr lang="fr-FR" sz="2800" b="1" i="1" dirty="0"/>
              <a:t>Cirrhose</a:t>
            </a:r>
          </a:p>
          <a:p>
            <a:pPr lvl="2" indent="-457200">
              <a:buFont typeface="Arial" pitchFamily="34" charset="0"/>
              <a:buChar char="•"/>
            </a:pPr>
            <a:r>
              <a:rPr lang="fr-FR" sz="2800" dirty="0"/>
              <a:t>Fibrose péri-sinusoïdale</a:t>
            </a:r>
          </a:p>
        </p:txBody>
      </p:sp>
    </p:spTree>
    <p:extLst>
      <p:ext uri="{BB962C8B-B14F-4D97-AF65-F5344CB8AC3E}">
        <p14:creationId xmlns:p14="http://schemas.microsoft.com/office/powerpoint/2010/main" val="37186773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7 : Ascite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  <p:sp>
        <p:nvSpPr>
          <p:cNvPr id="10" name="Right Arrow 9"/>
          <p:cNvSpPr/>
          <p:nvPr/>
        </p:nvSpPr>
        <p:spPr>
          <a:xfrm>
            <a:off x="5364088" y="1628800"/>
            <a:ext cx="648072" cy="576064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extBox 15"/>
          <p:cNvSpPr txBox="1"/>
          <p:nvPr/>
        </p:nvSpPr>
        <p:spPr>
          <a:xfrm>
            <a:off x="5868144" y="1484784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Œdèmes des membres inférieurs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46" y="2660258"/>
            <a:ext cx="26098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115616" y="2636912"/>
            <a:ext cx="2698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prstClr val="black"/>
                </a:solidFill>
              </a:rPr>
              <a:t>Sinusoïde hépatique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770194" y="2844924"/>
            <a:ext cx="66971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087979" y="2873261"/>
            <a:ext cx="0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427984" y="3284984"/>
            <a:ext cx="1351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/>
              <a:t>Protéines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016" y="3989382"/>
            <a:ext cx="458905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/>
              <a:t>Ascite pauvre en protéines &lt; 25g/L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8703" y="1484784"/>
            <a:ext cx="4482849" cy="954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prstClr val="black"/>
                </a:solidFill>
              </a:rPr>
              <a:t>Augmentation de production du liquide interstitiel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44008" y="3989382"/>
            <a:ext cx="4351769" cy="461665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Ascite riche en protéines &gt; 25g/L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44008" y="4493438"/>
            <a:ext cx="4351769" cy="1815882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noAutofit/>
          </a:bodyPr>
          <a:lstStyle/>
          <a:p>
            <a:pPr marL="742950" lvl="1" indent="-285750">
              <a:buFont typeface="Wingdings" pitchFamily="2" charset="2"/>
              <a:buChar char="ü"/>
            </a:pPr>
            <a:r>
              <a:rPr lang="fr-FR" sz="2800" i="1" dirty="0">
                <a:solidFill>
                  <a:schemeClr val="bg1"/>
                </a:solidFill>
              </a:rPr>
              <a:t>Insuffisance cardiaque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fr-FR" sz="2800" i="1" dirty="0">
                <a:solidFill>
                  <a:schemeClr val="bg1"/>
                </a:solidFill>
              </a:rPr>
              <a:t>Syndrome de </a:t>
            </a:r>
            <a:r>
              <a:rPr lang="fr-FR" sz="2800" i="1" dirty="0" err="1">
                <a:solidFill>
                  <a:schemeClr val="bg1"/>
                </a:solidFill>
              </a:rPr>
              <a:t>Budd</a:t>
            </a:r>
            <a:r>
              <a:rPr lang="fr-FR" sz="2800" i="1" dirty="0">
                <a:solidFill>
                  <a:schemeClr val="bg1"/>
                </a:solidFill>
              </a:rPr>
              <a:t>-Chiari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496" y="4493438"/>
            <a:ext cx="4590000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lvl="1" indent="457200">
              <a:buFont typeface="Wingdings" pitchFamily="2" charset="2"/>
              <a:buChar char="ü"/>
            </a:pPr>
            <a:r>
              <a:rPr lang="fr-FR" sz="2800" i="1" dirty="0"/>
              <a:t>Syndrome néphrotique</a:t>
            </a:r>
          </a:p>
          <a:p>
            <a:pPr marL="971550" lvl="2" indent="-514350">
              <a:buFont typeface="Arial" pitchFamily="34" charset="0"/>
              <a:buChar char="•"/>
            </a:pPr>
            <a:r>
              <a:rPr lang="fr-FR" sz="2800" dirty="0" err="1"/>
              <a:t>Hypoprotidémie</a:t>
            </a:r>
            <a:endParaRPr lang="fr-FR" sz="2800" dirty="0"/>
          </a:p>
          <a:p>
            <a:pPr marL="0" lvl="1" indent="457200">
              <a:buFont typeface="Wingdings" pitchFamily="2" charset="2"/>
              <a:buChar char="ü"/>
            </a:pPr>
            <a:r>
              <a:rPr lang="fr-FR" sz="2800" b="1" i="1" dirty="0"/>
              <a:t>Cirrhose</a:t>
            </a:r>
          </a:p>
          <a:p>
            <a:pPr lvl="2" indent="-457200">
              <a:buFont typeface="Arial" pitchFamily="34" charset="0"/>
              <a:buChar char="•"/>
            </a:pPr>
            <a:r>
              <a:rPr lang="fr-FR" sz="2800" dirty="0"/>
              <a:t>Fibrose péri-sinusoïdale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3501008"/>
            <a:ext cx="8869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i="1" dirty="0">
                <a:solidFill>
                  <a:schemeClr val="accent2"/>
                </a:solidFill>
              </a:rPr>
              <a:t>La fibrose bloque le passage des protéines dans le liquide interstitiel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758524" y="3284984"/>
            <a:ext cx="749580" cy="36004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961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7 : Ascite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663787" y="1003708"/>
            <a:ext cx="4032448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prstClr val="black"/>
                </a:solidFill>
              </a:rPr>
              <a:t>Pathologie du péritoine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14521" y="3676090"/>
            <a:ext cx="39600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no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FR" sz="2400" b="1" dirty="0"/>
              <a:t>Infectieuse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fr-FR" sz="2400" i="1" dirty="0"/>
              <a:t>Tuberculose péritonéale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4521" y="4607884"/>
            <a:ext cx="39600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FR" sz="2400" b="1" dirty="0"/>
              <a:t>Néoplasique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fr-FR" sz="2400" i="1" dirty="0"/>
              <a:t>Primitive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fr-FR" sz="2400" i="1" u="sng" dirty="0" err="1"/>
              <a:t>Carcinose</a:t>
            </a:r>
            <a:r>
              <a:rPr lang="fr-FR" sz="2400" i="1" u="sng" dirty="0"/>
              <a:t> péritonéale </a:t>
            </a:r>
          </a:p>
          <a:p>
            <a:pPr indent="360363"/>
            <a:r>
              <a:rPr lang="fr-FR" sz="2400" i="1" dirty="0"/>
              <a:t>(cancer ovarien, digestif)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54636" y="1659866"/>
            <a:ext cx="4850751" cy="1872209"/>
          </a:xfrm>
          <a:prstGeom prst="rect">
            <a:avLst/>
          </a:prstGeom>
          <a:solidFill>
            <a:schemeClr val="accent4"/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Ascite riche en protéines &gt; 25g/L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</a:rPr>
              <a:t>Présence de mycobactéries </a:t>
            </a: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et ascite lymphocytaire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fr-FR" sz="2400" dirty="0">
                <a:solidFill>
                  <a:schemeClr val="bg1"/>
                </a:solidFill>
              </a:rPr>
              <a:t>Présence de cellules néoplasiques</a:t>
            </a:r>
          </a:p>
        </p:txBody>
      </p:sp>
    </p:spTree>
    <p:extLst>
      <p:ext uri="{BB962C8B-B14F-4D97-AF65-F5344CB8AC3E}">
        <p14:creationId xmlns:p14="http://schemas.microsoft.com/office/powerpoint/2010/main" val="18660202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880" y="1493594"/>
            <a:ext cx="5410200" cy="4991100"/>
          </a:xfrm>
          <a:prstGeom prst="rect">
            <a:avLst/>
          </a:prstGeom>
        </p:spPr>
      </p:pic>
      <p:sp>
        <p:nvSpPr>
          <p:cNvPr id="2" name="Titre 1"/>
          <p:cNvSpPr txBox="1">
            <a:spLocks/>
          </p:cNvSpPr>
          <p:nvPr/>
        </p:nvSpPr>
        <p:spPr>
          <a:xfrm>
            <a:off x="302840" y="11663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QUESTION 7 : Ascite</a:t>
            </a:r>
          </a:p>
        </p:txBody>
      </p:sp>
      <p:cxnSp>
        <p:nvCxnSpPr>
          <p:cNvPr id="3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980728"/>
            <a:ext cx="8712968" cy="50405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FR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014948" y="1340768"/>
            <a:ext cx="5103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i="1" dirty="0"/>
              <a:t>Etiologies les plus fréquentes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3648" y="3573016"/>
            <a:ext cx="2945848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prstClr val="black"/>
                </a:solidFill>
              </a:rPr>
              <a:t>Cirrhose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60032" y="3573016"/>
            <a:ext cx="4032448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>
                <a:solidFill>
                  <a:prstClr val="black"/>
                </a:solidFill>
              </a:rPr>
              <a:t>Carcinose</a:t>
            </a:r>
            <a:r>
              <a:rPr lang="fr-FR" sz="2800" b="1" dirty="0">
                <a:solidFill>
                  <a:prstClr val="black"/>
                </a:solidFill>
              </a:rPr>
              <a:t> péritonéale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8044" y="6300028"/>
            <a:ext cx="1967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prstClr val="black"/>
                </a:solidFill>
              </a:rPr>
              <a:t>Coupe transversale</a:t>
            </a:r>
          </a:p>
        </p:txBody>
      </p:sp>
    </p:spTree>
    <p:extLst>
      <p:ext uri="{BB962C8B-B14F-4D97-AF65-F5344CB8AC3E}">
        <p14:creationId xmlns:p14="http://schemas.microsoft.com/office/powerpoint/2010/main" val="4744772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1969676"/>
            <a:ext cx="4982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6"/>
                </a:solidFill>
              </a:rPr>
              <a:t>MERCI POUR VOTRE ATTENTION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42071" y="2852936"/>
            <a:ext cx="2742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DES 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88960" y="3861048"/>
            <a:ext cx="28397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hlinkClick r:id="rId2"/>
              </a:rPr>
              <a:t>francois.villeret@chu-lyon.fr</a:t>
            </a:r>
            <a:endParaRPr lang="fr-FR" dirty="0"/>
          </a:p>
          <a:p>
            <a:pPr algn="ctr"/>
            <a:r>
              <a:rPr lang="fr-FR" dirty="0">
                <a:hlinkClick r:id="rId3"/>
              </a:rPr>
              <a:t>domitille.erard@chu-lyon.fr</a:t>
            </a:r>
            <a:endParaRPr lang="fr-FR" dirty="0"/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09872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1728</TotalTime>
  <Words>1706</Words>
  <Application>Microsoft Office PowerPoint</Application>
  <PresentationFormat>Affichage à l'écran (4:3)</PresentationFormat>
  <Paragraphs>345</Paragraphs>
  <Slides>41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5" baseType="lpstr">
      <vt:lpstr>Arial</vt:lpstr>
      <vt:lpstr>Calibri</vt:lpstr>
      <vt:lpstr>Wingdings</vt:lpstr>
      <vt:lpstr>Thème Office</vt:lpstr>
      <vt:lpstr>ED  Ascite</vt:lpstr>
      <vt:lpstr>ENONCE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BILLAUD MONIQUE</dc:creator>
  <cp:lastModifiedBy>ERARD, Domitille</cp:lastModifiedBy>
  <cp:revision>143</cp:revision>
  <dcterms:created xsi:type="dcterms:W3CDTF">2013-02-11T13:43:34Z</dcterms:created>
  <dcterms:modified xsi:type="dcterms:W3CDTF">2026-10-02T10:46:04Z</dcterms:modified>
</cp:coreProperties>
</file>